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4" r:id="rId3"/>
    <p:sldId id="283" r:id="rId4"/>
    <p:sldId id="257" r:id="rId5"/>
    <p:sldId id="277" r:id="rId6"/>
    <p:sldId id="276" r:id="rId7"/>
    <p:sldId id="280" r:id="rId8"/>
    <p:sldId id="282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EC1"/>
    <a:srgbClr val="0F5494"/>
    <a:srgbClr val="3166CF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D23F9A8-283E-430D-B073-F1F835EF59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772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FC71527-53DA-4CB6-BEA2-195C75B4FF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5785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80" charset="-128"/>
              </a:defRPr>
            </a:lvl9pPr>
          </a:lstStyle>
          <a:p>
            <a:fld id="{3C71E699-5E29-4705-935B-75AFA50BB907}" type="slidenum">
              <a:rPr lang="en-GB" altLang="en-US" sz="1200" smtClean="0"/>
              <a:pPr/>
              <a:t>8</a:t>
            </a:fld>
            <a:endParaRPr lang="en-GB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831"/>
            <a:ext cx="4984962" cy="44666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AFE50023-A14E-4415-A4B0-8F302AF7C00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lnSpc>
                <a:spcPts val="34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07000"/>
              <a:buFont typeface="Wingdings" panose="05000000000000000000" pitchFamily="2" charset="2"/>
              <a:buChar char="§"/>
              <a:defRPr i="0"/>
            </a:lvl1pPr>
            <a:lvl2pPr>
              <a:lnSpc>
                <a:spcPts val="3000"/>
              </a:lnSpc>
              <a:spcAft>
                <a:spcPts val="600"/>
              </a:spcAft>
              <a:buClr>
                <a:srgbClr val="002060"/>
              </a:buClr>
              <a:buSzPct val="104000"/>
              <a:defRPr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>
            <a:lvl1pPr algn="l">
              <a:defRPr i="1">
                <a:solidFill>
                  <a:srgbClr val="2D5EC1"/>
                </a:solidFill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81327"/>
            <a:ext cx="2133600" cy="340147"/>
          </a:xfrm>
        </p:spPr>
        <p:txBody>
          <a:bodyPr/>
          <a:lstStyle/>
          <a:p>
            <a:fld id="{27DF5470-ED0A-4599-A2FC-B25176BB4655}" type="slidenum">
              <a:rPr lang="en-GB" altLang="en-US" smtClean="0"/>
              <a:pPr/>
              <a:t>‹#›</a:t>
            </a:fld>
            <a:r>
              <a:rPr lang="en-GB" altLang="en-US" dirty="0" smtClean="0"/>
              <a:t> / 11</a:t>
            </a:r>
            <a:endParaRPr lang="en-GB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1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6117B-93C9-4221-9569-F0FD93AD86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233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29738" y="1012473"/>
            <a:ext cx="9114262" cy="5897025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641600"/>
            <a:ext cx="4536504" cy="2088232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Scanner Data Workshop – Rome October 2015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02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en-US" smtClean="0"/>
              <a:t>Scanner Data Workshop – Rome October 2015</a:t>
            </a: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7DF5470-ED0A-4599-A2FC-B25176BB465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</p:sldLayoutIdLst>
  <p:hf hd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2771800" y="1508183"/>
            <a:ext cx="619268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>
              <a:lnSpc>
                <a:spcPts val="46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3600" i="1" kern="0" dirty="0" smtClean="0"/>
              <a:t>Scanner Data:</a:t>
            </a:r>
          </a:p>
          <a:p>
            <a:pPr>
              <a:lnSpc>
                <a:spcPts val="46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3600" i="1" kern="0" dirty="0" smtClean="0"/>
              <a:t>Main changes and Eurostat's involvement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31640" y="5373216"/>
            <a:ext cx="756084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Tx/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FFFFFF"/>
              </a:buClr>
            </a:pPr>
            <a:r>
              <a:rPr lang="en-GB" sz="2000" kern="0" dirty="0" smtClean="0">
                <a:solidFill>
                  <a:srgbClr val="FFFF00"/>
                </a:solidFill>
              </a:rPr>
              <a:t>Dirk-Jan Hoogerdijk</a:t>
            </a:r>
          </a:p>
          <a:p>
            <a:pPr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Eurostat Unit C4</a:t>
            </a:r>
          </a:p>
          <a:p>
            <a:pPr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Price Statistics; Purchasing Power Parities; Housing Statistics</a:t>
            </a:r>
            <a:endParaRPr lang="en-GB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7846656" cy="864617"/>
          </a:xfrm>
        </p:spPr>
        <p:txBody>
          <a:bodyPr/>
          <a:lstStyle/>
          <a:p>
            <a:r>
              <a:rPr lang="en-US" altLang="en-US" dirty="0" smtClean="0"/>
              <a:t>Main Changes 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636912"/>
            <a:ext cx="7715200" cy="352901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altLang="en-US" dirty="0" smtClean="0"/>
              <a:t>BE &amp; DK to start using SD in 2016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LU &amp; PL </a:t>
            </a:r>
            <a:r>
              <a:rPr lang="en-GB" altLang="en-US" dirty="0" smtClean="0"/>
              <a:t>expected to start using SD in 2017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Several NSIs in the process of applying SD to  clothing, footwear etc.</a:t>
            </a:r>
          </a:p>
          <a:p>
            <a:pPr>
              <a:spcAft>
                <a:spcPts val="1200"/>
              </a:spcAft>
            </a:pPr>
            <a:r>
              <a:rPr lang="en-GB" altLang="en-US" dirty="0" smtClean="0"/>
              <a:t>Recommendations coming – this afternoon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2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671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2492375"/>
            <a:ext cx="7715200" cy="3529013"/>
          </a:xfrm>
        </p:spPr>
        <p:txBody>
          <a:bodyPr/>
          <a:lstStyle/>
          <a:p>
            <a:r>
              <a:rPr lang="en-GB" dirty="0" smtClean="0"/>
              <a:t>Preparatory to working on the recommendation on processing scanner data </a:t>
            </a:r>
          </a:p>
          <a:p>
            <a:r>
              <a:rPr lang="en-GB" dirty="0" smtClean="0"/>
              <a:t>Visits to BE (January); DK, NO &amp; SE (March); NL (April) and CH (May)</a:t>
            </a:r>
          </a:p>
          <a:p>
            <a:r>
              <a:rPr lang="en-GB" dirty="0" smtClean="0"/>
              <a:t>Reports where published on CIRCA &amp; hand-out at this meeting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3</a:t>
            </a:fld>
            <a:r>
              <a:rPr lang="en-GB" altLang="en-US" smtClean="0"/>
              <a:t> / 11</a:t>
            </a:r>
            <a:endParaRPr lang="en-GB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US" altLang="en-US" dirty="0" smtClean="0"/>
              <a:t>2013 Grants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276872"/>
            <a:ext cx="7715200" cy="3529013"/>
          </a:xfrm>
        </p:spPr>
        <p:txBody>
          <a:bodyPr/>
          <a:lstStyle/>
          <a:p>
            <a:r>
              <a:rPr lang="en-GB" altLang="en-US" dirty="0" smtClean="0"/>
              <a:t>Work started January 2014</a:t>
            </a:r>
          </a:p>
          <a:p>
            <a:r>
              <a:rPr lang="en-GB" altLang="en-US" dirty="0" smtClean="0"/>
              <a:t>Runs till March 2016</a:t>
            </a:r>
          </a:p>
          <a:p>
            <a:r>
              <a:rPr lang="en-GB" altLang="en-US" dirty="0" smtClean="0"/>
              <a:t>Value around 1.4 MEUR</a:t>
            </a:r>
          </a:p>
          <a:p>
            <a:pPr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SD: PL, PT, SI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</a:t>
            </a:r>
            <a:r>
              <a:rPr lang="en-GB" altLang="en-US" i="1" dirty="0" smtClean="0"/>
              <a:t>DE, IT, LU, NO, 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AT, HU, LU, NL, PT, 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4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GB" dirty="0" smtClean="0"/>
              <a:t>2014 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7787208" cy="3744416"/>
          </a:xfrm>
        </p:spPr>
        <p:txBody>
          <a:bodyPr/>
          <a:lstStyle/>
          <a:p>
            <a:r>
              <a:rPr lang="en-GB" altLang="en-US" dirty="0" smtClean="0"/>
              <a:t>Work started November 2014</a:t>
            </a:r>
          </a:p>
          <a:p>
            <a:r>
              <a:rPr lang="en-GB" altLang="en-US" dirty="0" smtClean="0"/>
              <a:t>Runs </a:t>
            </a:r>
            <a:r>
              <a:rPr lang="en-GB" altLang="en-US" dirty="0" smtClean="0"/>
              <a:t>till June 2016</a:t>
            </a:r>
          </a:p>
          <a:p>
            <a:r>
              <a:rPr lang="en-GB" altLang="en-US" dirty="0" smtClean="0"/>
              <a:t>Value around 2.0 MEUR</a:t>
            </a:r>
          </a:p>
          <a:p>
            <a:pPr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</a:t>
            </a:r>
            <a:r>
              <a:rPr lang="en-GB" altLang="en-US" i="1" dirty="0" smtClean="0"/>
              <a:t>: AT, BE, ES, FI, IS, NL, PL, SE, SI, 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</a:t>
            </a:r>
            <a:r>
              <a:rPr lang="en-GB" altLang="en-US" i="1" dirty="0" smtClean="0"/>
              <a:t>AT, BE, FI, SI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ES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5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1176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GB" dirty="0" smtClean="0"/>
              <a:t>2015 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20888"/>
            <a:ext cx="7776864" cy="3744416"/>
          </a:xfrm>
        </p:spPr>
        <p:txBody>
          <a:bodyPr/>
          <a:lstStyle/>
          <a:p>
            <a:r>
              <a:rPr lang="en-GB" altLang="en-US" dirty="0" smtClean="0"/>
              <a:t>Still under evaluation </a:t>
            </a:r>
          </a:p>
          <a:p>
            <a:r>
              <a:rPr lang="en-GB" altLang="en-US" dirty="0"/>
              <a:t>1</a:t>
            </a:r>
            <a:r>
              <a:rPr lang="en-GB" altLang="en-US" dirty="0" smtClean="0"/>
              <a:t> MEUR</a:t>
            </a:r>
          </a:p>
          <a:p>
            <a:pPr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SD: 10 countries applied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WS:  </a:t>
            </a:r>
            <a:r>
              <a:rPr lang="en-GB" altLang="en-US" i="1" dirty="0" smtClean="0"/>
              <a:t>7  countries applied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altLang="en-US" i="1" dirty="0" smtClean="0"/>
              <a:t>ED: 4 countries applied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dirty="0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6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8482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936625"/>
          </a:xfrm>
        </p:spPr>
        <p:txBody>
          <a:bodyPr/>
          <a:lstStyle/>
          <a:p>
            <a:r>
              <a:rPr lang="en-GB" dirty="0" smtClean="0"/>
              <a:t>Future Eurostat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931224" cy="4032448"/>
          </a:xfrm>
        </p:spPr>
        <p:txBody>
          <a:bodyPr/>
          <a:lstStyle/>
          <a:p>
            <a:r>
              <a:rPr lang="en-GB" dirty="0" smtClean="0"/>
              <a:t>Eurostat will continue to support work on the </a:t>
            </a:r>
            <a:r>
              <a:rPr lang="en-GB" b="1" dirty="0" smtClean="0"/>
              <a:t>modernisation of price statistics </a:t>
            </a:r>
            <a:r>
              <a:rPr lang="en-GB" dirty="0" smtClean="0"/>
              <a:t>through </a:t>
            </a:r>
            <a:r>
              <a:rPr lang="en-GB" dirty="0" smtClean="0"/>
              <a:t>grants</a:t>
            </a:r>
            <a:endParaRPr lang="en-GB" dirty="0" smtClean="0"/>
          </a:p>
          <a:p>
            <a:r>
              <a:rPr lang="en-GB" dirty="0" smtClean="0"/>
              <a:t>Two workshops for grant </a:t>
            </a:r>
            <a:r>
              <a:rPr lang="en-GB" dirty="0" smtClean="0"/>
              <a:t>recipients 2016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Scanner data; Web scraping &amp; electronic devices </a:t>
            </a:r>
          </a:p>
          <a:p>
            <a:pPr lvl="1"/>
            <a:r>
              <a:rPr lang="en-GB" dirty="0" smtClean="0"/>
              <a:t>Focus on: projects / sharing of information on progress </a:t>
            </a:r>
            <a:r>
              <a:rPr lang="en-GB" sz="2000" dirty="0" smtClean="0"/>
              <a:t>difficulties and results</a:t>
            </a: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 smtClean="0"/>
              <a:t>Scanner Data Workshop – Rome October 2015</a:t>
            </a: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5470-ED0A-4599-A2FC-B25176BB4655}" type="slidenum">
              <a:rPr lang="en-GB" altLang="en-US" smtClean="0"/>
              <a:pPr/>
              <a:t>7</a:t>
            </a:fld>
            <a:r>
              <a:rPr lang="en-GB" altLang="en-US" dirty="0" smtClean="0"/>
              <a:t> / 13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5904656" cy="2808312"/>
          </a:xfrm>
        </p:spPr>
        <p:txBody>
          <a:bodyPr/>
          <a:lstStyle/>
          <a:p>
            <a:r>
              <a:rPr lang="en-GB" altLang="en-US" sz="4400" b="1" dirty="0" smtClean="0">
                <a:solidFill>
                  <a:srgbClr val="00B0F0"/>
                </a:solidFill>
              </a:rPr>
              <a:t>Thank you for your attention!</a:t>
            </a: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3563888" y="4869160"/>
            <a:ext cx="53276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115000"/>
              </a:lnSpc>
              <a:spcBef>
                <a:spcPct val="2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GB" altLang="en-US" sz="4400" b="1" dirty="0">
                <a:solidFill>
                  <a:srgbClr val="FFFF00"/>
                </a:solidFill>
                <a:latin typeface="Tahoma" pitchFamily="34" charset="0"/>
              </a:rPr>
              <a:t>Any Questions ?</a:t>
            </a:r>
          </a:p>
        </p:txBody>
      </p:sp>
    </p:spTree>
    <p:extLst>
      <p:ext uri="{BB962C8B-B14F-4D97-AF65-F5344CB8AC3E}">
        <p14:creationId xmlns:p14="http://schemas.microsoft.com/office/powerpoint/2010/main" val="503365638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727</TotalTime>
  <Words>335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PowerPoint Presentation</vt:lpstr>
      <vt:lpstr>Main Changes </vt:lpstr>
      <vt:lpstr>Visits</vt:lpstr>
      <vt:lpstr>2013 Grants</vt:lpstr>
      <vt:lpstr>2014 Grants</vt:lpstr>
      <vt:lpstr>2015 Grants</vt:lpstr>
      <vt:lpstr>Future Eurostat involvement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 Hoogerdijk (ESTAT)</dc:creator>
  <cp:lastModifiedBy>DJ Hoogerdijk (ESTAT)</cp:lastModifiedBy>
  <cp:revision>36</cp:revision>
  <dcterms:created xsi:type="dcterms:W3CDTF">2014-09-26T07:40:07Z</dcterms:created>
  <dcterms:modified xsi:type="dcterms:W3CDTF">2015-09-29T11:58:36Z</dcterms:modified>
</cp:coreProperties>
</file>