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commentAuthors.xml" ContentType="application/vnd.openxmlformats-officedocument.presentationml.commentAuthors+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0" r:id="rId2"/>
    <p:sldMasterId id="2147483698" r:id="rId3"/>
    <p:sldMasterId id="2147483699" r:id="rId4"/>
  </p:sldMasterIdLst>
  <p:notesMasterIdLst>
    <p:notesMasterId r:id="rId21"/>
  </p:notesMasterIdLst>
  <p:sldIdLst>
    <p:sldId id="262" r:id="rId5"/>
    <p:sldId id="267" r:id="rId6"/>
    <p:sldId id="285" r:id="rId7"/>
    <p:sldId id="269" r:id="rId8"/>
    <p:sldId id="270" r:id="rId9"/>
    <p:sldId id="271" r:id="rId10"/>
    <p:sldId id="273" r:id="rId11"/>
    <p:sldId id="272" r:id="rId12"/>
    <p:sldId id="274" r:id="rId13"/>
    <p:sldId id="283" r:id="rId14"/>
    <p:sldId id="275" r:id="rId15"/>
    <p:sldId id="284" r:id="rId16"/>
    <p:sldId id="286" r:id="rId17"/>
    <p:sldId id="276" r:id="rId18"/>
    <p:sldId id="279" r:id="rId19"/>
    <p:sldId id="282" r:id="rId20"/>
  </p:sldIdLst>
  <p:sldSz cx="12192000" cy="6858000"/>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bocińska Aleksandra" initials=""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99"/>
    <a:srgbClr val="E8F2F4"/>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 z motywem 1 — Ak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 z motywem 1 — Ak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Styl z motywem 1 — Ak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13" autoAdjust="0"/>
    <p:restoredTop sz="86447" autoAdjust="0"/>
  </p:normalViewPr>
  <p:slideViewPr>
    <p:cSldViewPr snapToGrid="0">
      <p:cViewPr varScale="1">
        <p:scale>
          <a:sx n="87" d="100"/>
          <a:sy n="87" d="100"/>
        </p:scale>
        <p:origin x="-78" y="-582"/>
      </p:cViewPr>
      <p:guideLst>
        <p:guide orient="horz" pos="2160"/>
        <p:guide pos="3840"/>
      </p:guideLst>
    </p:cSldViewPr>
  </p:slideViewPr>
  <p:outlineViewPr>
    <p:cViewPr>
      <p:scale>
        <a:sx n="33" d="100"/>
        <a:sy n="33" d="100"/>
      </p:scale>
      <p:origin x="258" y="115872"/>
    </p:cViewPr>
    <p:sldLst>
      <p:sld r:id="rId1" collapse="1"/>
    </p:sldLst>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B2A831-E635-4657-8467-5239AF6505BC}" type="datetimeFigureOut">
              <a:rPr lang="en-GB" smtClean="0"/>
              <a:pPr/>
              <a:t>09/10/2015</a:t>
            </a:fld>
            <a:endParaRPr lang="en-GB"/>
          </a:p>
        </p:txBody>
      </p:sp>
      <p:sp>
        <p:nvSpPr>
          <p:cNvPr id="4" name="Symbol zastępczy obrazu slajd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8BAB27-E53B-432D-86DF-E2A0E95128D8}" type="slidenum">
              <a:rPr lang="en-GB" smtClean="0"/>
              <a:pPr/>
              <a:t>‹#›</a:t>
            </a:fld>
            <a:endParaRPr lang="en-GB"/>
          </a:p>
        </p:txBody>
      </p:sp>
    </p:spTree>
    <p:extLst>
      <p:ext uri="{BB962C8B-B14F-4D97-AF65-F5344CB8AC3E}">
        <p14:creationId xmlns:p14="http://schemas.microsoft.com/office/powerpoint/2010/main" xmlns="" val="2034195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a:p>
        </p:txBody>
      </p:sp>
      <p:sp>
        <p:nvSpPr>
          <p:cNvPr id="4" name="Symbol zastępczy numeru slajdu 3"/>
          <p:cNvSpPr>
            <a:spLocks noGrp="1"/>
          </p:cNvSpPr>
          <p:nvPr>
            <p:ph type="sldNum" sz="quarter" idx="10"/>
          </p:nvPr>
        </p:nvSpPr>
        <p:spPr/>
        <p:txBody>
          <a:bodyPr/>
          <a:lstStyle/>
          <a:p>
            <a:fld id="{DF8BAB27-E53B-432D-86DF-E2A0E95128D8}" type="slidenum">
              <a:rPr lang="en-GB" smtClean="0"/>
              <a:pPr/>
              <a:t>1</a:t>
            </a:fld>
            <a:endParaRPr lang="en-GB"/>
          </a:p>
        </p:txBody>
      </p:sp>
    </p:spTree>
    <p:extLst>
      <p:ext uri="{BB962C8B-B14F-4D97-AF65-F5344CB8AC3E}">
        <p14:creationId xmlns:p14="http://schemas.microsoft.com/office/powerpoint/2010/main" xmlns="" val="1619088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pl-PL" smtClean="0"/>
              <a:t>Kliknij, aby edytować styl</a:t>
            </a:r>
            <a:endParaRPr lang="en-US" dirty="0"/>
          </a:p>
        </p:txBody>
      </p:sp>
      <p:sp>
        <p:nvSpPr>
          <p:cNvPr id="3" name="Subtitle 2"/>
          <p:cNvSpPr>
            <a:spLocks noGrp="1"/>
          </p:cNvSpPr>
          <p:nvPr>
            <p:ph type="subTitle" idx="1"/>
          </p:nvPr>
        </p:nvSpPr>
        <p:spPr>
          <a:xfrm>
            <a:off x="2209799" y="3694375"/>
            <a:ext cx="9144000" cy="754025"/>
          </a:xfrm>
        </p:spPr>
        <p:txBody>
          <a:bodyPr anchor="b"/>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lvl1pPr>
              <a:defRPr/>
            </a:lvl1pPr>
          </a:lstStyle>
          <a:p>
            <a:pPr>
              <a:defRPr/>
            </a:pPr>
            <a:fld id="{0618681A-3E4A-4C3A-B244-372D888EF1F5}" type="datetime1">
              <a:rPr lang="pl-PL" smtClean="0"/>
              <a:pPr>
                <a:defRPr/>
              </a:pPr>
              <a:t>2015-10-09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E0B90A52-EADD-4073-82C3-177D165D7BA2}"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smtClean="0"/>
              <a:t>Kliknij ikonę, aby dodać obraz</a:t>
            </a:r>
            <a:endParaRPr lang="en-US" noProof="0"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3"/>
          <p:cNvSpPr>
            <a:spLocks noGrp="1"/>
          </p:cNvSpPr>
          <p:nvPr>
            <p:ph type="dt" sz="half" idx="10"/>
          </p:nvPr>
        </p:nvSpPr>
        <p:spPr/>
        <p:txBody>
          <a:bodyPr/>
          <a:lstStyle>
            <a:lvl1pPr>
              <a:defRPr/>
            </a:lvl1pPr>
          </a:lstStyle>
          <a:p>
            <a:pPr>
              <a:defRPr/>
            </a:pPr>
            <a:fld id="{F885CE13-0CF2-4375-8424-51BC232EC97C}" type="datetime1">
              <a:rPr lang="pl-PL" smtClean="0"/>
              <a:pPr>
                <a:defRPr/>
              </a:pPr>
              <a:t>2015-10-09</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pPr>
              <a:defRPr/>
            </a:pPr>
            <a:fld id="{E776CB6C-4B99-4C20-8E46-84A2331C3C31}"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lstStyle>
            <a:lvl1pPr>
              <a:defRPr sz="3200"/>
            </a:lvl1pPr>
          </a:lstStyle>
          <a:p>
            <a:r>
              <a:rPr lang="pl-PL" smtClean="0"/>
              <a:t>Kliknij, aby edytować styl</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3"/>
          <p:cNvSpPr>
            <a:spLocks noGrp="1"/>
          </p:cNvSpPr>
          <p:nvPr>
            <p:ph type="dt" sz="half" idx="10"/>
          </p:nvPr>
        </p:nvSpPr>
        <p:spPr/>
        <p:txBody>
          <a:bodyPr/>
          <a:lstStyle>
            <a:lvl1pPr>
              <a:defRPr/>
            </a:lvl1pPr>
          </a:lstStyle>
          <a:p>
            <a:pPr>
              <a:defRPr/>
            </a:pPr>
            <a:fld id="{E1C644FE-636A-47B5-A9D7-CA26F307FC82}" type="datetime1">
              <a:rPr lang="pl-PL" smtClean="0"/>
              <a:pPr>
                <a:defRPr/>
              </a:pPr>
              <a:t>2015-10-09</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pPr>
              <a:defRPr/>
            </a:pPr>
            <a:fld id="{2FBBF6C0-1BF8-4DC7-9002-6281BB14E422}" type="slidenum">
              <a:rPr lang="pl-PL"/>
              <a:pPr>
                <a:defRPr/>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5" name="TextBox 8"/>
          <p:cNvSpPr txBox="1"/>
          <p:nvPr/>
        </p:nvSpPr>
        <p:spPr>
          <a:xfrm>
            <a:off x="1111250" y="7874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fontAlgn="auto">
              <a:spcAft>
                <a:spcPts val="0"/>
              </a:spcAft>
              <a:defRPr/>
            </a:pPr>
            <a:r>
              <a:rPr lang="en-US" sz="8000" dirty="0">
                <a:effectLst/>
                <a:latin typeface="+mn-lt"/>
                <a:cs typeface="+mn-cs"/>
              </a:rPr>
              <a:t>“</a:t>
            </a:r>
          </a:p>
        </p:txBody>
      </p:sp>
      <p:sp>
        <p:nvSpPr>
          <p:cNvPr id="6" name="TextBox 9"/>
          <p:cNvSpPr txBox="1"/>
          <p:nvPr/>
        </p:nvSpPr>
        <p:spPr>
          <a:xfrm>
            <a:off x="10437813" y="27432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fontAlgn="auto">
              <a:spcAft>
                <a:spcPts val="0"/>
              </a:spcAft>
              <a:defRPr/>
            </a:pPr>
            <a:r>
              <a:rPr lang="en-US" sz="8000" dirty="0">
                <a:effectLst/>
                <a:latin typeface="+mn-lt"/>
                <a:cs typeface="+mn-cs"/>
              </a:rPr>
              <a:t>”</a:t>
            </a:r>
          </a:p>
        </p:txBody>
      </p:sp>
      <p:sp>
        <p:nvSpPr>
          <p:cNvPr id="2" name="Title 1"/>
          <p:cNvSpPr>
            <a:spLocks noGrp="1"/>
          </p:cNvSpPr>
          <p:nvPr>
            <p:ph type="title"/>
          </p:nvPr>
        </p:nvSpPr>
        <p:spPr>
          <a:xfrm>
            <a:off x="1446212" y="365125"/>
            <a:ext cx="9302752" cy="2992904"/>
          </a:xfrm>
        </p:spPr>
        <p:txBody>
          <a:bodyPr/>
          <a:lstStyle>
            <a:lvl1pPr>
              <a:defRPr sz="4400"/>
            </a:lvl1pPr>
          </a:lstStyle>
          <a:p>
            <a:r>
              <a:rPr lang="pl-PL" smtClean="0"/>
              <a:t>Kliknij, aby edytować styl</a:t>
            </a:r>
            <a:endParaRPr lang="en-US" dirty="0"/>
          </a:p>
        </p:txBody>
      </p:sp>
      <p:sp>
        <p:nvSpPr>
          <p:cNvPr id="12" name="Text Placeholder 3"/>
          <p:cNvSpPr>
            <a:spLocks noGrp="1"/>
          </p:cNvSpPr>
          <p:nvPr>
            <p:ph type="body" sz="half" idx="13"/>
          </p:nvPr>
        </p:nvSpPr>
        <p:spPr>
          <a:xfrm>
            <a:off x="1720644" y="3365557"/>
            <a:ext cx="8752299" cy="548968"/>
          </a:xfrm>
        </p:spPr>
        <p:txBody>
          <a:bodyPr anchor="t"/>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4" name="Text Placeholder 3"/>
          <p:cNvSpPr>
            <a:spLocks noGrp="1"/>
          </p:cNvSpPr>
          <p:nvPr>
            <p:ph type="body" sz="half" idx="2"/>
          </p:nvPr>
        </p:nvSpPr>
        <p:spPr>
          <a:xfrm>
            <a:off x="838200" y="4501729"/>
            <a:ext cx="10512424" cy="148949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7" name="Date Placeholder 4"/>
          <p:cNvSpPr>
            <a:spLocks noGrp="1"/>
          </p:cNvSpPr>
          <p:nvPr>
            <p:ph type="dt" sz="half" idx="14"/>
          </p:nvPr>
        </p:nvSpPr>
        <p:spPr/>
        <p:txBody>
          <a:bodyPr/>
          <a:lstStyle>
            <a:lvl1pPr>
              <a:defRPr/>
            </a:lvl1pPr>
          </a:lstStyle>
          <a:p>
            <a:pPr>
              <a:defRPr/>
            </a:pPr>
            <a:fld id="{A8C5FEFE-5F52-47BF-B8EB-9B94C99526D7}" type="datetime1">
              <a:rPr lang="pl-PL" smtClean="0"/>
              <a:pPr>
                <a:defRPr/>
              </a:pPr>
              <a:t>2015-10-09</a:t>
            </a:fld>
            <a:endParaRPr lang="pl-PL"/>
          </a:p>
        </p:txBody>
      </p:sp>
      <p:sp>
        <p:nvSpPr>
          <p:cNvPr id="8" name="Footer Placeholder 5"/>
          <p:cNvSpPr>
            <a:spLocks noGrp="1"/>
          </p:cNvSpPr>
          <p:nvPr>
            <p:ph type="ftr" sz="quarter" idx="15"/>
          </p:nvPr>
        </p:nvSpPr>
        <p:spPr/>
        <p:txBody>
          <a:bodyPr/>
          <a:lstStyle>
            <a:lvl1pPr>
              <a:defRPr/>
            </a:lvl1pPr>
          </a:lstStyle>
          <a:p>
            <a:pPr>
              <a:defRPr/>
            </a:pPr>
            <a:endParaRPr lang="pl-PL"/>
          </a:p>
        </p:txBody>
      </p:sp>
      <p:sp>
        <p:nvSpPr>
          <p:cNvPr id="9" name="Slide Number Placeholder 6"/>
          <p:cNvSpPr>
            <a:spLocks noGrp="1"/>
          </p:cNvSpPr>
          <p:nvPr>
            <p:ph type="sldNum" sz="quarter" idx="16"/>
          </p:nvPr>
        </p:nvSpPr>
        <p:spPr/>
        <p:txBody>
          <a:bodyPr/>
          <a:lstStyle>
            <a:lvl1pPr>
              <a:defRPr/>
            </a:lvl1pPr>
          </a:lstStyle>
          <a:p>
            <a:pPr>
              <a:defRPr/>
            </a:pPr>
            <a:fld id="{4E969970-66E6-47BC-8FEE-45F4B880C795}" type="slidenum">
              <a:rPr lang="pl-PL"/>
              <a:pPr>
                <a:defRPr/>
              </a:pPr>
              <a:t>‹#›</a:t>
            </a:fld>
            <a:endParaRPr lang="pl-P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lstStyle>
            <a:lvl1pPr>
              <a:defRPr sz="5400"/>
            </a:lvl1pPr>
          </a:lstStyle>
          <a:p>
            <a:r>
              <a:rPr lang="pl-PL" smtClean="0"/>
              <a:t>Kliknij, aby edytować styl</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3"/>
          <p:cNvSpPr>
            <a:spLocks noGrp="1"/>
          </p:cNvSpPr>
          <p:nvPr>
            <p:ph type="dt" sz="half" idx="10"/>
          </p:nvPr>
        </p:nvSpPr>
        <p:spPr/>
        <p:txBody>
          <a:bodyPr/>
          <a:lstStyle>
            <a:lvl1pPr>
              <a:defRPr/>
            </a:lvl1pPr>
          </a:lstStyle>
          <a:p>
            <a:pPr>
              <a:defRPr/>
            </a:pPr>
            <a:fld id="{248510E2-80AE-4960-9480-558F20B921CE}" type="datetime1">
              <a:rPr lang="pl-PL" smtClean="0"/>
              <a:pPr>
                <a:defRPr/>
              </a:pPr>
              <a:t>2015-10-09</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pPr>
              <a:defRPr/>
            </a:pPr>
            <a:fld id="{ECE6B5D4-2964-4784-9CC0-B09E69CE8A15}" type="slidenum">
              <a:rPr lang="pl-PL"/>
              <a:pPr>
                <a:defRPr/>
              </a:pPr>
              <a:t>‹#›</a:t>
            </a:fld>
            <a:endParaRPr lang="pl-P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pl-PL" smtClean="0"/>
              <a:t>Kliknij, aby edytować styl</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8" name="Text Placeholder 3"/>
          <p:cNvSpPr>
            <a:spLocks noGrp="1"/>
          </p:cNvSpPr>
          <p:nvPr>
            <p:ph type="body" sz="half" idx="15"/>
          </p:nvPr>
        </p:nvSpPr>
        <p:spPr>
          <a:xfrm>
            <a:off x="1356798" y="2571750"/>
            <a:ext cx="2927350" cy="3589338"/>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9" name="Text Placeholder 4"/>
          <p:cNvSpPr>
            <a:spLocks noGrp="1"/>
          </p:cNvSpPr>
          <p:nvPr>
            <p:ph type="body" sz="quarter" idx="3"/>
          </p:nvPr>
        </p:nvSpPr>
        <p:spPr>
          <a:xfrm>
            <a:off x="4587994" y="1885950"/>
            <a:ext cx="2936241" cy="576262"/>
          </a:xfrm>
        </p:spPr>
        <p:txBody>
          <a:bodyPr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pl-PL" smtClean="0"/>
              <a:t>Kliknij, aby edytować style wzorca tekstu</a:t>
            </a:r>
          </a:p>
        </p:txBody>
      </p:sp>
      <p:sp>
        <p:nvSpPr>
          <p:cNvPr id="10" name="Text Placeholder 3"/>
          <p:cNvSpPr>
            <a:spLocks noGrp="1"/>
          </p:cNvSpPr>
          <p:nvPr>
            <p:ph type="body" sz="half" idx="16"/>
          </p:nvPr>
        </p:nvSpPr>
        <p:spPr>
          <a:xfrm>
            <a:off x="4577441" y="2571750"/>
            <a:ext cx="2946794" cy="3589338"/>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1" name="Text Placeholder 4"/>
          <p:cNvSpPr>
            <a:spLocks noGrp="1"/>
          </p:cNvSpPr>
          <p:nvPr>
            <p:ph type="body" sz="quarter" idx="13"/>
          </p:nvPr>
        </p:nvSpPr>
        <p:spPr>
          <a:xfrm>
            <a:off x="7829035" y="1885950"/>
            <a:ext cx="2932113" cy="576262"/>
          </a:xfrm>
        </p:spPr>
        <p:txBody>
          <a:bodyPr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pl-PL" smtClean="0"/>
              <a:t>Kliknij, aby edytować style wzorca tekstu</a:t>
            </a:r>
          </a:p>
        </p:txBody>
      </p:sp>
      <p:sp>
        <p:nvSpPr>
          <p:cNvPr id="12" name="Text Placeholder 3"/>
          <p:cNvSpPr>
            <a:spLocks noGrp="1"/>
          </p:cNvSpPr>
          <p:nvPr>
            <p:ph type="body" sz="half" idx="17"/>
          </p:nvPr>
        </p:nvSpPr>
        <p:spPr>
          <a:xfrm>
            <a:off x="7829035" y="2571750"/>
            <a:ext cx="2932113" cy="3589338"/>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3" name="Date Placeholder 3"/>
          <p:cNvSpPr>
            <a:spLocks noGrp="1"/>
          </p:cNvSpPr>
          <p:nvPr>
            <p:ph type="dt" sz="half" idx="18"/>
          </p:nvPr>
        </p:nvSpPr>
        <p:spPr/>
        <p:txBody>
          <a:bodyPr/>
          <a:lstStyle>
            <a:lvl1pPr>
              <a:defRPr/>
            </a:lvl1pPr>
          </a:lstStyle>
          <a:p>
            <a:pPr>
              <a:defRPr/>
            </a:pPr>
            <a:fld id="{111AABCD-EA29-4BE3-AAFB-EFCE66E97998}" type="datetime1">
              <a:rPr lang="pl-PL" smtClean="0"/>
              <a:pPr>
                <a:defRPr/>
              </a:pPr>
              <a:t>2015-10-09</a:t>
            </a:fld>
            <a:endParaRPr lang="pl-PL"/>
          </a:p>
        </p:txBody>
      </p:sp>
      <p:sp>
        <p:nvSpPr>
          <p:cNvPr id="14" name="Footer Placeholder 4"/>
          <p:cNvSpPr>
            <a:spLocks noGrp="1"/>
          </p:cNvSpPr>
          <p:nvPr>
            <p:ph type="ftr" sz="quarter" idx="19"/>
          </p:nvPr>
        </p:nvSpPr>
        <p:spPr/>
        <p:txBody>
          <a:bodyPr/>
          <a:lstStyle>
            <a:lvl1pPr>
              <a:defRPr/>
            </a:lvl1pPr>
          </a:lstStyle>
          <a:p>
            <a:pPr>
              <a:defRPr/>
            </a:pPr>
            <a:endParaRPr lang="pl-PL"/>
          </a:p>
        </p:txBody>
      </p:sp>
      <p:sp>
        <p:nvSpPr>
          <p:cNvPr id="16" name="Slide Number Placeholder 5"/>
          <p:cNvSpPr>
            <a:spLocks noGrp="1"/>
          </p:cNvSpPr>
          <p:nvPr>
            <p:ph type="sldNum" sz="quarter" idx="20"/>
          </p:nvPr>
        </p:nvSpPr>
        <p:spPr/>
        <p:txBody>
          <a:bodyPr/>
          <a:lstStyle>
            <a:lvl1pPr>
              <a:defRPr/>
            </a:lvl1pPr>
          </a:lstStyle>
          <a:p>
            <a:pPr>
              <a:defRPr/>
            </a:pPr>
            <a:fld id="{18B5E272-66D9-4FC6-811B-92F4DB57DE42}" type="slidenum">
              <a:rPr lang="pl-PL"/>
              <a:pPr>
                <a:defRPr/>
              </a:pPr>
              <a:t>‹#›</a:t>
            </a:fld>
            <a:endParaRPr lang="pl-P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pl-PL" smtClean="0"/>
              <a:t>Kliknij, aby edytować styl</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l-PL" noProof="0" smtClean="0"/>
              <a:t>Kliknij ikonę, aby dodać obraz</a:t>
            </a:r>
            <a:endParaRPr lang="en-US" noProof="0" dirty="0"/>
          </a:p>
        </p:txBody>
      </p:sp>
      <p:sp>
        <p:nvSpPr>
          <p:cNvPr id="21" name="Text Placeholder 3"/>
          <p:cNvSpPr>
            <a:spLocks noGrp="1"/>
          </p:cNvSpPr>
          <p:nvPr>
            <p:ph type="body" sz="half" idx="18"/>
          </p:nvPr>
        </p:nvSpPr>
        <p:spPr>
          <a:xfrm>
            <a:off x="1332085" y="4873765"/>
            <a:ext cx="2940050" cy="659189"/>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l-PL" noProof="0" smtClean="0"/>
              <a:t>Kliknij ikonę, aby dodać obraz</a:t>
            </a:r>
            <a:endParaRPr lang="en-US" noProof="0" dirty="0"/>
          </a:p>
        </p:txBody>
      </p:sp>
      <p:sp>
        <p:nvSpPr>
          <p:cNvPr id="24" name="Text Placeholder 3"/>
          <p:cNvSpPr>
            <a:spLocks noGrp="1"/>
          </p:cNvSpPr>
          <p:nvPr>
            <p:ph type="body" sz="half" idx="19"/>
          </p:nvPr>
        </p:nvSpPr>
        <p:spPr>
          <a:xfrm>
            <a:off x="4567644" y="4873764"/>
            <a:ext cx="2934406" cy="659189"/>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l-PL" noProof="0" smtClean="0"/>
              <a:t>Kliknij ikonę, aby dodać obraz</a:t>
            </a:r>
            <a:endParaRPr lang="en-US" noProof="0" dirty="0"/>
          </a:p>
        </p:txBody>
      </p:sp>
      <p:sp>
        <p:nvSpPr>
          <p:cNvPr id="27" name="Text Placeholder 3"/>
          <p:cNvSpPr>
            <a:spLocks noGrp="1"/>
          </p:cNvSpPr>
          <p:nvPr>
            <p:ph type="body" sz="half" idx="20"/>
          </p:nvPr>
        </p:nvSpPr>
        <p:spPr>
          <a:xfrm>
            <a:off x="7804197" y="4873762"/>
            <a:ext cx="2935997" cy="659189"/>
          </a:xfrm>
        </p:spPr>
        <p:txBody>
          <a:bodyPr anchor="t"/>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2" name="Date Placeholder 3"/>
          <p:cNvSpPr>
            <a:spLocks noGrp="1"/>
          </p:cNvSpPr>
          <p:nvPr>
            <p:ph type="dt" sz="half" idx="23"/>
          </p:nvPr>
        </p:nvSpPr>
        <p:spPr/>
        <p:txBody>
          <a:bodyPr/>
          <a:lstStyle>
            <a:lvl1pPr>
              <a:defRPr/>
            </a:lvl1pPr>
          </a:lstStyle>
          <a:p>
            <a:pPr>
              <a:defRPr/>
            </a:pPr>
            <a:fld id="{AD64378A-9AD4-4F92-8BD7-2151C25E56A8}" type="datetime1">
              <a:rPr lang="pl-PL" smtClean="0"/>
              <a:pPr>
                <a:defRPr/>
              </a:pPr>
              <a:t>2015-10-09</a:t>
            </a:fld>
            <a:endParaRPr lang="pl-PL"/>
          </a:p>
        </p:txBody>
      </p:sp>
      <p:sp>
        <p:nvSpPr>
          <p:cNvPr id="13" name="Footer Placeholder 4"/>
          <p:cNvSpPr>
            <a:spLocks noGrp="1"/>
          </p:cNvSpPr>
          <p:nvPr>
            <p:ph type="ftr" sz="quarter" idx="24"/>
          </p:nvPr>
        </p:nvSpPr>
        <p:spPr/>
        <p:txBody>
          <a:bodyPr/>
          <a:lstStyle>
            <a:lvl1pPr>
              <a:defRPr/>
            </a:lvl1pPr>
          </a:lstStyle>
          <a:p>
            <a:pPr>
              <a:defRPr/>
            </a:pPr>
            <a:endParaRPr lang="pl-PL"/>
          </a:p>
        </p:txBody>
      </p:sp>
      <p:sp>
        <p:nvSpPr>
          <p:cNvPr id="14" name="Slide Number Placeholder 5"/>
          <p:cNvSpPr>
            <a:spLocks noGrp="1"/>
          </p:cNvSpPr>
          <p:nvPr>
            <p:ph type="sldNum" sz="quarter" idx="25"/>
          </p:nvPr>
        </p:nvSpPr>
        <p:spPr/>
        <p:txBody>
          <a:bodyPr/>
          <a:lstStyle>
            <a:lvl1pPr>
              <a:defRPr/>
            </a:lvl1pPr>
          </a:lstStyle>
          <a:p>
            <a:pPr>
              <a:defRPr/>
            </a:pPr>
            <a:fld id="{B0B172C5-420D-45BE-80FE-8A7285C7A260}" type="slidenum">
              <a:rPr lang="pl-PL"/>
              <a:pPr>
                <a:defRPr/>
              </a:pPr>
              <a:t>‹#›</a:t>
            </a:fld>
            <a:endParaRPr lang="pl-P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lvl1pPr>
              <a:defRPr/>
            </a:lvl1pPr>
          </a:lstStyle>
          <a:p>
            <a:pPr>
              <a:defRPr/>
            </a:pPr>
            <a:fld id="{A04ABEFF-C7C3-4D4C-9519-4DAE3EC64E08}" type="datetime1">
              <a:rPr lang="pl-PL" smtClean="0"/>
              <a:pPr>
                <a:defRPr/>
              </a:pPr>
              <a:t>2015-10-09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418BCF16-DCFD-493C-829B-835ABEBED7DE}" type="slidenum">
              <a:rPr lang="pl-PL"/>
              <a:pPr>
                <a:defRPr/>
              </a:pPr>
              <a:t>‹#›</a:t>
            </a:fld>
            <a:endParaRPr lang="pl-P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lvl1pPr>
              <a:defRPr/>
            </a:lvl1pPr>
          </a:lstStyle>
          <a:p>
            <a:pPr>
              <a:defRPr/>
            </a:pPr>
            <a:fld id="{C032FAF6-A7A4-4464-A0FB-3393C0301FAD}" type="datetime1">
              <a:rPr lang="pl-PL" smtClean="0"/>
              <a:pPr>
                <a:defRPr/>
              </a:pPr>
              <a:t>2015-10-09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5012313E-9B73-4C2B-A7DA-9D3A1B61F884}" type="slidenum">
              <a:rPr lang="pl-PL"/>
              <a:pPr>
                <a:defRPr/>
              </a:pPr>
              <a:t>‹#›</a:t>
            </a:fld>
            <a:endParaRPr lang="pl-P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a:t>Click to edit Master title style</a:t>
            </a:r>
            <a:endParaRPr lang="pl-PL"/>
          </a:p>
        </p:txBody>
      </p:sp>
      <p:sp>
        <p:nvSpPr>
          <p:cNvPr id="3" name="Text Placeholder 2"/>
          <p:cNvSpPr>
            <a:spLocks noGrp="1"/>
          </p:cNvSpPr>
          <p:nvPr>
            <p:ph type="body" sz="half" idx="1"/>
          </p:nvPr>
        </p:nvSpPr>
        <p:spPr>
          <a:xfrm>
            <a:off x="1120775" y="1825625"/>
            <a:ext cx="504031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6313488" y="1825625"/>
            <a:ext cx="50403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Date Placeholder 3"/>
          <p:cNvSpPr>
            <a:spLocks noGrp="1"/>
          </p:cNvSpPr>
          <p:nvPr>
            <p:ph type="dt" sz="half" idx="10"/>
          </p:nvPr>
        </p:nvSpPr>
        <p:spPr/>
        <p:txBody>
          <a:bodyPr/>
          <a:lstStyle>
            <a:lvl1pPr>
              <a:defRPr/>
            </a:lvl1pPr>
          </a:lstStyle>
          <a:p>
            <a:pPr>
              <a:defRPr/>
            </a:pPr>
            <a:fld id="{A88AD43A-DA6A-4E26-A158-BF58D46398AB}" type="datetime1">
              <a:rPr lang="pl-PL" smtClean="0"/>
              <a:pPr>
                <a:defRPr/>
              </a:pPr>
              <a:t>2015-10-09</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pPr>
              <a:defRPr/>
            </a:pPr>
            <a:fld id="{AF6EFFD7-34AC-479B-82EE-27BE952E32D7}" type="slidenum">
              <a:rPr lang="pl-PL"/>
              <a:pPr>
                <a:defRPr/>
              </a:pPr>
              <a:t>‹#›</a:t>
            </a:fld>
            <a:endParaRPr lang="pl-PL"/>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9"/>
            <a:ext cx="10363200" cy="1470025"/>
          </a:xfrm>
          <a:prstGeom prst="rect">
            <a:avLst/>
          </a:prstGeom>
        </p:spPr>
        <p:txBody>
          <a:bodyPr/>
          <a:lstStyle/>
          <a:p>
            <a:r>
              <a:rPr lang="en-US"/>
              <a:t>Click to edit Master title style</a:t>
            </a:r>
            <a:endParaRPr lang="pl-PL"/>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lvl1pPr>
              <a:defRPr/>
            </a:lvl1pPr>
          </a:lstStyle>
          <a:p>
            <a:pPr>
              <a:defRPr/>
            </a:pPr>
            <a:fld id="{72930532-D3BB-4EC0-B272-F9B687A69BE5}" type="datetime1">
              <a:rPr lang="pl-PL" smtClean="0"/>
              <a:pPr>
                <a:defRPr/>
              </a:pPr>
              <a:t>2015-10-09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8E89C822-D55F-4E72-BFA9-EE48881C826B}" type="slidenum">
              <a:rPr lang="pl-PL"/>
              <a:pPr>
                <a:defRPr/>
              </a:pPr>
              <a:t>‹#›</a:t>
            </a:fld>
            <a:endParaRPr 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pl-PL"/>
          </a:p>
        </p:txBody>
      </p:sp>
      <p:sp>
        <p:nvSpPr>
          <p:cNvPr id="3" name="Content Placeholder 2"/>
          <p:cNvSpPr>
            <a:spLocks noGrp="1"/>
          </p:cNvSpPr>
          <p:nvPr>
            <p:ph idx="1"/>
          </p:nvPr>
        </p:nvSpPr>
        <p:spPr>
          <a:xfrm>
            <a:off x="609600" y="1600204"/>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4"/>
            <a:ext cx="10363200" cy="1362075"/>
          </a:xfrm>
          <a:prstGeom prst="rect">
            <a:avLst/>
          </a:prstGeo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963613"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pl-PL"/>
          </a:p>
        </p:txBody>
      </p:sp>
      <p:sp>
        <p:nvSpPr>
          <p:cNvPr id="3" name="Content Placeholder 2"/>
          <p:cNvSpPr>
            <a:spLocks noGrp="1"/>
          </p:cNvSpPr>
          <p:nvPr>
            <p:ph sz="half" idx="1"/>
          </p:nvPr>
        </p:nvSpPr>
        <p:spPr>
          <a:xfrm>
            <a:off x="609600" y="1600204"/>
            <a:ext cx="54102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6172200" y="1600204"/>
            <a:ext cx="54102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609602" y="1535113"/>
            <a:ext cx="53863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2" y="2174875"/>
            <a:ext cx="53863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6192837" y="1535113"/>
            <a:ext cx="538956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7" y="2174875"/>
            <a:ext cx="538956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pl-PL"/>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a:prstGeom prst="rect">
            <a:avLst/>
          </a:prstGeo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4767266" y="273054"/>
            <a:ext cx="681513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609600" y="1435103"/>
            <a:ext cx="40116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a:prstGeom prst="rect">
            <a:avLst/>
          </a:prstGeo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2389188"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2389188"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pl-PL"/>
          </a:p>
        </p:txBody>
      </p:sp>
      <p:sp>
        <p:nvSpPr>
          <p:cNvPr id="3" name="Vertical Text Placeholder 2"/>
          <p:cNvSpPr>
            <a:spLocks noGrp="1"/>
          </p:cNvSpPr>
          <p:nvPr>
            <p:ph type="body" orient="vert" idx="1"/>
          </p:nvPr>
        </p:nvSpPr>
        <p:spPr>
          <a:xfrm>
            <a:off x="609600" y="1600204"/>
            <a:ext cx="109728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743200" cy="5851525"/>
          </a:xfrm>
          <a:prstGeom prst="rect">
            <a:avLst/>
          </a:prstGeo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609600" y="274642"/>
            <a:ext cx="80772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pl-PL" smtClean="0"/>
              <a:t>Kliknij, aby edytować styl</a:t>
            </a:r>
            <a:endParaRPr lang="en-US" dirty="0"/>
          </a:p>
        </p:txBody>
      </p:sp>
      <p:sp>
        <p:nvSpPr>
          <p:cNvPr id="8" name="Subtitle 2"/>
          <p:cNvSpPr>
            <a:spLocks noGrp="1"/>
          </p:cNvSpPr>
          <p:nvPr>
            <p:ph type="subTitle" idx="1"/>
          </p:nvPr>
        </p:nvSpPr>
        <p:spPr>
          <a:xfrm>
            <a:off x="854532" y="3693674"/>
            <a:ext cx="9144000" cy="754025"/>
          </a:xfrm>
        </p:spPr>
        <p:txBody>
          <a:bodyPr anchor="b"/>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lvl1pPr>
              <a:defRPr/>
            </a:lvl1pPr>
          </a:lstStyle>
          <a:p>
            <a:pPr>
              <a:defRPr/>
            </a:pPr>
            <a:fld id="{C834A5A1-A843-46B8-A7B9-507823976B90}" type="datetime1">
              <a:rPr lang="pl-PL" smtClean="0"/>
              <a:pPr>
                <a:defRPr/>
              </a:pPr>
              <a:t>2015-10-09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3D92D6F4-A990-4EDD-A06F-32564BD60C65}" type="slidenum">
              <a:rPr lang="pl-PL"/>
              <a:pPr>
                <a:defRPr/>
              </a:pPr>
              <a:t>‹#›</a:t>
            </a:fld>
            <a:endParaRPr lang="pl-PL"/>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9"/>
            <a:ext cx="103632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pl-PL"/>
          </a:p>
        </p:txBody>
      </p:sp>
      <p:sp>
        <p:nvSpPr>
          <p:cNvPr id="4" name="Date Placeholder 3"/>
          <p:cNvSpPr>
            <a:spLocks noGrp="1"/>
          </p:cNvSpPr>
          <p:nvPr>
            <p:ph type="dt" sz="half" idx="10"/>
          </p:nvPr>
        </p:nvSpPr>
        <p:spPr/>
        <p:txBody>
          <a:bodyPr/>
          <a:lstStyle>
            <a:lvl1pPr>
              <a:defRPr/>
            </a:lvl1pPr>
          </a:lstStyle>
          <a:p>
            <a:pPr>
              <a:defRPr/>
            </a:pPr>
            <a:fld id="{42251C64-9D85-437B-AA6D-EFA4623BA0F7}" type="datetime1">
              <a:rPr lang="pl-PL" smtClean="0"/>
              <a:pPr>
                <a:defRPr/>
              </a:pPr>
              <a:t>2015-10-09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C235BB4E-CB6D-447C-905C-DB277A333125}" type="slidenum">
              <a:rPr lang="pl-PL"/>
              <a:pPr>
                <a:defRPr/>
              </a:pPr>
              <a:t>‹#›</a:t>
            </a:fld>
            <a:endParaRPr lang="pl-PL"/>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lvl1pPr>
              <a:defRPr/>
            </a:lvl1pPr>
          </a:lstStyle>
          <a:p>
            <a:pPr>
              <a:defRPr/>
            </a:pPr>
            <a:fld id="{91336B2F-12FF-4BB2-9CAD-57FF3B1CB006}" type="datetime1">
              <a:rPr lang="pl-PL" smtClean="0"/>
              <a:pPr>
                <a:defRPr/>
              </a:pPr>
              <a:t>2015-10-09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44378729-6755-4043-BA71-A908E3FE9B8E}" type="slidenum">
              <a:rPr lang="pl-PL"/>
              <a:pPr>
                <a:defRPr/>
              </a:pPr>
              <a:t>‹#›</a:t>
            </a:fld>
            <a:endParaRPr lang="pl-PL"/>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4"/>
            <a:ext cx="103632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ADBCF05-F0BF-48F8-8D19-62A3192BAC7D}" type="datetime1">
              <a:rPr lang="pl-PL" smtClean="0"/>
              <a:pPr>
                <a:defRPr/>
              </a:pPr>
              <a:t>2015-10-09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75A09A3E-52A7-482B-A560-DDBE0AE74613}" type="slidenum">
              <a:rPr lang="pl-PL"/>
              <a:pPr>
                <a:defRPr/>
              </a:pPr>
              <a:t>‹#›</a:t>
            </a:fld>
            <a:endParaRPr lang="pl-PL"/>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1120778" y="1825625"/>
            <a:ext cx="5040313"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6313488" y="1825625"/>
            <a:ext cx="5040312"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Date Placeholder 3"/>
          <p:cNvSpPr>
            <a:spLocks noGrp="1"/>
          </p:cNvSpPr>
          <p:nvPr>
            <p:ph type="dt" sz="half" idx="10"/>
          </p:nvPr>
        </p:nvSpPr>
        <p:spPr/>
        <p:txBody>
          <a:bodyPr/>
          <a:lstStyle>
            <a:lvl1pPr>
              <a:defRPr/>
            </a:lvl1pPr>
          </a:lstStyle>
          <a:p>
            <a:pPr>
              <a:defRPr/>
            </a:pPr>
            <a:fld id="{CF86DC6B-153B-48EB-8AC5-811FB99782DD}" type="datetime1">
              <a:rPr lang="pl-PL" smtClean="0"/>
              <a:pPr>
                <a:defRPr/>
              </a:pPr>
              <a:t>2015-10-09</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pPr>
              <a:defRPr/>
            </a:pPr>
            <a:fld id="{E62BAFA9-D329-419C-8AAF-99A34FEEC47E}" type="slidenum">
              <a:rPr lang="pl-PL"/>
              <a:pPr>
                <a:defRPr/>
              </a:pPr>
              <a:t>‹#›</a:t>
            </a:fld>
            <a:endParaRPr lang="pl-PL"/>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609602"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2"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6192837" y="1535113"/>
            <a:ext cx="538956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7" y="2174875"/>
            <a:ext cx="538956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Date Placeholder 3"/>
          <p:cNvSpPr>
            <a:spLocks noGrp="1"/>
          </p:cNvSpPr>
          <p:nvPr>
            <p:ph type="dt" sz="half" idx="10"/>
          </p:nvPr>
        </p:nvSpPr>
        <p:spPr/>
        <p:txBody>
          <a:bodyPr/>
          <a:lstStyle>
            <a:lvl1pPr>
              <a:defRPr/>
            </a:lvl1pPr>
          </a:lstStyle>
          <a:p>
            <a:pPr>
              <a:defRPr/>
            </a:pPr>
            <a:fld id="{27C8C3AA-B745-4524-9D20-8D94C49FFF65}" type="datetime1">
              <a:rPr lang="pl-PL" smtClean="0"/>
              <a:pPr>
                <a:defRPr/>
              </a:pPr>
              <a:t>2015-10-09</a:t>
            </a:fld>
            <a:endParaRPr lang="pl-PL"/>
          </a:p>
        </p:txBody>
      </p:sp>
      <p:sp>
        <p:nvSpPr>
          <p:cNvPr id="8" name="Footer Placeholder 4"/>
          <p:cNvSpPr>
            <a:spLocks noGrp="1"/>
          </p:cNvSpPr>
          <p:nvPr>
            <p:ph type="ftr" sz="quarter" idx="11"/>
          </p:nvPr>
        </p:nvSpPr>
        <p:spPr/>
        <p:txBody>
          <a:bodyPr/>
          <a:lstStyle>
            <a:lvl1pPr>
              <a:defRPr/>
            </a:lvl1pPr>
          </a:lstStyle>
          <a:p>
            <a:pPr>
              <a:defRPr/>
            </a:pPr>
            <a:endParaRPr lang="pl-PL"/>
          </a:p>
        </p:txBody>
      </p:sp>
      <p:sp>
        <p:nvSpPr>
          <p:cNvPr id="9" name="Slide Number Placeholder 5"/>
          <p:cNvSpPr>
            <a:spLocks noGrp="1"/>
          </p:cNvSpPr>
          <p:nvPr>
            <p:ph type="sldNum" sz="quarter" idx="12"/>
          </p:nvPr>
        </p:nvSpPr>
        <p:spPr/>
        <p:txBody>
          <a:bodyPr/>
          <a:lstStyle>
            <a:lvl1pPr>
              <a:defRPr/>
            </a:lvl1pPr>
          </a:lstStyle>
          <a:p>
            <a:pPr>
              <a:defRPr/>
            </a:pPr>
            <a:fld id="{AC54FD03-6B66-4D6F-AE35-A4651F1E7183}" type="slidenum">
              <a:rPr lang="pl-PL"/>
              <a:pPr>
                <a:defRPr/>
              </a:pPr>
              <a:t>‹#›</a:t>
            </a:fld>
            <a:endParaRPr lang="pl-PL"/>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Date Placeholder 3"/>
          <p:cNvSpPr>
            <a:spLocks noGrp="1"/>
          </p:cNvSpPr>
          <p:nvPr>
            <p:ph type="dt" sz="half" idx="10"/>
          </p:nvPr>
        </p:nvSpPr>
        <p:spPr/>
        <p:txBody>
          <a:bodyPr/>
          <a:lstStyle>
            <a:lvl1pPr>
              <a:defRPr/>
            </a:lvl1pPr>
          </a:lstStyle>
          <a:p>
            <a:pPr>
              <a:defRPr/>
            </a:pPr>
            <a:fld id="{7F5EFA05-5391-4B91-BC83-17909BCB947F}" type="datetime1">
              <a:rPr lang="pl-PL" smtClean="0"/>
              <a:pPr>
                <a:defRPr/>
              </a:pPr>
              <a:t>2015-10-09</a:t>
            </a:fld>
            <a:endParaRPr lang="pl-PL"/>
          </a:p>
        </p:txBody>
      </p:sp>
      <p:sp>
        <p:nvSpPr>
          <p:cNvPr id="4" name="Footer Placeholder 4"/>
          <p:cNvSpPr>
            <a:spLocks noGrp="1"/>
          </p:cNvSpPr>
          <p:nvPr>
            <p:ph type="ftr" sz="quarter" idx="11"/>
          </p:nvPr>
        </p:nvSpPr>
        <p:spPr/>
        <p:txBody>
          <a:bodyPr/>
          <a:lstStyle>
            <a:lvl1pPr>
              <a:defRPr/>
            </a:lvl1pPr>
          </a:lstStyle>
          <a:p>
            <a:pPr>
              <a:defRPr/>
            </a:pPr>
            <a:endParaRPr lang="pl-PL"/>
          </a:p>
        </p:txBody>
      </p:sp>
      <p:sp>
        <p:nvSpPr>
          <p:cNvPr id="5" name="Slide Number Placeholder 5"/>
          <p:cNvSpPr>
            <a:spLocks noGrp="1"/>
          </p:cNvSpPr>
          <p:nvPr>
            <p:ph type="sldNum" sz="quarter" idx="12"/>
          </p:nvPr>
        </p:nvSpPr>
        <p:spPr/>
        <p:txBody>
          <a:bodyPr/>
          <a:lstStyle>
            <a:lvl1pPr>
              <a:defRPr/>
            </a:lvl1pPr>
          </a:lstStyle>
          <a:p>
            <a:pPr>
              <a:defRPr/>
            </a:pPr>
            <a:fld id="{90EF7589-76E7-4F8D-A159-E94F42B3D9AC}" type="slidenum">
              <a:rPr lang="pl-PL"/>
              <a:pPr>
                <a:defRPr/>
              </a:pPr>
              <a:t>‹#›</a:t>
            </a:fld>
            <a:endParaRPr lang="pl-PL"/>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31AF1EC-8CFC-476B-A61F-180A9BB3D57F}" type="datetime1">
              <a:rPr lang="pl-PL" smtClean="0"/>
              <a:pPr>
                <a:defRPr/>
              </a:pPr>
              <a:t>2015-10-09</a:t>
            </a:fld>
            <a:endParaRPr lang="pl-PL"/>
          </a:p>
        </p:txBody>
      </p:sp>
      <p:sp>
        <p:nvSpPr>
          <p:cNvPr id="3" name="Footer Placeholder 4"/>
          <p:cNvSpPr>
            <a:spLocks noGrp="1"/>
          </p:cNvSpPr>
          <p:nvPr>
            <p:ph type="ftr" sz="quarter" idx="11"/>
          </p:nvPr>
        </p:nvSpPr>
        <p:spPr/>
        <p:txBody>
          <a:bodyPr/>
          <a:lstStyle>
            <a:lvl1pPr>
              <a:defRPr/>
            </a:lvl1pPr>
          </a:lstStyle>
          <a:p>
            <a:pPr>
              <a:defRPr/>
            </a:pPr>
            <a:endParaRPr lang="pl-PL"/>
          </a:p>
        </p:txBody>
      </p:sp>
      <p:sp>
        <p:nvSpPr>
          <p:cNvPr id="4" name="Slide Number Placeholder 5"/>
          <p:cNvSpPr>
            <a:spLocks noGrp="1"/>
          </p:cNvSpPr>
          <p:nvPr>
            <p:ph type="sldNum" sz="quarter" idx="12"/>
          </p:nvPr>
        </p:nvSpPr>
        <p:spPr/>
        <p:txBody>
          <a:bodyPr/>
          <a:lstStyle>
            <a:lvl1pPr>
              <a:defRPr/>
            </a:lvl1pPr>
          </a:lstStyle>
          <a:p>
            <a:pPr>
              <a:defRPr/>
            </a:pPr>
            <a:fld id="{951924E2-B272-4378-8061-4E7E0DEC7D6B}" type="slidenum">
              <a:rPr lang="pl-PL"/>
              <a:pPr>
                <a:defRPr/>
              </a:pPr>
              <a:t>‹#›</a:t>
            </a:fld>
            <a:endParaRPr lang="pl-PL"/>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4767266" y="273054"/>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609600" y="1435103"/>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A977C7E-D261-4C45-98A5-D30F0538A6B8}" type="datetime1">
              <a:rPr lang="pl-PL" smtClean="0"/>
              <a:pPr>
                <a:defRPr/>
              </a:pPr>
              <a:t>2015-10-09</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pPr>
              <a:defRPr/>
            </a:pPr>
            <a:fld id="{BCE506DF-8A7D-4C05-968D-81750A66F763}" type="slidenum">
              <a:rPr lang="pl-PL"/>
              <a:pPr>
                <a:defRPr/>
              </a:pPr>
              <a:t>‹#›</a:t>
            </a:fld>
            <a:endParaRPr lang="pl-PL"/>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2389188" y="612775"/>
            <a:ext cx="7315200" cy="4114800"/>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0DA06E9-175C-4C9C-B23B-BDE36456F5B6}" type="datetime1">
              <a:rPr lang="pl-PL" smtClean="0"/>
              <a:pPr>
                <a:defRPr/>
              </a:pPr>
              <a:t>2015-10-09</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pPr>
              <a:defRPr/>
            </a:pPr>
            <a:fld id="{4C2E09A9-5D44-4C8D-AC7A-C95246762DBB}" type="slidenum">
              <a:rPr lang="pl-PL"/>
              <a:pPr>
                <a:defRPr/>
              </a:pPr>
              <a:t>‹#›</a:t>
            </a:fld>
            <a:endParaRPr lang="pl-PL"/>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lvl1pPr>
              <a:defRPr/>
            </a:lvl1pPr>
          </a:lstStyle>
          <a:p>
            <a:pPr>
              <a:defRPr/>
            </a:pPr>
            <a:fld id="{06F61659-8188-423F-8CA9-5E474AA7C97A}" type="datetime1">
              <a:rPr lang="pl-PL" smtClean="0"/>
              <a:pPr>
                <a:defRPr/>
              </a:pPr>
              <a:t>2015-10-09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9F4DD849-74F8-4FCF-8FE1-A96ACA8C1BC4}"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3"/>
          <p:cNvSpPr>
            <a:spLocks noGrp="1"/>
          </p:cNvSpPr>
          <p:nvPr>
            <p:ph type="dt" sz="half" idx="10"/>
          </p:nvPr>
        </p:nvSpPr>
        <p:spPr/>
        <p:txBody>
          <a:bodyPr/>
          <a:lstStyle>
            <a:lvl1pPr>
              <a:defRPr/>
            </a:lvl1pPr>
          </a:lstStyle>
          <a:p>
            <a:pPr>
              <a:defRPr/>
            </a:pPr>
            <a:fld id="{E344F8AE-8958-4363-AED7-0BD070E70B8B}" type="datetime1">
              <a:rPr lang="pl-PL" smtClean="0"/>
              <a:pPr>
                <a:defRPr/>
              </a:pPr>
              <a:t>2015-10-09</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pPr>
              <a:defRPr/>
            </a:pPr>
            <a:fld id="{F9647736-C2C8-4874-8FD8-CEEA4243763B}" type="slidenum">
              <a:rPr lang="pl-PL"/>
              <a:pPr>
                <a:defRPr/>
              </a:pPr>
              <a:t>‹#›</a:t>
            </a:fld>
            <a:endParaRPr lang="pl-PL"/>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lvl1pPr>
              <a:defRPr/>
            </a:lvl1pPr>
          </a:lstStyle>
          <a:p>
            <a:pPr>
              <a:defRPr/>
            </a:pPr>
            <a:fld id="{68E618A3-406A-4E93-BA79-ABF8EA07C564}" type="datetime1">
              <a:rPr lang="pl-PL" smtClean="0"/>
              <a:pPr>
                <a:defRPr/>
              </a:pPr>
              <a:t>2015-10-09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C78C0E58-BA60-4992-9DC4-3C43AF5B6C63}" type="slidenum">
              <a:rPr lang="pl-PL"/>
              <a:pPr>
                <a:defRPr/>
              </a:pPr>
              <a:t>‹#›</a:t>
            </a:fld>
            <a:endParaRPr lang="pl-PL"/>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9"/>
            <a:ext cx="103632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pl-PL"/>
          </a:p>
        </p:txBody>
      </p:sp>
      <p:sp>
        <p:nvSpPr>
          <p:cNvPr id="4" name="Date Placeholder 3"/>
          <p:cNvSpPr>
            <a:spLocks noGrp="1"/>
          </p:cNvSpPr>
          <p:nvPr>
            <p:ph type="dt" sz="half" idx="10"/>
          </p:nvPr>
        </p:nvSpPr>
        <p:spPr/>
        <p:txBody>
          <a:bodyPr/>
          <a:lstStyle>
            <a:lvl1pPr>
              <a:defRPr/>
            </a:lvl1pPr>
          </a:lstStyle>
          <a:p>
            <a:pPr>
              <a:defRPr/>
            </a:pPr>
            <a:fld id="{F20E557E-DFC7-4DC8-9E46-E212D40454A0}" type="datetime1">
              <a:rPr lang="pl-PL" smtClean="0"/>
              <a:pPr>
                <a:defRPr/>
              </a:pPr>
              <a:t>2015-10-09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4EFBD8C8-FD6F-4365-91E0-5C9418787366}" type="slidenum">
              <a:rPr lang="pl-PL"/>
              <a:pPr>
                <a:defRPr/>
              </a:pPr>
              <a:t>‹#›</a:t>
            </a:fld>
            <a:endParaRPr lang="pl-PL"/>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lvl1pPr>
              <a:defRPr/>
            </a:lvl1pPr>
          </a:lstStyle>
          <a:p>
            <a:pPr>
              <a:defRPr/>
            </a:pPr>
            <a:fld id="{E2DA01FA-0314-43FA-9F0A-BBF112A4279B}" type="datetime1">
              <a:rPr lang="pl-PL" smtClean="0"/>
              <a:pPr>
                <a:defRPr/>
              </a:pPr>
              <a:t>2015-10-09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737524E0-3367-4324-B8CA-F0932D0B3B2F}" type="slidenum">
              <a:rPr lang="pl-PL"/>
              <a:pPr>
                <a:defRPr/>
              </a:pPr>
              <a:t>‹#›</a:t>
            </a:fld>
            <a:endParaRPr lang="pl-PL"/>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4"/>
            <a:ext cx="103632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4A31964-7A2C-4CF2-A9A7-E5ED4C861A98}" type="datetime1">
              <a:rPr lang="pl-PL" smtClean="0"/>
              <a:pPr>
                <a:defRPr/>
              </a:pPr>
              <a:t>2015-10-09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56EB9336-F336-4DCD-9612-4C68887B7A67}" type="slidenum">
              <a:rPr lang="pl-PL"/>
              <a:pPr>
                <a:defRPr/>
              </a:pPr>
              <a:t>‹#›</a:t>
            </a:fld>
            <a:endParaRPr lang="pl-PL"/>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1120778" y="1825625"/>
            <a:ext cx="5040313"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6313488" y="1825625"/>
            <a:ext cx="5040312"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Date Placeholder 3"/>
          <p:cNvSpPr>
            <a:spLocks noGrp="1"/>
          </p:cNvSpPr>
          <p:nvPr>
            <p:ph type="dt" sz="half" idx="10"/>
          </p:nvPr>
        </p:nvSpPr>
        <p:spPr/>
        <p:txBody>
          <a:bodyPr/>
          <a:lstStyle>
            <a:lvl1pPr>
              <a:defRPr/>
            </a:lvl1pPr>
          </a:lstStyle>
          <a:p>
            <a:pPr>
              <a:defRPr/>
            </a:pPr>
            <a:fld id="{5F9F50B0-259B-496E-BD4B-0B8BB8CE06D1}" type="datetime1">
              <a:rPr lang="pl-PL" smtClean="0"/>
              <a:pPr>
                <a:defRPr/>
              </a:pPr>
              <a:t>2015-10-09</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pPr>
              <a:defRPr/>
            </a:pPr>
            <a:fld id="{81593B8C-4EF1-4281-BD14-49620C82B353}" type="slidenum">
              <a:rPr lang="pl-PL"/>
              <a:pPr>
                <a:defRPr/>
              </a:pPr>
              <a:t>‹#›</a:t>
            </a:fld>
            <a:endParaRPr lang="pl-PL"/>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609602"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2"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6192837" y="1535113"/>
            <a:ext cx="538956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7" y="2174875"/>
            <a:ext cx="538956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Date Placeholder 3"/>
          <p:cNvSpPr>
            <a:spLocks noGrp="1"/>
          </p:cNvSpPr>
          <p:nvPr>
            <p:ph type="dt" sz="half" idx="10"/>
          </p:nvPr>
        </p:nvSpPr>
        <p:spPr/>
        <p:txBody>
          <a:bodyPr/>
          <a:lstStyle>
            <a:lvl1pPr>
              <a:defRPr/>
            </a:lvl1pPr>
          </a:lstStyle>
          <a:p>
            <a:pPr>
              <a:defRPr/>
            </a:pPr>
            <a:fld id="{56BBDC77-515A-4D9E-A9D3-EF850D0FA934}" type="datetime1">
              <a:rPr lang="pl-PL" smtClean="0"/>
              <a:pPr>
                <a:defRPr/>
              </a:pPr>
              <a:t>2015-10-09</a:t>
            </a:fld>
            <a:endParaRPr lang="pl-PL"/>
          </a:p>
        </p:txBody>
      </p:sp>
      <p:sp>
        <p:nvSpPr>
          <p:cNvPr id="8" name="Footer Placeholder 4"/>
          <p:cNvSpPr>
            <a:spLocks noGrp="1"/>
          </p:cNvSpPr>
          <p:nvPr>
            <p:ph type="ftr" sz="quarter" idx="11"/>
          </p:nvPr>
        </p:nvSpPr>
        <p:spPr/>
        <p:txBody>
          <a:bodyPr/>
          <a:lstStyle>
            <a:lvl1pPr>
              <a:defRPr/>
            </a:lvl1pPr>
          </a:lstStyle>
          <a:p>
            <a:pPr>
              <a:defRPr/>
            </a:pPr>
            <a:endParaRPr lang="pl-PL"/>
          </a:p>
        </p:txBody>
      </p:sp>
      <p:sp>
        <p:nvSpPr>
          <p:cNvPr id="9" name="Slide Number Placeholder 5"/>
          <p:cNvSpPr>
            <a:spLocks noGrp="1"/>
          </p:cNvSpPr>
          <p:nvPr>
            <p:ph type="sldNum" sz="quarter" idx="12"/>
          </p:nvPr>
        </p:nvSpPr>
        <p:spPr/>
        <p:txBody>
          <a:bodyPr/>
          <a:lstStyle>
            <a:lvl1pPr>
              <a:defRPr/>
            </a:lvl1pPr>
          </a:lstStyle>
          <a:p>
            <a:pPr>
              <a:defRPr/>
            </a:pPr>
            <a:fld id="{838850F6-7D0E-46E3-A076-5A38AA4A1540}" type="slidenum">
              <a:rPr lang="pl-PL"/>
              <a:pPr>
                <a:defRPr/>
              </a:pPr>
              <a:t>‹#›</a:t>
            </a:fld>
            <a:endParaRPr lang="pl-PL"/>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Date Placeholder 3"/>
          <p:cNvSpPr>
            <a:spLocks noGrp="1"/>
          </p:cNvSpPr>
          <p:nvPr>
            <p:ph type="dt" sz="half" idx="10"/>
          </p:nvPr>
        </p:nvSpPr>
        <p:spPr/>
        <p:txBody>
          <a:bodyPr/>
          <a:lstStyle>
            <a:lvl1pPr>
              <a:defRPr/>
            </a:lvl1pPr>
          </a:lstStyle>
          <a:p>
            <a:pPr>
              <a:defRPr/>
            </a:pPr>
            <a:fld id="{74694659-5B94-437D-B546-A91A3E64FA4D}" type="datetime1">
              <a:rPr lang="pl-PL" smtClean="0"/>
              <a:pPr>
                <a:defRPr/>
              </a:pPr>
              <a:t>2015-10-09</a:t>
            </a:fld>
            <a:endParaRPr lang="pl-PL"/>
          </a:p>
        </p:txBody>
      </p:sp>
      <p:sp>
        <p:nvSpPr>
          <p:cNvPr id="4" name="Footer Placeholder 4"/>
          <p:cNvSpPr>
            <a:spLocks noGrp="1"/>
          </p:cNvSpPr>
          <p:nvPr>
            <p:ph type="ftr" sz="quarter" idx="11"/>
          </p:nvPr>
        </p:nvSpPr>
        <p:spPr/>
        <p:txBody>
          <a:bodyPr/>
          <a:lstStyle>
            <a:lvl1pPr>
              <a:defRPr/>
            </a:lvl1pPr>
          </a:lstStyle>
          <a:p>
            <a:pPr>
              <a:defRPr/>
            </a:pPr>
            <a:endParaRPr lang="pl-PL"/>
          </a:p>
        </p:txBody>
      </p:sp>
      <p:sp>
        <p:nvSpPr>
          <p:cNvPr id="5" name="Slide Number Placeholder 5"/>
          <p:cNvSpPr>
            <a:spLocks noGrp="1"/>
          </p:cNvSpPr>
          <p:nvPr>
            <p:ph type="sldNum" sz="quarter" idx="12"/>
          </p:nvPr>
        </p:nvSpPr>
        <p:spPr/>
        <p:txBody>
          <a:bodyPr/>
          <a:lstStyle>
            <a:lvl1pPr>
              <a:defRPr/>
            </a:lvl1pPr>
          </a:lstStyle>
          <a:p>
            <a:pPr>
              <a:defRPr/>
            </a:pPr>
            <a:fld id="{1F29F283-ACE4-4558-9162-8487DE5BFED4}" type="slidenum">
              <a:rPr lang="pl-PL"/>
              <a:pPr>
                <a:defRPr/>
              </a:pPr>
              <a:t>‹#›</a:t>
            </a:fld>
            <a:endParaRPr lang="pl-PL"/>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2D20346-4DCA-4594-AC96-25127D1CFD91}" type="datetime1">
              <a:rPr lang="pl-PL" smtClean="0"/>
              <a:pPr>
                <a:defRPr/>
              </a:pPr>
              <a:t>2015-10-09</a:t>
            </a:fld>
            <a:endParaRPr lang="pl-PL"/>
          </a:p>
        </p:txBody>
      </p:sp>
      <p:sp>
        <p:nvSpPr>
          <p:cNvPr id="3" name="Footer Placeholder 4"/>
          <p:cNvSpPr>
            <a:spLocks noGrp="1"/>
          </p:cNvSpPr>
          <p:nvPr>
            <p:ph type="ftr" sz="quarter" idx="11"/>
          </p:nvPr>
        </p:nvSpPr>
        <p:spPr/>
        <p:txBody>
          <a:bodyPr/>
          <a:lstStyle>
            <a:lvl1pPr>
              <a:defRPr/>
            </a:lvl1pPr>
          </a:lstStyle>
          <a:p>
            <a:pPr>
              <a:defRPr/>
            </a:pPr>
            <a:endParaRPr lang="pl-PL"/>
          </a:p>
        </p:txBody>
      </p:sp>
      <p:sp>
        <p:nvSpPr>
          <p:cNvPr id="4" name="Slide Number Placeholder 5"/>
          <p:cNvSpPr>
            <a:spLocks noGrp="1"/>
          </p:cNvSpPr>
          <p:nvPr>
            <p:ph type="sldNum" sz="quarter" idx="12"/>
          </p:nvPr>
        </p:nvSpPr>
        <p:spPr/>
        <p:txBody>
          <a:bodyPr/>
          <a:lstStyle>
            <a:lvl1pPr>
              <a:defRPr/>
            </a:lvl1pPr>
          </a:lstStyle>
          <a:p>
            <a:pPr>
              <a:defRPr/>
            </a:pPr>
            <a:fld id="{2AF5DF39-087F-4063-BF80-3BE80C6B836E}" type="slidenum">
              <a:rPr lang="pl-PL"/>
              <a:pPr>
                <a:defRPr/>
              </a:pPr>
              <a:t>‹#›</a:t>
            </a:fld>
            <a:endParaRPr lang="pl-PL"/>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4767266" y="273054"/>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609600" y="1435103"/>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5054915-4C54-40EA-BAF2-69BB08589CF3}" type="datetime1">
              <a:rPr lang="pl-PL" smtClean="0"/>
              <a:pPr>
                <a:defRPr/>
              </a:pPr>
              <a:t>2015-10-09</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pPr>
              <a:defRPr/>
            </a:pPr>
            <a:fld id="{CAAB6154-0BAC-4901-AB5F-F94C0BBADB00}" type="slidenum">
              <a:rPr lang="pl-PL"/>
              <a:pPr>
                <a:defRPr/>
              </a:pPr>
              <a:t>‹#›</a:t>
            </a:fld>
            <a:endParaRPr lang="pl-PL"/>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2389188" y="612775"/>
            <a:ext cx="7315200" cy="4114800"/>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DFC85D3-BC9E-4A84-96D1-09AC92D66530}" type="datetime1">
              <a:rPr lang="pl-PL" smtClean="0"/>
              <a:pPr>
                <a:defRPr/>
              </a:pPr>
              <a:t>2015-10-09</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pPr>
              <a:defRPr/>
            </a:pPr>
            <a:fld id="{E1BAF529-82BC-42BF-BB7A-33544D98B67D}"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120000" y="2505075"/>
            <a:ext cx="5025216"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319840" y="1681163"/>
            <a:ext cx="5035548" cy="823912"/>
          </a:xfrm>
        </p:spPr>
        <p:txBody>
          <a:bodyPr anchor="b"/>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pl-PL" smtClean="0"/>
              <a:t>Kliknij, aby edytować style wzorca tekstu</a:t>
            </a:r>
          </a:p>
        </p:txBody>
      </p:sp>
      <p:sp>
        <p:nvSpPr>
          <p:cNvPr id="6" name="Content Placeholder 5"/>
          <p:cNvSpPr>
            <a:spLocks noGrp="1"/>
          </p:cNvSpPr>
          <p:nvPr>
            <p:ph sz="quarter" idx="4"/>
          </p:nvPr>
        </p:nvSpPr>
        <p:spPr>
          <a:xfrm>
            <a:off x="6319840" y="2505075"/>
            <a:ext cx="503554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3"/>
          <p:cNvSpPr>
            <a:spLocks noGrp="1"/>
          </p:cNvSpPr>
          <p:nvPr>
            <p:ph type="dt" sz="half" idx="10"/>
          </p:nvPr>
        </p:nvSpPr>
        <p:spPr/>
        <p:txBody>
          <a:bodyPr/>
          <a:lstStyle>
            <a:lvl1pPr>
              <a:defRPr/>
            </a:lvl1pPr>
          </a:lstStyle>
          <a:p>
            <a:pPr>
              <a:defRPr/>
            </a:pPr>
            <a:fld id="{C2004593-E609-43FD-9208-05210149ECEF}" type="datetime1">
              <a:rPr lang="pl-PL" smtClean="0"/>
              <a:pPr>
                <a:defRPr/>
              </a:pPr>
              <a:t>2015-10-09</a:t>
            </a:fld>
            <a:endParaRPr lang="pl-PL"/>
          </a:p>
        </p:txBody>
      </p:sp>
      <p:sp>
        <p:nvSpPr>
          <p:cNvPr id="8" name="Footer Placeholder 4"/>
          <p:cNvSpPr>
            <a:spLocks noGrp="1"/>
          </p:cNvSpPr>
          <p:nvPr>
            <p:ph type="ftr" sz="quarter" idx="11"/>
          </p:nvPr>
        </p:nvSpPr>
        <p:spPr/>
        <p:txBody>
          <a:bodyPr/>
          <a:lstStyle>
            <a:lvl1pPr>
              <a:defRPr/>
            </a:lvl1pPr>
          </a:lstStyle>
          <a:p>
            <a:pPr>
              <a:defRPr/>
            </a:pPr>
            <a:endParaRPr lang="pl-PL"/>
          </a:p>
        </p:txBody>
      </p:sp>
      <p:sp>
        <p:nvSpPr>
          <p:cNvPr id="9" name="Slide Number Placeholder 5"/>
          <p:cNvSpPr>
            <a:spLocks noGrp="1"/>
          </p:cNvSpPr>
          <p:nvPr>
            <p:ph type="sldNum" sz="quarter" idx="12"/>
          </p:nvPr>
        </p:nvSpPr>
        <p:spPr/>
        <p:txBody>
          <a:bodyPr/>
          <a:lstStyle>
            <a:lvl1pPr>
              <a:defRPr/>
            </a:lvl1pPr>
          </a:lstStyle>
          <a:p>
            <a:pPr>
              <a:defRPr/>
            </a:pPr>
            <a:fld id="{CECADED4-E2EB-4493-9040-E6067BB85682}" type="slidenum">
              <a:rPr lang="pl-PL"/>
              <a:pPr>
                <a:defRPr/>
              </a:pPr>
              <a:t>‹#›</a:t>
            </a:fld>
            <a:endParaRPr lang="pl-PL"/>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lvl1pPr>
              <a:defRPr/>
            </a:lvl1pPr>
          </a:lstStyle>
          <a:p>
            <a:pPr>
              <a:defRPr/>
            </a:pPr>
            <a:fld id="{458929A6-FEC7-4F6D-9E75-14088E3431C3}" type="datetime1">
              <a:rPr lang="pl-PL" smtClean="0"/>
              <a:pPr>
                <a:defRPr/>
              </a:pPr>
              <a:t>2015-10-09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54EA8D21-EEF9-4BD1-B884-5B57D4230BFB}" type="slidenum">
              <a:rPr lang="pl-PL"/>
              <a:pPr>
                <a:defRPr/>
              </a:pPr>
              <a:t>‹#›</a:t>
            </a:fld>
            <a:endParaRPr lang="pl-PL"/>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lvl1pPr>
              <a:defRPr/>
            </a:lvl1pPr>
          </a:lstStyle>
          <a:p>
            <a:pPr>
              <a:defRPr/>
            </a:pPr>
            <a:fld id="{416EFB1B-288D-43E6-A1F1-44B6F4E361B1}" type="datetime1">
              <a:rPr lang="pl-PL" smtClean="0"/>
              <a:pPr>
                <a:defRPr/>
              </a:pPr>
              <a:t>2015-10-09</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26C4BE9F-E4E0-49DC-BD13-9938C02843DE}"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3"/>
          <p:cNvSpPr>
            <a:spLocks noGrp="1"/>
          </p:cNvSpPr>
          <p:nvPr>
            <p:ph type="dt" sz="half" idx="10"/>
          </p:nvPr>
        </p:nvSpPr>
        <p:spPr/>
        <p:txBody>
          <a:bodyPr/>
          <a:lstStyle>
            <a:lvl1pPr>
              <a:defRPr/>
            </a:lvl1pPr>
          </a:lstStyle>
          <a:p>
            <a:pPr>
              <a:defRPr/>
            </a:pPr>
            <a:fld id="{84E8AB15-BAA9-4636-854D-A7B93C51988F}" type="datetime1">
              <a:rPr lang="pl-PL" smtClean="0"/>
              <a:pPr>
                <a:defRPr/>
              </a:pPr>
              <a:t>2015-10-09</a:t>
            </a:fld>
            <a:endParaRPr lang="pl-PL"/>
          </a:p>
        </p:txBody>
      </p:sp>
      <p:sp>
        <p:nvSpPr>
          <p:cNvPr id="4" name="Footer Placeholder 4"/>
          <p:cNvSpPr>
            <a:spLocks noGrp="1"/>
          </p:cNvSpPr>
          <p:nvPr>
            <p:ph type="ftr" sz="quarter" idx="11"/>
          </p:nvPr>
        </p:nvSpPr>
        <p:spPr/>
        <p:txBody>
          <a:bodyPr/>
          <a:lstStyle>
            <a:lvl1pPr>
              <a:defRPr/>
            </a:lvl1pPr>
          </a:lstStyle>
          <a:p>
            <a:pPr>
              <a:defRPr/>
            </a:pPr>
            <a:endParaRPr lang="pl-PL"/>
          </a:p>
        </p:txBody>
      </p:sp>
      <p:sp>
        <p:nvSpPr>
          <p:cNvPr id="5" name="Slide Number Placeholder 5"/>
          <p:cNvSpPr>
            <a:spLocks noGrp="1"/>
          </p:cNvSpPr>
          <p:nvPr>
            <p:ph type="sldNum" sz="quarter" idx="12"/>
          </p:nvPr>
        </p:nvSpPr>
        <p:spPr/>
        <p:txBody>
          <a:bodyPr/>
          <a:lstStyle>
            <a:lvl1pPr>
              <a:defRPr/>
            </a:lvl1pPr>
          </a:lstStyle>
          <a:p>
            <a:pPr>
              <a:defRPr/>
            </a:pPr>
            <a:fld id="{61110B9E-759C-4F6C-887C-CE6333F2C313}"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4AD9569-5425-45D0-9622-B0AED7E9B199}" type="datetime1">
              <a:rPr lang="pl-PL" smtClean="0"/>
              <a:pPr>
                <a:defRPr/>
              </a:pPr>
              <a:t>2015-10-09</a:t>
            </a:fld>
            <a:endParaRPr lang="pl-PL"/>
          </a:p>
        </p:txBody>
      </p:sp>
      <p:sp>
        <p:nvSpPr>
          <p:cNvPr id="3" name="Footer Placeholder 4"/>
          <p:cNvSpPr>
            <a:spLocks noGrp="1"/>
          </p:cNvSpPr>
          <p:nvPr>
            <p:ph type="ftr" sz="quarter" idx="11"/>
          </p:nvPr>
        </p:nvSpPr>
        <p:spPr/>
        <p:txBody>
          <a:bodyPr/>
          <a:lstStyle>
            <a:lvl1pPr>
              <a:defRPr/>
            </a:lvl1pPr>
          </a:lstStyle>
          <a:p>
            <a:pPr>
              <a:defRPr/>
            </a:pPr>
            <a:endParaRPr lang="pl-PL"/>
          </a:p>
        </p:txBody>
      </p:sp>
      <p:sp>
        <p:nvSpPr>
          <p:cNvPr id="4" name="Slide Number Placeholder 5"/>
          <p:cNvSpPr>
            <a:spLocks noGrp="1"/>
          </p:cNvSpPr>
          <p:nvPr>
            <p:ph type="sldNum" sz="quarter" idx="12"/>
          </p:nvPr>
        </p:nvSpPr>
        <p:spPr/>
        <p:txBody>
          <a:bodyPr/>
          <a:lstStyle>
            <a:lvl1pPr>
              <a:defRPr/>
            </a:lvl1pPr>
          </a:lstStyle>
          <a:p>
            <a:pPr>
              <a:defRPr/>
            </a:pPr>
            <a:fld id="{1ABEE55F-465C-4FA3-B4A5-72BF7D01A624}"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3"/>
          <p:cNvSpPr>
            <a:spLocks noGrp="1"/>
          </p:cNvSpPr>
          <p:nvPr>
            <p:ph type="dt" sz="half" idx="10"/>
          </p:nvPr>
        </p:nvSpPr>
        <p:spPr/>
        <p:txBody>
          <a:bodyPr/>
          <a:lstStyle>
            <a:lvl1pPr>
              <a:defRPr/>
            </a:lvl1pPr>
          </a:lstStyle>
          <a:p>
            <a:pPr>
              <a:defRPr/>
            </a:pPr>
            <a:fld id="{FEEDB8AA-0B0F-468B-A063-C857A6BE7C3D}" type="datetime1">
              <a:rPr lang="pl-PL" smtClean="0"/>
              <a:pPr>
                <a:defRPr/>
              </a:pPr>
              <a:t>2015-10-09</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pPr>
              <a:defRPr/>
            </a:pPr>
            <a:fld id="{8150762B-A5D6-4448-95B1-BE44549807D6}"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smtClean="0"/>
              <a:t>Kliknij ikonę, aby dodać obraz</a:t>
            </a:r>
            <a:endParaRPr lang="en-US" noProof="0"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3"/>
          <p:cNvSpPr>
            <a:spLocks noGrp="1"/>
          </p:cNvSpPr>
          <p:nvPr>
            <p:ph type="dt" sz="half" idx="10"/>
          </p:nvPr>
        </p:nvSpPr>
        <p:spPr/>
        <p:txBody>
          <a:bodyPr/>
          <a:lstStyle>
            <a:lvl1pPr>
              <a:defRPr/>
            </a:lvl1pPr>
          </a:lstStyle>
          <a:p>
            <a:pPr>
              <a:defRPr/>
            </a:pPr>
            <a:fld id="{C77B4528-EDFC-4936-BF31-DCDD30DEACF0}" type="datetime1">
              <a:rPr lang="pl-PL" smtClean="0"/>
              <a:pPr>
                <a:defRPr/>
              </a:pPr>
              <a:t>2015-10-09</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pPr>
              <a:defRPr/>
            </a:pPr>
            <a:fld id="{6363E98D-C11F-4C92-8659-2464CB3564DA}"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1120775" y="1825625"/>
            <a:ext cx="10233025"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cs typeface="+mn-cs"/>
              </a:defRPr>
            </a:lvl1pPr>
          </a:lstStyle>
          <a:p>
            <a:pPr>
              <a:defRPr/>
            </a:pPr>
            <a:fld id="{024A1096-13CF-42FB-87E9-91AF60DA1EFB}" type="datetime1">
              <a:rPr lang="pl-PL" smtClean="0"/>
              <a:pPr>
                <a:defRPr/>
              </a:pPr>
              <a:t>2015-10-09</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cs typeface="+mn-cs"/>
              </a:defRPr>
            </a:lvl1pPr>
          </a:lstStyle>
          <a:p>
            <a:pPr>
              <a:defRPr/>
            </a:pPr>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cs typeface="+mn-cs"/>
              </a:defRPr>
            </a:lvl1pPr>
          </a:lstStyle>
          <a:p>
            <a:pPr>
              <a:defRPr/>
            </a:pPr>
            <a:fld id="{BFDC71E3-4AC2-4287-BF56-EC9F0047055F}" type="slidenum">
              <a:rPr lang="pl-PL"/>
              <a:pPr>
                <a:defRPr/>
              </a:pPr>
              <a:t>‹#›</a:t>
            </a:fld>
            <a:endParaRPr lang="pl-PL"/>
          </a:p>
        </p:txBody>
      </p:sp>
    </p:spTree>
  </p:cSld>
  <p:clrMap bg1="dk1" tx1="lt1" bg2="dk2" tx2="lt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52" r:id="rId12"/>
    <p:sldLayoutId id="2147483713" r:id="rId13"/>
    <p:sldLayoutId id="2147483714" r:id="rId14"/>
    <p:sldLayoutId id="2147483715" r:id="rId15"/>
    <p:sldLayoutId id="2147483716" r:id="rId16"/>
    <p:sldLayoutId id="2147483717" r:id="rId17"/>
    <p:sldLayoutId id="2147483718" r:id="rId18"/>
  </p:sldLayoutIdLst>
  <p:hf hdr="0" ftr="0" dt="0"/>
  <p:txStyles>
    <p:titleStyle>
      <a:lvl1pPr algn="l" rtl="0" eaLnBrk="0" fontAlgn="base" hangingPunct="0">
        <a:lnSpc>
          <a:spcPct val="90000"/>
        </a:lnSpc>
        <a:spcBef>
          <a:spcPct val="0"/>
        </a:spcBef>
        <a:spcAft>
          <a:spcPct val="0"/>
        </a:spcAft>
        <a:defRPr sz="5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defRPr>
      </a:lvl2pPr>
      <a:lvl3pPr algn="l" rtl="0" eaLnBrk="0" fontAlgn="base" hangingPunct="0">
        <a:lnSpc>
          <a:spcPct val="90000"/>
        </a:lnSpc>
        <a:spcBef>
          <a:spcPct val="0"/>
        </a:spcBef>
        <a:spcAft>
          <a:spcPct val="0"/>
        </a:spcAft>
        <a:defRPr sz="5400">
          <a:solidFill>
            <a:schemeClr val="tx1"/>
          </a:solidFill>
          <a:latin typeface="Corbel" pitchFamily="34" charset="0"/>
        </a:defRPr>
      </a:lvl3pPr>
      <a:lvl4pPr algn="l" rtl="0" eaLnBrk="0" fontAlgn="base" hangingPunct="0">
        <a:lnSpc>
          <a:spcPct val="90000"/>
        </a:lnSpc>
        <a:spcBef>
          <a:spcPct val="0"/>
        </a:spcBef>
        <a:spcAft>
          <a:spcPct val="0"/>
        </a:spcAft>
        <a:defRPr sz="5400">
          <a:solidFill>
            <a:schemeClr val="tx1"/>
          </a:solidFill>
          <a:latin typeface="Corbel" pitchFamily="34" charset="0"/>
        </a:defRPr>
      </a:lvl4pPr>
      <a:lvl5pPr algn="l" rtl="0" eaLnBrk="0" fontAlgn="base" hangingPunct="0">
        <a:lnSpc>
          <a:spcPct val="90000"/>
        </a:lnSpc>
        <a:spcBef>
          <a:spcPct val="0"/>
        </a:spcBef>
        <a:spcAft>
          <a:spcPct val="0"/>
        </a:spcAft>
        <a:defRPr sz="5400">
          <a:solidFill>
            <a:schemeClr val="tx1"/>
          </a:solidFill>
          <a:latin typeface="Corbel" pitchFamily="34" charset="0"/>
        </a:defRPr>
      </a:lvl5pPr>
      <a:lvl6pPr marL="457200" algn="l" rtl="0" fontAlgn="base">
        <a:lnSpc>
          <a:spcPct val="90000"/>
        </a:lnSpc>
        <a:spcBef>
          <a:spcPct val="0"/>
        </a:spcBef>
        <a:spcAft>
          <a:spcPct val="0"/>
        </a:spcAft>
        <a:defRPr sz="5400">
          <a:solidFill>
            <a:schemeClr val="tx1"/>
          </a:solidFill>
          <a:latin typeface="Corbel" pitchFamily="34" charset="0"/>
        </a:defRPr>
      </a:lvl6pPr>
      <a:lvl7pPr marL="914400" algn="l" rtl="0" fontAlgn="base">
        <a:lnSpc>
          <a:spcPct val="90000"/>
        </a:lnSpc>
        <a:spcBef>
          <a:spcPct val="0"/>
        </a:spcBef>
        <a:spcAft>
          <a:spcPct val="0"/>
        </a:spcAft>
        <a:defRPr sz="5400">
          <a:solidFill>
            <a:schemeClr val="tx1"/>
          </a:solidFill>
          <a:latin typeface="Corbel" pitchFamily="34" charset="0"/>
        </a:defRPr>
      </a:lvl7pPr>
      <a:lvl8pPr marL="1371600" algn="l" rtl="0" fontAlgn="base">
        <a:lnSpc>
          <a:spcPct val="90000"/>
        </a:lnSpc>
        <a:spcBef>
          <a:spcPct val="0"/>
        </a:spcBef>
        <a:spcAft>
          <a:spcPct val="0"/>
        </a:spcAft>
        <a:defRPr sz="5400">
          <a:solidFill>
            <a:schemeClr val="tx1"/>
          </a:solidFill>
          <a:latin typeface="Corbel" pitchFamily="34" charset="0"/>
        </a:defRPr>
      </a:lvl8pPr>
      <a:lvl9pPr marL="1828800" algn="l" rtl="0" fontAlgn="base">
        <a:lnSpc>
          <a:spcPct val="90000"/>
        </a:lnSpc>
        <a:spcBef>
          <a:spcPct val="0"/>
        </a:spcBef>
        <a:spcAft>
          <a:spcPct val="0"/>
        </a:spcAft>
        <a:defRPr sz="5400">
          <a:solidFill>
            <a:schemeClr val="tx1"/>
          </a:solidFill>
          <a:latin typeface="Corbel"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hf hdr="0" ftr="0" dt="0"/>
  <p:txStyles>
    <p:titleStyle>
      <a:lvl1pPr algn="l" rtl="0" eaLnBrk="0" fontAlgn="base" hangingPunct="0">
        <a:lnSpc>
          <a:spcPct val="90000"/>
        </a:lnSpc>
        <a:spcBef>
          <a:spcPct val="0"/>
        </a:spcBef>
        <a:spcAft>
          <a:spcPct val="0"/>
        </a:spcAft>
        <a:defRPr sz="5400">
          <a:solidFill>
            <a:schemeClr val="tx1"/>
          </a:soli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cs typeface="Arial" charset="0"/>
        </a:defRPr>
      </a:lvl2pPr>
      <a:lvl3pPr algn="l" rtl="0" eaLnBrk="0" fontAlgn="base" hangingPunct="0">
        <a:lnSpc>
          <a:spcPct val="90000"/>
        </a:lnSpc>
        <a:spcBef>
          <a:spcPct val="0"/>
        </a:spcBef>
        <a:spcAft>
          <a:spcPct val="0"/>
        </a:spcAft>
        <a:defRPr sz="5400">
          <a:solidFill>
            <a:schemeClr val="tx1"/>
          </a:solidFill>
          <a:latin typeface="Corbel" pitchFamily="34" charset="0"/>
          <a:cs typeface="Arial" charset="0"/>
        </a:defRPr>
      </a:lvl3pPr>
      <a:lvl4pPr algn="l" rtl="0" eaLnBrk="0" fontAlgn="base" hangingPunct="0">
        <a:lnSpc>
          <a:spcPct val="90000"/>
        </a:lnSpc>
        <a:spcBef>
          <a:spcPct val="0"/>
        </a:spcBef>
        <a:spcAft>
          <a:spcPct val="0"/>
        </a:spcAft>
        <a:defRPr sz="5400">
          <a:solidFill>
            <a:schemeClr val="tx1"/>
          </a:solidFill>
          <a:latin typeface="Corbel" pitchFamily="34" charset="0"/>
          <a:cs typeface="Arial" charset="0"/>
        </a:defRPr>
      </a:lvl4pPr>
      <a:lvl5pPr algn="l" rtl="0" eaLnBrk="0" fontAlgn="base" hangingPunct="0">
        <a:lnSpc>
          <a:spcPct val="90000"/>
        </a:lnSpc>
        <a:spcBef>
          <a:spcPct val="0"/>
        </a:spcBef>
        <a:spcAft>
          <a:spcPct val="0"/>
        </a:spcAft>
        <a:defRPr sz="5400">
          <a:solidFill>
            <a:schemeClr val="tx1"/>
          </a:solidFill>
          <a:latin typeface="Corbel" pitchFamily="34" charset="0"/>
          <a:cs typeface="Arial" charset="0"/>
        </a:defRPr>
      </a:lvl5pPr>
      <a:lvl6pPr marL="457200" algn="l" rtl="0" fontAlgn="base">
        <a:lnSpc>
          <a:spcPct val="90000"/>
        </a:lnSpc>
        <a:spcBef>
          <a:spcPct val="0"/>
        </a:spcBef>
        <a:spcAft>
          <a:spcPct val="0"/>
        </a:spcAft>
        <a:defRPr sz="5400">
          <a:solidFill>
            <a:schemeClr val="tx1"/>
          </a:solidFill>
          <a:latin typeface="Corbel" pitchFamily="34" charset="0"/>
          <a:cs typeface="Arial" charset="0"/>
        </a:defRPr>
      </a:lvl6pPr>
      <a:lvl7pPr marL="914400" algn="l" rtl="0" fontAlgn="base">
        <a:lnSpc>
          <a:spcPct val="90000"/>
        </a:lnSpc>
        <a:spcBef>
          <a:spcPct val="0"/>
        </a:spcBef>
        <a:spcAft>
          <a:spcPct val="0"/>
        </a:spcAft>
        <a:defRPr sz="5400">
          <a:solidFill>
            <a:schemeClr val="tx1"/>
          </a:solidFill>
          <a:latin typeface="Corbel" pitchFamily="34" charset="0"/>
          <a:cs typeface="Arial" charset="0"/>
        </a:defRPr>
      </a:lvl7pPr>
      <a:lvl8pPr marL="1371600" algn="l" rtl="0" fontAlgn="base">
        <a:lnSpc>
          <a:spcPct val="90000"/>
        </a:lnSpc>
        <a:spcBef>
          <a:spcPct val="0"/>
        </a:spcBef>
        <a:spcAft>
          <a:spcPct val="0"/>
        </a:spcAft>
        <a:defRPr sz="5400">
          <a:solidFill>
            <a:schemeClr val="tx1"/>
          </a:solidFill>
          <a:latin typeface="Corbel" pitchFamily="34" charset="0"/>
          <a:cs typeface="Arial" charset="0"/>
        </a:defRPr>
      </a:lvl8pPr>
      <a:lvl9pPr marL="1828800" algn="l" rtl="0" fontAlgn="base">
        <a:lnSpc>
          <a:spcPct val="90000"/>
        </a:lnSpc>
        <a:spcBef>
          <a:spcPct val="0"/>
        </a:spcBef>
        <a:spcAft>
          <a:spcPct val="0"/>
        </a:spcAft>
        <a:defRPr sz="5400">
          <a:solidFill>
            <a:schemeClr val="tx1"/>
          </a:solidFill>
          <a:latin typeface="Corbel" pitchFamily="34" charset="0"/>
          <a:cs typeface="Arial"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a:solidFill>
            <a:schemeClr val="tx1"/>
          </a:solidFill>
          <a:latin typeface="+mn-lt"/>
          <a:cs typeface="+mn-cs"/>
        </a:defRPr>
      </a:lvl2pPr>
      <a:lvl3pPr marL="1143000" indent="-228600" algn="l" rtl="0" eaLnBrk="0" fontAlgn="base" hangingPunct="0">
        <a:lnSpc>
          <a:spcPct val="90000"/>
        </a:lnSpc>
        <a:spcBef>
          <a:spcPts val="500"/>
        </a:spcBef>
        <a:spcAft>
          <a:spcPct val="0"/>
        </a:spcAft>
        <a:buFont typeface="Arial" charset="0"/>
        <a:buChar char="•"/>
        <a:defRPr sz="2000">
          <a:solidFill>
            <a:schemeClr val="tx1"/>
          </a:solidFill>
          <a:latin typeface="+mn-lt"/>
          <a:cs typeface="+mn-cs"/>
        </a:defRPr>
      </a:lvl3pPr>
      <a:lvl4pPr marL="1600200" indent="-228600" algn="l" rtl="0" eaLnBrk="0" fontAlgn="base" hangingPunct="0">
        <a:lnSpc>
          <a:spcPct val="90000"/>
        </a:lnSpc>
        <a:spcBef>
          <a:spcPts val="500"/>
        </a:spcBef>
        <a:spcAft>
          <a:spcPct val="0"/>
        </a:spcAft>
        <a:buFont typeface="Arial" charset="0"/>
        <a:buChar char="•"/>
        <a:defRPr>
          <a:solidFill>
            <a:schemeClr val="tx1"/>
          </a:solidFill>
          <a:latin typeface="+mn-lt"/>
          <a:cs typeface="+mn-cs"/>
        </a:defRPr>
      </a:lvl4pPr>
      <a:lvl5pPr marL="2057400" indent="-228600" algn="l" rtl="0" eaLnBrk="0" fontAlgn="base" hangingPunct="0">
        <a:lnSpc>
          <a:spcPct val="90000"/>
        </a:lnSpc>
        <a:spcBef>
          <a:spcPts val="500"/>
        </a:spcBef>
        <a:spcAft>
          <a:spcPct val="0"/>
        </a:spcAft>
        <a:buFont typeface="Arial" charset="0"/>
        <a:buChar char="•"/>
        <a:defRPr>
          <a:solidFill>
            <a:schemeClr val="tx1"/>
          </a:solidFill>
          <a:latin typeface="+mn-lt"/>
          <a:cs typeface="+mn-cs"/>
        </a:defRPr>
      </a:lvl5pPr>
      <a:lvl6pPr marL="2514600" indent="-228600" algn="l" rtl="0" fontAlgn="base">
        <a:lnSpc>
          <a:spcPct val="90000"/>
        </a:lnSpc>
        <a:spcBef>
          <a:spcPts val="500"/>
        </a:spcBef>
        <a:spcAft>
          <a:spcPct val="0"/>
        </a:spcAft>
        <a:buFont typeface="Arial" charset="0"/>
        <a:buChar char="•"/>
        <a:defRPr>
          <a:solidFill>
            <a:schemeClr val="tx1"/>
          </a:solidFill>
          <a:latin typeface="+mn-lt"/>
          <a:cs typeface="+mn-cs"/>
        </a:defRPr>
      </a:lvl6pPr>
      <a:lvl7pPr marL="2971800" indent="-228600" algn="l" rtl="0" fontAlgn="base">
        <a:lnSpc>
          <a:spcPct val="90000"/>
        </a:lnSpc>
        <a:spcBef>
          <a:spcPts val="500"/>
        </a:spcBef>
        <a:spcAft>
          <a:spcPct val="0"/>
        </a:spcAft>
        <a:buFont typeface="Arial" charset="0"/>
        <a:buChar char="•"/>
        <a:defRPr>
          <a:solidFill>
            <a:schemeClr val="tx1"/>
          </a:solidFill>
          <a:latin typeface="+mn-lt"/>
          <a:cs typeface="+mn-cs"/>
        </a:defRPr>
      </a:lvl7pPr>
      <a:lvl8pPr marL="3429000" indent="-228600" algn="l" rtl="0" fontAlgn="base">
        <a:lnSpc>
          <a:spcPct val="90000"/>
        </a:lnSpc>
        <a:spcBef>
          <a:spcPts val="500"/>
        </a:spcBef>
        <a:spcAft>
          <a:spcPct val="0"/>
        </a:spcAft>
        <a:buFont typeface="Arial" charset="0"/>
        <a:buChar char="•"/>
        <a:defRPr>
          <a:solidFill>
            <a:schemeClr val="tx1"/>
          </a:solidFill>
          <a:latin typeface="+mn-lt"/>
          <a:cs typeface="+mn-cs"/>
        </a:defRPr>
      </a:lvl8pPr>
      <a:lvl9pPr marL="3886200" indent="-228600" algn="l" rtl="0" fontAlgn="base">
        <a:lnSpc>
          <a:spcPct val="90000"/>
        </a:lnSpc>
        <a:spcBef>
          <a:spcPts val="500"/>
        </a:spcBef>
        <a:spcAft>
          <a:spcPct val="0"/>
        </a:spcAft>
        <a:buFont typeface="Arial" charset="0"/>
        <a:buChar char="•"/>
        <a:defRPr>
          <a:solidFill>
            <a:schemeClr val="tx1"/>
          </a:solidFill>
          <a:latin typeface="+mn-lt"/>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32770" name="Title Placeholder 1"/>
          <p:cNvSpPr>
            <a:spLocks noGrp="1"/>
          </p:cNvSpPr>
          <p:nvPr>
            <p:ph type="title"/>
          </p:nvPr>
        </p:nvSpPr>
        <p:spPr bwMode="auto">
          <a:xfrm>
            <a:off x="838200" y="365129"/>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a:t>
            </a:r>
            <a:endParaRPr lang="en-US" smtClean="0"/>
          </a:p>
        </p:txBody>
      </p:sp>
      <p:sp>
        <p:nvSpPr>
          <p:cNvPr id="32771" name="Text Placeholder 2"/>
          <p:cNvSpPr>
            <a:spLocks noGrp="1"/>
          </p:cNvSpPr>
          <p:nvPr>
            <p:ph type="body" idx="1"/>
          </p:nvPr>
        </p:nvSpPr>
        <p:spPr bwMode="auto">
          <a:xfrm>
            <a:off x="1120778" y="1825625"/>
            <a:ext cx="10233025"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fontAlgn="auto">
              <a:spcBef>
                <a:spcPts val="0"/>
              </a:spcBef>
              <a:spcAft>
                <a:spcPts val="0"/>
              </a:spcAft>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cs typeface="+mn-cs"/>
              </a:defRPr>
            </a:lvl1pPr>
          </a:lstStyle>
          <a:p>
            <a:pPr>
              <a:defRPr/>
            </a:pPr>
            <a:fld id="{53846C53-0FE3-41BE-BF40-03EF09D1EE14}" type="datetime1">
              <a:rPr lang="pl-PL" smtClean="0"/>
              <a:pPr>
                <a:defRPr/>
              </a:pPr>
              <a:t>2015-10-09</a:t>
            </a:fld>
            <a:endParaRPr lang="pl-PL"/>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fontAlgn="auto">
              <a:spcBef>
                <a:spcPts val="0"/>
              </a:spcBef>
              <a:spcAft>
                <a:spcPts val="0"/>
              </a:spcAft>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cs typeface="+mn-cs"/>
              </a:defRPr>
            </a:lvl1pPr>
          </a:lstStyle>
          <a:p>
            <a:pPr>
              <a:defRPr/>
            </a:pPr>
            <a:endParaRPr lang="pl-PL"/>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fontAlgn="auto">
              <a:spcBef>
                <a:spcPts val="0"/>
              </a:spcBef>
              <a:spcAft>
                <a:spcPts val="0"/>
              </a:spcAft>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cs typeface="+mn-cs"/>
              </a:defRPr>
            </a:lvl1pPr>
          </a:lstStyle>
          <a:p>
            <a:pPr>
              <a:defRPr/>
            </a:pPr>
            <a:fld id="{5D423E17-72DE-4A7E-B02E-A358B722C90B}" type="slidenum">
              <a:rPr lang="pl-PL"/>
              <a:pPr>
                <a:defRPr/>
              </a:pPr>
              <a:t>‹#›</a:t>
            </a:fld>
            <a:endParaRPr lang="pl-PL"/>
          </a:p>
        </p:txBody>
      </p:sp>
    </p:spTree>
  </p:cSld>
  <p:clrMap bg1="dk2" tx1="lt1" bg2="dk1" tx2="lt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hf hdr="0" ftr="0" dt="0"/>
  <p:txStyles>
    <p:titleStyle>
      <a:lvl1pPr algn="l" rtl="0" eaLnBrk="0" fontAlgn="base" hangingPunct="0">
        <a:lnSpc>
          <a:spcPct val="90000"/>
        </a:lnSpc>
        <a:spcBef>
          <a:spcPct val="0"/>
        </a:spcBef>
        <a:spcAft>
          <a:spcPct val="0"/>
        </a:spcAft>
        <a:defRPr sz="5400">
          <a:solidFill>
            <a:schemeClr val="tx1"/>
          </a:soli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cs typeface="Arial" charset="0"/>
        </a:defRPr>
      </a:lvl2pPr>
      <a:lvl3pPr algn="l" rtl="0" eaLnBrk="0" fontAlgn="base" hangingPunct="0">
        <a:lnSpc>
          <a:spcPct val="90000"/>
        </a:lnSpc>
        <a:spcBef>
          <a:spcPct val="0"/>
        </a:spcBef>
        <a:spcAft>
          <a:spcPct val="0"/>
        </a:spcAft>
        <a:defRPr sz="5400">
          <a:solidFill>
            <a:schemeClr val="tx1"/>
          </a:solidFill>
          <a:latin typeface="Corbel" pitchFamily="34" charset="0"/>
          <a:cs typeface="Arial" charset="0"/>
        </a:defRPr>
      </a:lvl3pPr>
      <a:lvl4pPr algn="l" rtl="0" eaLnBrk="0" fontAlgn="base" hangingPunct="0">
        <a:lnSpc>
          <a:spcPct val="90000"/>
        </a:lnSpc>
        <a:spcBef>
          <a:spcPct val="0"/>
        </a:spcBef>
        <a:spcAft>
          <a:spcPct val="0"/>
        </a:spcAft>
        <a:defRPr sz="5400">
          <a:solidFill>
            <a:schemeClr val="tx1"/>
          </a:solidFill>
          <a:latin typeface="Corbel" pitchFamily="34" charset="0"/>
          <a:cs typeface="Arial" charset="0"/>
        </a:defRPr>
      </a:lvl4pPr>
      <a:lvl5pPr algn="l" rtl="0" eaLnBrk="0" fontAlgn="base" hangingPunct="0">
        <a:lnSpc>
          <a:spcPct val="90000"/>
        </a:lnSpc>
        <a:spcBef>
          <a:spcPct val="0"/>
        </a:spcBef>
        <a:spcAft>
          <a:spcPct val="0"/>
        </a:spcAft>
        <a:defRPr sz="5400">
          <a:solidFill>
            <a:schemeClr val="tx1"/>
          </a:solidFill>
          <a:latin typeface="Corbel" pitchFamily="34" charset="0"/>
          <a:cs typeface="Arial" charset="0"/>
        </a:defRPr>
      </a:lvl5pPr>
      <a:lvl6pPr marL="457200" algn="l" rtl="0" fontAlgn="base">
        <a:lnSpc>
          <a:spcPct val="90000"/>
        </a:lnSpc>
        <a:spcBef>
          <a:spcPct val="0"/>
        </a:spcBef>
        <a:spcAft>
          <a:spcPct val="0"/>
        </a:spcAft>
        <a:defRPr sz="5400">
          <a:solidFill>
            <a:schemeClr val="tx1"/>
          </a:solidFill>
          <a:latin typeface="Corbel" pitchFamily="34" charset="0"/>
          <a:cs typeface="Arial" charset="0"/>
        </a:defRPr>
      </a:lvl6pPr>
      <a:lvl7pPr marL="914400" algn="l" rtl="0" fontAlgn="base">
        <a:lnSpc>
          <a:spcPct val="90000"/>
        </a:lnSpc>
        <a:spcBef>
          <a:spcPct val="0"/>
        </a:spcBef>
        <a:spcAft>
          <a:spcPct val="0"/>
        </a:spcAft>
        <a:defRPr sz="5400">
          <a:solidFill>
            <a:schemeClr val="tx1"/>
          </a:solidFill>
          <a:latin typeface="Corbel" pitchFamily="34" charset="0"/>
          <a:cs typeface="Arial" charset="0"/>
        </a:defRPr>
      </a:lvl7pPr>
      <a:lvl8pPr marL="1371600" algn="l" rtl="0" fontAlgn="base">
        <a:lnSpc>
          <a:spcPct val="90000"/>
        </a:lnSpc>
        <a:spcBef>
          <a:spcPct val="0"/>
        </a:spcBef>
        <a:spcAft>
          <a:spcPct val="0"/>
        </a:spcAft>
        <a:defRPr sz="5400">
          <a:solidFill>
            <a:schemeClr val="tx1"/>
          </a:solidFill>
          <a:latin typeface="Corbel" pitchFamily="34" charset="0"/>
          <a:cs typeface="Arial" charset="0"/>
        </a:defRPr>
      </a:lvl8pPr>
      <a:lvl9pPr marL="1828800" algn="l" rtl="0" fontAlgn="base">
        <a:lnSpc>
          <a:spcPct val="90000"/>
        </a:lnSpc>
        <a:spcBef>
          <a:spcPct val="0"/>
        </a:spcBef>
        <a:spcAft>
          <a:spcPct val="0"/>
        </a:spcAft>
        <a:defRPr sz="5400">
          <a:solidFill>
            <a:schemeClr val="tx1"/>
          </a:solidFill>
          <a:latin typeface="Corbel" pitchFamily="34" charset="0"/>
          <a:cs typeface="Arial"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a:solidFill>
            <a:schemeClr val="tx1"/>
          </a:solidFill>
          <a:latin typeface="+mn-lt"/>
          <a:cs typeface="+mn-cs"/>
        </a:defRPr>
      </a:lvl2pPr>
      <a:lvl3pPr marL="1143000" indent="-228600" algn="l" rtl="0" eaLnBrk="0" fontAlgn="base" hangingPunct="0">
        <a:lnSpc>
          <a:spcPct val="90000"/>
        </a:lnSpc>
        <a:spcBef>
          <a:spcPts val="500"/>
        </a:spcBef>
        <a:spcAft>
          <a:spcPct val="0"/>
        </a:spcAft>
        <a:buFont typeface="Arial" charset="0"/>
        <a:buChar char="•"/>
        <a:defRPr sz="2000">
          <a:solidFill>
            <a:schemeClr val="tx1"/>
          </a:solidFill>
          <a:latin typeface="+mn-lt"/>
          <a:cs typeface="+mn-cs"/>
        </a:defRPr>
      </a:lvl3pPr>
      <a:lvl4pPr marL="1600200" indent="-228600" algn="l" rtl="0" eaLnBrk="0" fontAlgn="base" hangingPunct="0">
        <a:lnSpc>
          <a:spcPct val="90000"/>
        </a:lnSpc>
        <a:spcBef>
          <a:spcPts val="500"/>
        </a:spcBef>
        <a:spcAft>
          <a:spcPct val="0"/>
        </a:spcAft>
        <a:buFont typeface="Arial" charset="0"/>
        <a:buChar char="•"/>
        <a:defRPr>
          <a:solidFill>
            <a:schemeClr val="tx1"/>
          </a:solidFill>
          <a:latin typeface="+mn-lt"/>
          <a:cs typeface="+mn-cs"/>
        </a:defRPr>
      </a:lvl4pPr>
      <a:lvl5pPr marL="2057400" indent="-228600" algn="l" rtl="0" eaLnBrk="0" fontAlgn="base" hangingPunct="0">
        <a:lnSpc>
          <a:spcPct val="90000"/>
        </a:lnSpc>
        <a:spcBef>
          <a:spcPts val="500"/>
        </a:spcBef>
        <a:spcAft>
          <a:spcPct val="0"/>
        </a:spcAft>
        <a:buFont typeface="Arial" charset="0"/>
        <a:buChar char="•"/>
        <a:defRPr>
          <a:solidFill>
            <a:schemeClr val="tx1"/>
          </a:solidFill>
          <a:latin typeface="+mn-lt"/>
          <a:cs typeface="+mn-cs"/>
        </a:defRPr>
      </a:lvl5pPr>
      <a:lvl6pPr marL="2514600" indent="-228600" algn="l" rtl="0" fontAlgn="base">
        <a:lnSpc>
          <a:spcPct val="90000"/>
        </a:lnSpc>
        <a:spcBef>
          <a:spcPts val="500"/>
        </a:spcBef>
        <a:spcAft>
          <a:spcPct val="0"/>
        </a:spcAft>
        <a:buFont typeface="Arial" charset="0"/>
        <a:buChar char="•"/>
        <a:defRPr>
          <a:solidFill>
            <a:schemeClr val="tx1"/>
          </a:solidFill>
          <a:latin typeface="+mn-lt"/>
          <a:cs typeface="+mn-cs"/>
        </a:defRPr>
      </a:lvl6pPr>
      <a:lvl7pPr marL="2971800" indent="-228600" algn="l" rtl="0" fontAlgn="base">
        <a:lnSpc>
          <a:spcPct val="90000"/>
        </a:lnSpc>
        <a:spcBef>
          <a:spcPts val="500"/>
        </a:spcBef>
        <a:spcAft>
          <a:spcPct val="0"/>
        </a:spcAft>
        <a:buFont typeface="Arial" charset="0"/>
        <a:buChar char="•"/>
        <a:defRPr>
          <a:solidFill>
            <a:schemeClr val="tx1"/>
          </a:solidFill>
          <a:latin typeface="+mn-lt"/>
          <a:cs typeface="+mn-cs"/>
        </a:defRPr>
      </a:lvl7pPr>
      <a:lvl8pPr marL="3429000" indent="-228600" algn="l" rtl="0" fontAlgn="base">
        <a:lnSpc>
          <a:spcPct val="90000"/>
        </a:lnSpc>
        <a:spcBef>
          <a:spcPts val="500"/>
        </a:spcBef>
        <a:spcAft>
          <a:spcPct val="0"/>
        </a:spcAft>
        <a:buFont typeface="Arial" charset="0"/>
        <a:buChar char="•"/>
        <a:defRPr>
          <a:solidFill>
            <a:schemeClr val="tx1"/>
          </a:solidFill>
          <a:latin typeface="+mn-lt"/>
          <a:cs typeface="+mn-cs"/>
        </a:defRPr>
      </a:lvl8pPr>
      <a:lvl9pPr marL="3886200" indent="-228600" algn="l" rtl="0" fontAlgn="base">
        <a:lnSpc>
          <a:spcPct val="90000"/>
        </a:lnSpc>
        <a:spcBef>
          <a:spcPts val="500"/>
        </a:spcBef>
        <a:spcAft>
          <a:spcPct val="0"/>
        </a:spcAft>
        <a:buFont typeface="Arial" charset="0"/>
        <a:buChar char="•"/>
        <a:defRPr>
          <a:solidFill>
            <a:schemeClr val="tx1"/>
          </a:solidFill>
          <a:latin typeface="+mn-lt"/>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45058" name="Title Placeholder 1"/>
          <p:cNvSpPr>
            <a:spLocks noGrp="1"/>
          </p:cNvSpPr>
          <p:nvPr>
            <p:ph type="title"/>
          </p:nvPr>
        </p:nvSpPr>
        <p:spPr bwMode="auto">
          <a:xfrm>
            <a:off x="838200" y="365129"/>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a:t>
            </a:r>
            <a:endParaRPr lang="en-US" smtClean="0"/>
          </a:p>
        </p:txBody>
      </p:sp>
      <p:sp>
        <p:nvSpPr>
          <p:cNvPr id="45059" name="Text Placeholder 2"/>
          <p:cNvSpPr>
            <a:spLocks noGrp="1"/>
          </p:cNvSpPr>
          <p:nvPr>
            <p:ph type="body" idx="1"/>
          </p:nvPr>
        </p:nvSpPr>
        <p:spPr bwMode="auto">
          <a:xfrm>
            <a:off x="1120778" y="1825625"/>
            <a:ext cx="10233025"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fontAlgn="auto">
              <a:spcBef>
                <a:spcPts val="0"/>
              </a:spcBef>
              <a:spcAft>
                <a:spcPts val="0"/>
              </a:spcAft>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cs typeface="+mn-cs"/>
              </a:defRPr>
            </a:lvl1pPr>
          </a:lstStyle>
          <a:p>
            <a:pPr>
              <a:defRPr/>
            </a:pPr>
            <a:fld id="{C87F1B10-2DD4-4BFA-8808-6F885D5202E1}" type="datetime1">
              <a:rPr lang="pl-PL" smtClean="0"/>
              <a:pPr>
                <a:defRPr/>
              </a:pPr>
              <a:t>2015-10-09</a:t>
            </a:fld>
            <a:endParaRPr lang="pl-PL"/>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fontAlgn="auto">
              <a:spcBef>
                <a:spcPts val="0"/>
              </a:spcBef>
              <a:spcAft>
                <a:spcPts val="0"/>
              </a:spcAft>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cs typeface="+mn-cs"/>
              </a:defRPr>
            </a:lvl1pPr>
          </a:lstStyle>
          <a:p>
            <a:pPr>
              <a:defRPr/>
            </a:pPr>
            <a:endParaRPr lang="pl-PL"/>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fontAlgn="auto">
              <a:spcBef>
                <a:spcPts val="0"/>
              </a:spcBef>
              <a:spcAft>
                <a:spcPts val="0"/>
              </a:spcAft>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cs typeface="+mn-cs"/>
              </a:defRPr>
            </a:lvl1pPr>
          </a:lstStyle>
          <a:p>
            <a:pPr>
              <a:defRPr/>
            </a:pPr>
            <a:fld id="{E3D9BF89-AD80-42FA-8E11-F4967BE12130}" type="slidenum">
              <a:rPr lang="pl-PL"/>
              <a:pPr>
                <a:defRPr/>
              </a:pPr>
              <a:t>‹#›</a:t>
            </a:fld>
            <a:endParaRPr lang="pl-PL"/>
          </a:p>
        </p:txBody>
      </p:sp>
    </p:spTree>
  </p:cSld>
  <p:clrMap bg1="dk2" tx1="lt1" bg2="dk1" tx2="lt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hdr="0" ftr="0" dt="0"/>
  <p:txStyles>
    <p:titleStyle>
      <a:lvl1pPr algn="l" rtl="0" eaLnBrk="0" fontAlgn="base" hangingPunct="0">
        <a:lnSpc>
          <a:spcPct val="90000"/>
        </a:lnSpc>
        <a:spcBef>
          <a:spcPct val="0"/>
        </a:spcBef>
        <a:spcAft>
          <a:spcPct val="0"/>
        </a:spcAft>
        <a:defRPr sz="5400">
          <a:solidFill>
            <a:schemeClr val="tx1"/>
          </a:soli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cs typeface="Arial" charset="0"/>
        </a:defRPr>
      </a:lvl2pPr>
      <a:lvl3pPr algn="l" rtl="0" eaLnBrk="0" fontAlgn="base" hangingPunct="0">
        <a:lnSpc>
          <a:spcPct val="90000"/>
        </a:lnSpc>
        <a:spcBef>
          <a:spcPct val="0"/>
        </a:spcBef>
        <a:spcAft>
          <a:spcPct val="0"/>
        </a:spcAft>
        <a:defRPr sz="5400">
          <a:solidFill>
            <a:schemeClr val="tx1"/>
          </a:solidFill>
          <a:latin typeface="Corbel" pitchFamily="34" charset="0"/>
          <a:cs typeface="Arial" charset="0"/>
        </a:defRPr>
      </a:lvl3pPr>
      <a:lvl4pPr algn="l" rtl="0" eaLnBrk="0" fontAlgn="base" hangingPunct="0">
        <a:lnSpc>
          <a:spcPct val="90000"/>
        </a:lnSpc>
        <a:spcBef>
          <a:spcPct val="0"/>
        </a:spcBef>
        <a:spcAft>
          <a:spcPct val="0"/>
        </a:spcAft>
        <a:defRPr sz="5400">
          <a:solidFill>
            <a:schemeClr val="tx1"/>
          </a:solidFill>
          <a:latin typeface="Corbel" pitchFamily="34" charset="0"/>
          <a:cs typeface="Arial" charset="0"/>
        </a:defRPr>
      </a:lvl4pPr>
      <a:lvl5pPr algn="l" rtl="0" eaLnBrk="0" fontAlgn="base" hangingPunct="0">
        <a:lnSpc>
          <a:spcPct val="90000"/>
        </a:lnSpc>
        <a:spcBef>
          <a:spcPct val="0"/>
        </a:spcBef>
        <a:spcAft>
          <a:spcPct val="0"/>
        </a:spcAft>
        <a:defRPr sz="5400">
          <a:solidFill>
            <a:schemeClr val="tx1"/>
          </a:solidFill>
          <a:latin typeface="Corbel" pitchFamily="34" charset="0"/>
          <a:cs typeface="Arial" charset="0"/>
        </a:defRPr>
      </a:lvl5pPr>
      <a:lvl6pPr marL="457200" algn="l" rtl="0" fontAlgn="base">
        <a:lnSpc>
          <a:spcPct val="90000"/>
        </a:lnSpc>
        <a:spcBef>
          <a:spcPct val="0"/>
        </a:spcBef>
        <a:spcAft>
          <a:spcPct val="0"/>
        </a:spcAft>
        <a:defRPr sz="5400">
          <a:solidFill>
            <a:schemeClr val="tx1"/>
          </a:solidFill>
          <a:latin typeface="Corbel" pitchFamily="34" charset="0"/>
          <a:cs typeface="Arial" charset="0"/>
        </a:defRPr>
      </a:lvl6pPr>
      <a:lvl7pPr marL="914400" algn="l" rtl="0" fontAlgn="base">
        <a:lnSpc>
          <a:spcPct val="90000"/>
        </a:lnSpc>
        <a:spcBef>
          <a:spcPct val="0"/>
        </a:spcBef>
        <a:spcAft>
          <a:spcPct val="0"/>
        </a:spcAft>
        <a:defRPr sz="5400">
          <a:solidFill>
            <a:schemeClr val="tx1"/>
          </a:solidFill>
          <a:latin typeface="Corbel" pitchFamily="34" charset="0"/>
          <a:cs typeface="Arial" charset="0"/>
        </a:defRPr>
      </a:lvl7pPr>
      <a:lvl8pPr marL="1371600" algn="l" rtl="0" fontAlgn="base">
        <a:lnSpc>
          <a:spcPct val="90000"/>
        </a:lnSpc>
        <a:spcBef>
          <a:spcPct val="0"/>
        </a:spcBef>
        <a:spcAft>
          <a:spcPct val="0"/>
        </a:spcAft>
        <a:defRPr sz="5400">
          <a:solidFill>
            <a:schemeClr val="tx1"/>
          </a:solidFill>
          <a:latin typeface="Corbel" pitchFamily="34" charset="0"/>
          <a:cs typeface="Arial" charset="0"/>
        </a:defRPr>
      </a:lvl8pPr>
      <a:lvl9pPr marL="1828800" algn="l" rtl="0" fontAlgn="base">
        <a:lnSpc>
          <a:spcPct val="90000"/>
        </a:lnSpc>
        <a:spcBef>
          <a:spcPct val="0"/>
        </a:spcBef>
        <a:spcAft>
          <a:spcPct val="0"/>
        </a:spcAft>
        <a:defRPr sz="5400">
          <a:solidFill>
            <a:schemeClr val="tx1"/>
          </a:solidFill>
          <a:latin typeface="Corbel" pitchFamily="34" charset="0"/>
          <a:cs typeface="Arial"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a:solidFill>
            <a:schemeClr val="tx1"/>
          </a:solidFill>
          <a:latin typeface="+mn-lt"/>
          <a:cs typeface="+mn-cs"/>
        </a:defRPr>
      </a:lvl2pPr>
      <a:lvl3pPr marL="1143000" indent="-228600" algn="l" rtl="0" eaLnBrk="0" fontAlgn="base" hangingPunct="0">
        <a:lnSpc>
          <a:spcPct val="90000"/>
        </a:lnSpc>
        <a:spcBef>
          <a:spcPts val="500"/>
        </a:spcBef>
        <a:spcAft>
          <a:spcPct val="0"/>
        </a:spcAft>
        <a:buFont typeface="Arial" charset="0"/>
        <a:buChar char="•"/>
        <a:defRPr sz="2000">
          <a:solidFill>
            <a:schemeClr val="tx1"/>
          </a:solidFill>
          <a:latin typeface="+mn-lt"/>
          <a:cs typeface="+mn-cs"/>
        </a:defRPr>
      </a:lvl3pPr>
      <a:lvl4pPr marL="1600200" indent="-228600" algn="l" rtl="0" eaLnBrk="0" fontAlgn="base" hangingPunct="0">
        <a:lnSpc>
          <a:spcPct val="90000"/>
        </a:lnSpc>
        <a:spcBef>
          <a:spcPts val="500"/>
        </a:spcBef>
        <a:spcAft>
          <a:spcPct val="0"/>
        </a:spcAft>
        <a:buFont typeface="Arial" charset="0"/>
        <a:buChar char="•"/>
        <a:defRPr>
          <a:solidFill>
            <a:schemeClr val="tx1"/>
          </a:solidFill>
          <a:latin typeface="+mn-lt"/>
          <a:cs typeface="+mn-cs"/>
        </a:defRPr>
      </a:lvl4pPr>
      <a:lvl5pPr marL="2057400" indent="-228600" algn="l" rtl="0" eaLnBrk="0" fontAlgn="base" hangingPunct="0">
        <a:lnSpc>
          <a:spcPct val="90000"/>
        </a:lnSpc>
        <a:spcBef>
          <a:spcPts val="500"/>
        </a:spcBef>
        <a:spcAft>
          <a:spcPct val="0"/>
        </a:spcAft>
        <a:buFont typeface="Arial" charset="0"/>
        <a:buChar char="•"/>
        <a:defRPr>
          <a:solidFill>
            <a:schemeClr val="tx1"/>
          </a:solidFill>
          <a:latin typeface="+mn-lt"/>
          <a:cs typeface="+mn-cs"/>
        </a:defRPr>
      </a:lvl5pPr>
      <a:lvl6pPr marL="2514600" indent="-228600" algn="l" rtl="0" fontAlgn="base">
        <a:lnSpc>
          <a:spcPct val="90000"/>
        </a:lnSpc>
        <a:spcBef>
          <a:spcPts val="500"/>
        </a:spcBef>
        <a:spcAft>
          <a:spcPct val="0"/>
        </a:spcAft>
        <a:buFont typeface="Arial" charset="0"/>
        <a:buChar char="•"/>
        <a:defRPr>
          <a:solidFill>
            <a:schemeClr val="tx1"/>
          </a:solidFill>
          <a:latin typeface="+mn-lt"/>
          <a:cs typeface="+mn-cs"/>
        </a:defRPr>
      </a:lvl6pPr>
      <a:lvl7pPr marL="2971800" indent="-228600" algn="l" rtl="0" fontAlgn="base">
        <a:lnSpc>
          <a:spcPct val="90000"/>
        </a:lnSpc>
        <a:spcBef>
          <a:spcPts val="500"/>
        </a:spcBef>
        <a:spcAft>
          <a:spcPct val="0"/>
        </a:spcAft>
        <a:buFont typeface="Arial" charset="0"/>
        <a:buChar char="•"/>
        <a:defRPr>
          <a:solidFill>
            <a:schemeClr val="tx1"/>
          </a:solidFill>
          <a:latin typeface="+mn-lt"/>
          <a:cs typeface="+mn-cs"/>
        </a:defRPr>
      </a:lvl7pPr>
      <a:lvl8pPr marL="3429000" indent="-228600" algn="l" rtl="0" fontAlgn="base">
        <a:lnSpc>
          <a:spcPct val="90000"/>
        </a:lnSpc>
        <a:spcBef>
          <a:spcPts val="500"/>
        </a:spcBef>
        <a:spcAft>
          <a:spcPct val="0"/>
        </a:spcAft>
        <a:buFont typeface="Arial" charset="0"/>
        <a:buChar char="•"/>
        <a:defRPr>
          <a:solidFill>
            <a:schemeClr val="tx1"/>
          </a:solidFill>
          <a:latin typeface="+mn-lt"/>
          <a:cs typeface="+mn-cs"/>
        </a:defRPr>
      </a:lvl8pPr>
      <a:lvl9pPr marL="3886200" indent="-228600" algn="l" rtl="0" fontAlgn="base">
        <a:lnSpc>
          <a:spcPct val="90000"/>
        </a:lnSpc>
        <a:spcBef>
          <a:spcPts val="500"/>
        </a:spcBef>
        <a:spcAft>
          <a:spcPct val="0"/>
        </a:spcAft>
        <a:buFont typeface="Arial" charset="0"/>
        <a:buChar char="•"/>
        <a:defRPr>
          <a:solidFill>
            <a:schemeClr val="tx1"/>
          </a:solidFill>
          <a:latin typeface="+mn-lt"/>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2.jpe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oleObject" Target="../embeddings/oleObject12.bin"/></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oleObject" Target="../embeddings/oleObject13.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15.v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5.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8.xml"/><Relationship Id="rId1" Type="http://schemas.openxmlformats.org/officeDocument/2006/relationships/vmlDrawing" Target="../drawings/vmlDrawing2.v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8.xml"/><Relationship Id="rId1" Type="http://schemas.openxmlformats.org/officeDocument/2006/relationships/vmlDrawing" Target="../drawings/vmlDrawing3.v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8.xml"/><Relationship Id="rId1" Type="http://schemas.openxmlformats.org/officeDocument/2006/relationships/vmlDrawing" Target="../drawings/vmlDrawing4.vml"/><Relationship Id="rId5" Type="http://schemas.openxmlformats.org/officeDocument/2006/relationships/image" Target="../media/image3.png"/><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bwMode="auto">
          <a:xfrm>
            <a:off x="1552578" y="1722438"/>
            <a:ext cx="8531225" cy="1325562"/>
          </a:xfrm>
        </p:spPr>
        <p:txBody>
          <a:bodyPr wrap="square" numCol="1" anchorCtr="0" compatLnSpc="1">
            <a:prstTxWarp prst="textNoShape">
              <a:avLst/>
            </a:prstTxWarp>
            <a:normAutofit fontScale="90000"/>
          </a:bodyPr>
          <a:lstStyle/>
          <a:p>
            <a:pPr eaLnBrk="1" hangingPunct="1">
              <a:defRPr/>
            </a:pPr>
            <a:r>
              <a:rPr lang="en-GB" sz="4800" b="1" dirty="0" smtClean="0">
                <a:solidFill>
                  <a:srgbClr val="006699"/>
                </a:solidFill>
                <a:effectLst>
                  <a:outerShdw blurRad="38100" dist="38100" dir="2700000" algn="tl">
                    <a:srgbClr val="C0C0C0"/>
                  </a:outerShdw>
                </a:effectLst>
                <a:latin typeface="Calibri" pitchFamily="34" charset="0"/>
                <a:ea typeface="Tahoma" pitchFamily="34" charset="0"/>
                <a:cs typeface="Tahoma" pitchFamily="34" charset="0"/>
              </a:rPr>
              <a:t>Polish scanner data project.</a:t>
            </a:r>
            <a:br>
              <a:rPr lang="en-GB" sz="4800" b="1" dirty="0" smtClean="0">
                <a:solidFill>
                  <a:srgbClr val="006699"/>
                </a:solidFill>
                <a:effectLst>
                  <a:outerShdw blurRad="38100" dist="38100" dir="2700000" algn="tl">
                    <a:srgbClr val="C0C0C0"/>
                  </a:outerShdw>
                </a:effectLst>
                <a:latin typeface="Calibri" pitchFamily="34" charset="0"/>
                <a:ea typeface="Tahoma" pitchFamily="34" charset="0"/>
                <a:cs typeface="Tahoma" pitchFamily="34" charset="0"/>
              </a:rPr>
            </a:br>
            <a:r>
              <a:rPr lang="en-GB" sz="4800" b="1" dirty="0" smtClean="0">
                <a:solidFill>
                  <a:srgbClr val="006699"/>
                </a:solidFill>
                <a:effectLst>
                  <a:outerShdw blurRad="38100" dist="38100" dir="2700000" algn="tl">
                    <a:srgbClr val="C0C0C0"/>
                  </a:outerShdw>
                </a:effectLst>
                <a:latin typeface="Calibri" pitchFamily="34" charset="0"/>
                <a:ea typeface="Tahoma" pitchFamily="34" charset="0"/>
                <a:cs typeface="Tahoma" pitchFamily="34" charset="0"/>
              </a:rPr>
              <a:t>First steps.</a:t>
            </a:r>
          </a:p>
        </p:txBody>
      </p:sp>
      <p:sp>
        <p:nvSpPr>
          <p:cNvPr id="24586" name="Rectangle 3"/>
          <p:cNvSpPr>
            <a:spLocks noGrp="1"/>
          </p:cNvSpPr>
          <p:nvPr>
            <p:ph type="body" sz="half" idx="1"/>
          </p:nvPr>
        </p:nvSpPr>
        <p:spPr bwMode="auto">
          <a:xfrm>
            <a:off x="1554162" y="3452813"/>
            <a:ext cx="10096555" cy="1592153"/>
          </a:xfrm>
        </p:spPr>
        <p:txBody>
          <a:bodyPr wrap="square" numCol="1" anchor="t" anchorCtr="0" compatLnSpc="1">
            <a:prstTxWarp prst="textNoShape">
              <a:avLst/>
            </a:prstTxWarp>
            <a:normAutofit/>
          </a:bodyPr>
          <a:lstStyle/>
          <a:p>
            <a:pPr eaLnBrk="1" hangingPunct="1">
              <a:lnSpc>
                <a:spcPts val="1500"/>
              </a:lnSpc>
              <a:buNone/>
            </a:pPr>
            <a:r>
              <a:rPr lang="en-GB" sz="2400" dirty="0" smtClean="0">
                <a:solidFill>
                  <a:srgbClr val="006699"/>
                </a:solidFill>
                <a:latin typeface="Calibri" pitchFamily="34" charset="0"/>
                <a:ea typeface="Tahoma" pitchFamily="34" charset="0"/>
                <a:cs typeface="Tahoma" pitchFamily="34" charset="0"/>
              </a:rPr>
              <a:t>Anna Bobel, Retail Prices Section, CSO of Poland, Warsaw</a:t>
            </a:r>
          </a:p>
          <a:p>
            <a:pPr eaLnBrk="1" hangingPunct="1">
              <a:lnSpc>
                <a:spcPts val="1500"/>
              </a:lnSpc>
              <a:buNone/>
            </a:pPr>
            <a:r>
              <a:rPr lang="en-GB" sz="2400" dirty="0" smtClean="0">
                <a:solidFill>
                  <a:srgbClr val="006699"/>
                </a:solidFill>
                <a:latin typeface="Calibri" pitchFamily="34" charset="0"/>
                <a:ea typeface="Tahoma" pitchFamily="34" charset="0"/>
                <a:cs typeface="Tahoma" pitchFamily="34" charset="0"/>
              </a:rPr>
              <a:t>A.Bobel@stat.gov.pl</a:t>
            </a:r>
          </a:p>
          <a:p>
            <a:pPr eaLnBrk="1" hangingPunct="1">
              <a:lnSpc>
                <a:spcPts val="1500"/>
              </a:lnSpc>
              <a:buNone/>
            </a:pPr>
            <a:endParaRPr lang="en-GB" sz="2400" dirty="0" smtClean="0">
              <a:solidFill>
                <a:srgbClr val="006699"/>
              </a:solidFill>
              <a:latin typeface="Calibri" pitchFamily="34" charset="0"/>
              <a:ea typeface="Tahoma" pitchFamily="34" charset="0"/>
              <a:cs typeface="Tahoma" pitchFamily="34" charset="0"/>
            </a:endParaRPr>
          </a:p>
          <a:p>
            <a:pPr eaLnBrk="1" hangingPunct="1">
              <a:lnSpc>
                <a:spcPts val="1500"/>
              </a:lnSpc>
              <a:buFont typeface="Arial" charset="0"/>
              <a:buNone/>
            </a:pPr>
            <a:r>
              <a:rPr lang="en-GB" sz="2400" dirty="0" smtClean="0">
                <a:solidFill>
                  <a:srgbClr val="006699"/>
                </a:solidFill>
                <a:latin typeface="Calibri" pitchFamily="34" charset="0"/>
                <a:ea typeface="Tahoma" pitchFamily="34" charset="0"/>
                <a:cs typeface="Tahoma" pitchFamily="34" charset="0"/>
              </a:rPr>
              <a:t>Tomasz Pietras, Price Statistics Centre of the Statistical Office in Opole</a:t>
            </a:r>
          </a:p>
          <a:p>
            <a:pPr eaLnBrk="1" hangingPunct="1">
              <a:lnSpc>
                <a:spcPts val="1500"/>
              </a:lnSpc>
              <a:buFont typeface="Arial" charset="0"/>
              <a:buNone/>
            </a:pPr>
            <a:r>
              <a:rPr lang="en-GB" sz="2400" dirty="0" smtClean="0">
                <a:solidFill>
                  <a:srgbClr val="006699"/>
                </a:solidFill>
                <a:latin typeface="Calibri" pitchFamily="34" charset="0"/>
                <a:ea typeface="Tahoma" pitchFamily="34" charset="0"/>
                <a:cs typeface="Tahoma" pitchFamily="34" charset="0"/>
              </a:rPr>
              <a:t>T.Pietras@stat.gov.pl</a:t>
            </a:r>
          </a:p>
        </p:txBody>
      </p:sp>
      <p:graphicFrame>
        <p:nvGraphicFramePr>
          <p:cNvPr id="24584" name="Object 8"/>
          <p:cNvGraphicFramePr>
            <a:graphicFrameLocks noGrp="1" noChangeAspect="1"/>
          </p:cNvGraphicFramePr>
          <p:nvPr>
            <p:ph sz="half" idx="2"/>
          </p:nvPr>
        </p:nvGraphicFramePr>
        <p:xfrm>
          <a:off x="403228" y="334967"/>
          <a:ext cx="962025" cy="795337"/>
        </p:xfrm>
        <a:graphic>
          <a:graphicData uri="http://schemas.openxmlformats.org/presentationml/2006/ole">
            <p:oleObj spid="_x0000_s24642" name="CorelDRAW" r:id="rId4" imgW="5974200" imgH="4933440" progId="">
              <p:embed/>
            </p:oleObj>
          </a:graphicData>
        </a:graphic>
      </p:graphicFrame>
      <p:sp>
        <p:nvSpPr>
          <p:cNvPr id="24587" name="Text Box 10"/>
          <p:cNvSpPr txBox="1">
            <a:spLocks noChangeArrowheads="1"/>
          </p:cNvSpPr>
          <p:nvPr/>
        </p:nvSpPr>
        <p:spPr bwMode="auto">
          <a:xfrm>
            <a:off x="1577975" y="514353"/>
            <a:ext cx="5925597" cy="461665"/>
          </a:xfrm>
          <a:prstGeom prst="rect">
            <a:avLst/>
          </a:prstGeom>
          <a:noFill/>
          <a:ln w="9525">
            <a:noFill/>
            <a:miter lim="800000"/>
            <a:headEnd/>
            <a:tailEnd/>
          </a:ln>
        </p:spPr>
        <p:txBody>
          <a:bodyPr wrap="none">
            <a:spAutoFit/>
          </a:bodyPr>
          <a:lstStyle/>
          <a:p>
            <a:r>
              <a:rPr lang="pl-PL" sz="2400" dirty="0">
                <a:solidFill>
                  <a:srgbClr val="006699"/>
                </a:solidFill>
                <a:latin typeface="Calibri" pitchFamily="34" charset="0"/>
                <a:ea typeface="Tahoma" pitchFamily="34" charset="0"/>
                <a:cs typeface="Tahoma" pitchFamily="34" charset="0"/>
              </a:rPr>
              <a:t>THE CENTRAL STATISTICAL OFFICE OF POLAND</a:t>
            </a:r>
          </a:p>
        </p:txBody>
      </p:sp>
      <p:sp>
        <p:nvSpPr>
          <p:cNvPr id="10" name="pole tekstowe 9"/>
          <p:cNvSpPr txBox="1"/>
          <p:nvPr/>
        </p:nvSpPr>
        <p:spPr>
          <a:xfrm>
            <a:off x="279400" y="6353768"/>
            <a:ext cx="5889433" cy="369332"/>
          </a:xfrm>
          <a:prstGeom prst="rect">
            <a:avLst/>
          </a:prstGeom>
          <a:noFill/>
        </p:spPr>
        <p:txBody>
          <a:bodyPr wrap="none" rtlCol="0">
            <a:spAutoFit/>
          </a:bodyPr>
          <a:lstStyle/>
          <a:p>
            <a:r>
              <a:rPr lang="en-GB" i="1" dirty="0" smtClean="0">
                <a:solidFill>
                  <a:srgbClr val="006699"/>
                </a:solidFill>
                <a:latin typeface="Calibri" pitchFamily="34" charset="0"/>
              </a:rPr>
              <a:t>Scanner Data Workshop, 1-2 October 2015, ISTAT, Rome, Italy</a:t>
            </a:r>
            <a:endParaRPr lang="en-GB" i="1" dirty="0">
              <a:solidFill>
                <a:srgbClr val="006699"/>
              </a:solidFill>
              <a:latin typeface="Calibri" pitchFamily="34" charset="0"/>
            </a:endParaRPr>
          </a:p>
        </p:txBody>
      </p:sp>
      <p:pic>
        <p:nvPicPr>
          <p:cNvPr id="24612" name="Picture 36" descr="E:\PRACA\PREZENTACJA RZYM 1-2 pazdziernik 2015\obrazy\code-19052_640 - Kopia - Kopia.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487" y="1903544"/>
            <a:ext cx="1541582" cy="90889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7"/>
          <p:cNvSpPr txBox="1">
            <a:spLocks noChangeArrowheads="1"/>
          </p:cNvSpPr>
          <p:nvPr/>
        </p:nvSpPr>
        <p:spPr bwMode="auto">
          <a:xfrm>
            <a:off x="7877176" y="238717"/>
            <a:ext cx="3540124" cy="307777"/>
          </a:xfrm>
          <a:prstGeom prst="rect">
            <a:avLst/>
          </a:prstGeom>
          <a:noFill/>
          <a:ln w="9525">
            <a:noFill/>
            <a:miter lim="800000"/>
            <a:headEnd/>
            <a:tailEnd/>
          </a:ln>
        </p:spPr>
        <p:txBody>
          <a:bodyPr wrap="square">
            <a:spAutoFit/>
          </a:bodyPr>
          <a:lstStyle/>
          <a:p>
            <a:r>
              <a:rPr lang="pl-PL" sz="1400" dirty="0">
                <a:solidFill>
                  <a:srgbClr val="006699"/>
                </a:solidFill>
                <a:latin typeface="Calibri" pitchFamily="34" charset="0"/>
              </a:rPr>
              <a:t>THE CENTRAL STATISTICAL OFFICE OF </a:t>
            </a:r>
            <a:r>
              <a:rPr lang="pl-PL" sz="1400" dirty="0" smtClean="0">
                <a:solidFill>
                  <a:srgbClr val="006699"/>
                </a:solidFill>
                <a:latin typeface="Calibri" pitchFamily="34" charset="0"/>
              </a:rPr>
              <a:t>POLAND</a:t>
            </a:r>
            <a:endParaRPr lang="pl-PL" sz="1400" dirty="0">
              <a:solidFill>
                <a:srgbClr val="006699"/>
              </a:solidFill>
              <a:latin typeface="Calibri" pitchFamily="34" charset="0"/>
            </a:endParaRPr>
          </a:p>
        </p:txBody>
      </p:sp>
      <p:graphicFrame>
        <p:nvGraphicFramePr>
          <p:cNvPr id="3" name="Obiekt 2"/>
          <p:cNvGraphicFramePr>
            <a:graphicFrameLocks noGrp="1" noChangeAspect="1"/>
          </p:cNvGraphicFramePr>
          <p:nvPr>
            <p:extLst>
              <p:ext uri="{D42A27DB-BD31-4B8C-83A1-F6EECF244321}">
                <p14:modId xmlns:p14="http://schemas.microsoft.com/office/powerpoint/2010/main" xmlns="" val="3977708729"/>
              </p:ext>
            </p:extLst>
          </p:nvPr>
        </p:nvGraphicFramePr>
        <p:xfrm>
          <a:off x="11417300" y="193771"/>
          <a:ext cx="481012" cy="397668"/>
        </p:xfrm>
        <a:graphic>
          <a:graphicData uri="http://schemas.openxmlformats.org/presentationml/2006/ole">
            <p:oleObj spid="_x0000_s41005" name="CorelDRAW" r:id="rId3" imgW="5974200" imgH="4933440" progId="">
              <p:embed/>
            </p:oleObj>
          </a:graphicData>
        </a:graphic>
      </p:graphicFrame>
      <p:sp>
        <p:nvSpPr>
          <p:cNvPr id="4" name="pole tekstowe 3"/>
          <p:cNvSpPr txBox="1"/>
          <p:nvPr/>
        </p:nvSpPr>
        <p:spPr>
          <a:xfrm>
            <a:off x="279400" y="6480768"/>
            <a:ext cx="3986797" cy="276999"/>
          </a:xfrm>
          <a:prstGeom prst="rect">
            <a:avLst/>
          </a:prstGeom>
          <a:noFill/>
        </p:spPr>
        <p:txBody>
          <a:bodyPr wrap="none" rtlCol="0">
            <a:spAutoFit/>
          </a:bodyPr>
          <a:lstStyle/>
          <a:p>
            <a:r>
              <a:rPr lang="en-GB" sz="1200" i="1" dirty="0" smtClean="0">
                <a:solidFill>
                  <a:srgbClr val="006699"/>
                </a:solidFill>
                <a:latin typeface="+mj-lt"/>
              </a:rPr>
              <a:t>Scanner Data Workshop, 1-2 October 2015, ISTAT, Rome, Italy</a:t>
            </a:r>
            <a:endParaRPr lang="en-GB" sz="1200" i="1" dirty="0">
              <a:solidFill>
                <a:srgbClr val="006699"/>
              </a:solidFill>
              <a:latin typeface="+mj-lt"/>
            </a:endParaRPr>
          </a:p>
        </p:txBody>
      </p:sp>
      <p:sp>
        <p:nvSpPr>
          <p:cNvPr id="5" name="Rectangle 2"/>
          <p:cNvSpPr txBox="1">
            <a:spLocks/>
          </p:cNvSpPr>
          <p:nvPr/>
        </p:nvSpPr>
        <p:spPr bwMode="auto">
          <a:xfrm>
            <a:off x="688974" y="265177"/>
            <a:ext cx="6402942" cy="526629"/>
          </a:xfrm>
          <a:prstGeom prst="rect">
            <a:avLst/>
          </a:prstGeom>
        </p:spPr>
        <p:txBody>
          <a:bodyPr wrap="square" numCol="1" anchorCtr="0" compatLnSpc="1">
            <a:prstTxWarp prst="textNoShape">
              <a:avLst/>
            </a:prstTxWarp>
          </a:bodyPr>
          <a:lstStyle>
            <a:lvl1pPr algn="l" rtl="0" eaLnBrk="0" fontAlgn="base" hangingPunct="0">
              <a:lnSpc>
                <a:spcPct val="90000"/>
              </a:lnSpc>
              <a:spcBef>
                <a:spcPct val="0"/>
              </a:spcBef>
              <a:spcAft>
                <a:spcPct val="0"/>
              </a:spcAft>
              <a:defRPr sz="5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defRPr>
            </a:lvl2pPr>
            <a:lvl3pPr algn="l" rtl="0" eaLnBrk="0" fontAlgn="base" hangingPunct="0">
              <a:lnSpc>
                <a:spcPct val="90000"/>
              </a:lnSpc>
              <a:spcBef>
                <a:spcPct val="0"/>
              </a:spcBef>
              <a:spcAft>
                <a:spcPct val="0"/>
              </a:spcAft>
              <a:defRPr sz="5400">
                <a:solidFill>
                  <a:schemeClr val="tx1"/>
                </a:solidFill>
                <a:latin typeface="Corbel" pitchFamily="34" charset="0"/>
              </a:defRPr>
            </a:lvl3pPr>
            <a:lvl4pPr algn="l" rtl="0" eaLnBrk="0" fontAlgn="base" hangingPunct="0">
              <a:lnSpc>
                <a:spcPct val="90000"/>
              </a:lnSpc>
              <a:spcBef>
                <a:spcPct val="0"/>
              </a:spcBef>
              <a:spcAft>
                <a:spcPct val="0"/>
              </a:spcAft>
              <a:defRPr sz="5400">
                <a:solidFill>
                  <a:schemeClr val="tx1"/>
                </a:solidFill>
                <a:latin typeface="Corbel" pitchFamily="34" charset="0"/>
              </a:defRPr>
            </a:lvl4pPr>
            <a:lvl5pPr algn="l" rtl="0" eaLnBrk="0" fontAlgn="base" hangingPunct="0">
              <a:lnSpc>
                <a:spcPct val="90000"/>
              </a:lnSpc>
              <a:spcBef>
                <a:spcPct val="0"/>
              </a:spcBef>
              <a:spcAft>
                <a:spcPct val="0"/>
              </a:spcAft>
              <a:defRPr sz="5400">
                <a:solidFill>
                  <a:schemeClr val="tx1"/>
                </a:solidFill>
                <a:latin typeface="Corbel" pitchFamily="34" charset="0"/>
              </a:defRPr>
            </a:lvl5pPr>
            <a:lvl6pPr marL="457200" algn="l" rtl="0" fontAlgn="base">
              <a:lnSpc>
                <a:spcPct val="90000"/>
              </a:lnSpc>
              <a:spcBef>
                <a:spcPct val="0"/>
              </a:spcBef>
              <a:spcAft>
                <a:spcPct val="0"/>
              </a:spcAft>
              <a:defRPr sz="5400">
                <a:solidFill>
                  <a:schemeClr val="tx1"/>
                </a:solidFill>
                <a:latin typeface="Corbel" pitchFamily="34" charset="0"/>
              </a:defRPr>
            </a:lvl6pPr>
            <a:lvl7pPr marL="914400" algn="l" rtl="0" fontAlgn="base">
              <a:lnSpc>
                <a:spcPct val="90000"/>
              </a:lnSpc>
              <a:spcBef>
                <a:spcPct val="0"/>
              </a:spcBef>
              <a:spcAft>
                <a:spcPct val="0"/>
              </a:spcAft>
              <a:defRPr sz="5400">
                <a:solidFill>
                  <a:schemeClr val="tx1"/>
                </a:solidFill>
                <a:latin typeface="Corbel" pitchFamily="34" charset="0"/>
              </a:defRPr>
            </a:lvl7pPr>
            <a:lvl8pPr marL="1371600" algn="l" rtl="0" fontAlgn="base">
              <a:lnSpc>
                <a:spcPct val="90000"/>
              </a:lnSpc>
              <a:spcBef>
                <a:spcPct val="0"/>
              </a:spcBef>
              <a:spcAft>
                <a:spcPct val="0"/>
              </a:spcAft>
              <a:defRPr sz="5400">
                <a:solidFill>
                  <a:schemeClr val="tx1"/>
                </a:solidFill>
                <a:latin typeface="Corbel" pitchFamily="34" charset="0"/>
              </a:defRPr>
            </a:lvl8pPr>
            <a:lvl9pPr marL="1828800" algn="l" rtl="0" fontAlgn="base">
              <a:lnSpc>
                <a:spcPct val="90000"/>
              </a:lnSpc>
              <a:spcBef>
                <a:spcPct val="0"/>
              </a:spcBef>
              <a:spcAft>
                <a:spcPct val="0"/>
              </a:spcAft>
              <a:defRPr sz="5400">
                <a:solidFill>
                  <a:schemeClr val="tx1"/>
                </a:solidFill>
                <a:latin typeface="Corbel" pitchFamily="34" charset="0"/>
              </a:defRPr>
            </a:lvl9pPr>
          </a:lstStyle>
          <a:p>
            <a:r>
              <a:rPr lang="en-GB" sz="3600" b="1" dirty="0" smtClean="0">
                <a:solidFill>
                  <a:srgbClr val="006699"/>
                </a:solidFill>
                <a:latin typeface="+mn-lt"/>
              </a:rPr>
              <a:t>Stage </a:t>
            </a:r>
            <a:r>
              <a:rPr lang="pl-PL" sz="3600" b="1" dirty="0" smtClean="0">
                <a:solidFill>
                  <a:srgbClr val="006699"/>
                </a:solidFill>
                <a:latin typeface="+mn-lt"/>
              </a:rPr>
              <a:t>2</a:t>
            </a:r>
            <a:r>
              <a:rPr lang="en-GB" sz="3600" b="1" dirty="0" smtClean="0">
                <a:solidFill>
                  <a:srgbClr val="006699"/>
                </a:solidFill>
                <a:latin typeface="+mn-lt"/>
              </a:rPr>
              <a:t>: Pre-implementation </a:t>
            </a:r>
            <a:endParaRPr lang="pl-PL" sz="3600" b="1" dirty="0" smtClean="0">
              <a:solidFill>
                <a:srgbClr val="006699"/>
              </a:solidFill>
              <a:latin typeface="+mn-lt"/>
            </a:endParaRPr>
          </a:p>
          <a:p>
            <a:r>
              <a:rPr lang="en-GB" sz="3600" b="1" dirty="0" smtClean="0">
                <a:solidFill>
                  <a:srgbClr val="006699"/>
                </a:solidFill>
                <a:latin typeface="+mn-lt"/>
              </a:rPr>
              <a:t>data analysis</a:t>
            </a:r>
            <a:endParaRPr lang="en-GB" sz="3600" b="1" dirty="0">
              <a:solidFill>
                <a:srgbClr val="006699"/>
              </a:solidFill>
              <a:latin typeface="+mn-lt"/>
            </a:endParaRPr>
          </a:p>
        </p:txBody>
      </p:sp>
      <p:sp>
        <p:nvSpPr>
          <p:cNvPr id="9" name="Rectangle 5"/>
          <p:cNvSpPr>
            <a:spLocks/>
          </p:cNvSpPr>
          <p:nvPr/>
        </p:nvSpPr>
        <p:spPr bwMode="auto">
          <a:xfrm>
            <a:off x="688974" y="1243013"/>
            <a:ext cx="10182226" cy="4113212"/>
          </a:xfrm>
          <a:prstGeom prst="rect">
            <a:avLst/>
          </a:prstGeom>
          <a:noFill/>
          <a:ln w="9525">
            <a:noFill/>
            <a:miter lim="800000"/>
            <a:headEnd/>
            <a:tailEnd/>
          </a:ln>
        </p:spPr>
        <p:txBody>
          <a:bodyPr/>
          <a:lstStyle/>
          <a:p>
            <a:pPr marL="457200" indent="-457200">
              <a:lnSpc>
                <a:spcPct val="90000"/>
              </a:lnSpc>
              <a:spcBef>
                <a:spcPts val="1000"/>
              </a:spcBef>
              <a:buFont typeface="Arial" charset="0"/>
              <a:buChar char="•"/>
            </a:pPr>
            <a:endParaRPr lang="en-GB" sz="2400" dirty="0">
              <a:solidFill>
                <a:srgbClr val="FF0000"/>
              </a:solidFill>
              <a:latin typeface="Corbel" pitchFamily="34" charset="0"/>
            </a:endParaRPr>
          </a:p>
        </p:txBody>
      </p:sp>
      <p:sp>
        <p:nvSpPr>
          <p:cNvPr id="10" name="Rectangle 5"/>
          <p:cNvSpPr>
            <a:spLocks/>
          </p:cNvSpPr>
          <p:nvPr/>
        </p:nvSpPr>
        <p:spPr bwMode="auto">
          <a:xfrm>
            <a:off x="688974" y="1576174"/>
            <a:ext cx="10182226" cy="4686410"/>
          </a:xfrm>
          <a:prstGeom prst="rect">
            <a:avLst/>
          </a:prstGeom>
          <a:noFill/>
          <a:ln w="9525">
            <a:noFill/>
            <a:miter lim="800000"/>
            <a:headEnd/>
            <a:tailEnd/>
          </a:ln>
        </p:spPr>
        <p:txBody>
          <a:bodyPr/>
          <a:lstStyle/>
          <a:p>
            <a:pPr>
              <a:lnSpc>
                <a:spcPct val="90000"/>
              </a:lnSpc>
              <a:spcBef>
                <a:spcPts val="1000"/>
              </a:spcBef>
            </a:pPr>
            <a:r>
              <a:rPr lang="en-GB" sz="2400" dirty="0" smtClean="0">
                <a:solidFill>
                  <a:srgbClr val="006699"/>
                </a:solidFill>
                <a:latin typeface="+mn-lt"/>
              </a:rPr>
              <a:t>Examples of situations requiring additional consultations with the representatives of the retail chains:</a:t>
            </a:r>
          </a:p>
          <a:p>
            <a:pPr marL="342900" indent="-342900">
              <a:lnSpc>
                <a:spcPct val="90000"/>
              </a:lnSpc>
              <a:spcBef>
                <a:spcPts val="1000"/>
              </a:spcBef>
              <a:buFont typeface="Arial" pitchFamily="34" charset="0"/>
              <a:buChar char="•"/>
            </a:pPr>
            <a:r>
              <a:rPr lang="en-GB" sz="2400" dirty="0" smtClean="0">
                <a:solidFill>
                  <a:srgbClr val="006699"/>
                </a:solidFill>
                <a:latin typeface="+mn-lt"/>
              </a:rPr>
              <a:t>incorrect description of the reporting period</a:t>
            </a:r>
          </a:p>
          <a:p>
            <a:pPr marL="342900" indent="-342900">
              <a:lnSpc>
                <a:spcPct val="90000"/>
              </a:lnSpc>
              <a:spcBef>
                <a:spcPts val="1000"/>
              </a:spcBef>
              <a:buFont typeface="Arial" pitchFamily="34" charset="0"/>
              <a:buChar char="•"/>
            </a:pPr>
            <a:r>
              <a:rPr lang="en-GB" sz="2400" dirty="0" smtClean="0">
                <a:solidFill>
                  <a:srgbClr val="006699"/>
                </a:solidFill>
                <a:latin typeface="+mn-lt"/>
              </a:rPr>
              <a:t>differences in calculations of unit price (gross/net)</a:t>
            </a:r>
          </a:p>
          <a:p>
            <a:pPr marL="342900" indent="-342900">
              <a:lnSpc>
                <a:spcPct val="90000"/>
              </a:lnSpc>
              <a:spcBef>
                <a:spcPts val="1000"/>
              </a:spcBef>
              <a:buFont typeface="Arial" pitchFamily="34" charset="0"/>
              <a:buChar char="•"/>
            </a:pPr>
            <a:r>
              <a:rPr lang="en-GB" sz="2400" dirty="0" smtClean="0">
                <a:solidFill>
                  <a:srgbClr val="006699"/>
                </a:solidFill>
                <a:latin typeface="+mn-lt"/>
              </a:rPr>
              <a:t>lack of selected data</a:t>
            </a:r>
          </a:p>
          <a:p>
            <a:pPr marL="342900" indent="-342900">
              <a:lnSpc>
                <a:spcPct val="90000"/>
              </a:lnSpc>
              <a:spcBef>
                <a:spcPts val="1000"/>
              </a:spcBef>
              <a:buFont typeface="Arial" pitchFamily="34" charset="0"/>
              <a:buChar char="•"/>
            </a:pPr>
            <a:r>
              <a:rPr lang="en-GB" sz="2400" dirty="0" smtClean="0">
                <a:solidFill>
                  <a:srgbClr val="006699"/>
                </a:solidFill>
                <a:latin typeface="+mn-lt"/>
              </a:rPr>
              <a:t>differences between information in the product description and in the other fields</a:t>
            </a:r>
          </a:p>
          <a:p>
            <a:pPr marL="342900" indent="-342900">
              <a:lnSpc>
                <a:spcPct val="90000"/>
              </a:lnSpc>
              <a:spcBef>
                <a:spcPts val="1000"/>
              </a:spcBef>
              <a:buFont typeface="Arial" pitchFamily="34" charset="0"/>
              <a:buChar char="•"/>
            </a:pPr>
            <a:r>
              <a:rPr lang="en-GB" sz="2400" dirty="0" smtClean="0">
                <a:solidFill>
                  <a:srgbClr val="006699"/>
                </a:solidFill>
                <a:latin typeface="+mn-lt"/>
              </a:rPr>
              <a:t>different number of quotation outlets</a:t>
            </a:r>
          </a:p>
          <a:p>
            <a:pPr marL="342900" indent="-342900">
              <a:lnSpc>
                <a:spcPct val="90000"/>
              </a:lnSpc>
              <a:spcBef>
                <a:spcPts val="1000"/>
              </a:spcBef>
              <a:buFont typeface="Arial" pitchFamily="34" charset="0"/>
              <a:buChar char="•"/>
            </a:pPr>
            <a:r>
              <a:rPr lang="en-GB" sz="2400" dirty="0" smtClean="0">
                <a:solidFill>
                  <a:srgbClr val="006699"/>
                </a:solidFill>
                <a:latin typeface="+mn-lt"/>
              </a:rPr>
              <a:t>as regards the data transmitted according to the format of the store, lack of information on the assortment of regional products</a:t>
            </a:r>
            <a:endParaRPr lang="pl-PL" sz="2400" dirty="0" smtClean="0">
              <a:solidFill>
                <a:srgbClr val="006699"/>
              </a:solidFill>
              <a:latin typeface="+mn-lt"/>
            </a:endParaRPr>
          </a:p>
          <a:p>
            <a:pPr marL="342900" indent="-342900">
              <a:lnSpc>
                <a:spcPct val="90000"/>
              </a:lnSpc>
              <a:spcBef>
                <a:spcPts val="1000"/>
              </a:spcBef>
              <a:buFont typeface="Arial" pitchFamily="34" charset="0"/>
              <a:buChar char="•"/>
            </a:pPr>
            <a:r>
              <a:rPr lang="en-GB" sz="2400" dirty="0" smtClean="0">
                <a:solidFill>
                  <a:srgbClr val="006699"/>
                </a:solidFill>
                <a:latin typeface="+mn-lt"/>
              </a:rPr>
              <a:t>negative values</a:t>
            </a:r>
          </a:p>
          <a:p>
            <a:pPr marL="342900" indent="-342900">
              <a:lnSpc>
                <a:spcPct val="90000"/>
              </a:lnSpc>
              <a:spcBef>
                <a:spcPts val="1000"/>
              </a:spcBef>
              <a:buFont typeface="Arial" pitchFamily="34" charset="0"/>
              <a:buChar char="•"/>
            </a:pPr>
            <a:endParaRPr lang="en-GB" sz="2400" dirty="0" smtClean="0">
              <a:solidFill>
                <a:srgbClr val="006699"/>
              </a:solidFill>
              <a:latin typeface="+mn-lt"/>
            </a:endParaRPr>
          </a:p>
          <a:p>
            <a:pPr marL="342900" indent="-342900">
              <a:lnSpc>
                <a:spcPct val="90000"/>
              </a:lnSpc>
              <a:spcBef>
                <a:spcPts val="1000"/>
              </a:spcBef>
              <a:buFont typeface="Arial" pitchFamily="34" charset="0"/>
              <a:buChar char="•"/>
            </a:pPr>
            <a:endParaRPr lang="pl-PL" sz="2400" dirty="0" smtClean="0">
              <a:solidFill>
                <a:srgbClr val="FF0000"/>
              </a:solidFill>
              <a:latin typeface="+mn-lt"/>
            </a:endParaRPr>
          </a:p>
          <a:p>
            <a:pPr>
              <a:lnSpc>
                <a:spcPct val="90000"/>
              </a:lnSpc>
              <a:spcBef>
                <a:spcPts val="1000"/>
              </a:spcBef>
            </a:pPr>
            <a:endParaRPr lang="en-GB" sz="2400" dirty="0">
              <a:solidFill>
                <a:srgbClr val="FF0000"/>
              </a:solidFill>
              <a:latin typeface="+mn-lt"/>
            </a:endParaRPr>
          </a:p>
        </p:txBody>
      </p:sp>
      <p:pic>
        <p:nvPicPr>
          <p:cNvPr id="11" name="Picture 24" descr="http://howto.wired.com/mediawiki/images/Barcode_example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647238" y="6480768"/>
            <a:ext cx="2544762" cy="377232"/>
          </a:xfrm>
          <a:prstGeom prst="rect">
            <a:avLst/>
          </a:prstGeom>
          <a:noFill/>
          <a:extLst>
            <a:ext uri="{909E8E84-426E-40DD-AFC4-6F175D3DCCD1}">
              <a14:hiddenFill xmlns:a14="http://schemas.microsoft.com/office/drawing/2010/main" xmlns="">
                <a:solidFill>
                  <a:srgbClr val="FFFFFF"/>
                </a:solidFill>
              </a14:hiddenFill>
            </a:ext>
          </a:extLst>
        </p:spPr>
      </p:pic>
      <p:sp>
        <p:nvSpPr>
          <p:cNvPr id="12" name="Symbol zastępczy numeru slajdu 4"/>
          <p:cNvSpPr>
            <a:spLocks noGrp="1"/>
          </p:cNvSpPr>
          <p:nvPr>
            <p:ph type="sldNum" sz="quarter" idx="12"/>
          </p:nvPr>
        </p:nvSpPr>
        <p:spPr>
          <a:xfrm>
            <a:off x="9292858" y="6492875"/>
            <a:ext cx="407545" cy="365125"/>
          </a:xfrm>
        </p:spPr>
        <p:txBody>
          <a:bodyPr/>
          <a:lstStyle/>
          <a:p>
            <a:pPr>
              <a:defRPr/>
            </a:pPr>
            <a:fld id="{AF6EFFD7-34AC-479B-82EE-27BE952E32D7}" type="slidenum">
              <a:rPr lang="pl-PL" sz="1400" smtClean="0">
                <a:solidFill>
                  <a:srgbClr val="006699"/>
                </a:solidFill>
              </a:rPr>
              <a:pPr>
                <a:defRPr/>
              </a:pPr>
              <a:t>10</a:t>
            </a:fld>
            <a:endParaRPr lang="pl-PL" sz="1400" dirty="0">
              <a:solidFill>
                <a:srgbClr val="006699"/>
              </a:solidFill>
            </a:endParaRPr>
          </a:p>
        </p:txBody>
      </p:sp>
    </p:spTree>
    <p:extLst>
      <p:ext uri="{BB962C8B-B14F-4D97-AF65-F5344CB8AC3E}">
        <p14:creationId xmlns:p14="http://schemas.microsoft.com/office/powerpoint/2010/main" xmlns="" val="27897810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5"/>
          <p:cNvSpPr>
            <a:spLocks/>
          </p:cNvSpPr>
          <p:nvPr/>
        </p:nvSpPr>
        <p:spPr bwMode="auto">
          <a:xfrm>
            <a:off x="1211263" y="1609246"/>
            <a:ext cx="9498012" cy="4799012"/>
          </a:xfrm>
          <a:prstGeom prst="rect">
            <a:avLst/>
          </a:prstGeom>
          <a:noFill/>
          <a:ln w="9525">
            <a:noFill/>
            <a:miter lim="800000"/>
            <a:headEnd/>
            <a:tailEnd/>
          </a:ln>
        </p:spPr>
        <p:txBody>
          <a:bodyPr/>
          <a:lstStyle/>
          <a:p>
            <a:pPr marL="457200" indent="-457200">
              <a:lnSpc>
                <a:spcPct val="90000"/>
              </a:lnSpc>
              <a:spcBef>
                <a:spcPts val="1000"/>
              </a:spcBef>
              <a:buFont typeface="Arial" charset="0"/>
              <a:buNone/>
            </a:pPr>
            <a:endParaRPr lang="pl-PL" b="1">
              <a:solidFill>
                <a:srgbClr val="006699"/>
              </a:solidFill>
              <a:latin typeface="+mn-lt"/>
            </a:endParaRPr>
          </a:p>
        </p:txBody>
      </p:sp>
      <p:sp>
        <p:nvSpPr>
          <p:cNvPr id="66565" name="Rectangle 31"/>
          <p:cNvSpPr>
            <a:spLocks/>
          </p:cNvSpPr>
          <p:nvPr/>
        </p:nvSpPr>
        <p:spPr bwMode="auto">
          <a:xfrm>
            <a:off x="688975" y="1569261"/>
            <a:ext cx="9498012" cy="4498974"/>
          </a:xfrm>
          <a:prstGeom prst="rect">
            <a:avLst/>
          </a:prstGeom>
          <a:noFill/>
          <a:ln w="9525">
            <a:noFill/>
            <a:miter lim="800000"/>
            <a:headEnd/>
            <a:tailEnd/>
          </a:ln>
        </p:spPr>
        <p:txBody>
          <a:bodyPr/>
          <a:lstStyle/>
          <a:p>
            <a:pPr marL="457200" indent="-457200">
              <a:lnSpc>
                <a:spcPct val="90000"/>
              </a:lnSpc>
              <a:spcBef>
                <a:spcPts val="1000"/>
              </a:spcBef>
              <a:buFont typeface="Arial" charset="0"/>
              <a:buChar char="•"/>
            </a:pPr>
            <a:r>
              <a:rPr lang="en-GB" sz="2200" dirty="0" smtClean="0">
                <a:solidFill>
                  <a:srgbClr val="006699"/>
                </a:solidFill>
                <a:latin typeface="+mj-lt"/>
              </a:rPr>
              <a:t>Mapping algorithms created for each retail chain</a:t>
            </a:r>
            <a:r>
              <a:rPr lang="pl-PL" sz="2200" dirty="0" smtClean="0">
                <a:solidFill>
                  <a:srgbClr val="006699"/>
                </a:solidFill>
                <a:latin typeface="+mj-lt"/>
              </a:rPr>
              <a:t>.</a:t>
            </a:r>
            <a:endParaRPr lang="en-GB" sz="2200" dirty="0" smtClean="0">
              <a:solidFill>
                <a:srgbClr val="006699"/>
              </a:solidFill>
              <a:latin typeface="+mj-lt"/>
            </a:endParaRPr>
          </a:p>
          <a:p>
            <a:pPr marL="457200" indent="-457200">
              <a:lnSpc>
                <a:spcPct val="90000"/>
              </a:lnSpc>
              <a:spcBef>
                <a:spcPts val="1000"/>
              </a:spcBef>
              <a:buFont typeface="Arial" charset="0"/>
              <a:buChar char="•"/>
            </a:pPr>
            <a:r>
              <a:rPr lang="pl-PL" sz="2200" dirty="0">
                <a:solidFill>
                  <a:srgbClr val="006699"/>
                </a:solidFill>
                <a:latin typeface="+mj-lt"/>
              </a:rPr>
              <a:t>A</a:t>
            </a:r>
            <a:r>
              <a:rPr lang="en-GB" sz="2200" dirty="0" smtClean="0">
                <a:solidFill>
                  <a:srgbClr val="006699"/>
                </a:solidFill>
                <a:latin typeface="+mj-lt"/>
              </a:rPr>
              <a:t>n attempt to automate the process of mapping to </a:t>
            </a:r>
            <a:r>
              <a:rPr lang="pl-PL" sz="2200" dirty="0" smtClean="0">
                <a:solidFill>
                  <a:srgbClr val="006699"/>
                </a:solidFill>
                <a:latin typeface="+mj-lt"/>
              </a:rPr>
              <a:t>E</a:t>
            </a:r>
            <a:r>
              <a:rPr lang="en-GB" sz="2200" dirty="0" smtClean="0">
                <a:solidFill>
                  <a:srgbClr val="006699"/>
                </a:solidFill>
                <a:latin typeface="+mj-lt"/>
              </a:rPr>
              <a:t>COICOP – difficulties</a:t>
            </a:r>
          </a:p>
          <a:p>
            <a:pPr lvl="1">
              <a:lnSpc>
                <a:spcPct val="90000"/>
              </a:lnSpc>
              <a:spcBef>
                <a:spcPts val="1000"/>
              </a:spcBef>
            </a:pPr>
            <a:r>
              <a:rPr lang="en-GB" sz="2200" dirty="0" smtClean="0">
                <a:solidFill>
                  <a:srgbClr val="006699"/>
                </a:solidFill>
                <a:latin typeface="+mj-lt"/>
              </a:rPr>
              <a:t>Large discrepancies between the store classifications and ECOICOP:</a:t>
            </a:r>
          </a:p>
          <a:p>
            <a:pPr marL="1257300" lvl="2" indent="-342900">
              <a:lnSpc>
                <a:spcPct val="90000"/>
              </a:lnSpc>
              <a:spcBef>
                <a:spcPts val="1000"/>
              </a:spcBef>
              <a:buFont typeface="Arial" pitchFamily="34" charset="0"/>
              <a:buChar char="•"/>
            </a:pPr>
            <a:r>
              <a:rPr lang="en-GB" sz="2200" dirty="0" smtClean="0">
                <a:solidFill>
                  <a:srgbClr val="006699"/>
                </a:solidFill>
                <a:latin typeface="+mj-lt"/>
              </a:rPr>
              <a:t>In most cases it is possible to link the product categories on a 1:1 basis. However, there are cases that one category includes several ECOICOP codes (1:n)</a:t>
            </a:r>
            <a:r>
              <a:rPr lang="pl-PL" sz="2200" dirty="0" smtClean="0">
                <a:solidFill>
                  <a:srgbClr val="006699"/>
                </a:solidFill>
                <a:latin typeface="+mj-lt"/>
              </a:rPr>
              <a:t>.</a:t>
            </a:r>
            <a:endParaRPr lang="en-GB" sz="2200" dirty="0" smtClean="0">
              <a:solidFill>
                <a:srgbClr val="FF0000"/>
              </a:solidFill>
              <a:latin typeface="+mj-lt"/>
            </a:endParaRPr>
          </a:p>
          <a:p>
            <a:pPr marL="1257300" lvl="2" indent="-342900">
              <a:lnSpc>
                <a:spcPct val="90000"/>
              </a:lnSpc>
              <a:spcBef>
                <a:spcPts val="1000"/>
              </a:spcBef>
              <a:buFont typeface="Arial" pitchFamily="34" charset="0"/>
              <a:buChar char="•"/>
            </a:pPr>
            <a:r>
              <a:rPr lang="en-GB" sz="2200" dirty="0" smtClean="0">
                <a:solidFill>
                  <a:srgbClr val="006699"/>
                </a:solidFill>
                <a:latin typeface="+mj-lt"/>
              </a:rPr>
              <a:t>product descriptions incorrect or too general to clearly identify the product (difficulties in creating a dictionary  with key words)</a:t>
            </a:r>
          </a:p>
          <a:p>
            <a:pPr marL="1257300" lvl="2" indent="-342900">
              <a:lnSpc>
                <a:spcPct val="90000"/>
              </a:lnSpc>
              <a:spcBef>
                <a:spcPts val="1000"/>
              </a:spcBef>
              <a:buFont typeface="Arial" pitchFamily="34" charset="0"/>
              <a:buChar char="•"/>
            </a:pPr>
            <a:r>
              <a:rPr lang="en-GB" sz="2200" dirty="0" smtClean="0">
                <a:solidFill>
                  <a:srgbClr val="006699"/>
                </a:solidFill>
                <a:latin typeface="+mj-lt"/>
              </a:rPr>
              <a:t>additional  analytical works is needed</a:t>
            </a:r>
          </a:p>
          <a:p>
            <a:pPr marL="342900" indent="-342900">
              <a:lnSpc>
                <a:spcPct val="90000"/>
              </a:lnSpc>
              <a:spcBef>
                <a:spcPts val="1000"/>
              </a:spcBef>
              <a:buFont typeface="Arial" pitchFamily="34" charset="0"/>
              <a:buChar char="•"/>
            </a:pPr>
            <a:r>
              <a:rPr lang="en-GB" sz="2200" dirty="0" smtClean="0">
                <a:solidFill>
                  <a:srgbClr val="006699"/>
                </a:solidFill>
                <a:latin typeface="+mj-lt"/>
              </a:rPr>
              <a:t>Establishing „mapping tables</a:t>
            </a:r>
            <a:r>
              <a:rPr lang="pl-PL" sz="2200" dirty="0" smtClean="0">
                <a:solidFill>
                  <a:srgbClr val="006699"/>
                </a:solidFill>
                <a:latin typeface="+mj-lt"/>
              </a:rPr>
              <a:t>”</a:t>
            </a:r>
            <a:r>
              <a:rPr lang="en-GB" sz="2200" dirty="0" smtClean="0">
                <a:solidFill>
                  <a:srgbClr val="006699"/>
                </a:solidFill>
                <a:latin typeface="+mj-lt"/>
              </a:rPr>
              <a:t> on the basis of one month. In the subsequent months automated coding</a:t>
            </a:r>
            <a:r>
              <a:rPr lang="pl-PL" sz="2200" dirty="0" smtClean="0">
                <a:solidFill>
                  <a:srgbClr val="006699"/>
                </a:solidFill>
                <a:latin typeface="+mj-lt"/>
              </a:rPr>
              <a:t> and </a:t>
            </a:r>
            <a:r>
              <a:rPr lang="en-GB" sz="2200" dirty="0" smtClean="0">
                <a:solidFill>
                  <a:srgbClr val="006699"/>
                </a:solidFill>
                <a:latin typeface="+mj-lt"/>
              </a:rPr>
              <a:t>manual work as regards mapping of new codes</a:t>
            </a:r>
            <a:r>
              <a:rPr lang="pl-PL" sz="2200" dirty="0" smtClean="0">
                <a:solidFill>
                  <a:srgbClr val="006699"/>
                </a:solidFill>
                <a:latin typeface="+mj-lt"/>
              </a:rPr>
              <a:t>.</a:t>
            </a:r>
            <a:endParaRPr lang="en-GB" sz="2200" dirty="0">
              <a:solidFill>
                <a:srgbClr val="FF0000"/>
              </a:solidFill>
              <a:latin typeface="+mj-lt"/>
            </a:endParaRPr>
          </a:p>
        </p:txBody>
      </p:sp>
      <p:sp>
        <p:nvSpPr>
          <p:cNvPr id="7" name="Text Box 17"/>
          <p:cNvSpPr txBox="1">
            <a:spLocks noChangeArrowheads="1"/>
          </p:cNvSpPr>
          <p:nvPr/>
        </p:nvSpPr>
        <p:spPr bwMode="auto">
          <a:xfrm>
            <a:off x="7877176" y="238717"/>
            <a:ext cx="3540124" cy="307777"/>
          </a:xfrm>
          <a:prstGeom prst="rect">
            <a:avLst/>
          </a:prstGeom>
          <a:noFill/>
          <a:ln w="9525">
            <a:noFill/>
            <a:miter lim="800000"/>
            <a:headEnd/>
            <a:tailEnd/>
          </a:ln>
        </p:spPr>
        <p:txBody>
          <a:bodyPr wrap="square">
            <a:spAutoFit/>
          </a:bodyPr>
          <a:lstStyle/>
          <a:p>
            <a:r>
              <a:rPr lang="pl-PL" sz="1400" dirty="0">
                <a:solidFill>
                  <a:srgbClr val="006699"/>
                </a:solidFill>
                <a:latin typeface="Calibri" pitchFamily="34" charset="0"/>
              </a:rPr>
              <a:t>THE CENTRAL STATISTICAL OFFICE OF </a:t>
            </a:r>
            <a:r>
              <a:rPr lang="pl-PL" sz="1400" dirty="0" smtClean="0">
                <a:solidFill>
                  <a:srgbClr val="006699"/>
                </a:solidFill>
                <a:latin typeface="Calibri" pitchFamily="34" charset="0"/>
              </a:rPr>
              <a:t>POLAND</a:t>
            </a:r>
            <a:endParaRPr lang="pl-PL" sz="1400" dirty="0">
              <a:solidFill>
                <a:srgbClr val="006699"/>
              </a:solidFill>
              <a:latin typeface="Calibri" pitchFamily="34" charset="0"/>
            </a:endParaRPr>
          </a:p>
        </p:txBody>
      </p:sp>
      <p:graphicFrame>
        <p:nvGraphicFramePr>
          <p:cNvPr id="8" name="Obiekt 7"/>
          <p:cNvGraphicFramePr>
            <a:graphicFrameLocks noGrp="1" noChangeAspect="1"/>
          </p:cNvGraphicFramePr>
          <p:nvPr>
            <p:extLst>
              <p:ext uri="{D42A27DB-BD31-4B8C-83A1-F6EECF244321}">
                <p14:modId xmlns:p14="http://schemas.microsoft.com/office/powerpoint/2010/main" xmlns="" val="2223637915"/>
              </p:ext>
            </p:extLst>
          </p:nvPr>
        </p:nvGraphicFramePr>
        <p:xfrm>
          <a:off x="11417300" y="193771"/>
          <a:ext cx="481012" cy="397668"/>
        </p:xfrm>
        <a:graphic>
          <a:graphicData uri="http://schemas.openxmlformats.org/presentationml/2006/ole">
            <p:oleObj spid="_x0000_s32824" name="CorelDRAW" r:id="rId3" imgW="5974200" imgH="4933440" progId="">
              <p:embed/>
            </p:oleObj>
          </a:graphicData>
        </a:graphic>
      </p:graphicFrame>
      <p:sp>
        <p:nvSpPr>
          <p:cNvPr id="12" name="pole tekstowe 11"/>
          <p:cNvSpPr txBox="1"/>
          <p:nvPr/>
        </p:nvSpPr>
        <p:spPr>
          <a:xfrm>
            <a:off x="279400" y="6480768"/>
            <a:ext cx="3986797" cy="276999"/>
          </a:xfrm>
          <a:prstGeom prst="rect">
            <a:avLst/>
          </a:prstGeom>
          <a:noFill/>
        </p:spPr>
        <p:txBody>
          <a:bodyPr wrap="none" rtlCol="0">
            <a:spAutoFit/>
          </a:bodyPr>
          <a:lstStyle/>
          <a:p>
            <a:r>
              <a:rPr lang="en-GB" sz="1200" i="1" dirty="0" smtClean="0">
                <a:solidFill>
                  <a:srgbClr val="006699"/>
                </a:solidFill>
                <a:latin typeface="+mj-lt"/>
              </a:rPr>
              <a:t>Scanner Data Workshop, 1-2 October 2015, ISTAT, Rome, Italy</a:t>
            </a:r>
            <a:endParaRPr lang="en-GB" sz="1200" i="1" dirty="0">
              <a:solidFill>
                <a:srgbClr val="006699"/>
              </a:solidFill>
              <a:latin typeface="+mj-lt"/>
            </a:endParaRPr>
          </a:p>
        </p:txBody>
      </p:sp>
      <p:sp>
        <p:nvSpPr>
          <p:cNvPr id="13" name="Rectangle 2"/>
          <p:cNvSpPr txBox="1">
            <a:spLocks/>
          </p:cNvSpPr>
          <p:nvPr/>
        </p:nvSpPr>
        <p:spPr bwMode="auto">
          <a:xfrm>
            <a:off x="688974" y="265177"/>
            <a:ext cx="11166695" cy="1120775"/>
          </a:xfrm>
          <a:prstGeom prst="rect">
            <a:avLst/>
          </a:prstGeom>
        </p:spPr>
        <p:txBody>
          <a:bodyPr wrap="square" numCol="1" anchorCtr="0" compatLnSpc="1">
            <a:prstTxWarp prst="textNoShape">
              <a:avLst/>
            </a:prstTxWarp>
          </a:bodyPr>
          <a:lstStyle>
            <a:lvl1pPr algn="l" rtl="0" eaLnBrk="0" fontAlgn="base" hangingPunct="0">
              <a:lnSpc>
                <a:spcPct val="90000"/>
              </a:lnSpc>
              <a:spcBef>
                <a:spcPct val="0"/>
              </a:spcBef>
              <a:spcAft>
                <a:spcPct val="0"/>
              </a:spcAft>
              <a:defRPr sz="5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defRPr>
            </a:lvl2pPr>
            <a:lvl3pPr algn="l" rtl="0" eaLnBrk="0" fontAlgn="base" hangingPunct="0">
              <a:lnSpc>
                <a:spcPct val="90000"/>
              </a:lnSpc>
              <a:spcBef>
                <a:spcPct val="0"/>
              </a:spcBef>
              <a:spcAft>
                <a:spcPct val="0"/>
              </a:spcAft>
              <a:defRPr sz="5400">
                <a:solidFill>
                  <a:schemeClr val="tx1"/>
                </a:solidFill>
                <a:latin typeface="Corbel" pitchFamily="34" charset="0"/>
              </a:defRPr>
            </a:lvl3pPr>
            <a:lvl4pPr algn="l" rtl="0" eaLnBrk="0" fontAlgn="base" hangingPunct="0">
              <a:lnSpc>
                <a:spcPct val="90000"/>
              </a:lnSpc>
              <a:spcBef>
                <a:spcPct val="0"/>
              </a:spcBef>
              <a:spcAft>
                <a:spcPct val="0"/>
              </a:spcAft>
              <a:defRPr sz="5400">
                <a:solidFill>
                  <a:schemeClr val="tx1"/>
                </a:solidFill>
                <a:latin typeface="Corbel" pitchFamily="34" charset="0"/>
              </a:defRPr>
            </a:lvl4pPr>
            <a:lvl5pPr algn="l" rtl="0" eaLnBrk="0" fontAlgn="base" hangingPunct="0">
              <a:lnSpc>
                <a:spcPct val="90000"/>
              </a:lnSpc>
              <a:spcBef>
                <a:spcPct val="0"/>
              </a:spcBef>
              <a:spcAft>
                <a:spcPct val="0"/>
              </a:spcAft>
              <a:defRPr sz="5400">
                <a:solidFill>
                  <a:schemeClr val="tx1"/>
                </a:solidFill>
                <a:latin typeface="Corbel" pitchFamily="34" charset="0"/>
              </a:defRPr>
            </a:lvl5pPr>
            <a:lvl6pPr marL="457200" algn="l" rtl="0" fontAlgn="base">
              <a:lnSpc>
                <a:spcPct val="90000"/>
              </a:lnSpc>
              <a:spcBef>
                <a:spcPct val="0"/>
              </a:spcBef>
              <a:spcAft>
                <a:spcPct val="0"/>
              </a:spcAft>
              <a:defRPr sz="5400">
                <a:solidFill>
                  <a:schemeClr val="tx1"/>
                </a:solidFill>
                <a:latin typeface="Corbel" pitchFamily="34" charset="0"/>
              </a:defRPr>
            </a:lvl6pPr>
            <a:lvl7pPr marL="914400" algn="l" rtl="0" fontAlgn="base">
              <a:lnSpc>
                <a:spcPct val="90000"/>
              </a:lnSpc>
              <a:spcBef>
                <a:spcPct val="0"/>
              </a:spcBef>
              <a:spcAft>
                <a:spcPct val="0"/>
              </a:spcAft>
              <a:defRPr sz="5400">
                <a:solidFill>
                  <a:schemeClr val="tx1"/>
                </a:solidFill>
                <a:latin typeface="Corbel" pitchFamily="34" charset="0"/>
              </a:defRPr>
            </a:lvl7pPr>
            <a:lvl8pPr marL="1371600" algn="l" rtl="0" fontAlgn="base">
              <a:lnSpc>
                <a:spcPct val="90000"/>
              </a:lnSpc>
              <a:spcBef>
                <a:spcPct val="0"/>
              </a:spcBef>
              <a:spcAft>
                <a:spcPct val="0"/>
              </a:spcAft>
              <a:defRPr sz="5400">
                <a:solidFill>
                  <a:schemeClr val="tx1"/>
                </a:solidFill>
                <a:latin typeface="Corbel" pitchFamily="34" charset="0"/>
              </a:defRPr>
            </a:lvl8pPr>
            <a:lvl9pPr marL="1828800" algn="l" rtl="0" fontAlgn="base">
              <a:lnSpc>
                <a:spcPct val="90000"/>
              </a:lnSpc>
              <a:spcBef>
                <a:spcPct val="0"/>
              </a:spcBef>
              <a:spcAft>
                <a:spcPct val="0"/>
              </a:spcAft>
              <a:defRPr sz="5400">
                <a:solidFill>
                  <a:schemeClr val="tx1"/>
                </a:solidFill>
                <a:latin typeface="Corbel" pitchFamily="34" charset="0"/>
              </a:defRPr>
            </a:lvl9pPr>
          </a:lstStyle>
          <a:p>
            <a:r>
              <a:rPr lang="en-GB" sz="3600" b="1" dirty="0" smtClean="0">
                <a:solidFill>
                  <a:srgbClr val="006699"/>
                </a:solidFill>
                <a:latin typeface="+mn-lt"/>
              </a:rPr>
              <a:t>Stage </a:t>
            </a:r>
            <a:r>
              <a:rPr lang="pl-PL" sz="3600" b="1" dirty="0" smtClean="0">
                <a:solidFill>
                  <a:srgbClr val="006699"/>
                </a:solidFill>
                <a:latin typeface="+mn-lt"/>
              </a:rPr>
              <a:t>3</a:t>
            </a:r>
            <a:r>
              <a:rPr lang="en-GB" sz="3600" b="1" dirty="0" smtClean="0">
                <a:solidFill>
                  <a:srgbClr val="006699"/>
                </a:solidFill>
                <a:latin typeface="+mn-lt"/>
              </a:rPr>
              <a:t>: Allocation of particular items </a:t>
            </a:r>
            <a:endParaRPr lang="pl-PL" sz="3600" b="1" dirty="0" smtClean="0">
              <a:solidFill>
                <a:srgbClr val="006699"/>
              </a:solidFill>
              <a:latin typeface="+mn-lt"/>
            </a:endParaRPr>
          </a:p>
          <a:p>
            <a:r>
              <a:rPr lang="en-GB" sz="3600" b="1" dirty="0" smtClean="0">
                <a:solidFill>
                  <a:srgbClr val="006699"/>
                </a:solidFill>
                <a:latin typeface="+mn-lt"/>
              </a:rPr>
              <a:t>to </a:t>
            </a:r>
            <a:r>
              <a:rPr lang="pl-PL" sz="3600" b="1" dirty="0" smtClean="0">
                <a:solidFill>
                  <a:srgbClr val="006699"/>
                </a:solidFill>
                <a:latin typeface="+mn-lt"/>
              </a:rPr>
              <a:t>ECOICOP </a:t>
            </a:r>
            <a:r>
              <a:rPr lang="en-GB" sz="3600" b="1" dirty="0" smtClean="0">
                <a:solidFill>
                  <a:srgbClr val="006699"/>
                </a:solidFill>
                <a:latin typeface="+mn-lt"/>
              </a:rPr>
              <a:t>elementary groups</a:t>
            </a:r>
            <a:r>
              <a:rPr lang="pl-PL" sz="3600" b="1" dirty="0" smtClean="0">
                <a:solidFill>
                  <a:srgbClr val="006699"/>
                </a:solidFill>
                <a:latin typeface="+mn-lt"/>
              </a:rPr>
              <a:t> </a:t>
            </a:r>
            <a:r>
              <a:rPr lang="en-GB" sz="3600" b="1" dirty="0">
                <a:solidFill>
                  <a:srgbClr val="006699"/>
                </a:solidFill>
                <a:latin typeface="+mn-lt"/>
              </a:rPr>
              <a:t>–</a:t>
            </a:r>
            <a:r>
              <a:rPr lang="pl-PL" sz="3600" b="1" dirty="0" smtClean="0">
                <a:solidFill>
                  <a:srgbClr val="006699"/>
                </a:solidFill>
                <a:latin typeface="+mn-lt"/>
              </a:rPr>
              <a:t> E</a:t>
            </a:r>
            <a:r>
              <a:rPr lang="en-GB" sz="3600" b="1" dirty="0" smtClean="0">
                <a:solidFill>
                  <a:srgbClr val="006699"/>
                </a:solidFill>
                <a:latin typeface="+mn-lt"/>
              </a:rPr>
              <a:t>COICOP-6</a:t>
            </a:r>
            <a:r>
              <a:rPr lang="pl-PL" sz="3600" b="1" dirty="0" smtClean="0">
                <a:solidFill>
                  <a:srgbClr val="006699"/>
                </a:solidFill>
                <a:latin typeface="+mn-lt"/>
              </a:rPr>
              <a:t> </a:t>
            </a:r>
            <a:r>
              <a:rPr lang="en-GB" sz="3600" b="1" dirty="0" smtClean="0">
                <a:solidFill>
                  <a:srgbClr val="006699"/>
                </a:solidFill>
                <a:latin typeface="+mn-lt"/>
              </a:rPr>
              <a:t>in Poland</a:t>
            </a:r>
            <a:endParaRPr lang="en-GB" sz="3600" b="1" dirty="0">
              <a:solidFill>
                <a:srgbClr val="006699"/>
              </a:solidFill>
              <a:latin typeface="+mn-lt"/>
            </a:endParaRPr>
          </a:p>
        </p:txBody>
      </p:sp>
      <p:pic>
        <p:nvPicPr>
          <p:cNvPr id="9" name="Picture 24" descr="http://howto.wired.com/mediawiki/images/Barcode_example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647238" y="6480768"/>
            <a:ext cx="2544762" cy="377232"/>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Symbol zastępczy numeru slajdu 4"/>
          <p:cNvSpPr>
            <a:spLocks noGrp="1"/>
          </p:cNvSpPr>
          <p:nvPr>
            <p:ph type="sldNum" sz="quarter" idx="12"/>
          </p:nvPr>
        </p:nvSpPr>
        <p:spPr>
          <a:xfrm>
            <a:off x="9292858" y="6492875"/>
            <a:ext cx="407545" cy="365125"/>
          </a:xfrm>
        </p:spPr>
        <p:txBody>
          <a:bodyPr/>
          <a:lstStyle/>
          <a:p>
            <a:pPr>
              <a:defRPr/>
            </a:pPr>
            <a:fld id="{AF6EFFD7-34AC-479B-82EE-27BE952E32D7}" type="slidenum">
              <a:rPr lang="pl-PL" sz="1400" smtClean="0">
                <a:solidFill>
                  <a:srgbClr val="006699"/>
                </a:solidFill>
              </a:rPr>
              <a:pPr>
                <a:defRPr/>
              </a:pPr>
              <a:t>11</a:t>
            </a:fld>
            <a:endParaRPr lang="pl-PL" sz="1400" dirty="0">
              <a:solidFill>
                <a:srgbClr val="006699"/>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xmlns="" val="222888000"/>
              </p:ext>
            </p:extLst>
          </p:nvPr>
        </p:nvGraphicFramePr>
        <p:xfrm>
          <a:off x="805932" y="1918646"/>
          <a:ext cx="9948042" cy="3947166"/>
        </p:xfrm>
        <a:graphic>
          <a:graphicData uri="http://schemas.openxmlformats.org/drawingml/2006/table">
            <a:tbl>
              <a:tblPr firstRow="1" firstCol="1" bandRow="1">
                <a:tableStyleId>{5C22544A-7EE6-4342-B048-85BDC9FD1C3A}</a:tableStyleId>
              </a:tblPr>
              <a:tblGrid>
                <a:gridCol w="1256252"/>
                <a:gridCol w="1731392"/>
                <a:gridCol w="1732637"/>
                <a:gridCol w="1732637"/>
                <a:gridCol w="1731392"/>
                <a:gridCol w="1763732"/>
              </a:tblGrid>
              <a:tr h="1952976">
                <a:tc>
                  <a:txBody>
                    <a:bodyPr/>
                    <a:lstStyle/>
                    <a:p>
                      <a:pPr algn="ctr">
                        <a:lnSpc>
                          <a:spcPct val="115000"/>
                        </a:lnSpc>
                        <a:spcAft>
                          <a:spcPts val="0"/>
                        </a:spcAft>
                      </a:pPr>
                      <a:r>
                        <a:rPr lang="en-GB" sz="1800" noProof="0" dirty="0" smtClean="0">
                          <a:solidFill>
                            <a:schemeClr val="tx1"/>
                          </a:solidFill>
                          <a:effectLst/>
                          <a:latin typeface="+mn-lt"/>
                          <a:ea typeface="Tahoma" pitchFamily="34" charset="0"/>
                          <a:cs typeface="Tahoma" pitchFamily="34" charset="0"/>
                        </a:rPr>
                        <a:t>Month</a:t>
                      </a:r>
                      <a:endParaRPr lang="en-GB" sz="1800" noProof="0" dirty="0">
                        <a:solidFill>
                          <a:schemeClr val="tx1"/>
                        </a:solidFill>
                        <a:effectLst/>
                        <a:latin typeface="+mn-lt"/>
                        <a:ea typeface="Tahoma" pitchFamily="34" charset="0"/>
                        <a:cs typeface="Tahoma" pitchFamily="34" charset="0"/>
                      </a:endParaRPr>
                    </a:p>
                  </a:txBody>
                  <a:tcPr marL="44450" marR="44450" marT="0" marB="0" anchor="ctr"/>
                </a:tc>
                <a:tc>
                  <a:txBody>
                    <a:bodyPr/>
                    <a:lstStyle/>
                    <a:p>
                      <a:pPr algn="ctr">
                        <a:lnSpc>
                          <a:spcPct val="115000"/>
                        </a:lnSpc>
                        <a:spcAft>
                          <a:spcPts val="0"/>
                        </a:spcAft>
                      </a:pPr>
                      <a:r>
                        <a:rPr lang="en-GB" sz="1800" noProof="0" dirty="0" smtClean="0">
                          <a:solidFill>
                            <a:schemeClr val="tx1"/>
                          </a:solidFill>
                          <a:effectLst/>
                          <a:latin typeface="+mn-lt"/>
                          <a:ea typeface="Tahoma" pitchFamily="34" charset="0"/>
                          <a:cs typeface="Tahoma" pitchFamily="34" charset="0"/>
                        </a:rPr>
                        <a:t>Number of</a:t>
                      </a:r>
                      <a:r>
                        <a:rPr lang="en-GB" sz="1800" baseline="0" noProof="0" dirty="0" smtClean="0">
                          <a:solidFill>
                            <a:schemeClr val="tx1"/>
                          </a:solidFill>
                          <a:effectLst/>
                          <a:latin typeface="+mn-lt"/>
                          <a:ea typeface="Tahoma" pitchFamily="34" charset="0"/>
                          <a:cs typeface="Tahoma" pitchFamily="34" charset="0"/>
                        </a:rPr>
                        <a:t> data from all the stores of a given retail chain C</a:t>
                      </a:r>
                      <a:endParaRPr lang="en-GB" sz="1800" noProof="0" dirty="0">
                        <a:solidFill>
                          <a:schemeClr val="tx1"/>
                        </a:solidFill>
                        <a:effectLst/>
                        <a:latin typeface="+mn-lt"/>
                        <a:ea typeface="Tahoma" pitchFamily="34" charset="0"/>
                        <a:cs typeface="Tahoma" pitchFamily="34" charset="0"/>
                      </a:endParaRPr>
                    </a:p>
                  </a:txBody>
                  <a:tcPr marL="44450" marR="44450" marT="0" marB="0" anchor="ctr"/>
                </a:tc>
                <a:tc>
                  <a:txBody>
                    <a:bodyPr/>
                    <a:lstStyle/>
                    <a:p>
                      <a:pPr algn="ctr">
                        <a:lnSpc>
                          <a:spcPct val="115000"/>
                        </a:lnSpc>
                        <a:spcAft>
                          <a:spcPts val="0"/>
                        </a:spcAft>
                      </a:pPr>
                      <a:r>
                        <a:rPr lang="en-GB" sz="1800" noProof="0" dirty="0" smtClean="0">
                          <a:solidFill>
                            <a:schemeClr val="tx1"/>
                          </a:solidFill>
                          <a:effectLst/>
                          <a:latin typeface="+mn-lt"/>
                          <a:ea typeface="Tahoma" pitchFamily="34" charset="0"/>
                          <a:cs typeface="Tahoma" pitchFamily="34" charset="0"/>
                        </a:rPr>
                        <a:t>Number</a:t>
                      </a:r>
                      <a:r>
                        <a:rPr lang="en-GB" sz="1800" baseline="0" noProof="0" dirty="0" smtClean="0">
                          <a:solidFill>
                            <a:schemeClr val="tx1"/>
                          </a:solidFill>
                          <a:effectLst/>
                          <a:latin typeface="+mn-lt"/>
                          <a:ea typeface="Tahoma" pitchFamily="34" charset="0"/>
                          <a:cs typeface="Tahoma" pitchFamily="34" charset="0"/>
                        </a:rPr>
                        <a:t> of products in a given month</a:t>
                      </a:r>
                      <a:endParaRPr lang="en-GB" sz="1800" noProof="0" dirty="0">
                        <a:solidFill>
                          <a:schemeClr val="tx1"/>
                        </a:solidFill>
                        <a:effectLst/>
                        <a:latin typeface="+mn-lt"/>
                        <a:ea typeface="Tahoma" pitchFamily="34" charset="0"/>
                        <a:cs typeface="Tahoma" pitchFamily="34" charset="0"/>
                      </a:endParaRPr>
                    </a:p>
                  </a:txBody>
                  <a:tcPr marL="44450" marR="44450" marT="0" marB="0" anchor="ctr"/>
                </a:tc>
                <a:tc>
                  <a:txBody>
                    <a:bodyPr/>
                    <a:lstStyle/>
                    <a:p>
                      <a:pPr algn="ctr">
                        <a:lnSpc>
                          <a:spcPct val="115000"/>
                        </a:lnSpc>
                        <a:spcAft>
                          <a:spcPts val="0"/>
                        </a:spcAft>
                      </a:pPr>
                      <a:r>
                        <a:rPr lang="en-GB" sz="1800" noProof="0" dirty="0" smtClean="0">
                          <a:solidFill>
                            <a:schemeClr val="tx1"/>
                          </a:solidFill>
                          <a:effectLst/>
                          <a:latin typeface="+mn-lt"/>
                          <a:ea typeface="Tahoma" pitchFamily="34" charset="0"/>
                          <a:cs typeface="Tahoma" pitchFamily="34" charset="0"/>
                        </a:rPr>
                        <a:t> Number of stores</a:t>
                      </a:r>
                      <a:endParaRPr lang="en-GB" sz="1800" noProof="0" dirty="0">
                        <a:solidFill>
                          <a:schemeClr val="tx1"/>
                        </a:solidFill>
                        <a:effectLst/>
                        <a:latin typeface="+mn-lt"/>
                        <a:ea typeface="Tahoma" pitchFamily="34" charset="0"/>
                        <a:cs typeface="Tahoma" pitchFamily="34" charset="0"/>
                      </a:endParaRPr>
                    </a:p>
                  </a:txBody>
                  <a:tcPr marL="44450" marR="44450" marT="0" marB="0" anchor="ctr"/>
                </a:tc>
                <a:tc>
                  <a:txBody>
                    <a:bodyPr/>
                    <a:lstStyle/>
                    <a:p>
                      <a:pPr algn="ctr">
                        <a:lnSpc>
                          <a:spcPct val="150000"/>
                        </a:lnSpc>
                        <a:spcAft>
                          <a:spcPts val="0"/>
                        </a:spcAft>
                      </a:pPr>
                      <a:r>
                        <a:rPr lang="en-GB" sz="1800" noProof="0" smtClean="0">
                          <a:solidFill>
                            <a:schemeClr val="tx1"/>
                          </a:solidFill>
                          <a:effectLst/>
                          <a:latin typeface="+mn-lt"/>
                          <a:ea typeface="Tahoma" pitchFamily="34" charset="0"/>
                          <a:cs typeface="Tahoma" pitchFamily="34" charset="0"/>
                        </a:rPr>
                        <a:t>Number of new EANs in</a:t>
                      </a:r>
                      <a:r>
                        <a:rPr lang="en-GB" sz="1800" baseline="0" noProof="0" smtClean="0">
                          <a:solidFill>
                            <a:schemeClr val="tx1"/>
                          </a:solidFill>
                          <a:effectLst/>
                          <a:latin typeface="+mn-lt"/>
                          <a:ea typeface="Tahoma" pitchFamily="34" charset="0"/>
                          <a:cs typeface="Tahoma" pitchFamily="34" charset="0"/>
                        </a:rPr>
                        <a:t> </a:t>
                      </a:r>
                      <a:r>
                        <a:rPr lang="en-GB" sz="1800" noProof="0" smtClean="0">
                          <a:solidFill>
                            <a:schemeClr val="tx1"/>
                          </a:solidFill>
                          <a:effectLst/>
                          <a:latin typeface="+mn-lt"/>
                          <a:ea typeface="Tahoma" pitchFamily="34" charset="0"/>
                          <a:cs typeface="Tahoma" pitchFamily="34" charset="0"/>
                        </a:rPr>
                        <a:t>n+1 month (IN)</a:t>
                      </a:r>
                      <a:endParaRPr lang="en-GB" sz="1800" noProof="0">
                        <a:solidFill>
                          <a:schemeClr val="tx1"/>
                        </a:solidFill>
                        <a:effectLst/>
                        <a:latin typeface="+mn-lt"/>
                        <a:ea typeface="Tahoma" pitchFamily="34" charset="0"/>
                        <a:cs typeface="Tahoma" pitchFamily="34" charset="0"/>
                      </a:endParaRPr>
                    </a:p>
                  </a:txBody>
                  <a:tcPr marL="44450" marR="44450" marT="0" marB="0" anchor="ctr"/>
                </a:tc>
                <a:tc>
                  <a:txBody>
                    <a:bodyPr/>
                    <a:lstStyle/>
                    <a:p>
                      <a:pPr algn="ctr">
                        <a:lnSpc>
                          <a:spcPct val="150000"/>
                        </a:lnSpc>
                        <a:spcAft>
                          <a:spcPts val="0"/>
                        </a:spcAft>
                      </a:pPr>
                      <a:r>
                        <a:rPr lang="en-GB" sz="1800" noProof="0" dirty="0" smtClean="0">
                          <a:solidFill>
                            <a:schemeClr val="tx1"/>
                          </a:solidFill>
                          <a:effectLst/>
                          <a:latin typeface="+mn-lt"/>
                          <a:ea typeface="Tahoma" pitchFamily="34" charset="0"/>
                          <a:cs typeface="Tahoma" pitchFamily="34" charset="0"/>
                        </a:rPr>
                        <a:t>Number of EANs, which did not appear in n+1 month (OUT)</a:t>
                      </a:r>
                      <a:endParaRPr lang="en-GB" sz="1800" noProof="0" dirty="0">
                        <a:solidFill>
                          <a:schemeClr val="tx1"/>
                        </a:solidFill>
                        <a:effectLst/>
                        <a:latin typeface="+mn-lt"/>
                        <a:ea typeface="Tahoma" pitchFamily="34" charset="0"/>
                        <a:cs typeface="Tahoma" pitchFamily="34" charset="0"/>
                      </a:endParaRPr>
                    </a:p>
                  </a:txBody>
                  <a:tcPr marL="44450" marR="44450" marT="0" marB="0" anchor="ctr"/>
                </a:tc>
              </a:tr>
              <a:tr h="332365">
                <a:tc>
                  <a:txBody>
                    <a:bodyPr/>
                    <a:lstStyle/>
                    <a:p>
                      <a:pPr algn="ctr">
                        <a:lnSpc>
                          <a:spcPct val="115000"/>
                        </a:lnSpc>
                        <a:spcBef>
                          <a:spcPts val="300"/>
                        </a:spcBef>
                        <a:spcAft>
                          <a:spcPts val="300"/>
                        </a:spcAft>
                      </a:pPr>
                      <a:r>
                        <a:rPr lang="pl-PL" sz="1800" dirty="0">
                          <a:solidFill>
                            <a:schemeClr val="tx1"/>
                          </a:solidFill>
                          <a:effectLst/>
                          <a:latin typeface="+mn-lt"/>
                          <a:ea typeface="Tahoma" pitchFamily="34" charset="0"/>
                          <a:cs typeface="Tahoma" pitchFamily="34" charset="0"/>
                        </a:rPr>
                        <a:t>1</a:t>
                      </a:r>
                    </a:p>
                  </a:txBody>
                  <a:tcPr marL="44450" marR="44450" marT="0" marB="0" anchor="ctr"/>
                </a:tc>
                <a:tc>
                  <a:txBody>
                    <a:bodyPr/>
                    <a:lstStyle/>
                    <a:p>
                      <a:pPr algn="ctr">
                        <a:lnSpc>
                          <a:spcPct val="115000"/>
                        </a:lnSpc>
                        <a:spcBef>
                          <a:spcPts val="300"/>
                        </a:spcBef>
                        <a:spcAft>
                          <a:spcPts val="300"/>
                        </a:spcAft>
                      </a:pPr>
                      <a:r>
                        <a:rPr lang="pl-PL" sz="1800" dirty="0">
                          <a:solidFill>
                            <a:srgbClr val="006699"/>
                          </a:solidFill>
                          <a:effectLst/>
                          <a:latin typeface="+mn-lt"/>
                          <a:ea typeface="Tahoma" pitchFamily="34" charset="0"/>
                          <a:cs typeface="Tahoma" pitchFamily="34" charset="0"/>
                        </a:rPr>
                        <a:t>215895</a:t>
                      </a:r>
                    </a:p>
                  </a:txBody>
                  <a:tcPr marL="44450" marR="44450" marT="0" marB="0" anchor="ctr"/>
                </a:tc>
                <a:tc>
                  <a:txBody>
                    <a:bodyPr/>
                    <a:lstStyle/>
                    <a:p>
                      <a:pPr algn="ctr">
                        <a:lnSpc>
                          <a:spcPct val="115000"/>
                        </a:lnSpc>
                        <a:spcBef>
                          <a:spcPts val="300"/>
                        </a:spcBef>
                        <a:spcAft>
                          <a:spcPts val="300"/>
                        </a:spcAft>
                      </a:pPr>
                      <a:r>
                        <a:rPr lang="pl-PL" sz="1800" dirty="0">
                          <a:solidFill>
                            <a:srgbClr val="006699"/>
                          </a:solidFill>
                          <a:effectLst/>
                          <a:latin typeface="+mn-lt"/>
                          <a:ea typeface="Tahoma" pitchFamily="34" charset="0"/>
                          <a:cs typeface="Tahoma" pitchFamily="34" charset="0"/>
                        </a:rPr>
                        <a:t>4589</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183</a:t>
                      </a:r>
                    </a:p>
                  </a:txBody>
                  <a:tcPr marL="44450" marR="44450" marT="0" marB="0" anchor="ctr"/>
                </a:tc>
                <a:tc>
                  <a:txBody>
                    <a:bodyPr/>
                    <a:lstStyle/>
                    <a:p>
                      <a:pPr algn="ctr">
                        <a:spcBef>
                          <a:spcPts val="300"/>
                        </a:spcBef>
                        <a:spcAft>
                          <a:spcPts val="300"/>
                        </a:spcAft>
                      </a:pPr>
                      <a:r>
                        <a:rPr lang="pl-PL" sz="1800">
                          <a:solidFill>
                            <a:srgbClr val="006699"/>
                          </a:solidFill>
                          <a:effectLst/>
                          <a:latin typeface="+mn-lt"/>
                          <a:ea typeface="Tahoma" pitchFamily="34" charset="0"/>
                          <a:cs typeface="Tahoma" pitchFamily="34" charset="0"/>
                        </a:rPr>
                        <a:t>190</a:t>
                      </a:r>
                    </a:p>
                  </a:txBody>
                  <a:tcPr marL="44450" marR="44450" marT="0" marB="0" anchor="ctr"/>
                </a:tc>
                <a:tc>
                  <a:txBody>
                    <a:bodyPr/>
                    <a:lstStyle/>
                    <a:p>
                      <a:pPr algn="ctr">
                        <a:spcBef>
                          <a:spcPts val="300"/>
                        </a:spcBef>
                        <a:spcAft>
                          <a:spcPts val="300"/>
                        </a:spcAft>
                      </a:pPr>
                      <a:r>
                        <a:rPr lang="pl-PL" sz="1800" dirty="0">
                          <a:solidFill>
                            <a:srgbClr val="006699"/>
                          </a:solidFill>
                          <a:effectLst/>
                          <a:latin typeface="+mn-lt"/>
                          <a:ea typeface="Tahoma" pitchFamily="34" charset="0"/>
                          <a:cs typeface="Tahoma" pitchFamily="34" charset="0"/>
                        </a:rPr>
                        <a:t>286</a:t>
                      </a:r>
                    </a:p>
                  </a:txBody>
                  <a:tcPr marL="44450" marR="44450" marT="0" marB="0" anchor="ctr"/>
                </a:tc>
              </a:tr>
              <a:tr h="332365">
                <a:tc>
                  <a:txBody>
                    <a:bodyPr/>
                    <a:lstStyle/>
                    <a:p>
                      <a:pPr algn="ctr">
                        <a:lnSpc>
                          <a:spcPct val="115000"/>
                        </a:lnSpc>
                        <a:spcBef>
                          <a:spcPts val="300"/>
                        </a:spcBef>
                        <a:spcAft>
                          <a:spcPts val="300"/>
                        </a:spcAft>
                      </a:pPr>
                      <a:r>
                        <a:rPr lang="pl-PL" sz="1800" dirty="0">
                          <a:solidFill>
                            <a:schemeClr val="tx1"/>
                          </a:solidFill>
                          <a:effectLst/>
                          <a:latin typeface="+mn-lt"/>
                          <a:ea typeface="Tahoma" pitchFamily="34" charset="0"/>
                          <a:cs typeface="Tahoma" pitchFamily="34" charset="0"/>
                        </a:rPr>
                        <a:t>2</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218603</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4492</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183</a:t>
                      </a:r>
                    </a:p>
                  </a:txBody>
                  <a:tcPr marL="44450" marR="44450" marT="0" marB="0" anchor="ctr"/>
                </a:tc>
                <a:tc>
                  <a:txBody>
                    <a:bodyPr/>
                    <a:lstStyle/>
                    <a:p>
                      <a:pPr algn="ctr">
                        <a:spcBef>
                          <a:spcPts val="300"/>
                        </a:spcBef>
                        <a:spcAft>
                          <a:spcPts val="300"/>
                        </a:spcAft>
                      </a:pPr>
                      <a:r>
                        <a:rPr lang="pl-PL" sz="1800">
                          <a:solidFill>
                            <a:srgbClr val="006699"/>
                          </a:solidFill>
                          <a:effectLst/>
                          <a:latin typeface="+mn-lt"/>
                          <a:ea typeface="Tahoma" pitchFamily="34" charset="0"/>
                          <a:cs typeface="Tahoma" pitchFamily="34" charset="0"/>
                        </a:rPr>
                        <a:t>224</a:t>
                      </a:r>
                    </a:p>
                  </a:txBody>
                  <a:tcPr marL="44450" marR="44450" marT="0" marB="0" anchor="ctr"/>
                </a:tc>
                <a:tc>
                  <a:txBody>
                    <a:bodyPr/>
                    <a:lstStyle/>
                    <a:p>
                      <a:pPr algn="ctr">
                        <a:spcBef>
                          <a:spcPts val="300"/>
                        </a:spcBef>
                        <a:spcAft>
                          <a:spcPts val="300"/>
                        </a:spcAft>
                      </a:pPr>
                      <a:r>
                        <a:rPr lang="pl-PL" sz="1800">
                          <a:solidFill>
                            <a:srgbClr val="006699"/>
                          </a:solidFill>
                          <a:effectLst/>
                          <a:latin typeface="+mn-lt"/>
                          <a:ea typeface="Tahoma" pitchFamily="34" charset="0"/>
                          <a:cs typeface="Tahoma" pitchFamily="34" charset="0"/>
                        </a:rPr>
                        <a:t>200</a:t>
                      </a:r>
                    </a:p>
                  </a:txBody>
                  <a:tcPr marL="44450" marR="44450" marT="0" marB="0" anchor="ctr"/>
                </a:tc>
              </a:tr>
              <a:tr h="332365">
                <a:tc>
                  <a:txBody>
                    <a:bodyPr/>
                    <a:lstStyle/>
                    <a:p>
                      <a:pPr algn="ctr">
                        <a:lnSpc>
                          <a:spcPct val="115000"/>
                        </a:lnSpc>
                        <a:spcBef>
                          <a:spcPts val="300"/>
                        </a:spcBef>
                        <a:spcAft>
                          <a:spcPts val="300"/>
                        </a:spcAft>
                      </a:pPr>
                      <a:r>
                        <a:rPr lang="pl-PL" sz="1800" dirty="0">
                          <a:solidFill>
                            <a:schemeClr val="tx1"/>
                          </a:solidFill>
                          <a:effectLst/>
                          <a:latin typeface="+mn-lt"/>
                          <a:ea typeface="Tahoma" pitchFamily="34" charset="0"/>
                          <a:cs typeface="Tahoma" pitchFamily="34" charset="0"/>
                        </a:rPr>
                        <a:t>3</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220859</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4514</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183</a:t>
                      </a:r>
                    </a:p>
                  </a:txBody>
                  <a:tcPr marL="44450" marR="44450" marT="0" marB="0" anchor="ctr"/>
                </a:tc>
                <a:tc>
                  <a:txBody>
                    <a:bodyPr/>
                    <a:lstStyle/>
                    <a:p>
                      <a:pPr algn="ctr">
                        <a:spcBef>
                          <a:spcPts val="300"/>
                        </a:spcBef>
                        <a:spcAft>
                          <a:spcPts val="300"/>
                        </a:spcAft>
                      </a:pPr>
                      <a:r>
                        <a:rPr lang="pl-PL" sz="1800">
                          <a:solidFill>
                            <a:srgbClr val="006699"/>
                          </a:solidFill>
                          <a:effectLst/>
                          <a:latin typeface="+mn-lt"/>
                          <a:ea typeface="Tahoma" pitchFamily="34" charset="0"/>
                          <a:cs typeface="Tahoma" pitchFamily="34" charset="0"/>
                        </a:rPr>
                        <a:t>293</a:t>
                      </a:r>
                    </a:p>
                  </a:txBody>
                  <a:tcPr marL="44450" marR="44450" marT="0" marB="0" anchor="ctr"/>
                </a:tc>
                <a:tc>
                  <a:txBody>
                    <a:bodyPr/>
                    <a:lstStyle/>
                    <a:p>
                      <a:pPr algn="ctr">
                        <a:spcBef>
                          <a:spcPts val="300"/>
                        </a:spcBef>
                        <a:spcAft>
                          <a:spcPts val="300"/>
                        </a:spcAft>
                      </a:pPr>
                      <a:r>
                        <a:rPr lang="pl-PL" sz="1800" dirty="0">
                          <a:solidFill>
                            <a:srgbClr val="006699"/>
                          </a:solidFill>
                          <a:effectLst/>
                          <a:latin typeface="+mn-lt"/>
                          <a:ea typeface="Tahoma" pitchFamily="34" charset="0"/>
                          <a:cs typeface="Tahoma" pitchFamily="34" charset="0"/>
                        </a:rPr>
                        <a:t>126</a:t>
                      </a:r>
                    </a:p>
                  </a:txBody>
                  <a:tcPr marL="44450" marR="44450" marT="0" marB="0" anchor="ctr"/>
                </a:tc>
              </a:tr>
              <a:tr h="332365">
                <a:tc>
                  <a:txBody>
                    <a:bodyPr/>
                    <a:lstStyle/>
                    <a:p>
                      <a:pPr algn="ctr">
                        <a:lnSpc>
                          <a:spcPct val="115000"/>
                        </a:lnSpc>
                        <a:spcBef>
                          <a:spcPts val="300"/>
                        </a:spcBef>
                        <a:spcAft>
                          <a:spcPts val="300"/>
                        </a:spcAft>
                      </a:pPr>
                      <a:r>
                        <a:rPr lang="pl-PL" sz="1800" dirty="0">
                          <a:solidFill>
                            <a:schemeClr val="tx1"/>
                          </a:solidFill>
                          <a:effectLst/>
                          <a:latin typeface="+mn-lt"/>
                          <a:ea typeface="Tahoma" pitchFamily="34" charset="0"/>
                          <a:cs typeface="Tahoma" pitchFamily="34" charset="0"/>
                        </a:rPr>
                        <a:t>4</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223417</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4683</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184</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270</a:t>
                      </a:r>
                    </a:p>
                  </a:txBody>
                  <a:tcPr marL="44450" marR="44450" marT="0" marB="0" anchor="ctr"/>
                </a:tc>
                <a:tc>
                  <a:txBody>
                    <a:bodyPr/>
                    <a:lstStyle/>
                    <a:p>
                      <a:pPr algn="ctr">
                        <a:lnSpc>
                          <a:spcPct val="115000"/>
                        </a:lnSpc>
                        <a:spcBef>
                          <a:spcPts val="300"/>
                        </a:spcBef>
                        <a:spcAft>
                          <a:spcPts val="300"/>
                        </a:spcAft>
                      </a:pPr>
                      <a:r>
                        <a:rPr lang="pl-PL" sz="1800" dirty="0">
                          <a:solidFill>
                            <a:srgbClr val="006699"/>
                          </a:solidFill>
                          <a:effectLst/>
                          <a:latin typeface="+mn-lt"/>
                          <a:ea typeface="Tahoma" pitchFamily="34" charset="0"/>
                          <a:cs typeface="Tahoma" pitchFamily="34" charset="0"/>
                        </a:rPr>
                        <a:t>416</a:t>
                      </a:r>
                    </a:p>
                  </a:txBody>
                  <a:tcPr marL="44450" marR="44450" marT="0" marB="0" anchor="ctr"/>
                </a:tc>
              </a:tr>
              <a:tr h="332365">
                <a:tc>
                  <a:txBody>
                    <a:bodyPr/>
                    <a:lstStyle/>
                    <a:p>
                      <a:pPr algn="ctr">
                        <a:lnSpc>
                          <a:spcPct val="115000"/>
                        </a:lnSpc>
                        <a:spcBef>
                          <a:spcPts val="300"/>
                        </a:spcBef>
                        <a:spcAft>
                          <a:spcPts val="300"/>
                        </a:spcAft>
                      </a:pPr>
                      <a:r>
                        <a:rPr lang="pl-PL" sz="1800" dirty="0">
                          <a:solidFill>
                            <a:schemeClr val="tx1"/>
                          </a:solidFill>
                          <a:effectLst/>
                          <a:latin typeface="+mn-lt"/>
                          <a:ea typeface="Tahoma" pitchFamily="34" charset="0"/>
                          <a:cs typeface="Tahoma" pitchFamily="34" charset="0"/>
                        </a:rPr>
                        <a:t>5</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209013</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4538</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184</a:t>
                      </a:r>
                    </a:p>
                  </a:txBody>
                  <a:tcPr marL="44450" marR="44450" marT="0" marB="0" anchor="ctr"/>
                </a:tc>
                <a:tc>
                  <a:txBody>
                    <a:bodyPr/>
                    <a:lstStyle/>
                    <a:p>
                      <a:pPr algn="ctr">
                        <a:spcBef>
                          <a:spcPts val="300"/>
                        </a:spcBef>
                        <a:spcAft>
                          <a:spcPts val="300"/>
                        </a:spcAft>
                      </a:pPr>
                      <a:r>
                        <a:rPr lang="pl-PL" sz="1800">
                          <a:solidFill>
                            <a:srgbClr val="006699"/>
                          </a:solidFill>
                          <a:effectLst/>
                          <a:latin typeface="+mn-lt"/>
                          <a:ea typeface="Tahoma" pitchFamily="34" charset="0"/>
                          <a:cs typeface="Tahoma" pitchFamily="34" charset="0"/>
                        </a:rPr>
                        <a:t>515</a:t>
                      </a:r>
                    </a:p>
                  </a:txBody>
                  <a:tcPr marL="44450" marR="44450" marT="0" marB="0" anchor="ctr"/>
                </a:tc>
                <a:tc>
                  <a:txBody>
                    <a:bodyPr/>
                    <a:lstStyle/>
                    <a:p>
                      <a:pPr algn="ctr">
                        <a:spcBef>
                          <a:spcPts val="300"/>
                        </a:spcBef>
                        <a:spcAft>
                          <a:spcPts val="300"/>
                        </a:spcAft>
                      </a:pPr>
                      <a:r>
                        <a:rPr lang="pl-PL" sz="1800" dirty="0">
                          <a:solidFill>
                            <a:srgbClr val="006699"/>
                          </a:solidFill>
                          <a:effectLst/>
                          <a:latin typeface="+mn-lt"/>
                          <a:ea typeface="Tahoma" pitchFamily="34" charset="0"/>
                          <a:cs typeface="Tahoma" pitchFamily="34" charset="0"/>
                        </a:rPr>
                        <a:t>265</a:t>
                      </a:r>
                    </a:p>
                  </a:txBody>
                  <a:tcPr marL="44450" marR="44450" marT="0" marB="0" anchor="ctr"/>
                </a:tc>
              </a:tr>
              <a:tr h="332365">
                <a:tc>
                  <a:txBody>
                    <a:bodyPr/>
                    <a:lstStyle/>
                    <a:p>
                      <a:pPr algn="ctr">
                        <a:lnSpc>
                          <a:spcPct val="115000"/>
                        </a:lnSpc>
                        <a:spcBef>
                          <a:spcPts val="300"/>
                        </a:spcBef>
                        <a:spcAft>
                          <a:spcPts val="300"/>
                        </a:spcAft>
                      </a:pPr>
                      <a:r>
                        <a:rPr lang="pl-PL" sz="1800" dirty="0">
                          <a:solidFill>
                            <a:schemeClr val="tx1"/>
                          </a:solidFill>
                          <a:effectLst/>
                          <a:latin typeface="+mn-lt"/>
                          <a:ea typeface="Tahoma" pitchFamily="34" charset="0"/>
                          <a:cs typeface="Tahoma" pitchFamily="34" charset="0"/>
                        </a:rPr>
                        <a:t>6</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223899</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4791</a:t>
                      </a:r>
                    </a:p>
                  </a:txBody>
                  <a:tcPr marL="44450" marR="44450" marT="0" marB="0" anchor="ctr"/>
                </a:tc>
                <a:tc>
                  <a:txBody>
                    <a:bodyPr/>
                    <a:lstStyle/>
                    <a:p>
                      <a:pPr algn="ctr">
                        <a:lnSpc>
                          <a:spcPct val="115000"/>
                        </a:lnSpc>
                        <a:spcBef>
                          <a:spcPts val="300"/>
                        </a:spcBef>
                        <a:spcAft>
                          <a:spcPts val="300"/>
                        </a:spcAft>
                      </a:pPr>
                      <a:r>
                        <a:rPr lang="pl-PL" sz="1800">
                          <a:solidFill>
                            <a:srgbClr val="006699"/>
                          </a:solidFill>
                          <a:effectLst/>
                          <a:latin typeface="+mn-lt"/>
                          <a:ea typeface="Tahoma" pitchFamily="34" charset="0"/>
                          <a:cs typeface="Tahoma" pitchFamily="34" charset="0"/>
                        </a:rPr>
                        <a:t>187</a:t>
                      </a:r>
                    </a:p>
                  </a:txBody>
                  <a:tcPr marL="44450" marR="44450" marT="0" marB="0" anchor="ctr"/>
                </a:tc>
                <a:tc>
                  <a:txBody>
                    <a:bodyPr/>
                    <a:lstStyle/>
                    <a:p>
                      <a:pPr algn="ctr">
                        <a:spcBef>
                          <a:spcPts val="300"/>
                        </a:spcBef>
                        <a:spcAft>
                          <a:spcPts val="300"/>
                        </a:spcAft>
                      </a:pPr>
                      <a:r>
                        <a:rPr lang="pl-PL" sz="1800">
                          <a:solidFill>
                            <a:srgbClr val="006699"/>
                          </a:solidFill>
                          <a:effectLst/>
                          <a:latin typeface="+mn-lt"/>
                          <a:ea typeface="Tahoma" pitchFamily="34" charset="0"/>
                          <a:cs typeface="Tahoma" pitchFamily="34" charset="0"/>
                        </a:rPr>
                        <a:t>303</a:t>
                      </a:r>
                    </a:p>
                  </a:txBody>
                  <a:tcPr marL="44450" marR="44450" marT="0" marB="0" anchor="ctr"/>
                </a:tc>
                <a:tc>
                  <a:txBody>
                    <a:bodyPr/>
                    <a:lstStyle/>
                    <a:p>
                      <a:pPr algn="ctr">
                        <a:spcBef>
                          <a:spcPts val="300"/>
                        </a:spcBef>
                        <a:spcAft>
                          <a:spcPts val="300"/>
                        </a:spcAft>
                      </a:pPr>
                      <a:r>
                        <a:rPr lang="pl-PL" sz="1800" dirty="0">
                          <a:solidFill>
                            <a:srgbClr val="006699"/>
                          </a:solidFill>
                          <a:effectLst/>
                          <a:latin typeface="+mn-lt"/>
                          <a:ea typeface="Tahoma" pitchFamily="34" charset="0"/>
                          <a:cs typeface="Tahoma" pitchFamily="34" charset="0"/>
                        </a:rPr>
                        <a:t>225</a:t>
                      </a:r>
                    </a:p>
                  </a:txBody>
                  <a:tcPr marL="44450" marR="44450" marT="0" marB="0" anchor="ctr"/>
                </a:tc>
              </a:tr>
            </a:tbl>
          </a:graphicData>
        </a:graphic>
      </p:graphicFrame>
      <p:sp>
        <p:nvSpPr>
          <p:cNvPr id="3" name="Rectangle 2"/>
          <p:cNvSpPr txBox="1">
            <a:spLocks/>
          </p:cNvSpPr>
          <p:nvPr/>
        </p:nvSpPr>
        <p:spPr bwMode="auto">
          <a:xfrm>
            <a:off x="688974" y="265177"/>
            <a:ext cx="11208859" cy="1574256"/>
          </a:xfrm>
          <a:prstGeom prst="rect">
            <a:avLst/>
          </a:prstGeom>
        </p:spPr>
        <p:txBody>
          <a:bodyPr wrap="square" numCol="1" anchorCtr="0" compatLnSpc="1">
            <a:prstTxWarp prst="textNoShape">
              <a:avLst/>
            </a:prstTxWarp>
          </a:bodyPr>
          <a:lstStyle>
            <a:lvl1pPr algn="l" rtl="0" eaLnBrk="0" fontAlgn="base" hangingPunct="0">
              <a:lnSpc>
                <a:spcPct val="90000"/>
              </a:lnSpc>
              <a:spcBef>
                <a:spcPct val="0"/>
              </a:spcBef>
              <a:spcAft>
                <a:spcPct val="0"/>
              </a:spcAft>
              <a:defRPr sz="5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defRPr>
            </a:lvl2pPr>
            <a:lvl3pPr algn="l" rtl="0" eaLnBrk="0" fontAlgn="base" hangingPunct="0">
              <a:lnSpc>
                <a:spcPct val="90000"/>
              </a:lnSpc>
              <a:spcBef>
                <a:spcPct val="0"/>
              </a:spcBef>
              <a:spcAft>
                <a:spcPct val="0"/>
              </a:spcAft>
              <a:defRPr sz="5400">
                <a:solidFill>
                  <a:schemeClr val="tx1"/>
                </a:solidFill>
                <a:latin typeface="Corbel" pitchFamily="34" charset="0"/>
              </a:defRPr>
            </a:lvl3pPr>
            <a:lvl4pPr algn="l" rtl="0" eaLnBrk="0" fontAlgn="base" hangingPunct="0">
              <a:lnSpc>
                <a:spcPct val="90000"/>
              </a:lnSpc>
              <a:spcBef>
                <a:spcPct val="0"/>
              </a:spcBef>
              <a:spcAft>
                <a:spcPct val="0"/>
              </a:spcAft>
              <a:defRPr sz="5400">
                <a:solidFill>
                  <a:schemeClr val="tx1"/>
                </a:solidFill>
                <a:latin typeface="Corbel" pitchFamily="34" charset="0"/>
              </a:defRPr>
            </a:lvl4pPr>
            <a:lvl5pPr algn="l" rtl="0" eaLnBrk="0" fontAlgn="base" hangingPunct="0">
              <a:lnSpc>
                <a:spcPct val="90000"/>
              </a:lnSpc>
              <a:spcBef>
                <a:spcPct val="0"/>
              </a:spcBef>
              <a:spcAft>
                <a:spcPct val="0"/>
              </a:spcAft>
              <a:defRPr sz="5400">
                <a:solidFill>
                  <a:schemeClr val="tx1"/>
                </a:solidFill>
                <a:latin typeface="Corbel" pitchFamily="34" charset="0"/>
              </a:defRPr>
            </a:lvl5pPr>
            <a:lvl6pPr marL="457200" algn="l" rtl="0" fontAlgn="base">
              <a:lnSpc>
                <a:spcPct val="90000"/>
              </a:lnSpc>
              <a:spcBef>
                <a:spcPct val="0"/>
              </a:spcBef>
              <a:spcAft>
                <a:spcPct val="0"/>
              </a:spcAft>
              <a:defRPr sz="5400">
                <a:solidFill>
                  <a:schemeClr val="tx1"/>
                </a:solidFill>
                <a:latin typeface="Corbel" pitchFamily="34" charset="0"/>
              </a:defRPr>
            </a:lvl6pPr>
            <a:lvl7pPr marL="914400" algn="l" rtl="0" fontAlgn="base">
              <a:lnSpc>
                <a:spcPct val="90000"/>
              </a:lnSpc>
              <a:spcBef>
                <a:spcPct val="0"/>
              </a:spcBef>
              <a:spcAft>
                <a:spcPct val="0"/>
              </a:spcAft>
              <a:defRPr sz="5400">
                <a:solidFill>
                  <a:schemeClr val="tx1"/>
                </a:solidFill>
                <a:latin typeface="Corbel" pitchFamily="34" charset="0"/>
              </a:defRPr>
            </a:lvl7pPr>
            <a:lvl8pPr marL="1371600" algn="l" rtl="0" fontAlgn="base">
              <a:lnSpc>
                <a:spcPct val="90000"/>
              </a:lnSpc>
              <a:spcBef>
                <a:spcPct val="0"/>
              </a:spcBef>
              <a:spcAft>
                <a:spcPct val="0"/>
              </a:spcAft>
              <a:defRPr sz="5400">
                <a:solidFill>
                  <a:schemeClr val="tx1"/>
                </a:solidFill>
                <a:latin typeface="Corbel" pitchFamily="34" charset="0"/>
              </a:defRPr>
            </a:lvl8pPr>
            <a:lvl9pPr marL="1828800" algn="l" rtl="0" fontAlgn="base">
              <a:lnSpc>
                <a:spcPct val="90000"/>
              </a:lnSpc>
              <a:spcBef>
                <a:spcPct val="0"/>
              </a:spcBef>
              <a:spcAft>
                <a:spcPct val="0"/>
              </a:spcAft>
              <a:defRPr sz="5400">
                <a:solidFill>
                  <a:schemeClr val="tx1"/>
                </a:solidFill>
                <a:latin typeface="Corbel" pitchFamily="34" charset="0"/>
              </a:defRPr>
            </a:lvl9pPr>
          </a:lstStyle>
          <a:p>
            <a:r>
              <a:rPr lang="en-GB" sz="3600" b="1" dirty="0" smtClean="0">
                <a:solidFill>
                  <a:srgbClr val="006699"/>
                </a:solidFill>
                <a:latin typeface="+mn-lt"/>
              </a:rPr>
              <a:t>Stage </a:t>
            </a:r>
            <a:r>
              <a:rPr lang="pl-PL" sz="3600" b="1" dirty="0" smtClean="0">
                <a:solidFill>
                  <a:srgbClr val="006699"/>
                </a:solidFill>
                <a:latin typeface="+mn-lt"/>
              </a:rPr>
              <a:t>3</a:t>
            </a:r>
            <a:r>
              <a:rPr lang="en-GB" sz="3600" b="1" dirty="0" smtClean="0">
                <a:solidFill>
                  <a:srgbClr val="006699"/>
                </a:solidFill>
                <a:latin typeface="+mn-lt"/>
              </a:rPr>
              <a:t>: Allocation of particular items </a:t>
            </a:r>
            <a:endParaRPr lang="pl-PL" sz="3600" b="1" dirty="0" smtClean="0">
              <a:solidFill>
                <a:srgbClr val="006699"/>
              </a:solidFill>
              <a:latin typeface="+mn-lt"/>
            </a:endParaRPr>
          </a:p>
          <a:p>
            <a:r>
              <a:rPr lang="en-GB" sz="3600" b="1" dirty="0" smtClean="0">
                <a:solidFill>
                  <a:srgbClr val="006699"/>
                </a:solidFill>
                <a:latin typeface="+mn-lt"/>
              </a:rPr>
              <a:t>to </a:t>
            </a:r>
            <a:r>
              <a:rPr lang="pl-PL" sz="3600" b="1" dirty="0" smtClean="0">
                <a:solidFill>
                  <a:srgbClr val="006699"/>
                </a:solidFill>
                <a:latin typeface="+mn-lt"/>
              </a:rPr>
              <a:t>ECOICOP </a:t>
            </a:r>
            <a:r>
              <a:rPr lang="en-GB" sz="3600" b="1" dirty="0" smtClean="0">
                <a:solidFill>
                  <a:srgbClr val="006699"/>
                </a:solidFill>
                <a:latin typeface="+mn-lt"/>
              </a:rPr>
              <a:t>elementary groups</a:t>
            </a:r>
            <a:r>
              <a:rPr lang="pl-PL" sz="3600" b="1" dirty="0" smtClean="0">
                <a:solidFill>
                  <a:srgbClr val="006699"/>
                </a:solidFill>
                <a:latin typeface="+mn-lt"/>
              </a:rPr>
              <a:t> </a:t>
            </a:r>
            <a:r>
              <a:rPr lang="en-GB" sz="3600" b="1" dirty="0" smtClean="0">
                <a:solidFill>
                  <a:srgbClr val="006699"/>
                </a:solidFill>
                <a:latin typeface="+mn-lt"/>
              </a:rPr>
              <a:t>–</a:t>
            </a:r>
            <a:r>
              <a:rPr lang="pl-PL" sz="3600" b="1" dirty="0" smtClean="0">
                <a:solidFill>
                  <a:srgbClr val="006699"/>
                </a:solidFill>
                <a:latin typeface="+mn-lt"/>
              </a:rPr>
              <a:t> E</a:t>
            </a:r>
            <a:r>
              <a:rPr lang="en-GB" sz="3600" b="1" dirty="0" smtClean="0">
                <a:solidFill>
                  <a:srgbClr val="006699"/>
                </a:solidFill>
                <a:latin typeface="+mn-lt"/>
              </a:rPr>
              <a:t>COICOP-6</a:t>
            </a:r>
            <a:r>
              <a:rPr lang="pl-PL" sz="3600" b="1" dirty="0" smtClean="0">
                <a:solidFill>
                  <a:srgbClr val="006699"/>
                </a:solidFill>
                <a:latin typeface="+mn-lt"/>
              </a:rPr>
              <a:t> </a:t>
            </a:r>
            <a:r>
              <a:rPr lang="en-GB" sz="3600" b="1" dirty="0" smtClean="0">
                <a:solidFill>
                  <a:srgbClr val="006699"/>
                </a:solidFill>
                <a:latin typeface="+mn-lt"/>
              </a:rPr>
              <a:t>in Poland</a:t>
            </a:r>
            <a:r>
              <a:rPr lang="pl-PL" sz="3600" b="1" dirty="0" smtClean="0">
                <a:solidFill>
                  <a:srgbClr val="006699"/>
                </a:solidFill>
                <a:latin typeface="+mn-lt"/>
              </a:rPr>
              <a:t> (</a:t>
            </a:r>
            <a:r>
              <a:rPr lang="pl-PL" sz="3600" b="1" dirty="0" err="1" smtClean="0">
                <a:solidFill>
                  <a:srgbClr val="006699"/>
                </a:solidFill>
                <a:latin typeface="+mn-lt"/>
              </a:rPr>
              <a:t>cont</a:t>
            </a:r>
            <a:r>
              <a:rPr lang="pl-PL" sz="3600" b="1" dirty="0" smtClean="0">
                <a:solidFill>
                  <a:srgbClr val="006699"/>
                </a:solidFill>
                <a:latin typeface="+mn-lt"/>
              </a:rPr>
              <a:t>.)</a:t>
            </a:r>
            <a:endParaRPr lang="en-GB" sz="3600" b="1" dirty="0">
              <a:solidFill>
                <a:srgbClr val="006699"/>
              </a:solidFill>
              <a:latin typeface="+mn-lt"/>
            </a:endParaRPr>
          </a:p>
        </p:txBody>
      </p:sp>
      <p:pic>
        <p:nvPicPr>
          <p:cNvPr id="4" name="Picture 24" descr="http://howto.wired.com/mediawiki/images/Barcode_example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647238" y="6480768"/>
            <a:ext cx="2544762" cy="377232"/>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 Box 17"/>
          <p:cNvSpPr txBox="1">
            <a:spLocks noChangeArrowheads="1"/>
          </p:cNvSpPr>
          <p:nvPr/>
        </p:nvSpPr>
        <p:spPr bwMode="auto">
          <a:xfrm>
            <a:off x="7877176" y="238717"/>
            <a:ext cx="3540124" cy="307777"/>
          </a:xfrm>
          <a:prstGeom prst="rect">
            <a:avLst/>
          </a:prstGeom>
          <a:noFill/>
          <a:ln w="9525">
            <a:noFill/>
            <a:miter lim="800000"/>
            <a:headEnd/>
            <a:tailEnd/>
          </a:ln>
        </p:spPr>
        <p:txBody>
          <a:bodyPr wrap="square">
            <a:spAutoFit/>
          </a:bodyPr>
          <a:lstStyle/>
          <a:p>
            <a:r>
              <a:rPr lang="pl-PL" sz="1400" dirty="0">
                <a:solidFill>
                  <a:srgbClr val="006699"/>
                </a:solidFill>
                <a:latin typeface="Calibri" pitchFamily="34" charset="0"/>
              </a:rPr>
              <a:t>THE CENTRAL STATISTICAL OFFICE OF </a:t>
            </a:r>
            <a:r>
              <a:rPr lang="pl-PL" sz="1400" dirty="0" smtClean="0">
                <a:solidFill>
                  <a:srgbClr val="006699"/>
                </a:solidFill>
                <a:latin typeface="Calibri" pitchFamily="34" charset="0"/>
              </a:rPr>
              <a:t>POLAND</a:t>
            </a:r>
            <a:endParaRPr lang="pl-PL" sz="1400" dirty="0">
              <a:solidFill>
                <a:srgbClr val="006699"/>
              </a:solidFill>
              <a:latin typeface="Calibri" pitchFamily="34" charset="0"/>
            </a:endParaRPr>
          </a:p>
        </p:txBody>
      </p:sp>
      <p:graphicFrame>
        <p:nvGraphicFramePr>
          <p:cNvPr id="6" name="Obiekt 5"/>
          <p:cNvGraphicFramePr>
            <a:graphicFrameLocks noGrp="1" noChangeAspect="1"/>
          </p:cNvGraphicFramePr>
          <p:nvPr>
            <p:extLst>
              <p:ext uri="{D42A27DB-BD31-4B8C-83A1-F6EECF244321}">
                <p14:modId xmlns:p14="http://schemas.microsoft.com/office/powerpoint/2010/main" xmlns="" val="4250142515"/>
              </p:ext>
            </p:extLst>
          </p:nvPr>
        </p:nvGraphicFramePr>
        <p:xfrm>
          <a:off x="11417300" y="193771"/>
          <a:ext cx="481012" cy="397668"/>
        </p:xfrm>
        <a:graphic>
          <a:graphicData uri="http://schemas.openxmlformats.org/presentationml/2006/ole">
            <p:oleObj spid="_x0000_s100380" name="CorelDRAW" r:id="rId4" imgW="5974200" imgH="4933440" progId="">
              <p:embed/>
            </p:oleObj>
          </a:graphicData>
        </a:graphic>
      </p:graphicFrame>
      <p:sp>
        <p:nvSpPr>
          <p:cNvPr id="7" name="pole tekstowe 6"/>
          <p:cNvSpPr txBox="1"/>
          <p:nvPr/>
        </p:nvSpPr>
        <p:spPr>
          <a:xfrm>
            <a:off x="279400" y="6480768"/>
            <a:ext cx="3986797" cy="276999"/>
          </a:xfrm>
          <a:prstGeom prst="rect">
            <a:avLst/>
          </a:prstGeom>
          <a:noFill/>
        </p:spPr>
        <p:txBody>
          <a:bodyPr wrap="none" rtlCol="0">
            <a:spAutoFit/>
          </a:bodyPr>
          <a:lstStyle/>
          <a:p>
            <a:r>
              <a:rPr lang="en-GB" sz="1200" i="1" dirty="0" smtClean="0">
                <a:solidFill>
                  <a:srgbClr val="006699"/>
                </a:solidFill>
                <a:latin typeface="+mj-lt"/>
              </a:rPr>
              <a:t>Scanner Data Workshop, 1-2 October 2015, ISTAT, Rome, Italy</a:t>
            </a:r>
            <a:endParaRPr lang="en-GB" sz="1200" i="1" dirty="0">
              <a:solidFill>
                <a:srgbClr val="006699"/>
              </a:solidFill>
              <a:latin typeface="+mj-lt"/>
            </a:endParaRPr>
          </a:p>
        </p:txBody>
      </p:sp>
      <p:sp>
        <p:nvSpPr>
          <p:cNvPr id="11" name="Symbol zastępczy numeru slajdu 4"/>
          <p:cNvSpPr>
            <a:spLocks noGrp="1"/>
          </p:cNvSpPr>
          <p:nvPr>
            <p:ph type="sldNum" sz="quarter" idx="12"/>
          </p:nvPr>
        </p:nvSpPr>
        <p:spPr>
          <a:xfrm>
            <a:off x="9292858" y="6492875"/>
            <a:ext cx="407545" cy="365125"/>
          </a:xfrm>
        </p:spPr>
        <p:txBody>
          <a:bodyPr/>
          <a:lstStyle/>
          <a:p>
            <a:pPr>
              <a:defRPr/>
            </a:pPr>
            <a:fld id="{AF6EFFD7-34AC-479B-82EE-27BE952E32D7}" type="slidenum">
              <a:rPr lang="pl-PL" sz="1400" smtClean="0">
                <a:solidFill>
                  <a:srgbClr val="006699"/>
                </a:solidFill>
              </a:rPr>
              <a:pPr>
                <a:defRPr/>
              </a:pPr>
              <a:t>12</a:t>
            </a:fld>
            <a:endParaRPr lang="pl-PL" sz="1400" dirty="0">
              <a:solidFill>
                <a:srgbClr val="006699"/>
              </a:solidFill>
            </a:endParaRPr>
          </a:p>
        </p:txBody>
      </p:sp>
    </p:spTree>
    <p:extLst>
      <p:ext uri="{BB962C8B-B14F-4D97-AF65-F5344CB8AC3E}">
        <p14:creationId xmlns:p14="http://schemas.microsoft.com/office/powerpoint/2010/main" xmlns="" val="5438654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pPr>
              <a:defRPr/>
            </a:pPr>
            <a:fld id="{1ABEE55F-465C-4FA3-B4A5-72BF7D01A624}" type="slidenum">
              <a:rPr lang="pl-PL" smtClean="0"/>
              <a:pPr>
                <a:defRPr/>
              </a:pPr>
              <a:t>13</a:t>
            </a:fld>
            <a:endParaRPr lang="pl-PL"/>
          </a:p>
        </p:txBody>
      </p:sp>
      <p:sp>
        <p:nvSpPr>
          <p:cNvPr id="3" name="Rectangle 2"/>
          <p:cNvSpPr txBox="1">
            <a:spLocks/>
          </p:cNvSpPr>
          <p:nvPr/>
        </p:nvSpPr>
        <p:spPr bwMode="auto">
          <a:xfrm>
            <a:off x="688974" y="265177"/>
            <a:ext cx="11208859" cy="1574256"/>
          </a:xfrm>
          <a:prstGeom prst="rect">
            <a:avLst/>
          </a:prstGeom>
        </p:spPr>
        <p:txBody>
          <a:bodyPr wrap="square" numCol="1" anchorCtr="0" compatLnSpc="1">
            <a:prstTxWarp prst="textNoShape">
              <a:avLst/>
            </a:prstTxWarp>
          </a:bodyPr>
          <a:lstStyle>
            <a:lvl1pPr algn="l" rtl="0" eaLnBrk="0" fontAlgn="base" hangingPunct="0">
              <a:lnSpc>
                <a:spcPct val="90000"/>
              </a:lnSpc>
              <a:spcBef>
                <a:spcPct val="0"/>
              </a:spcBef>
              <a:spcAft>
                <a:spcPct val="0"/>
              </a:spcAft>
              <a:defRPr sz="5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defRPr>
            </a:lvl2pPr>
            <a:lvl3pPr algn="l" rtl="0" eaLnBrk="0" fontAlgn="base" hangingPunct="0">
              <a:lnSpc>
                <a:spcPct val="90000"/>
              </a:lnSpc>
              <a:spcBef>
                <a:spcPct val="0"/>
              </a:spcBef>
              <a:spcAft>
                <a:spcPct val="0"/>
              </a:spcAft>
              <a:defRPr sz="5400">
                <a:solidFill>
                  <a:schemeClr val="tx1"/>
                </a:solidFill>
                <a:latin typeface="Corbel" pitchFamily="34" charset="0"/>
              </a:defRPr>
            </a:lvl3pPr>
            <a:lvl4pPr algn="l" rtl="0" eaLnBrk="0" fontAlgn="base" hangingPunct="0">
              <a:lnSpc>
                <a:spcPct val="90000"/>
              </a:lnSpc>
              <a:spcBef>
                <a:spcPct val="0"/>
              </a:spcBef>
              <a:spcAft>
                <a:spcPct val="0"/>
              </a:spcAft>
              <a:defRPr sz="5400">
                <a:solidFill>
                  <a:schemeClr val="tx1"/>
                </a:solidFill>
                <a:latin typeface="Corbel" pitchFamily="34" charset="0"/>
              </a:defRPr>
            </a:lvl4pPr>
            <a:lvl5pPr algn="l" rtl="0" eaLnBrk="0" fontAlgn="base" hangingPunct="0">
              <a:lnSpc>
                <a:spcPct val="90000"/>
              </a:lnSpc>
              <a:spcBef>
                <a:spcPct val="0"/>
              </a:spcBef>
              <a:spcAft>
                <a:spcPct val="0"/>
              </a:spcAft>
              <a:defRPr sz="5400">
                <a:solidFill>
                  <a:schemeClr val="tx1"/>
                </a:solidFill>
                <a:latin typeface="Corbel" pitchFamily="34" charset="0"/>
              </a:defRPr>
            </a:lvl5pPr>
            <a:lvl6pPr marL="457200" algn="l" rtl="0" fontAlgn="base">
              <a:lnSpc>
                <a:spcPct val="90000"/>
              </a:lnSpc>
              <a:spcBef>
                <a:spcPct val="0"/>
              </a:spcBef>
              <a:spcAft>
                <a:spcPct val="0"/>
              </a:spcAft>
              <a:defRPr sz="5400">
                <a:solidFill>
                  <a:schemeClr val="tx1"/>
                </a:solidFill>
                <a:latin typeface="Corbel" pitchFamily="34" charset="0"/>
              </a:defRPr>
            </a:lvl6pPr>
            <a:lvl7pPr marL="914400" algn="l" rtl="0" fontAlgn="base">
              <a:lnSpc>
                <a:spcPct val="90000"/>
              </a:lnSpc>
              <a:spcBef>
                <a:spcPct val="0"/>
              </a:spcBef>
              <a:spcAft>
                <a:spcPct val="0"/>
              </a:spcAft>
              <a:defRPr sz="5400">
                <a:solidFill>
                  <a:schemeClr val="tx1"/>
                </a:solidFill>
                <a:latin typeface="Corbel" pitchFamily="34" charset="0"/>
              </a:defRPr>
            </a:lvl7pPr>
            <a:lvl8pPr marL="1371600" algn="l" rtl="0" fontAlgn="base">
              <a:lnSpc>
                <a:spcPct val="90000"/>
              </a:lnSpc>
              <a:spcBef>
                <a:spcPct val="0"/>
              </a:spcBef>
              <a:spcAft>
                <a:spcPct val="0"/>
              </a:spcAft>
              <a:defRPr sz="5400">
                <a:solidFill>
                  <a:schemeClr val="tx1"/>
                </a:solidFill>
                <a:latin typeface="Corbel" pitchFamily="34" charset="0"/>
              </a:defRPr>
            </a:lvl8pPr>
            <a:lvl9pPr marL="1828800" algn="l" rtl="0" fontAlgn="base">
              <a:lnSpc>
                <a:spcPct val="90000"/>
              </a:lnSpc>
              <a:spcBef>
                <a:spcPct val="0"/>
              </a:spcBef>
              <a:spcAft>
                <a:spcPct val="0"/>
              </a:spcAft>
              <a:defRPr sz="5400">
                <a:solidFill>
                  <a:schemeClr val="tx1"/>
                </a:solidFill>
                <a:latin typeface="Corbel" pitchFamily="34" charset="0"/>
              </a:defRPr>
            </a:lvl9pPr>
          </a:lstStyle>
          <a:p>
            <a:r>
              <a:rPr lang="en-GB" sz="3600" b="1" dirty="0" smtClean="0">
                <a:solidFill>
                  <a:srgbClr val="006699"/>
                </a:solidFill>
                <a:latin typeface="+mn-lt"/>
              </a:rPr>
              <a:t>Stage </a:t>
            </a:r>
            <a:r>
              <a:rPr lang="pl-PL" sz="3600" b="1" dirty="0" smtClean="0">
                <a:solidFill>
                  <a:srgbClr val="006699"/>
                </a:solidFill>
                <a:latin typeface="+mn-lt"/>
              </a:rPr>
              <a:t>3</a:t>
            </a:r>
            <a:r>
              <a:rPr lang="en-GB" sz="3600" b="1" dirty="0" smtClean="0">
                <a:solidFill>
                  <a:srgbClr val="006699"/>
                </a:solidFill>
                <a:latin typeface="+mn-lt"/>
              </a:rPr>
              <a:t>: Allocation of particular items </a:t>
            </a:r>
            <a:endParaRPr lang="pl-PL" sz="3600" b="1" dirty="0" smtClean="0">
              <a:solidFill>
                <a:srgbClr val="006699"/>
              </a:solidFill>
              <a:latin typeface="+mn-lt"/>
            </a:endParaRPr>
          </a:p>
          <a:p>
            <a:r>
              <a:rPr lang="en-GB" sz="3600" b="1" dirty="0" smtClean="0">
                <a:solidFill>
                  <a:srgbClr val="006699"/>
                </a:solidFill>
                <a:latin typeface="+mn-lt"/>
              </a:rPr>
              <a:t>to </a:t>
            </a:r>
            <a:r>
              <a:rPr lang="pl-PL" sz="3600" b="1" dirty="0" smtClean="0">
                <a:solidFill>
                  <a:srgbClr val="006699"/>
                </a:solidFill>
                <a:latin typeface="+mn-lt"/>
              </a:rPr>
              <a:t>ECOICOP </a:t>
            </a:r>
            <a:r>
              <a:rPr lang="en-GB" sz="3600" b="1" dirty="0" smtClean="0">
                <a:solidFill>
                  <a:srgbClr val="006699"/>
                </a:solidFill>
                <a:latin typeface="+mn-lt"/>
              </a:rPr>
              <a:t>elementary groups</a:t>
            </a:r>
            <a:r>
              <a:rPr lang="pl-PL" sz="3600" b="1" dirty="0" smtClean="0">
                <a:solidFill>
                  <a:srgbClr val="006699"/>
                </a:solidFill>
                <a:latin typeface="+mn-lt"/>
              </a:rPr>
              <a:t> </a:t>
            </a:r>
            <a:r>
              <a:rPr lang="en-GB" sz="3600" b="1" dirty="0" smtClean="0">
                <a:solidFill>
                  <a:srgbClr val="006699"/>
                </a:solidFill>
                <a:latin typeface="+mn-lt"/>
              </a:rPr>
              <a:t>–</a:t>
            </a:r>
            <a:r>
              <a:rPr lang="pl-PL" sz="3600" b="1" dirty="0" smtClean="0">
                <a:solidFill>
                  <a:srgbClr val="006699"/>
                </a:solidFill>
                <a:latin typeface="+mn-lt"/>
              </a:rPr>
              <a:t> E</a:t>
            </a:r>
            <a:r>
              <a:rPr lang="en-GB" sz="3600" b="1" dirty="0" smtClean="0">
                <a:solidFill>
                  <a:srgbClr val="006699"/>
                </a:solidFill>
                <a:latin typeface="+mn-lt"/>
              </a:rPr>
              <a:t>COICOP-6</a:t>
            </a:r>
            <a:r>
              <a:rPr lang="pl-PL" sz="3600" b="1" dirty="0" smtClean="0">
                <a:solidFill>
                  <a:srgbClr val="006699"/>
                </a:solidFill>
                <a:latin typeface="+mn-lt"/>
              </a:rPr>
              <a:t> </a:t>
            </a:r>
            <a:r>
              <a:rPr lang="en-GB" sz="3600" b="1" dirty="0" smtClean="0">
                <a:solidFill>
                  <a:srgbClr val="006699"/>
                </a:solidFill>
                <a:latin typeface="+mn-lt"/>
              </a:rPr>
              <a:t>in Poland</a:t>
            </a:r>
            <a:r>
              <a:rPr lang="pl-PL" sz="3600" b="1" dirty="0" smtClean="0">
                <a:solidFill>
                  <a:srgbClr val="006699"/>
                </a:solidFill>
                <a:latin typeface="+mn-lt"/>
              </a:rPr>
              <a:t> (</a:t>
            </a:r>
            <a:r>
              <a:rPr lang="en-GB" sz="3600" b="1" dirty="0" smtClean="0">
                <a:solidFill>
                  <a:srgbClr val="006699"/>
                </a:solidFill>
                <a:latin typeface="+mn-lt"/>
              </a:rPr>
              <a:t>cont.)</a:t>
            </a:r>
            <a:endParaRPr lang="en-GB" sz="3600" b="1" dirty="0">
              <a:solidFill>
                <a:srgbClr val="006699"/>
              </a:solidFill>
              <a:latin typeface="+mn-lt"/>
            </a:endParaRPr>
          </a:p>
        </p:txBody>
      </p:sp>
      <p:sp>
        <p:nvSpPr>
          <p:cNvPr id="4" name="pole tekstowe 3"/>
          <p:cNvSpPr txBox="1"/>
          <p:nvPr/>
        </p:nvSpPr>
        <p:spPr>
          <a:xfrm>
            <a:off x="279400" y="6480768"/>
            <a:ext cx="3986797" cy="276999"/>
          </a:xfrm>
          <a:prstGeom prst="rect">
            <a:avLst/>
          </a:prstGeom>
          <a:noFill/>
        </p:spPr>
        <p:txBody>
          <a:bodyPr wrap="none" rtlCol="0">
            <a:spAutoFit/>
          </a:bodyPr>
          <a:lstStyle/>
          <a:p>
            <a:r>
              <a:rPr lang="en-GB" sz="1200" i="1" dirty="0" smtClean="0">
                <a:solidFill>
                  <a:srgbClr val="006699"/>
                </a:solidFill>
                <a:latin typeface="+mj-lt"/>
              </a:rPr>
              <a:t>Scanner Data Workshop, 1-2 October 2015, ISTAT, Rome, Italy</a:t>
            </a:r>
            <a:endParaRPr lang="en-GB" sz="1200" i="1" dirty="0">
              <a:solidFill>
                <a:srgbClr val="006699"/>
              </a:solidFill>
              <a:latin typeface="+mj-lt"/>
            </a:endParaRPr>
          </a:p>
        </p:txBody>
      </p:sp>
      <p:pic>
        <p:nvPicPr>
          <p:cNvPr id="5" name="Picture 24" descr="http://howto.wired.com/mediawiki/images/Barcode_example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647238" y="6480768"/>
            <a:ext cx="2544762" cy="377232"/>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1"/>
          <p:cNvSpPr>
            <a:spLocks/>
          </p:cNvSpPr>
          <p:nvPr/>
        </p:nvSpPr>
        <p:spPr bwMode="auto">
          <a:xfrm>
            <a:off x="688973" y="1963851"/>
            <a:ext cx="10456355" cy="2318217"/>
          </a:xfrm>
          <a:prstGeom prst="rect">
            <a:avLst/>
          </a:prstGeom>
          <a:noFill/>
          <a:ln w="9525">
            <a:noFill/>
            <a:miter lim="800000"/>
            <a:headEnd/>
            <a:tailEnd/>
          </a:ln>
        </p:spPr>
        <p:txBody>
          <a:bodyPr/>
          <a:lstStyle/>
          <a:p>
            <a:pPr>
              <a:lnSpc>
                <a:spcPct val="90000"/>
              </a:lnSpc>
              <a:spcBef>
                <a:spcPts val="1000"/>
              </a:spcBef>
            </a:pPr>
            <a:r>
              <a:rPr lang="en-GB" sz="2200" dirty="0" smtClean="0">
                <a:solidFill>
                  <a:srgbClr val="006699"/>
                </a:solidFill>
                <a:latin typeface="+mj-lt"/>
              </a:rPr>
              <a:t>Software solutions:</a:t>
            </a:r>
          </a:p>
          <a:p>
            <a:pPr marL="342900" indent="-342900">
              <a:lnSpc>
                <a:spcPct val="90000"/>
              </a:lnSpc>
              <a:spcBef>
                <a:spcPts val="1000"/>
              </a:spcBef>
              <a:buFont typeface="Arial" pitchFamily="34" charset="0"/>
              <a:buChar char="•"/>
            </a:pPr>
            <a:r>
              <a:rPr lang="en-GB" sz="2200" dirty="0" smtClean="0">
                <a:solidFill>
                  <a:srgbClr val="006699"/>
                </a:solidFill>
                <a:latin typeface="+mj-lt"/>
              </a:rPr>
              <a:t>Special application for linking EAN codes to ECOICOP was created (in C# programming language)</a:t>
            </a:r>
            <a:r>
              <a:rPr lang="pl-PL" sz="2200" dirty="0" smtClean="0">
                <a:solidFill>
                  <a:srgbClr val="006699"/>
                </a:solidFill>
                <a:latin typeface="+mj-lt"/>
              </a:rPr>
              <a:t>.</a:t>
            </a:r>
            <a:endParaRPr lang="en-GB" sz="2200" dirty="0" smtClean="0">
              <a:solidFill>
                <a:srgbClr val="006699"/>
              </a:solidFill>
              <a:latin typeface="+mj-lt"/>
            </a:endParaRPr>
          </a:p>
          <a:p>
            <a:pPr marL="342900" indent="-342900">
              <a:lnSpc>
                <a:spcPct val="90000"/>
              </a:lnSpc>
              <a:spcBef>
                <a:spcPts val="1000"/>
              </a:spcBef>
              <a:buFont typeface="Arial" pitchFamily="34" charset="0"/>
              <a:buChar char="•"/>
            </a:pPr>
            <a:r>
              <a:rPr lang="en-GB" sz="2200" dirty="0" smtClean="0">
                <a:solidFill>
                  <a:srgbClr val="006699"/>
                </a:solidFill>
                <a:latin typeface="+mj-lt"/>
              </a:rPr>
              <a:t>Data from six months from retail chain C were joined</a:t>
            </a:r>
            <a:r>
              <a:rPr lang="pl-PL" sz="2200" dirty="0" smtClean="0">
                <a:solidFill>
                  <a:srgbClr val="006699"/>
                </a:solidFill>
                <a:latin typeface="+mj-lt"/>
              </a:rPr>
              <a:t> </a:t>
            </a:r>
            <a:r>
              <a:rPr lang="pl-PL" sz="2200" dirty="0">
                <a:solidFill>
                  <a:srgbClr val="006699"/>
                </a:solidFill>
                <a:latin typeface="+mn-lt"/>
              </a:rPr>
              <a:t>u</a:t>
            </a:r>
            <a:r>
              <a:rPr lang="en-GB" sz="2200" dirty="0" smtClean="0">
                <a:solidFill>
                  <a:srgbClr val="006699"/>
                </a:solidFill>
                <a:latin typeface="+mn-lt"/>
              </a:rPr>
              <a:t>sing </a:t>
            </a:r>
            <a:r>
              <a:rPr lang="en-GB" sz="2200" dirty="0">
                <a:solidFill>
                  <a:srgbClr val="006699"/>
                </a:solidFill>
                <a:latin typeface="+mn-lt"/>
              </a:rPr>
              <a:t>this tool </a:t>
            </a:r>
            <a:r>
              <a:rPr lang="en-GB" sz="2200" dirty="0" smtClean="0">
                <a:solidFill>
                  <a:srgbClr val="006699"/>
                </a:solidFill>
                <a:latin typeface="+mn-lt"/>
              </a:rPr>
              <a:t>and </a:t>
            </a:r>
            <a:r>
              <a:rPr lang="en-GB" sz="2200" dirty="0">
                <a:solidFill>
                  <a:srgbClr val="006699"/>
                </a:solidFill>
                <a:latin typeface="+mn-lt"/>
              </a:rPr>
              <a:t>„mapping tables</a:t>
            </a:r>
            <a:r>
              <a:rPr lang="en-GB" sz="2200" dirty="0" smtClean="0">
                <a:solidFill>
                  <a:srgbClr val="006699"/>
                </a:solidFill>
                <a:latin typeface="+mn-lt"/>
              </a:rPr>
              <a:t>”</a:t>
            </a:r>
            <a:r>
              <a:rPr lang="pl-PL" sz="2200" dirty="0" smtClean="0">
                <a:solidFill>
                  <a:srgbClr val="006699"/>
                </a:solidFill>
                <a:latin typeface="+mn-lt"/>
              </a:rPr>
              <a:t>.</a:t>
            </a:r>
            <a:endParaRPr lang="en-GB" sz="2200" dirty="0" smtClean="0">
              <a:solidFill>
                <a:srgbClr val="006699"/>
              </a:solidFill>
              <a:latin typeface="+mn-lt"/>
            </a:endParaRPr>
          </a:p>
          <a:p>
            <a:pPr marL="342900" indent="-342900">
              <a:lnSpc>
                <a:spcPct val="90000"/>
              </a:lnSpc>
              <a:spcBef>
                <a:spcPts val="1000"/>
              </a:spcBef>
              <a:buFont typeface="Arial" pitchFamily="34" charset="0"/>
              <a:buChar char="•"/>
            </a:pPr>
            <a:r>
              <a:rPr lang="en-GB" sz="2200" dirty="0" smtClean="0">
                <a:solidFill>
                  <a:srgbClr val="006699"/>
                </a:solidFill>
                <a:latin typeface="+mj-lt"/>
              </a:rPr>
              <a:t>The result</a:t>
            </a:r>
            <a:r>
              <a:rPr lang="pl-PL" sz="2200" dirty="0" smtClean="0">
                <a:solidFill>
                  <a:srgbClr val="006699"/>
                </a:solidFill>
                <a:latin typeface="+mj-lt"/>
              </a:rPr>
              <a:t> was</a:t>
            </a:r>
            <a:r>
              <a:rPr lang="en-GB" sz="2200" dirty="0" smtClean="0">
                <a:solidFill>
                  <a:srgbClr val="006699"/>
                </a:solidFill>
                <a:latin typeface="+mj-lt"/>
              </a:rPr>
              <a:t> only 627 unique EAN's without links to ECOICOP</a:t>
            </a:r>
            <a:r>
              <a:rPr lang="pl-PL" sz="2200" dirty="0" smtClean="0">
                <a:solidFill>
                  <a:srgbClr val="006699"/>
                </a:solidFill>
                <a:latin typeface="+mj-lt"/>
              </a:rPr>
              <a:t>.</a:t>
            </a:r>
            <a:endParaRPr lang="en-GB" sz="2200" dirty="0">
              <a:solidFill>
                <a:srgbClr val="FF0000"/>
              </a:solidFill>
              <a:latin typeface="+mj-lt"/>
            </a:endParaRPr>
          </a:p>
        </p:txBody>
      </p:sp>
      <p:graphicFrame>
        <p:nvGraphicFramePr>
          <p:cNvPr id="8" name="Tabela 7"/>
          <p:cNvGraphicFramePr>
            <a:graphicFrameLocks noGrp="1"/>
          </p:cNvGraphicFramePr>
          <p:nvPr>
            <p:extLst>
              <p:ext uri="{D42A27DB-BD31-4B8C-83A1-F6EECF244321}">
                <p14:modId xmlns:p14="http://schemas.microsoft.com/office/powerpoint/2010/main" xmlns="" val="3996045662"/>
              </p:ext>
            </p:extLst>
          </p:nvPr>
        </p:nvGraphicFramePr>
        <p:xfrm>
          <a:off x="773214" y="4396919"/>
          <a:ext cx="10757147" cy="1513644"/>
        </p:xfrm>
        <a:graphic>
          <a:graphicData uri="http://schemas.openxmlformats.org/drawingml/2006/table">
            <a:tbl>
              <a:tblPr>
                <a:tableStyleId>{5C22544A-7EE6-4342-B048-85BDC9FD1C3A}</a:tableStyleId>
              </a:tblPr>
              <a:tblGrid>
                <a:gridCol w="445062"/>
                <a:gridCol w="916630"/>
                <a:gridCol w="888102"/>
                <a:gridCol w="1247909"/>
                <a:gridCol w="3131369"/>
                <a:gridCol w="693499"/>
                <a:gridCol w="825191"/>
                <a:gridCol w="758283"/>
                <a:gridCol w="669073"/>
                <a:gridCol w="479502"/>
                <a:gridCol w="702527"/>
              </a:tblGrid>
              <a:tr h="504548">
                <a:tc>
                  <a:txBody>
                    <a:bodyPr/>
                    <a:lstStyle/>
                    <a:p>
                      <a:pPr algn="ctr" fontAlgn="b"/>
                      <a:r>
                        <a:rPr lang="en-US" sz="1400" b="1" u="none" strike="noStrike" dirty="0">
                          <a:solidFill>
                            <a:schemeClr val="tx1"/>
                          </a:solidFill>
                          <a:effectLst/>
                        </a:rPr>
                        <a:t>Id</a:t>
                      </a:r>
                      <a:endParaRPr lang="en-US" sz="1400" b="1" i="0" u="none" strike="noStrike" dirty="0">
                        <a:solidFill>
                          <a:schemeClr val="tx1"/>
                        </a:solidFill>
                        <a:effectLst/>
                        <a:latin typeface="Calibri" panose="020F0502020204030204" pitchFamily="34" charset="0"/>
                      </a:endParaRPr>
                    </a:p>
                  </a:txBody>
                  <a:tcPr marL="7620" marR="7620" marT="7620" marB="0" anchor="ctr">
                    <a:solidFill>
                      <a:schemeClr val="tx2">
                        <a:lumMod val="75000"/>
                      </a:schemeClr>
                    </a:solidFill>
                  </a:tcPr>
                </a:tc>
                <a:tc>
                  <a:txBody>
                    <a:bodyPr/>
                    <a:lstStyle/>
                    <a:p>
                      <a:pPr algn="ctr" rtl="0" fontAlgn="b"/>
                      <a:r>
                        <a:rPr lang="en-US" sz="1400" b="1" u="none" strike="noStrike" dirty="0">
                          <a:solidFill>
                            <a:schemeClr val="tx1"/>
                          </a:solidFill>
                          <a:effectLst/>
                        </a:rPr>
                        <a:t>Category </a:t>
                      </a:r>
                      <a:endParaRPr lang="pl-PL" sz="1400" b="1" u="none" strike="noStrike" dirty="0" smtClean="0">
                        <a:solidFill>
                          <a:schemeClr val="tx1"/>
                        </a:solidFill>
                        <a:effectLst/>
                      </a:endParaRPr>
                    </a:p>
                    <a:p>
                      <a:pPr algn="ctr" rtl="0" fontAlgn="b"/>
                      <a:r>
                        <a:rPr lang="en-US" sz="1400" b="1" u="none" strike="noStrike" dirty="0" smtClean="0">
                          <a:solidFill>
                            <a:schemeClr val="tx1"/>
                          </a:solidFill>
                          <a:effectLst/>
                        </a:rPr>
                        <a:t>No</a:t>
                      </a:r>
                      <a:r>
                        <a:rPr lang="en-US" sz="1400" b="1" u="none" strike="noStrike" dirty="0">
                          <a:solidFill>
                            <a:schemeClr val="tx1"/>
                          </a:solidFill>
                          <a:effectLst/>
                        </a:rPr>
                        <a:t>. </a:t>
                      </a:r>
                      <a:endParaRPr lang="en-US" sz="1400" b="1" i="0" u="none" strike="noStrike" dirty="0">
                        <a:solidFill>
                          <a:schemeClr val="tx1"/>
                        </a:solidFill>
                        <a:effectLst/>
                        <a:latin typeface="Arial" panose="020B0604020202020204" pitchFamily="34" charset="0"/>
                      </a:endParaRPr>
                    </a:p>
                  </a:txBody>
                  <a:tcPr marL="7620" marR="7620" marT="7620" marB="0" anchor="ctr">
                    <a:solidFill>
                      <a:schemeClr val="tx2">
                        <a:lumMod val="75000"/>
                      </a:schemeClr>
                    </a:solidFill>
                  </a:tcPr>
                </a:tc>
                <a:tc>
                  <a:txBody>
                    <a:bodyPr/>
                    <a:lstStyle/>
                    <a:p>
                      <a:pPr algn="ctr" rtl="0" fontAlgn="b"/>
                      <a:r>
                        <a:rPr lang="en-US" sz="1400" b="1" u="none" strike="noStrike" dirty="0">
                          <a:solidFill>
                            <a:schemeClr val="tx1"/>
                          </a:solidFill>
                          <a:effectLst/>
                        </a:rPr>
                        <a:t>Product </a:t>
                      </a:r>
                      <a:endParaRPr lang="pl-PL" sz="1400" b="1" u="none" strike="noStrike" dirty="0" smtClean="0">
                        <a:solidFill>
                          <a:schemeClr val="tx1"/>
                        </a:solidFill>
                        <a:effectLst/>
                      </a:endParaRPr>
                    </a:p>
                    <a:p>
                      <a:pPr algn="ctr" rtl="0" fontAlgn="b"/>
                      <a:r>
                        <a:rPr lang="en-US" sz="1400" b="1" u="none" strike="noStrike" dirty="0" smtClean="0">
                          <a:solidFill>
                            <a:schemeClr val="tx1"/>
                          </a:solidFill>
                          <a:effectLst/>
                        </a:rPr>
                        <a:t>No</a:t>
                      </a:r>
                      <a:r>
                        <a:rPr lang="en-US" sz="1400" b="1" u="none" strike="noStrike" dirty="0">
                          <a:solidFill>
                            <a:schemeClr val="tx1"/>
                          </a:solidFill>
                          <a:effectLst/>
                        </a:rPr>
                        <a:t>. </a:t>
                      </a:r>
                      <a:endParaRPr lang="en-US" sz="1400" b="1" i="0" u="none" strike="noStrike" dirty="0">
                        <a:solidFill>
                          <a:schemeClr val="tx1"/>
                        </a:solidFill>
                        <a:effectLst/>
                        <a:latin typeface="Arial" panose="020B0604020202020204" pitchFamily="34" charset="0"/>
                      </a:endParaRPr>
                    </a:p>
                  </a:txBody>
                  <a:tcPr marL="7620" marR="7620" marT="7620" marB="0" anchor="ctr">
                    <a:solidFill>
                      <a:schemeClr val="tx2">
                        <a:lumMod val="75000"/>
                      </a:schemeClr>
                    </a:solidFill>
                  </a:tcPr>
                </a:tc>
                <a:tc>
                  <a:txBody>
                    <a:bodyPr/>
                    <a:lstStyle/>
                    <a:p>
                      <a:pPr algn="ctr" fontAlgn="b"/>
                      <a:r>
                        <a:rPr lang="en-US" sz="1400" b="1" u="none" strike="noStrike" dirty="0">
                          <a:solidFill>
                            <a:schemeClr val="tx1"/>
                          </a:solidFill>
                          <a:effectLst/>
                        </a:rPr>
                        <a:t>EAN</a:t>
                      </a:r>
                      <a:endParaRPr lang="en-US" sz="1400" b="1" i="0" u="none" strike="noStrike" dirty="0">
                        <a:solidFill>
                          <a:schemeClr val="tx1"/>
                        </a:solidFill>
                        <a:effectLst/>
                        <a:latin typeface="Calibri" panose="020F0502020204030204" pitchFamily="34" charset="0"/>
                      </a:endParaRPr>
                    </a:p>
                  </a:txBody>
                  <a:tcPr marL="7620" marR="7620" marT="7620" marB="0" anchor="ctr">
                    <a:solidFill>
                      <a:schemeClr val="tx2">
                        <a:lumMod val="75000"/>
                      </a:schemeClr>
                    </a:solidFill>
                  </a:tcPr>
                </a:tc>
                <a:tc>
                  <a:txBody>
                    <a:bodyPr/>
                    <a:lstStyle/>
                    <a:p>
                      <a:pPr algn="ctr" fontAlgn="b"/>
                      <a:r>
                        <a:rPr lang="en-US" sz="1400" b="1" u="none" strike="noStrike" dirty="0">
                          <a:solidFill>
                            <a:schemeClr val="tx1"/>
                          </a:solidFill>
                          <a:effectLst/>
                        </a:rPr>
                        <a:t>Description</a:t>
                      </a:r>
                      <a:endParaRPr lang="en-US" sz="1400" b="1" i="0" u="none" strike="noStrike" dirty="0">
                        <a:solidFill>
                          <a:schemeClr val="tx1"/>
                        </a:solidFill>
                        <a:effectLst/>
                        <a:latin typeface="Calibri" panose="020F0502020204030204" pitchFamily="34" charset="0"/>
                      </a:endParaRPr>
                    </a:p>
                  </a:txBody>
                  <a:tcPr marL="7620" marR="7620" marT="7620" marB="0" anchor="ctr">
                    <a:solidFill>
                      <a:schemeClr val="tx2">
                        <a:lumMod val="75000"/>
                      </a:schemeClr>
                    </a:solidFill>
                  </a:tcPr>
                </a:tc>
                <a:tc>
                  <a:txBody>
                    <a:bodyPr/>
                    <a:lstStyle/>
                    <a:p>
                      <a:pPr algn="ctr" fontAlgn="b"/>
                      <a:r>
                        <a:rPr lang="en-US" sz="1400" b="1" u="none" strike="noStrike" dirty="0">
                          <a:solidFill>
                            <a:schemeClr val="tx1"/>
                          </a:solidFill>
                          <a:effectLst/>
                        </a:rPr>
                        <a:t>Average </a:t>
                      </a:r>
                      <a:endParaRPr lang="pl-PL" sz="1400" b="1" u="none" strike="noStrike" dirty="0" smtClean="0">
                        <a:solidFill>
                          <a:schemeClr val="tx1"/>
                        </a:solidFill>
                        <a:effectLst/>
                      </a:endParaRPr>
                    </a:p>
                    <a:p>
                      <a:pPr algn="ctr" fontAlgn="b"/>
                      <a:r>
                        <a:rPr lang="en-US" sz="1400" b="1" u="none" strike="noStrike" dirty="0" smtClean="0">
                          <a:solidFill>
                            <a:schemeClr val="tx1"/>
                          </a:solidFill>
                          <a:effectLst/>
                        </a:rPr>
                        <a:t>price</a:t>
                      </a:r>
                      <a:endParaRPr lang="en-US" sz="1400" b="1" i="0" u="none" strike="noStrike" dirty="0">
                        <a:solidFill>
                          <a:schemeClr val="tx1"/>
                        </a:solidFill>
                        <a:effectLst/>
                        <a:latin typeface="Calibri" panose="020F0502020204030204" pitchFamily="34" charset="0"/>
                      </a:endParaRPr>
                    </a:p>
                  </a:txBody>
                  <a:tcPr marL="7620" marR="7620" marT="7620" marB="0" anchor="ctr">
                    <a:solidFill>
                      <a:schemeClr val="tx2">
                        <a:lumMod val="75000"/>
                      </a:schemeClr>
                    </a:solidFill>
                  </a:tcPr>
                </a:tc>
                <a:tc>
                  <a:txBody>
                    <a:bodyPr/>
                    <a:lstStyle/>
                    <a:p>
                      <a:pPr algn="ctr" fontAlgn="b"/>
                      <a:r>
                        <a:rPr lang="en-US" sz="1400" b="1" u="none" strike="noStrike" dirty="0">
                          <a:solidFill>
                            <a:schemeClr val="tx1"/>
                          </a:solidFill>
                          <a:effectLst/>
                        </a:rPr>
                        <a:t>Turnover</a:t>
                      </a:r>
                      <a:endParaRPr lang="en-US" sz="1400" b="1" i="0" u="none" strike="noStrike" dirty="0">
                        <a:solidFill>
                          <a:schemeClr val="tx1"/>
                        </a:solidFill>
                        <a:effectLst/>
                        <a:latin typeface="Calibri" panose="020F0502020204030204" pitchFamily="34" charset="0"/>
                      </a:endParaRPr>
                    </a:p>
                  </a:txBody>
                  <a:tcPr marL="7620" marR="7620" marT="7620" marB="0" anchor="ctr">
                    <a:solidFill>
                      <a:schemeClr val="tx2">
                        <a:lumMod val="75000"/>
                      </a:schemeClr>
                    </a:solidFill>
                  </a:tcPr>
                </a:tc>
                <a:tc>
                  <a:txBody>
                    <a:bodyPr/>
                    <a:lstStyle/>
                    <a:p>
                      <a:pPr algn="ctr" fontAlgn="b"/>
                      <a:r>
                        <a:rPr lang="en-US" sz="1400" b="1" u="none" strike="noStrike" dirty="0">
                          <a:solidFill>
                            <a:schemeClr val="tx1"/>
                          </a:solidFill>
                          <a:effectLst/>
                        </a:rPr>
                        <a:t>Quantity</a:t>
                      </a:r>
                      <a:endParaRPr lang="en-US" sz="1400" b="1" i="0" u="none" strike="noStrike" dirty="0">
                        <a:solidFill>
                          <a:schemeClr val="tx1"/>
                        </a:solidFill>
                        <a:effectLst/>
                        <a:latin typeface="Calibri" panose="020F0502020204030204" pitchFamily="34" charset="0"/>
                      </a:endParaRPr>
                    </a:p>
                  </a:txBody>
                  <a:tcPr marL="7620" marR="7620" marT="7620" marB="0" anchor="ctr">
                    <a:solidFill>
                      <a:schemeClr val="tx2">
                        <a:lumMod val="75000"/>
                      </a:schemeClr>
                    </a:solidFill>
                  </a:tcPr>
                </a:tc>
                <a:tc>
                  <a:txBody>
                    <a:bodyPr/>
                    <a:lstStyle/>
                    <a:p>
                      <a:pPr algn="ctr" fontAlgn="b"/>
                      <a:r>
                        <a:rPr lang="en-US" sz="1400" b="1" u="none" strike="noStrike" dirty="0">
                          <a:solidFill>
                            <a:schemeClr val="tx1"/>
                          </a:solidFill>
                          <a:effectLst/>
                        </a:rPr>
                        <a:t>Month</a:t>
                      </a:r>
                      <a:endParaRPr lang="en-US" sz="1400" b="1" i="0" u="none" strike="noStrike" dirty="0">
                        <a:solidFill>
                          <a:schemeClr val="tx1"/>
                        </a:solidFill>
                        <a:effectLst/>
                        <a:latin typeface="Calibri" panose="020F0502020204030204" pitchFamily="34" charset="0"/>
                      </a:endParaRPr>
                    </a:p>
                  </a:txBody>
                  <a:tcPr marL="7620" marR="7620" marT="7620" marB="0" anchor="ctr">
                    <a:solidFill>
                      <a:schemeClr val="tx2">
                        <a:lumMod val="75000"/>
                      </a:schemeClr>
                    </a:solidFill>
                  </a:tcPr>
                </a:tc>
                <a:tc>
                  <a:txBody>
                    <a:bodyPr/>
                    <a:lstStyle/>
                    <a:p>
                      <a:pPr algn="ctr" fontAlgn="b"/>
                      <a:r>
                        <a:rPr lang="en-US" sz="1400" b="1" u="none" strike="noStrike" dirty="0">
                          <a:solidFill>
                            <a:schemeClr val="tx1"/>
                          </a:solidFill>
                          <a:effectLst/>
                        </a:rPr>
                        <a:t>Year</a:t>
                      </a:r>
                      <a:endParaRPr lang="en-US" sz="1400" b="1" i="0" u="none" strike="noStrike" dirty="0">
                        <a:solidFill>
                          <a:schemeClr val="tx1"/>
                        </a:solidFill>
                        <a:effectLst/>
                        <a:latin typeface="Calibri" panose="020F0502020204030204" pitchFamily="34" charset="0"/>
                      </a:endParaRPr>
                    </a:p>
                  </a:txBody>
                  <a:tcPr marL="7620" marR="7620" marT="7620" marB="0" anchor="ctr">
                    <a:solidFill>
                      <a:schemeClr val="tx2">
                        <a:lumMod val="75000"/>
                      </a:schemeClr>
                    </a:solidFill>
                  </a:tcPr>
                </a:tc>
                <a:tc>
                  <a:txBody>
                    <a:bodyPr/>
                    <a:lstStyle/>
                    <a:p>
                      <a:pPr algn="ctr" fontAlgn="b"/>
                      <a:r>
                        <a:rPr lang="en-US" sz="1400" b="1" u="none" strike="noStrike" dirty="0">
                          <a:solidFill>
                            <a:schemeClr val="tx1"/>
                          </a:solidFill>
                          <a:effectLst/>
                        </a:rPr>
                        <a:t>COICOP</a:t>
                      </a:r>
                      <a:endParaRPr lang="en-US" sz="1400" b="1" i="0" u="none" strike="noStrike" dirty="0">
                        <a:solidFill>
                          <a:schemeClr val="tx1"/>
                        </a:solidFill>
                        <a:effectLst/>
                        <a:latin typeface="Calibri" panose="020F0502020204030204" pitchFamily="34" charset="0"/>
                      </a:endParaRPr>
                    </a:p>
                  </a:txBody>
                  <a:tcPr marL="7620" marR="7620" marT="7620" marB="0" anchor="ctr">
                    <a:solidFill>
                      <a:schemeClr val="tx2">
                        <a:lumMod val="75000"/>
                      </a:schemeClr>
                    </a:solidFill>
                  </a:tcPr>
                </a:tc>
              </a:tr>
              <a:tr h="504548">
                <a:tc>
                  <a:txBody>
                    <a:bodyPr/>
                    <a:lstStyle/>
                    <a:p>
                      <a:pPr algn="ctr" fontAlgn="b"/>
                      <a:r>
                        <a:rPr lang="en-US" sz="1400" u="none" strike="noStrike" dirty="0">
                          <a:solidFill>
                            <a:srgbClr val="006699"/>
                          </a:solidFill>
                          <a:effectLst/>
                        </a:rPr>
                        <a:t>1858</a:t>
                      </a:r>
                      <a:endParaRPr lang="en-US" sz="1400" b="0" i="0" u="none" strike="noStrike" dirty="0">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dirty="0">
                          <a:solidFill>
                            <a:srgbClr val="006699"/>
                          </a:solidFill>
                          <a:effectLst/>
                        </a:rPr>
                        <a:t>40805</a:t>
                      </a:r>
                      <a:endParaRPr lang="en-US" sz="1400" b="0" i="0" u="none" strike="noStrike" dirty="0">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dirty="0">
                          <a:solidFill>
                            <a:srgbClr val="006699"/>
                          </a:solidFill>
                          <a:effectLst/>
                        </a:rPr>
                        <a:t>50015</a:t>
                      </a:r>
                      <a:endParaRPr lang="en-US" sz="1400" b="0" i="0" u="none" strike="noStrike" dirty="0">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dirty="0">
                          <a:solidFill>
                            <a:srgbClr val="006699"/>
                          </a:solidFill>
                          <a:effectLst/>
                        </a:rPr>
                        <a:t>42243977</a:t>
                      </a:r>
                      <a:endParaRPr lang="en-US" sz="1400" b="0" i="0" u="none" strike="noStrike" dirty="0">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dirty="0" smtClean="0">
                          <a:solidFill>
                            <a:srgbClr val="006699"/>
                          </a:solidFill>
                          <a:effectLst/>
                        </a:rPr>
                        <a:t>Muller </a:t>
                      </a:r>
                      <a:r>
                        <a:rPr lang="en-US" sz="1400" u="none" strike="noStrike" noProof="0" dirty="0" smtClean="0">
                          <a:solidFill>
                            <a:srgbClr val="006699"/>
                          </a:solidFill>
                          <a:effectLst/>
                        </a:rPr>
                        <a:t>Mix</a:t>
                      </a:r>
                      <a:r>
                        <a:rPr lang="en-GB" sz="1400" u="none" strike="noStrike" noProof="0" dirty="0" smtClean="0">
                          <a:solidFill>
                            <a:srgbClr val="006699"/>
                          </a:solidFill>
                          <a:effectLst/>
                        </a:rPr>
                        <a:t> Yoghurt Apricot </a:t>
                      </a:r>
                      <a:r>
                        <a:rPr lang="en-US" sz="1400" u="none" strike="noStrike" dirty="0" smtClean="0">
                          <a:solidFill>
                            <a:srgbClr val="006699"/>
                          </a:solidFill>
                          <a:effectLst/>
                        </a:rPr>
                        <a:t>&amp; </a:t>
                      </a:r>
                      <a:r>
                        <a:rPr lang="en-US" sz="1400" u="none" strike="noStrike" dirty="0">
                          <a:solidFill>
                            <a:srgbClr val="006699"/>
                          </a:solidFill>
                          <a:effectLst/>
                        </a:rPr>
                        <a:t>Honey 120 g</a:t>
                      </a:r>
                      <a:endParaRPr lang="en-US" sz="1400" b="0" i="0" u="none" strike="noStrike" dirty="0">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dirty="0">
                          <a:solidFill>
                            <a:srgbClr val="006699"/>
                          </a:solidFill>
                          <a:effectLst/>
                        </a:rPr>
                        <a:t>1,99</a:t>
                      </a:r>
                      <a:endParaRPr lang="en-US" sz="1400" b="0" i="0" u="none" strike="noStrike" dirty="0">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a:solidFill>
                            <a:srgbClr val="006699"/>
                          </a:solidFill>
                          <a:effectLst/>
                        </a:rPr>
                        <a:t>65,67</a:t>
                      </a:r>
                      <a:endParaRPr lang="en-US" sz="1400" b="0" i="0" u="none" strike="noStrike">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dirty="0">
                          <a:solidFill>
                            <a:srgbClr val="006699"/>
                          </a:solidFill>
                          <a:effectLst/>
                        </a:rPr>
                        <a:t>33</a:t>
                      </a:r>
                      <a:endParaRPr lang="en-US" sz="1400" b="0" i="0" u="none" strike="noStrike" dirty="0">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dirty="0">
                          <a:solidFill>
                            <a:srgbClr val="006699"/>
                          </a:solidFill>
                          <a:effectLst/>
                        </a:rPr>
                        <a:t>2</a:t>
                      </a:r>
                      <a:endParaRPr lang="en-US" sz="1400" b="0" i="0" u="none" strike="noStrike" dirty="0">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dirty="0">
                          <a:solidFill>
                            <a:srgbClr val="006699"/>
                          </a:solidFill>
                          <a:effectLst/>
                        </a:rPr>
                        <a:t>15</a:t>
                      </a:r>
                      <a:endParaRPr lang="en-US" sz="1400" b="0" i="0" u="none" strike="noStrike" dirty="0">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dirty="0">
                          <a:solidFill>
                            <a:srgbClr val="006699"/>
                          </a:solidFill>
                          <a:effectLst/>
                        </a:rPr>
                        <a:t>011441</a:t>
                      </a:r>
                      <a:endParaRPr lang="en-US" sz="1400" b="0" i="0" u="none" strike="noStrike" dirty="0">
                        <a:solidFill>
                          <a:srgbClr val="006699"/>
                        </a:solidFill>
                        <a:effectLst/>
                        <a:latin typeface="Calibri" panose="020F0502020204030204" pitchFamily="34" charset="0"/>
                      </a:endParaRPr>
                    </a:p>
                  </a:txBody>
                  <a:tcPr marL="7620" marR="7620" marT="7620" marB="0" anchor="ctr"/>
                </a:tc>
              </a:tr>
              <a:tr h="504548">
                <a:tc>
                  <a:txBody>
                    <a:bodyPr/>
                    <a:lstStyle/>
                    <a:p>
                      <a:pPr algn="ctr" fontAlgn="b"/>
                      <a:r>
                        <a:rPr lang="en-US" sz="1400" u="none" strike="noStrike">
                          <a:solidFill>
                            <a:srgbClr val="006699"/>
                          </a:solidFill>
                          <a:effectLst/>
                        </a:rPr>
                        <a:t>4095</a:t>
                      </a:r>
                      <a:endParaRPr lang="en-US" sz="1400" b="0" i="0" u="none" strike="noStrike">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dirty="0">
                          <a:solidFill>
                            <a:srgbClr val="006699"/>
                          </a:solidFill>
                          <a:effectLst/>
                        </a:rPr>
                        <a:t>240120</a:t>
                      </a:r>
                      <a:endParaRPr lang="en-US" sz="1400" b="0" i="0" u="none" strike="noStrike" dirty="0">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a:solidFill>
                            <a:srgbClr val="006699"/>
                          </a:solidFill>
                          <a:effectLst/>
                        </a:rPr>
                        <a:t>2406264</a:t>
                      </a:r>
                      <a:endParaRPr lang="en-US" sz="1400" b="0" i="0" u="none" strike="noStrike">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a:solidFill>
                            <a:srgbClr val="006699"/>
                          </a:solidFill>
                          <a:effectLst/>
                        </a:rPr>
                        <a:t>8000070028012</a:t>
                      </a:r>
                      <a:endParaRPr lang="en-US" sz="1400" b="0" i="0" u="none" strike="noStrike">
                        <a:solidFill>
                          <a:srgbClr val="006699"/>
                        </a:solidFill>
                        <a:effectLst/>
                        <a:latin typeface="Calibri" panose="020F0502020204030204" pitchFamily="34" charset="0"/>
                      </a:endParaRPr>
                    </a:p>
                  </a:txBody>
                  <a:tcPr marL="7620" marR="7620" marT="7620" marB="0" anchor="ctr"/>
                </a:tc>
                <a:tc>
                  <a:txBody>
                    <a:bodyPr/>
                    <a:lstStyle/>
                    <a:p>
                      <a:pPr algn="ctr" fontAlgn="b"/>
                      <a:r>
                        <a:rPr lang="it-IT" sz="1400" u="none" strike="noStrike" dirty="0" smtClean="0">
                          <a:solidFill>
                            <a:srgbClr val="006699"/>
                          </a:solidFill>
                          <a:effectLst/>
                        </a:rPr>
                        <a:t> </a:t>
                      </a:r>
                      <a:r>
                        <a:rPr lang="it-IT" sz="1400" u="none" strike="noStrike" dirty="0">
                          <a:solidFill>
                            <a:srgbClr val="006699"/>
                          </a:solidFill>
                          <a:effectLst/>
                        </a:rPr>
                        <a:t>Lavazza Cafe Crema 250G VACUM</a:t>
                      </a:r>
                      <a:endParaRPr lang="it-IT" sz="1400" b="0" i="0" u="none" strike="noStrike" dirty="0">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dirty="0">
                          <a:solidFill>
                            <a:srgbClr val="006699"/>
                          </a:solidFill>
                          <a:effectLst/>
                        </a:rPr>
                        <a:t>17,93</a:t>
                      </a:r>
                      <a:endParaRPr lang="en-US" sz="1400" b="0" i="0" u="none" strike="noStrike" dirty="0">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dirty="0">
                          <a:solidFill>
                            <a:srgbClr val="006699"/>
                          </a:solidFill>
                          <a:effectLst/>
                        </a:rPr>
                        <a:t>161,41</a:t>
                      </a:r>
                      <a:endParaRPr lang="en-US" sz="1400" b="0" i="0" u="none" strike="noStrike" dirty="0">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dirty="0">
                          <a:solidFill>
                            <a:srgbClr val="006699"/>
                          </a:solidFill>
                          <a:effectLst/>
                        </a:rPr>
                        <a:t>9</a:t>
                      </a:r>
                      <a:endParaRPr lang="en-US" sz="1400" b="0" i="0" u="none" strike="noStrike" dirty="0">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dirty="0">
                          <a:solidFill>
                            <a:srgbClr val="006699"/>
                          </a:solidFill>
                          <a:effectLst/>
                        </a:rPr>
                        <a:t>2</a:t>
                      </a:r>
                      <a:endParaRPr lang="en-US" sz="1400" b="0" i="0" u="none" strike="noStrike" dirty="0">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dirty="0">
                          <a:solidFill>
                            <a:srgbClr val="006699"/>
                          </a:solidFill>
                          <a:effectLst/>
                        </a:rPr>
                        <a:t>15</a:t>
                      </a:r>
                      <a:endParaRPr lang="en-US" sz="1400" b="0" i="0" u="none" strike="noStrike" dirty="0">
                        <a:solidFill>
                          <a:srgbClr val="006699"/>
                        </a:solidFill>
                        <a:effectLst/>
                        <a:latin typeface="Calibri" panose="020F0502020204030204" pitchFamily="34" charset="0"/>
                      </a:endParaRPr>
                    </a:p>
                  </a:txBody>
                  <a:tcPr marL="7620" marR="7620" marT="7620" marB="0" anchor="ctr"/>
                </a:tc>
                <a:tc>
                  <a:txBody>
                    <a:bodyPr/>
                    <a:lstStyle/>
                    <a:p>
                      <a:pPr algn="ctr" fontAlgn="b"/>
                      <a:r>
                        <a:rPr lang="en-US" sz="1400" u="none" strike="noStrike" dirty="0">
                          <a:solidFill>
                            <a:srgbClr val="006699"/>
                          </a:solidFill>
                          <a:effectLst/>
                        </a:rPr>
                        <a:t>012111</a:t>
                      </a:r>
                      <a:endParaRPr lang="en-US" sz="1400" b="0" i="0" u="none" strike="noStrike" dirty="0">
                        <a:solidFill>
                          <a:srgbClr val="006699"/>
                        </a:solidFill>
                        <a:effectLst/>
                        <a:latin typeface="Calibri" panose="020F0502020204030204" pitchFamily="34" charset="0"/>
                      </a:endParaRPr>
                    </a:p>
                  </a:txBody>
                  <a:tcPr marL="7620" marR="7620" marT="7620" marB="0" anchor="ctr"/>
                </a:tc>
              </a:tr>
            </a:tbl>
          </a:graphicData>
        </a:graphic>
      </p:graphicFrame>
      <p:sp>
        <p:nvSpPr>
          <p:cNvPr id="9" name="Symbol zastępczy numeru slajdu 4"/>
          <p:cNvSpPr txBox="1">
            <a:spLocks/>
          </p:cNvSpPr>
          <p:nvPr/>
        </p:nvSpPr>
        <p:spPr>
          <a:xfrm>
            <a:off x="9292858" y="6492875"/>
            <a:ext cx="407545" cy="365125"/>
          </a:xfrm>
          <a:prstGeom prst="rect">
            <a:avLst/>
          </a:prstGeom>
        </p:spPr>
        <p:txBody>
          <a:bodyPr vert="horz" lIns="91440" tIns="45720" rIns="91440" bIns="45720" rtlCol="0" anchor="ctr"/>
          <a:lstStyle>
            <a:defPPr>
              <a:defRPr lang="pl-PL"/>
            </a:defPPr>
            <a:lvl1pPr algn="r" rtl="0" fontAlgn="auto">
              <a:spcBef>
                <a:spcPts val="0"/>
              </a:spcBef>
              <a:spcAft>
                <a:spcPts val="0"/>
              </a:spcAft>
              <a:defRPr sz="1200" kern="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pl-PL" sz="1400" dirty="0" smtClean="0">
                <a:solidFill>
                  <a:srgbClr val="006699"/>
                </a:solidFill>
              </a:rPr>
              <a:t>13</a:t>
            </a:r>
            <a:endParaRPr lang="pl-PL" sz="1400" dirty="0">
              <a:solidFill>
                <a:srgbClr val="006699"/>
              </a:solidFill>
            </a:endParaRPr>
          </a:p>
        </p:txBody>
      </p:sp>
      <p:sp>
        <p:nvSpPr>
          <p:cNvPr id="10" name="Text Box 17"/>
          <p:cNvSpPr txBox="1">
            <a:spLocks noChangeArrowheads="1"/>
          </p:cNvSpPr>
          <p:nvPr/>
        </p:nvSpPr>
        <p:spPr bwMode="auto">
          <a:xfrm>
            <a:off x="7877176" y="238717"/>
            <a:ext cx="3540124" cy="307777"/>
          </a:xfrm>
          <a:prstGeom prst="rect">
            <a:avLst/>
          </a:prstGeom>
          <a:noFill/>
          <a:ln w="9525">
            <a:noFill/>
            <a:miter lim="800000"/>
            <a:headEnd/>
            <a:tailEnd/>
          </a:ln>
        </p:spPr>
        <p:txBody>
          <a:bodyPr wrap="square">
            <a:spAutoFit/>
          </a:bodyPr>
          <a:lstStyle/>
          <a:p>
            <a:r>
              <a:rPr lang="pl-PL" sz="1400" dirty="0">
                <a:solidFill>
                  <a:srgbClr val="006699"/>
                </a:solidFill>
                <a:latin typeface="Calibri" pitchFamily="34" charset="0"/>
              </a:rPr>
              <a:t>THE CENTRAL STATISTICAL OFFICE OF </a:t>
            </a:r>
            <a:r>
              <a:rPr lang="pl-PL" sz="1400" dirty="0" smtClean="0">
                <a:solidFill>
                  <a:srgbClr val="006699"/>
                </a:solidFill>
                <a:latin typeface="Calibri" pitchFamily="34" charset="0"/>
              </a:rPr>
              <a:t>POLAND</a:t>
            </a:r>
            <a:endParaRPr lang="pl-PL" sz="1400" dirty="0">
              <a:solidFill>
                <a:srgbClr val="006699"/>
              </a:solidFill>
              <a:latin typeface="Calibri" pitchFamily="34" charset="0"/>
            </a:endParaRPr>
          </a:p>
        </p:txBody>
      </p:sp>
      <p:graphicFrame>
        <p:nvGraphicFramePr>
          <p:cNvPr id="11" name="Obiekt 10"/>
          <p:cNvGraphicFramePr>
            <a:graphicFrameLocks noGrp="1" noChangeAspect="1"/>
          </p:cNvGraphicFramePr>
          <p:nvPr>
            <p:extLst>
              <p:ext uri="{D42A27DB-BD31-4B8C-83A1-F6EECF244321}">
                <p14:modId xmlns:p14="http://schemas.microsoft.com/office/powerpoint/2010/main" xmlns="" val="1471471309"/>
              </p:ext>
            </p:extLst>
          </p:nvPr>
        </p:nvGraphicFramePr>
        <p:xfrm>
          <a:off x="11417300" y="193771"/>
          <a:ext cx="481012" cy="397668"/>
        </p:xfrm>
        <a:graphic>
          <a:graphicData uri="http://schemas.openxmlformats.org/presentationml/2006/ole">
            <p:oleObj spid="_x0000_s101382" name="CorelDRAW" r:id="rId4" imgW="5974200" imgH="4933440" progId="">
              <p:embed/>
            </p:oleObj>
          </a:graphicData>
        </a:graphic>
      </p:graphicFrame>
    </p:spTree>
    <p:extLst>
      <p:ext uri="{BB962C8B-B14F-4D97-AF65-F5344CB8AC3E}">
        <p14:creationId xmlns:p14="http://schemas.microsoft.com/office/powerpoint/2010/main" xmlns="" val="742722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5"/>
          <p:cNvSpPr>
            <a:spLocks/>
          </p:cNvSpPr>
          <p:nvPr/>
        </p:nvSpPr>
        <p:spPr bwMode="auto">
          <a:xfrm>
            <a:off x="1211263" y="1598613"/>
            <a:ext cx="9498012" cy="4799012"/>
          </a:xfrm>
          <a:prstGeom prst="rect">
            <a:avLst/>
          </a:prstGeom>
          <a:noFill/>
          <a:ln w="9525">
            <a:noFill/>
            <a:miter lim="800000"/>
            <a:headEnd/>
            <a:tailEnd/>
          </a:ln>
        </p:spPr>
        <p:txBody>
          <a:bodyPr/>
          <a:lstStyle/>
          <a:p>
            <a:pPr marL="457200" indent="-457200">
              <a:lnSpc>
                <a:spcPct val="90000"/>
              </a:lnSpc>
              <a:spcBef>
                <a:spcPts val="1000"/>
              </a:spcBef>
              <a:buFont typeface="Arial" pitchFamily="34" charset="0"/>
              <a:buChar char="•"/>
            </a:pPr>
            <a:endParaRPr lang="pl-PL" b="1">
              <a:solidFill>
                <a:srgbClr val="006699"/>
              </a:solidFill>
              <a:latin typeface="Corbel" pitchFamily="34" charset="0"/>
            </a:endParaRPr>
          </a:p>
        </p:txBody>
      </p:sp>
      <p:sp>
        <p:nvSpPr>
          <p:cNvPr id="67589" name="Rectangle 8"/>
          <p:cNvSpPr>
            <a:spLocks/>
          </p:cNvSpPr>
          <p:nvPr/>
        </p:nvSpPr>
        <p:spPr bwMode="auto">
          <a:xfrm>
            <a:off x="688975" y="1598613"/>
            <a:ext cx="9498012" cy="4024312"/>
          </a:xfrm>
          <a:prstGeom prst="rect">
            <a:avLst/>
          </a:prstGeom>
          <a:noFill/>
          <a:ln w="9525">
            <a:noFill/>
            <a:miter lim="800000"/>
            <a:headEnd/>
            <a:tailEnd/>
          </a:ln>
        </p:spPr>
        <p:txBody>
          <a:bodyPr/>
          <a:lstStyle/>
          <a:p>
            <a:pPr marL="457200" indent="-457200">
              <a:lnSpc>
                <a:spcPct val="90000"/>
              </a:lnSpc>
              <a:spcBef>
                <a:spcPts val="1000"/>
              </a:spcBef>
              <a:buFont typeface="Arial" charset="0"/>
              <a:buNone/>
            </a:pPr>
            <a:endParaRPr lang="pl-PL" sz="2400" dirty="0">
              <a:solidFill>
                <a:srgbClr val="FF0000"/>
              </a:solidFill>
              <a:latin typeface="Corbel" pitchFamily="34" charset="0"/>
            </a:endParaRPr>
          </a:p>
        </p:txBody>
      </p:sp>
      <p:sp>
        <p:nvSpPr>
          <p:cNvPr id="7" name="Text Box 17"/>
          <p:cNvSpPr txBox="1">
            <a:spLocks noChangeArrowheads="1"/>
          </p:cNvSpPr>
          <p:nvPr/>
        </p:nvSpPr>
        <p:spPr bwMode="auto">
          <a:xfrm>
            <a:off x="7877176" y="238717"/>
            <a:ext cx="3540124" cy="307777"/>
          </a:xfrm>
          <a:prstGeom prst="rect">
            <a:avLst/>
          </a:prstGeom>
          <a:noFill/>
          <a:ln w="9525">
            <a:noFill/>
            <a:miter lim="800000"/>
            <a:headEnd/>
            <a:tailEnd/>
          </a:ln>
        </p:spPr>
        <p:txBody>
          <a:bodyPr wrap="square">
            <a:spAutoFit/>
          </a:bodyPr>
          <a:lstStyle/>
          <a:p>
            <a:r>
              <a:rPr lang="pl-PL" sz="1400" dirty="0">
                <a:solidFill>
                  <a:srgbClr val="006699"/>
                </a:solidFill>
                <a:latin typeface="Calibri" pitchFamily="34" charset="0"/>
              </a:rPr>
              <a:t>THE CENTRAL STATISTICAL OFFICE OF </a:t>
            </a:r>
            <a:r>
              <a:rPr lang="pl-PL" sz="1400" dirty="0" smtClean="0">
                <a:solidFill>
                  <a:srgbClr val="006699"/>
                </a:solidFill>
                <a:latin typeface="Calibri" pitchFamily="34" charset="0"/>
              </a:rPr>
              <a:t>POLAND</a:t>
            </a:r>
            <a:endParaRPr lang="pl-PL" sz="1400" dirty="0">
              <a:solidFill>
                <a:srgbClr val="006699"/>
              </a:solidFill>
              <a:latin typeface="Calibri" pitchFamily="34" charset="0"/>
            </a:endParaRPr>
          </a:p>
        </p:txBody>
      </p:sp>
      <p:graphicFrame>
        <p:nvGraphicFramePr>
          <p:cNvPr id="8" name="Obiekt 7"/>
          <p:cNvGraphicFramePr>
            <a:graphicFrameLocks noGrp="1" noChangeAspect="1"/>
          </p:cNvGraphicFramePr>
          <p:nvPr>
            <p:extLst>
              <p:ext uri="{D42A27DB-BD31-4B8C-83A1-F6EECF244321}">
                <p14:modId xmlns:p14="http://schemas.microsoft.com/office/powerpoint/2010/main" xmlns="" val="2223637915"/>
              </p:ext>
            </p:extLst>
          </p:nvPr>
        </p:nvGraphicFramePr>
        <p:xfrm>
          <a:off x="11417300" y="193771"/>
          <a:ext cx="481012" cy="397668"/>
        </p:xfrm>
        <a:graphic>
          <a:graphicData uri="http://schemas.openxmlformats.org/presentationml/2006/ole">
            <p:oleObj spid="_x0000_s33844" name="CorelDRAW" r:id="rId3" imgW="5974200" imgH="4933440" progId="">
              <p:embed/>
            </p:oleObj>
          </a:graphicData>
        </a:graphic>
      </p:graphicFrame>
      <p:sp>
        <p:nvSpPr>
          <p:cNvPr id="12" name="pole tekstowe 11"/>
          <p:cNvSpPr txBox="1"/>
          <p:nvPr/>
        </p:nvSpPr>
        <p:spPr>
          <a:xfrm>
            <a:off x="279400" y="6480768"/>
            <a:ext cx="3986797" cy="276999"/>
          </a:xfrm>
          <a:prstGeom prst="rect">
            <a:avLst/>
          </a:prstGeom>
          <a:noFill/>
        </p:spPr>
        <p:txBody>
          <a:bodyPr wrap="none" rtlCol="0">
            <a:spAutoFit/>
          </a:bodyPr>
          <a:lstStyle/>
          <a:p>
            <a:r>
              <a:rPr lang="en-GB" sz="1200" i="1" dirty="0" smtClean="0">
                <a:solidFill>
                  <a:srgbClr val="006699"/>
                </a:solidFill>
                <a:latin typeface="+mj-lt"/>
              </a:rPr>
              <a:t>Scanner Data Workshop, 1-2 October 2015, ISTAT, Rome, Italy</a:t>
            </a:r>
            <a:endParaRPr lang="en-GB" sz="1200" i="1" dirty="0">
              <a:solidFill>
                <a:srgbClr val="006699"/>
              </a:solidFill>
              <a:latin typeface="+mj-lt"/>
            </a:endParaRPr>
          </a:p>
        </p:txBody>
      </p:sp>
      <p:sp>
        <p:nvSpPr>
          <p:cNvPr id="13" name="Rectangle 2"/>
          <p:cNvSpPr txBox="1">
            <a:spLocks/>
          </p:cNvSpPr>
          <p:nvPr/>
        </p:nvSpPr>
        <p:spPr bwMode="auto">
          <a:xfrm>
            <a:off x="688976" y="265177"/>
            <a:ext cx="6424206" cy="727075"/>
          </a:xfrm>
          <a:prstGeom prst="rect">
            <a:avLst/>
          </a:prstGeom>
        </p:spPr>
        <p:txBody>
          <a:bodyPr wrap="square" numCol="1" anchorCtr="0" compatLnSpc="1">
            <a:prstTxWarp prst="textNoShape">
              <a:avLst/>
            </a:prstTxWarp>
          </a:bodyPr>
          <a:lstStyle>
            <a:lvl1pPr algn="l" rtl="0" eaLnBrk="0" fontAlgn="base" hangingPunct="0">
              <a:lnSpc>
                <a:spcPct val="90000"/>
              </a:lnSpc>
              <a:spcBef>
                <a:spcPct val="0"/>
              </a:spcBef>
              <a:spcAft>
                <a:spcPct val="0"/>
              </a:spcAft>
              <a:defRPr sz="5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defRPr>
            </a:lvl2pPr>
            <a:lvl3pPr algn="l" rtl="0" eaLnBrk="0" fontAlgn="base" hangingPunct="0">
              <a:lnSpc>
                <a:spcPct val="90000"/>
              </a:lnSpc>
              <a:spcBef>
                <a:spcPct val="0"/>
              </a:spcBef>
              <a:spcAft>
                <a:spcPct val="0"/>
              </a:spcAft>
              <a:defRPr sz="5400">
                <a:solidFill>
                  <a:schemeClr val="tx1"/>
                </a:solidFill>
                <a:latin typeface="Corbel" pitchFamily="34" charset="0"/>
              </a:defRPr>
            </a:lvl3pPr>
            <a:lvl4pPr algn="l" rtl="0" eaLnBrk="0" fontAlgn="base" hangingPunct="0">
              <a:lnSpc>
                <a:spcPct val="90000"/>
              </a:lnSpc>
              <a:spcBef>
                <a:spcPct val="0"/>
              </a:spcBef>
              <a:spcAft>
                <a:spcPct val="0"/>
              </a:spcAft>
              <a:defRPr sz="5400">
                <a:solidFill>
                  <a:schemeClr val="tx1"/>
                </a:solidFill>
                <a:latin typeface="Corbel" pitchFamily="34" charset="0"/>
              </a:defRPr>
            </a:lvl4pPr>
            <a:lvl5pPr algn="l" rtl="0" eaLnBrk="0" fontAlgn="base" hangingPunct="0">
              <a:lnSpc>
                <a:spcPct val="90000"/>
              </a:lnSpc>
              <a:spcBef>
                <a:spcPct val="0"/>
              </a:spcBef>
              <a:spcAft>
                <a:spcPct val="0"/>
              </a:spcAft>
              <a:defRPr sz="5400">
                <a:solidFill>
                  <a:schemeClr val="tx1"/>
                </a:solidFill>
                <a:latin typeface="Corbel" pitchFamily="34" charset="0"/>
              </a:defRPr>
            </a:lvl5pPr>
            <a:lvl6pPr marL="457200" algn="l" rtl="0" fontAlgn="base">
              <a:lnSpc>
                <a:spcPct val="90000"/>
              </a:lnSpc>
              <a:spcBef>
                <a:spcPct val="0"/>
              </a:spcBef>
              <a:spcAft>
                <a:spcPct val="0"/>
              </a:spcAft>
              <a:defRPr sz="5400">
                <a:solidFill>
                  <a:schemeClr val="tx1"/>
                </a:solidFill>
                <a:latin typeface="Corbel" pitchFamily="34" charset="0"/>
              </a:defRPr>
            </a:lvl6pPr>
            <a:lvl7pPr marL="914400" algn="l" rtl="0" fontAlgn="base">
              <a:lnSpc>
                <a:spcPct val="90000"/>
              </a:lnSpc>
              <a:spcBef>
                <a:spcPct val="0"/>
              </a:spcBef>
              <a:spcAft>
                <a:spcPct val="0"/>
              </a:spcAft>
              <a:defRPr sz="5400">
                <a:solidFill>
                  <a:schemeClr val="tx1"/>
                </a:solidFill>
                <a:latin typeface="Corbel" pitchFamily="34" charset="0"/>
              </a:defRPr>
            </a:lvl7pPr>
            <a:lvl8pPr marL="1371600" algn="l" rtl="0" fontAlgn="base">
              <a:lnSpc>
                <a:spcPct val="90000"/>
              </a:lnSpc>
              <a:spcBef>
                <a:spcPct val="0"/>
              </a:spcBef>
              <a:spcAft>
                <a:spcPct val="0"/>
              </a:spcAft>
              <a:defRPr sz="5400">
                <a:solidFill>
                  <a:schemeClr val="tx1"/>
                </a:solidFill>
                <a:latin typeface="Corbel" pitchFamily="34" charset="0"/>
              </a:defRPr>
            </a:lvl8pPr>
            <a:lvl9pPr marL="1828800" algn="l" rtl="0" fontAlgn="base">
              <a:lnSpc>
                <a:spcPct val="90000"/>
              </a:lnSpc>
              <a:spcBef>
                <a:spcPct val="0"/>
              </a:spcBef>
              <a:spcAft>
                <a:spcPct val="0"/>
              </a:spcAft>
              <a:defRPr sz="5400">
                <a:solidFill>
                  <a:schemeClr val="tx1"/>
                </a:solidFill>
                <a:latin typeface="Corbel" pitchFamily="34" charset="0"/>
              </a:defRPr>
            </a:lvl9pPr>
          </a:lstStyle>
          <a:p>
            <a:r>
              <a:rPr lang="en-US" sz="3600" b="1" dirty="0">
                <a:solidFill>
                  <a:srgbClr val="006699"/>
                </a:solidFill>
              </a:rPr>
              <a:t>Stage </a:t>
            </a:r>
            <a:r>
              <a:rPr lang="pl-PL" sz="3600" b="1" dirty="0" smtClean="0">
                <a:solidFill>
                  <a:srgbClr val="006699"/>
                </a:solidFill>
              </a:rPr>
              <a:t>4</a:t>
            </a:r>
            <a:r>
              <a:rPr lang="en-GB" sz="3600" b="1" dirty="0" smtClean="0">
                <a:solidFill>
                  <a:srgbClr val="006699"/>
                </a:solidFill>
              </a:rPr>
              <a:t>: Next planned steps</a:t>
            </a:r>
            <a:endParaRPr lang="en-GB" sz="3600" b="1" dirty="0">
              <a:solidFill>
                <a:srgbClr val="006699"/>
              </a:solidFill>
            </a:endParaRPr>
          </a:p>
        </p:txBody>
      </p:sp>
      <p:pic>
        <p:nvPicPr>
          <p:cNvPr id="9" name="Picture 24" descr="http://howto.wired.com/mediawiki/images/Barcode_example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647238" y="6480768"/>
            <a:ext cx="2544762" cy="377232"/>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Rectangle 8"/>
          <p:cNvSpPr>
            <a:spLocks/>
          </p:cNvSpPr>
          <p:nvPr/>
        </p:nvSpPr>
        <p:spPr bwMode="auto">
          <a:xfrm>
            <a:off x="688975" y="1109215"/>
            <a:ext cx="9498012" cy="4696157"/>
          </a:xfrm>
          <a:prstGeom prst="rect">
            <a:avLst/>
          </a:prstGeom>
          <a:noFill/>
          <a:ln w="9525">
            <a:noFill/>
            <a:miter lim="800000"/>
            <a:headEnd/>
            <a:tailEnd/>
          </a:ln>
        </p:spPr>
        <p:txBody>
          <a:bodyPr/>
          <a:lstStyle/>
          <a:p>
            <a:pPr marL="457200" indent="-457200">
              <a:lnSpc>
                <a:spcPct val="90000"/>
              </a:lnSpc>
              <a:spcBef>
                <a:spcPts val="1000"/>
              </a:spcBef>
              <a:buFont typeface="Arial" charset="0"/>
              <a:buChar char="•"/>
            </a:pPr>
            <a:r>
              <a:rPr lang="en-GB" sz="2400" dirty="0" smtClean="0">
                <a:solidFill>
                  <a:srgbClr val="006699"/>
                </a:solidFill>
                <a:latin typeface="+mj-lt"/>
              </a:rPr>
              <a:t>Linking of particular items from month to month.</a:t>
            </a:r>
          </a:p>
          <a:p>
            <a:pPr marL="457200" indent="-457200">
              <a:lnSpc>
                <a:spcPct val="90000"/>
              </a:lnSpc>
              <a:spcBef>
                <a:spcPts val="1000"/>
              </a:spcBef>
              <a:buFont typeface="Arial" charset="0"/>
              <a:buChar char="•"/>
            </a:pPr>
            <a:r>
              <a:rPr lang="en-GB" sz="2400" dirty="0" smtClean="0">
                <a:solidFill>
                  <a:srgbClr val="006699"/>
                </a:solidFill>
                <a:latin typeface="+mj-lt"/>
              </a:rPr>
              <a:t>Determine the sample size.</a:t>
            </a:r>
          </a:p>
          <a:p>
            <a:pPr marL="457200" indent="-457200">
              <a:lnSpc>
                <a:spcPct val="90000"/>
              </a:lnSpc>
              <a:spcBef>
                <a:spcPts val="1000"/>
              </a:spcBef>
              <a:buFont typeface="Arial" charset="0"/>
              <a:buChar char="•"/>
            </a:pPr>
            <a:r>
              <a:rPr lang="en-GB" sz="2400" dirty="0" smtClean="0">
                <a:solidFill>
                  <a:srgbClr val="006699"/>
                </a:solidFill>
                <a:latin typeface="+mj-lt"/>
              </a:rPr>
              <a:t>Developing objectives for control (including: identification of outliers,  data imputation, replacements, conformation of the correctness o</a:t>
            </a:r>
            <a:r>
              <a:rPr lang="pl-PL" sz="2400" dirty="0" smtClean="0">
                <a:solidFill>
                  <a:srgbClr val="006699"/>
                </a:solidFill>
                <a:latin typeface="+mj-lt"/>
              </a:rPr>
              <a:t>f</a:t>
            </a:r>
            <a:r>
              <a:rPr lang="en-GB" sz="2400" dirty="0" smtClean="0">
                <a:solidFill>
                  <a:srgbClr val="006699"/>
                </a:solidFill>
                <a:latin typeface="+mj-lt"/>
              </a:rPr>
              <a:t> </a:t>
            </a:r>
            <a:r>
              <a:rPr lang="pl-PL" sz="2400" dirty="0" smtClean="0">
                <a:solidFill>
                  <a:srgbClr val="006699"/>
                </a:solidFill>
                <a:latin typeface="+mj-lt"/>
              </a:rPr>
              <a:t>t</a:t>
            </a:r>
            <a:r>
              <a:rPr lang="en-GB" sz="2400" dirty="0" smtClean="0">
                <a:solidFill>
                  <a:srgbClr val="006699"/>
                </a:solidFill>
                <a:latin typeface="+mj-lt"/>
              </a:rPr>
              <a:t>he compiled dynamics).</a:t>
            </a:r>
          </a:p>
          <a:p>
            <a:pPr marL="457200" indent="-457200">
              <a:lnSpc>
                <a:spcPct val="90000"/>
              </a:lnSpc>
              <a:spcBef>
                <a:spcPts val="1000"/>
              </a:spcBef>
              <a:buFont typeface="Arial" charset="0"/>
              <a:buChar char="•"/>
            </a:pPr>
            <a:r>
              <a:rPr lang="en-GB" sz="2400" dirty="0" smtClean="0">
                <a:solidFill>
                  <a:srgbClr val="006699"/>
                </a:solidFill>
                <a:latin typeface="+mj-lt"/>
              </a:rPr>
              <a:t>Price index calculation. In prospect, including the indices calculated on the basis of data from retail chains should be proportional to the share of a given chain in total retail sales. </a:t>
            </a:r>
          </a:p>
          <a:p>
            <a:pPr marL="457200" indent="-457200">
              <a:lnSpc>
                <a:spcPct val="90000"/>
              </a:lnSpc>
              <a:spcBef>
                <a:spcPts val="1000"/>
              </a:spcBef>
              <a:buFont typeface="Arial" charset="0"/>
              <a:buChar char="•"/>
            </a:pPr>
            <a:r>
              <a:rPr lang="en-GB" sz="2400" dirty="0" smtClean="0">
                <a:solidFill>
                  <a:srgbClr val="006699"/>
                </a:solidFill>
                <a:latin typeface="+mj-lt"/>
              </a:rPr>
              <a:t>As indicated by experimental calculations carried out during the first project, indices calculated on the basis of data collected in the traditional way are more stable, while indices for scanner data are subject to considerable fluctuations.</a:t>
            </a:r>
          </a:p>
        </p:txBody>
      </p:sp>
      <p:sp>
        <p:nvSpPr>
          <p:cNvPr id="14" name="Symbol zastępczy numeru slajdu 4"/>
          <p:cNvSpPr>
            <a:spLocks noGrp="1"/>
          </p:cNvSpPr>
          <p:nvPr>
            <p:ph type="sldNum" sz="quarter" idx="12"/>
          </p:nvPr>
        </p:nvSpPr>
        <p:spPr>
          <a:xfrm>
            <a:off x="9292858" y="6492875"/>
            <a:ext cx="407545" cy="365125"/>
          </a:xfrm>
        </p:spPr>
        <p:txBody>
          <a:bodyPr/>
          <a:lstStyle/>
          <a:p>
            <a:pPr>
              <a:defRPr/>
            </a:pPr>
            <a:fld id="{AF6EFFD7-34AC-479B-82EE-27BE952E32D7}" type="slidenum">
              <a:rPr lang="pl-PL" sz="1400" smtClean="0">
                <a:solidFill>
                  <a:srgbClr val="006699"/>
                </a:solidFill>
              </a:rPr>
              <a:pPr>
                <a:defRPr/>
              </a:pPr>
              <a:t>14</a:t>
            </a:fld>
            <a:endParaRPr lang="pl-PL" sz="1400" dirty="0">
              <a:solidFill>
                <a:srgbClr val="006699"/>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5"/>
          <p:cNvSpPr>
            <a:spLocks/>
          </p:cNvSpPr>
          <p:nvPr/>
        </p:nvSpPr>
        <p:spPr bwMode="auto">
          <a:xfrm>
            <a:off x="489098" y="1148316"/>
            <a:ext cx="10220177" cy="5249309"/>
          </a:xfrm>
          <a:prstGeom prst="rect">
            <a:avLst/>
          </a:prstGeom>
          <a:noFill/>
          <a:ln w="9525">
            <a:noFill/>
            <a:miter lim="800000"/>
            <a:headEnd/>
            <a:tailEnd/>
          </a:ln>
        </p:spPr>
        <p:txBody>
          <a:bodyPr/>
          <a:lstStyle/>
          <a:p>
            <a:pPr marL="457200" indent="-457200">
              <a:lnSpc>
                <a:spcPct val="90000"/>
              </a:lnSpc>
              <a:spcBef>
                <a:spcPts val="1000"/>
              </a:spcBef>
              <a:buFont typeface="Arial" charset="0"/>
              <a:buNone/>
            </a:pPr>
            <a:endParaRPr lang="pl-PL" b="1">
              <a:solidFill>
                <a:srgbClr val="006699"/>
              </a:solidFill>
              <a:latin typeface="Corbel" pitchFamily="34" charset="0"/>
            </a:endParaRPr>
          </a:p>
        </p:txBody>
      </p:sp>
      <p:sp>
        <p:nvSpPr>
          <p:cNvPr id="70661" name="Rectangle 8"/>
          <p:cNvSpPr>
            <a:spLocks/>
          </p:cNvSpPr>
          <p:nvPr/>
        </p:nvSpPr>
        <p:spPr bwMode="auto">
          <a:xfrm>
            <a:off x="688975" y="1109216"/>
            <a:ext cx="9498012" cy="4993868"/>
          </a:xfrm>
          <a:prstGeom prst="rect">
            <a:avLst/>
          </a:prstGeom>
          <a:noFill/>
          <a:ln w="9525">
            <a:noFill/>
            <a:miter lim="800000"/>
            <a:headEnd/>
            <a:tailEnd/>
          </a:ln>
        </p:spPr>
        <p:txBody>
          <a:bodyPr/>
          <a:lstStyle/>
          <a:p>
            <a:pPr marL="457200" indent="-457200">
              <a:lnSpc>
                <a:spcPct val="90000"/>
              </a:lnSpc>
              <a:spcBef>
                <a:spcPts val="1000"/>
              </a:spcBef>
              <a:buFont typeface="Arial" charset="0"/>
              <a:buChar char="•"/>
            </a:pPr>
            <a:r>
              <a:rPr lang="en-GB" sz="2400" dirty="0" smtClean="0">
                <a:solidFill>
                  <a:srgbClr val="006699"/>
                </a:solidFill>
                <a:latin typeface="+mj-lt"/>
              </a:rPr>
              <a:t>Further negotiations with retail chains</a:t>
            </a:r>
            <a:r>
              <a:rPr lang="pl-PL" sz="2400" dirty="0" smtClean="0">
                <a:solidFill>
                  <a:srgbClr val="006699"/>
                </a:solidFill>
                <a:latin typeface="+mj-lt"/>
              </a:rPr>
              <a:t>.</a:t>
            </a:r>
            <a:endParaRPr lang="en-GB" sz="2400" dirty="0" smtClean="0">
              <a:solidFill>
                <a:srgbClr val="006699"/>
              </a:solidFill>
              <a:latin typeface="+mj-lt"/>
            </a:endParaRPr>
          </a:p>
          <a:p>
            <a:pPr marL="457200" indent="-457200">
              <a:lnSpc>
                <a:spcPct val="90000"/>
              </a:lnSpc>
              <a:spcBef>
                <a:spcPts val="1000"/>
              </a:spcBef>
              <a:buFont typeface="Arial" charset="0"/>
              <a:buChar char="•"/>
            </a:pPr>
            <a:r>
              <a:rPr lang="en-GB" sz="2400" dirty="0" smtClean="0">
                <a:solidFill>
                  <a:srgbClr val="006699"/>
                </a:solidFill>
                <a:latin typeface="+mj-lt"/>
              </a:rPr>
              <a:t>Market monitoring:</a:t>
            </a:r>
          </a:p>
          <a:p>
            <a:pPr marL="914400" lvl="1" indent="-457200">
              <a:lnSpc>
                <a:spcPct val="90000"/>
              </a:lnSpc>
              <a:spcBef>
                <a:spcPts val="1000"/>
              </a:spcBef>
              <a:buFont typeface="Arial" charset="0"/>
              <a:buChar char="•"/>
            </a:pPr>
            <a:r>
              <a:rPr lang="en-GB" sz="2400" dirty="0" smtClean="0">
                <a:solidFill>
                  <a:srgbClr val="006699"/>
                </a:solidFill>
                <a:latin typeface="+mj-lt"/>
              </a:rPr>
              <a:t>Information on the worsening situation or closure of a retail chain</a:t>
            </a:r>
            <a:r>
              <a:rPr lang="pl-PL" sz="2400" dirty="0" smtClean="0">
                <a:solidFill>
                  <a:srgbClr val="006699"/>
                </a:solidFill>
                <a:latin typeface="+mj-lt"/>
              </a:rPr>
              <a:t>.</a:t>
            </a:r>
            <a:endParaRPr lang="en-GB" sz="2400" dirty="0" smtClean="0">
              <a:solidFill>
                <a:srgbClr val="006699"/>
              </a:solidFill>
              <a:latin typeface="+mj-lt"/>
            </a:endParaRPr>
          </a:p>
          <a:p>
            <a:pPr marL="914400" lvl="1" indent="-457200">
              <a:lnSpc>
                <a:spcPct val="90000"/>
              </a:lnSpc>
              <a:spcBef>
                <a:spcPts val="1000"/>
              </a:spcBef>
              <a:buFont typeface="Arial" charset="0"/>
              <a:buChar char="•"/>
            </a:pPr>
            <a:r>
              <a:rPr lang="en-GB" sz="2400" dirty="0" smtClean="0">
                <a:solidFill>
                  <a:srgbClr val="006699"/>
                </a:solidFill>
                <a:latin typeface="+mj-lt"/>
              </a:rPr>
              <a:t>The current economic conditions hinder the process of establishing and maintaining positive relationships with retail chains.  However, the difficult economic situation on the retail market causes frequent liquidation of outlets and unwillingness of the stores managers towards price collectors’ visits and providing them with information on prices and additional product characteristics.</a:t>
            </a:r>
          </a:p>
          <a:p>
            <a:pPr marL="914400" lvl="1" indent="-457200">
              <a:lnSpc>
                <a:spcPct val="90000"/>
              </a:lnSpc>
              <a:spcBef>
                <a:spcPts val="1000"/>
              </a:spcBef>
              <a:buFont typeface="Arial" charset="0"/>
              <a:buChar char="•"/>
            </a:pPr>
            <a:r>
              <a:rPr lang="en-GB" sz="2400" dirty="0" smtClean="0">
                <a:solidFill>
                  <a:srgbClr val="006699"/>
                </a:solidFill>
                <a:latin typeface="+mj-lt"/>
              </a:rPr>
              <a:t>New trends – developing online sales channel and pricing policy in this respect by retail chains</a:t>
            </a:r>
            <a:r>
              <a:rPr lang="pl-PL" sz="2400" dirty="0" smtClean="0">
                <a:solidFill>
                  <a:srgbClr val="006699"/>
                </a:solidFill>
                <a:latin typeface="+mj-lt"/>
              </a:rPr>
              <a:t>.</a:t>
            </a:r>
            <a:endParaRPr lang="en-GB" sz="2400" dirty="0" smtClean="0">
              <a:solidFill>
                <a:srgbClr val="006699"/>
              </a:solidFill>
              <a:latin typeface="+mj-lt"/>
            </a:endParaRPr>
          </a:p>
          <a:p>
            <a:pPr marL="457200" indent="-457200">
              <a:lnSpc>
                <a:spcPct val="90000"/>
              </a:lnSpc>
              <a:spcBef>
                <a:spcPts val="1000"/>
              </a:spcBef>
              <a:buFont typeface="Arial" charset="0"/>
              <a:buChar char="•"/>
            </a:pPr>
            <a:r>
              <a:rPr lang="en-GB" sz="2400" dirty="0" smtClean="0">
                <a:solidFill>
                  <a:srgbClr val="006699"/>
                </a:solidFill>
                <a:latin typeface="+mj-lt"/>
              </a:rPr>
              <a:t>The implementation of the first data is planned for January 2017, provided there are no interferences in the works</a:t>
            </a:r>
            <a:r>
              <a:rPr lang="pl-PL" sz="2400" dirty="0" smtClean="0">
                <a:solidFill>
                  <a:srgbClr val="006699"/>
                </a:solidFill>
                <a:latin typeface="+mj-lt"/>
              </a:rPr>
              <a:t>.</a:t>
            </a:r>
            <a:endParaRPr lang="en-GB" sz="2400" dirty="0">
              <a:solidFill>
                <a:srgbClr val="006699"/>
              </a:solidFill>
              <a:latin typeface="+mj-lt"/>
            </a:endParaRPr>
          </a:p>
        </p:txBody>
      </p:sp>
      <p:sp>
        <p:nvSpPr>
          <p:cNvPr id="7" name="Text Box 17"/>
          <p:cNvSpPr txBox="1">
            <a:spLocks noChangeArrowheads="1"/>
          </p:cNvSpPr>
          <p:nvPr/>
        </p:nvSpPr>
        <p:spPr bwMode="auto">
          <a:xfrm>
            <a:off x="7877176" y="238717"/>
            <a:ext cx="3540124" cy="307777"/>
          </a:xfrm>
          <a:prstGeom prst="rect">
            <a:avLst/>
          </a:prstGeom>
          <a:noFill/>
          <a:ln w="9525">
            <a:noFill/>
            <a:miter lim="800000"/>
            <a:headEnd/>
            <a:tailEnd/>
          </a:ln>
        </p:spPr>
        <p:txBody>
          <a:bodyPr wrap="square">
            <a:spAutoFit/>
          </a:bodyPr>
          <a:lstStyle/>
          <a:p>
            <a:r>
              <a:rPr lang="pl-PL" sz="1400" dirty="0">
                <a:solidFill>
                  <a:srgbClr val="006699"/>
                </a:solidFill>
                <a:latin typeface="Calibri" pitchFamily="34" charset="0"/>
              </a:rPr>
              <a:t>THE CENTRAL STATISTICAL OFFICE OF </a:t>
            </a:r>
            <a:r>
              <a:rPr lang="pl-PL" sz="1400" dirty="0" smtClean="0">
                <a:solidFill>
                  <a:srgbClr val="006699"/>
                </a:solidFill>
                <a:latin typeface="Calibri" pitchFamily="34" charset="0"/>
              </a:rPr>
              <a:t>POLAND</a:t>
            </a:r>
            <a:endParaRPr lang="pl-PL" sz="1400" dirty="0">
              <a:solidFill>
                <a:srgbClr val="006699"/>
              </a:solidFill>
              <a:latin typeface="Calibri" pitchFamily="34" charset="0"/>
            </a:endParaRPr>
          </a:p>
        </p:txBody>
      </p:sp>
      <p:graphicFrame>
        <p:nvGraphicFramePr>
          <p:cNvPr id="8" name="Obiekt 7"/>
          <p:cNvGraphicFramePr>
            <a:graphicFrameLocks noGrp="1" noChangeAspect="1"/>
          </p:cNvGraphicFramePr>
          <p:nvPr>
            <p:extLst>
              <p:ext uri="{D42A27DB-BD31-4B8C-83A1-F6EECF244321}">
                <p14:modId xmlns:p14="http://schemas.microsoft.com/office/powerpoint/2010/main" xmlns="" val="2223637915"/>
              </p:ext>
            </p:extLst>
          </p:nvPr>
        </p:nvGraphicFramePr>
        <p:xfrm>
          <a:off x="11417300" y="193771"/>
          <a:ext cx="481012" cy="397668"/>
        </p:xfrm>
        <a:graphic>
          <a:graphicData uri="http://schemas.openxmlformats.org/presentationml/2006/ole">
            <p:oleObj spid="_x0000_s36916" name="CorelDRAW" r:id="rId3" imgW="5974200" imgH="4933440" progId="">
              <p:embed/>
            </p:oleObj>
          </a:graphicData>
        </a:graphic>
      </p:graphicFrame>
      <p:sp>
        <p:nvSpPr>
          <p:cNvPr id="12" name="pole tekstowe 11"/>
          <p:cNvSpPr txBox="1"/>
          <p:nvPr/>
        </p:nvSpPr>
        <p:spPr>
          <a:xfrm>
            <a:off x="279400" y="6480768"/>
            <a:ext cx="3986797" cy="276999"/>
          </a:xfrm>
          <a:prstGeom prst="rect">
            <a:avLst/>
          </a:prstGeom>
          <a:noFill/>
        </p:spPr>
        <p:txBody>
          <a:bodyPr wrap="none" rtlCol="0">
            <a:spAutoFit/>
          </a:bodyPr>
          <a:lstStyle/>
          <a:p>
            <a:r>
              <a:rPr lang="en-GB" sz="1200" i="1" dirty="0" smtClean="0">
                <a:solidFill>
                  <a:srgbClr val="006699"/>
                </a:solidFill>
                <a:latin typeface="+mj-lt"/>
              </a:rPr>
              <a:t>Scanner Data Workshop, 1-2 October 2015, ISTAT, Rome, Italy</a:t>
            </a:r>
            <a:endParaRPr lang="en-GB" sz="1200" i="1" dirty="0">
              <a:solidFill>
                <a:srgbClr val="006699"/>
              </a:solidFill>
              <a:latin typeface="+mj-lt"/>
            </a:endParaRPr>
          </a:p>
        </p:txBody>
      </p:sp>
      <p:sp>
        <p:nvSpPr>
          <p:cNvPr id="13" name="Rectangle 2"/>
          <p:cNvSpPr txBox="1">
            <a:spLocks/>
          </p:cNvSpPr>
          <p:nvPr/>
        </p:nvSpPr>
        <p:spPr bwMode="auto">
          <a:xfrm>
            <a:off x="688975" y="265178"/>
            <a:ext cx="7188201" cy="601662"/>
          </a:xfrm>
          <a:prstGeom prst="rect">
            <a:avLst/>
          </a:prstGeom>
        </p:spPr>
        <p:txBody>
          <a:bodyPr wrap="square" numCol="1" anchorCtr="0" compatLnSpc="1">
            <a:prstTxWarp prst="textNoShape">
              <a:avLst/>
            </a:prstTxWarp>
          </a:bodyPr>
          <a:lstStyle>
            <a:lvl1pPr algn="l" rtl="0" eaLnBrk="0" fontAlgn="base" hangingPunct="0">
              <a:lnSpc>
                <a:spcPct val="90000"/>
              </a:lnSpc>
              <a:spcBef>
                <a:spcPct val="0"/>
              </a:spcBef>
              <a:spcAft>
                <a:spcPct val="0"/>
              </a:spcAft>
              <a:defRPr sz="5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defRPr>
            </a:lvl2pPr>
            <a:lvl3pPr algn="l" rtl="0" eaLnBrk="0" fontAlgn="base" hangingPunct="0">
              <a:lnSpc>
                <a:spcPct val="90000"/>
              </a:lnSpc>
              <a:spcBef>
                <a:spcPct val="0"/>
              </a:spcBef>
              <a:spcAft>
                <a:spcPct val="0"/>
              </a:spcAft>
              <a:defRPr sz="5400">
                <a:solidFill>
                  <a:schemeClr val="tx1"/>
                </a:solidFill>
                <a:latin typeface="Corbel" pitchFamily="34" charset="0"/>
              </a:defRPr>
            </a:lvl3pPr>
            <a:lvl4pPr algn="l" rtl="0" eaLnBrk="0" fontAlgn="base" hangingPunct="0">
              <a:lnSpc>
                <a:spcPct val="90000"/>
              </a:lnSpc>
              <a:spcBef>
                <a:spcPct val="0"/>
              </a:spcBef>
              <a:spcAft>
                <a:spcPct val="0"/>
              </a:spcAft>
              <a:defRPr sz="5400">
                <a:solidFill>
                  <a:schemeClr val="tx1"/>
                </a:solidFill>
                <a:latin typeface="Corbel" pitchFamily="34" charset="0"/>
              </a:defRPr>
            </a:lvl4pPr>
            <a:lvl5pPr algn="l" rtl="0" eaLnBrk="0" fontAlgn="base" hangingPunct="0">
              <a:lnSpc>
                <a:spcPct val="90000"/>
              </a:lnSpc>
              <a:spcBef>
                <a:spcPct val="0"/>
              </a:spcBef>
              <a:spcAft>
                <a:spcPct val="0"/>
              </a:spcAft>
              <a:defRPr sz="5400">
                <a:solidFill>
                  <a:schemeClr val="tx1"/>
                </a:solidFill>
                <a:latin typeface="Corbel" pitchFamily="34" charset="0"/>
              </a:defRPr>
            </a:lvl5pPr>
            <a:lvl6pPr marL="457200" algn="l" rtl="0" fontAlgn="base">
              <a:lnSpc>
                <a:spcPct val="90000"/>
              </a:lnSpc>
              <a:spcBef>
                <a:spcPct val="0"/>
              </a:spcBef>
              <a:spcAft>
                <a:spcPct val="0"/>
              </a:spcAft>
              <a:defRPr sz="5400">
                <a:solidFill>
                  <a:schemeClr val="tx1"/>
                </a:solidFill>
                <a:latin typeface="Corbel" pitchFamily="34" charset="0"/>
              </a:defRPr>
            </a:lvl6pPr>
            <a:lvl7pPr marL="914400" algn="l" rtl="0" fontAlgn="base">
              <a:lnSpc>
                <a:spcPct val="90000"/>
              </a:lnSpc>
              <a:spcBef>
                <a:spcPct val="0"/>
              </a:spcBef>
              <a:spcAft>
                <a:spcPct val="0"/>
              </a:spcAft>
              <a:defRPr sz="5400">
                <a:solidFill>
                  <a:schemeClr val="tx1"/>
                </a:solidFill>
                <a:latin typeface="Corbel" pitchFamily="34" charset="0"/>
              </a:defRPr>
            </a:lvl7pPr>
            <a:lvl8pPr marL="1371600" algn="l" rtl="0" fontAlgn="base">
              <a:lnSpc>
                <a:spcPct val="90000"/>
              </a:lnSpc>
              <a:spcBef>
                <a:spcPct val="0"/>
              </a:spcBef>
              <a:spcAft>
                <a:spcPct val="0"/>
              </a:spcAft>
              <a:defRPr sz="5400">
                <a:solidFill>
                  <a:schemeClr val="tx1"/>
                </a:solidFill>
                <a:latin typeface="Corbel" pitchFamily="34" charset="0"/>
              </a:defRPr>
            </a:lvl8pPr>
            <a:lvl9pPr marL="1828800" algn="l" rtl="0" fontAlgn="base">
              <a:lnSpc>
                <a:spcPct val="90000"/>
              </a:lnSpc>
              <a:spcBef>
                <a:spcPct val="0"/>
              </a:spcBef>
              <a:spcAft>
                <a:spcPct val="0"/>
              </a:spcAft>
              <a:defRPr sz="5400">
                <a:solidFill>
                  <a:schemeClr val="tx1"/>
                </a:solidFill>
                <a:latin typeface="Corbel" pitchFamily="34" charset="0"/>
              </a:defRPr>
            </a:lvl9pPr>
          </a:lstStyle>
          <a:p>
            <a:r>
              <a:rPr lang="en-GB" sz="3600" b="1" dirty="0" smtClean="0">
                <a:solidFill>
                  <a:srgbClr val="006699"/>
                </a:solidFill>
              </a:rPr>
              <a:t>Plans for the future</a:t>
            </a:r>
            <a:endParaRPr lang="en-GB" sz="3600" b="1" dirty="0">
              <a:solidFill>
                <a:srgbClr val="FF0000"/>
              </a:solidFill>
            </a:endParaRPr>
          </a:p>
        </p:txBody>
      </p:sp>
      <p:pic>
        <p:nvPicPr>
          <p:cNvPr id="9" name="Picture 24" descr="http://howto.wired.com/mediawiki/images/Barcode_example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647238" y="6480768"/>
            <a:ext cx="2544762" cy="377232"/>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Symbol zastępczy numeru slajdu 4"/>
          <p:cNvSpPr>
            <a:spLocks noGrp="1"/>
          </p:cNvSpPr>
          <p:nvPr>
            <p:ph type="sldNum" sz="quarter" idx="12"/>
          </p:nvPr>
        </p:nvSpPr>
        <p:spPr>
          <a:xfrm>
            <a:off x="9292858" y="6492875"/>
            <a:ext cx="407545" cy="365125"/>
          </a:xfrm>
        </p:spPr>
        <p:txBody>
          <a:bodyPr/>
          <a:lstStyle/>
          <a:p>
            <a:pPr>
              <a:defRPr/>
            </a:pPr>
            <a:fld id="{AF6EFFD7-34AC-479B-82EE-27BE952E32D7}" type="slidenum">
              <a:rPr lang="pl-PL" sz="1400" smtClean="0">
                <a:solidFill>
                  <a:srgbClr val="006699"/>
                </a:solidFill>
              </a:rPr>
              <a:pPr>
                <a:defRPr/>
              </a:pPr>
              <a:t>15</a:t>
            </a:fld>
            <a:endParaRPr lang="pl-PL" sz="1400" dirty="0">
              <a:solidFill>
                <a:srgbClr val="006699"/>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7"/>
          <p:cNvSpPr txBox="1">
            <a:spLocks noChangeArrowheads="1"/>
          </p:cNvSpPr>
          <p:nvPr/>
        </p:nvSpPr>
        <p:spPr bwMode="auto">
          <a:xfrm>
            <a:off x="7877176" y="238717"/>
            <a:ext cx="3540124" cy="307777"/>
          </a:xfrm>
          <a:prstGeom prst="rect">
            <a:avLst/>
          </a:prstGeom>
          <a:noFill/>
          <a:ln w="9525">
            <a:noFill/>
            <a:miter lim="800000"/>
            <a:headEnd/>
            <a:tailEnd/>
          </a:ln>
        </p:spPr>
        <p:txBody>
          <a:bodyPr wrap="square">
            <a:spAutoFit/>
          </a:bodyPr>
          <a:lstStyle/>
          <a:p>
            <a:r>
              <a:rPr lang="pl-PL" sz="1400" dirty="0">
                <a:solidFill>
                  <a:srgbClr val="006699"/>
                </a:solidFill>
                <a:latin typeface="Calibri" pitchFamily="34" charset="0"/>
              </a:rPr>
              <a:t>THE CENTRAL STATISTICAL OFFICE OF </a:t>
            </a:r>
            <a:r>
              <a:rPr lang="pl-PL" sz="1400" dirty="0" smtClean="0">
                <a:solidFill>
                  <a:srgbClr val="006699"/>
                </a:solidFill>
                <a:latin typeface="Calibri" pitchFamily="34" charset="0"/>
              </a:rPr>
              <a:t>POLAND</a:t>
            </a:r>
            <a:endParaRPr lang="pl-PL" sz="1400" dirty="0">
              <a:solidFill>
                <a:srgbClr val="006699"/>
              </a:solidFill>
              <a:latin typeface="Calibri" pitchFamily="34" charset="0"/>
            </a:endParaRPr>
          </a:p>
        </p:txBody>
      </p:sp>
      <p:graphicFrame>
        <p:nvGraphicFramePr>
          <p:cNvPr id="3" name="Obiekt 2"/>
          <p:cNvGraphicFramePr>
            <a:graphicFrameLocks noGrp="1" noChangeAspect="1"/>
          </p:cNvGraphicFramePr>
          <p:nvPr>
            <p:extLst>
              <p:ext uri="{D42A27DB-BD31-4B8C-83A1-F6EECF244321}">
                <p14:modId xmlns:p14="http://schemas.microsoft.com/office/powerpoint/2010/main" xmlns="" val="2223637915"/>
              </p:ext>
            </p:extLst>
          </p:nvPr>
        </p:nvGraphicFramePr>
        <p:xfrm>
          <a:off x="11417300" y="193771"/>
          <a:ext cx="481012" cy="397668"/>
        </p:xfrm>
        <a:graphic>
          <a:graphicData uri="http://schemas.openxmlformats.org/presentationml/2006/ole">
            <p:oleObj spid="_x0000_s39987" name="CorelDRAW" r:id="rId3" imgW="5974200" imgH="4933440" progId="">
              <p:embed/>
            </p:oleObj>
          </a:graphicData>
        </a:graphic>
      </p:graphicFrame>
      <p:sp>
        <p:nvSpPr>
          <p:cNvPr id="7" name="pole tekstowe 6"/>
          <p:cNvSpPr txBox="1"/>
          <p:nvPr/>
        </p:nvSpPr>
        <p:spPr>
          <a:xfrm>
            <a:off x="279400" y="6480768"/>
            <a:ext cx="3986797" cy="276999"/>
          </a:xfrm>
          <a:prstGeom prst="rect">
            <a:avLst/>
          </a:prstGeom>
          <a:noFill/>
        </p:spPr>
        <p:txBody>
          <a:bodyPr wrap="none" rtlCol="0">
            <a:spAutoFit/>
          </a:bodyPr>
          <a:lstStyle/>
          <a:p>
            <a:r>
              <a:rPr lang="en-GB" sz="1200" i="1" dirty="0" smtClean="0">
                <a:solidFill>
                  <a:srgbClr val="006699"/>
                </a:solidFill>
                <a:latin typeface="+mj-lt"/>
              </a:rPr>
              <a:t>Scanner Data Workshop, 1-2 October 2015, ISTAT, Rome, Italy</a:t>
            </a:r>
            <a:endParaRPr lang="en-GB" sz="1200" i="1" dirty="0">
              <a:solidFill>
                <a:srgbClr val="006699"/>
              </a:solidFill>
              <a:latin typeface="+mj-lt"/>
            </a:endParaRPr>
          </a:p>
        </p:txBody>
      </p:sp>
      <p:sp>
        <p:nvSpPr>
          <p:cNvPr id="8" name="Rectangle 2"/>
          <p:cNvSpPr txBox="1">
            <a:spLocks/>
          </p:cNvSpPr>
          <p:nvPr/>
        </p:nvSpPr>
        <p:spPr bwMode="auto">
          <a:xfrm>
            <a:off x="1582109" y="2753211"/>
            <a:ext cx="7188201" cy="601662"/>
          </a:xfrm>
          <a:prstGeom prst="rect">
            <a:avLst/>
          </a:prstGeom>
        </p:spPr>
        <p:txBody>
          <a:bodyPr wrap="square" numCol="1" anchorCtr="0" compatLnSpc="1">
            <a:prstTxWarp prst="textNoShape">
              <a:avLst/>
            </a:prstTxWarp>
          </a:bodyPr>
          <a:lstStyle>
            <a:lvl1pPr algn="l" rtl="0" eaLnBrk="0" fontAlgn="base" hangingPunct="0">
              <a:lnSpc>
                <a:spcPct val="90000"/>
              </a:lnSpc>
              <a:spcBef>
                <a:spcPct val="0"/>
              </a:spcBef>
              <a:spcAft>
                <a:spcPct val="0"/>
              </a:spcAft>
              <a:defRPr sz="5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defRPr>
            </a:lvl2pPr>
            <a:lvl3pPr algn="l" rtl="0" eaLnBrk="0" fontAlgn="base" hangingPunct="0">
              <a:lnSpc>
                <a:spcPct val="90000"/>
              </a:lnSpc>
              <a:spcBef>
                <a:spcPct val="0"/>
              </a:spcBef>
              <a:spcAft>
                <a:spcPct val="0"/>
              </a:spcAft>
              <a:defRPr sz="5400">
                <a:solidFill>
                  <a:schemeClr val="tx1"/>
                </a:solidFill>
                <a:latin typeface="Corbel" pitchFamily="34" charset="0"/>
              </a:defRPr>
            </a:lvl3pPr>
            <a:lvl4pPr algn="l" rtl="0" eaLnBrk="0" fontAlgn="base" hangingPunct="0">
              <a:lnSpc>
                <a:spcPct val="90000"/>
              </a:lnSpc>
              <a:spcBef>
                <a:spcPct val="0"/>
              </a:spcBef>
              <a:spcAft>
                <a:spcPct val="0"/>
              </a:spcAft>
              <a:defRPr sz="5400">
                <a:solidFill>
                  <a:schemeClr val="tx1"/>
                </a:solidFill>
                <a:latin typeface="Corbel" pitchFamily="34" charset="0"/>
              </a:defRPr>
            </a:lvl4pPr>
            <a:lvl5pPr algn="l" rtl="0" eaLnBrk="0" fontAlgn="base" hangingPunct="0">
              <a:lnSpc>
                <a:spcPct val="90000"/>
              </a:lnSpc>
              <a:spcBef>
                <a:spcPct val="0"/>
              </a:spcBef>
              <a:spcAft>
                <a:spcPct val="0"/>
              </a:spcAft>
              <a:defRPr sz="5400">
                <a:solidFill>
                  <a:schemeClr val="tx1"/>
                </a:solidFill>
                <a:latin typeface="Corbel" pitchFamily="34" charset="0"/>
              </a:defRPr>
            </a:lvl5pPr>
            <a:lvl6pPr marL="457200" algn="l" rtl="0" fontAlgn="base">
              <a:lnSpc>
                <a:spcPct val="90000"/>
              </a:lnSpc>
              <a:spcBef>
                <a:spcPct val="0"/>
              </a:spcBef>
              <a:spcAft>
                <a:spcPct val="0"/>
              </a:spcAft>
              <a:defRPr sz="5400">
                <a:solidFill>
                  <a:schemeClr val="tx1"/>
                </a:solidFill>
                <a:latin typeface="Corbel" pitchFamily="34" charset="0"/>
              </a:defRPr>
            </a:lvl6pPr>
            <a:lvl7pPr marL="914400" algn="l" rtl="0" fontAlgn="base">
              <a:lnSpc>
                <a:spcPct val="90000"/>
              </a:lnSpc>
              <a:spcBef>
                <a:spcPct val="0"/>
              </a:spcBef>
              <a:spcAft>
                <a:spcPct val="0"/>
              </a:spcAft>
              <a:defRPr sz="5400">
                <a:solidFill>
                  <a:schemeClr val="tx1"/>
                </a:solidFill>
                <a:latin typeface="Corbel" pitchFamily="34" charset="0"/>
              </a:defRPr>
            </a:lvl7pPr>
            <a:lvl8pPr marL="1371600" algn="l" rtl="0" fontAlgn="base">
              <a:lnSpc>
                <a:spcPct val="90000"/>
              </a:lnSpc>
              <a:spcBef>
                <a:spcPct val="0"/>
              </a:spcBef>
              <a:spcAft>
                <a:spcPct val="0"/>
              </a:spcAft>
              <a:defRPr sz="5400">
                <a:solidFill>
                  <a:schemeClr val="tx1"/>
                </a:solidFill>
                <a:latin typeface="Corbel" pitchFamily="34" charset="0"/>
              </a:defRPr>
            </a:lvl8pPr>
            <a:lvl9pPr marL="1828800" algn="l" rtl="0" fontAlgn="base">
              <a:lnSpc>
                <a:spcPct val="90000"/>
              </a:lnSpc>
              <a:spcBef>
                <a:spcPct val="0"/>
              </a:spcBef>
              <a:spcAft>
                <a:spcPct val="0"/>
              </a:spcAft>
              <a:defRPr sz="5400">
                <a:solidFill>
                  <a:schemeClr val="tx1"/>
                </a:solidFill>
                <a:latin typeface="Corbel" pitchFamily="34" charset="0"/>
              </a:defRPr>
            </a:lvl9pPr>
          </a:lstStyle>
          <a:p>
            <a:endParaRPr lang="en-GB" sz="3600" b="1" dirty="0">
              <a:solidFill>
                <a:srgbClr val="FF0000"/>
              </a:solidFill>
              <a:latin typeface="Corbel" pitchFamily="34" charset="0"/>
            </a:endParaRPr>
          </a:p>
        </p:txBody>
      </p:sp>
      <p:sp>
        <p:nvSpPr>
          <p:cNvPr id="11" name="Rectangle 2"/>
          <p:cNvSpPr txBox="1">
            <a:spLocks/>
          </p:cNvSpPr>
          <p:nvPr/>
        </p:nvSpPr>
        <p:spPr bwMode="auto">
          <a:xfrm>
            <a:off x="2459037" y="2295997"/>
            <a:ext cx="7188201" cy="1903855"/>
          </a:xfrm>
          <a:prstGeom prst="rect">
            <a:avLst/>
          </a:prstGeom>
        </p:spPr>
        <p:txBody>
          <a:bodyPr wrap="square" numCol="1" anchorCtr="0" compatLnSpc="1">
            <a:prstTxWarp prst="textNoShape">
              <a:avLst/>
            </a:prstTxWarp>
          </a:bodyPr>
          <a:lstStyle>
            <a:lvl1pPr algn="l" rtl="0" eaLnBrk="0" fontAlgn="base" hangingPunct="0">
              <a:lnSpc>
                <a:spcPct val="90000"/>
              </a:lnSpc>
              <a:spcBef>
                <a:spcPct val="0"/>
              </a:spcBef>
              <a:spcAft>
                <a:spcPct val="0"/>
              </a:spcAft>
              <a:defRPr sz="5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defRPr>
            </a:lvl2pPr>
            <a:lvl3pPr algn="l" rtl="0" eaLnBrk="0" fontAlgn="base" hangingPunct="0">
              <a:lnSpc>
                <a:spcPct val="90000"/>
              </a:lnSpc>
              <a:spcBef>
                <a:spcPct val="0"/>
              </a:spcBef>
              <a:spcAft>
                <a:spcPct val="0"/>
              </a:spcAft>
              <a:defRPr sz="5400">
                <a:solidFill>
                  <a:schemeClr val="tx1"/>
                </a:solidFill>
                <a:latin typeface="Corbel" pitchFamily="34" charset="0"/>
              </a:defRPr>
            </a:lvl3pPr>
            <a:lvl4pPr algn="l" rtl="0" eaLnBrk="0" fontAlgn="base" hangingPunct="0">
              <a:lnSpc>
                <a:spcPct val="90000"/>
              </a:lnSpc>
              <a:spcBef>
                <a:spcPct val="0"/>
              </a:spcBef>
              <a:spcAft>
                <a:spcPct val="0"/>
              </a:spcAft>
              <a:defRPr sz="5400">
                <a:solidFill>
                  <a:schemeClr val="tx1"/>
                </a:solidFill>
                <a:latin typeface="Corbel" pitchFamily="34" charset="0"/>
              </a:defRPr>
            </a:lvl4pPr>
            <a:lvl5pPr algn="l" rtl="0" eaLnBrk="0" fontAlgn="base" hangingPunct="0">
              <a:lnSpc>
                <a:spcPct val="90000"/>
              </a:lnSpc>
              <a:spcBef>
                <a:spcPct val="0"/>
              </a:spcBef>
              <a:spcAft>
                <a:spcPct val="0"/>
              </a:spcAft>
              <a:defRPr sz="5400">
                <a:solidFill>
                  <a:schemeClr val="tx1"/>
                </a:solidFill>
                <a:latin typeface="Corbel" pitchFamily="34" charset="0"/>
              </a:defRPr>
            </a:lvl5pPr>
            <a:lvl6pPr marL="457200" algn="l" rtl="0" fontAlgn="base">
              <a:lnSpc>
                <a:spcPct val="90000"/>
              </a:lnSpc>
              <a:spcBef>
                <a:spcPct val="0"/>
              </a:spcBef>
              <a:spcAft>
                <a:spcPct val="0"/>
              </a:spcAft>
              <a:defRPr sz="5400">
                <a:solidFill>
                  <a:schemeClr val="tx1"/>
                </a:solidFill>
                <a:latin typeface="Corbel" pitchFamily="34" charset="0"/>
              </a:defRPr>
            </a:lvl6pPr>
            <a:lvl7pPr marL="914400" algn="l" rtl="0" fontAlgn="base">
              <a:lnSpc>
                <a:spcPct val="90000"/>
              </a:lnSpc>
              <a:spcBef>
                <a:spcPct val="0"/>
              </a:spcBef>
              <a:spcAft>
                <a:spcPct val="0"/>
              </a:spcAft>
              <a:defRPr sz="5400">
                <a:solidFill>
                  <a:schemeClr val="tx1"/>
                </a:solidFill>
                <a:latin typeface="Corbel" pitchFamily="34" charset="0"/>
              </a:defRPr>
            </a:lvl7pPr>
            <a:lvl8pPr marL="1371600" algn="l" rtl="0" fontAlgn="base">
              <a:lnSpc>
                <a:spcPct val="90000"/>
              </a:lnSpc>
              <a:spcBef>
                <a:spcPct val="0"/>
              </a:spcBef>
              <a:spcAft>
                <a:spcPct val="0"/>
              </a:spcAft>
              <a:defRPr sz="5400">
                <a:solidFill>
                  <a:schemeClr val="tx1"/>
                </a:solidFill>
                <a:latin typeface="Corbel" pitchFamily="34" charset="0"/>
              </a:defRPr>
            </a:lvl8pPr>
            <a:lvl9pPr marL="1828800" algn="l" rtl="0" fontAlgn="base">
              <a:lnSpc>
                <a:spcPct val="90000"/>
              </a:lnSpc>
              <a:spcBef>
                <a:spcPct val="0"/>
              </a:spcBef>
              <a:spcAft>
                <a:spcPct val="0"/>
              </a:spcAft>
              <a:defRPr sz="5400">
                <a:solidFill>
                  <a:schemeClr val="tx1"/>
                </a:solidFill>
                <a:latin typeface="Corbel" pitchFamily="34" charset="0"/>
              </a:defRPr>
            </a:lvl9pPr>
          </a:lstStyle>
          <a:p>
            <a:pPr algn="ctr">
              <a:lnSpc>
                <a:spcPct val="100000"/>
              </a:lnSpc>
            </a:pPr>
            <a:r>
              <a:rPr lang="en-GB" sz="6000" b="1" dirty="0" smtClean="0">
                <a:solidFill>
                  <a:srgbClr val="006699"/>
                </a:solidFill>
              </a:rPr>
              <a:t>Thank you </a:t>
            </a:r>
            <a:endParaRPr lang="pl-PL" sz="6000" b="1" dirty="0" smtClean="0">
              <a:solidFill>
                <a:srgbClr val="006699"/>
              </a:solidFill>
            </a:endParaRPr>
          </a:p>
          <a:p>
            <a:pPr algn="ctr">
              <a:lnSpc>
                <a:spcPct val="100000"/>
              </a:lnSpc>
            </a:pPr>
            <a:r>
              <a:rPr lang="en-GB" sz="6000" b="1" dirty="0" smtClean="0">
                <a:solidFill>
                  <a:srgbClr val="006699"/>
                </a:solidFill>
              </a:rPr>
              <a:t>for your attention</a:t>
            </a:r>
            <a:r>
              <a:rPr lang="pl-PL" sz="6000" b="1" dirty="0" smtClean="0">
                <a:solidFill>
                  <a:srgbClr val="006699"/>
                </a:solidFill>
              </a:rPr>
              <a:t> </a:t>
            </a:r>
          </a:p>
          <a:p>
            <a:pPr algn="ctr">
              <a:lnSpc>
                <a:spcPct val="100000"/>
              </a:lnSpc>
            </a:pPr>
            <a:endParaRPr lang="pl-PL" sz="6000" b="1" dirty="0" smtClean="0">
              <a:solidFill>
                <a:srgbClr val="006699"/>
              </a:solidFill>
            </a:endParaRPr>
          </a:p>
        </p:txBody>
      </p:sp>
      <p:pic>
        <p:nvPicPr>
          <p:cNvPr id="13" name="Picture 36" descr="E:\PRACA\PREZENTACJA RZYM 1-2 pazdziernik 2015\obrazy\code-19052_640 - Kopia - Kopia.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2625620"/>
            <a:ext cx="1541582" cy="908890"/>
          </a:xfrm>
          <a:prstGeom prst="rect">
            <a:avLst/>
          </a:prstGeom>
          <a:noFill/>
          <a:effectLst>
            <a:reflection blurRad="6350" stA="40000" endPos="92000" dist="101600" dir="5400000" sy="-100000" algn="bl" rotWithShape="0"/>
          </a:effectLst>
          <a:extLst>
            <a:ext uri="{909E8E84-426E-40DD-AFC4-6F175D3DCCD1}">
              <a14:hiddenFill xmlns:a14="http://schemas.microsoft.com/office/drawing/2010/main" xmlns="">
                <a:solidFill>
                  <a:srgbClr val="FFFFFF"/>
                </a:solidFill>
              </a14:hiddenFill>
            </a:ext>
          </a:extLst>
        </p:spPr>
      </p:pic>
      <p:pic>
        <p:nvPicPr>
          <p:cNvPr id="39967" name="Picture 31" descr="F:\Sieci Handlowe\scanner data\PREZENTACJA RZYM 1-2 pazdziernik 2015\robocze\code-19052_640 - Kopia - Kopia_.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0639908" y="2625620"/>
            <a:ext cx="1554784" cy="916674"/>
          </a:xfrm>
          <a:prstGeom prst="rect">
            <a:avLst/>
          </a:prstGeom>
          <a:noFill/>
          <a:effectLst>
            <a:reflection blurRad="6350" stA="40000" endPos="92000" dist="101600" dir="5400000" sy="-100000" algn="bl" rotWithShape="0"/>
          </a:effectLst>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p:cNvSpPr>
          <p:nvPr>
            <p:ph type="title"/>
          </p:nvPr>
        </p:nvSpPr>
        <p:spPr bwMode="auto">
          <a:xfrm>
            <a:off x="688975" y="183290"/>
            <a:ext cx="5360951" cy="728662"/>
          </a:xfrm>
        </p:spPr>
        <p:txBody>
          <a:bodyPr wrap="square" numCol="1" anchorCtr="0" compatLnSpc="1">
            <a:prstTxWarp prst="textNoShape">
              <a:avLst/>
            </a:prstTxWarp>
          </a:bodyPr>
          <a:lstStyle/>
          <a:p>
            <a:pPr eaLnBrk="1" hangingPunct="1"/>
            <a:r>
              <a:rPr lang="en-GB" sz="3600" b="1" dirty="0" smtClean="0">
                <a:solidFill>
                  <a:srgbClr val="006699"/>
                </a:solidFill>
                <a:latin typeface="Calibri" pitchFamily="34" charset="0"/>
                <a:ea typeface="Tahoma" pitchFamily="34" charset="0"/>
                <a:cs typeface="Tahoma" pitchFamily="34" charset="0"/>
              </a:rPr>
              <a:t>General information</a:t>
            </a:r>
          </a:p>
        </p:txBody>
      </p:sp>
      <p:sp>
        <p:nvSpPr>
          <p:cNvPr id="59394" name="Rectangle 3"/>
          <p:cNvSpPr>
            <a:spLocks noGrp="1"/>
          </p:cNvSpPr>
          <p:nvPr>
            <p:ph type="body" sz="half" idx="1"/>
          </p:nvPr>
        </p:nvSpPr>
        <p:spPr bwMode="auto">
          <a:xfrm>
            <a:off x="694102" y="705674"/>
            <a:ext cx="9244012" cy="4748828"/>
          </a:xfrm>
        </p:spPr>
        <p:txBody>
          <a:bodyPr wrap="square" numCol="1" anchor="t" anchorCtr="0" compatLnSpc="1">
            <a:prstTxWarp prst="textNoShape">
              <a:avLst/>
            </a:prstTxWarp>
            <a:normAutofit/>
          </a:bodyPr>
          <a:lstStyle/>
          <a:p>
            <a:pPr eaLnBrk="1" hangingPunct="1">
              <a:lnSpc>
                <a:spcPct val="80000"/>
              </a:lnSpc>
            </a:pPr>
            <a:endParaRPr lang="pl-PL" sz="2400" dirty="0" smtClean="0">
              <a:solidFill>
                <a:srgbClr val="006699"/>
              </a:solidFill>
              <a:latin typeface="Calibri" pitchFamily="34" charset="0"/>
              <a:ea typeface="Tahoma" pitchFamily="34" charset="0"/>
              <a:cs typeface="Tahoma" pitchFamily="34" charset="0"/>
            </a:endParaRPr>
          </a:p>
          <a:p>
            <a:pPr eaLnBrk="1" hangingPunct="1">
              <a:lnSpc>
                <a:spcPct val="80000"/>
              </a:lnSpc>
              <a:spcAft>
                <a:spcPts val="600"/>
              </a:spcAft>
            </a:pPr>
            <a:r>
              <a:rPr lang="en-GB" sz="2400" dirty="0" smtClean="0">
                <a:solidFill>
                  <a:srgbClr val="006699"/>
                </a:solidFill>
                <a:latin typeface="Calibri" pitchFamily="34" charset="0"/>
                <a:ea typeface="Tahoma" pitchFamily="34" charset="0"/>
                <a:cs typeface="Tahoma" pitchFamily="34" charset="0"/>
              </a:rPr>
              <a:t>First steps in obtaining scanner data began in 2011, when the cooperation with </a:t>
            </a:r>
            <a:r>
              <a:rPr lang="en-GB" sz="2400" u="sng" dirty="0" smtClean="0">
                <a:solidFill>
                  <a:srgbClr val="006699"/>
                </a:solidFill>
                <a:latin typeface="Calibri" pitchFamily="34" charset="0"/>
                <a:ea typeface="Tahoma" pitchFamily="34" charset="0"/>
                <a:cs typeface="Tahoma" pitchFamily="34" charset="0"/>
              </a:rPr>
              <a:t>1 retail chain</a:t>
            </a:r>
            <a:r>
              <a:rPr lang="en-GB" sz="2400" dirty="0" smtClean="0">
                <a:solidFill>
                  <a:srgbClr val="006699"/>
                </a:solidFill>
                <a:latin typeface="Calibri" pitchFamily="34" charset="0"/>
                <a:ea typeface="Tahoma" pitchFamily="34" charset="0"/>
                <a:cs typeface="Tahoma" pitchFamily="34" charset="0"/>
              </a:rPr>
              <a:t> was established</a:t>
            </a:r>
            <a:r>
              <a:rPr lang="pl-PL" sz="2400" dirty="0" smtClean="0">
                <a:solidFill>
                  <a:srgbClr val="006699"/>
                </a:solidFill>
                <a:latin typeface="Calibri" pitchFamily="34" charset="0"/>
                <a:ea typeface="Tahoma" pitchFamily="34" charset="0"/>
                <a:cs typeface="Tahoma" pitchFamily="34" charset="0"/>
              </a:rPr>
              <a:t>. </a:t>
            </a:r>
            <a:r>
              <a:rPr lang="en-GB" sz="2400" dirty="0" smtClean="0">
                <a:solidFill>
                  <a:srgbClr val="006699"/>
                </a:solidFill>
                <a:latin typeface="Calibri" pitchFamily="34" charset="0"/>
                <a:ea typeface="Tahoma" pitchFamily="34" charset="0"/>
                <a:cs typeface="Tahoma" pitchFamily="34" charset="0"/>
              </a:rPr>
              <a:t>The retail chain transmitted a</a:t>
            </a:r>
            <a:r>
              <a:rPr lang="pl-PL" sz="2400" dirty="0" smtClean="0">
                <a:solidFill>
                  <a:srgbClr val="006699"/>
                </a:solidFill>
                <a:latin typeface="Calibri" pitchFamily="34" charset="0"/>
                <a:ea typeface="Tahoma" pitchFamily="34" charset="0"/>
                <a:cs typeface="Tahoma" pitchFamily="34" charset="0"/>
              </a:rPr>
              <a:t> </a:t>
            </a:r>
            <a:r>
              <a:rPr lang="en-GB" sz="2400" dirty="0" smtClean="0">
                <a:solidFill>
                  <a:srgbClr val="006699"/>
                </a:solidFill>
                <a:latin typeface="Calibri" pitchFamily="34" charset="0"/>
                <a:ea typeface="Tahoma" pitchFamily="34" charset="0"/>
                <a:cs typeface="Tahoma" pitchFamily="34" charset="0"/>
              </a:rPr>
              <a:t>small sample of data on the basis of an oral agreement.</a:t>
            </a:r>
            <a:endParaRPr lang="pl-PL" sz="2400" dirty="0" smtClean="0">
              <a:solidFill>
                <a:srgbClr val="006699"/>
              </a:solidFill>
              <a:latin typeface="Calibri" pitchFamily="34" charset="0"/>
              <a:ea typeface="Tahoma" pitchFamily="34" charset="0"/>
              <a:cs typeface="Tahoma" pitchFamily="34" charset="0"/>
            </a:endParaRPr>
          </a:p>
          <a:p>
            <a:pPr eaLnBrk="1" hangingPunct="1">
              <a:lnSpc>
                <a:spcPct val="80000"/>
              </a:lnSpc>
              <a:spcAft>
                <a:spcPts val="600"/>
              </a:spcAft>
            </a:pPr>
            <a:r>
              <a:rPr lang="en-GB" sz="2400" dirty="0" smtClean="0">
                <a:solidFill>
                  <a:srgbClr val="006699"/>
                </a:solidFill>
                <a:latin typeface="Calibri" pitchFamily="34" charset="0"/>
                <a:ea typeface="Tahoma" pitchFamily="34" charset="0"/>
                <a:cs typeface="Tahoma" pitchFamily="34" charset="0"/>
              </a:rPr>
              <a:t>The retail chains were not interested in cooperation with the Central Statistical Office (CSO) and sometimes the management of the retail chains was even openly against it.</a:t>
            </a:r>
            <a:endParaRPr lang="en-GB" sz="2400" dirty="0" smtClean="0">
              <a:solidFill>
                <a:srgbClr val="FF0000"/>
              </a:solidFill>
              <a:latin typeface="Calibri" pitchFamily="34" charset="0"/>
              <a:ea typeface="Tahoma" pitchFamily="34" charset="0"/>
              <a:cs typeface="Tahoma" pitchFamily="34" charset="0"/>
            </a:endParaRPr>
          </a:p>
          <a:p>
            <a:pPr eaLnBrk="1" hangingPunct="1">
              <a:lnSpc>
                <a:spcPct val="80000"/>
              </a:lnSpc>
              <a:spcAft>
                <a:spcPts val="600"/>
              </a:spcAft>
            </a:pPr>
            <a:r>
              <a:rPr lang="en-GB" sz="2400" dirty="0" smtClean="0">
                <a:solidFill>
                  <a:srgbClr val="006699"/>
                </a:solidFill>
                <a:latin typeface="Calibri" pitchFamily="34" charset="0"/>
                <a:ea typeface="Tahoma" pitchFamily="34" charset="0"/>
                <a:cs typeface="Tahoma" pitchFamily="34" charset="0"/>
              </a:rPr>
              <a:t>It has turned out that the traditional way of distributing letters of intent</a:t>
            </a:r>
            <a:r>
              <a:rPr lang="pl-PL" sz="2400" dirty="0" smtClean="0">
                <a:solidFill>
                  <a:srgbClr val="006699"/>
                </a:solidFill>
                <a:latin typeface="Calibri" pitchFamily="34" charset="0"/>
                <a:ea typeface="Tahoma" pitchFamily="34" charset="0"/>
                <a:cs typeface="Tahoma" pitchFamily="34" charset="0"/>
              </a:rPr>
              <a:t> </a:t>
            </a:r>
            <a:r>
              <a:rPr lang="en-GB" sz="2400" dirty="0" smtClean="0">
                <a:solidFill>
                  <a:srgbClr val="006699"/>
                </a:solidFill>
                <a:latin typeface="Calibri" pitchFamily="34" charset="0"/>
                <a:ea typeface="Tahoma" pitchFamily="34" charset="0"/>
                <a:cs typeface="Tahoma" pitchFamily="34" charset="0"/>
              </a:rPr>
              <a:t>is ineffective.</a:t>
            </a:r>
          </a:p>
          <a:p>
            <a:pPr eaLnBrk="1" hangingPunct="1">
              <a:lnSpc>
                <a:spcPct val="80000"/>
              </a:lnSpc>
            </a:pPr>
            <a:r>
              <a:rPr lang="en-GB" sz="2400" dirty="0" smtClean="0">
                <a:solidFill>
                  <a:srgbClr val="006699"/>
                </a:solidFill>
                <a:latin typeface="Calibri" pitchFamily="34" charset="0"/>
                <a:ea typeface="Tahoma" pitchFamily="34" charset="0"/>
                <a:cs typeface="Tahoma" pitchFamily="34" charset="0"/>
              </a:rPr>
              <a:t>The further experience acquired during the project allowed the CSO to refine the model of entering into cooperation with retail chains, including overcoming unwillingness of their management staff.</a:t>
            </a:r>
          </a:p>
          <a:p>
            <a:pPr eaLnBrk="1" hangingPunct="1">
              <a:lnSpc>
                <a:spcPct val="80000"/>
              </a:lnSpc>
            </a:pPr>
            <a:endParaRPr lang="en-GB" sz="2400" dirty="0" smtClean="0">
              <a:solidFill>
                <a:srgbClr val="006699"/>
              </a:solidFill>
              <a:latin typeface="Calibri" pitchFamily="34" charset="0"/>
              <a:ea typeface="Tahoma" pitchFamily="34" charset="0"/>
              <a:cs typeface="Tahoma" pitchFamily="34" charset="0"/>
            </a:endParaRPr>
          </a:p>
          <a:p>
            <a:pPr marL="0" indent="0" eaLnBrk="1" hangingPunct="1">
              <a:lnSpc>
                <a:spcPct val="80000"/>
              </a:lnSpc>
              <a:buNone/>
            </a:pPr>
            <a:endParaRPr lang="pl-PL" sz="2400" dirty="0" smtClean="0">
              <a:solidFill>
                <a:srgbClr val="FF0000"/>
              </a:solidFill>
              <a:latin typeface="Calibri" pitchFamily="34" charset="0"/>
              <a:ea typeface="Tahoma" pitchFamily="34" charset="0"/>
              <a:cs typeface="Tahoma" pitchFamily="34" charset="0"/>
            </a:endParaRPr>
          </a:p>
        </p:txBody>
      </p:sp>
      <p:sp>
        <p:nvSpPr>
          <p:cNvPr id="11" name="Text Box 17"/>
          <p:cNvSpPr txBox="1">
            <a:spLocks noChangeArrowheads="1"/>
          </p:cNvSpPr>
          <p:nvPr/>
        </p:nvSpPr>
        <p:spPr bwMode="auto">
          <a:xfrm>
            <a:off x="7877176" y="238717"/>
            <a:ext cx="3540124" cy="307777"/>
          </a:xfrm>
          <a:prstGeom prst="rect">
            <a:avLst/>
          </a:prstGeom>
          <a:noFill/>
          <a:ln w="9525">
            <a:noFill/>
            <a:miter lim="800000"/>
            <a:headEnd/>
            <a:tailEnd/>
          </a:ln>
        </p:spPr>
        <p:txBody>
          <a:bodyPr wrap="square">
            <a:spAutoFit/>
          </a:bodyPr>
          <a:lstStyle/>
          <a:p>
            <a:r>
              <a:rPr lang="pl-PL" sz="1400" dirty="0">
                <a:solidFill>
                  <a:srgbClr val="006699"/>
                </a:solidFill>
                <a:latin typeface="Calibri" pitchFamily="34" charset="0"/>
              </a:rPr>
              <a:t>THE CENTRAL STATISTICAL OFFICE OF </a:t>
            </a:r>
            <a:r>
              <a:rPr lang="pl-PL" sz="1400" dirty="0" smtClean="0">
                <a:solidFill>
                  <a:srgbClr val="006699"/>
                </a:solidFill>
                <a:latin typeface="Calibri" pitchFamily="34" charset="0"/>
              </a:rPr>
              <a:t>POLAND</a:t>
            </a:r>
            <a:endParaRPr lang="pl-PL" sz="1400" dirty="0">
              <a:solidFill>
                <a:srgbClr val="006699"/>
              </a:solidFill>
              <a:latin typeface="Calibri" pitchFamily="34" charset="0"/>
            </a:endParaRPr>
          </a:p>
        </p:txBody>
      </p:sp>
      <p:graphicFrame>
        <p:nvGraphicFramePr>
          <p:cNvPr id="3" name="Obiekt 2"/>
          <p:cNvGraphicFramePr>
            <a:graphicFrameLocks noGrp="1" noChangeAspect="1"/>
          </p:cNvGraphicFramePr>
          <p:nvPr>
            <p:extLst>
              <p:ext uri="{D42A27DB-BD31-4B8C-83A1-F6EECF244321}">
                <p14:modId xmlns:p14="http://schemas.microsoft.com/office/powerpoint/2010/main" xmlns="" val="1548347309"/>
              </p:ext>
            </p:extLst>
          </p:nvPr>
        </p:nvGraphicFramePr>
        <p:xfrm>
          <a:off x="11417300" y="193771"/>
          <a:ext cx="481012" cy="397668"/>
        </p:xfrm>
        <a:graphic>
          <a:graphicData uri="http://schemas.openxmlformats.org/presentationml/2006/ole">
            <p:oleObj spid="_x0000_s25659" name="CorelDRAW" r:id="rId3" imgW="5974200" imgH="4933440" progId="">
              <p:embed/>
            </p:oleObj>
          </a:graphicData>
        </a:graphic>
      </p:graphicFrame>
      <p:sp>
        <p:nvSpPr>
          <p:cNvPr id="18" name="pole tekstowe 17"/>
          <p:cNvSpPr txBox="1"/>
          <p:nvPr/>
        </p:nvSpPr>
        <p:spPr>
          <a:xfrm>
            <a:off x="279400" y="6480768"/>
            <a:ext cx="3986797" cy="276999"/>
          </a:xfrm>
          <a:prstGeom prst="rect">
            <a:avLst/>
          </a:prstGeom>
          <a:noFill/>
        </p:spPr>
        <p:txBody>
          <a:bodyPr wrap="none" rtlCol="0">
            <a:spAutoFit/>
          </a:bodyPr>
          <a:lstStyle/>
          <a:p>
            <a:r>
              <a:rPr lang="en-GB" sz="1200" i="1" dirty="0" smtClean="0">
                <a:solidFill>
                  <a:srgbClr val="006699"/>
                </a:solidFill>
                <a:latin typeface="Calibri" pitchFamily="34" charset="0"/>
              </a:rPr>
              <a:t>Scanner Data Workshop, 1-2 October 2015, ISTAT, Rome, Italy</a:t>
            </a:r>
            <a:endParaRPr lang="en-GB" sz="1200" i="1" dirty="0">
              <a:solidFill>
                <a:srgbClr val="006699"/>
              </a:solidFill>
              <a:latin typeface="Calibri" pitchFamily="34" charset="0"/>
            </a:endParaRPr>
          </a:p>
        </p:txBody>
      </p:sp>
      <p:pic>
        <p:nvPicPr>
          <p:cNvPr id="12" name="Picture 24" descr="http://howto.wired.com/mediawiki/images/Barcode_example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647238" y="6480768"/>
            <a:ext cx="2544762" cy="377232"/>
          </a:xfrm>
          <a:prstGeom prst="rect">
            <a:avLst/>
          </a:prstGeom>
          <a:noFill/>
          <a:extLst>
            <a:ext uri="{909E8E84-426E-40DD-AFC4-6F175D3DCCD1}">
              <a14:hiddenFill xmlns:a14="http://schemas.microsoft.com/office/drawing/2010/main" xmlns="">
                <a:solidFill>
                  <a:srgbClr val="FFFFFF"/>
                </a:solidFill>
              </a14:hiddenFill>
            </a:ext>
          </a:extLst>
        </p:spPr>
      </p:pic>
      <p:sp>
        <p:nvSpPr>
          <p:cNvPr id="5" name="Symbol zastępczy numeru slajdu 4"/>
          <p:cNvSpPr>
            <a:spLocks noGrp="1"/>
          </p:cNvSpPr>
          <p:nvPr>
            <p:ph type="sldNum" sz="quarter" idx="12"/>
          </p:nvPr>
        </p:nvSpPr>
        <p:spPr>
          <a:xfrm>
            <a:off x="9431081" y="6492875"/>
            <a:ext cx="269322" cy="365125"/>
          </a:xfrm>
        </p:spPr>
        <p:txBody>
          <a:bodyPr/>
          <a:lstStyle/>
          <a:p>
            <a:pPr>
              <a:defRPr/>
            </a:pPr>
            <a:fld id="{AF6EFFD7-34AC-479B-82EE-27BE952E32D7}" type="slidenum">
              <a:rPr lang="pl-PL" sz="1400" smtClean="0">
                <a:solidFill>
                  <a:srgbClr val="006699"/>
                </a:solidFill>
              </a:rPr>
              <a:pPr>
                <a:defRPr/>
              </a:pPr>
              <a:t>2</a:t>
            </a:fld>
            <a:endParaRPr lang="pl-PL" sz="1400" dirty="0">
              <a:solidFill>
                <a:srgbClr val="006699"/>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p:cNvSpPr>
          <p:nvPr>
            <p:ph type="body" sz="half" idx="1"/>
          </p:nvPr>
        </p:nvSpPr>
        <p:spPr bwMode="auto">
          <a:xfrm>
            <a:off x="694101" y="705673"/>
            <a:ext cx="9244012" cy="5556904"/>
          </a:xfrm>
        </p:spPr>
        <p:txBody>
          <a:bodyPr wrap="square" numCol="1" anchor="t" anchorCtr="0" compatLnSpc="1">
            <a:prstTxWarp prst="textNoShape">
              <a:avLst/>
            </a:prstTxWarp>
            <a:normAutofit/>
          </a:bodyPr>
          <a:lstStyle/>
          <a:p>
            <a:pPr eaLnBrk="1" hangingPunct="1">
              <a:lnSpc>
                <a:spcPct val="80000"/>
              </a:lnSpc>
            </a:pPr>
            <a:endParaRPr lang="pl-PL" sz="2400" dirty="0" smtClean="0">
              <a:solidFill>
                <a:srgbClr val="006699"/>
              </a:solidFill>
              <a:latin typeface="Calibri" pitchFamily="34" charset="0"/>
              <a:ea typeface="Tahoma" pitchFamily="34" charset="0"/>
              <a:cs typeface="Tahoma" pitchFamily="34" charset="0"/>
            </a:endParaRPr>
          </a:p>
          <a:p>
            <a:pPr eaLnBrk="1" hangingPunct="1">
              <a:lnSpc>
                <a:spcPct val="80000"/>
              </a:lnSpc>
            </a:pPr>
            <a:r>
              <a:rPr lang="en-GB" sz="2400" dirty="0" smtClean="0">
                <a:solidFill>
                  <a:srgbClr val="006699"/>
                </a:solidFill>
                <a:latin typeface="Calibri" pitchFamily="34" charset="0"/>
                <a:ea typeface="Tahoma" pitchFamily="34" charset="0"/>
                <a:cs typeface="Tahoma" pitchFamily="34" charset="0"/>
              </a:rPr>
              <a:t>In September 2012 first  formal agreement with the </a:t>
            </a:r>
            <a:r>
              <a:rPr lang="en-GB" sz="2400" u="sng" dirty="0" smtClean="0">
                <a:solidFill>
                  <a:srgbClr val="006699"/>
                </a:solidFill>
                <a:latin typeface="Calibri" pitchFamily="34" charset="0"/>
                <a:ea typeface="Tahoma" pitchFamily="34" charset="0"/>
                <a:cs typeface="Tahoma" pitchFamily="34" charset="0"/>
              </a:rPr>
              <a:t>second</a:t>
            </a:r>
            <a:r>
              <a:rPr lang="en-GB" sz="2400" dirty="0" smtClean="0">
                <a:solidFill>
                  <a:srgbClr val="006699"/>
                </a:solidFill>
                <a:latin typeface="Calibri" pitchFamily="34" charset="0"/>
                <a:ea typeface="Tahoma" pitchFamily="34" charset="0"/>
                <a:cs typeface="Tahoma" pitchFamily="34" charset="0"/>
              </a:rPr>
              <a:t> chain was concluded</a:t>
            </a:r>
            <a:r>
              <a:rPr lang="pl-PL" sz="2400" dirty="0">
                <a:solidFill>
                  <a:srgbClr val="006699"/>
                </a:solidFill>
                <a:latin typeface="Calibri" pitchFamily="34" charset="0"/>
                <a:ea typeface="Tahoma" pitchFamily="34" charset="0"/>
                <a:cs typeface="Tahoma" pitchFamily="34" charset="0"/>
              </a:rPr>
              <a:t> </a:t>
            </a:r>
            <a:r>
              <a:rPr lang="pl-PL" sz="2400" dirty="0" smtClean="0">
                <a:solidFill>
                  <a:srgbClr val="006699"/>
                </a:solidFill>
                <a:latin typeface="Calibri" pitchFamily="34" charset="0"/>
                <a:ea typeface="Tahoma" pitchFamily="34" charset="0"/>
                <a:cs typeface="Tahoma" pitchFamily="34" charset="0"/>
              </a:rPr>
              <a:t>and </a:t>
            </a:r>
            <a:r>
              <a:rPr lang="en-GB" sz="2400" dirty="0" smtClean="0">
                <a:solidFill>
                  <a:srgbClr val="006699"/>
                </a:solidFill>
                <a:latin typeface="Calibri" pitchFamily="34" charset="0"/>
                <a:ea typeface="Tahoma" pitchFamily="34" charset="0"/>
                <a:cs typeface="Tahoma" pitchFamily="34" charset="0"/>
              </a:rPr>
              <a:t>initial data has been transmitted.</a:t>
            </a:r>
          </a:p>
          <a:p>
            <a:pPr eaLnBrk="1" hangingPunct="1">
              <a:lnSpc>
                <a:spcPct val="80000"/>
              </a:lnSpc>
            </a:pPr>
            <a:r>
              <a:rPr lang="en-GB" sz="2400" dirty="0" smtClean="0">
                <a:solidFill>
                  <a:srgbClr val="006699"/>
                </a:solidFill>
                <a:latin typeface="Calibri" pitchFamily="34" charset="0"/>
                <a:ea typeface="Tahoma" pitchFamily="34" charset="0"/>
                <a:cs typeface="Tahoma" pitchFamily="34" charset="0"/>
              </a:rPr>
              <a:t>Currently the CSO receives the most detailed data from </a:t>
            </a:r>
            <a:r>
              <a:rPr lang="en-GB" sz="2400" u="sng" dirty="0" smtClean="0">
                <a:solidFill>
                  <a:srgbClr val="006699"/>
                </a:solidFill>
                <a:latin typeface="Calibri" pitchFamily="34" charset="0"/>
                <a:ea typeface="Tahoma" pitchFamily="34" charset="0"/>
                <a:cs typeface="Tahoma" pitchFamily="34" charset="0"/>
              </a:rPr>
              <a:t>3</a:t>
            </a:r>
            <a:r>
              <a:rPr lang="en-GB" sz="2400" dirty="0" smtClean="0">
                <a:solidFill>
                  <a:srgbClr val="006699"/>
                </a:solidFill>
                <a:latin typeface="Calibri" pitchFamily="34" charset="0"/>
                <a:ea typeface="Tahoma" pitchFamily="34" charset="0"/>
                <a:cs typeface="Tahoma" pitchFamily="34" charset="0"/>
              </a:rPr>
              <a:t> retail chains </a:t>
            </a:r>
            <a:endParaRPr lang="pl-PL" sz="2400" dirty="0">
              <a:solidFill>
                <a:srgbClr val="006699"/>
              </a:solidFill>
              <a:latin typeface="Calibri" pitchFamily="34" charset="0"/>
              <a:ea typeface="Tahoma" pitchFamily="34" charset="0"/>
              <a:cs typeface="Tahoma" pitchFamily="34" charset="0"/>
            </a:endParaRPr>
          </a:p>
          <a:p>
            <a:pPr marL="265113" indent="0" eaLnBrk="1" hangingPunct="1">
              <a:lnSpc>
                <a:spcPct val="80000"/>
              </a:lnSpc>
              <a:spcBef>
                <a:spcPts val="0"/>
              </a:spcBef>
              <a:buNone/>
            </a:pPr>
            <a:r>
              <a:rPr lang="pl-PL" sz="2400" dirty="0">
                <a:solidFill>
                  <a:srgbClr val="006699"/>
                </a:solidFill>
                <a:latin typeface="Calibri" pitchFamily="34" charset="0"/>
                <a:ea typeface="Tahoma" pitchFamily="34" charset="0"/>
                <a:cs typeface="Tahoma" pitchFamily="34" charset="0"/>
              </a:rPr>
              <a:t>(</a:t>
            </a:r>
            <a:r>
              <a:rPr lang="en-GB" sz="2400" dirty="0" smtClean="0">
                <a:solidFill>
                  <a:srgbClr val="006699"/>
                </a:solidFill>
                <a:latin typeface="Calibri" pitchFamily="34" charset="0"/>
                <a:ea typeface="Tahoma" pitchFamily="34" charset="0"/>
                <a:cs typeface="Tahoma" pitchFamily="34" charset="0"/>
              </a:rPr>
              <a:t>with 2 of them there was a need to renegotiate the scope of delivered data during 2015). </a:t>
            </a:r>
          </a:p>
          <a:p>
            <a:pPr eaLnBrk="1" hangingPunct="1">
              <a:lnSpc>
                <a:spcPct val="80000"/>
              </a:lnSpc>
            </a:pPr>
            <a:r>
              <a:rPr lang="en-GB" sz="2400" u="sng" dirty="0" smtClean="0">
                <a:solidFill>
                  <a:srgbClr val="006699"/>
                </a:solidFill>
                <a:latin typeface="Calibri" pitchFamily="34" charset="0"/>
                <a:ea typeface="Tahoma" pitchFamily="34" charset="0"/>
                <a:cs typeface="Tahoma" pitchFamily="34" charset="0"/>
              </a:rPr>
              <a:t>4th</a:t>
            </a:r>
            <a:r>
              <a:rPr lang="en-GB" sz="2400" dirty="0" smtClean="0">
                <a:solidFill>
                  <a:srgbClr val="006699"/>
                </a:solidFill>
                <a:latin typeface="Calibri" pitchFamily="34" charset="0"/>
                <a:ea typeface="Tahoma" pitchFamily="34" charset="0"/>
                <a:cs typeface="Tahoma" pitchFamily="34" charset="0"/>
              </a:rPr>
              <a:t> large discount retail chain expressed its initial interest in cooperation. Currently, arrangement for technical details are underway.</a:t>
            </a:r>
          </a:p>
          <a:p>
            <a:pPr eaLnBrk="1" hangingPunct="1">
              <a:lnSpc>
                <a:spcPct val="80000"/>
              </a:lnSpc>
            </a:pPr>
            <a:r>
              <a:rPr lang="en-GB" sz="2400" dirty="0" smtClean="0">
                <a:solidFill>
                  <a:srgbClr val="006699"/>
                </a:solidFill>
                <a:latin typeface="Calibri" pitchFamily="34" charset="0"/>
                <a:ea typeface="Tahoma" pitchFamily="34" charset="0"/>
                <a:cs typeface="Tahoma" pitchFamily="34" charset="0"/>
              </a:rPr>
              <a:t>Retailers did not agree to the transfer of historical data, what makes difficult to conduct experimental works. </a:t>
            </a:r>
          </a:p>
          <a:p>
            <a:pPr eaLnBrk="1" hangingPunct="1">
              <a:lnSpc>
                <a:spcPct val="80000"/>
              </a:lnSpc>
            </a:pPr>
            <a:r>
              <a:rPr lang="en-GB" sz="2400" dirty="0" smtClean="0">
                <a:solidFill>
                  <a:srgbClr val="006699"/>
                </a:solidFill>
                <a:latin typeface="Calibri" pitchFamily="34" charset="0"/>
                <a:ea typeface="Tahoma" pitchFamily="34" charset="0"/>
                <a:cs typeface="Tahoma" pitchFamily="34" charset="0"/>
              </a:rPr>
              <a:t>Retail chains represent different categories – e.g. hypermarket, discount, delicatessen.</a:t>
            </a:r>
            <a:endParaRPr lang="pl-PL" sz="2400" dirty="0" smtClean="0">
              <a:solidFill>
                <a:srgbClr val="006699"/>
              </a:solidFill>
              <a:latin typeface="Calibri" pitchFamily="34" charset="0"/>
              <a:ea typeface="Tahoma" pitchFamily="34" charset="0"/>
              <a:cs typeface="Tahoma" pitchFamily="34" charset="0"/>
            </a:endParaRPr>
          </a:p>
          <a:p>
            <a:pPr eaLnBrk="1" hangingPunct="1">
              <a:lnSpc>
                <a:spcPct val="80000"/>
              </a:lnSpc>
            </a:pPr>
            <a:r>
              <a:rPr lang="en-US" sz="2400" dirty="0">
                <a:solidFill>
                  <a:srgbClr val="006699"/>
                </a:solidFill>
                <a:latin typeface="Calibri" pitchFamily="34" charset="0"/>
                <a:ea typeface="Tahoma" pitchFamily="34" charset="0"/>
                <a:cs typeface="Tahoma" pitchFamily="34" charset="0"/>
              </a:rPr>
              <a:t>The 3 retail chains have a market share of roughly 17%. The forth retail chain has a market share of just over 30%, bringing the share covered in scanner data to nearly 50% of the supermarket and </a:t>
            </a:r>
            <a:r>
              <a:rPr lang="en-US" sz="2400" dirty="0" smtClean="0">
                <a:solidFill>
                  <a:srgbClr val="006699"/>
                </a:solidFill>
                <a:latin typeface="Calibri" pitchFamily="34" charset="0"/>
                <a:ea typeface="Tahoma" pitchFamily="34" charset="0"/>
                <a:cs typeface="Tahoma" pitchFamily="34" charset="0"/>
              </a:rPr>
              <a:t>hypermarket </a:t>
            </a:r>
            <a:r>
              <a:rPr lang="en-US" sz="2400" dirty="0">
                <a:solidFill>
                  <a:srgbClr val="006699"/>
                </a:solidFill>
                <a:latin typeface="Calibri" pitchFamily="34" charset="0"/>
                <a:ea typeface="Tahoma" pitchFamily="34" charset="0"/>
                <a:cs typeface="Tahoma" pitchFamily="34" charset="0"/>
              </a:rPr>
              <a:t>market. </a:t>
            </a:r>
            <a:endParaRPr lang="en-GB" sz="2400" dirty="0" smtClean="0">
              <a:solidFill>
                <a:srgbClr val="006699"/>
              </a:solidFill>
              <a:latin typeface="Calibri" pitchFamily="34" charset="0"/>
              <a:ea typeface="Tahoma" pitchFamily="34" charset="0"/>
              <a:cs typeface="Tahoma" pitchFamily="34" charset="0"/>
            </a:endParaRPr>
          </a:p>
        </p:txBody>
      </p:sp>
      <p:sp>
        <p:nvSpPr>
          <p:cNvPr id="59393" name="Rectangle 2"/>
          <p:cNvSpPr>
            <a:spLocks noGrp="1"/>
          </p:cNvSpPr>
          <p:nvPr>
            <p:ph type="title"/>
          </p:nvPr>
        </p:nvSpPr>
        <p:spPr bwMode="auto">
          <a:xfrm>
            <a:off x="688975" y="183290"/>
            <a:ext cx="7188201" cy="728662"/>
          </a:xfrm>
        </p:spPr>
        <p:txBody>
          <a:bodyPr wrap="square" numCol="1" anchorCtr="0" compatLnSpc="1">
            <a:prstTxWarp prst="textNoShape">
              <a:avLst/>
            </a:prstTxWarp>
          </a:bodyPr>
          <a:lstStyle/>
          <a:p>
            <a:pPr eaLnBrk="1" hangingPunct="1"/>
            <a:r>
              <a:rPr lang="en-GB" sz="3600" b="1" dirty="0" smtClean="0">
                <a:solidFill>
                  <a:srgbClr val="006699"/>
                </a:solidFill>
                <a:latin typeface="Calibri" pitchFamily="34" charset="0"/>
                <a:ea typeface="Tahoma" pitchFamily="34" charset="0"/>
                <a:cs typeface="Tahoma" pitchFamily="34" charset="0"/>
              </a:rPr>
              <a:t>General information</a:t>
            </a:r>
            <a:r>
              <a:rPr lang="pl-PL" sz="3600" b="1" dirty="0" smtClean="0">
                <a:solidFill>
                  <a:srgbClr val="006699"/>
                </a:solidFill>
                <a:latin typeface="Calibri" pitchFamily="34" charset="0"/>
                <a:ea typeface="Tahoma" pitchFamily="34" charset="0"/>
                <a:cs typeface="Tahoma" pitchFamily="34" charset="0"/>
              </a:rPr>
              <a:t> (</a:t>
            </a:r>
            <a:r>
              <a:rPr lang="pl-PL" sz="3600" b="1" dirty="0" err="1" smtClean="0">
                <a:solidFill>
                  <a:srgbClr val="006699"/>
                </a:solidFill>
                <a:latin typeface="Calibri" pitchFamily="34" charset="0"/>
                <a:ea typeface="Tahoma" pitchFamily="34" charset="0"/>
                <a:cs typeface="Tahoma" pitchFamily="34" charset="0"/>
              </a:rPr>
              <a:t>cont</a:t>
            </a:r>
            <a:r>
              <a:rPr lang="pl-PL" sz="3600" b="1" dirty="0" smtClean="0">
                <a:solidFill>
                  <a:srgbClr val="006699"/>
                </a:solidFill>
                <a:latin typeface="Calibri" pitchFamily="34" charset="0"/>
                <a:ea typeface="Tahoma" pitchFamily="34" charset="0"/>
                <a:cs typeface="Tahoma" pitchFamily="34" charset="0"/>
              </a:rPr>
              <a:t>.)</a:t>
            </a:r>
            <a:endParaRPr lang="en-GB" sz="3600" b="1" dirty="0" smtClean="0">
              <a:solidFill>
                <a:srgbClr val="006699"/>
              </a:solidFill>
              <a:latin typeface="Calibri" pitchFamily="34" charset="0"/>
              <a:ea typeface="Tahoma" pitchFamily="34" charset="0"/>
              <a:cs typeface="Tahoma" pitchFamily="34" charset="0"/>
            </a:endParaRPr>
          </a:p>
        </p:txBody>
      </p:sp>
      <p:sp>
        <p:nvSpPr>
          <p:cNvPr id="11" name="Text Box 17"/>
          <p:cNvSpPr txBox="1">
            <a:spLocks noChangeArrowheads="1"/>
          </p:cNvSpPr>
          <p:nvPr/>
        </p:nvSpPr>
        <p:spPr bwMode="auto">
          <a:xfrm>
            <a:off x="7877176" y="238717"/>
            <a:ext cx="3540124" cy="307777"/>
          </a:xfrm>
          <a:prstGeom prst="rect">
            <a:avLst/>
          </a:prstGeom>
          <a:noFill/>
          <a:ln w="9525">
            <a:noFill/>
            <a:miter lim="800000"/>
            <a:headEnd/>
            <a:tailEnd/>
          </a:ln>
        </p:spPr>
        <p:txBody>
          <a:bodyPr wrap="square">
            <a:spAutoFit/>
          </a:bodyPr>
          <a:lstStyle/>
          <a:p>
            <a:r>
              <a:rPr lang="pl-PL" sz="1400" dirty="0">
                <a:solidFill>
                  <a:srgbClr val="006699"/>
                </a:solidFill>
                <a:latin typeface="Calibri" pitchFamily="34" charset="0"/>
              </a:rPr>
              <a:t>THE CENTRAL STATISTICAL OFFICE OF </a:t>
            </a:r>
            <a:r>
              <a:rPr lang="pl-PL" sz="1400" dirty="0" smtClean="0">
                <a:solidFill>
                  <a:srgbClr val="006699"/>
                </a:solidFill>
                <a:latin typeface="Calibri" pitchFamily="34" charset="0"/>
              </a:rPr>
              <a:t>POLAND</a:t>
            </a:r>
            <a:endParaRPr lang="pl-PL" sz="1400" dirty="0">
              <a:solidFill>
                <a:srgbClr val="006699"/>
              </a:solidFill>
              <a:latin typeface="Calibri" pitchFamily="34" charset="0"/>
            </a:endParaRPr>
          </a:p>
        </p:txBody>
      </p:sp>
      <p:graphicFrame>
        <p:nvGraphicFramePr>
          <p:cNvPr id="3" name="Obiekt 2"/>
          <p:cNvGraphicFramePr>
            <a:graphicFrameLocks noGrp="1" noChangeAspect="1"/>
          </p:cNvGraphicFramePr>
          <p:nvPr>
            <p:extLst>
              <p:ext uri="{D42A27DB-BD31-4B8C-83A1-F6EECF244321}">
                <p14:modId xmlns:p14="http://schemas.microsoft.com/office/powerpoint/2010/main" xmlns="" val="1548347309"/>
              </p:ext>
            </p:extLst>
          </p:nvPr>
        </p:nvGraphicFramePr>
        <p:xfrm>
          <a:off x="11417300" y="193771"/>
          <a:ext cx="481012" cy="397668"/>
        </p:xfrm>
        <a:graphic>
          <a:graphicData uri="http://schemas.openxmlformats.org/presentationml/2006/ole">
            <p:oleObj spid="_x0000_s99359" name="CorelDRAW" r:id="rId3" imgW="5974200" imgH="4933440" progId="">
              <p:embed/>
            </p:oleObj>
          </a:graphicData>
        </a:graphic>
      </p:graphicFrame>
      <p:sp>
        <p:nvSpPr>
          <p:cNvPr id="18" name="pole tekstowe 17"/>
          <p:cNvSpPr txBox="1"/>
          <p:nvPr/>
        </p:nvSpPr>
        <p:spPr>
          <a:xfrm>
            <a:off x="279400" y="6480768"/>
            <a:ext cx="3986797" cy="276999"/>
          </a:xfrm>
          <a:prstGeom prst="rect">
            <a:avLst/>
          </a:prstGeom>
          <a:noFill/>
        </p:spPr>
        <p:txBody>
          <a:bodyPr wrap="none" rtlCol="0">
            <a:spAutoFit/>
          </a:bodyPr>
          <a:lstStyle/>
          <a:p>
            <a:r>
              <a:rPr lang="en-GB" sz="1200" i="1" dirty="0" smtClean="0">
                <a:solidFill>
                  <a:srgbClr val="006699"/>
                </a:solidFill>
                <a:latin typeface="+mj-lt"/>
              </a:rPr>
              <a:t>Scanner Data Workshop, 1-2 October 2015, ISTAT, Rome, Italy</a:t>
            </a:r>
            <a:endParaRPr lang="en-GB" sz="1200" i="1" dirty="0">
              <a:solidFill>
                <a:srgbClr val="006699"/>
              </a:solidFill>
              <a:latin typeface="+mj-lt"/>
            </a:endParaRPr>
          </a:p>
        </p:txBody>
      </p:sp>
      <p:pic>
        <p:nvPicPr>
          <p:cNvPr id="12" name="Picture 24" descr="http://howto.wired.com/mediawiki/images/Barcode_example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647238" y="6480768"/>
            <a:ext cx="2544762" cy="377232"/>
          </a:xfrm>
          <a:prstGeom prst="rect">
            <a:avLst/>
          </a:prstGeom>
          <a:noFill/>
          <a:extLst>
            <a:ext uri="{909E8E84-426E-40DD-AFC4-6F175D3DCCD1}">
              <a14:hiddenFill xmlns:a14="http://schemas.microsoft.com/office/drawing/2010/main" xmlns="">
                <a:solidFill>
                  <a:srgbClr val="FFFFFF"/>
                </a:solidFill>
              </a14:hiddenFill>
            </a:ext>
          </a:extLst>
        </p:spPr>
      </p:pic>
      <p:sp>
        <p:nvSpPr>
          <p:cNvPr id="13" name="Symbol zastępczy numeru slajdu 4"/>
          <p:cNvSpPr>
            <a:spLocks noGrp="1"/>
          </p:cNvSpPr>
          <p:nvPr>
            <p:ph type="sldNum" sz="quarter" idx="12"/>
          </p:nvPr>
        </p:nvSpPr>
        <p:spPr>
          <a:xfrm>
            <a:off x="9431081" y="6492875"/>
            <a:ext cx="269322" cy="365125"/>
          </a:xfrm>
        </p:spPr>
        <p:txBody>
          <a:bodyPr/>
          <a:lstStyle/>
          <a:p>
            <a:pPr>
              <a:defRPr/>
            </a:pPr>
            <a:fld id="{AF6EFFD7-34AC-479B-82EE-27BE952E32D7}" type="slidenum">
              <a:rPr lang="pl-PL" sz="1400" smtClean="0">
                <a:solidFill>
                  <a:srgbClr val="006699"/>
                </a:solidFill>
              </a:rPr>
              <a:pPr>
                <a:defRPr/>
              </a:pPr>
              <a:t>3</a:t>
            </a:fld>
            <a:endParaRPr lang="pl-PL" sz="1400" dirty="0">
              <a:solidFill>
                <a:srgbClr val="006699"/>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57" name="Picture 33" descr="F:\Sieci Handlowe\scanner data\PREZENTACJA RZYM 1-2 pazdziernik 2015\infografika dot wspolpracy z sieciami2_.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4912" y="717605"/>
            <a:ext cx="9197161" cy="5289782"/>
          </a:xfrm>
          <a:prstGeom prst="rect">
            <a:avLst/>
          </a:prstGeom>
          <a:noFill/>
          <a:extLst>
            <a:ext uri="{909E8E84-426E-40DD-AFC4-6F175D3DCCD1}">
              <a14:hiddenFill xmlns:a14="http://schemas.microsoft.com/office/drawing/2010/main" xmlns="">
                <a:solidFill>
                  <a:srgbClr val="FFFFFF"/>
                </a:solidFill>
              </a14:hiddenFill>
            </a:ext>
          </a:extLst>
        </p:spPr>
      </p:pic>
      <p:sp>
        <p:nvSpPr>
          <p:cNvPr id="60419" name="Rectangle 12"/>
          <p:cNvSpPr>
            <a:spLocks noGrp="1"/>
          </p:cNvSpPr>
          <p:nvPr>
            <p:ph type="title"/>
          </p:nvPr>
        </p:nvSpPr>
        <p:spPr bwMode="auto">
          <a:xfrm>
            <a:off x="688975" y="185826"/>
            <a:ext cx="7378701" cy="728662"/>
          </a:xfrm>
        </p:spPr>
        <p:txBody>
          <a:bodyPr wrap="square" numCol="1" anchorCtr="0" compatLnSpc="1">
            <a:prstTxWarp prst="textNoShape">
              <a:avLst/>
            </a:prstTxWarp>
            <a:normAutofit/>
          </a:bodyPr>
          <a:lstStyle/>
          <a:p>
            <a:pPr eaLnBrk="1" hangingPunct="1"/>
            <a:r>
              <a:rPr lang="en-GB" sz="3600" b="1" dirty="0" smtClean="0">
                <a:solidFill>
                  <a:srgbClr val="006699"/>
                </a:solidFill>
                <a:latin typeface="+mn-lt"/>
                <a:ea typeface="Tahoma" pitchFamily="34" charset="0"/>
                <a:cs typeface="Tahoma" pitchFamily="34" charset="0"/>
              </a:rPr>
              <a:t>Cooperation with retail chains</a:t>
            </a:r>
          </a:p>
        </p:txBody>
      </p:sp>
      <p:sp>
        <p:nvSpPr>
          <p:cNvPr id="8" name="Text Box 17"/>
          <p:cNvSpPr txBox="1">
            <a:spLocks noChangeArrowheads="1"/>
          </p:cNvSpPr>
          <p:nvPr/>
        </p:nvSpPr>
        <p:spPr bwMode="auto">
          <a:xfrm>
            <a:off x="7877176" y="238717"/>
            <a:ext cx="3540124" cy="307777"/>
          </a:xfrm>
          <a:prstGeom prst="rect">
            <a:avLst/>
          </a:prstGeom>
          <a:noFill/>
          <a:ln w="9525">
            <a:noFill/>
            <a:miter lim="800000"/>
            <a:headEnd/>
            <a:tailEnd/>
          </a:ln>
        </p:spPr>
        <p:txBody>
          <a:bodyPr wrap="square">
            <a:spAutoFit/>
          </a:bodyPr>
          <a:lstStyle/>
          <a:p>
            <a:r>
              <a:rPr lang="pl-PL" sz="1400" dirty="0">
                <a:solidFill>
                  <a:srgbClr val="006699"/>
                </a:solidFill>
                <a:latin typeface="Calibri" pitchFamily="34" charset="0"/>
              </a:rPr>
              <a:t>THE CENTRAL STATISTICAL OFFICE OF </a:t>
            </a:r>
            <a:r>
              <a:rPr lang="pl-PL" sz="1400" dirty="0" smtClean="0">
                <a:solidFill>
                  <a:srgbClr val="006699"/>
                </a:solidFill>
                <a:latin typeface="Calibri" pitchFamily="34" charset="0"/>
              </a:rPr>
              <a:t>POLAND</a:t>
            </a:r>
            <a:endParaRPr lang="pl-PL" sz="1400" dirty="0">
              <a:solidFill>
                <a:srgbClr val="006699"/>
              </a:solidFill>
              <a:latin typeface="Calibri" pitchFamily="34" charset="0"/>
            </a:endParaRPr>
          </a:p>
        </p:txBody>
      </p:sp>
      <p:graphicFrame>
        <p:nvGraphicFramePr>
          <p:cNvPr id="9" name="Obiekt 8"/>
          <p:cNvGraphicFramePr>
            <a:graphicFrameLocks noGrp="1" noChangeAspect="1"/>
          </p:cNvGraphicFramePr>
          <p:nvPr>
            <p:extLst>
              <p:ext uri="{D42A27DB-BD31-4B8C-83A1-F6EECF244321}">
                <p14:modId xmlns:p14="http://schemas.microsoft.com/office/powerpoint/2010/main" xmlns="" val="2223637915"/>
              </p:ext>
            </p:extLst>
          </p:nvPr>
        </p:nvGraphicFramePr>
        <p:xfrm>
          <a:off x="11417300" y="193771"/>
          <a:ext cx="481012" cy="397668"/>
        </p:xfrm>
        <a:graphic>
          <a:graphicData uri="http://schemas.openxmlformats.org/presentationml/2006/ole">
            <p:oleObj spid="_x0000_s26680" name="CorelDRAW" r:id="rId4" imgW="5974200" imgH="4933440" progId="">
              <p:embed/>
            </p:oleObj>
          </a:graphicData>
        </a:graphic>
      </p:graphicFrame>
      <p:sp>
        <p:nvSpPr>
          <p:cNvPr id="15" name="pole tekstowe 14"/>
          <p:cNvSpPr txBox="1"/>
          <p:nvPr/>
        </p:nvSpPr>
        <p:spPr>
          <a:xfrm>
            <a:off x="279400" y="6480768"/>
            <a:ext cx="3986797" cy="276999"/>
          </a:xfrm>
          <a:prstGeom prst="rect">
            <a:avLst/>
          </a:prstGeom>
          <a:noFill/>
        </p:spPr>
        <p:txBody>
          <a:bodyPr wrap="none" rtlCol="0">
            <a:spAutoFit/>
          </a:bodyPr>
          <a:lstStyle/>
          <a:p>
            <a:r>
              <a:rPr lang="en-GB" sz="1200" i="1" dirty="0" smtClean="0">
                <a:solidFill>
                  <a:srgbClr val="006699"/>
                </a:solidFill>
                <a:latin typeface="+mj-lt"/>
              </a:rPr>
              <a:t>Scanner Data Workshop, 1-2 October 2015, ISTAT, Rome, Italy</a:t>
            </a:r>
            <a:endParaRPr lang="en-GB" sz="1200" i="1" dirty="0">
              <a:solidFill>
                <a:srgbClr val="006699"/>
              </a:solidFill>
              <a:latin typeface="+mj-lt"/>
            </a:endParaRPr>
          </a:p>
        </p:txBody>
      </p:sp>
      <p:pic>
        <p:nvPicPr>
          <p:cNvPr id="13" name="Picture 24" descr="http://howto.wired.com/mediawiki/images/Barcode_example1.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9647238" y="6480768"/>
            <a:ext cx="2544762" cy="377232"/>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Symbol zastępczy numeru slajdu 4"/>
          <p:cNvSpPr>
            <a:spLocks noGrp="1"/>
          </p:cNvSpPr>
          <p:nvPr>
            <p:ph type="sldNum" sz="quarter" idx="12"/>
          </p:nvPr>
        </p:nvSpPr>
        <p:spPr>
          <a:xfrm>
            <a:off x="9431081" y="6492875"/>
            <a:ext cx="269322" cy="365125"/>
          </a:xfrm>
        </p:spPr>
        <p:txBody>
          <a:bodyPr/>
          <a:lstStyle/>
          <a:p>
            <a:pPr>
              <a:defRPr/>
            </a:pPr>
            <a:fld id="{AF6EFFD7-34AC-479B-82EE-27BE952E32D7}" type="slidenum">
              <a:rPr lang="pl-PL" sz="1400" smtClean="0">
                <a:solidFill>
                  <a:srgbClr val="006699"/>
                </a:solidFill>
              </a:rPr>
              <a:pPr>
                <a:defRPr/>
              </a:pPr>
              <a:t>4</a:t>
            </a:fld>
            <a:endParaRPr lang="pl-PL" sz="1400" dirty="0">
              <a:solidFill>
                <a:srgbClr val="006699"/>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5"/>
          <p:cNvSpPr>
            <a:spLocks noGrp="1"/>
          </p:cNvSpPr>
          <p:nvPr>
            <p:ph type="body" sz="half" idx="1"/>
          </p:nvPr>
        </p:nvSpPr>
        <p:spPr bwMode="auto">
          <a:xfrm>
            <a:off x="688975" y="1522628"/>
            <a:ext cx="9498012" cy="4113212"/>
          </a:xfrm>
        </p:spPr>
        <p:txBody>
          <a:bodyPr wrap="square" numCol="1" anchor="t" anchorCtr="0" compatLnSpc="1">
            <a:prstTxWarp prst="textNoShape">
              <a:avLst/>
            </a:prstTxWarp>
            <a:noAutofit/>
          </a:bodyPr>
          <a:lstStyle/>
          <a:p>
            <a:pPr eaLnBrk="1" hangingPunct="1"/>
            <a:r>
              <a:rPr lang="en-GB" sz="2200" dirty="0" smtClean="0">
                <a:solidFill>
                  <a:srgbClr val="006699"/>
                </a:solidFill>
              </a:rPr>
              <a:t>Currently, written contracts are established with every retail chain.</a:t>
            </a:r>
          </a:p>
          <a:p>
            <a:pPr eaLnBrk="1" hangingPunct="1"/>
            <a:r>
              <a:rPr lang="en-GB" sz="2200" dirty="0" smtClean="0">
                <a:solidFill>
                  <a:srgbClr val="006699"/>
                </a:solidFill>
              </a:rPr>
              <a:t>The data is obtained free of charge.</a:t>
            </a:r>
          </a:p>
          <a:p>
            <a:pPr eaLnBrk="1" hangingPunct="1"/>
            <a:r>
              <a:rPr lang="en-GB" sz="2200" dirty="0" smtClean="0">
                <a:solidFill>
                  <a:srgbClr val="006699"/>
                </a:solidFill>
              </a:rPr>
              <a:t>One of the most important aspects of the negotiation</a:t>
            </a:r>
            <a:r>
              <a:rPr lang="pl-PL" sz="2200" dirty="0" smtClean="0">
                <a:solidFill>
                  <a:srgbClr val="006699"/>
                </a:solidFill>
              </a:rPr>
              <a:t> </a:t>
            </a:r>
            <a:r>
              <a:rPr lang="en-GB" sz="2200" dirty="0" smtClean="0">
                <a:solidFill>
                  <a:srgbClr val="006699"/>
                </a:solidFill>
              </a:rPr>
              <a:t>is to ensure a security of data transfer:</a:t>
            </a:r>
          </a:p>
          <a:p>
            <a:pPr lvl="1" eaLnBrk="1" hangingPunct="1"/>
            <a:r>
              <a:rPr lang="en-GB" sz="2200" dirty="0" smtClean="0">
                <a:solidFill>
                  <a:srgbClr val="006699"/>
                </a:solidFill>
              </a:rPr>
              <a:t>Currently, data are transferred via secure channel designed for the exchange of data – </a:t>
            </a:r>
            <a:r>
              <a:rPr lang="en-GB" sz="2200" b="1" dirty="0" err="1" smtClean="0">
                <a:solidFill>
                  <a:srgbClr val="006699"/>
                </a:solidFill>
              </a:rPr>
              <a:t>TransGUS</a:t>
            </a:r>
            <a:r>
              <a:rPr lang="en-GB" sz="2200" dirty="0" smtClean="0">
                <a:solidFill>
                  <a:srgbClr val="006699"/>
                </a:solidFill>
              </a:rPr>
              <a:t> system. </a:t>
            </a:r>
          </a:p>
          <a:p>
            <a:pPr lvl="1" eaLnBrk="1" hangingPunct="1">
              <a:buFont typeface="Arial" charset="0"/>
              <a:buNone/>
            </a:pPr>
            <a:r>
              <a:rPr lang="en-GB" sz="2200" dirty="0" smtClean="0">
                <a:solidFill>
                  <a:srgbClr val="006699"/>
                </a:solidFill>
              </a:rPr>
              <a:t>	This system allows to transfer data files to the resource server of the Central Statistical Office. Data files are transmitted using SSL 3 technology </a:t>
            </a:r>
            <a:endParaRPr lang="pl-PL" sz="2200" dirty="0" smtClean="0">
              <a:solidFill>
                <a:srgbClr val="006699"/>
              </a:solidFill>
            </a:endParaRPr>
          </a:p>
          <a:p>
            <a:pPr lvl="1" indent="26988" eaLnBrk="1" hangingPunct="1">
              <a:spcBef>
                <a:spcPts val="0"/>
              </a:spcBef>
              <a:buFont typeface="Arial" charset="0"/>
              <a:buNone/>
            </a:pPr>
            <a:r>
              <a:rPr lang="en-GB" sz="2200" dirty="0" smtClean="0">
                <a:solidFill>
                  <a:srgbClr val="006699"/>
                </a:solidFill>
              </a:rPr>
              <a:t>(128-bit key encryption) with the ability to specify IP address of authorized computers.</a:t>
            </a:r>
          </a:p>
          <a:p>
            <a:pPr lvl="1" eaLnBrk="1" hangingPunct="1">
              <a:spcBef>
                <a:spcPts val="0"/>
              </a:spcBef>
            </a:pPr>
            <a:r>
              <a:rPr lang="en-GB" sz="2200" dirty="0" smtClean="0">
                <a:solidFill>
                  <a:srgbClr val="006699"/>
                </a:solidFill>
              </a:rPr>
              <a:t>Previously, the data has been secured with a password and transferred </a:t>
            </a:r>
            <a:endParaRPr lang="pl-PL" sz="2200" dirty="0" smtClean="0">
              <a:solidFill>
                <a:srgbClr val="006699"/>
              </a:solidFill>
            </a:endParaRPr>
          </a:p>
          <a:p>
            <a:pPr marL="712788" lvl="1" indent="0" eaLnBrk="1" hangingPunct="1">
              <a:spcBef>
                <a:spcPts val="0"/>
              </a:spcBef>
              <a:buNone/>
            </a:pPr>
            <a:r>
              <a:rPr lang="en-GB" sz="2200" dirty="0" smtClean="0">
                <a:solidFill>
                  <a:srgbClr val="006699"/>
                </a:solidFill>
              </a:rPr>
              <a:t>by e-mail.</a:t>
            </a:r>
          </a:p>
          <a:p>
            <a:pPr eaLnBrk="1" hangingPunct="1">
              <a:buFont typeface="Arial" charset="0"/>
              <a:buNone/>
            </a:pPr>
            <a:endParaRPr lang="pl-PL" sz="2200" dirty="0" smtClean="0">
              <a:solidFill>
                <a:srgbClr val="006699"/>
              </a:solidFill>
              <a:latin typeface="Calibri" pitchFamily="34" charset="0"/>
            </a:endParaRPr>
          </a:p>
        </p:txBody>
      </p:sp>
      <p:sp>
        <p:nvSpPr>
          <p:cNvPr id="6" name="Text Box 17"/>
          <p:cNvSpPr txBox="1">
            <a:spLocks noChangeArrowheads="1"/>
          </p:cNvSpPr>
          <p:nvPr/>
        </p:nvSpPr>
        <p:spPr bwMode="auto">
          <a:xfrm>
            <a:off x="7877176" y="238717"/>
            <a:ext cx="3540124" cy="307777"/>
          </a:xfrm>
          <a:prstGeom prst="rect">
            <a:avLst/>
          </a:prstGeom>
          <a:noFill/>
          <a:ln w="9525">
            <a:noFill/>
            <a:miter lim="800000"/>
            <a:headEnd/>
            <a:tailEnd/>
          </a:ln>
        </p:spPr>
        <p:txBody>
          <a:bodyPr wrap="square">
            <a:spAutoFit/>
          </a:bodyPr>
          <a:lstStyle/>
          <a:p>
            <a:r>
              <a:rPr lang="pl-PL" sz="1400" dirty="0">
                <a:solidFill>
                  <a:srgbClr val="006699"/>
                </a:solidFill>
                <a:latin typeface="Calibri" pitchFamily="34" charset="0"/>
              </a:rPr>
              <a:t>THE CENTRAL STATISTICAL OFFICE OF </a:t>
            </a:r>
            <a:r>
              <a:rPr lang="pl-PL" sz="1400" dirty="0" smtClean="0">
                <a:solidFill>
                  <a:srgbClr val="006699"/>
                </a:solidFill>
                <a:latin typeface="Calibri" pitchFamily="34" charset="0"/>
              </a:rPr>
              <a:t>POLAND</a:t>
            </a:r>
            <a:endParaRPr lang="pl-PL" sz="1400" dirty="0">
              <a:solidFill>
                <a:srgbClr val="006699"/>
              </a:solidFill>
              <a:latin typeface="Calibri" pitchFamily="34" charset="0"/>
            </a:endParaRPr>
          </a:p>
        </p:txBody>
      </p:sp>
      <p:graphicFrame>
        <p:nvGraphicFramePr>
          <p:cNvPr id="7" name="Obiekt 6"/>
          <p:cNvGraphicFramePr>
            <a:graphicFrameLocks noGrp="1" noChangeAspect="1"/>
          </p:cNvGraphicFramePr>
          <p:nvPr>
            <p:extLst>
              <p:ext uri="{D42A27DB-BD31-4B8C-83A1-F6EECF244321}">
                <p14:modId xmlns:p14="http://schemas.microsoft.com/office/powerpoint/2010/main" xmlns="" val="2223637915"/>
              </p:ext>
            </p:extLst>
          </p:nvPr>
        </p:nvGraphicFramePr>
        <p:xfrm>
          <a:off x="11417300" y="193771"/>
          <a:ext cx="481012" cy="397668"/>
        </p:xfrm>
        <a:graphic>
          <a:graphicData uri="http://schemas.openxmlformats.org/presentationml/2006/ole">
            <p:oleObj spid="_x0000_s27702" name="CorelDRAW" r:id="rId3" imgW="5974200" imgH="4933440" progId="">
              <p:embed/>
            </p:oleObj>
          </a:graphicData>
        </a:graphic>
      </p:graphicFrame>
      <p:sp>
        <p:nvSpPr>
          <p:cNvPr id="9" name="Rectangle 12"/>
          <p:cNvSpPr txBox="1">
            <a:spLocks/>
          </p:cNvSpPr>
          <p:nvPr/>
        </p:nvSpPr>
        <p:spPr bwMode="auto">
          <a:xfrm>
            <a:off x="688975" y="439826"/>
            <a:ext cx="10906125" cy="728662"/>
          </a:xfrm>
          <a:prstGeom prst="rect">
            <a:avLst/>
          </a:prstGeom>
        </p:spPr>
        <p:txBody>
          <a:bodyPr vert="horz" wrap="square" lIns="91440" tIns="45720" rIns="91440" bIns="45720" numCol="1" rtlCol="0" anchor="ctr" anchorCtr="0" compatLnSpc="1">
            <a:prstTxWarp prst="textNoShape">
              <a:avLst/>
            </a:prstTxWarp>
            <a:noAutofit/>
          </a:bodyPr>
          <a:lstStyle>
            <a:lvl1pPr algn="l" rtl="0" eaLnBrk="0" fontAlgn="base" hangingPunct="0">
              <a:lnSpc>
                <a:spcPct val="90000"/>
              </a:lnSpc>
              <a:spcBef>
                <a:spcPct val="0"/>
              </a:spcBef>
              <a:spcAft>
                <a:spcPct val="0"/>
              </a:spcAft>
              <a:defRPr sz="5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defRPr>
            </a:lvl2pPr>
            <a:lvl3pPr algn="l" rtl="0" eaLnBrk="0" fontAlgn="base" hangingPunct="0">
              <a:lnSpc>
                <a:spcPct val="90000"/>
              </a:lnSpc>
              <a:spcBef>
                <a:spcPct val="0"/>
              </a:spcBef>
              <a:spcAft>
                <a:spcPct val="0"/>
              </a:spcAft>
              <a:defRPr sz="5400">
                <a:solidFill>
                  <a:schemeClr val="tx1"/>
                </a:solidFill>
                <a:latin typeface="Corbel" pitchFamily="34" charset="0"/>
              </a:defRPr>
            </a:lvl3pPr>
            <a:lvl4pPr algn="l" rtl="0" eaLnBrk="0" fontAlgn="base" hangingPunct="0">
              <a:lnSpc>
                <a:spcPct val="90000"/>
              </a:lnSpc>
              <a:spcBef>
                <a:spcPct val="0"/>
              </a:spcBef>
              <a:spcAft>
                <a:spcPct val="0"/>
              </a:spcAft>
              <a:defRPr sz="5400">
                <a:solidFill>
                  <a:schemeClr val="tx1"/>
                </a:solidFill>
                <a:latin typeface="Corbel" pitchFamily="34" charset="0"/>
              </a:defRPr>
            </a:lvl4pPr>
            <a:lvl5pPr algn="l" rtl="0" eaLnBrk="0" fontAlgn="base" hangingPunct="0">
              <a:lnSpc>
                <a:spcPct val="90000"/>
              </a:lnSpc>
              <a:spcBef>
                <a:spcPct val="0"/>
              </a:spcBef>
              <a:spcAft>
                <a:spcPct val="0"/>
              </a:spcAft>
              <a:defRPr sz="5400">
                <a:solidFill>
                  <a:schemeClr val="tx1"/>
                </a:solidFill>
                <a:latin typeface="Corbel" pitchFamily="34" charset="0"/>
              </a:defRPr>
            </a:lvl5pPr>
            <a:lvl6pPr marL="457200" algn="l" rtl="0" fontAlgn="base">
              <a:lnSpc>
                <a:spcPct val="90000"/>
              </a:lnSpc>
              <a:spcBef>
                <a:spcPct val="0"/>
              </a:spcBef>
              <a:spcAft>
                <a:spcPct val="0"/>
              </a:spcAft>
              <a:defRPr sz="5400">
                <a:solidFill>
                  <a:schemeClr val="tx1"/>
                </a:solidFill>
                <a:latin typeface="Corbel" pitchFamily="34" charset="0"/>
              </a:defRPr>
            </a:lvl6pPr>
            <a:lvl7pPr marL="914400" algn="l" rtl="0" fontAlgn="base">
              <a:lnSpc>
                <a:spcPct val="90000"/>
              </a:lnSpc>
              <a:spcBef>
                <a:spcPct val="0"/>
              </a:spcBef>
              <a:spcAft>
                <a:spcPct val="0"/>
              </a:spcAft>
              <a:defRPr sz="5400">
                <a:solidFill>
                  <a:schemeClr val="tx1"/>
                </a:solidFill>
                <a:latin typeface="Corbel" pitchFamily="34" charset="0"/>
              </a:defRPr>
            </a:lvl7pPr>
            <a:lvl8pPr marL="1371600" algn="l" rtl="0" fontAlgn="base">
              <a:lnSpc>
                <a:spcPct val="90000"/>
              </a:lnSpc>
              <a:spcBef>
                <a:spcPct val="0"/>
              </a:spcBef>
              <a:spcAft>
                <a:spcPct val="0"/>
              </a:spcAft>
              <a:defRPr sz="5400">
                <a:solidFill>
                  <a:schemeClr val="tx1"/>
                </a:solidFill>
                <a:latin typeface="Corbel" pitchFamily="34" charset="0"/>
              </a:defRPr>
            </a:lvl8pPr>
            <a:lvl9pPr marL="1828800" algn="l" rtl="0" fontAlgn="base">
              <a:lnSpc>
                <a:spcPct val="90000"/>
              </a:lnSpc>
              <a:spcBef>
                <a:spcPct val="0"/>
              </a:spcBef>
              <a:spcAft>
                <a:spcPct val="0"/>
              </a:spcAft>
              <a:defRPr sz="5400">
                <a:solidFill>
                  <a:schemeClr val="tx1"/>
                </a:solidFill>
                <a:latin typeface="Corbel" pitchFamily="34" charset="0"/>
              </a:defRPr>
            </a:lvl9pPr>
          </a:lstStyle>
          <a:p>
            <a:pPr eaLnBrk="1" hangingPunct="1"/>
            <a:r>
              <a:rPr lang="en-GB" sz="3600" b="1" dirty="0" smtClean="0">
                <a:solidFill>
                  <a:srgbClr val="006699"/>
                </a:solidFill>
                <a:latin typeface="+mn-lt"/>
              </a:rPr>
              <a:t>Selected aspects of cooperation </a:t>
            </a:r>
          </a:p>
          <a:p>
            <a:pPr eaLnBrk="1" hangingPunct="1"/>
            <a:r>
              <a:rPr lang="en-GB" sz="3600" b="1" dirty="0" smtClean="0">
                <a:solidFill>
                  <a:srgbClr val="006699"/>
                </a:solidFill>
                <a:latin typeface="+mn-lt"/>
              </a:rPr>
              <a:t>with retail chains</a:t>
            </a:r>
            <a:endParaRPr lang="en-GB" sz="3600" b="1" dirty="0" smtClean="0">
              <a:solidFill>
                <a:srgbClr val="006699"/>
              </a:solidFill>
              <a:latin typeface="+mn-lt"/>
              <a:ea typeface="Tahoma" pitchFamily="34" charset="0"/>
              <a:cs typeface="Tahoma" pitchFamily="34" charset="0"/>
            </a:endParaRPr>
          </a:p>
        </p:txBody>
      </p:sp>
      <p:sp>
        <p:nvSpPr>
          <p:cNvPr id="18" name="pole tekstowe 17"/>
          <p:cNvSpPr txBox="1"/>
          <p:nvPr/>
        </p:nvSpPr>
        <p:spPr>
          <a:xfrm>
            <a:off x="279400" y="6480768"/>
            <a:ext cx="3986797" cy="276999"/>
          </a:xfrm>
          <a:prstGeom prst="rect">
            <a:avLst/>
          </a:prstGeom>
          <a:noFill/>
        </p:spPr>
        <p:txBody>
          <a:bodyPr wrap="none" rtlCol="0">
            <a:spAutoFit/>
          </a:bodyPr>
          <a:lstStyle/>
          <a:p>
            <a:r>
              <a:rPr lang="en-GB" sz="1200" i="1" dirty="0" smtClean="0">
                <a:solidFill>
                  <a:srgbClr val="006699"/>
                </a:solidFill>
                <a:latin typeface="+mj-lt"/>
              </a:rPr>
              <a:t>Scanner Data Workshop, 1-2 October 2015, ISTAT, Rome, Italy</a:t>
            </a:r>
            <a:endParaRPr lang="en-GB" sz="1200" i="1" dirty="0">
              <a:solidFill>
                <a:srgbClr val="006699"/>
              </a:solidFill>
              <a:latin typeface="+mj-lt"/>
            </a:endParaRPr>
          </a:p>
        </p:txBody>
      </p:sp>
      <p:pic>
        <p:nvPicPr>
          <p:cNvPr id="8" name="Picture 24" descr="http://howto.wired.com/mediawiki/images/Barcode_example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647238" y="6480768"/>
            <a:ext cx="2544762" cy="377232"/>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Symbol zastępczy numeru slajdu 4"/>
          <p:cNvSpPr>
            <a:spLocks noGrp="1"/>
          </p:cNvSpPr>
          <p:nvPr>
            <p:ph type="sldNum" sz="quarter" idx="12"/>
          </p:nvPr>
        </p:nvSpPr>
        <p:spPr>
          <a:xfrm>
            <a:off x="9431081" y="6492875"/>
            <a:ext cx="269322" cy="365125"/>
          </a:xfrm>
        </p:spPr>
        <p:txBody>
          <a:bodyPr/>
          <a:lstStyle/>
          <a:p>
            <a:pPr>
              <a:defRPr/>
            </a:pPr>
            <a:fld id="{AF6EFFD7-34AC-479B-82EE-27BE952E32D7}" type="slidenum">
              <a:rPr lang="pl-PL" sz="1400" smtClean="0">
                <a:solidFill>
                  <a:srgbClr val="006699"/>
                </a:solidFill>
              </a:rPr>
              <a:pPr>
                <a:defRPr/>
              </a:pPr>
              <a:t>5</a:t>
            </a:fld>
            <a:endParaRPr lang="pl-PL" sz="1400" dirty="0">
              <a:solidFill>
                <a:srgbClr val="0066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5"/>
          <p:cNvSpPr>
            <a:spLocks/>
          </p:cNvSpPr>
          <p:nvPr/>
        </p:nvSpPr>
        <p:spPr bwMode="auto">
          <a:xfrm>
            <a:off x="688975" y="1255694"/>
            <a:ext cx="9498012" cy="4113212"/>
          </a:xfrm>
          <a:prstGeom prst="rect">
            <a:avLst/>
          </a:prstGeom>
          <a:noFill/>
          <a:ln w="9525">
            <a:noFill/>
            <a:miter lim="800000"/>
            <a:headEnd/>
            <a:tailEnd/>
          </a:ln>
        </p:spPr>
        <p:txBody>
          <a:bodyPr/>
          <a:lstStyle/>
          <a:p>
            <a:pPr marL="228600" indent="-228600">
              <a:lnSpc>
                <a:spcPct val="90000"/>
              </a:lnSpc>
              <a:spcBef>
                <a:spcPts val="1000"/>
              </a:spcBef>
              <a:buFont typeface="Arial" charset="0"/>
              <a:buChar char="•"/>
            </a:pPr>
            <a:endParaRPr lang="pl-PL" sz="2400" dirty="0" smtClean="0">
              <a:solidFill>
                <a:srgbClr val="006699"/>
              </a:solidFill>
              <a:latin typeface="+mn-lt"/>
            </a:endParaRPr>
          </a:p>
          <a:p>
            <a:pPr marL="228600" indent="-228600">
              <a:lnSpc>
                <a:spcPct val="90000"/>
              </a:lnSpc>
              <a:spcBef>
                <a:spcPts val="0"/>
              </a:spcBef>
              <a:buFont typeface="Arial" charset="0"/>
              <a:buChar char="•"/>
            </a:pPr>
            <a:r>
              <a:rPr lang="en-GB" sz="2400" dirty="0" smtClean="0">
                <a:solidFill>
                  <a:srgbClr val="006699"/>
                </a:solidFill>
                <a:latin typeface="+mn-lt"/>
              </a:rPr>
              <a:t>Since 2015, the obligation of transmission of data in electronic form </a:t>
            </a:r>
            <a:endParaRPr lang="pl-PL" sz="2400" dirty="0" smtClean="0">
              <a:solidFill>
                <a:srgbClr val="006699"/>
              </a:solidFill>
              <a:latin typeface="+mn-lt"/>
            </a:endParaRPr>
          </a:p>
          <a:p>
            <a:pPr marL="265113">
              <a:lnSpc>
                <a:spcPct val="90000"/>
              </a:lnSpc>
              <a:spcBef>
                <a:spcPts val="0"/>
              </a:spcBef>
              <a:spcAft>
                <a:spcPts val="1000"/>
              </a:spcAft>
            </a:pPr>
            <a:r>
              <a:rPr lang="en-GB" sz="2400" dirty="0" smtClean="0">
                <a:solidFill>
                  <a:srgbClr val="006699"/>
                </a:solidFill>
                <a:latin typeface="+mn-lt"/>
              </a:rPr>
              <a:t>by selected retail chains has been included in the</a:t>
            </a:r>
            <a:r>
              <a:rPr lang="pl-PL" sz="2400" dirty="0" smtClean="0">
                <a:solidFill>
                  <a:srgbClr val="006699"/>
                </a:solidFill>
                <a:latin typeface="+mn-lt"/>
              </a:rPr>
              <a:t> </a:t>
            </a:r>
            <a:r>
              <a:rPr lang="en-GB" sz="2400" i="1" dirty="0" smtClean="0">
                <a:solidFill>
                  <a:srgbClr val="006699"/>
                </a:solidFill>
                <a:latin typeface="+mn-lt"/>
              </a:rPr>
              <a:t>Statistical Surveys Program of Official Statistics (legal basis for conducting statistical surveys in Poland).</a:t>
            </a:r>
          </a:p>
          <a:p>
            <a:pPr marL="228600" indent="-228600">
              <a:lnSpc>
                <a:spcPct val="90000"/>
              </a:lnSpc>
              <a:spcBef>
                <a:spcPts val="0"/>
              </a:spcBef>
              <a:buFont typeface="Arial" charset="0"/>
              <a:buChar char="•"/>
            </a:pPr>
            <a:r>
              <a:rPr lang="en-GB" sz="2400" dirty="0" smtClean="0">
                <a:solidFill>
                  <a:srgbClr val="006699"/>
                </a:solidFill>
                <a:latin typeface="+mn-lt"/>
              </a:rPr>
              <a:t>The retail chains are very interested in obtaining feedback in the </a:t>
            </a:r>
            <a:endParaRPr lang="pl-PL" sz="2400" dirty="0" smtClean="0">
              <a:solidFill>
                <a:srgbClr val="006699"/>
              </a:solidFill>
              <a:latin typeface="+mn-lt"/>
            </a:endParaRPr>
          </a:p>
          <a:p>
            <a:pPr marL="265113">
              <a:lnSpc>
                <a:spcPct val="90000"/>
              </a:lnSpc>
              <a:spcBef>
                <a:spcPts val="0"/>
              </a:spcBef>
            </a:pPr>
            <a:r>
              <a:rPr lang="en-GB" sz="2400" dirty="0" smtClean="0">
                <a:solidFill>
                  <a:srgbClr val="006699"/>
                </a:solidFill>
                <a:latin typeface="+mn-lt"/>
              </a:rPr>
              <a:t>form of, for example, reports. It is sometimes the condition of joining the project by the retail chain. According to the assessment made by the CSO, the majority of the Member States does not provide retail chains with a feedback.</a:t>
            </a:r>
          </a:p>
          <a:p>
            <a:pPr marL="228600" indent="-228600">
              <a:lnSpc>
                <a:spcPct val="90000"/>
              </a:lnSpc>
              <a:spcBef>
                <a:spcPts val="1000"/>
              </a:spcBef>
              <a:buFont typeface="Arial" charset="0"/>
              <a:buNone/>
            </a:pPr>
            <a:endParaRPr lang="pl-PL" sz="2000" dirty="0">
              <a:solidFill>
                <a:srgbClr val="FF0000"/>
              </a:solidFill>
              <a:latin typeface="+mn-lt"/>
            </a:endParaRPr>
          </a:p>
        </p:txBody>
      </p:sp>
      <p:sp>
        <p:nvSpPr>
          <p:cNvPr id="6" name="Text Box 17"/>
          <p:cNvSpPr txBox="1">
            <a:spLocks noChangeArrowheads="1"/>
          </p:cNvSpPr>
          <p:nvPr/>
        </p:nvSpPr>
        <p:spPr bwMode="auto">
          <a:xfrm>
            <a:off x="7877176" y="238717"/>
            <a:ext cx="3540124" cy="307777"/>
          </a:xfrm>
          <a:prstGeom prst="rect">
            <a:avLst/>
          </a:prstGeom>
          <a:noFill/>
          <a:ln w="9525">
            <a:noFill/>
            <a:miter lim="800000"/>
            <a:headEnd/>
            <a:tailEnd/>
          </a:ln>
        </p:spPr>
        <p:txBody>
          <a:bodyPr wrap="square">
            <a:spAutoFit/>
          </a:bodyPr>
          <a:lstStyle/>
          <a:p>
            <a:r>
              <a:rPr lang="pl-PL" sz="1400" dirty="0">
                <a:solidFill>
                  <a:srgbClr val="006699"/>
                </a:solidFill>
                <a:latin typeface="Calibri" pitchFamily="34" charset="0"/>
              </a:rPr>
              <a:t>THE CENTRAL STATISTICAL OFFICE OF </a:t>
            </a:r>
            <a:r>
              <a:rPr lang="pl-PL" sz="1400" dirty="0" smtClean="0">
                <a:solidFill>
                  <a:srgbClr val="006699"/>
                </a:solidFill>
                <a:latin typeface="Calibri" pitchFamily="34" charset="0"/>
              </a:rPr>
              <a:t>POLAND</a:t>
            </a:r>
            <a:endParaRPr lang="pl-PL" sz="1400" dirty="0">
              <a:solidFill>
                <a:srgbClr val="006699"/>
              </a:solidFill>
              <a:latin typeface="Calibri" pitchFamily="34" charset="0"/>
            </a:endParaRPr>
          </a:p>
        </p:txBody>
      </p:sp>
      <p:graphicFrame>
        <p:nvGraphicFramePr>
          <p:cNvPr id="7" name="Obiekt 6"/>
          <p:cNvGraphicFramePr>
            <a:graphicFrameLocks noGrp="1" noChangeAspect="1"/>
          </p:cNvGraphicFramePr>
          <p:nvPr>
            <p:extLst>
              <p:ext uri="{D42A27DB-BD31-4B8C-83A1-F6EECF244321}">
                <p14:modId xmlns:p14="http://schemas.microsoft.com/office/powerpoint/2010/main" xmlns="" val="2223637915"/>
              </p:ext>
            </p:extLst>
          </p:nvPr>
        </p:nvGraphicFramePr>
        <p:xfrm>
          <a:off x="11417300" y="193771"/>
          <a:ext cx="481012" cy="397668"/>
        </p:xfrm>
        <a:graphic>
          <a:graphicData uri="http://schemas.openxmlformats.org/presentationml/2006/ole">
            <p:oleObj spid="_x0000_s28726" name="CorelDRAW" r:id="rId3" imgW="5974200" imgH="4933440" progId="">
              <p:embed/>
            </p:oleObj>
          </a:graphicData>
        </a:graphic>
      </p:graphicFrame>
      <p:sp>
        <p:nvSpPr>
          <p:cNvPr id="10" name="Rectangle 12"/>
          <p:cNvSpPr txBox="1">
            <a:spLocks/>
          </p:cNvSpPr>
          <p:nvPr/>
        </p:nvSpPr>
        <p:spPr bwMode="auto">
          <a:xfrm>
            <a:off x="688975" y="439826"/>
            <a:ext cx="10906125" cy="728662"/>
          </a:xfrm>
          <a:prstGeom prst="rect">
            <a:avLst/>
          </a:prstGeom>
        </p:spPr>
        <p:txBody>
          <a:bodyPr vert="horz" wrap="square" lIns="91440" tIns="45720" rIns="91440" bIns="45720" numCol="1" rtlCol="0" anchor="ctr" anchorCtr="0" compatLnSpc="1">
            <a:prstTxWarp prst="textNoShape">
              <a:avLst/>
            </a:prstTxWarp>
            <a:noAutofit/>
          </a:bodyPr>
          <a:lstStyle>
            <a:lvl1pPr algn="l" rtl="0" eaLnBrk="0" fontAlgn="base" hangingPunct="0">
              <a:lnSpc>
                <a:spcPct val="90000"/>
              </a:lnSpc>
              <a:spcBef>
                <a:spcPct val="0"/>
              </a:spcBef>
              <a:spcAft>
                <a:spcPct val="0"/>
              </a:spcAft>
              <a:defRPr sz="5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defRPr>
            </a:lvl2pPr>
            <a:lvl3pPr algn="l" rtl="0" eaLnBrk="0" fontAlgn="base" hangingPunct="0">
              <a:lnSpc>
                <a:spcPct val="90000"/>
              </a:lnSpc>
              <a:spcBef>
                <a:spcPct val="0"/>
              </a:spcBef>
              <a:spcAft>
                <a:spcPct val="0"/>
              </a:spcAft>
              <a:defRPr sz="5400">
                <a:solidFill>
                  <a:schemeClr val="tx1"/>
                </a:solidFill>
                <a:latin typeface="Corbel" pitchFamily="34" charset="0"/>
              </a:defRPr>
            </a:lvl3pPr>
            <a:lvl4pPr algn="l" rtl="0" eaLnBrk="0" fontAlgn="base" hangingPunct="0">
              <a:lnSpc>
                <a:spcPct val="90000"/>
              </a:lnSpc>
              <a:spcBef>
                <a:spcPct val="0"/>
              </a:spcBef>
              <a:spcAft>
                <a:spcPct val="0"/>
              </a:spcAft>
              <a:defRPr sz="5400">
                <a:solidFill>
                  <a:schemeClr val="tx1"/>
                </a:solidFill>
                <a:latin typeface="Corbel" pitchFamily="34" charset="0"/>
              </a:defRPr>
            </a:lvl4pPr>
            <a:lvl5pPr algn="l" rtl="0" eaLnBrk="0" fontAlgn="base" hangingPunct="0">
              <a:lnSpc>
                <a:spcPct val="90000"/>
              </a:lnSpc>
              <a:spcBef>
                <a:spcPct val="0"/>
              </a:spcBef>
              <a:spcAft>
                <a:spcPct val="0"/>
              </a:spcAft>
              <a:defRPr sz="5400">
                <a:solidFill>
                  <a:schemeClr val="tx1"/>
                </a:solidFill>
                <a:latin typeface="Corbel" pitchFamily="34" charset="0"/>
              </a:defRPr>
            </a:lvl5pPr>
            <a:lvl6pPr marL="457200" algn="l" rtl="0" fontAlgn="base">
              <a:lnSpc>
                <a:spcPct val="90000"/>
              </a:lnSpc>
              <a:spcBef>
                <a:spcPct val="0"/>
              </a:spcBef>
              <a:spcAft>
                <a:spcPct val="0"/>
              </a:spcAft>
              <a:defRPr sz="5400">
                <a:solidFill>
                  <a:schemeClr val="tx1"/>
                </a:solidFill>
                <a:latin typeface="Corbel" pitchFamily="34" charset="0"/>
              </a:defRPr>
            </a:lvl6pPr>
            <a:lvl7pPr marL="914400" algn="l" rtl="0" fontAlgn="base">
              <a:lnSpc>
                <a:spcPct val="90000"/>
              </a:lnSpc>
              <a:spcBef>
                <a:spcPct val="0"/>
              </a:spcBef>
              <a:spcAft>
                <a:spcPct val="0"/>
              </a:spcAft>
              <a:defRPr sz="5400">
                <a:solidFill>
                  <a:schemeClr val="tx1"/>
                </a:solidFill>
                <a:latin typeface="Corbel" pitchFamily="34" charset="0"/>
              </a:defRPr>
            </a:lvl7pPr>
            <a:lvl8pPr marL="1371600" algn="l" rtl="0" fontAlgn="base">
              <a:lnSpc>
                <a:spcPct val="90000"/>
              </a:lnSpc>
              <a:spcBef>
                <a:spcPct val="0"/>
              </a:spcBef>
              <a:spcAft>
                <a:spcPct val="0"/>
              </a:spcAft>
              <a:defRPr sz="5400">
                <a:solidFill>
                  <a:schemeClr val="tx1"/>
                </a:solidFill>
                <a:latin typeface="Corbel" pitchFamily="34" charset="0"/>
              </a:defRPr>
            </a:lvl8pPr>
            <a:lvl9pPr marL="1828800" algn="l" rtl="0" fontAlgn="base">
              <a:lnSpc>
                <a:spcPct val="90000"/>
              </a:lnSpc>
              <a:spcBef>
                <a:spcPct val="0"/>
              </a:spcBef>
              <a:spcAft>
                <a:spcPct val="0"/>
              </a:spcAft>
              <a:defRPr sz="5400">
                <a:solidFill>
                  <a:schemeClr val="tx1"/>
                </a:solidFill>
                <a:latin typeface="Corbel" pitchFamily="34" charset="0"/>
              </a:defRPr>
            </a:lvl9pPr>
          </a:lstStyle>
          <a:p>
            <a:pPr eaLnBrk="1" hangingPunct="1"/>
            <a:r>
              <a:rPr lang="en-GB" sz="3600" b="1" dirty="0" smtClean="0">
                <a:solidFill>
                  <a:srgbClr val="006699"/>
                </a:solidFill>
                <a:latin typeface="+mn-lt"/>
              </a:rPr>
              <a:t>Selected aspects of cooperation </a:t>
            </a:r>
          </a:p>
          <a:p>
            <a:pPr eaLnBrk="1" hangingPunct="1"/>
            <a:r>
              <a:rPr lang="en-GB" sz="3600" b="1" dirty="0" smtClean="0">
                <a:solidFill>
                  <a:srgbClr val="006699"/>
                </a:solidFill>
                <a:latin typeface="+mn-lt"/>
              </a:rPr>
              <a:t>with retail chains</a:t>
            </a:r>
            <a:r>
              <a:rPr lang="pl-PL" sz="3600" b="1" dirty="0" smtClean="0">
                <a:solidFill>
                  <a:srgbClr val="006699"/>
                </a:solidFill>
                <a:latin typeface="+mn-lt"/>
              </a:rPr>
              <a:t> (</a:t>
            </a:r>
            <a:r>
              <a:rPr lang="pl-PL" sz="3600" b="1" dirty="0" err="1" smtClean="0">
                <a:solidFill>
                  <a:srgbClr val="006699"/>
                </a:solidFill>
                <a:latin typeface="+mn-lt"/>
              </a:rPr>
              <a:t>cont</a:t>
            </a:r>
            <a:r>
              <a:rPr lang="pl-PL" sz="3600" b="1" dirty="0" smtClean="0">
                <a:solidFill>
                  <a:srgbClr val="006699"/>
                </a:solidFill>
                <a:latin typeface="+mn-lt"/>
              </a:rPr>
              <a:t>.)</a:t>
            </a:r>
            <a:endParaRPr lang="en-GB" sz="3600" b="1" dirty="0" smtClean="0">
              <a:solidFill>
                <a:srgbClr val="006699"/>
              </a:solidFill>
              <a:latin typeface="+mn-lt"/>
              <a:ea typeface="Tahoma" pitchFamily="34" charset="0"/>
              <a:cs typeface="Tahoma" pitchFamily="34" charset="0"/>
            </a:endParaRPr>
          </a:p>
        </p:txBody>
      </p:sp>
      <p:sp>
        <p:nvSpPr>
          <p:cNvPr id="11" name="pole tekstowe 10"/>
          <p:cNvSpPr txBox="1"/>
          <p:nvPr/>
        </p:nvSpPr>
        <p:spPr>
          <a:xfrm>
            <a:off x="279400" y="6480768"/>
            <a:ext cx="3986797" cy="276999"/>
          </a:xfrm>
          <a:prstGeom prst="rect">
            <a:avLst/>
          </a:prstGeom>
          <a:noFill/>
        </p:spPr>
        <p:txBody>
          <a:bodyPr wrap="none" rtlCol="0">
            <a:spAutoFit/>
          </a:bodyPr>
          <a:lstStyle/>
          <a:p>
            <a:r>
              <a:rPr lang="en-GB" sz="1200" i="1" dirty="0" smtClean="0">
                <a:solidFill>
                  <a:srgbClr val="006699"/>
                </a:solidFill>
                <a:latin typeface="+mj-lt"/>
              </a:rPr>
              <a:t>Scanner Data Workshop, 1-2 October 2015, ISTAT, Rome, Italy</a:t>
            </a:r>
            <a:endParaRPr lang="en-GB" sz="1200" i="1" dirty="0">
              <a:solidFill>
                <a:srgbClr val="006699"/>
              </a:solidFill>
              <a:latin typeface="+mj-lt"/>
            </a:endParaRPr>
          </a:p>
        </p:txBody>
      </p:sp>
      <p:pic>
        <p:nvPicPr>
          <p:cNvPr id="8" name="Picture 24" descr="http://howto.wired.com/mediawiki/images/Barcode_example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647238" y="6480768"/>
            <a:ext cx="2544762" cy="377232"/>
          </a:xfrm>
          <a:prstGeom prst="rect">
            <a:avLst/>
          </a:prstGeom>
          <a:noFill/>
          <a:extLst>
            <a:ext uri="{909E8E84-426E-40DD-AFC4-6F175D3DCCD1}">
              <a14:hiddenFill xmlns:a14="http://schemas.microsoft.com/office/drawing/2010/main" xmlns="">
                <a:solidFill>
                  <a:srgbClr val="FFFFFF"/>
                </a:solidFill>
              </a14:hiddenFill>
            </a:ext>
          </a:extLst>
        </p:spPr>
      </p:pic>
      <p:sp>
        <p:nvSpPr>
          <p:cNvPr id="12" name="Symbol zastępczy numeru slajdu 4"/>
          <p:cNvSpPr>
            <a:spLocks noGrp="1"/>
          </p:cNvSpPr>
          <p:nvPr>
            <p:ph type="sldNum" sz="quarter" idx="12"/>
          </p:nvPr>
        </p:nvSpPr>
        <p:spPr>
          <a:xfrm>
            <a:off x="9431081" y="6492875"/>
            <a:ext cx="269322" cy="365125"/>
          </a:xfrm>
        </p:spPr>
        <p:txBody>
          <a:bodyPr/>
          <a:lstStyle/>
          <a:p>
            <a:pPr>
              <a:defRPr/>
            </a:pPr>
            <a:fld id="{AF6EFFD7-34AC-479B-82EE-27BE952E32D7}" type="slidenum">
              <a:rPr lang="pl-PL" sz="1400" smtClean="0">
                <a:solidFill>
                  <a:srgbClr val="006699"/>
                </a:solidFill>
              </a:rPr>
              <a:pPr>
                <a:defRPr/>
              </a:pPr>
              <a:t>6</a:t>
            </a:fld>
            <a:endParaRPr lang="pl-PL" sz="1400" dirty="0">
              <a:solidFill>
                <a:srgbClr val="0066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5"/>
          <p:cNvSpPr>
            <a:spLocks/>
          </p:cNvSpPr>
          <p:nvPr/>
        </p:nvSpPr>
        <p:spPr bwMode="auto">
          <a:xfrm>
            <a:off x="688974" y="1072885"/>
            <a:ext cx="10182226" cy="4113212"/>
          </a:xfrm>
          <a:prstGeom prst="rect">
            <a:avLst/>
          </a:prstGeom>
          <a:noFill/>
          <a:ln w="9525">
            <a:noFill/>
            <a:miter lim="800000"/>
            <a:headEnd/>
            <a:tailEnd/>
          </a:ln>
        </p:spPr>
        <p:txBody>
          <a:bodyPr/>
          <a:lstStyle/>
          <a:p>
            <a:pPr marL="457200" indent="-457200">
              <a:lnSpc>
                <a:spcPct val="90000"/>
              </a:lnSpc>
              <a:spcBef>
                <a:spcPts val="1000"/>
              </a:spcBef>
              <a:buFont typeface="Arial" charset="0"/>
              <a:buChar char="•"/>
            </a:pPr>
            <a:r>
              <a:rPr lang="en-GB" sz="2400" dirty="0" smtClean="0">
                <a:solidFill>
                  <a:srgbClr val="006699"/>
                </a:solidFill>
                <a:latin typeface="+mn-lt"/>
              </a:rPr>
              <a:t>The data is obtained on the GTIN level in the scope of 6 assortment groups:</a:t>
            </a:r>
          </a:p>
          <a:p>
            <a:pPr marL="838200" lvl="1" indent="-381000">
              <a:lnSpc>
                <a:spcPct val="90000"/>
              </a:lnSpc>
              <a:spcBef>
                <a:spcPts val="500"/>
              </a:spcBef>
              <a:buFont typeface="Arial" charset="0"/>
              <a:buAutoNum type="arabicPeriod"/>
            </a:pPr>
            <a:r>
              <a:rPr lang="en-GB" b="1" dirty="0" smtClean="0">
                <a:solidFill>
                  <a:srgbClr val="006699"/>
                </a:solidFill>
                <a:latin typeface="+mn-lt"/>
              </a:rPr>
              <a:t>Rice</a:t>
            </a:r>
          </a:p>
          <a:p>
            <a:pPr marL="838200" lvl="1" indent="-381000">
              <a:lnSpc>
                <a:spcPct val="90000"/>
              </a:lnSpc>
              <a:spcBef>
                <a:spcPts val="500"/>
              </a:spcBef>
              <a:buFont typeface="Arial" charset="0"/>
              <a:buAutoNum type="arabicPeriod"/>
            </a:pPr>
            <a:r>
              <a:rPr lang="en-GB" b="1" dirty="0" smtClean="0">
                <a:solidFill>
                  <a:srgbClr val="006699"/>
                </a:solidFill>
                <a:latin typeface="+mn-lt"/>
              </a:rPr>
              <a:t>Flour</a:t>
            </a:r>
          </a:p>
          <a:p>
            <a:pPr marL="838200" lvl="1" indent="-381000">
              <a:lnSpc>
                <a:spcPct val="90000"/>
              </a:lnSpc>
              <a:spcBef>
                <a:spcPts val="500"/>
              </a:spcBef>
              <a:buFont typeface="Arial" charset="0"/>
              <a:buAutoNum type="arabicPeriod"/>
            </a:pPr>
            <a:r>
              <a:rPr lang="en-GB" b="1" dirty="0" smtClean="0">
                <a:solidFill>
                  <a:srgbClr val="006699"/>
                </a:solidFill>
                <a:latin typeface="+mn-lt"/>
              </a:rPr>
              <a:t>Milk</a:t>
            </a:r>
          </a:p>
          <a:p>
            <a:pPr marL="838200" lvl="1" indent="-381000">
              <a:lnSpc>
                <a:spcPct val="90000"/>
              </a:lnSpc>
              <a:spcBef>
                <a:spcPts val="500"/>
              </a:spcBef>
              <a:buFont typeface="Arial" charset="0"/>
              <a:buAutoNum type="arabicPeriod"/>
            </a:pPr>
            <a:r>
              <a:rPr lang="en-GB" b="1" dirty="0" smtClean="0">
                <a:solidFill>
                  <a:srgbClr val="006699"/>
                </a:solidFill>
                <a:latin typeface="+mn-lt"/>
              </a:rPr>
              <a:t>Yoghurt</a:t>
            </a:r>
          </a:p>
          <a:p>
            <a:pPr marL="838200" lvl="1" indent="-381000">
              <a:lnSpc>
                <a:spcPct val="90000"/>
              </a:lnSpc>
              <a:spcBef>
                <a:spcPts val="500"/>
              </a:spcBef>
              <a:buFont typeface="Arial" charset="0"/>
              <a:buAutoNum type="arabicPeriod"/>
            </a:pPr>
            <a:r>
              <a:rPr lang="en-GB" b="1" dirty="0" smtClean="0">
                <a:solidFill>
                  <a:srgbClr val="006699"/>
                </a:solidFill>
                <a:latin typeface="+mn-lt"/>
              </a:rPr>
              <a:t>Sugar</a:t>
            </a:r>
          </a:p>
          <a:p>
            <a:pPr marL="838200" lvl="1" indent="-381000">
              <a:lnSpc>
                <a:spcPct val="90000"/>
              </a:lnSpc>
              <a:spcBef>
                <a:spcPts val="500"/>
              </a:spcBef>
              <a:spcAft>
                <a:spcPts val="1000"/>
              </a:spcAft>
              <a:buFont typeface="Arial" charset="0"/>
              <a:buAutoNum type="arabicPeriod"/>
            </a:pPr>
            <a:r>
              <a:rPr lang="en-GB" b="1" dirty="0" smtClean="0">
                <a:solidFill>
                  <a:srgbClr val="006699"/>
                </a:solidFill>
                <a:latin typeface="+mn-lt"/>
              </a:rPr>
              <a:t>Coffee</a:t>
            </a:r>
          </a:p>
          <a:p>
            <a:pPr marL="457200" indent="-457200">
              <a:lnSpc>
                <a:spcPct val="90000"/>
              </a:lnSpc>
              <a:spcBef>
                <a:spcPts val="0"/>
              </a:spcBef>
              <a:buFont typeface="Arial" charset="0"/>
              <a:buChar char="•"/>
            </a:pPr>
            <a:r>
              <a:rPr lang="en-GB" sz="2400" dirty="0" smtClean="0">
                <a:solidFill>
                  <a:srgbClr val="006699"/>
                </a:solidFill>
                <a:latin typeface="+mn-lt"/>
              </a:rPr>
              <a:t>Depending on a price policy of a retail chain, the data is transferred for all of the retail chain’s stores (for 2 of the retail chains) or for a given format </a:t>
            </a:r>
            <a:endParaRPr lang="pl-PL" sz="2400" dirty="0" smtClean="0">
              <a:solidFill>
                <a:srgbClr val="006699"/>
              </a:solidFill>
              <a:latin typeface="+mn-lt"/>
            </a:endParaRPr>
          </a:p>
          <a:p>
            <a:pPr marL="446088">
              <a:lnSpc>
                <a:spcPct val="90000"/>
              </a:lnSpc>
              <a:spcBef>
                <a:spcPts val="0"/>
              </a:spcBef>
            </a:pPr>
            <a:r>
              <a:rPr lang="en-GB" sz="2400" dirty="0" smtClean="0">
                <a:solidFill>
                  <a:srgbClr val="006699"/>
                </a:solidFill>
                <a:latin typeface="+mn-lt"/>
              </a:rPr>
              <a:t>(1 retail chain transfers data for 3 formats).</a:t>
            </a:r>
          </a:p>
          <a:p>
            <a:pPr marL="457200" indent="-457200">
              <a:lnSpc>
                <a:spcPct val="90000"/>
              </a:lnSpc>
              <a:spcBef>
                <a:spcPts val="1000"/>
              </a:spcBef>
              <a:buFont typeface="Arial" charset="0"/>
              <a:buChar char="•"/>
            </a:pPr>
            <a:r>
              <a:rPr lang="en-GB" sz="2400" dirty="0" smtClean="0">
                <a:solidFill>
                  <a:srgbClr val="006699"/>
                </a:solidFill>
                <a:latin typeface="+mn-lt"/>
              </a:rPr>
              <a:t>Despite the agreed expected scope of the data file, it is still diversified.</a:t>
            </a:r>
            <a:endParaRPr lang="en-GB" sz="2400" dirty="0">
              <a:solidFill>
                <a:srgbClr val="006699"/>
              </a:solidFill>
              <a:latin typeface="+mn-lt"/>
            </a:endParaRPr>
          </a:p>
        </p:txBody>
      </p:sp>
      <p:sp>
        <p:nvSpPr>
          <p:cNvPr id="6" name="Text Box 17"/>
          <p:cNvSpPr txBox="1">
            <a:spLocks noChangeArrowheads="1"/>
          </p:cNvSpPr>
          <p:nvPr/>
        </p:nvSpPr>
        <p:spPr bwMode="auto">
          <a:xfrm>
            <a:off x="7877176" y="238717"/>
            <a:ext cx="3540124" cy="307777"/>
          </a:xfrm>
          <a:prstGeom prst="rect">
            <a:avLst/>
          </a:prstGeom>
          <a:noFill/>
          <a:ln w="9525">
            <a:noFill/>
            <a:miter lim="800000"/>
            <a:headEnd/>
            <a:tailEnd/>
          </a:ln>
        </p:spPr>
        <p:txBody>
          <a:bodyPr wrap="square">
            <a:spAutoFit/>
          </a:bodyPr>
          <a:lstStyle/>
          <a:p>
            <a:r>
              <a:rPr lang="pl-PL" sz="1400" dirty="0">
                <a:solidFill>
                  <a:srgbClr val="006699"/>
                </a:solidFill>
                <a:latin typeface="Calibri" pitchFamily="34" charset="0"/>
              </a:rPr>
              <a:t>THE CENTRAL STATISTICAL OFFICE OF </a:t>
            </a:r>
            <a:r>
              <a:rPr lang="pl-PL" sz="1400" dirty="0" smtClean="0">
                <a:solidFill>
                  <a:srgbClr val="006699"/>
                </a:solidFill>
                <a:latin typeface="Calibri" pitchFamily="34" charset="0"/>
              </a:rPr>
              <a:t>POLAND</a:t>
            </a:r>
            <a:endParaRPr lang="pl-PL" sz="1400" dirty="0">
              <a:solidFill>
                <a:srgbClr val="006699"/>
              </a:solidFill>
              <a:latin typeface="Calibri" pitchFamily="34" charset="0"/>
            </a:endParaRPr>
          </a:p>
        </p:txBody>
      </p:sp>
      <p:graphicFrame>
        <p:nvGraphicFramePr>
          <p:cNvPr id="7" name="Obiekt 6"/>
          <p:cNvGraphicFramePr>
            <a:graphicFrameLocks noGrp="1" noChangeAspect="1"/>
          </p:cNvGraphicFramePr>
          <p:nvPr>
            <p:extLst>
              <p:ext uri="{D42A27DB-BD31-4B8C-83A1-F6EECF244321}">
                <p14:modId xmlns:p14="http://schemas.microsoft.com/office/powerpoint/2010/main" xmlns="" val="2223637915"/>
              </p:ext>
            </p:extLst>
          </p:nvPr>
        </p:nvGraphicFramePr>
        <p:xfrm>
          <a:off x="11417300" y="193771"/>
          <a:ext cx="481012" cy="397668"/>
        </p:xfrm>
        <a:graphic>
          <a:graphicData uri="http://schemas.openxmlformats.org/presentationml/2006/ole">
            <p:oleObj spid="_x0000_s29751" name="CorelDRAW" r:id="rId3" imgW="5974200" imgH="4933440" progId="">
              <p:embed/>
            </p:oleObj>
          </a:graphicData>
        </a:graphic>
      </p:graphicFrame>
      <p:sp>
        <p:nvSpPr>
          <p:cNvPr id="10" name="Rectangle 2"/>
          <p:cNvSpPr txBox="1">
            <a:spLocks/>
          </p:cNvSpPr>
          <p:nvPr/>
        </p:nvSpPr>
        <p:spPr bwMode="auto">
          <a:xfrm>
            <a:off x="688975" y="265178"/>
            <a:ext cx="7188201" cy="638581"/>
          </a:xfrm>
          <a:prstGeom prst="rect">
            <a:avLst/>
          </a:prstGeom>
        </p:spPr>
        <p:txBody>
          <a:bodyPr wrap="square" numCol="1" anchorCtr="0" compatLnSpc="1">
            <a:prstTxWarp prst="textNoShape">
              <a:avLst/>
            </a:prstTxWarp>
          </a:bodyPr>
          <a:lstStyle>
            <a:lvl1pPr algn="l" rtl="0" eaLnBrk="0" fontAlgn="base" hangingPunct="0">
              <a:lnSpc>
                <a:spcPct val="90000"/>
              </a:lnSpc>
              <a:spcBef>
                <a:spcPct val="0"/>
              </a:spcBef>
              <a:spcAft>
                <a:spcPct val="0"/>
              </a:spcAft>
              <a:defRPr sz="5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defRPr>
            </a:lvl2pPr>
            <a:lvl3pPr algn="l" rtl="0" eaLnBrk="0" fontAlgn="base" hangingPunct="0">
              <a:lnSpc>
                <a:spcPct val="90000"/>
              </a:lnSpc>
              <a:spcBef>
                <a:spcPct val="0"/>
              </a:spcBef>
              <a:spcAft>
                <a:spcPct val="0"/>
              </a:spcAft>
              <a:defRPr sz="5400">
                <a:solidFill>
                  <a:schemeClr val="tx1"/>
                </a:solidFill>
                <a:latin typeface="Corbel" pitchFamily="34" charset="0"/>
              </a:defRPr>
            </a:lvl3pPr>
            <a:lvl4pPr algn="l" rtl="0" eaLnBrk="0" fontAlgn="base" hangingPunct="0">
              <a:lnSpc>
                <a:spcPct val="90000"/>
              </a:lnSpc>
              <a:spcBef>
                <a:spcPct val="0"/>
              </a:spcBef>
              <a:spcAft>
                <a:spcPct val="0"/>
              </a:spcAft>
              <a:defRPr sz="5400">
                <a:solidFill>
                  <a:schemeClr val="tx1"/>
                </a:solidFill>
                <a:latin typeface="Corbel" pitchFamily="34" charset="0"/>
              </a:defRPr>
            </a:lvl4pPr>
            <a:lvl5pPr algn="l" rtl="0" eaLnBrk="0" fontAlgn="base" hangingPunct="0">
              <a:lnSpc>
                <a:spcPct val="90000"/>
              </a:lnSpc>
              <a:spcBef>
                <a:spcPct val="0"/>
              </a:spcBef>
              <a:spcAft>
                <a:spcPct val="0"/>
              </a:spcAft>
              <a:defRPr sz="5400">
                <a:solidFill>
                  <a:schemeClr val="tx1"/>
                </a:solidFill>
                <a:latin typeface="Corbel" pitchFamily="34" charset="0"/>
              </a:defRPr>
            </a:lvl5pPr>
            <a:lvl6pPr marL="457200" algn="l" rtl="0" fontAlgn="base">
              <a:lnSpc>
                <a:spcPct val="90000"/>
              </a:lnSpc>
              <a:spcBef>
                <a:spcPct val="0"/>
              </a:spcBef>
              <a:spcAft>
                <a:spcPct val="0"/>
              </a:spcAft>
              <a:defRPr sz="5400">
                <a:solidFill>
                  <a:schemeClr val="tx1"/>
                </a:solidFill>
                <a:latin typeface="Corbel" pitchFamily="34" charset="0"/>
              </a:defRPr>
            </a:lvl6pPr>
            <a:lvl7pPr marL="914400" algn="l" rtl="0" fontAlgn="base">
              <a:lnSpc>
                <a:spcPct val="90000"/>
              </a:lnSpc>
              <a:spcBef>
                <a:spcPct val="0"/>
              </a:spcBef>
              <a:spcAft>
                <a:spcPct val="0"/>
              </a:spcAft>
              <a:defRPr sz="5400">
                <a:solidFill>
                  <a:schemeClr val="tx1"/>
                </a:solidFill>
                <a:latin typeface="Corbel" pitchFamily="34" charset="0"/>
              </a:defRPr>
            </a:lvl7pPr>
            <a:lvl8pPr marL="1371600" algn="l" rtl="0" fontAlgn="base">
              <a:lnSpc>
                <a:spcPct val="90000"/>
              </a:lnSpc>
              <a:spcBef>
                <a:spcPct val="0"/>
              </a:spcBef>
              <a:spcAft>
                <a:spcPct val="0"/>
              </a:spcAft>
              <a:defRPr sz="5400">
                <a:solidFill>
                  <a:schemeClr val="tx1"/>
                </a:solidFill>
                <a:latin typeface="Corbel" pitchFamily="34" charset="0"/>
              </a:defRPr>
            </a:lvl8pPr>
            <a:lvl9pPr marL="1828800" algn="l" rtl="0" fontAlgn="base">
              <a:lnSpc>
                <a:spcPct val="90000"/>
              </a:lnSpc>
              <a:spcBef>
                <a:spcPct val="0"/>
              </a:spcBef>
              <a:spcAft>
                <a:spcPct val="0"/>
              </a:spcAft>
              <a:defRPr sz="5400">
                <a:solidFill>
                  <a:schemeClr val="tx1"/>
                </a:solidFill>
                <a:latin typeface="Corbel" pitchFamily="34" charset="0"/>
              </a:defRPr>
            </a:lvl9pPr>
          </a:lstStyle>
          <a:p>
            <a:pPr eaLnBrk="1" hangingPunct="1"/>
            <a:r>
              <a:rPr lang="en-US" sz="3600" b="1" dirty="0">
                <a:solidFill>
                  <a:srgbClr val="006699"/>
                </a:solidFill>
                <a:latin typeface="+mn-lt"/>
                <a:ea typeface="Tahoma" pitchFamily="34" charset="0"/>
                <a:cs typeface="Tahoma" pitchFamily="34" charset="0"/>
              </a:rPr>
              <a:t>The scope of the data</a:t>
            </a:r>
          </a:p>
        </p:txBody>
      </p:sp>
      <p:sp>
        <p:nvSpPr>
          <p:cNvPr id="12" name="pole tekstowe 11"/>
          <p:cNvSpPr txBox="1"/>
          <p:nvPr/>
        </p:nvSpPr>
        <p:spPr>
          <a:xfrm>
            <a:off x="279400" y="6480768"/>
            <a:ext cx="3986797" cy="276999"/>
          </a:xfrm>
          <a:prstGeom prst="rect">
            <a:avLst/>
          </a:prstGeom>
          <a:noFill/>
        </p:spPr>
        <p:txBody>
          <a:bodyPr wrap="none" rtlCol="0">
            <a:spAutoFit/>
          </a:bodyPr>
          <a:lstStyle/>
          <a:p>
            <a:r>
              <a:rPr lang="en-GB" sz="1200" i="1" dirty="0" smtClean="0">
                <a:solidFill>
                  <a:srgbClr val="006699"/>
                </a:solidFill>
                <a:latin typeface="+mj-lt"/>
              </a:rPr>
              <a:t>Scanner Data Workshop, 1-2 October 2015, ISTAT, Rome, Italy</a:t>
            </a:r>
            <a:endParaRPr lang="en-GB" sz="1200" i="1" dirty="0">
              <a:solidFill>
                <a:srgbClr val="006699"/>
              </a:solidFill>
              <a:latin typeface="+mj-lt"/>
            </a:endParaRPr>
          </a:p>
        </p:txBody>
      </p:sp>
      <p:pic>
        <p:nvPicPr>
          <p:cNvPr id="8" name="Picture 24" descr="http://howto.wired.com/mediawiki/images/Barcode_example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647238" y="6480768"/>
            <a:ext cx="2544762" cy="377232"/>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Symbol zastępczy numeru slajdu 4"/>
          <p:cNvSpPr>
            <a:spLocks noGrp="1"/>
          </p:cNvSpPr>
          <p:nvPr>
            <p:ph type="sldNum" sz="quarter" idx="12"/>
          </p:nvPr>
        </p:nvSpPr>
        <p:spPr>
          <a:xfrm>
            <a:off x="9431081" y="6492875"/>
            <a:ext cx="269322" cy="365125"/>
          </a:xfrm>
        </p:spPr>
        <p:txBody>
          <a:bodyPr/>
          <a:lstStyle/>
          <a:p>
            <a:pPr>
              <a:defRPr/>
            </a:pPr>
            <a:fld id="{AF6EFFD7-34AC-479B-82EE-27BE952E32D7}" type="slidenum">
              <a:rPr lang="pl-PL" sz="1400" smtClean="0">
                <a:solidFill>
                  <a:srgbClr val="006699"/>
                </a:solidFill>
              </a:rPr>
              <a:pPr>
                <a:defRPr/>
              </a:pPr>
              <a:t>7</a:t>
            </a:fld>
            <a:endParaRPr lang="pl-PL" sz="1400" dirty="0">
              <a:solidFill>
                <a:srgbClr val="006699"/>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164" name="Group 156"/>
          <p:cNvGraphicFramePr>
            <a:graphicFrameLocks noGrp="1"/>
          </p:cNvGraphicFramePr>
          <p:nvPr>
            <p:extLst>
              <p:ext uri="{D42A27DB-BD31-4B8C-83A1-F6EECF244321}">
                <p14:modId xmlns:p14="http://schemas.microsoft.com/office/powerpoint/2010/main" xmlns="" val="2271106474"/>
              </p:ext>
            </p:extLst>
          </p:nvPr>
        </p:nvGraphicFramePr>
        <p:xfrm>
          <a:off x="842957" y="862523"/>
          <a:ext cx="7576501" cy="5562600"/>
        </p:xfrm>
        <a:graphic>
          <a:graphicData uri="http://schemas.openxmlformats.org/drawingml/2006/table">
            <a:tbl>
              <a:tblPr/>
              <a:tblGrid>
                <a:gridCol w="1810350"/>
                <a:gridCol w="1774302"/>
                <a:gridCol w="2313433"/>
                <a:gridCol w="1678416"/>
              </a:tblGrid>
              <a:tr h="28486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rgbClr val="FFFFFF"/>
                          </a:solidFill>
                          <a:effectLst/>
                          <a:latin typeface="Calibri" pitchFamily="34" charset="0"/>
                          <a:cs typeface="Arial" charset="0"/>
                        </a:rPr>
                        <a:t>Variable/Retail chain</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2000" b="1" i="0" u="none" strike="noStrike" cap="none" normalizeH="0" baseline="0" noProof="0" dirty="0" smtClean="0">
                          <a:ln>
                            <a:noFill/>
                          </a:ln>
                          <a:solidFill>
                            <a:srgbClr val="006699"/>
                          </a:solidFill>
                          <a:effectLst/>
                          <a:latin typeface="Calibri" pitchFamily="34" charset="0"/>
                          <a:cs typeface="Arial" charset="0"/>
                        </a:rPr>
                        <a:t>retail chain A</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2000" b="1" i="0" u="none" strike="noStrike" cap="none" normalizeH="0" baseline="0" noProof="0" smtClean="0">
                          <a:ln>
                            <a:noFill/>
                          </a:ln>
                          <a:solidFill>
                            <a:srgbClr val="006699"/>
                          </a:solidFill>
                          <a:effectLst/>
                          <a:latin typeface="Calibri" pitchFamily="34" charset="0"/>
                          <a:cs typeface="Arial" charset="0"/>
                        </a:rPr>
                        <a:t>retail chain B</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2000" b="1" i="0" u="none" strike="noStrike" cap="none" normalizeH="0" baseline="0" noProof="0" smtClean="0">
                          <a:ln>
                            <a:noFill/>
                          </a:ln>
                          <a:solidFill>
                            <a:srgbClr val="006699"/>
                          </a:solidFill>
                          <a:effectLst/>
                          <a:latin typeface="Calibri" pitchFamily="34" charset="0"/>
                          <a:cs typeface="Arial" charset="0"/>
                        </a:rPr>
                        <a:t>retail chain C</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34113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smtClean="0">
                          <a:ln>
                            <a:noFill/>
                          </a:ln>
                          <a:solidFill>
                            <a:schemeClr val="tx1"/>
                          </a:solidFill>
                          <a:effectLst/>
                          <a:latin typeface="Calibri" pitchFamily="34" charset="0"/>
                          <a:cs typeface="Arial" charset="0"/>
                        </a:rPr>
                        <a:t>Frequency</a:t>
                      </a:r>
                    </a:p>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smtClean="0">
                          <a:ln>
                            <a:noFill/>
                          </a:ln>
                          <a:solidFill>
                            <a:schemeClr val="tx1"/>
                          </a:solidFill>
                          <a:effectLst/>
                          <a:latin typeface="Calibri" pitchFamily="34" charset="0"/>
                          <a:cs typeface="Arial" charset="0"/>
                        </a:rPr>
                        <a:t>Reference period</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rgbClr val="006699"/>
                          </a:solidFill>
                          <a:effectLst/>
                          <a:latin typeface="Calibri" pitchFamily="34" charset="0"/>
                          <a:cs typeface="Arial" charset="0"/>
                        </a:rPr>
                        <a:t>once a month</a:t>
                      </a:r>
                    </a:p>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rgbClr val="006699"/>
                          </a:solidFill>
                          <a:effectLst/>
                          <a:latin typeface="Calibri" pitchFamily="34" charset="0"/>
                          <a:cs typeface="Arial" charset="0"/>
                        </a:rPr>
                        <a:t>5-22 day of the month</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rgbClr val="006699"/>
                          </a:solidFill>
                          <a:effectLst/>
                          <a:latin typeface="Calibri" pitchFamily="34" charset="0"/>
                          <a:cs typeface="Arial" charset="0"/>
                        </a:rPr>
                        <a:t>once a month</a:t>
                      </a:r>
                    </a:p>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rgbClr val="006699"/>
                          </a:solidFill>
                          <a:effectLst/>
                          <a:latin typeface="Calibri" pitchFamily="34" charset="0"/>
                          <a:cs typeface="Arial" charset="0"/>
                        </a:rPr>
                        <a:t>1-22 day of the month</a:t>
                      </a:r>
                      <a:r>
                        <a:rPr kumimoji="0" lang="pl-PL" sz="1200" b="1" i="0" u="none" strike="noStrike" cap="none" normalizeH="0" baseline="0" noProof="0" dirty="0" smtClean="0">
                          <a:ln>
                            <a:noFill/>
                          </a:ln>
                          <a:solidFill>
                            <a:srgbClr val="006699"/>
                          </a:solidFill>
                          <a:effectLst/>
                          <a:latin typeface="Calibri" pitchFamily="34" charset="0"/>
                          <a:cs typeface="Arial" charset="0"/>
                        </a:rPr>
                        <a:t> </a:t>
                      </a:r>
                      <a:r>
                        <a:rPr kumimoji="0" lang="pl-PL" sz="1200" b="1" i="0" u="sng" strike="noStrike" cap="none" normalizeH="0" baseline="0" noProof="0" dirty="0" smtClean="0">
                          <a:ln>
                            <a:noFill/>
                          </a:ln>
                          <a:solidFill>
                            <a:srgbClr val="006699"/>
                          </a:solidFill>
                          <a:effectLst/>
                          <a:latin typeface="Calibri" pitchFamily="34" charset="0"/>
                          <a:cs typeface="Arial" charset="0"/>
                        </a:rPr>
                        <a:t>(</a:t>
                      </a:r>
                      <a:r>
                        <a:rPr kumimoji="0" lang="en-GB" sz="1200" b="1" i="0" u="sng" strike="noStrike" cap="none" normalizeH="0" baseline="0" noProof="0" dirty="0" smtClean="0">
                          <a:ln>
                            <a:noFill/>
                          </a:ln>
                          <a:solidFill>
                            <a:srgbClr val="006699"/>
                          </a:solidFill>
                          <a:effectLst/>
                          <a:latin typeface="Calibri" pitchFamily="34" charset="0"/>
                          <a:cs typeface="Arial" charset="0"/>
                        </a:rPr>
                        <a:t>by weeks)</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rgbClr val="006699"/>
                          </a:solidFill>
                          <a:effectLst/>
                          <a:latin typeface="Calibri" pitchFamily="34" charset="0"/>
                          <a:cs typeface="Arial" charset="0"/>
                        </a:rPr>
                        <a:t>once a month</a:t>
                      </a:r>
                    </a:p>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rgbClr val="006699"/>
                          </a:solidFill>
                          <a:effectLst/>
                          <a:latin typeface="Calibri" pitchFamily="34" charset="0"/>
                          <a:cs typeface="Arial" charset="0"/>
                        </a:rPr>
                        <a:t> 5-22 day of the month</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17232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rgbClr val="FFFFFF"/>
                          </a:solidFill>
                          <a:effectLst/>
                          <a:latin typeface="Calibri" pitchFamily="34" charset="0"/>
                          <a:cs typeface="Arial" charset="0"/>
                        </a:rPr>
                        <a:t>Number of stores</a:t>
                      </a:r>
                      <a:r>
                        <a:rPr kumimoji="0" lang="en-GB" sz="1400" b="1" i="0" u="none" strike="noStrike" cap="none" normalizeH="0" baseline="30000" noProof="0" dirty="0" smtClean="0">
                          <a:ln>
                            <a:noFill/>
                          </a:ln>
                          <a:solidFill>
                            <a:srgbClr val="FFFFFF"/>
                          </a:solidFill>
                          <a:effectLst/>
                          <a:latin typeface="Calibri" pitchFamily="34" charset="0"/>
                          <a:cs typeface="Arial" charset="0"/>
                        </a:rPr>
                        <a:t>*</a:t>
                      </a:r>
                      <a:endParaRPr kumimoji="0" lang="en-GB" sz="1400" b="1" i="0" u="none" strike="noStrike" cap="none" normalizeH="0" baseline="0" noProof="0" dirty="0" smtClean="0">
                        <a:ln>
                          <a:noFill/>
                        </a:ln>
                        <a:solidFill>
                          <a:srgbClr val="FFFFFF"/>
                        </a:solidFill>
                        <a:effectLst/>
                        <a:latin typeface="Calibri" pitchFamily="34" charset="0"/>
                        <a:cs typeface="Arial" charset="0"/>
                      </a:endParaRP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200" b="1" i="0" u="none" strike="noStrike" cap="none" normalizeH="0" baseline="0" dirty="0" smtClean="0">
                          <a:ln>
                            <a:noFill/>
                          </a:ln>
                          <a:solidFill>
                            <a:srgbClr val="006699"/>
                          </a:solidFill>
                          <a:effectLst/>
                          <a:latin typeface="Calibri" pitchFamily="34" charset="0"/>
                          <a:cs typeface="Arial" charset="0"/>
                        </a:rPr>
                        <a:t>3 </a:t>
                      </a:r>
                      <a:r>
                        <a:rPr kumimoji="0" lang="en-GB" sz="1200" b="1" i="0" u="none" strike="noStrike" cap="none" normalizeH="0" baseline="0" noProof="0" dirty="0" smtClean="0">
                          <a:ln>
                            <a:noFill/>
                          </a:ln>
                          <a:solidFill>
                            <a:srgbClr val="006699"/>
                          </a:solidFill>
                          <a:effectLst/>
                          <a:latin typeface="Calibri" pitchFamily="34" charset="0"/>
                          <a:cs typeface="Arial" charset="0"/>
                        </a:rPr>
                        <a:t>formats (~</a:t>
                      </a:r>
                      <a:r>
                        <a:rPr kumimoji="0" lang="pl-PL" sz="1200" b="1" i="0" u="none" strike="noStrike" cap="none" normalizeH="0" baseline="0" dirty="0" smtClean="0">
                          <a:ln>
                            <a:noFill/>
                          </a:ln>
                          <a:solidFill>
                            <a:srgbClr val="006699"/>
                          </a:solidFill>
                          <a:effectLst/>
                          <a:latin typeface="Calibri" pitchFamily="34" charset="0"/>
                          <a:cs typeface="Arial" charset="0"/>
                        </a:rPr>
                        <a:t>450)</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200" b="1" i="0" u="none" strike="noStrike" cap="none" normalizeH="0" baseline="0" dirty="0" smtClean="0">
                          <a:ln>
                            <a:noFill/>
                          </a:ln>
                          <a:solidFill>
                            <a:srgbClr val="006699"/>
                          </a:solidFill>
                          <a:effectLst/>
                          <a:latin typeface="Calibri" pitchFamily="34" charset="0"/>
                          <a:cs typeface="Arial" charset="0"/>
                        </a:rPr>
                        <a:t>44</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200" b="1" i="0" u="none" strike="noStrike" cap="none" normalizeH="0" baseline="0" smtClean="0">
                          <a:ln>
                            <a:noFill/>
                          </a:ln>
                          <a:solidFill>
                            <a:srgbClr val="006699"/>
                          </a:solidFill>
                          <a:effectLst/>
                          <a:latin typeface="Calibri" pitchFamily="34" charset="0"/>
                          <a:cs typeface="Arial" charset="0"/>
                        </a:rPr>
                        <a:t>188</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17232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rgbClr val="FFFFFF"/>
                          </a:solidFill>
                          <a:effectLst/>
                          <a:latin typeface="Calibri" pitchFamily="34" charset="0"/>
                          <a:cs typeface="Arial" charset="0"/>
                        </a:rPr>
                        <a:t>Number of data files</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200" b="1" i="0" u="none" strike="noStrike" cap="none" normalizeH="0" baseline="0" dirty="0" smtClean="0">
                          <a:ln>
                            <a:noFill/>
                          </a:ln>
                          <a:solidFill>
                            <a:srgbClr val="006699"/>
                          </a:solidFill>
                          <a:effectLst/>
                          <a:latin typeface="Calibri" pitchFamily="34" charset="0"/>
                          <a:cs typeface="Arial" charset="0"/>
                        </a:rPr>
                        <a:t>4</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200" b="1" i="0" u="none" strike="noStrike" cap="none" normalizeH="0" baseline="0" dirty="0" smtClean="0">
                          <a:ln>
                            <a:noFill/>
                          </a:ln>
                          <a:solidFill>
                            <a:srgbClr val="006699"/>
                          </a:solidFill>
                          <a:effectLst/>
                          <a:latin typeface="Calibri" pitchFamily="34" charset="0"/>
                          <a:cs typeface="Arial" charset="0"/>
                        </a:rPr>
                        <a:t>1</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200" b="1" i="0" u="none" strike="noStrike" cap="none" normalizeH="0" baseline="0" dirty="0" smtClean="0">
                          <a:ln>
                            <a:noFill/>
                          </a:ln>
                          <a:solidFill>
                            <a:srgbClr val="006699"/>
                          </a:solidFill>
                          <a:effectLst/>
                          <a:latin typeface="Calibri" pitchFamily="34" charset="0"/>
                          <a:cs typeface="Arial" charset="0"/>
                        </a:rPr>
                        <a:t>4</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25672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smtClean="0">
                          <a:ln>
                            <a:noFill/>
                          </a:ln>
                          <a:solidFill>
                            <a:srgbClr val="FFFFFF"/>
                          </a:solidFill>
                          <a:effectLst/>
                          <a:latin typeface="Calibri" pitchFamily="34" charset="0"/>
                          <a:cs typeface="Arial" charset="0"/>
                        </a:rPr>
                        <a:t>Store ID</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FF0000"/>
                          </a:solidFill>
                          <a:effectLst/>
                          <a:latin typeface="Wingdings 2" pitchFamily="18" charset="2"/>
                          <a:cs typeface="Arial" charset="0"/>
                        </a:rPr>
                        <a:t>O</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25672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smtClean="0">
                          <a:ln>
                            <a:noFill/>
                          </a:ln>
                          <a:solidFill>
                            <a:srgbClr val="FFFFFF"/>
                          </a:solidFill>
                          <a:effectLst/>
                          <a:latin typeface="Calibri" pitchFamily="34" charset="0"/>
                          <a:cs typeface="Arial" charset="0"/>
                        </a:rPr>
                        <a:t>Postal code</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FF0000"/>
                          </a:solidFill>
                          <a:effectLst/>
                          <a:latin typeface="Wingdings 2" pitchFamily="18" charset="2"/>
                          <a:cs typeface="Arial" charset="0"/>
                        </a:rPr>
                        <a:t>O</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FF0000"/>
                          </a:solidFill>
                          <a:effectLst/>
                          <a:latin typeface="Wingdings 2" pitchFamily="18" charset="2"/>
                          <a:cs typeface="Arial" charset="0"/>
                        </a:rPr>
                        <a:t>O</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17232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smtClean="0">
                          <a:ln>
                            <a:noFill/>
                          </a:ln>
                          <a:solidFill>
                            <a:srgbClr val="FFFFFF"/>
                          </a:solidFill>
                          <a:effectLst/>
                          <a:latin typeface="Calibri" pitchFamily="34" charset="0"/>
                          <a:cs typeface="Arial" charset="0"/>
                        </a:rPr>
                        <a:t>Hierarchy</a:t>
                      </a:r>
                      <a:r>
                        <a:rPr kumimoji="0" lang="en-GB" sz="1200" b="1" i="0" u="none" strike="noStrike" cap="none" normalizeH="0" baseline="30000" noProof="0" smtClean="0">
                          <a:ln>
                            <a:noFill/>
                          </a:ln>
                          <a:solidFill>
                            <a:srgbClr val="FFFFFF"/>
                          </a:solidFill>
                          <a:effectLst/>
                          <a:latin typeface="Calibri" pitchFamily="34" charset="0"/>
                          <a:cs typeface="Arial" charset="0"/>
                        </a:rPr>
                        <a:t>*</a:t>
                      </a:r>
                      <a:endParaRPr kumimoji="0" lang="en-GB" sz="1200" b="1" i="0" u="none" strike="noStrike" cap="none" normalizeH="0" baseline="0" noProof="0" smtClean="0">
                        <a:ln>
                          <a:noFill/>
                        </a:ln>
                        <a:solidFill>
                          <a:srgbClr val="FFFFFF"/>
                        </a:solidFill>
                        <a:effectLst/>
                        <a:latin typeface="Calibri" pitchFamily="34" charset="0"/>
                        <a:cs typeface="Arial" charset="0"/>
                      </a:endParaRP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200" b="1" i="0" u="none" strike="noStrike" cap="none" normalizeH="0" baseline="0" smtClean="0">
                          <a:ln>
                            <a:noFill/>
                          </a:ln>
                          <a:solidFill>
                            <a:srgbClr val="006699"/>
                          </a:solidFill>
                          <a:effectLst/>
                          <a:latin typeface="Calibri" pitchFamily="34" charset="0"/>
                          <a:cs typeface="Arial" charset="0"/>
                        </a:rPr>
                        <a:t>26</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200" b="1" i="0" u="none" strike="noStrike" cap="none" normalizeH="0" baseline="0" smtClean="0">
                          <a:ln>
                            <a:noFill/>
                          </a:ln>
                          <a:solidFill>
                            <a:srgbClr val="006699"/>
                          </a:solidFill>
                          <a:effectLst/>
                          <a:latin typeface="Calibri" pitchFamily="34" charset="0"/>
                          <a:cs typeface="Arial" charset="0"/>
                        </a:rPr>
                        <a:t>18</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200" b="1" i="0" u="none" strike="noStrike" cap="none" normalizeH="0" baseline="0" smtClean="0">
                          <a:ln>
                            <a:noFill/>
                          </a:ln>
                          <a:solidFill>
                            <a:srgbClr val="006699"/>
                          </a:solidFill>
                          <a:effectLst/>
                          <a:latin typeface="Calibri" pitchFamily="34" charset="0"/>
                          <a:cs typeface="Arial" charset="0"/>
                        </a:rPr>
                        <a:t>140</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17232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rgbClr val="FFFFFF"/>
                          </a:solidFill>
                          <a:effectLst/>
                          <a:latin typeface="Calibri" pitchFamily="34" charset="0"/>
                          <a:cs typeface="Arial" charset="0"/>
                        </a:rPr>
                        <a:t>Number of articles</a:t>
                      </a:r>
                      <a:r>
                        <a:rPr kumimoji="0" lang="en-GB" sz="1400" b="1" i="0" u="none" strike="noStrike" cap="none" normalizeH="0" baseline="30000" noProof="0" dirty="0" smtClean="0">
                          <a:ln>
                            <a:noFill/>
                          </a:ln>
                          <a:solidFill>
                            <a:srgbClr val="FFFFFF"/>
                          </a:solidFill>
                          <a:effectLst/>
                          <a:latin typeface="Calibri" pitchFamily="34" charset="0"/>
                          <a:cs typeface="Arial" charset="0"/>
                        </a:rPr>
                        <a:t>*</a:t>
                      </a:r>
                      <a:endParaRPr kumimoji="0" lang="en-GB" sz="1400" b="1" i="0" u="none" strike="noStrike" cap="none" normalizeH="0" baseline="0" noProof="0" dirty="0" smtClean="0">
                        <a:ln>
                          <a:noFill/>
                        </a:ln>
                        <a:solidFill>
                          <a:srgbClr val="FFFFFF"/>
                        </a:solidFill>
                        <a:effectLst/>
                        <a:latin typeface="Calibri" pitchFamily="34" charset="0"/>
                        <a:cs typeface="Arial" charset="0"/>
                      </a:endParaRP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200" b="1" i="0" u="none" strike="noStrike" cap="none" normalizeH="0" baseline="0" dirty="0" smtClean="0">
                          <a:ln>
                            <a:noFill/>
                          </a:ln>
                          <a:solidFill>
                            <a:srgbClr val="006699"/>
                          </a:solidFill>
                          <a:effectLst/>
                          <a:latin typeface="Calibri" pitchFamily="34" charset="0"/>
                          <a:cs typeface="Arial" charset="0"/>
                        </a:rPr>
                        <a:t>621</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200" b="1" i="0" u="none" strike="noStrike" cap="none" normalizeH="0" baseline="0" smtClean="0">
                          <a:ln>
                            <a:noFill/>
                          </a:ln>
                          <a:solidFill>
                            <a:srgbClr val="006699"/>
                          </a:solidFill>
                          <a:effectLst/>
                          <a:latin typeface="Calibri" pitchFamily="34" charset="0"/>
                          <a:cs typeface="Arial" charset="0"/>
                        </a:rPr>
                        <a:t>1115</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200" b="1" i="0" u="none" strike="noStrike" cap="none" normalizeH="0" baseline="0" smtClean="0">
                          <a:ln>
                            <a:noFill/>
                          </a:ln>
                          <a:solidFill>
                            <a:srgbClr val="006699"/>
                          </a:solidFill>
                          <a:effectLst/>
                          <a:latin typeface="Calibri" pitchFamily="34" charset="0"/>
                          <a:cs typeface="Arial" charset="0"/>
                        </a:rPr>
                        <a:t>2243</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25672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smtClean="0">
                          <a:ln>
                            <a:noFill/>
                          </a:ln>
                          <a:solidFill>
                            <a:srgbClr val="FFFFFF"/>
                          </a:solidFill>
                          <a:effectLst/>
                          <a:latin typeface="Calibri" pitchFamily="34" charset="0"/>
                          <a:cs typeface="Arial" charset="0"/>
                        </a:rPr>
                        <a:t>Store item ID</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dirty="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FF0000"/>
                          </a:solidFill>
                          <a:effectLst/>
                          <a:latin typeface="Wingdings 2" pitchFamily="18" charset="2"/>
                          <a:cs typeface="Arial" charset="0"/>
                        </a:rPr>
                        <a:t>O</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25672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smtClean="0">
                          <a:ln>
                            <a:noFill/>
                          </a:ln>
                          <a:solidFill>
                            <a:srgbClr val="FFFFFF"/>
                          </a:solidFill>
                          <a:effectLst/>
                          <a:latin typeface="Calibri" pitchFamily="34" charset="0"/>
                          <a:cs typeface="Arial" charset="0"/>
                        </a:rPr>
                        <a:t>EAN code</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dirty="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25672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smtClean="0">
                          <a:ln>
                            <a:noFill/>
                          </a:ln>
                          <a:solidFill>
                            <a:srgbClr val="FFFFFF"/>
                          </a:solidFill>
                          <a:effectLst/>
                          <a:latin typeface="Calibri" pitchFamily="34" charset="0"/>
                          <a:cs typeface="Arial" charset="0"/>
                        </a:rPr>
                        <a:t>Type of EAN code</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FF0000"/>
                          </a:solidFill>
                          <a:effectLst/>
                          <a:latin typeface="Wingdings 2" pitchFamily="18" charset="2"/>
                          <a:cs typeface="Arial" charset="0"/>
                        </a:rPr>
                        <a:t>O</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FF0000"/>
                          </a:solidFill>
                          <a:effectLst/>
                          <a:latin typeface="Wingdings 2" pitchFamily="18" charset="2"/>
                          <a:cs typeface="Arial" charset="0"/>
                        </a:rPr>
                        <a:t>O</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34113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smtClean="0">
                          <a:ln>
                            <a:noFill/>
                          </a:ln>
                          <a:solidFill>
                            <a:srgbClr val="FFFFFF"/>
                          </a:solidFill>
                          <a:effectLst/>
                          <a:latin typeface="Calibri" pitchFamily="34" charset="0"/>
                          <a:cs typeface="Arial" charset="0"/>
                        </a:rPr>
                        <a:t>Unit of measure for EAN code</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FF0000"/>
                          </a:solidFill>
                          <a:effectLst/>
                          <a:latin typeface="Wingdings 2" pitchFamily="18" charset="2"/>
                          <a:cs typeface="Arial" charset="0"/>
                        </a:rPr>
                        <a:t>O</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FF0000"/>
                          </a:solidFill>
                          <a:effectLst/>
                          <a:latin typeface="Wingdings 2" pitchFamily="18" charset="2"/>
                          <a:cs typeface="Arial" charset="0"/>
                        </a:rPr>
                        <a:t>O</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25672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smtClean="0">
                          <a:ln>
                            <a:noFill/>
                          </a:ln>
                          <a:solidFill>
                            <a:srgbClr val="FFFFFF"/>
                          </a:solidFill>
                          <a:effectLst/>
                          <a:latin typeface="Calibri" pitchFamily="34" charset="0"/>
                          <a:cs typeface="Arial" charset="0"/>
                        </a:rPr>
                        <a:t>Item discription</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25672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smtClean="0">
                          <a:ln>
                            <a:noFill/>
                          </a:ln>
                          <a:solidFill>
                            <a:srgbClr val="FFFFFF"/>
                          </a:solidFill>
                          <a:effectLst/>
                          <a:latin typeface="Calibri" pitchFamily="34" charset="0"/>
                          <a:cs typeface="Arial" charset="0"/>
                        </a:rPr>
                        <a:t>Weight converstion ratio</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25672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smtClean="0">
                          <a:ln>
                            <a:noFill/>
                          </a:ln>
                          <a:solidFill>
                            <a:srgbClr val="FFFFFF"/>
                          </a:solidFill>
                          <a:effectLst/>
                          <a:latin typeface="Calibri" pitchFamily="34" charset="0"/>
                          <a:cs typeface="Arial" charset="0"/>
                        </a:rPr>
                        <a:t>Unit of measure</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25672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smtClean="0">
                          <a:ln>
                            <a:noFill/>
                          </a:ln>
                          <a:solidFill>
                            <a:srgbClr val="FFFFFF"/>
                          </a:solidFill>
                          <a:effectLst/>
                          <a:latin typeface="Calibri" pitchFamily="34" charset="0"/>
                          <a:cs typeface="Arial" charset="0"/>
                        </a:rPr>
                        <a:t>Price of the item</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25672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smtClean="0">
                          <a:ln>
                            <a:noFill/>
                          </a:ln>
                          <a:solidFill>
                            <a:srgbClr val="FFFFFF"/>
                          </a:solidFill>
                          <a:effectLst/>
                          <a:latin typeface="Calibri" pitchFamily="34" charset="0"/>
                          <a:cs typeface="Arial" charset="0"/>
                        </a:rPr>
                        <a:t>Turnover</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25672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smtClean="0">
                          <a:ln>
                            <a:noFill/>
                          </a:ln>
                          <a:solidFill>
                            <a:srgbClr val="FFFFFF"/>
                          </a:solidFill>
                          <a:effectLst/>
                          <a:latin typeface="Calibri" pitchFamily="34" charset="0"/>
                          <a:cs typeface="Arial" charset="0"/>
                        </a:rPr>
                        <a:t>Quantity</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25672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smtClean="0">
                          <a:ln>
                            <a:noFill/>
                          </a:ln>
                          <a:solidFill>
                            <a:srgbClr val="FFFFFF"/>
                          </a:solidFill>
                          <a:effectLst/>
                          <a:latin typeface="Calibri" pitchFamily="34" charset="0"/>
                          <a:cs typeface="Arial" charset="0"/>
                        </a:rPr>
                        <a:t>VAT</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r h="34113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rgbClr val="FFFFFF"/>
                          </a:solidFill>
                          <a:effectLst/>
                          <a:latin typeface="Calibri" pitchFamily="34" charset="0"/>
                          <a:cs typeface="Arial" charset="0"/>
                        </a:rPr>
                        <a:t>Additional information</a:t>
                      </a:r>
                    </a:p>
                    <a:p>
                      <a:pPr marL="0" marR="0" lvl="0" indent="0" algn="ctr" defTabSz="914400" rtl="0" eaLnBrk="1" fontAlgn="ctr" latinLnBrk="0" hangingPunct="1">
                        <a:lnSpc>
                          <a:spcPct val="100000"/>
                        </a:lnSpc>
                        <a:spcBef>
                          <a:spcPct val="0"/>
                        </a:spcBef>
                        <a:spcAft>
                          <a:spcPct val="0"/>
                        </a:spcAft>
                        <a:buClrTx/>
                        <a:buSzTx/>
                        <a:buFontTx/>
                        <a:buNone/>
                        <a:tabLst/>
                      </a:pPr>
                      <a:r>
                        <a:rPr kumimoji="0" lang="en-GB" sz="1200" b="1" i="0" u="none" strike="noStrike" cap="none" normalizeH="0" baseline="0" noProof="0" dirty="0" smtClean="0">
                          <a:ln>
                            <a:noFill/>
                          </a:ln>
                          <a:solidFill>
                            <a:srgbClr val="FFFFFF"/>
                          </a:solidFill>
                          <a:effectLst/>
                          <a:latin typeface="Calibri" pitchFamily="34" charset="0"/>
                          <a:cs typeface="Arial" charset="0"/>
                        </a:rPr>
                        <a:t>(for example, promotion)</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41AEBD"/>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dirty="0" smtClean="0">
                          <a:ln>
                            <a:noFill/>
                          </a:ln>
                          <a:solidFill>
                            <a:srgbClr val="00B050"/>
                          </a:solidFill>
                          <a:effectLst/>
                          <a:latin typeface="Wingdings 2" pitchFamily="18" charset="2"/>
                          <a:cs typeface="Arial" charset="0"/>
                        </a:rPr>
                        <a:t>P</a:t>
                      </a:r>
                    </a:p>
                  </a:txBody>
                  <a:tcPr marL="3811" marR="3811" marT="381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F2F4"/>
                    </a:solidFill>
                  </a:tcPr>
                </a:tc>
              </a:tr>
            </a:tbl>
          </a:graphicData>
        </a:graphic>
      </p:graphicFrame>
      <p:sp>
        <p:nvSpPr>
          <p:cNvPr id="64655" name="pole tekstowe 4"/>
          <p:cNvSpPr txBox="1">
            <a:spLocks noChangeArrowheads="1"/>
          </p:cNvSpPr>
          <p:nvPr/>
        </p:nvSpPr>
        <p:spPr bwMode="auto">
          <a:xfrm>
            <a:off x="8472624" y="871850"/>
            <a:ext cx="3484563" cy="307777"/>
          </a:xfrm>
          <a:prstGeom prst="rect">
            <a:avLst/>
          </a:prstGeom>
          <a:noFill/>
          <a:ln w="9525">
            <a:noFill/>
            <a:miter lim="800000"/>
            <a:headEnd/>
            <a:tailEnd/>
          </a:ln>
        </p:spPr>
        <p:txBody>
          <a:bodyPr>
            <a:spAutoFit/>
          </a:bodyPr>
          <a:lstStyle/>
          <a:p>
            <a:r>
              <a:rPr lang="pl-PL" sz="1600" baseline="30000" dirty="0">
                <a:solidFill>
                  <a:srgbClr val="006699"/>
                </a:solidFill>
                <a:latin typeface="Calibri" pitchFamily="34" charset="0"/>
              </a:rPr>
              <a:t>*</a:t>
            </a:r>
            <a:r>
              <a:rPr lang="pl-PL" sz="1400" dirty="0">
                <a:solidFill>
                  <a:srgbClr val="006699"/>
                </a:solidFill>
                <a:latin typeface="Calibri" pitchFamily="34" charset="0"/>
              </a:rPr>
              <a:t> </a:t>
            </a:r>
            <a:r>
              <a:rPr lang="en-GB" sz="1400" dirty="0" smtClean="0">
                <a:solidFill>
                  <a:srgbClr val="006699"/>
                </a:solidFill>
                <a:latin typeface="Calibri" pitchFamily="34" charset="0"/>
              </a:rPr>
              <a:t>On the basis of the data for August 2015</a:t>
            </a:r>
            <a:endParaRPr lang="en-GB" sz="1400" dirty="0">
              <a:solidFill>
                <a:srgbClr val="006699"/>
              </a:solidFill>
              <a:latin typeface="Calibri" pitchFamily="34" charset="0"/>
            </a:endParaRPr>
          </a:p>
        </p:txBody>
      </p:sp>
      <p:sp>
        <p:nvSpPr>
          <p:cNvPr id="7" name="Text Box 17"/>
          <p:cNvSpPr txBox="1">
            <a:spLocks noChangeArrowheads="1"/>
          </p:cNvSpPr>
          <p:nvPr/>
        </p:nvSpPr>
        <p:spPr bwMode="auto">
          <a:xfrm>
            <a:off x="7877176" y="238717"/>
            <a:ext cx="3540124" cy="307777"/>
          </a:xfrm>
          <a:prstGeom prst="rect">
            <a:avLst/>
          </a:prstGeom>
          <a:noFill/>
          <a:ln w="9525">
            <a:noFill/>
            <a:miter lim="800000"/>
            <a:headEnd/>
            <a:tailEnd/>
          </a:ln>
        </p:spPr>
        <p:txBody>
          <a:bodyPr wrap="square">
            <a:spAutoFit/>
          </a:bodyPr>
          <a:lstStyle/>
          <a:p>
            <a:r>
              <a:rPr lang="pl-PL" sz="1400" dirty="0">
                <a:solidFill>
                  <a:srgbClr val="006699"/>
                </a:solidFill>
                <a:latin typeface="Calibri" pitchFamily="34" charset="0"/>
              </a:rPr>
              <a:t>THE CENTRAL STATISTICAL OFFICE OF </a:t>
            </a:r>
            <a:r>
              <a:rPr lang="pl-PL" sz="1400" dirty="0" smtClean="0">
                <a:solidFill>
                  <a:srgbClr val="006699"/>
                </a:solidFill>
                <a:latin typeface="Calibri" pitchFamily="34" charset="0"/>
              </a:rPr>
              <a:t>POLAND</a:t>
            </a:r>
            <a:endParaRPr lang="pl-PL" sz="1400" dirty="0">
              <a:solidFill>
                <a:srgbClr val="006699"/>
              </a:solidFill>
              <a:latin typeface="Calibri" pitchFamily="34" charset="0"/>
            </a:endParaRPr>
          </a:p>
        </p:txBody>
      </p:sp>
      <p:graphicFrame>
        <p:nvGraphicFramePr>
          <p:cNvPr id="8" name="Obiekt 7"/>
          <p:cNvGraphicFramePr>
            <a:graphicFrameLocks noGrp="1" noChangeAspect="1"/>
          </p:cNvGraphicFramePr>
          <p:nvPr>
            <p:extLst>
              <p:ext uri="{D42A27DB-BD31-4B8C-83A1-F6EECF244321}">
                <p14:modId xmlns:p14="http://schemas.microsoft.com/office/powerpoint/2010/main" xmlns="" val="2223637915"/>
              </p:ext>
            </p:extLst>
          </p:nvPr>
        </p:nvGraphicFramePr>
        <p:xfrm>
          <a:off x="11417300" y="193771"/>
          <a:ext cx="481012" cy="397668"/>
        </p:xfrm>
        <a:graphic>
          <a:graphicData uri="http://schemas.openxmlformats.org/presentationml/2006/ole">
            <p:oleObj spid="_x0000_s30773" name="CorelDRAW" r:id="rId3" imgW="5974200" imgH="4933440" progId="">
              <p:embed/>
            </p:oleObj>
          </a:graphicData>
        </a:graphic>
      </p:graphicFrame>
      <p:sp>
        <p:nvSpPr>
          <p:cNvPr id="11" name="Rectangle 2"/>
          <p:cNvSpPr txBox="1">
            <a:spLocks/>
          </p:cNvSpPr>
          <p:nvPr/>
        </p:nvSpPr>
        <p:spPr bwMode="auto">
          <a:xfrm>
            <a:off x="688975" y="265178"/>
            <a:ext cx="7188201" cy="574773"/>
          </a:xfrm>
          <a:prstGeom prst="rect">
            <a:avLst/>
          </a:prstGeom>
        </p:spPr>
        <p:txBody>
          <a:bodyPr wrap="square" numCol="1" anchorCtr="0" compatLnSpc="1">
            <a:prstTxWarp prst="textNoShape">
              <a:avLst/>
            </a:prstTxWarp>
          </a:bodyPr>
          <a:lstStyle>
            <a:lvl1pPr algn="l" rtl="0" eaLnBrk="0" fontAlgn="base" hangingPunct="0">
              <a:lnSpc>
                <a:spcPct val="90000"/>
              </a:lnSpc>
              <a:spcBef>
                <a:spcPct val="0"/>
              </a:spcBef>
              <a:spcAft>
                <a:spcPct val="0"/>
              </a:spcAft>
              <a:defRPr sz="5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defRPr>
            </a:lvl2pPr>
            <a:lvl3pPr algn="l" rtl="0" eaLnBrk="0" fontAlgn="base" hangingPunct="0">
              <a:lnSpc>
                <a:spcPct val="90000"/>
              </a:lnSpc>
              <a:spcBef>
                <a:spcPct val="0"/>
              </a:spcBef>
              <a:spcAft>
                <a:spcPct val="0"/>
              </a:spcAft>
              <a:defRPr sz="5400">
                <a:solidFill>
                  <a:schemeClr val="tx1"/>
                </a:solidFill>
                <a:latin typeface="Corbel" pitchFamily="34" charset="0"/>
              </a:defRPr>
            </a:lvl3pPr>
            <a:lvl4pPr algn="l" rtl="0" eaLnBrk="0" fontAlgn="base" hangingPunct="0">
              <a:lnSpc>
                <a:spcPct val="90000"/>
              </a:lnSpc>
              <a:spcBef>
                <a:spcPct val="0"/>
              </a:spcBef>
              <a:spcAft>
                <a:spcPct val="0"/>
              </a:spcAft>
              <a:defRPr sz="5400">
                <a:solidFill>
                  <a:schemeClr val="tx1"/>
                </a:solidFill>
                <a:latin typeface="Corbel" pitchFamily="34" charset="0"/>
              </a:defRPr>
            </a:lvl4pPr>
            <a:lvl5pPr algn="l" rtl="0" eaLnBrk="0" fontAlgn="base" hangingPunct="0">
              <a:lnSpc>
                <a:spcPct val="90000"/>
              </a:lnSpc>
              <a:spcBef>
                <a:spcPct val="0"/>
              </a:spcBef>
              <a:spcAft>
                <a:spcPct val="0"/>
              </a:spcAft>
              <a:defRPr sz="5400">
                <a:solidFill>
                  <a:schemeClr val="tx1"/>
                </a:solidFill>
                <a:latin typeface="Corbel" pitchFamily="34" charset="0"/>
              </a:defRPr>
            </a:lvl5pPr>
            <a:lvl6pPr marL="457200" algn="l" rtl="0" fontAlgn="base">
              <a:lnSpc>
                <a:spcPct val="90000"/>
              </a:lnSpc>
              <a:spcBef>
                <a:spcPct val="0"/>
              </a:spcBef>
              <a:spcAft>
                <a:spcPct val="0"/>
              </a:spcAft>
              <a:defRPr sz="5400">
                <a:solidFill>
                  <a:schemeClr val="tx1"/>
                </a:solidFill>
                <a:latin typeface="Corbel" pitchFamily="34" charset="0"/>
              </a:defRPr>
            </a:lvl6pPr>
            <a:lvl7pPr marL="914400" algn="l" rtl="0" fontAlgn="base">
              <a:lnSpc>
                <a:spcPct val="90000"/>
              </a:lnSpc>
              <a:spcBef>
                <a:spcPct val="0"/>
              </a:spcBef>
              <a:spcAft>
                <a:spcPct val="0"/>
              </a:spcAft>
              <a:defRPr sz="5400">
                <a:solidFill>
                  <a:schemeClr val="tx1"/>
                </a:solidFill>
                <a:latin typeface="Corbel" pitchFamily="34" charset="0"/>
              </a:defRPr>
            </a:lvl7pPr>
            <a:lvl8pPr marL="1371600" algn="l" rtl="0" fontAlgn="base">
              <a:lnSpc>
                <a:spcPct val="90000"/>
              </a:lnSpc>
              <a:spcBef>
                <a:spcPct val="0"/>
              </a:spcBef>
              <a:spcAft>
                <a:spcPct val="0"/>
              </a:spcAft>
              <a:defRPr sz="5400">
                <a:solidFill>
                  <a:schemeClr val="tx1"/>
                </a:solidFill>
                <a:latin typeface="Corbel" pitchFamily="34" charset="0"/>
              </a:defRPr>
            </a:lvl8pPr>
            <a:lvl9pPr marL="1828800" algn="l" rtl="0" fontAlgn="base">
              <a:lnSpc>
                <a:spcPct val="90000"/>
              </a:lnSpc>
              <a:spcBef>
                <a:spcPct val="0"/>
              </a:spcBef>
              <a:spcAft>
                <a:spcPct val="0"/>
              </a:spcAft>
              <a:defRPr sz="5400">
                <a:solidFill>
                  <a:schemeClr val="tx1"/>
                </a:solidFill>
                <a:latin typeface="Corbel" pitchFamily="34" charset="0"/>
              </a:defRPr>
            </a:lvl9pPr>
          </a:lstStyle>
          <a:p>
            <a:pPr eaLnBrk="1" hangingPunct="1"/>
            <a:r>
              <a:rPr lang="en-US" sz="3600" b="1" dirty="0">
                <a:solidFill>
                  <a:srgbClr val="006699"/>
                </a:solidFill>
                <a:latin typeface="+mn-lt"/>
                <a:ea typeface="Tahoma" pitchFamily="34" charset="0"/>
                <a:cs typeface="Tahoma" pitchFamily="34" charset="0"/>
              </a:rPr>
              <a:t>The scope of the </a:t>
            </a:r>
            <a:r>
              <a:rPr lang="en-US" sz="3600" b="1" dirty="0" smtClean="0">
                <a:solidFill>
                  <a:srgbClr val="006699"/>
                </a:solidFill>
                <a:latin typeface="+mn-lt"/>
                <a:ea typeface="Tahoma" pitchFamily="34" charset="0"/>
                <a:cs typeface="Tahoma" pitchFamily="34" charset="0"/>
              </a:rPr>
              <a:t>data</a:t>
            </a:r>
            <a:r>
              <a:rPr lang="pl-PL" sz="3600" b="1" dirty="0" smtClean="0">
                <a:solidFill>
                  <a:srgbClr val="006699"/>
                </a:solidFill>
                <a:latin typeface="+mn-lt"/>
                <a:ea typeface="Tahoma" pitchFamily="34" charset="0"/>
                <a:cs typeface="Tahoma" pitchFamily="34" charset="0"/>
              </a:rPr>
              <a:t> (</a:t>
            </a:r>
            <a:r>
              <a:rPr lang="pl-PL" sz="3600" b="1" dirty="0" err="1" smtClean="0">
                <a:solidFill>
                  <a:srgbClr val="006699"/>
                </a:solidFill>
                <a:latin typeface="+mn-lt"/>
                <a:ea typeface="Tahoma" pitchFamily="34" charset="0"/>
                <a:cs typeface="Tahoma" pitchFamily="34" charset="0"/>
              </a:rPr>
              <a:t>cont</a:t>
            </a:r>
            <a:r>
              <a:rPr lang="pl-PL" sz="3600" b="1" dirty="0" smtClean="0">
                <a:solidFill>
                  <a:srgbClr val="006699"/>
                </a:solidFill>
                <a:latin typeface="+mn-lt"/>
                <a:ea typeface="Tahoma" pitchFamily="34" charset="0"/>
                <a:cs typeface="Tahoma" pitchFamily="34" charset="0"/>
              </a:rPr>
              <a:t>.)</a:t>
            </a:r>
            <a:endParaRPr lang="en-US" sz="3600" b="1" dirty="0">
              <a:solidFill>
                <a:srgbClr val="006699"/>
              </a:solidFill>
              <a:latin typeface="+mn-lt"/>
              <a:ea typeface="Tahoma" pitchFamily="34" charset="0"/>
              <a:cs typeface="Tahoma" pitchFamily="34" charset="0"/>
            </a:endParaRPr>
          </a:p>
        </p:txBody>
      </p:sp>
      <p:pic>
        <p:nvPicPr>
          <p:cNvPr id="9" name="Picture 24" descr="http://howto.wired.com/mediawiki/images/Barcode_example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647238" y="6480768"/>
            <a:ext cx="2544762" cy="377232"/>
          </a:xfrm>
          <a:prstGeom prst="rect">
            <a:avLst/>
          </a:prstGeom>
          <a:noFill/>
          <a:extLst>
            <a:ext uri="{909E8E84-426E-40DD-AFC4-6F175D3DCCD1}">
              <a14:hiddenFill xmlns:a14="http://schemas.microsoft.com/office/drawing/2010/main" xmlns="">
                <a:solidFill>
                  <a:srgbClr val="FFFFFF"/>
                </a:solidFill>
              </a14:hiddenFill>
            </a:ext>
          </a:extLst>
        </p:spPr>
      </p:pic>
      <p:sp>
        <p:nvSpPr>
          <p:cNvPr id="12" name="pole tekstowe 11"/>
          <p:cNvSpPr txBox="1"/>
          <p:nvPr/>
        </p:nvSpPr>
        <p:spPr>
          <a:xfrm>
            <a:off x="279400" y="6480768"/>
            <a:ext cx="3986797" cy="276999"/>
          </a:xfrm>
          <a:prstGeom prst="rect">
            <a:avLst/>
          </a:prstGeom>
          <a:noFill/>
        </p:spPr>
        <p:txBody>
          <a:bodyPr wrap="none" rtlCol="0">
            <a:spAutoFit/>
          </a:bodyPr>
          <a:lstStyle/>
          <a:p>
            <a:r>
              <a:rPr lang="en-GB" sz="1200" i="1" dirty="0" smtClean="0">
                <a:solidFill>
                  <a:srgbClr val="006699"/>
                </a:solidFill>
                <a:latin typeface="+mj-lt"/>
              </a:rPr>
              <a:t>Scanner Data Workshop, 1-2 October 2015, ISTAT, Rome, Italy</a:t>
            </a:r>
            <a:endParaRPr lang="en-GB" sz="1200" i="1" dirty="0">
              <a:solidFill>
                <a:srgbClr val="006699"/>
              </a:solidFill>
              <a:latin typeface="+mj-lt"/>
            </a:endParaRPr>
          </a:p>
        </p:txBody>
      </p:sp>
      <p:sp>
        <p:nvSpPr>
          <p:cNvPr id="13" name="Symbol zastępczy numeru slajdu 4"/>
          <p:cNvSpPr>
            <a:spLocks noGrp="1"/>
          </p:cNvSpPr>
          <p:nvPr>
            <p:ph type="sldNum" sz="quarter" idx="12"/>
          </p:nvPr>
        </p:nvSpPr>
        <p:spPr>
          <a:xfrm>
            <a:off x="9431081" y="6492875"/>
            <a:ext cx="269322" cy="365125"/>
          </a:xfrm>
        </p:spPr>
        <p:txBody>
          <a:bodyPr/>
          <a:lstStyle/>
          <a:p>
            <a:pPr>
              <a:defRPr/>
            </a:pPr>
            <a:fld id="{AF6EFFD7-34AC-479B-82EE-27BE952E32D7}" type="slidenum">
              <a:rPr lang="pl-PL" sz="1400" smtClean="0">
                <a:solidFill>
                  <a:srgbClr val="006699"/>
                </a:solidFill>
              </a:rPr>
              <a:pPr>
                <a:defRPr/>
              </a:pPr>
              <a:t>8</a:t>
            </a:fld>
            <a:endParaRPr lang="pl-PL" sz="1400" dirty="0">
              <a:solidFill>
                <a:srgbClr val="00669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5"/>
          <p:cNvSpPr>
            <a:spLocks/>
          </p:cNvSpPr>
          <p:nvPr/>
        </p:nvSpPr>
        <p:spPr bwMode="auto">
          <a:xfrm>
            <a:off x="688975" y="1079981"/>
            <a:ext cx="9498012" cy="690889"/>
          </a:xfrm>
          <a:prstGeom prst="rect">
            <a:avLst/>
          </a:prstGeom>
          <a:noFill/>
          <a:ln w="9525">
            <a:noFill/>
            <a:miter lim="800000"/>
            <a:headEnd/>
            <a:tailEnd/>
          </a:ln>
        </p:spPr>
        <p:txBody>
          <a:bodyPr/>
          <a:lstStyle/>
          <a:p>
            <a:pPr marL="457200" indent="-457200">
              <a:lnSpc>
                <a:spcPct val="90000"/>
              </a:lnSpc>
              <a:spcBef>
                <a:spcPts val="1000"/>
              </a:spcBef>
              <a:buFont typeface="Arial" charset="0"/>
              <a:buNone/>
            </a:pPr>
            <a:r>
              <a:rPr lang="en-GB" sz="2000" b="1" dirty="0" smtClean="0">
                <a:solidFill>
                  <a:srgbClr val="006699"/>
                </a:solidFill>
                <a:latin typeface="+mn-lt"/>
              </a:rPr>
              <a:t>After receiving the data, they are checked for:</a:t>
            </a:r>
          </a:p>
          <a:p>
            <a:pPr marL="457200" indent="-457200">
              <a:lnSpc>
                <a:spcPct val="90000"/>
              </a:lnSpc>
              <a:spcBef>
                <a:spcPts val="1000"/>
              </a:spcBef>
              <a:buFont typeface="Arial" charset="0"/>
              <a:buAutoNum type="arabicPeriod"/>
            </a:pPr>
            <a:r>
              <a:rPr lang="en-GB" sz="2000" b="1" dirty="0" smtClean="0">
                <a:solidFill>
                  <a:srgbClr val="006699"/>
                </a:solidFill>
                <a:latin typeface="+mn-lt"/>
              </a:rPr>
              <a:t>Punctuality</a:t>
            </a:r>
            <a:endParaRPr lang="en-GB" sz="2000" b="1" dirty="0">
              <a:solidFill>
                <a:srgbClr val="006699"/>
              </a:solidFill>
              <a:latin typeface="+mn-lt"/>
            </a:endParaRPr>
          </a:p>
        </p:txBody>
      </p:sp>
      <p:graphicFrame>
        <p:nvGraphicFramePr>
          <p:cNvPr id="46175" name="Group 95"/>
          <p:cNvGraphicFramePr>
            <a:graphicFrameLocks noGrp="1"/>
          </p:cNvGraphicFramePr>
          <p:nvPr>
            <p:extLst>
              <p:ext uri="{D42A27DB-BD31-4B8C-83A1-F6EECF244321}">
                <p14:modId xmlns:p14="http://schemas.microsoft.com/office/powerpoint/2010/main" xmlns="" val="3408872285"/>
              </p:ext>
            </p:extLst>
          </p:nvPr>
        </p:nvGraphicFramePr>
        <p:xfrm>
          <a:off x="1247775" y="1821346"/>
          <a:ext cx="8540750" cy="2017395"/>
        </p:xfrm>
        <a:graphic>
          <a:graphicData uri="http://schemas.openxmlformats.org/drawingml/2006/table">
            <a:tbl>
              <a:tblPr/>
              <a:tblGrid>
                <a:gridCol w="1700213"/>
                <a:gridCol w="1827212"/>
                <a:gridCol w="5013325"/>
              </a:tblGrid>
              <a:tr h="306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Calibri" pitchFamily="34" charset="0"/>
                          <a:cs typeface="Arial" charset="0"/>
                        </a:rPr>
                        <a:t>Retail chain</a:t>
                      </a:r>
                    </a:p>
                  </a:txBody>
                  <a:tcPr marL="88983" marR="889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Calibri" pitchFamily="34" charset="0"/>
                          <a:cs typeface="Arial" charset="0"/>
                        </a:rPr>
                        <a:t>Punctuality (%)</a:t>
                      </a:r>
                      <a:r>
                        <a:rPr kumimoji="0" lang="pl-PL" sz="1800" b="1" i="0" u="none" strike="noStrike" cap="none" normalizeH="0" baseline="0" noProof="0" dirty="0" smtClean="0">
                          <a:ln>
                            <a:noFill/>
                          </a:ln>
                          <a:solidFill>
                            <a:schemeClr val="tx1"/>
                          </a:solidFill>
                          <a:effectLst/>
                          <a:latin typeface="Calibri" pitchFamily="34" charset="0"/>
                          <a:cs typeface="Arial" charset="0"/>
                        </a:rPr>
                        <a:t>*</a:t>
                      </a:r>
                      <a:endParaRPr kumimoji="0" lang="en-GB" sz="1800" b="1" i="0" u="none" strike="noStrike" cap="none" normalizeH="0" baseline="0" noProof="0" dirty="0" smtClean="0">
                        <a:ln>
                          <a:noFill/>
                        </a:ln>
                        <a:solidFill>
                          <a:schemeClr val="tx1"/>
                        </a:solidFill>
                        <a:effectLst/>
                        <a:latin typeface="Calibri" pitchFamily="34" charset="0"/>
                        <a:cs typeface="Arial" charset="0"/>
                      </a:endParaRPr>
                    </a:p>
                  </a:txBody>
                  <a:tcPr marL="88983" marR="889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rgbClr val="FFFFFF"/>
                          </a:solidFill>
                          <a:effectLst/>
                          <a:latin typeface="Calibri" pitchFamily="34" charset="0"/>
                          <a:cs typeface="Arial" charset="0"/>
                        </a:rPr>
                        <a:t>Reason for a delay</a:t>
                      </a:r>
                    </a:p>
                  </a:txBody>
                  <a:tcPr marL="88983" marR="889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6699"/>
                          </a:solidFill>
                          <a:effectLst/>
                          <a:latin typeface="Calibri" pitchFamily="34" charset="0"/>
                          <a:cs typeface="Arial" charset="0"/>
                        </a:rPr>
                        <a:t>Retail chain A</a:t>
                      </a:r>
                    </a:p>
                  </a:txBody>
                  <a:tcPr marL="88983" marR="889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FE3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6699"/>
                          </a:solidFill>
                          <a:effectLst/>
                          <a:latin typeface="Calibri" pitchFamily="34" charset="0"/>
                          <a:cs typeface="Arial" charset="0"/>
                        </a:rPr>
                        <a:t>80%</a:t>
                      </a:r>
                    </a:p>
                  </a:txBody>
                  <a:tcPr marL="88983" marR="889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FE3E8"/>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en-GB" sz="1800" b="0" i="0" u="none" strike="noStrike" cap="none" normalizeH="0" baseline="0" noProof="0" dirty="0" smtClean="0">
                          <a:ln>
                            <a:noFill/>
                          </a:ln>
                          <a:solidFill>
                            <a:srgbClr val="006699"/>
                          </a:solidFill>
                          <a:effectLst/>
                          <a:latin typeface="Calibri" pitchFamily="34" charset="0"/>
                          <a:cs typeface="Arial" charset="0"/>
                        </a:rPr>
                        <a:t>the beginnings of cooperation</a:t>
                      </a:r>
                      <a:r>
                        <a:rPr kumimoji="0" lang="en-GB" sz="1800" b="0" i="0" u="none" strike="noStrike" cap="none" normalizeH="0" baseline="0" noProof="0" dirty="0" smtClean="0">
                          <a:ln>
                            <a:noFill/>
                          </a:ln>
                          <a:solidFill>
                            <a:srgbClr val="000000"/>
                          </a:solidFill>
                          <a:effectLst/>
                          <a:latin typeface="Calibri" pitchFamily="34" charset="0"/>
                          <a:cs typeface="Arial" charset="0"/>
                        </a:rPr>
                        <a:t> </a:t>
                      </a:r>
                    </a:p>
                  </a:txBody>
                  <a:tcPr marL="88983" marR="889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FE3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6699"/>
                          </a:solidFill>
                          <a:effectLst/>
                          <a:latin typeface="Calibri" pitchFamily="34" charset="0"/>
                          <a:cs typeface="Arial" charset="0"/>
                        </a:rPr>
                        <a:t>Retail</a:t>
                      </a:r>
                      <a:r>
                        <a:rPr kumimoji="0" lang="en-GB" sz="1800" b="0" i="0" u="none" strike="noStrike" cap="none" normalizeH="0" baseline="0" noProof="0" dirty="0" smtClean="0">
                          <a:ln>
                            <a:noFill/>
                          </a:ln>
                          <a:solidFill>
                            <a:srgbClr val="006699"/>
                          </a:solidFill>
                          <a:effectLst/>
                          <a:latin typeface="Calibri" pitchFamily="34" charset="0"/>
                          <a:cs typeface="Arial" charset="0"/>
                        </a:rPr>
                        <a:t> chain </a:t>
                      </a:r>
                      <a:r>
                        <a:rPr kumimoji="0" lang="pl-PL" sz="1800" b="0" i="0" u="none" strike="noStrike" cap="none" normalizeH="0" baseline="0" dirty="0" smtClean="0">
                          <a:ln>
                            <a:noFill/>
                          </a:ln>
                          <a:solidFill>
                            <a:srgbClr val="006699"/>
                          </a:solidFill>
                          <a:effectLst/>
                          <a:latin typeface="Calibri" pitchFamily="34" charset="0"/>
                          <a:cs typeface="Arial" charset="0"/>
                        </a:rPr>
                        <a:t>B</a:t>
                      </a:r>
                    </a:p>
                  </a:txBody>
                  <a:tcPr marL="88983" marR="889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2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6699"/>
                          </a:solidFill>
                          <a:effectLst/>
                          <a:latin typeface="Calibri" pitchFamily="34" charset="0"/>
                          <a:cs typeface="Arial" charset="0"/>
                        </a:rPr>
                        <a:t>70%</a:t>
                      </a:r>
                    </a:p>
                  </a:txBody>
                  <a:tcPr marL="88983" marR="889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2F4"/>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en-GB" sz="1800" b="0" i="0" u="none" strike="noStrike" cap="none" normalizeH="0" baseline="0" noProof="0" dirty="0" smtClean="0">
                          <a:ln>
                            <a:noFill/>
                          </a:ln>
                          <a:solidFill>
                            <a:srgbClr val="006699"/>
                          </a:solidFill>
                          <a:effectLst/>
                          <a:latin typeface="Calibri" pitchFamily="34" charset="0"/>
                          <a:cs typeface="Arial" charset="0"/>
                        </a:rPr>
                        <a:t>holiday period</a:t>
                      </a:r>
                    </a:p>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en-GB" sz="1800" b="0" i="0" u="none" strike="noStrike" cap="none" normalizeH="0" baseline="0" noProof="0" dirty="0" smtClean="0">
                          <a:ln>
                            <a:noFill/>
                          </a:ln>
                          <a:solidFill>
                            <a:srgbClr val="006699"/>
                          </a:solidFill>
                          <a:effectLst/>
                          <a:latin typeface="Calibri" pitchFamily="34" charset="0"/>
                          <a:cs typeface="Arial" charset="0"/>
                        </a:rPr>
                        <a:t>change of system and cooperation conditions</a:t>
                      </a:r>
                    </a:p>
                  </a:txBody>
                  <a:tcPr marL="88983" marR="889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F2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6699"/>
                          </a:solidFill>
                          <a:effectLst/>
                          <a:latin typeface="Calibri" pitchFamily="34" charset="0"/>
                          <a:cs typeface="Arial" charset="0"/>
                        </a:rPr>
                        <a:t>Retail </a:t>
                      </a:r>
                      <a:r>
                        <a:rPr kumimoji="0" lang="en-GB" sz="1800" b="0" i="0" u="none" strike="noStrike" cap="none" normalizeH="0" baseline="0" noProof="0" dirty="0" smtClean="0">
                          <a:ln>
                            <a:noFill/>
                          </a:ln>
                          <a:solidFill>
                            <a:srgbClr val="006699"/>
                          </a:solidFill>
                          <a:effectLst/>
                          <a:latin typeface="Calibri" pitchFamily="34" charset="0"/>
                          <a:cs typeface="Arial" charset="0"/>
                        </a:rPr>
                        <a:t>chain </a:t>
                      </a:r>
                      <a:r>
                        <a:rPr kumimoji="0" lang="pl-PL" sz="1800" b="0" i="0" u="none" strike="noStrike" cap="none" normalizeH="0" baseline="0" dirty="0" smtClean="0">
                          <a:ln>
                            <a:noFill/>
                          </a:ln>
                          <a:solidFill>
                            <a:srgbClr val="006699"/>
                          </a:solidFill>
                          <a:effectLst/>
                          <a:latin typeface="Calibri" pitchFamily="34" charset="0"/>
                          <a:cs typeface="Arial" charset="0"/>
                        </a:rPr>
                        <a:t>C</a:t>
                      </a:r>
                    </a:p>
                  </a:txBody>
                  <a:tcPr marL="88983" marR="889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FE3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6699"/>
                          </a:solidFill>
                          <a:effectLst/>
                          <a:latin typeface="Calibri" pitchFamily="34" charset="0"/>
                          <a:cs typeface="Arial" charset="0"/>
                        </a:rPr>
                        <a:t>60%</a:t>
                      </a:r>
                    </a:p>
                  </a:txBody>
                  <a:tcPr marL="88983" marR="889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FE3E8"/>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en-GB" sz="1800" b="0" i="0" u="none" strike="noStrike" cap="none" normalizeH="0" baseline="0" noProof="0" dirty="0" smtClean="0">
                          <a:ln>
                            <a:noFill/>
                          </a:ln>
                          <a:solidFill>
                            <a:srgbClr val="006699"/>
                          </a:solidFill>
                          <a:effectLst/>
                          <a:latin typeface="Calibri" pitchFamily="34" charset="0"/>
                          <a:cs typeface="Arial" charset="0"/>
                        </a:rPr>
                        <a:t>the beginnings of cooperation</a:t>
                      </a:r>
                      <a:r>
                        <a:rPr kumimoji="0" lang="en-GB" sz="1800" b="0" i="0" u="none" strike="noStrike" cap="none" normalizeH="0" baseline="0" noProof="0" dirty="0" smtClean="0">
                          <a:ln>
                            <a:noFill/>
                          </a:ln>
                          <a:solidFill>
                            <a:srgbClr val="000000"/>
                          </a:solidFill>
                          <a:effectLst/>
                          <a:latin typeface="Calibri" pitchFamily="34" charset="0"/>
                          <a:cs typeface="Arial" charset="0"/>
                        </a:rPr>
                        <a:t> </a:t>
                      </a:r>
                    </a:p>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0" lang="en-GB" sz="1800" b="0" i="0" u="none" strike="noStrike" cap="none" normalizeH="0" baseline="0" noProof="0" dirty="0" smtClean="0">
                          <a:ln>
                            <a:noFill/>
                          </a:ln>
                          <a:solidFill>
                            <a:srgbClr val="006699"/>
                          </a:solidFill>
                          <a:effectLst/>
                          <a:latin typeface="Calibri" pitchFamily="34" charset="0"/>
                          <a:cs typeface="Arial" charset="0"/>
                        </a:rPr>
                        <a:t>holiday period</a:t>
                      </a:r>
                    </a:p>
                  </a:txBody>
                  <a:tcPr marL="88983" marR="889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FE3E8"/>
                    </a:solidFill>
                  </a:tcPr>
                </a:tc>
              </a:tr>
            </a:tbl>
          </a:graphicData>
        </a:graphic>
      </p:graphicFrame>
      <p:sp>
        <p:nvSpPr>
          <p:cNvPr id="65563" name="Rectangle 30"/>
          <p:cNvSpPr>
            <a:spLocks/>
          </p:cNvSpPr>
          <p:nvPr/>
        </p:nvSpPr>
        <p:spPr bwMode="auto">
          <a:xfrm>
            <a:off x="688974" y="4206409"/>
            <a:ext cx="10385425" cy="2098693"/>
          </a:xfrm>
          <a:prstGeom prst="rect">
            <a:avLst/>
          </a:prstGeom>
          <a:noFill/>
          <a:ln w="9525">
            <a:noFill/>
            <a:miter lim="800000"/>
            <a:headEnd/>
            <a:tailEnd/>
          </a:ln>
        </p:spPr>
        <p:txBody>
          <a:bodyPr/>
          <a:lstStyle/>
          <a:p>
            <a:pPr marL="457200" indent="-457200">
              <a:lnSpc>
                <a:spcPct val="90000"/>
              </a:lnSpc>
              <a:spcBef>
                <a:spcPts val="1000"/>
              </a:spcBef>
              <a:buFont typeface="Arial" charset="0"/>
              <a:buNone/>
            </a:pPr>
            <a:r>
              <a:rPr lang="pl-PL" sz="2000" b="1" dirty="0">
                <a:solidFill>
                  <a:srgbClr val="006699"/>
                </a:solidFill>
                <a:latin typeface="+mn-lt"/>
              </a:rPr>
              <a:t>2. </a:t>
            </a:r>
            <a:r>
              <a:rPr lang="en-GB" sz="2000" b="1" dirty="0" smtClean="0">
                <a:solidFill>
                  <a:srgbClr val="006699"/>
                </a:solidFill>
                <a:latin typeface="+mn-lt"/>
              </a:rPr>
              <a:t>Completeness and compliance with the arrangements</a:t>
            </a:r>
            <a:r>
              <a:rPr lang="en-GB" sz="2000" dirty="0" smtClean="0">
                <a:solidFill>
                  <a:srgbClr val="006699"/>
                </a:solidFill>
                <a:latin typeface="+mn-lt"/>
              </a:rPr>
              <a:t>, for example:</a:t>
            </a:r>
          </a:p>
          <a:p>
            <a:pPr marL="838200" lvl="1" indent="-381000">
              <a:lnSpc>
                <a:spcPct val="70000"/>
              </a:lnSpc>
              <a:spcBef>
                <a:spcPts val="500"/>
              </a:spcBef>
              <a:buFont typeface="Arial" charset="0"/>
              <a:buChar char="•"/>
            </a:pPr>
            <a:r>
              <a:rPr lang="en-GB" sz="2000" dirty="0" smtClean="0">
                <a:solidFill>
                  <a:srgbClr val="006699"/>
                </a:solidFill>
                <a:latin typeface="+mn-lt"/>
              </a:rPr>
              <a:t>transfer of all the files</a:t>
            </a:r>
          </a:p>
          <a:p>
            <a:pPr marL="838200" lvl="1" indent="-381000">
              <a:lnSpc>
                <a:spcPct val="70000"/>
              </a:lnSpc>
              <a:spcBef>
                <a:spcPts val="500"/>
              </a:spcBef>
              <a:buFont typeface="Arial" charset="0"/>
              <a:buChar char="•"/>
            </a:pPr>
            <a:r>
              <a:rPr lang="en-GB" sz="2000" dirty="0" smtClean="0">
                <a:solidFill>
                  <a:srgbClr val="006699"/>
                </a:solidFill>
                <a:latin typeface="+mn-lt"/>
              </a:rPr>
              <a:t>accuracy of the files formats</a:t>
            </a:r>
          </a:p>
          <a:p>
            <a:pPr marL="838200" lvl="1" indent="-381000">
              <a:lnSpc>
                <a:spcPct val="70000"/>
              </a:lnSpc>
              <a:spcBef>
                <a:spcPts val="500"/>
              </a:spcBef>
              <a:buFont typeface="Arial" charset="0"/>
              <a:buChar char="•"/>
            </a:pPr>
            <a:r>
              <a:rPr lang="en-GB" sz="2000" dirty="0" smtClean="0">
                <a:solidFill>
                  <a:srgbClr val="006699"/>
                </a:solidFill>
                <a:latin typeface="+mn-lt"/>
              </a:rPr>
              <a:t>accuracy of the structure (variables)</a:t>
            </a:r>
          </a:p>
          <a:p>
            <a:pPr marL="838200" lvl="1" indent="-381000">
              <a:lnSpc>
                <a:spcPct val="70000"/>
              </a:lnSpc>
              <a:spcBef>
                <a:spcPts val="500"/>
              </a:spcBef>
              <a:buFont typeface="Arial" charset="0"/>
              <a:buChar char="•"/>
            </a:pPr>
            <a:r>
              <a:rPr lang="en-GB" sz="2000" dirty="0" smtClean="0">
                <a:solidFill>
                  <a:srgbClr val="006699"/>
                </a:solidFill>
                <a:latin typeface="+mn-lt"/>
              </a:rPr>
              <a:t>comparison with the data from the previous period</a:t>
            </a:r>
          </a:p>
          <a:p>
            <a:pPr marL="914400" lvl="1" indent="-457200"/>
            <a:endParaRPr lang="pl-PL" sz="2200" dirty="0" smtClean="0">
              <a:solidFill>
                <a:srgbClr val="006699"/>
              </a:solidFill>
              <a:latin typeface="+mn-lt"/>
            </a:endParaRPr>
          </a:p>
          <a:p>
            <a:pPr marL="914400" lvl="1" indent="-457200"/>
            <a:r>
              <a:rPr lang="en-GB" sz="2000" u="sng" dirty="0" smtClean="0">
                <a:solidFill>
                  <a:srgbClr val="006699"/>
                </a:solidFill>
                <a:latin typeface="+mn-lt"/>
              </a:rPr>
              <a:t>Any concerns are discussed with the representatives of the retail chains on an on-going basis.</a:t>
            </a:r>
            <a:endParaRPr lang="en-GB" sz="2000" u="sng" dirty="0">
              <a:solidFill>
                <a:srgbClr val="006699"/>
              </a:solidFill>
              <a:latin typeface="+mn-lt"/>
            </a:endParaRPr>
          </a:p>
        </p:txBody>
      </p:sp>
      <p:sp>
        <p:nvSpPr>
          <p:cNvPr id="8" name="Text Box 17"/>
          <p:cNvSpPr txBox="1">
            <a:spLocks noChangeArrowheads="1"/>
          </p:cNvSpPr>
          <p:nvPr/>
        </p:nvSpPr>
        <p:spPr bwMode="auto">
          <a:xfrm>
            <a:off x="7877176" y="238717"/>
            <a:ext cx="3540124" cy="307777"/>
          </a:xfrm>
          <a:prstGeom prst="rect">
            <a:avLst/>
          </a:prstGeom>
          <a:noFill/>
          <a:ln w="9525">
            <a:noFill/>
            <a:miter lim="800000"/>
            <a:headEnd/>
            <a:tailEnd/>
          </a:ln>
        </p:spPr>
        <p:txBody>
          <a:bodyPr wrap="square">
            <a:spAutoFit/>
          </a:bodyPr>
          <a:lstStyle/>
          <a:p>
            <a:r>
              <a:rPr lang="pl-PL" sz="1400" dirty="0">
                <a:solidFill>
                  <a:srgbClr val="006699"/>
                </a:solidFill>
                <a:latin typeface="Calibri" pitchFamily="34" charset="0"/>
              </a:rPr>
              <a:t>THE CENTRAL STATISTICAL OFFICE OF </a:t>
            </a:r>
            <a:r>
              <a:rPr lang="pl-PL" sz="1400" dirty="0" smtClean="0">
                <a:solidFill>
                  <a:srgbClr val="006699"/>
                </a:solidFill>
                <a:latin typeface="Calibri" pitchFamily="34" charset="0"/>
              </a:rPr>
              <a:t>POLAND</a:t>
            </a:r>
            <a:endParaRPr lang="pl-PL" sz="1400" dirty="0">
              <a:solidFill>
                <a:srgbClr val="006699"/>
              </a:solidFill>
              <a:latin typeface="Calibri" pitchFamily="34" charset="0"/>
            </a:endParaRPr>
          </a:p>
        </p:txBody>
      </p:sp>
      <p:graphicFrame>
        <p:nvGraphicFramePr>
          <p:cNvPr id="9" name="Obiekt 8"/>
          <p:cNvGraphicFramePr>
            <a:graphicFrameLocks noGrp="1" noChangeAspect="1"/>
          </p:cNvGraphicFramePr>
          <p:nvPr>
            <p:extLst>
              <p:ext uri="{D42A27DB-BD31-4B8C-83A1-F6EECF244321}">
                <p14:modId xmlns:p14="http://schemas.microsoft.com/office/powerpoint/2010/main" xmlns="" val="2223637915"/>
              </p:ext>
            </p:extLst>
          </p:nvPr>
        </p:nvGraphicFramePr>
        <p:xfrm>
          <a:off x="11417300" y="193771"/>
          <a:ext cx="481012" cy="397668"/>
        </p:xfrm>
        <a:graphic>
          <a:graphicData uri="http://schemas.openxmlformats.org/presentationml/2006/ole">
            <p:oleObj spid="_x0000_s31798" name="CorelDRAW" r:id="rId3" imgW="5974200" imgH="4933440" progId="">
              <p:embed/>
            </p:oleObj>
          </a:graphicData>
        </a:graphic>
      </p:graphicFrame>
      <p:sp>
        <p:nvSpPr>
          <p:cNvPr id="13" name="pole tekstowe 12"/>
          <p:cNvSpPr txBox="1"/>
          <p:nvPr/>
        </p:nvSpPr>
        <p:spPr>
          <a:xfrm>
            <a:off x="279400" y="6480768"/>
            <a:ext cx="3986797" cy="276999"/>
          </a:xfrm>
          <a:prstGeom prst="rect">
            <a:avLst/>
          </a:prstGeom>
          <a:noFill/>
        </p:spPr>
        <p:txBody>
          <a:bodyPr wrap="none" rtlCol="0">
            <a:spAutoFit/>
          </a:bodyPr>
          <a:lstStyle/>
          <a:p>
            <a:r>
              <a:rPr lang="en-GB" sz="1200" i="1" dirty="0" smtClean="0">
                <a:solidFill>
                  <a:srgbClr val="006699"/>
                </a:solidFill>
                <a:latin typeface="+mn-lt"/>
              </a:rPr>
              <a:t>Scanner Data Workshop, 1-2 October 2015, ISTAT, Rome, Italy</a:t>
            </a:r>
            <a:endParaRPr lang="en-GB" sz="1200" i="1" dirty="0">
              <a:solidFill>
                <a:srgbClr val="006699"/>
              </a:solidFill>
              <a:latin typeface="+mn-lt"/>
            </a:endParaRPr>
          </a:p>
        </p:txBody>
      </p:sp>
      <p:sp>
        <p:nvSpPr>
          <p:cNvPr id="14" name="Rectangle 2"/>
          <p:cNvSpPr txBox="1">
            <a:spLocks/>
          </p:cNvSpPr>
          <p:nvPr/>
        </p:nvSpPr>
        <p:spPr bwMode="auto">
          <a:xfrm>
            <a:off x="688975" y="265178"/>
            <a:ext cx="10385424" cy="612775"/>
          </a:xfrm>
          <a:prstGeom prst="rect">
            <a:avLst/>
          </a:prstGeom>
        </p:spPr>
        <p:txBody>
          <a:bodyPr wrap="square" numCol="1" anchorCtr="0" compatLnSpc="1">
            <a:prstTxWarp prst="textNoShape">
              <a:avLst/>
            </a:prstTxWarp>
          </a:bodyPr>
          <a:lstStyle>
            <a:lvl1pPr algn="l" rtl="0" eaLnBrk="0" fontAlgn="base" hangingPunct="0">
              <a:lnSpc>
                <a:spcPct val="90000"/>
              </a:lnSpc>
              <a:spcBef>
                <a:spcPct val="0"/>
              </a:spcBef>
              <a:spcAft>
                <a:spcPct val="0"/>
              </a:spcAft>
              <a:defRPr sz="5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rtl="0" eaLnBrk="0" fontAlgn="base" hangingPunct="0">
              <a:lnSpc>
                <a:spcPct val="90000"/>
              </a:lnSpc>
              <a:spcBef>
                <a:spcPct val="0"/>
              </a:spcBef>
              <a:spcAft>
                <a:spcPct val="0"/>
              </a:spcAft>
              <a:defRPr sz="5400">
                <a:solidFill>
                  <a:schemeClr val="tx1"/>
                </a:solidFill>
                <a:latin typeface="Corbel" pitchFamily="34" charset="0"/>
              </a:defRPr>
            </a:lvl2pPr>
            <a:lvl3pPr algn="l" rtl="0" eaLnBrk="0" fontAlgn="base" hangingPunct="0">
              <a:lnSpc>
                <a:spcPct val="90000"/>
              </a:lnSpc>
              <a:spcBef>
                <a:spcPct val="0"/>
              </a:spcBef>
              <a:spcAft>
                <a:spcPct val="0"/>
              </a:spcAft>
              <a:defRPr sz="5400">
                <a:solidFill>
                  <a:schemeClr val="tx1"/>
                </a:solidFill>
                <a:latin typeface="Corbel" pitchFamily="34" charset="0"/>
              </a:defRPr>
            </a:lvl3pPr>
            <a:lvl4pPr algn="l" rtl="0" eaLnBrk="0" fontAlgn="base" hangingPunct="0">
              <a:lnSpc>
                <a:spcPct val="90000"/>
              </a:lnSpc>
              <a:spcBef>
                <a:spcPct val="0"/>
              </a:spcBef>
              <a:spcAft>
                <a:spcPct val="0"/>
              </a:spcAft>
              <a:defRPr sz="5400">
                <a:solidFill>
                  <a:schemeClr val="tx1"/>
                </a:solidFill>
                <a:latin typeface="Corbel" pitchFamily="34" charset="0"/>
              </a:defRPr>
            </a:lvl4pPr>
            <a:lvl5pPr algn="l" rtl="0" eaLnBrk="0" fontAlgn="base" hangingPunct="0">
              <a:lnSpc>
                <a:spcPct val="90000"/>
              </a:lnSpc>
              <a:spcBef>
                <a:spcPct val="0"/>
              </a:spcBef>
              <a:spcAft>
                <a:spcPct val="0"/>
              </a:spcAft>
              <a:defRPr sz="5400">
                <a:solidFill>
                  <a:schemeClr val="tx1"/>
                </a:solidFill>
                <a:latin typeface="Corbel" pitchFamily="34" charset="0"/>
              </a:defRPr>
            </a:lvl5pPr>
            <a:lvl6pPr marL="457200" algn="l" rtl="0" fontAlgn="base">
              <a:lnSpc>
                <a:spcPct val="90000"/>
              </a:lnSpc>
              <a:spcBef>
                <a:spcPct val="0"/>
              </a:spcBef>
              <a:spcAft>
                <a:spcPct val="0"/>
              </a:spcAft>
              <a:defRPr sz="5400">
                <a:solidFill>
                  <a:schemeClr val="tx1"/>
                </a:solidFill>
                <a:latin typeface="Corbel" pitchFamily="34" charset="0"/>
              </a:defRPr>
            </a:lvl6pPr>
            <a:lvl7pPr marL="914400" algn="l" rtl="0" fontAlgn="base">
              <a:lnSpc>
                <a:spcPct val="90000"/>
              </a:lnSpc>
              <a:spcBef>
                <a:spcPct val="0"/>
              </a:spcBef>
              <a:spcAft>
                <a:spcPct val="0"/>
              </a:spcAft>
              <a:defRPr sz="5400">
                <a:solidFill>
                  <a:schemeClr val="tx1"/>
                </a:solidFill>
                <a:latin typeface="Corbel" pitchFamily="34" charset="0"/>
              </a:defRPr>
            </a:lvl7pPr>
            <a:lvl8pPr marL="1371600" algn="l" rtl="0" fontAlgn="base">
              <a:lnSpc>
                <a:spcPct val="90000"/>
              </a:lnSpc>
              <a:spcBef>
                <a:spcPct val="0"/>
              </a:spcBef>
              <a:spcAft>
                <a:spcPct val="0"/>
              </a:spcAft>
              <a:defRPr sz="5400">
                <a:solidFill>
                  <a:schemeClr val="tx1"/>
                </a:solidFill>
                <a:latin typeface="Corbel" pitchFamily="34" charset="0"/>
              </a:defRPr>
            </a:lvl8pPr>
            <a:lvl9pPr marL="1828800" algn="l" rtl="0" fontAlgn="base">
              <a:lnSpc>
                <a:spcPct val="90000"/>
              </a:lnSpc>
              <a:spcBef>
                <a:spcPct val="0"/>
              </a:spcBef>
              <a:spcAft>
                <a:spcPct val="0"/>
              </a:spcAft>
              <a:defRPr sz="5400">
                <a:solidFill>
                  <a:schemeClr val="tx1"/>
                </a:solidFill>
                <a:latin typeface="Corbel" pitchFamily="34" charset="0"/>
              </a:defRPr>
            </a:lvl9pPr>
          </a:lstStyle>
          <a:p>
            <a:r>
              <a:rPr lang="en-GB" sz="3600" b="1" dirty="0" smtClean="0">
                <a:solidFill>
                  <a:srgbClr val="006699"/>
                </a:solidFill>
                <a:latin typeface="+mn-lt"/>
              </a:rPr>
              <a:t>Stage 1: Data checking</a:t>
            </a:r>
            <a:endParaRPr lang="en-GB" sz="3600" b="1" dirty="0">
              <a:solidFill>
                <a:srgbClr val="006699"/>
              </a:solidFill>
              <a:latin typeface="+mn-lt"/>
            </a:endParaRPr>
          </a:p>
        </p:txBody>
      </p:sp>
      <p:sp>
        <p:nvSpPr>
          <p:cNvPr id="17" name="pole tekstowe 4"/>
          <p:cNvSpPr txBox="1">
            <a:spLocks noChangeArrowheads="1"/>
          </p:cNvSpPr>
          <p:nvPr/>
        </p:nvSpPr>
        <p:spPr bwMode="auto">
          <a:xfrm>
            <a:off x="1173077" y="3838289"/>
            <a:ext cx="5637626" cy="307777"/>
          </a:xfrm>
          <a:prstGeom prst="rect">
            <a:avLst/>
          </a:prstGeom>
          <a:noFill/>
          <a:ln w="9525">
            <a:noFill/>
            <a:miter lim="800000"/>
            <a:headEnd/>
            <a:tailEnd/>
          </a:ln>
        </p:spPr>
        <p:txBody>
          <a:bodyPr wrap="square">
            <a:spAutoFit/>
          </a:bodyPr>
          <a:lstStyle/>
          <a:p>
            <a:r>
              <a:rPr lang="en-GB" sz="1600" baseline="30000" dirty="0" smtClean="0">
                <a:solidFill>
                  <a:srgbClr val="006699"/>
                </a:solidFill>
                <a:latin typeface="+mn-lt"/>
              </a:rPr>
              <a:t>*</a:t>
            </a:r>
            <a:r>
              <a:rPr lang="en-GB" sz="1400" dirty="0" smtClean="0">
                <a:solidFill>
                  <a:srgbClr val="006699"/>
                </a:solidFill>
                <a:latin typeface="+mn-lt"/>
              </a:rPr>
              <a:t> On the basis of the data from previous 10 months</a:t>
            </a:r>
            <a:endParaRPr lang="en-GB" sz="1400" dirty="0">
              <a:solidFill>
                <a:srgbClr val="006699"/>
              </a:solidFill>
              <a:latin typeface="+mn-lt"/>
            </a:endParaRPr>
          </a:p>
        </p:txBody>
      </p:sp>
      <p:pic>
        <p:nvPicPr>
          <p:cNvPr id="11" name="Picture 24" descr="http://howto.wired.com/mediawiki/images/Barcode_example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647238" y="6480768"/>
            <a:ext cx="2544762" cy="377232"/>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Symbol zastępczy numeru slajdu 4"/>
          <p:cNvSpPr>
            <a:spLocks noGrp="1"/>
          </p:cNvSpPr>
          <p:nvPr>
            <p:ph type="sldNum" sz="quarter" idx="12"/>
          </p:nvPr>
        </p:nvSpPr>
        <p:spPr>
          <a:xfrm>
            <a:off x="9431081" y="6492875"/>
            <a:ext cx="269322" cy="365125"/>
          </a:xfrm>
        </p:spPr>
        <p:txBody>
          <a:bodyPr/>
          <a:lstStyle/>
          <a:p>
            <a:pPr>
              <a:defRPr/>
            </a:pPr>
            <a:fld id="{AF6EFFD7-34AC-479B-82EE-27BE952E32D7}" type="slidenum">
              <a:rPr lang="pl-PL" sz="1400" smtClean="0">
                <a:solidFill>
                  <a:srgbClr val="006699"/>
                </a:solidFill>
              </a:rPr>
              <a:pPr>
                <a:defRPr/>
              </a:pPr>
              <a:t>9</a:t>
            </a:fld>
            <a:endParaRPr lang="pl-PL" sz="1400" dirty="0">
              <a:solidFill>
                <a:srgbClr val="006699"/>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łębokość">
  <a:themeElements>
    <a:clrScheme name="Głębokość">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łębokość">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Depth" id="{7BEAFC2A-325C-49C4-AC08-2B765DA903F9}" vid="{1735E755-43E6-43AA-ABA2-C989ECC79AF5}"/>
    </a:ext>
  </a:extLst>
</a:theme>
</file>

<file path=ppt/theme/theme2.xml><?xml version="1.0" encoding="utf-8"?>
<a:theme xmlns:a="http://schemas.openxmlformats.org/drawingml/2006/main" name="3_Głębokość">
  <a:themeElements>
    <a:clrScheme name="3_Głębokość 1">
      <a:dk1>
        <a:srgbClr val="455F51"/>
      </a:dk1>
      <a:lt1>
        <a:srgbClr val="FFFFFF"/>
      </a:lt1>
      <a:dk2>
        <a:srgbClr val="000000"/>
      </a:dk2>
      <a:lt2>
        <a:srgbClr val="94D7E4"/>
      </a:lt2>
      <a:accent1>
        <a:srgbClr val="41AEBD"/>
      </a:accent1>
      <a:accent2>
        <a:srgbClr val="97E9D5"/>
      </a:accent2>
      <a:accent3>
        <a:srgbClr val="AAAAAA"/>
      </a:accent3>
      <a:accent4>
        <a:srgbClr val="DADADA"/>
      </a:accent4>
      <a:accent5>
        <a:srgbClr val="B0D3DB"/>
      </a:accent5>
      <a:accent6>
        <a:srgbClr val="88D3C1"/>
      </a:accent6>
      <a:hlink>
        <a:srgbClr val="FBCA98"/>
      </a:hlink>
      <a:folHlink>
        <a:srgbClr val="D3B86D"/>
      </a:folHlink>
    </a:clrScheme>
    <a:fontScheme name="3_Głębokość">
      <a:majorFont>
        <a:latin typeface="Corbel"/>
        <a:ea typeface=""/>
        <a:cs typeface="Arial"/>
      </a:majorFont>
      <a:minorFont>
        <a:latin typeface="Corbe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Głębokość 1">
        <a:dk1>
          <a:srgbClr val="455F51"/>
        </a:dk1>
        <a:lt1>
          <a:srgbClr val="FFFFFF"/>
        </a:lt1>
        <a:dk2>
          <a:srgbClr val="000000"/>
        </a:dk2>
        <a:lt2>
          <a:srgbClr val="94D7E4"/>
        </a:lt2>
        <a:accent1>
          <a:srgbClr val="41AEBD"/>
        </a:accent1>
        <a:accent2>
          <a:srgbClr val="97E9D5"/>
        </a:accent2>
        <a:accent3>
          <a:srgbClr val="AAAAAA"/>
        </a:accent3>
        <a:accent4>
          <a:srgbClr val="DADADA"/>
        </a:accent4>
        <a:accent5>
          <a:srgbClr val="B0D3DB"/>
        </a:accent5>
        <a:accent6>
          <a:srgbClr val="88D3C1"/>
        </a:accent6>
        <a:hlink>
          <a:srgbClr val="FBCA98"/>
        </a:hlink>
        <a:folHlink>
          <a:srgbClr val="D3B86D"/>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Głębokość">
  <a:themeElements>
    <a:clrScheme name="1_Głębokość 1">
      <a:dk1>
        <a:srgbClr val="455F51"/>
      </a:dk1>
      <a:lt1>
        <a:srgbClr val="FFFFFF"/>
      </a:lt1>
      <a:dk2>
        <a:srgbClr val="000000"/>
      </a:dk2>
      <a:lt2>
        <a:srgbClr val="94D7E4"/>
      </a:lt2>
      <a:accent1>
        <a:srgbClr val="41AEBD"/>
      </a:accent1>
      <a:accent2>
        <a:srgbClr val="97E9D5"/>
      </a:accent2>
      <a:accent3>
        <a:srgbClr val="AAAAAA"/>
      </a:accent3>
      <a:accent4>
        <a:srgbClr val="DADADA"/>
      </a:accent4>
      <a:accent5>
        <a:srgbClr val="B0D3DB"/>
      </a:accent5>
      <a:accent6>
        <a:srgbClr val="88D3C1"/>
      </a:accent6>
      <a:hlink>
        <a:srgbClr val="FBCA98"/>
      </a:hlink>
      <a:folHlink>
        <a:srgbClr val="D3B86D"/>
      </a:folHlink>
    </a:clrScheme>
    <a:fontScheme name="1_Głębokość">
      <a:majorFont>
        <a:latin typeface="Corbel"/>
        <a:ea typeface=""/>
        <a:cs typeface="Arial"/>
      </a:majorFont>
      <a:minorFont>
        <a:latin typeface="Corbe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Głębokość 1">
        <a:dk1>
          <a:srgbClr val="455F51"/>
        </a:dk1>
        <a:lt1>
          <a:srgbClr val="FFFFFF"/>
        </a:lt1>
        <a:dk2>
          <a:srgbClr val="000000"/>
        </a:dk2>
        <a:lt2>
          <a:srgbClr val="94D7E4"/>
        </a:lt2>
        <a:accent1>
          <a:srgbClr val="41AEBD"/>
        </a:accent1>
        <a:accent2>
          <a:srgbClr val="97E9D5"/>
        </a:accent2>
        <a:accent3>
          <a:srgbClr val="AAAAAA"/>
        </a:accent3>
        <a:accent4>
          <a:srgbClr val="DADADA"/>
        </a:accent4>
        <a:accent5>
          <a:srgbClr val="B0D3DB"/>
        </a:accent5>
        <a:accent6>
          <a:srgbClr val="88D3C1"/>
        </a:accent6>
        <a:hlink>
          <a:srgbClr val="FBCA98"/>
        </a:hlink>
        <a:folHlink>
          <a:srgbClr val="D3B86D"/>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Głębokość">
  <a:themeElements>
    <a:clrScheme name="2_Głębokość 1">
      <a:dk1>
        <a:srgbClr val="455F51"/>
      </a:dk1>
      <a:lt1>
        <a:srgbClr val="FFFFFF"/>
      </a:lt1>
      <a:dk2>
        <a:srgbClr val="000000"/>
      </a:dk2>
      <a:lt2>
        <a:srgbClr val="94D7E4"/>
      </a:lt2>
      <a:accent1>
        <a:srgbClr val="41AEBD"/>
      </a:accent1>
      <a:accent2>
        <a:srgbClr val="97E9D5"/>
      </a:accent2>
      <a:accent3>
        <a:srgbClr val="AAAAAA"/>
      </a:accent3>
      <a:accent4>
        <a:srgbClr val="DADADA"/>
      </a:accent4>
      <a:accent5>
        <a:srgbClr val="B0D3DB"/>
      </a:accent5>
      <a:accent6>
        <a:srgbClr val="88D3C1"/>
      </a:accent6>
      <a:hlink>
        <a:srgbClr val="FBCA98"/>
      </a:hlink>
      <a:folHlink>
        <a:srgbClr val="D3B86D"/>
      </a:folHlink>
    </a:clrScheme>
    <a:fontScheme name="2_Głębokość">
      <a:majorFont>
        <a:latin typeface="Corbel"/>
        <a:ea typeface=""/>
        <a:cs typeface="Arial"/>
      </a:majorFont>
      <a:minorFont>
        <a:latin typeface="Corbe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Głębokość 1">
        <a:dk1>
          <a:srgbClr val="455F51"/>
        </a:dk1>
        <a:lt1>
          <a:srgbClr val="FFFFFF"/>
        </a:lt1>
        <a:dk2>
          <a:srgbClr val="000000"/>
        </a:dk2>
        <a:lt2>
          <a:srgbClr val="94D7E4"/>
        </a:lt2>
        <a:accent1>
          <a:srgbClr val="41AEBD"/>
        </a:accent1>
        <a:accent2>
          <a:srgbClr val="97E9D5"/>
        </a:accent2>
        <a:accent3>
          <a:srgbClr val="AAAAAA"/>
        </a:accent3>
        <a:accent4>
          <a:srgbClr val="DADADA"/>
        </a:accent4>
        <a:accent5>
          <a:srgbClr val="B0D3DB"/>
        </a:accent5>
        <a:accent6>
          <a:srgbClr val="88D3C1"/>
        </a:accent6>
        <a:hlink>
          <a:srgbClr val="FBCA98"/>
        </a:hlink>
        <a:folHlink>
          <a:srgbClr val="D3B86D"/>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TM04033923[[fn=Głębokość]]</Template>
  <TotalTime>1737</TotalTime>
  <Words>1853</Words>
  <Application>Microsoft Office PowerPoint</Application>
  <PresentationFormat>Niestandardowy</PresentationFormat>
  <Paragraphs>331</Paragraphs>
  <Slides>16</Slides>
  <Notes>1</Notes>
  <HiddenSlides>0</HiddenSlides>
  <MMClips>0</MMClips>
  <ScaleCrop>false</ScaleCrop>
  <HeadingPairs>
    <vt:vector size="6" baseType="variant">
      <vt:variant>
        <vt:lpstr>Motyw</vt:lpstr>
      </vt:variant>
      <vt:variant>
        <vt:i4>4</vt:i4>
      </vt:variant>
      <vt:variant>
        <vt:lpstr>Osadzone serwery OLE</vt:lpstr>
      </vt:variant>
      <vt:variant>
        <vt:i4>1</vt:i4>
      </vt:variant>
      <vt:variant>
        <vt:lpstr>Tytuły slajdów</vt:lpstr>
      </vt:variant>
      <vt:variant>
        <vt:i4>16</vt:i4>
      </vt:variant>
    </vt:vector>
  </HeadingPairs>
  <TitlesOfParts>
    <vt:vector size="21" baseType="lpstr">
      <vt:lpstr>Głębokość</vt:lpstr>
      <vt:lpstr>3_Głębokość</vt:lpstr>
      <vt:lpstr>1_Głębokość</vt:lpstr>
      <vt:lpstr>2_Głębokość</vt:lpstr>
      <vt:lpstr>CorelDRAW</vt:lpstr>
      <vt:lpstr>Polish scanner data project. First steps.</vt:lpstr>
      <vt:lpstr>General information</vt:lpstr>
      <vt:lpstr>General information (cont.)</vt:lpstr>
      <vt:lpstr>Cooperation with retail chains</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Makulec Krzysztof</dc:creator>
  <cp:lastModifiedBy>Bobel Anna</cp:lastModifiedBy>
  <cp:revision>172</cp:revision>
  <dcterms:created xsi:type="dcterms:W3CDTF">2015-09-18T12:57:24Z</dcterms:created>
  <dcterms:modified xsi:type="dcterms:W3CDTF">2015-10-09T11:24:33Z</dcterms:modified>
</cp:coreProperties>
</file>