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2" r:id="rId2"/>
    <p:sldId id="295" r:id="rId3"/>
    <p:sldId id="288" r:id="rId4"/>
    <p:sldId id="289" r:id="rId5"/>
    <p:sldId id="290" r:id="rId6"/>
    <p:sldId id="291" r:id="rId7"/>
    <p:sldId id="265" r:id="rId8"/>
    <p:sldId id="267" r:id="rId9"/>
    <p:sldId id="269" r:id="rId10"/>
    <p:sldId id="270" r:id="rId11"/>
    <p:sldId id="293" r:id="rId12"/>
    <p:sldId id="272" r:id="rId13"/>
    <p:sldId id="275" r:id="rId14"/>
    <p:sldId id="273" r:id="rId15"/>
    <p:sldId id="274" r:id="rId16"/>
    <p:sldId id="266" r:id="rId17"/>
    <p:sldId id="280" r:id="rId18"/>
    <p:sldId id="276" r:id="rId19"/>
    <p:sldId id="286" r:id="rId20"/>
    <p:sldId id="287" r:id="rId21"/>
    <p:sldId id="279" r:id="rId22"/>
    <p:sldId id="294" r:id="rId23"/>
    <p:sldId id="271" r:id="rId2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91"/>
    <a:srgbClr val="585857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57" autoAdjust="0"/>
  </p:normalViewPr>
  <p:slideViewPr>
    <p:cSldViewPr>
      <p:cViewPr>
        <p:scale>
          <a:sx n="110" d="100"/>
          <a:sy n="110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-1800" y="-10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tatec_1\commun\Projets\Soc4\Domaine%20IPC\D&#233;veloppements%20m&#233;thodologiques\Scanner%20data\Bibliographie\Workshop%20Istat%202015\SD_CPI%20comparable%20COR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c_1\commun\Projets\Soc4\Domaine%20IPC\D&#233;veloppements%20m&#233;thodologiques\Scanner%20data\Bibliographie\Workshop%20Istat%202015\SD_CPI%20comparable%20COR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c_1\commun\Projets\Soc4\Domaine%20IPC\D&#233;veloppements%20m&#233;thodologiques\Scanner%20data\Bibliographie\Workshop%20Istat%202015\SD_CPI%20comparable%20COR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400" dirty="0"/>
              <a:t>Rice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957633924065692"/>
          <c:y val="0.18803561448944592"/>
          <c:w val="0.79684050925925931"/>
          <c:h val="0.51872424242424242"/>
        </c:manualLayout>
      </c:layout>
      <c:lineChart>
        <c:grouping val="standard"/>
        <c:varyColors val="0"/>
        <c:ser>
          <c:idx val="0"/>
          <c:order val="0"/>
          <c:tx>
            <c:strRef>
              <c:f>'rice prices'!$B$12</c:f>
              <c:strCache>
                <c:ptCount val="1"/>
                <c:pt idx="0">
                  <c:v>HICP/CPI Comparable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'rice prices'!$C$2:$AF$2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'rice prices'!$C$12:$AF$12</c:f>
              <c:numCache>
                <c:formatCode>0\.000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1.037722369975548</c:v>
                </c:pt>
                <c:pt idx="3">
                  <c:v>1.0377223699755489</c:v>
                </c:pt>
                <c:pt idx="4">
                  <c:v>1.0377223699755489</c:v>
                </c:pt>
                <c:pt idx="5">
                  <c:v>1.0306385268198803</c:v>
                </c:pt>
                <c:pt idx="6">
                  <c:v>1.0371005269030549</c:v>
                </c:pt>
                <c:pt idx="7">
                  <c:v>1.0371005269030549</c:v>
                </c:pt>
                <c:pt idx="8">
                  <c:v>1.0160158360074474</c:v>
                </c:pt>
                <c:pt idx="9">
                  <c:v>1.0306385268198803</c:v>
                </c:pt>
                <c:pt idx="10">
                  <c:v>1.0306385268198803</c:v>
                </c:pt>
                <c:pt idx="11">
                  <c:v>1.0306385268198803</c:v>
                </c:pt>
                <c:pt idx="12">
                  <c:v>1.0306385268198803</c:v>
                </c:pt>
                <c:pt idx="13">
                  <c:v>1.0144464627706318</c:v>
                </c:pt>
                <c:pt idx="14">
                  <c:v>1.0148585881705967</c:v>
                </c:pt>
                <c:pt idx="15">
                  <c:v>1.036365262607271</c:v>
                </c:pt>
                <c:pt idx="16">
                  <c:v>1.036365262607271</c:v>
                </c:pt>
                <c:pt idx="17">
                  <c:v>1.0296786860685432</c:v>
                </c:pt>
                <c:pt idx="18">
                  <c:v>0.9843997859741126</c:v>
                </c:pt>
                <c:pt idx="19">
                  <c:v>0.9843997859741126</c:v>
                </c:pt>
                <c:pt idx="20">
                  <c:v>0.92159063674064801</c:v>
                </c:pt>
                <c:pt idx="21">
                  <c:v>0.97703161895736057</c:v>
                </c:pt>
                <c:pt idx="22">
                  <c:v>0.93044486327639198</c:v>
                </c:pt>
                <c:pt idx="23">
                  <c:v>0.96224624193333252</c:v>
                </c:pt>
                <c:pt idx="24">
                  <c:v>0.96224624193333252</c:v>
                </c:pt>
                <c:pt idx="25">
                  <c:v>0.96061115320283497</c:v>
                </c:pt>
                <c:pt idx="26">
                  <c:v>0.96224624193333252</c:v>
                </c:pt>
                <c:pt idx="27">
                  <c:v>0.97444598123801895</c:v>
                </c:pt>
                <c:pt idx="28">
                  <c:v>0.97444598123801895</c:v>
                </c:pt>
                <c:pt idx="29">
                  <c:v>0.97444598123801895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'rice prices'!$B$13</c:f>
              <c:strCache>
                <c:ptCount val="1"/>
                <c:pt idx="0">
                  <c:v>SD </c:v>
                </c:pt>
              </c:strCache>
            </c:strRef>
          </c:tx>
          <c:spPr>
            <a:ln w="2857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'rice prices'!$C$2:$AF$2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'rice prices'!$C$13:$AF$13</c:f>
              <c:numCache>
                <c:formatCode>0\.000</c:formatCode>
                <c:ptCount val="30"/>
                <c:pt idx="0">
                  <c:v>0.99999999999999989</c:v>
                </c:pt>
                <c:pt idx="1">
                  <c:v>1.0022634954646616</c:v>
                </c:pt>
                <c:pt idx="2">
                  <c:v>0.98831652229996458</c:v>
                </c:pt>
                <c:pt idx="3">
                  <c:v>1.0400763552608128</c:v>
                </c:pt>
                <c:pt idx="4">
                  <c:v>1.0255791662488154</c:v>
                </c:pt>
                <c:pt idx="5">
                  <c:v>1.0048559494349165</c:v>
                </c:pt>
                <c:pt idx="6">
                  <c:v>1.0225973871083718</c:v>
                </c:pt>
                <c:pt idx="7">
                  <c:v>1.033069599478514</c:v>
                </c:pt>
                <c:pt idx="8">
                  <c:v>1.0334266263265499</c:v>
                </c:pt>
                <c:pt idx="9">
                  <c:v>1.0302478783812479</c:v>
                </c:pt>
                <c:pt idx="10">
                  <c:v>1.0451877206015416</c:v>
                </c:pt>
                <c:pt idx="11">
                  <c:v>1.0178745704189616</c:v>
                </c:pt>
                <c:pt idx="12">
                  <c:v>1.044455743969007</c:v>
                </c:pt>
                <c:pt idx="13">
                  <c:v>1.0444855257042562</c:v>
                </c:pt>
                <c:pt idx="14">
                  <c:v>1.0241395449537551</c:v>
                </c:pt>
                <c:pt idx="15">
                  <c:v>1.0562313329945612</c:v>
                </c:pt>
                <c:pt idx="16">
                  <c:v>1.0228325527143214</c:v>
                </c:pt>
                <c:pt idx="17">
                  <c:v>1.0312138904663093</c:v>
                </c:pt>
                <c:pt idx="18">
                  <c:v>1.009271827496663</c:v>
                </c:pt>
                <c:pt idx="19">
                  <c:v>1.0134373533376762</c:v>
                </c:pt>
                <c:pt idx="20">
                  <c:v>0.98774735547499515</c:v>
                </c:pt>
                <c:pt idx="21">
                  <c:v>1.0082971899437685</c:v>
                </c:pt>
                <c:pt idx="22">
                  <c:v>0.98406220234602337</c:v>
                </c:pt>
                <c:pt idx="23">
                  <c:v>0.95618022703688355</c:v>
                </c:pt>
                <c:pt idx="24">
                  <c:v>1.0132761577860383</c:v>
                </c:pt>
                <c:pt idx="25">
                  <c:v>0.97179336976065778</c:v>
                </c:pt>
                <c:pt idx="26">
                  <c:v>0.99116622115139197</c:v>
                </c:pt>
                <c:pt idx="27">
                  <c:v>1.008336507592529</c:v>
                </c:pt>
                <c:pt idx="28">
                  <c:v>0.98810538611541188</c:v>
                </c:pt>
                <c:pt idx="29">
                  <c:v>0.97793393667442463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88896"/>
        <c:axId val="105090432"/>
      </c:lineChart>
      <c:lineChart>
        <c:grouping val="standard"/>
        <c:varyColors val="0"/>
        <c:ser>
          <c:idx val="2"/>
          <c:order val="2"/>
          <c:tx>
            <c:strRef>
              <c:f>'rice prices'!$A$20</c:f>
              <c:strCache>
                <c:ptCount val="1"/>
                <c:pt idx="0">
                  <c:v>Nbr products selected</c:v>
                </c:pt>
              </c:strCache>
            </c:strRef>
          </c:tx>
          <c:marker>
            <c:symbol val="none"/>
          </c:marker>
          <c:cat>
            <c:numRef>
              <c:f>'rice prices'!$C$2:$AF$2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'rice prices'!$C$20:$AF$20</c:f>
              <c:numCache>
                <c:formatCode>General</c:formatCode>
                <c:ptCount val="30"/>
                <c:pt idx="0">
                  <c:v>68</c:v>
                </c:pt>
                <c:pt idx="1">
                  <c:v>78</c:v>
                </c:pt>
                <c:pt idx="2">
                  <c:v>70</c:v>
                </c:pt>
                <c:pt idx="3">
                  <c:v>68</c:v>
                </c:pt>
                <c:pt idx="4">
                  <c:v>61</c:v>
                </c:pt>
                <c:pt idx="5">
                  <c:v>63</c:v>
                </c:pt>
                <c:pt idx="6">
                  <c:v>66</c:v>
                </c:pt>
                <c:pt idx="7">
                  <c:v>62</c:v>
                </c:pt>
                <c:pt idx="8">
                  <c:v>75</c:v>
                </c:pt>
                <c:pt idx="9">
                  <c:v>74</c:v>
                </c:pt>
                <c:pt idx="10">
                  <c:v>68</c:v>
                </c:pt>
                <c:pt idx="11">
                  <c:v>68</c:v>
                </c:pt>
                <c:pt idx="12">
                  <c:v>66</c:v>
                </c:pt>
                <c:pt idx="13">
                  <c:v>59</c:v>
                </c:pt>
                <c:pt idx="14">
                  <c:v>58</c:v>
                </c:pt>
                <c:pt idx="15">
                  <c:v>67</c:v>
                </c:pt>
                <c:pt idx="16">
                  <c:v>63</c:v>
                </c:pt>
                <c:pt idx="17">
                  <c:v>60</c:v>
                </c:pt>
                <c:pt idx="18">
                  <c:v>65</c:v>
                </c:pt>
                <c:pt idx="19">
                  <c:v>48</c:v>
                </c:pt>
                <c:pt idx="20">
                  <c:v>52</c:v>
                </c:pt>
                <c:pt idx="21">
                  <c:v>49</c:v>
                </c:pt>
                <c:pt idx="22">
                  <c:v>50</c:v>
                </c:pt>
                <c:pt idx="23">
                  <c:v>50</c:v>
                </c:pt>
                <c:pt idx="24">
                  <c:v>49</c:v>
                </c:pt>
                <c:pt idx="25">
                  <c:v>48</c:v>
                </c:pt>
                <c:pt idx="26">
                  <c:v>65</c:v>
                </c:pt>
                <c:pt idx="27">
                  <c:v>71</c:v>
                </c:pt>
                <c:pt idx="28">
                  <c:v>76</c:v>
                </c:pt>
                <c:pt idx="29">
                  <c:v>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14240"/>
        <c:axId val="105112704"/>
      </c:lineChart>
      <c:catAx>
        <c:axId val="10508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090432"/>
        <c:crosses val="autoZero"/>
        <c:auto val="1"/>
        <c:lblAlgn val="ctr"/>
        <c:lblOffset val="100"/>
        <c:noMultiLvlLbl val="0"/>
      </c:catAx>
      <c:valAx>
        <c:axId val="105090432"/>
        <c:scaling>
          <c:orientation val="minMax"/>
          <c:min val="0.85000000000000009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000"/>
            </a:pPr>
            <a:endParaRPr lang="en-US"/>
          </a:p>
        </c:txPr>
        <c:crossAx val="105088896"/>
        <c:crosses val="autoZero"/>
        <c:crossBetween val="between"/>
      </c:valAx>
      <c:valAx>
        <c:axId val="1051127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114240"/>
        <c:crosses val="max"/>
        <c:crossBetween val="between"/>
      </c:valAx>
      <c:catAx>
        <c:axId val="105114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1127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Pasta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'pasta prices'!$B$85</c:f>
              <c:strCache>
                <c:ptCount val="1"/>
                <c:pt idx="0">
                  <c:v>HICP/CPI Comparable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'pasta prices'!$C$93:$AF$93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'pasta prices'!$C$85:$AF$85</c:f>
              <c:numCache>
                <c:formatCode>0.00</c:formatCode>
                <c:ptCount val="30"/>
                <c:pt idx="0" formatCode="General">
                  <c:v>1</c:v>
                </c:pt>
                <c:pt idx="1">
                  <c:v>1</c:v>
                </c:pt>
                <c:pt idx="2">
                  <c:v>1.0461923216999482</c:v>
                </c:pt>
                <c:pt idx="3">
                  <c:v>1.0107925015575361</c:v>
                </c:pt>
                <c:pt idx="4">
                  <c:v>1.0486751736881068</c:v>
                </c:pt>
                <c:pt idx="5">
                  <c:v>1.0607164714464732</c:v>
                </c:pt>
                <c:pt idx="6">
                  <c:v>1.0708819409718735</c:v>
                </c:pt>
                <c:pt idx="7">
                  <c:v>1.0568299503271126</c:v>
                </c:pt>
                <c:pt idx="8">
                  <c:v>1.0587470421856506</c:v>
                </c:pt>
                <c:pt idx="9">
                  <c:v>1.0587470421856506</c:v>
                </c:pt>
                <c:pt idx="10">
                  <c:v>1.0359846399690507</c:v>
                </c:pt>
                <c:pt idx="11">
                  <c:v>1.0371799022119685</c:v>
                </c:pt>
                <c:pt idx="12">
                  <c:v>1.0331266828799359</c:v>
                </c:pt>
                <c:pt idx="13">
                  <c:v>1.0331266828799359</c:v>
                </c:pt>
                <c:pt idx="14">
                  <c:v>1.0623089489724553</c:v>
                </c:pt>
                <c:pt idx="15">
                  <c:v>1.0457101889089313</c:v>
                </c:pt>
                <c:pt idx="16">
                  <c:v>1.0620645422823969</c:v>
                </c:pt>
                <c:pt idx="17">
                  <c:v>1.0620645422823969</c:v>
                </c:pt>
                <c:pt idx="18">
                  <c:v>1.0522288706391569</c:v>
                </c:pt>
                <c:pt idx="19">
                  <c:v>1.0474770423736828</c:v>
                </c:pt>
                <c:pt idx="20">
                  <c:v>1.0426999174476674</c:v>
                </c:pt>
                <c:pt idx="21">
                  <c:v>1.0436552194770079</c:v>
                </c:pt>
                <c:pt idx="22">
                  <c:v>1.0182249327814115</c:v>
                </c:pt>
                <c:pt idx="23">
                  <c:v>1.0286292779870672</c:v>
                </c:pt>
                <c:pt idx="24">
                  <c:v>1.0474477244063733</c:v>
                </c:pt>
                <c:pt idx="25">
                  <c:v>1.0474477244063733</c:v>
                </c:pt>
                <c:pt idx="26">
                  <c:v>1.0474477244063733</c:v>
                </c:pt>
                <c:pt idx="27">
                  <c:v>1.0193253290002038</c:v>
                </c:pt>
                <c:pt idx="28">
                  <c:v>1.0715180427803841</c:v>
                </c:pt>
                <c:pt idx="29">
                  <c:v>1.0639956537855764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'pasta prices'!$B$86</c:f>
              <c:strCache>
                <c:ptCount val="1"/>
                <c:pt idx="0">
                  <c:v>SD </c:v>
                </c:pt>
              </c:strCache>
            </c:strRef>
          </c:tx>
          <c:spPr>
            <a:ln w="2857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'pasta prices'!$C$93:$AF$93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'pasta prices'!$C$86:$AF$86</c:f>
              <c:numCache>
                <c:formatCode>0.00</c:formatCode>
                <c:ptCount val="30"/>
                <c:pt idx="0" formatCode="General">
                  <c:v>1</c:v>
                </c:pt>
                <c:pt idx="1">
                  <c:v>0.93634810000000002</c:v>
                </c:pt>
                <c:pt idx="2">
                  <c:v>1.0149601410836</c:v>
                </c:pt>
                <c:pt idx="3">
                  <c:v>0.96368729814046561</c:v>
                </c:pt>
                <c:pt idx="4">
                  <c:v>1.0198288290682347</c:v>
                </c:pt>
                <c:pt idx="5">
                  <c:v>1.027393919322263</c:v>
                </c:pt>
                <c:pt idx="6">
                  <c:v>1.0365500539312629</c:v>
                </c:pt>
                <c:pt idx="7">
                  <c:v>1.0244638803024244</c:v>
                </c:pt>
                <c:pt idx="8">
                  <c:v>1.0412353784868553</c:v>
                </c:pt>
                <c:pt idx="9">
                  <c:v>1.0170797589413387</c:v>
                </c:pt>
                <c:pt idx="10">
                  <c:v>1.0344931814941734</c:v>
                </c:pt>
                <c:pt idx="11">
                  <c:v>0.95996663751024258</c:v>
                </c:pt>
                <c:pt idx="12">
                  <c:v>1.0296294964610859</c:v>
                </c:pt>
                <c:pt idx="13">
                  <c:v>1.0310143481338259</c:v>
                </c:pt>
                <c:pt idx="14">
                  <c:v>1.0301241703456472</c:v>
                </c:pt>
                <c:pt idx="15">
                  <c:v>0.97783795180657906</c:v>
                </c:pt>
                <c:pt idx="16">
                  <c:v>1.0338260194131683</c:v>
                </c:pt>
                <c:pt idx="17">
                  <c:v>1.0356166060787921</c:v>
                </c:pt>
                <c:pt idx="18">
                  <c:v>1.0508163510062105</c:v>
                </c:pt>
                <c:pt idx="19">
                  <c:v>0.99355673755007146</c:v>
                </c:pt>
                <c:pt idx="20">
                  <c:v>1.0140428839216162</c:v>
                </c:pt>
                <c:pt idx="21">
                  <c:v>0.98434521840593425</c:v>
                </c:pt>
                <c:pt idx="22">
                  <c:v>1.014224033165428</c:v>
                </c:pt>
                <c:pt idx="23">
                  <c:v>1.0228976770970586</c:v>
                </c:pt>
                <c:pt idx="24">
                  <c:v>1.0399258547276935</c:v>
                </c:pt>
                <c:pt idx="25">
                  <c:v>1.0400964025678689</c:v>
                </c:pt>
                <c:pt idx="26">
                  <c:v>1.0383373915318459</c:v>
                </c:pt>
                <c:pt idx="27">
                  <c:v>0.97130606754915949</c:v>
                </c:pt>
                <c:pt idx="28">
                  <c:v>1.0344467897762601</c:v>
                </c:pt>
                <c:pt idx="29">
                  <c:v>1.0156153066364573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58912"/>
        <c:axId val="105168896"/>
      </c:lineChart>
      <c:lineChart>
        <c:grouping val="standard"/>
        <c:varyColors val="0"/>
        <c:ser>
          <c:idx val="2"/>
          <c:order val="2"/>
          <c:tx>
            <c:strRef>
              <c:f>'pasta prices'!$B$94</c:f>
              <c:strCache>
                <c:ptCount val="1"/>
                <c:pt idx="0">
                  <c:v>Nbr products selected</c:v>
                </c:pt>
              </c:strCache>
            </c:strRef>
          </c:tx>
          <c:marker>
            <c:symbol val="none"/>
          </c:marker>
          <c:cat>
            <c:numRef>
              <c:f>'pasta prices'!$C$93:$AF$93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'pasta prices'!$C$94:$AF$94</c:f>
              <c:numCache>
                <c:formatCode>General</c:formatCode>
                <c:ptCount val="30"/>
                <c:pt idx="0">
                  <c:v>366</c:v>
                </c:pt>
                <c:pt idx="1">
                  <c:v>357</c:v>
                </c:pt>
                <c:pt idx="2">
                  <c:v>372</c:v>
                </c:pt>
                <c:pt idx="3">
                  <c:v>383</c:v>
                </c:pt>
                <c:pt idx="4">
                  <c:v>359</c:v>
                </c:pt>
                <c:pt idx="5">
                  <c:v>393</c:v>
                </c:pt>
                <c:pt idx="6">
                  <c:v>398</c:v>
                </c:pt>
                <c:pt idx="7">
                  <c:v>373</c:v>
                </c:pt>
                <c:pt idx="8">
                  <c:v>389</c:v>
                </c:pt>
                <c:pt idx="9">
                  <c:v>404</c:v>
                </c:pt>
                <c:pt idx="10">
                  <c:v>433</c:v>
                </c:pt>
                <c:pt idx="11">
                  <c:v>400</c:v>
                </c:pt>
                <c:pt idx="12">
                  <c:v>367</c:v>
                </c:pt>
                <c:pt idx="13">
                  <c:v>391</c:v>
                </c:pt>
                <c:pt idx="14">
                  <c:v>372</c:v>
                </c:pt>
                <c:pt idx="15">
                  <c:v>370</c:v>
                </c:pt>
                <c:pt idx="16">
                  <c:v>381</c:v>
                </c:pt>
                <c:pt idx="17">
                  <c:v>368</c:v>
                </c:pt>
                <c:pt idx="18">
                  <c:v>399</c:v>
                </c:pt>
                <c:pt idx="19">
                  <c:v>348</c:v>
                </c:pt>
                <c:pt idx="20">
                  <c:v>335</c:v>
                </c:pt>
                <c:pt idx="21">
                  <c:v>349</c:v>
                </c:pt>
                <c:pt idx="22">
                  <c:v>360</c:v>
                </c:pt>
                <c:pt idx="23">
                  <c:v>367</c:v>
                </c:pt>
                <c:pt idx="24">
                  <c:v>350</c:v>
                </c:pt>
                <c:pt idx="25">
                  <c:v>332</c:v>
                </c:pt>
                <c:pt idx="26">
                  <c:v>387</c:v>
                </c:pt>
                <c:pt idx="27">
                  <c:v>403</c:v>
                </c:pt>
                <c:pt idx="28">
                  <c:v>395</c:v>
                </c:pt>
                <c:pt idx="29">
                  <c:v>437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71584"/>
        <c:axId val="105169664"/>
      </c:lineChart>
      <c:catAx>
        <c:axId val="10515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168896"/>
        <c:crosses val="autoZero"/>
        <c:auto val="1"/>
        <c:lblAlgn val="ctr"/>
        <c:lblOffset val="100"/>
        <c:noMultiLvlLbl val="0"/>
      </c:catAx>
      <c:valAx>
        <c:axId val="105168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 sz="1400"/>
                  <a:t>1=1201212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000"/>
            </a:pPr>
            <a:endParaRPr lang="en-US"/>
          </a:p>
        </c:txPr>
        <c:crossAx val="105158912"/>
        <c:crosses val="autoZero"/>
        <c:crossBetween val="between"/>
      </c:valAx>
      <c:valAx>
        <c:axId val="10516966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171584"/>
        <c:crosses val="max"/>
        <c:crossBetween val="between"/>
      </c:valAx>
      <c:catAx>
        <c:axId val="105171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16966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Flour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'flour prices'!$B$89</c:f>
              <c:strCache>
                <c:ptCount val="1"/>
                <c:pt idx="0">
                  <c:v>HICP/CPI Comparable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'flour prices'!$C$77:$AF$77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'flour prices'!$C$89:$AF$89</c:f>
              <c:numCache>
                <c:formatCode>General</c:formatCode>
                <c:ptCount val="30"/>
                <c:pt idx="0">
                  <c:v>1</c:v>
                </c:pt>
                <c:pt idx="1">
                  <c:v>1.0132017478055859</c:v>
                </c:pt>
                <c:pt idx="2">
                  <c:v>1.0417701879998096</c:v>
                </c:pt>
                <c:pt idx="3">
                  <c:v>1.0578385756981978</c:v>
                </c:pt>
                <c:pt idx="4">
                  <c:v>1.0516242730465191</c:v>
                </c:pt>
                <c:pt idx="5">
                  <c:v>1.0422861717590983</c:v>
                </c:pt>
                <c:pt idx="6">
                  <c:v>1.0267264136229262</c:v>
                </c:pt>
                <c:pt idx="7">
                  <c:v>1.0267264136229262</c:v>
                </c:pt>
                <c:pt idx="8">
                  <c:v>1.0565747231064972</c:v>
                </c:pt>
                <c:pt idx="9">
                  <c:v>1.0565747231064972</c:v>
                </c:pt>
                <c:pt idx="10">
                  <c:v>1.0565747231064972</c:v>
                </c:pt>
                <c:pt idx="11">
                  <c:v>1.0565747231064972</c:v>
                </c:pt>
                <c:pt idx="12">
                  <c:v>1.0109248439006049</c:v>
                </c:pt>
                <c:pt idx="13" formatCode="##,#0\.0,000">
                  <c:v>1.0241485323412873</c:v>
                </c:pt>
                <c:pt idx="14" formatCode="##,#0\.0,000">
                  <c:v>1.0514264877499504</c:v>
                </c:pt>
                <c:pt idx="15" formatCode="##,#0\.0,000">
                  <c:v>1.0419510861278067</c:v>
                </c:pt>
                <c:pt idx="16" formatCode="##,#0\.0,000">
                  <c:v>1.0419510861278067</c:v>
                </c:pt>
                <c:pt idx="17" formatCode="##,#0\.0,000">
                  <c:v>1.0285116670796193</c:v>
                </c:pt>
                <c:pt idx="18" formatCode="##,#0\.0,000">
                  <c:v>1.0298070300377609</c:v>
                </c:pt>
                <c:pt idx="19" formatCode="##,#0\.0,000">
                  <c:v>1.0298070300377609</c:v>
                </c:pt>
                <c:pt idx="20" formatCode="##,#0\.0,000">
                  <c:v>1.032975786872864</c:v>
                </c:pt>
                <c:pt idx="21" formatCode="##,#0\.0,000">
                  <c:v>1.0288244730827185</c:v>
                </c:pt>
                <c:pt idx="22" formatCode="##,#0\.0,000">
                  <c:v>1.0545708275732593</c:v>
                </c:pt>
                <c:pt idx="23" formatCode="##,#0\.0,000">
                  <c:v>1.0571942029436756</c:v>
                </c:pt>
                <c:pt idx="24" formatCode="##,#0\.0,000">
                  <c:v>1.0115175587782217</c:v>
                </c:pt>
                <c:pt idx="25">
                  <c:v>1.0479641515596401</c:v>
                </c:pt>
                <c:pt idx="26">
                  <c:v>1.0220178790896468</c:v>
                </c:pt>
                <c:pt idx="27">
                  <c:v>1.0730774597004207</c:v>
                </c:pt>
                <c:pt idx="28">
                  <c:v>1.0730774597004207</c:v>
                </c:pt>
                <c:pt idx="29">
                  <c:v>1.0247976057525676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'flour prices'!$B$90</c:f>
              <c:strCache>
                <c:ptCount val="1"/>
                <c:pt idx="0">
                  <c:v>SD </c:v>
                </c:pt>
              </c:strCache>
            </c:strRef>
          </c:tx>
          <c:spPr>
            <a:ln w="2857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'flour prices'!$C$77:$AF$77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'flour prices'!$C$90:$AF$90</c:f>
              <c:numCache>
                <c:formatCode>General</c:formatCode>
                <c:ptCount val="30"/>
                <c:pt idx="0">
                  <c:v>1</c:v>
                </c:pt>
                <c:pt idx="1">
                  <c:v>1.0197078225838017</c:v>
                </c:pt>
                <c:pt idx="2">
                  <c:v>1.0405180735177739</c:v>
                </c:pt>
                <c:pt idx="3">
                  <c:v>1.0140961834523048</c:v>
                </c:pt>
                <c:pt idx="4">
                  <c:v>1.0396465231113672</c:v>
                </c:pt>
                <c:pt idx="5">
                  <c:v>1.0319117852586597</c:v>
                </c:pt>
                <c:pt idx="6">
                  <c:v>1.0380013093337888</c:v>
                </c:pt>
                <c:pt idx="7">
                  <c:v>1.0379526099455303</c:v>
                </c:pt>
                <c:pt idx="8">
                  <c:v>1.0292020757658815</c:v>
                </c:pt>
                <c:pt idx="9">
                  <c:v>1.0363280419690586</c:v>
                </c:pt>
                <c:pt idx="10">
                  <c:v>1.0181108472709497</c:v>
                </c:pt>
                <c:pt idx="11">
                  <c:v>0.99619579217675469</c:v>
                </c:pt>
                <c:pt idx="12">
                  <c:v>1.0195094884780034</c:v>
                </c:pt>
                <c:pt idx="13">
                  <c:v>1.0334142925824128</c:v>
                </c:pt>
                <c:pt idx="14">
                  <c:v>1.0642744798425678</c:v>
                </c:pt>
                <c:pt idx="15">
                  <c:v>1.0517660341048536</c:v>
                </c:pt>
                <c:pt idx="16">
                  <c:v>1.0642241876594429</c:v>
                </c:pt>
                <c:pt idx="17">
                  <c:v>1.0614532509194239</c:v>
                </c:pt>
                <c:pt idx="18">
                  <c:v>1.0593750291950004</c:v>
                </c:pt>
                <c:pt idx="19">
                  <c:v>1.0649965247010418</c:v>
                </c:pt>
                <c:pt idx="20">
                  <c:v>1.059570498367161</c:v>
                </c:pt>
                <c:pt idx="21">
                  <c:v>1.0490539430494612</c:v>
                </c:pt>
                <c:pt idx="22">
                  <c:v>1.0298881760657337</c:v>
                </c:pt>
                <c:pt idx="23">
                  <c:v>1.061896923209608</c:v>
                </c:pt>
                <c:pt idx="24">
                  <c:v>1.0338699791479662</c:v>
                </c:pt>
                <c:pt idx="25">
                  <c:v>1.0510663933110733</c:v>
                </c:pt>
                <c:pt idx="26">
                  <c:v>1.04755250683777</c:v>
                </c:pt>
                <c:pt idx="27">
                  <c:v>1.0446229688925464</c:v>
                </c:pt>
                <c:pt idx="28">
                  <c:v>1.0630893999943007</c:v>
                </c:pt>
                <c:pt idx="29">
                  <c:v>1.0408163945261402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11008"/>
        <c:axId val="105212544"/>
      </c:lineChart>
      <c:lineChart>
        <c:grouping val="standard"/>
        <c:varyColors val="0"/>
        <c:ser>
          <c:idx val="2"/>
          <c:order val="2"/>
          <c:tx>
            <c:strRef>
              <c:f>'flour prices'!$B$95</c:f>
              <c:strCache>
                <c:ptCount val="1"/>
                <c:pt idx="0">
                  <c:v>Nbr products selected</c:v>
                </c:pt>
              </c:strCache>
            </c:strRef>
          </c:tx>
          <c:marker>
            <c:symbol val="none"/>
          </c:marker>
          <c:cat>
            <c:numRef>
              <c:f>'flour prices'!$C$77:$AF$77</c:f>
              <c:numCache>
                <c:formatCode>General</c:formatCode>
                <c:ptCount val="30"/>
                <c:pt idx="0">
                  <c:v>201212</c:v>
                </c:pt>
                <c:pt idx="1">
                  <c:v>201301</c:v>
                </c:pt>
                <c:pt idx="2">
                  <c:v>201302</c:v>
                </c:pt>
                <c:pt idx="3">
                  <c:v>201303</c:v>
                </c:pt>
                <c:pt idx="4">
                  <c:v>201304</c:v>
                </c:pt>
                <c:pt idx="5">
                  <c:v>201305</c:v>
                </c:pt>
                <c:pt idx="6">
                  <c:v>201306</c:v>
                </c:pt>
                <c:pt idx="7">
                  <c:v>201307</c:v>
                </c:pt>
                <c:pt idx="8">
                  <c:v>201308</c:v>
                </c:pt>
                <c:pt idx="9">
                  <c:v>201309</c:v>
                </c:pt>
                <c:pt idx="10">
                  <c:v>201310</c:v>
                </c:pt>
                <c:pt idx="11">
                  <c:v>201311</c:v>
                </c:pt>
                <c:pt idx="12">
                  <c:v>201312</c:v>
                </c:pt>
                <c:pt idx="13">
                  <c:v>201401</c:v>
                </c:pt>
                <c:pt idx="14">
                  <c:v>201402</c:v>
                </c:pt>
                <c:pt idx="15">
                  <c:v>201403</c:v>
                </c:pt>
                <c:pt idx="16">
                  <c:v>201404</c:v>
                </c:pt>
                <c:pt idx="17">
                  <c:v>201405</c:v>
                </c:pt>
                <c:pt idx="18">
                  <c:v>201406</c:v>
                </c:pt>
                <c:pt idx="19">
                  <c:v>201407</c:v>
                </c:pt>
                <c:pt idx="20">
                  <c:v>201408</c:v>
                </c:pt>
                <c:pt idx="21">
                  <c:v>201409</c:v>
                </c:pt>
                <c:pt idx="22">
                  <c:v>201410</c:v>
                </c:pt>
                <c:pt idx="23">
                  <c:v>201411</c:v>
                </c:pt>
                <c:pt idx="24">
                  <c:v>201412</c:v>
                </c:pt>
                <c:pt idx="25">
                  <c:v>201501</c:v>
                </c:pt>
                <c:pt idx="26">
                  <c:v>201502</c:v>
                </c:pt>
                <c:pt idx="27">
                  <c:v>201503</c:v>
                </c:pt>
                <c:pt idx="28">
                  <c:v>201504</c:v>
                </c:pt>
                <c:pt idx="29">
                  <c:v>201505</c:v>
                </c:pt>
              </c:numCache>
            </c:numRef>
          </c:cat>
          <c:val>
            <c:numRef>
              <c:f>'flour prices'!$C$95:$AF$95</c:f>
              <c:numCache>
                <c:formatCode>General</c:formatCode>
                <c:ptCount val="30"/>
                <c:pt idx="0">
                  <c:v>24</c:v>
                </c:pt>
                <c:pt idx="1">
                  <c:v>24</c:v>
                </c:pt>
                <c:pt idx="2">
                  <c:v>29</c:v>
                </c:pt>
                <c:pt idx="3">
                  <c:v>27</c:v>
                </c:pt>
                <c:pt idx="4">
                  <c:v>27</c:v>
                </c:pt>
                <c:pt idx="5">
                  <c:v>26</c:v>
                </c:pt>
                <c:pt idx="6">
                  <c:v>25</c:v>
                </c:pt>
                <c:pt idx="7">
                  <c:v>23</c:v>
                </c:pt>
                <c:pt idx="8">
                  <c:v>27</c:v>
                </c:pt>
                <c:pt idx="9">
                  <c:v>32</c:v>
                </c:pt>
                <c:pt idx="10">
                  <c:v>32</c:v>
                </c:pt>
                <c:pt idx="11">
                  <c:v>33</c:v>
                </c:pt>
                <c:pt idx="12">
                  <c:v>25</c:v>
                </c:pt>
                <c:pt idx="13">
                  <c:v>28</c:v>
                </c:pt>
                <c:pt idx="14" formatCode="###0\.0000">
                  <c:v>23</c:v>
                </c:pt>
                <c:pt idx="15">
                  <c:v>23</c:v>
                </c:pt>
                <c:pt idx="16">
                  <c:v>24</c:v>
                </c:pt>
                <c:pt idx="17">
                  <c:v>22</c:v>
                </c:pt>
                <c:pt idx="18">
                  <c:v>26</c:v>
                </c:pt>
                <c:pt idx="19">
                  <c:v>24</c:v>
                </c:pt>
                <c:pt idx="20">
                  <c:v>25</c:v>
                </c:pt>
                <c:pt idx="21">
                  <c:v>25</c:v>
                </c:pt>
                <c:pt idx="22">
                  <c:v>28</c:v>
                </c:pt>
                <c:pt idx="23">
                  <c:v>27</c:v>
                </c:pt>
                <c:pt idx="24">
                  <c:v>26</c:v>
                </c:pt>
                <c:pt idx="25">
                  <c:v>26</c:v>
                </c:pt>
                <c:pt idx="26">
                  <c:v>29</c:v>
                </c:pt>
                <c:pt idx="27">
                  <c:v>30</c:v>
                </c:pt>
                <c:pt idx="28">
                  <c:v>32</c:v>
                </c:pt>
                <c:pt idx="29">
                  <c:v>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28544"/>
        <c:axId val="105227008"/>
      </c:lineChart>
      <c:catAx>
        <c:axId val="10521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212544"/>
        <c:crosses val="autoZero"/>
        <c:auto val="1"/>
        <c:lblAlgn val="ctr"/>
        <c:lblOffset val="100"/>
        <c:noMultiLvlLbl val="0"/>
      </c:catAx>
      <c:valAx>
        <c:axId val="105212544"/>
        <c:scaling>
          <c:orientation val="minMax"/>
          <c:min val="0.85000000000000009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 sz="1400"/>
                  <a:t>1=201212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000"/>
            </a:pPr>
            <a:endParaRPr lang="en-US"/>
          </a:p>
        </c:txPr>
        <c:crossAx val="105211008"/>
        <c:crosses val="autoZero"/>
        <c:crossBetween val="between"/>
      </c:valAx>
      <c:valAx>
        <c:axId val="10522700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228544"/>
        <c:crosses val="max"/>
        <c:crossBetween val="between"/>
      </c:valAx>
      <c:catAx>
        <c:axId val="105228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22700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0.03041</cdr:x>
      <cdr:y>0.25632</cdr:y>
    </cdr:from>
    <cdr:to>
      <cdr:x>0.06246</cdr:x>
      <cdr:y>0.60394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1390" y="507514"/>
          <a:ext cx="138437" cy="688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 anchor="ctr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1" i="0" baseline="0" dirty="0">
              <a:solidFill>
                <a:schemeClr val="tx1"/>
              </a:solidFill>
              <a:effectLst/>
            </a:rPr>
            <a:t>1=1201212</a:t>
          </a:r>
          <a:endParaRPr lang="en-GB" sz="1400" dirty="0">
            <a:solidFill>
              <a:schemeClr val="tx1"/>
            </a:solidFill>
            <a:effectLst/>
          </a:endParaRPr>
        </a:p>
        <a:p xmlns:a="http://schemas.openxmlformats.org/drawingml/2006/main">
          <a:endParaRPr lang="en-GB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09.10.2015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36908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04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40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7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40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9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04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85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52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1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22000" y="4140000"/>
            <a:ext cx="6732000" cy="2556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sp>
        <p:nvSpPr>
          <p:cNvPr id="5" name="Rectangle 4"/>
          <p:cNvSpPr/>
          <p:nvPr userDrawn="1"/>
        </p:nvSpPr>
        <p:spPr>
          <a:xfrm>
            <a:off x="522000" y="180000"/>
            <a:ext cx="6732000" cy="36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22000" y="900000"/>
            <a:ext cx="6732000" cy="2880000"/>
          </a:xfrm>
        </p:spPr>
        <p:txBody>
          <a:bodyPr lIns="180000" tIns="180000" rIns="180000" bIns="180000" anchor="b" anchorCtr="0"/>
          <a:lstStyle>
            <a:lvl1pPr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2000" y="4140000"/>
            <a:ext cx="6732000" cy="2160000"/>
          </a:xfrm>
        </p:spPr>
        <p:txBody>
          <a:bodyPr lIns="180000" tIns="180000" rIns="180000"/>
          <a:lstStyle>
            <a:lvl1pPr marL="0" indent="0" algn="l">
              <a:lnSpc>
                <a:spcPct val="90000"/>
              </a:lnSpc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 dirty="0"/>
          </a:p>
        </p:txBody>
      </p:sp>
      <p:sp>
        <p:nvSpPr>
          <p:cNvPr id="13" name="Line 6"/>
          <p:cNvSpPr>
            <a:spLocks noChangeShapeType="1"/>
          </p:cNvSpPr>
          <p:nvPr userDrawn="1"/>
        </p:nvSpPr>
        <p:spPr bwMode="auto">
          <a:xfrm flipH="1">
            <a:off x="7362000" y="180000"/>
            <a:ext cx="1260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7362000" y="6318000"/>
            <a:ext cx="1260000" cy="360000"/>
          </a:xfrm>
          <a:prstGeom prst="rect">
            <a:avLst/>
          </a:prstGeom>
        </p:spPr>
        <p:txBody>
          <a:bodyPr tIns="0" anchor="ctr" anchorCtr="0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00" y="180000"/>
            <a:ext cx="6732000" cy="72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2000" y="1026000"/>
            <a:ext cx="8100000" cy="4806000"/>
          </a:xfrm>
          <a:noFill/>
          <a:effectLst/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18000"/>
            <a:ext cx="6714448" cy="36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>
              <a:defRPr/>
            </a:pPr>
            <a:r>
              <a:rPr lang="en-GB" dirty="0" smtClean="0"/>
              <a:t>Scanner Data Workshop	  ¦ ISTAT ¦	 1-2 October 2015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200" b="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00" y="2627999"/>
            <a:ext cx="8100000" cy="3204000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00" y="180000"/>
            <a:ext cx="6732000" cy="72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00" y="1368000"/>
            <a:ext cx="3996000" cy="446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6000" y="1368000"/>
            <a:ext cx="3996000" cy="446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200" b="0" i="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00" y="180000"/>
            <a:ext cx="6732000" cy="720000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00" y="1368000"/>
            <a:ext cx="3996000" cy="684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00" y="2052000"/>
            <a:ext cx="3996000" cy="37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6000" y="1368000"/>
            <a:ext cx="3996000" cy="684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6000" y="2052000"/>
            <a:ext cx="3996000" cy="37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00" y="180000"/>
            <a:ext cx="6732000" cy="720000"/>
          </a:xfrm>
        </p:spPr>
        <p:txBody>
          <a:bodyPr anchor="ctr" anchorCtr="0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58000" y="1026000"/>
            <a:ext cx="5364000" cy="480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00" y="1026000"/>
            <a:ext cx="2628000" cy="480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39552" y="1026000"/>
            <a:ext cx="6714448" cy="412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00" y="188640"/>
            <a:ext cx="6732000" cy="720000"/>
          </a:xfrm>
        </p:spPr>
        <p:txBody>
          <a:bodyPr anchor="ctr" anchorCtr="0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9552" y="5320800"/>
            <a:ext cx="6714448" cy="684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Scanner Data Workshop   ¦ ISTAT ¦  1-2 October 2015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62000" y="6318000"/>
            <a:ext cx="1260000" cy="360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2000" y="188640"/>
            <a:ext cx="6732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9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Cliquez</a:t>
            </a:r>
            <a:r>
              <a:rPr lang="en-US" dirty="0" smtClean="0"/>
              <a:t> </a:t>
            </a:r>
            <a:r>
              <a:rPr lang="en-GB" noProof="0" dirty="0" smtClean="0"/>
              <a:t>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2000" y="1260000"/>
            <a:ext cx="8100000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Cliquez</a:t>
            </a:r>
            <a:r>
              <a:rPr lang="en-GB" noProof="0" dirty="0" smtClean="0"/>
              <a:t> pour modifier les styles du </a:t>
            </a:r>
            <a:r>
              <a:rPr lang="en-GB" noProof="0" dirty="0" err="1" smtClean="0"/>
              <a:t>texte</a:t>
            </a:r>
            <a:r>
              <a:rPr lang="en-GB" noProof="0" dirty="0" smtClean="0"/>
              <a:t> du masque</a:t>
            </a:r>
          </a:p>
          <a:p>
            <a:pPr lvl="1"/>
            <a:r>
              <a:rPr lang="en-GB" noProof="0" dirty="0" err="1" smtClean="0"/>
              <a:t>Deuxième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Troisième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Quatrième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Cinquième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1999" y="6318000"/>
            <a:ext cx="673200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9000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solidFill>
                  <a:schemeClr val="tx2"/>
                </a:solidFill>
                <a:latin typeface="+mn-lt"/>
              </a:defRPr>
            </a:lvl1pPr>
          </a:lstStyle>
          <a:p>
            <a:pPr algn="ctr">
              <a:defRPr/>
            </a:pPr>
            <a:r>
              <a:rPr lang="en-GB" smtClean="0"/>
              <a:t>Scanner Data Workshop   ¦ ISTAT ¦  1-2 October 2015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2000" y="6318000"/>
            <a:ext cx="12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90000" rIns="0" bIns="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200" b="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521999" y="908720"/>
            <a:ext cx="673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522000" y="6318000"/>
            <a:ext cx="6732000" cy="0"/>
          </a:xfrm>
          <a:prstGeom prst="line">
            <a:avLst/>
          </a:prstGeom>
          <a:noFill/>
          <a:ln w="9525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3" name="Image 2" descr="Logo-Statec-Luxembourg-40mm-b-outl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04664"/>
            <a:ext cx="998062" cy="355997"/>
          </a:xfrm>
          <a:prstGeom prst="rect">
            <a:avLst/>
          </a:prstGeom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 flipH="1">
            <a:off x="522000" y="6678000"/>
            <a:ext cx="6732000" cy="0"/>
          </a:xfrm>
          <a:prstGeom prst="line">
            <a:avLst/>
          </a:prstGeom>
          <a:noFill/>
          <a:ln w="9525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H="1">
            <a:off x="522000" y="180000"/>
            <a:ext cx="673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 flipH="1">
            <a:off x="7362000" y="180000"/>
            <a:ext cx="1260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 flipH="1">
            <a:off x="7362000" y="908720"/>
            <a:ext cx="1260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 flipH="1">
            <a:off x="7362000" y="6318000"/>
            <a:ext cx="1260000" cy="0"/>
          </a:xfrm>
          <a:prstGeom prst="line">
            <a:avLst/>
          </a:prstGeom>
          <a:noFill/>
          <a:ln w="3175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 flipH="1">
            <a:off x="7362000" y="6678000"/>
            <a:ext cx="1260000" cy="0"/>
          </a:xfrm>
          <a:prstGeom prst="line">
            <a:avLst/>
          </a:prstGeom>
          <a:noFill/>
          <a:ln w="3175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2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16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22000" y="2564904"/>
            <a:ext cx="6714296" cy="1215096"/>
          </a:xfrm>
        </p:spPr>
        <p:txBody>
          <a:bodyPr/>
          <a:lstStyle/>
          <a:p>
            <a:r>
              <a:rPr lang="en-GB" b="1" dirty="0"/>
              <a:t>Scanner data in the Luxembourg </a:t>
            </a:r>
            <a:r>
              <a:rPr lang="en-GB" b="1" dirty="0" smtClean="0"/>
              <a:t>HICP/CPI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Moving towards implementation</a:t>
            </a:r>
            <a:endParaRPr lang="en-GB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80371" y="5661248"/>
            <a:ext cx="2455925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0" tIns="180000" rIns="18000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defRPr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None/>
              <a:defRPr sz="22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sz="20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sz="16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14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LU" altLang="en-US" sz="1800" kern="0" dirty="0" smtClean="0"/>
              <a:t>Claude Lamboray</a:t>
            </a:r>
          </a:p>
          <a:p>
            <a:r>
              <a:rPr lang="fr-LU" altLang="en-US" sz="1800" kern="0" dirty="0" smtClean="0"/>
              <a:t>Vanda </a:t>
            </a:r>
            <a:r>
              <a:rPr lang="fr-LU" altLang="en-US" sz="1800" kern="0" dirty="0" err="1" smtClean="0"/>
              <a:t>Guerreiro</a:t>
            </a:r>
            <a:r>
              <a:rPr lang="fr-LU" altLang="en-US" kern="0" dirty="0" smtClean="0"/>
              <a:t> </a:t>
            </a:r>
            <a:endParaRPr lang="en-US" altLang="en-US" kern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39952" y="260648"/>
            <a:ext cx="302433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0" tIns="180000" rIns="18000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defRPr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None/>
              <a:defRPr sz="22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sz="20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sz="16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14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fr-LU" altLang="en-US" sz="2000" i="1" kern="0" dirty="0" smtClean="0">
                <a:solidFill>
                  <a:schemeClr val="bg1"/>
                </a:solidFill>
              </a:rPr>
              <a:t>Scanner Data Workshop</a:t>
            </a:r>
          </a:p>
          <a:p>
            <a:pPr algn="ctr"/>
            <a:r>
              <a:rPr lang="fr-LU" altLang="en-US" sz="2000" i="1" kern="0" dirty="0" smtClean="0">
                <a:solidFill>
                  <a:schemeClr val="bg1"/>
                </a:solidFill>
              </a:rPr>
              <a:t>ISTAT</a:t>
            </a:r>
          </a:p>
          <a:p>
            <a:pPr algn="ctr"/>
            <a:r>
              <a:rPr lang="fr-LU" altLang="en-US" sz="2000" i="1" kern="0" dirty="0" smtClean="0">
                <a:solidFill>
                  <a:schemeClr val="bg1"/>
                </a:solidFill>
              </a:rPr>
              <a:t>1-2 </a:t>
            </a:r>
            <a:r>
              <a:rPr lang="fr-LU" altLang="en-US" sz="2000" i="1" kern="0" dirty="0" err="1" smtClean="0">
                <a:solidFill>
                  <a:schemeClr val="bg1"/>
                </a:solidFill>
              </a:rPr>
              <a:t>October</a:t>
            </a:r>
            <a:r>
              <a:rPr lang="fr-LU" altLang="en-US" sz="2000" i="1" kern="0" dirty="0" smtClean="0">
                <a:solidFill>
                  <a:schemeClr val="bg1"/>
                </a:solidFill>
              </a:rPr>
              <a:t> 2015</a:t>
            </a:r>
            <a:endParaRPr lang="fr-LU" altLang="en-US" i="1" kern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3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Classification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5A76D-C765-4406-92B4-4EB6523E831A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404518"/>
              </p:ext>
            </p:extLst>
          </p:nvPr>
        </p:nvGraphicFramePr>
        <p:xfrm>
          <a:off x="899592" y="1412776"/>
          <a:ext cx="7272808" cy="3345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1512168"/>
                <a:gridCol w="4392488"/>
              </a:tblGrid>
              <a:tr h="541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COICOP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EAN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Product - offer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01.1.1.1.1.1.1.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3596710212392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 RIZ LONG BLANC 1KG SACHET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01.1.1.1.1.1.1.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3596710230730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ETUVE 20MN KILO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01.1.1.1.1.1.1.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3596710396955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ETUVE 20MN KILO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01.1.1.1.1.1.1.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3254560088269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ETUVE 10 MN ETUI VR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3596710396986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THAI SACHETS CUISSO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3254560667556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BASMATI 500G</a:t>
                      </a: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5601255312112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 ROND BLANCHI EXTRA CARACOL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5601002047076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ARROZ CAROLINO VIDA</a:t>
                      </a: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3039820311222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VIVIEN PAILLE RIZ ROND BLANC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262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5601255322128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95" marR="63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 LONG AIGUILLE 1KG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8436" y="836712"/>
            <a:ext cx="41535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800" b="1" dirty="0" bmk="_Ref428774547">
                <a:solidFill>
                  <a:schemeClr val="tx2"/>
                </a:solidFill>
                <a:latin typeface="+mn-lt"/>
              </a:rPr>
              <a:t>Monthly</a:t>
            </a:r>
            <a:r>
              <a:rPr lang="en-GB" altLang="en-US" sz="2400" b="1" dirty="0" bmk="_Ref428774547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en-US" sz="2800" b="1" dirty="0" bmk="_Ref428774547">
                <a:solidFill>
                  <a:schemeClr val="tx2"/>
                </a:solidFill>
                <a:latin typeface="+mn-lt"/>
              </a:rPr>
              <a:t>Reference</a:t>
            </a:r>
            <a:r>
              <a:rPr lang="en-GB" altLang="en-US" sz="2400" b="1" dirty="0" bmk="_Ref428774547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en-US" sz="2800" b="1" dirty="0" bmk="_Ref428774547">
                <a:solidFill>
                  <a:schemeClr val="tx2"/>
                </a:solidFill>
                <a:latin typeface="+mn-lt"/>
              </a:rPr>
              <a:t>Table</a:t>
            </a:r>
            <a:endParaRPr lang="en-GB" altLang="en-US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3183" y="4941168"/>
            <a:ext cx="85689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solidFill>
                  <a:schemeClr val="tx2"/>
                </a:solidFill>
                <a:latin typeface="+mn-lt"/>
              </a:rPr>
              <a:t>Products which could not be assigned to a COICOP category at this stage will not be taken into account in the index compilation in the current month.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	 1-2 October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b="1" dirty="0" smtClean="0">
                <a:latin typeface="+mj-lt"/>
                <a:ea typeface="+mj-ea"/>
                <a:cs typeface="+mj-cs"/>
              </a:rPr>
              <a:t>Plans to improve the classification process</a:t>
            </a:r>
            <a:endParaRPr lang="en-GB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" y="908720"/>
            <a:ext cx="8100000" cy="4923280"/>
          </a:xfrm>
        </p:spPr>
        <p:txBody>
          <a:bodyPr/>
          <a:lstStyle/>
          <a:p>
            <a:r>
              <a:rPr lang="en-GB" dirty="0" smtClean="0"/>
              <a:t>List </a:t>
            </a:r>
            <a:r>
              <a:rPr lang="en-GB" dirty="0"/>
              <a:t>of EAN codes which have been </a:t>
            </a:r>
            <a:r>
              <a:rPr lang="en-GB" dirty="0">
                <a:solidFill>
                  <a:schemeClr val="tx1"/>
                </a:solidFill>
              </a:rPr>
              <a:t>added to the reference table</a:t>
            </a:r>
            <a:r>
              <a:rPr lang="en-GB" dirty="0"/>
              <a:t>, which will allow some re-classifications if </a:t>
            </a:r>
            <a:r>
              <a:rPr lang="en-GB" dirty="0" smtClean="0"/>
              <a:t>needed</a:t>
            </a:r>
          </a:p>
          <a:p>
            <a:r>
              <a:rPr lang="en-GB" dirty="0" smtClean="0"/>
              <a:t>Combine </a:t>
            </a:r>
            <a:r>
              <a:rPr lang="en-GB" dirty="0" smtClean="0">
                <a:solidFill>
                  <a:schemeClr val="tx1"/>
                </a:solidFill>
              </a:rPr>
              <a:t>deterministic methods</a:t>
            </a:r>
            <a:r>
              <a:rPr lang="en-GB" dirty="0" smtClean="0"/>
              <a:t> </a:t>
            </a:r>
            <a:r>
              <a:rPr lang="en-GB" dirty="0"/>
              <a:t>based on text search </a:t>
            </a:r>
            <a:r>
              <a:rPr lang="en-GB" dirty="0" smtClean="0"/>
              <a:t>with the </a:t>
            </a:r>
            <a:r>
              <a:rPr lang="en-GB" dirty="0"/>
              <a:t>mapping </a:t>
            </a:r>
            <a:r>
              <a:rPr lang="en-GB" dirty="0" smtClean="0"/>
              <a:t>table </a:t>
            </a:r>
          </a:p>
          <a:p>
            <a:r>
              <a:rPr lang="en-GB" dirty="0" smtClean="0"/>
              <a:t>Test methods based on </a:t>
            </a:r>
            <a:r>
              <a:rPr lang="en-GB" dirty="0">
                <a:solidFill>
                  <a:schemeClr val="tx1"/>
                </a:solidFill>
              </a:rPr>
              <a:t>machine learning techniques</a:t>
            </a:r>
          </a:p>
          <a:p>
            <a:r>
              <a:rPr lang="en-GB" dirty="0" smtClean="0"/>
              <a:t>Follow </a:t>
            </a:r>
            <a:r>
              <a:rPr lang="en-GB" dirty="0"/>
              <a:t>up the </a:t>
            </a:r>
            <a:r>
              <a:rPr lang="en-GB" dirty="0">
                <a:solidFill>
                  <a:schemeClr val="tx1"/>
                </a:solidFill>
              </a:rPr>
              <a:t>changes in retailers classification </a:t>
            </a:r>
            <a:r>
              <a:rPr lang="en-GB" dirty="0"/>
              <a:t>structure over time</a:t>
            </a:r>
          </a:p>
          <a:p>
            <a:r>
              <a:rPr lang="en-GB" dirty="0"/>
              <a:t>Check </a:t>
            </a:r>
            <a:r>
              <a:rPr lang="en-GB" dirty="0" smtClean="0"/>
              <a:t>whether </a:t>
            </a:r>
            <a:r>
              <a:rPr lang="en-GB" dirty="0"/>
              <a:t>the retailers categories correspond to the same EAN codes overtime</a:t>
            </a:r>
          </a:p>
          <a:p>
            <a:r>
              <a:rPr lang="en-GB" dirty="0">
                <a:solidFill>
                  <a:schemeClr val="tx1"/>
                </a:solidFill>
              </a:rPr>
              <a:t>Black list </a:t>
            </a:r>
            <a:r>
              <a:rPr lang="en-GB" dirty="0"/>
              <a:t>of products which should be excluded from the index and classify those in a </a:t>
            </a:r>
            <a:r>
              <a:rPr lang="en-GB" dirty="0" smtClean="0"/>
              <a:t>fictive residual </a:t>
            </a:r>
            <a:r>
              <a:rPr lang="en-GB" dirty="0"/>
              <a:t>COICOP category</a:t>
            </a:r>
          </a:p>
          <a:p>
            <a:r>
              <a:rPr lang="en-GB" dirty="0"/>
              <a:t>Adding a flag in the monthly reference table indicating the </a:t>
            </a:r>
            <a:r>
              <a:rPr lang="en-GB" dirty="0">
                <a:solidFill>
                  <a:schemeClr val="tx1"/>
                </a:solidFill>
              </a:rPr>
              <a:t>methodology</a:t>
            </a:r>
            <a:r>
              <a:rPr lang="en-GB" dirty="0"/>
              <a:t> which was used to classify the products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11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9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Sampling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5A76D-C765-4406-92B4-4EB6523E831A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grpSp>
        <p:nvGrpSpPr>
          <p:cNvPr id="4" name="Canvas 60"/>
          <p:cNvGrpSpPr/>
          <p:nvPr/>
        </p:nvGrpSpPr>
        <p:grpSpPr>
          <a:xfrm>
            <a:off x="1255036" y="1484784"/>
            <a:ext cx="6269292" cy="3242902"/>
            <a:chOff x="0" y="0"/>
            <a:chExt cx="4155440" cy="21494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4155440" cy="2149475"/>
            </a:xfrm>
            <a:prstGeom prst="rect">
              <a:avLst/>
            </a:prstGeom>
          </p:spPr>
        </p:sp>
        <p:sp>
          <p:nvSpPr>
            <p:cNvPr id="6" name="Text Box 23"/>
            <p:cNvSpPr txBox="1"/>
            <p:nvPr/>
          </p:nvSpPr>
          <p:spPr>
            <a:xfrm>
              <a:off x="368731" y="104189"/>
              <a:ext cx="953669" cy="325369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a typeface="Calibri"/>
                  <a:cs typeface="Times New Roman"/>
                </a:rPr>
                <a:t>SD</a:t>
              </a:r>
              <a:r>
                <a:rPr lang="en-GB" dirty="0">
                  <a:effectLst/>
                  <a:ea typeface="Calibri"/>
                  <a:cs typeface="Times New Roman"/>
                </a:rPr>
                <a:t>. </a:t>
              </a:r>
              <a:r>
                <a:rPr lang="en-GB" dirty="0" err="1">
                  <a:ea typeface="Calibri"/>
                  <a:cs typeface="Times New Roman"/>
                </a:rPr>
                <a:t>file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_</a:t>
              </a:r>
              <a:r>
                <a:rPr lang="en-GB" dirty="0" err="1"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Text Box 5"/>
            <p:cNvSpPr txBox="1"/>
            <p:nvPr/>
          </p:nvSpPr>
          <p:spPr>
            <a:xfrm>
              <a:off x="1664593" y="101712"/>
              <a:ext cx="953135" cy="325120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a typeface="Calibri"/>
                  <a:cs typeface="Times New Roman"/>
                </a:rPr>
                <a:t>Ref. </a:t>
              </a:r>
              <a:r>
                <a:rPr lang="en-GB" dirty="0" err="1"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Text Box 50"/>
            <p:cNvSpPr txBox="1"/>
            <p:nvPr/>
          </p:nvSpPr>
          <p:spPr>
            <a:xfrm>
              <a:off x="1221420" y="426832"/>
              <a:ext cx="532933" cy="241222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b="1" dirty="0">
                  <a:effectLst/>
                  <a:ea typeface="Calibri"/>
                  <a:cs typeface="Times New Roman"/>
                </a:rPr>
                <a:t>Merge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Text Box 5"/>
            <p:cNvSpPr txBox="1"/>
            <p:nvPr/>
          </p:nvSpPr>
          <p:spPr>
            <a:xfrm>
              <a:off x="286372" y="666981"/>
              <a:ext cx="2302655" cy="669422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 C: Products in the SD.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file_Jan</a:t>
              </a:r>
              <a:r>
                <a:rPr lang="en-GB" dirty="0">
                  <a:effectLst/>
                  <a:ea typeface="Calibri"/>
                  <a:cs typeface="Times New Roman"/>
                </a:rPr>
                <a:t> that are classified in the Ref.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r>
                <a:rPr lang="en-GB" dirty="0">
                  <a:effectLst/>
                  <a:ea typeface="Calibri"/>
                  <a:cs typeface="Times New Roman"/>
                </a:rPr>
                <a:t> by COICOP, prices and turnover</a:t>
              </a:r>
            </a:p>
          </p:txBody>
        </p:sp>
        <p:sp>
          <p:nvSpPr>
            <p:cNvPr id="10" name="Text Box 15"/>
            <p:cNvSpPr txBox="1"/>
            <p:nvPr/>
          </p:nvSpPr>
          <p:spPr>
            <a:xfrm>
              <a:off x="2445343" y="1336403"/>
              <a:ext cx="532765" cy="240665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b="1" dirty="0">
                  <a:effectLst/>
                  <a:ea typeface="Calibri"/>
                  <a:cs typeface="Times New Roman"/>
                </a:rPr>
                <a:t>Merge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Text Box 5"/>
            <p:cNvSpPr txBox="1"/>
            <p:nvPr/>
          </p:nvSpPr>
          <p:spPr>
            <a:xfrm>
              <a:off x="1622775" y="1563490"/>
              <a:ext cx="2246365" cy="433438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C’: Products in C with prices and turnover of Dec</a:t>
              </a:r>
              <a:r>
                <a:rPr lang="en-GB" baseline="-25000" dirty="0">
                  <a:effectLst/>
                  <a:ea typeface="Calibri"/>
                  <a:cs typeface="Times New Roman"/>
                </a:rPr>
                <a:t>y-1 </a:t>
              </a:r>
              <a:r>
                <a:rPr lang="en-GB" dirty="0">
                  <a:effectLst/>
                  <a:ea typeface="Calibri"/>
                  <a:cs typeface="Times New Roman"/>
                </a:rPr>
                <a:t>and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Text Box 5"/>
            <p:cNvSpPr txBox="1"/>
            <p:nvPr/>
          </p:nvSpPr>
          <p:spPr>
            <a:xfrm>
              <a:off x="2822175" y="1061588"/>
              <a:ext cx="1046965" cy="274815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SD. file_ Dec</a:t>
              </a:r>
              <a:r>
                <a:rPr lang="en-GB" baseline="-25000" dirty="0">
                  <a:effectLst/>
                  <a:ea typeface="Calibri"/>
                  <a:cs typeface="Times New Roman"/>
                </a:rPr>
                <a:t>y-1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44322" y="869811"/>
            <a:ext cx="1853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>
                <a:solidFill>
                  <a:schemeClr val="tx2"/>
                </a:solidFill>
                <a:latin typeface="+mn-lt"/>
              </a:rPr>
              <a:t>Ex</a:t>
            </a:r>
            <a:r>
              <a:rPr lang="en-GB" sz="2400" i="1" dirty="0" smtClean="0"/>
              <a:t>. </a:t>
            </a:r>
            <a:r>
              <a:rPr lang="en-GB" sz="2800" i="1" dirty="0">
                <a:solidFill>
                  <a:schemeClr val="tx2"/>
                </a:solidFill>
                <a:latin typeface="+mn-lt"/>
              </a:rPr>
              <a:t>January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 ¦ ISTAT ¦ 	 1-2 October 2015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4322" y="5229200"/>
            <a:ext cx="8204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  <a:latin typeface="+mn-lt"/>
              </a:rPr>
              <a:t>In the future the EANs will be replaced by the Internal Retailers' Codes in the classification and sampling processes</a:t>
            </a:r>
          </a:p>
        </p:txBody>
      </p:sp>
    </p:spTree>
    <p:extLst>
      <p:ext uri="{BB962C8B-B14F-4D97-AF65-F5344CB8AC3E}">
        <p14:creationId xmlns:p14="http://schemas.microsoft.com/office/powerpoint/2010/main" val="22537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Sampling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940180"/>
              </p:ext>
            </p:extLst>
          </p:nvPr>
        </p:nvGraphicFramePr>
        <p:xfrm>
          <a:off x="349291" y="1628800"/>
          <a:ext cx="8352928" cy="3109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1893"/>
                <a:gridCol w="1505250"/>
                <a:gridCol w="2749481"/>
                <a:gridCol w="864096"/>
                <a:gridCol w="504056"/>
                <a:gridCol w="792088"/>
                <a:gridCol w="576064"/>
              </a:tblGrid>
              <a:tr h="26310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COICOP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EAN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Label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Dec.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Jan.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02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Turnover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Price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Turnover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Price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01.1.1.1.1.1.1.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3596710212392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 RIZ LONG BLANC 1KG SACHET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0.71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0.85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01.1.1.1.1.1.1.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3596710230730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ETUVE 20MN KILO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1.57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1.88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01.1.1.1.1.1.1.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3596710396955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ETUVE 20MN KILO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1.57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1.88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01.1.1.1.1.1.1.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3254560088269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ETUVE 10 MN </a:t>
                      </a:r>
                      <a:r>
                        <a:rPr lang="fr-L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ETUI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1.48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>
                        <a:effectLst/>
                        <a:latin typeface="Calibri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3596710396986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THAI </a:t>
                      </a:r>
                      <a:r>
                        <a:rPr lang="fr-L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SACHETS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1.15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1.38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01.1.1.1.1.1.2.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5601255312112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RIZ BASMATI 500G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1.13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1.36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5601002047076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 ROND BLANCHI EXTRA CARACOL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1.19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1.42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8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3039820311222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RETAILER 1 ARROZ CAROLINO VIDA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2.14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2.56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  <a:tr h="263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01.1.1.1.1.1.2.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5601255322128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L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VIVIEN PAILLE RIZ ROND BLANC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1.34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1.60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36" marR="64036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13</a:t>
            </a:fld>
            <a:endParaRPr lang="fr-CH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7959" y="961564"/>
            <a:ext cx="8015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Classified</a:t>
            </a:r>
            <a:r>
              <a:rPr lang="en-GB" alt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products</a:t>
            </a:r>
            <a:r>
              <a:rPr lang="en-GB" alt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with</a:t>
            </a:r>
            <a:r>
              <a:rPr lang="en-GB" alt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prices</a:t>
            </a:r>
            <a:r>
              <a:rPr lang="en-GB" alt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and</a:t>
            </a:r>
            <a:r>
              <a:rPr lang="en-GB" alt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turnover</a:t>
            </a:r>
            <a:r>
              <a:rPr lang="en-GB" altLang="en-US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400" b="1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en-GB" altLang="en-US" sz="2800" b="1" dirty="0">
                <a:solidFill>
                  <a:schemeClr val="tx2"/>
                </a:solidFill>
                <a:latin typeface="+mn-lt"/>
              </a:rPr>
              <a:t>table</a:t>
            </a:r>
            <a:r>
              <a:rPr lang="en-GB" altLang="en-US" sz="2400" b="1" dirty="0" smtClean="0">
                <a:solidFill>
                  <a:schemeClr val="tx2"/>
                </a:solidFill>
                <a:latin typeface="+mn-lt"/>
              </a:rPr>
              <a:t> C’)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 	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92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Sampling</a:t>
            </a:r>
            <a:r>
              <a:rPr lang="en-GB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836712"/>
                <a:ext cx="8100000" cy="547260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sz="2800" b="1" dirty="0"/>
                  <a:t>Filters</a:t>
                </a:r>
              </a:p>
              <a:p>
                <a:r>
                  <a:rPr lang="en-GB" sz="1800" dirty="0" smtClean="0"/>
                  <a:t>Month-to-month price change &gt; 300% or &lt;75% </a:t>
                </a:r>
              </a:p>
              <a:p>
                <a:r>
                  <a:rPr lang="en-GB" sz="1800" dirty="0" smtClean="0"/>
                  <a:t>Dumping filter </a:t>
                </a:r>
                <a:r>
                  <a:rPr lang="en-GB" sz="1800" dirty="0"/>
                  <a:t>Ip&lt;=0.75 </a:t>
                </a:r>
                <a14:m>
                  <m:oMath xmlns:m="http://schemas.openxmlformats.org/officeDocument/2006/math">
                    <m:r>
                      <a:rPr lang="en-GB" sz="1800">
                        <a:latin typeface="Cambria Math"/>
                      </a:rPr>
                      <m:t>∩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Iq</a:t>
                </a:r>
                <a:r>
                  <a:rPr lang="en-GB" sz="1800" dirty="0"/>
                  <a:t>&lt;=</a:t>
                </a:r>
                <a:r>
                  <a:rPr lang="en-GB" sz="1800" dirty="0" smtClean="0"/>
                  <a:t>0.75</a:t>
                </a:r>
              </a:p>
              <a:p>
                <a:pPr marL="0" indent="0">
                  <a:buNone/>
                </a:pPr>
                <a:r>
                  <a:rPr lang="en-GB" sz="2800" b="1" dirty="0" smtClean="0"/>
                  <a:t>Selection</a:t>
                </a:r>
                <a:r>
                  <a:rPr lang="en-GB" b="1" dirty="0" smtClean="0"/>
                  <a:t> </a:t>
                </a:r>
                <a:r>
                  <a:rPr lang="en-GB" sz="2800" b="1" dirty="0"/>
                  <a:t>criteria</a:t>
                </a:r>
              </a:p>
              <a:p>
                <a:r>
                  <a:rPr lang="en-GB" sz="1800" dirty="0" smtClean="0"/>
                  <a:t>market </a:t>
                </a:r>
                <a:r>
                  <a:rPr lang="en-GB" sz="1800" dirty="0"/>
                  <a:t>share of the products </a:t>
                </a:r>
                <a:r>
                  <a:rPr lang="en-GB" sz="1800" dirty="0" smtClean="0"/>
                  <a:t>of </a:t>
                </a:r>
                <a:r>
                  <a:rPr lang="en-GB" sz="1800" dirty="0"/>
                  <a:t>month </a:t>
                </a:r>
                <a:r>
                  <a:rPr lang="en-GB" sz="1800" i="1" dirty="0"/>
                  <a:t>t</a:t>
                </a:r>
                <a:r>
                  <a:rPr lang="en-GB" sz="1800" dirty="0"/>
                  <a:t> and month </a:t>
                </a:r>
                <a:r>
                  <a:rPr lang="en-GB" sz="1800" i="1" dirty="0"/>
                  <a:t>t-1 </a:t>
                </a:r>
                <a:r>
                  <a:rPr lang="en-GB" sz="1800" dirty="0"/>
                  <a:t> </a:t>
                </a:r>
                <a:endParaRPr lang="en-GB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8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GB" sz="1800" i="1">
                              <a:latin typeface="Cambria Math"/>
                            </a:rPr>
                            <m:t>𝑡</m:t>
                          </m:r>
                        </m:sup>
                      </m:sSubSup>
                      <m:r>
                        <a:rPr lang="en-GB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8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sz="1800" i="1">
                                  <a:latin typeface="Cambria Math"/>
                                </a:rPr>
                                <m:t>𝑡𝑢𝑟𝑛𝑜𝑣𝑒𝑟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sz="1800" i="1">
                                  <a:latin typeface="Cambria Math"/>
                                </a:rPr>
                                <m:t>𝑡</m:t>
                              </m:r>
                            </m:sup>
                          </m:sSubSup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GB" sz="1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GB" sz="18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8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GB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en-GB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i="1">
                                      <a:latin typeface="Cambria Math"/>
                                    </a:rPr>
                                    <m:t>𝑡𝑢𝑟𝑛𝑜𝑣𝑒𝑟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GB" sz="1800" i="1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en-GB" sz="1800" i="1">
                          <a:latin typeface="Cambria Math"/>
                        </a:rPr>
                        <m:t> ; </m:t>
                      </m:r>
                      <m:sSubSup>
                        <m:sSubSupPr>
                          <m:ctrlPr>
                            <a:rPr lang="en-GB" sz="1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sz="1800" i="1">
                              <a:latin typeface="Cambria Math"/>
                            </a:rPr>
                            <m:t> </m:t>
                          </m:r>
                          <m:r>
                            <a:rPr lang="en-GB" sz="18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8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GB" sz="1800" i="1">
                              <a:latin typeface="Cambria Math"/>
                            </a:rPr>
                            <m:t>𝑡</m:t>
                          </m:r>
                          <m:r>
                            <a:rPr lang="en-GB" sz="1800" i="1">
                              <a:latin typeface="Cambria Math"/>
                            </a:rPr>
                            <m:t>−1</m:t>
                          </m:r>
                        </m:sup>
                      </m:sSubSup>
                      <m:r>
                        <a:rPr lang="en-GB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8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sz="1800" i="1">
                                  <a:latin typeface="Cambria Math"/>
                                </a:rPr>
                                <m:t>𝑡𝑢𝑟𝑛𝑜𝑣𝑒𝑟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sz="18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GB" sz="1800" i="1">
                                  <a:latin typeface="Cambria Math"/>
                                </a:rPr>
                                <m:t>−1</m:t>
                              </m:r>
                            </m:sup>
                          </m:sSubSup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GB" sz="1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GB" sz="18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8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GB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en-GB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i="1">
                                      <a:latin typeface="Cambria Math"/>
                                    </a:rPr>
                                    <m:t>𝑡𝑢𝑟𝑛𝑜𝑣𝑒𝑟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GB" sz="1800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GB" sz="1800" i="1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</m:oMath>
                  </m:oMathPara>
                </a14:m>
                <a:endParaRPr lang="en-GB" sz="1800" dirty="0" smtClean="0"/>
              </a:p>
              <a:p>
                <a:pPr marL="0" indent="0">
                  <a:buNone/>
                </a:pPr>
                <a:endParaRPr lang="en-GB" sz="1800" dirty="0" smtClean="0"/>
              </a:p>
              <a:p>
                <a:r>
                  <a:rPr lang="en-GB" sz="1800" dirty="0" smtClean="0"/>
                  <a:t>For </a:t>
                </a:r>
                <a:r>
                  <a:rPr lang="en-GB" sz="1800" dirty="0"/>
                  <a:t>the product </a:t>
                </a:r>
                <a:r>
                  <a:rPr lang="en-GB" sz="1800" i="1" dirty="0" err="1"/>
                  <a:t>i</a:t>
                </a:r>
                <a:r>
                  <a:rPr lang="en-GB" sz="1800" i="1" dirty="0"/>
                  <a:t>,</a:t>
                </a:r>
                <a:r>
                  <a:rPr lang="en-GB" sz="1800" dirty="0"/>
                  <a:t> if the average of the shares calculated previously is above a certain threshold, then it will be included in the sample. Otherwise it is excluded</a:t>
                </a:r>
                <a:r>
                  <a:rPr lang="en-GB" sz="1800" dirty="0" smtClean="0"/>
                  <a:t>.</a:t>
                </a:r>
              </a:p>
              <a:p>
                <a:endParaRPr lang="en-GB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800" i="1"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GB" sz="1800" i="1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bSup>
                              <m:r>
                                <a:rPr lang="en-GB" sz="18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GB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GB" sz="1800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GB" sz="1800" i="1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n-GB" sz="18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800" i="1">
                          <a:latin typeface="Cambria Math"/>
                        </a:rPr>
                        <m:t>≥</m:t>
                      </m:r>
                      <m:f>
                        <m:fPr>
                          <m:ctrlPr>
                            <a:rPr lang="en-GB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GB" sz="1800" i="1">
                              <a:latin typeface="Cambria Math"/>
                            </a:rPr>
                            <m:t>∗</m:t>
                          </m:r>
                          <m:r>
                            <a:rPr lang="en-GB" sz="1800" i="1">
                              <a:latin typeface="Cambria Math"/>
                            </a:rPr>
                            <m:t>𝜆</m:t>
                          </m:r>
                        </m:den>
                      </m:f>
                      <m:r>
                        <a:rPr lang="en-GB" sz="1800" i="1">
                          <a:latin typeface="Cambria Math"/>
                        </a:rPr>
                        <m:t>  ,  </m:t>
                      </m:r>
                      <m:r>
                        <a:rPr lang="en-GB" sz="1800" i="1">
                          <a:latin typeface="Cambria Math"/>
                        </a:rPr>
                        <m:t>𝜆</m:t>
                      </m:r>
                      <m:r>
                        <a:rPr lang="en-GB" sz="1800" i="1">
                          <a:latin typeface="Cambria Math"/>
                        </a:rPr>
                        <m:t>=1.25</m:t>
                      </m:r>
                    </m:oMath>
                  </m:oMathPara>
                </a14:m>
                <a:endParaRPr lang="en-GB" sz="1800" dirty="0" smtClean="0"/>
              </a:p>
              <a:p>
                <a:pPr marL="0" indent="0">
                  <a:buNone/>
                </a:pPr>
                <a:endParaRPr lang="en-GB" sz="1800" dirty="0" smtClean="0"/>
              </a:p>
              <a:p>
                <a:pPr marL="0" indent="0" algn="ctr">
                  <a:buNone/>
                </a:pPr>
                <a:r>
                  <a:rPr lang="en-GB" sz="2000" i="1" dirty="0" smtClean="0"/>
                  <a:t>Alternative </a:t>
                </a:r>
                <a:r>
                  <a:rPr lang="en-GB" sz="2000" i="1" dirty="0"/>
                  <a:t>thresholds and parameters are planned to be tried </a:t>
                </a:r>
                <a:r>
                  <a:rPr lang="en-GB" sz="2000" i="1" dirty="0" smtClean="0"/>
                  <a:t>out and also the </a:t>
                </a:r>
                <a:r>
                  <a:rPr lang="en-GB" sz="2000" i="1" dirty="0"/>
                  <a:t>use of a “reverse dumping filter</a:t>
                </a:r>
                <a:r>
                  <a:rPr lang="en-GB" sz="2000" i="1" dirty="0" smtClean="0"/>
                  <a:t>”</a:t>
                </a:r>
                <a:endParaRPr lang="en-GB" sz="2000" i="1" dirty="0"/>
              </a:p>
              <a:p>
                <a:pPr marL="0" indent="0">
                  <a:buNone/>
                </a:pPr>
                <a:endParaRPr lang="en-GB" sz="1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836712"/>
                <a:ext cx="8100000" cy="5472608"/>
              </a:xfrm>
              <a:blipFill rotWithShape="1">
                <a:blip r:embed="rId3"/>
                <a:stretch>
                  <a:fillRect l="-2711" t="-1782" r="-2560" b="-2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14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78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" y="836712"/>
            <a:ext cx="8226464" cy="5544616"/>
          </a:xfrm>
        </p:spPr>
        <p:txBody>
          <a:bodyPr/>
          <a:lstStyle/>
          <a:p>
            <a:pPr marL="0" lvl="1" indent="0">
              <a:buNone/>
            </a:pPr>
            <a:r>
              <a:rPr lang="en-GB" sz="2800" b="1" dirty="0"/>
              <a:t>Imputations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Missing </a:t>
            </a:r>
            <a:r>
              <a:rPr lang="en-GB" dirty="0"/>
              <a:t>p</a:t>
            </a:r>
            <a:r>
              <a:rPr lang="en-GB" dirty="0" smtClean="0"/>
              <a:t>rices are imputed for </a:t>
            </a:r>
            <a:r>
              <a:rPr lang="en-GB" dirty="0" smtClean="0">
                <a:solidFill>
                  <a:schemeClr val="tx1"/>
                </a:solidFill>
              </a:rPr>
              <a:t>2 months </a:t>
            </a:r>
            <a:r>
              <a:rPr lang="en-GB" dirty="0" smtClean="0"/>
              <a:t>if these were </a:t>
            </a:r>
            <a:r>
              <a:rPr lang="en-GB" dirty="0" smtClean="0">
                <a:solidFill>
                  <a:schemeClr val="tx1"/>
                </a:solidFill>
              </a:rPr>
              <a:t>in the sample before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period when a price is missing the series is discontinued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The </a:t>
            </a:r>
            <a:r>
              <a:rPr lang="en-GB" dirty="0" err="1" smtClean="0">
                <a:solidFill>
                  <a:schemeClr val="tx1"/>
                </a:solidFill>
              </a:rPr>
              <a:t>RoC</a:t>
            </a:r>
            <a:r>
              <a:rPr lang="en-GB" dirty="0" smtClean="0"/>
              <a:t> of </a:t>
            </a:r>
            <a:r>
              <a:rPr lang="en-GB" dirty="0"/>
              <a:t>the </a:t>
            </a:r>
            <a:r>
              <a:rPr lang="en-GB" dirty="0" smtClean="0"/>
              <a:t>prices of products within </a:t>
            </a:r>
            <a:r>
              <a:rPr lang="en-GB" dirty="0"/>
              <a:t>the same </a:t>
            </a:r>
            <a:r>
              <a:rPr lang="en-GB" dirty="0" smtClean="0"/>
              <a:t>category is used to estimate prices. </a:t>
            </a:r>
            <a:r>
              <a:rPr lang="en-GB" i="1" dirty="0"/>
              <a:t>As such, it has no impact on the result</a:t>
            </a:r>
            <a:r>
              <a:rPr lang="en-GB" i="1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 </a:t>
            </a:r>
            <a:r>
              <a:rPr lang="en-GB" dirty="0"/>
              <a:t>If a price is imputed and reappears, it is always included in the sample . We capture the price change from the estimated to the observed price</a:t>
            </a:r>
            <a:r>
              <a:rPr lang="en-GB" dirty="0" smtClean="0"/>
              <a:t>.</a:t>
            </a:r>
            <a:endParaRPr lang="en-GB" i="1" dirty="0" smtClean="0"/>
          </a:p>
          <a:p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n </a:t>
            </a:r>
            <a:r>
              <a:rPr lang="en-GB" dirty="0">
                <a:solidFill>
                  <a:schemeClr val="tx1"/>
                </a:solidFill>
              </a:rPr>
              <a:t>the </a:t>
            </a:r>
            <a:r>
              <a:rPr lang="en-GB" dirty="0" smtClean="0">
                <a:solidFill>
                  <a:schemeClr val="tx1"/>
                </a:solidFill>
              </a:rPr>
              <a:t>future</a:t>
            </a:r>
            <a:r>
              <a:rPr lang="en-GB" dirty="0"/>
              <a:t>:</a:t>
            </a:r>
            <a:endParaRPr lang="en-GB" dirty="0" smtClean="0"/>
          </a:p>
          <a:p>
            <a:pPr lvl="1">
              <a:spcBef>
                <a:spcPts val="0"/>
              </a:spcBef>
            </a:pPr>
            <a:r>
              <a:rPr lang="en-GB" dirty="0"/>
              <a:t>I</a:t>
            </a:r>
            <a:r>
              <a:rPr lang="en-GB" dirty="0" smtClean="0"/>
              <a:t>mpute </a:t>
            </a:r>
            <a:r>
              <a:rPr lang="en-GB" dirty="0">
                <a:solidFill>
                  <a:schemeClr val="tx1"/>
                </a:solidFill>
              </a:rPr>
              <a:t>all missing </a:t>
            </a:r>
            <a:r>
              <a:rPr lang="en-GB" dirty="0"/>
              <a:t>prices including </a:t>
            </a:r>
            <a:r>
              <a:rPr lang="en-GB" dirty="0" smtClean="0">
                <a:solidFill>
                  <a:schemeClr val="tx1"/>
                </a:solidFill>
              </a:rPr>
              <a:t>outliers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>
                <a:solidFill>
                  <a:schemeClr val="tx1"/>
                </a:solidFill>
              </a:rPr>
              <a:t>dumped</a:t>
            </a:r>
            <a:r>
              <a:rPr lang="en-GB" dirty="0"/>
              <a:t> </a:t>
            </a:r>
            <a:r>
              <a:rPr lang="en-GB" dirty="0" smtClean="0"/>
              <a:t>prices </a:t>
            </a:r>
            <a:endParaRPr lang="en-GB" dirty="0"/>
          </a:p>
          <a:p>
            <a:pPr lvl="1">
              <a:spcBef>
                <a:spcPts val="0"/>
              </a:spcBef>
            </a:pPr>
            <a:r>
              <a:rPr lang="en-GB" dirty="0" smtClean="0"/>
              <a:t>The </a:t>
            </a:r>
            <a:r>
              <a:rPr lang="en-GB" dirty="0">
                <a:solidFill>
                  <a:schemeClr val="tx1"/>
                </a:solidFill>
              </a:rPr>
              <a:t>number of periods </a:t>
            </a:r>
            <a:r>
              <a:rPr lang="en-GB" dirty="0"/>
              <a:t>a missing price is estimated will be further investigated specially in the context of more </a:t>
            </a:r>
            <a:r>
              <a:rPr lang="en-GB" dirty="0">
                <a:solidFill>
                  <a:schemeClr val="tx1"/>
                </a:solidFill>
              </a:rPr>
              <a:t>seasonal</a:t>
            </a:r>
            <a:r>
              <a:rPr lang="en-GB" dirty="0"/>
              <a:t> </a:t>
            </a:r>
            <a:r>
              <a:rPr lang="en-GB" dirty="0" smtClean="0"/>
              <a:t>products</a:t>
            </a:r>
            <a:endParaRPr lang="en-GB" dirty="0"/>
          </a:p>
          <a:p>
            <a:pPr algn="ctr">
              <a:spcAft>
                <a:spcPts val="600"/>
              </a:spcAft>
            </a:pP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 ¦ ISTAT ¦	 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05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Index compilation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830123"/>
              </p:ext>
            </p:extLst>
          </p:nvPr>
        </p:nvGraphicFramePr>
        <p:xfrm>
          <a:off x="1115617" y="1408532"/>
          <a:ext cx="6912767" cy="41800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3"/>
                <a:gridCol w="1368152"/>
                <a:gridCol w="1800200"/>
                <a:gridCol w="3168352"/>
              </a:tblGrid>
              <a:tr h="219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No. Digit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COICOP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Label</a:t>
                      </a:r>
                    </a:p>
                  </a:txBody>
                  <a:tcPr marL="88182" marR="88182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Weights used to obtain each level</a:t>
                      </a:r>
                      <a:endParaRPr lang="en-GB" sz="1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182" marR="88182" marT="0" marB="0" anchor="ctr"/>
                </a:tc>
              </a:tr>
              <a:tr h="256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Rice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HICP/CPI weights </a:t>
                      </a:r>
                      <a:endParaRPr lang="en-GB" sz="16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</a:tr>
              <a:tr h="256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01.1.1.1.1.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Rice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Retailer turnover from NA</a:t>
                      </a:r>
                      <a:r>
                        <a:rPr lang="en-GB" sz="1600" baseline="0" dirty="0" smtClean="0"/>
                        <a:t> or SBS</a:t>
                      </a:r>
                      <a:r>
                        <a:rPr lang="en-GB" sz="1600" dirty="0" smtClean="0"/>
                        <a:t> data of year t-2</a:t>
                      </a:r>
                      <a:endParaRPr lang="en-GB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</a:tr>
              <a:tr h="256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01.1.1.1.1.1.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Rice - SD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158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/>
                        <a:t>Retailer turnover from NA</a:t>
                      </a:r>
                      <a:r>
                        <a:rPr lang="en-GB" sz="1600" baseline="0" dirty="0" smtClean="0"/>
                        <a:t> or SBS</a:t>
                      </a:r>
                      <a:r>
                        <a:rPr lang="en-GB" sz="1600" dirty="0" smtClean="0"/>
                        <a:t> data of year t-2. Turnover</a:t>
                      </a:r>
                      <a:r>
                        <a:rPr lang="en-GB" sz="1600" baseline="0" dirty="0" smtClean="0"/>
                        <a:t> at product level provided by retailers.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</a:tr>
              <a:tr h="286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01.1.1.1.1.1.1.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Retailer 1 - </a:t>
                      </a:r>
                      <a:r>
                        <a:rPr lang="en-GB" sz="1600" dirty="0">
                          <a:effectLst/>
                        </a:rPr>
                        <a:t>Rice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15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Geometric mean of price relatives (Jevons formula) </a:t>
                      </a:r>
                    </a:p>
                  </a:txBody>
                  <a:tcPr marL="88182" marR="88182" marT="0" marB="0"/>
                </a:tc>
              </a:tr>
              <a:tr h="256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01.1.1.1.1.1.2</a:t>
                      </a:r>
                      <a:r>
                        <a:rPr lang="en-GB" sz="1600" dirty="0">
                          <a:effectLst/>
                        </a:rPr>
                        <a:t>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Retailer 2 - </a:t>
                      </a:r>
                      <a:r>
                        <a:rPr lang="en-GB" sz="1600" dirty="0">
                          <a:effectLst/>
                        </a:rPr>
                        <a:t>Rice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</a:tr>
              <a:tr h="32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01.1.1.1.1.1.3</a:t>
                      </a:r>
                      <a:r>
                        <a:rPr lang="en-GB" sz="1600" dirty="0">
                          <a:effectLst/>
                        </a:rPr>
                        <a:t>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Retailer 3 - </a:t>
                      </a:r>
                      <a:r>
                        <a:rPr lang="en-GB" sz="1600" dirty="0">
                          <a:effectLst/>
                        </a:rPr>
                        <a:t>Rice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</a:tr>
              <a:tr h="52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01.1.1.1.1.2.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Rice – Traditional Price collection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182" marR="88182" marT="0" marB="0"/>
                </a:tc>
                <a:tc>
                  <a:txBody>
                    <a:bodyPr/>
                    <a:lstStyle/>
                    <a:p>
                      <a:pPr marL="15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Geometric mean of price relatives (Jevons formula). Implicit weighting by the number of obs.</a:t>
                      </a:r>
                    </a:p>
                  </a:txBody>
                  <a:tcPr marL="88182" marR="88182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16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 	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29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en-US" b="1" dirty="0">
                <a:latin typeface="+mj-lt"/>
                <a:ea typeface="+mj-ea"/>
                <a:cs typeface="+mj-cs"/>
              </a:rPr>
              <a:t>Analytics</a:t>
            </a:r>
            <a:endParaRPr lang="en-GB" b="1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689600"/>
              </p:ext>
            </p:extLst>
          </p:nvPr>
        </p:nvGraphicFramePr>
        <p:xfrm>
          <a:off x="1763688" y="2492896"/>
          <a:ext cx="5328592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2088232"/>
                <a:gridCol w="194421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Products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Traditional </a:t>
                      </a:r>
                      <a:r>
                        <a:rPr lang="en-GB" sz="1800" dirty="0" smtClean="0">
                          <a:effectLst/>
                        </a:rPr>
                        <a:t>Price Collection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SD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alt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 shops)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alt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COICOP 01 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1 800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42 000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Rice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Pasta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375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Flour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17</a:t>
            </a:fld>
            <a:endParaRPr lang="fr-CH" dirty="0"/>
          </a:p>
        </p:txBody>
      </p:sp>
      <p:sp>
        <p:nvSpPr>
          <p:cNvPr id="3" name="Rectangle 2"/>
          <p:cNvSpPr/>
          <p:nvPr/>
        </p:nvSpPr>
        <p:spPr>
          <a:xfrm>
            <a:off x="1763688" y="1700808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en-GB" sz="2000" b="1" dirty="0" err="1" smtClean="0" bmk="_Ref428954669">
                <a:solidFill>
                  <a:schemeClr val="bg1">
                    <a:lumMod val="50000"/>
                  </a:schemeClr>
                </a:solidFill>
                <a:latin typeface="+mn-lt"/>
              </a:rPr>
              <a:t>Nbr</a:t>
            </a:r>
            <a:r>
              <a:rPr lang="en-GB" sz="2000" b="1" dirty="0" smtClean="0" bmk="_Ref428954669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GB" sz="2000" b="1" dirty="0" bmk="_Ref428954669">
                <a:solidFill>
                  <a:schemeClr val="bg1">
                    <a:lumMod val="50000"/>
                  </a:schemeClr>
                </a:solidFill>
                <a:latin typeface="+mn-lt"/>
              </a:rPr>
              <a:t>of observations in the </a:t>
            </a:r>
            <a:r>
              <a:rPr lang="en-GB" sz="2000" b="1" dirty="0" smtClean="0" bmk="_Ref428954669">
                <a:solidFill>
                  <a:schemeClr val="bg1">
                    <a:lumMod val="50000"/>
                  </a:schemeClr>
                </a:solidFill>
                <a:latin typeface="+mn-lt"/>
              </a:rPr>
              <a:t>HICP/CPI </a:t>
            </a:r>
            <a:r>
              <a:rPr lang="en-GB" sz="2000" b="1" dirty="0" bmk="_Ref428954669">
                <a:solidFill>
                  <a:schemeClr val="bg1">
                    <a:lumMod val="50000"/>
                  </a:schemeClr>
                </a:solidFill>
                <a:latin typeface="+mn-lt"/>
              </a:rPr>
              <a:t>sample and on average in the SD monthly </a:t>
            </a:r>
            <a:r>
              <a:rPr lang="en-GB" sz="2000" b="1" dirty="0" smtClean="0" bmk="_Ref428954669">
                <a:solidFill>
                  <a:schemeClr val="bg1">
                    <a:lumMod val="50000"/>
                  </a:schemeClr>
                </a:solidFill>
                <a:latin typeface="+mn-lt"/>
              </a:rPr>
              <a:t>sample</a:t>
            </a:r>
            <a:endParaRPr lang="en-GB" sz="2000" b="1" dirty="0" bmk="_Ref428954669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6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en-US" b="1" dirty="0">
                <a:latin typeface="+mj-lt"/>
                <a:ea typeface="+mj-ea"/>
                <a:cs typeface="+mj-cs"/>
              </a:rPr>
              <a:t>Analytics</a:t>
            </a:r>
            <a:endParaRPr lang="en-GB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100000" cy="360040"/>
          </a:xfrm>
        </p:spPr>
        <p:txBody>
          <a:bodyPr/>
          <a:lstStyle/>
          <a:p>
            <a:pPr marL="457200" lvl="1" indent="0" algn="ctr">
              <a:spcBef>
                <a:spcPts val="0"/>
              </a:spcBef>
              <a:buNone/>
            </a:pPr>
            <a:r>
              <a:rPr lang="en-GB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Average </a:t>
            </a:r>
            <a:r>
              <a:rPr lang="en-GB" altLang="en-US" sz="2000" b="1" dirty="0">
                <a:solidFill>
                  <a:schemeClr val="bg1">
                    <a:lumMod val="50000"/>
                  </a:schemeClr>
                </a:solidFill>
              </a:rPr>
              <a:t>monthly number of </a:t>
            </a:r>
            <a:r>
              <a:rPr lang="en-GB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observations for all retailers</a:t>
            </a:r>
            <a:endParaRPr lang="en-GB" sz="2000" dirty="0" smtClean="0"/>
          </a:p>
          <a:p>
            <a:pPr lvl="1">
              <a:spcBef>
                <a:spcPts val="0"/>
              </a:spcBef>
            </a:pPr>
            <a:endParaRPr lang="en-GB" sz="1600" dirty="0" smtClean="0"/>
          </a:p>
          <a:p>
            <a:pPr lvl="1">
              <a:spcBef>
                <a:spcPts val="0"/>
              </a:spcBef>
            </a:pPr>
            <a:endParaRPr lang="en-GB" sz="1600" dirty="0"/>
          </a:p>
          <a:p>
            <a:pPr lvl="1">
              <a:spcBef>
                <a:spcPts val="0"/>
              </a:spcBef>
            </a:pPr>
            <a:endParaRPr lang="en-GB" sz="1600" dirty="0" smtClean="0"/>
          </a:p>
          <a:p>
            <a:pPr lvl="1">
              <a:spcBef>
                <a:spcPts val="0"/>
              </a:spcBef>
            </a:pPr>
            <a:endParaRPr lang="en-GB" sz="1600" dirty="0"/>
          </a:p>
          <a:p>
            <a:pPr lvl="1">
              <a:spcBef>
                <a:spcPts val="0"/>
              </a:spcBef>
            </a:pPr>
            <a:endParaRPr lang="en-GB" sz="1600" dirty="0"/>
          </a:p>
          <a:p>
            <a:pPr lvl="1">
              <a:spcBef>
                <a:spcPts val="0"/>
              </a:spcBef>
            </a:pPr>
            <a:endParaRPr lang="en-GB" sz="1600" dirty="0" smtClean="0"/>
          </a:p>
          <a:p>
            <a:pPr lvl="1">
              <a:spcBef>
                <a:spcPts val="0"/>
              </a:spcBef>
            </a:pPr>
            <a:endParaRPr lang="en-GB" sz="1600" dirty="0"/>
          </a:p>
          <a:p>
            <a:pPr lvl="1">
              <a:spcBef>
                <a:spcPts val="0"/>
              </a:spcBef>
            </a:pPr>
            <a:endParaRPr lang="en-GB" sz="16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18</a:t>
            </a:fld>
            <a:endParaRPr lang="fr-C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0944"/>
              </p:ext>
            </p:extLst>
          </p:nvPr>
        </p:nvGraphicFramePr>
        <p:xfrm>
          <a:off x="467544" y="2132856"/>
          <a:ext cx="8064895" cy="2068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4745"/>
                <a:gridCol w="994745"/>
                <a:gridCol w="994745"/>
                <a:gridCol w="1030390"/>
                <a:gridCol w="1030390"/>
                <a:gridCol w="1030390"/>
                <a:gridCol w="994745"/>
                <a:gridCol w="994745"/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Products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Products  classified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Imputed prices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alt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Extreme variations 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alt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Dumping filter 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Products excluded by Cut - off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Products in the sample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Sample coverage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Rice 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163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Pasta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480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375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Flour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 	¦ ISTAT ¦  	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884" y="188720"/>
            <a:ext cx="6732000" cy="720000"/>
          </a:xfrm>
        </p:spPr>
        <p:txBody>
          <a:bodyPr/>
          <a:lstStyle/>
          <a:p>
            <a:pPr lvl="2"/>
            <a:r>
              <a:rPr lang="en-GB" b="1" dirty="0">
                <a:latin typeface="+mj-lt"/>
                <a:ea typeface="+mj-ea"/>
                <a:cs typeface="+mj-cs"/>
              </a:rPr>
              <a:t>Outputs</a:t>
            </a:r>
            <a:r>
              <a:rPr lang="en-GB" b="1" dirty="0" smtClean="0">
                <a:latin typeface="+mj-lt"/>
                <a:ea typeface="+mj-ea"/>
                <a:cs typeface="+mj-cs"/>
              </a:rPr>
              <a:t> - Rice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19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 	¦ ISTAT ¦  	1-2 October 2015 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363371"/>
              </p:ext>
            </p:extLst>
          </p:nvPr>
        </p:nvGraphicFramePr>
        <p:xfrm>
          <a:off x="899592" y="1628800"/>
          <a:ext cx="738409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73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Main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" y="1026000"/>
            <a:ext cx="3905984" cy="4923280"/>
          </a:xfrm>
          <a:ln>
            <a:noFill/>
          </a:ln>
        </p:spPr>
        <p:txBody>
          <a:bodyPr/>
          <a:lstStyle/>
          <a:p>
            <a:pPr marL="715963" indent="-457200">
              <a:buFont typeface="+mj-lt"/>
              <a:buAutoNum type="arabicPeriod"/>
            </a:pPr>
            <a:r>
              <a:rPr lang="fr-FR" dirty="0"/>
              <a:t>Introduction</a:t>
            </a:r>
            <a:endParaRPr lang="en-GB" dirty="0" smtClean="0"/>
          </a:p>
          <a:p>
            <a:pPr marL="715963" indent="-457200">
              <a:buFont typeface="+mj-lt"/>
              <a:buAutoNum type="arabicPeriod"/>
            </a:pPr>
            <a:r>
              <a:rPr lang="en-GB" dirty="0" smtClean="0"/>
              <a:t>Data Source</a:t>
            </a:r>
          </a:p>
          <a:p>
            <a:pPr marL="715963" indent="-457200">
              <a:buFont typeface="+mj-lt"/>
              <a:buAutoNum type="arabicPeriod"/>
            </a:pPr>
            <a:r>
              <a:rPr lang="en-GB" dirty="0" smtClean="0"/>
              <a:t>Classification</a:t>
            </a:r>
          </a:p>
          <a:p>
            <a:pPr marL="715963" indent="-457200">
              <a:buFont typeface="+mj-lt"/>
              <a:buAutoNum type="arabicPeriod"/>
            </a:pPr>
            <a:r>
              <a:rPr lang="en-GB" dirty="0" smtClean="0"/>
              <a:t>Sampling</a:t>
            </a:r>
            <a:endParaRPr lang="en-GB" dirty="0"/>
          </a:p>
          <a:p>
            <a:pPr marL="715963" indent="-457200">
              <a:buFont typeface="+mj-lt"/>
              <a:buAutoNum type="arabicPeriod"/>
            </a:pPr>
            <a:r>
              <a:rPr lang="en-GB" dirty="0"/>
              <a:t>Index </a:t>
            </a:r>
            <a:r>
              <a:rPr lang="en-GB" dirty="0" smtClean="0"/>
              <a:t>compilation</a:t>
            </a:r>
          </a:p>
          <a:p>
            <a:pPr marL="715963" indent="-457200">
              <a:buFont typeface="+mj-lt"/>
              <a:buAutoNum type="arabicPeriod"/>
            </a:pPr>
            <a:r>
              <a:rPr lang="en-GB" altLang="en-US" dirty="0" smtClean="0"/>
              <a:t>Results</a:t>
            </a:r>
          </a:p>
          <a:p>
            <a:pPr marL="715963" indent="-457200">
              <a:buFont typeface="+mj-lt"/>
              <a:buAutoNum type="arabicPeriod"/>
            </a:pPr>
            <a:r>
              <a:rPr lang="en-GB" dirty="0" smtClean="0"/>
              <a:t>Implementation</a:t>
            </a:r>
            <a:endParaRPr lang="en-GB" dirty="0"/>
          </a:p>
          <a:p>
            <a:pPr marL="715963" indent="-457200">
              <a:buFont typeface="+mj-lt"/>
              <a:buAutoNum type="arabicPeriod"/>
            </a:pPr>
            <a:endParaRPr lang="en-GB" altLang="en-US" sz="2000" dirty="0" smtClean="0"/>
          </a:p>
          <a:p>
            <a:pPr marL="715963" indent="-457200">
              <a:buFont typeface="+mj-lt"/>
              <a:buAutoNum type="arabicPeriod"/>
            </a:pPr>
            <a:endParaRPr lang="en-GB" altLang="en-US" sz="2000" dirty="0"/>
          </a:p>
          <a:p>
            <a:pPr marL="715963" indent="-457200">
              <a:buFont typeface="+mj-lt"/>
              <a:buAutoNum type="arabicPeriod"/>
            </a:pPr>
            <a:endParaRPr lang="en-GB" sz="2000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	 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57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GB" b="1" dirty="0">
                <a:latin typeface="+mj-lt"/>
                <a:ea typeface="+mj-ea"/>
                <a:cs typeface="+mj-cs"/>
              </a:rPr>
              <a:t>Outputs</a:t>
            </a:r>
            <a:r>
              <a:rPr lang="en-GB" b="1" dirty="0" smtClean="0">
                <a:latin typeface="+mj-lt"/>
                <a:ea typeface="+mj-ea"/>
                <a:cs typeface="+mj-cs"/>
              </a:rPr>
              <a:t> - Pasta</a:t>
            </a:r>
            <a:r>
              <a:rPr lang="en-GB" b="1" dirty="0" smtClean="0"/>
              <a:t> 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20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 	¦ ISTAT ¦  	1-2 October 2015 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215744"/>
              </p:ext>
            </p:extLst>
          </p:nvPr>
        </p:nvGraphicFramePr>
        <p:xfrm>
          <a:off x="899592" y="1628800"/>
          <a:ext cx="7026273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73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GB" b="1" dirty="0">
                <a:latin typeface="+mj-lt"/>
                <a:ea typeface="+mj-ea"/>
                <a:cs typeface="+mj-cs"/>
              </a:rPr>
              <a:t>Outputs</a:t>
            </a:r>
            <a:r>
              <a:rPr lang="en-GB" b="1" dirty="0" smtClean="0">
                <a:latin typeface="+mj-lt"/>
                <a:ea typeface="+mj-ea"/>
                <a:cs typeface="+mj-cs"/>
              </a:rPr>
              <a:t> - Flour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21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 	¦ ISTAT ¦	  1-2 October 2015 </a:t>
            </a:r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609163"/>
              </p:ext>
            </p:extLst>
          </p:nvPr>
        </p:nvGraphicFramePr>
        <p:xfrm>
          <a:off x="899592" y="1700808"/>
          <a:ext cx="7272809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71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2800" b="1" dirty="0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100000" cy="44644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</a:rPr>
              <a:t>Fine tuning of methodology </a:t>
            </a:r>
            <a:r>
              <a:rPr lang="en-GB" dirty="0" smtClean="0"/>
              <a:t>with the improvements previously mentioned</a:t>
            </a:r>
          </a:p>
          <a:p>
            <a:pPr>
              <a:spcBef>
                <a:spcPts val="0"/>
              </a:spcBef>
            </a:pPr>
            <a:r>
              <a:rPr lang="en-GB" dirty="0"/>
              <a:t>Safe and timely </a:t>
            </a:r>
            <a:r>
              <a:rPr lang="en-GB" dirty="0">
                <a:solidFill>
                  <a:schemeClr val="tx1"/>
                </a:solidFill>
              </a:rPr>
              <a:t>data transmission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The design of a system for </a:t>
            </a:r>
            <a:r>
              <a:rPr lang="en-GB" dirty="0">
                <a:solidFill>
                  <a:schemeClr val="tx1"/>
                </a:solidFill>
              </a:rPr>
              <a:t>data management 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dirty="0"/>
              <a:t>Building a </a:t>
            </a:r>
            <a:r>
              <a:rPr lang="en-GB" dirty="0" smtClean="0">
                <a:solidFill>
                  <a:schemeClr val="tx1"/>
                </a:solidFill>
              </a:rPr>
              <a:t>production system</a:t>
            </a:r>
            <a:endParaRPr lang="en-GB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dirty="0" smtClean="0"/>
              <a:t>Compilation </a:t>
            </a:r>
            <a:r>
              <a:rPr lang="en-GB" dirty="0"/>
              <a:t>of a </a:t>
            </a:r>
            <a:r>
              <a:rPr lang="en-GB" dirty="0">
                <a:solidFill>
                  <a:schemeClr val="tx1"/>
                </a:solidFill>
              </a:rPr>
              <a:t>shadow index </a:t>
            </a:r>
            <a:r>
              <a:rPr lang="en-GB" dirty="0" smtClean="0"/>
              <a:t>in 2016</a:t>
            </a:r>
          </a:p>
          <a:p>
            <a:pPr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ll </a:t>
            </a:r>
            <a:r>
              <a:rPr lang="en-GB" dirty="0">
                <a:solidFill>
                  <a:schemeClr val="tx1"/>
                </a:solidFill>
              </a:rPr>
              <a:t>steps </a:t>
            </a:r>
            <a:r>
              <a:rPr lang="en-GB" dirty="0"/>
              <a:t>in the production system are </a:t>
            </a:r>
            <a:r>
              <a:rPr lang="en-GB" dirty="0" smtClean="0">
                <a:solidFill>
                  <a:schemeClr val="tx1"/>
                </a:solidFill>
              </a:rPr>
              <a:t>tested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The </a:t>
            </a:r>
            <a:r>
              <a:rPr lang="en-GB" dirty="0">
                <a:solidFill>
                  <a:schemeClr val="tx1"/>
                </a:solidFill>
              </a:rPr>
              <a:t>timeliness</a:t>
            </a:r>
            <a:r>
              <a:rPr lang="en-GB" dirty="0"/>
              <a:t> and the </a:t>
            </a:r>
            <a:r>
              <a:rPr lang="en-GB" dirty="0">
                <a:solidFill>
                  <a:schemeClr val="tx1"/>
                </a:solidFill>
              </a:rPr>
              <a:t>quality</a:t>
            </a:r>
            <a:r>
              <a:rPr lang="en-GB" dirty="0"/>
              <a:t> of the results at each step </a:t>
            </a: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</a:rPr>
              <a:t>N</a:t>
            </a:r>
            <a:r>
              <a:rPr lang="en-GB" dirty="0" smtClean="0">
                <a:solidFill>
                  <a:schemeClr val="tx1"/>
                </a:solidFill>
              </a:rPr>
              <a:t>ew </a:t>
            </a:r>
            <a:r>
              <a:rPr lang="en-GB" dirty="0">
                <a:solidFill>
                  <a:schemeClr val="tx1"/>
                </a:solidFill>
              </a:rPr>
              <a:t>products </a:t>
            </a:r>
            <a:r>
              <a:rPr lang="en-GB" dirty="0"/>
              <a:t>(COICOP5) will be tested </a:t>
            </a: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The </a:t>
            </a:r>
            <a:r>
              <a:rPr lang="en-GB" dirty="0"/>
              <a:t>increase of </a:t>
            </a:r>
            <a:r>
              <a:rPr lang="en-GB" dirty="0" smtClean="0">
                <a:solidFill>
                  <a:schemeClr val="tx1"/>
                </a:solidFill>
              </a:rPr>
              <a:t>shop coverage </a:t>
            </a:r>
            <a:r>
              <a:rPr lang="en-GB" dirty="0" smtClean="0"/>
              <a:t>within </a:t>
            </a:r>
            <a:r>
              <a:rPr lang="en-GB" dirty="0"/>
              <a:t>the same retailer </a:t>
            </a: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Benchmark </a:t>
            </a:r>
            <a:r>
              <a:rPr lang="en-GB" dirty="0"/>
              <a:t>indices are also being investigated namely </a:t>
            </a:r>
            <a:r>
              <a:rPr lang="en-GB" dirty="0" smtClean="0">
                <a:solidFill>
                  <a:schemeClr val="tx1"/>
                </a:solidFill>
              </a:rPr>
              <a:t>RYGEKS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GB" dirty="0" smtClean="0"/>
              <a:t>Informing users of the changes in 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 	¦ ISTAT ¦  	1-2 October 2015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08400" y="5651956"/>
            <a:ext cx="3557449" cy="369332"/>
          </a:xfrm>
          <a:prstGeom prst="rect">
            <a:avLst/>
          </a:prstGeom>
          <a:noFill/>
          <a:ln w="28575">
            <a:solidFill>
              <a:srgbClr val="00809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Target date for </a:t>
            </a:r>
            <a:r>
              <a:rPr lang="en-GB" b="1" dirty="0"/>
              <a:t>Publication </a:t>
            </a:r>
            <a:r>
              <a:rPr lang="en-GB" b="1" dirty="0" smtClean="0"/>
              <a:t>2017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099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068960"/>
            <a:ext cx="4320480" cy="5307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kern="1200" dirty="0"/>
              <a:t>Thank</a:t>
            </a:r>
            <a:r>
              <a:rPr lang="en-GB" b="1" dirty="0" smtClean="0"/>
              <a:t> </a:t>
            </a:r>
            <a:r>
              <a:rPr lang="en-GB" sz="2800" b="1" kern="1200" dirty="0"/>
              <a:t>you</a:t>
            </a:r>
            <a:r>
              <a:rPr lang="en-GB" b="1" dirty="0" smtClean="0"/>
              <a:t> </a:t>
            </a:r>
            <a:r>
              <a:rPr lang="en-GB" sz="2800" b="1" kern="1200" dirty="0"/>
              <a:t>for</a:t>
            </a:r>
            <a:r>
              <a:rPr lang="en-GB" b="1" dirty="0" smtClean="0"/>
              <a:t> </a:t>
            </a:r>
            <a:r>
              <a:rPr lang="en-GB" sz="2800" b="1" kern="1200" dirty="0"/>
              <a:t>your</a:t>
            </a:r>
            <a:r>
              <a:rPr lang="en-GB" b="1" dirty="0" smtClean="0"/>
              <a:t> </a:t>
            </a:r>
            <a:r>
              <a:rPr lang="en-GB" sz="2800" b="1" kern="1200" dirty="0"/>
              <a:t>attention</a:t>
            </a:r>
            <a:r>
              <a:rPr lang="fr-LU" b="1" dirty="0" smtClean="0"/>
              <a:t>!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23</a:t>
            </a:fld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5292080" y="5517232"/>
            <a:ext cx="3456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claude.lamboray@statec.etat.lu 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vanda.guerreiro@statec.etat.lu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7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/>
              <a:t>Introduction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908720"/>
            <a:ext cx="8100000" cy="5400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>
                <a:solidFill>
                  <a:schemeClr val="tx1"/>
                </a:solidFill>
              </a:rPr>
              <a:t>3 </a:t>
            </a:r>
            <a:r>
              <a:rPr lang="en-GB" dirty="0">
                <a:solidFill>
                  <a:schemeClr val="tx1"/>
                </a:solidFill>
              </a:rPr>
              <a:t>major retailers </a:t>
            </a:r>
            <a:r>
              <a:rPr lang="en-GB" dirty="0"/>
              <a:t>are providing data every </a:t>
            </a:r>
            <a:r>
              <a:rPr lang="en-GB" dirty="0" smtClean="0"/>
              <a:t>month for </a:t>
            </a:r>
            <a:r>
              <a:rPr lang="en-GB" dirty="0"/>
              <a:t>one </a:t>
            </a:r>
            <a:r>
              <a:rPr lang="en-GB" dirty="0" smtClean="0"/>
              <a:t>shop</a:t>
            </a:r>
          </a:p>
          <a:p>
            <a:pPr>
              <a:spcAft>
                <a:spcPts val="1200"/>
              </a:spcAft>
            </a:pPr>
            <a:r>
              <a:rPr lang="en-GB" dirty="0"/>
              <a:t>Nearly </a:t>
            </a:r>
            <a:r>
              <a:rPr lang="en-GB" dirty="0">
                <a:solidFill>
                  <a:schemeClr val="tx1"/>
                </a:solidFill>
              </a:rPr>
              <a:t>65% of the market </a:t>
            </a:r>
            <a:r>
              <a:rPr lang="en-GB" dirty="0"/>
              <a:t>is currently covered 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Data </a:t>
            </a:r>
            <a:r>
              <a:rPr lang="en-GB" dirty="0"/>
              <a:t>is available from January </a:t>
            </a:r>
            <a:r>
              <a:rPr lang="en-GB" dirty="0">
                <a:solidFill>
                  <a:schemeClr val="tx1"/>
                </a:solidFill>
              </a:rPr>
              <a:t>2012</a:t>
            </a:r>
            <a:r>
              <a:rPr lang="en-GB" dirty="0"/>
              <a:t> </a:t>
            </a:r>
            <a:r>
              <a:rPr lang="en-GB" dirty="0" smtClean="0"/>
              <a:t>onwards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Data </a:t>
            </a:r>
            <a:r>
              <a:rPr lang="en-GB" dirty="0"/>
              <a:t>reference period is the first </a:t>
            </a:r>
            <a:r>
              <a:rPr lang="en-GB" dirty="0">
                <a:solidFill>
                  <a:schemeClr val="tx1"/>
                </a:solidFill>
              </a:rPr>
              <a:t>14 days </a:t>
            </a:r>
            <a:r>
              <a:rPr lang="en-GB" dirty="0"/>
              <a:t>of the </a:t>
            </a:r>
            <a:r>
              <a:rPr lang="en-GB" dirty="0" smtClean="0"/>
              <a:t>month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Following </a:t>
            </a:r>
            <a:r>
              <a:rPr lang="en-GB" dirty="0"/>
              <a:t>a </a:t>
            </a:r>
            <a:r>
              <a:rPr lang="en-GB" dirty="0">
                <a:solidFill>
                  <a:schemeClr val="tx1"/>
                </a:solidFill>
              </a:rPr>
              <a:t>step-by-step</a:t>
            </a:r>
            <a:r>
              <a:rPr lang="en-GB" dirty="0"/>
              <a:t> approach STATEC chooses some products to begin the implementation </a:t>
            </a:r>
            <a:endParaRPr lang="en-GB" dirty="0" smtClean="0"/>
          </a:p>
          <a:p>
            <a:pPr>
              <a:spcAft>
                <a:spcPts val="1200"/>
              </a:spcAft>
            </a:pPr>
            <a:r>
              <a:rPr lang="en-GB" dirty="0" smtClean="0"/>
              <a:t>Along </a:t>
            </a:r>
            <a:r>
              <a:rPr lang="en-GB" dirty="0"/>
              <a:t>a transition period the SD prices </a:t>
            </a:r>
            <a:r>
              <a:rPr lang="en-GB" dirty="0" smtClean="0"/>
              <a:t>are </a:t>
            </a:r>
            <a:r>
              <a:rPr lang="en-GB" dirty="0" smtClean="0">
                <a:solidFill>
                  <a:schemeClr val="tx1"/>
                </a:solidFill>
              </a:rPr>
              <a:t>combined with </a:t>
            </a:r>
            <a:r>
              <a:rPr lang="en-GB" dirty="0">
                <a:solidFill>
                  <a:schemeClr val="tx1"/>
                </a:solidFill>
              </a:rPr>
              <a:t>the traditional price collection </a:t>
            </a:r>
            <a:r>
              <a:rPr lang="en-GB" dirty="0" smtClean="0"/>
              <a:t>data</a:t>
            </a:r>
            <a:endParaRPr lang="en-GB" dirty="0"/>
          </a:p>
          <a:p>
            <a:pPr>
              <a:spcAft>
                <a:spcPts val="1200"/>
              </a:spcAft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methodology planned to be adopted is tested and exemplified </a:t>
            </a:r>
            <a:r>
              <a:rPr lang="en-GB" dirty="0" smtClean="0"/>
              <a:t>for: </a:t>
            </a:r>
            <a:r>
              <a:rPr lang="en-GB" dirty="0"/>
              <a:t>01.1.1.1 </a:t>
            </a:r>
            <a:r>
              <a:rPr lang="en-GB" dirty="0">
                <a:solidFill>
                  <a:schemeClr val="tx1"/>
                </a:solidFill>
              </a:rPr>
              <a:t>Rice</a:t>
            </a:r>
            <a:r>
              <a:rPr lang="en-GB" dirty="0"/>
              <a:t>; 01.1.1.2 </a:t>
            </a:r>
            <a:r>
              <a:rPr lang="en-GB" dirty="0">
                <a:solidFill>
                  <a:schemeClr val="tx1"/>
                </a:solidFill>
              </a:rPr>
              <a:t>Flours</a:t>
            </a:r>
            <a:r>
              <a:rPr lang="en-GB" dirty="0"/>
              <a:t> and other cereals; 01.1.1.6 </a:t>
            </a:r>
            <a:r>
              <a:rPr lang="en-GB" dirty="0">
                <a:solidFill>
                  <a:schemeClr val="tx1"/>
                </a:solidFill>
              </a:rPr>
              <a:t>Pasta</a:t>
            </a:r>
            <a:r>
              <a:rPr lang="en-GB" dirty="0"/>
              <a:t> products and </a:t>
            </a:r>
            <a:r>
              <a:rPr lang="en-GB" dirty="0" smtClean="0"/>
              <a:t>couscous</a:t>
            </a:r>
            <a:endParaRPr lang="en-GB" dirty="0"/>
          </a:p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1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b="1" dirty="0">
                <a:latin typeface="+mj-lt"/>
                <a:ea typeface="+mj-ea"/>
                <a:cs typeface="+mj-cs"/>
              </a:rPr>
              <a:t>Data received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100000" cy="5400600"/>
          </a:xfrm>
        </p:spPr>
        <p:txBody>
          <a:bodyPr/>
          <a:lstStyle/>
          <a:p>
            <a:pPr lvl="0"/>
            <a:r>
              <a:rPr lang="en-GB" dirty="0" smtClean="0"/>
              <a:t>EAN </a:t>
            </a:r>
            <a:r>
              <a:rPr lang="en-GB" dirty="0"/>
              <a:t>codes of products </a:t>
            </a:r>
          </a:p>
          <a:p>
            <a:pPr lvl="0"/>
            <a:r>
              <a:rPr lang="en-GB" dirty="0"/>
              <a:t>Retailer codes of products</a:t>
            </a:r>
          </a:p>
          <a:p>
            <a:pPr lvl="0"/>
            <a:r>
              <a:rPr lang="en-GB" dirty="0"/>
              <a:t>The label of products</a:t>
            </a:r>
          </a:p>
          <a:p>
            <a:pPr lvl="0"/>
            <a:r>
              <a:rPr lang="en-GB" dirty="0"/>
              <a:t>Retailer classification codes</a:t>
            </a:r>
          </a:p>
          <a:p>
            <a:pPr lvl="0"/>
            <a:r>
              <a:rPr lang="en-GB" dirty="0"/>
              <a:t>Retailer classification labels</a:t>
            </a:r>
          </a:p>
          <a:p>
            <a:pPr lvl="0"/>
            <a:r>
              <a:rPr lang="en-GB" dirty="0"/>
              <a:t>Turnover by EAN code </a:t>
            </a:r>
            <a:r>
              <a:rPr lang="en-GB" dirty="0" smtClean="0"/>
              <a:t>*</a:t>
            </a:r>
            <a:endParaRPr lang="en-GB" dirty="0"/>
          </a:p>
          <a:p>
            <a:pPr lvl="0"/>
            <a:r>
              <a:rPr lang="en-GB" dirty="0"/>
              <a:t>Number of products sold </a:t>
            </a:r>
            <a:r>
              <a:rPr lang="en-GB" dirty="0" smtClean="0"/>
              <a:t>*</a:t>
            </a:r>
            <a:endParaRPr lang="en-GB" dirty="0"/>
          </a:p>
          <a:p>
            <a:pPr lvl="0"/>
            <a:r>
              <a:rPr lang="en-GB" dirty="0"/>
              <a:t>Quantity </a:t>
            </a:r>
            <a:r>
              <a:rPr lang="en-GB" dirty="0" smtClean="0"/>
              <a:t>of products sold *(</a:t>
            </a:r>
            <a:r>
              <a:rPr lang="en-GB" dirty="0"/>
              <a:t>number of products x quantity per unit)</a:t>
            </a:r>
          </a:p>
          <a:p>
            <a:pPr lvl="0"/>
            <a:r>
              <a:rPr lang="en-GB" dirty="0"/>
              <a:t>Reference period (Year, month</a:t>
            </a:r>
            <a:r>
              <a:rPr lang="en-GB" dirty="0" smtClean="0"/>
              <a:t>)</a:t>
            </a:r>
          </a:p>
          <a:p>
            <a:pPr lvl="0"/>
            <a:endParaRPr lang="en-GB" dirty="0"/>
          </a:p>
          <a:p>
            <a:pPr marL="0" indent="0">
              <a:buNone/>
            </a:pPr>
            <a:r>
              <a:rPr lang="en-GB" dirty="0" smtClean="0"/>
              <a:t>*total </a:t>
            </a:r>
            <a:r>
              <a:rPr lang="en-GB" dirty="0"/>
              <a:t>for the first  2 </a:t>
            </a:r>
            <a:r>
              <a:rPr lang="en-GB" dirty="0" smtClean="0"/>
              <a:t>weeks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4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03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Data consistency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8100000" cy="54006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size of file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variables contained in the file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The total number of products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total turnover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number of digits in the EAN codes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The existence of duplicated data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Incomplete records</a:t>
            </a:r>
          </a:p>
          <a:p>
            <a:pPr marL="0" lv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file received is compared with:</a:t>
            </a:r>
          </a:p>
          <a:p>
            <a:pPr lvl="1"/>
            <a:r>
              <a:rPr lang="en-GB" dirty="0"/>
              <a:t>The previous month</a:t>
            </a:r>
          </a:p>
          <a:p>
            <a:pPr lvl="1"/>
            <a:r>
              <a:rPr lang="en-GB" dirty="0"/>
              <a:t>The same month of the previous year</a:t>
            </a:r>
          </a:p>
          <a:p>
            <a:pPr lvl="1"/>
            <a:r>
              <a:rPr lang="en-GB" dirty="0"/>
              <a:t>The files of the 12 previous months, as a “time series” follow 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7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b="1" dirty="0" smtClean="0">
                <a:latin typeface="+mj-lt"/>
                <a:ea typeface="+mj-ea"/>
                <a:cs typeface="+mj-cs"/>
              </a:rPr>
              <a:t>Plans to improve data transmission</a:t>
            </a:r>
            <a:endParaRPr lang="en-GB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Receive </a:t>
            </a:r>
            <a:r>
              <a:rPr lang="en-GB" dirty="0"/>
              <a:t>data </a:t>
            </a:r>
            <a:r>
              <a:rPr lang="en-GB" dirty="0">
                <a:solidFill>
                  <a:schemeClr val="tx1"/>
                </a:solidFill>
              </a:rPr>
              <a:t>weekly</a:t>
            </a:r>
            <a:r>
              <a:rPr lang="en-GB" dirty="0"/>
              <a:t> (instead of only one transmission per month covering the 15 first days)</a:t>
            </a:r>
          </a:p>
          <a:p>
            <a:pPr lvl="0"/>
            <a:r>
              <a:rPr lang="en-GB" dirty="0" smtClean="0"/>
              <a:t>Expand </a:t>
            </a:r>
            <a:r>
              <a:rPr lang="en-GB" dirty="0"/>
              <a:t>the temporal coverage from two to </a:t>
            </a:r>
            <a:r>
              <a:rPr lang="en-GB" dirty="0">
                <a:solidFill>
                  <a:schemeClr val="tx1"/>
                </a:solidFill>
              </a:rPr>
              <a:t>three weeks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</a:rPr>
              <a:t>Automatized data delivery </a:t>
            </a:r>
            <a:r>
              <a:rPr lang="en-GB" dirty="0" smtClean="0"/>
              <a:t>routines</a:t>
            </a:r>
          </a:p>
          <a:p>
            <a:pPr marL="0" lv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As the worst case scenario the HICP/CPI could also possibly be compiled with data </a:t>
            </a:r>
            <a:r>
              <a:rPr lang="en-GB" dirty="0" smtClean="0"/>
              <a:t>manually collected </a:t>
            </a:r>
            <a:r>
              <a:rPr lang="en-GB" dirty="0"/>
              <a:t>by the price collectors.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6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	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5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2800" b="1" dirty="0"/>
              <a:t>Classification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7</a:t>
            </a:fld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67544" y="836712"/>
            <a:ext cx="3426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Aggregation structure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7510"/>
              </p:ext>
            </p:extLst>
          </p:nvPr>
        </p:nvGraphicFramePr>
        <p:xfrm>
          <a:off x="1475656" y="1844824"/>
          <a:ext cx="6192688" cy="2383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584176"/>
                <a:gridCol w="3528392"/>
              </a:tblGrid>
              <a:tr h="282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No. Digit</a:t>
                      </a:r>
                      <a:endParaRPr lang="en-GB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COICOP</a:t>
                      </a:r>
                      <a:endParaRPr lang="en-GB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Class Label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5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Rice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6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01.1.1.1.1.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Rice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7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01.1.1.1.1.1.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Rice – </a:t>
                      </a:r>
                      <a:r>
                        <a:rPr lang="en-GB" sz="1700" dirty="0" smtClean="0">
                          <a:effectLst/>
                        </a:rPr>
                        <a:t>Scanner Data</a:t>
                      </a:r>
                      <a:endParaRPr lang="en-GB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8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01.1.1.1.1.1.1.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 marL="3924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Retailer 1 – Rice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8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01.1.1.1.1.1.2.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 marL="3924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Retailer 2 – Rice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8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01.1.1.1.1.1.3.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 marL="3924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Retailer 3 - Rice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  <a:tr h="282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7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01.1.1.1.1.2.</a:t>
                      </a:r>
                      <a:endParaRPr lang="en-GB" sz="2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Rice – </a:t>
                      </a:r>
                      <a:r>
                        <a:rPr lang="en-GB" sz="1700" dirty="0" smtClean="0">
                          <a:effectLst/>
                        </a:rPr>
                        <a:t>Traditional Price Collection</a:t>
                      </a:r>
                      <a:endParaRPr lang="en-GB" sz="2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0385" marR="130385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 ¦ ISTAT ¦	  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1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" y="908720"/>
            <a:ext cx="8100000" cy="5400600"/>
          </a:xfrm>
        </p:spPr>
        <p:txBody>
          <a:bodyPr/>
          <a:lstStyle/>
          <a:p>
            <a:pPr marL="0" lvl="1" indent="0">
              <a:buSzPct val="80000"/>
              <a:buNone/>
            </a:pPr>
            <a:r>
              <a:rPr lang="en-GB" sz="2800" b="1" dirty="0"/>
              <a:t>The linking </a:t>
            </a:r>
            <a:r>
              <a:rPr lang="en-GB" sz="2800" b="1" dirty="0" smtClean="0"/>
              <a:t>process</a:t>
            </a:r>
          </a:p>
          <a:p>
            <a:pPr marL="0" lvl="1" indent="0">
              <a:buSzPct val="80000"/>
              <a:buNone/>
            </a:pPr>
            <a:endParaRPr lang="en-GB" sz="2400" dirty="0" smtClean="0"/>
          </a:p>
          <a:p>
            <a:pPr marL="0" lvl="1" indent="0">
              <a:buSzPct val="80000"/>
              <a:buNone/>
            </a:pPr>
            <a:endParaRPr lang="en-GB" sz="2400" dirty="0"/>
          </a:p>
          <a:p>
            <a:pPr marL="0" lvl="1" indent="0">
              <a:buSzPct val="80000"/>
              <a:buNone/>
            </a:pPr>
            <a:endParaRPr lang="en-GB" sz="24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MT is </a:t>
            </a:r>
            <a:r>
              <a:rPr lang="en-GB" dirty="0" smtClean="0">
                <a:solidFill>
                  <a:schemeClr val="tx1"/>
                </a:solidFill>
              </a:rPr>
              <a:t>per retailer </a:t>
            </a:r>
            <a:r>
              <a:rPr lang="en-GB" dirty="0"/>
              <a:t>and is generated </a:t>
            </a:r>
            <a:r>
              <a:rPr lang="en-GB" dirty="0" smtClean="0"/>
              <a:t>from the </a:t>
            </a:r>
            <a:r>
              <a:rPr lang="en-GB" dirty="0"/>
              <a:t>data of the previous </a:t>
            </a:r>
            <a:r>
              <a:rPr lang="en-GB" dirty="0" smtClean="0"/>
              <a:t>year</a:t>
            </a:r>
          </a:p>
          <a:p>
            <a:r>
              <a:rPr lang="en-GB" dirty="0" smtClean="0"/>
              <a:t>Ref. m is updated every month with data from </a:t>
            </a:r>
            <a:r>
              <a:rPr lang="en-GB" dirty="0" smtClean="0">
                <a:solidFill>
                  <a:schemeClr val="tx1"/>
                </a:solidFill>
              </a:rPr>
              <a:t>all retailers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8</a:t>
            </a:fld>
            <a:endParaRPr lang="fr-CH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68976"/>
              </p:ext>
            </p:extLst>
          </p:nvPr>
        </p:nvGraphicFramePr>
        <p:xfrm>
          <a:off x="1115616" y="1484784"/>
          <a:ext cx="6624736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224136"/>
                <a:gridCol w="1512168"/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Tables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Frequency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Link to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7-digit COICOP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Mapping Table (MT)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Annual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Retailers’ categories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White Rice 01.1.1.1.1.1.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Reference table (Ref. m)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Monthly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individual products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Uncle Bens white rice 01.1.1.1.1.1.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	 ¦ ISTAT ¦ 	1-2 October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2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Classification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5A76D-C765-4406-92B4-4EB6523E831A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52400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b="1" dirty="0"/>
          </a:p>
        </p:txBody>
      </p:sp>
      <p:grpSp>
        <p:nvGrpSpPr>
          <p:cNvPr id="5" name="Canvas 17"/>
          <p:cNvGrpSpPr/>
          <p:nvPr/>
        </p:nvGrpSpPr>
        <p:grpSpPr>
          <a:xfrm>
            <a:off x="446964" y="2276872"/>
            <a:ext cx="8072178" cy="2781858"/>
            <a:chOff x="196077" y="98000"/>
            <a:chExt cx="5503714" cy="1896707"/>
          </a:xfrm>
        </p:grpSpPr>
        <p:sp>
          <p:nvSpPr>
            <p:cNvPr id="7" name="Text Box 13"/>
            <p:cNvSpPr txBox="1"/>
            <p:nvPr/>
          </p:nvSpPr>
          <p:spPr>
            <a:xfrm>
              <a:off x="1429406" y="98000"/>
              <a:ext cx="953669" cy="325369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SD.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file_Feb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Text Box 5"/>
            <p:cNvSpPr txBox="1"/>
            <p:nvPr/>
          </p:nvSpPr>
          <p:spPr>
            <a:xfrm>
              <a:off x="2807156" y="101712"/>
              <a:ext cx="953135" cy="325120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Ref</a:t>
              </a:r>
              <a:r>
                <a:rPr lang="en-GB" sz="1100" dirty="0">
                  <a:effectLst/>
                  <a:ea typeface="Calibri"/>
                  <a:cs typeface="Times New Roman"/>
                </a:rPr>
                <a:t>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Text Box 15"/>
            <p:cNvSpPr txBox="1"/>
            <p:nvPr/>
          </p:nvSpPr>
          <p:spPr>
            <a:xfrm>
              <a:off x="2242991" y="426700"/>
              <a:ext cx="695338" cy="241222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b="1" dirty="0">
                  <a:effectLst/>
                  <a:ea typeface="Calibri"/>
                  <a:cs typeface="Times New Roman"/>
                </a:rPr>
                <a:t>Merge 1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Text Box 5"/>
            <p:cNvSpPr txBox="1"/>
            <p:nvPr/>
          </p:nvSpPr>
          <p:spPr>
            <a:xfrm>
              <a:off x="196077" y="667540"/>
              <a:ext cx="2199654" cy="473629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100" dirty="0">
                  <a:effectLst/>
                  <a:ea typeface="Calibri"/>
                  <a:cs typeface="Times New Roman"/>
                </a:rPr>
                <a:t> </a:t>
              </a:r>
              <a:r>
                <a:rPr lang="en-GB" dirty="0">
                  <a:effectLst/>
                  <a:ea typeface="Calibri"/>
                  <a:cs typeface="Times New Roman"/>
                </a:rPr>
                <a:t>B: Products in both SD.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file_Feb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r>
                <a:rPr lang="en-GB" dirty="0">
                  <a:effectLst/>
                  <a:ea typeface="Calibri"/>
                  <a:cs typeface="Times New Roman"/>
                </a:rPr>
                <a:t> and Ref.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r>
                <a:rPr lang="en-GB" dirty="0">
                  <a:effectLst/>
                  <a:ea typeface="Calibri"/>
                  <a:cs typeface="Times New Roman"/>
                </a:rPr>
                <a:t> by COICOP</a:t>
              </a:r>
            </a:p>
          </p:txBody>
        </p:sp>
        <p:sp>
          <p:nvSpPr>
            <p:cNvPr id="11" name="Text Box 5"/>
            <p:cNvSpPr txBox="1"/>
            <p:nvPr/>
          </p:nvSpPr>
          <p:spPr>
            <a:xfrm>
              <a:off x="5016235" y="855023"/>
              <a:ext cx="683556" cy="285283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MT</a:t>
              </a:r>
              <a:r>
                <a:rPr lang="en-GB" baseline="-25000" dirty="0">
                  <a:effectLst/>
                  <a:ea typeface="Calibri"/>
                  <a:cs typeface="Times New Roman"/>
                </a:rPr>
                <a:t>y-1</a:t>
              </a:r>
              <a:endParaRPr lang="en-GB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15"/>
            <p:cNvSpPr txBox="1"/>
            <p:nvPr/>
          </p:nvSpPr>
          <p:spPr>
            <a:xfrm>
              <a:off x="4579624" y="1141346"/>
              <a:ext cx="722434" cy="240665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b="1" dirty="0">
                  <a:effectLst/>
                  <a:ea typeface="Calibri"/>
                  <a:cs typeface="Times New Roman"/>
                </a:rPr>
                <a:t>Merge 2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Text Box 5"/>
            <p:cNvSpPr txBox="1"/>
            <p:nvPr/>
          </p:nvSpPr>
          <p:spPr>
            <a:xfrm>
              <a:off x="2242991" y="1669072"/>
              <a:ext cx="952500" cy="325635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Ref.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Feb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Text Box 5"/>
            <p:cNvSpPr txBox="1"/>
            <p:nvPr/>
          </p:nvSpPr>
          <p:spPr>
            <a:xfrm>
              <a:off x="2799252" y="667819"/>
              <a:ext cx="2104106" cy="472036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A: Products only in SD.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file_Feb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r>
                <a:rPr lang="en-GB" dirty="0">
                  <a:effectLst/>
                  <a:ea typeface="Calibri"/>
                  <a:cs typeface="Times New Roman"/>
                </a:rPr>
                <a:t> but not Ref. </a:t>
              </a:r>
              <a:r>
                <a:rPr lang="en-GB" dirty="0" err="1">
                  <a:effectLst/>
                  <a:ea typeface="Calibri"/>
                  <a:cs typeface="Times New Roman"/>
                </a:rPr>
                <a:t>Jan</a:t>
              </a:r>
              <a:r>
                <a:rPr lang="en-GB" baseline="-25000" dirty="0" err="1">
                  <a:effectLst/>
                  <a:ea typeface="Calibri"/>
                  <a:cs typeface="Times New Roman"/>
                </a:rPr>
                <a:t>y</a:t>
              </a:r>
              <a:endParaRPr lang="en-GB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Text Box 5"/>
            <p:cNvSpPr txBox="1"/>
            <p:nvPr/>
          </p:nvSpPr>
          <p:spPr>
            <a:xfrm>
              <a:off x="4170373" y="1378618"/>
              <a:ext cx="1529417" cy="290813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dirty="0">
                  <a:effectLst/>
                  <a:ea typeface="Calibri"/>
                  <a:cs typeface="Times New Roman"/>
                </a:rPr>
                <a:t> Table A with COICOP</a:t>
              </a:r>
            </a:p>
          </p:txBody>
        </p:sp>
        <p:sp>
          <p:nvSpPr>
            <p:cNvPr id="16" name="Text Box 15"/>
            <p:cNvSpPr txBox="1"/>
            <p:nvPr/>
          </p:nvSpPr>
          <p:spPr>
            <a:xfrm>
              <a:off x="2466309" y="1317572"/>
              <a:ext cx="532130" cy="351859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b="1" dirty="0">
                  <a:effectLst/>
                  <a:ea typeface="Calibri"/>
                </a:rPr>
                <a:t>+</a:t>
              </a:r>
              <a:endParaRPr lang="en-GB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350950" y="1489525"/>
              <a:ext cx="1031695" cy="1021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067840" y="1501495"/>
              <a:ext cx="1011687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351072" y="1197204"/>
              <a:ext cx="109" cy="292551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437786" y="869811"/>
            <a:ext cx="59859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tx2"/>
                </a:solidFill>
                <a:latin typeface="+mn-lt"/>
              </a:rPr>
              <a:t>Obtaining the monthly </a:t>
            </a:r>
            <a:r>
              <a:rPr lang="en-GB" sz="2800" b="1" dirty="0" smtClean="0">
                <a:solidFill>
                  <a:schemeClr val="tx2"/>
                </a:solidFill>
                <a:latin typeface="+mn-lt"/>
              </a:rPr>
              <a:t>reference table </a:t>
            </a:r>
            <a:endParaRPr lang="en-GB" sz="2800" b="1" dirty="0">
              <a:solidFill>
                <a:schemeClr val="tx2"/>
              </a:solidFill>
              <a:latin typeface="+mn-lt"/>
            </a:endParaRPr>
          </a:p>
          <a:p>
            <a:r>
              <a:rPr lang="en-GB" sz="2800" i="1" dirty="0" smtClean="0">
                <a:solidFill>
                  <a:schemeClr val="tx2"/>
                </a:solidFill>
                <a:latin typeface="+mn-lt"/>
              </a:rPr>
              <a:t>Ex</a:t>
            </a:r>
            <a:r>
              <a:rPr lang="en-GB" sz="2800" i="1" dirty="0">
                <a:solidFill>
                  <a:schemeClr val="tx2"/>
                </a:solidFill>
                <a:latin typeface="+mn-lt"/>
              </a:rPr>
              <a:t>. February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Scanner Data Workshop  	 ¦ ISTAT ¦  	1-2 October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7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EC template 2014">
  <a:themeElements>
    <a:clrScheme name="STATEC PPT 2014">
      <a:dk1>
        <a:srgbClr val="008091"/>
      </a:dk1>
      <a:lt1>
        <a:srgbClr val="FAFAFA"/>
      </a:lt1>
      <a:dk2>
        <a:srgbClr val="6F6F6F"/>
      </a:dk2>
      <a:lt2>
        <a:srgbClr val="A6A6A6"/>
      </a:lt2>
      <a:accent1>
        <a:srgbClr val="005786"/>
      </a:accent1>
      <a:accent2>
        <a:srgbClr val="0092CF"/>
      </a:accent2>
      <a:accent3>
        <a:srgbClr val="5BA76A"/>
      </a:accent3>
      <a:accent4>
        <a:srgbClr val="A4AF29"/>
      </a:accent4>
      <a:accent5>
        <a:srgbClr val="6F6F6F"/>
      </a:accent5>
      <a:accent6>
        <a:srgbClr val="D0671C"/>
      </a:accent6>
      <a:hlink>
        <a:srgbClr val="008091"/>
      </a:hlink>
      <a:folHlink>
        <a:srgbClr val="D0671C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STATEC template 2014</Template>
  <TotalTime>1076</TotalTime>
  <Words>1490</Words>
  <Application>Microsoft Office PowerPoint</Application>
  <PresentationFormat>On-screen Show (4:3)</PresentationFormat>
  <Paragraphs>434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STATEC template 2014</vt:lpstr>
      <vt:lpstr>Scanner data in the Luxembourg HICP/CPI</vt:lpstr>
      <vt:lpstr>Main topics</vt:lpstr>
      <vt:lpstr>Introduction</vt:lpstr>
      <vt:lpstr>Data received</vt:lpstr>
      <vt:lpstr>Data consistency </vt:lpstr>
      <vt:lpstr>Plans to improve data transmission</vt:lpstr>
      <vt:lpstr>Classification</vt:lpstr>
      <vt:lpstr>Classification</vt:lpstr>
      <vt:lpstr>Classification</vt:lpstr>
      <vt:lpstr>Classification</vt:lpstr>
      <vt:lpstr>Plans to improve the classification process</vt:lpstr>
      <vt:lpstr>Sampling </vt:lpstr>
      <vt:lpstr>Sampling</vt:lpstr>
      <vt:lpstr>Sampling </vt:lpstr>
      <vt:lpstr>Sampling</vt:lpstr>
      <vt:lpstr>Index compilation</vt:lpstr>
      <vt:lpstr>Analytics</vt:lpstr>
      <vt:lpstr>Analytics</vt:lpstr>
      <vt:lpstr>Outputs - Rice</vt:lpstr>
      <vt:lpstr>Outputs - Pasta </vt:lpstr>
      <vt:lpstr>Outputs - Flour</vt:lpstr>
      <vt:lpstr>Implementation</vt:lpstr>
      <vt:lpstr>PowerPoint Presentation</vt:lpstr>
    </vt:vector>
  </TitlesOfParts>
  <Company>STATEC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Scanner data in the Luxembourg HICP/CPI</dc:title>
  <dc:creator>Vanda Guerreiro</dc:creator>
  <cp:lastModifiedBy>Vanda Guerreiro</cp:lastModifiedBy>
  <cp:revision>62</cp:revision>
  <cp:lastPrinted>2014-06-11T14:08:41Z</cp:lastPrinted>
  <dcterms:created xsi:type="dcterms:W3CDTF">2015-09-08T10:03:06Z</dcterms:created>
  <dcterms:modified xsi:type="dcterms:W3CDTF">2015-10-09T10:14:19Z</dcterms:modified>
</cp:coreProperties>
</file>