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6037" r:id="rId2"/>
    <p:sldMasterId id="2147485589" r:id="rId3"/>
    <p:sldMasterId id="2147485593" r:id="rId4"/>
  </p:sldMasterIdLst>
  <p:notesMasterIdLst>
    <p:notesMasterId r:id="rId29"/>
  </p:notesMasterIdLst>
  <p:handoutMasterIdLst>
    <p:handoutMasterId r:id="rId30"/>
  </p:handoutMasterIdLst>
  <p:sldIdLst>
    <p:sldId id="256" r:id="rId5"/>
    <p:sldId id="806" r:id="rId6"/>
    <p:sldId id="768" r:id="rId7"/>
    <p:sldId id="318" r:id="rId8"/>
    <p:sldId id="804" r:id="rId9"/>
    <p:sldId id="783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800" r:id="rId19"/>
    <p:sldId id="805" r:id="rId20"/>
    <p:sldId id="801" r:id="rId21"/>
    <p:sldId id="796" r:id="rId22"/>
    <p:sldId id="798" r:id="rId23"/>
    <p:sldId id="799" r:id="rId24"/>
    <p:sldId id="802" r:id="rId25"/>
    <p:sldId id="803" r:id="rId26"/>
    <p:sldId id="784" r:id="rId27"/>
    <p:sldId id="785" r:id="rId28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EAF5F6"/>
    <a:srgbClr val="339966"/>
    <a:srgbClr val="3399FF"/>
    <a:srgbClr val="FF3300"/>
    <a:srgbClr val="FFE1E1"/>
    <a:srgbClr val="FF9933"/>
    <a:srgbClr val="FF9900"/>
    <a:srgbClr val="FFCC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377" autoAdjust="0"/>
  </p:normalViewPr>
  <p:slideViewPr>
    <p:cSldViewPr>
      <p:cViewPr>
        <p:scale>
          <a:sx n="70" d="100"/>
          <a:sy n="70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ia\Documents\Cartel1.xls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ia\Documents\Cartel1.xls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lserver\Archivio\condivisa\PASSAGGIO%20CONSEGNA\PRESENTAZIONE%20COBOLLI\GRAFICI%20DELLE%20SLIDE\Redditivit&#224;%20%25.xls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lserver\Archivio\condivisa\PASSAGGIO%20CONSEGNA\PRESENTAZIONE%20COBOLLI\GRAFICI%20DELLE%20SLIDE\Quote%20di%20merca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lserver\Archivio\condivisa\PASSAGGIO%20CONSEGNA\PRESENTAZIONE%20COBOLLI\GRAFICI%20DELLE%20SLIDE\Quote%20di%20merca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lserver\Archivio\condivisa\PASSAGGIO%20CONSEGNA\PRESENTAZIONE%20COBOLLI\GRAFICI%20DELLE%20SLIDE\Quote%20di%20merca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lserver\Archivio\condivisa\PASSAGGIO%20CONSEGNA\PRESENTAZIONE%20COBOLLI\GRAFICI%20DELLE%20SLIDE\Quota%20di%20mercato%20Primi%2010%20GDO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tocco00\Desktop\Projects\Federdistribuzione\2015\File%20elaborazione\Federdistribuzione_Base%20dati%202015_v0.58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stocco00\Desktop\Projects\Federdistribuzione\2015\File%20elaborazione\Federdistribuzione_Base%20dati%202015_v0.58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ia\Documents\Cartel1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7.2885851666199042E-2"/>
          <c:y val="3.6280337966214771E-2"/>
          <c:w val="0.92711415903283456"/>
          <c:h val="0.77537773580713254"/>
        </c:manualLayout>
      </c:layout>
      <c:barChart>
        <c:barDir val="col"/>
        <c:grouping val="clustered"/>
        <c:ser>
          <c:idx val="2"/>
          <c:order val="2"/>
          <c:tx>
            <c:strRef>
              <c:f>Foglio1!$D$1</c:f>
              <c:strCache>
                <c:ptCount val="1"/>
                <c:pt idx="0">
                  <c:v>Consumer prices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19"/>
              <c:layout>
                <c:manualLayout>
                  <c:x val="2.9893100389976656E-3"/>
                  <c:y val="7.8971324910830833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Foglio1!$D$2:$D$21</c:f>
              <c:numCache>
                <c:formatCode>0.0</c:formatCode>
                <c:ptCount val="20"/>
                <c:pt idx="0">
                  <c:v>5.4</c:v>
                </c:pt>
                <c:pt idx="1">
                  <c:v>3.9</c:v>
                </c:pt>
                <c:pt idx="2">
                  <c:v>1.7</c:v>
                </c:pt>
                <c:pt idx="3">
                  <c:v>1.8</c:v>
                </c:pt>
                <c:pt idx="4">
                  <c:v>1.7</c:v>
                </c:pt>
                <c:pt idx="5">
                  <c:v>2.5</c:v>
                </c:pt>
                <c:pt idx="6">
                  <c:v>2.7</c:v>
                </c:pt>
                <c:pt idx="7">
                  <c:v>2.5</c:v>
                </c:pt>
                <c:pt idx="8">
                  <c:v>2.7</c:v>
                </c:pt>
                <c:pt idx="9">
                  <c:v>2.2000000000000002</c:v>
                </c:pt>
                <c:pt idx="10">
                  <c:v>1.9000000000000001</c:v>
                </c:pt>
                <c:pt idx="11">
                  <c:v>2.1</c:v>
                </c:pt>
                <c:pt idx="12">
                  <c:v>1.8</c:v>
                </c:pt>
                <c:pt idx="13">
                  <c:v>3.3</c:v>
                </c:pt>
                <c:pt idx="14">
                  <c:v>0.8</c:v>
                </c:pt>
                <c:pt idx="15">
                  <c:v>1.5</c:v>
                </c:pt>
                <c:pt idx="16">
                  <c:v>2.8</c:v>
                </c:pt>
                <c:pt idx="17">
                  <c:v>3</c:v>
                </c:pt>
                <c:pt idx="18">
                  <c:v>1.2</c:v>
                </c:pt>
                <c:pt idx="19">
                  <c:v>0.2</c:v>
                </c:pt>
              </c:numCache>
            </c:numRef>
          </c:val>
        </c:ser>
        <c:axId val="93131904"/>
        <c:axId val="93133440"/>
      </c:barChar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GDP</c:v>
                </c:pt>
              </c:strCache>
            </c:strRef>
          </c:tx>
          <c:spPr>
            <a:ln w="34925">
              <a:solidFill>
                <a:srgbClr val="339966"/>
              </a:solidFill>
            </a:ln>
          </c:spPr>
          <c:marker>
            <c:symbol val="none"/>
          </c:marker>
          <c:dLbls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339966"/>
                      </a:solidFill>
                      <a:latin typeface="Calibri" pitchFamily="34" charset="0"/>
                    </a:defRPr>
                  </a:pPr>
                  <a:endParaRPr lang="it-IT"/>
                </a:p>
              </c:txPr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339966"/>
                      </a:solidFill>
                      <a:latin typeface="Calibri" pitchFamily="34" charset="0"/>
                    </a:defRPr>
                  </a:pPr>
                  <a:endParaRPr lang="it-IT"/>
                </a:p>
              </c:txPr>
            </c:dLbl>
            <c:dLbl>
              <c:idx val="14"/>
              <c:layout>
                <c:manualLayout>
                  <c:x val="-2.4497395769584977E-2"/>
                  <c:y val="1.8696512991093955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8.883112604346665E-3"/>
                  <c:y val="-3.4385068325741612E-4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339966"/>
                    </a:solidFill>
                    <a:latin typeface="Calibri" pitchFamily="34" charset="0"/>
                  </a:defRPr>
                </a:pPr>
                <a:endParaRPr lang="it-IT"/>
              </a:p>
            </c:txPr>
            <c:dLblPos val="b"/>
            <c:showVal val="1"/>
          </c:dLbls>
          <c:cat>
            <c:numRef>
              <c:f>Foglio1!$A$2:$A$21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2.9</c:v>
                </c:pt>
                <c:pt idx="1">
                  <c:v>1.1000000000000001</c:v>
                </c:pt>
                <c:pt idx="2">
                  <c:v>2</c:v>
                </c:pt>
                <c:pt idx="3">
                  <c:v>1.8</c:v>
                </c:pt>
                <c:pt idx="4">
                  <c:v>1.6</c:v>
                </c:pt>
                <c:pt idx="5">
                  <c:v>2.9</c:v>
                </c:pt>
                <c:pt idx="6">
                  <c:v>1.9000000000000001</c:v>
                </c:pt>
                <c:pt idx="7">
                  <c:v>0.5</c:v>
                </c:pt>
                <c:pt idx="8">
                  <c:v>0</c:v>
                </c:pt>
                <c:pt idx="9">
                  <c:v>1.7</c:v>
                </c:pt>
                <c:pt idx="10">
                  <c:v>0.9</c:v>
                </c:pt>
                <c:pt idx="11">
                  <c:v>2.2000000000000002</c:v>
                </c:pt>
                <c:pt idx="12">
                  <c:v>1.7</c:v>
                </c:pt>
                <c:pt idx="13">
                  <c:v>-1.2</c:v>
                </c:pt>
                <c:pt idx="14">
                  <c:v>-5.5</c:v>
                </c:pt>
                <c:pt idx="15">
                  <c:v>1.7</c:v>
                </c:pt>
                <c:pt idx="16">
                  <c:v>0.60000000000000031</c:v>
                </c:pt>
                <c:pt idx="17">
                  <c:v>-2.4</c:v>
                </c:pt>
                <c:pt idx="18">
                  <c:v>-1.9000000000000001</c:v>
                </c:pt>
                <c:pt idx="19">
                  <c:v>-0.4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Consumption</c:v>
                </c:pt>
              </c:strCache>
            </c:strRef>
          </c:tx>
          <c:spPr>
            <a:ln w="34925">
              <a:solidFill>
                <a:srgbClr val="3399FF"/>
              </a:solidFill>
            </a:ln>
          </c:spPr>
          <c:marker>
            <c:symbol val="none"/>
          </c:marker>
          <c:dLbls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3399FF"/>
                      </a:solidFill>
                      <a:latin typeface="Calibri" pitchFamily="34" charset="0"/>
                    </a:defRPr>
                  </a:pPr>
                  <a:endParaRPr lang="it-IT"/>
                </a:p>
              </c:txPr>
            </c:dLbl>
            <c:dLbl>
              <c:idx val="15"/>
              <c:layout>
                <c:manualLayout>
                  <c:x val="-2.0716036259624541E-2"/>
                  <c:y val="-5.2420231867820695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1.8001831214156324E-2"/>
                  <c:y val="2.856293745139429E-2"/>
                </c:manualLayout>
              </c:layout>
              <c:dLblPos val="r"/>
              <c:showVal val="1"/>
            </c:dLbl>
            <c:dLbl>
              <c:idx val="17"/>
              <c:numFmt formatCode="#,##0.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3399FF"/>
                      </a:solidFill>
                      <a:latin typeface="Calibri" pitchFamily="34" charset="0"/>
                    </a:defRPr>
                  </a:pPr>
                  <a:endParaRPr lang="it-IT"/>
                </a:p>
              </c:txPr>
            </c:dLbl>
            <c:dLbl>
              <c:idx val="19"/>
              <c:layout>
                <c:manualLayout>
                  <c:x val="-6.1959923473662946E-3"/>
                  <c:y val="-4.014209863912297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3399FF"/>
                    </a:solidFill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2.2000000000000002</c:v>
                </c:pt>
                <c:pt idx="1">
                  <c:v>0.8</c:v>
                </c:pt>
                <c:pt idx="2">
                  <c:v>3.2</c:v>
                </c:pt>
                <c:pt idx="3">
                  <c:v>2.9</c:v>
                </c:pt>
                <c:pt idx="4">
                  <c:v>2.2999999999999998</c:v>
                </c:pt>
                <c:pt idx="5">
                  <c:v>3.3</c:v>
                </c:pt>
                <c:pt idx="6">
                  <c:v>1.1000000000000001</c:v>
                </c:pt>
                <c:pt idx="7">
                  <c:v>0.2</c:v>
                </c:pt>
                <c:pt idx="8">
                  <c:v>1</c:v>
                </c:pt>
                <c:pt idx="9">
                  <c:v>0.70000000000000029</c:v>
                </c:pt>
                <c:pt idx="10">
                  <c:v>0.60000000000000031</c:v>
                </c:pt>
                <c:pt idx="11">
                  <c:v>1.5</c:v>
                </c:pt>
                <c:pt idx="12">
                  <c:v>1.4</c:v>
                </c:pt>
                <c:pt idx="13">
                  <c:v>-0.8</c:v>
                </c:pt>
                <c:pt idx="14">
                  <c:v>-1.6</c:v>
                </c:pt>
                <c:pt idx="15">
                  <c:v>1.5</c:v>
                </c:pt>
                <c:pt idx="16">
                  <c:v>-0.30000000000000016</c:v>
                </c:pt>
                <c:pt idx="17">
                  <c:v>-4</c:v>
                </c:pt>
                <c:pt idx="18">
                  <c:v>-2.6</c:v>
                </c:pt>
                <c:pt idx="19">
                  <c:v>0.30000000000000016</c:v>
                </c:pt>
              </c:numCache>
            </c:numRef>
          </c:val>
        </c:ser>
        <c:marker val="1"/>
        <c:axId val="93131904"/>
        <c:axId val="93133440"/>
      </c:lineChart>
      <c:catAx>
        <c:axId val="93131904"/>
        <c:scaling>
          <c:orientation val="minMax"/>
        </c:scaling>
        <c:axPos val="b"/>
        <c:numFmt formatCode="General" sourceLinked="1"/>
        <c:majorTickMark val="cross"/>
        <c:tickLblPos val="low"/>
        <c:spPr>
          <a:ln w="34925">
            <a:solidFill>
              <a:schemeClr val="accent5">
                <a:lumMod val="25000"/>
              </a:schemeClr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93133440"/>
        <c:crosses val="autoZero"/>
        <c:auto val="1"/>
        <c:lblAlgn val="ctr"/>
        <c:lblOffset val="100"/>
      </c:catAx>
      <c:valAx>
        <c:axId val="93133440"/>
        <c:scaling>
          <c:orientation val="minMax"/>
          <c:min val="-6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defRPr>
            </a:pPr>
            <a:endParaRPr lang="it-IT"/>
          </a:p>
        </c:txPr>
        <c:crossAx val="931319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339966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3399FF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18632710772249453"/>
          <c:y val="0.91358234207498557"/>
          <c:w val="0.63332440463300843"/>
          <c:h val="6.820199911452633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 smtClean="0"/>
                      <a:t>2,1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dirty="0" smtClean="0"/>
                      <a:t>1,7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smtClean="0"/>
                      <a:t>1,1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</c:dLbls>
          <c:cat>
            <c:numRef>
              <c:f>Foglio5!$C$2:$E$2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Foglio5!$C$3:$E$3</c:f>
              <c:numCache>
                <c:formatCode>General</c:formatCode>
                <c:ptCount val="3"/>
                <c:pt idx="0">
                  <c:v>2</c:v>
                </c:pt>
                <c:pt idx="1">
                  <c:v>1.7</c:v>
                </c:pt>
                <c:pt idx="2">
                  <c:v>1.3</c:v>
                </c:pt>
              </c:numCache>
            </c:numRef>
          </c:val>
        </c:ser>
        <c:axId val="84108032"/>
        <c:axId val="84109568"/>
      </c:barChart>
      <c:catAx>
        <c:axId val="84108032"/>
        <c:scaling>
          <c:orientation val="minMax"/>
        </c:scaling>
        <c:axPos val="b"/>
        <c:numFmt formatCode="General" sourceLinked="1"/>
        <c:majorTickMark val="none"/>
        <c:tickLblPos val="none"/>
        <c:crossAx val="84109568"/>
        <c:crosses val="autoZero"/>
        <c:auto val="1"/>
        <c:lblAlgn val="ctr"/>
        <c:lblOffset val="100"/>
      </c:catAx>
      <c:valAx>
        <c:axId val="84109568"/>
        <c:scaling>
          <c:orientation val="minMax"/>
          <c:max val="15"/>
          <c:min val="0"/>
        </c:scaling>
        <c:delete val="1"/>
        <c:axPos val="l"/>
        <c:numFmt formatCode="General" sourceLinked="1"/>
        <c:tickLblPos val="none"/>
        <c:crossAx val="84108032"/>
        <c:crosses val="autoZero"/>
        <c:crossBetween val="between"/>
        <c:majorUnit val="0.5"/>
        <c:minorUnit val="0.1"/>
      </c:valAx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lang="it-IT" sz="1400" b="1" i="0" u="none" strike="noStrike" kern="1200" baseline="0" dirty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400" b="1" i="0" u="none" strike="noStrike" kern="1200" baseline="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rPr>
                      <a:t>100</a:t>
                    </a:r>
                    <a:endParaRPr lang="it-IT" sz="1400" b="1" i="0" u="none" strike="noStrike" kern="1200" baseline="0" dirty="0">
                      <a:solidFill>
                        <a:srgbClr val="4F81BD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 algn="ctr" rtl="0">
                      <a:defRPr lang="it-IT" sz="1400" b="1" i="0" u="none" strike="noStrike" kern="1200" baseline="0" dirty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400" b="1" i="0" u="none" strike="noStrike" kern="1200" baseline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rPr>
                      <a:t>100</a:t>
                    </a:r>
                    <a:endParaRPr lang="it-IT" sz="1400" b="1" i="0" u="none" strike="noStrike" kern="1200" baseline="0" dirty="0">
                      <a:solidFill>
                        <a:srgbClr val="4F81BD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 algn="ctr" rtl="0">
                      <a:defRPr lang="it-IT" sz="1400" b="1" i="0" u="none" strike="noStrike" kern="1200" baseline="0" dirty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400" b="1" i="0" u="none" strike="noStrike" kern="1200" baseline="0" dirty="0" smtClean="0">
                        <a:solidFill>
                          <a:srgbClr val="4F81BD"/>
                        </a:solidFill>
                        <a:latin typeface="+mn-lt"/>
                        <a:ea typeface="+mn-ea"/>
                        <a:cs typeface="+mn-cs"/>
                      </a:rPr>
                      <a:t>100</a:t>
                    </a:r>
                    <a:endParaRPr lang="it-IT" sz="1400" b="1" i="0" u="none" strike="noStrike" kern="1200" baseline="0" dirty="0">
                      <a:solidFill>
                        <a:srgbClr val="4F81BD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</c:dLbls>
          <c:cat>
            <c:numRef>
              <c:f>Foglio2!$C$2:$E$2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Foglio2!$C$3:$E$3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axId val="84335232"/>
        <c:axId val="84345216"/>
      </c:barChart>
      <c:catAx>
        <c:axId val="84335232"/>
        <c:scaling>
          <c:orientation val="minMax"/>
        </c:scaling>
        <c:delete val="1"/>
        <c:axPos val="b"/>
        <c:numFmt formatCode="General" sourceLinked="1"/>
        <c:tickLblPos val="none"/>
        <c:crossAx val="84345216"/>
        <c:crosses val="autoZero"/>
        <c:auto val="1"/>
        <c:lblAlgn val="ctr"/>
        <c:lblOffset val="100"/>
      </c:catAx>
      <c:valAx>
        <c:axId val="84345216"/>
        <c:scaling>
          <c:logBase val="10"/>
          <c:orientation val="minMax"/>
          <c:max val="200"/>
          <c:min val="90"/>
        </c:scaling>
        <c:delete val="1"/>
        <c:axPos val="l"/>
        <c:majorGridlines/>
        <c:numFmt formatCode="General" sourceLinked="1"/>
        <c:majorTickMark val="none"/>
        <c:tickLblPos val="none"/>
        <c:crossAx val="84335232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accent1"/>
                    </a:solidFill>
                  </a:defRPr>
                </a:pPr>
                <a:endParaRPr lang="it-IT"/>
              </a:p>
            </c:txPr>
            <c:showVal val="1"/>
          </c:dLbls>
          <c:cat>
            <c:numRef>
              <c:f>Foglio1!$D$2:$F$2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Foglio1!$D$3:$F$3</c:f>
              <c:numCache>
                <c:formatCode>General</c:formatCode>
                <c:ptCount val="3"/>
                <c:pt idx="0">
                  <c:v>1.4</c:v>
                </c:pt>
                <c:pt idx="1">
                  <c:v>0.8</c:v>
                </c:pt>
                <c:pt idx="2">
                  <c:v>-0.1</c:v>
                </c:pt>
              </c:numCache>
            </c:numRef>
          </c:val>
        </c:ser>
        <c:axId val="84387328"/>
        <c:axId val="84388864"/>
      </c:barChart>
      <c:catAx>
        <c:axId val="84387328"/>
        <c:scaling>
          <c:orientation val="minMax"/>
        </c:scaling>
        <c:axPos val="b"/>
        <c:numFmt formatCode="General" sourceLinked="1"/>
        <c:majorTickMark val="none"/>
        <c:tickLblPos val="none"/>
        <c:crossAx val="84388864"/>
        <c:crosses val="autoZero"/>
        <c:auto val="1"/>
        <c:lblAlgn val="ctr"/>
        <c:lblOffset val="100"/>
      </c:catAx>
      <c:valAx>
        <c:axId val="84388864"/>
        <c:scaling>
          <c:orientation val="minMax"/>
          <c:max val="10"/>
        </c:scaling>
        <c:delete val="1"/>
        <c:axPos val="l"/>
        <c:numFmt formatCode="General" sourceLinked="1"/>
        <c:tickLblPos val="none"/>
        <c:crossAx val="8438732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4.0933013342666968E-2"/>
          <c:y val="2.7324819933935353E-2"/>
          <c:w val="0.94189829448645379"/>
          <c:h val="0.8035098995260308"/>
        </c:manualLayout>
      </c:layout>
      <c:barChart>
        <c:barDir val="col"/>
        <c:grouping val="clustered"/>
        <c:ser>
          <c:idx val="0"/>
          <c:order val="0"/>
          <c:tx>
            <c:strRef>
              <c:f>Foglio1!$D$3</c:f>
              <c:strCache>
                <c:ptCount val="1"/>
                <c:pt idx="0">
                  <c:v>Share of Price promotion on total sales (%)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Foglio1!$C$4:$C$19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Foglio1!$D$4:$D$19</c:f>
              <c:numCache>
                <c:formatCode>General</c:formatCode>
                <c:ptCount val="16"/>
                <c:pt idx="0">
                  <c:v>17.100000000000001</c:v>
                </c:pt>
                <c:pt idx="1">
                  <c:v>18.399999999999999</c:v>
                </c:pt>
                <c:pt idx="2">
                  <c:v>19.600000000000001</c:v>
                </c:pt>
                <c:pt idx="3">
                  <c:v>20.9</c:v>
                </c:pt>
                <c:pt idx="4">
                  <c:v>21.6</c:v>
                </c:pt>
                <c:pt idx="5">
                  <c:v>22.5</c:v>
                </c:pt>
                <c:pt idx="6">
                  <c:v>23.2</c:v>
                </c:pt>
                <c:pt idx="7">
                  <c:v>23.1</c:v>
                </c:pt>
                <c:pt idx="8">
                  <c:v>22.4</c:v>
                </c:pt>
                <c:pt idx="9">
                  <c:v>22.7</c:v>
                </c:pt>
                <c:pt idx="10">
                  <c:v>24.3</c:v>
                </c:pt>
                <c:pt idx="11">
                  <c:v>25.6</c:v>
                </c:pt>
                <c:pt idx="12">
                  <c:v>26.4</c:v>
                </c:pt>
                <c:pt idx="13">
                  <c:v>27.4</c:v>
                </c:pt>
                <c:pt idx="14">
                  <c:v>28.7</c:v>
                </c:pt>
                <c:pt idx="15">
                  <c:v>29.3</c:v>
                </c:pt>
              </c:numCache>
            </c:numRef>
          </c:val>
        </c:ser>
        <c:axId val="84785792"/>
        <c:axId val="85066112"/>
      </c:barChart>
      <c:lineChart>
        <c:grouping val="standard"/>
        <c:ser>
          <c:idx val="1"/>
          <c:order val="1"/>
          <c:tx>
            <c:strRef>
              <c:f>Foglio1!$E$3</c:f>
              <c:strCache>
                <c:ptCount val="1"/>
                <c:pt idx="0">
                  <c:v>% ref. with price promotion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spPr>
              <a:solidFill>
                <a:srgbClr val="FF6600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val>
            <c:numRef>
              <c:f>Foglio1!$E$4:$E$19</c:f>
              <c:numCache>
                <c:formatCode>General</c:formatCode>
                <c:ptCount val="16"/>
                <c:pt idx="0">
                  <c:v>8.4</c:v>
                </c:pt>
                <c:pt idx="1">
                  <c:v>7.3999999999999995</c:v>
                </c:pt>
                <c:pt idx="2">
                  <c:v>7.9</c:v>
                </c:pt>
                <c:pt idx="3">
                  <c:v>8.9</c:v>
                </c:pt>
                <c:pt idx="4">
                  <c:v>9.2000000000000011</c:v>
                </c:pt>
                <c:pt idx="5">
                  <c:v>9.6</c:v>
                </c:pt>
                <c:pt idx="6">
                  <c:v>10.3</c:v>
                </c:pt>
                <c:pt idx="7">
                  <c:v>10.4</c:v>
                </c:pt>
                <c:pt idx="8" formatCode="0.0">
                  <c:v>10</c:v>
                </c:pt>
                <c:pt idx="9" formatCode="0.0">
                  <c:v>10</c:v>
                </c:pt>
                <c:pt idx="10">
                  <c:v>10.9</c:v>
                </c:pt>
                <c:pt idx="11">
                  <c:v>11.700000000000001</c:v>
                </c:pt>
                <c:pt idx="12">
                  <c:v>12.2</c:v>
                </c:pt>
                <c:pt idx="13">
                  <c:v>12.4</c:v>
                </c:pt>
                <c:pt idx="14">
                  <c:v>12.9</c:v>
                </c:pt>
                <c:pt idx="15">
                  <c:v>13.4</c:v>
                </c:pt>
              </c:numCache>
            </c:numRef>
          </c:val>
        </c:ser>
        <c:marker val="1"/>
        <c:axId val="84785792"/>
        <c:axId val="85066112"/>
      </c:lineChart>
      <c:catAx>
        <c:axId val="8478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5066112"/>
        <c:crosses val="autoZero"/>
        <c:auto val="1"/>
        <c:lblAlgn val="ctr"/>
        <c:lblOffset val="100"/>
      </c:catAx>
      <c:valAx>
        <c:axId val="850661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Calibri" pitchFamily="34" charset="0"/>
              </a:defRPr>
            </a:pPr>
            <a:endParaRPr lang="it-IT"/>
          </a:p>
        </c:txPr>
        <c:crossAx val="847857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00B0F0"/>
                </a:solidFill>
                <a:latin typeface="Calibri" pitchFamily="34" charset="0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6600"/>
                </a:solidFill>
              </a:defRPr>
            </a:pPr>
            <a:endParaRPr lang="it-IT"/>
          </a:p>
        </c:txPr>
      </c:legendEntry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2"/>
  <c:chart>
    <c:plotArea>
      <c:layout>
        <c:manualLayout>
          <c:layoutTarget val="inner"/>
          <c:xMode val="edge"/>
          <c:yMode val="edge"/>
          <c:x val="2.2178654323693772E-2"/>
          <c:y val="6.8229852767681773E-4"/>
          <c:w val="0.94610938290807722"/>
          <c:h val="0.90330297384374658"/>
        </c:manualLayout>
      </c:layout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Altri consumi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Foglio1!$B$2:$B$5</c:f>
              <c:numCache>
                <c:formatCode>0.00%</c:formatCode>
                <c:ptCount val="4"/>
                <c:pt idx="0">
                  <c:v>0.16600000000000001</c:v>
                </c:pt>
                <c:pt idx="1">
                  <c:v>0.18500000000000041</c:v>
                </c:pt>
                <c:pt idx="2">
                  <c:v>0.18700000000000044</c:v>
                </c:pt>
                <c:pt idx="3">
                  <c:v>0.193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Alberghi e pubblici esercizi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Foglio1!$C$2:$C$5</c:f>
              <c:numCache>
                <c:formatCode>0.00%</c:formatCode>
                <c:ptCount val="4"/>
                <c:pt idx="0">
                  <c:v>0.11</c:v>
                </c:pt>
                <c:pt idx="1">
                  <c:v>0.127</c:v>
                </c:pt>
                <c:pt idx="2">
                  <c:v>0.13400000000000001</c:v>
                </c:pt>
                <c:pt idx="3">
                  <c:v>0.13500000000000001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Servizi assicurativi e finanziari (stimati)</c:v>
                </c:pt>
              </c:strCache>
            </c:strRef>
          </c:tx>
          <c:spPr>
            <a:solidFill>
              <a:srgbClr val="FF9933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Foglio1!$D$2:$D$5</c:f>
              <c:numCache>
                <c:formatCode>0.00%</c:formatCode>
                <c:ptCount val="4"/>
                <c:pt idx="0">
                  <c:v>1.7999999999999999E-2</c:v>
                </c:pt>
                <c:pt idx="1">
                  <c:v>4.5000000000000012E-2</c:v>
                </c:pt>
                <c:pt idx="2">
                  <c:v>3.5999999999999997E-2</c:v>
                </c:pt>
                <c:pt idx="3">
                  <c:v>3.6999999999999998E-2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Salute, istruzione</c:v>
                </c:pt>
              </c:strCache>
            </c:strRef>
          </c:tx>
          <c:spPr>
            <a:solidFill>
              <a:srgbClr val="FF66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Foglio1!$E$2:$E$5</c:f>
              <c:numCache>
                <c:formatCode>0.00%</c:formatCode>
                <c:ptCount val="4"/>
                <c:pt idx="0">
                  <c:v>3.3000000000000002E-2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3.9000000000000014E-2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Servizi di trasporto e comunicazione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Foglio1!$F$2:$F$5</c:f>
              <c:numCache>
                <c:formatCode>0.00%</c:formatCode>
                <c:ptCount val="4"/>
                <c:pt idx="0">
                  <c:v>9.5000000000000043E-2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0.13800000000000001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Affitti, gas, luce, acqua, manutenzione abitazione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Foglio1!$G$2:$G$5</c:f>
              <c:numCache>
                <c:formatCode>0.00%</c:formatCode>
                <c:ptCount val="4"/>
                <c:pt idx="0">
                  <c:v>0.18900000000000111</c:v>
                </c:pt>
                <c:pt idx="1">
                  <c:v>0.19600000000000001</c:v>
                </c:pt>
                <c:pt idx="2">
                  <c:v>0.24600000000000041</c:v>
                </c:pt>
                <c:pt idx="3">
                  <c:v>0.24400000000000024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Consumi alimentari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Foglio1!$H$2:$H$5</c:f>
              <c:numCache>
                <c:formatCode>0.00%</c:formatCode>
                <c:ptCount val="4"/>
                <c:pt idx="0">
                  <c:v>0.192</c:v>
                </c:pt>
                <c:pt idx="1">
                  <c:v>0.127</c:v>
                </c:pt>
                <c:pt idx="2">
                  <c:v>0.11799999999999998</c:v>
                </c:pt>
                <c:pt idx="3">
                  <c:v>0.115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Consumi non alimentari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1991</c:v>
                </c:pt>
                <c:pt idx="1">
                  <c:v>2003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Foglio1!$I$2:$I$5</c:f>
              <c:numCache>
                <c:formatCode>0.00%</c:formatCode>
                <c:ptCount val="4"/>
                <c:pt idx="0">
                  <c:v>0.19700000000000001</c:v>
                </c:pt>
                <c:pt idx="1">
                  <c:v>0.12200000000000009</c:v>
                </c:pt>
                <c:pt idx="2">
                  <c:v>0.10100000000000002</c:v>
                </c:pt>
                <c:pt idx="3">
                  <c:v>9.9000000000000046E-2</c:v>
                </c:pt>
              </c:numCache>
            </c:numRef>
          </c:val>
        </c:ser>
        <c:dLbls>
          <c:showVal val="1"/>
        </c:dLbls>
        <c:overlap val="100"/>
        <c:axId val="117699712"/>
        <c:axId val="117701248"/>
      </c:barChart>
      <c:catAx>
        <c:axId val="117699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117701248"/>
        <c:crosses val="autoZero"/>
        <c:lblAlgn val="ctr"/>
        <c:lblOffset val="100"/>
      </c:catAx>
      <c:valAx>
        <c:axId val="117701248"/>
        <c:scaling>
          <c:orientation val="minMax"/>
        </c:scaling>
        <c:delete val="1"/>
        <c:axPos val="l"/>
        <c:numFmt formatCode="0.00%" sourceLinked="1"/>
        <c:tickLblPos val="none"/>
        <c:crossAx val="117699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autoTitleDeleted val="1"/>
    <c:plotArea>
      <c:layout>
        <c:manualLayout>
          <c:layoutTarget val="inner"/>
          <c:xMode val="edge"/>
          <c:yMode val="edge"/>
          <c:x val="2.6872253657639612E-2"/>
          <c:y val="3.8031785047344502E-2"/>
          <c:w val="0.63050537488171809"/>
          <c:h val="0.86832230343531569"/>
        </c:manualLayout>
      </c:layout>
      <c:barChart>
        <c:barDir val="col"/>
        <c:grouping val="percentStacked"/>
        <c:ser>
          <c:idx val="0"/>
          <c:order val="0"/>
          <c:tx>
            <c:strRef>
              <c:f>Foglio1!$D$6</c:f>
              <c:strCache>
                <c:ptCount val="1"/>
                <c:pt idx="0">
                  <c:v>Market stalls, e-commerce, …</c:v>
                </c:pt>
              </c:strCache>
            </c:strRef>
          </c:tx>
          <c:spPr>
            <a:solidFill>
              <a:srgbClr val="339966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Foglio1!$E$4:$J$5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Foglio1!$E$6:$J$6</c:f>
              <c:numCache>
                <c:formatCode>General</c:formatCode>
                <c:ptCount val="6"/>
                <c:pt idx="0">
                  <c:v>11.9</c:v>
                </c:pt>
                <c:pt idx="2">
                  <c:v>12.5</c:v>
                </c:pt>
                <c:pt idx="3">
                  <c:v>12.6</c:v>
                </c:pt>
                <c:pt idx="4">
                  <c:v>12.7</c:v>
                </c:pt>
                <c:pt idx="5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Foglio1!$D$7</c:f>
              <c:strCache>
                <c:ptCount val="1"/>
                <c:pt idx="0">
                  <c:v>Traditional small shops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Foglio1!$E$4:$J$5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Foglio1!$E$7:$J$7</c:f>
              <c:numCache>
                <c:formatCode>General</c:formatCode>
                <c:ptCount val="6"/>
                <c:pt idx="0">
                  <c:v>42.1</c:v>
                </c:pt>
                <c:pt idx="2">
                  <c:v>29.8</c:v>
                </c:pt>
                <c:pt idx="3">
                  <c:v>28.7</c:v>
                </c:pt>
                <c:pt idx="4">
                  <c:v>27.9</c:v>
                </c:pt>
                <c:pt idx="5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Foglio1!$D$8</c:f>
              <c:strCache>
                <c:ptCount val="1"/>
                <c:pt idx="0">
                  <c:v>Modern Retail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Foglio1!$E$4:$J$5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Foglio1!$E$8:$J$8</c:f>
              <c:numCache>
                <c:formatCode>General</c:formatCode>
                <c:ptCount val="6"/>
                <c:pt idx="0">
                  <c:v>46.1</c:v>
                </c:pt>
                <c:pt idx="2">
                  <c:v>57.7</c:v>
                </c:pt>
                <c:pt idx="3">
                  <c:v>58.7</c:v>
                </c:pt>
                <c:pt idx="4">
                  <c:v>59.4</c:v>
                </c:pt>
                <c:pt idx="5" formatCode="0.0">
                  <c:v>60</c:v>
                </c:pt>
              </c:numCache>
            </c:numRef>
          </c:val>
        </c:ser>
        <c:gapWidth val="64"/>
        <c:overlap val="100"/>
        <c:ser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serLines>
        <c:axId val="80987648"/>
        <c:axId val="80989184"/>
      </c:barChart>
      <c:catAx>
        <c:axId val="80987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0989184"/>
        <c:crosses val="autoZero"/>
        <c:auto val="1"/>
        <c:lblAlgn val="ctr"/>
        <c:lblOffset val="100"/>
      </c:catAx>
      <c:valAx>
        <c:axId val="80989184"/>
        <c:scaling>
          <c:orientation val="minMax"/>
        </c:scaling>
        <c:delete val="1"/>
        <c:axPos val="l"/>
        <c:numFmt formatCode="0%" sourceLinked="1"/>
        <c:tickLblPos val="none"/>
        <c:crossAx val="80987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US" sz="1600" b="1" noProof="0">
                <a:solidFill>
                  <a:srgbClr val="00B0F0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lang="en-US" sz="1600" b="1" noProof="0">
                <a:solidFill>
                  <a:srgbClr val="FF6600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lang="en-US" sz="1600" b="1" noProof="0">
                <a:solidFill>
                  <a:srgbClr val="339966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68808997276164763"/>
          <c:y val="6.565832770453843E-2"/>
          <c:w val="0.31002651849825336"/>
          <c:h val="0.80323304225305314"/>
        </c:manualLayout>
      </c:layout>
      <c:txPr>
        <a:bodyPr/>
        <a:lstStyle/>
        <a:p>
          <a:pPr>
            <a:defRPr lang="en-US" sz="1600" b="1" noProof="0">
              <a:solidFill>
                <a:schemeClr val="tx2">
                  <a:lumMod val="50000"/>
                </a:schemeClr>
              </a:solidFill>
            </a:defRPr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1.6101044020738423E-2"/>
          <c:y val="4.1072300946774561E-2"/>
          <c:w val="0.61003093539753761"/>
          <c:h val="0.82215275167294577"/>
        </c:manualLayout>
      </c:layout>
      <c:barChart>
        <c:barDir val="col"/>
        <c:grouping val="percentStacked"/>
        <c:ser>
          <c:idx val="0"/>
          <c:order val="0"/>
          <c:tx>
            <c:strRef>
              <c:f>Foglio2!$C$5</c:f>
              <c:strCache>
                <c:ptCount val="1"/>
                <c:pt idx="0">
                  <c:v>Market stalls, ecommerce,…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Foglio2!$D$5:$I$5</c:f>
              <c:numCache>
                <c:formatCode>General</c:formatCode>
                <c:ptCount val="6"/>
                <c:pt idx="0">
                  <c:v>9.8000000000000007</c:v>
                </c:pt>
                <c:pt idx="2" formatCode="0.0">
                  <c:v>10</c:v>
                </c:pt>
                <c:pt idx="3">
                  <c:v>10.1</c:v>
                </c:pt>
                <c:pt idx="4" formatCode="0.0">
                  <c:v>10.1</c:v>
                </c:pt>
                <c:pt idx="5">
                  <c:v>10.200000000000001</c:v>
                </c:pt>
              </c:numCache>
            </c:numRef>
          </c:val>
        </c:ser>
        <c:ser>
          <c:idx val="1"/>
          <c:order val="1"/>
          <c:tx>
            <c:strRef>
              <c:f>Foglio2!$C$6</c:f>
              <c:strCache>
                <c:ptCount val="1"/>
                <c:pt idx="0">
                  <c:v>Small Traditional shops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Foglio2!$D$6:$I$6</c:f>
              <c:numCache>
                <c:formatCode>General</c:formatCode>
                <c:ptCount val="6"/>
                <c:pt idx="0">
                  <c:v>27.1</c:v>
                </c:pt>
                <c:pt idx="2">
                  <c:v>18.2</c:v>
                </c:pt>
                <c:pt idx="3">
                  <c:v>17.899999999999999</c:v>
                </c:pt>
                <c:pt idx="4" formatCode="0.0">
                  <c:v>17.5</c:v>
                </c:pt>
                <c:pt idx="5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Foglio2!$C$7</c:f>
              <c:strCache>
                <c:ptCount val="1"/>
                <c:pt idx="0">
                  <c:v>Discounts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Foglio2!$D$7:$I$7</c:f>
              <c:numCache>
                <c:formatCode>General</c:formatCode>
                <c:ptCount val="6"/>
                <c:pt idx="0">
                  <c:v>6.2</c:v>
                </c:pt>
                <c:pt idx="2" formatCode="0.0">
                  <c:v>10</c:v>
                </c:pt>
                <c:pt idx="3">
                  <c:v>10.5</c:v>
                </c:pt>
                <c:pt idx="4" formatCode="0.0">
                  <c:v>11.1</c:v>
                </c:pt>
                <c:pt idx="5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Foglio2!$C$8</c:f>
              <c:strCache>
                <c:ptCount val="1"/>
                <c:pt idx="0">
                  <c:v>Convenience stores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Foglio2!$D$8:$I$8</c:f>
              <c:numCache>
                <c:formatCode>General</c:formatCode>
                <c:ptCount val="6"/>
                <c:pt idx="0" formatCode="0.0">
                  <c:v>12</c:v>
                </c:pt>
                <c:pt idx="2" formatCode="0.0">
                  <c:v>10</c:v>
                </c:pt>
                <c:pt idx="3">
                  <c:v>9.4</c:v>
                </c:pt>
                <c:pt idx="4" formatCode="0.0">
                  <c:v>9</c:v>
                </c:pt>
                <c:pt idx="5">
                  <c:v>8.7000000000000011</c:v>
                </c:pt>
              </c:numCache>
            </c:numRef>
          </c:val>
        </c:ser>
        <c:ser>
          <c:idx val="4"/>
          <c:order val="4"/>
          <c:tx>
            <c:strRef>
              <c:f>Foglio2!$C$9</c:f>
              <c:strCache>
                <c:ptCount val="1"/>
                <c:pt idx="0">
                  <c:v>Supermarkets (400 - 1.500 sq.m.)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Foglio2!$D$9:$I$9</c:f>
              <c:numCache>
                <c:formatCode>General</c:formatCode>
                <c:ptCount val="6"/>
                <c:pt idx="0">
                  <c:v>37.300000000000004</c:v>
                </c:pt>
                <c:pt idx="2">
                  <c:v>22.5</c:v>
                </c:pt>
                <c:pt idx="3">
                  <c:v>22.2</c:v>
                </c:pt>
                <c:pt idx="4" formatCode="0.0">
                  <c:v>22.2</c:v>
                </c:pt>
                <c:pt idx="5">
                  <c:v>22.4</c:v>
                </c:pt>
              </c:numCache>
            </c:numRef>
          </c:val>
        </c:ser>
        <c:ser>
          <c:idx val="5"/>
          <c:order val="5"/>
          <c:tx>
            <c:strRef>
              <c:f>Foglio2!$C$10</c:f>
              <c:strCache>
                <c:ptCount val="1"/>
                <c:pt idx="0">
                  <c:v>Superstores (1.500 - 4.500 sq.m.)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Foglio2!$D$10:$I$10</c:f>
              <c:numCache>
                <c:formatCode>General</c:formatCode>
                <c:ptCount val="6"/>
                <c:pt idx="2">
                  <c:v>17.600000000000001</c:v>
                </c:pt>
                <c:pt idx="3">
                  <c:v>18.5</c:v>
                </c:pt>
                <c:pt idx="4" formatCode="0.0">
                  <c:v>19</c:v>
                </c:pt>
                <c:pt idx="5">
                  <c:v>19.7</c:v>
                </c:pt>
              </c:numCache>
            </c:numRef>
          </c:val>
        </c:ser>
        <c:ser>
          <c:idx val="6"/>
          <c:order val="6"/>
          <c:tx>
            <c:strRef>
              <c:f>Foglio2!$C$11</c:f>
              <c:strCache>
                <c:ptCount val="1"/>
                <c:pt idx="0">
                  <c:v>Hypermarkets &gt; 4.500 sq.m.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Foglio2!$D$4:$I$4</c:f>
              <c:numCache>
                <c:formatCode>General</c:formatCod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Foglio2!$D$11:$I$11</c:f>
              <c:numCache>
                <c:formatCode>General</c:formatCode>
                <c:ptCount val="6"/>
                <c:pt idx="0">
                  <c:v>7.6</c:v>
                </c:pt>
                <c:pt idx="2">
                  <c:v>11.7</c:v>
                </c:pt>
                <c:pt idx="3">
                  <c:v>11.5</c:v>
                </c:pt>
                <c:pt idx="4" formatCode="0.0">
                  <c:v>11.1</c:v>
                </c:pt>
                <c:pt idx="5">
                  <c:v>10.7</c:v>
                </c:pt>
              </c:numCache>
            </c:numRef>
          </c:val>
        </c:ser>
        <c:gapWidth val="56"/>
        <c:overlap val="100"/>
        <c:ser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serLines>
        <c:axId val="81554048"/>
        <c:axId val="81572224"/>
      </c:barChart>
      <c:catAx>
        <c:axId val="81554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1572224"/>
        <c:crosses val="autoZero"/>
        <c:auto val="1"/>
        <c:lblAlgn val="ctr"/>
        <c:lblOffset val="100"/>
      </c:catAx>
      <c:valAx>
        <c:axId val="81572224"/>
        <c:scaling>
          <c:orientation val="minMax"/>
        </c:scaling>
        <c:delete val="1"/>
        <c:axPos val="l"/>
        <c:numFmt formatCode="0%" sourceLinked="1"/>
        <c:tickLblPos val="none"/>
        <c:crossAx val="81554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00B0F0"/>
                </a:solidFill>
              </a:defRPr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pPr>
            <a:endParaRPr lang="it-IT"/>
          </a:p>
        </c:txPr>
      </c:legendEntry>
      <c:legendEntry>
        <c:idx val="5"/>
        <c:txPr>
          <a:bodyPr/>
          <a:lstStyle/>
          <a:p>
            <a:pPr>
              <a:defRPr sz="1400" b="1">
                <a:solidFill>
                  <a:srgbClr val="FF6600"/>
                </a:solidFill>
              </a:defRPr>
            </a:pPr>
            <a:endParaRPr lang="it-IT"/>
          </a:p>
        </c:txPr>
      </c:legendEntry>
      <c:legendEntry>
        <c:idx val="6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65020590132978096"/>
          <c:y val="2.8347116682621496E-2"/>
          <c:w val="0.34939675305494344"/>
          <c:h val="0.88036259998088118"/>
        </c:manualLayout>
      </c:layout>
      <c:txPr>
        <a:bodyPr/>
        <a:lstStyle/>
        <a:p>
          <a:pPr>
            <a:defRPr sz="1400" b="1">
              <a:solidFill>
                <a:schemeClr val="tx2">
                  <a:lumMod val="50000"/>
                </a:schemeClr>
              </a:solidFill>
            </a:defRPr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1.6415012886431376E-2"/>
          <c:y val="2.586749620412547E-2"/>
          <c:w val="0.6178099717266976"/>
          <c:h val="0.85376235973780656"/>
        </c:manualLayout>
      </c:layout>
      <c:barChart>
        <c:barDir val="col"/>
        <c:grouping val="percentStacked"/>
        <c:ser>
          <c:idx val="0"/>
          <c:order val="0"/>
          <c:tx>
            <c:strRef>
              <c:f>Foglio3!$C$6</c:f>
              <c:strCache>
                <c:ptCount val="1"/>
                <c:pt idx="0">
                  <c:v>Market stalls, ecommerce,…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Foglio3!$D$4:$I$5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Foglio3!$D$6:$I$6</c:f>
              <c:numCache>
                <c:formatCode>General</c:formatCode>
                <c:ptCount val="6"/>
                <c:pt idx="0" formatCode="0.0">
                  <c:v>14</c:v>
                </c:pt>
                <c:pt idx="2">
                  <c:v>15.1</c:v>
                </c:pt>
                <c:pt idx="3">
                  <c:v>15.5</c:v>
                </c:pt>
                <c:pt idx="4">
                  <c:v>15.7</c:v>
                </c:pt>
                <c:pt idx="5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Foglio3!$C$7</c:f>
              <c:strCache>
                <c:ptCount val="1"/>
                <c:pt idx="0">
                  <c:v>Small Traditional shops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Foglio3!$D$4:$I$5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Foglio3!$D$7:$I$7</c:f>
              <c:numCache>
                <c:formatCode>General</c:formatCode>
                <c:ptCount val="6"/>
                <c:pt idx="0">
                  <c:v>57.5</c:v>
                </c:pt>
                <c:pt idx="2">
                  <c:v>42.4</c:v>
                </c:pt>
                <c:pt idx="3">
                  <c:v>41.4</c:v>
                </c:pt>
                <c:pt idx="4">
                  <c:v>40.700000000000003</c:v>
                </c:pt>
                <c:pt idx="5">
                  <c:v>39.200000000000003</c:v>
                </c:pt>
              </c:numCache>
            </c:numRef>
          </c:val>
        </c:ser>
        <c:ser>
          <c:idx val="2"/>
          <c:order val="2"/>
          <c:tx>
            <c:strRef>
              <c:f>Foglio3!$C$8</c:f>
              <c:strCache>
                <c:ptCount val="1"/>
                <c:pt idx="0">
                  <c:v>Large Specialized Stores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Foglio3!$D$4:$I$5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Foglio3!$D$8:$I$8</c:f>
              <c:numCache>
                <c:formatCode>General</c:formatCode>
                <c:ptCount val="6"/>
                <c:pt idx="0">
                  <c:v>19.600000000000001</c:v>
                </c:pt>
                <c:pt idx="2">
                  <c:v>30.6</c:v>
                </c:pt>
                <c:pt idx="3">
                  <c:v>30.9</c:v>
                </c:pt>
                <c:pt idx="4">
                  <c:v>31.2</c:v>
                </c:pt>
                <c:pt idx="5">
                  <c:v>32.1</c:v>
                </c:pt>
              </c:numCache>
            </c:numRef>
          </c:val>
        </c:ser>
        <c:ser>
          <c:idx val="3"/>
          <c:order val="3"/>
          <c:tx>
            <c:strRef>
              <c:f>Foglio3!$C$9</c:f>
              <c:strCache>
                <c:ptCount val="1"/>
                <c:pt idx="0">
                  <c:v>Department Stores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Foglio3!$D$4:$I$5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Foglio3!$D$9:$I$9</c:f>
              <c:numCache>
                <c:formatCode>General</c:formatCode>
                <c:ptCount val="6"/>
                <c:pt idx="0">
                  <c:v>4.7</c:v>
                </c:pt>
                <c:pt idx="2" formatCode="0.0">
                  <c:v>5</c:v>
                </c:pt>
                <c:pt idx="3">
                  <c:v>5.4</c:v>
                </c:pt>
                <c:pt idx="4" formatCode="0.0">
                  <c:v>5.7</c:v>
                </c:pt>
                <c:pt idx="5">
                  <c:v>5.9</c:v>
                </c:pt>
              </c:numCache>
            </c:numRef>
          </c:val>
        </c:ser>
        <c:ser>
          <c:idx val="4"/>
          <c:order val="4"/>
          <c:tx>
            <c:strRef>
              <c:f>Foglio3!$C$10</c:f>
              <c:strCache>
                <c:ptCount val="1"/>
                <c:pt idx="0">
                  <c:v>Hyper+Super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Foglio3!$D$4:$I$5</c:f>
              <c:strCache>
                <c:ptCount val="6"/>
                <c:pt idx="0">
                  <c:v>2000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Foglio3!$D$10:$I$10</c:f>
              <c:numCache>
                <c:formatCode>General</c:formatCode>
                <c:ptCount val="6"/>
                <c:pt idx="0">
                  <c:v>4.2</c:v>
                </c:pt>
                <c:pt idx="2">
                  <c:v>6.9</c:v>
                </c:pt>
                <c:pt idx="3">
                  <c:v>6.9</c:v>
                </c:pt>
                <c:pt idx="4" formatCode="0.0">
                  <c:v>6.8</c:v>
                </c:pt>
                <c:pt idx="5">
                  <c:v>6.6</c:v>
                </c:pt>
              </c:numCache>
            </c:numRef>
          </c:val>
        </c:ser>
        <c:gapWidth val="32"/>
        <c:overlap val="100"/>
        <c:ser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serLines>
        <c:axId val="82740352"/>
        <c:axId val="82741888"/>
      </c:barChart>
      <c:catAx>
        <c:axId val="82740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2741888"/>
        <c:crosses val="autoZero"/>
        <c:auto val="1"/>
        <c:lblAlgn val="ctr"/>
        <c:lblOffset val="100"/>
      </c:catAx>
      <c:valAx>
        <c:axId val="82741888"/>
        <c:scaling>
          <c:orientation val="minMax"/>
        </c:scaling>
        <c:delete val="1"/>
        <c:axPos val="l"/>
        <c:numFmt formatCode="0%" sourceLinked="1"/>
        <c:tickLblPos val="none"/>
        <c:crossAx val="8274035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70C0"/>
                </a:solidFill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00B0F0"/>
                </a:solidFill>
              </a:defRPr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rgbClr val="FF6600"/>
                </a:solidFill>
              </a:defRPr>
            </a:pPr>
            <a:endParaRPr lang="it-IT"/>
          </a:p>
        </c:txPr>
      </c:legendEntry>
      <c:legendEntry>
        <c:idx val="4"/>
        <c:txPr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64437560197627264"/>
          <c:y val="1.1430211457986146E-3"/>
          <c:w val="0.34160194075508121"/>
          <c:h val="0.84543347035514571"/>
        </c:manualLayout>
      </c:layout>
      <c:txPr>
        <a:bodyPr/>
        <a:lstStyle/>
        <a:p>
          <a:pPr>
            <a:defRPr sz="1600" b="1"/>
          </a:pPr>
          <a:endParaRPr lang="it-I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3399FF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Foglio1!$D$2:$D$11</c:f>
              <c:strCache>
                <c:ptCount val="10"/>
                <c:pt idx="0">
                  <c:v>Finiper</c:v>
                </c:pt>
                <c:pt idx="1">
                  <c:v>Gruppo Pam</c:v>
                </c:pt>
                <c:pt idx="2">
                  <c:v>Sigma</c:v>
                </c:pt>
                <c:pt idx="3">
                  <c:v>Eurospin</c:v>
                </c:pt>
                <c:pt idx="4">
                  <c:v>Gruppo Carrefour</c:v>
                </c:pt>
                <c:pt idx="5">
                  <c:v>Gruppo Auchan</c:v>
                </c:pt>
                <c:pt idx="6">
                  <c:v>Esselunga</c:v>
                </c:pt>
                <c:pt idx="7">
                  <c:v>Selex </c:v>
                </c:pt>
                <c:pt idx="8">
                  <c:v>Conad</c:v>
                </c:pt>
                <c:pt idx="9">
                  <c:v>Coop Italia</c:v>
                </c:pt>
              </c:strCache>
            </c:strRef>
          </c:cat>
          <c:val>
            <c:numRef>
              <c:f>Foglio1!$E$2:$E$11</c:f>
              <c:numCache>
                <c:formatCode>General</c:formatCode>
                <c:ptCount val="10"/>
                <c:pt idx="0">
                  <c:v>2.8</c:v>
                </c:pt>
                <c:pt idx="1">
                  <c:v>3.1</c:v>
                </c:pt>
                <c:pt idx="2">
                  <c:v>3.4</c:v>
                </c:pt>
                <c:pt idx="3">
                  <c:v>4.9000000000000004</c:v>
                </c:pt>
                <c:pt idx="4">
                  <c:v>6.2</c:v>
                </c:pt>
                <c:pt idx="5">
                  <c:v>7.2</c:v>
                </c:pt>
                <c:pt idx="6">
                  <c:v>8.7000000000000011</c:v>
                </c:pt>
                <c:pt idx="7">
                  <c:v>9.4</c:v>
                </c:pt>
                <c:pt idx="8">
                  <c:v>11.7</c:v>
                </c:pt>
                <c:pt idx="9" formatCode="0.0">
                  <c:v>15</c:v>
                </c:pt>
              </c:numCache>
            </c:numRef>
          </c:val>
        </c:ser>
        <c:axId val="83868288"/>
        <c:axId val="83878272"/>
      </c:barChart>
      <c:catAx>
        <c:axId val="83868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3878272"/>
        <c:crosses val="autoZero"/>
        <c:auto val="1"/>
        <c:lblAlgn val="ctr"/>
        <c:lblOffset val="100"/>
      </c:catAx>
      <c:valAx>
        <c:axId val="83878272"/>
        <c:scaling>
          <c:orientation val="minMax"/>
        </c:scaling>
        <c:delete val="1"/>
        <c:axPos val="b"/>
        <c:numFmt formatCode="General" sourceLinked="1"/>
        <c:tickLblPos val="none"/>
        <c:crossAx val="8386828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numRef>
              <c:f>'Grafici 2015'!$C$2:$K$2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'Grafici 2015'!$C$4:$K$4</c:f>
              <c:numCache>
                <c:formatCode>0%</c:formatCode>
                <c:ptCount val="9"/>
                <c:pt idx="0">
                  <c:v>1</c:v>
                </c:pt>
                <c:pt idx="1">
                  <c:v>1.1842317693323141</c:v>
                </c:pt>
                <c:pt idx="2">
                  <c:v>1.0418469867378937</c:v>
                </c:pt>
                <c:pt idx="3">
                  <c:v>0.77357328311775742</c:v>
                </c:pt>
                <c:pt idx="4">
                  <c:v>0.96287241669536316</c:v>
                </c:pt>
                <c:pt idx="5">
                  <c:v>0.82630523465116279</c:v>
                </c:pt>
                <c:pt idx="6">
                  <c:v>0.81133142535948855</c:v>
                </c:pt>
                <c:pt idx="7">
                  <c:v>0.73846011191203442</c:v>
                </c:pt>
                <c:pt idx="8">
                  <c:v>0.75913423229100008</c:v>
                </c:pt>
              </c:numCache>
            </c:numRef>
          </c:val>
        </c:ser>
        <c:gapWidth val="0"/>
        <c:axId val="83943424"/>
        <c:axId val="83944960"/>
      </c:barChart>
      <c:catAx>
        <c:axId val="83943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3944960"/>
        <c:crosses val="autoZero"/>
        <c:auto val="1"/>
        <c:lblAlgn val="ctr"/>
        <c:lblOffset val="100"/>
      </c:catAx>
      <c:valAx>
        <c:axId val="8394496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394342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Georgia" pitchFamily="18" charset="0"/>
        </a:defRPr>
      </a:pPr>
      <a:endParaRPr lang="it-IT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151688453159068E-2"/>
          <c:y val="3.39647591239862E-2"/>
          <c:w val="0.89855528322440092"/>
          <c:h val="0.7190193440664403"/>
        </c:manualLayout>
      </c:layout>
      <c:lineChart>
        <c:grouping val="standard"/>
        <c:ser>
          <c:idx val="0"/>
          <c:order val="0"/>
          <c:tx>
            <c:strRef>
              <c:f>'Grafici 2015'!$B$429</c:f>
              <c:strCache>
                <c:ptCount val="1"/>
                <c:pt idx="0">
                  <c:v>Ricavi per FTE - Variazione % da 2006 (base 100) - All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rgbClr val="00B0F0"/>
                    </a:solidFill>
                    <a:latin typeface="Calibri" pitchFamily="34" charset="0"/>
                  </a:defRPr>
                </a:pPr>
                <a:endParaRPr lang="it-IT"/>
              </a:p>
            </c:txPr>
            <c:dLblPos val="b"/>
            <c:showVal val="1"/>
          </c:dLbls>
          <c:cat>
            <c:numRef>
              <c:f>'Grafici 2015'!$C$426:$K$426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'Grafici 2015'!$C$429:$K$429</c:f>
              <c:numCache>
                <c:formatCode>0.0%</c:formatCode>
                <c:ptCount val="9"/>
                <c:pt idx="0">
                  <c:v>1</c:v>
                </c:pt>
                <c:pt idx="1">
                  <c:v>1.0162503561246352</c:v>
                </c:pt>
                <c:pt idx="2">
                  <c:v>1.0542063524163936</c:v>
                </c:pt>
                <c:pt idx="3">
                  <c:v>1.0687253699342241</c:v>
                </c:pt>
                <c:pt idx="4">
                  <c:v>1.0504857056601709</c:v>
                </c:pt>
                <c:pt idx="5">
                  <c:v>1.0650652734205686</c:v>
                </c:pt>
                <c:pt idx="6">
                  <c:v>1.0727582641196107</c:v>
                </c:pt>
                <c:pt idx="7">
                  <c:v>1.0556499216928481</c:v>
                </c:pt>
                <c:pt idx="8">
                  <c:v>1.0380168301596184</c:v>
                </c:pt>
              </c:numCache>
            </c:numRef>
          </c:val>
        </c:ser>
        <c:ser>
          <c:idx val="1"/>
          <c:order val="1"/>
          <c:tx>
            <c:strRef>
              <c:f>'Grafici 2015'!$B$430</c:f>
              <c:strCache>
                <c:ptCount val="1"/>
                <c:pt idx="0">
                  <c:v>Costi per FTE - Variazione % da 2006 (base 100) - All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rgbClr val="FF6600"/>
                    </a:solidFill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'Grafici 2015'!$C$426:$K$426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'Grafici 2015'!$C$430:$K$430</c:f>
              <c:numCache>
                <c:formatCode>0.0%</c:formatCode>
                <c:ptCount val="9"/>
                <c:pt idx="0">
                  <c:v>1</c:v>
                </c:pt>
                <c:pt idx="1">
                  <c:v>1.0218710167635958</c:v>
                </c:pt>
                <c:pt idx="2">
                  <c:v>1.0654554734556581</c:v>
                </c:pt>
                <c:pt idx="3">
                  <c:v>1.0791594471159958</c:v>
                </c:pt>
                <c:pt idx="4">
                  <c:v>1.0554149781350919</c:v>
                </c:pt>
                <c:pt idx="5">
                  <c:v>1.0766885374752366</c:v>
                </c:pt>
                <c:pt idx="6">
                  <c:v>1.0907896280598577</c:v>
                </c:pt>
                <c:pt idx="7">
                  <c:v>1.078394938128314</c:v>
                </c:pt>
                <c:pt idx="8">
                  <c:v>1.0638678953511918</c:v>
                </c:pt>
              </c:numCache>
            </c:numRef>
          </c:val>
        </c:ser>
        <c:marker val="1"/>
        <c:axId val="84118144"/>
        <c:axId val="84124032"/>
      </c:lineChart>
      <c:catAx>
        <c:axId val="8411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4124032"/>
        <c:crosses val="autoZero"/>
        <c:auto val="1"/>
        <c:lblAlgn val="ctr"/>
        <c:lblOffset val="100"/>
      </c:catAx>
      <c:valAx>
        <c:axId val="84124032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pPr>
            <a:endParaRPr lang="it-IT"/>
          </a:p>
        </c:txPr>
        <c:crossAx val="841181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00B0F0"/>
                </a:solidFill>
                <a:latin typeface="Calibri" pitchFamily="34" charset="0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6600"/>
                </a:solidFill>
                <a:latin typeface="Calibri" pitchFamily="34" charset="0"/>
              </a:defRPr>
            </a:pPr>
            <a:endParaRPr lang="it-IT"/>
          </a:p>
        </c:txPr>
      </c:legendEntry>
      <c:layout/>
      <c:txPr>
        <a:bodyPr/>
        <a:lstStyle/>
        <a:p>
          <a:pPr>
            <a:defRPr sz="1600">
              <a:latin typeface="Calibri" pitchFamily="34" charset="0"/>
            </a:defRPr>
          </a:pPr>
          <a:endParaRPr lang="it-IT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Georgia" pitchFamily="18" charset="0"/>
        </a:defRPr>
      </a:pPr>
      <a:endParaRPr lang="it-IT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00B050"/>
            </a:solidFill>
          </c:spPr>
          <c:cat>
            <c:numRef>
              <c:f>Foglio1!$D$2:$F$2</c:f>
              <c:numCache>
                <c:formatCode>General</c:formatCode>
                <c:ptCount val="3"/>
                <c:pt idx="0">
                  <c:v>2006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Foglio1!$D$3:$F$3</c:f>
              <c:numCache>
                <c:formatCode>General</c:formatCode>
                <c:ptCount val="3"/>
                <c:pt idx="0">
                  <c:v>2.7</c:v>
                </c:pt>
                <c:pt idx="1">
                  <c:v>3.4</c:v>
                </c:pt>
                <c:pt idx="2">
                  <c:v>3.5</c:v>
                </c:pt>
              </c:numCache>
            </c:numRef>
          </c:val>
        </c:ser>
        <c:axId val="84134528"/>
        <c:axId val="79602048"/>
      </c:barChart>
      <c:catAx>
        <c:axId val="84134528"/>
        <c:scaling>
          <c:orientation val="minMax"/>
        </c:scaling>
        <c:axPos val="b"/>
        <c:numFmt formatCode="General" sourceLinked="1"/>
        <c:majorTickMark val="none"/>
        <c:tickLblPos val="none"/>
        <c:crossAx val="79602048"/>
        <c:crosses val="autoZero"/>
        <c:auto val="1"/>
        <c:lblAlgn val="ctr"/>
        <c:lblOffset val="100"/>
      </c:catAx>
      <c:valAx>
        <c:axId val="79602048"/>
        <c:scaling>
          <c:orientation val="minMax"/>
          <c:max val="22"/>
          <c:min val="0"/>
        </c:scaling>
        <c:delete val="1"/>
        <c:axPos val="l"/>
        <c:numFmt formatCode="General" sourceLinked="1"/>
        <c:majorTickMark val="none"/>
        <c:tickLblPos val="none"/>
        <c:crossAx val="84134528"/>
        <c:crosses val="autoZero"/>
        <c:crossBetween val="between"/>
        <c:majorUnit val="0.5"/>
        <c:minorUnit val="0.1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400"/>
            </a:lvl1pPr>
          </a:lstStyle>
          <a:p>
            <a:pPr>
              <a:defRPr/>
            </a:pPr>
            <a:fld id="{D17B0932-089C-47DB-94EA-B46910CBE4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686" eaLnBrk="1" hangingPunct="1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6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400"/>
            </a:lvl1pPr>
          </a:lstStyle>
          <a:p>
            <a:pPr>
              <a:defRPr/>
            </a:pPr>
            <a:fld id="{1498C8E4-3589-46BA-A9A3-B6261CCF09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-9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-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-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-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4020738" y="9720673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6" tIns="47768" rIns="95536" bIns="47768" anchor="b"/>
          <a:lstStyle/>
          <a:p>
            <a:pPr algn="r"/>
            <a:fld id="{4A4FABEA-6E72-408F-8B56-68F2726EE4F6}" type="slidenum">
              <a:rPr lang="it-IT" sz="1200"/>
              <a:pPr algn="r"/>
              <a:t>17</a:t>
            </a:fld>
            <a:endParaRPr lang="it-IT" sz="12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9518"/>
            <a:ext cx="5204800" cy="46090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6763"/>
            <a:ext cx="5121275" cy="3840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1275" cy="38401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</p:spPr>
        <p:txBody>
          <a:bodyPr/>
          <a:lstStyle/>
          <a:p>
            <a:pPr eaLnBrk="1" hangingPunct="1"/>
            <a:endParaRPr lang="it-IT" altLang="it-IT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4020738" y="9720673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6" tIns="47768" rIns="95536" bIns="47768" anchor="b"/>
          <a:lstStyle/>
          <a:p>
            <a:pPr algn="r"/>
            <a:fld id="{2A896131-5A96-4D9D-A9F2-01940C3D7B9C}" type="slidenum">
              <a:rPr lang="it-IT" sz="1200"/>
              <a:pPr algn="r"/>
              <a:t>15</a:t>
            </a:fld>
            <a:endParaRPr lang="it-IT" sz="1200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38" y="4859518"/>
            <a:ext cx="5678425" cy="46090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4020738" y="9720673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6" tIns="47768" rIns="95536" bIns="47768" anchor="b"/>
          <a:lstStyle/>
          <a:p>
            <a:pPr algn="r"/>
            <a:fld id="{2A896131-5A96-4D9D-A9F2-01940C3D7B9C}" type="slidenum">
              <a:rPr lang="it-IT" sz="1200"/>
              <a:pPr algn="r"/>
              <a:t>16</a:t>
            </a:fld>
            <a:endParaRPr lang="it-IT" sz="1200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38" y="4859518"/>
            <a:ext cx="5678425" cy="46090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  <a:prstGeom prst="rect">
            <a:avLst/>
          </a:prstGeo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74F-6FEB-4D4B-B39E-187DA12D59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B87E677-8E4B-40FF-8E9A-73C9838A66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BC5D4C2-C77B-4811-A282-EA54D4B20E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D3095FC-7191-4B62-BDE8-6315299423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CasellaDiTesto 4"/>
          <p:cNvSpPr txBox="1"/>
          <p:nvPr userDrawn="1"/>
        </p:nvSpPr>
        <p:spPr>
          <a:xfrm rot="16200000">
            <a:off x="7806844" y="556737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1">
                  <a:lumMod val="6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 rot="16200000">
            <a:off x="7853373" y="559475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 rot="16200000">
            <a:off x="7806844" y="559475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3" name="CasellaDiTesto 2"/>
          <p:cNvSpPr txBox="1"/>
          <p:nvPr userDrawn="1"/>
        </p:nvSpPr>
        <p:spPr>
          <a:xfrm rot="16200000">
            <a:off x="7806844" y="5522749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649AF-1EC3-4EB7-8497-E3FA22F8C4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44450"/>
            <a:ext cx="477837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D3095FC-7191-4B62-BDE8-6315299423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31238" y="44450"/>
            <a:ext cx="477837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0963-5FBF-4FFF-BE3F-F4B5068CB7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019" r:id="rId1"/>
    <p:sldLayoutId id="2147486023" r:id="rId2"/>
    <p:sldLayoutId id="2147486033" r:id="rId3"/>
    <p:sldLayoutId id="2147486034" r:id="rId4"/>
    <p:sldLayoutId id="214748603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 userDrawn="1"/>
        </p:nvSpPr>
        <p:spPr>
          <a:xfrm rot="16200000">
            <a:off x="7853373" y="556737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8" r:id="rId1"/>
    <p:sldLayoutId id="2147486039" r:id="rId2"/>
    <p:sldLayoutId id="2147486040" r:id="rId3"/>
    <p:sldLayoutId id="2147486041" r:id="rId4"/>
    <p:sldLayoutId id="2147486042" r:id="rId5"/>
    <p:sldLayoutId id="214748604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 userDrawn="1"/>
        </p:nvSpPr>
        <p:spPr>
          <a:xfrm rot="16200000">
            <a:off x="7853373" y="556737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pitchFamily="-92" charset="-128"/>
              </a:defRPr>
            </a:lvl9pPr>
          </a:lstStyle>
          <a:p>
            <a:pPr algn="r">
              <a:defRPr/>
            </a:pPr>
            <a:fld id="{47F821D9-FCC3-48A9-8AB3-88EB28426284}" type="slidenum">
              <a:rPr lang="it-IT" altLang="it-IT" sz="1400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‹N›</a:t>
            </a:fld>
            <a:endParaRPr lang="it-IT" altLang="it-IT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CasellaDiTesto 5"/>
          <p:cNvSpPr txBox="1"/>
          <p:nvPr userDrawn="1"/>
        </p:nvSpPr>
        <p:spPr>
          <a:xfrm rot="16200000">
            <a:off x="7853373" y="556737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Foglio_di_lavoro_di_Microsoft_Office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31"/>
          <p:cNvSpPr>
            <a:spLocks noChangeShapeType="1"/>
          </p:cNvSpPr>
          <p:nvPr/>
        </p:nvSpPr>
        <p:spPr bwMode="auto">
          <a:xfrm>
            <a:off x="3276600" y="6669088"/>
            <a:ext cx="2570163" cy="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Immagine 10" descr="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57064"/>
            <a:ext cx="1069975" cy="88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Coin Rimini_area tick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82464"/>
            <a:ext cx="1206500" cy="87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0351" y="576114"/>
            <a:ext cx="13541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4" name="Immagine 1" descr="logo_FEDER modifi2-01-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863" y="538014"/>
            <a:ext cx="3541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936104" y="2996952"/>
            <a:ext cx="8207896" cy="1234321"/>
          </a:xfrm>
          <a:prstGeom prst="rect">
            <a:avLst/>
          </a:prstGeom>
          <a:noFill/>
        </p:spPr>
        <p:txBody>
          <a:bodyPr wrap="square" lIns="94624" tIns="47312" rIns="94624" bIns="47312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odern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 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etail in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I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aly |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Main features and latest trends</a:t>
            </a:r>
          </a:p>
          <a:p>
            <a:pPr>
              <a:defRPr/>
            </a:pPr>
            <a:endParaRPr lang="en-US" sz="12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Arial" charset="0"/>
            </a:endParaRPr>
          </a:p>
          <a:p>
            <a:pPr algn="r">
              <a:defRPr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			      Workshop Scanner Data - Rome, 1 October 2015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					</a:t>
            </a:r>
            <a:endParaRPr lang="en-US" sz="17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008112" y="350100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79512" y="544522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Hélène Hotellier</a:t>
            </a:r>
          </a:p>
          <a:p>
            <a:r>
              <a:rPr lang="it-IT" sz="1600" dirty="0" smtClean="0">
                <a:latin typeface="Calibri" pitchFamily="34" charset="0"/>
              </a:rPr>
              <a:t>Responsabile Ufficio studi e Affari europei</a:t>
            </a:r>
          </a:p>
          <a:p>
            <a:r>
              <a:rPr lang="it-IT" sz="1600" dirty="0" smtClean="0">
                <a:latin typeface="Calibri" pitchFamily="34" charset="0"/>
              </a:rPr>
              <a:t>Federdistribuzione per ADM</a:t>
            </a:r>
          </a:p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hh@federdistribuzione.it</a:t>
            </a:r>
            <a:endParaRPr lang="it-IT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fico 31"/>
          <p:cNvGraphicFramePr>
            <a:graphicFrameLocks noGrp="1"/>
          </p:cNvGraphicFramePr>
          <p:nvPr/>
        </p:nvGraphicFramePr>
        <p:xfrm>
          <a:off x="179512" y="1268760"/>
          <a:ext cx="89644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046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7899E-F65C-463B-8337-3780D3426D6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9966" y="979989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100,8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96270" y="979989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117,3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6084168" y="980728"/>
            <a:ext cx="1021749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€ billion</a:t>
            </a:r>
            <a:endParaRPr lang="fr-F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32374" y="980728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116,0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232174" y="979989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117,5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9512" y="6381328"/>
            <a:ext cx="4206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 : </a:t>
            </a:r>
            <a:r>
              <a:rPr lang="it-IT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AC Nielsen, Istat, Indicod Ecr </a:t>
            </a: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 TradeLab</a:t>
            </a:r>
            <a:endParaRPr lang="it-IT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968478" y="980728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114,1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156176" y="1844824"/>
            <a:ext cx="118800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378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56176" y="3212976"/>
            <a:ext cx="1260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6.969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156176" y="3861048"/>
            <a:ext cx="13680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13.872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156176" y="4528865"/>
            <a:ext cx="126000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4.830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156176" y="5157192"/>
            <a:ext cx="1512168" cy="30777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191.540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156176" y="5857527"/>
            <a:ext cx="1368152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36.196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156176" y="2512641"/>
            <a:ext cx="1260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1.619 stores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Retail formats % market shares - </a:t>
            </a: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cs typeface="Arial" panose="020B0604020202020204" pitchFamily="34" charset="0"/>
              </a:rPr>
              <a:t>Food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 retail sales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23528" y="1412776"/>
            <a:ext cx="936104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860032" y="1412776"/>
            <a:ext cx="936104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115616" y="2564904"/>
            <a:ext cx="864096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63,1%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652120" y="1340768"/>
            <a:ext cx="864096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72,9%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39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hart 6"/>
          <p:cNvGraphicFramePr>
            <a:graphicFrameLocks/>
          </p:cNvGraphicFramePr>
          <p:nvPr/>
        </p:nvGraphicFramePr>
        <p:xfrm>
          <a:off x="179388" y="836713"/>
          <a:ext cx="8353052" cy="5112567"/>
        </p:xfrm>
        <a:graphic>
          <a:graphicData uri="http://schemas.openxmlformats.org/presentationml/2006/ole">
            <p:oleObj spid="_x0000_s1026" name="Worksheet" r:id="rId4" imgW="9382065" imgH="5476952" progId="Excel.Sheet.8">
              <p:embed/>
            </p:oleObj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142875" y="6453336"/>
            <a:ext cx="4429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Nielsen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- Total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Store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2012</a:t>
            </a:r>
            <a:endParaRPr lang="en-US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292080" y="908719"/>
            <a:ext cx="360040" cy="46805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Retail formats % market shares -</a:t>
            </a: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 Food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 retail sales (excl. market stalls) 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fico 23"/>
          <p:cNvGraphicFramePr>
            <a:graphicFrameLocks noGrp="1"/>
          </p:cNvGraphicFramePr>
          <p:nvPr/>
        </p:nvGraphicFramePr>
        <p:xfrm>
          <a:off x="251520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046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7899E-F65C-463B-8337-3780D3426D6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67544" y="836712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100,8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68278" y="836712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103,1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868144" y="837451"/>
            <a:ext cx="1021749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€ billion</a:t>
            </a:r>
            <a:endParaRPr lang="fr-F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139952" y="837451"/>
            <a:ext cx="625806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99,5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267744" y="836712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108,8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004048" y="837451"/>
            <a:ext cx="625806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98,1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6225" y="6525344"/>
            <a:ext cx="269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</a:t>
            </a:r>
            <a:r>
              <a:rPr lang="it-IT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Indicod Ecr </a:t>
            </a: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 TradeLab </a:t>
            </a:r>
            <a:endParaRPr lang="it-IT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012160" y="4653136"/>
            <a:ext cx="1512168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505.837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012160" y="5517232"/>
            <a:ext cx="1512168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152.078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012160" y="1916832"/>
            <a:ext cx="1368152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 8.966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012160" y="2780928"/>
            <a:ext cx="118800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itchFamily="34" charset="0"/>
              </a:rPr>
              <a:t> 979 stores</a:t>
            </a:r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012160" y="3717032"/>
            <a:ext cx="144016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 29.127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Retail formats % market shares - </a:t>
            </a: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cs typeface="Arial" panose="020B0604020202020204" pitchFamily="34" charset="0"/>
              </a:rPr>
              <a:t>Non food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retail sales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9"/>
          <p:cNvSpPr txBox="1">
            <a:spLocks/>
          </p:cNvSpPr>
          <p:nvPr/>
        </p:nvSpPr>
        <p:spPr>
          <a:xfrm>
            <a:off x="7046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7899E-F65C-463B-8337-3780D3426D6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381328"/>
            <a:ext cx="4206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Incl. Cash &amp; Carry</a:t>
            </a:r>
          </a:p>
          <a:p>
            <a:pPr eaLnBrk="0" hangingPunct="0"/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Osservatorio del commercio (MISE) - Nielsen</a:t>
            </a:r>
          </a:p>
          <a:p>
            <a:pPr eaLnBrk="0" hangingPunct="0"/>
            <a:endParaRPr lang="it-IT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179512" y="1119716"/>
          <a:ext cx="8784975" cy="395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345"/>
                <a:gridCol w="1454320"/>
                <a:gridCol w="1454320"/>
                <a:gridCol w="1756995"/>
                <a:gridCol w="1756995"/>
              </a:tblGrid>
              <a:tr h="729595">
                <a:tc>
                  <a:txBody>
                    <a:bodyPr/>
                    <a:lstStyle/>
                    <a:p>
                      <a:endParaRPr lang="it-IT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2010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2014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% Var.</a:t>
                      </a:r>
                    </a:p>
                    <a:p>
                      <a:pPr algn="ctr"/>
                      <a:r>
                        <a:rPr lang="it-IT" baseline="0" dirty="0" smtClean="0">
                          <a:latin typeface="Calibri" pitchFamily="34" charset="0"/>
                        </a:rPr>
                        <a:t>2014 vs. 2010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itchFamily="34" charset="0"/>
                        </a:rPr>
                        <a:t>Var.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99569">
                <a:tc>
                  <a:txBody>
                    <a:bodyPr/>
                    <a:lstStyle/>
                    <a:p>
                      <a:r>
                        <a:rPr lang="it-IT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Retail 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stores</a:t>
                      </a:r>
                      <a:endParaRPr lang="it-IT" b="1" baseline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776.365</a:t>
                      </a:r>
                      <a:endParaRPr lang="it-IT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755.045</a:t>
                      </a:r>
                      <a:endParaRPr lang="it-IT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-2,75</a:t>
                      </a:r>
                      <a:endParaRPr lang="it-IT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-21.320</a:t>
                      </a:r>
                      <a:endParaRPr lang="it-IT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5432">
                <a:tc>
                  <a:txBody>
                    <a:bodyPr/>
                    <a:lstStyle/>
                    <a:p>
                      <a:pPr algn="r"/>
                      <a:r>
                        <a:rPr lang="it-IT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          Modern Retail</a:t>
                      </a:r>
                      <a:endParaRPr lang="it-IT" b="1" baseline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59.508*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58.159*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-2,27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-1.349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r"/>
                      <a:r>
                        <a:rPr lang="it-IT" sz="18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Small traditional shops</a:t>
                      </a: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716.857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696.886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-2,79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-19.971</a:t>
                      </a:r>
                      <a:endParaRPr lang="it-IT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275732">
                <a:tc>
                  <a:txBody>
                    <a:bodyPr/>
                    <a:lstStyle/>
                    <a:p>
                      <a:endParaRPr lang="it-IT" b="1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800" kern="1200" baseline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982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Market stalls</a:t>
                      </a:r>
                      <a:endParaRPr lang="it-IT" sz="1800" b="1" kern="120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170.845</a:t>
                      </a:r>
                      <a:endParaRPr lang="it-IT" sz="18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188.274</a:t>
                      </a:r>
                      <a:endParaRPr lang="it-IT" sz="18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10,20</a:t>
                      </a:r>
                      <a:endParaRPr lang="it-IT" sz="18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17.429</a:t>
                      </a:r>
                      <a:endParaRPr lang="it-IT" sz="18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729595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Total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stores</a:t>
                      </a:r>
                      <a:endParaRPr lang="it-IT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947.210</a:t>
                      </a:r>
                      <a:endParaRPr lang="it-IT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943.319</a:t>
                      </a:r>
                      <a:endParaRPr lang="it-IT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-0,41</a:t>
                      </a:r>
                      <a:endParaRPr lang="it-IT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-3.891</a:t>
                      </a:r>
                      <a:endParaRPr lang="it-IT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7" name="Connettore 1 6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Number of stores by retail formats (1)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9"/>
          <p:cNvSpPr txBox="1">
            <a:spLocks/>
          </p:cNvSpPr>
          <p:nvPr/>
        </p:nvSpPr>
        <p:spPr bwMode="auto">
          <a:xfrm>
            <a:off x="7046913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684EB88-6D28-4347-B8B8-5BD45A6F2FCC}" type="slidenum">
              <a:rPr lang="it-IT" sz="1200">
                <a:solidFill>
                  <a:schemeClr val="bg1"/>
                </a:solidFill>
                <a:latin typeface="Calibri" pitchFamily="34" charset="0"/>
              </a:rPr>
              <a:pPr algn="r"/>
              <a:t>14</a:t>
            </a:fld>
            <a:endParaRPr lang="it-IT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9512" y="6309320"/>
            <a:ext cx="4206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</a:t>
            </a:r>
            <a:r>
              <a:rPr lang="it-IT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Osservatorio del commercio (MISE) - Nielsen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323528" y="836712"/>
          <a:ext cx="8569152" cy="511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103613"/>
                <a:gridCol w="1103613"/>
                <a:gridCol w="1399019"/>
                <a:gridCol w="1578531"/>
              </a:tblGrid>
              <a:tr h="647402">
                <a:tc>
                  <a:txBody>
                    <a:bodyPr/>
                    <a:lstStyle/>
                    <a:p>
                      <a:endParaRPr lang="en-US" noProof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Calibri" pitchFamily="34" charset="0"/>
                        </a:rPr>
                        <a:t>2010</a:t>
                      </a:r>
                      <a:endParaRPr lang="en-US" noProof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Calibri" pitchFamily="34" charset="0"/>
                        </a:rPr>
                        <a:t>2014</a:t>
                      </a:r>
                      <a:endParaRPr lang="en-US" noProof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Calibri" pitchFamily="34" charset="0"/>
                        </a:rPr>
                        <a:t>Var. </a:t>
                      </a:r>
                      <a:endParaRPr lang="en-US" noProof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Calibri" pitchFamily="34" charset="0"/>
                        </a:rPr>
                        <a:t>% Var.</a:t>
                      </a:r>
                      <a:endParaRPr lang="en-US" baseline="0" noProof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n-US" baseline="0" noProof="0" smtClean="0">
                          <a:latin typeface="Calibri" pitchFamily="34" charset="0"/>
                        </a:rPr>
                        <a:t>2014 vs. 2010</a:t>
                      </a:r>
                      <a:endParaRPr lang="en-US" noProof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710708">
                <a:tc>
                  <a:txBody>
                    <a:bodyPr/>
                    <a:lstStyle/>
                    <a:p>
                      <a:r>
                        <a:rPr lang="en-US" b="1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Food Modern </a:t>
                      </a:r>
                      <a:r>
                        <a:rPr lang="en-US" b="1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Retail stores</a:t>
                      </a:r>
                      <a:endParaRPr lang="en-US" b="1" baseline="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29.366</a:t>
                      </a:r>
                      <a:endParaRPr lang="en-US" b="1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27.668</a:t>
                      </a:r>
                      <a:endParaRPr lang="en-US" b="1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- 1.698</a:t>
                      </a:r>
                      <a:endParaRPr lang="en-US" b="1" noProof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- 5,8</a:t>
                      </a:r>
                      <a:endParaRPr lang="en-US" b="1" noProof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10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Hypermarkets &gt; 4500 sq.m.</a:t>
                      </a:r>
                      <a:endParaRPr lang="en-US" sz="1800" kern="1200" baseline="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382</a:t>
                      </a:r>
                      <a:endParaRPr lang="en-US" sz="1800" kern="1200" baseline="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378</a:t>
                      </a:r>
                      <a:endParaRPr lang="en-US" sz="1800" kern="1200" baseline="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noProof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- 4</a:t>
                      </a:r>
                      <a:endParaRPr lang="en-US" sz="1800" kern="1200" baseline="0" noProof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noProof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- 1,0</a:t>
                      </a:r>
                      <a:endParaRPr lang="en-US" sz="1800" kern="1200" baseline="0" noProof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463124">
                <a:tc>
                  <a:txBody>
                    <a:bodyPr/>
                    <a:lstStyle/>
                    <a:p>
                      <a:pPr algn="r"/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Superstores 1500-4500 sq.m.</a:t>
                      </a:r>
                      <a:endParaRPr lang="en-US" baseline="0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1.456</a:t>
                      </a:r>
                      <a:endParaRPr lang="en-US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1.619</a:t>
                      </a:r>
                      <a:endParaRPr lang="en-US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+ 163</a:t>
                      </a:r>
                      <a:endParaRPr lang="en-US" noProof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+ 11,2</a:t>
                      </a:r>
                      <a:endParaRPr lang="en-US" noProof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Supermarkets 400-1500 sq.m.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7.279</a:t>
                      </a:r>
                      <a:endParaRPr lang="en-US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6.969</a:t>
                      </a:r>
                      <a:endParaRPr lang="en-US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- 310</a:t>
                      </a:r>
                      <a:endParaRPr lang="en-US" noProof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- 4,3</a:t>
                      </a:r>
                      <a:endParaRPr lang="en-US" noProof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Convenience stores 100-400 sq.m.</a:t>
                      </a:r>
                      <a:endParaRPr lang="en-US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15.867</a:t>
                      </a:r>
                      <a:endParaRPr lang="en-US" sz="180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baseline="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13.872</a:t>
                      </a:r>
                      <a:endParaRPr lang="en-US" sz="1800" kern="1200" baseline="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- 1995</a:t>
                      </a:r>
                      <a:endParaRPr lang="en-US" sz="1800" kern="1200" noProof="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-12,6</a:t>
                      </a:r>
                      <a:endParaRPr lang="en-US" sz="1800" kern="1200" noProof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107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Discounts</a:t>
                      </a:r>
                      <a:endParaRPr lang="en-US" sz="1800" kern="1200" baseline="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4.382</a:t>
                      </a:r>
                      <a:endParaRPr lang="en-US" sz="180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4.830</a:t>
                      </a:r>
                      <a:endParaRPr lang="en-US" sz="180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+ 448</a:t>
                      </a:r>
                      <a:endParaRPr lang="en-US" sz="1800" kern="1200" noProof="0" dirty="0">
                        <a:solidFill>
                          <a:srgbClr val="00B05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+ 10,2</a:t>
                      </a:r>
                      <a:endParaRPr lang="en-US" sz="1800" kern="1200" noProof="0">
                        <a:solidFill>
                          <a:srgbClr val="00B05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107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Cash &amp; Carry</a:t>
                      </a:r>
                      <a:endParaRPr lang="en-US" sz="1800" kern="1200" baseline="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396</a:t>
                      </a:r>
                      <a:endParaRPr lang="en-US" sz="180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385</a:t>
                      </a:r>
                      <a:endParaRPr lang="en-US" sz="1800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-11</a:t>
                      </a:r>
                      <a:endParaRPr lang="en-US" sz="1800" kern="1200" noProof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-2,8</a:t>
                      </a:r>
                      <a:endParaRPr lang="en-US" sz="1800" kern="1200" noProof="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7107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Non Food Modern </a:t>
                      </a:r>
                      <a:r>
                        <a:rPr lang="en-US" sz="1800" b="1" kern="120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Retail stores</a:t>
                      </a:r>
                      <a:endParaRPr lang="en-US" sz="1800" b="1" kern="1200" baseline="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29.746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30.106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360</a:t>
                      </a:r>
                      <a:endParaRPr lang="en-US" sz="1800" b="1" kern="1200" noProof="0" dirty="0">
                        <a:solidFill>
                          <a:srgbClr val="00B05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 dirty="0" smtClean="0">
                          <a:solidFill>
                            <a:srgbClr val="00B05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+1,2</a:t>
                      </a:r>
                      <a:endParaRPr lang="en-US" sz="1800" b="1" kern="1200" noProof="0" dirty="0">
                        <a:solidFill>
                          <a:srgbClr val="00B05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Connettore 1 7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Number of s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tores by retail formats (2)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1920" y="2204864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228184" y="263691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228184" y="4005064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Total sales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surface - Grocery market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/>
        </p:nvGraphicFramePr>
        <p:xfrm>
          <a:off x="179512" y="980728"/>
          <a:ext cx="8636000" cy="4827588"/>
        </p:xfrm>
        <a:graphic>
          <a:graphicData uri="http://schemas.openxmlformats.org/presentationml/2006/ole">
            <p:oleObj spid="_x0000_s13313" r:id="rId4" imgW="8638781" imgH="4828450" progId="Excel.Sheet.8">
              <p:embed/>
            </p:oleObj>
          </a:graphicData>
        </a:graphic>
      </p:graphicFrame>
      <p:sp>
        <p:nvSpPr>
          <p:cNvPr id="11" name="Rettangolo 10"/>
          <p:cNvSpPr/>
          <p:nvPr/>
        </p:nvSpPr>
        <p:spPr>
          <a:xfrm>
            <a:off x="4932040" y="1268760"/>
            <a:ext cx="165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alibri" pitchFamily="34" charset="0"/>
              </a:rPr>
              <a:t>% Var. new sq.m.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99792" y="126876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1"/>
                </a:solidFill>
                <a:latin typeface="Calibri" pitchFamily="34" charset="0"/>
              </a:rPr>
              <a:t>sq.m. (‘000)</a:t>
            </a:r>
            <a:endParaRPr lang="it-IT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67544" y="6373813"/>
            <a:ext cx="8166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defTabSz="914400" latinLnBrk="0">
              <a:lnSpc>
                <a:spcPct val="100000"/>
              </a:lnSpc>
              <a:buClrTx/>
              <a:buSzTx/>
              <a:tabLst/>
              <a:defRPr/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Nielsen GNLC - January ed.</a:t>
            </a:r>
          </a:p>
        </p:txBody>
      </p:sp>
      <p:sp>
        <p:nvSpPr>
          <p:cNvPr id="10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512" y="6381328"/>
            <a:ext cx="269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AC Nielsen - January 2015</a:t>
            </a:r>
            <a:endParaRPr lang="en-US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2" name="Grafico 11"/>
          <p:cNvGraphicFramePr/>
          <p:nvPr/>
        </p:nvGraphicFramePr>
        <p:xfrm>
          <a:off x="683568" y="1124744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1 6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Top 10 food retailers: % market shares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11"/>
          <p:cNvSpPr txBox="1">
            <a:spLocks noChangeArrowheads="1"/>
          </p:cNvSpPr>
          <p:nvPr/>
        </p:nvSpPr>
        <p:spPr bwMode="auto">
          <a:xfrm>
            <a:off x="785813" y="4817170"/>
            <a:ext cx="10795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TESCO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ASDA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SAINBURY’S</a:t>
            </a:r>
          </a:p>
        </p:txBody>
      </p:sp>
      <p:sp>
        <p:nvSpPr>
          <p:cNvPr id="94212" name="Text Box 12"/>
          <p:cNvSpPr txBox="1">
            <a:spLocks noChangeArrowheads="1"/>
          </p:cNvSpPr>
          <p:nvPr/>
        </p:nvSpPr>
        <p:spPr bwMode="auto">
          <a:xfrm>
            <a:off x="2643188" y="4817170"/>
            <a:ext cx="792162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EDEKA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REWE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ALDI</a:t>
            </a:r>
          </a:p>
        </p:txBody>
      </p:sp>
      <p:sp>
        <p:nvSpPr>
          <p:cNvPr id="94213" name="Text Box 13"/>
          <p:cNvSpPr txBox="1">
            <a:spLocks noChangeArrowheads="1"/>
          </p:cNvSpPr>
          <p:nvPr/>
        </p:nvSpPr>
        <p:spPr bwMode="auto">
          <a:xfrm>
            <a:off x="4214813" y="4817170"/>
            <a:ext cx="10795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CARREFOUR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LECLERC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CASINO</a:t>
            </a:r>
          </a:p>
        </p:txBody>
      </p:sp>
      <p:sp>
        <p:nvSpPr>
          <p:cNvPr id="94215" name="Text Box 15"/>
          <p:cNvSpPr txBox="1">
            <a:spLocks noChangeArrowheads="1"/>
          </p:cNvSpPr>
          <p:nvPr/>
        </p:nvSpPr>
        <p:spPr bwMode="auto">
          <a:xfrm>
            <a:off x="7643813" y="4817170"/>
            <a:ext cx="10795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COOP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CONAD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SELEX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222324" y="6330950"/>
            <a:ext cx="2549476" cy="482600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/>
              <a:buChar char="•"/>
              <a:defRPr sz="18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Char char="•"/>
              <a:defRPr sz="16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Char char="•"/>
              <a:defRPr sz="14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825625" indent="-4540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Char char="•"/>
              <a:defRPr sz="1200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it-IT" sz="100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Source: Nielsen, Kantar - 2014</a:t>
            </a:r>
            <a:endParaRPr lang="en-US" sz="1000" dirty="0"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3" cstate="print"/>
          <a:srcRect t="63511" b="20610"/>
          <a:stretch>
            <a:fillRect/>
          </a:stretch>
        </p:blipFill>
        <p:spPr bwMode="auto">
          <a:xfrm>
            <a:off x="323528" y="5157192"/>
            <a:ext cx="8280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arrotondato 19"/>
          <p:cNvSpPr/>
          <p:nvPr/>
        </p:nvSpPr>
        <p:spPr>
          <a:xfrm>
            <a:off x="467544" y="2276872"/>
            <a:ext cx="1512168" cy="216024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2051720" y="2276872"/>
            <a:ext cx="1512168" cy="216024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5220072" y="2780928"/>
            <a:ext cx="1440160" cy="165618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3672056" y="2420888"/>
            <a:ext cx="1404000" cy="2023657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6804248" y="2996952"/>
            <a:ext cx="1458056" cy="147598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39552" y="3140968"/>
            <a:ext cx="1368152" cy="1152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itchFamily="34" charset="0"/>
              </a:rPr>
              <a:t>TESCO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ASDA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J SAINBURY’S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123728" y="3140968"/>
            <a:ext cx="1440000" cy="1152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itchFamily="34" charset="0"/>
              </a:rPr>
              <a:t>EDEKA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REWE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SCHWARZ Gr.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292080" y="3140968"/>
            <a:ext cx="1368152" cy="1152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itchFamily="34" charset="0"/>
              </a:rPr>
              <a:t>MERCADONA 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CARREFOUR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DIA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35896" y="3140968"/>
            <a:ext cx="1512168" cy="1152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itchFamily="34" charset="0"/>
              </a:rPr>
              <a:t>CARREFOUR LECLERC 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INTERMARCHE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948264" y="3140968"/>
            <a:ext cx="1224000" cy="11521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Calibri" pitchFamily="34" charset="0"/>
              </a:rPr>
              <a:t>COOP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CONAD</a:t>
            </a:r>
          </a:p>
          <a:p>
            <a:pPr algn="ctr"/>
            <a:r>
              <a:rPr lang="it-IT" sz="1600" b="1" dirty="0" smtClean="0">
                <a:latin typeface="Calibri" pitchFamily="34" charset="0"/>
              </a:rPr>
              <a:t>SELEX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30" name="CasellaDiTesto 40"/>
          <p:cNvSpPr txBox="1">
            <a:spLocks noChangeArrowheads="1"/>
          </p:cNvSpPr>
          <p:nvPr/>
        </p:nvSpPr>
        <p:spPr bwMode="auto">
          <a:xfrm>
            <a:off x="611560" y="1772816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99FF"/>
                </a:solidFill>
                <a:latin typeface="Calibri" pitchFamily="34" charset="0"/>
              </a:rPr>
              <a:t>62,5%</a:t>
            </a:r>
            <a:endParaRPr lang="it-IT" b="1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1" name="CasellaDiTesto 40"/>
          <p:cNvSpPr txBox="1">
            <a:spLocks noChangeArrowheads="1"/>
          </p:cNvSpPr>
          <p:nvPr/>
        </p:nvSpPr>
        <p:spPr bwMode="auto">
          <a:xfrm>
            <a:off x="2303824" y="1772816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99FF"/>
                </a:solidFill>
                <a:latin typeface="Calibri" pitchFamily="34" charset="0"/>
              </a:rPr>
              <a:t>61,0%</a:t>
            </a:r>
            <a:endParaRPr lang="it-IT" b="1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2" name="CasellaDiTesto 40"/>
          <p:cNvSpPr txBox="1">
            <a:spLocks noChangeArrowheads="1"/>
          </p:cNvSpPr>
          <p:nvPr/>
        </p:nvSpPr>
        <p:spPr bwMode="auto">
          <a:xfrm>
            <a:off x="5508104" y="1772816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99FF"/>
                </a:solidFill>
                <a:latin typeface="Calibri" pitchFamily="34" charset="0"/>
              </a:rPr>
              <a:t>38,0%</a:t>
            </a:r>
            <a:endParaRPr lang="it-IT" b="1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3" name="CasellaDiTesto 40"/>
          <p:cNvSpPr txBox="1">
            <a:spLocks noChangeArrowheads="1"/>
          </p:cNvSpPr>
          <p:nvPr/>
        </p:nvSpPr>
        <p:spPr bwMode="auto">
          <a:xfrm>
            <a:off x="3790786" y="1772816"/>
            <a:ext cx="1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99FF"/>
                </a:solidFill>
                <a:latin typeface="Calibri" pitchFamily="34" charset="0"/>
              </a:rPr>
              <a:t>56,0%</a:t>
            </a:r>
            <a:endParaRPr lang="it-IT" b="1" baseline="30000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4" name="CasellaDiTesto 40"/>
          <p:cNvSpPr txBox="1">
            <a:spLocks noChangeArrowheads="1"/>
          </p:cNvSpPr>
          <p:nvPr/>
        </p:nvSpPr>
        <p:spPr bwMode="auto">
          <a:xfrm>
            <a:off x="6948264" y="1772816"/>
            <a:ext cx="1260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99FF"/>
                </a:solidFill>
                <a:latin typeface="Calibri" pitchFamily="34" charset="0"/>
              </a:rPr>
              <a:t>36,1%</a:t>
            </a:r>
            <a:endParaRPr lang="it-IT" b="1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35" name="CasellaDiTesto 40"/>
          <p:cNvSpPr txBox="1">
            <a:spLocks noChangeArrowheads="1"/>
          </p:cNvSpPr>
          <p:nvPr/>
        </p:nvSpPr>
        <p:spPr bwMode="auto">
          <a:xfrm>
            <a:off x="539552" y="4890646"/>
            <a:ext cx="10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62626"/>
                </a:solidFill>
                <a:latin typeface="Calibri" pitchFamily="34" charset="0"/>
              </a:rPr>
              <a:t>UK</a:t>
            </a:r>
            <a:endParaRPr lang="it-IT" sz="16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36" name="CasellaDiTesto 40"/>
          <p:cNvSpPr txBox="1">
            <a:spLocks noChangeArrowheads="1"/>
          </p:cNvSpPr>
          <p:nvPr/>
        </p:nvSpPr>
        <p:spPr bwMode="auto">
          <a:xfrm>
            <a:off x="2231816" y="4860449"/>
            <a:ext cx="10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62626"/>
                </a:solidFill>
                <a:latin typeface="Calibri" pitchFamily="34" charset="0"/>
              </a:rPr>
              <a:t>Germany</a:t>
            </a:r>
            <a:endParaRPr lang="it-IT" sz="16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37" name="CasellaDiTesto 40"/>
          <p:cNvSpPr txBox="1">
            <a:spLocks noChangeArrowheads="1"/>
          </p:cNvSpPr>
          <p:nvPr/>
        </p:nvSpPr>
        <p:spPr bwMode="auto">
          <a:xfrm>
            <a:off x="3851920" y="4860449"/>
            <a:ext cx="10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62626"/>
                </a:solidFill>
                <a:latin typeface="Calibri" pitchFamily="34" charset="0"/>
              </a:rPr>
              <a:t>Spain</a:t>
            </a:r>
            <a:endParaRPr lang="it-IT" sz="16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38" name="CasellaDiTesto 40"/>
          <p:cNvSpPr txBox="1">
            <a:spLocks noChangeArrowheads="1"/>
          </p:cNvSpPr>
          <p:nvPr/>
        </p:nvSpPr>
        <p:spPr bwMode="auto">
          <a:xfrm>
            <a:off x="5544184" y="4860449"/>
            <a:ext cx="10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62626"/>
                </a:solidFill>
                <a:latin typeface="Calibri" pitchFamily="34" charset="0"/>
              </a:rPr>
              <a:t>France</a:t>
            </a:r>
            <a:endParaRPr lang="it-IT" sz="16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39" name="CasellaDiTesto 40"/>
          <p:cNvSpPr txBox="1">
            <a:spLocks noChangeArrowheads="1"/>
          </p:cNvSpPr>
          <p:nvPr/>
        </p:nvSpPr>
        <p:spPr bwMode="auto">
          <a:xfrm>
            <a:off x="7200368" y="4860449"/>
            <a:ext cx="10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62626"/>
                </a:solidFill>
                <a:latin typeface="Calibri" pitchFamily="34" charset="0"/>
              </a:rPr>
              <a:t>Italy</a:t>
            </a:r>
            <a:endParaRPr lang="it-IT" sz="1600" b="1" dirty="0">
              <a:solidFill>
                <a:srgbClr val="262626"/>
              </a:solidFill>
              <a:latin typeface="Calibri" pitchFamily="34" charset="0"/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A low level of market concentration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1547664" y="764704"/>
            <a:ext cx="60486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6600"/>
                </a:solidFill>
                <a:latin typeface="Calibri" pitchFamily="34" charset="0"/>
              </a:rPr>
              <a:t>% market share of TOP 3 food retailers</a:t>
            </a:r>
            <a:endParaRPr lang="it-IT" b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958977" cy="11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941168"/>
            <a:ext cx="7388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Rettangolo 10"/>
          <p:cNvSpPr>
            <a:spLocks noChangeArrowheads="1"/>
          </p:cNvSpPr>
          <p:nvPr/>
        </p:nvSpPr>
        <p:spPr bwMode="auto">
          <a:xfrm>
            <a:off x="251520" y="5085184"/>
            <a:ext cx="8748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1 bn € of investments generates </a:t>
            </a:r>
          </a:p>
          <a:p>
            <a:pPr algn="ctr"/>
            <a:r>
              <a:rPr lang="en-US" sz="2400" b="1" u="sng" dirty="0" smtClean="0">
                <a:solidFill>
                  <a:srgbClr val="00B0F0"/>
                </a:solidFill>
                <a:latin typeface="Calibri" pitchFamily="34" charset="0"/>
              </a:rPr>
              <a:t>750 mln € of value added</a:t>
            </a:r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 &amp;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involves</a:t>
            </a:r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  <a:latin typeface="Calibri" pitchFamily="34" charset="0"/>
              </a:rPr>
              <a:t>15.000 persons</a:t>
            </a:r>
            <a:endParaRPr lang="en-US" sz="2400" b="1" u="sng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5" name="Chart 7"/>
          <p:cNvGraphicFramePr>
            <a:graphicFrameLocks/>
          </p:cNvGraphicFramePr>
          <p:nvPr/>
        </p:nvGraphicFramePr>
        <p:xfrm>
          <a:off x="467544" y="908720"/>
          <a:ext cx="8078400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187624" y="3284984"/>
            <a:ext cx="2808312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€ 4,0 - 4,5 bn </a:t>
            </a:r>
          </a:p>
          <a:p>
            <a:pPr indent="-274320" algn="ctr">
              <a:spcAft>
                <a:spcPts val="90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of investments in the pre-crisis phase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64088" y="3429000"/>
            <a:ext cx="3168352" cy="7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€ 2,5 - 3,0 bn  </a:t>
            </a:r>
          </a:p>
          <a:p>
            <a:pPr indent="-274320" algn="ctr">
              <a:spcAft>
                <a:spcPts val="90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of investments today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Investments pre &amp; post-crisis  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251520" y="6309320"/>
            <a:ext cx="52578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Osaka" pitchFamily="-92" charset="-128"/>
                <a:cs typeface="Arial" charset="0"/>
              </a:rPr>
              <a:t>Source: PwC  study  for Federdistribuzione - 2014 figures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Osaka" pitchFamily="-92" charset="-128"/>
              <a:cs typeface="Arial" charset="0"/>
            </a:endParaRPr>
          </a:p>
        </p:txBody>
      </p:sp>
      <p:sp>
        <p:nvSpPr>
          <p:cNvPr id="18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6156176" y="908720"/>
            <a:ext cx="2376264" cy="360040"/>
          </a:xfrm>
        </p:spPr>
        <p:txBody>
          <a:bodyPr/>
          <a:lstStyle/>
          <a:p>
            <a:pPr algn="l"/>
            <a:r>
              <a:rPr lang="it-IT" sz="1400" b="1" dirty="0" smtClean="0"/>
              <a:t>% Var. (2006 = base 100) </a:t>
            </a:r>
          </a:p>
        </p:txBody>
      </p:sp>
      <p:graphicFrame>
        <p:nvGraphicFramePr>
          <p:cNvPr id="14" name="Chart 11"/>
          <p:cNvGraphicFramePr>
            <a:graphicFrameLocks/>
          </p:cNvGraphicFramePr>
          <p:nvPr/>
        </p:nvGraphicFramePr>
        <p:xfrm>
          <a:off x="611560" y="1340768"/>
          <a:ext cx="8078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ttore 1 7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Sales vs. Costs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55776" y="5589240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b="1" dirty="0" smtClean="0">
                <a:solidFill>
                  <a:srgbClr val="00B0F0"/>
                </a:solidFill>
                <a:latin typeface="Calibri" pitchFamily="34" charset="0"/>
              </a:rPr>
              <a:t>Sales by FTE</a:t>
            </a:r>
            <a:endParaRPr lang="it-IT" sz="1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55776" y="5949280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b="1" dirty="0" smtClean="0">
                <a:solidFill>
                  <a:srgbClr val="FF6600"/>
                </a:solidFill>
                <a:latin typeface="Calibri" pitchFamily="34" charset="0"/>
              </a:rPr>
              <a:t>Costs by FTE</a:t>
            </a:r>
            <a:endParaRPr lang="it-IT" sz="1800" b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6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3099187" cy="1142526"/>
          </a:xfrm>
          <a:prstGeom prst="rect">
            <a:avLst/>
          </a:prstGeom>
        </p:spPr>
      </p:pic>
      <p:cxnSp>
        <p:nvCxnSpPr>
          <p:cNvPr id="21" name="Connettore 1 20"/>
          <p:cNvCxnSpPr/>
          <p:nvPr/>
        </p:nvCxnSpPr>
        <p:spPr>
          <a:xfrm>
            <a:off x="4427984" y="2276872"/>
            <a:ext cx="0" cy="297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Immagine 39" descr="logo_FEDER modifi2-01-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3096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CasellaDiTesto 1029"/>
          <p:cNvSpPr txBox="1"/>
          <p:nvPr/>
        </p:nvSpPr>
        <p:spPr>
          <a:xfrm>
            <a:off x="611560" y="4077072"/>
            <a:ext cx="7833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" pitchFamily="34" charset="0"/>
              </a:rPr>
              <a:t>ADM represents the Modern Retail sector in dealing with </a:t>
            </a:r>
            <a:r>
              <a:rPr lang="en-US" sz="1600" dirty="0" smtClean="0">
                <a:latin typeface="Calibri" pitchFamily="34" charset="0"/>
              </a:rPr>
              <a:t>the agro-food / Fast Moving Consumer Goods industry. </a:t>
            </a:r>
            <a:r>
              <a:rPr lang="en-US" sz="1600" dirty="0">
                <a:latin typeface="Calibri" pitchFamily="34" charset="0"/>
              </a:rPr>
              <a:t>ADM aims at the improvement of the supply chain, boosting and promoting efficiency in relations between operators. </a:t>
            </a:r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Members </a:t>
            </a:r>
            <a:r>
              <a:rPr lang="en-US" sz="1600" dirty="0">
                <a:latin typeface="Calibri" pitchFamily="34" charset="0"/>
              </a:rPr>
              <a:t>of ADM are the three main representative trade associations of the </a:t>
            </a:r>
            <a:r>
              <a:rPr lang="en-US" sz="1600" dirty="0" smtClean="0">
                <a:latin typeface="Calibri" pitchFamily="34" charset="0"/>
              </a:rPr>
              <a:t>large Modern Retail sector </a:t>
            </a:r>
            <a:r>
              <a:rPr lang="en-US" sz="1600" dirty="0">
                <a:latin typeface="Calibri" pitchFamily="34" charset="0"/>
              </a:rPr>
              <a:t>- Federdistribuzione, ANCC-Coop, ANCD-Conad - and about 800 retail companies operating in Italy.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ADM </a:t>
            </a:r>
            <a:r>
              <a:rPr lang="en-US" sz="1600" dirty="0">
                <a:latin typeface="Calibri" pitchFamily="34" charset="0"/>
              </a:rPr>
              <a:t>is </a:t>
            </a:r>
            <a:r>
              <a:rPr lang="en-US" sz="1600" dirty="0" smtClean="0">
                <a:latin typeface="Calibri" pitchFamily="34" charset="0"/>
              </a:rPr>
              <a:t>a </a:t>
            </a:r>
            <a:r>
              <a:rPr lang="en-US" sz="1600" dirty="0">
                <a:latin typeface="Calibri" pitchFamily="34" charset="0"/>
              </a:rPr>
              <a:t>forum where the main </a:t>
            </a:r>
            <a:r>
              <a:rPr lang="en-US" sz="1600" dirty="0" smtClean="0">
                <a:latin typeface="Calibri" pitchFamily="34" charset="0"/>
              </a:rPr>
              <a:t>retail industry </a:t>
            </a:r>
            <a:r>
              <a:rPr lang="en-US" sz="1600" dirty="0">
                <a:latin typeface="Calibri" pitchFamily="34" charset="0"/>
              </a:rPr>
              <a:t>associations can discuss to identify possible common paths on institutional issues. </a:t>
            </a:r>
            <a:endParaRPr lang="it-IT" sz="1600" dirty="0">
              <a:latin typeface="Calibri" pitchFamily="34" charset="0"/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1691680" y="2420888"/>
            <a:ext cx="55446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4418477" y="2132856"/>
            <a:ext cx="0" cy="297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1691680" y="2420888"/>
            <a:ext cx="0" cy="297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418477" y="2420888"/>
            <a:ext cx="0" cy="297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7236296" y="2432728"/>
            <a:ext cx="0" cy="297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7" name="Immagine 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13335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magine 4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852936"/>
            <a:ext cx="1646677" cy="8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16200000">
            <a:off x="7817876" y="556737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Federdistribuzione per ADM</a:t>
            </a:r>
            <a:endParaRPr lang="it-IT" sz="1200" dirty="0">
              <a:solidFill>
                <a:schemeClr val="bg1">
                  <a:lumMod val="6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46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/>
          <p:cNvGraphicFramePr/>
          <p:nvPr/>
        </p:nvGraphicFramePr>
        <p:xfrm>
          <a:off x="3419872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ico 17"/>
          <p:cNvGraphicFramePr/>
          <p:nvPr/>
        </p:nvGraphicFramePr>
        <p:xfrm>
          <a:off x="3419872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/>
          <p:cNvGraphicFramePr/>
          <p:nvPr/>
        </p:nvGraphicFramePr>
        <p:xfrm>
          <a:off x="3419872" y="1886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414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tx2"/>
                </a:solidFill>
                <a:latin typeface="Calibri" pitchFamily="34" charset="0"/>
              </a:rPr>
              <a:t>Source: TradeLab  on a representative sample of retailers’ income statement</a:t>
            </a:r>
            <a:endParaRPr lang="en-US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857250" y="2241550"/>
          <a:ext cx="2476496" cy="3196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54828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Net sales = 100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4084">
                <a:tc>
                  <a:txBody>
                    <a:bodyPr/>
                    <a:lstStyle/>
                    <a:p>
                      <a:pPr algn="l"/>
                      <a:endParaRPr lang="en-US" sz="1400" noProof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54828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Cost of sales</a:t>
                      </a:r>
                      <a:endParaRPr lang="en-US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n-US" baseline="0" noProof="0" dirty="0" smtClean="0">
                          <a:solidFill>
                            <a:schemeClr val="tx2"/>
                          </a:solidFill>
                        </a:rPr>
                        <a:t>+ labour costs</a:t>
                      </a:r>
                    </a:p>
                    <a:p>
                      <a:pPr algn="l"/>
                      <a:r>
                        <a:rPr lang="en-US" baseline="0" noProof="0" dirty="0" smtClean="0">
                          <a:solidFill>
                            <a:schemeClr val="tx2"/>
                          </a:solidFill>
                        </a:rPr>
                        <a:t>+ other expenses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084">
                <a:tc>
                  <a:txBody>
                    <a:bodyPr/>
                    <a:lstStyle/>
                    <a:p>
                      <a:pPr algn="l"/>
                      <a:endParaRPr lang="en-US" sz="1400" noProof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31276">
                <a:tc>
                  <a:txBody>
                    <a:bodyPr/>
                    <a:lstStyle/>
                    <a:p>
                      <a:pPr algn="l"/>
                      <a:r>
                        <a:rPr lang="en-US" noProof="0" smtClean="0">
                          <a:solidFill>
                            <a:schemeClr val="tx2"/>
                          </a:solidFill>
                        </a:rPr>
                        <a:t>EBIT</a:t>
                      </a:r>
                      <a:endParaRPr lang="en-US" noProof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442">
                <a:tc>
                  <a:txBody>
                    <a:bodyPr/>
                    <a:lstStyle/>
                    <a:p>
                      <a:pPr algn="l"/>
                      <a:endParaRPr lang="en-US" sz="1400" noProof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48339">
                <a:tc>
                  <a:txBody>
                    <a:bodyPr/>
                    <a:lstStyle/>
                    <a:p>
                      <a:pPr algn="l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Net</a:t>
                      </a:r>
                      <a:r>
                        <a:rPr lang="en-US" b="1" baseline="0" noProof="0" dirty="0" smtClean="0">
                          <a:solidFill>
                            <a:schemeClr val="tx1"/>
                          </a:solidFill>
                        </a:rPr>
                        <a:t> income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93" name="CasellaDiTesto 15"/>
          <p:cNvSpPr txBox="1">
            <a:spLocks noChangeArrowheads="1"/>
          </p:cNvSpPr>
          <p:nvPr/>
        </p:nvSpPr>
        <p:spPr bwMode="auto">
          <a:xfrm>
            <a:off x="5221288" y="1341438"/>
            <a:ext cx="998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2010</a:t>
            </a:r>
          </a:p>
        </p:txBody>
      </p:sp>
      <p:sp>
        <p:nvSpPr>
          <p:cNvPr id="62494" name="CasellaDiTesto 17"/>
          <p:cNvSpPr txBox="1">
            <a:spLocks noChangeArrowheads="1"/>
          </p:cNvSpPr>
          <p:nvPr/>
        </p:nvSpPr>
        <p:spPr bwMode="auto">
          <a:xfrm>
            <a:off x="3779838" y="134143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2006</a:t>
            </a:r>
          </a:p>
        </p:txBody>
      </p:sp>
      <p:sp>
        <p:nvSpPr>
          <p:cNvPr id="62495" name="CasellaDiTesto 14"/>
          <p:cNvSpPr txBox="1">
            <a:spLocks noChangeArrowheads="1"/>
          </p:cNvSpPr>
          <p:nvPr/>
        </p:nvSpPr>
        <p:spPr bwMode="auto">
          <a:xfrm>
            <a:off x="6805613" y="1341438"/>
            <a:ext cx="70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997325" y="4292600"/>
            <a:ext cx="574675" cy="3603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33CCFF"/>
              </a:solidFill>
            </a:endParaRPr>
          </a:p>
        </p:txBody>
      </p:sp>
      <p:graphicFrame>
        <p:nvGraphicFramePr>
          <p:cNvPr id="28" name="Grafico 27"/>
          <p:cNvGraphicFramePr>
            <a:graphicFrameLocks/>
          </p:cNvGraphicFramePr>
          <p:nvPr/>
        </p:nvGraphicFramePr>
        <p:xfrm>
          <a:off x="3419872" y="3068960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Connettore 1 14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olo 2"/>
          <p:cNvSpPr txBox="1">
            <a:spLocks/>
          </p:cNvSpPr>
          <p:nvPr/>
        </p:nvSpPr>
        <p:spPr>
          <a:xfrm>
            <a:off x="179512" y="116632"/>
            <a:ext cx="8964488" cy="431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7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Consumption crisis </a:t>
            </a:r>
            <a:r>
              <a:rPr lang="en-US" sz="17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 and costs increase has </a:t>
            </a:r>
            <a:r>
              <a:rPr lang="en-US" sz="17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led to a negative profitability</a:t>
            </a:r>
            <a:endParaRPr lang="en-US" sz="17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4355976" y="3284984"/>
            <a:ext cx="2736304" cy="1440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611560" y="1124744"/>
          <a:ext cx="7560839" cy="392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19"/>
                <a:gridCol w="2349991"/>
                <a:gridCol w="1430429"/>
              </a:tblGrid>
              <a:tr h="403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RETAILERS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Market shares (%)</a:t>
                      </a:r>
                      <a:endParaRPr lang="it-IT" sz="2800" b="1" kern="1200" dirty="0">
                        <a:solidFill>
                          <a:srgbClr val="00B0F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53">
                <a:tc>
                  <a:txBody>
                    <a:bodyPr/>
                    <a:lstStyle/>
                    <a:p>
                      <a:pPr algn="l"/>
                      <a:endParaRPr lang="it-IT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Retailers with </a:t>
                      </a:r>
                      <a:r>
                        <a:rPr lang="it-IT" sz="2000" b="1" dirty="0" smtClean="0">
                          <a:solidFill>
                            <a:srgbClr val="FF6600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National capital</a:t>
                      </a:r>
                      <a:endParaRPr lang="it-IT" sz="2000" b="1" dirty="0">
                        <a:solidFill>
                          <a:srgbClr val="FF6600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6600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80,3%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algn="l"/>
                      <a:endParaRPr lang="it-IT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Retailers with </a:t>
                      </a:r>
                      <a:r>
                        <a:rPr lang="en-US" sz="2000" b="1" noProof="0" dirty="0" smtClean="0">
                          <a:solidFill>
                            <a:srgbClr val="FF6600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Foreign</a:t>
                      </a:r>
                      <a:r>
                        <a:rPr lang="en-US" sz="2000" b="1" baseline="0" noProof="0" dirty="0" smtClean="0">
                          <a:solidFill>
                            <a:srgbClr val="FF6600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 capital</a:t>
                      </a:r>
                      <a:endParaRPr lang="en-US" sz="2000" b="1" noProof="0" dirty="0">
                        <a:solidFill>
                          <a:srgbClr val="FF6600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FF6600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19,7%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marL="450850" indent="0"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Auchan (FR)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7,2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 %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marL="450850" indent="0"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Carrefour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 (FR)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6,2 %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marL="450850" indent="0" algn="l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Lidl (DE)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2,6 %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marL="450850" indent="0" algn="l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Despar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 (Aspiag - AT)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2,2 %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01353">
                <a:tc>
                  <a:txBody>
                    <a:bodyPr/>
                    <a:lstStyle/>
                    <a:p>
                      <a:pPr marL="450850" indent="0" algn="l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Penny Market (DE)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1,5 %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5276" name="Rettangolo 9"/>
          <p:cNvSpPr>
            <a:spLocks noChangeArrowheads="1"/>
          </p:cNvSpPr>
          <p:nvPr/>
        </p:nvSpPr>
        <p:spPr bwMode="auto">
          <a:xfrm>
            <a:off x="179512" y="5805264"/>
            <a:ext cx="5214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Metro (Cash &amp; Carry - DE) not taken into account (wholesale format)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National vs. Foreign-capital retailers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6381328"/>
            <a:ext cx="269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Nielsen </a:t>
            </a:r>
            <a:endParaRPr lang="en-US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/>
        </p:nvGraphicFramePr>
        <p:xfrm>
          <a:off x="323528" y="908720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6" name="Text Placeholder 5"/>
          <p:cNvSpPr>
            <a:spLocks noGrp="1"/>
          </p:cNvSpPr>
          <p:nvPr>
            <p:ph type="body" idx="4294967295"/>
          </p:nvPr>
        </p:nvSpPr>
        <p:spPr>
          <a:xfrm>
            <a:off x="251520" y="6237312"/>
            <a:ext cx="8166100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3"/>
              </a:spcBef>
              <a:buNone/>
            </a:pPr>
            <a:r>
              <a:rPr lang="it-IT" sz="1000" dirty="0" smtClean="0">
                <a:latin typeface="Calibri" pitchFamily="34" charset="0"/>
              </a:rPr>
              <a:t>Source: Nielsen Trade*Mis - Hyper+Super+LS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Priority to price convenience to sustain purchasing power 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7"/>
            <a:ext cx="76271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323850" y="0"/>
            <a:ext cx="97932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/>
              </a:solidFill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1560" y="6237311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250949" y="548680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4. Modern Retail challenges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Omni-channel business model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581779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43808" y="1484784"/>
            <a:ext cx="3384376" cy="432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Online sales trend</a:t>
            </a:r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67544" y="1268760"/>
            <a:ext cx="504056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11560" y="5949280"/>
            <a:ext cx="75608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251520" y="6237312"/>
            <a:ext cx="8166100" cy="365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Politecnico di Milano</a:t>
            </a:r>
          </a:p>
        </p:txBody>
      </p:sp>
      <p:sp>
        <p:nvSpPr>
          <p:cNvPr id="17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4552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11560" y="6381328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620688"/>
            <a:ext cx="78488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23528" y="1268759"/>
            <a:ext cx="504056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11560" y="6021288"/>
            <a:ext cx="76328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380312" y="2780928"/>
            <a:ext cx="1008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Goods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380448" y="4653136"/>
            <a:ext cx="1224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Services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4. Modern Retail challenges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Omni-channel business model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251520" y="6237312"/>
            <a:ext cx="8166100" cy="365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Source: Politecnico di Milano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699792" y="764704"/>
            <a:ext cx="3384376" cy="4320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Online sales trend</a:t>
            </a:r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26876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Focus </a:t>
            </a:r>
            <a:r>
              <a:rPr lang="en-US" sz="2800" dirty="0" smtClean="0">
                <a:latin typeface="Calibri" pitchFamily="34" charset="0"/>
              </a:rPr>
              <a:t>on Italy |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Macroeconomic context and forecasts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Focus </a:t>
            </a:r>
            <a:r>
              <a:rPr lang="en-US" sz="2800" dirty="0" smtClean="0">
                <a:latin typeface="Calibri" pitchFamily="34" charset="0"/>
              </a:rPr>
              <a:t>on Italy|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Household consumption model: structural trends &amp; impact of the crisis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Modern </a:t>
            </a:r>
            <a:r>
              <a:rPr lang="en-US" sz="2800" dirty="0" smtClean="0">
                <a:latin typeface="Calibri" pitchFamily="34" charset="0"/>
              </a:rPr>
              <a:t>Retail in Italy |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Main features, comparison with European countries and latest trends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Modern </a:t>
            </a:r>
            <a:r>
              <a:rPr lang="en-US" sz="2800" dirty="0" smtClean="0">
                <a:latin typeface="Calibri" pitchFamily="34" charset="0"/>
              </a:rPr>
              <a:t>Retail in Italy |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New challenges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6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251520" y="1052736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ttore 1 4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1. Focus on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GDP, Households consumption, Consumer prices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12160" y="1340768"/>
            <a:ext cx="792088" cy="367240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164288" y="1340768"/>
            <a:ext cx="1224136" cy="367240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966" y="6453336"/>
            <a:ext cx="4464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dirty="0" smtClean="0">
                <a:latin typeface="Calibri" pitchFamily="34" charset="0"/>
              </a:rPr>
              <a:t>Source: Istat </a:t>
            </a:r>
            <a:endParaRPr lang="it-IT" sz="1000" dirty="0">
              <a:latin typeface="Calibri" pitchFamily="34" charset="0"/>
            </a:endParaRPr>
          </a:p>
        </p:txBody>
      </p:sp>
      <p:sp>
        <p:nvSpPr>
          <p:cNvPr id="13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1. Focus on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Macroeconomics forecasts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95537" y="836712"/>
          <a:ext cx="7776863" cy="5253172"/>
        </p:xfrm>
        <a:graphic>
          <a:graphicData uri="http://schemas.openxmlformats.org/drawingml/2006/table">
            <a:tbl>
              <a:tblPr/>
              <a:tblGrid>
                <a:gridCol w="3629201"/>
                <a:gridCol w="1382554"/>
                <a:gridCol w="1382554"/>
                <a:gridCol w="1382554"/>
              </a:tblGrid>
              <a:tr h="359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noProof="0" dirty="0" smtClean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  <a:endParaRPr lang="en-US" sz="9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noProof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2014</a:t>
                      </a:r>
                      <a:endParaRPr lang="en-US" sz="2400" b="1" i="0" u="none" strike="noStrike" noProof="0">
                        <a:solidFill>
                          <a:srgbClr val="00B0F0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noProof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2015</a:t>
                      </a:r>
                      <a:endParaRPr lang="en-US" sz="2400" b="1" i="0" u="none" strike="noStrike" noProof="0">
                        <a:solidFill>
                          <a:srgbClr val="00B0F0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noProof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2016</a:t>
                      </a:r>
                      <a:endParaRPr lang="en-US" sz="2400" b="1" i="0" u="none" strike="noStrike" noProof="0">
                        <a:solidFill>
                          <a:srgbClr val="00B0F0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GDP </a:t>
                      </a:r>
                    </a:p>
                    <a:p>
                      <a:pPr algn="l" fontAlgn="ctr"/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(real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terms</a:t>
                      </a:r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400" b="0" i="0" u="none" strike="noStrike" kern="1200" noProof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-0,4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+0,9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+1,6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0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Household consumption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(real terms)</a:t>
                      </a:r>
                      <a:endParaRPr lang="en-US" sz="1400" b="0" i="0" u="none" strike="noStrike" kern="1200" noProof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+0,3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+0,8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+1,5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0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noProof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400" b="0" i="0" u="none" strike="noStrike" noProof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 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Unemployment rate</a:t>
                      </a:r>
                    </a:p>
                    <a:p>
                      <a:pPr algn="l" fontAlgn="ctr"/>
                      <a:r>
                        <a:rPr lang="en-US" sz="1400" b="0" i="0" u="none" strike="noStrike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(%)</a:t>
                      </a:r>
                      <a:endParaRPr lang="en-US" sz="1400" b="1" i="0" u="none" strike="noStrike" noProof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12,7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12,3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11,9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0543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noProof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kern="1200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Consumer prices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(%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V</a:t>
                      </a:r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sz="1400" b="0" i="0" u="none" strike="noStrike" kern="120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.)</a:t>
                      </a:r>
                      <a:endParaRPr lang="en-US" sz="1400" b="0" i="0" u="none" strike="noStrike" kern="1200" noProof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+0,2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+0,3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+1,0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0543">
                <a:tc>
                  <a:txBody>
                    <a:bodyPr/>
                    <a:lstStyle/>
                    <a:p>
                      <a:pPr algn="l" fontAlgn="ctr"/>
                      <a:endParaRPr lang="en-US" sz="500" b="1" i="0" u="none" strike="noStrike" kern="1200" noProof="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 kern="1200" noProof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 kern="1200" noProof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Deficit</a:t>
                      </a:r>
                    </a:p>
                    <a:p>
                      <a:pPr algn="l" fontAlgn="ctr"/>
                      <a:r>
                        <a:rPr lang="en-US" sz="1400" b="0" i="0" u="none" strike="noStrike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(Deficit/GDP)</a:t>
                      </a:r>
                      <a:endParaRPr lang="en-US" sz="1400" b="0" i="0" u="none" strike="noStrike" noProof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-3,0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-2,6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-2,2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0543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noProof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6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noProof="0" dirty="0" smtClean="0">
                          <a:solidFill>
                            <a:srgbClr val="00B0F0"/>
                          </a:solidFill>
                          <a:latin typeface="Calibri" pitchFamily="34" charset="0"/>
                        </a:rPr>
                        <a:t>Public debt</a:t>
                      </a:r>
                    </a:p>
                    <a:p>
                      <a:pPr algn="l" fontAlgn="ctr"/>
                      <a:r>
                        <a:rPr lang="en-US" sz="1400" b="0" i="0" u="none" strike="noStrike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(Public</a:t>
                      </a:r>
                      <a:r>
                        <a:rPr lang="en-US" sz="1400" b="0" i="0" u="none" strike="noStrike" baseline="0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 debt</a:t>
                      </a:r>
                      <a:r>
                        <a:rPr lang="en-US" sz="1400" b="0" i="0" u="none" strike="noStrike" noProof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/GDP)</a:t>
                      </a:r>
                      <a:endParaRPr lang="en-US" sz="1400" b="0" i="0" u="none" strike="noStrike" noProof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4079" marR="4079" marT="40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132,1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132,8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131,4</a:t>
                      </a:r>
                      <a:endParaRPr lang="en-US" sz="1800" b="1" i="0" u="none" strike="noStrike" noProof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6453336"/>
            <a:ext cx="4464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dirty="0" smtClean="0">
                <a:latin typeface="Calibri" pitchFamily="34" charset="0"/>
              </a:rPr>
              <a:t>Source: DEF </a:t>
            </a:r>
            <a:r>
              <a:rPr lang="it-IT" sz="1000" dirty="0" err="1" smtClean="0">
                <a:latin typeface="Calibri" pitchFamily="34" charset="0"/>
              </a:rPr>
              <a:t>Italian</a:t>
            </a:r>
            <a:r>
              <a:rPr lang="it-IT" sz="1000" dirty="0" smtClean="0">
                <a:latin typeface="Calibri" pitchFamily="34" charset="0"/>
              </a:rPr>
              <a:t> </a:t>
            </a:r>
            <a:r>
              <a:rPr lang="it-IT" sz="1000" dirty="0" err="1" smtClean="0">
                <a:latin typeface="Calibri" pitchFamily="34" charset="0"/>
              </a:rPr>
              <a:t>Government</a:t>
            </a:r>
            <a:r>
              <a:rPr lang="it-IT" sz="1000" dirty="0" smtClean="0">
                <a:latin typeface="Calibri" pitchFamily="34" charset="0"/>
              </a:rPr>
              <a:t> (18 </a:t>
            </a:r>
            <a:r>
              <a:rPr lang="it-IT" sz="1000" dirty="0" err="1" smtClean="0">
                <a:latin typeface="Calibri" pitchFamily="34" charset="0"/>
              </a:rPr>
              <a:t>september</a:t>
            </a:r>
            <a:r>
              <a:rPr lang="it-IT" sz="1000" dirty="0" smtClean="0">
                <a:latin typeface="Calibri" pitchFamily="34" charset="0"/>
              </a:rPr>
              <a:t> 2015)</a:t>
            </a:r>
            <a:endParaRPr lang="it-IT" sz="1000" dirty="0">
              <a:latin typeface="Calibri" pitchFamily="34" charset="0"/>
            </a:endParaRPr>
          </a:p>
        </p:txBody>
      </p:sp>
      <p:sp>
        <p:nvSpPr>
          <p:cNvPr id="12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nettore 1 35"/>
          <p:cNvSpPr/>
          <p:nvPr/>
        </p:nvSpPr>
        <p:spPr>
          <a:xfrm flipV="1">
            <a:off x="3347864" y="4653136"/>
            <a:ext cx="864000" cy="8173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7" name="Connettore 1 36"/>
          <p:cNvSpPr/>
          <p:nvPr/>
        </p:nvSpPr>
        <p:spPr>
          <a:xfrm flipV="1">
            <a:off x="3347864" y="2636912"/>
            <a:ext cx="86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cxnSp>
        <p:nvCxnSpPr>
          <p:cNvPr id="38" name="Connettore 1 37"/>
          <p:cNvCxnSpPr/>
          <p:nvPr/>
        </p:nvCxnSpPr>
        <p:spPr>
          <a:xfrm>
            <a:off x="827584" y="1628800"/>
            <a:ext cx="352839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afico 38"/>
          <p:cNvGraphicFramePr/>
          <p:nvPr/>
        </p:nvGraphicFramePr>
        <p:xfrm>
          <a:off x="-108520" y="692696"/>
          <a:ext cx="53285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ttangolo 39"/>
          <p:cNvSpPr/>
          <p:nvPr/>
        </p:nvSpPr>
        <p:spPr>
          <a:xfrm>
            <a:off x="1008683" y="873328"/>
            <a:ext cx="34925" cy="5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5496" y="6567155"/>
            <a:ext cx="4464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dirty="0" smtClean="0">
                <a:latin typeface="Calibri" pitchFamily="34" charset="0"/>
              </a:rPr>
              <a:t>Source:  </a:t>
            </a:r>
            <a:r>
              <a:rPr lang="it-IT" sz="1000" dirty="0">
                <a:latin typeface="Calibri" pitchFamily="34" charset="0"/>
              </a:rPr>
              <a:t>Istat, GNLC Nielsen, Indicod Ecr-TradaLab</a:t>
            </a:r>
          </a:p>
        </p:txBody>
      </p:sp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5436096" y="1719848"/>
          <a:ext cx="3528392" cy="701040"/>
        </p:xfrm>
        <a:graphic>
          <a:graphicData uri="http://schemas.openxmlformats.org/drawingml/2006/table">
            <a:tbl>
              <a:tblPr/>
              <a:tblGrid>
                <a:gridCol w="648071"/>
                <a:gridCol w="1436888"/>
                <a:gridCol w="867368"/>
                <a:gridCol w="576065"/>
              </a:tblGrid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    </a:t>
                      </a:r>
                      <a:r>
                        <a:rPr lang="en-US" sz="1400" b="1" i="0" u="none" strike="noStrike" noProof="0" dirty="0" smtClean="0">
                          <a:solidFill>
                            <a:srgbClr val="17375D"/>
                          </a:solidFill>
                          <a:latin typeface="Calibri"/>
                        </a:rPr>
                        <a:t>Food &amp; Non Food goods</a:t>
                      </a:r>
                      <a:r>
                        <a:rPr lang="en-US" sz="1400" b="1" i="0" u="none" strike="noStrike" baseline="0" noProof="0" dirty="0" smtClean="0">
                          <a:solidFill>
                            <a:srgbClr val="17375D"/>
                          </a:solidFill>
                          <a:latin typeface="Calibri"/>
                        </a:rPr>
                        <a:t> spending</a:t>
                      </a:r>
                      <a:endParaRPr lang="en-US" sz="1400" b="1" i="0" u="none" strike="noStrike" noProof="0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 smtClean="0">
                          <a:solidFill>
                            <a:srgbClr val="17375D"/>
                          </a:solidFill>
                          <a:latin typeface="Calibri"/>
                        </a:rPr>
                        <a:t>212</a:t>
                      </a:r>
                      <a:endParaRPr lang="it-IT" sz="1600" b="1" i="0" u="sng" strike="noStrike" dirty="0">
                        <a:solidFill>
                          <a:srgbClr val="17375D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Non food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98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Food</a:t>
                      </a:r>
                      <a:endParaRPr lang="it-IT" sz="1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114</a:t>
                      </a:r>
                      <a:endParaRPr lang="it-IT" sz="1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5436096" y="2713222"/>
          <a:ext cx="3528000" cy="1939914"/>
        </p:xfrm>
        <a:graphic>
          <a:graphicData uri="http://schemas.openxmlformats.org/drawingml/2006/table">
            <a:tbl>
              <a:tblPr/>
              <a:tblGrid>
                <a:gridCol w="664094"/>
                <a:gridCol w="2293221"/>
                <a:gridCol w="570685"/>
              </a:tblGrid>
              <a:tr h="259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1400" b="1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Housing / allowances spending</a:t>
                      </a:r>
                      <a:endParaRPr lang="en-US" sz="14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455</a:t>
                      </a:r>
                      <a:endParaRPr lang="it-IT" sz="1600" b="1" i="0" u="sng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403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Housing, power…</a:t>
                      </a:r>
                      <a:endParaRPr lang="en-US" sz="1400" b="0" i="0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242</a:t>
                      </a:r>
                      <a:endParaRPr lang="it-IT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37609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37609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2015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Transports, communication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137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23463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FF6600"/>
                          </a:solidFill>
                          <a:latin typeface="Calibri"/>
                        </a:rPr>
                        <a:t>Health, Education</a:t>
                      </a:r>
                      <a:endParaRPr lang="en-US" sz="1400" b="0" i="0" u="none" strike="noStrike" noProof="0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FF6600"/>
                          </a:solidFill>
                          <a:latin typeface="Calibri"/>
                        </a:rPr>
                        <a:t>39</a:t>
                      </a:r>
                      <a:endParaRPr lang="it-IT" sz="1400" b="0" i="0" u="none" strike="noStrike" dirty="0">
                        <a:solidFill>
                          <a:srgbClr val="FF66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  <a:tr h="403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 smtClean="0">
                          <a:solidFill>
                            <a:srgbClr val="FF9933"/>
                          </a:solidFill>
                          <a:latin typeface="Calibri"/>
                        </a:rPr>
                        <a:t>Insurances, Financial services</a:t>
                      </a:r>
                      <a:endParaRPr lang="en-US" sz="1400" b="0" i="0" u="none" strike="noStrike" noProof="0" dirty="0">
                        <a:solidFill>
                          <a:srgbClr val="FF99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FF9933"/>
                          </a:solidFill>
                          <a:latin typeface="Calibri"/>
                        </a:rPr>
                        <a:t>37</a:t>
                      </a:r>
                      <a:endParaRPr lang="it-IT" sz="1400" b="0" i="0" u="none" strike="noStrike" dirty="0">
                        <a:solidFill>
                          <a:srgbClr val="FF9933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ella 43"/>
          <p:cNvGraphicFramePr>
            <a:graphicFrameLocks noGrp="1"/>
          </p:cNvGraphicFramePr>
          <p:nvPr/>
        </p:nvGraphicFramePr>
        <p:xfrm>
          <a:off x="5436096" y="4869160"/>
          <a:ext cx="3528000" cy="1008112"/>
        </p:xfrm>
        <a:graphic>
          <a:graphicData uri="http://schemas.openxmlformats.org/drawingml/2006/table">
            <a:tbl>
              <a:tblPr/>
              <a:tblGrid>
                <a:gridCol w="2999972"/>
                <a:gridCol w="528028"/>
              </a:tblGrid>
              <a:tr h="26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chemeClr val="accent4"/>
                          </a:solidFill>
                          <a:latin typeface="Calibri"/>
                        </a:rPr>
                        <a:t>Recreative spending</a:t>
                      </a:r>
                      <a:endParaRPr lang="en-US" sz="1400" b="1" i="0" u="none" strike="noStrike" noProof="0" dirty="0">
                        <a:solidFill>
                          <a:schemeClr val="accent4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 smtClean="0">
                          <a:solidFill>
                            <a:schemeClr val="accent4"/>
                          </a:solidFill>
                          <a:latin typeface="Calibri"/>
                        </a:rPr>
                        <a:t>325</a:t>
                      </a:r>
                      <a:endParaRPr lang="it-IT" sz="1600" b="1" i="0" u="sng" strike="noStrike" dirty="0">
                        <a:solidFill>
                          <a:schemeClr val="accent4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522">
                <a:tc>
                  <a:txBody>
                    <a:bodyPr/>
                    <a:lstStyle/>
                    <a:p>
                      <a:pPr marL="630238" indent="-271463" algn="l" fontAlgn="b"/>
                      <a:r>
                        <a:rPr lang="it-IT" sz="14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       </a:t>
                      </a:r>
                      <a:r>
                        <a:rPr lang="en-US" sz="1400" b="0" i="0" u="none" strike="noStrike" noProof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Restaurants &amp; Hotels, Travels</a:t>
                      </a:r>
                      <a:endParaRPr lang="en-US" sz="1400" b="0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134</a:t>
                      </a:r>
                      <a:endParaRPr lang="it-IT" sz="14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1807">
                <a:tc>
                  <a:txBody>
                    <a:bodyPr/>
                    <a:lstStyle/>
                    <a:p>
                      <a:pPr marL="627063" indent="0" algn="l" fontAlgn="b"/>
                      <a:r>
                        <a:rPr lang="it-IT" sz="1400" b="0" i="0" u="none" strike="noStrike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Wellness, Sport,</a:t>
                      </a:r>
                      <a:r>
                        <a:rPr lang="it-IT" sz="1400" b="0" i="0" u="none" strike="noStrike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 Culture, …</a:t>
                      </a:r>
                      <a:endParaRPr lang="it-IT" sz="1400" b="0" i="0" u="none" strike="noStrike" dirty="0" smtClean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7030A0"/>
                          </a:solidFill>
                          <a:latin typeface="Calibri"/>
                        </a:rPr>
                        <a:t>191</a:t>
                      </a:r>
                      <a:endParaRPr lang="it-IT" sz="14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CasellaDiTesto 43"/>
          <p:cNvSpPr txBox="1">
            <a:spLocks noChangeArrowheads="1"/>
          </p:cNvSpPr>
          <p:nvPr/>
        </p:nvSpPr>
        <p:spPr bwMode="auto">
          <a:xfrm>
            <a:off x="7956377" y="1047066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€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billion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CasellaDiTesto 40"/>
          <p:cNvSpPr txBox="1">
            <a:spLocks noChangeArrowheads="1"/>
          </p:cNvSpPr>
          <p:nvPr/>
        </p:nvSpPr>
        <p:spPr bwMode="auto">
          <a:xfrm>
            <a:off x="323528" y="1001146"/>
            <a:ext cx="6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429</a:t>
            </a:r>
          </a:p>
        </p:txBody>
      </p:sp>
      <p:sp>
        <p:nvSpPr>
          <p:cNvPr id="47" name="CasellaDiTesto 41"/>
          <p:cNvSpPr txBox="1">
            <a:spLocks noChangeArrowheads="1"/>
          </p:cNvSpPr>
          <p:nvPr/>
        </p:nvSpPr>
        <p:spPr bwMode="auto">
          <a:xfrm>
            <a:off x="1589704" y="1001146"/>
            <a:ext cx="6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835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CasellaDiTesto 42"/>
          <p:cNvSpPr txBox="1">
            <a:spLocks noChangeArrowheads="1"/>
          </p:cNvSpPr>
          <p:nvPr/>
        </p:nvSpPr>
        <p:spPr bwMode="auto">
          <a:xfrm>
            <a:off x="4119004" y="1012666"/>
            <a:ext cx="6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992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CasellaDiTesto 42"/>
          <p:cNvSpPr txBox="1">
            <a:spLocks noChangeArrowheads="1"/>
          </p:cNvSpPr>
          <p:nvPr/>
        </p:nvSpPr>
        <p:spPr bwMode="auto">
          <a:xfrm>
            <a:off x="2843808" y="1001146"/>
            <a:ext cx="6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986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580112" y="5589240"/>
            <a:ext cx="132126" cy="984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5580112" y="5229200"/>
            <a:ext cx="132126" cy="984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2" name="CasellaDiTesto 1"/>
          <p:cNvSpPr txBox="1">
            <a:spLocks noChangeArrowheads="1"/>
          </p:cNvSpPr>
          <p:nvPr/>
        </p:nvSpPr>
        <p:spPr bwMode="auto">
          <a:xfrm>
            <a:off x="977776" y="1844824"/>
            <a:ext cx="6418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>
                <a:solidFill>
                  <a:srgbClr val="346070"/>
                </a:solidFill>
                <a:latin typeface="Calibri" pitchFamily="34" charset="0"/>
              </a:rPr>
              <a:t>38,9%</a:t>
            </a:r>
          </a:p>
        </p:txBody>
      </p:sp>
      <p:sp>
        <p:nvSpPr>
          <p:cNvPr id="53" name="CasellaDiTesto 1"/>
          <p:cNvSpPr txBox="1">
            <a:spLocks noChangeArrowheads="1"/>
          </p:cNvSpPr>
          <p:nvPr/>
        </p:nvSpPr>
        <p:spPr bwMode="auto">
          <a:xfrm>
            <a:off x="2123728" y="1977975"/>
            <a:ext cx="809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 smtClean="0">
                <a:solidFill>
                  <a:srgbClr val="346070"/>
                </a:solidFill>
                <a:latin typeface="Calibri" pitchFamily="34" charset="0"/>
              </a:rPr>
              <a:t>24,9%</a:t>
            </a:r>
            <a:endParaRPr lang="it-IT" sz="1400" b="1" u="sng" dirty="0">
              <a:solidFill>
                <a:srgbClr val="346070"/>
              </a:solidFill>
              <a:latin typeface="Calibri" pitchFamily="34" charset="0"/>
            </a:endParaRPr>
          </a:p>
        </p:txBody>
      </p:sp>
      <p:sp>
        <p:nvSpPr>
          <p:cNvPr id="54" name="CasellaDiTesto 1"/>
          <p:cNvSpPr txBox="1">
            <a:spLocks noChangeArrowheads="1"/>
          </p:cNvSpPr>
          <p:nvPr/>
        </p:nvSpPr>
        <p:spPr bwMode="auto">
          <a:xfrm>
            <a:off x="3419872" y="2060848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rgbClr val="346070"/>
                </a:solidFill>
                <a:latin typeface="Calibri" pitchFamily="34" charset="0"/>
              </a:rPr>
              <a:t>21,9%</a:t>
            </a:r>
            <a:endParaRPr lang="it-IT" sz="1400" b="1" u="sng" dirty="0">
              <a:solidFill>
                <a:srgbClr val="346070"/>
              </a:solidFill>
              <a:latin typeface="Calibri" pitchFamily="34" charset="0"/>
            </a:endParaRPr>
          </a:p>
        </p:txBody>
      </p:sp>
      <p:sp>
        <p:nvSpPr>
          <p:cNvPr id="55" name="CasellaDiTesto 1"/>
          <p:cNvSpPr txBox="1">
            <a:spLocks noChangeArrowheads="1"/>
          </p:cNvSpPr>
          <p:nvPr/>
        </p:nvSpPr>
        <p:spPr bwMode="auto">
          <a:xfrm>
            <a:off x="4716016" y="2120404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rgbClr val="346070"/>
                </a:solidFill>
                <a:latin typeface="Calibri" pitchFamily="34" charset="0"/>
              </a:rPr>
              <a:t>21,4%</a:t>
            </a:r>
            <a:endParaRPr lang="it-IT" sz="1400" b="1" u="sng" dirty="0">
              <a:solidFill>
                <a:srgbClr val="346070"/>
              </a:solidFill>
              <a:latin typeface="Calibri" pitchFamily="34" charset="0"/>
            </a:endParaRPr>
          </a:p>
        </p:txBody>
      </p:sp>
      <p:sp>
        <p:nvSpPr>
          <p:cNvPr id="56" name="CasellaDiTesto 1"/>
          <p:cNvSpPr txBox="1">
            <a:spLocks noChangeArrowheads="1"/>
          </p:cNvSpPr>
          <p:nvPr/>
        </p:nvSpPr>
        <p:spPr bwMode="auto">
          <a:xfrm>
            <a:off x="971600" y="3933056"/>
            <a:ext cx="6418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 smtClean="0">
                <a:solidFill>
                  <a:srgbClr val="C00000"/>
                </a:solidFill>
                <a:latin typeface="Calibri" pitchFamily="34" charset="0"/>
              </a:rPr>
              <a:t>33,5%</a:t>
            </a:r>
            <a:endParaRPr lang="it-IT" sz="1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7" name="CasellaDiTesto 1"/>
          <p:cNvSpPr txBox="1">
            <a:spLocks noChangeArrowheads="1"/>
          </p:cNvSpPr>
          <p:nvPr/>
        </p:nvSpPr>
        <p:spPr bwMode="auto">
          <a:xfrm>
            <a:off x="2117552" y="3573016"/>
            <a:ext cx="809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 smtClean="0">
                <a:solidFill>
                  <a:srgbClr val="C00000"/>
                </a:solidFill>
                <a:latin typeface="Calibri" pitchFamily="34" charset="0"/>
              </a:rPr>
              <a:t>43,9%</a:t>
            </a:r>
            <a:endParaRPr lang="it-IT" sz="1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8" name="CasellaDiTesto 1"/>
          <p:cNvSpPr txBox="1">
            <a:spLocks noChangeArrowheads="1"/>
          </p:cNvSpPr>
          <p:nvPr/>
        </p:nvSpPr>
        <p:spPr bwMode="auto">
          <a:xfrm>
            <a:off x="3413696" y="3284984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rgbClr val="C00000"/>
                </a:solidFill>
                <a:latin typeface="Calibri" pitchFamily="34" charset="0"/>
              </a:rPr>
              <a:t>46,0%</a:t>
            </a:r>
            <a:endParaRPr lang="it-IT" sz="1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9" name="CasellaDiTesto 1"/>
          <p:cNvSpPr txBox="1">
            <a:spLocks noChangeArrowheads="1"/>
          </p:cNvSpPr>
          <p:nvPr/>
        </p:nvSpPr>
        <p:spPr bwMode="auto">
          <a:xfrm>
            <a:off x="4709840" y="3344540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rgbClr val="C00000"/>
                </a:solidFill>
                <a:latin typeface="Calibri" pitchFamily="34" charset="0"/>
              </a:rPr>
              <a:t>45,8%</a:t>
            </a:r>
            <a:endParaRPr lang="it-IT" sz="1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0" name="CasellaDiTesto 1"/>
          <p:cNvSpPr txBox="1">
            <a:spLocks noChangeArrowheads="1"/>
          </p:cNvSpPr>
          <p:nvPr/>
        </p:nvSpPr>
        <p:spPr bwMode="auto">
          <a:xfrm>
            <a:off x="971600" y="5445224"/>
            <a:ext cx="64189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 smtClean="0">
                <a:solidFill>
                  <a:schemeClr val="accent4"/>
                </a:solidFill>
                <a:latin typeface="Calibri" pitchFamily="34" charset="0"/>
              </a:rPr>
              <a:t>27,6%</a:t>
            </a:r>
            <a:endParaRPr lang="it-IT" sz="1400" b="1" u="sng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1" name="CasellaDiTesto 1"/>
          <p:cNvSpPr txBox="1">
            <a:spLocks noChangeArrowheads="1"/>
          </p:cNvSpPr>
          <p:nvPr/>
        </p:nvSpPr>
        <p:spPr bwMode="auto">
          <a:xfrm>
            <a:off x="2123728" y="5290343"/>
            <a:ext cx="809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 u="sng" dirty="0" smtClean="0">
                <a:solidFill>
                  <a:schemeClr val="accent4"/>
                </a:solidFill>
                <a:latin typeface="Calibri" pitchFamily="34" charset="0"/>
              </a:rPr>
              <a:t>31,2%</a:t>
            </a:r>
            <a:endParaRPr lang="it-IT" sz="1400" b="1" u="sng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2" name="CasellaDiTesto 1"/>
          <p:cNvSpPr txBox="1">
            <a:spLocks noChangeArrowheads="1"/>
          </p:cNvSpPr>
          <p:nvPr/>
        </p:nvSpPr>
        <p:spPr bwMode="auto">
          <a:xfrm>
            <a:off x="3419872" y="5216748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chemeClr val="accent4"/>
                </a:solidFill>
                <a:latin typeface="Calibri" pitchFamily="34" charset="0"/>
              </a:rPr>
              <a:t>32,1%</a:t>
            </a:r>
            <a:endParaRPr lang="it-IT" sz="1400" b="1" u="sng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3" name="CasellaDiTesto 1"/>
          <p:cNvSpPr txBox="1">
            <a:spLocks noChangeArrowheads="1"/>
          </p:cNvSpPr>
          <p:nvPr/>
        </p:nvSpPr>
        <p:spPr bwMode="auto">
          <a:xfrm>
            <a:off x="4716016" y="5157192"/>
            <a:ext cx="809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 u="sng" dirty="0" smtClean="0">
                <a:solidFill>
                  <a:schemeClr val="accent4"/>
                </a:solidFill>
                <a:latin typeface="Calibri" pitchFamily="34" charset="0"/>
              </a:rPr>
              <a:t>32,8%</a:t>
            </a:r>
            <a:endParaRPr lang="it-IT" sz="1400" b="1" u="sng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580111" y="2058174"/>
            <a:ext cx="132126" cy="98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5580111" y="2274198"/>
            <a:ext cx="132126" cy="98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5580112" y="3140968"/>
            <a:ext cx="132126" cy="98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5580112" y="3689909"/>
            <a:ext cx="132126" cy="98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5580112" y="4076366"/>
            <a:ext cx="132126" cy="984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9" name="Rettangolo 68"/>
          <p:cNvSpPr/>
          <p:nvPr/>
        </p:nvSpPr>
        <p:spPr>
          <a:xfrm>
            <a:off x="5580112" y="4436406"/>
            <a:ext cx="132126" cy="984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9933"/>
              </a:solidFill>
            </a:endParaRPr>
          </a:p>
        </p:txBody>
      </p:sp>
      <p:cxnSp>
        <p:nvCxnSpPr>
          <p:cNvPr id="70" name="Connettore 1 69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olo 2"/>
          <p:cNvSpPr txBox="1">
            <a:spLocks/>
          </p:cNvSpPr>
          <p:nvPr/>
        </p:nvSpPr>
        <p:spPr>
          <a:xfrm>
            <a:off x="179512" y="188640"/>
            <a:ext cx="8964488" cy="35979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2. Focus on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How has Household spending changed overtime 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2" name="Ovale 71"/>
          <p:cNvSpPr/>
          <p:nvPr/>
        </p:nvSpPr>
        <p:spPr>
          <a:xfrm>
            <a:off x="971600" y="393305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>
            <a:off x="4716016" y="335699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971600" y="1844824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4716016" y="2132856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1125538"/>
            <a:ext cx="74549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576763" y="4459288"/>
            <a:ext cx="3589337" cy="53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C00000"/>
                </a:solidFill>
              </a:rPr>
              <a:t>- 8,0% = </a:t>
            </a:r>
            <a:r>
              <a:rPr lang="it-IT" sz="2000" b="1" dirty="0" smtClean="0">
                <a:solidFill>
                  <a:srgbClr val="C00000"/>
                </a:solidFill>
              </a:rPr>
              <a:t>€ 79,9 bn</a:t>
            </a:r>
            <a:endParaRPr lang="it-IT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nettore 4 11"/>
          <p:cNvCxnSpPr/>
          <p:nvPr/>
        </p:nvCxnSpPr>
        <p:spPr>
          <a:xfrm>
            <a:off x="5041900" y="2336800"/>
            <a:ext cx="2725738" cy="1970088"/>
          </a:xfrm>
          <a:prstGeom prst="bentConnector3">
            <a:avLst>
              <a:gd name="adj1" fmla="val 123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 rot="16200000" flipH="1">
            <a:off x="6619875" y="3017838"/>
            <a:ext cx="1704975" cy="873125"/>
          </a:xfrm>
          <a:prstGeom prst="bentConnector3">
            <a:avLst>
              <a:gd name="adj1" fmla="val 1624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7396163" y="1958975"/>
            <a:ext cx="1568450" cy="53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C00000"/>
                </a:solidFill>
              </a:rPr>
              <a:t>- 6,4% =           € 63,4 </a:t>
            </a:r>
            <a:r>
              <a:rPr lang="it-IT" sz="2000" b="1" dirty="0" smtClean="0">
                <a:solidFill>
                  <a:srgbClr val="C00000"/>
                </a:solidFill>
              </a:rPr>
              <a:t>bn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15716" y="1124744"/>
            <a:ext cx="51125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Household consumption 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2. Focus on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Household Consumption hit by a 2-phase crisis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ttangolo 15"/>
          <p:cNvSpPr>
            <a:spLocks noChangeArrowheads="1"/>
          </p:cNvSpPr>
          <p:nvPr/>
        </p:nvSpPr>
        <p:spPr bwMode="auto">
          <a:xfrm>
            <a:off x="144016" y="6485274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FFC000"/>
              </a:buClr>
            </a:pP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 TradeLab on Istat data </a:t>
            </a:r>
          </a:p>
        </p:txBody>
      </p:sp>
      <p:sp>
        <p:nvSpPr>
          <p:cNvPr id="11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6"/>
          <p:cNvSpPr>
            <a:spLocks noChangeArrowheads="1"/>
          </p:cNvSpPr>
          <p:nvPr/>
        </p:nvSpPr>
        <p:spPr bwMode="auto">
          <a:xfrm>
            <a:off x="214313" y="747713"/>
            <a:ext cx="874871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000"/>
              </a:buClr>
            </a:pPr>
            <a:r>
              <a:rPr lang="en-US" dirty="0" smtClean="0">
                <a:latin typeface="Calibri" pitchFamily="34" charset="0"/>
              </a:rPr>
              <a:t>Total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Modern Retail </a:t>
            </a:r>
            <a:r>
              <a:rPr lang="en-US" dirty="0" smtClean="0">
                <a:latin typeface="Calibri" pitchFamily="34" charset="0"/>
              </a:rPr>
              <a:t>sales</a:t>
            </a:r>
            <a:r>
              <a:rPr lang="en-US" sz="1600" dirty="0" smtClean="0">
                <a:latin typeface="Calibri" pitchFamily="34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</a:rPr>
              <a:t>127,3 bn € 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dirty="0" smtClean="0">
                <a:latin typeface="Calibri" pitchFamily="34" charset="0"/>
              </a:rPr>
              <a:t>Total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Retail</a:t>
            </a:r>
            <a:r>
              <a:rPr lang="en-US" dirty="0" smtClean="0">
                <a:latin typeface="Calibri" pitchFamily="34" charset="0"/>
              </a:rPr>
              <a:t> sales 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</a:rPr>
              <a:t>			212,2 bn €</a:t>
            </a:r>
            <a:endParaRPr lang="en-US" dirty="0" smtClean="0">
              <a:solidFill>
                <a:srgbClr val="1F497D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it-IT" sz="3200" dirty="0">
                <a:solidFill>
                  <a:srgbClr val="00B0F0"/>
                </a:solidFill>
                <a:latin typeface="Calibri" pitchFamily="34" charset="0"/>
              </a:rPr>
              <a:t>			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latin typeface="Calibri" pitchFamily="34" charset="0"/>
              </a:rPr>
              <a:t>Every week, 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</a:rPr>
              <a:t>60 million people </a:t>
            </a:r>
          </a:p>
          <a:p>
            <a:pPr>
              <a:buClr>
                <a:srgbClr val="FFC000"/>
              </a:buClr>
            </a:pPr>
            <a:r>
              <a:rPr lang="en-US" dirty="0" smtClean="0">
                <a:latin typeface="Calibri" pitchFamily="34" charset="0"/>
              </a:rPr>
              <a:t>enter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Modern Retail stores</a:t>
            </a:r>
          </a:p>
          <a:p>
            <a:pPr>
              <a:buClr>
                <a:srgbClr val="FFC000"/>
              </a:buClr>
            </a:pPr>
            <a:endParaRPr lang="it-IT" sz="3200" b="1" dirty="0">
              <a:solidFill>
                <a:srgbClr val="00B0F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it-IT" sz="3200" b="1" dirty="0">
                <a:solidFill>
                  <a:srgbClr val="00B0F0"/>
                </a:solidFill>
                <a:latin typeface="Calibri" pitchFamily="34" charset="0"/>
              </a:rPr>
              <a:t>  </a:t>
            </a:r>
            <a:r>
              <a:rPr lang="it-IT" sz="3200" b="1" dirty="0" smtClean="0">
                <a:solidFill>
                  <a:srgbClr val="00B0F0"/>
                </a:solidFill>
                <a:latin typeface="Calibri" pitchFamily="34" charset="0"/>
              </a:rPr>
              <a:t>		</a:t>
            </a:r>
            <a:r>
              <a:rPr lang="it-IT" sz="3600" b="1" dirty="0" smtClean="0">
                <a:solidFill>
                  <a:srgbClr val="00B0F0"/>
                </a:solidFill>
                <a:latin typeface="Calibri" pitchFamily="34" charset="0"/>
              </a:rPr>
              <a:t>450.000</a:t>
            </a:r>
            <a:r>
              <a:rPr lang="it-IT" sz="32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co-workers</a:t>
            </a:r>
          </a:p>
          <a:p>
            <a:pPr>
              <a:buClr>
                <a:srgbClr val="FFC000"/>
              </a:buClr>
            </a:pPr>
            <a:endParaRPr lang="it-IT" sz="32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it-IT" sz="3200" b="1" dirty="0" smtClean="0">
                <a:solidFill>
                  <a:srgbClr val="00B0F0"/>
                </a:solidFill>
                <a:latin typeface="Calibri" pitchFamily="34" charset="0"/>
              </a:rPr>
              <a:t>		</a:t>
            </a:r>
          </a:p>
          <a:p>
            <a:pPr>
              <a:buClr>
                <a:srgbClr val="FFC000"/>
              </a:buClr>
            </a:pPr>
            <a:endParaRPr lang="it-IT" sz="32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it-IT" sz="3200" b="1" dirty="0" smtClean="0">
                <a:solidFill>
                  <a:srgbClr val="00B0F0"/>
                </a:solidFill>
                <a:latin typeface="Calibri" pitchFamily="34" charset="0"/>
              </a:rPr>
              <a:t>+131%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invested in professional training per FTE </a:t>
            </a:r>
            <a:r>
              <a:rPr lang="it-IT" sz="1600" dirty="0" smtClean="0">
                <a:solidFill>
                  <a:schemeClr val="tx2"/>
                </a:solidFill>
                <a:latin typeface="Calibri" pitchFamily="34" charset="0"/>
              </a:rPr>
              <a:t>in 2014 vs 2006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it-IT" sz="1600" dirty="0">
                <a:latin typeface="Calibri" pitchFamily="34" charset="0"/>
              </a:rPr>
              <a:t>            </a:t>
            </a:r>
            <a:r>
              <a:rPr lang="it-IT" sz="1600" dirty="0" smtClean="0">
                <a:latin typeface="Calibri" pitchFamily="34" charset="0"/>
              </a:rPr>
              <a:t> </a:t>
            </a: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endParaRPr lang="it-IT" sz="1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endParaRPr lang="it-IT" sz="1600" dirty="0">
              <a:solidFill>
                <a:srgbClr val="1F497D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endParaRPr lang="it-IT" dirty="0">
              <a:solidFill>
                <a:srgbClr val="1F497D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723" name="Picture 2" descr="http://www.adesso-online.de/files/adesso/leadimages/shutterstock_g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15065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5" descr="TechNet Magazine Agost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1441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ttangolo 15"/>
          <p:cNvSpPr>
            <a:spLocks noChangeArrowheads="1"/>
          </p:cNvSpPr>
          <p:nvPr/>
        </p:nvSpPr>
        <p:spPr bwMode="auto">
          <a:xfrm>
            <a:off x="144016" y="6485274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Clr>
                <a:srgbClr val="FFC000"/>
              </a:buClr>
            </a:pP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Federdistribuzione, Istat, Nielsen, TradeLab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88232" y="4365104"/>
            <a:ext cx="6876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92%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open-ended contracts</a:t>
            </a:r>
          </a:p>
          <a:p>
            <a:pPr>
              <a:buClr>
                <a:srgbClr val="FFC000"/>
              </a:buClr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58%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women</a:t>
            </a:r>
          </a:p>
          <a:p>
            <a:pPr>
              <a:buClr>
                <a:srgbClr val="FFC000"/>
              </a:buClr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17%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under 30</a:t>
            </a:r>
            <a:endParaRPr lang="en-US" baseline="30000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Main features - 2014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reccia circolare a sinistra 11"/>
          <p:cNvSpPr/>
          <p:nvPr/>
        </p:nvSpPr>
        <p:spPr>
          <a:xfrm>
            <a:off x="6876256" y="980728"/>
            <a:ext cx="288032" cy="648072"/>
          </a:xfrm>
          <a:prstGeom prst="curvedLeftArrow">
            <a:avLst/>
          </a:prstGeom>
          <a:solidFill>
            <a:srgbClr val="FF66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308304" y="105273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rgbClr val="FF6600"/>
                </a:solidFill>
                <a:latin typeface="Calibri" pitchFamily="34" charset="0"/>
              </a:rPr>
              <a:t>60%</a:t>
            </a:r>
            <a:endParaRPr lang="it-IT" sz="4000" b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8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08" y="6413266"/>
            <a:ext cx="3059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Incl. Cash &amp; Carry</a:t>
            </a:r>
          </a:p>
          <a:p>
            <a:pPr eaLnBrk="0" hangingPunct="0"/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Source: </a:t>
            </a:r>
            <a:r>
              <a:rPr lang="it-IT" sz="1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AC Nielsen, Istat, Indicod Ecr </a:t>
            </a:r>
            <a:r>
              <a:rPr lang="it-IT" sz="1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- TradeLab</a:t>
            </a:r>
            <a:endParaRPr lang="it-IT" sz="1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0" name="Grafico 19"/>
          <p:cNvGraphicFramePr>
            <a:graphicFrameLocks noGrp="1"/>
          </p:cNvGraphicFramePr>
          <p:nvPr/>
        </p:nvGraphicFramePr>
        <p:xfrm>
          <a:off x="467544" y="1052736"/>
          <a:ext cx="8352928" cy="55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69876" y="764704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198,5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48398" y="764704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215,4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84302" y="764704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220,4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6214547" y="764704"/>
            <a:ext cx="1021749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€ billion</a:t>
            </a:r>
            <a:endParaRPr lang="fr-F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148064" y="764704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212,2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483768" y="764704"/>
            <a:ext cx="755650" cy="391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452" tIns="41485" rIns="84452" bIns="41485">
            <a:spAutoFit/>
          </a:bodyPr>
          <a:lstStyle/>
          <a:p>
            <a:pPr defTabSz="711200" eaLnBrk="0" hangingPunct="0"/>
            <a:r>
              <a:rPr lang="fr-FR" sz="2000" b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226,3</a:t>
            </a:r>
            <a:endParaRPr lang="fr-FR" sz="2000" b="1" u="sng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300192" y="2276872"/>
            <a:ext cx="151216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58.159* stores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300192" y="3717032"/>
            <a:ext cx="1584176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696.886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300192" y="5445224"/>
            <a:ext cx="1512168" cy="338554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188.274 stores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250949" y="550019"/>
            <a:ext cx="820737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2"/>
          <p:cNvSpPr txBox="1">
            <a:spLocks/>
          </p:cNvSpPr>
          <p:nvPr/>
        </p:nvSpPr>
        <p:spPr>
          <a:xfrm>
            <a:off x="179512" y="116632"/>
            <a:ext cx="8856662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3. Modern Retail in Italy 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| Retail formats % market shares - </a:t>
            </a: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Arial" panose="020B0604020202020204" pitchFamily="34" charset="0"/>
              </a:rPr>
              <a:t>Total</a:t>
            </a:r>
            <a:r>
              <a:rPr lang="en-US" sz="1800" b="1" dirty="0" smtClean="0">
                <a:latin typeface="Calibri" pitchFamily="34" charset="0"/>
                <a:ea typeface="+mj-ea"/>
                <a:cs typeface="Arial" panose="020B0604020202020204" pitchFamily="34" charset="0"/>
              </a:rPr>
              <a:t> retail sales</a:t>
            </a:r>
            <a:endParaRPr lang="en-US" sz="1800" b="1" dirty="0">
              <a:latin typeface="Calibri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Segnaposto numero diapositiva 4"/>
          <p:cNvSpPr txBox="1">
            <a:spLocks/>
          </p:cNvSpPr>
          <p:nvPr/>
        </p:nvSpPr>
        <p:spPr>
          <a:xfrm>
            <a:off x="8630667" y="6552009"/>
            <a:ext cx="477837" cy="333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95FC-7191-4B62-BDE8-631529942383}" type="slidenum">
              <a:rPr kumimoji="0" lang="it-IT" altLang="it-IT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DB536A"/>
    </a:accent4>
    <a:accent5>
      <a:srgbClr val="A32020"/>
    </a:accent5>
    <a:accent6>
      <a:srgbClr val="E0301E"/>
    </a:accent6>
    <a:hlink>
      <a:srgbClr val="DC6900"/>
    </a:hlink>
    <a:folHlink>
      <a:srgbClr val="DC690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DB536A"/>
    </a:accent4>
    <a:accent5>
      <a:srgbClr val="A32020"/>
    </a:accent5>
    <a:accent6>
      <a:srgbClr val="E0301E"/>
    </a:accent6>
    <a:hlink>
      <a:srgbClr val="DC6900"/>
    </a:hlink>
    <a:folHlink>
      <a:srgbClr val="DC690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27066</TotalTime>
  <Words>1242</Words>
  <Application>Microsoft Office PowerPoint</Application>
  <PresentationFormat>Presentazione su schermo (4:3)</PresentationFormat>
  <Paragraphs>407</Paragraphs>
  <Slides>24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Personalizza struttura</vt:lpstr>
      <vt:lpstr>3_Personalizza struttura</vt:lpstr>
      <vt:lpstr>1_Personalizza struttura</vt:lpstr>
      <vt:lpstr>2_Personalizza struttura</vt:lpstr>
      <vt:lpstr>Worksheet</vt:lpstr>
      <vt:lpstr>Foglio di lavoro di Microsoft Office Excel 97-2003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% Var. (2006 = base 100) </vt:lpstr>
      <vt:lpstr>Diapositiva 20</vt:lpstr>
      <vt:lpstr>Diapositiva 21</vt:lpstr>
      <vt:lpstr>Diapositiva 22</vt:lpstr>
      <vt:lpstr>Diapositiva 23</vt:lpstr>
      <vt:lpstr>Diapositiva 24</vt:lpstr>
    </vt:vector>
  </TitlesOfParts>
  <Company>Fabio Galavotti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Viviani</dc:creator>
  <cp:lastModifiedBy>helene</cp:lastModifiedBy>
  <cp:revision>1209</cp:revision>
  <cp:lastPrinted>2015-01-21T14:46:23Z</cp:lastPrinted>
  <dcterms:modified xsi:type="dcterms:W3CDTF">2015-09-30T14:31:30Z</dcterms:modified>
</cp:coreProperties>
</file>