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7" r:id="rId4"/>
    <p:sldId id="259" r:id="rId5"/>
    <p:sldId id="273" r:id="rId6"/>
    <p:sldId id="271" r:id="rId7"/>
    <p:sldId id="270" r:id="rId8"/>
    <p:sldId id="272" r:id="rId9"/>
    <p:sldId id="269" r:id="rId1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it-IT" smtClean="0"/>
              <a:t>Fare clic per modificare lo stile del titolo</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67A9B09-5D7C-42C3-B099-1329BABDC575}" type="datetimeFigureOut">
              <a:rPr lang="it-IT" smtClean="0"/>
              <a:t>02/02/2023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314AEE5-D601-4E1E-B528-1F6296FD5C62}" type="slidenum">
              <a:rPr lang="it-IT" smtClean="0"/>
              <a:t>‹N›</a:t>
            </a:fld>
            <a:endParaRPr lang="it-IT"/>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067A9B09-5D7C-42C3-B099-1329BABDC575}" type="datetimeFigureOut">
              <a:rPr lang="it-IT" smtClean="0"/>
              <a:t>02/02/2023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314AEE5-D601-4E1E-B528-1F6296FD5C62}"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067A9B09-5D7C-42C3-B099-1329BABDC575}" type="datetimeFigureOut">
              <a:rPr lang="it-IT" smtClean="0"/>
              <a:t>02/02/2023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314AEE5-D601-4E1E-B528-1F6296FD5C62}"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067A9B09-5D7C-42C3-B099-1329BABDC575}" type="datetimeFigureOut">
              <a:rPr lang="it-IT" smtClean="0"/>
              <a:t>02/02/2023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314AEE5-D601-4E1E-B528-1F6296FD5C62}"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67A9B09-5D7C-42C3-B099-1329BABDC575}" type="datetimeFigureOut">
              <a:rPr lang="it-IT" smtClean="0"/>
              <a:t>02/02/2023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314AEE5-D601-4E1E-B528-1F6296FD5C62}" type="slidenum">
              <a:rPr lang="it-IT" smtClean="0"/>
              <a:t>‹N›</a:t>
            </a:fld>
            <a:endParaRPr lang="it-IT"/>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Date Placeholder 4"/>
          <p:cNvSpPr>
            <a:spLocks noGrp="1"/>
          </p:cNvSpPr>
          <p:nvPr>
            <p:ph type="dt" sz="half" idx="10"/>
          </p:nvPr>
        </p:nvSpPr>
        <p:spPr/>
        <p:txBody>
          <a:bodyPr/>
          <a:lstStyle/>
          <a:p>
            <a:fld id="{067A9B09-5D7C-42C3-B099-1329BABDC575}" type="datetimeFigureOut">
              <a:rPr lang="it-IT" smtClean="0"/>
              <a:t>02/02/2023</a:t>
            </a:fld>
            <a:endParaRPr lang="it-IT"/>
          </a:p>
        </p:txBody>
      </p:sp>
      <p:sp>
        <p:nvSpPr>
          <p:cNvPr id="6" name="Footer Placeholder 5"/>
          <p:cNvSpPr>
            <a:spLocks noGrp="1"/>
          </p:cNvSpPr>
          <p:nvPr>
            <p:ph type="ftr" sz="quarter" idx="11"/>
          </p:nvPr>
        </p:nvSpPr>
        <p:spPr/>
        <p:txBody>
          <a:bodyPr/>
          <a:lstStyle/>
          <a:p>
            <a:endParaRPr lang="it-IT" dirty="0"/>
          </a:p>
        </p:txBody>
      </p:sp>
      <p:sp>
        <p:nvSpPr>
          <p:cNvPr id="7" name="Slide Number Placeholder 6"/>
          <p:cNvSpPr>
            <a:spLocks noGrp="1"/>
          </p:cNvSpPr>
          <p:nvPr>
            <p:ph type="sldNum" sz="quarter" idx="12"/>
          </p:nvPr>
        </p:nvSpPr>
        <p:spPr/>
        <p:txBody>
          <a:bodyPr/>
          <a:lstStyle/>
          <a:p>
            <a:fld id="{7314AEE5-D601-4E1E-B528-1F6296FD5C62}"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p:txBody>
          <a:bodyPr/>
          <a:lstStyle/>
          <a:p>
            <a:fld id="{067A9B09-5D7C-42C3-B099-1329BABDC575}" type="datetimeFigureOut">
              <a:rPr lang="it-IT" smtClean="0"/>
              <a:t>02/02/2023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7314AEE5-D601-4E1E-B528-1F6296FD5C62}" type="slidenum">
              <a:rPr lang="it-IT" smtClean="0"/>
              <a:t>‹N›</a:t>
            </a:fld>
            <a:endParaRPr lang="it-IT"/>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067A9B09-5D7C-42C3-B099-1329BABDC575}" type="datetimeFigureOut">
              <a:rPr lang="it-IT" smtClean="0"/>
              <a:t>02/02/2023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7314AEE5-D601-4E1E-B528-1F6296FD5C62}"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7A9B09-5D7C-42C3-B099-1329BABDC575}" type="datetimeFigureOut">
              <a:rPr lang="it-IT" smtClean="0"/>
              <a:t>02/02/2023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7314AEE5-D601-4E1E-B528-1F6296FD5C62}"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it-IT" smtClean="0"/>
              <a:t>Fare clic per modificare lo stile del titolo</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067A9B09-5D7C-42C3-B099-1329BABDC575}" type="datetimeFigureOut">
              <a:rPr lang="it-IT" smtClean="0"/>
              <a:t>02/02/2023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314AEE5-D601-4E1E-B528-1F6296FD5C62}" type="slidenum">
              <a:rPr lang="it-IT" smtClean="0"/>
              <a:t>‹N›</a:t>
            </a:fld>
            <a:endParaRPr lang="it-IT"/>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067A9B09-5D7C-42C3-B099-1329BABDC575}" type="datetimeFigureOut">
              <a:rPr lang="it-IT" smtClean="0"/>
              <a:t>02/02/2023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314AEE5-D601-4E1E-B528-1F6296FD5C62}"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067A9B09-5D7C-42C3-B099-1329BABDC575}" type="datetimeFigureOut">
              <a:rPr lang="it-IT" smtClean="0"/>
              <a:t>02/02/2023</a:t>
            </a:fld>
            <a:endParaRPr lang="it-IT"/>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it-IT"/>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7314AEE5-D601-4E1E-B528-1F6296FD5C62}" type="slidenum">
              <a:rPr lang="it-IT" smtClean="0"/>
              <a:t>‹N›</a:t>
            </a:fld>
            <a:endParaRPr lang="it-IT"/>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unione.liguria@lig.camcom.it"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sz="2800" dirty="0" smtClean="0"/>
              <a:t>Il Progetto «Liguria Orienta»</a:t>
            </a:r>
            <a:br>
              <a:rPr lang="it-IT" sz="2800" dirty="0" smtClean="0"/>
            </a:br>
            <a:r>
              <a:rPr lang="it-IT" sz="2800" dirty="0" smtClean="0"/>
              <a:t>Un’azione a livello regionale a sostegno dell’alternanza scuola-lavoro e dell’orientamento</a:t>
            </a:r>
            <a:endParaRPr lang="it-IT" sz="2800" dirty="0"/>
          </a:p>
        </p:txBody>
      </p:sp>
      <p:sp>
        <p:nvSpPr>
          <p:cNvPr id="3" name="Sottotitolo 2"/>
          <p:cNvSpPr>
            <a:spLocks noGrp="1"/>
          </p:cNvSpPr>
          <p:nvPr>
            <p:ph type="subTitle" idx="1"/>
          </p:nvPr>
        </p:nvSpPr>
        <p:spPr>
          <a:xfrm>
            <a:off x="755576" y="4869160"/>
            <a:ext cx="6864424" cy="1440904"/>
          </a:xfrm>
        </p:spPr>
        <p:txBody>
          <a:bodyPr>
            <a:normAutofit fontScale="77500" lnSpcReduction="20000"/>
          </a:bodyPr>
          <a:lstStyle/>
          <a:p>
            <a:r>
              <a:rPr lang="it-IT" dirty="0" smtClean="0"/>
              <a:t>Raffaella </a:t>
            </a:r>
            <a:r>
              <a:rPr lang="it-IT" dirty="0" err="1" smtClean="0"/>
              <a:t>Bruzzone</a:t>
            </a:r>
            <a:r>
              <a:rPr lang="it-IT" dirty="0" smtClean="0"/>
              <a:t> - </a:t>
            </a:r>
            <a:r>
              <a:rPr lang="it-IT" dirty="0" err="1" smtClean="0"/>
              <a:t>Unioncamere</a:t>
            </a:r>
            <a:r>
              <a:rPr lang="it-IT" dirty="0" smtClean="0"/>
              <a:t> Liguria</a:t>
            </a:r>
          </a:p>
          <a:p>
            <a:endParaRPr lang="it-IT" dirty="0" smtClean="0"/>
          </a:p>
          <a:p>
            <a:r>
              <a:rPr lang="it-IT" dirty="0" smtClean="0"/>
              <a:t>Genova, 30 giugno 2015</a:t>
            </a:r>
          </a:p>
          <a:p>
            <a:r>
              <a:rPr lang="it-IT" dirty="0" smtClean="0"/>
              <a:t>Camera di Commercio di Genova</a:t>
            </a:r>
            <a:endParaRPr lang="it-IT" dirty="0"/>
          </a:p>
        </p:txBody>
      </p:sp>
    </p:spTree>
    <p:extLst>
      <p:ext uri="{BB962C8B-B14F-4D97-AF65-F5344CB8AC3E}">
        <p14:creationId xmlns:p14="http://schemas.microsoft.com/office/powerpoint/2010/main" val="3593364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Chi</a:t>
            </a:r>
            <a:endParaRPr lang="it-IT" dirty="0"/>
          </a:p>
        </p:txBody>
      </p:sp>
      <p:sp>
        <p:nvSpPr>
          <p:cNvPr id="4" name="Segnaposto contenuto 3"/>
          <p:cNvSpPr>
            <a:spLocks noGrp="1"/>
          </p:cNvSpPr>
          <p:nvPr>
            <p:ph sz="half" idx="2"/>
          </p:nvPr>
        </p:nvSpPr>
        <p:spPr>
          <a:xfrm>
            <a:off x="4658816" y="609600"/>
            <a:ext cx="3657600" cy="4331568"/>
          </a:xfrm>
        </p:spPr>
        <p:txBody>
          <a:bodyPr>
            <a:normAutofit fontScale="92500" lnSpcReduction="10000"/>
          </a:bodyPr>
          <a:lstStyle/>
          <a:p>
            <a:pPr marL="0" indent="0" algn="just">
              <a:buNone/>
            </a:pPr>
            <a:endParaRPr lang="it-IT" dirty="0" smtClean="0"/>
          </a:p>
          <a:p>
            <a:pPr marL="0" indent="0" algn="just">
              <a:buNone/>
            </a:pPr>
            <a:r>
              <a:rPr lang="it-IT" dirty="0" smtClean="0"/>
              <a:t>Nelle finalità specifiche delle Unioni Regionali </a:t>
            </a:r>
            <a:r>
              <a:rPr lang="it-IT" dirty="0" err="1" smtClean="0"/>
              <a:t>Unioncamere</a:t>
            </a:r>
            <a:r>
              <a:rPr lang="it-IT" dirty="0" smtClean="0"/>
              <a:t> ha inserito la linea progettuale in tema di alternanza scuola-lavoro, orientamento e diffusione della cultura di impresa</a:t>
            </a:r>
            <a:endParaRPr lang="it-IT" dirty="0"/>
          </a:p>
          <a:p>
            <a:pPr marL="0" indent="0" algn="just">
              <a:buNone/>
            </a:pPr>
            <a:endParaRPr lang="it-IT" dirty="0" smtClean="0"/>
          </a:p>
          <a:p>
            <a:pPr marL="0" indent="0" algn="just">
              <a:buNone/>
            </a:pPr>
            <a:r>
              <a:rPr lang="it-IT" dirty="0" smtClean="0"/>
              <a:t> </a:t>
            </a:r>
          </a:p>
          <a:p>
            <a:pPr marL="0" indent="0" algn="just">
              <a:buNone/>
            </a:pPr>
            <a:endParaRPr lang="it-IT" dirty="0"/>
          </a:p>
        </p:txBody>
      </p:sp>
      <p:sp>
        <p:nvSpPr>
          <p:cNvPr id="5" name="Segnaposto contenuto 4"/>
          <p:cNvSpPr>
            <a:spLocks noGrp="1"/>
          </p:cNvSpPr>
          <p:nvPr>
            <p:ph sz="half" idx="1"/>
          </p:nvPr>
        </p:nvSpPr>
        <p:spPr/>
        <p:txBody>
          <a:bodyPr>
            <a:normAutofit fontScale="92500" lnSpcReduction="10000"/>
          </a:bodyPr>
          <a:lstStyle/>
          <a:p>
            <a:pPr marL="0" indent="0" algn="just">
              <a:buNone/>
            </a:pPr>
            <a:r>
              <a:rPr lang="it-IT" dirty="0" err="1"/>
              <a:t>Unioncamere</a:t>
            </a:r>
            <a:r>
              <a:rPr lang="it-IT" dirty="0"/>
              <a:t> Liguria </a:t>
            </a:r>
          </a:p>
          <a:p>
            <a:pPr marL="0" indent="0" algn="just">
              <a:buNone/>
            </a:pPr>
            <a:r>
              <a:rPr lang="it-IT" dirty="0"/>
              <a:t>è l'Associazione delle </a:t>
            </a:r>
            <a:r>
              <a:rPr lang="it-IT" dirty="0" smtClean="0"/>
              <a:t>Camere </a:t>
            </a:r>
            <a:r>
              <a:rPr lang="it-IT" dirty="0"/>
              <a:t>di Commercio liguri e svolge un ruolo di rappresentanza degli interessi economici territoriali a livello regionale, nazionale e comunitario.</a:t>
            </a:r>
          </a:p>
        </p:txBody>
      </p:sp>
    </p:spTree>
    <p:extLst>
      <p:ext uri="{BB962C8B-B14F-4D97-AF65-F5344CB8AC3E}">
        <p14:creationId xmlns:p14="http://schemas.microsoft.com/office/powerpoint/2010/main" val="845496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Cosa</a:t>
            </a:r>
            <a:endParaRPr lang="it-IT" dirty="0"/>
          </a:p>
        </p:txBody>
      </p:sp>
      <p:sp>
        <p:nvSpPr>
          <p:cNvPr id="3" name="Segnaposto contenuto 2"/>
          <p:cNvSpPr>
            <a:spLocks noGrp="1"/>
          </p:cNvSpPr>
          <p:nvPr>
            <p:ph idx="1"/>
          </p:nvPr>
        </p:nvSpPr>
        <p:spPr/>
        <p:txBody>
          <a:bodyPr>
            <a:normAutofit/>
          </a:bodyPr>
          <a:lstStyle/>
          <a:p>
            <a:pPr marL="0" indent="0" algn="just">
              <a:buNone/>
            </a:pPr>
            <a:r>
              <a:rPr lang="it-IT" dirty="0" err="1" smtClean="0"/>
              <a:t>Unioncamere</a:t>
            </a:r>
            <a:r>
              <a:rPr lang="it-IT" dirty="0" smtClean="0"/>
              <a:t> Liguria ha presentato una proposta denominata «Liguria Orienta» che punta ad introdurre un approccio sistematico e di livello regionale in tema di:</a:t>
            </a:r>
          </a:p>
          <a:p>
            <a:pPr marL="457200" indent="-457200" algn="just">
              <a:buAutoNum type="arabicPeriod"/>
            </a:pPr>
            <a:r>
              <a:rPr lang="it-IT" b="1" dirty="0" smtClean="0"/>
              <a:t>«Alternanza scuola-lavoro»</a:t>
            </a:r>
          </a:p>
          <a:p>
            <a:pPr marL="457200" indent="-457200" algn="just">
              <a:buAutoNum type="arabicPeriod"/>
            </a:pPr>
            <a:r>
              <a:rPr lang="it-IT" b="1" dirty="0" smtClean="0"/>
              <a:t>«Orientamento»</a:t>
            </a:r>
          </a:p>
          <a:p>
            <a:pPr marL="457200" indent="-457200" algn="just">
              <a:buAutoNum type="arabicPeriod"/>
            </a:pPr>
            <a:r>
              <a:rPr lang="it-IT" b="1" dirty="0" smtClean="0"/>
              <a:t>«Formazione alla cultura di impresa»</a:t>
            </a:r>
          </a:p>
          <a:p>
            <a:pPr marL="457200" indent="-457200" algn="just">
              <a:buAutoNum type="arabicPeriod"/>
            </a:pPr>
            <a:r>
              <a:rPr lang="it-IT" b="1" dirty="0" smtClean="0"/>
              <a:t>«</a:t>
            </a:r>
            <a:r>
              <a:rPr lang="it-IT" b="1" dirty="0" err="1" smtClean="0"/>
              <a:t>Europrogettazione</a:t>
            </a:r>
            <a:r>
              <a:rPr lang="it-IT" b="1" dirty="0" smtClean="0"/>
              <a:t>» </a:t>
            </a:r>
          </a:p>
        </p:txBody>
      </p:sp>
    </p:spTree>
    <p:extLst>
      <p:ext uri="{BB962C8B-B14F-4D97-AF65-F5344CB8AC3E}">
        <p14:creationId xmlns:p14="http://schemas.microsoft.com/office/powerpoint/2010/main" val="2075424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400" dirty="0" smtClean="0"/>
              <a:t>Con chi</a:t>
            </a:r>
            <a:endParaRPr lang="it-IT" sz="4400" dirty="0"/>
          </a:p>
        </p:txBody>
      </p:sp>
      <p:sp>
        <p:nvSpPr>
          <p:cNvPr id="3" name="Segnaposto contenuto 2"/>
          <p:cNvSpPr>
            <a:spLocks noGrp="1"/>
          </p:cNvSpPr>
          <p:nvPr>
            <p:ph idx="1"/>
          </p:nvPr>
        </p:nvSpPr>
        <p:spPr>
          <a:xfrm>
            <a:off x="683568" y="620688"/>
            <a:ext cx="7622232" cy="4752528"/>
          </a:xfrm>
        </p:spPr>
        <p:txBody>
          <a:bodyPr>
            <a:noAutofit/>
          </a:bodyPr>
          <a:lstStyle/>
          <a:p>
            <a:pPr marL="0" indent="0">
              <a:buNone/>
            </a:pPr>
            <a:r>
              <a:rPr lang="it-IT" sz="2000" b="1" dirty="0" smtClean="0"/>
              <a:t>Il Tavolo di Coordinamento Regionale</a:t>
            </a:r>
          </a:p>
          <a:p>
            <a:pPr marL="0" indent="0">
              <a:buNone/>
            </a:pPr>
            <a:r>
              <a:rPr lang="it-IT" sz="2000" dirty="0" smtClean="0"/>
              <a:t>Coinvolge i seguenti attori istituzionali ed economici liguri:</a:t>
            </a:r>
          </a:p>
          <a:p>
            <a:pPr>
              <a:buFontTx/>
              <a:buChar char="-"/>
            </a:pPr>
            <a:r>
              <a:rPr lang="it-IT" sz="2000" dirty="0" smtClean="0"/>
              <a:t>il sistema camerale ligure</a:t>
            </a:r>
          </a:p>
          <a:p>
            <a:pPr>
              <a:buFontTx/>
              <a:buChar char="-"/>
            </a:pPr>
            <a:r>
              <a:rPr lang="it-IT" sz="2000" dirty="0"/>
              <a:t>i</a:t>
            </a:r>
            <a:r>
              <a:rPr lang="it-IT" sz="2000" dirty="0" smtClean="0"/>
              <a:t>l sistema associativo ligure</a:t>
            </a:r>
          </a:p>
          <a:p>
            <a:pPr>
              <a:buFontTx/>
              <a:buChar char="-"/>
            </a:pPr>
            <a:r>
              <a:rPr lang="it-IT" sz="2000" dirty="0" smtClean="0"/>
              <a:t>ARSEL</a:t>
            </a:r>
          </a:p>
          <a:p>
            <a:pPr>
              <a:buFontTx/>
              <a:buChar char="-"/>
            </a:pPr>
            <a:r>
              <a:rPr lang="it-IT" sz="2000" dirty="0" smtClean="0"/>
              <a:t>Ufficio Scolastico Regionale</a:t>
            </a:r>
          </a:p>
          <a:p>
            <a:pPr>
              <a:buFontTx/>
              <a:buChar char="-"/>
            </a:pPr>
            <a:r>
              <a:rPr lang="it-IT" sz="2000" dirty="0" smtClean="0"/>
              <a:t>Università</a:t>
            </a:r>
          </a:p>
          <a:p>
            <a:pPr marL="0" indent="0">
              <a:buNone/>
            </a:pPr>
            <a:endParaRPr lang="it-IT" sz="2000" dirty="0" smtClean="0"/>
          </a:p>
          <a:p>
            <a:pPr marL="0" indent="0">
              <a:buNone/>
            </a:pPr>
            <a:r>
              <a:rPr lang="it-IT" sz="2000" dirty="0" smtClean="0"/>
              <a:t>Permette la condivisione del piano di attività del progetto e la realizzazione di iniziative di sistema, in un’ottica di capitalizzazione delle esperienze pregresse e di miglioramento dell’efficacia e dell’impatto delle attività in questo contesto.</a:t>
            </a:r>
            <a:endParaRPr lang="it-IT" sz="2000" dirty="0"/>
          </a:p>
        </p:txBody>
      </p:sp>
    </p:spTree>
    <p:extLst>
      <p:ext uri="{BB962C8B-B14F-4D97-AF65-F5344CB8AC3E}">
        <p14:creationId xmlns:p14="http://schemas.microsoft.com/office/powerpoint/2010/main" val="3711324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400" dirty="0" smtClean="0"/>
              <a:t>Come</a:t>
            </a:r>
            <a:endParaRPr lang="it-IT" sz="4400" dirty="0"/>
          </a:p>
        </p:txBody>
      </p:sp>
      <p:sp>
        <p:nvSpPr>
          <p:cNvPr id="3" name="Segnaposto contenuto 2"/>
          <p:cNvSpPr>
            <a:spLocks noGrp="1"/>
          </p:cNvSpPr>
          <p:nvPr>
            <p:ph idx="1"/>
          </p:nvPr>
        </p:nvSpPr>
        <p:spPr>
          <a:xfrm>
            <a:off x="683568" y="620688"/>
            <a:ext cx="7622232" cy="4752528"/>
          </a:xfrm>
        </p:spPr>
        <p:txBody>
          <a:bodyPr>
            <a:noAutofit/>
          </a:bodyPr>
          <a:lstStyle/>
          <a:p>
            <a:pPr marL="457200" indent="-457200" algn="just">
              <a:buFont typeface="Arial" pitchFamily="34" charset="0"/>
              <a:buAutoNum type="arabicPeriod"/>
            </a:pPr>
            <a:r>
              <a:rPr lang="it-IT" sz="1900" b="1" dirty="0" smtClean="0"/>
              <a:t>«</a:t>
            </a:r>
            <a:r>
              <a:rPr lang="it-IT" sz="1900" b="1" dirty="0"/>
              <a:t>Alternanza scuola-lavoro»</a:t>
            </a:r>
          </a:p>
          <a:p>
            <a:pPr marL="0" indent="0" algn="just">
              <a:buNone/>
            </a:pPr>
            <a:r>
              <a:rPr lang="it-IT" sz="1900" dirty="0"/>
              <a:t>Stante il contesto normativo, questo ambito riveste una sempre maggiore importanza, che rende necessario un approccio sistemico e strutturato per permetterne l’implementazione in modo adeguato ed efficiente a livello regionale.</a:t>
            </a:r>
          </a:p>
          <a:p>
            <a:pPr marL="0" indent="0" algn="just">
              <a:buNone/>
            </a:pPr>
            <a:r>
              <a:rPr lang="it-IT" sz="1900" dirty="0" smtClean="0"/>
              <a:t>A </a:t>
            </a:r>
            <a:r>
              <a:rPr lang="it-IT" sz="1900" dirty="0"/>
              <a:t>tal fine si propone di procedere alla creazione e gestione di una banca dati regionale che permetta di:</a:t>
            </a:r>
          </a:p>
          <a:p>
            <a:pPr lvl="0" algn="just"/>
            <a:r>
              <a:rPr lang="it-IT" sz="1900" dirty="0"/>
              <a:t>raccogliere le imprese liguri interessate/disponibili a partecipare ai programmi di alternanza scuola-lavoro, secondo una serie di criteri sotto elencati;</a:t>
            </a:r>
          </a:p>
          <a:p>
            <a:pPr lvl="0" algn="just"/>
            <a:r>
              <a:rPr lang="it-IT" sz="1900" dirty="0"/>
              <a:t>definire gli istituti scolastici interessati a predisporre programmi di alternanza scuola-lavoro e per ognuno di essi, individuare il curriculum formativo tramite parole chiave che intercettino sia le competenze acquisite che gli ambiti lavorativi di sbocco potenziali;</a:t>
            </a:r>
          </a:p>
          <a:p>
            <a:pPr algn="just"/>
            <a:r>
              <a:rPr lang="it-IT" sz="1900" dirty="0"/>
              <a:t>effettuare l’incrocio dei profili aziendali con quelli degli istituti scolastici</a:t>
            </a:r>
            <a:r>
              <a:rPr lang="it-IT" sz="1900" dirty="0" smtClean="0"/>
              <a:t>.</a:t>
            </a:r>
            <a:endParaRPr lang="it-IT" sz="1900" dirty="0"/>
          </a:p>
        </p:txBody>
      </p:sp>
    </p:spTree>
    <p:extLst>
      <p:ext uri="{BB962C8B-B14F-4D97-AF65-F5344CB8AC3E}">
        <p14:creationId xmlns:p14="http://schemas.microsoft.com/office/powerpoint/2010/main" val="2551594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400" dirty="0" smtClean="0"/>
              <a:t>Come</a:t>
            </a:r>
            <a:endParaRPr lang="it-IT" sz="4400" dirty="0"/>
          </a:p>
        </p:txBody>
      </p:sp>
      <p:sp>
        <p:nvSpPr>
          <p:cNvPr id="3" name="Segnaposto contenuto 2"/>
          <p:cNvSpPr>
            <a:spLocks noGrp="1"/>
          </p:cNvSpPr>
          <p:nvPr>
            <p:ph idx="1"/>
          </p:nvPr>
        </p:nvSpPr>
        <p:spPr>
          <a:xfrm>
            <a:off x="714048" y="254928"/>
            <a:ext cx="8034416" cy="5550336"/>
          </a:xfrm>
        </p:spPr>
        <p:txBody>
          <a:bodyPr>
            <a:noAutofit/>
          </a:bodyPr>
          <a:lstStyle/>
          <a:p>
            <a:pPr marL="457200" indent="-457200" algn="just">
              <a:buFont typeface="+mj-lt"/>
              <a:buAutoNum type="arabicPeriod" startAt="2"/>
            </a:pPr>
            <a:r>
              <a:rPr lang="it-IT" sz="1800" b="1" dirty="0" smtClean="0"/>
              <a:t>«Orientamento e formazione alla cultura di impresa»</a:t>
            </a:r>
            <a:endParaRPr lang="it-IT" sz="1800" b="1" dirty="0"/>
          </a:p>
          <a:p>
            <a:pPr marL="0" indent="0" algn="just">
              <a:buNone/>
            </a:pPr>
            <a:r>
              <a:rPr lang="it-IT" sz="1800" dirty="0" err="1"/>
              <a:t>Unioncamere</a:t>
            </a:r>
            <a:r>
              <a:rPr lang="it-IT" sz="1800" dirty="0"/>
              <a:t> Liguria propone di realizzare due percorsi formativi da inserire nel Piano dell’Offerta Formativa </a:t>
            </a:r>
            <a:r>
              <a:rPr lang="it-IT" sz="1800" dirty="0" smtClean="0"/>
              <a:t>2015-2016 per </a:t>
            </a:r>
            <a:r>
              <a:rPr lang="it-IT" sz="1800" dirty="0"/>
              <a:t>fornire elementi utili all’orientamento scolastico-universitario e professionale degli studenti</a:t>
            </a:r>
            <a:r>
              <a:rPr lang="it-IT" sz="1800" dirty="0" smtClean="0"/>
              <a:t>.</a:t>
            </a:r>
          </a:p>
          <a:p>
            <a:pPr marL="0" indent="0" algn="just">
              <a:buNone/>
            </a:pPr>
            <a:r>
              <a:rPr lang="it-IT" sz="1800" u="sng" dirty="0" smtClean="0"/>
              <a:t>- Primo percorso - Orientamento</a:t>
            </a:r>
            <a:endParaRPr lang="it-IT" sz="1800" u="sng" dirty="0"/>
          </a:p>
          <a:p>
            <a:pPr marL="0" indent="0" algn="just">
              <a:buNone/>
            </a:pPr>
            <a:r>
              <a:rPr lang="it-IT" sz="1800" dirty="0"/>
              <a:t>Percorso formativo per studenti  della durata di 6 ore da realizzare in ogni provincia in una classe pilota, finalizzato a fornire strumenti in grado di supportare gli studenti nell’orientare le loro scelte sia scolastiche che lavorative, in correlazione con il tessuto socio-economico regionale. </a:t>
            </a:r>
          </a:p>
          <a:p>
            <a:pPr marL="0" indent="0" algn="just">
              <a:buNone/>
            </a:pPr>
            <a:r>
              <a:rPr lang="it-IT" sz="1800" dirty="0"/>
              <a:t>I contenuti verranno concordati con i membri del Tavolo per andare a focalizzare gli interventi su aspetti:</a:t>
            </a:r>
          </a:p>
          <a:p>
            <a:pPr marL="0" indent="0" algn="just">
              <a:buNone/>
            </a:pPr>
            <a:r>
              <a:rPr lang="it-IT" sz="1800" dirty="0" smtClean="0"/>
              <a:t>- che </a:t>
            </a:r>
            <a:r>
              <a:rPr lang="it-IT" sz="1800" dirty="0"/>
              <a:t>restano da approfondire rispetto alle esperienze finora condotte,</a:t>
            </a:r>
          </a:p>
          <a:p>
            <a:pPr marL="0" indent="0" algn="just">
              <a:buNone/>
            </a:pPr>
            <a:r>
              <a:rPr lang="it-IT" sz="1800" dirty="0"/>
              <a:t>e</a:t>
            </a:r>
          </a:p>
          <a:p>
            <a:pPr marL="0" indent="0" algn="just">
              <a:buNone/>
            </a:pPr>
            <a:r>
              <a:rPr lang="it-IT" sz="1800" dirty="0" smtClean="0"/>
              <a:t>- che </a:t>
            </a:r>
            <a:r>
              <a:rPr lang="it-IT" sz="1800" dirty="0" err="1"/>
              <a:t>complementino</a:t>
            </a:r>
            <a:r>
              <a:rPr lang="it-IT" sz="1800" dirty="0"/>
              <a:t> o si raccordino con il secondo </a:t>
            </a:r>
            <a:r>
              <a:rPr lang="it-IT" sz="1800" dirty="0" smtClean="0"/>
              <a:t>percorso.</a:t>
            </a:r>
          </a:p>
          <a:p>
            <a:pPr marL="0" indent="0" algn="just">
              <a:buNone/>
            </a:pPr>
            <a:endParaRPr lang="it-IT" sz="1800" dirty="0"/>
          </a:p>
        </p:txBody>
      </p:sp>
    </p:spTree>
    <p:extLst>
      <p:ext uri="{BB962C8B-B14F-4D97-AF65-F5344CB8AC3E}">
        <p14:creationId xmlns:p14="http://schemas.microsoft.com/office/powerpoint/2010/main" val="177526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5800" y="4709120"/>
            <a:ext cx="6781800" cy="1600200"/>
          </a:xfrm>
        </p:spPr>
        <p:txBody>
          <a:bodyPr>
            <a:normAutofit/>
          </a:bodyPr>
          <a:lstStyle/>
          <a:p>
            <a:r>
              <a:rPr lang="it-IT" sz="4000" dirty="0" smtClean="0"/>
              <a:t>Come</a:t>
            </a:r>
            <a:endParaRPr lang="it-IT" sz="4000" dirty="0"/>
          </a:p>
        </p:txBody>
      </p:sp>
      <p:sp>
        <p:nvSpPr>
          <p:cNvPr id="3" name="Segnaposto contenuto 2"/>
          <p:cNvSpPr>
            <a:spLocks noGrp="1"/>
          </p:cNvSpPr>
          <p:nvPr>
            <p:ph idx="1"/>
          </p:nvPr>
        </p:nvSpPr>
        <p:spPr>
          <a:xfrm>
            <a:off x="725096" y="404664"/>
            <a:ext cx="8034416" cy="6021288"/>
          </a:xfrm>
        </p:spPr>
        <p:txBody>
          <a:bodyPr>
            <a:noAutofit/>
          </a:bodyPr>
          <a:lstStyle/>
          <a:p>
            <a:pPr marL="457200" indent="-457200">
              <a:buFont typeface="+mj-lt"/>
              <a:buAutoNum type="arabicPeriod" startAt="2"/>
            </a:pPr>
            <a:r>
              <a:rPr lang="it-IT" sz="1800" b="1" dirty="0" smtClean="0"/>
              <a:t>«Orientamento e formazione alla cultura di impresa»</a:t>
            </a:r>
            <a:endParaRPr lang="it-IT" sz="1800" b="1" dirty="0"/>
          </a:p>
          <a:p>
            <a:pPr marL="0" indent="0">
              <a:buNone/>
            </a:pPr>
            <a:r>
              <a:rPr lang="it-IT" sz="1800" u="sng" dirty="0" smtClean="0"/>
              <a:t>- Secondo percorso - Diffusione </a:t>
            </a:r>
            <a:r>
              <a:rPr lang="it-IT" sz="1800" u="sng" dirty="0"/>
              <a:t>della cultura di </a:t>
            </a:r>
            <a:r>
              <a:rPr lang="it-IT" sz="1800" u="sng" dirty="0" smtClean="0"/>
              <a:t>impresa/stimolo </a:t>
            </a:r>
            <a:r>
              <a:rPr lang="it-IT" sz="1800" u="sng" dirty="0"/>
              <a:t>all’</a:t>
            </a:r>
            <a:r>
              <a:rPr lang="it-IT" sz="1800" u="sng" dirty="0" err="1"/>
              <a:t>autoimprenditoria</a:t>
            </a:r>
            <a:endParaRPr lang="it-IT" sz="1800" u="sng" dirty="0"/>
          </a:p>
          <a:p>
            <a:pPr marL="0" indent="0">
              <a:buNone/>
            </a:pPr>
            <a:r>
              <a:rPr lang="it-IT" sz="1800" dirty="0"/>
              <a:t>Percorso formativo della durata di 12 ore, suddivise in 3 moduli da 4 ore ciascuno, in ogni provincia secondo i seguenti criteri:</a:t>
            </a:r>
          </a:p>
          <a:p>
            <a:pPr marL="0" indent="0" algn="just">
              <a:buNone/>
            </a:pPr>
            <a:r>
              <a:rPr lang="it-IT" sz="1800" dirty="0" smtClean="0"/>
              <a:t>- individuazione </a:t>
            </a:r>
            <a:r>
              <a:rPr lang="it-IT" sz="1800" dirty="0"/>
              <a:t>di settori economici di nicchia e con potenzialità per lo sviluppo di nuove filiere economiche;</a:t>
            </a:r>
          </a:p>
          <a:p>
            <a:pPr marL="0" indent="0">
              <a:buNone/>
            </a:pPr>
            <a:r>
              <a:rPr lang="it-IT" sz="1800" dirty="0" smtClean="0"/>
              <a:t>- abbinamento </a:t>
            </a:r>
            <a:r>
              <a:rPr lang="it-IT" sz="1800" dirty="0"/>
              <a:t>ad istituti scolastici (uno per provincia) </a:t>
            </a:r>
          </a:p>
          <a:p>
            <a:pPr marL="0" indent="0" algn="just">
              <a:buNone/>
            </a:pPr>
            <a:r>
              <a:rPr lang="it-IT" sz="1800" dirty="0" smtClean="0"/>
              <a:t>- selezione </a:t>
            </a:r>
            <a:r>
              <a:rPr lang="it-IT" sz="1800" dirty="0"/>
              <a:t>di una rosa di esperti in grado di fornire informazioni su: caratteristiche del settore; punti di forza e di debolezza; competenze professionali necessarie; gli attori chiave a livello territoriale per lo sviluppo aziendale</a:t>
            </a:r>
          </a:p>
          <a:p>
            <a:pPr marL="0" indent="0" algn="just">
              <a:buNone/>
            </a:pPr>
            <a:r>
              <a:rPr lang="it-IT" sz="1800" dirty="0" smtClean="0"/>
              <a:t>- individuazione </a:t>
            </a:r>
            <a:r>
              <a:rPr lang="it-IT" sz="1800" dirty="0"/>
              <a:t>di esperti sulle aree della competenza chiave “spirito di iniziativa e imprenditorialità".</a:t>
            </a:r>
          </a:p>
          <a:p>
            <a:pPr marL="0" indent="0" algn="r">
              <a:buNone/>
            </a:pPr>
            <a:r>
              <a:rPr lang="it-IT" sz="1800" dirty="0"/>
              <a:t>Una prima proposta di settori economici oggetto della formazione è la seguente: “economia del mare”, abbinabile alla provincia della Spezia; “qualità della vita (biotecnologie; biomedicale; domotica;..)”, abbinabile alla provincia di Genova; “applicazioni innovative per il comparto turistico” o “energie sostenibili”, abbinabili alla provincia di Savona; “agricoltura innovativa”, abbinabile alla provincia di Imperia.</a:t>
            </a:r>
          </a:p>
          <a:p>
            <a:pPr marL="0" indent="0">
              <a:buNone/>
            </a:pPr>
            <a:endParaRPr lang="it-IT" sz="1800" dirty="0"/>
          </a:p>
        </p:txBody>
      </p:sp>
    </p:spTree>
    <p:extLst>
      <p:ext uri="{BB962C8B-B14F-4D97-AF65-F5344CB8AC3E}">
        <p14:creationId xmlns:p14="http://schemas.microsoft.com/office/powerpoint/2010/main" val="3911506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5800" y="4709120"/>
            <a:ext cx="6781800" cy="1600200"/>
          </a:xfrm>
        </p:spPr>
        <p:txBody>
          <a:bodyPr>
            <a:normAutofit/>
          </a:bodyPr>
          <a:lstStyle/>
          <a:p>
            <a:r>
              <a:rPr lang="it-IT" sz="4000" dirty="0" smtClean="0"/>
              <a:t>Come</a:t>
            </a:r>
            <a:endParaRPr lang="it-IT" sz="4000" dirty="0"/>
          </a:p>
        </p:txBody>
      </p:sp>
      <p:sp>
        <p:nvSpPr>
          <p:cNvPr id="3" name="Segnaposto contenuto 2"/>
          <p:cNvSpPr>
            <a:spLocks noGrp="1"/>
          </p:cNvSpPr>
          <p:nvPr>
            <p:ph idx="1"/>
          </p:nvPr>
        </p:nvSpPr>
        <p:spPr>
          <a:xfrm>
            <a:off x="725096" y="0"/>
            <a:ext cx="8034416" cy="6021288"/>
          </a:xfrm>
        </p:spPr>
        <p:txBody>
          <a:bodyPr>
            <a:noAutofit/>
          </a:bodyPr>
          <a:lstStyle/>
          <a:p>
            <a:pPr marL="457200" indent="-457200" algn="just">
              <a:buFont typeface="+mj-lt"/>
              <a:buAutoNum type="arabicPeriod" startAt="3"/>
            </a:pPr>
            <a:r>
              <a:rPr lang="it-IT" sz="2000" b="1" dirty="0" smtClean="0"/>
              <a:t>«</a:t>
            </a:r>
            <a:r>
              <a:rPr lang="it-IT" sz="2000" b="1" dirty="0" err="1" smtClean="0"/>
              <a:t>Europrogettazione</a:t>
            </a:r>
            <a:r>
              <a:rPr lang="it-IT" sz="2000" b="1" dirty="0" smtClean="0"/>
              <a:t>»</a:t>
            </a:r>
          </a:p>
          <a:p>
            <a:pPr marL="0" indent="0" algn="just">
              <a:buNone/>
            </a:pPr>
            <a:r>
              <a:rPr lang="it-IT" sz="2000" dirty="0" err="1"/>
              <a:t>Unioncamere</a:t>
            </a:r>
            <a:r>
              <a:rPr lang="it-IT" sz="2000" dirty="0"/>
              <a:t> Liguria propone di organizzare per gli operatori scolastici regionali un percorso di approfondimento sulle modalità di partecipazione alla programmazione finanziata dalla Commissione europea, sia essa di gestione diretta che indiretta. Su questo ultimo aspetto, particolare attenzione viene prestata al PON “Scuola” e ai programmi di cooperazione territoriale.</a:t>
            </a:r>
          </a:p>
          <a:p>
            <a:pPr marL="0" indent="0" algn="just">
              <a:buNone/>
            </a:pPr>
            <a:r>
              <a:rPr lang="it-IT" sz="2000" dirty="0"/>
              <a:t>Il percorso ha una durata complessiva di 18 ore da realizzarsi a partire da metà settembre 2015 e da strutturare in 3 moduli dedicati agli argomenti sotto elencati:</a:t>
            </a:r>
          </a:p>
          <a:p>
            <a:pPr algn="just"/>
            <a:r>
              <a:rPr lang="it-IT" sz="2000" dirty="0"/>
              <a:t>1. Introduzione alla progettazione</a:t>
            </a:r>
          </a:p>
          <a:p>
            <a:pPr algn="just"/>
            <a:r>
              <a:rPr lang="it-IT" sz="2000" dirty="0"/>
              <a:t>2. I programmi comunitari a gestione decentrata e a gestione diretta</a:t>
            </a:r>
          </a:p>
          <a:p>
            <a:pPr algn="just"/>
            <a:r>
              <a:rPr lang="it-IT" sz="2000" dirty="0"/>
              <a:t>3. Esercitazione - un caso pratico di predisposizione di una proposta progettuale</a:t>
            </a:r>
            <a:endParaRPr lang="it-IT" sz="2000" b="1" dirty="0"/>
          </a:p>
        </p:txBody>
      </p:sp>
    </p:spTree>
    <p:extLst>
      <p:ext uri="{BB962C8B-B14F-4D97-AF65-F5344CB8AC3E}">
        <p14:creationId xmlns:p14="http://schemas.microsoft.com/office/powerpoint/2010/main" val="2977725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Contatti</a:t>
            </a:r>
            <a:endParaRPr lang="it-IT" dirty="0"/>
          </a:p>
        </p:txBody>
      </p:sp>
      <p:sp>
        <p:nvSpPr>
          <p:cNvPr id="4" name="Segnaposto contenuto 3"/>
          <p:cNvSpPr>
            <a:spLocks noGrp="1"/>
          </p:cNvSpPr>
          <p:nvPr>
            <p:ph sz="half" idx="2"/>
          </p:nvPr>
        </p:nvSpPr>
        <p:spPr>
          <a:xfrm>
            <a:off x="4286701" y="609601"/>
            <a:ext cx="4028256" cy="3767328"/>
          </a:xfrm>
        </p:spPr>
        <p:txBody>
          <a:bodyPr>
            <a:normAutofit fontScale="70000" lnSpcReduction="20000"/>
          </a:bodyPr>
          <a:lstStyle/>
          <a:p>
            <a:pPr marL="0" indent="0">
              <a:buNone/>
            </a:pPr>
            <a:endParaRPr lang="it-IT" dirty="0" smtClean="0"/>
          </a:p>
          <a:p>
            <a:pPr marL="0" indent="0">
              <a:buNone/>
            </a:pPr>
            <a:endParaRPr lang="it-IT" dirty="0"/>
          </a:p>
          <a:p>
            <a:pPr marL="0" indent="0">
              <a:buNone/>
            </a:pPr>
            <a:endParaRPr lang="it-IT" dirty="0" smtClean="0"/>
          </a:p>
          <a:p>
            <a:pPr marL="0" indent="0">
              <a:buNone/>
            </a:pPr>
            <a:endParaRPr lang="it-IT" dirty="0"/>
          </a:p>
          <a:p>
            <a:pPr marL="0" indent="0">
              <a:buNone/>
            </a:pPr>
            <a:endParaRPr lang="it-IT" dirty="0" smtClean="0"/>
          </a:p>
          <a:p>
            <a:pPr marL="0" indent="0">
              <a:buNone/>
            </a:pPr>
            <a:endParaRPr lang="it-IT" dirty="0" smtClean="0"/>
          </a:p>
          <a:p>
            <a:pPr marL="0" indent="0">
              <a:buNone/>
            </a:pPr>
            <a:endParaRPr lang="it-IT" dirty="0"/>
          </a:p>
          <a:p>
            <a:pPr marL="0" indent="0">
              <a:buNone/>
            </a:pPr>
            <a:r>
              <a:rPr lang="it-IT" dirty="0" smtClean="0"/>
              <a:t>Via San Lorenzo, 15/1</a:t>
            </a:r>
          </a:p>
          <a:p>
            <a:pPr marL="0" indent="0">
              <a:buNone/>
            </a:pPr>
            <a:r>
              <a:rPr lang="it-IT" dirty="0" smtClean="0"/>
              <a:t>16123 Genova</a:t>
            </a:r>
          </a:p>
          <a:p>
            <a:pPr marL="0" indent="0">
              <a:buNone/>
            </a:pPr>
            <a:r>
              <a:rPr lang="it-IT" dirty="0" smtClean="0"/>
              <a:t>Tel. 010 24852207/14</a:t>
            </a:r>
          </a:p>
          <a:p>
            <a:pPr marL="0" indent="0">
              <a:buNone/>
            </a:pPr>
            <a:r>
              <a:rPr lang="it-IT" dirty="0" smtClean="0"/>
              <a:t>E-mail: </a:t>
            </a:r>
            <a:r>
              <a:rPr lang="it-IT" dirty="0" smtClean="0">
                <a:hlinkClick r:id="rId2"/>
              </a:rPr>
              <a:t>unione.liguria@lig.camcom.it</a:t>
            </a:r>
            <a:endParaRPr lang="it-IT" dirty="0"/>
          </a:p>
          <a:p>
            <a:pPr marL="0" indent="0">
              <a:buNone/>
            </a:pPr>
            <a:endParaRPr lang="it-IT" dirty="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0274" y="1598713"/>
            <a:ext cx="263220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Segnaposto contenuto 3"/>
          <p:cNvSpPr txBox="1">
            <a:spLocks/>
          </p:cNvSpPr>
          <p:nvPr/>
        </p:nvSpPr>
        <p:spPr>
          <a:xfrm>
            <a:off x="799412" y="620688"/>
            <a:ext cx="3657600" cy="3767328"/>
          </a:xfrm>
          <a:prstGeom prst="rect">
            <a:avLst/>
          </a:prstGeom>
        </p:spPr>
        <p:txBody>
          <a:bodyPr vert="horz" lIns="91440" tIns="45720" rIns="91440" bIns="45720" rtlCol="0" anchor="ctr" anchorCtr="0">
            <a:normAutofit/>
          </a:bodyPr>
          <a:lstStyle>
            <a:lvl1pPr marL="274320" indent="-274320" algn="l" defTabSz="914400" rtl="0" eaLnBrk="1" latinLnBrk="0" hangingPunct="1">
              <a:spcBef>
                <a:spcPct val="20000"/>
              </a:spcBef>
              <a:buClr>
                <a:schemeClr val="accent1"/>
              </a:buClr>
              <a:buFont typeface="Arial" pitchFamily="34" charset="0"/>
              <a:buChar char="•"/>
              <a:defRPr sz="28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9pPr>
          </a:lstStyle>
          <a:p>
            <a:pPr marL="0" indent="0">
              <a:buFont typeface="Arial" pitchFamily="34" charset="0"/>
              <a:buNone/>
            </a:pPr>
            <a:endParaRPr lang="it-IT" dirty="0" smtClean="0"/>
          </a:p>
          <a:p>
            <a:pPr marL="0" indent="0">
              <a:buFont typeface="Arial" pitchFamily="34" charset="0"/>
              <a:buNone/>
            </a:pPr>
            <a:endParaRPr lang="it-IT" dirty="0" smtClean="0"/>
          </a:p>
          <a:p>
            <a:pPr marL="0" indent="0">
              <a:buFont typeface="Arial" pitchFamily="34" charset="0"/>
              <a:buNone/>
            </a:pPr>
            <a:endParaRPr lang="it-IT" dirty="0" smtClean="0"/>
          </a:p>
          <a:p>
            <a:pPr marL="0" indent="0">
              <a:buFont typeface="Arial" pitchFamily="34" charset="0"/>
              <a:buNone/>
            </a:pPr>
            <a:endParaRPr lang="it-IT" dirty="0" smtClean="0"/>
          </a:p>
          <a:p>
            <a:pPr marL="0" indent="0">
              <a:buFont typeface="Arial" pitchFamily="34" charset="0"/>
              <a:buNone/>
            </a:pPr>
            <a:endParaRPr lang="it-IT" dirty="0" smtClean="0"/>
          </a:p>
          <a:p>
            <a:pPr marL="0" indent="0">
              <a:buFont typeface="Arial" pitchFamily="34" charset="0"/>
              <a:buNone/>
            </a:pPr>
            <a:endParaRPr lang="it-IT" dirty="0" smtClean="0"/>
          </a:p>
          <a:p>
            <a:pPr marL="0" indent="0">
              <a:buFont typeface="Arial" pitchFamily="34" charset="0"/>
              <a:buNone/>
            </a:pPr>
            <a:endParaRPr lang="it-IT" dirty="0" smtClean="0"/>
          </a:p>
          <a:p>
            <a:pPr marL="0" indent="0">
              <a:buNone/>
            </a:pPr>
            <a:endParaRPr lang="it-IT" dirty="0" smtClean="0"/>
          </a:p>
          <a:p>
            <a:pPr marL="0" indent="0">
              <a:buNone/>
            </a:pPr>
            <a:endParaRPr lang="it-IT" dirty="0" smtClean="0"/>
          </a:p>
          <a:p>
            <a:pPr marL="0" indent="0">
              <a:buFont typeface="Arial" pitchFamily="34" charset="0"/>
              <a:buNone/>
            </a:pPr>
            <a:endParaRPr lang="it-IT" dirty="0"/>
          </a:p>
        </p:txBody>
      </p:sp>
    </p:spTree>
    <p:extLst>
      <p:ext uri="{BB962C8B-B14F-4D97-AF65-F5344CB8AC3E}">
        <p14:creationId xmlns:p14="http://schemas.microsoft.com/office/powerpoint/2010/main" val="14343665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135</TotalTime>
  <Words>781</Words>
  <Application>Microsoft Office PowerPoint</Application>
  <PresentationFormat>Presentazione su schermo (4:3)</PresentationFormat>
  <Paragraphs>80</Paragraphs>
  <Slides>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9</vt:i4>
      </vt:variant>
    </vt:vector>
  </HeadingPairs>
  <TitlesOfParts>
    <vt:vector size="13" baseType="lpstr">
      <vt:lpstr>Arial</vt:lpstr>
      <vt:lpstr>Impact</vt:lpstr>
      <vt:lpstr>Times New Roman</vt:lpstr>
      <vt:lpstr>NewsPrint</vt:lpstr>
      <vt:lpstr>Il Progetto «Liguria Orienta» Un’azione a livello regionale a sostegno dell’alternanza scuola-lavoro e dell’orientamento</vt:lpstr>
      <vt:lpstr>Chi</vt:lpstr>
      <vt:lpstr>Cosa</vt:lpstr>
      <vt:lpstr>Con chi</vt:lpstr>
      <vt:lpstr>Come</vt:lpstr>
      <vt:lpstr>Come</vt:lpstr>
      <vt:lpstr>Come</vt:lpstr>
      <vt:lpstr>Come</vt:lpstr>
      <vt:lpstr>Contatti</vt:lpstr>
    </vt:vector>
  </TitlesOfParts>
  <Company>Unioncamere Liguri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ANCI Liguria e Unioncamere Liguria – un Protocollo di Intesa per lo sviluppo del territorio</dc:title>
  <dc:creator>ISTAT</dc:creator>
  <cp:lastModifiedBy>giuseppe ventre</cp:lastModifiedBy>
  <cp:revision>26</cp:revision>
  <dcterms:created xsi:type="dcterms:W3CDTF">2014-05-26T13:47:10Z</dcterms:created>
  <dcterms:modified xsi:type="dcterms:W3CDTF">2023-02-02T13:34:00Z</dcterms:modified>
</cp:coreProperties>
</file>