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75" r:id="rId2"/>
    <p:sldId id="261" r:id="rId3"/>
    <p:sldId id="276" r:id="rId4"/>
    <p:sldId id="277" r:id="rId5"/>
    <p:sldId id="267" r:id="rId6"/>
    <p:sldId id="263" r:id="rId7"/>
    <p:sldId id="262" r:id="rId8"/>
    <p:sldId id="265" r:id="rId9"/>
    <p:sldId id="264" r:id="rId10"/>
    <p:sldId id="278" r:id="rId11"/>
    <p:sldId id="268" r:id="rId12"/>
    <p:sldId id="270" r:id="rId13"/>
    <p:sldId id="271" r:id="rId14"/>
    <p:sldId id="272" r:id="rId15"/>
    <p:sldId id="273" r:id="rId16"/>
    <p:sldId id="274" r:id="rId17"/>
    <p:sldId id="279" r:id="rId18"/>
    <p:sldId id="280" r:id="rId19"/>
  </p:sldIdLst>
  <p:sldSz cx="9144000" cy="6858000" type="screen4x3"/>
  <p:notesSz cx="6724650" cy="987425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una Tabanella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150"/>
    <a:srgbClr val="7F1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14" d="100"/>
          <a:sy n="114" d="100"/>
        </p:scale>
        <p:origin x="-918" y="180"/>
      </p:cViewPr>
      <p:guideLst>
        <p:guide orient="horz" pos="1354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0151E-EF55-4332-9952-1228DE1F9250}" type="datetimeFigureOut">
              <a:rPr lang="it-IT" smtClean="0"/>
              <a:pPr/>
              <a:t>24/06/2015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100" y="4691063"/>
            <a:ext cx="537845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08413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90DB3-5EF3-4600-87DA-5585835CB9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9397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3BD2F7-05DD-4D8F-9A82-1497052A7985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72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0886D1-EE0F-496F-8F2E-BF5AD8021FAC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53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03A23B-3E65-4FD3-966A-53C922A261AF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81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30A4F5-2F48-408B-82D1-4A9F7363EE59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8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22DE32-4A42-4445-B641-128948EF8AB8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21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11D31C-2C91-4FEF-BDD5-E86D3A037E9F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79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F178FF-AEE9-4B86-90F8-CFAA9F7801EB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87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218F61-2706-4D85-B634-2D9DB6E508E5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13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197540-2BA8-4B5B-97F8-8BD506A9678F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449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500C57-0081-40B0-81E9-846A974C96D7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27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41CA97-9264-45A7-BAD6-483CFAD61419}" type="datetime1">
              <a:rPr lang="it-IT" smtClean="0"/>
              <a:pPr/>
              <a:t>24/06/2015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87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 userDrawn="1"/>
        </p:nvSpPr>
        <p:spPr>
          <a:xfrm>
            <a:off x="777875" y="0"/>
            <a:ext cx="7543800" cy="381000"/>
          </a:xfrm>
          <a:prstGeom prst="rect">
            <a:avLst/>
          </a:prstGeom>
          <a:solidFill>
            <a:srgbClr val="7F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-28" charset="0"/>
              <a:buNone/>
              <a:defRPr/>
            </a:pPr>
            <a:endParaRPr lang="en-US"/>
          </a:p>
        </p:txBody>
      </p:sp>
      <p:cxnSp>
        <p:nvCxnSpPr>
          <p:cNvPr id="9" name="Connettore 1 8"/>
          <p:cNvCxnSpPr/>
          <p:nvPr userDrawn="1"/>
        </p:nvCxnSpPr>
        <p:spPr>
          <a:xfrm>
            <a:off x="777875" y="6254519"/>
            <a:ext cx="7543800" cy="0"/>
          </a:xfrm>
          <a:prstGeom prst="line">
            <a:avLst/>
          </a:prstGeom>
          <a:ln>
            <a:solidFill>
              <a:srgbClr val="7F142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magine 10" descr="marchio 2.jp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8379" y="6346121"/>
            <a:ext cx="806786" cy="3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97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957" y="703906"/>
            <a:ext cx="75517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505150"/>
                </a:solidFill>
                <a:latin typeface="Arial" charset="0"/>
                <a:cs typeface="Arial" charset="0"/>
              </a:rPr>
              <a:t>Una lettura integrata delle indagini congiunturali sull’industria e sui servizi</a:t>
            </a:r>
          </a:p>
          <a:p>
            <a:endParaRPr lang="it-IT" sz="3600" dirty="0" smtClean="0">
              <a:solidFill>
                <a:srgbClr val="50515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200" dirty="0">
                <a:solidFill>
                  <a:srgbClr val="505150"/>
                </a:solidFill>
                <a:latin typeface="Arial" charset="0"/>
                <a:cs typeface="Arial" charset="0"/>
              </a:rPr>
              <a:t>La ricostruzione della serie storica dell’indice generale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200" dirty="0">
                <a:solidFill>
                  <a:srgbClr val="505150"/>
                </a:solidFill>
                <a:latin typeface="Arial" charset="0"/>
                <a:cs typeface="Arial" charset="0"/>
              </a:rPr>
              <a:t>del fatturato dei servizi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2200" dirty="0">
              <a:solidFill>
                <a:srgbClr val="50515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2200" dirty="0">
              <a:solidFill>
                <a:srgbClr val="50515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2200" dirty="0">
              <a:solidFill>
                <a:srgbClr val="50515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>
                <a:solidFill>
                  <a:srgbClr val="505150"/>
                </a:solidFill>
                <a:latin typeface="Arial" charset="0"/>
                <a:cs typeface="Arial" charset="0"/>
              </a:rPr>
              <a:t>Filippo </a:t>
            </a:r>
            <a:r>
              <a:rPr lang="it-IT" dirty="0" err="1" smtClean="0">
                <a:solidFill>
                  <a:srgbClr val="505150"/>
                </a:solidFill>
                <a:latin typeface="Arial" charset="0"/>
                <a:cs typeface="Arial" charset="0"/>
              </a:rPr>
              <a:t>Moauro</a:t>
            </a:r>
            <a:r>
              <a:rPr lang="it-IT" dirty="0" smtClean="0">
                <a:solidFill>
                  <a:srgbClr val="505150"/>
                </a:solidFill>
                <a:latin typeface="Arial" charset="0"/>
                <a:cs typeface="Arial" charset="0"/>
              </a:rPr>
              <a:t> e Carmine Fimiani</a:t>
            </a:r>
            <a:endParaRPr lang="it-IT" dirty="0">
              <a:solidFill>
                <a:srgbClr val="50515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>
                <a:solidFill>
                  <a:srgbClr val="505150"/>
                </a:solidFill>
                <a:latin typeface="Arial" charset="0"/>
                <a:cs typeface="Arial" charset="0"/>
              </a:rPr>
              <a:t>Direzione centrale della contabilità nazionale, Istat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2200" dirty="0">
              <a:solidFill>
                <a:srgbClr val="50515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2200" dirty="0">
              <a:solidFill>
                <a:srgbClr val="50515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1400" dirty="0">
                <a:solidFill>
                  <a:srgbClr val="505150"/>
                </a:solidFill>
                <a:latin typeface="Arial" charset="0"/>
                <a:cs typeface="Arial" charset="0"/>
              </a:rPr>
              <a:t>25 Giugno 2015,  Istat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1400" dirty="0">
                <a:solidFill>
                  <a:srgbClr val="505150"/>
                </a:solidFill>
                <a:latin typeface="Arial" charset="0"/>
                <a:cs typeface="Arial" charset="0"/>
              </a:rPr>
              <a:t>Aula Magna</a:t>
            </a:r>
          </a:p>
          <a:p>
            <a:endParaRPr lang="it-IT" sz="1400" dirty="0">
              <a:solidFill>
                <a:srgbClr val="5051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0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6" y="593325"/>
            <a:ext cx="753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Ricostruzione </a:t>
            </a:r>
            <a:r>
              <a:rPr lang="it-IT" sz="2400" dirty="0"/>
              <a:t>storica </a:t>
            </a:r>
            <a:r>
              <a:rPr lang="it-IT" sz="2400" smtClean="0"/>
              <a:t>dell’indice </a:t>
            </a:r>
            <a:r>
              <a:rPr lang="it-IT" sz="2400" smtClean="0"/>
              <a:t>FAS</a:t>
            </a:r>
            <a:r>
              <a:rPr lang="it-IT" sz="2400" dirty="0" smtClean="0"/>
              <a:t>: fase 1</a:t>
            </a:r>
            <a:endParaRPr lang="it-IT" sz="2400" dirty="0" smtClean="0">
              <a:solidFill>
                <a:srgbClr val="40404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77178" y="1477670"/>
            <a:ext cx="76434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In totale ricostruzione di 8 serie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sz="2000" dirty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dirty="0" smtClean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dirty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dirty="0" smtClean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dirty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dirty="0" smtClean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dirty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dirty="0" smtClean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dirty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dirty="0" smtClean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Di seguito si </a:t>
            </a:r>
            <a:r>
              <a:rPr lang="it-IT" sz="2000" dirty="0"/>
              <a:t>presenta l’esercizio applicato ad </a:t>
            </a:r>
            <a:r>
              <a:rPr lang="it-IT" sz="2000" dirty="0" smtClean="0"/>
              <a:t>alcune serie</a:t>
            </a:r>
            <a:endParaRPr lang="it-IT" dirty="0">
              <a:solidFill>
                <a:srgbClr val="505150"/>
              </a:solidFill>
            </a:endParaRPr>
          </a:p>
          <a:p>
            <a:pPr marL="1428750" lvl="2" indent="-514350">
              <a:buFont typeface="+mj-lt"/>
              <a:buAutoNum type="romanLcPeriod"/>
            </a:pPr>
            <a:r>
              <a:rPr lang="it-IT" dirty="0" smtClean="0">
                <a:solidFill>
                  <a:srgbClr val="505150"/>
                </a:solidFill>
              </a:rPr>
              <a:t>Dati a confronto nei trimestri 2010-14</a:t>
            </a:r>
          </a:p>
          <a:p>
            <a:pPr marL="1428750" lvl="2" indent="-514350">
              <a:buFont typeface="+mj-lt"/>
              <a:buAutoNum type="romanLcPeriod"/>
            </a:pPr>
            <a:r>
              <a:rPr lang="it-IT" dirty="0" smtClean="0">
                <a:solidFill>
                  <a:srgbClr val="505150"/>
                </a:solidFill>
              </a:rPr>
              <a:t>Risultati della ricostruzione</a:t>
            </a:r>
            <a:endParaRPr lang="it-IT" dirty="0">
              <a:solidFill>
                <a:srgbClr val="505150"/>
              </a:solidFill>
            </a:endParaRPr>
          </a:p>
          <a:p>
            <a:pPr lvl="2"/>
            <a:endParaRPr lang="it-IT" dirty="0" smtClean="0">
              <a:solidFill>
                <a:srgbClr val="505150"/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120764"/>
              </p:ext>
            </p:extLst>
          </p:nvPr>
        </p:nvGraphicFramePr>
        <p:xfrm>
          <a:off x="1004402" y="1929134"/>
          <a:ext cx="6968226" cy="2458309"/>
        </p:xfrm>
        <a:graphic>
          <a:graphicData uri="http://schemas.openxmlformats.org/drawingml/2006/table">
            <a:tbl>
              <a:tblPr firstRow="1" firstCol="1" bandRow="1"/>
              <a:tblGrid>
                <a:gridCol w="6968226"/>
              </a:tblGrid>
              <a:tr h="257145">
                <a:tc>
                  <a:txBody>
                    <a:bodyPr/>
                    <a:lstStyle/>
                    <a:p>
                      <a:pPr marL="0" algn="l" defTabSz="4572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it-IT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Classi/Divisioni </a:t>
                      </a:r>
                      <a:r>
                        <a:rPr lang="it-IT" sz="14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Ateco</a:t>
                      </a:r>
                      <a:r>
                        <a:rPr lang="it-IT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2007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2914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Commercio di autoveicoli (G451), Commercio di parti e accessori di autoveicoli (G453)  e Commercio, manutenzione e riparazione di motocicli e relative parti e accessori (G454)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45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Trasporto terrestre e trasporto mediante condotte (H49)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45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Magazzinaggio e attività di supporto ai trasporti (H52)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45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Alloggio e Attività dei servizi di ristorazione (I)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45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Editoria, audiovisivi e attività radiotelevisive (JA)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4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Attività legali contabilità (M69), Attività di consulenza gestionale (M702) e Attività degli studi di architettura, d’ingegneria; collaudi e analisi tecniche (M71)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45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Pubblicità e ricerche di mercato (M73) e Altre attività professionali, scientifiche e tecniche (M74)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45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Noleggio, agenzie di viaggio, servizi di supporto alle imprese (N)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5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5" y="593325"/>
            <a:ext cx="80046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Quattro indici FAS e le corrispondenti serie CN: </a:t>
            </a:r>
          </a:p>
          <a:p>
            <a:r>
              <a:rPr lang="it-IT" sz="2000" dirty="0" smtClean="0"/>
              <a:t>confronto nei trimestri 2010-14</a:t>
            </a:r>
            <a:endParaRPr lang="it-IT" sz="2400" dirty="0" smtClean="0">
              <a:solidFill>
                <a:srgbClr val="40404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95" y="1600200"/>
            <a:ext cx="7707203" cy="438335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5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4" y="593325"/>
            <a:ext cx="830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Risultati della ricostruzione nei trimestri 1995-2014</a:t>
            </a:r>
            <a:endParaRPr lang="it-IT" sz="2400" dirty="0" smtClean="0">
              <a:solidFill>
                <a:srgbClr val="40404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57" y="1269507"/>
            <a:ext cx="7554897" cy="474067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3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19597" y="593325"/>
            <a:ext cx="8700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Analisi per divisione ATECO e corrispondenza con schemi CN</a:t>
            </a:r>
            <a:endParaRPr lang="it-IT" sz="2000" dirty="0" smtClean="0">
              <a:solidFill>
                <a:srgbClr val="40404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13</a:t>
            </a:fld>
            <a:endParaRPr lang="it-IT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782102"/>
              </p:ext>
            </p:extLst>
          </p:nvPr>
        </p:nvGraphicFramePr>
        <p:xfrm>
          <a:off x="884285" y="1145208"/>
          <a:ext cx="7305889" cy="5067084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92707"/>
                <a:gridCol w="383277"/>
                <a:gridCol w="3652945"/>
                <a:gridCol w="744240"/>
                <a:gridCol w="744240"/>
                <a:gridCol w="744240"/>
                <a:gridCol w="744240"/>
              </a:tblGrid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#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   Divisioni ATECO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</a:rPr>
                        <a:t>FAS </a:t>
                      </a:r>
                      <a:r>
                        <a:rPr lang="it-IT" sz="900" dirty="0" smtClean="0">
                          <a:effectLst/>
                        </a:rPr>
                        <a:t>ricostruito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CN-44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CN-65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CN-98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45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commercio e riparazione di veicoli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</a:rPr>
                        <a:t>fase 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21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28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44-45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46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commercio all'ingrosso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err="1">
                          <a:effectLst/>
                        </a:rPr>
                        <a:t>Ind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22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29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46-47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49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trasporto terrestre e trasporto mediante condotte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</a:rPr>
                        <a:t>fase1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23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49-51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50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trasporto marittimo e per vie d'acqua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err="1">
                          <a:effectLst/>
                        </a:rPr>
                        <a:t>Ind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23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32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52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5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51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trasporto aereo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err="1">
                          <a:effectLst/>
                        </a:rPr>
                        <a:t>Ind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23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53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52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magazzinaggio e attività di supporto ai trasporti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</a:rPr>
                        <a:t>fase 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23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54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7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53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servizi postali e attività di corriere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err="1">
                          <a:effectLst/>
                        </a:rPr>
                        <a:t>Ind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24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35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55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55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Alloggio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</a:rPr>
                        <a:t>Ind_b25</a:t>
                      </a: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25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36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56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56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attività dei servizi di ristorazione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25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36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57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58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attività editoriali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err="1" smtClean="0">
                          <a:effectLst/>
                        </a:rPr>
                        <a:t>Ind</a:t>
                      </a: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37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58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59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cinema, video, tv, e registrazioni sonore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</a:rPr>
                        <a:t>Ind_b26</a:t>
                      </a: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59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60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attività di programmazione e trasmissione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60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61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Telecomunicazioni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err="1">
                          <a:effectLst/>
                        </a:rPr>
                        <a:t>Ind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27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39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61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62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software, consulenza informatica e attività connesse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err="1">
                          <a:effectLst/>
                        </a:rPr>
                        <a:t>Ind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28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40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62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63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attività dei servizi d'informazione e altri servizi informatici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err="1">
                          <a:effectLst/>
                        </a:rPr>
                        <a:t>Ind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28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40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63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16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69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attività legali e contabilità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</a:rPr>
                        <a:t>Ind_b34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34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</a:rPr>
                        <a:t>46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70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71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studi di architettura e d'ingegneria, collaudi e altro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34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47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72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73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pubblicità e ricerche di mercato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</a:rPr>
                        <a:t>Ind_b36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36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49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74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74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altre attività professionali, scientifiche e tecniche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36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50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>
                          <a:effectLst/>
                        </a:rPr>
                        <a:t>75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20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78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attività di ricerca, selezione, fornitura di personale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Ind_b37</a:t>
                      </a:r>
                      <a:endParaRPr lang="it-IT" sz="11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37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52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78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21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79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agenzie di viaggio, dei tour operator e attività connesse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37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53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79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22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80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servizi di vigilanza e investigazione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37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54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dirty="0">
                          <a:effectLst/>
                        </a:rPr>
                        <a:t>80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  <a:tr h="20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0" baseline="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it-IT" sz="11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b="0" baseline="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it-IT" sz="11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b="0" baseline="0" dirty="0">
                          <a:solidFill>
                            <a:schemeClr val="tx1"/>
                          </a:solidFill>
                          <a:effectLst/>
                        </a:rPr>
                        <a:t>attività di supporto e altri servizi alle imprese</a:t>
                      </a:r>
                      <a:endParaRPr lang="it-IT" sz="11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endParaRPr lang="it-IT" sz="11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37</a:t>
                      </a:r>
                      <a:endParaRPr lang="it-IT" sz="11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b="0" baseline="0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it-IT" sz="11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1100" b="0" baseline="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it-IT" sz="11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28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6" y="593325"/>
            <a:ext cx="75384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Ricostruzione </a:t>
            </a:r>
            <a:r>
              <a:rPr lang="it-IT" sz="2400" dirty="0"/>
              <a:t>storica </a:t>
            </a:r>
            <a:r>
              <a:rPr lang="it-IT" sz="2400" dirty="0" smtClean="0"/>
              <a:t>dell’indice FAS: fase 2</a:t>
            </a:r>
          </a:p>
          <a:p>
            <a:r>
              <a:rPr lang="it-IT" sz="2000" dirty="0" smtClean="0"/>
              <a:t>ricostruzione per divisione ATECO</a:t>
            </a:r>
            <a:endParaRPr lang="it-IT" sz="2000" dirty="0" smtClean="0">
              <a:solidFill>
                <a:srgbClr val="40404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82196" y="1418947"/>
            <a:ext cx="76434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L’indice FAS </a:t>
            </a:r>
            <a:r>
              <a:rPr lang="it-IT" sz="2000" dirty="0"/>
              <a:t>include</a:t>
            </a:r>
            <a:r>
              <a:rPr lang="it-IT" sz="2000" dirty="0" smtClean="0"/>
              <a:t> 23 divisioni + ATECO 70.2 e 81.2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Già coperte dall’indagine 8 divisioni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/>
              <a:t>Già ricostruite 3 divisioni </a:t>
            </a:r>
            <a:r>
              <a:rPr lang="it-IT" sz="2000" dirty="0" smtClean="0"/>
              <a:t>nella fase 1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/>
              <a:t>Nella seconda </a:t>
            </a:r>
            <a:r>
              <a:rPr lang="it-IT" sz="2000" dirty="0" smtClean="0"/>
              <a:t>fase, quindi, esercizio di ricostruzione per 12 serie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Non sono disponibili serie CN trimestrali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Sono disponibili serie CN annuali della produzione</a:t>
            </a:r>
          </a:p>
          <a:p>
            <a:pPr marL="1080000" lvl="2" indent="-514350">
              <a:buFont typeface="+mj-lt"/>
              <a:buAutoNum type="romanLcPeriod"/>
            </a:pPr>
            <a:r>
              <a:rPr lang="it-IT" dirty="0" smtClean="0">
                <a:solidFill>
                  <a:srgbClr val="505150"/>
                </a:solidFill>
              </a:rPr>
              <a:t>Spesso per tutto il periodo 1995-2012	</a:t>
            </a:r>
            <a:r>
              <a:rPr lang="it-IT" dirty="0" smtClean="0">
                <a:solidFill>
                  <a:srgbClr val="505150"/>
                </a:solidFill>
                <a:sym typeface="Wingdings" panose="05000000000000000000" pitchFamily="2" charset="2"/>
              </a:rPr>
              <a:t> 65 branche</a:t>
            </a:r>
            <a:endParaRPr lang="it-IT" dirty="0" smtClean="0">
              <a:solidFill>
                <a:srgbClr val="505150"/>
              </a:solidFill>
            </a:endParaRPr>
          </a:p>
          <a:p>
            <a:pPr marL="1080000" lvl="2" indent="-514350">
              <a:buFont typeface="+mj-lt"/>
              <a:buAutoNum type="romanLcPeriod"/>
            </a:pPr>
            <a:r>
              <a:rPr lang="it-IT" dirty="0" smtClean="0">
                <a:solidFill>
                  <a:srgbClr val="505150"/>
                </a:solidFill>
              </a:rPr>
              <a:t>In altri casi solo per gli anni 2008-2012	</a:t>
            </a:r>
            <a:r>
              <a:rPr lang="it-IT" dirty="0" smtClean="0">
                <a:solidFill>
                  <a:srgbClr val="505150"/>
                </a:solidFill>
                <a:sym typeface="Wingdings" panose="05000000000000000000" pitchFamily="2" charset="2"/>
              </a:rPr>
              <a:t> 98 branche</a:t>
            </a:r>
            <a:endParaRPr lang="it-IT" dirty="0">
              <a:solidFill>
                <a:srgbClr val="50515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77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5" y="593325"/>
            <a:ext cx="83197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Ricostruzione </a:t>
            </a:r>
            <a:r>
              <a:rPr lang="it-IT" sz="2400" dirty="0"/>
              <a:t>storica </a:t>
            </a:r>
            <a:r>
              <a:rPr lang="it-IT" sz="2400" dirty="0" smtClean="0"/>
              <a:t>dell’indice FAS: fase 2 </a:t>
            </a:r>
          </a:p>
          <a:p>
            <a:r>
              <a:rPr lang="it-IT" sz="2000" dirty="0" smtClean="0"/>
              <a:t>pubblicità ricerche di mercato e attività professionali: esempio</a:t>
            </a:r>
            <a:endParaRPr lang="it-IT" sz="2000" dirty="0" smtClean="0">
              <a:solidFill>
                <a:srgbClr val="40404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82196" y="1418947"/>
            <a:ext cx="764348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L’indice FAS di branca ind_b36 è stimato nella prima fase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Gli indici per le componenti di divisione </a:t>
            </a:r>
            <a:r>
              <a:rPr lang="it-IT" sz="2000" dirty="0"/>
              <a:t>non sono disponibili</a:t>
            </a:r>
            <a:r>
              <a:rPr lang="it-IT" sz="2000" dirty="0" smtClean="0"/>
              <a:t>:</a:t>
            </a:r>
          </a:p>
          <a:p>
            <a:pPr marL="1080000" lvl="2" indent="-514350">
              <a:buFont typeface="+mj-lt"/>
              <a:buAutoNum type="arabicParenR" startAt="73"/>
            </a:pPr>
            <a:r>
              <a:rPr lang="it-IT" dirty="0">
                <a:solidFill>
                  <a:srgbClr val="505150"/>
                </a:solidFill>
              </a:rPr>
              <a:t>pubblicità e ricerche di </a:t>
            </a:r>
            <a:r>
              <a:rPr lang="it-IT" dirty="0" smtClean="0">
                <a:solidFill>
                  <a:srgbClr val="505150"/>
                </a:solidFill>
              </a:rPr>
              <a:t>mercato 	(49% della branca)</a:t>
            </a:r>
            <a:endParaRPr lang="it-IT" dirty="0">
              <a:solidFill>
                <a:srgbClr val="505150"/>
              </a:solidFill>
            </a:endParaRPr>
          </a:p>
          <a:p>
            <a:pPr marL="1080000" lvl="2" indent="-514350">
              <a:buFont typeface="+mj-lt"/>
              <a:buAutoNum type="arabicParenR" startAt="73"/>
            </a:pPr>
            <a:r>
              <a:rPr lang="it-IT" dirty="0">
                <a:solidFill>
                  <a:srgbClr val="505150"/>
                </a:solidFill>
              </a:rPr>
              <a:t>attività </a:t>
            </a:r>
            <a:r>
              <a:rPr lang="it-IT" dirty="0" smtClean="0">
                <a:solidFill>
                  <a:srgbClr val="505150"/>
                </a:solidFill>
              </a:rPr>
              <a:t>professionali				(51% della branca)</a:t>
            </a:r>
            <a:endParaRPr lang="it-IT" dirty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A questo dettaglio sono note le serie annuali CN di produzione per il periodo 1995-2013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/>
              <a:t>Perciò </a:t>
            </a:r>
            <a:r>
              <a:rPr lang="it-IT" sz="2000" dirty="0" smtClean="0"/>
              <a:t>sulla base dei dati annuali CN si procede:</a:t>
            </a:r>
            <a:endParaRPr lang="it-IT" dirty="0" smtClean="0">
              <a:solidFill>
                <a:srgbClr val="505150"/>
              </a:solidFill>
            </a:endParaRPr>
          </a:p>
          <a:p>
            <a:pPr marL="1080000" lvl="2" indent="-360000">
              <a:buFont typeface="+mj-lt"/>
              <a:buAutoNum type="alphaLcParenR"/>
            </a:pPr>
            <a:r>
              <a:rPr lang="it-IT" dirty="0" smtClean="0">
                <a:solidFill>
                  <a:srgbClr val="505150"/>
                </a:solidFill>
              </a:rPr>
              <a:t>ad una ricostruzione per gli anni 1995-2009 degli indici FAS </a:t>
            </a:r>
            <a:r>
              <a:rPr lang="it-IT" dirty="0">
                <a:solidFill>
                  <a:srgbClr val="505150"/>
                </a:solidFill>
              </a:rPr>
              <a:t>medi annui</a:t>
            </a:r>
            <a:endParaRPr lang="it-IT" dirty="0" smtClean="0">
              <a:solidFill>
                <a:srgbClr val="505150"/>
              </a:solidFill>
            </a:endParaRPr>
          </a:p>
          <a:p>
            <a:pPr marL="1080000" lvl="2" indent="-360000">
              <a:buFont typeface="+mj-lt"/>
              <a:buAutoNum type="alphaLcParenR"/>
            </a:pPr>
            <a:r>
              <a:rPr lang="it-IT" dirty="0" smtClean="0">
                <a:solidFill>
                  <a:srgbClr val="505150"/>
                </a:solidFill>
              </a:rPr>
              <a:t>ad una loro riquadratura rispetto dell’indice ind_b36 medio annuo di cui alla fase 1</a:t>
            </a:r>
          </a:p>
          <a:p>
            <a:pPr marL="1080000" lvl="2" indent="-360000">
              <a:buFont typeface="+mj-lt"/>
              <a:buAutoNum type="alphaLcParenR"/>
            </a:pPr>
            <a:r>
              <a:rPr lang="it-IT" dirty="0" smtClean="0">
                <a:solidFill>
                  <a:srgbClr val="505150"/>
                </a:solidFill>
              </a:rPr>
              <a:t>alla stima delle serie trimestrali sulla base di un modello strutturale bi-variato sotto il doppio vincolo di aggregazione temporale e contemporanea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0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16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89" y="1600200"/>
            <a:ext cx="7617041" cy="4534270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82195" y="593325"/>
            <a:ext cx="83197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Ricostruzione </a:t>
            </a:r>
            <a:r>
              <a:rPr lang="it-IT" sz="2400" dirty="0"/>
              <a:t>storica </a:t>
            </a:r>
            <a:r>
              <a:rPr lang="it-IT" sz="2400" dirty="0" smtClean="0"/>
              <a:t>dell’indice FAS: fase 2</a:t>
            </a:r>
          </a:p>
          <a:p>
            <a:r>
              <a:rPr lang="it-IT" sz="2000" dirty="0" smtClean="0"/>
              <a:t>pubblicità ricerche di mercato e attività professionali: analisi grafica</a:t>
            </a:r>
            <a:endParaRPr lang="it-IT" sz="2000" dirty="0" smtClean="0">
              <a:solidFill>
                <a:srgbClr val="40404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45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682195" y="593325"/>
            <a:ext cx="83197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Ricostruzione </a:t>
            </a:r>
            <a:r>
              <a:rPr lang="it-IT" sz="2400" dirty="0"/>
              <a:t>storica </a:t>
            </a:r>
            <a:r>
              <a:rPr lang="it-IT" sz="2400" dirty="0" smtClean="0"/>
              <a:t>dell’indice FAS: fase 2</a:t>
            </a:r>
          </a:p>
          <a:p>
            <a:r>
              <a:rPr lang="it-IT" sz="2000" dirty="0" smtClean="0"/>
              <a:t>pubblicità ricerche di mercato e attività professionali: risultati e </a:t>
            </a:r>
          </a:p>
          <a:p>
            <a:r>
              <a:rPr lang="it-IT" sz="2000" dirty="0" smtClean="0"/>
              <a:t>stima delle componenti di trend e stagionali</a:t>
            </a:r>
            <a:endParaRPr lang="it-IT" sz="2000" dirty="0" smtClean="0">
              <a:solidFill>
                <a:srgbClr val="40404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95" y="1476462"/>
            <a:ext cx="7648073" cy="460555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58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5" y="593325"/>
            <a:ext cx="8319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Alcune considerazioni conclusive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82196" y="1418947"/>
            <a:ext cx="76434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Strategia di ricostruzione in 2 fasi</a:t>
            </a: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505150"/>
                </a:solidFill>
              </a:rPr>
              <a:t>fase 1 conclusa con pubblicazione dell’indice generale </a:t>
            </a: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505150"/>
                </a:solidFill>
              </a:rPr>
              <a:t>fase 2 ancora in corso</a:t>
            </a:r>
            <a:endParaRPr lang="it-IT" dirty="0">
              <a:solidFill>
                <a:srgbClr val="5051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Massimo impiego dell’informazione disponibile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Sforzo anche dal punto di vista metodologico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Sinergia tra contabilità nazionale e statistiche economiche congiunturali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Presto conclusione dei lavori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4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6" y="593325"/>
            <a:ext cx="753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404040"/>
                </a:solidFill>
              </a:rPr>
              <a:t>Elementi della presentazione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82196" y="1546347"/>
            <a:ext cx="764348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it-IT" sz="2000" dirty="0"/>
              <a:t>Motivazioni dell’esercizio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it-IT" sz="2000" dirty="0" smtClean="0"/>
              <a:t>L’indice </a:t>
            </a:r>
            <a:r>
              <a:rPr lang="it-IT" sz="2000" dirty="0"/>
              <a:t>di fatturato dei </a:t>
            </a:r>
            <a:r>
              <a:rPr lang="it-IT" sz="2000" dirty="0" smtClean="0"/>
              <a:t>servizi in contabilità nazionale</a:t>
            </a:r>
            <a:endParaRPr lang="it-IT" sz="2000" dirty="0"/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it-IT" sz="2000" dirty="0" smtClean="0"/>
              <a:t>Organizzazione del lavoro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it-IT" sz="2000" dirty="0" smtClean="0"/>
              <a:t>Ricostruzione dell’indice generale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it-IT" sz="2000" dirty="0" smtClean="0"/>
              <a:t>Ricostruzione degli indici di divisione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it-IT" sz="2000" dirty="0" smtClean="0"/>
              <a:t>Considerazioni conclusive</a:t>
            </a:r>
            <a:endParaRPr lang="it-IT" sz="2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32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testo 10"/>
          <p:cNvSpPr>
            <a:spLocks noGrp="1"/>
          </p:cNvSpPr>
          <p:nvPr>
            <p:ph type="body" sz="half" idx="2"/>
          </p:nvPr>
        </p:nvSpPr>
        <p:spPr>
          <a:xfrm>
            <a:off x="8741328" y="2265028"/>
            <a:ext cx="88927" cy="3705301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50515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50515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505150"/>
              </a:solidFill>
            </a:endParaRPr>
          </a:p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47511" y="438658"/>
            <a:ext cx="753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404040"/>
                </a:solidFill>
              </a:rPr>
              <a:t>Motivazioni dell’esercizio (1)</a:t>
            </a: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530814"/>
              </p:ext>
            </p:extLst>
          </p:nvPr>
        </p:nvGraphicFramePr>
        <p:xfrm>
          <a:off x="1183729" y="881918"/>
          <a:ext cx="5661688" cy="4071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176"/>
                <a:gridCol w="3758311"/>
                <a:gridCol w="1202201"/>
              </a:tblGrid>
              <a:tr h="2520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5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/>
                        </a:rPr>
                        <a:t>Ateco</a:t>
                      </a:r>
                      <a:endParaRPr lang="it-IT" sz="125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5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/>
                        </a:rPr>
                        <a:t>Descrizione</a:t>
                      </a:r>
                      <a:endParaRPr lang="it-IT" sz="125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5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/>
                        </a:rPr>
                        <a:t>Inizio</a:t>
                      </a:r>
                      <a:r>
                        <a:rPr lang="it-IT" sz="1250" b="1" i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/>
                        </a:rPr>
                        <a:t> serie</a:t>
                      </a:r>
                      <a:endParaRPr lang="it-IT" sz="125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06948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 45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Commercio e riparazione di autoveicoli e motocicli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 46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Commercio all'ingrosso (escluso quello di autoveicoli e motocicli)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 49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Trasporto terrestre e trasporto mediante condotte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 50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Trasporto marittimo e per vie d'acqua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 51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Trasporto aereo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6948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 52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Magazzinaggio e attività di supporto ai trasporti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 53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Servizi postali e attività di corriere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55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Alloggio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56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Attività dei servizi di ristorazione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Informazione e comunicazione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69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Attività legali e contabilità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70.2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Attività di consulenza gestionale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71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Attività degli studi di architettura e d'ingegneria; collaudi ed analisi tecniche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73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Pubblicità e ricerche di mercato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6948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74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Altre attività professionali, scientifiche e tecniche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78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Attività di ricerca, selezione, fornitura di personale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79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Attività dei servizi delle agenzie di viaggio, dei tour operator etc. 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80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Servizi di vigilanza e investigazione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81.2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Attività di pulizia e disinfestazione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577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82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Attività di supporto per le funzioni d'ufficio e altri servizi di supporto alle imprese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000" b="0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it-IT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egnaposto testo 10"/>
          <p:cNvSpPr txBox="1">
            <a:spLocks/>
          </p:cNvSpPr>
          <p:nvPr/>
        </p:nvSpPr>
        <p:spPr>
          <a:xfrm>
            <a:off x="905069" y="5209564"/>
            <a:ext cx="7380904" cy="101395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1000" dirty="0" smtClean="0">
              <a:solidFill>
                <a:srgbClr val="50515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069595" y="5137324"/>
            <a:ext cx="76172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/>
              <a:t>Indice generale solo dal 2010t1 e in forma grezza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/>
              <a:t>Impossibile produrre l’indice generale destagionalizzato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/>
              <a:t>Richiesta da </a:t>
            </a:r>
            <a:r>
              <a:rPr lang="it-IT" sz="2000" dirty="0" err="1"/>
              <a:t>Eurostat</a:t>
            </a:r>
            <a:r>
              <a:rPr lang="it-IT" sz="2000" dirty="0"/>
              <a:t> di serie lunghe anche a livello dettagliato</a:t>
            </a:r>
          </a:p>
        </p:txBody>
      </p:sp>
      <p:sp>
        <p:nvSpPr>
          <p:cNvPr id="9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3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0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testo 10"/>
          <p:cNvSpPr>
            <a:spLocks noGrp="1"/>
          </p:cNvSpPr>
          <p:nvPr>
            <p:ph type="body" sz="half" idx="2"/>
          </p:nvPr>
        </p:nvSpPr>
        <p:spPr>
          <a:xfrm>
            <a:off x="8741328" y="2265028"/>
            <a:ext cx="88927" cy="3705301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50515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50515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505150"/>
              </a:solidFill>
            </a:endParaRPr>
          </a:p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47511" y="438658"/>
            <a:ext cx="753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404040"/>
                </a:solidFill>
              </a:rPr>
              <a:t>Motivazioni dell’esercizio </a:t>
            </a:r>
            <a:r>
              <a:rPr lang="it-IT" sz="2400" dirty="0" smtClean="0">
                <a:solidFill>
                  <a:srgbClr val="404040"/>
                </a:solidFill>
              </a:rPr>
              <a:t>(2)</a:t>
            </a:r>
            <a:endParaRPr lang="it-IT" sz="2400" dirty="0">
              <a:solidFill>
                <a:srgbClr val="404040"/>
              </a:solidFill>
            </a:endParaRPr>
          </a:p>
        </p:txBody>
      </p:sp>
      <p:sp>
        <p:nvSpPr>
          <p:cNvPr id="7" name="Segnaposto testo 10"/>
          <p:cNvSpPr txBox="1">
            <a:spLocks/>
          </p:cNvSpPr>
          <p:nvPr/>
        </p:nvSpPr>
        <p:spPr>
          <a:xfrm>
            <a:off x="905069" y="5209564"/>
            <a:ext cx="7380904" cy="101395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1000" dirty="0" smtClean="0">
              <a:solidFill>
                <a:srgbClr val="505150"/>
              </a:solidFill>
            </a:endParaRPr>
          </a:p>
        </p:txBody>
      </p:sp>
      <p:sp>
        <p:nvSpPr>
          <p:cNvPr id="9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it-IT" dirty="0"/>
              <a:t>4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957263"/>
            <a:ext cx="7248525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9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6" y="593325"/>
            <a:ext cx="753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404040"/>
                </a:solidFill>
              </a:rPr>
              <a:t>Motivazioni dell’esercizio (3)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82196" y="1125864"/>
            <a:ext cx="76434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In Contabilità nazionale (CN) trimestrale si adotta un metodo indiretto di stima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dirty="0" smtClean="0">
                <a:solidFill>
                  <a:srgbClr val="505150"/>
                </a:solidFill>
              </a:rPr>
              <a:t>Dati annuali</a:t>
            </a:r>
            <a:endParaRPr lang="it-IT" dirty="0">
              <a:solidFill>
                <a:srgbClr val="50515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dirty="0" smtClean="0">
                <a:solidFill>
                  <a:srgbClr val="505150"/>
                </a:solidFill>
              </a:rPr>
              <a:t>Indicatori trimestrali di riferimento</a:t>
            </a:r>
            <a:endParaRPr lang="it-IT" dirty="0">
              <a:solidFill>
                <a:srgbClr val="50515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dirty="0" smtClean="0">
                <a:solidFill>
                  <a:srgbClr val="505150"/>
                </a:solidFill>
              </a:rPr>
              <a:t>Trimestralizzazione mediante tecniche di </a:t>
            </a:r>
            <a:r>
              <a:rPr lang="it-IT" dirty="0">
                <a:solidFill>
                  <a:srgbClr val="505150"/>
                </a:solidFill>
              </a:rPr>
              <a:t>disaggregazione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Gli indicatori trimestrali possono essere utilizzati solo se sufficientemente lunghi (il periodo iniziale di stima è il 1995t1)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Per contro è utile che siano incorporate tutte le nuove fonti ufficiali che si rendono disponibili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L’occasione è stato il benchmark di passaggio dal SEC95 al SEC2010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Si è proceduto perciò ad una ricostruzione all’indietro dei nuovi indici FAS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Lo schema di ricostruzione ha seguito lo schema per branca dei conti trimestrali</a:t>
            </a:r>
            <a:endParaRPr lang="it-IT" sz="20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23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6" y="593325"/>
            <a:ext cx="753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L’indice </a:t>
            </a:r>
            <a:r>
              <a:rPr lang="it-IT" sz="2400" dirty="0" smtClean="0"/>
              <a:t>FAS in contabilità nazionale (1)</a:t>
            </a:r>
            <a:endParaRPr lang="it-IT" sz="2400" dirty="0" smtClean="0">
              <a:solidFill>
                <a:srgbClr val="40404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2196" y="1418947"/>
            <a:ext cx="76434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400" dirty="0" smtClean="0"/>
              <a:t>Nei nuovi schemi SEC 2010 servizi suddivisi in 24 branche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400" dirty="0" smtClean="0"/>
              <a:t>L’indice FAS copre 11 branche su 24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400" dirty="0" smtClean="0"/>
              <a:t>Parzialmente la </a:t>
            </a:r>
            <a:r>
              <a:rPr lang="it-IT" sz="2400" dirty="0"/>
              <a:t>branca </a:t>
            </a:r>
            <a:r>
              <a:rPr lang="it-IT" sz="2400" dirty="0" smtClean="0"/>
              <a:t>(21) che include sia commercio </a:t>
            </a:r>
            <a:r>
              <a:rPr lang="it-IT" sz="2400" dirty="0"/>
              <a:t>al </a:t>
            </a:r>
            <a:r>
              <a:rPr lang="it-IT" sz="2400" dirty="0" smtClean="0"/>
              <a:t>dettaglio, sia </a:t>
            </a:r>
            <a:r>
              <a:rPr lang="it-IT" sz="2400" dirty="0"/>
              <a:t>commercio di </a:t>
            </a:r>
            <a:r>
              <a:rPr lang="it-IT" sz="2400" dirty="0" smtClean="0"/>
              <a:t>mezzi di trasporto</a:t>
            </a: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400" dirty="0"/>
              <a:t>38% dei servizi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400" dirty="0"/>
              <a:t>I pesi dell’indice sono diversi da quelli di contabilità </a:t>
            </a:r>
            <a:r>
              <a:rPr lang="it-IT" sz="2400" dirty="0" smtClean="0"/>
              <a:t>nazionale</a:t>
            </a:r>
            <a:endParaRPr lang="it-IT" sz="24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6" y="593325"/>
            <a:ext cx="753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L’indice </a:t>
            </a:r>
            <a:r>
              <a:rPr lang="it-IT" sz="2400" dirty="0" smtClean="0"/>
              <a:t>FAS in contabilità nazionale (2)</a:t>
            </a:r>
            <a:endParaRPr lang="it-IT" sz="2400" dirty="0" smtClean="0">
              <a:solidFill>
                <a:srgbClr val="40404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7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064401"/>
              </p:ext>
            </p:extLst>
          </p:nvPr>
        </p:nvGraphicFramePr>
        <p:xfrm>
          <a:off x="682198" y="1094391"/>
          <a:ext cx="7538460" cy="4728445"/>
        </p:xfrm>
        <a:graphic>
          <a:graphicData uri="http://schemas.openxmlformats.org/drawingml/2006/table">
            <a:tbl>
              <a:tblPr firstRow="1" lastRow="1">
                <a:effectLst>
                  <a:innerShdw blurRad="63500" dist="50800" dir="16200000">
                    <a:srgbClr val="FFFF00">
                      <a:alpha val="50000"/>
                    </a:srgbClr>
                  </a:innerShdw>
                </a:effectLst>
                <a:tableStyleId>{5C22544A-7EE6-4342-B048-85BDC9FD1C3A}</a:tableStyleId>
              </a:tblPr>
              <a:tblGrid>
                <a:gridCol w="448850"/>
                <a:gridCol w="3245643"/>
                <a:gridCol w="701336"/>
                <a:gridCol w="1083076"/>
                <a:gridCol w="867300"/>
                <a:gridCol w="1192255"/>
              </a:tblGrid>
              <a:tr h="361547">
                <a:tc grid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Branche servizi</a:t>
                      </a:r>
                      <a:endParaRPr lang="it-IT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334" marR="38334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NACE</a:t>
                      </a: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Valore </a:t>
                      </a:r>
                      <a:r>
                        <a:rPr lang="it-IT" sz="900" dirty="0" smtClean="0">
                          <a:effectLst/>
                        </a:rPr>
                        <a:t>Aggiunto</a:t>
                      </a:r>
                      <a:endParaRPr lang="it-IT" sz="900" baseline="0" dirty="0" smtClean="0">
                        <a:effectLst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Peso % </a:t>
                      </a:r>
                      <a:r>
                        <a:rPr lang="it-IT" sz="900" dirty="0" err="1">
                          <a:effectLst/>
                        </a:rPr>
                        <a:t>v.aggiunto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Peso 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indice </a:t>
                      </a:r>
                      <a:r>
                        <a:rPr lang="it-IT" sz="900" dirty="0" smtClean="0">
                          <a:effectLst/>
                        </a:rPr>
                        <a:t>FAS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21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Commercio al dettaglio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G47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effectLst/>
                        </a:rPr>
                        <a:t>70.273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6,6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574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Commercio e riparazione di </a:t>
                      </a: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veicoli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G45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16.777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1.6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3,9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22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Commercio </a:t>
                      </a: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all’ingrosso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G46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73.620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6,9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17,7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63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23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Trasporto e </a:t>
                      </a: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magazzinaggio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H49-H52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73.461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6,9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4,6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50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24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Servizi postali e attività di </a:t>
                      </a: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corriere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H53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4.440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0,4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0,2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68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25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Servizi di alloggio e di </a:t>
                      </a: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ristorazione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I55-I56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51.656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4,9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2,3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68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26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Attività editoriali e </a:t>
                      </a: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trasmissione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J58-J60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11.700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1,1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0,9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27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Telecomunicazioni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J61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25.488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2,4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1,6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54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28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Programmazione e </a:t>
                      </a: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informatica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J62-J63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25.076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2,4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1,4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29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Servizi finanziari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K64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55.172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5,2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effectLst/>
                        </a:rPr>
                        <a:t>-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30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Assicurazioni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K65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5.088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0,5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48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31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Ausiliari dei servizi finanziari e assicurativi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K66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15.650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1,5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50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32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Attività immobiliari (esclusi i fitti imputati)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L68(p)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64.869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6,1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33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Fitti imputati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L68.201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125.056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11,8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34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Attività </a:t>
                      </a: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professionali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M69-M71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68.720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6,5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2,6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35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Ricerca scientifica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M72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8.484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0,8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70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36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Pubblicità, ricerche di mercato e altre attività professionali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M73-M75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17.971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1,7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1,0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59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37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Attività amministrative e di </a:t>
                      </a:r>
                      <a:r>
                        <a:rPr lang="it-IT" sz="900" dirty="0" smtClean="0">
                          <a:solidFill>
                            <a:srgbClr val="C00000"/>
                          </a:solidFill>
                          <a:effectLst/>
                        </a:rPr>
                        <a:t>supporto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solidFill>
                            <a:srgbClr val="C00000"/>
                          </a:solidFill>
                          <a:effectLst/>
                        </a:rPr>
                        <a:t>N77	-N82</a:t>
                      </a:r>
                      <a:endParaRPr lang="it-IT" sz="9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40.788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3,8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solidFill>
                            <a:srgbClr val="C00000"/>
                          </a:solidFill>
                          <a:effectLst/>
                        </a:rPr>
                        <a:t>2,3</a:t>
                      </a:r>
                      <a:endParaRPr lang="it-IT" sz="9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38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Amministrazione pubblica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O84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103.094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9,7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39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Istruzione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P85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63.723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6,0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40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Sanità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Q86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73.998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7,0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effectLst/>
                        </a:rPr>
                        <a:t>-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41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Assistenza sociale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Q87-Q88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12.053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1,1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47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42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Attività artistiche e di intrattenimento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R90-R93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16.621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1,6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43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Altri servizi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effectLst/>
                        </a:rPr>
                        <a:t>S94-S96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22.438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2,1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45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44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Attività di famiglie e convivenze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T97-T98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18.006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1,7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-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22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val="C00000"/>
                          </a:solidFill>
                          <a:effectLst/>
                        </a:rPr>
                        <a:t>Totale servizi coperti dall’indice </a:t>
                      </a:r>
                      <a:r>
                        <a:rPr lang="it-IT" sz="900" b="1" dirty="0" smtClean="0">
                          <a:solidFill>
                            <a:srgbClr val="C00000"/>
                          </a:solidFill>
                          <a:effectLst/>
                        </a:rPr>
                        <a:t>FAS</a:t>
                      </a:r>
                      <a:endParaRPr lang="it-IT" sz="9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it-IT" sz="9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b="1" dirty="0">
                          <a:solidFill>
                            <a:srgbClr val="C00000"/>
                          </a:solidFill>
                          <a:effectLst/>
                        </a:rPr>
                        <a:t>409.657</a:t>
                      </a:r>
                      <a:endParaRPr lang="it-IT" sz="9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b="1" dirty="0">
                          <a:solidFill>
                            <a:srgbClr val="C00000"/>
                          </a:solidFill>
                          <a:effectLst/>
                        </a:rPr>
                        <a:t>38,5</a:t>
                      </a:r>
                      <a:endParaRPr lang="it-IT" sz="9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b="1" dirty="0">
                          <a:solidFill>
                            <a:srgbClr val="C00000"/>
                          </a:solidFill>
                          <a:effectLst/>
                        </a:rPr>
                        <a:t>38,5</a:t>
                      </a:r>
                      <a:endParaRPr lang="it-IT" sz="9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  <a:tr h="11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Totale servizi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 smtClean="0">
                          <a:effectLst/>
                        </a:rPr>
                        <a:t>(73,7%</a:t>
                      </a:r>
                      <a:r>
                        <a:rPr lang="it-IT" sz="900" baseline="0" dirty="0" smtClean="0">
                          <a:effectLst/>
                        </a:rPr>
                        <a:t> del VA totale</a:t>
                      </a:r>
                      <a:r>
                        <a:rPr lang="it-IT" sz="900" dirty="0" smtClean="0">
                          <a:effectLst/>
                        </a:rPr>
                        <a:t>)</a:t>
                      </a:r>
                      <a:r>
                        <a:rPr lang="it-IT" sz="900" baseline="0" dirty="0" smtClean="0">
                          <a:effectLst/>
                        </a:rPr>
                        <a:t> </a:t>
                      </a:r>
                      <a:r>
                        <a:rPr lang="it-IT" sz="900" dirty="0" smtClean="0">
                          <a:effectLst/>
                        </a:rPr>
                        <a:t>1.064.223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>
                          <a:effectLst/>
                        </a:rPr>
                        <a:t>100,0</a:t>
                      </a:r>
                      <a:endParaRPr lang="it-IT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it-IT" sz="900" dirty="0">
                          <a:effectLst/>
                        </a:rPr>
                        <a:t>-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34" marR="38334" marT="0" marB="0" anchor="ctr"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628897" y="5822836"/>
            <a:ext cx="7645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900" i="1" dirty="0"/>
              <a:t>(*)Il valore aggiunto è in milioni di euro del 2010 ai prezzi base. I pesi dell’indice </a:t>
            </a:r>
            <a:r>
              <a:rPr lang="it-IT" sz="900" i="1" dirty="0" smtClean="0"/>
              <a:t>FAS </a:t>
            </a:r>
            <a:r>
              <a:rPr lang="it-IT" sz="900" i="1" dirty="0"/>
              <a:t>sono riferiti all’indagine SBS del 2010. Per comparabilità i pesi dell’indice </a:t>
            </a:r>
            <a:r>
              <a:rPr lang="it-IT" sz="900" i="1" dirty="0" smtClean="0"/>
              <a:t>FAS </a:t>
            </a:r>
            <a:r>
              <a:rPr lang="it-IT" sz="900" i="1" dirty="0"/>
              <a:t>sono riproporzionati al peso % totale di valore aggiunto per i servizi coperti dall’indice</a:t>
            </a:r>
            <a:r>
              <a:rPr lang="it-IT" sz="900" i="1" dirty="0" smtClean="0"/>
              <a:t>.</a:t>
            </a:r>
            <a:endParaRPr lang="it-IT" sz="9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30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6" y="593325"/>
            <a:ext cx="753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L’indice </a:t>
            </a:r>
            <a:r>
              <a:rPr lang="it-IT" sz="2400" dirty="0" smtClean="0"/>
              <a:t>FAS in contabilità nazionale (3)</a:t>
            </a:r>
            <a:endParaRPr lang="it-IT" sz="2400" dirty="0" smtClean="0">
              <a:solidFill>
                <a:srgbClr val="40404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2196" y="1418947"/>
            <a:ext cx="7643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Fino ad agosto 2014 l’indice FAS si usava solo per:</a:t>
            </a:r>
            <a:endParaRPr lang="it-IT" sz="2000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505150"/>
                </a:solidFill>
              </a:rPr>
              <a:t>Trasposto marittimo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505150"/>
                </a:solidFill>
              </a:rPr>
              <a:t>Trasporto aereo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505150"/>
                </a:solidFill>
              </a:rPr>
              <a:t>Servizi postali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505150"/>
                </a:solidFill>
              </a:rPr>
              <a:t>Telecomunicazioni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505150"/>
                </a:solidFill>
              </a:rPr>
              <a:t>Informatica e altri servizi d’informazione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/>
              <a:t>Per trasporto stradale </a:t>
            </a:r>
            <a:r>
              <a:rPr lang="it-IT" sz="2000" dirty="0" smtClean="0">
                <a:solidFill>
                  <a:srgbClr val="505150"/>
                </a:solidFill>
              </a:rPr>
              <a:t>	</a:t>
            </a:r>
            <a:r>
              <a:rPr lang="it-IT" sz="2000" dirty="0" smtClean="0">
                <a:solidFill>
                  <a:srgbClr val="505150"/>
                </a:solidFill>
                <a:sym typeface="Wingdings" panose="05000000000000000000" pitchFamily="2" charset="2"/>
              </a:rPr>
              <a:t> </a:t>
            </a:r>
            <a:r>
              <a:rPr lang="it-IT" sz="2000" dirty="0" smtClean="0">
                <a:solidFill>
                  <a:srgbClr val="505150"/>
                </a:solidFill>
              </a:rPr>
              <a:t>indici AISCAT (</a:t>
            </a:r>
            <a:r>
              <a:rPr lang="it-IT" sz="2000" dirty="0" smtClean="0">
                <a:solidFill>
                  <a:srgbClr val="505150"/>
                </a:solidFill>
                <a:sym typeface="Symbol"/>
              </a:rPr>
              <a:t></a:t>
            </a:r>
            <a:r>
              <a:rPr lang="it-IT" sz="2000" dirty="0" smtClean="0">
                <a:solidFill>
                  <a:srgbClr val="505150"/>
                </a:solidFill>
              </a:rPr>
              <a:t>prezzo dell’output)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/>
              <a:t>Per trasporto ferroviario </a:t>
            </a:r>
            <a:r>
              <a:rPr lang="it-IT" sz="2000" dirty="0" smtClean="0">
                <a:solidFill>
                  <a:srgbClr val="505150"/>
                </a:solidFill>
              </a:rPr>
              <a:t>	</a:t>
            </a:r>
            <a:r>
              <a:rPr lang="it-IT" sz="2000" dirty="0" smtClean="0">
                <a:solidFill>
                  <a:srgbClr val="505150"/>
                </a:solidFill>
                <a:sym typeface="Wingdings" panose="05000000000000000000" pitchFamily="2" charset="2"/>
              </a:rPr>
              <a:t> i</a:t>
            </a:r>
            <a:r>
              <a:rPr lang="it-IT" sz="2000" dirty="0" smtClean="0">
                <a:solidFill>
                  <a:srgbClr val="505150"/>
                </a:solidFill>
              </a:rPr>
              <a:t>ndici traffico passeggeri e merci 								     delle ferrovie dello stato (</a:t>
            </a:r>
            <a:r>
              <a:rPr lang="it-IT" sz="2000" dirty="0">
                <a:solidFill>
                  <a:srgbClr val="505150"/>
                </a:solidFill>
                <a:sym typeface="Symbol"/>
              </a:rPr>
              <a:t></a:t>
            </a:r>
            <a:r>
              <a:rPr lang="it-IT" sz="2000" dirty="0" smtClean="0">
                <a:solidFill>
                  <a:srgbClr val="505150"/>
                </a:solidFill>
              </a:rPr>
              <a:t>prezzo 							     dell’output)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/>
              <a:t>Per le altre branche </a:t>
            </a:r>
            <a:r>
              <a:rPr lang="it-IT" sz="2000" dirty="0" smtClean="0"/>
              <a:t>dei servizi</a:t>
            </a:r>
            <a:endParaRPr lang="it-IT" sz="2000" dirty="0" smtClean="0">
              <a:solidFill>
                <a:srgbClr val="50515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505150"/>
                </a:solidFill>
                <a:sym typeface="Wingdings" panose="05000000000000000000" pitchFamily="2" charset="2"/>
              </a:rPr>
              <a:t>indici indiretti di domanda finale (alloggio e ristorazione)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505150"/>
                </a:solidFill>
                <a:sym typeface="Wingdings" panose="05000000000000000000" pitchFamily="2" charset="2"/>
              </a:rPr>
              <a:t>indici </a:t>
            </a:r>
            <a:r>
              <a:rPr lang="it-IT" sz="2000" dirty="0">
                <a:solidFill>
                  <a:srgbClr val="505150"/>
                </a:solidFill>
                <a:sym typeface="Wingdings" panose="05000000000000000000" pitchFamily="2" charset="2"/>
              </a:rPr>
              <a:t>indiretti di </a:t>
            </a:r>
            <a:r>
              <a:rPr lang="it-IT" sz="2000" dirty="0" smtClean="0">
                <a:solidFill>
                  <a:srgbClr val="505150"/>
                </a:solidFill>
                <a:sym typeface="Wingdings" panose="05000000000000000000" pitchFamily="2" charset="2"/>
              </a:rPr>
              <a:t>disponibilità (commercio)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505150"/>
                </a:solidFill>
                <a:sym typeface="Wingdings" panose="05000000000000000000" pitchFamily="2" charset="2"/>
              </a:rPr>
              <a:t>Indici indiretti di input (servizi alle imprese)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93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2195" y="593325"/>
            <a:ext cx="7840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Ricostruzione </a:t>
            </a:r>
            <a:r>
              <a:rPr lang="it-IT" sz="2400" dirty="0"/>
              <a:t>storica dell’indice </a:t>
            </a:r>
            <a:r>
              <a:rPr lang="it-IT" sz="2400" dirty="0" smtClean="0"/>
              <a:t>FAS: elementi principali</a:t>
            </a:r>
            <a:endParaRPr lang="it-IT" sz="2400" dirty="0" smtClean="0">
              <a:solidFill>
                <a:srgbClr val="40404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2196" y="1151164"/>
            <a:ext cx="76434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La ricostruzione ha riguardato il periodo 1995t1-2009t4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è organizzata in 2 fasi secondo un criterio dal generale al particolare:</a:t>
            </a:r>
          </a:p>
          <a:p>
            <a:pPr marL="914400" lvl="1" indent="-457200">
              <a:buFont typeface="+mj-lt"/>
              <a:buAutoNum type="arabicParenR"/>
            </a:pPr>
            <a:r>
              <a:rPr lang="it-IT" sz="2000" dirty="0"/>
              <a:t>Ricostruzione dei raggruppamenti ATECO corrispondenti alle branche CN utilizzando come indicatori di riferimento</a:t>
            </a:r>
            <a:r>
              <a:rPr lang="it-IT" sz="2000" dirty="0" smtClean="0">
                <a:solidFill>
                  <a:srgbClr val="505150"/>
                </a:solidFill>
              </a:rPr>
              <a:t> </a:t>
            </a:r>
          </a:p>
          <a:p>
            <a:pPr marL="1080000" lvl="2" indent="-514350">
              <a:buFont typeface="+mj-lt"/>
              <a:buAutoNum type="romanLcPeriod"/>
            </a:pPr>
            <a:r>
              <a:rPr lang="it-IT" dirty="0" smtClean="0">
                <a:solidFill>
                  <a:srgbClr val="505150"/>
                </a:solidFill>
              </a:rPr>
              <a:t>indicatori dei trasporti stradali e ferroviari</a:t>
            </a:r>
          </a:p>
          <a:p>
            <a:pPr marL="1080000" lvl="2" indent="-514350">
              <a:buFont typeface="+mj-lt"/>
              <a:buAutoNum type="romanLcPeriod"/>
            </a:pPr>
            <a:r>
              <a:rPr lang="it-IT" dirty="0" smtClean="0">
                <a:solidFill>
                  <a:srgbClr val="505150"/>
                </a:solidFill>
              </a:rPr>
              <a:t>serie SEC-95 di produzione a prezzi correnti per le altre serie</a:t>
            </a:r>
          </a:p>
          <a:p>
            <a:pPr marL="1080000" lvl="2" indent="-514350">
              <a:buFont typeface="+mj-lt"/>
              <a:buAutoNum type="romanLcPeriod"/>
            </a:pPr>
            <a:r>
              <a:rPr lang="it-IT" dirty="0">
                <a:solidFill>
                  <a:srgbClr val="505150"/>
                </a:solidFill>
              </a:rPr>
              <a:t>ricostruzione all’indietro dei nuovi indici FAS (prima del 2010) sulla base delle variazioni tendenziali degli indicatori di riferimento CN</a:t>
            </a:r>
          </a:p>
          <a:p>
            <a:pPr marL="914400" lvl="1" indent="-457200">
              <a:buFont typeface="+mj-lt"/>
              <a:buAutoNum type="arabicParenR"/>
            </a:pPr>
            <a:r>
              <a:rPr lang="it-IT" sz="2000" dirty="0"/>
              <a:t>Ricostruzione delle divisioni </a:t>
            </a:r>
            <a:r>
              <a:rPr lang="it-IT" sz="2000" dirty="0" smtClean="0"/>
              <a:t>ATECO</a:t>
            </a:r>
            <a:endParaRPr lang="it-IT" sz="2000" dirty="0">
              <a:solidFill>
                <a:srgbClr val="FF0000"/>
              </a:solidFill>
            </a:endParaRPr>
          </a:p>
          <a:p>
            <a:pPr marL="1080000" lvl="2" indent="-514350">
              <a:buFont typeface="+mj-lt"/>
              <a:buAutoNum type="romanLcPeriod"/>
            </a:pPr>
            <a:r>
              <a:rPr lang="it-IT" dirty="0" smtClean="0">
                <a:solidFill>
                  <a:srgbClr val="505150"/>
                </a:solidFill>
              </a:rPr>
              <a:t>stima </a:t>
            </a:r>
            <a:r>
              <a:rPr lang="it-IT" dirty="0" smtClean="0">
                <a:solidFill>
                  <a:srgbClr val="505150"/>
                </a:solidFill>
                <a:sym typeface="Wingdings" panose="05000000000000000000" pitchFamily="2" charset="2"/>
              </a:rPr>
              <a:t> </a:t>
            </a:r>
            <a:r>
              <a:rPr lang="it-IT" dirty="0" smtClean="0">
                <a:solidFill>
                  <a:srgbClr val="505150"/>
                </a:solidFill>
              </a:rPr>
              <a:t>modelli strutturali (componenti non osservate)</a:t>
            </a:r>
          </a:p>
          <a:p>
            <a:pPr marL="1080000" lvl="2" indent="-514350">
              <a:buFont typeface="+mj-lt"/>
              <a:buAutoNum type="romanLcPeriod"/>
            </a:pPr>
            <a:r>
              <a:rPr lang="it-IT" dirty="0" smtClean="0">
                <a:solidFill>
                  <a:srgbClr val="505150"/>
                </a:solidFill>
              </a:rPr>
              <a:t>serie = trend + stagionalità + componente irregolare</a:t>
            </a:r>
          </a:p>
          <a:p>
            <a:pPr marL="1080000" lvl="2" indent="-514350">
              <a:buFont typeface="+mj-lt"/>
              <a:buAutoNum type="romanLcPeriod"/>
            </a:pPr>
            <a:r>
              <a:rPr lang="it-IT" dirty="0">
                <a:solidFill>
                  <a:srgbClr val="505150"/>
                </a:solidFill>
              </a:rPr>
              <a:t>Utilizzo di dati annuali </a:t>
            </a:r>
            <a:r>
              <a:rPr lang="it-IT" dirty="0" smtClean="0">
                <a:solidFill>
                  <a:srgbClr val="505150"/>
                </a:solidFill>
              </a:rPr>
              <a:t>CN più dettagliati</a:t>
            </a:r>
            <a:endParaRPr lang="it-IT" dirty="0">
              <a:solidFill>
                <a:srgbClr val="505150"/>
              </a:solidFill>
            </a:endParaRPr>
          </a:p>
          <a:p>
            <a:pPr marL="1080000" lvl="2" indent="-514350">
              <a:buFont typeface="+mj-lt"/>
              <a:buAutoNum type="romanLcPeriod"/>
            </a:pPr>
            <a:r>
              <a:rPr lang="it-IT" dirty="0">
                <a:solidFill>
                  <a:srgbClr val="505150"/>
                </a:solidFill>
              </a:rPr>
              <a:t>Spaccatura settoriale dei totali di cui alla fase 1</a:t>
            </a:r>
          </a:p>
          <a:p>
            <a:pPr marL="1080000" lvl="2" indent="-514350">
              <a:buFont typeface="+mj-lt"/>
              <a:buAutoNum type="romanLcPeriod"/>
            </a:pPr>
            <a:r>
              <a:rPr lang="it-IT" dirty="0" smtClean="0">
                <a:solidFill>
                  <a:srgbClr val="505150"/>
                </a:solidFill>
              </a:rPr>
              <a:t>trattamento simultaneo del vincolo temporale e contemporaneo</a:t>
            </a:r>
            <a:endParaRPr lang="it-IT" dirty="0">
              <a:solidFill>
                <a:srgbClr val="50515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27545" y="6250344"/>
            <a:ext cx="561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rgbClr val="7F7F7F"/>
                </a:solidFill>
              </a:rPr>
              <a:t>La ricostruzione della serie storica dell’indice generale del fatturato dei servizi, </a:t>
            </a:r>
          </a:p>
          <a:p>
            <a:r>
              <a:rPr lang="it-IT" sz="1000" baseline="0" dirty="0" smtClean="0">
                <a:solidFill>
                  <a:srgbClr val="7F7F7F"/>
                </a:solidFill>
              </a:rPr>
              <a:t>Filippo </a:t>
            </a:r>
            <a:r>
              <a:rPr lang="it-IT" sz="1000" baseline="0" dirty="0" err="1" smtClean="0">
                <a:solidFill>
                  <a:srgbClr val="7F7F7F"/>
                </a:solidFill>
              </a:rPr>
              <a:t>Moauro</a:t>
            </a:r>
            <a:r>
              <a:rPr lang="it-IT" sz="1000" baseline="0" dirty="0" smtClean="0">
                <a:solidFill>
                  <a:srgbClr val="7F7F7F"/>
                </a:solidFill>
              </a:rPr>
              <a:t> e Carmine Fimiani, </a:t>
            </a:r>
            <a:r>
              <a:rPr lang="it-IT" sz="1000" dirty="0" smtClean="0">
                <a:solidFill>
                  <a:srgbClr val="7F7F7F"/>
                </a:solidFill>
              </a:rPr>
              <a:t>ISTAT, Via Balbo 14, aula magna 25 giugno 2015</a:t>
            </a:r>
            <a:endParaRPr lang="it-IT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10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pertina">
  <a:themeElements>
    <a:clrScheme name="Impostazioni personalizzate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0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7168</TotalTime>
  <Words>2076</Words>
  <Application>Microsoft Office PowerPoint</Application>
  <PresentationFormat>Presentazione su schermo (4:3)</PresentationFormat>
  <Paragraphs>575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copertina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Bruna Tabanella</dc:creator>
  <cp:lastModifiedBy>Filippo FM. Moauro</cp:lastModifiedBy>
  <cp:revision>451</cp:revision>
  <cp:lastPrinted>2014-04-09T14:51:13Z</cp:lastPrinted>
  <dcterms:created xsi:type="dcterms:W3CDTF">2012-12-11T11:00:35Z</dcterms:created>
  <dcterms:modified xsi:type="dcterms:W3CDTF">2015-06-24T14:16:36Z</dcterms:modified>
</cp:coreProperties>
</file>