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2">
  <p:sldMasterIdLst>
    <p:sldMasterId id="2147483648" r:id="rId1"/>
  </p:sldMasterIdLst>
  <p:notesMasterIdLst>
    <p:notesMasterId r:id="rId23"/>
  </p:notesMasterIdLst>
  <p:handoutMasterIdLst>
    <p:handoutMasterId r:id="rId24"/>
  </p:handoutMasterIdLst>
  <p:sldIdLst>
    <p:sldId id="381" r:id="rId2"/>
    <p:sldId id="371" r:id="rId3"/>
    <p:sldId id="376" r:id="rId4"/>
    <p:sldId id="367" r:id="rId5"/>
    <p:sldId id="383" r:id="rId6"/>
    <p:sldId id="382" r:id="rId7"/>
    <p:sldId id="384" r:id="rId8"/>
    <p:sldId id="387" r:id="rId9"/>
    <p:sldId id="362" r:id="rId10"/>
    <p:sldId id="366" r:id="rId11"/>
    <p:sldId id="372" r:id="rId12"/>
    <p:sldId id="368" r:id="rId13"/>
    <p:sldId id="370" r:id="rId14"/>
    <p:sldId id="373" r:id="rId15"/>
    <p:sldId id="377" r:id="rId16"/>
    <p:sldId id="379" r:id="rId17"/>
    <p:sldId id="386" r:id="rId18"/>
    <p:sldId id="375" r:id="rId19"/>
    <p:sldId id="385" r:id="rId20"/>
    <p:sldId id="374" r:id="rId21"/>
    <p:sldId id="380" r:id="rId22"/>
  </p:sldIdLst>
  <p:sldSz cx="9144000" cy="6858000" type="screen4x3"/>
  <p:notesSz cx="6881813" cy="10015538"/>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una Tabanella"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006600"/>
    <a:srgbClr val="FF9900"/>
    <a:srgbClr val="FF33CC"/>
    <a:srgbClr val="99FF99"/>
    <a:srgbClr val="00FFCC"/>
    <a:srgbClr val="FFFF00"/>
    <a:srgbClr val="6699FF"/>
    <a:srgbClr val="0066FF"/>
    <a:srgbClr val="6666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le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DA37D80-6434-44D0-A028-1B22A696006F}" styleName="Stile chiaro 3 - Colore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14" autoAdjust="0"/>
    <p:restoredTop sz="92552" autoAdjust="0"/>
  </p:normalViewPr>
  <p:slideViewPr>
    <p:cSldViewPr snapToObjects="1" showGuides="1">
      <p:cViewPr>
        <p:scale>
          <a:sx n="100" d="100"/>
          <a:sy n="100" d="100"/>
        </p:scale>
        <p:origin x="-168" y="-72"/>
      </p:cViewPr>
      <p:guideLst>
        <p:guide orient="horz" pos="1750"/>
        <p:guide pos="5759"/>
      </p:guideLst>
    </p:cSldViewPr>
  </p:slideViewPr>
  <p:outlineViewPr>
    <p:cViewPr>
      <p:scale>
        <a:sx n="33" d="100"/>
        <a:sy n="33" d="100"/>
      </p:scale>
      <p:origin x="0" y="0"/>
    </p:cViewPr>
  </p:outlineViewPr>
  <p:notesTextViewPr>
    <p:cViewPr>
      <p:scale>
        <a:sx n="100" d="100"/>
        <a:sy n="100" d="100"/>
      </p:scale>
      <p:origin x="0" y="0"/>
    </p:cViewPr>
  </p:notesTextViewPr>
  <p:notesViewPr>
    <p:cSldViewPr snapToObjects="1">
      <p:cViewPr varScale="1">
        <p:scale>
          <a:sx n="41" d="100"/>
          <a:sy n="41" d="100"/>
        </p:scale>
        <p:origin x="-2347" y="-77"/>
      </p:cViewPr>
      <p:guideLst>
        <p:guide orient="horz" pos="3155"/>
        <p:guide pos="216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82913" cy="500063"/>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97313" y="0"/>
            <a:ext cx="2982912" cy="500063"/>
          </a:xfrm>
          <a:prstGeom prst="rect">
            <a:avLst/>
          </a:prstGeom>
        </p:spPr>
        <p:txBody>
          <a:bodyPr vert="horz" lIns="91440" tIns="45720" rIns="91440" bIns="45720" rtlCol="0"/>
          <a:lstStyle>
            <a:lvl1pPr algn="r">
              <a:defRPr sz="1200"/>
            </a:lvl1pPr>
          </a:lstStyle>
          <a:p>
            <a:fld id="{84D00B49-0601-4E79-8E24-E2319D67B541}" type="datetimeFigureOut">
              <a:rPr lang="it-IT" smtClean="0"/>
              <a:pPr/>
              <a:t>09/02/2015</a:t>
            </a:fld>
            <a:endParaRPr lang="it-IT"/>
          </a:p>
        </p:txBody>
      </p:sp>
      <p:sp>
        <p:nvSpPr>
          <p:cNvPr id="4" name="Segnaposto piè di pagina 3"/>
          <p:cNvSpPr>
            <a:spLocks noGrp="1"/>
          </p:cNvSpPr>
          <p:nvPr>
            <p:ph type="ftr" sz="quarter" idx="2"/>
          </p:nvPr>
        </p:nvSpPr>
        <p:spPr>
          <a:xfrm>
            <a:off x="0" y="9512300"/>
            <a:ext cx="2982913" cy="50165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97313" y="9512300"/>
            <a:ext cx="2982912" cy="501650"/>
          </a:xfrm>
          <a:prstGeom prst="rect">
            <a:avLst/>
          </a:prstGeom>
        </p:spPr>
        <p:txBody>
          <a:bodyPr vert="horz" lIns="91440" tIns="45720" rIns="91440" bIns="45720" rtlCol="0" anchor="b"/>
          <a:lstStyle>
            <a:lvl1pPr algn="r">
              <a:defRPr sz="1200"/>
            </a:lvl1pPr>
          </a:lstStyle>
          <a:p>
            <a:fld id="{EE13FDEF-9241-4C44-8DBB-68F408D3AFA2}" type="slidenum">
              <a:rPr lang="it-IT" smtClean="0"/>
              <a:pPr/>
              <a:t>‹N›</a:t>
            </a:fld>
            <a:endParaRPr lang="it-IT"/>
          </a:p>
        </p:txBody>
      </p:sp>
    </p:spTree>
    <p:extLst>
      <p:ext uri="{BB962C8B-B14F-4D97-AF65-F5344CB8AC3E}">
        <p14:creationId xmlns:p14="http://schemas.microsoft.com/office/powerpoint/2010/main" val="12252541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82119" cy="500777"/>
          </a:xfrm>
          <a:prstGeom prst="rect">
            <a:avLst/>
          </a:prstGeom>
        </p:spPr>
        <p:txBody>
          <a:bodyPr vert="horz" lIns="96551" tIns="48276" rIns="96551" bIns="48276" rtlCol="0"/>
          <a:lstStyle>
            <a:lvl1pPr algn="l">
              <a:defRPr sz="1300"/>
            </a:lvl1pPr>
          </a:lstStyle>
          <a:p>
            <a:endParaRPr lang="it-IT"/>
          </a:p>
        </p:txBody>
      </p:sp>
      <p:sp>
        <p:nvSpPr>
          <p:cNvPr id="3" name="Segnaposto data 2"/>
          <p:cNvSpPr>
            <a:spLocks noGrp="1"/>
          </p:cNvSpPr>
          <p:nvPr>
            <p:ph type="dt" idx="1"/>
          </p:nvPr>
        </p:nvSpPr>
        <p:spPr>
          <a:xfrm>
            <a:off x="3898102" y="0"/>
            <a:ext cx="2982119" cy="500777"/>
          </a:xfrm>
          <a:prstGeom prst="rect">
            <a:avLst/>
          </a:prstGeom>
        </p:spPr>
        <p:txBody>
          <a:bodyPr vert="horz" lIns="96551" tIns="48276" rIns="96551" bIns="48276" rtlCol="0"/>
          <a:lstStyle>
            <a:lvl1pPr algn="r">
              <a:defRPr sz="1300"/>
            </a:lvl1pPr>
          </a:lstStyle>
          <a:p>
            <a:fld id="{3903EBD0-7A5F-4015-B1C1-8F566CC16265}" type="datetimeFigureOut">
              <a:rPr lang="it-IT" smtClean="0"/>
              <a:pPr/>
              <a:t>09/02/2015</a:t>
            </a:fld>
            <a:endParaRPr lang="it-IT"/>
          </a:p>
        </p:txBody>
      </p:sp>
      <p:sp>
        <p:nvSpPr>
          <p:cNvPr id="4" name="Segnaposto immagine diapositiva 3"/>
          <p:cNvSpPr>
            <a:spLocks noGrp="1" noRot="1" noChangeAspect="1"/>
          </p:cNvSpPr>
          <p:nvPr>
            <p:ph type="sldImg" idx="2"/>
          </p:nvPr>
        </p:nvSpPr>
        <p:spPr>
          <a:xfrm>
            <a:off x="938213" y="750888"/>
            <a:ext cx="5006975" cy="3756025"/>
          </a:xfrm>
          <a:prstGeom prst="rect">
            <a:avLst/>
          </a:prstGeom>
          <a:noFill/>
          <a:ln w="12700">
            <a:solidFill>
              <a:prstClr val="black"/>
            </a:solidFill>
          </a:ln>
        </p:spPr>
        <p:txBody>
          <a:bodyPr vert="horz" lIns="96551" tIns="48276" rIns="96551" bIns="48276" rtlCol="0" anchor="ctr"/>
          <a:lstStyle/>
          <a:p>
            <a:endParaRPr lang="it-IT"/>
          </a:p>
        </p:txBody>
      </p:sp>
      <p:sp>
        <p:nvSpPr>
          <p:cNvPr id="5" name="Segnaposto note 4"/>
          <p:cNvSpPr>
            <a:spLocks noGrp="1"/>
          </p:cNvSpPr>
          <p:nvPr>
            <p:ph type="body" sz="quarter" idx="3"/>
          </p:nvPr>
        </p:nvSpPr>
        <p:spPr>
          <a:xfrm>
            <a:off x="688182" y="4757381"/>
            <a:ext cx="5505450" cy="4506992"/>
          </a:xfrm>
          <a:prstGeom prst="rect">
            <a:avLst/>
          </a:prstGeom>
        </p:spPr>
        <p:txBody>
          <a:bodyPr vert="horz" lIns="96551" tIns="48276" rIns="96551" bIns="48276"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9513023"/>
            <a:ext cx="2982119" cy="500777"/>
          </a:xfrm>
          <a:prstGeom prst="rect">
            <a:avLst/>
          </a:prstGeom>
        </p:spPr>
        <p:txBody>
          <a:bodyPr vert="horz" lIns="96551" tIns="48276" rIns="96551" bIns="48276" rtlCol="0" anchor="b"/>
          <a:lstStyle>
            <a:lvl1pPr algn="l">
              <a:defRPr sz="1300"/>
            </a:lvl1pPr>
          </a:lstStyle>
          <a:p>
            <a:endParaRPr lang="it-IT"/>
          </a:p>
        </p:txBody>
      </p:sp>
      <p:sp>
        <p:nvSpPr>
          <p:cNvPr id="7" name="Segnaposto numero diapositiva 6"/>
          <p:cNvSpPr>
            <a:spLocks noGrp="1"/>
          </p:cNvSpPr>
          <p:nvPr>
            <p:ph type="sldNum" sz="quarter" idx="5"/>
          </p:nvPr>
        </p:nvSpPr>
        <p:spPr>
          <a:xfrm>
            <a:off x="3898102" y="9513023"/>
            <a:ext cx="2982119" cy="500777"/>
          </a:xfrm>
          <a:prstGeom prst="rect">
            <a:avLst/>
          </a:prstGeom>
        </p:spPr>
        <p:txBody>
          <a:bodyPr vert="horz" lIns="96551" tIns="48276" rIns="96551" bIns="48276" rtlCol="0" anchor="b"/>
          <a:lstStyle>
            <a:lvl1pPr algn="r">
              <a:defRPr sz="1300"/>
            </a:lvl1pPr>
          </a:lstStyle>
          <a:p>
            <a:fld id="{DCF912EE-A7B9-4515-9A59-1FEEDF9BFD8E}" type="slidenum">
              <a:rPr lang="it-IT" smtClean="0"/>
              <a:pPr/>
              <a:t>‹N›</a:t>
            </a:fld>
            <a:endParaRPr lang="it-IT"/>
          </a:p>
        </p:txBody>
      </p:sp>
    </p:spTree>
    <p:extLst>
      <p:ext uri="{BB962C8B-B14F-4D97-AF65-F5344CB8AC3E}">
        <p14:creationId xmlns:p14="http://schemas.microsoft.com/office/powerpoint/2010/main" val="3988354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DCF912EE-A7B9-4515-9A59-1FEEDF9BFD8E}" type="slidenum">
              <a:rPr lang="it-IT" smtClean="0"/>
              <a:pPr/>
              <a:t>1</a:t>
            </a:fld>
            <a:endParaRPr lang="it-IT"/>
          </a:p>
        </p:txBody>
      </p:sp>
    </p:spTree>
    <p:extLst>
      <p:ext uri="{BB962C8B-B14F-4D97-AF65-F5344CB8AC3E}">
        <p14:creationId xmlns:p14="http://schemas.microsoft.com/office/powerpoint/2010/main" val="3623896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CF912EE-A7B9-4515-9A59-1FEEDF9BFD8E}" type="slidenum">
              <a:rPr lang="it-IT" smtClean="0"/>
              <a:pPr/>
              <a:t>14</a:t>
            </a:fld>
            <a:endParaRPr lang="it-IT"/>
          </a:p>
        </p:txBody>
      </p:sp>
    </p:spTree>
    <p:extLst>
      <p:ext uri="{BB962C8B-B14F-4D97-AF65-F5344CB8AC3E}">
        <p14:creationId xmlns:p14="http://schemas.microsoft.com/office/powerpoint/2010/main" val="30406492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Gli indicatori specifici saranno tendenzialmente</a:t>
            </a:r>
            <a:r>
              <a:rPr lang="it-IT" baseline="0" dirty="0" smtClean="0"/>
              <a:t> </a:t>
            </a:r>
            <a:r>
              <a:rPr lang="it-IT" dirty="0" smtClean="0"/>
              <a:t>comuni a tutte le 21 realtà territoriali aderenti al progetto e, qualora il progetto venisse esteso, a  tutte le province del territorio nazionale</a:t>
            </a:r>
            <a:endParaRPr lang="it-IT" dirty="0"/>
          </a:p>
        </p:txBody>
      </p:sp>
      <p:sp>
        <p:nvSpPr>
          <p:cNvPr id="4" name="Segnaposto numero diapositiva 3"/>
          <p:cNvSpPr>
            <a:spLocks noGrp="1"/>
          </p:cNvSpPr>
          <p:nvPr>
            <p:ph type="sldNum" sz="quarter" idx="10"/>
          </p:nvPr>
        </p:nvSpPr>
        <p:spPr/>
        <p:txBody>
          <a:bodyPr/>
          <a:lstStyle/>
          <a:p>
            <a:fld id="{DCF912EE-A7B9-4515-9A59-1FEEDF9BFD8E}" type="slidenum">
              <a:rPr lang="it-IT" smtClean="0"/>
              <a:pPr/>
              <a:t>18</a:t>
            </a:fld>
            <a:endParaRPr lang="it-IT"/>
          </a:p>
        </p:txBody>
      </p:sp>
    </p:spTree>
    <p:extLst>
      <p:ext uri="{BB962C8B-B14F-4D97-AF65-F5344CB8AC3E}">
        <p14:creationId xmlns:p14="http://schemas.microsoft.com/office/powerpoint/2010/main" val="30406492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dirty="0" smtClean="0"/>
              <a:t>I quattro blocchi al centro rappresentano l’architettura del sistema</a:t>
            </a:r>
            <a:r>
              <a:rPr lang="it-IT" baseline="0" dirty="0" smtClean="0"/>
              <a:t> informativo (contenuti e reporting). Alcune componenti sono ancora da implementare. Le ellissi indicano le 4 principali fasi del «ciclo di policy», che possono avvalersi delle informazioni fornite dal sistema informativo</a:t>
            </a:r>
          </a:p>
          <a:p>
            <a:pPr marL="0" marR="0" indent="0" algn="l" defTabSz="914400" rtl="0" eaLnBrk="1" fontAlgn="auto" latinLnBrk="0" hangingPunct="1">
              <a:lnSpc>
                <a:spcPct val="100000"/>
              </a:lnSpc>
              <a:spcBef>
                <a:spcPts val="0"/>
              </a:spcBef>
              <a:spcAft>
                <a:spcPts val="0"/>
              </a:spcAft>
              <a:buClrTx/>
              <a:buSzTx/>
              <a:buFontTx/>
              <a:buNone/>
              <a:tabLst/>
              <a:defRPr/>
            </a:pPr>
            <a:r>
              <a:rPr lang="it-IT" baseline="0" dirty="0" smtClean="0"/>
              <a:t> </a:t>
            </a:r>
            <a:endParaRPr lang="it-IT"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it-IT" dirty="0" smtClean="0"/>
              <a:t>Una vera rendicontazione sociale deve basarsi su un’accurata analisi del contesto di riferimento  e, soprattutto, mettere il luce la rilevanza e l’appropriatezza degli interventi.  Le misure del Bes e gli altri indicatori pubblicati </a:t>
            </a:r>
            <a:r>
              <a:rPr lang="it-IT" sz="1200" kern="1200" baseline="0" dirty="0" smtClean="0">
                <a:solidFill>
                  <a:schemeClr val="tx1"/>
                </a:solidFill>
                <a:effectLst/>
                <a:latin typeface="+mn-lt"/>
                <a:ea typeface="+mn-ea"/>
                <a:cs typeface="+mn-cs"/>
              </a:rPr>
              <a:t>consentono non solo di realizzare profili di BES (e monitorarli nel tempo) ma anche di effettuare analisi di </a:t>
            </a:r>
            <a:r>
              <a:rPr lang="it-IT" sz="1200" kern="1200" baseline="0" dirty="0" err="1" smtClean="0">
                <a:solidFill>
                  <a:schemeClr val="tx1"/>
                </a:solidFill>
                <a:effectLst/>
                <a:latin typeface="+mn-lt"/>
                <a:ea typeface="+mn-ea"/>
                <a:cs typeface="+mn-cs"/>
              </a:rPr>
              <a:t>benchmarking</a:t>
            </a:r>
            <a:r>
              <a:rPr lang="it-IT" sz="1200" kern="1200" baseline="0" dirty="0" smtClean="0">
                <a:solidFill>
                  <a:schemeClr val="tx1"/>
                </a:solidFill>
                <a:effectLst/>
                <a:latin typeface="+mn-lt"/>
                <a:ea typeface="+mn-ea"/>
                <a:cs typeface="+mn-cs"/>
              </a:rPr>
              <a:t> territoriale. </a:t>
            </a:r>
            <a:r>
              <a:rPr lang="it-IT" sz="1200" i="0" kern="1200" dirty="0" smtClean="0">
                <a:solidFill>
                  <a:schemeClr val="tx1"/>
                </a:solidFill>
                <a:effectLst/>
                <a:latin typeface="+mn-lt"/>
                <a:ea typeface="+mn-ea"/>
                <a:cs typeface="+mn-cs"/>
              </a:rPr>
              <a:t>Queste informazioni possono essere utilizzate per </a:t>
            </a:r>
            <a:r>
              <a:rPr lang="it-IT" sz="1200" kern="1200" dirty="0" smtClean="0">
                <a:solidFill>
                  <a:schemeClr val="tx1"/>
                </a:solidFill>
                <a:effectLst/>
                <a:latin typeface="+mn-lt"/>
                <a:ea typeface="+mn-ea"/>
                <a:cs typeface="+mn-cs"/>
              </a:rPr>
              <a:t>indirizzare l’azione pubblica (ex ante) e valutarne gli esiti (ex post) anche se in maniera indiretta ed aggregata, descrivendo in termini di BES le caratteristiche del contesto in cui si situa l’azione prima e dopo l’intervento. L’analisi tassonomica</a:t>
            </a:r>
            <a:r>
              <a:rPr lang="it-IT" sz="1200" kern="1200" baseline="0" dirty="0" smtClean="0">
                <a:solidFill>
                  <a:schemeClr val="tx1"/>
                </a:solidFill>
                <a:effectLst/>
                <a:latin typeface="+mn-lt"/>
                <a:ea typeface="+mn-ea"/>
                <a:cs typeface="+mn-cs"/>
              </a:rPr>
              <a:t> del funzionamento dell’Ente ha indagato appunto le connessioni con il Bes a livello di dimensioni</a:t>
            </a:r>
          </a:p>
          <a:p>
            <a:pPr marL="0" marR="0" indent="0" algn="l" defTabSz="914400" rtl="0" eaLnBrk="1" fontAlgn="auto" latinLnBrk="0" hangingPunct="1">
              <a:lnSpc>
                <a:spcPct val="100000"/>
              </a:lnSpc>
              <a:spcBef>
                <a:spcPts val="0"/>
              </a:spcBef>
              <a:spcAft>
                <a:spcPts val="0"/>
              </a:spcAft>
              <a:buClrTx/>
              <a:buSzTx/>
              <a:buFontTx/>
              <a:buNone/>
              <a:tabLst/>
              <a:defRPr/>
            </a:pPr>
            <a:endParaRPr lang="it-IT"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it-IT" dirty="0" smtClean="0"/>
              <a:t>Gli indicatori specifici sono stati individuati a seguito della analisi tassonomica  del funzionamento degli Enti e, una volta verificata la fattibilità nella rete di progetto, costituiranno </a:t>
            </a:r>
            <a:r>
              <a:rPr lang="it-IT" u="sng" dirty="0" smtClean="0"/>
              <a:t>una base informativa tendenzialmente comune a tutte le Province. </a:t>
            </a:r>
            <a:r>
              <a:rPr lang="it-IT" sz="1200" kern="1200" dirty="0" smtClean="0">
                <a:solidFill>
                  <a:schemeClr val="tx1"/>
                </a:solidFill>
                <a:effectLst/>
                <a:latin typeface="+mn-lt"/>
                <a:ea typeface="+mn-ea"/>
                <a:cs typeface="+mn-cs"/>
              </a:rPr>
              <a:t>Gli </a:t>
            </a:r>
            <a:r>
              <a:rPr lang="it-IT" sz="1200" i="1" kern="1200" dirty="0" smtClean="0">
                <a:solidFill>
                  <a:schemeClr val="tx1"/>
                </a:solidFill>
                <a:effectLst/>
                <a:latin typeface="+mn-lt"/>
                <a:ea typeface="+mn-ea"/>
                <a:cs typeface="+mn-cs"/>
              </a:rPr>
              <a:t>indicatori  specifici </a:t>
            </a:r>
            <a:r>
              <a:rPr lang="it-IT" sz="1200" i="0" kern="1200" dirty="0" smtClean="0">
                <a:solidFill>
                  <a:schemeClr val="tx1"/>
                </a:solidFill>
                <a:effectLst/>
                <a:latin typeface="+mn-lt"/>
                <a:ea typeface="+mn-ea"/>
                <a:cs typeface="+mn-cs"/>
              </a:rPr>
              <a:t> sono utilizzati per maggiori approfondimenti, in quanto </a:t>
            </a:r>
            <a:r>
              <a:rPr lang="it-IT" sz="1200" kern="1200" dirty="0" smtClean="0">
                <a:solidFill>
                  <a:schemeClr val="tx1"/>
                </a:solidFill>
                <a:effectLst/>
                <a:latin typeface="+mn-lt"/>
                <a:ea typeface="+mn-ea"/>
                <a:cs typeface="+mn-cs"/>
              </a:rPr>
              <a:t>corrispondono al livello delle azioni, dei risultati e del concreto funzionamento dell’Ente. Possiamo insomma definire “indicatori specifici” tutti gli elementi utili per descrivere l’azione dell’Ente in relazione al Bes del territorio. </a:t>
            </a:r>
          </a:p>
          <a:p>
            <a:endParaRPr lang="it-IT" dirty="0" smtClean="0"/>
          </a:p>
          <a:p>
            <a:pPr marL="0" indent="0">
              <a:buFontTx/>
              <a:buNone/>
            </a:pPr>
            <a:r>
              <a:rPr lang="it-IT" dirty="0" smtClean="0"/>
              <a:t>Misure del Bes,</a:t>
            </a:r>
            <a:r>
              <a:rPr lang="it-IT" baseline="0" dirty="0" smtClean="0"/>
              <a:t> altri indicatori di contesto e indicatori specifici sono moduli interdipendenti:</a:t>
            </a:r>
            <a:endParaRPr lang="it-IT" dirty="0" smtClean="0"/>
          </a:p>
          <a:p>
            <a:pPr marL="171450" indent="-171450">
              <a:buFontTx/>
              <a:buChar char="-"/>
            </a:pPr>
            <a:r>
              <a:rPr lang="it-IT" dirty="0" smtClean="0"/>
              <a:t>Il profilo di Bes può già</a:t>
            </a:r>
            <a:r>
              <a:rPr lang="it-IT" baseline="0" dirty="0" smtClean="0"/>
              <a:t> trovare applicazione </a:t>
            </a:r>
            <a:r>
              <a:rPr lang="it-IT" i="1" baseline="0" dirty="0" smtClean="0"/>
              <a:t>ex ante </a:t>
            </a:r>
            <a:r>
              <a:rPr lang="it-IT" baseline="0" dirty="0" smtClean="0"/>
              <a:t>nella definizione dell’agenda locale e degli interventi</a:t>
            </a:r>
          </a:p>
          <a:p>
            <a:pPr marL="171450" indent="-171450">
              <a:buFontTx/>
              <a:buChar char="-"/>
            </a:pPr>
            <a:r>
              <a:rPr lang="it-IT" baseline="0" dirty="0" smtClean="0"/>
              <a:t>Il monitoraggio del Bes del territorio e degli altri indicatori di contesto nel tempo possono fornire informazioni utili per la valutazione finale (apprendimento) </a:t>
            </a:r>
            <a:endParaRPr lang="it-IT" dirty="0" smtClean="0"/>
          </a:p>
          <a:p>
            <a:pPr marL="171450" indent="-171450">
              <a:buFontTx/>
              <a:buChar char="-"/>
            </a:pPr>
            <a:r>
              <a:rPr lang="it-IT" dirty="0" smtClean="0"/>
              <a:t>La rendicontazione richiede</a:t>
            </a:r>
            <a:r>
              <a:rPr lang="it-IT" baseline="0" dirty="0" smtClean="0"/>
              <a:t> </a:t>
            </a:r>
            <a:r>
              <a:rPr lang="it-IT" dirty="0" smtClean="0"/>
              <a:t>gli indicatori specifici per essere realizzata</a:t>
            </a:r>
          </a:p>
          <a:p>
            <a:pPr marL="171450" indent="-171450">
              <a:buFontTx/>
              <a:buChar char="-"/>
            </a:pPr>
            <a:r>
              <a:rPr lang="it-IT" dirty="0" smtClean="0"/>
              <a:t>Indicatori</a:t>
            </a:r>
            <a:r>
              <a:rPr lang="it-IT" baseline="0" dirty="0" smtClean="0"/>
              <a:t> di contesto e specifici concorrono a definire il Bilancio di BES della Provincia, che consente la valutazione delle policy tenendo insieme il contesto di riferimento e le possibilità di intervento dell’Ente locale.</a:t>
            </a:r>
            <a:endParaRPr lang="it-IT" dirty="0" smtClean="0"/>
          </a:p>
          <a:p>
            <a:endParaRPr lang="it-IT" dirty="0"/>
          </a:p>
        </p:txBody>
      </p:sp>
      <p:sp>
        <p:nvSpPr>
          <p:cNvPr id="4" name="Segnaposto numero diapositiva 3"/>
          <p:cNvSpPr>
            <a:spLocks noGrp="1"/>
          </p:cNvSpPr>
          <p:nvPr>
            <p:ph type="sldNum" sz="quarter" idx="10"/>
          </p:nvPr>
        </p:nvSpPr>
        <p:spPr/>
        <p:txBody>
          <a:bodyPr/>
          <a:lstStyle/>
          <a:p>
            <a:fld id="{DCF912EE-A7B9-4515-9A59-1FEEDF9BFD8E}" type="slidenum">
              <a:rPr lang="it-IT" smtClean="0"/>
              <a:pPr/>
              <a:t>19</a:t>
            </a:fld>
            <a:endParaRPr lang="it-IT"/>
          </a:p>
        </p:txBody>
      </p:sp>
    </p:spTree>
    <p:extLst>
      <p:ext uri="{BB962C8B-B14F-4D97-AF65-F5344CB8AC3E}">
        <p14:creationId xmlns:p14="http://schemas.microsoft.com/office/powerpoint/2010/main" val="1321642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L’introduzione</a:t>
            </a:r>
            <a:r>
              <a:rPr lang="it-IT" baseline="0" dirty="0" smtClean="0"/>
              <a:t> del </a:t>
            </a:r>
            <a:r>
              <a:rPr lang="it-IT" dirty="0" smtClean="0"/>
              <a:t>Documento Unico di Programmazione ha generato un crescente </a:t>
            </a:r>
            <a:r>
              <a:rPr lang="it-IT" baseline="0" dirty="0" smtClean="0"/>
              <a:t>bisogno di informazione statistica a supporto dei processi decisionali anche per gli aspetti di rendicontazione e consultazione pubblica che devono essere attivati</a:t>
            </a:r>
          </a:p>
          <a:p>
            <a:endParaRPr lang="it-IT" dirty="0" smtClean="0"/>
          </a:p>
          <a:p>
            <a:r>
              <a:rPr lang="it-IT" dirty="0" smtClean="0"/>
              <a:t>Nei</a:t>
            </a:r>
            <a:r>
              <a:rPr lang="it-IT" baseline="0" dirty="0" smtClean="0"/>
              <a:t> </a:t>
            </a:r>
            <a:r>
              <a:rPr lang="it-IT" dirty="0" smtClean="0"/>
              <a:t>DUP di</a:t>
            </a:r>
            <a:r>
              <a:rPr lang="it-IT" baseline="0" dirty="0" smtClean="0"/>
              <a:t> tutti gli EELL si </a:t>
            </a:r>
            <a:r>
              <a:rPr lang="it-IT" dirty="0" smtClean="0"/>
              <a:t>prevede una prima sezione – strategica – volta da individuare le scelte e gli indirizzi generali di programmazione dell’Ente nonché gli strumenti di rendicontazione e le modalità di partecipazione che si adotteranno in merito. L’individuazione degli obiettivi strategici è conseguente a un processo conoscitivo di analisi delle condizioni esterne e interne all’Ente basato sulla </a:t>
            </a:r>
            <a:r>
              <a:rPr lang="it-IT" sz="1200" kern="1200" dirty="0" smtClean="0">
                <a:solidFill>
                  <a:schemeClr val="tx1"/>
                </a:solidFill>
                <a:effectLst/>
                <a:latin typeface="+mn-lt"/>
                <a:ea typeface="+mn-ea"/>
                <a:cs typeface="+mn-cs"/>
              </a:rPr>
              <a:t>valutazione corrente ed evolutiva della situazione socio-economica del territorio di riferimento anche in considerazione dei risultati e delle prospettive future di sviluppo socio-economico. Ma</a:t>
            </a:r>
            <a:r>
              <a:rPr lang="it-IT" sz="1200" kern="1200" baseline="0" dirty="0" smtClean="0">
                <a:solidFill>
                  <a:schemeClr val="tx1"/>
                </a:solidFill>
                <a:effectLst/>
                <a:latin typeface="+mn-lt"/>
                <a:ea typeface="+mn-ea"/>
                <a:cs typeface="+mn-cs"/>
              </a:rPr>
              <a:t> </a:t>
            </a:r>
            <a:r>
              <a:rPr lang="it-IT" dirty="0" smtClean="0"/>
              <a:t>Le “linee guida” ministeriali recitano “</a:t>
            </a:r>
            <a:r>
              <a:rPr lang="it-IT" i="1" dirty="0" smtClean="0"/>
              <a:t>ciascun ente locale è incoraggiato ad individuare propri indicatori…</a:t>
            </a:r>
            <a:r>
              <a:rPr lang="it-IT" dirty="0" smtClean="0"/>
              <a:t>”, lasciando un ampio margine di discrezionalità, che spesso si traduce nella produzione di documenti ricchi</a:t>
            </a:r>
            <a:r>
              <a:rPr lang="it-IT" baseline="0" dirty="0" smtClean="0"/>
              <a:t> </a:t>
            </a:r>
            <a:r>
              <a:rPr lang="it-IT" dirty="0" smtClean="0"/>
              <a:t>di informazioni che difficilmente sono ricondotte entro un quadro concettuale unitario che le tenga insieme.</a:t>
            </a:r>
          </a:p>
          <a:p>
            <a:endParaRPr lang="it-IT"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it-IT" dirty="0" smtClean="0"/>
              <a:t>Il progetto Bes delle Province è un tentativo di costruire un set informativo statistico comune agli Enti che possa supportare anche l’elaborazione del DUP entro una matrice concettuale di riferimento capace di fungere da quadro sistematico entro cui collocare strategie, missioni e programmi.  Le</a:t>
            </a:r>
            <a:r>
              <a:rPr lang="it-IT" baseline="0" dirty="0" smtClean="0"/>
              <a:t> misure </a:t>
            </a:r>
            <a:r>
              <a:rPr lang="it-IT" dirty="0" smtClean="0"/>
              <a:t>del Bes sono indicatori «normativi» , </a:t>
            </a:r>
            <a:r>
              <a:rPr lang="it-IT" sz="1200" kern="1200" dirty="0" smtClean="0">
                <a:solidFill>
                  <a:schemeClr val="tx1"/>
                </a:solidFill>
                <a:effectLst/>
                <a:latin typeface="+mn-lt"/>
                <a:ea typeface="+mn-ea"/>
                <a:cs typeface="+mn-cs"/>
              </a:rPr>
              <a:t>sono obiettivi di progresso cui tendere, e</a:t>
            </a:r>
            <a:r>
              <a:rPr lang="it-IT" sz="1200" kern="1200" baseline="0" dirty="0" smtClean="0">
                <a:solidFill>
                  <a:schemeClr val="tx1"/>
                </a:solidFill>
                <a:effectLst/>
                <a:latin typeface="+mn-lt"/>
                <a:ea typeface="+mn-ea"/>
                <a:cs typeface="+mn-cs"/>
              </a:rPr>
              <a:t> quindi sono legittimate a questo tipo di utilizzo.</a:t>
            </a:r>
            <a:r>
              <a:rPr lang="it-IT" sz="1200" kern="1200" dirty="0" smtClean="0">
                <a:solidFill>
                  <a:schemeClr val="tx1"/>
                </a:solidFill>
                <a:effectLst/>
                <a:latin typeface="+mn-lt"/>
                <a:ea typeface="+mn-ea"/>
                <a:cs typeface="+mn-cs"/>
              </a:rPr>
              <a:t> </a:t>
            </a:r>
          </a:p>
        </p:txBody>
      </p:sp>
      <p:sp>
        <p:nvSpPr>
          <p:cNvPr id="4" name="Segnaposto numero diapositiva 3"/>
          <p:cNvSpPr>
            <a:spLocks noGrp="1"/>
          </p:cNvSpPr>
          <p:nvPr>
            <p:ph type="sldNum" sz="quarter" idx="10"/>
          </p:nvPr>
        </p:nvSpPr>
        <p:spPr/>
        <p:txBody>
          <a:bodyPr/>
          <a:lstStyle/>
          <a:p>
            <a:fld id="{DCF912EE-A7B9-4515-9A59-1FEEDF9BFD8E}" type="slidenum">
              <a:rPr lang="it-IT" smtClean="0"/>
              <a:pPr/>
              <a:t>20</a:t>
            </a:fld>
            <a:endParaRPr lang="it-IT"/>
          </a:p>
        </p:txBody>
      </p:sp>
    </p:spTree>
    <p:extLst>
      <p:ext uri="{BB962C8B-B14F-4D97-AF65-F5344CB8AC3E}">
        <p14:creationId xmlns:p14="http://schemas.microsoft.com/office/powerpoint/2010/main" val="30406492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CF912EE-A7B9-4515-9A59-1FEEDF9BFD8E}" type="slidenum">
              <a:rPr lang="it-IT" smtClean="0"/>
              <a:pPr/>
              <a:t>21</a:t>
            </a:fld>
            <a:endParaRPr lang="it-IT"/>
          </a:p>
        </p:txBody>
      </p:sp>
    </p:spTree>
    <p:extLst>
      <p:ext uri="{BB962C8B-B14F-4D97-AF65-F5344CB8AC3E}">
        <p14:creationId xmlns:p14="http://schemas.microsoft.com/office/powerpoint/2010/main" val="3082999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CF912EE-A7B9-4515-9A59-1FEEDF9BFD8E}" type="slidenum">
              <a:rPr lang="it-IT" smtClean="0"/>
              <a:pPr/>
              <a:t>2</a:t>
            </a:fld>
            <a:endParaRPr lang="it-IT"/>
          </a:p>
        </p:txBody>
      </p:sp>
    </p:spTree>
    <p:extLst>
      <p:ext uri="{BB962C8B-B14F-4D97-AF65-F5344CB8AC3E}">
        <p14:creationId xmlns:p14="http://schemas.microsoft.com/office/powerpoint/2010/main" val="3960161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a:buFontTx/>
              <a:buChar char="-"/>
            </a:pPr>
            <a:endParaRPr lang="it-IT" dirty="0"/>
          </a:p>
        </p:txBody>
      </p:sp>
      <p:sp>
        <p:nvSpPr>
          <p:cNvPr id="4" name="Segnaposto numero diapositiva 3"/>
          <p:cNvSpPr>
            <a:spLocks noGrp="1"/>
          </p:cNvSpPr>
          <p:nvPr>
            <p:ph type="sldNum" sz="quarter" idx="10"/>
          </p:nvPr>
        </p:nvSpPr>
        <p:spPr/>
        <p:txBody>
          <a:bodyPr/>
          <a:lstStyle/>
          <a:p>
            <a:fld id="{DCF912EE-A7B9-4515-9A59-1FEEDF9BFD8E}" type="slidenum">
              <a:rPr lang="it-IT" smtClean="0"/>
              <a:pPr/>
              <a:t>3</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a:buFontTx/>
              <a:buChar char="-"/>
            </a:pPr>
            <a:endParaRPr lang="it-IT" dirty="0"/>
          </a:p>
        </p:txBody>
      </p:sp>
      <p:sp>
        <p:nvSpPr>
          <p:cNvPr id="4" name="Segnaposto numero diapositiva 3"/>
          <p:cNvSpPr>
            <a:spLocks noGrp="1"/>
          </p:cNvSpPr>
          <p:nvPr>
            <p:ph type="sldNum" sz="quarter" idx="10"/>
          </p:nvPr>
        </p:nvSpPr>
        <p:spPr/>
        <p:txBody>
          <a:bodyPr/>
          <a:lstStyle/>
          <a:p>
            <a:fld id="{DCF912EE-A7B9-4515-9A59-1FEEDF9BFD8E}" type="slidenum">
              <a:rPr lang="it-IT" smtClean="0"/>
              <a:pPr/>
              <a:t>4</a:t>
            </a:fld>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a:buFontTx/>
              <a:buChar char="-"/>
            </a:pPr>
            <a:endParaRPr lang="it-IT" dirty="0"/>
          </a:p>
        </p:txBody>
      </p:sp>
      <p:sp>
        <p:nvSpPr>
          <p:cNvPr id="4" name="Segnaposto numero diapositiva 3"/>
          <p:cNvSpPr>
            <a:spLocks noGrp="1"/>
          </p:cNvSpPr>
          <p:nvPr>
            <p:ph type="sldNum" sz="quarter" idx="10"/>
          </p:nvPr>
        </p:nvSpPr>
        <p:spPr/>
        <p:txBody>
          <a:bodyPr/>
          <a:lstStyle/>
          <a:p>
            <a:fld id="{DCF912EE-A7B9-4515-9A59-1FEEDF9BFD8E}" type="slidenum">
              <a:rPr lang="it-IT" smtClean="0"/>
              <a:pPr/>
              <a:t>9</a:t>
            </a:fld>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CF912EE-A7B9-4515-9A59-1FEEDF9BFD8E}" type="slidenum">
              <a:rPr lang="it-IT" smtClean="0"/>
              <a:pPr/>
              <a:t>10</a:t>
            </a:fld>
            <a:endParaRPr lang="it-IT"/>
          </a:p>
        </p:txBody>
      </p:sp>
    </p:spTree>
    <p:extLst>
      <p:ext uri="{BB962C8B-B14F-4D97-AF65-F5344CB8AC3E}">
        <p14:creationId xmlns:p14="http://schemas.microsoft.com/office/powerpoint/2010/main" val="3369528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smtClean="0"/>
          </a:p>
          <a:p>
            <a:r>
              <a:rPr lang="it-IT" dirty="0" smtClean="0"/>
              <a:t>Il progetto punta a realizzare un sistema informativo di indicatori che misurino il contributo dell’azione amministrativi al Bes del territorio di riferimento. Tale sistema poiché basato su dati di fonte interna costituirebbe un utile strumento per politici e amministratori e cittadini per valutare l’azione amministrativa in termini di capacità di individuazione dei bisogni e raggiungimento dei risultati.</a:t>
            </a:r>
          </a:p>
          <a:p>
            <a:endParaRPr lang="it-IT" dirty="0" smtClean="0"/>
          </a:p>
          <a:p>
            <a:endParaRPr lang="it-IT" dirty="0"/>
          </a:p>
        </p:txBody>
      </p:sp>
      <p:sp>
        <p:nvSpPr>
          <p:cNvPr id="4" name="Segnaposto numero diapositiva 3"/>
          <p:cNvSpPr>
            <a:spLocks noGrp="1"/>
          </p:cNvSpPr>
          <p:nvPr>
            <p:ph type="sldNum" sz="quarter" idx="10"/>
          </p:nvPr>
        </p:nvSpPr>
        <p:spPr/>
        <p:txBody>
          <a:bodyPr/>
          <a:lstStyle/>
          <a:p>
            <a:fld id="{DCF912EE-A7B9-4515-9A59-1FEEDF9BFD8E}" type="slidenum">
              <a:rPr lang="it-IT" smtClean="0"/>
              <a:pPr/>
              <a:t>11</a:t>
            </a:fld>
            <a:endParaRPr lang="it-IT"/>
          </a:p>
        </p:txBody>
      </p:sp>
    </p:spTree>
    <p:extLst>
      <p:ext uri="{BB962C8B-B14F-4D97-AF65-F5344CB8AC3E}">
        <p14:creationId xmlns:p14="http://schemas.microsoft.com/office/powerpoint/2010/main" val="29510250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CF912EE-A7B9-4515-9A59-1FEEDF9BFD8E}" type="slidenum">
              <a:rPr lang="it-IT" smtClean="0"/>
              <a:pPr/>
              <a:t>12</a:t>
            </a:fld>
            <a:endParaRPr lang="it-IT"/>
          </a:p>
        </p:txBody>
      </p:sp>
    </p:spTree>
    <p:extLst>
      <p:ext uri="{BB962C8B-B14F-4D97-AF65-F5344CB8AC3E}">
        <p14:creationId xmlns:p14="http://schemas.microsoft.com/office/powerpoint/2010/main" val="35652589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CF912EE-A7B9-4515-9A59-1FEEDF9BFD8E}" type="slidenum">
              <a:rPr lang="it-IT" smtClean="0"/>
              <a:pPr/>
              <a:t>13</a:t>
            </a:fld>
            <a:endParaRPr lang="it-IT"/>
          </a:p>
        </p:txBody>
      </p:sp>
    </p:spTree>
    <p:extLst>
      <p:ext uri="{BB962C8B-B14F-4D97-AF65-F5344CB8AC3E}">
        <p14:creationId xmlns:p14="http://schemas.microsoft.com/office/powerpoint/2010/main" val="4215237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a:prstGeom prst="rect">
            <a:avLst/>
          </a:prstGeo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3271CFE1-467E-46D5-9F31-8243FFC3A5C9}" type="datetime1">
              <a:rPr lang="it-IT" smtClean="0"/>
              <a:pPr/>
              <a:t>09/02/2015</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p>
            <a:fld id="{E0C751B5-631A-9242-B635-C18491BE6C62}" type="slidenum">
              <a:rPr lang="it-IT" smtClean="0"/>
              <a:pPr/>
              <a:t>‹N›</a:t>
            </a:fld>
            <a:endParaRPr lang="it-IT"/>
          </a:p>
        </p:txBody>
      </p:sp>
    </p:spTree>
    <p:extLst>
      <p:ext uri="{BB962C8B-B14F-4D97-AF65-F5344CB8AC3E}">
        <p14:creationId xmlns:p14="http://schemas.microsoft.com/office/powerpoint/2010/main" val="3188729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a:xfrm>
            <a:off x="457200" y="6356350"/>
            <a:ext cx="2133600" cy="365125"/>
          </a:xfrm>
          <a:prstGeom prst="rect">
            <a:avLst/>
          </a:prstGeom>
        </p:spPr>
        <p:txBody>
          <a:bodyPr/>
          <a:lstStyle/>
          <a:p>
            <a:fld id="{8F9D48D8-4AFE-4FEB-BC68-7FE8D33FE189}" type="datetime1">
              <a:rPr lang="it-IT" smtClean="0"/>
              <a:pPr/>
              <a:t>09/02/2015</a:t>
            </a:fld>
            <a:endParaRPr lang="it-IT"/>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p>
            <a:endParaRPr lang="it-IT"/>
          </a:p>
        </p:txBody>
      </p:sp>
      <p:sp>
        <p:nvSpPr>
          <p:cNvPr id="7" name="Segnaposto numero diapositiva 6"/>
          <p:cNvSpPr>
            <a:spLocks noGrp="1"/>
          </p:cNvSpPr>
          <p:nvPr>
            <p:ph type="sldNum" sz="quarter" idx="12"/>
          </p:nvPr>
        </p:nvSpPr>
        <p:spPr>
          <a:xfrm>
            <a:off x="6553200" y="6356350"/>
            <a:ext cx="2133600" cy="365125"/>
          </a:xfrm>
          <a:prstGeom prst="rect">
            <a:avLst/>
          </a:prstGeom>
        </p:spPr>
        <p:txBody>
          <a:bodyPr/>
          <a:lstStyle/>
          <a:p>
            <a:fld id="{E0C751B5-631A-9242-B635-C18491BE6C62}" type="slidenum">
              <a:rPr lang="it-IT" smtClean="0"/>
              <a:pPr/>
              <a:t>‹N›</a:t>
            </a:fld>
            <a:endParaRPr lang="it-IT"/>
          </a:p>
        </p:txBody>
      </p:sp>
    </p:spTree>
    <p:extLst>
      <p:ext uri="{BB962C8B-B14F-4D97-AF65-F5344CB8AC3E}">
        <p14:creationId xmlns:p14="http://schemas.microsoft.com/office/powerpoint/2010/main" val="1004873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1600200"/>
            <a:ext cx="8229600" cy="4525963"/>
          </a:xfrm>
          <a:prstGeom prst="rect">
            <a:avLst/>
          </a:prstGeo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EEE70C5A-1675-46EA-9E83-C6260546231F}" type="datetime1">
              <a:rPr lang="it-IT" smtClean="0"/>
              <a:pPr/>
              <a:t>09/02/2015</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p>
            <a:fld id="{E0C751B5-631A-9242-B635-C18491BE6C62}" type="slidenum">
              <a:rPr lang="it-IT" smtClean="0"/>
              <a:pPr/>
              <a:t>‹N›</a:t>
            </a:fld>
            <a:endParaRPr lang="it-IT"/>
          </a:p>
        </p:txBody>
      </p:sp>
    </p:spTree>
    <p:extLst>
      <p:ext uri="{BB962C8B-B14F-4D97-AF65-F5344CB8AC3E}">
        <p14:creationId xmlns:p14="http://schemas.microsoft.com/office/powerpoint/2010/main" val="26635302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a:prstGeom prst="rect">
            <a:avLst/>
          </a:prstGeo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a:prstGeom prst="rect">
            <a:avLst/>
          </a:prstGeo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BCED1375-76D9-408B-811F-BB93810E1A34}" type="datetime1">
              <a:rPr lang="it-IT" smtClean="0"/>
              <a:pPr/>
              <a:t>09/02/2015</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p>
            <a:fld id="{E0C751B5-631A-9242-B635-C18491BE6C62}" type="slidenum">
              <a:rPr lang="it-IT" smtClean="0"/>
              <a:pPr/>
              <a:t>‹N›</a:t>
            </a:fld>
            <a:endParaRPr lang="it-IT"/>
          </a:p>
        </p:txBody>
      </p:sp>
    </p:spTree>
    <p:extLst>
      <p:ext uri="{BB962C8B-B14F-4D97-AF65-F5344CB8AC3E}">
        <p14:creationId xmlns:p14="http://schemas.microsoft.com/office/powerpoint/2010/main" val="2544814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stile</a:t>
            </a:r>
            <a:endParaRPr lang="it-IT"/>
          </a:p>
        </p:txBody>
      </p:sp>
      <p:sp>
        <p:nvSpPr>
          <p:cNvPr id="3" name="Segnaposto contenuto 2"/>
          <p:cNvSpPr>
            <a:spLocks noGrp="1"/>
          </p:cNvSpPr>
          <p:nvPr>
            <p:ph idx="1"/>
          </p:nvPr>
        </p:nvSpPr>
        <p:spPr>
          <a:xfrm>
            <a:off x="457200" y="1600200"/>
            <a:ext cx="8229600" cy="4525963"/>
          </a:xfrm>
          <a:prstGeom prst="rect">
            <a:avLst/>
          </a:prstGeo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34CAABC6-F2F6-4012-A9F3-0F46D40DE405}" type="datetime1">
              <a:rPr lang="it-IT" smtClean="0"/>
              <a:pPr/>
              <a:t>09/02/2015</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p>
            <a:fld id="{E0C751B5-631A-9242-B635-C18491BE6C62}" type="slidenum">
              <a:rPr lang="it-IT" smtClean="0"/>
              <a:pPr/>
              <a:t>‹N›</a:t>
            </a:fld>
            <a:endParaRPr lang="it-IT"/>
          </a:p>
        </p:txBody>
      </p:sp>
    </p:spTree>
    <p:extLst>
      <p:ext uri="{BB962C8B-B14F-4D97-AF65-F5344CB8AC3E}">
        <p14:creationId xmlns:p14="http://schemas.microsoft.com/office/powerpoint/2010/main" val="405287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4ADCCB8C-931E-45D6-8FE0-2B4BF16A4FC8}" type="datetime1">
              <a:rPr lang="it-IT" smtClean="0"/>
              <a:pPr/>
              <a:t>09/02/2015</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p>
            <a:fld id="{E0C751B5-631A-9242-B635-C18491BE6C62}" type="slidenum">
              <a:rPr lang="it-IT" smtClean="0"/>
              <a:pPr/>
              <a:t>‹N›</a:t>
            </a:fld>
            <a:endParaRPr lang="it-IT"/>
          </a:p>
        </p:txBody>
      </p:sp>
    </p:spTree>
    <p:extLst>
      <p:ext uri="{BB962C8B-B14F-4D97-AF65-F5344CB8AC3E}">
        <p14:creationId xmlns:p14="http://schemas.microsoft.com/office/powerpoint/2010/main" val="890210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a:xfrm>
            <a:off x="457200" y="6356350"/>
            <a:ext cx="2133600" cy="365125"/>
          </a:xfrm>
          <a:prstGeom prst="rect">
            <a:avLst/>
          </a:prstGeom>
        </p:spPr>
        <p:txBody>
          <a:bodyPr/>
          <a:lstStyle/>
          <a:p>
            <a:fld id="{87F2195B-11ED-4F40-9D82-DDC8B4153267}" type="datetime1">
              <a:rPr lang="it-IT" smtClean="0"/>
              <a:pPr/>
              <a:t>09/02/2015</a:t>
            </a:fld>
            <a:endParaRPr lang="it-IT"/>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p>
            <a:endParaRPr lang="it-IT"/>
          </a:p>
        </p:txBody>
      </p:sp>
      <p:sp>
        <p:nvSpPr>
          <p:cNvPr id="7" name="Segnaposto numero diapositiva 6"/>
          <p:cNvSpPr>
            <a:spLocks noGrp="1"/>
          </p:cNvSpPr>
          <p:nvPr>
            <p:ph type="sldNum" sz="quarter" idx="12"/>
          </p:nvPr>
        </p:nvSpPr>
        <p:spPr>
          <a:xfrm>
            <a:off x="6553200" y="6356350"/>
            <a:ext cx="2133600" cy="365125"/>
          </a:xfrm>
          <a:prstGeom prst="rect">
            <a:avLst/>
          </a:prstGeom>
        </p:spPr>
        <p:txBody>
          <a:bodyPr/>
          <a:lstStyle/>
          <a:p>
            <a:fld id="{E0C751B5-631A-9242-B635-C18491BE6C62}" type="slidenum">
              <a:rPr lang="it-IT" smtClean="0"/>
              <a:pPr/>
              <a:t>‹N›</a:t>
            </a:fld>
            <a:endParaRPr lang="it-IT"/>
          </a:p>
        </p:txBody>
      </p:sp>
    </p:spTree>
    <p:extLst>
      <p:ext uri="{BB962C8B-B14F-4D97-AF65-F5344CB8AC3E}">
        <p14:creationId xmlns:p14="http://schemas.microsoft.com/office/powerpoint/2010/main" val="2542799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a:xfrm>
            <a:off x="457200" y="6356350"/>
            <a:ext cx="2133600" cy="365125"/>
          </a:xfrm>
          <a:prstGeom prst="rect">
            <a:avLst/>
          </a:prstGeom>
        </p:spPr>
        <p:txBody>
          <a:bodyPr/>
          <a:lstStyle/>
          <a:p>
            <a:fld id="{11C98046-463E-48F3-BEBB-58672BACA5C1}" type="datetime1">
              <a:rPr lang="it-IT" smtClean="0"/>
              <a:pPr/>
              <a:t>09/02/2015</a:t>
            </a:fld>
            <a:endParaRPr lang="it-IT"/>
          </a:p>
        </p:txBody>
      </p:sp>
      <p:sp>
        <p:nvSpPr>
          <p:cNvPr id="8" name="Segnaposto piè di pagina 7"/>
          <p:cNvSpPr>
            <a:spLocks noGrp="1"/>
          </p:cNvSpPr>
          <p:nvPr>
            <p:ph type="ftr" sz="quarter" idx="11"/>
          </p:nvPr>
        </p:nvSpPr>
        <p:spPr>
          <a:xfrm>
            <a:off x="3124200" y="6356350"/>
            <a:ext cx="2895600" cy="365125"/>
          </a:xfrm>
          <a:prstGeom prst="rect">
            <a:avLst/>
          </a:prstGeom>
        </p:spPr>
        <p:txBody>
          <a:bodyPr/>
          <a:lstStyle/>
          <a:p>
            <a:endParaRPr lang="it-IT"/>
          </a:p>
        </p:txBody>
      </p:sp>
      <p:sp>
        <p:nvSpPr>
          <p:cNvPr id="9" name="Segnaposto numero diapositiva 8"/>
          <p:cNvSpPr>
            <a:spLocks noGrp="1"/>
          </p:cNvSpPr>
          <p:nvPr>
            <p:ph type="sldNum" sz="quarter" idx="12"/>
          </p:nvPr>
        </p:nvSpPr>
        <p:spPr>
          <a:xfrm>
            <a:off x="6553200" y="6356350"/>
            <a:ext cx="2133600" cy="365125"/>
          </a:xfrm>
          <a:prstGeom prst="rect">
            <a:avLst/>
          </a:prstGeom>
        </p:spPr>
        <p:txBody>
          <a:bodyPr/>
          <a:lstStyle/>
          <a:p>
            <a:fld id="{E0C751B5-631A-9242-B635-C18491BE6C62}" type="slidenum">
              <a:rPr lang="it-IT" smtClean="0"/>
              <a:pPr/>
              <a:t>‹N›</a:t>
            </a:fld>
            <a:endParaRPr lang="it-IT"/>
          </a:p>
        </p:txBody>
      </p:sp>
    </p:spTree>
    <p:extLst>
      <p:ext uri="{BB962C8B-B14F-4D97-AF65-F5344CB8AC3E}">
        <p14:creationId xmlns:p14="http://schemas.microsoft.com/office/powerpoint/2010/main" val="442874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stile</a:t>
            </a:r>
            <a:endParaRPr lang="it-IT"/>
          </a:p>
        </p:txBody>
      </p:sp>
      <p:sp>
        <p:nvSpPr>
          <p:cNvPr id="3" name="Segnaposto data 2"/>
          <p:cNvSpPr>
            <a:spLocks noGrp="1"/>
          </p:cNvSpPr>
          <p:nvPr>
            <p:ph type="dt" sz="half" idx="10"/>
          </p:nvPr>
        </p:nvSpPr>
        <p:spPr>
          <a:xfrm>
            <a:off x="457200" y="6356350"/>
            <a:ext cx="2133600" cy="365125"/>
          </a:xfrm>
          <a:prstGeom prst="rect">
            <a:avLst/>
          </a:prstGeom>
        </p:spPr>
        <p:txBody>
          <a:bodyPr/>
          <a:lstStyle/>
          <a:p>
            <a:fld id="{69384806-EBB6-4707-BFD5-E852998F1ECE}" type="datetime1">
              <a:rPr lang="it-IT" smtClean="0"/>
              <a:pPr/>
              <a:t>09/02/2015</a:t>
            </a:fld>
            <a:endParaRPr lang="it-IT"/>
          </a:p>
        </p:txBody>
      </p:sp>
      <p:sp>
        <p:nvSpPr>
          <p:cNvPr id="4" name="Segnaposto piè di pagina 3"/>
          <p:cNvSpPr>
            <a:spLocks noGrp="1"/>
          </p:cNvSpPr>
          <p:nvPr>
            <p:ph type="ftr" sz="quarter" idx="11"/>
          </p:nvPr>
        </p:nvSpPr>
        <p:spPr>
          <a:xfrm>
            <a:off x="3124200" y="6356350"/>
            <a:ext cx="2895600" cy="365125"/>
          </a:xfrm>
          <a:prstGeom prst="rect">
            <a:avLst/>
          </a:prstGeom>
        </p:spPr>
        <p:txBody>
          <a:bodyPr/>
          <a:lstStyle/>
          <a:p>
            <a:endParaRPr lang="it-IT"/>
          </a:p>
        </p:txBody>
      </p:sp>
      <p:sp>
        <p:nvSpPr>
          <p:cNvPr id="5" name="Segnaposto numero diapositiva 4"/>
          <p:cNvSpPr>
            <a:spLocks noGrp="1"/>
          </p:cNvSpPr>
          <p:nvPr>
            <p:ph type="sldNum" sz="quarter" idx="12"/>
          </p:nvPr>
        </p:nvSpPr>
        <p:spPr>
          <a:xfrm>
            <a:off x="6553200" y="6356350"/>
            <a:ext cx="2133600" cy="365125"/>
          </a:xfrm>
          <a:prstGeom prst="rect">
            <a:avLst/>
          </a:prstGeom>
        </p:spPr>
        <p:txBody>
          <a:bodyPr/>
          <a:lstStyle/>
          <a:p>
            <a:fld id="{E0C751B5-631A-9242-B635-C18491BE6C62}" type="slidenum">
              <a:rPr lang="it-IT" smtClean="0"/>
              <a:pPr/>
              <a:t>‹N›</a:t>
            </a:fld>
            <a:endParaRPr lang="it-IT"/>
          </a:p>
        </p:txBody>
      </p:sp>
    </p:spTree>
    <p:extLst>
      <p:ext uri="{BB962C8B-B14F-4D97-AF65-F5344CB8AC3E}">
        <p14:creationId xmlns:p14="http://schemas.microsoft.com/office/powerpoint/2010/main" val="3524136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457200" y="6356350"/>
            <a:ext cx="2133600" cy="365125"/>
          </a:xfrm>
          <a:prstGeom prst="rect">
            <a:avLst/>
          </a:prstGeom>
        </p:spPr>
        <p:txBody>
          <a:bodyPr/>
          <a:lstStyle/>
          <a:p>
            <a:fld id="{52F41E76-65FF-41B4-8636-098026679FE8}" type="datetime1">
              <a:rPr lang="it-IT" smtClean="0"/>
              <a:pPr/>
              <a:t>09/02/2015</a:t>
            </a:fld>
            <a:endParaRPr lang="it-IT"/>
          </a:p>
        </p:txBody>
      </p:sp>
      <p:sp>
        <p:nvSpPr>
          <p:cNvPr id="3" name="Segnaposto piè di pagina 2"/>
          <p:cNvSpPr>
            <a:spLocks noGrp="1"/>
          </p:cNvSpPr>
          <p:nvPr>
            <p:ph type="ftr" sz="quarter" idx="11"/>
          </p:nvPr>
        </p:nvSpPr>
        <p:spPr>
          <a:xfrm>
            <a:off x="3124200" y="6356350"/>
            <a:ext cx="2895600" cy="365125"/>
          </a:xfrm>
          <a:prstGeom prst="rect">
            <a:avLst/>
          </a:prstGeom>
        </p:spPr>
        <p:txBody>
          <a:bodyPr/>
          <a:lstStyle/>
          <a:p>
            <a:endParaRPr lang="it-IT"/>
          </a:p>
        </p:txBody>
      </p:sp>
      <p:sp>
        <p:nvSpPr>
          <p:cNvPr id="4" name="Segnaposto numero diapositiva 3"/>
          <p:cNvSpPr>
            <a:spLocks noGrp="1"/>
          </p:cNvSpPr>
          <p:nvPr>
            <p:ph type="sldNum" sz="quarter" idx="12"/>
          </p:nvPr>
        </p:nvSpPr>
        <p:spPr>
          <a:xfrm>
            <a:off x="6553200" y="6356350"/>
            <a:ext cx="2133600" cy="365125"/>
          </a:xfrm>
          <a:prstGeom prst="rect">
            <a:avLst/>
          </a:prstGeom>
        </p:spPr>
        <p:txBody>
          <a:bodyPr/>
          <a:lstStyle/>
          <a:p>
            <a:fld id="{E0C751B5-631A-9242-B635-C18491BE6C62}" type="slidenum">
              <a:rPr lang="it-IT" smtClean="0"/>
              <a:pPr/>
              <a:t>‹N›</a:t>
            </a:fld>
            <a:endParaRPr lang="it-IT"/>
          </a:p>
        </p:txBody>
      </p:sp>
    </p:spTree>
    <p:extLst>
      <p:ext uri="{BB962C8B-B14F-4D97-AF65-F5344CB8AC3E}">
        <p14:creationId xmlns:p14="http://schemas.microsoft.com/office/powerpoint/2010/main" val="1446449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a:xfrm>
            <a:off x="457200" y="6356350"/>
            <a:ext cx="2133600" cy="365125"/>
          </a:xfrm>
          <a:prstGeom prst="rect">
            <a:avLst/>
          </a:prstGeom>
        </p:spPr>
        <p:txBody>
          <a:bodyPr/>
          <a:lstStyle/>
          <a:p>
            <a:fld id="{38D384AA-4610-4535-9DF1-7FB22689D07B}" type="datetime1">
              <a:rPr lang="it-IT" smtClean="0"/>
              <a:pPr/>
              <a:t>09/02/2015</a:t>
            </a:fld>
            <a:endParaRPr lang="it-IT"/>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p>
            <a:endParaRPr lang="it-IT"/>
          </a:p>
        </p:txBody>
      </p:sp>
      <p:sp>
        <p:nvSpPr>
          <p:cNvPr id="7" name="Segnaposto numero diapositiva 6"/>
          <p:cNvSpPr>
            <a:spLocks noGrp="1"/>
          </p:cNvSpPr>
          <p:nvPr>
            <p:ph type="sldNum" sz="quarter" idx="12"/>
          </p:nvPr>
        </p:nvSpPr>
        <p:spPr>
          <a:xfrm>
            <a:off x="6553200" y="6356350"/>
            <a:ext cx="2133600" cy="365125"/>
          </a:xfrm>
          <a:prstGeom prst="rect">
            <a:avLst/>
          </a:prstGeom>
        </p:spPr>
        <p:txBody>
          <a:bodyPr/>
          <a:lstStyle/>
          <a:p>
            <a:fld id="{E0C751B5-631A-9242-B635-C18491BE6C62}" type="slidenum">
              <a:rPr lang="it-IT" smtClean="0"/>
              <a:pPr/>
              <a:t>‹N›</a:t>
            </a:fld>
            <a:endParaRPr lang="it-IT"/>
          </a:p>
        </p:txBody>
      </p:sp>
    </p:spTree>
    <p:extLst>
      <p:ext uri="{BB962C8B-B14F-4D97-AF65-F5344CB8AC3E}">
        <p14:creationId xmlns:p14="http://schemas.microsoft.com/office/powerpoint/2010/main" val="4145275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7"/>
          <p:cNvSpPr/>
          <p:nvPr userDrawn="1"/>
        </p:nvSpPr>
        <p:spPr>
          <a:xfrm>
            <a:off x="777875" y="0"/>
            <a:ext cx="7543800" cy="381000"/>
          </a:xfrm>
          <a:prstGeom prst="rect">
            <a:avLst/>
          </a:prstGeom>
          <a:solidFill>
            <a:srgbClr val="7F1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Times New Roman" pitchFamily="-28" charset="0"/>
              <a:buNone/>
              <a:defRPr/>
            </a:pPr>
            <a:endParaRPr lang="en-US"/>
          </a:p>
        </p:txBody>
      </p:sp>
      <p:cxnSp>
        <p:nvCxnSpPr>
          <p:cNvPr id="9" name="Connettore 1 8"/>
          <p:cNvCxnSpPr/>
          <p:nvPr userDrawn="1"/>
        </p:nvCxnSpPr>
        <p:spPr>
          <a:xfrm>
            <a:off x="777875" y="6070163"/>
            <a:ext cx="7543800" cy="0"/>
          </a:xfrm>
          <a:prstGeom prst="line">
            <a:avLst/>
          </a:prstGeom>
          <a:ln>
            <a:solidFill>
              <a:srgbClr val="7F142A"/>
            </a:solidFill>
          </a:ln>
          <a:effectLst/>
        </p:spPr>
        <p:style>
          <a:lnRef idx="2">
            <a:schemeClr val="accent1"/>
          </a:lnRef>
          <a:fillRef idx="0">
            <a:schemeClr val="accent1"/>
          </a:fillRef>
          <a:effectRef idx="1">
            <a:schemeClr val="accent1"/>
          </a:effectRef>
          <a:fontRef idx="minor">
            <a:schemeClr val="tx1"/>
          </a:fontRef>
        </p:style>
      </p:cxnSp>
      <p:pic>
        <p:nvPicPr>
          <p:cNvPr id="11" name="Immagine 10" descr="marchio 2.jp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7558379" y="6253943"/>
            <a:ext cx="806786" cy="335805"/>
          </a:xfrm>
          <a:prstGeom prst="rect">
            <a:avLst/>
          </a:prstGeom>
        </p:spPr>
      </p:pic>
    </p:spTree>
    <p:extLst>
      <p:ext uri="{BB962C8B-B14F-4D97-AF65-F5344CB8AC3E}">
        <p14:creationId xmlns:p14="http://schemas.microsoft.com/office/powerpoint/2010/main" val="25029756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iming>
    <p:tnLst>
      <p:par>
        <p:cTn id="1" dur="indefinite" restart="never" nodeType="tmRoot"/>
      </p:par>
    </p:tnLst>
  </p:timing>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3"/>
          <a:stretch>
            <a:fillRect/>
          </a:stretch>
        </p:blipFill>
        <p:spPr>
          <a:xfrm>
            <a:off x="-36512" y="404664"/>
            <a:ext cx="9180512" cy="6453336"/>
          </a:xfrm>
          <a:prstGeom prst="rect">
            <a:avLst/>
          </a:prstGeom>
        </p:spPr>
      </p:pic>
      <p:sp>
        <p:nvSpPr>
          <p:cNvPr id="6" name="CasellaDiTesto 5"/>
          <p:cNvSpPr txBox="1"/>
          <p:nvPr/>
        </p:nvSpPr>
        <p:spPr>
          <a:xfrm>
            <a:off x="899592" y="1484784"/>
            <a:ext cx="7551737" cy="3200876"/>
          </a:xfrm>
          <a:prstGeom prst="rect">
            <a:avLst/>
          </a:prstGeom>
          <a:noFill/>
        </p:spPr>
        <p:txBody>
          <a:bodyPr wrap="square" rtlCol="0">
            <a:spAutoFit/>
          </a:bodyPr>
          <a:lstStyle/>
          <a:p>
            <a:r>
              <a:rPr lang="it-IT" sz="2800" b="1" dirty="0" smtClean="0">
                <a:solidFill>
                  <a:srgbClr val="505150"/>
                </a:solidFill>
              </a:rPr>
              <a:t>Gli obiettivi </a:t>
            </a:r>
          </a:p>
          <a:p>
            <a:r>
              <a:rPr lang="it-IT" sz="2800" b="1" dirty="0" smtClean="0">
                <a:solidFill>
                  <a:srgbClr val="505150"/>
                </a:solidFill>
              </a:rPr>
              <a:t>del  progetto </a:t>
            </a:r>
          </a:p>
          <a:p>
            <a:r>
              <a:rPr lang="it-IT" sz="2800" b="1" dirty="0" err="1" smtClean="0">
                <a:solidFill>
                  <a:srgbClr val="505150"/>
                </a:solidFill>
              </a:rPr>
              <a:t>Bes</a:t>
            </a:r>
            <a:r>
              <a:rPr lang="it-IT" sz="2800" b="1" dirty="0" smtClean="0">
                <a:solidFill>
                  <a:srgbClr val="505150"/>
                </a:solidFill>
              </a:rPr>
              <a:t> delle </a:t>
            </a:r>
            <a:r>
              <a:rPr lang="it-IT" sz="2800" b="1" dirty="0" smtClean="0">
                <a:solidFill>
                  <a:srgbClr val="505150"/>
                </a:solidFill>
              </a:rPr>
              <a:t>province</a:t>
            </a:r>
            <a:endParaRPr lang="it-IT" sz="2800" b="1" dirty="0" smtClean="0">
              <a:solidFill>
                <a:srgbClr val="505150"/>
              </a:solidFill>
            </a:endParaRPr>
          </a:p>
          <a:p>
            <a:endParaRPr lang="it-IT" sz="2200" dirty="0">
              <a:solidFill>
                <a:srgbClr val="505150"/>
              </a:solidFill>
            </a:endParaRPr>
          </a:p>
          <a:p>
            <a:endParaRPr lang="it-IT" dirty="0" smtClean="0">
              <a:solidFill>
                <a:srgbClr val="505150"/>
              </a:solidFill>
            </a:endParaRPr>
          </a:p>
          <a:p>
            <a:endParaRPr lang="it-IT" dirty="0">
              <a:solidFill>
                <a:srgbClr val="505150"/>
              </a:solidFill>
            </a:endParaRPr>
          </a:p>
          <a:p>
            <a:endParaRPr lang="it-IT" dirty="0" smtClean="0">
              <a:solidFill>
                <a:srgbClr val="505150"/>
              </a:solidFill>
            </a:endParaRPr>
          </a:p>
          <a:p>
            <a:r>
              <a:rPr lang="it-IT" dirty="0" smtClean="0">
                <a:solidFill>
                  <a:srgbClr val="505150"/>
                </a:solidFill>
              </a:rPr>
              <a:t>Stefania Taralli</a:t>
            </a:r>
          </a:p>
          <a:p>
            <a:endParaRPr lang="it-IT" sz="1000" dirty="0">
              <a:solidFill>
                <a:srgbClr val="505150"/>
              </a:solidFill>
            </a:endParaRPr>
          </a:p>
          <a:p>
            <a:r>
              <a:rPr lang="it-IT" sz="1400" dirty="0" smtClean="0">
                <a:solidFill>
                  <a:srgbClr val="505150"/>
                </a:solidFill>
              </a:rPr>
              <a:t>Terni, 22 ottobre 2014</a:t>
            </a:r>
            <a:endParaRPr lang="it-IT" sz="1400" dirty="0">
              <a:solidFill>
                <a:srgbClr val="505150"/>
              </a:solidFill>
            </a:endParaRPr>
          </a:p>
        </p:txBody>
      </p:sp>
    </p:spTree>
    <p:extLst>
      <p:ext uri="{BB962C8B-B14F-4D97-AF65-F5344CB8AC3E}">
        <p14:creationId xmlns:p14="http://schemas.microsoft.com/office/powerpoint/2010/main" val="16023454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755576" y="385500"/>
            <a:ext cx="7538462" cy="523220"/>
          </a:xfrm>
          <a:prstGeom prst="rect">
            <a:avLst/>
          </a:prstGeom>
          <a:noFill/>
        </p:spPr>
        <p:txBody>
          <a:bodyPr wrap="square" rtlCol="0">
            <a:spAutoFit/>
          </a:bodyPr>
          <a:lstStyle/>
          <a:p>
            <a:r>
              <a:rPr lang="it-IT" sz="2800" b="1" dirty="0">
                <a:solidFill>
                  <a:srgbClr val="5F5F5F"/>
                </a:solidFill>
                <a:effectLst>
                  <a:outerShdw blurRad="38100" dist="38100" dir="2700000" algn="tl">
                    <a:srgbClr val="000000">
                      <a:alpha val="43137"/>
                    </a:srgbClr>
                  </a:outerShdw>
                </a:effectLst>
                <a:latin typeface="Arial" pitchFamily="34" charset="0"/>
                <a:cs typeface="Arial" pitchFamily="34" charset="0"/>
              </a:rPr>
              <a:t>La progettazione degli indicatori</a:t>
            </a:r>
          </a:p>
        </p:txBody>
      </p:sp>
      <p:grpSp>
        <p:nvGrpSpPr>
          <p:cNvPr id="31" name="Gruppo 30"/>
          <p:cNvGrpSpPr/>
          <p:nvPr/>
        </p:nvGrpSpPr>
        <p:grpSpPr>
          <a:xfrm>
            <a:off x="755576" y="1127922"/>
            <a:ext cx="7197121" cy="4893366"/>
            <a:chOff x="342047" y="747647"/>
            <a:chExt cx="3960623" cy="3778435"/>
          </a:xfrm>
        </p:grpSpPr>
        <p:cxnSp>
          <p:nvCxnSpPr>
            <p:cNvPr id="32" name="Connettore 1 31"/>
            <p:cNvCxnSpPr/>
            <p:nvPr/>
          </p:nvCxnSpPr>
          <p:spPr>
            <a:xfrm>
              <a:off x="1309583" y="1629321"/>
              <a:ext cx="9022" cy="756136"/>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3" name="Connettore 1 32"/>
            <p:cNvCxnSpPr/>
            <p:nvPr/>
          </p:nvCxnSpPr>
          <p:spPr>
            <a:xfrm>
              <a:off x="3685967" y="1629321"/>
              <a:ext cx="9022" cy="756136"/>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4" name="Connettore 1 33"/>
            <p:cNvCxnSpPr/>
            <p:nvPr/>
          </p:nvCxnSpPr>
          <p:spPr>
            <a:xfrm>
              <a:off x="2515583" y="1629321"/>
              <a:ext cx="9022" cy="756136"/>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35" name="Rettangolo arrotondato 34"/>
            <p:cNvSpPr/>
            <p:nvPr/>
          </p:nvSpPr>
          <p:spPr>
            <a:xfrm>
              <a:off x="774094" y="1737385"/>
              <a:ext cx="1080000" cy="468000"/>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rgbClr val="FF6600"/>
                  </a:solidFill>
                </a:rPr>
                <a:t>TUEL</a:t>
              </a:r>
              <a:endParaRPr lang="it-IT" b="1" dirty="0">
                <a:solidFill>
                  <a:srgbClr val="FF6600"/>
                </a:solidFill>
              </a:endParaRPr>
            </a:p>
          </p:txBody>
        </p:sp>
        <p:sp>
          <p:nvSpPr>
            <p:cNvPr id="36" name="Rettangolo arrotondato 35"/>
            <p:cNvSpPr/>
            <p:nvPr/>
          </p:nvSpPr>
          <p:spPr>
            <a:xfrm>
              <a:off x="1980098" y="1737385"/>
              <a:ext cx="1080000" cy="468000"/>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rgbClr val="FF6600"/>
                  </a:solidFill>
                </a:rPr>
                <a:t>Deleghe e trasferimenti</a:t>
              </a:r>
              <a:endParaRPr lang="it-IT" b="1" dirty="0">
                <a:solidFill>
                  <a:srgbClr val="FF6600"/>
                </a:solidFill>
              </a:endParaRPr>
            </a:p>
          </p:txBody>
        </p:sp>
        <p:sp>
          <p:nvSpPr>
            <p:cNvPr id="37" name="Rettangolo arrotondato 36"/>
            <p:cNvSpPr/>
            <p:nvPr/>
          </p:nvSpPr>
          <p:spPr>
            <a:xfrm>
              <a:off x="3186102" y="1737385"/>
              <a:ext cx="1080000" cy="468000"/>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rgbClr val="FF6600"/>
                  </a:solidFill>
                </a:rPr>
                <a:t>Pianificazione strategica</a:t>
              </a:r>
              <a:endParaRPr lang="it-IT" b="1" dirty="0">
                <a:solidFill>
                  <a:srgbClr val="FF6600"/>
                </a:solidFill>
              </a:endParaRPr>
            </a:p>
          </p:txBody>
        </p:sp>
        <p:sp>
          <p:nvSpPr>
            <p:cNvPr id="38" name="Rettangolo arrotondato 37"/>
            <p:cNvSpPr/>
            <p:nvPr/>
          </p:nvSpPr>
          <p:spPr>
            <a:xfrm>
              <a:off x="774094" y="1161321"/>
              <a:ext cx="1080000" cy="4680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chemeClr val="bg1"/>
                  </a:solidFill>
                </a:rPr>
                <a:t>funzioni</a:t>
              </a:r>
              <a:endParaRPr lang="it-IT" b="1" dirty="0">
                <a:solidFill>
                  <a:schemeClr val="bg1"/>
                </a:solidFill>
              </a:endParaRPr>
            </a:p>
          </p:txBody>
        </p:sp>
        <p:sp>
          <p:nvSpPr>
            <p:cNvPr id="39" name="Rettangolo arrotondato 38"/>
            <p:cNvSpPr/>
            <p:nvPr/>
          </p:nvSpPr>
          <p:spPr>
            <a:xfrm>
              <a:off x="1980098" y="1161321"/>
              <a:ext cx="1080000" cy="4680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chemeClr val="bg1"/>
                  </a:solidFill>
                </a:rPr>
                <a:t>servizi</a:t>
              </a:r>
              <a:endParaRPr lang="it-IT" b="1" dirty="0">
                <a:solidFill>
                  <a:schemeClr val="bg1"/>
                </a:solidFill>
              </a:endParaRPr>
            </a:p>
          </p:txBody>
        </p:sp>
        <p:sp>
          <p:nvSpPr>
            <p:cNvPr id="40" name="Rettangolo arrotondato 39"/>
            <p:cNvSpPr/>
            <p:nvPr/>
          </p:nvSpPr>
          <p:spPr>
            <a:xfrm>
              <a:off x="3186102" y="1161321"/>
              <a:ext cx="1080000" cy="4680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chemeClr val="bg1"/>
                  </a:solidFill>
                </a:rPr>
                <a:t>progetti</a:t>
              </a:r>
              <a:endParaRPr lang="it-IT" b="1" dirty="0">
                <a:solidFill>
                  <a:schemeClr val="bg1"/>
                </a:solidFill>
              </a:endParaRPr>
            </a:p>
          </p:txBody>
        </p:sp>
        <p:sp>
          <p:nvSpPr>
            <p:cNvPr id="41" name="Rettangolo arrotondato 40"/>
            <p:cNvSpPr/>
            <p:nvPr/>
          </p:nvSpPr>
          <p:spPr>
            <a:xfrm>
              <a:off x="774278" y="2313449"/>
              <a:ext cx="3492000" cy="324000"/>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rgbClr val="0070C0"/>
                  </a:solidFill>
                </a:rPr>
                <a:t>Analisi normativa, di bilancio, organizzativa</a:t>
              </a:r>
              <a:endParaRPr lang="it-IT" b="1" dirty="0">
                <a:solidFill>
                  <a:srgbClr val="0070C0"/>
                </a:solidFill>
              </a:endParaRPr>
            </a:p>
          </p:txBody>
        </p:sp>
        <p:sp>
          <p:nvSpPr>
            <p:cNvPr id="42" name="Rettangolo arrotondato 41"/>
            <p:cNvSpPr/>
            <p:nvPr/>
          </p:nvSpPr>
          <p:spPr>
            <a:xfrm>
              <a:off x="774278" y="2889513"/>
              <a:ext cx="3492000" cy="324000"/>
            </a:xfrm>
            <a:prstGeom prst="roundRect">
              <a:avLst/>
            </a:prstGeom>
            <a:solidFill>
              <a:schemeClr val="bg1"/>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rgbClr val="008000"/>
                  </a:solidFill>
                </a:rPr>
                <a:t>Obiettivi dell’azione amministrativa</a:t>
              </a:r>
              <a:endParaRPr lang="it-IT" b="1" dirty="0">
                <a:solidFill>
                  <a:srgbClr val="008000"/>
                </a:solidFill>
              </a:endParaRPr>
            </a:p>
          </p:txBody>
        </p:sp>
        <p:sp>
          <p:nvSpPr>
            <p:cNvPr id="43" name="Freccia in giù 42"/>
            <p:cNvSpPr/>
            <p:nvPr/>
          </p:nvSpPr>
          <p:spPr>
            <a:xfrm>
              <a:off x="2430094" y="2673505"/>
              <a:ext cx="180000" cy="180000"/>
            </a:xfrm>
            <a:prstGeom prst="downArrow">
              <a:avLst/>
            </a:prstGeom>
            <a:solidFill>
              <a:schemeClr val="bg1"/>
            </a:solidFill>
            <a:ln>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4" name="Freccia bidirezionale verticale 43"/>
            <p:cNvSpPr/>
            <p:nvPr/>
          </p:nvSpPr>
          <p:spPr>
            <a:xfrm>
              <a:off x="1098094" y="3249566"/>
              <a:ext cx="131687" cy="266057"/>
            </a:xfrm>
            <a:prstGeom prst="upDownArrow">
              <a:avLst/>
            </a:prstGeom>
            <a:solidFill>
              <a:schemeClr val="bg1"/>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5" name="Rettangolo arrotondato 44"/>
            <p:cNvSpPr/>
            <p:nvPr/>
          </p:nvSpPr>
          <p:spPr>
            <a:xfrm rot="16200000">
              <a:off x="-1331953" y="2421647"/>
              <a:ext cx="3672000" cy="324000"/>
            </a:xfrm>
            <a:prstGeom prst="roundRect">
              <a:avLst/>
            </a:prstGeom>
            <a:solidFill>
              <a:schemeClr val="bg1"/>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rgbClr val="FF6600"/>
                  </a:solidFill>
                </a:rPr>
                <a:t>Letteratura sul </a:t>
              </a:r>
              <a:r>
                <a:rPr lang="it-IT" b="1" dirty="0" err="1" smtClean="0">
                  <a:solidFill>
                    <a:srgbClr val="FF6600"/>
                  </a:solidFill>
                </a:rPr>
                <a:t>well-being</a:t>
              </a:r>
              <a:r>
                <a:rPr lang="it-IT" b="1" dirty="0" smtClean="0">
                  <a:solidFill>
                    <a:srgbClr val="FF6600"/>
                  </a:solidFill>
                </a:rPr>
                <a:t> e sul Bes</a:t>
              </a:r>
              <a:endParaRPr lang="it-IT" b="1" dirty="0">
                <a:solidFill>
                  <a:srgbClr val="FF6600"/>
                </a:solidFill>
              </a:endParaRPr>
            </a:p>
          </p:txBody>
        </p:sp>
        <p:sp>
          <p:nvSpPr>
            <p:cNvPr id="46" name="Rettangolo arrotondato 45"/>
            <p:cNvSpPr/>
            <p:nvPr/>
          </p:nvSpPr>
          <p:spPr>
            <a:xfrm>
              <a:off x="774094" y="3537637"/>
              <a:ext cx="828000" cy="468000"/>
            </a:xfrm>
            <a:prstGeom prst="roundRect">
              <a:avLst/>
            </a:prstGeom>
            <a:solidFill>
              <a:schemeClr val="bg1"/>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smtClean="0">
                  <a:solidFill>
                    <a:srgbClr val="FF6600"/>
                  </a:solidFill>
                </a:rPr>
                <a:t>Dimensioni </a:t>
              </a:r>
            </a:p>
            <a:p>
              <a:pPr algn="ctr"/>
              <a:r>
                <a:rPr lang="it-IT" sz="1400" b="1" dirty="0" smtClean="0">
                  <a:solidFill>
                    <a:srgbClr val="FF6600"/>
                  </a:solidFill>
                </a:rPr>
                <a:t>del Bes</a:t>
              </a:r>
              <a:endParaRPr lang="it-IT" sz="1400" b="1" dirty="0">
                <a:solidFill>
                  <a:srgbClr val="FF6600"/>
                </a:solidFill>
              </a:endParaRPr>
            </a:p>
          </p:txBody>
        </p:sp>
        <p:sp>
          <p:nvSpPr>
            <p:cNvPr id="47" name="Rettangolo arrotondato 46"/>
            <p:cNvSpPr/>
            <p:nvPr/>
          </p:nvSpPr>
          <p:spPr>
            <a:xfrm>
              <a:off x="1674286" y="3537637"/>
              <a:ext cx="828000" cy="468000"/>
            </a:xfrm>
            <a:prstGeom prst="round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smtClean="0">
                  <a:solidFill>
                    <a:srgbClr val="0070C0"/>
                  </a:solidFill>
                </a:rPr>
                <a:t>Misure </a:t>
              </a:r>
            </a:p>
            <a:p>
              <a:pPr algn="ctr"/>
              <a:r>
                <a:rPr lang="it-IT" sz="1400" b="1" dirty="0" smtClean="0">
                  <a:solidFill>
                    <a:srgbClr val="0070C0"/>
                  </a:solidFill>
                </a:rPr>
                <a:t>del Bes</a:t>
              </a:r>
              <a:endParaRPr lang="it-IT" sz="1400" b="1" dirty="0">
                <a:solidFill>
                  <a:srgbClr val="0070C0"/>
                </a:solidFill>
              </a:endParaRPr>
            </a:p>
          </p:txBody>
        </p:sp>
        <p:sp>
          <p:nvSpPr>
            <p:cNvPr id="48" name="Rettangolo arrotondato 47"/>
            <p:cNvSpPr/>
            <p:nvPr/>
          </p:nvSpPr>
          <p:spPr>
            <a:xfrm>
              <a:off x="2574478" y="3537637"/>
              <a:ext cx="828000" cy="4680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smtClean="0">
                  <a:solidFill>
                    <a:schemeClr val="bg1"/>
                  </a:solidFill>
                </a:rPr>
                <a:t>Altri </a:t>
              </a:r>
            </a:p>
            <a:p>
              <a:pPr algn="ctr"/>
              <a:r>
                <a:rPr lang="it-IT" sz="1400" b="1" dirty="0" smtClean="0">
                  <a:solidFill>
                    <a:schemeClr val="bg1"/>
                  </a:solidFill>
                </a:rPr>
                <a:t>indicatori</a:t>
              </a:r>
              <a:endParaRPr lang="it-IT" sz="1400" b="1" dirty="0">
                <a:solidFill>
                  <a:schemeClr val="bg1"/>
                </a:solidFill>
              </a:endParaRPr>
            </a:p>
          </p:txBody>
        </p:sp>
        <p:sp>
          <p:nvSpPr>
            <p:cNvPr id="49" name="Rettangolo arrotondato 48"/>
            <p:cNvSpPr/>
            <p:nvPr/>
          </p:nvSpPr>
          <p:spPr>
            <a:xfrm>
              <a:off x="3474670" y="3537637"/>
              <a:ext cx="828000" cy="468000"/>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smtClean="0">
                  <a:solidFill>
                    <a:schemeClr val="bg1"/>
                  </a:solidFill>
                </a:rPr>
                <a:t>Indicatori specifici</a:t>
              </a:r>
              <a:endParaRPr lang="it-IT" sz="1400" b="1" dirty="0">
                <a:solidFill>
                  <a:schemeClr val="bg1"/>
                </a:solidFill>
              </a:endParaRPr>
            </a:p>
          </p:txBody>
        </p:sp>
        <p:sp>
          <p:nvSpPr>
            <p:cNvPr id="50" name="Freccia bidirezionale verticale 49"/>
            <p:cNvSpPr/>
            <p:nvPr/>
          </p:nvSpPr>
          <p:spPr>
            <a:xfrm>
              <a:off x="1980274" y="3249566"/>
              <a:ext cx="131687" cy="266057"/>
            </a:xfrm>
            <a:prstGeom prst="upDownArrow">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1" name="Freccia bidirezionale verticale 50"/>
            <p:cNvSpPr/>
            <p:nvPr/>
          </p:nvSpPr>
          <p:spPr>
            <a:xfrm>
              <a:off x="2880466" y="3249566"/>
              <a:ext cx="131687" cy="266057"/>
            </a:xfrm>
            <a:prstGeom prst="up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2" name="Freccia bidirezionale verticale 51"/>
            <p:cNvSpPr/>
            <p:nvPr/>
          </p:nvSpPr>
          <p:spPr>
            <a:xfrm>
              <a:off x="3780612" y="3249549"/>
              <a:ext cx="131687" cy="266057"/>
            </a:xfrm>
            <a:prstGeom prst="upDownArrow">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3" name="Rettangolo arrotondato 52"/>
            <p:cNvSpPr/>
            <p:nvPr/>
          </p:nvSpPr>
          <p:spPr>
            <a:xfrm>
              <a:off x="774278" y="747647"/>
              <a:ext cx="3492000" cy="324000"/>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rgbClr val="008000"/>
                  </a:solidFill>
                </a:rPr>
                <a:t>Funzionamento dell’Ente locale</a:t>
              </a:r>
              <a:endParaRPr lang="it-IT" b="1" dirty="0">
                <a:solidFill>
                  <a:srgbClr val="008000"/>
                </a:solidFill>
              </a:endParaRPr>
            </a:p>
          </p:txBody>
        </p:sp>
        <p:sp>
          <p:nvSpPr>
            <p:cNvPr id="54" name="Rettangolo arrotondato 53"/>
            <p:cNvSpPr/>
            <p:nvPr/>
          </p:nvSpPr>
          <p:spPr>
            <a:xfrm>
              <a:off x="774278" y="4095646"/>
              <a:ext cx="3492000" cy="430436"/>
            </a:xfrm>
            <a:prstGeom prst="round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chemeClr val="tx1">
                      <a:lumMod val="65000"/>
                      <a:lumOff val="35000"/>
                    </a:schemeClr>
                  </a:solidFill>
                </a:rPr>
                <a:t>Banche dati del Sistema Statistico Nazionale</a:t>
              </a:r>
            </a:p>
            <a:p>
              <a:pPr algn="ctr"/>
              <a:r>
                <a:rPr lang="it-IT" b="1" dirty="0" smtClean="0">
                  <a:solidFill>
                    <a:schemeClr val="tx1">
                      <a:lumMod val="65000"/>
                      <a:lumOff val="35000"/>
                    </a:schemeClr>
                  </a:solidFill>
                </a:rPr>
                <a:t>Archivi amministrativi  delle Province</a:t>
              </a:r>
              <a:endParaRPr lang="it-IT" b="1" dirty="0">
                <a:solidFill>
                  <a:schemeClr val="tx1">
                    <a:lumMod val="65000"/>
                    <a:lumOff val="35000"/>
                  </a:schemeClr>
                </a:solidFill>
              </a:endParaRPr>
            </a:p>
          </p:txBody>
        </p:sp>
      </p:grpSp>
      <p:pic>
        <p:nvPicPr>
          <p:cNvPr id="55" name="Immagine 54" descr="LogoGis20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196" y="6193997"/>
            <a:ext cx="661163" cy="496882"/>
          </a:xfrm>
          <a:prstGeom prst="rect">
            <a:avLst/>
          </a:prstGeom>
        </p:spPr>
      </p:pic>
    </p:spTree>
    <p:extLst>
      <p:ext uri="{BB962C8B-B14F-4D97-AF65-F5344CB8AC3E}">
        <p14:creationId xmlns:p14="http://schemas.microsoft.com/office/powerpoint/2010/main" val="36445995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755576" y="1823333"/>
            <a:ext cx="7704856" cy="3139321"/>
          </a:xfrm>
          <a:prstGeom prst="rect">
            <a:avLst/>
          </a:prstGeom>
          <a:noFill/>
        </p:spPr>
        <p:txBody>
          <a:bodyPr wrap="square" rtlCol="0">
            <a:spAutoFit/>
          </a:bodyPr>
          <a:lstStyle/>
          <a:p>
            <a:pPr marL="457200" indent="-457200">
              <a:buFont typeface="Wingdings" pitchFamily="2" charset="2"/>
              <a:buChar char="q"/>
            </a:pPr>
            <a:r>
              <a:rPr lang="it-IT" sz="2200" b="1" dirty="0" smtClean="0">
                <a:solidFill>
                  <a:srgbClr val="990000"/>
                </a:solidFill>
              </a:rPr>
              <a:t>Analisi del contesto</a:t>
            </a:r>
          </a:p>
          <a:p>
            <a:pPr marL="914400" lvl="1" indent="-457200">
              <a:buFont typeface="Wingdings" pitchFamily="2" charset="2"/>
              <a:buChar char="ü"/>
            </a:pPr>
            <a:r>
              <a:rPr lang="it-IT" sz="2200" dirty="0" smtClean="0">
                <a:solidFill>
                  <a:srgbClr val="505150"/>
                </a:solidFill>
              </a:rPr>
              <a:t>Misure del </a:t>
            </a:r>
            <a:r>
              <a:rPr lang="it-IT" sz="2200" dirty="0" err="1" smtClean="0">
                <a:solidFill>
                  <a:srgbClr val="505150"/>
                </a:solidFill>
              </a:rPr>
              <a:t>Bes</a:t>
            </a:r>
            <a:r>
              <a:rPr lang="it-IT" sz="2200" dirty="0" smtClean="0">
                <a:solidFill>
                  <a:srgbClr val="505150"/>
                </a:solidFill>
              </a:rPr>
              <a:t> nazionale ©</a:t>
            </a:r>
          </a:p>
          <a:p>
            <a:pPr marL="914400" lvl="1" indent="-457200">
              <a:buFont typeface="Wingdings" pitchFamily="2" charset="2"/>
              <a:buChar char="ü"/>
            </a:pPr>
            <a:r>
              <a:rPr lang="it-IT" sz="2200" i="1" dirty="0" smtClean="0">
                <a:solidFill>
                  <a:srgbClr val="505150"/>
                </a:solidFill>
              </a:rPr>
              <a:t>Proxy </a:t>
            </a:r>
            <a:r>
              <a:rPr lang="it-IT" sz="2200" dirty="0" smtClean="0">
                <a:solidFill>
                  <a:srgbClr val="505150"/>
                </a:solidFill>
              </a:rPr>
              <a:t>degli indicatori del Bes nazionale</a:t>
            </a:r>
          </a:p>
          <a:p>
            <a:pPr marL="914400" lvl="1" indent="-457200">
              <a:buFont typeface="Wingdings" pitchFamily="2" charset="2"/>
              <a:buChar char="ü"/>
            </a:pPr>
            <a:r>
              <a:rPr lang="it-IT" sz="2200" i="1" dirty="0" smtClean="0">
                <a:solidFill>
                  <a:srgbClr val="505150"/>
                </a:solidFill>
              </a:rPr>
              <a:t>Ulteriori </a:t>
            </a:r>
            <a:r>
              <a:rPr lang="it-IT" sz="2200" dirty="0" smtClean="0">
                <a:solidFill>
                  <a:srgbClr val="505150"/>
                </a:solidFill>
              </a:rPr>
              <a:t>indicatori rilevanti per lo specifico contesto territoriale e istituzionale di analisi</a:t>
            </a:r>
          </a:p>
          <a:p>
            <a:pPr marL="342900" indent="-342900"/>
            <a:endParaRPr lang="it-IT" sz="2200" dirty="0" smtClean="0">
              <a:solidFill>
                <a:srgbClr val="C00000"/>
              </a:solidFill>
            </a:endParaRPr>
          </a:p>
          <a:p>
            <a:pPr marL="342900" indent="-342900">
              <a:buFont typeface="Wingdings" pitchFamily="2" charset="2"/>
              <a:buChar char="q"/>
            </a:pPr>
            <a:r>
              <a:rPr lang="it-IT" sz="2200" b="1" dirty="0" smtClean="0">
                <a:solidFill>
                  <a:srgbClr val="990000"/>
                </a:solidFill>
              </a:rPr>
              <a:t>Analisi dell’azione dell’Ente locale </a:t>
            </a:r>
            <a:r>
              <a:rPr lang="it-IT" sz="2200" dirty="0">
                <a:solidFill>
                  <a:srgbClr val="505150"/>
                </a:solidFill>
              </a:rPr>
              <a:t>(indicatori specifici</a:t>
            </a:r>
            <a:r>
              <a:rPr lang="it-IT" sz="2200" dirty="0" smtClean="0">
                <a:solidFill>
                  <a:srgbClr val="505150"/>
                </a:solidFill>
              </a:rPr>
              <a:t>)</a:t>
            </a:r>
          </a:p>
          <a:p>
            <a:pPr marL="800100" lvl="1" indent="-342900">
              <a:buFont typeface="Wingdings" pitchFamily="2" charset="2"/>
              <a:buChar char="ü"/>
            </a:pPr>
            <a:r>
              <a:rPr lang="it-IT" sz="2200" dirty="0" smtClean="0">
                <a:solidFill>
                  <a:srgbClr val="505150"/>
                </a:solidFill>
              </a:rPr>
              <a:t>Livello dei bisogni</a:t>
            </a:r>
          </a:p>
          <a:p>
            <a:pPr marL="800100" lvl="1" indent="-342900">
              <a:buFont typeface="Wingdings" pitchFamily="2" charset="2"/>
              <a:buChar char="ü"/>
            </a:pPr>
            <a:r>
              <a:rPr lang="it-IT" sz="2200" dirty="0" smtClean="0">
                <a:solidFill>
                  <a:srgbClr val="505150"/>
                </a:solidFill>
              </a:rPr>
              <a:t>Livello </a:t>
            </a:r>
            <a:r>
              <a:rPr lang="it-IT" sz="2200" dirty="0">
                <a:solidFill>
                  <a:srgbClr val="505150"/>
                </a:solidFill>
              </a:rPr>
              <a:t>dei risultati</a:t>
            </a:r>
          </a:p>
        </p:txBody>
      </p:sp>
      <p:sp>
        <p:nvSpPr>
          <p:cNvPr id="6" name="CasellaDiTesto 5"/>
          <p:cNvSpPr txBox="1"/>
          <p:nvPr/>
        </p:nvSpPr>
        <p:spPr>
          <a:xfrm>
            <a:off x="755576" y="529516"/>
            <a:ext cx="7538462" cy="523220"/>
          </a:xfrm>
          <a:prstGeom prst="rect">
            <a:avLst/>
          </a:prstGeom>
          <a:noFill/>
        </p:spPr>
        <p:txBody>
          <a:bodyPr wrap="square" rtlCol="0">
            <a:spAutoFit/>
          </a:bodyPr>
          <a:lstStyle/>
          <a:p>
            <a:r>
              <a:rPr lang="it-IT" sz="2800" b="1" dirty="0">
                <a:solidFill>
                  <a:srgbClr val="5F5F5F"/>
                </a:solidFill>
                <a:effectLst>
                  <a:outerShdw blurRad="38100" dist="38100" dir="2700000" algn="tl">
                    <a:srgbClr val="000000">
                      <a:alpha val="43137"/>
                    </a:srgbClr>
                  </a:outerShdw>
                </a:effectLst>
                <a:latin typeface="Arial" pitchFamily="34" charset="0"/>
                <a:cs typeface="Arial" pitchFamily="34" charset="0"/>
              </a:rPr>
              <a:t>La progettazione degli indicatori</a:t>
            </a:r>
          </a:p>
        </p:txBody>
      </p:sp>
      <p:pic>
        <p:nvPicPr>
          <p:cNvPr id="9" name="Immagine 8" descr="LogoGis20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196" y="6193997"/>
            <a:ext cx="661163" cy="496882"/>
          </a:xfrm>
          <a:prstGeom prst="rect">
            <a:avLst/>
          </a:prstGeom>
        </p:spPr>
      </p:pic>
    </p:spTree>
    <p:extLst>
      <p:ext uri="{BB962C8B-B14F-4D97-AF65-F5344CB8AC3E}">
        <p14:creationId xmlns:p14="http://schemas.microsoft.com/office/powerpoint/2010/main" val="19062534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755576" y="385500"/>
            <a:ext cx="7538462" cy="523220"/>
          </a:xfrm>
          <a:prstGeom prst="rect">
            <a:avLst/>
          </a:prstGeom>
          <a:noFill/>
        </p:spPr>
        <p:txBody>
          <a:bodyPr wrap="square" rtlCol="0">
            <a:spAutoFit/>
          </a:bodyPr>
          <a:lstStyle/>
          <a:p>
            <a:r>
              <a:rPr lang="it-IT" sz="2800" b="1" dirty="0" smtClean="0">
                <a:solidFill>
                  <a:srgbClr val="5F5F5F"/>
                </a:solidFill>
                <a:effectLst>
                  <a:outerShdw blurRad="38100" dist="38100" dir="2700000" algn="tl">
                    <a:srgbClr val="000000">
                      <a:alpha val="43137"/>
                    </a:srgbClr>
                  </a:outerShdw>
                </a:effectLst>
                <a:latin typeface="Arial" pitchFamily="34" charset="0"/>
                <a:cs typeface="Arial" pitchFamily="34" charset="0"/>
              </a:rPr>
              <a:t>La rete</a:t>
            </a:r>
            <a:endParaRPr lang="it-IT" sz="2800" b="1" dirty="0">
              <a:solidFill>
                <a:srgbClr val="5F5F5F"/>
              </a:solidFill>
              <a:effectLst>
                <a:outerShdw blurRad="38100" dist="38100" dir="2700000" algn="tl">
                  <a:srgbClr val="000000">
                    <a:alpha val="43137"/>
                  </a:srgbClr>
                </a:outerShdw>
              </a:effectLst>
              <a:latin typeface="Arial" pitchFamily="34" charset="0"/>
              <a:cs typeface="Arial" pitchFamily="34" charset="0"/>
            </a:endParaRPr>
          </a:p>
        </p:txBody>
      </p:sp>
      <p:pic>
        <p:nvPicPr>
          <p:cNvPr id="8194" name="Picture 2" descr="C:\Users\mocarbon.PCISTAT\Desktop\Immagi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217" y="1151842"/>
            <a:ext cx="4326956" cy="4428000"/>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p:cNvSpPr txBox="1"/>
          <p:nvPr/>
        </p:nvSpPr>
        <p:spPr>
          <a:xfrm>
            <a:off x="5292080" y="911882"/>
            <a:ext cx="3096344" cy="2800767"/>
          </a:xfrm>
          <a:prstGeom prst="rect">
            <a:avLst/>
          </a:prstGeom>
          <a:noFill/>
        </p:spPr>
        <p:txBody>
          <a:bodyPr wrap="square" rtlCol="0">
            <a:spAutoFit/>
          </a:bodyPr>
          <a:lstStyle/>
          <a:p>
            <a:pPr marL="285750" indent="-285750">
              <a:buFont typeface="Wingdings" pitchFamily="2" charset="2"/>
              <a:buChar char="q"/>
            </a:pPr>
            <a:r>
              <a:rPr lang="it-IT" sz="1600" b="1" dirty="0">
                <a:solidFill>
                  <a:srgbClr val="505150"/>
                </a:solidFill>
              </a:rPr>
              <a:t>21 </a:t>
            </a:r>
            <a:r>
              <a:rPr lang="it-IT" sz="1600" dirty="0">
                <a:solidFill>
                  <a:srgbClr val="505150"/>
                </a:solidFill>
              </a:rPr>
              <a:t>Uffici di statistica provinciali in 13 regioni</a:t>
            </a:r>
          </a:p>
          <a:p>
            <a:pPr marL="285750" indent="-285750">
              <a:buFont typeface="Wingdings" pitchFamily="2" charset="2"/>
              <a:buChar char="q"/>
            </a:pPr>
            <a:r>
              <a:rPr lang="it-IT" sz="1600" b="1" dirty="0">
                <a:solidFill>
                  <a:srgbClr val="505150"/>
                </a:solidFill>
              </a:rPr>
              <a:t>17</a:t>
            </a:r>
            <a:r>
              <a:rPr lang="it-IT" sz="1600" dirty="0">
                <a:solidFill>
                  <a:srgbClr val="505150"/>
                </a:solidFill>
              </a:rPr>
              <a:t> Sedi territoriali Istat</a:t>
            </a:r>
          </a:p>
          <a:p>
            <a:pPr marL="285750" indent="-285750">
              <a:buFont typeface="Wingdings" pitchFamily="2" charset="2"/>
              <a:buChar char="q"/>
            </a:pPr>
            <a:r>
              <a:rPr lang="it-IT" sz="1600" b="1" dirty="0">
                <a:solidFill>
                  <a:srgbClr val="505150"/>
                </a:solidFill>
              </a:rPr>
              <a:t>107</a:t>
            </a:r>
            <a:r>
              <a:rPr lang="it-IT" sz="1600" dirty="0">
                <a:solidFill>
                  <a:srgbClr val="505150"/>
                </a:solidFill>
              </a:rPr>
              <a:t> referenti di progetto</a:t>
            </a:r>
          </a:p>
          <a:p>
            <a:pPr marL="285750" indent="-285750">
              <a:buFont typeface="Wingdings" pitchFamily="2" charset="2"/>
              <a:buChar char="q"/>
            </a:pPr>
            <a:r>
              <a:rPr lang="it-IT" sz="1600" dirty="0">
                <a:solidFill>
                  <a:srgbClr val="505150"/>
                </a:solidFill>
              </a:rPr>
              <a:t>Un Comitato di coordinamento nazionale </a:t>
            </a:r>
            <a:r>
              <a:rPr lang="it-IT" sz="1600" b="1" dirty="0">
                <a:solidFill>
                  <a:srgbClr val="505150"/>
                </a:solidFill>
              </a:rPr>
              <a:t>CUSPI</a:t>
            </a:r>
            <a:r>
              <a:rPr lang="it-IT" sz="1600" dirty="0">
                <a:solidFill>
                  <a:srgbClr val="505150"/>
                </a:solidFill>
              </a:rPr>
              <a:t>-Istat</a:t>
            </a:r>
          </a:p>
          <a:p>
            <a:pPr marL="285750" indent="-285750">
              <a:buFont typeface="Wingdings" pitchFamily="2" charset="2"/>
              <a:buChar char="q"/>
            </a:pPr>
            <a:r>
              <a:rPr lang="it-IT" sz="1600" dirty="0">
                <a:solidFill>
                  <a:srgbClr val="505150"/>
                </a:solidFill>
              </a:rPr>
              <a:t>Un </a:t>
            </a:r>
            <a:r>
              <a:rPr lang="it-IT" sz="1600" dirty="0" smtClean="0">
                <a:solidFill>
                  <a:srgbClr val="505150"/>
                </a:solidFill>
              </a:rPr>
              <a:t>nucleo </a:t>
            </a:r>
            <a:r>
              <a:rPr lang="it-IT" sz="1600" dirty="0">
                <a:solidFill>
                  <a:srgbClr val="505150"/>
                </a:solidFill>
              </a:rPr>
              <a:t>di </a:t>
            </a:r>
            <a:r>
              <a:rPr lang="it-IT" sz="1600" b="1" dirty="0">
                <a:solidFill>
                  <a:srgbClr val="505150"/>
                </a:solidFill>
              </a:rPr>
              <a:t>supporto</a:t>
            </a:r>
            <a:r>
              <a:rPr lang="it-IT" sz="1600" dirty="0">
                <a:solidFill>
                  <a:srgbClr val="505150"/>
                </a:solidFill>
              </a:rPr>
              <a:t> tecnico metodologico Istat</a:t>
            </a:r>
          </a:p>
          <a:p>
            <a:pPr marL="285750" indent="-285750">
              <a:buFont typeface="Wingdings" pitchFamily="2" charset="2"/>
              <a:buChar char="q"/>
            </a:pPr>
            <a:r>
              <a:rPr lang="it-IT" sz="1600" b="1" dirty="0">
                <a:solidFill>
                  <a:srgbClr val="505150"/>
                </a:solidFill>
              </a:rPr>
              <a:t>13</a:t>
            </a:r>
            <a:r>
              <a:rPr lang="it-IT" sz="1600" dirty="0">
                <a:solidFill>
                  <a:srgbClr val="505150"/>
                </a:solidFill>
              </a:rPr>
              <a:t> Gruppi di lavoro territoriali Istat-Province</a:t>
            </a:r>
          </a:p>
        </p:txBody>
      </p:sp>
      <p:sp>
        <p:nvSpPr>
          <p:cNvPr id="11" name="CasellaDiTesto 10"/>
          <p:cNvSpPr txBox="1"/>
          <p:nvPr/>
        </p:nvSpPr>
        <p:spPr>
          <a:xfrm>
            <a:off x="5364087" y="4149080"/>
            <a:ext cx="3312369" cy="1815882"/>
          </a:xfrm>
          <a:prstGeom prst="rect">
            <a:avLst/>
          </a:prstGeom>
          <a:noFill/>
        </p:spPr>
        <p:txBody>
          <a:bodyPr wrap="square" rtlCol="0">
            <a:spAutoFit/>
          </a:bodyPr>
          <a:lstStyle/>
          <a:p>
            <a:r>
              <a:rPr lang="it-IT" sz="1600" b="1" dirty="0" smtClean="0">
                <a:solidFill>
                  <a:srgbClr val="990000"/>
                </a:solidFill>
              </a:rPr>
              <a:t>Per </a:t>
            </a:r>
            <a:r>
              <a:rPr lang="it-IT" sz="1600" b="1" dirty="0">
                <a:solidFill>
                  <a:srgbClr val="990000"/>
                </a:solidFill>
              </a:rPr>
              <a:t>condividere</a:t>
            </a:r>
          </a:p>
          <a:p>
            <a:pPr marL="357188" indent="-268288">
              <a:buFont typeface="Wingdings" pitchFamily="2" charset="2"/>
              <a:buChar char="Ø"/>
            </a:pPr>
            <a:r>
              <a:rPr lang="it-IT" sz="1600" dirty="0">
                <a:solidFill>
                  <a:srgbClr val="505150"/>
                </a:solidFill>
              </a:rPr>
              <a:t>Indicatori di contesto</a:t>
            </a:r>
          </a:p>
          <a:p>
            <a:pPr marL="357188" indent="-268288">
              <a:buFont typeface="Wingdings" pitchFamily="2" charset="2"/>
              <a:buChar char="Ø"/>
            </a:pPr>
            <a:r>
              <a:rPr lang="it-IT" sz="1600" dirty="0">
                <a:solidFill>
                  <a:srgbClr val="505150"/>
                </a:solidFill>
              </a:rPr>
              <a:t>Indicatori  specifici</a:t>
            </a:r>
          </a:p>
          <a:p>
            <a:pPr marL="357188" indent="-268288">
              <a:buFont typeface="Wingdings" pitchFamily="2" charset="2"/>
              <a:buChar char="Ø"/>
            </a:pPr>
            <a:r>
              <a:rPr lang="it-IT" sz="1600" dirty="0" smtClean="0">
                <a:solidFill>
                  <a:srgbClr val="505150"/>
                </a:solidFill>
              </a:rPr>
              <a:t>Sviluppo </a:t>
            </a:r>
            <a:r>
              <a:rPr lang="it-IT" sz="1600" dirty="0">
                <a:solidFill>
                  <a:srgbClr val="505150"/>
                </a:solidFill>
              </a:rPr>
              <a:t>della reportistica</a:t>
            </a:r>
          </a:p>
          <a:p>
            <a:pPr marL="357188" indent="-268288">
              <a:buFont typeface="Wingdings" pitchFamily="2" charset="2"/>
              <a:buChar char="Ø"/>
            </a:pPr>
            <a:r>
              <a:rPr lang="it-IT" sz="1600" dirty="0">
                <a:solidFill>
                  <a:srgbClr val="505150"/>
                </a:solidFill>
              </a:rPr>
              <a:t>Azioni e risultati della diffusione e consultazione a livello locale</a:t>
            </a:r>
          </a:p>
        </p:txBody>
      </p:sp>
      <p:pic>
        <p:nvPicPr>
          <p:cNvPr id="10" name="Immagine 9" descr="LogoGis2014.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2196" y="6193997"/>
            <a:ext cx="661163" cy="496882"/>
          </a:xfrm>
          <a:prstGeom prst="rect">
            <a:avLst/>
          </a:prstGeom>
        </p:spPr>
      </p:pic>
    </p:spTree>
    <p:extLst>
      <p:ext uri="{BB962C8B-B14F-4D97-AF65-F5344CB8AC3E}">
        <p14:creationId xmlns:p14="http://schemas.microsoft.com/office/powerpoint/2010/main" val="29018807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ocarbon.PCISTAT\Desktop\Immagi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378" y="1196752"/>
            <a:ext cx="4644000" cy="4644000"/>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p:cNvSpPr txBox="1"/>
          <p:nvPr/>
        </p:nvSpPr>
        <p:spPr>
          <a:xfrm>
            <a:off x="5609930" y="5301208"/>
            <a:ext cx="3518249" cy="369332"/>
          </a:xfrm>
          <a:prstGeom prst="rect">
            <a:avLst/>
          </a:prstGeom>
          <a:noFill/>
        </p:spPr>
        <p:txBody>
          <a:bodyPr wrap="square" rtlCol="0">
            <a:spAutoFit/>
          </a:bodyPr>
          <a:lstStyle/>
          <a:p>
            <a:r>
              <a:rPr lang="it-IT" b="1" dirty="0" smtClean="0">
                <a:solidFill>
                  <a:srgbClr val="990000"/>
                </a:solidFill>
              </a:rPr>
              <a:t>http://www.besdelleprovince.it</a:t>
            </a:r>
            <a:endParaRPr lang="it-IT" b="1" dirty="0">
              <a:solidFill>
                <a:srgbClr val="990000"/>
              </a:solidFill>
            </a:endParaRPr>
          </a:p>
        </p:txBody>
      </p:sp>
      <p:sp>
        <p:nvSpPr>
          <p:cNvPr id="6" name="CasellaDiTesto 5"/>
          <p:cNvSpPr txBox="1"/>
          <p:nvPr/>
        </p:nvSpPr>
        <p:spPr>
          <a:xfrm>
            <a:off x="5652120" y="2935263"/>
            <a:ext cx="2916432" cy="1477328"/>
          </a:xfrm>
          <a:prstGeom prst="rect">
            <a:avLst/>
          </a:prstGeom>
          <a:solidFill>
            <a:schemeClr val="bg1"/>
          </a:solidFill>
        </p:spPr>
        <p:txBody>
          <a:bodyPr wrap="square" rtlCol="0">
            <a:spAutoFit/>
          </a:bodyPr>
          <a:lstStyle/>
          <a:p>
            <a:r>
              <a:rPr lang="it-IT" b="1" dirty="0">
                <a:solidFill>
                  <a:srgbClr val="505150"/>
                </a:solidFill>
              </a:rPr>
              <a:t>Disponibili on-line</a:t>
            </a:r>
          </a:p>
          <a:p>
            <a:pPr marL="465138" lvl="1" indent="-285750">
              <a:buFont typeface="Wingdings" pitchFamily="2" charset="2"/>
              <a:buChar char="ü"/>
            </a:pPr>
            <a:r>
              <a:rPr lang="it-IT" dirty="0">
                <a:solidFill>
                  <a:srgbClr val="505150"/>
                </a:solidFill>
              </a:rPr>
              <a:t>Volumi</a:t>
            </a:r>
          </a:p>
          <a:p>
            <a:pPr marL="465138" lvl="1" indent="-285750">
              <a:buFont typeface="Wingdings" pitchFamily="2" charset="2"/>
              <a:buChar char="ü"/>
            </a:pPr>
            <a:r>
              <a:rPr lang="it-IT" dirty="0">
                <a:solidFill>
                  <a:srgbClr val="505150"/>
                </a:solidFill>
              </a:rPr>
              <a:t>Metadati</a:t>
            </a:r>
          </a:p>
          <a:p>
            <a:pPr marL="465138" lvl="1" indent="-285750">
              <a:buFont typeface="Wingdings" pitchFamily="2" charset="2"/>
              <a:buChar char="ü"/>
            </a:pPr>
            <a:r>
              <a:rPr lang="it-IT" dirty="0">
                <a:solidFill>
                  <a:srgbClr val="505150"/>
                </a:solidFill>
              </a:rPr>
              <a:t>Documentazione metodologica</a:t>
            </a:r>
          </a:p>
        </p:txBody>
      </p:sp>
      <p:sp>
        <p:nvSpPr>
          <p:cNvPr id="7" name="CasellaDiTesto 6"/>
          <p:cNvSpPr txBox="1"/>
          <p:nvPr/>
        </p:nvSpPr>
        <p:spPr>
          <a:xfrm>
            <a:off x="5526766" y="1534301"/>
            <a:ext cx="3437722" cy="923330"/>
          </a:xfrm>
          <a:prstGeom prst="rect">
            <a:avLst/>
          </a:prstGeom>
          <a:noFill/>
        </p:spPr>
        <p:txBody>
          <a:bodyPr wrap="square" rtlCol="0">
            <a:spAutoFit/>
          </a:bodyPr>
          <a:lstStyle/>
          <a:p>
            <a:r>
              <a:rPr lang="it-IT" b="1" dirty="0" smtClean="0">
                <a:solidFill>
                  <a:srgbClr val="990000"/>
                </a:solidFill>
              </a:rPr>
              <a:t>88</a:t>
            </a:r>
            <a:r>
              <a:rPr lang="it-IT" dirty="0" smtClean="0">
                <a:solidFill>
                  <a:srgbClr val="990000"/>
                </a:solidFill>
              </a:rPr>
              <a:t> </a:t>
            </a:r>
            <a:r>
              <a:rPr lang="it-IT" dirty="0">
                <a:solidFill>
                  <a:srgbClr val="505150"/>
                </a:solidFill>
              </a:rPr>
              <a:t>indicatori per 11 dimensioni</a:t>
            </a:r>
          </a:p>
          <a:p>
            <a:r>
              <a:rPr lang="it-IT" dirty="0">
                <a:solidFill>
                  <a:srgbClr val="505150"/>
                </a:solidFill>
              </a:rPr>
              <a:t>per le 21 province aderenti, le rispettive regioni e </a:t>
            </a:r>
            <a:r>
              <a:rPr lang="it-IT" dirty="0" smtClean="0">
                <a:solidFill>
                  <a:srgbClr val="505150"/>
                </a:solidFill>
              </a:rPr>
              <a:t>l’Italia</a:t>
            </a:r>
            <a:endParaRPr lang="it-IT" dirty="0">
              <a:solidFill>
                <a:srgbClr val="505150"/>
              </a:solidFill>
            </a:endParaRPr>
          </a:p>
        </p:txBody>
      </p:sp>
      <p:sp>
        <p:nvSpPr>
          <p:cNvPr id="8" name="CasellaDiTesto 7"/>
          <p:cNvSpPr txBox="1"/>
          <p:nvPr/>
        </p:nvSpPr>
        <p:spPr>
          <a:xfrm>
            <a:off x="755576" y="529516"/>
            <a:ext cx="7538462" cy="523220"/>
          </a:xfrm>
          <a:prstGeom prst="rect">
            <a:avLst/>
          </a:prstGeom>
          <a:noFill/>
        </p:spPr>
        <p:txBody>
          <a:bodyPr wrap="square" rtlCol="0">
            <a:spAutoFit/>
          </a:bodyPr>
          <a:lstStyle/>
          <a:p>
            <a:r>
              <a:rPr lang="it-IT" sz="2800" b="1" dirty="0" smtClean="0">
                <a:solidFill>
                  <a:srgbClr val="5F5F5F"/>
                </a:solidFill>
                <a:effectLst>
                  <a:outerShdw blurRad="38100" dist="38100" dir="2700000" algn="tl">
                    <a:srgbClr val="000000">
                      <a:alpha val="43137"/>
                    </a:srgbClr>
                  </a:outerShdw>
                </a:effectLst>
                <a:latin typeface="Arial" pitchFamily="34" charset="0"/>
                <a:cs typeface="Arial" pitchFamily="34" charset="0"/>
              </a:rPr>
              <a:t>Prima realizzazione</a:t>
            </a:r>
            <a:endParaRPr lang="it-IT" sz="2800" b="1" dirty="0">
              <a:solidFill>
                <a:srgbClr val="5F5F5F"/>
              </a:solidFill>
              <a:effectLst>
                <a:outerShdw blurRad="38100" dist="38100" dir="2700000" algn="tl">
                  <a:srgbClr val="000000">
                    <a:alpha val="43137"/>
                  </a:srgbClr>
                </a:outerShdw>
              </a:effectLst>
              <a:latin typeface="Arial" pitchFamily="34" charset="0"/>
              <a:cs typeface="Arial" pitchFamily="34" charset="0"/>
            </a:endParaRPr>
          </a:p>
        </p:txBody>
      </p:sp>
      <p:pic>
        <p:nvPicPr>
          <p:cNvPr id="11" name="Immagine 10" descr="LogoGis2014.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2196" y="6193997"/>
            <a:ext cx="661163" cy="496882"/>
          </a:xfrm>
          <a:prstGeom prst="rect">
            <a:avLst/>
          </a:prstGeom>
        </p:spPr>
      </p:pic>
    </p:spTree>
    <p:extLst>
      <p:ext uri="{BB962C8B-B14F-4D97-AF65-F5344CB8AC3E}">
        <p14:creationId xmlns:p14="http://schemas.microsoft.com/office/powerpoint/2010/main" val="33599656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mocarbon.PCISTAT\Desktop\Immagi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268760"/>
            <a:ext cx="5616624" cy="4680520"/>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p:cNvSpPr txBox="1"/>
          <p:nvPr/>
        </p:nvSpPr>
        <p:spPr>
          <a:xfrm>
            <a:off x="755576" y="385500"/>
            <a:ext cx="7538462" cy="523220"/>
          </a:xfrm>
          <a:prstGeom prst="rect">
            <a:avLst/>
          </a:prstGeom>
          <a:noFill/>
        </p:spPr>
        <p:txBody>
          <a:bodyPr wrap="square" rtlCol="0">
            <a:spAutoFit/>
          </a:bodyPr>
          <a:lstStyle/>
          <a:p>
            <a:r>
              <a:rPr lang="it-IT" sz="2800" b="1" dirty="0" smtClean="0">
                <a:solidFill>
                  <a:srgbClr val="5F5F5F"/>
                </a:solidFill>
                <a:effectLst>
                  <a:outerShdw blurRad="38100" dist="38100" dir="2700000" algn="tl">
                    <a:srgbClr val="000000">
                      <a:alpha val="43137"/>
                    </a:srgbClr>
                  </a:outerShdw>
                </a:effectLst>
                <a:latin typeface="Arial" pitchFamily="34" charset="0"/>
                <a:cs typeface="Arial" pitchFamily="34" charset="0"/>
              </a:rPr>
              <a:t>Indicatori proposti</a:t>
            </a:r>
            <a:endParaRPr lang="it-IT" sz="2800" b="1" dirty="0">
              <a:solidFill>
                <a:srgbClr val="5F5F5F"/>
              </a:solidFill>
              <a:effectLst>
                <a:outerShdw blurRad="38100" dist="38100" dir="2700000" algn="tl">
                  <a:srgbClr val="000000">
                    <a:alpha val="43137"/>
                  </a:srgbClr>
                </a:outerShdw>
              </a:effectLst>
              <a:latin typeface="Arial" pitchFamily="34" charset="0"/>
              <a:cs typeface="Arial" pitchFamily="34" charset="0"/>
            </a:endParaRPr>
          </a:p>
        </p:txBody>
      </p:sp>
      <p:pic>
        <p:nvPicPr>
          <p:cNvPr id="8" name="Immagine 7" descr="LogoGis2014.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2196" y="6193997"/>
            <a:ext cx="661163" cy="496882"/>
          </a:xfrm>
          <a:prstGeom prst="rect">
            <a:avLst/>
          </a:prstGeom>
        </p:spPr>
      </p:pic>
    </p:spTree>
    <p:extLst>
      <p:ext uri="{BB962C8B-B14F-4D97-AF65-F5344CB8AC3E}">
        <p14:creationId xmlns:p14="http://schemas.microsoft.com/office/powerpoint/2010/main" val="36287873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Users\mocarbon.PCISTAT\Desktop\Immagi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3" y="980729"/>
            <a:ext cx="3625214" cy="453650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mocarbon.PCISTAT\Desktop\Immagi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808" y="1052737"/>
            <a:ext cx="3816423" cy="4367355"/>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p:cNvSpPr txBox="1"/>
          <p:nvPr/>
        </p:nvSpPr>
        <p:spPr>
          <a:xfrm>
            <a:off x="755576" y="529516"/>
            <a:ext cx="7538462" cy="523220"/>
          </a:xfrm>
          <a:prstGeom prst="rect">
            <a:avLst/>
          </a:prstGeom>
          <a:noFill/>
        </p:spPr>
        <p:txBody>
          <a:bodyPr wrap="square" rtlCol="0">
            <a:spAutoFit/>
          </a:bodyPr>
          <a:lstStyle/>
          <a:p>
            <a:r>
              <a:rPr lang="it-IT" sz="2800" b="1" dirty="0" smtClean="0">
                <a:solidFill>
                  <a:srgbClr val="5F5F5F"/>
                </a:solidFill>
                <a:effectLst>
                  <a:outerShdw blurRad="38100" dist="38100" dir="2700000" algn="tl">
                    <a:srgbClr val="000000">
                      <a:alpha val="43137"/>
                    </a:srgbClr>
                  </a:outerShdw>
                </a:effectLst>
                <a:latin typeface="Arial" pitchFamily="34" charset="0"/>
                <a:cs typeface="Arial" pitchFamily="34" charset="0"/>
              </a:rPr>
              <a:t>Indicatori proposti</a:t>
            </a:r>
            <a:endParaRPr lang="it-IT" sz="2800" b="1" dirty="0">
              <a:solidFill>
                <a:srgbClr val="5F5F5F"/>
              </a:solidFill>
              <a:effectLst>
                <a:outerShdw blurRad="38100" dist="38100" dir="2700000" algn="tl">
                  <a:srgbClr val="000000">
                    <a:alpha val="43137"/>
                  </a:srgbClr>
                </a:outerShdw>
              </a:effectLst>
              <a:latin typeface="Arial" pitchFamily="34" charset="0"/>
              <a:cs typeface="Arial" pitchFamily="34" charset="0"/>
            </a:endParaRPr>
          </a:p>
        </p:txBody>
      </p:sp>
      <p:pic>
        <p:nvPicPr>
          <p:cNvPr id="1026" name="Picture 2" descr="C:\Users\mocarbon.PCISTAT\Desktop\Immagin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0830" y="5517233"/>
            <a:ext cx="6581775" cy="542925"/>
          </a:xfrm>
          <a:prstGeom prst="rect">
            <a:avLst/>
          </a:prstGeom>
          <a:noFill/>
          <a:extLst>
            <a:ext uri="{909E8E84-426E-40DD-AFC4-6F175D3DCCD1}">
              <a14:hiddenFill xmlns:a14="http://schemas.microsoft.com/office/drawing/2010/main">
                <a:solidFill>
                  <a:srgbClr val="FFFFFF"/>
                </a:solidFill>
              </a14:hiddenFill>
            </a:ext>
          </a:extLst>
        </p:spPr>
      </p:pic>
      <p:pic>
        <p:nvPicPr>
          <p:cNvPr id="9" name="Immagine 8" descr="LogoGis2014.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2196" y="6165304"/>
            <a:ext cx="661163" cy="496882"/>
          </a:xfrm>
          <a:prstGeom prst="rect">
            <a:avLst/>
          </a:prstGeom>
        </p:spPr>
      </p:pic>
    </p:spTree>
    <p:extLst>
      <p:ext uri="{BB962C8B-B14F-4D97-AF65-F5344CB8AC3E}">
        <p14:creationId xmlns:p14="http://schemas.microsoft.com/office/powerpoint/2010/main" val="24885729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ocarbon.PCISTAT\Desktop\Immagi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8699" y="872819"/>
            <a:ext cx="3456385" cy="464441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mocarbon.PCISTAT\Desktop\Immagi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6409" y="853955"/>
            <a:ext cx="3593132" cy="4661311"/>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p:cNvSpPr txBox="1"/>
          <p:nvPr/>
        </p:nvSpPr>
        <p:spPr>
          <a:xfrm>
            <a:off x="755576" y="385500"/>
            <a:ext cx="7538462" cy="523220"/>
          </a:xfrm>
          <a:prstGeom prst="rect">
            <a:avLst/>
          </a:prstGeom>
          <a:noFill/>
        </p:spPr>
        <p:txBody>
          <a:bodyPr wrap="square" rtlCol="0">
            <a:spAutoFit/>
          </a:bodyPr>
          <a:lstStyle/>
          <a:p>
            <a:r>
              <a:rPr lang="it-IT" sz="2800" b="1" dirty="0" smtClean="0">
                <a:solidFill>
                  <a:srgbClr val="5F5F5F"/>
                </a:solidFill>
                <a:effectLst>
                  <a:outerShdw blurRad="38100" dist="38100" dir="2700000" algn="tl">
                    <a:srgbClr val="000000">
                      <a:alpha val="43137"/>
                    </a:srgbClr>
                  </a:outerShdw>
                </a:effectLst>
                <a:latin typeface="Arial" pitchFamily="34" charset="0"/>
                <a:cs typeface="Arial" pitchFamily="34" charset="0"/>
              </a:rPr>
              <a:t>Indicatori proposti</a:t>
            </a:r>
            <a:endParaRPr lang="it-IT" sz="2800" b="1" dirty="0">
              <a:solidFill>
                <a:srgbClr val="5F5F5F"/>
              </a:solidFill>
              <a:effectLst>
                <a:outerShdw blurRad="38100" dist="38100" dir="2700000" algn="tl">
                  <a:srgbClr val="000000">
                    <a:alpha val="43137"/>
                  </a:srgbClr>
                </a:outerShdw>
              </a:effectLst>
              <a:latin typeface="Arial" pitchFamily="34" charset="0"/>
              <a:cs typeface="Arial" pitchFamily="34" charset="0"/>
            </a:endParaRPr>
          </a:p>
        </p:txBody>
      </p:sp>
      <p:pic>
        <p:nvPicPr>
          <p:cNvPr id="3075" name="Picture 3" descr="C:\Users\mocarbon.PCISTAT\Desktop\Immagin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4723" y="5497214"/>
            <a:ext cx="6581775" cy="542925"/>
          </a:xfrm>
          <a:prstGeom prst="rect">
            <a:avLst/>
          </a:prstGeom>
          <a:noFill/>
          <a:extLst>
            <a:ext uri="{909E8E84-426E-40DD-AFC4-6F175D3DCCD1}">
              <a14:hiddenFill xmlns:a14="http://schemas.microsoft.com/office/drawing/2010/main">
                <a:solidFill>
                  <a:srgbClr val="FFFFFF"/>
                </a:solidFill>
              </a14:hiddenFill>
            </a:ext>
          </a:extLst>
        </p:spPr>
      </p:pic>
      <p:pic>
        <p:nvPicPr>
          <p:cNvPr id="9" name="Immagine 8" descr="LogoGis2014.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2196" y="6193997"/>
            <a:ext cx="661163" cy="496882"/>
          </a:xfrm>
          <a:prstGeom prst="rect">
            <a:avLst/>
          </a:prstGeom>
        </p:spPr>
      </p:pic>
    </p:spTree>
    <p:extLst>
      <p:ext uri="{BB962C8B-B14F-4D97-AF65-F5344CB8AC3E}">
        <p14:creationId xmlns:p14="http://schemas.microsoft.com/office/powerpoint/2010/main" val="24846743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755576" y="385500"/>
            <a:ext cx="7538462" cy="523220"/>
          </a:xfrm>
          <a:prstGeom prst="rect">
            <a:avLst/>
          </a:prstGeom>
          <a:noFill/>
        </p:spPr>
        <p:txBody>
          <a:bodyPr wrap="square" rtlCol="0">
            <a:spAutoFit/>
          </a:bodyPr>
          <a:lstStyle/>
          <a:p>
            <a:r>
              <a:rPr lang="it-IT" sz="2800" b="1" dirty="0" smtClean="0">
                <a:solidFill>
                  <a:srgbClr val="5F5F5F"/>
                </a:solidFill>
                <a:effectLst>
                  <a:outerShdw blurRad="38100" dist="38100" dir="2700000" algn="tl">
                    <a:srgbClr val="000000">
                      <a:alpha val="43137"/>
                    </a:srgbClr>
                  </a:outerShdw>
                </a:effectLst>
                <a:latin typeface="Arial" pitchFamily="34" charset="0"/>
                <a:cs typeface="Arial" pitchFamily="34" charset="0"/>
              </a:rPr>
              <a:t>Indicatori proposti</a:t>
            </a:r>
            <a:endParaRPr lang="it-IT" sz="2800" b="1" dirty="0">
              <a:solidFill>
                <a:srgbClr val="5F5F5F"/>
              </a:solidFill>
              <a:effectLst>
                <a:outerShdw blurRad="38100" dist="38100" dir="2700000" algn="tl">
                  <a:srgbClr val="000000">
                    <a:alpha val="43137"/>
                  </a:srgbClr>
                </a:outerShdw>
              </a:effectLst>
              <a:latin typeface="Arial" pitchFamily="34" charset="0"/>
              <a:cs typeface="Arial" pitchFamily="34" charset="0"/>
            </a:endParaRPr>
          </a:p>
        </p:txBody>
      </p:sp>
      <p:pic>
        <p:nvPicPr>
          <p:cNvPr id="1027" name="Picture 3" descr="C:\Users\Admin\Desktop\Immagine.jpg"/>
          <p:cNvPicPr>
            <a:picLocks noChangeAspect="1" noChangeArrowheads="1"/>
          </p:cNvPicPr>
          <p:nvPr/>
        </p:nvPicPr>
        <p:blipFill>
          <a:blip r:embed="rId2"/>
          <a:srcRect/>
          <a:stretch>
            <a:fillRect/>
          </a:stretch>
        </p:blipFill>
        <p:spPr bwMode="auto">
          <a:xfrm>
            <a:off x="755576" y="908720"/>
            <a:ext cx="4032448" cy="4680520"/>
          </a:xfrm>
          <a:prstGeom prst="rect">
            <a:avLst/>
          </a:prstGeom>
          <a:noFill/>
        </p:spPr>
      </p:pic>
      <p:pic>
        <p:nvPicPr>
          <p:cNvPr id="7" name="Picture 3" descr="C:\Users\mocarbon.PCISTAT\Desktop\Immagi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723" y="5497214"/>
            <a:ext cx="6581775" cy="542925"/>
          </a:xfrm>
          <a:prstGeom prst="rect">
            <a:avLst/>
          </a:prstGeom>
          <a:noFill/>
          <a:extLst>
            <a:ext uri="{909E8E84-426E-40DD-AFC4-6F175D3DCCD1}">
              <a14:hiddenFill xmlns:a14="http://schemas.microsoft.com/office/drawing/2010/main">
                <a:solidFill>
                  <a:srgbClr val="FFFFFF"/>
                </a:solidFill>
              </a14:hiddenFill>
            </a:ext>
          </a:extLst>
        </p:spPr>
      </p:pic>
      <p:pic>
        <p:nvPicPr>
          <p:cNvPr id="6" name="Immagine 5" descr="LogoGis2014.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2196" y="6193997"/>
            <a:ext cx="661163" cy="496882"/>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755576" y="529516"/>
            <a:ext cx="7538462" cy="523220"/>
          </a:xfrm>
          <a:prstGeom prst="rect">
            <a:avLst/>
          </a:prstGeom>
          <a:noFill/>
        </p:spPr>
        <p:txBody>
          <a:bodyPr wrap="square" rtlCol="0">
            <a:spAutoFit/>
          </a:bodyPr>
          <a:lstStyle/>
          <a:p>
            <a:r>
              <a:rPr lang="it-IT" sz="2800" b="1" dirty="0" smtClean="0">
                <a:solidFill>
                  <a:srgbClr val="5F5F5F"/>
                </a:solidFill>
                <a:effectLst>
                  <a:outerShdw blurRad="38100" dist="38100" dir="2700000" algn="tl">
                    <a:srgbClr val="000000">
                      <a:alpha val="43137"/>
                    </a:srgbClr>
                  </a:outerShdw>
                </a:effectLst>
                <a:latin typeface="Arial" pitchFamily="34" charset="0"/>
                <a:cs typeface="Arial" pitchFamily="34" charset="0"/>
              </a:rPr>
              <a:t>Sviluppi futuri</a:t>
            </a:r>
            <a:endParaRPr lang="it-IT" sz="2800" b="1" dirty="0">
              <a:solidFill>
                <a:srgbClr val="5F5F5F"/>
              </a:solidFill>
              <a:effectLst>
                <a:outerShdw blurRad="38100" dist="38100" dir="2700000" algn="tl">
                  <a:srgbClr val="000000">
                    <a:alpha val="43137"/>
                  </a:srgbClr>
                </a:outerShdw>
              </a:effectLst>
              <a:latin typeface="Arial" pitchFamily="34" charset="0"/>
              <a:cs typeface="Arial" pitchFamily="34" charset="0"/>
            </a:endParaRPr>
          </a:p>
        </p:txBody>
      </p:sp>
      <p:sp>
        <p:nvSpPr>
          <p:cNvPr id="9" name="Segnaposto contenuto 2"/>
          <p:cNvSpPr>
            <a:spLocks noGrp="1"/>
          </p:cNvSpPr>
          <p:nvPr>
            <p:ph idx="1"/>
          </p:nvPr>
        </p:nvSpPr>
        <p:spPr>
          <a:xfrm>
            <a:off x="755576" y="1340769"/>
            <a:ext cx="7912132" cy="3456384"/>
          </a:xfrm>
        </p:spPr>
        <p:txBody>
          <a:bodyPr/>
          <a:lstStyle/>
          <a:p>
            <a:pPr marL="914400" lvl="1" indent="-457200">
              <a:buFont typeface="Wingdings" pitchFamily="2" charset="2"/>
              <a:buChar char="ü"/>
            </a:pPr>
            <a:endParaRPr lang="it-IT" i="1" dirty="0" smtClean="0">
              <a:solidFill>
                <a:srgbClr val="505150"/>
              </a:solidFill>
            </a:endParaRPr>
          </a:p>
          <a:p>
            <a:pPr marL="715963" lvl="1" indent="-536575">
              <a:buFont typeface="Wingdings" pitchFamily="2" charset="2"/>
              <a:buChar char="q"/>
            </a:pPr>
            <a:r>
              <a:rPr lang="it-IT" dirty="0" smtClean="0">
                <a:solidFill>
                  <a:srgbClr val="505150"/>
                </a:solidFill>
              </a:rPr>
              <a:t>Analisi temporale del BES </a:t>
            </a:r>
            <a:r>
              <a:rPr lang="it-IT" smtClean="0">
                <a:solidFill>
                  <a:srgbClr val="505150"/>
                </a:solidFill>
              </a:rPr>
              <a:t>del territorio</a:t>
            </a:r>
            <a:endParaRPr lang="it-IT" dirty="0" smtClean="0">
              <a:solidFill>
                <a:srgbClr val="505150"/>
              </a:solidFill>
            </a:endParaRPr>
          </a:p>
          <a:p>
            <a:pPr marL="715963" lvl="1" indent="-536575">
              <a:buNone/>
            </a:pPr>
            <a:r>
              <a:rPr lang="it-IT" i="1" dirty="0" smtClean="0">
                <a:solidFill>
                  <a:srgbClr val="505150"/>
                </a:solidFill>
              </a:rPr>
              <a:t>     </a:t>
            </a:r>
          </a:p>
          <a:p>
            <a:pPr marL="715963" lvl="1" indent="-536575">
              <a:buNone/>
            </a:pPr>
            <a:endParaRPr lang="it-IT" i="1" dirty="0">
              <a:solidFill>
                <a:srgbClr val="505150"/>
              </a:solidFill>
            </a:endParaRPr>
          </a:p>
          <a:p>
            <a:pPr marL="715963" lvl="1" indent="-536575">
              <a:buFont typeface="Wingdings" pitchFamily="2" charset="2"/>
              <a:buChar char="q"/>
            </a:pPr>
            <a:r>
              <a:rPr lang="it-IT" dirty="0" smtClean="0">
                <a:solidFill>
                  <a:srgbClr val="505150"/>
                </a:solidFill>
              </a:rPr>
              <a:t>Analisi tassonomica </a:t>
            </a:r>
            <a:r>
              <a:rPr lang="it-IT" dirty="0">
                <a:solidFill>
                  <a:srgbClr val="505150"/>
                </a:solidFill>
              </a:rPr>
              <a:t>delle funzioni dell’Ente, </a:t>
            </a:r>
            <a:r>
              <a:rPr lang="it-IT" dirty="0" smtClean="0">
                <a:solidFill>
                  <a:srgbClr val="505150"/>
                </a:solidFill>
              </a:rPr>
              <a:t>calcolo di indicatori specifici </a:t>
            </a:r>
            <a:endParaRPr lang="it-IT" dirty="0">
              <a:solidFill>
                <a:srgbClr val="505150"/>
              </a:solidFill>
            </a:endParaRPr>
          </a:p>
        </p:txBody>
      </p:sp>
      <p:pic>
        <p:nvPicPr>
          <p:cNvPr id="8" name="Immagine 7" descr="LogoGis20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196" y="6193997"/>
            <a:ext cx="661163" cy="496882"/>
          </a:xfrm>
          <a:prstGeom prst="rect">
            <a:avLst/>
          </a:prstGeom>
        </p:spPr>
      </p:pic>
    </p:spTree>
    <p:extLst>
      <p:ext uri="{BB962C8B-B14F-4D97-AF65-F5344CB8AC3E}">
        <p14:creationId xmlns:p14="http://schemas.microsoft.com/office/powerpoint/2010/main" val="34529291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e 3"/>
          <p:cNvSpPr>
            <a:spLocks noChangeAspect="1"/>
          </p:cNvSpPr>
          <p:nvPr/>
        </p:nvSpPr>
        <p:spPr bwMode="auto">
          <a:xfrm>
            <a:off x="1981201" y="1808162"/>
            <a:ext cx="5181600" cy="3240088"/>
          </a:xfrm>
          <a:prstGeom prst="ellipse">
            <a:avLst/>
          </a:prstGeom>
          <a:solidFill>
            <a:schemeClr val="bg1">
              <a:lumMod val="85000"/>
            </a:schemeClr>
          </a:solidFill>
          <a:ln w="9525" cap="flat" cmpd="sng" algn="ctr">
            <a:noFill/>
            <a:prstDash val="solid"/>
            <a:round/>
            <a:headEnd type="none" w="med" len="med"/>
            <a:tailEnd type="none" w="med" len="med"/>
          </a:ln>
          <a:effectLst/>
          <a:extLst/>
        </p:spPr>
        <p:txBody>
          <a:bodyPr anchor="ctr"/>
          <a:lstStyle>
            <a:defPPr>
              <a:defRPr lang="it-IT"/>
            </a:defPPr>
            <a:lvl1pPr algn="l" defTabSz="457200"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a:lstStyle>
          <a:p>
            <a:pPr algn="ctr">
              <a:buFont typeface="Times New Roman" charset="0"/>
              <a:buNone/>
              <a:defRPr/>
            </a:pPr>
            <a:endParaRPr lang="it-IT" sz="3400" u="none" dirty="0">
              <a:solidFill>
                <a:srgbClr val="FF0000"/>
              </a:solidFill>
              <a:latin typeface="Calibri" charset="0"/>
              <a:ea typeface="ＭＳ Ｐゴシック" charset="0"/>
              <a:cs typeface="Arial" charset="0"/>
            </a:endParaRPr>
          </a:p>
        </p:txBody>
      </p:sp>
      <p:sp>
        <p:nvSpPr>
          <p:cNvPr id="5" name="Ovale 4"/>
          <p:cNvSpPr/>
          <p:nvPr/>
        </p:nvSpPr>
        <p:spPr bwMode="auto">
          <a:xfrm>
            <a:off x="971551" y="1177925"/>
            <a:ext cx="7200900" cy="4500562"/>
          </a:xfrm>
          <a:prstGeom prst="ellipse">
            <a:avLst/>
          </a:prstGeom>
          <a:noFill/>
          <a:ln w="9525" cap="flat" cmpd="sng" algn="ctr">
            <a:solidFill>
              <a:schemeClr val="tx1">
                <a:lumMod val="65000"/>
                <a:lumOff val="35000"/>
              </a:schemeClr>
            </a:solidFill>
            <a:prstDash val="dash"/>
            <a:round/>
            <a:headEnd type="none" w="med" len="med"/>
            <a:tailEnd type="none" w="med" len="med"/>
          </a:ln>
          <a:effectLst/>
          <a:extLst/>
        </p:spPr>
        <p:txBody>
          <a:bodyPr anchor="ctr"/>
          <a:lstStyle>
            <a:defPPr>
              <a:defRPr lang="it-IT"/>
            </a:defPPr>
            <a:lvl1pPr algn="l" defTabSz="457200"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a:lstStyle>
          <a:p>
            <a:pPr>
              <a:lnSpc>
                <a:spcPct val="150000"/>
              </a:lnSpc>
              <a:buFont typeface="Times New Roman" charset="0"/>
              <a:buNone/>
              <a:defRPr/>
            </a:pPr>
            <a:endParaRPr lang="it-IT" dirty="0">
              <a:solidFill>
                <a:srgbClr val="FF0000"/>
              </a:solidFill>
              <a:effectLst>
                <a:outerShdw blurRad="38100" dist="38100" dir="2700000" algn="tl">
                  <a:srgbClr val="000000">
                    <a:alpha val="43137"/>
                  </a:srgbClr>
                </a:outerShdw>
              </a:effectLst>
              <a:latin typeface="Calibri" charset="0"/>
              <a:ea typeface="ＭＳ Ｐゴシック" charset="0"/>
              <a:cs typeface="Arial" charset="0"/>
            </a:endParaRPr>
          </a:p>
        </p:txBody>
      </p:sp>
      <p:sp>
        <p:nvSpPr>
          <p:cNvPr id="6" name="Ovale 5"/>
          <p:cNvSpPr>
            <a:spLocks noChangeAspect="1"/>
          </p:cNvSpPr>
          <p:nvPr/>
        </p:nvSpPr>
        <p:spPr bwMode="auto">
          <a:xfrm>
            <a:off x="288926" y="1231900"/>
            <a:ext cx="2914650" cy="1457325"/>
          </a:xfrm>
          <a:prstGeom prst="ellipse">
            <a:avLst/>
          </a:prstGeom>
          <a:solidFill>
            <a:schemeClr val="bg1">
              <a:lumMod val="95000"/>
            </a:schemeClr>
          </a:solidFill>
          <a:ln w="9525" cap="flat" cmpd="sng" algn="ctr">
            <a:solidFill>
              <a:schemeClr val="bg1">
                <a:lumMod val="50000"/>
              </a:schemeClr>
            </a:solidFill>
            <a:prstDash val="solid"/>
            <a:round/>
            <a:headEnd type="none" w="med" len="med"/>
            <a:tailEnd type="none" w="med" len="med"/>
          </a:ln>
          <a:effectLst/>
          <a:extLst/>
        </p:spPr>
        <p:txBody>
          <a:bodyPr anchor="ctr"/>
          <a:lstStyle>
            <a:defPPr>
              <a:defRPr lang="it-IT"/>
            </a:defPPr>
            <a:lvl1pPr algn="l" defTabSz="457200"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a:lstStyle>
          <a:p>
            <a:pPr algn="ctr">
              <a:lnSpc>
                <a:spcPct val="150000"/>
              </a:lnSpc>
              <a:defRPr/>
            </a:pPr>
            <a:r>
              <a:rPr lang="it-IT" sz="2200" b="1" u="none" dirty="0" smtClean="0">
                <a:solidFill>
                  <a:schemeClr val="tx1">
                    <a:lumMod val="65000"/>
                    <a:lumOff val="35000"/>
                  </a:schemeClr>
                </a:solidFill>
                <a:latin typeface="Calibri" charset="0"/>
                <a:ea typeface="ＭＳ Ｐゴシック" charset="0"/>
                <a:cs typeface="Arial" charset="0"/>
              </a:rPr>
              <a:t>Agenda locale</a:t>
            </a:r>
            <a:endParaRPr lang="it-IT" sz="2200" b="1" u="none" dirty="0">
              <a:solidFill>
                <a:schemeClr val="tx1">
                  <a:lumMod val="65000"/>
                  <a:lumOff val="35000"/>
                </a:schemeClr>
              </a:solidFill>
              <a:latin typeface="Calibri" charset="0"/>
              <a:ea typeface="ＭＳ Ｐゴシック" charset="0"/>
              <a:cs typeface="Arial" charset="0"/>
            </a:endParaRPr>
          </a:p>
        </p:txBody>
      </p:sp>
      <p:sp>
        <p:nvSpPr>
          <p:cNvPr id="7" name="Ovale 6"/>
          <p:cNvSpPr>
            <a:spLocks noChangeAspect="1"/>
          </p:cNvSpPr>
          <p:nvPr/>
        </p:nvSpPr>
        <p:spPr bwMode="auto">
          <a:xfrm>
            <a:off x="288926" y="4184650"/>
            <a:ext cx="2914650" cy="1458912"/>
          </a:xfrm>
          <a:prstGeom prst="ellipse">
            <a:avLst/>
          </a:prstGeom>
          <a:solidFill>
            <a:schemeClr val="bg1">
              <a:lumMod val="95000"/>
            </a:schemeClr>
          </a:solidFill>
          <a:ln w="9525" cap="flat" cmpd="sng" algn="ctr">
            <a:solidFill>
              <a:schemeClr val="bg1">
                <a:lumMod val="50000"/>
              </a:schemeClr>
            </a:solidFill>
            <a:prstDash val="solid"/>
            <a:round/>
            <a:headEnd type="none" w="med" len="med"/>
            <a:tailEnd type="none" w="med" len="med"/>
          </a:ln>
          <a:effectLst/>
          <a:extLst/>
        </p:spPr>
        <p:txBody>
          <a:bodyPr anchor="ctr"/>
          <a:lstStyle>
            <a:defPPr>
              <a:defRPr lang="it-IT"/>
            </a:defPPr>
            <a:lvl1pPr algn="l" defTabSz="457200"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a:lstStyle>
          <a:p>
            <a:pPr algn="ctr">
              <a:buFont typeface="Times New Roman" charset="0"/>
              <a:buNone/>
              <a:defRPr/>
            </a:pPr>
            <a:r>
              <a:rPr lang="it-IT" sz="2200" b="1" u="none" dirty="0" smtClean="0">
                <a:solidFill>
                  <a:schemeClr val="tx1">
                    <a:lumMod val="65000"/>
                    <a:lumOff val="35000"/>
                  </a:schemeClr>
                </a:solidFill>
                <a:latin typeface="Calibri" charset="0"/>
                <a:ea typeface="ＭＳ Ｐゴシック" charset="0"/>
                <a:cs typeface="Arial" charset="0"/>
              </a:rPr>
              <a:t>Apprendimento finale</a:t>
            </a:r>
            <a:endParaRPr lang="it-IT" sz="2200" b="1" u="none" dirty="0">
              <a:solidFill>
                <a:schemeClr val="tx1">
                  <a:lumMod val="65000"/>
                  <a:lumOff val="35000"/>
                </a:schemeClr>
              </a:solidFill>
              <a:latin typeface="Calibri" charset="0"/>
              <a:ea typeface="ＭＳ Ｐゴシック" charset="0"/>
              <a:cs typeface="Arial" charset="0"/>
            </a:endParaRPr>
          </a:p>
        </p:txBody>
      </p:sp>
      <p:sp>
        <p:nvSpPr>
          <p:cNvPr id="8" name="Ovale 7"/>
          <p:cNvSpPr>
            <a:spLocks noChangeAspect="1"/>
          </p:cNvSpPr>
          <p:nvPr/>
        </p:nvSpPr>
        <p:spPr bwMode="auto">
          <a:xfrm>
            <a:off x="5905501" y="4184650"/>
            <a:ext cx="2987675" cy="1495425"/>
          </a:xfrm>
          <a:prstGeom prst="ellipse">
            <a:avLst/>
          </a:prstGeom>
          <a:solidFill>
            <a:schemeClr val="bg1">
              <a:lumMod val="95000"/>
            </a:schemeClr>
          </a:solidFill>
          <a:ln w="9525" cap="flat" cmpd="sng" algn="ctr">
            <a:solidFill>
              <a:schemeClr val="bg1">
                <a:lumMod val="50000"/>
              </a:schemeClr>
            </a:solidFill>
            <a:prstDash val="solid"/>
            <a:round/>
            <a:headEnd type="none" w="med" len="med"/>
            <a:tailEnd type="none" w="med" len="med"/>
          </a:ln>
          <a:effectLst/>
          <a:extLst/>
        </p:spPr>
        <p:txBody>
          <a:bodyPr anchor="ctr"/>
          <a:lstStyle>
            <a:defPPr>
              <a:defRPr lang="it-IT"/>
            </a:defPPr>
            <a:lvl1pPr algn="l" defTabSz="457200"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a:lstStyle>
          <a:p>
            <a:pPr algn="ctr">
              <a:buFont typeface="Times New Roman" charset="0"/>
              <a:buNone/>
              <a:defRPr/>
            </a:pPr>
            <a:r>
              <a:rPr lang="it-IT" sz="2200" b="1" u="none" dirty="0" smtClean="0">
                <a:solidFill>
                  <a:schemeClr val="tx1">
                    <a:lumMod val="65000"/>
                    <a:lumOff val="35000"/>
                  </a:schemeClr>
                </a:solidFill>
                <a:latin typeface="Calibri" charset="0"/>
                <a:ea typeface="ＭＳ Ｐゴシック" charset="0"/>
                <a:cs typeface="Arial" charset="0"/>
              </a:rPr>
              <a:t>Rendicontazione</a:t>
            </a:r>
            <a:endParaRPr lang="it-IT" sz="2200" b="1" u="none" dirty="0">
              <a:solidFill>
                <a:schemeClr val="tx1">
                  <a:lumMod val="65000"/>
                  <a:lumOff val="35000"/>
                </a:schemeClr>
              </a:solidFill>
              <a:latin typeface="Calibri" charset="0"/>
              <a:ea typeface="ＭＳ Ｐゴシック" charset="0"/>
              <a:cs typeface="Arial" charset="0"/>
            </a:endParaRPr>
          </a:p>
        </p:txBody>
      </p:sp>
      <p:sp>
        <p:nvSpPr>
          <p:cNvPr id="9" name="Ovale 8"/>
          <p:cNvSpPr>
            <a:spLocks noChangeAspect="1"/>
          </p:cNvSpPr>
          <p:nvPr/>
        </p:nvSpPr>
        <p:spPr bwMode="auto">
          <a:xfrm>
            <a:off x="5905501" y="1231900"/>
            <a:ext cx="2914650" cy="1458912"/>
          </a:xfrm>
          <a:prstGeom prst="ellipse">
            <a:avLst/>
          </a:prstGeom>
          <a:solidFill>
            <a:schemeClr val="bg1">
              <a:lumMod val="95000"/>
            </a:schemeClr>
          </a:solidFill>
          <a:ln w="9525" cap="flat" cmpd="sng" algn="ctr">
            <a:solidFill>
              <a:schemeClr val="bg1">
                <a:lumMod val="50000"/>
              </a:schemeClr>
            </a:solidFill>
            <a:prstDash val="solid"/>
            <a:round/>
            <a:headEnd type="none" w="med" len="med"/>
            <a:tailEnd type="none" w="med" len="med"/>
          </a:ln>
          <a:effectLst/>
          <a:extLst/>
        </p:spPr>
        <p:txBody>
          <a:bodyPr anchor="ctr"/>
          <a:lstStyle>
            <a:defPPr>
              <a:defRPr lang="it-IT"/>
            </a:defPPr>
            <a:lvl1pPr algn="l" defTabSz="457200"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a:lstStyle>
          <a:p>
            <a:pPr algn="ctr">
              <a:defRPr/>
            </a:pPr>
            <a:r>
              <a:rPr lang="it-IT" sz="2200" b="1" u="none" dirty="0" smtClean="0">
                <a:solidFill>
                  <a:schemeClr val="tx1">
                    <a:lumMod val="65000"/>
                    <a:lumOff val="35000"/>
                  </a:schemeClr>
                </a:solidFill>
                <a:latin typeface="Calibri" charset="0"/>
                <a:ea typeface="ＭＳ Ｐゴシック" charset="0"/>
                <a:cs typeface="Arial" charset="0"/>
              </a:rPr>
              <a:t>Disegno degli interventi</a:t>
            </a:r>
          </a:p>
        </p:txBody>
      </p:sp>
      <p:sp>
        <p:nvSpPr>
          <p:cNvPr id="10" name="CasellaDiTesto 22"/>
          <p:cNvSpPr txBox="1">
            <a:spLocks noChangeArrowheads="1"/>
          </p:cNvSpPr>
          <p:nvPr/>
        </p:nvSpPr>
        <p:spPr bwMode="auto">
          <a:xfrm>
            <a:off x="-19050" y="2848492"/>
            <a:ext cx="2145562" cy="369332"/>
          </a:xfrm>
          <a:prstGeom prst="rect">
            <a:avLst/>
          </a:prstGeom>
          <a:solidFill>
            <a:schemeClr val="bg1"/>
          </a:solidFill>
          <a:ln w="9525">
            <a:noFill/>
            <a:miter lim="800000"/>
            <a:headEnd/>
            <a:tailEnd/>
          </a:ln>
        </p:spPr>
        <p:txBody>
          <a:bodyPr wrap="square">
            <a:spAutoFit/>
          </a:bodyPr>
          <a:lstStyle>
            <a:defPPr>
              <a:defRPr lang="it-IT"/>
            </a:defPPr>
            <a:lvl1pPr algn="l" defTabSz="457200"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a:lstStyle>
          <a:p>
            <a:r>
              <a:rPr lang="it-IT" b="1" dirty="0">
                <a:solidFill>
                  <a:srgbClr val="C00000"/>
                </a:solidFill>
              </a:rPr>
              <a:t>Valutazione ex-ante</a:t>
            </a:r>
          </a:p>
        </p:txBody>
      </p:sp>
      <p:sp>
        <p:nvSpPr>
          <p:cNvPr id="11" name="CasellaDiTesto 23"/>
          <p:cNvSpPr txBox="1">
            <a:spLocks noChangeArrowheads="1"/>
          </p:cNvSpPr>
          <p:nvPr/>
        </p:nvSpPr>
        <p:spPr bwMode="auto">
          <a:xfrm>
            <a:off x="7002463" y="3373437"/>
            <a:ext cx="2160588" cy="369888"/>
          </a:xfrm>
          <a:prstGeom prst="rect">
            <a:avLst/>
          </a:prstGeom>
          <a:solidFill>
            <a:schemeClr val="bg1"/>
          </a:solidFill>
          <a:ln w="9525">
            <a:noFill/>
            <a:miter lim="800000"/>
            <a:headEnd/>
            <a:tailEnd/>
          </a:ln>
        </p:spPr>
        <p:txBody>
          <a:bodyPr>
            <a:spAutoFit/>
          </a:bodyPr>
          <a:lstStyle>
            <a:defPPr>
              <a:defRPr lang="it-IT"/>
            </a:defPPr>
            <a:lvl1pPr algn="l" defTabSz="457200"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a:lstStyle>
          <a:p>
            <a:pPr algn="r"/>
            <a:r>
              <a:rPr lang="it-IT" b="1" dirty="0">
                <a:solidFill>
                  <a:srgbClr val="C00000"/>
                </a:solidFill>
              </a:rPr>
              <a:t>Valutazione ex-post</a:t>
            </a:r>
          </a:p>
        </p:txBody>
      </p:sp>
      <p:cxnSp>
        <p:nvCxnSpPr>
          <p:cNvPr id="12" name="Connettore 1 11"/>
          <p:cNvCxnSpPr/>
          <p:nvPr/>
        </p:nvCxnSpPr>
        <p:spPr>
          <a:xfrm flipV="1">
            <a:off x="5741540" y="3217825"/>
            <a:ext cx="3402460" cy="32354"/>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graphicFrame>
        <p:nvGraphicFramePr>
          <p:cNvPr id="13" name="Tabella 12"/>
          <p:cNvGraphicFramePr>
            <a:graphicFrameLocks noGrp="1"/>
          </p:cNvGraphicFramePr>
          <p:nvPr>
            <p:extLst>
              <p:ext uri="{D42A27DB-BD31-4B8C-83A1-F6EECF244321}">
                <p14:modId xmlns:p14="http://schemas.microsoft.com/office/powerpoint/2010/main" val="3245660196"/>
              </p:ext>
            </p:extLst>
          </p:nvPr>
        </p:nvGraphicFramePr>
        <p:xfrm>
          <a:off x="3275856" y="2348880"/>
          <a:ext cx="2465684" cy="1956691"/>
        </p:xfrm>
        <a:graphic>
          <a:graphicData uri="http://schemas.openxmlformats.org/drawingml/2006/table">
            <a:tbl>
              <a:tblPr firstRow="1" bandRow="1">
                <a:tableStyleId>{5C22544A-7EE6-4342-B048-85BDC9FD1C3A}</a:tableStyleId>
              </a:tblPr>
              <a:tblGrid>
                <a:gridCol w="1168571"/>
                <a:gridCol w="1297113"/>
              </a:tblGrid>
              <a:tr h="889891">
                <a:tc>
                  <a:txBody>
                    <a:bodyPr/>
                    <a:lstStyle/>
                    <a:p>
                      <a:pPr algn="ctr"/>
                      <a:r>
                        <a:rPr lang="it-IT" sz="1600" b="1" dirty="0" smtClean="0">
                          <a:solidFill>
                            <a:schemeClr val="bg1"/>
                          </a:solidFill>
                        </a:rPr>
                        <a:t>Confronto fra territori</a:t>
                      </a:r>
                      <a:endParaRPr lang="it-IT" sz="1600" b="1" dirty="0">
                        <a:solidFill>
                          <a:schemeClr val="bg1"/>
                        </a:solidFill>
                      </a:endParaRPr>
                    </a:p>
                  </a:txBody>
                  <a:tcPr anchor="ctr">
                    <a:solidFill>
                      <a:schemeClr val="tx2">
                        <a:lumMod val="40000"/>
                        <a:lumOff val="60000"/>
                      </a:schemeClr>
                    </a:solidFill>
                  </a:tcPr>
                </a:tc>
                <a:tc>
                  <a:txBody>
                    <a:bodyPr/>
                    <a:lstStyle/>
                    <a:p>
                      <a:pPr algn="ctr"/>
                      <a:r>
                        <a:rPr lang="it-IT" sz="1600" b="1" dirty="0" smtClean="0">
                          <a:solidFill>
                            <a:schemeClr val="bg1"/>
                          </a:solidFill>
                        </a:rPr>
                        <a:t>Confronto nei </a:t>
                      </a:r>
                    </a:p>
                    <a:p>
                      <a:pPr algn="ctr"/>
                      <a:r>
                        <a:rPr lang="it-IT" sz="1600" b="1" dirty="0" smtClean="0">
                          <a:solidFill>
                            <a:schemeClr val="bg1"/>
                          </a:solidFill>
                        </a:rPr>
                        <a:t>territori</a:t>
                      </a:r>
                      <a:endParaRPr lang="it-IT" sz="1600" b="1" dirty="0">
                        <a:solidFill>
                          <a:schemeClr val="bg1"/>
                        </a:solidFill>
                      </a:endParaRPr>
                    </a:p>
                  </a:txBody>
                  <a:tcPr anchor="ctr">
                    <a:solidFill>
                      <a:schemeClr val="tx2">
                        <a:lumMod val="40000"/>
                        <a:lumOff val="60000"/>
                      </a:schemeClr>
                    </a:solidFill>
                  </a:tcPr>
                </a:tc>
              </a:tr>
              <a:tr h="912708">
                <a:tc>
                  <a:txBody>
                    <a:bodyPr/>
                    <a:lstStyle/>
                    <a:p>
                      <a:pPr algn="ctr"/>
                      <a:r>
                        <a:rPr lang="it-IT" sz="1600" b="1" dirty="0" smtClean="0">
                          <a:solidFill>
                            <a:schemeClr val="bg1"/>
                          </a:solidFill>
                        </a:rPr>
                        <a:t>Misure del Bes e altri indicatori</a:t>
                      </a:r>
                      <a:endParaRPr lang="it-IT" sz="1600" b="1" dirty="0">
                        <a:solidFill>
                          <a:schemeClr val="bg1"/>
                        </a:solidFill>
                      </a:endParaRPr>
                    </a:p>
                  </a:txBody>
                  <a:tcPr anchor="ctr">
                    <a:solidFill>
                      <a:schemeClr val="tx2">
                        <a:lumMod val="40000"/>
                        <a:lumOff val="60000"/>
                      </a:schemeClr>
                    </a:solidFill>
                  </a:tcPr>
                </a:tc>
                <a:tc>
                  <a:txBody>
                    <a:bodyPr/>
                    <a:lstStyle/>
                    <a:p>
                      <a:pPr algn="ctr"/>
                      <a:r>
                        <a:rPr lang="it-IT" sz="1600" b="1" dirty="0" smtClean="0">
                          <a:solidFill>
                            <a:schemeClr val="bg1"/>
                          </a:solidFill>
                        </a:rPr>
                        <a:t>Indicatori</a:t>
                      </a:r>
                      <a:r>
                        <a:rPr lang="it-IT" sz="1600" b="1" baseline="0" dirty="0" smtClean="0">
                          <a:solidFill>
                            <a:schemeClr val="bg1"/>
                          </a:solidFill>
                        </a:rPr>
                        <a:t> specifici</a:t>
                      </a:r>
                      <a:endParaRPr lang="it-IT" sz="1600" b="1" dirty="0">
                        <a:solidFill>
                          <a:schemeClr val="bg1"/>
                        </a:solidFill>
                      </a:endParaRPr>
                    </a:p>
                  </a:txBody>
                  <a:tcPr anchor="ctr">
                    <a:solidFill>
                      <a:schemeClr val="tx2">
                        <a:lumMod val="40000"/>
                        <a:lumOff val="60000"/>
                      </a:schemeClr>
                    </a:solidFill>
                  </a:tcPr>
                </a:tc>
              </a:tr>
            </a:tbl>
          </a:graphicData>
        </a:graphic>
      </p:graphicFrame>
      <p:cxnSp>
        <p:nvCxnSpPr>
          <p:cNvPr id="14" name="Connettore 1 13"/>
          <p:cNvCxnSpPr/>
          <p:nvPr/>
        </p:nvCxnSpPr>
        <p:spPr>
          <a:xfrm flipV="1">
            <a:off x="0" y="3239707"/>
            <a:ext cx="3275856" cy="32354"/>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pic>
        <p:nvPicPr>
          <p:cNvPr id="16" name="Immagine 15" descr="LogoGis20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196" y="6193997"/>
            <a:ext cx="661163" cy="496882"/>
          </a:xfrm>
          <a:prstGeom prst="rect">
            <a:avLst/>
          </a:prstGeom>
        </p:spPr>
      </p:pic>
      <p:sp>
        <p:nvSpPr>
          <p:cNvPr id="18" name="CasellaDiTesto 17"/>
          <p:cNvSpPr txBox="1"/>
          <p:nvPr/>
        </p:nvSpPr>
        <p:spPr>
          <a:xfrm>
            <a:off x="755576" y="529516"/>
            <a:ext cx="7538462" cy="523220"/>
          </a:xfrm>
          <a:prstGeom prst="rect">
            <a:avLst/>
          </a:prstGeom>
          <a:noFill/>
        </p:spPr>
        <p:txBody>
          <a:bodyPr wrap="square" rtlCol="0">
            <a:spAutoFit/>
          </a:bodyPr>
          <a:lstStyle/>
          <a:p>
            <a:r>
              <a:rPr lang="it-IT" sz="2800" b="1" dirty="0" smtClean="0">
                <a:solidFill>
                  <a:srgbClr val="5F5F5F"/>
                </a:solidFill>
                <a:effectLst>
                  <a:outerShdw blurRad="38100" dist="38100" dir="2700000" algn="tl">
                    <a:srgbClr val="000000">
                      <a:alpha val="43137"/>
                    </a:srgbClr>
                  </a:outerShdw>
                </a:effectLst>
                <a:latin typeface="Arial" pitchFamily="34" charset="0"/>
                <a:cs typeface="Arial" pitchFamily="34" charset="0"/>
              </a:rPr>
              <a:t>Sviluppi futuri</a:t>
            </a:r>
            <a:endParaRPr lang="it-IT" sz="2800" b="1" dirty="0">
              <a:solidFill>
                <a:srgbClr val="5F5F5F"/>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755576" y="529516"/>
            <a:ext cx="7538462" cy="523220"/>
          </a:xfrm>
          <a:prstGeom prst="rect">
            <a:avLst/>
          </a:prstGeom>
          <a:noFill/>
        </p:spPr>
        <p:txBody>
          <a:bodyPr wrap="square" rtlCol="0">
            <a:spAutoFit/>
          </a:bodyPr>
          <a:lstStyle/>
          <a:p>
            <a:r>
              <a:rPr lang="it-IT" sz="2800" b="1" dirty="0" smtClean="0">
                <a:solidFill>
                  <a:srgbClr val="5F5F5F"/>
                </a:solidFill>
                <a:effectLst>
                  <a:outerShdw blurRad="38100" dist="38100" dir="2700000" algn="tl">
                    <a:srgbClr val="000000">
                      <a:alpha val="43137"/>
                    </a:srgbClr>
                  </a:outerShdw>
                </a:effectLst>
                <a:latin typeface="Arial" pitchFamily="34" charset="0"/>
                <a:cs typeface="Arial" pitchFamily="34" charset="0"/>
              </a:rPr>
              <a:t>Sommario</a:t>
            </a:r>
            <a:endParaRPr lang="it-IT" sz="2800" b="1" dirty="0">
              <a:solidFill>
                <a:srgbClr val="5F5F5F"/>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CasellaDiTesto 4"/>
          <p:cNvSpPr txBox="1"/>
          <p:nvPr/>
        </p:nvSpPr>
        <p:spPr>
          <a:xfrm>
            <a:off x="755576" y="1772816"/>
            <a:ext cx="7643480" cy="3693319"/>
          </a:xfrm>
          <a:prstGeom prst="rect">
            <a:avLst/>
          </a:prstGeom>
          <a:noFill/>
        </p:spPr>
        <p:txBody>
          <a:bodyPr wrap="square" rtlCol="0">
            <a:spAutoFit/>
          </a:bodyPr>
          <a:lstStyle/>
          <a:p>
            <a:pPr marL="457200" indent="-457200">
              <a:lnSpc>
                <a:spcPct val="150000"/>
              </a:lnSpc>
              <a:buFont typeface="Wingdings" pitchFamily="2" charset="2"/>
              <a:buChar char="q"/>
            </a:pPr>
            <a:r>
              <a:rPr lang="it-IT" sz="2600" dirty="0" smtClean="0">
                <a:solidFill>
                  <a:srgbClr val="505150"/>
                </a:solidFill>
              </a:rPr>
              <a:t>Il contesto </a:t>
            </a:r>
          </a:p>
          <a:p>
            <a:pPr marL="457200" indent="-457200">
              <a:lnSpc>
                <a:spcPct val="150000"/>
              </a:lnSpc>
              <a:buFont typeface="Wingdings" pitchFamily="2" charset="2"/>
              <a:buChar char="q"/>
            </a:pPr>
            <a:r>
              <a:rPr lang="it-IT" sz="2600" dirty="0" smtClean="0">
                <a:solidFill>
                  <a:srgbClr val="505150"/>
                </a:solidFill>
              </a:rPr>
              <a:t>Gli obiettivi</a:t>
            </a:r>
          </a:p>
          <a:p>
            <a:pPr marL="457200" indent="-457200">
              <a:lnSpc>
                <a:spcPct val="150000"/>
              </a:lnSpc>
              <a:buFont typeface="Wingdings" pitchFamily="2" charset="2"/>
              <a:buChar char="q"/>
            </a:pPr>
            <a:r>
              <a:rPr lang="it-IT" sz="2600" dirty="0" smtClean="0">
                <a:solidFill>
                  <a:srgbClr val="505150"/>
                </a:solidFill>
              </a:rPr>
              <a:t>La progettazione degli indicatori</a:t>
            </a:r>
          </a:p>
          <a:p>
            <a:pPr marL="457200" indent="-457200">
              <a:lnSpc>
                <a:spcPct val="150000"/>
              </a:lnSpc>
              <a:buFont typeface="Wingdings" pitchFamily="2" charset="2"/>
              <a:buChar char="q"/>
            </a:pPr>
            <a:r>
              <a:rPr lang="it-IT" sz="2600" dirty="0" smtClean="0">
                <a:solidFill>
                  <a:srgbClr val="505150"/>
                </a:solidFill>
              </a:rPr>
              <a:t>La rete</a:t>
            </a:r>
          </a:p>
          <a:p>
            <a:pPr marL="457200" indent="-457200">
              <a:lnSpc>
                <a:spcPct val="150000"/>
              </a:lnSpc>
              <a:buFont typeface="Wingdings" pitchFamily="2" charset="2"/>
              <a:buChar char="q"/>
            </a:pPr>
            <a:r>
              <a:rPr lang="it-IT" sz="2600" dirty="0" smtClean="0">
                <a:solidFill>
                  <a:srgbClr val="505150"/>
                </a:solidFill>
              </a:rPr>
              <a:t>Prima realizzazione</a:t>
            </a:r>
          </a:p>
          <a:p>
            <a:pPr marL="457200" indent="-457200">
              <a:lnSpc>
                <a:spcPct val="150000"/>
              </a:lnSpc>
              <a:buFont typeface="Wingdings" pitchFamily="2" charset="2"/>
              <a:buChar char="q"/>
            </a:pPr>
            <a:r>
              <a:rPr lang="it-IT" sz="2600" dirty="0" smtClean="0">
                <a:solidFill>
                  <a:srgbClr val="505150"/>
                </a:solidFill>
              </a:rPr>
              <a:t>Sviluppi futuri</a:t>
            </a:r>
          </a:p>
        </p:txBody>
      </p:sp>
      <p:pic>
        <p:nvPicPr>
          <p:cNvPr id="6" name="Immagine 5" descr="LogoGis20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196" y="6193997"/>
            <a:ext cx="661163" cy="496882"/>
          </a:xfrm>
          <a:prstGeom prst="rect">
            <a:avLst/>
          </a:prstGeom>
        </p:spPr>
      </p:pic>
    </p:spTree>
    <p:extLst>
      <p:ext uri="{BB962C8B-B14F-4D97-AF65-F5344CB8AC3E}">
        <p14:creationId xmlns:p14="http://schemas.microsoft.com/office/powerpoint/2010/main" val="39150582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755576" y="529516"/>
            <a:ext cx="7538462" cy="523220"/>
          </a:xfrm>
          <a:prstGeom prst="rect">
            <a:avLst/>
          </a:prstGeom>
          <a:noFill/>
        </p:spPr>
        <p:txBody>
          <a:bodyPr wrap="square" rtlCol="0">
            <a:spAutoFit/>
          </a:bodyPr>
          <a:lstStyle/>
          <a:p>
            <a:r>
              <a:rPr lang="it-IT" sz="2800" b="1" dirty="0" smtClean="0">
                <a:solidFill>
                  <a:srgbClr val="5F5F5F"/>
                </a:solidFill>
                <a:effectLst>
                  <a:outerShdw blurRad="38100" dist="38100" dir="2700000" algn="tl">
                    <a:srgbClr val="000000">
                      <a:alpha val="43137"/>
                    </a:srgbClr>
                  </a:outerShdw>
                </a:effectLst>
                <a:latin typeface="Arial" pitchFamily="34" charset="0"/>
                <a:cs typeface="Arial" pitchFamily="34" charset="0"/>
              </a:rPr>
              <a:t>Sviluppi futuri</a:t>
            </a:r>
            <a:endParaRPr lang="it-IT" sz="2800" b="1" dirty="0">
              <a:solidFill>
                <a:srgbClr val="5F5F5F"/>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Segnaposto contenuto 2"/>
          <p:cNvSpPr>
            <a:spLocks noGrp="1"/>
          </p:cNvSpPr>
          <p:nvPr>
            <p:ph idx="4294967295"/>
          </p:nvPr>
        </p:nvSpPr>
        <p:spPr>
          <a:xfrm>
            <a:off x="827584" y="1268760"/>
            <a:ext cx="7704856" cy="4525963"/>
          </a:xfrm>
          <a:prstGeom prst="rect">
            <a:avLst/>
          </a:prstGeom>
        </p:spPr>
        <p:txBody>
          <a:bodyPr/>
          <a:lstStyle/>
          <a:p>
            <a:pPr>
              <a:buFont typeface="Wingdings" pitchFamily="2" charset="2"/>
              <a:buChar char="q"/>
            </a:pPr>
            <a:r>
              <a:rPr lang="it-IT" sz="2400" dirty="0">
                <a:solidFill>
                  <a:srgbClr val="505150"/>
                </a:solidFill>
              </a:rPr>
              <a:t>Il </a:t>
            </a:r>
            <a:r>
              <a:rPr lang="it-IT" sz="2400" dirty="0" smtClean="0">
                <a:solidFill>
                  <a:srgbClr val="505150"/>
                </a:solidFill>
              </a:rPr>
              <a:t>BES </a:t>
            </a:r>
            <a:r>
              <a:rPr lang="it-IT" sz="2400" dirty="0">
                <a:solidFill>
                  <a:srgbClr val="505150"/>
                </a:solidFill>
              </a:rPr>
              <a:t>delle </a:t>
            </a:r>
            <a:r>
              <a:rPr lang="it-IT" sz="2400" dirty="0" smtClean="0">
                <a:solidFill>
                  <a:srgbClr val="505150"/>
                </a:solidFill>
              </a:rPr>
              <a:t>Province  </a:t>
            </a:r>
            <a:r>
              <a:rPr lang="it-IT" sz="2400" dirty="0">
                <a:solidFill>
                  <a:srgbClr val="505150"/>
                </a:solidFill>
              </a:rPr>
              <a:t>può essere un ‘’ponte’’ tra statistica e </a:t>
            </a:r>
            <a:r>
              <a:rPr lang="it-IT" sz="2400" dirty="0" smtClean="0">
                <a:solidFill>
                  <a:srgbClr val="505150"/>
                </a:solidFill>
              </a:rPr>
              <a:t>politica</a:t>
            </a:r>
          </a:p>
          <a:p>
            <a:pPr marL="0" indent="0">
              <a:buNone/>
            </a:pPr>
            <a:endParaRPr lang="it-IT" sz="2400" dirty="0">
              <a:solidFill>
                <a:srgbClr val="505150"/>
              </a:solidFill>
            </a:endParaRPr>
          </a:p>
          <a:p>
            <a:pPr>
              <a:buFont typeface="Wingdings" pitchFamily="2" charset="2"/>
              <a:buChar char="q"/>
            </a:pPr>
            <a:r>
              <a:rPr lang="it-IT" sz="2400" dirty="0">
                <a:solidFill>
                  <a:srgbClr val="505150"/>
                </a:solidFill>
              </a:rPr>
              <a:t>Un </a:t>
            </a:r>
            <a:r>
              <a:rPr lang="it-IT" sz="2400" dirty="0" smtClean="0">
                <a:solidFill>
                  <a:srgbClr val="505150"/>
                </a:solidFill>
              </a:rPr>
              <a:t>Sistema Informativo Statistico sul </a:t>
            </a:r>
            <a:r>
              <a:rPr lang="it-IT" sz="2400" dirty="0">
                <a:solidFill>
                  <a:srgbClr val="505150"/>
                </a:solidFill>
              </a:rPr>
              <a:t>BES del territorio può contribuire a far crescere le capacità di rendicontazione sociale degli Enti </a:t>
            </a:r>
            <a:r>
              <a:rPr lang="it-IT" sz="2400" dirty="0" smtClean="0">
                <a:solidFill>
                  <a:srgbClr val="505150"/>
                </a:solidFill>
              </a:rPr>
              <a:t>locali</a:t>
            </a:r>
          </a:p>
          <a:p>
            <a:pPr marL="0" indent="0">
              <a:buNone/>
            </a:pPr>
            <a:endParaRPr lang="it-IT" sz="2400" dirty="0">
              <a:solidFill>
                <a:srgbClr val="505150"/>
              </a:solidFill>
            </a:endParaRPr>
          </a:p>
          <a:p>
            <a:pPr>
              <a:buFont typeface="Wingdings" pitchFamily="2" charset="2"/>
              <a:buChar char="q"/>
            </a:pPr>
            <a:r>
              <a:rPr lang="it-IT" sz="2400" dirty="0">
                <a:solidFill>
                  <a:srgbClr val="505150"/>
                </a:solidFill>
              </a:rPr>
              <a:t>In questo spazio gli </a:t>
            </a:r>
            <a:r>
              <a:rPr lang="it-IT" sz="2400" dirty="0" smtClean="0">
                <a:solidFill>
                  <a:srgbClr val="505150"/>
                </a:solidFill>
              </a:rPr>
              <a:t>Uffici di Statistica </a:t>
            </a:r>
            <a:r>
              <a:rPr lang="it-IT" sz="2400" dirty="0">
                <a:solidFill>
                  <a:srgbClr val="505150"/>
                </a:solidFill>
              </a:rPr>
              <a:t>provinciali possono agire non solo a servizio della propria amministrazione ma anche degli Enti del proprio territorio</a:t>
            </a:r>
          </a:p>
        </p:txBody>
      </p:sp>
      <p:pic>
        <p:nvPicPr>
          <p:cNvPr id="9" name="Immagine 8" descr="LogoGis20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196" y="6193997"/>
            <a:ext cx="661163" cy="496882"/>
          </a:xfrm>
          <a:prstGeom prst="rect">
            <a:avLst/>
          </a:prstGeom>
        </p:spPr>
      </p:pic>
    </p:spTree>
    <p:extLst>
      <p:ext uri="{BB962C8B-B14F-4D97-AF65-F5344CB8AC3E}">
        <p14:creationId xmlns:p14="http://schemas.microsoft.com/office/powerpoint/2010/main" val="21248117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1"/>
          <p:cNvSpPr txBox="1">
            <a:spLocks noChangeArrowheads="1"/>
          </p:cNvSpPr>
          <p:nvPr/>
        </p:nvSpPr>
        <p:spPr bwMode="auto">
          <a:xfrm>
            <a:off x="1379592" y="1844824"/>
            <a:ext cx="6016519" cy="2985433"/>
          </a:xfrm>
          <a:prstGeom prst="rect">
            <a:avLst/>
          </a:prstGeom>
          <a:noFill/>
          <a:ln w="9525">
            <a:noFill/>
            <a:miter lim="800000"/>
            <a:headEnd/>
            <a:tailEnd/>
          </a:ln>
        </p:spPr>
        <p:txBody>
          <a:bodyPr wrap="none">
            <a:spAutoFit/>
          </a:bodyPr>
          <a:lstStyle/>
          <a:p>
            <a:pPr algn="ctr"/>
            <a:r>
              <a:rPr lang="it-IT" sz="4000" b="1" i="1" dirty="0"/>
              <a:t>Grazie per l’attenzione! </a:t>
            </a:r>
            <a:endParaRPr lang="it-IT" sz="4000" b="1" i="1" dirty="0" smtClean="0"/>
          </a:p>
          <a:p>
            <a:pPr algn="ctr"/>
            <a:endParaRPr lang="it-IT" sz="4000" b="1" i="1" dirty="0" smtClean="0"/>
          </a:p>
          <a:p>
            <a:pPr algn="ctr"/>
            <a:endParaRPr lang="it-IT" sz="4000" b="1" i="1" dirty="0" smtClean="0"/>
          </a:p>
          <a:p>
            <a:pPr algn="ctr"/>
            <a:endParaRPr lang="it-IT" sz="4000" b="1" i="1" dirty="0" smtClean="0"/>
          </a:p>
          <a:p>
            <a:r>
              <a:rPr lang="it-IT" sz="2800" i="1" dirty="0" smtClean="0"/>
              <a:t>taralli@istat.it</a:t>
            </a:r>
            <a:endParaRPr lang="it-IT" sz="2800" i="1" dirty="0"/>
          </a:p>
        </p:txBody>
      </p:sp>
      <p:pic>
        <p:nvPicPr>
          <p:cNvPr id="8" name="Immagine 7" descr="LogoGis20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196" y="6244486"/>
            <a:ext cx="661163" cy="496882"/>
          </a:xfrm>
          <a:prstGeom prst="rect">
            <a:avLst/>
          </a:prstGeom>
        </p:spPr>
      </p:pic>
    </p:spTree>
    <p:extLst>
      <p:ext uri="{BB962C8B-B14F-4D97-AF65-F5344CB8AC3E}">
        <p14:creationId xmlns:p14="http://schemas.microsoft.com/office/powerpoint/2010/main" val="38476854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755576" y="404664"/>
            <a:ext cx="7538462" cy="523220"/>
          </a:xfrm>
          <a:prstGeom prst="rect">
            <a:avLst/>
          </a:prstGeom>
          <a:noFill/>
        </p:spPr>
        <p:txBody>
          <a:bodyPr wrap="square" rtlCol="0">
            <a:spAutoFit/>
          </a:bodyPr>
          <a:lstStyle/>
          <a:p>
            <a:r>
              <a:rPr lang="it-IT" sz="2800" b="1" dirty="0" smtClean="0">
                <a:solidFill>
                  <a:srgbClr val="5F5F5F"/>
                </a:solidFill>
                <a:effectLst>
                  <a:outerShdw blurRad="38100" dist="38100" dir="2700000" algn="tl">
                    <a:srgbClr val="000000">
                      <a:alpha val="43137"/>
                    </a:srgbClr>
                  </a:outerShdw>
                </a:effectLst>
                <a:latin typeface="Arial" pitchFamily="34" charset="0"/>
                <a:cs typeface="Arial" pitchFamily="34" charset="0"/>
              </a:rPr>
              <a:t>Il contesto europeo</a:t>
            </a:r>
            <a:endParaRPr lang="it-IT" sz="2800" b="1" dirty="0">
              <a:solidFill>
                <a:srgbClr val="5F5F5F"/>
              </a:solidFill>
              <a:effectLst>
                <a:outerShdw blurRad="38100" dist="38100" dir="2700000" algn="tl">
                  <a:srgbClr val="000000">
                    <a:alpha val="43137"/>
                  </a:srgbClr>
                </a:outerShdw>
              </a:effectLst>
              <a:latin typeface="Arial" pitchFamily="34" charset="0"/>
              <a:cs typeface="Arial" pitchFamily="34" charset="0"/>
            </a:endParaRPr>
          </a:p>
        </p:txBody>
      </p:sp>
      <p:sp>
        <p:nvSpPr>
          <p:cNvPr id="11" name="Segnaposto contenuto 2"/>
          <p:cNvSpPr>
            <a:spLocks noGrp="1"/>
          </p:cNvSpPr>
          <p:nvPr>
            <p:ph idx="1"/>
          </p:nvPr>
        </p:nvSpPr>
        <p:spPr>
          <a:xfrm>
            <a:off x="755576" y="1091877"/>
            <a:ext cx="7704856" cy="4929411"/>
          </a:xfrm>
        </p:spPr>
        <p:txBody>
          <a:bodyPr/>
          <a:lstStyle/>
          <a:p>
            <a:pPr marL="0" indent="0">
              <a:buNone/>
            </a:pPr>
            <a:r>
              <a:rPr lang="it-IT" sz="2200" b="1" dirty="0" smtClean="0">
                <a:solidFill>
                  <a:srgbClr val="990000"/>
                </a:solidFill>
              </a:rPr>
              <a:t>Studi e documenti di indirizzo sul </a:t>
            </a:r>
            <a:r>
              <a:rPr lang="it-IT" sz="2200" b="1" dirty="0" err="1" smtClean="0">
                <a:solidFill>
                  <a:srgbClr val="990000"/>
                </a:solidFill>
              </a:rPr>
              <a:t>well-being</a:t>
            </a:r>
            <a:endParaRPr lang="it-IT" sz="2200" b="1" dirty="0" smtClean="0">
              <a:solidFill>
                <a:srgbClr val="990000"/>
              </a:solidFill>
            </a:endParaRPr>
          </a:p>
          <a:p>
            <a:pPr marL="522288" lvl="1" indent="-342900">
              <a:buFont typeface="Wingdings" pitchFamily="2" charset="2"/>
              <a:buChar char="Ø"/>
            </a:pPr>
            <a:r>
              <a:rPr lang="it-IT" sz="2200" dirty="0">
                <a:solidFill>
                  <a:srgbClr val="505150"/>
                </a:solidFill>
              </a:rPr>
              <a:t>Beyond GDP; Europe 2020 (</a:t>
            </a:r>
            <a:r>
              <a:rPr lang="it-IT" sz="2200" dirty="0" err="1">
                <a:solidFill>
                  <a:srgbClr val="505150"/>
                </a:solidFill>
              </a:rPr>
              <a:t>European</a:t>
            </a:r>
            <a:r>
              <a:rPr lang="it-IT" sz="2200" dirty="0">
                <a:solidFill>
                  <a:srgbClr val="505150"/>
                </a:solidFill>
              </a:rPr>
              <a:t> </a:t>
            </a:r>
            <a:r>
              <a:rPr lang="it-IT" sz="2200" dirty="0" err="1">
                <a:solidFill>
                  <a:srgbClr val="505150"/>
                </a:solidFill>
              </a:rPr>
              <a:t>Commission</a:t>
            </a:r>
            <a:r>
              <a:rPr lang="it-IT" sz="2200" dirty="0">
                <a:solidFill>
                  <a:srgbClr val="505150"/>
                </a:solidFill>
              </a:rPr>
              <a:t>, 2007, 2010)</a:t>
            </a:r>
          </a:p>
          <a:p>
            <a:pPr marL="522288" lvl="1" indent="-342900">
              <a:buFont typeface="Wingdings" pitchFamily="2" charset="2"/>
              <a:buChar char="Ø"/>
            </a:pPr>
            <a:r>
              <a:rPr lang="it-IT" sz="2200" i="1" dirty="0">
                <a:solidFill>
                  <a:srgbClr val="505150"/>
                </a:solidFill>
              </a:rPr>
              <a:t>“Commissione sulla misura delle performance economiche e del progresso sociale” </a:t>
            </a:r>
            <a:r>
              <a:rPr lang="it-IT" sz="2200" dirty="0">
                <a:solidFill>
                  <a:srgbClr val="505150"/>
                </a:solidFill>
              </a:rPr>
              <a:t>(</a:t>
            </a:r>
            <a:r>
              <a:rPr lang="it-IT" sz="2200" dirty="0" err="1">
                <a:solidFill>
                  <a:srgbClr val="505150"/>
                </a:solidFill>
              </a:rPr>
              <a:t>Stiglitz</a:t>
            </a:r>
            <a:r>
              <a:rPr lang="it-IT" sz="2200" dirty="0">
                <a:solidFill>
                  <a:srgbClr val="505150"/>
                </a:solidFill>
              </a:rPr>
              <a:t>, Sen, </a:t>
            </a:r>
            <a:r>
              <a:rPr lang="it-IT" sz="2200" dirty="0" err="1">
                <a:solidFill>
                  <a:srgbClr val="505150"/>
                </a:solidFill>
              </a:rPr>
              <a:t>Fitoussi</a:t>
            </a:r>
            <a:r>
              <a:rPr lang="it-IT" sz="2200" dirty="0">
                <a:solidFill>
                  <a:srgbClr val="505150"/>
                </a:solidFill>
              </a:rPr>
              <a:t> et al - 2009)</a:t>
            </a:r>
          </a:p>
          <a:p>
            <a:pPr marL="522288" lvl="1" indent="-342900">
              <a:buFont typeface="Wingdings" pitchFamily="2" charset="2"/>
              <a:buChar char="Ø"/>
            </a:pPr>
            <a:r>
              <a:rPr lang="it-IT" sz="2200" dirty="0">
                <a:solidFill>
                  <a:srgbClr val="505150"/>
                </a:solidFill>
              </a:rPr>
              <a:t>Iniziativa </a:t>
            </a:r>
            <a:r>
              <a:rPr lang="it-IT" sz="2200" dirty="0" err="1">
                <a:solidFill>
                  <a:srgbClr val="505150"/>
                </a:solidFill>
              </a:rPr>
              <a:t>interistituzionale</a:t>
            </a:r>
            <a:r>
              <a:rPr lang="it-IT" sz="2200" dirty="0">
                <a:solidFill>
                  <a:srgbClr val="505150"/>
                </a:solidFill>
              </a:rPr>
              <a:t> Istat-</a:t>
            </a:r>
            <a:r>
              <a:rPr lang="it-IT" sz="2200" dirty="0" err="1">
                <a:solidFill>
                  <a:srgbClr val="505150"/>
                </a:solidFill>
              </a:rPr>
              <a:t>Cnel</a:t>
            </a:r>
            <a:r>
              <a:rPr lang="it-IT" sz="2200" dirty="0">
                <a:solidFill>
                  <a:srgbClr val="505150"/>
                </a:solidFill>
              </a:rPr>
              <a:t> (BES 2013) </a:t>
            </a:r>
          </a:p>
          <a:p>
            <a:pPr marL="0" indent="0">
              <a:buNone/>
            </a:pPr>
            <a:endParaRPr lang="it-IT" sz="2200" b="1" dirty="0" smtClean="0">
              <a:solidFill>
                <a:srgbClr val="C00000"/>
              </a:solidFill>
            </a:endParaRPr>
          </a:p>
          <a:p>
            <a:pPr marL="0" indent="0">
              <a:buNone/>
            </a:pPr>
            <a:r>
              <a:rPr lang="it-IT" sz="2200" b="1" dirty="0">
                <a:solidFill>
                  <a:srgbClr val="990000"/>
                </a:solidFill>
              </a:rPr>
              <a:t>Studi e </a:t>
            </a:r>
            <a:r>
              <a:rPr lang="it-IT" sz="2200" b="1" dirty="0" smtClean="0">
                <a:solidFill>
                  <a:srgbClr val="990000"/>
                </a:solidFill>
              </a:rPr>
              <a:t>documenti </a:t>
            </a:r>
            <a:r>
              <a:rPr lang="it-IT" sz="2200" b="1" dirty="0">
                <a:solidFill>
                  <a:srgbClr val="990000"/>
                </a:solidFill>
              </a:rPr>
              <a:t>di indirizzo sul </a:t>
            </a:r>
            <a:r>
              <a:rPr lang="it-IT" sz="2200" b="1" dirty="0" err="1">
                <a:solidFill>
                  <a:srgbClr val="990000"/>
                </a:solidFill>
              </a:rPr>
              <a:t>well-being</a:t>
            </a:r>
            <a:r>
              <a:rPr lang="it-IT" sz="2200" b="1" dirty="0">
                <a:solidFill>
                  <a:srgbClr val="990000"/>
                </a:solidFill>
              </a:rPr>
              <a:t> </a:t>
            </a:r>
            <a:r>
              <a:rPr lang="it-IT" sz="2200" b="1" dirty="0" smtClean="0">
                <a:solidFill>
                  <a:srgbClr val="990000"/>
                </a:solidFill>
              </a:rPr>
              <a:t>territoriale</a:t>
            </a:r>
            <a:endParaRPr lang="it-IT" sz="2200" b="1" dirty="0">
              <a:solidFill>
                <a:srgbClr val="990000"/>
              </a:solidFill>
            </a:endParaRPr>
          </a:p>
          <a:p>
            <a:pPr marL="522288" lvl="1" indent="-342900">
              <a:buFont typeface="Wingdings" pitchFamily="2" charset="2"/>
              <a:buChar char="Ø"/>
            </a:pPr>
            <a:r>
              <a:rPr lang="it-IT" sz="2200" i="1" dirty="0">
                <a:solidFill>
                  <a:srgbClr val="505150"/>
                </a:solidFill>
              </a:rPr>
              <a:t>“Europa 2020 per le città e i territori” </a:t>
            </a:r>
            <a:r>
              <a:rPr lang="it-IT" sz="2200" dirty="0">
                <a:solidFill>
                  <a:srgbClr val="505150"/>
                </a:solidFill>
              </a:rPr>
              <a:t>(Eu COR, 2012)</a:t>
            </a:r>
          </a:p>
          <a:p>
            <a:pPr marL="522288" lvl="1" indent="-342900">
              <a:buFont typeface="Wingdings" pitchFamily="2" charset="2"/>
              <a:buChar char="Ø"/>
            </a:pPr>
            <a:r>
              <a:rPr lang="it-IT" sz="2200" i="1" dirty="0">
                <a:solidFill>
                  <a:srgbClr val="505150"/>
                </a:solidFill>
              </a:rPr>
              <a:t>“</a:t>
            </a:r>
            <a:r>
              <a:rPr lang="it-IT" sz="2200" i="1" dirty="0" err="1">
                <a:solidFill>
                  <a:srgbClr val="505150"/>
                </a:solidFill>
              </a:rPr>
              <a:t>How’s</a:t>
            </a:r>
            <a:r>
              <a:rPr lang="it-IT" sz="2200" i="1" dirty="0">
                <a:solidFill>
                  <a:srgbClr val="505150"/>
                </a:solidFill>
              </a:rPr>
              <a:t> life in </a:t>
            </a:r>
            <a:r>
              <a:rPr lang="it-IT" sz="2200" i="1" dirty="0" err="1">
                <a:solidFill>
                  <a:srgbClr val="505150"/>
                </a:solidFill>
              </a:rPr>
              <a:t>your</a:t>
            </a:r>
            <a:r>
              <a:rPr lang="it-IT" sz="2200" i="1" dirty="0">
                <a:solidFill>
                  <a:srgbClr val="505150"/>
                </a:solidFill>
              </a:rPr>
              <a:t> </a:t>
            </a:r>
            <a:r>
              <a:rPr lang="it-IT" sz="2200" i="1" dirty="0" err="1">
                <a:solidFill>
                  <a:srgbClr val="505150"/>
                </a:solidFill>
              </a:rPr>
              <a:t>region</a:t>
            </a:r>
            <a:r>
              <a:rPr lang="it-IT" sz="2200" i="1" dirty="0">
                <a:solidFill>
                  <a:srgbClr val="505150"/>
                </a:solidFill>
              </a:rPr>
              <a:t>?” </a:t>
            </a:r>
            <a:r>
              <a:rPr lang="it-IT" sz="2200" dirty="0">
                <a:solidFill>
                  <a:srgbClr val="505150"/>
                </a:solidFill>
              </a:rPr>
              <a:t>(Ocse)</a:t>
            </a:r>
          </a:p>
          <a:p>
            <a:pPr marL="522288" lvl="1" indent="-342900">
              <a:buFont typeface="Wingdings" pitchFamily="2" charset="2"/>
              <a:buChar char="Ø"/>
            </a:pPr>
            <a:r>
              <a:rPr lang="it-IT" sz="2200" dirty="0" err="1">
                <a:solidFill>
                  <a:srgbClr val="505150"/>
                </a:solidFill>
              </a:rPr>
              <a:t>Result</a:t>
            </a:r>
            <a:r>
              <a:rPr lang="it-IT" sz="2200" dirty="0">
                <a:solidFill>
                  <a:srgbClr val="505150"/>
                </a:solidFill>
              </a:rPr>
              <a:t> </a:t>
            </a:r>
            <a:r>
              <a:rPr lang="it-IT" sz="2200" dirty="0" err="1">
                <a:solidFill>
                  <a:srgbClr val="505150"/>
                </a:solidFill>
              </a:rPr>
              <a:t>oriented</a:t>
            </a:r>
            <a:r>
              <a:rPr lang="it-IT" sz="2200" dirty="0">
                <a:solidFill>
                  <a:srgbClr val="505150"/>
                </a:solidFill>
              </a:rPr>
              <a:t> </a:t>
            </a:r>
            <a:r>
              <a:rPr lang="it-IT" sz="2200" dirty="0" err="1">
                <a:solidFill>
                  <a:srgbClr val="505150"/>
                </a:solidFill>
              </a:rPr>
              <a:t>programming</a:t>
            </a:r>
            <a:r>
              <a:rPr lang="it-IT" sz="2200" dirty="0">
                <a:solidFill>
                  <a:srgbClr val="505150"/>
                </a:solidFill>
              </a:rPr>
              <a:t> </a:t>
            </a:r>
            <a:r>
              <a:rPr lang="it-IT" sz="2200" dirty="0" err="1">
                <a:solidFill>
                  <a:srgbClr val="505150"/>
                </a:solidFill>
              </a:rPr>
              <a:t>method</a:t>
            </a:r>
            <a:r>
              <a:rPr lang="it-IT" sz="2200" dirty="0">
                <a:solidFill>
                  <a:srgbClr val="505150"/>
                </a:solidFill>
              </a:rPr>
              <a:t> (Barca 2009</a:t>
            </a:r>
            <a:r>
              <a:rPr lang="it-IT" sz="2200" dirty="0" smtClean="0">
                <a:solidFill>
                  <a:srgbClr val="505150"/>
                </a:solidFill>
              </a:rPr>
              <a:t>)</a:t>
            </a:r>
            <a:endParaRPr lang="it-IT" sz="2200" dirty="0"/>
          </a:p>
        </p:txBody>
      </p:sp>
      <p:pic>
        <p:nvPicPr>
          <p:cNvPr id="6" name="Immagine 5" descr="LogoGis20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196" y="6193997"/>
            <a:ext cx="661163" cy="496882"/>
          </a:xfrm>
          <a:prstGeom prst="rect">
            <a:avLst/>
          </a:prstGeom>
        </p:spPr>
      </p:pic>
    </p:spTree>
    <p:extLst>
      <p:ext uri="{BB962C8B-B14F-4D97-AF65-F5344CB8AC3E}">
        <p14:creationId xmlns:p14="http://schemas.microsoft.com/office/powerpoint/2010/main" val="20155875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755576" y="404664"/>
            <a:ext cx="7538462" cy="523220"/>
          </a:xfrm>
          <a:prstGeom prst="rect">
            <a:avLst/>
          </a:prstGeom>
          <a:noFill/>
        </p:spPr>
        <p:txBody>
          <a:bodyPr wrap="square" rtlCol="0">
            <a:spAutoFit/>
          </a:bodyPr>
          <a:lstStyle/>
          <a:p>
            <a:r>
              <a:rPr lang="it-IT" sz="2800" b="1" dirty="0" smtClean="0">
                <a:solidFill>
                  <a:srgbClr val="5F5F5F"/>
                </a:solidFill>
                <a:effectLst>
                  <a:outerShdw blurRad="38100" dist="38100" dir="2700000" algn="tl">
                    <a:srgbClr val="000000">
                      <a:alpha val="43137"/>
                    </a:srgbClr>
                  </a:outerShdw>
                </a:effectLst>
                <a:latin typeface="Arial" pitchFamily="34" charset="0"/>
                <a:cs typeface="Arial" pitchFamily="34" charset="0"/>
              </a:rPr>
              <a:t>Il contesto nazionale</a:t>
            </a:r>
            <a:endParaRPr lang="it-IT" sz="2800" b="1" dirty="0">
              <a:solidFill>
                <a:srgbClr val="5F5F5F"/>
              </a:solidFill>
              <a:effectLst>
                <a:outerShdw blurRad="38100" dist="38100" dir="2700000" algn="tl">
                  <a:srgbClr val="000000">
                    <a:alpha val="43137"/>
                  </a:srgbClr>
                </a:outerShdw>
              </a:effectLst>
              <a:latin typeface="Arial" pitchFamily="34" charset="0"/>
              <a:cs typeface="Arial" pitchFamily="34" charset="0"/>
            </a:endParaRPr>
          </a:p>
        </p:txBody>
      </p:sp>
      <p:sp>
        <p:nvSpPr>
          <p:cNvPr id="9" name="CasellaDiTesto 8"/>
          <p:cNvSpPr txBox="1"/>
          <p:nvPr/>
        </p:nvSpPr>
        <p:spPr>
          <a:xfrm>
            <a:off x="834596" y="1196752"/>
            <a:ext cx="7560000" cy="4801314"/>
          </a:xfrm>
          <a:prstGeom prst="rect">
            <a:avLst/>
          </a:prstGeom>
          <a:noFill/>
        </p:spPr>
        <p:txBody>
          <a:bodyPr wrap="square" rtlCol="0">
            <a:spAutoFit/>
          </a:bodyPr>
          <a:lstStyle/>
          <a:p>
            <a:r>
              <a:rPr lang="it-IT" dirty="0" smtClean="0">
                <a:solidFill>
                  <a:srgbClr val="505150"/>
                </a:solidFill>
              </a:rPr>
              <a:t>L’Istat lancia un’iniziativa congiunta con il </a:t>
            </a:r>
            <a:r>
              <a:rPr lang="it-IT" dirty="0" err="1" smtClean="0">
                <a:solidFill>
                  <a:srgbClr val="505150"/>
                </a:solidFill>
              </a:rPr>
              <a:t>Cnel</a:t>
            </a:r>
            <a:r>
              <a:rPr lang="it-IT" dirty="0" smtClean="0">
                <a:solidFill>
                  <a:srgbClr val="505150"/>
                </a:solidFill>
              </a:rPr>
              <a:t> per la misurazione in Italia del </a:t>
            </a:r>
            <a:r>
              <a:rPr lang="it-IT" b="1" i="1" dirty="0" smtClean="0">
                <a:solidFill>
                  <a:srgbClr val="990000"/>
                </a:solidFill>
              </a:rPr>
              <a:t>Benessere Equo e Sostenibile</a:t>
            </a:r>
            <a:r>
              <a:rPr lang="it-IT" dirty="0" smtClean="0">
                <a:solidFill>
                  <a:srgbClr val="505150"/>
                </a:solidFill>
              </a:rPr>
              <a:t>. La  proposta è individuare nuovi indicatori in grado di offrire una visione condivisa di progresso per l’Italia.</a:t>
            </a:r>
          </a:p>
          <a:p>
            <a:endParaRPr lang="it-IT" dirty="0">
              <a:solidFill>
                <a:srgbClr val="505150"/>
              </a:solidFill>
            </a:endParaRPr>
          </a:p>
          <a:p>
            <a:r>
              <a:rPr lang="it-IT" dirty="0" smtClean="0">
                <a:solidFill>
                  <a:srgbClr val="505150"/>
                </a:solidFill>
              </a:rPr>
              <a:t>Studio </a:t>
            </a:r>
            <a:r>
              <a:rPr lang="it-IT" dirty="0">
                <a:solidFill>
                  <a:srgbClr val="505150"/>
                </a:solidFill>
              </a:rPr>
              <a:t>progettuale </a:t>
            </a:r>
            <a:r>
              <a:rPr lang="it-IT" dirty="0" smtClean="0">
                <a:solidFill>
                  <a:srgbClr val="505150"/>
                </a:solidFill>
              </a:rPr>
              <a:t> ‘‘</a:t>
            </a:r>
            <a:r>
              <a:rPr lang="it-IT" b="1" i="1" dirty="0" smtClean="0">
                <a:solidFill>
                  <a:srgbClr val="990000"/>
                </a:solidFill>
              </a:rPr>
              <a:t>Analisi </a:t>
            </a:r>
            <a:r>
              <a:rPr lang="it-IT" b="1" i="1" dirty="0">
                <a:solidFill>
                  <a:srgbClr val="990000"/>
                </a:solidFill>
              </a:rPr>
              <a:t>e ricerche per la valutazione del benessere Equo e </a:t>
            </a:r>
            <a:r>
              <a:rPr lang="it-IT" b="1" i="1" dirty="0" smtClean="0">
                <a:solidFill>
                  <a:srgbClr val="990000"/>
                </a:solidFill>
              </a:rPr>
              <a:t>Sostenibile </a:t>
            </a:r>
            <a:r>
              <a:rPr lang="it-IT" b="1" i="1" dirty="0">
                <a:solidFill>
                  <a:srgbClr val="990000"/>
                </a:solidFill>
              </a:rPr>
              <a:t>delle </a:t>
            </a:r>
            <a:r>
              <a:rPr lang="it-IT" b="1" i="1" dirty="0" smtClean="0">
                <a:solidFill>
                  <a:srgbClr val="990000"/>
                </a:solidFill>
              </a:rPr>
              <a:t>province</a:t>
            </a:r>
            <a:r>
              <a:rPr lang="it-IT" dirty="0" smtClean="0">
                <a:solidFill>
                  <a:srgbClr val="505150"/>
                </a:solidFill>
              </a:rPr>
              <a:t>’’  inserito </a:t>
            </a:r>
            <a:r>
              <a:rPr lang="it-IT" dirty="0">
                <a:solidFill>
                  <a:srgbClr val="505150"/>
                </a:solidFill>
              </a:rPr>
              <a:t>nel Programma statistico Nazionale 2011-2013 (PSU – 00003) condotto dall’Ufficio Statistica della Provincia di Pesaro ed Urbino con la compartecipazione metodologia e tecnica dell’Istat. </a:t>
            </a:r>
          </a:p>
          <a:p>
            <a:endParaRPr lang="it-IT" dirty="0" smtClean="0">
              <a:solidFill>
                <a:srgbClr val="505150"/>
              </a:solidFill>
            </a:endParaRPr>
          </a:p>
          <a:p>
            <a:r>
              <a:rPr lang="it-IT" dirty="0" smtClean="0">
                <a:solidFill>
                  <a:srgbClr val="505150"/>
                </a:solidFill>
              </a:rPr>
              <a:t>Nasce il Progetto </a:t>
            </a:r>
            <a:r>
              <a:rPr lang="it-IT" b="1" i="1" dirty="0" err="1" smtClean="0">
                <a:solidFill>
                  <a:srgbClr val="990000"/>
                </a:solidFill>
              </a:rPr>
              <a:t>UrBes</a:t>
            </a:r>
            <a:r>
              <a:rPr lang="it-IT" dirty="0" smtClean="0">
                <a:solidFill>
                  <a:srgbClr val="505150"/>
                </a:solidFill>
              </a:rPr>
              <a:t> con lo scopo di creare una rete di città metropolitane per la sperimentazione e il confronto di indicatori di benessere urbano equo sostenibile.</a:t>
            </a:r>
          </a:p>
          <a:p>
            <a:endParaRPr lang="it-IT" b="1" dirty="0" smtClean="0">
              <a:solidFill>
                <a:srgbClr val="505150"/>
              </a:solidFill>
            </a:endParaRPr>
          </a:p>
          <a:p>
            <a:r>
              <a:rPr lang="it-IT" dirty="0" smtClean="0">
                <a:solidFill>
                  <a:srgbClr val="505150"/>
                </a:solidFill>
              </a:rPr>
              <a:t>Estensione </a:t>
            </a:r>
            <a:r>
              <a:rPr lang="it-IT" dirty="0">
                <a:solidFill>
                  <a:srgbClr val="505150"/>
                </a:solidFill>
              </a:rPr>
              <a:t>dello studio progettuale </a:t>
            </a:r>
            <a:r>
              <a:rPr lang="it-IT" dirty="0" smtClean="0">
                <a:solidFill>
                  <a:srgbClr val="505150"/>
                </a:solidFill>
              </a:rPr>
              <a:t>(accordo Istat-</a:t>
            </a:r>
            <a:r>
              <a:rPr lang="it-IT" dirty="0" err="1" smtClean="0">
                <a:solidFill>
                  <a:srgbClr val="505150"/>
                </a:solidFill>
              </a:rPr>
              <a:t>Cuspi</a:t>
            </a:r>
            <a:r>
              <a:rPr lang="it-IT" dirty="0" smtClean="0">
                <a:solidFill>
                  <a:srgbClr val="505150"/>
                </a:solidFill>
              </a:rPr>
              <a:t>) </a:t>
            </a:r>
            <a:r>
              <a:rPr lang="it-IT" b="1" i="1" dirty="0" err="1" smtClean="0">
                <a:solidFill>
                  <a:srgbClr val="990000"/>
                </a:solidFill>
              </a:rPr>
              <a:t>Bes</a:t>
            </a:r>
            <a:r>
              <a:rPr lang="it-IT" b="1" i="1" dirty="0" smtClean="0">
                <a:solidFill>
                  <a:srgbClr val="990000"/>
                </a:solidFill>
              </a:rPr>
              <a:t> delle province</a:t>
            </a:r>
            <a:endParaRPr lang="it-IT" b="1" i="1" dirty="0">
              <a:solidFill>
                <a:srgbClr val="990000"/>
              </a:solidFill>
            </a:endParaRPr>
          </a:p>
        </p:txBody>
      </p:sp>
      <p:pic>
        <p:nvPicPr>
          <p:cNvPr id="6" name="Immagine 5" descr="LogoGis20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196" y="6193997"/>
            <a:ext cx="661163" cy="496882"/>
          </a:xfrm>
          <a:prstGeom prst="rect">
            <a:avLst/>
          </a:prstGeom>
        </p:spPr>
      </p:pic>
    </p:spTree>
    <p:extLst>
      <p:ext uri="{BB962C8B-B14F-4D97-AF65-F5344CB8AC3E}">
        <p14:creationId xmlns:p14="http://schemas.microsoft.com/office/powerpoint/2010/main" val="471122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Desktop\Immagine.jpg"/>
          <p:cNvPicPr>
            <a:picLocks noChangeAspect="1" noChangeArrowheads="1"/>
          </p:cNvPicPr>
          <p:nvPr/>
        </p:nvPicPr>
        <p:blipFill>
          <a:blip r:embed="rId2"/>
          <a:srcRect/>
          <a:stretch>
            <a:fillRect/>
          </a:stretch>
        </p:blipFill>
        <p:spPr bwMode="auto">
          <a:xfrm>
            <a:off x="467544" y="548680"/>
            <a:ext cx="8280920" cy="5400600"/>
          </a:xfrm>
          <a:prstGeom prst="rect">
            <a:avLst/>
          </a:prstGeom>
          <a:noFill/>
        </p:spPr>
      </p:pic>
      <p:sp>
        <p:nvSpPr>
          <p:cNvPr id="8" name="Ovale 7"/>
          <p:cNvSpPr/>
          <p:nvPr/>
        </p:nvSpPr>
        <p:spPr>
          <a:xfrm>
            <a:off x="6516216" y="2924944"/>
            <a:ext cx="2088232" cy="792088"/>
          </a:xfrm>
          <a:prstGeom prst="ellipse">
            <a:avLst/>
          </a:prstGeom>
          <a:noFill/>
          <a:ln>
            <a:solidFill>
              <a:srgbClr val="99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6" name="Immagine 5" descr="LogoGis20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196" y="6193997"/>
            <a:ext cx="661163" cy="496882"/>
          </a:xfrm>
          <a:prstGeom prst="rect">
            <a:avLst/>
          </a:prstGeom>
        </p:spPr>
      </p:pic>
    </p:spTree>
    <p:extLst>
      <p:ext uri="{BB962C8B-B14F-4D97-AF65-F5344CB8AC3E}">
        <p14:creationId xmlns:p14="http://schemas.microsoft.com/office/powerpoint/2010/main" val="23611796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a 4"/>
          <p:cNvGraphicFramePr>
            <a:graphicFrameLocks noGrp="1"/>
          </p:cNvGraphicFramePr>
          <p:nvPr/>
        </p:nvGraphicFramePr>
        <p:xfrm>
          <a:off x="6516216" y="2996952"/>
          <a:ext cx="2363147" cy="2944368"/>
        </p:xfrm>
        <a:graphic>
          <a:graphicData uri="http://schemas.openxmlformats.org/drawingml/2006/table">
            <a:tbl>
              <a:tblPr/>
              <a:tblGrid>
                <a:gridCol w="2363147"/>
              </a:tblGrid>
              <a:tr h="240897">
                <a:tc>
                  <a:txBody>
                    <a:bodyPr/>
                    <a:lstStyle/>
                    <a:p>
                      <a:pPr algn="l">
                        <a:lnSpc>
                          <a:spcPct val="115000"/>
                        </a:lnSpc>
                        <a:spcAft>
                          <a:spcPts val="0"/>
                        </a:spcAft>
                      </a:pPr>
                      <a:r>
                        <a:rPr lang="it-IT" sz="1400" b="1" kern="1200" dirty="0" smtClean="0">
                          <a:solidFill>
                            <a:srgbClr val="505150"/>
                          </a:solidFill>
                          <a:latin typeface="+mn-lt"/>
                          <a:ea typeface="+mn-ea"/>
                          <a:cs typeface="+mn-cs"/>
                        </a:rPr>
                        <a:t>1. Salute</a:t>
                      </a:r>
                    </a:p>
                  </a:txBody>
                  <a:tcPr marL="67332" marR="67332" marT="0" marB="0">
                    <a:lnL>
                      <a:noFill/>
                    </a:lnL>
                    <a:lnR>
                      <a:noFill/>
                    </a:lnR>
                    <a:lnT>
                      <a:noFill/>
                    </a:lnT>
                    <a:lnB>
                      <a:noFill/>
                    </a:lnB>
                  </a:tcPr>
                </a:tc>
              </a:tr>
              <a:tr h="240897">
                <a:tc>
                  <a:txBody>
                    <a:bodyPr/>
                    <a:lstStyle/>
                    <a:p>
                      <a:pPr algn="l">
                        <a:lnSpc>
                          <a:spcPct val="115000"/>
                        </a:lnSpc>
                        <a:spcAft>
                          <a:spcPts val="0"/>
                        </a:spcAft>
                      </a:pPr>
                      <a:r>
                        <a:rPr lang="it-IT" sz="1400" b="1" kern="1200" dirty="0" smtClean="0">
                          <a:solidFill>
                            <a:srgbClr val="505150"/>
                          </a:solidFill>
                          <a:latin typeface="+mn-lt"/>
                          <a:ea typeface="+mn-ea"/>
                          <a:cs typeface="+mn-cs"/>
                        </a:rPr>
                        <a:t>2 Istruzione e formazione </a:t>
                      </a:r>
                    </a:p>
                  </a:txBody>
                  <a:tcPr marL="67332" marR="67332" marT="0" marB="0">
                    <a:lnL>
                      <a:noFill/>
                    </a:lnL>
                    <a:lnR>
                      <a:noFill/>
                    </a:lnR>
                    <a:lnT>
                      <a:noFill/>
                    </a:lnT>
                    <a:lnB>
                      <a:noFill/>
                    </a:lnB>
                  </a:tcPr>
                </a:tc>
              </a:tr>
              <a:tr h="240897">
                <a:tc>
                  <a:txBody>
                    <a:bodyPr/>
                    <a:lstStyle/>
                    <a:p>
                      <a:pPr algn="l">
                        <a:lnSpc>
                          <a:spcPct val="115000"/>
                        </a:lnSpc>
                        <a:spcAft>
                          <a:spcPts val="0"/>
                        </a:spcAft>
                      </a:pPr>
                      <a:r>
                        <a:rPr lang="it-IT" sz="1400" b="1" kern="1200" dirty="0" smtClean="0">
                          <a:solidFill>
                            <a:srgbClr val="505150"/>
                          </a:solidFill>
                          <a:latin typeface="+mn-lt"/>
                          <a:ea typeface="+mn-ea"/>
                          <a:cs typeface="+mn-cs"/>
                        </a:rPr>
                        <a:t>3. Lavoro e conciliazione    dei tempi di vita</a:t>
                      </a:r>
                    </a:p>
                  </a:txBody>
                  <a:tcPr marL="67332" marR="67332" marT="0" marB="0">
                    <a:lnL>
                      <a:noFill/>
                    </a:lnL>
                    <a:lnR>
                      <a:noFill/>
                    </a:lnR>
                    <a:lnT>
                      <a:noFill/>
                    </a:lnT>
                    <a:lnB>
                      <a:noFill/>
                    </a:lnB>
                  </a:tcPr>
                </a:tc>
              </a:tr>
              <a:tr h="240897">
                <a:tc>
                  <a:txBody>
                    <a:bodyPr/>
                    <a:lstStyle/>
                    <a:p>
                      <a:pPr algn="l">
                        <a:lnSpc>
                          <a:spcPct val="115000"/>
                        </a:lnSpc>
                        <a:spcAft>
                          <a:spcPts val="0"/>
                        </a:spcAft>
                      </a:pPr>
                      <a:r>
                        <a:rPr lang="it-IT" sz="1400" b="1" kern="1200" dirty="0" smtClean="0">
                          <a:solidFill>
                            <a:srgbClr val="505150"/>
                          </a:solidFill>
                          <a:latin typeface="+mn-lt"/>
                          <a:ea typeface="+mn-ea"/>
                          <a:cs typeface="+mn-cs"/>
                        </a:rPr>
                        <a:t>4. Benessere economico</a:t>
                      </a:r>
                    </a:p>
                  </a:txBody>
                  <a:tcPr marL="67332" marR="67332" marT="0" marB="0">
                    <a:lnL>
                      <a:noFill/>
                    </a:lnL>
                    <a:lnR>
                      <a:noFill/>
                    </a:lnR>
                    <a:lnT>
                      <a:noFill/>
                    </a:lnT>
                    <a:lnB>
                      <a:noFill/>
                    </a:lnB>
                  </a:tcPr>
                </a:tc>
              </a:tr>
              <a:tr h="240897">
                <a:tc>
                  <a:txBody>
                    <a:bodyPr/>
                    <a:lstStyle/>
                    <a:p>
                      <a:pPr algn="l">
                        <a:lnSpc>
                          <a:spcPct val="115000"/>
                        </a:lnSpc>
                        <a:spcAft>
                          <a:spcPts val="0"/>
                        </a:spcAft>
                      </a:pPr>
                      <a:r>
                        <a:rPr lang="it-IT" sz="1400" b="1" kern="1200" dirty="0" smtClean="0">
                          <a:solidFill>
                            <a:srgbClr val="505150"/>
                          </a:solidFill>
                          <a:latin typeface="+mn-lt"/>
                          <a:ea typeface="+mn-ea"/>
                          <a:cs typeface="+mn-cs"/>
                        </a:rPr>
                        <a:t>5. Politica e istituzioni</a:t>
                      </a:r>
                    </a:p>
                  </a:txBody>
                  <a:tcPr marL="67332" marR="67332" marT="0" marB="0">
                    <a:lnL>
                      <a:noFill/>
                    </a:lnL>
                    <a:lnR>
                      <a:noFill/>
                    </a:lnR>
                    <a:lnT>
                      <a:noFill/>
                    </a:lnT>
                    <a:lnB>
                      <a:noFill/>
                    </a:lnB>
                  </a:tcPr>
                </a:tc>
              </a:tr>
              <a:tr h="240897">
                <a:tc>
                  <a:txBody>
                    <a:bodyPr/>
                    <a:lstStyle/>
                    <a:p>
                      <a:pPr algn="l">
                        <a:lnSpc>
                          <a:spcPct val="115000"/>
                        </a:lnSpc>
                        <a:spcAft>
                          <a:spcPts val="0"/>
                        </a:spcAft>
                      </a:pPr>
                      <a:r>
                        <a:rPr lang="it-IT" sz="1400" b="1" kern="1200" dirty="0" smtClean="0">
                          <a:solidFill>
                            <a:srgbClr val="505150"/>
                          </a:solidFill>
                          <a:latin typeface="+mn-lt"/>
                          <a:ea typeface="+mn-ea"/>
                          <a:cs typeface="+mn-cs"/>
                        </a:rPr>
                        <a:t>6. Sicurezza</a:t>
                      </a:r>
                    </a:p>
                  </a:txBody>
                  <a:tcPr marL="67332" marR="67332" marT="0" marB="0">
                    <a:lnL>
                      <a:noFill/>
                    </a:lnL>
                    <a:lnR>
                      <a:noFill/>
                    </a:lnR>
                    <a:lnT>
                      <a:noFill/>
                    </a:lnT>
                    <a:lnB>
                      <a:noFill/>
                    </a:lnB>
                  </a:tcPr>
                </a:tc>
              </a:tr>
              <a:tr h="240897">
                <a:tc>
                  <a:txBody>
                    <a:bodyPr/>
                    <a:lstStyle/>
                    <a:p>
                      <a:pPr algn="l">
                        <a:lnSpc>
                          <a:spcPct val="115000"/>
                        </a:lnSpc>
                        <a:spcAft>
                          <a:spcPts val="0"/>
                        </a:spcAft>
                      </a:pPr>
                      <a:r>
                        <a:rPr lang="it-IT" sz="1400" b="1" kern="1200" dirty="0" smtClean="0">
                          <a:solidFill>
                            <a:srgbClr val="505150"/>
                          </a:solidFill>
                          <a:latin typeface="+mn-lt"/>
                          <a:ea typeface="+mn-ea"/>
                          <a:cs typeface="+mn-cs"/>
                        </a:rPr>
                        <a:t>7. Paesaggio e patrimonio culturale</a:t>
                      </a:r>
                    </a:p>
                  </a:txBody>
                  <a:tcPr marL="67332" marR="67332" marT="0" marB="0">
                    <a:lnL>
                      <a:noFill/>
                    </a:lnL>
                    <a:lnR>
                      <a:noFill/>
                    </a:lnR>
                    <a:lnT>
                      <a:noFill/>
                    </a:lnT>
                    <a:lnB>
                      <a:noFill/>
                    </a:lnB>
                  </a:tcPr>
                </a:tc>
              </a:tr>
              <a:tr h="240897">
                <a:tc>
                  <a:txBody>
                    <a:bodyPr/>
                    <a:lstStyle/>
                    <a:p>
                      <a:pPr algn="l">
                        <a:lnSpc>
                          <a:spcPct val="115000"/>
                        </a:lnSpc>
                        <a:spcAft>
                          <a:spcPts val="0"/>
                        </a:spcAft>
                      </a:pPr>
                      <a:r>
                        <a:rPr lang="it-IT" sz="1400" b="1" kern="1200" dirty="0" smtClean="0">
                          <a:solidFill>
                            <a:srgbClr val="505150"/>
                          </a:solidFill>
                          <a:latin typeface="+mn-lt"/>
                          <a:ea typeface="+mn-ea"/>
                          <a:cs typeface="+mn-cs"/>
                        </a:rPr>
                        <a:t>8. Ambiente</a:t>
                      </a:r>
                    </a:p>
                  </a:txBody>
                  <a:tcPr marL="67332" marR="67332" marT="0" marB="0">
                    <a:lnL>
                      <a:noFill/>
                    </a:lnL>
                    <a:lnR>
                      <a:noFill/>
                    </a:lnR>
                    <a:lnT>
                      <a:noFill/>
                    </a:lnT>
                    <a:lnB>
                      <a:noFill/>
                    </a:lnB>
                  </a:tcPr>
                </a:tc>
              </a:tr>
              <a:tr h="240897">
                <a:tc>
                  <a:txBody>
                    <a:bodyPr/>
                    <a:lstStyle/>
                    <a:p>
                      <a:pPr algn="l">
                        <a:lnSpc>
                          <a:spcPct val="115000"/>
                        </a:lnSpc>
                        <a:spcAft>
                          <a:spcPts val="0"/>
                        </a:spcAft>
                      </a:pPr>
                      <a:r>
                        <a:rPr lang="it-IT" sz="1400" b="1" kern="1200" dirty="0" smtClean="0">
                          <a:solidFill>
                            <a:srgbClr val="505150"/>
                          </a:solidFill>
                          <a:latin typeface="+mn-lt"/>
                          <a:ea typeface="+mn-ea"/>
                          <a:cs typeface="+mn-cs"/>
                        </a:rPr>
                        <a:t>9. Ricerca e innovazione</a:t>
                      </a:r>
                    </a:p>
                  </a:txBody>
                  <a:tcPr marL="67332" marR="67332" marT="0" marB="0">
                    <a:lnL>
                      <a:noFill/>
                    </a:lnL>
                    <a:lnR>
                      <a:noFill/>
                    </a:lnR>
                    <a:lnT>
                      <a:noFill/>
                    </a:lnT>
                    <a:lnB>
                      <a:noFill/>
                    </a:lnB>
                  </a:tcPr>
                </a:tc>
              </a:tr>
              <a:tr h="240897">
                <a:tc>
                  <a:txBody>
                    <a:bodyPr/>
                    <a:lstStyle/>
                    <a:p>
                      <a:pPr algn="l">
                        <a:lnSpc>
                          <a:spcPct val="115000"/>
                        </a:lnSpc>
                        <a:spcAft>
                          <a:spcPts val="0"/>
                        </a:spcAft>
                      </a:pPr>
                      <a:r>
                        <a:rPr lang="it-IT" sz="1400" b="1" kern="1200" dirty="0" smtClean="0">
                          <a:solidFill>
                            <a:srgbClr val="505150"/>
                          </a:solidFill>
                          <a:latin typeface="+mn-lt"/>
                          <a:ea typeface="+mn-ea"/>
                          <a:cs typeface="+mn-cs"/>
                        </a:rPr>
                        <a:t>10. Qualità dei servizi</a:t>
                      </a:r>
                    </a:p>
                  </a:txBody>
                  <a:tcPr marL="67332" marR="67332" marT="0" marB="0">
                    <a:lnL>
                      <a:noFill/>
                    </a:lnL>
                    <a:lnR>
                      <a:noFill/>
                    </a:lnR>
                    <a:lnT>
                      <a:noFill/>
                    </a:lnT>
                    <a:lnB>
                      <a:noFill/>
                    </a:lnB>
                  </a:tcPr>
                </a:tc>
              </a:tr>
            </a:tbl>
          </a:graphicData>
        </a:graphic>
      </p:graphicFrame>
      <p:pic>
        <p:nvPicPr>
          <p:cNvPr id="3076" name="Picture 4" descr="C:\Users\Admin\Desktop\Immagine1.jpg"/>
          <p:cNvPicPr>
            <a:picLocks noChangeAspect="1" noChangeArrowheads="1"/>
          </p:cNvPicPr>
          <p:nvPr/>
        </p:nvPicPr>
        <p:blipFill>
          <a:blip r:embed="rId2"/>
          <a:srcRect/>
          <a:stretch>
            <a:fillRect/>
          </a:stretch>
        </p:blipFill>
        <p:spPr bwMode="auto">
          <a:xfrm>
            <a:off x="827584" y="620688"/>
            <a:ext cx="5544616" cy="5400600"/>
          </a:xfrm>
          <a:prstGeom prst="rect">
            <a:avLst/>
          </a:prstGeom>
          <a:noFill/>
        </p:spPr>
      </p:pic>
      <p:sp>
        <p:nvSpPr>
          <p:cNvPr id="9" name="CasellaDiTesto 8"/>
          <p:cNvSpPr txBox="1"/>
          <p:nvPr/>
        </p:nvSpPr>
        <p:spPr>
          <a:xfrm>
            <a:off x="6372199" y="2089011"/>
            <a:ext cx="2771801" cy="769441"/>
          </a:xfrm>
          <a:prstGeom prst="rect">
            <a:avLst/>
          </a:prstGeom>
          <a:noFill/>
        </p:spPr>
        <p:txBody>
          <a:bodyPr wrap="square" rtlCol="0">
            <a:spAutoFit/>
          </a:bodyPr>
          <a:lstStyle/>
          <a:p>
            <a:r>
              <a:rPr lang="it-IT" sz="1600" b="1" dirty="0" smtClean="0">
                <a:solidFill>
                  <a:srgbClr val="990000"/>
                </a:solidFill>
              </a:rPr>
              <a:t>Le </a:t>
            </a:r>
            <a:r>
              <a:rPr lang="it-IT" sz="2800" b="1" dirty="0" smtClean="0">
                <a:solidFill>
                  <a:srgbClr val="990000"/>
                </a:solidFill>
              </a:rPr>
              <a:t>10</a:t>
            </a:r>
            <a:r>
              <a:rPr lang="it-IT" b="1" dirty="0" smtClean="0">
                <a:solidFill>
                  <a:srgbClr val="990000"/>
                </a:solidFill>
              </a:rPr>
              <a:t> </a:t>
            </a:r>
            <a:r>
              <a:rPr lang="it-IT" sz="1600" b="1" dirty="0" smtClean="0">
                <a:solidFill>
                  <a:srgbClr val="990000"/>
                </a:solidFill>
              </a:rPr>
              <a:t>dimensioni analizzate in </a:t>
            </a:r>
            <a:r>
              <a:rPr lang="it-IT" sz="1600" b="1" dirty="0" err="1" smtClean="0">
                <a:solidFill>
                  <a:srgbClr val="990000"/>
                </a:solidFill>
              </a:rPr>
              <a:t>Urbes</a:t>
            </a:r>
            <a:r>
              <a:rPr lang="it-IT" sz="1600" b="1" dirty="0" smtClean="0">
                <a:solidFill>
                  <a:srgbClr val="990000"/>
                </a:solidFill>
              </a:rPr>
              <a:t>:</a:t>
            </a:r>
          </a:p>
        </p:txBody>
      </p:sp>
      <p:pic>
        <p:nvPicPr>
          <p:cNvPr id="8" name="Immagine 7" descr="LogoGis20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196" y="6193997"/>
            <a:ext cx="661163" cy="496882"/>
          </a:xfrm>
          <a:prstGeom prst="rect">
            <a:avLst/>
          </a:prstGeom>
        </p:spPr>
      </p:pic>
    </p:spTree>
    <p:extLst>
      <p:ext uri="{BB962C8B-B14F-4D97-AF65-F5344CB8AC3E}">
        <p14:creationId xmlns:p14="http://schemas.microsoft.com/office/powerpoint/2010/main" val="21867447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ella 7"/>
          <p:cNvGraphicFramePr>
            <a:graphicFrameLocks noGrp="1"/>
          </p:cNvGraphicFramePr>
          <p:nvPr/>
        </p:nvGraphicFramePr>
        <p:xfrm>
          <a:off x="6588225" y="2615532"/>
          <a:ext cx="2363147" cy="3189732"/>
        </p:xfrm>
        <a:graphic>
          <a:graphicData uri="http://schemas.openxmlformats.org/drawingml/2006/table">
            <a:tbl>
              <a:tblPr/>
              <a:tblGrid>
                <a:gridCol w="2363147"/>
              </a:tblGrid>
              <a:tr h="240897">
                <a:tc>
                  <a:txBody>
                    <a:bodyPr/>
                    <a:lstStyle/>
                    <a:p>
                      <a:pPr algn="l">
                        <a:lnSpc>
                          <a:spcPct val="115000"/>
                        </a:lnSpc>
                        <a:spcAft>
                          <a:spcPts val="0"/>
                        </a:spcAft>
                      </a:pPr>
                      <a:r>
                        <a:rPr lang="it-IT" sz="1400" b="1" kern="1200" dirty="0" smtClean="0">
                          <a:solidFill>
                            <a:srgbClr val="505150"/>
                          </a:solidFill>
                          <a:latin typeface="+mn-lt"/>
                          <a:ea typeface="+mn-ea"/>
                          <a:cs typeface="+mn-cs"/>
                        </a:rPr>
                        <a:t>1. Salute</a:t>
                      </a:r>
                    </a:p>
                  </a:txBody>
                  <a:tcPr marL="67332" marR="67332" marT="0" marB="0">
                    <a:lnL>
                      <a:noFill/>
                    </a:lnL>
                    <a:lnR>
                      <a:noFill/>
                    </a:lnR>
                    <a:lnT>
                      <a:noFill/>
                    </a:lnT>
                    <a:lnB>
                      <a:noFill/>
                    </a:lnB>
                  </a:tcPr>
                </a:tc>
              </a:tr>
              <a:tr h="240897">
                <a:tc>
                  <a:txBody>
                    <a:bodyPr/>
                    <a:lstStyle/>
                    <a:p>
                      <a:pPr algn="l">
                        <a:lnSpc>
                          <a:spcPct val="115000"/>
                        </a:lnSpc>
                        <a:spcAft>
                          <a:spcPts val="0"/>
                        </a:spcAft>
                      </a:pPr>
                      <a:r>
                        <a:rPr lang="it-IT" sz="1400" b="1" kern="1200" dirty="0" smtClean="0">
                          <a:solidFill>
                            <a:srgbClr val="505150"/>
                          </a:solidFill>
                          <a:latin typeface="+mn-lt"/>
                          <a:ea typeface="+mn-ea"/>
                          <a:cs typeface="+mn-cs"/>
                        </a:rPr>
                        <a:t>2 Istruzione e formazione </a:t>
                      </a:r>
                    </a:p>
                  </a:txBody>
                  <a:tcPr marL="67332" marR="67332" marT="0" marB="0">
                    <a:lnL>
                      <a:noFill/>
                    </a:lnL>
                    <a:lnR>
                      <a:noFill/>
                    </a:lnR>
                    <a:lnT>
                      <a:noFill/>
                    </a:lnT>
                    <a:lnB>
                      <a:noFill/>
                    </a:lnB>
                  </a:tcPr>
                </a:tc>
              </a:tr>
              <a:tr h="240897">
                <a:tc>
                  <a:txBody>
                    <a:bodyPr/>
                    <a:lstStyle/>
                    <a:p>
                      <a:pPr algn="l">
                        <a:lnSpc>
                          <a:spcPct val="115000"/>
                        </a:lnSpc>
                        <a:spcAft>
                          <a:spcPts val="0"/>
                        </a:spcAft>
                      </a:pPr>
                      <a:r>
                        <a:rPr lang="it-IT" sz="1400" b="1" kern="1200" dirty="0" smtClean="0">
                          <a:solidFill>
                            <a:srgbClr val="505150"/>
                          </a:solidFill>
                          <a:latin typeface="+mn-lt"/>
                          <a:ea typeface="+mn-ea"/>
                          <a:cs typeface="+mn-cs"/>
                        </a:rPr>
                        <a:t>3. Lavoro e conciliazione    dei tempi di vita</a:t>
                      </a:r>
                    </a:p>
                  </a:txBody>
                  <a:tcPr marL="67332" marR="67332" marT="0" marB="0">
                    <a:lnL>
                      <a:noFill/>
                    </a:lnL>
                    <a:lnR>
                      <a:noFill/>
                    </a:lnR>
                    <a:lnT>
                      <a:noFill/>
                    </a:lnT>
                    <a:lnB>
                      <a:noFill/>
                    </a:lnB>
                  </a:tcPr>
                </a:tc>
              </a:tr>
              <a:tr h="240897">
                <a:tc>
                  <a:txBody>
                    <a:bodyPr/>
                    <a:lstStyle/>
                    <a:p>
                      <a:pPr algn="l">
                        <a:lnSpc>
                          <a:spcPct val="115000"/>
                        </a:lnSpc>
                        <a:spcAft>
                          <a:spcPts val="0"/>
                        </a:spcAft>
                      </a:pPr>
                      <a:r>
                        <a:rPr lang="it-IT" sz="1400" b="1" kern="1200" dirty="0" smtClean="0">
                          <a:solidFill>
                            <a:srgbClr val="505150"/>
                          </a:solidFill>
                          <a:latin typeface="+mn-lt"/>
                          <a:ea typeface="+mn-ea"/>
                          <a:cs typeface="+mn-cs"/>
                        </a:rPr>
                        <a:t>4. Benessere economico</a:t>
                      </a:r>
                    </a:p>
                  </a:txBody>
                  <a:tcPr marL="67332" marR="67332" marT="0" marB="0">
                    <a:lnL>
                      <a:noFill/>
                    </a:lnL>
                    <a:lnR>
                      <a:noFill/>
                    </a:lnR>
                    <a:lnT>
                      <a:noFill/>
                    </a:lnT>
                    <a:lnB>
                      <a:noFill/>
                    </a:lnB>
                  </a:tcPr>
                </a:tc>
              </a:tr>
              <a:tr h="240897">
                <a:tc>
                  <a:txBody>
                    <a:bodyPr/>
                    <a:lstStyle/>
                    <a:p>
                      <a:pPr algn="l">
                        <a:lnSpc>
                          <a:spcPct val="115000"/>
                        </a:lnSpc>
                        <a:spcAft>
                          <a:spcPts val="0"/>
                        </a:spcAft>
                      </a:pPr>
                      <a:r>
                        <a:rPr lang="it-IT" sz="1400" b="1" kern="1200" dirty="0" smtClean="0">
                          <a:solidFill>
                            <a:srgbClr val="505150"/>
                          </a:solidFill>
                          <a:latin typeface="+mn-lt"/>
                          <a:ea typeface="+mn-ea"/>
                          <a:cs typeface="+mn-cs"/>
                        </a:rPr>
                        <a:t>5. Relazioni</a:t>
                      </a:r>
                      <a:r>
                        <a:rPr lang="it-IT" sz="1400" b="1" kern="1200" baseline="0" dirty="0" smtClean="0">
                          <a:solidFill>
                            <a:srgbClr val="505150"/>
                          </a:solidFill>
                          <a:latin typeface="+mn-lt"/>
                          <a:ea typeface="+mn-ea"/>
                          <a:cs typeface="+mn-cs"/>
                        </a:rPr>
                        <a:t> sociali</a:t>
                      </a:r>
                    </a:p>
                    <a:p>
                      <a:pPr algn="l">
                        <a:lnSpc>
                          <a:spcPct val="115000"/>
                        </a:lnSpc>
                        <a:spcAft>
                          <a:spcPts val="0"/>
                        </a:spcAft>
                      </a:pPr>
                      <a:r>
                        <a:rPr lang="it-IT" sz="1400" b="1" kern="1200" baseline="0" dirty="0" smtClean="0">
                          <a:solidFill>
                            <a:srgbClr val="505150"/>
                          </a:solidFill>
                          <a:latin typeface="+mn-lt"/>
                          <a:ea typeface="+mn-ea"/>
                          <a:cs typeface="+mn-cs"/>
                        </a:rPr>
                        <a:t>6. </a:t>
                      </a:r>
                      <a:r>
                        <a:rPr lang="it-IT" sz="1400" b="1" kern="1200" dirty="0" smtClean="0">
                          <a:solidFill>
                            <a:srgbClr val="505150"/>
                          </a:solidFill>
                          <a:latin typeface="+mn-lt"/>
                          <a:ea typeface="+mn-ea"/>
                          <a:cs typeface="+mn-cs"/>
                        </a:rPr>
                        <a:t>Politica e istituzioni</a:t>
                      </a:r>
                    </a:p>
                  </a:txBody>
                  <a:tcPr marL="67332" marR="67332" marT="0" marB="0">
                    <a:lnL>
                      <a:noFill/>
                    </a:lnL>
                    <a:lnR>
                      <a:noFill/>
                    </a:lnR>
                    <a:lnT>
                      <a:noFill/>
                    </a:lnT>
                    <a:lnB>
                      <a:noFill/>
                    </a:lnB>
                  </a:tcPr>
                </a:tc>
              </a:tr>
              <a:tr h="240897">
                <a:tc>
                  <a:txBody>
                    <a:bodyPr/>
                    <a:lstStyle/>
                    <a:p>
                      <a:pPr algn="l">
                        <a:lnSpc>
                          <a:spcPct val="115000"/>
                        </a:lnSpc>
                        <a:spcAft>
                          <a:spcPts val="0"/>
                        </a:spcAft>
                      </a:pPr>
                      <a:r>
                        <a:rPr lang="it-IT" sz="1400" b="1" kern="1200" dirty="0" smtClean="0">
                          <a:solidFill>
                            <a:srgbClr val="505150"/>
                          </a:solidFill>
                          <a:latin typeface="+mn-lt"/>
                          <a:ea typeface="+mn-ea"/>
                          <a:cs typeface="+mn-cs"/>
                        </a:rPr>
                        <a:t>7. Sicurezza</a:t>
                      </a:r>
                    </a:p>
                  </a:txBody>
                  <a:tcPr marL="67332" marR="67332" marT="0" marB="0">
                    <a:lnL>
                      <a:noFill/>
                    </a:lnL>
                    <a:lnR>
                      <a:noFill/>
                    </a:lnR>
                    <a:lnT>
                      <a:noFill/>
                    </a:lnT>
                    <a:lnB>
                      <a:noFill/>
                    </a:lnB>
                  </a:tcPr>
                </a:tc>
              </a:tr>
              <a:tr h="240897">
                <a:tc>
                  <a:txBody>
                    <a:bodyPr/>
                    <a:lstStyle/>
                    <a:p>
                      <a:pPr algn="l">
                        <a:lnSpc>
                          <a:spcPct val="115000"/>
                        </a:lnSpc>
                        <a:spcAft>
                          <a:spcPts val="0"/>
                        </a:spcAft>
                      </a:pPr>
                      <a:r>
                        <a:rPr lang="it-IT" sz="1400" b="1" kern="1200" dirty="0" smtClean="0">
                          <a:solidFill>
                            <a:srgbClr val="505150"/>
                          </a:solidFill>
                          <a:latin typeface="+mn-lt"/>
                          <a:ea typeface="+mn-ea"/>
                          <a:cs typeface="+mn-cs"/>
                        </a:rPr>
                        <a:t>8. Paesaggio e patrimonio culturale</a:t>
                      </a:r>
                    </a:p>
                  </a:txBody>
                  <a:tcPr marL="67332" marR="67332" marT="0" marB="0">
                    <a:lnL>
                      <a:noFill/>
                    </a:lnL>
                    <a:lnR>
                      <a:noFill/>
                    </a:lnR>
                    <a:lnT>
                      <a:noFill/>
                    </a:lnT>
                    <a:lnB>
                      <a:noFill/>
                    </a:lnB>
                  </a:tcPr>
                </a:tc>
              </a:tr>
              <a:tr h="240897">
                <a:tc>
                  <a:txBody>
                    <a:bodyPr/>
                    <a:lstStyle/>
                    <a:p>
                      <a:pPr algn="l">
                        <a:lnSpc>
                          <a:spcPct val="115000"/>
                        </a:lnSpc>
                        <a:spcAft>
                          <a:spcPts val="0"/>
                        </a:spcAft>
                      </a:pPr>
                      <a:r>
                        <a:rPr lang="it-IT" sz="1400" b="1" kern="1200" dirty="0" smtClean="0">
                          <a:solidFill>
                            <a:srgbClr val="505150"/>
                          </a:solidFill>
                          <a:latin typeface="+mn-lt"/>
                          <a:ea typeface="+mn-ea"/>
                          <a:cs typeface="+mn-cs"/>
                        </a:rPr>
                        <a:t>9. Ambiente</a:t>
                      </a:r>
                    </a:p>
                  </a:txBody>
                  <a:tcPr marL="67332" marR="67332" marT="0" marB="0">
                    <a:lnL>
                      <a:noFill/>
                    </a:lnL>
                    <a:lnR>
                      <a:noFill/>
                    </a:lnR>
                    <a:lnT>
                      <a:noFill/>
                    </a:lnT>
                    <a:lnB>
                      <a:noFill/>
                    </a:lnB>
                  </a:tcPr>
                </a:tc>
              </a:tr>
              <a:tr h="240897">
                <a:tc>
                  <a:txBody>
                    <a:bodyPr/>
                    <a:lstStyle/>
                    <a:p>
                      <a:pPr algn="l">
                        <a:lnSpc>
                          <a:spcPct val="115000"/>
                        </a:lnSpc>
                        <a:spcAft>
                          <a:spcPts val="0"/>
                        </a:spcAft>
                      </a:pPr>
                      <a:r>
                        <a:rPr lang="it-IT" sz="1400" b="1" kern="1200" dirty="0" smtClean="0">
                          <a:solidFill>
                            <a:srgbClr val="505150"/>
                          </a:solidFill>
                          <a:latin typeface="+mn-lt"/>
                          <a:ea typeface="+mn-ea"/>
                          <a:cs typeface="+mn-cs"/>
                        </a:rPr>
                        <a:t>10. Ricerca e innovazione</a:t>
                      </a:r>
                    </a:p>
                  </a:txBody>
                  <a:tcPr marL="67332" marR="67332" marT="0" marB="0">
                    <a:lnL>
                      <a:noFill/>
                    </a:lnL>
                    <a:lnR>
                      <a:noFill/>
                    </a:lnR>
                    <a:lnT>
                      <a:noFill/>
                    </a:lnT>
                    <a:lnB>
                      <a:noFill/>
                    </a:lnB>
                  </a:tcPr>
                </a:tc>
              </a:tr>
              <a:tr h="240897">
                <a:tc>
                  <a:txBody>
                    <a:bodyPr/>
                    <a:lstStyle/>
                    <a:p>
                      <a:pPr algn="l">
                        <a:lnSpc>
                          <a:spcPct val="115000"/>
                        </a:lnSpc>
                        <a:spcAft>
                          <a:spcPts val="0"/>
                        </a:spcAft>
                      </a:pPr>
                      <a:r>
                        <a:rPr lang="it-IT" sz="1400" b="1" kern="1200" dirty="0" smtClean="0">
                          <a:solidFill>
                            <a:srgbClr val="505150"/>
                          </a:solidFill>
                          <a:latin typeface="+mn-lt"/>
                          <a:ea typeface="+mn-ea"/>
                          <a:cs typeface="+mn-cs"/>
                        </a:rPr>
                        <a:t>11. Qualità dei servizi</a:t>
                      </a:r>
                    </a:p>
                  </a:txBody>
                  <a:tcPr marL="67332" marR="67332" marT="0" marB="0">
                    <a:lnL>
                      <a:noFill/>
                    </a:lnL>
                    <a:lnR>
                      <a:noFill/>
                    </a:lnR>
                    <a:lnT>
                      <a:noFill/>
                    </a:lnT>
                    <a:lnB>
                      <a:noFill/>
                    </a:lnB>
                  </a:tcPr>
                </a:tc>
              </a:tr>
            </a:tbl>
          </a:graphicData>
        </a:graphic>
      </p:graphicFrame>
      <p:pic>
        <p:nvPicPr>
          <p:cNvPr id="4101" name="Picture 5" descr="C:\Users\Admin\Desktop\Immagine.jpg"/>
          <p:cNvPicPr>
            <a:picLocks noChangeAspect="1" noChangeArrowheads="1"/>
          </p:cNvPicPr>
          <p:nvPr/>
        </p:nvPicPr>
        <p:blipFill>
          <a:blip r:embed="rId2"/>
          <a:srcRect/>
          <a:stretch>
            <a:fillRect/>
          </a:stretch>
        </p:blipFill>
        <p:spPr bwMode="auto">
          <a:xfrm>
            <a:off x="694379" y="620688"/>
            <a:ext cx="5605813" cy="5040560"/>
          </a:xfrm>
          <a:prstGeom prst="rect">
            <a:avLst/>
          </a:prstGeom>
          <a:noFill/>
        </p:spPr>
      </p:pic>
      <p:pic>
        <p:nvPicPr>
          <p:cNvPr id="9" name="Immagine 8" descr="LogoGis20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196" y="6193997"/>
            <a:ext cx="661163" cy="496882"/>
          </a:xfrm>
          <a:prstGeom prst="rect">
            <a:avLst/>
          </a:prstGeom>
        </p:spPr>
      </p:pic>
      <p:sp>
        <p:nvSpPr>
          <p:cNvPr id="11" name="CasellaDiTesto 10"/>
          <p:cNvSpPr txBox="1"/>
          <p:nvPr/>
        </p:nvSpPr>
        <p:spPr>
          <a:xfrm>
            <a:off x="6300193" y="1628800"/>
            <a:ext cx="2843808" cy="769441"/>
          </a:xfrm>
          <a:prstGeom prst="rect">
            <a:avLst/>
          </a:prstGeom>
          <a:noFill/>
        </p:spPr>
        <p:txBody>
          <a:bodyPr wrap="square" rtlCol="0">
            <a:spAutoFit/>
          </a:bodyPr>
          <a:lstStyle/>
          <a:p>
            <a:r>
              <a:rPr lang="it-IT" sz="1600" b="1" dirty="0" smtClean="0">
                <a:solidFill>
                  <a:srgbClr val="990000"/>
                </a:solidFill>
              </a:rPr>
              <a:t>Le </a:t>
            </a:r>
            <a:r>
              <a:rPr lang="it-IT" sz="2800" b="1" dirty="0" smtClean="0">
                <a:solidFill>
                  <a:srgbClr val="990000"/>
                </a:solidFill>
              </a:rPr>
              <a:t>11</a:t>
            </a:r>
            <a:r>
              <a:rPr lang="it-IT" b="1" dirty="0" smtClean="0">
                <a:solidFill>
                  <a:srgbClr val="990000"/>
                </a:solidFill>
              </a:rPr>
              <a:t> </a:t>
            </a:r>
            <a:r>
              <a:rPr lang="it-IT" sz="1600" b="1" dirty="0" smtClean="0">
                <a:solidFill>
                  <a:srgbClr val="990000"/>
                </a:solidFill>
              </a:rPr>
              <a:t>dimensioni analizzate in Bes province:</a:t>
            </a:r>
          </a:p>
        </p:txBody>
      </p:sp>
    </p:spTree>
    <p:extLst>
      <p:ext uri="{BB962C8B-B14F-4D97-AF65-F5344CB8AC3E}">
        <p14:creationId xmlns:p14="http://schemas.microsoft.com/office/powerpoint/2010/main" val="40948905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ocarbon.PCISTAT\Desktop\Immagi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6835" y="620688"/>
            <a:ext cx="6850329" cy="5400600"/>
          </a:xfrm>
          <a:prstGeom prst="rect">
            <a:avLst/>
          </a:prstGeom>
          <a:noFill/>
          <a:extLst>
            <a:ext uri="{909E8E84-426E-40DD-AFC4-6F175D3DCCD1}">
              <a14:hiddenFill xmlns:a14="http://schemas.microsoft.com/office/drawing/2010/main">
                <a:solidFill>
                  <a:srgbClr val="FFFFFF"/>
                </a:solidFill>
              </a14:hiddenFill>
            </a:ext>
          </a:extLst>
        </p:spPr>
      </p:pic>
      <p:pic>
        <p:nvPicPr>
          <p:cNvPr id="5" name="Immagine 4" descr="LogoGis20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196" y="6193997"/>
            <a:ext cx="661163" cy="496882"/>
          </a:xfrm>
          <a:prstGeom prst="rect">
            <a:avLst/>
          </a:prstGeom>
        </p:spPr>
      </p:pic>
    </p:spTree>
    <p:extLst>
      <p:ext uri="{BB962C8B-B14F-4D97-AF65-F5344CB8AC3E}">
        <p14:creationId xmlns:p14="http://schemas.microsoft.com/office/powerpoint/2010/main" val="18755963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755576" y="529516"/>
            <a:ext cx="7538462" cy="523220"/>
          </a:xfrm>
          <a:prstGeom prst="rect">
            <a:avLst/>
          </a:prstGeom>
          <a:noFill/>
        </p:spPr>
        <p:txBody>
          <a:bodyPr wrap="square" rtlCol="0">
            <a:spAutoFit/>
          </a:bodyPr>
          <a:lstStyle/>
          <a:p>
            <a:r>
              <a:rPr lang="it-IT" sz="2800" b="1" dirty="0" smtClean="0">
                <a:solidFill>
                  <a:srgbClr val="5F5F5F"/>
                </a:solidFill>
                <a:effectLst>
                  <a:outerShdw blurRad="38100" dist="38100" dir="2700000" algn="tl">
                    <a:srgbClr val="000000">
                      <a:alpha val="43137"/>
                    </a:srgbClr>
                  </a:outerShdw>
                </a:effectLst>
                <a:latin typeface="Arial" pitchFamily="34" charset="0"/>
                <a:cs typeface="Arial" pitchFamily="34" charset="0"/>
              </a:rPr>
              <a:t>Bes delle Province: gli obiettivi</a:t>
            </a:r>
            <a:endParaRPr lang="it-IT" sz="2800" b="1" dirty="0">
              <a:solidFill>
                <a:srgbClr val="5F5F5F"/>
              </a:solidFill>
              <a:effectLst>
                <a:outerShdw blurRad="38100" dist="38100" dir="2700000" algn="tl">
                  <a:srgbClr val="000000">
                    <a:alpha val="43137"/>
                  </a:srgbClr>
                </a:outerShdw>
              </a:effectLst>
              <a:latin typeface="Arial" pitchFamily="34" charset="0"/>
              <a:cs typeface="Arial" pitchFamily="34" charset="0"/>
            </a:endParaRPr>
          </a:p>
        </p:txBody>
      </p:sp>
      <p:sp>
        <p:nvSpPr>
          <p:cNvPr id="9" name="CasellaDiTesto 8"/>
          <p:cNvSpPr txBox="1"/>
          <p:nvPr/>
        </p:nvSpPr>
        <p:spPr>
          <a:xfrm>
            <a:off x="834596" y="1988840"/>
            <a:ext cx="7560000" cy="3046988"/>
          </a:xfrm>
          <a:prstGeom prst="rect">
            <a:avLst/>
          </a:prstGeom>
          <a:noFill/>
        </p:spPr>
        <p:txBody>
          <a:bodyPr wrap="square" rtlCol="0">
            <a:spAutoFit/>
          </a:bodyPr>
          <a:lstStyle/>
          <a:p>
            <a:pPr marL="357188" indent="-357188">
              <a:buFont typeface="Wingdings" pitchFamily="2" charset="2"/>
              <a:buChar char="q"/>
              <a:tabLst>
                <a:tab pos="357188" algn="l"/>
              </a:tabLst>
            </a:pPr>
            <a:r>
              <a:rPr lang="it-IT" sz="2400" b="1" dirty="0" smtClean="0">
                <a:solidFill>
                  <a:srgbClr val="505150"/>
                </a:solidFill>
              </a:rPr>
              <a:t>Misurare stato, livello e dinamiche del </a:t>
            </a:r>
            <a:r>
              <a:rPr lang="it-IT" sz="2400" b="1" dirty="0" err="1" smtClean="0">
                <a:solidFill>
                  <a:srgbClr val="505150"/>
                </a:solidFill>
              </a:rPr>
              <a:t>Bes</a:t>
            </a:r>
            <a:r>
              <a:rPr lang="it-IT" sz="2400" b="1" dirty="0" smtClean="0">
                <a:solidFill>
                  <a:srgbClr val="505150"/>
                </a:solidFill>
              </a:rPr>
              <a:t> della   comunità locale</a:t>
            </a:r>
          </a:p>
          <a:p>
            <a:pPr marL="285750" indent="-285750">
              <a:buFont typeface="Wingdings" pitchFamily="2" charset="2"/>
              <a:buChar char="q"/>
            </a:pPr>
            <a:endParaRPr lang="it-IT" sz="2400" dirty="0" smtClean="0">
              <a:solidFill>
                <a:srgbClr val="505150"/>
              </a:solidFill>
            </a:endParaRPr>
          </a:p>
          <a:p>
            <a:pPr marL="357188" indent="-357188">
              <a:buFont typeface="Wingdings" pitchFamily="2" charset="2"/>
              <a:buChar char="q"/>
            </a:pPr>
            <a:r>
              <a:rPr lang="it-IT" sz="2400" b="1" dirty="0" smtClean="0">
                <a:solidFill>
                  <a:srgbClr val="505150"/>
                </a:solidFill>
              </a:rPr>
              <a:t>Valutare il contributo dell’azione dell’Ente locale  al </a:t>
            </a:r>
            <a:r>
              <a:rPr lang="it-IT" sz="2400" b="1" dirty="0" err="1" smtClean="0">
                <a:solidFill>
                  <a:srgbClr val="505150"/>
                </a:solidFill>
              </a:rPr>
              <a:t>Bes</a:t>
            </a:r>
            <a:r>
              <a:rPr lang="it-IT" sz="2400" b="1" dirty="0" smtClean="0">
                <a:solidFill>
                  <a:srgbClr val="505150"/>
                </a:solidFill>
              </a:rPr>
              <a:t> del territorio</a:t>
            </a:r>
          </a:p>
          <a:p>
            <a:pPr marL="285750" indent="-285750">
              <a:buFont typeface="Wingdings" pitchFamily="2" charset="2"/>
              <a:buChar char="q"/>
            </a:pPr>
            <a:endParaRPr lang="it-IT" sz="2400" dirty="0">
              <a:solidFill>
                <a:srgbClr val="505150"/>
              </a:solidFill>
            </a:endParaRPr>
          </a:p>
          <a:p>
            <a:pPr marL="357188" indent="-357188">
              <a:buFont typeface="Wingdings" pitchFamily="2" charset="2"/>
              <a:buChar char="q"/>
            </a:pPr>
            <a:r>
              <a:rPr lang="it-IT" sz="2400" b="1" dirty="0" smtClean="0">
                <a:solidFill>
                  <a:srgbClr val="505150"/>
                </a:solidFill>
              </a:rPr>
              <a:t>Alimentare e sostenere nel tempo i flussi informativi</a:t>
            </a:r>
          </a:p>
        </p:txBody>
      </p:sp>
      <p:pic>
        <p:nvPicPr>
          <p:cNvPr id="7" name="Immagine 6" descr="LogoGis20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196" y="6193997"/>
            <a:ext cx="661163" cy="496882"/>
          </a:xfrm>
          <a:prstGeom prst="rect">
            <a:avLst/>
          </a:prstGeom>
        </p:spPr>
      </p:pic>
    </p:spTree>
    <p:extLst>
      <p:ext uri="{BB962C8B-B14F-4D97-AF65-F5344CB8AC3E}">
        <p14:creationId xmlns:p14="http://schemas.microsoft.com/office/powerpoint/2010/main" val="3553219273"/>
      </p:ext>
    </p:extLst>
  </p:cSld>
  <p:clrMapOvr>
    <a:masterClrMapping/>
  </p:clrMapOvr>
  <p:timing>
    <p:tnLst>
      <p:par>
        <p:cTn id="1" dur="indefinite" restart="never" nodeType="tmRoot"/>
      </p:par>
    </p:tnLst>
  </p:timing>
</p:sld>
</file>

<file path=ppt/theme/theme1.xml><?xml version="1.0" encoding="utf-8"?>
<a:theme xmlns:a="http://schemas.openxmlformats.org/drawingml/2006/main" name="copertina">
  <a:themeElements>
    <a:clrScheme name="Impostazioni personalizzate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o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3684</TotalTime>
  <Words>1389</Words>
  <Application>Microsoft Office PowerPoint</Application>
  <PresentationFormat>Presentazione su schermo (4:3)</PresentationFormat>
  <Paragraphs>179</Paragraphs>
  <Slides>21</Slides>
  <Notes>14</Notes>
  <HiddenSlides>0</HiddenSlides>
  <MMClips>0</MMClips>
  <ScaleCrop>false</ScaleCrop>
  <HeadingPairs>
    <vt:vector size="4" baseType="variant">
      <vt:variant>
        <vt:lpstr>Tema</vt:lpstr>
      </vt:variant>
      <vt:variant>
        <vt:i4>1</vt:i4>
      </vt:variant>
      <vt:variant>
        <vt:lpstr>Titoli diapositive</vt:lpstr>
      </vt:variant>
      <vt:variant>
        <vt:i4>21</vt:i4>
      </vt:variant>
    </vt:vector>
  </HeadingPairs>
  <TitlesOfParts>
    <vt:vector size="22" baseType="lpstr">
      <vt:lpstr>copertina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subject>presentazione del progeto</dc:subject>
  <dc:creator>Rete Istat Bes delle Province</dc:creator>
  <dc:description>relazione per la IV Gis e per gli eventi locali</dc:description>
  <cp:lastModifiedBy>allegraf</cp:lastModifiedBy>
  <cp:revision>506</cp:revision>
  <dcterms:created xsi:type="dcterms:W3CDTF">2012-12-11T11:00:35Z</dcterms:created>
  <dcterms:modified xsi:type="dcterms:W3CDTF">2015-02-09T17:00:50Z</dcterms:modified>
  <cp:contentStatus>definitiva</cp:contentStatus>
</cp:coreProperties>
</file>