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1" r:id="rId3"/>
    <p:sldId id="312" r:id="rId4"/>
    <p:sldId id="313" r:id="rId5"/>
    <p:sldId id="310" r:id="rId6"/>
    <p:sldId id="285" r:id="rId7"/>
    <p:sldId id="314" r:id="rId8"/>
    <p:sldId id="284" r:id="rId9"/>
    <p:sldId id="309" r:id="rId10"/>
    <p:sldId id="290" r:id="rId11"/>
    <p:sldId id="288" r:id="rId12"/>
    <p:sldId id="291" r:id="rId13"/>
    <p:sldId id="292" r:id="rId14"/>
    <p:sldId id="293" r:id="rId15"/>
    <p:sldId id="294" r:id="rId16"/>
    <p:sldId id="295" r:id="rId17"/>
    <p:sldId id="296" r:id="rId18"/>
    <p:sldId id="298" r:id="rId19"/>
    <p:sldId id="299" r:id="rId20"/>
    <p:sldId id="300" r:id="rId21"/>
    <p:sldId id="303" r:id="rId22"/>
    <p:sldId id="306" r:id="rId23"/>
    <p:sldId id="305" r:id="rId24"/>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0000"/>
    <a:srgbClr val="FFCC00"/>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napToGrid="0" snapToObjects="1">
      <p:cViewPr>
        <p:scale>
          <a:sx n="100" d="100"/>
          <a:sy n="100" d="100"/>
        </p:scale>
        <p:origin x="-210" y="276"/>
      </p:cViewPr>
      <p:guideLst>
        <p:guide orient="horz" pos="1335"/>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49475AA-75E3-4D47-B3A9-8797F132ADCF}" type="datetimeFigureOut">
              <a:rPr lang="it-IT"/>
              <a:pPr>
                <a:defRPr/>
              </a:pPr>
              <a:t>28/07/2015</a:t>
            </a:fld>
            <a:endParaRPr lang="it-IT"/>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7C6697-F8EA-41FD-AEB3-2D46B11A6557}" type="slidenum">
              <a:rPr lang="it-IT"/>
              <a:pPr>
                <a:defRPr/>
              </a:pPr>
              <a:t>‹N›</a:t>
            </a:fld>
            <a:endParaRPr lang="it-IT"/>
          </a:p>
        </p:txBody>
      </p:sp>
    </p:spTree>
    <p:extLst>
      <p:ext uri="{BB962C8B-B14F-4D97-AF65-F5344CB8AC3E}">
        <p14:creationId xmlns:p14="http://schemas.microsoft.com/office/powerpoint/2010/main" val="600898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a:ln/>
        </p:spPr>
        <p:txBody>
          <a:bodyPr lIns="91434" tIns="45717" rIns="91434" bIns="45717"/>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noTextEdit="1"/>
          </p:cNvSpPr>
          <p:nvPr>
            <p:ph type="sldImg"/>
          </p:nvPr>
        </p:nvSpPr>
        <p:spPr>
          <a:ln/>
        </p:spPr>
      </p:sp>
      <p:sp>
        <p:nvSpPr>
          <p:cNvPr id="35842"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35843"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C5FC3CB1-820C-450B-AF3C-2A757800CB0B}" type="slidenum">
              <a:rPr lang="it-IT" sz="1200">
                <a:latin typeface="Calibri" pitchFamily="34" charset="0"/>
              </a:rPr>
              <a:pPr algn="r" defTabSz="433388"/>
              <a:t>11</a:t>
            </a:fld>
            <a:endParaRPr lang="it-IT"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a:ln/>
        </p:spPr>
      </p:sp>
      <p:sp>
        <p:nvSpPr>
          <p:cNvPr id="37890"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37891"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3FCA85B7-3F5B-424F-AC6D-F44DE00C98D7}" type="slidenum">
              <a:rPr lang="it-IT" sz="1200">
                <a:latin typeface="Calibri" pitchFamily="34" charset="0"/>
              </a:rPr>
              <a:pPr algn="r" defTabSz="433388"/>
              <a:t>12</a:t>
            </a:fld>
            <a:endParaRPr lang="it-IT"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noTextEdit="1"/>
          </p:cNvSpPr>
          <p:nvPr>
            <p:ph type="sldImg"/>
          </p:nvPr>
        </p:nvSpPr>
        <p:spPr>
          <a:ln/>
        </p:spPr>
      </p:sp>
      <p:sp>
        <p:nvSpPr>
          <p:cNvPr id="39938"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39939"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88BD28E6-ECF0-4142-9CC0-5262264D252B}" type="slidenum">
              <a:rPr lang="it-IT" sz="1200">
                <a:latin typeface="Calibri" pitchFamily="34" charset="0"/>
              </a:rPr>
              <a:pPr algn="r" defTabSz="433388"/>
              <a:t>13</a:t>
            </a:fld>
            <a:endParaRPr lang="it-IT"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noTextEdit="1"/>
          </p:cNvSpPr>
          <p:nvPr>
            <p:ph type="sldImg"/>
          </p:nvPr>
        </p:nvSpPr>
        <p:spPr>
          <a:ln/>
        </p:spPr>
      </p:sp>
      <p:sp>
        <p:nvSpPr>
          <p:cNvPr id="41986"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41987"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B3DA753B-622B-4113-A564-6A85F457DCDA}" type="slidenum">
              <a:rPr lang="it-IT" sz="1200">
                <a:latin typeface="Calibri" pitchFamily="34" charset="0"/>
              </a:rPr>
              <a:pPr algn="r" defTabSz="433388"/>
              <a:t>14</a:t>
            </a:fld>
            <a:endParaRPr lang="it-IT"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p:spPr>
      </p:sp>
      <p:sp>
        <p:nvSpPr>
          <p:cNvPr id="44034" name="Rectangle 3"/>
          <p:cNvSpPr>
            <a:spLocks noGrp="1"/>
          </p:cNvSpPr>
          <p:nvPr>
            <p:ph type="body" idx="1"/>
          </p:nvPr>
        </p:nvSpPr>
        <p:spPr>
          <a:noFill/>
          <a:ln/>
        </p:spPr>
        <p:txBody>
          <a:bodyPr lIns="91434" tIns="45717" rIns="91434" bIns="45717"/>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noTextEdit="1"/>
          </p:cNvSpPr>
          <p:nvPr>
            <p:ph type="sldImg"/>
          </p:nvPr>
        </p:nvSpPr>
        <p:spPr>
          <a:ln/>
        </p:spPr>
      </p:sp>
      <p:sp>
        <p:nvSpPr>
          <p:cNvPr id="46082"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46083"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EA45439B-CBBE-4A31-8261-A7CC462FD942}" type="slidenum">
              <a:rPr lang="it-IT" sz="1200">
                <a:latin typeface="Calibri" pitchFamily="34" charset="0"/>
              </a:rPr>
              <a:pPr algn="r" defTabSz="433388"/>
              <a:t>16</a:t>
            </a:fld>
            <a:endParaRPr lang="it-IT"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noTextEdit="1"/>
          </p:cNvSpPr>
          <p:nvPr>
            <p:ph type="sldImg"/>
          </p:nvPr>
        </p:nvSpPr>
        <p:spPr>
          <a:ln/>
        </p:spPr>
      </p:sp>
      <p:sp>
        <p:nvSpPr>
          <p:cNvPr id="48130"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48131"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F5A7B1E0-3696-41D4-8E72-51040C716E11}" type="slidenum">
              <a:rPr lang="it-IT" sz="1200">
                <a:latin typeface="Calibri" pitchFamily="34" charset="0"/>
              </a:rPr>
              <a:pPr algn="r" defTabSz="433388"/>
              <a:t>17</a:t>
            </a:fld>
            <a:endParaRPr lang="it-IT"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it-IT" smtClean="0"/>
              <a:t>Tra gli aspetti trattati nel workshop (cfr. il programma, all.1), si è affrontato il nodo concettuale di un approccio sempre più specifico da sviluppare per la misurazione del benessere equo e sostenibile nelle città. In particolare, si è evidenziato che una riflessione più ampia deve saper cogliere le implicazioni che l’organizzazione della città, considerata anche dal punto di vista degli spazi relazionali, comporta per il benessere e la qualità della vita dei cittadini. La presenza di spazi pubblici vissuti come luoghi di aggregazione e facilitazione delle relazioni, la riduzione degli elementi di separazione fisica e di dispersione abitativa nello spazio urbano, il ruolo positivo esercitato dalle aree ed attività dedicate alla creatività, la necessità di promuovere forme di mobilità sempre più differenziate anche in funzione delle diverse finalità degli spostamenti: da tutte queste considerazioni emerge la necessità di immaginare nuove forme di misurazione statistica applicate ai contesti urbani, con la consapevolezza che in molti casi la rappresentazione della qualità urbana richiede anche lo sviluppo di strumenti di mappatura.</a:t>
            </a:r>
          </a:p>
          <a:p>
            <a:r>
              <a:rPr lang="it-IT" smtClean="0"/>
              <a:t> </a:t>
            </a:r>
          </a:p>
          <a:p>
            <a:r>
              <a:rPr lang="it-IT" smtClean="0"/>
              <a:t>Inoltre, si sono esaminate le potenzialità di utilizzo a breve, medio e lungo periodo delle informazioni statistiche disponibili a livello centrale e locale, per produrre più indicatori del Bes urbano leggibili congiuntamente e in modo complementare. Questi possono essere nuove disaggregazioni di indicatori del Bes nazionale finora non resi disponibili, oppure nuovi indicatori, per i quali andrà condivisa sia la rilevanza semantica sia la validazione delle basi dati e delle procedure di elaborazione. Molte proposte attingono in larga misura al patrimonio di informazione statistica a livello comunale di alcune rilevazioni Istat come “Dati ambientali nelle città” o ai dati definitivi completi del Censimento della popolazione che saranno diffusi nel 2014 o, ancora, a quelli che in futuro saranno prodotti con il censimento permanente. Ma anche quello delle Istituzioni pubbliche che, a partire dal 2015, sarà continuo offre già informazioni utili e opportunità di svilupparle nel tempo. Inoltre, gli approfondimenti metodologici in corso consentiranno di definire le possibilità di stime ad hoc a livello di grandi comuni per il calcolo di indicatori desunti dalle indagini campionarie dell’Istat. Un contributo importante potrà venire anche dai risultati del Progetto Archimede, che sta sperimentando l’integrazione degli archivi amministrativi su persone, famiglie e imprese per fornire dati georiferiti su temi come la mobilità, la precarietà lavorativa e la ricostruzione dei redditi familiari.  Infine, un contributo ulteriore potrà venire da indagini ad hoc a livello territoriale e soprattutto dagli  archivi amministrativi detenuti dai Comuni, per i quali è requisito necessario la realizzazione di analisi comparate e di azioni di standardizzazione. </a:t>
            </a:r>
          </a:p>
          <a:p>
            <a:r>
              <a:rPr lang="it-IT" smtClean="0"/>
              <a:t>Altrettanto importanti per lo sviluppo del progetto risultano le riflessioni e le esperienze territoriali presentate al workshop circa le concrete possibilità di utilizzo di Urbes in vari ambiti: a) nei processi di programmazione e valutazione delle politiche urbane; b) nelle iniziative di consultazione, confronto e dibattito con i cittadini; c) nei progetti Smart City in cui sono impegnate molte amministrazioni comunali. </a:t>
            </a:r>
          </a:p>
          <a:p>
            <a:r>
              <a:rPr lang="it-IT" smtClean="0"/>
              <a:t>L’interazione tra i data set di Urbes e gli strumenti di programmazione degli enti locali costituisce un terreno innovativo nel quale sono in via in sperimentazione varie modalità. Gli indicatori di Urbes possono affiancare gli indicatori qualitativi e quantitativi di risultato fissati dal Comune in corrispondenza alle aree, servizi e progetti in cui è articolata la sua organizzazione ai fini del Piano della Performance. In questo modo, gli obiettivi dell’amministrazione verrebbero contestualizzati rispetto all’impatto effettivo che essi possono avere in funzione di obiettivi generali e condivisi di miglioramento del benessere. Inoltre, l’entrata in vigore del nuovo sistema di bilancio comunale, che prevede l’introduzione dal 2015 di un Documento Unico di Programmazione (DUP), potrebbe favorire la diffusione dell’utilizzo della base dati di Urbes per fornire il quadro descrittivo socio-economico e supportare la pianificazione strategica dell’ente. E’  ipotizzabile, infine,  un’utile interazione con il progetto Bes delle Province che, in parallelo, sta seguendo un percorso impiantato sul raccordo con la dimensione delle policy e dell’azione amministrativa di cui l’ente è responsabile.</a:t>
            </a:r>
          </a:p>
          <a:p>
            <a:r>
              <a:rPr lang="it-IT" smtClean="0"/>
              <a:t>La diffusione e condivisione del paradigma del Bes urbano tramite iniziative di coinvolgimento dei cittadini rappresenta un elemento costitutivo di questo approccio alla misurazione del benessere. In tal senso, vanno gli ulteriori sviluppi delle iniziative di consultazione dei cittadini portate avanti da alcune amministrazioni. Un ulteriore contributo potrà venire dall’avvio di progetti destinati al mondo delle scuole o comunque da sviluppare con il loro utile coinvolgimento, come anche di sensibilizzazione degli amministratori comunali per favorire la partecipazione al progetto Urbes. A tal fine, un ruolo cruciale potrebbe essere svolto dagli organismi associativi dei comuni stessi. </a:t>
            </a:r>
          </a:p>
          <a:p>
            <a:r>
              <a:rPr lang="it-IT" smtClean="0"/>
              <a:t>Infine, l’inserimento degli indicatori di Urbes dentro i cruscotti dei Progetti Smart City varati da molte amministrazioni comunali rappresenta l’ultima frontiera, per un utilizzo a fini di descrizione del contesto e valutazione degli interventi, principalmente di natura tecnologica, che caratterizzano tali progetti. La realizzazione dei cruscotti, avvalendosi di modalità di alimentazione e aggiornamento machine-to-machine, potrebbe introdurre modalità innovative utili anche per la progettazione di un nuovo sistema informativo di Urbes. Sarà quindi importante verificare le possibilità di fertilizzazione incrociata nelle realtà comunali che sono impegnate parallelamente nel Progetto Urbes e in un Progetto Smart City.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spcBef>
                <a:spcPct val="50000"/>
              </a:spcBef>
            </a:pPr>
            <a:r>
              <a:rPr lang="it-IT" smtClean="0"/>
              <a:t>L'approccio</a:t>
            </a:r>
            <a:r>
              <a:rPr lang="it-IT" i="1" smtClean="0"/>
              <a:t> place based</a:t>
            </a:r>
            <a:r>
              <a:rPr lang="it-IT" smtClean="0"/>
              <a:t>, proposto dalla Commissione europea per la prossima programmazione dei fondi strutturali 2014-2020, introduce infatti la dimensione delle "regioni funzionali", superando i limiti dei confini amministrativi per le politiche di sviluppo e valorizzando piuttosto la dimensione del progetto di sviluppo condiviso per aree vaste. </a:t>
            </a:r>
          </a:p>
          <a:p>
            <a:pPr eaLnBrk="1" hangingPunct="1">
              <a:spcBef>
                <a:spcPct val="50000"/>
              </a:spcBef>
            </a:pPr>
            <a:r>
              <a:rPr lang="it-IT" smtClean="0"/>
              <a:t>L'approccio</a:t>
            </a:r>
            <a:r>
              <a:rPr lang="it-IT" i="1" smtClean="0"/>
              <a:t> place based</a:t>
            </a:r>
            <a:r>
              <a:rPr lang="it-IT" smtClean="0"/>
              <a:t>, proposto dalla Commissione europea per la prossima programmazione dei fondi strutturali 2014-2020, introduce infatti la dimensione delle "regioni funzionali", superando i limiti dei confini amministrativi per le politiche di sviluppo e valorizzando piuttosto la dimensione del progetto di sviluppo condiviso per aree vaste. </a:t>
            </a:r>
          </a:p>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it-IT" smtClean="0">
                <a:solidFill>
                  <a:srgbClr val="505150"/>
                </a:solidFill>
              </a:rPr>
              <a:t>• Tra le funzioni fondamentali delle città metropolitane e delle nuove province, proprio per il carattere di enti di secondo livello di derivazione comunale, sono state inserite “la raccolta ed elaborazione dati” e “l’assistenza tecnico- amministrativa agli enti locali”: funzioni che assumono un’importanza particolare rispetto allo sviluppo del sistema statistico nazionale, soprattutto se si leggono insieme alla funzione fondamentale attribuita ai comuni relativa </a:t>
            </a:r>
          </a:p>
          <a:p>
            <a:r>
              <a:rPr lang="it-IT" smtClean="0">
                <a:solidFill>
                  <a:srgbClr val="505150"/>
                </a:solidFill>
              </a:rPr>
              <a:t>ai “servizi in materia statistica”.</a:t>
            </a:r>
          </a:p>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it-IT" smtClean="0"/>
              <a:t>VALORIZZAZIONE DEGLI ARCHIVI AMMINISTRATIVI. sostegno alla qualità dei processi e alla standardizzazione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noTextEdit="1"/>
          </p:cNvSpPr>
          <p:nvPr>
            <p:ph type="sldImg"/>
          </p:nvPr>
        </p:nvSpPr>
        <p:spPr>
          <a:ln/>
        </p:spPr>
      </p:sp>
      <p:sp>
        <p:nvSpPr>
          <p:cNvPr id="25602" name="Segnaposto note 2"/>
          <p:cNvSpPr>
            <a:spLocks noGrp="1"/>
          </p:cNvSpPr>
          <p:nvPr>
            <p:ph type="body" idx="1"/>
          </p:nvPr>
        </p:nvSpPr>
        <p:spPr>
          <a:noFill/>
          <a:ln/>
        </p:spPr>
        <p:txBody>
          <a:bodyPr lIns="91434" tIns="45717" rIns="91434" bIns="45717"/>
          <a:lstStyle/>
          <a:p>
            <a:pPr eaLnBrk="1" hangingPunct="1">
              <a:spcBef>
                <a:spcPct val="0"/>
              </a:spcBef>
              <a:buFontTx/>
              <a:buChar char="-"/>
            </a:pPr>
            <a:endParaRPr lang="it-IT" smtClean="0"/>
          </a:p>
        </p:txBody>
      </p:sp>
      <p:sp>
        <p:nvSpPr>
          <p:cNvPr id="25603"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18EB9AF8-1CB5-4631-8404-F04164A59CD4}" type="slidenum">
              <a:rPr lang="it-IT" sz="1200">
                <a:latin typeface="Calibri" pitchFamily="34" charset="0"/>
              </a:rPr>
              <a:pPr algn="r" defTabSz="433388"/>
              <a:t>6</a:t>
            </a:fld>
            <a:endParaRPr lang="it-IT"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a:ln/>
        </p:spPr>
      </p:sp>
      <p:sp>
        <p:nvSpPr>
          <p:cNvPr id="27650" name="Segnaposto note 2"/>
          <p:cNvSpPr>
            <a:spLocks noGrp="1"/>
          </p:cNvSpPr>
          <p:nvPr>
            <p:ph type="body" idx="1"/>
          </p:nvPr>
        </p:nvSpPr>
        <p:spPr>
          <a:noFill/>
          <a:ln/>
        </p:spPr>
        <p:txBody>
          <a:bodyPr lIns="91434" tIns="45717" rIns="91434" bIns="45717"/>
          <a:lstStyle/>
          <a:p>
            <a:pPr eaLnBrk="1" hangingPunct="1">
              <a:spcBef>
                <a:spcPct val="0"/>
              </a:spcBef>
              <a:buFontTx/>
              <a:buChar char="-"/>
            </a:pPr>
            <a:endParaRPr lang="it-IT" smtClean="0"/>
          </a:p>
        </p:txBody>
      </p:sp>
      <p:sp>
        <p:nvSpPr>
          <p:cNvPr id="27651"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9003D48B-86CC-4F07-8B9E-808CA51B25BC}" type="slidenum">
              <a:rPr lang="it-IT" sz="1200">
                <a:latin typeface="Calibri" pitchFamily="34" charset="0"/>
              </a:rPr>
              <a:pPr algn="r" defTabSz="433388"/>
              <a:t>7</a:t>
            </a:fld>
            <a:endParaRPr lang="it-IT"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a:ln/>
        </p:spPr>
      </p:sp>
      <p:sp>
        <p:nvSpPr>
          <p:cNvPr id="29698"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29699"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4C8DF80C-2A6D-4E10-998A-619A4F60F933}" type="slidenum">
              <a:rPr lang="it-IT" sz="1200">
                <a:latin typeface="Calibri" pitchFamily="34" charset="0"/>
              </a:rPr>
              <a:pPr algn="r" defTabSz="433388"/>
              <a:t>8</a:t>
            </a:fld>
            <a:endParaRPr lang="it-IT"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noTextEdit="1"/>
          </p:cNvSpPr>
          <p:nvPr>
            <p:ph type="sldImg"/>
          </p:nvPr>
        </p:nvSpPr>
        <p:spPr>
          <a:ln/>
        </p:spPr>
      </p:sp>
      <p:sp>
        <p:nvSpPr>
          <p:cNvPr id="31746" name="Segnaposto note 2"/>
          <p:cNvSpPr>
            <a:spLocks noGrp="1"/>
          </p:cNvSpPr>
          <p:nvPr>
            <p:ph type="body" idx="1"/>
          </p:nvPr>
        </p:nvSpPr>
        <p:spPr>
          <a:noFill/>
          <a:ln/>
        </p:spPr>
        <p:txBody>
          <a:bodyPr lIns="91434" tIns="45717" rIns="91434" bIns="45717"/>
          <a:lstStyle/>
          <a:p>
            <a:pPr eaLnBrk="1" hangingPunct="1">
              <a:spcBef>
                <a:spcPct val="0"/>
              </a:spcBef>
            </a:pPr>
            <a:endParaRPr lang="it-IT" smtClean="0"/>
          </a:p>
        </p:txBody>
      </p:sp>
      <p:sp>
        <p:nvSpPr>
          <p:cNvPr id="31747"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lIns="91434" tIns="45717" rIns="91434" bIns="45717" anchor="b"/>
          <a:lstStyle/>
          <a:p>
            <a:pPr algn="r" defTabSz="433388"/>
            <a:fld id="{33536700-4C9E-40B8-87E8-4E14F9C799B8}" type="slidenum">
              <a:rPr lang="it-IT" sz="1200">
                <a:latin typeface="Calibri" pitchFamily="34" charset="0"/>
              </a:rPr>
              <a:pPr algn="r" defTabSz="433388"/>
              <a:t>9</a:t>
            </a:fld>
            <a:endParaRPr lang="it-IT"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E324417-3628-4490-8F08-BA26F0F72465}" type="datetimeFigureOut">
              <a:rPr lang="it-IT"/>
              <a:pPr>
                <a:defRPr/>
              </a:pPr>
              <a:t>28/07/2015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0E8A6EF-8CAA-465A-8777-E55DE7F3B3B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082A2E3-730D-4668-A0D3-1DE2D1532D38}" type="datetimeFigureOut">
              <a:rPr lang="it-IT"/>
              <a:pPr>
                <a:defRPr/>
              </a:pPr>
              <a:t>28/07/2015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9802DDA-3A92-4BC8-8E93-B1E7397C969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550F6A3-8FEE-4093-8954-EDBD5DDE4EDD}" type="datetimeFigureOut">
              <a:rPr lang="it-IT"/>
              <a:pPr>
                <a:defRPr/>
              </a:pPr>
              <a:t>28/07/2015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2F5CE1B-7F5B-45E1-9B9F-DD458643CCC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73104E8-536F-436E-BD4C-DFA384BCF792}" type="datetimeFigureOut">
              <a:rPr lang="it-IT"/>
              <a:pPr>
                <a:defRPr/>
              </a:pPr>
              <a:t>28/07/2015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E993B89-C5AF-44B2-9AAE-70E4F24CAA3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D5FBEF-387A-4E84-8F06-5DD85E78297A}" type="datetimeFigureOut">
              <a:rPr lang="it-IT"/>
              <a:pPr>
                <a:defRPr/>
              </a:pPr>
              <a:t>28/07/2015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8F2EF46-7FD2-4C4D-AEF3-7E607905197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2DBB6D2-F3BD-4A67-87EC-F3B7876E3A85}" type="datetimeFigureOut">
              <a:rPr lang="it-IT"/>
              <a:pPr>
                <a:defRPr/>
              </a:pPr>
              <a:t>28/07/2015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0FB5F44-1F9A-4073-8EC3-181A8A4DEB6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D3C4558-9294-42BC-B70F-28A7A4DED490}" type="datetimeFigureOut">
              <a:rPr lang="it-IT"/>
              <a:pPr>
                <a:defRPr/>
              </a:pPr>
              <a:t>28/07/2015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F18DBDD-9563-46FE-9CB5-6B5F6CAD043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FAB9CCC-27B7-4A00-9574-58D0A210A84F}" type="datetimeFigureOut">
              <a:rPr lang="it-IT"/>
              <a:pPr>
                <a:defRPr/>
              </a:pPr>
              <a:t>28/07/2015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2B79ABD-D258-4919-98D9-AAAE6A0311C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A7D8C4-9FAF-46C3-8BE9-6222A0DA76F5}" type="datetimeFigureOut">
              <a:rPr lang="it-IT"/>
              <a:pPr>
                <a:defRPr/>
              </a:pPr>
              <a:t>28/07/2015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6CC4E99-CBCB-4F79-B465-6E1A2DB594D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61C92C7-A9A7-4B98-86EA-F4409304AE13}" type="datetimeFigureOut">
              <a:rPr lang="it-IT"/>
              <a:pPr>
                <a:defRPr/>
              </a:pPr>
              <a:t>28/07/2015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5466F7C-1D56-4921-A4F7-4F9213E9DF4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FCED7A7-47DC-496E-9963-6387175CA9DA}" type="datetimeFigureOut">
              <a:rPr lang="it-IT"/>
              <a:pPr>
                <a:defRPr/>
              </a:pPr>
              <a:t>28/07/2015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7A39321-73CE-460B-AB24-DCE17FE90ED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28" charset="0"/>
              <a:buNone/>
              <a:defRPr/>
            </a:pPr>
            <a:endParaRPr lang="en-US"/>
          </a:p>
        </p:txBody>
      </p:sp>
      <p:cxnSp>
        <p:nvCxnSpPr>
          <p:cNvPr id="9" name="Connettore 1 8"/>
          <p:cNvCxnSpPr/>
          <p:nvPr userDrawn="1"/>
        </p:nvCxnSpPr>
        <p:spPr>
          <a:xfrm>
            <a:off x="777875" y="607060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userDrawn="1"/>
        </p:nvPicPr>
        <p:blipFill>
          <a:blip r:embed="rId13"/>
          <a:srcRect/>
          <a:stretch>
            <a:fillRect/>
          </a:stretch>
        </p:blipFill>
        <p:spPr bwMode="auto">
          <a:xfrm>
            <a:off x="7558088" y="6253163"/>
            <a:ext cx="80645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LogoGis2014.jpg"/>
          <p:cNvPicPr>
            <a:picLocks noChangeAspect="1"/>
          </p:cNvPicPr>
          <p:nvPr/>
        </p:nvPicPr>
        <p:blipFill>
          <a:blip r:embed="rId3"/>
          <a:srcRect/>
          <a:stretch>
            <a:fillRect/>
          </a:stretch>
        </p:blipFill>
        <p:spPr bwMode="auto">
          <a:xfrm>
            <a:off x="5432425" y="604838"/>
            <a:ext cx="3135313" cy="2355850"/>
          </a:xfrm>
          <a:prstGeom prst="rect">
            <a:avLst/>
          </a:prstGeom>
          <a:noFill/>
          <a:ln w="9525">
            <a:noFill/>
            <a:miter lim="800000"/>
            <a:headEnd/>
            <a:tailEnd/>
          </a:ln>
        </p:spPr>
      </p:pic>
      <p:sp>
        <p:nvSpPr>
          <p:cNvPr id="14338" name="CasellaDiTesto 4"/>
          <p:cNvSpPr txBox="1">
            <a:spLocks noChangeArrowheads="1"/>
          </p:cNvSpPr>
          <p:nvPr/>
        </p:nvSpPr>
        <p:spPr bwMode="auto">
          <a:xfrm>
            <a:off x="711200" y="1282700"/>
            <a:ext cx="7551738" cy="4493538"/>
          </a:xfrm>
          <a:prstGeom prst="rect">
            <a:avLst/>
          </a:prstGeom>
          <a:noFill/>
          <a:ln w="9525">
            <a:noFill/>
            <a:miter lim="800000"/>
            <a:headEnd/>
            <a:tailEnd/>
          </a:ln>
        </p:spPr>
        <p:txBody>
          <a:bodyPr>
            <a:spAutoFit/>
          </a:bodyPr>
          <a:lstStyle/>
          <a:p>
            <a:endParaRPr lang="it-IT" sz="2800" dirty="0" smtClean="0">
              <a:solidFill>
                <a:srgbClr val="505150"/>
              </a:solidFill>
              <a:latin typeface="+mn-lt"/>
            </a:endParaRPr>
          </a:p>
          <a:p>
            <a:r>
              <a:rPr lang="it-IT" sz="2800" dirty="0" smtClean="0">
                <a:solidFill>
                  <a:srgbClr val="505150"/>
                </a:solidFill>
                <a:latin typeface="+mn-lt"/>
              </a:rPr>
              <a:t>La </a:t>
            </a:r>
            <a:r>
              <a:rPr lang="it-IT" sz="2800" dirty="0">
                <a:solidFill>
                  <a:srgbClr val="505150"/>
                </a:solidFill>
                <a:latin typeface="+mn-lt"/>
              </a:rPr>
              <a:t>statistica per decidere: </a:t>
            </a:r>
          </a:p>
          <a:p>
            <a:r>
              <a:rPr lang="it-IT" sz="2800" dirty="0">
                <a:solidFill>
                  <a:srgbClr val="505150"/>
                </a:solidFill>
                <a:latin typeface="+mn-lt"/>
              </a:rPr>
              <a:t>l’approccio locale </a:t>
            </a:r>
            <a:endParaRPr lang="it-IT" sz="2800" dirty="0" smtClean="0">
              <a:solidFill>
                <a:srgbClr val="505150"/>
              </a:solidFill>
              <a:latin typeface="+mn-lt"/>
            </a:endParaRPr>
          </a:p>
          <a:p>
            <a:r>
              <a:rPr lang="it-IT" sz="2800" dirty="0" smtClean="0">
                <a:solidFill>
                  <a:srgbClr val="505150"/>
                </a:solidFill>
                <a:latin typeface="+mn-lt"/>
              </a:rPr>
              <a:t>agli </a:t>
            </a:r>
            <a:r>
              <a:rPr lang="it-IT" sz="2800" dirty="0">
                <a:solidFill>
                  <a:srgbClr val="505150"/>
                </a:solidFill>
                <a:latin typeface="+mn-lt"/>
              </a:rPr>
              <a:t>indicatori di benessere</a:t>
            </a:r>
          </a:p>
          <a:p>
            <a:endParaRPr lang="it-IT" sz="2200" dirty="0" smtClean="0">
              <a:solidFill>
                <a:srgbClr val="505150"/>
              </a:solidFill>
            </a:endParaRPr>
          </a:p>
          <a:p>
            <a:endParaRPr lang="it-IT" sz="2200" dirty="0" smtClean="0">
              <a:solidFill>
                <a:srgbClr val="505150"/>
              </a:solidFill>
            </a:endParaRPr>
          </a:p>
          <a:p>
            <a:endParaRPr lang="it-IT" sz="2200" dirty="0">
              <a:solidFill>
                <a:srgbClr val="505150"/>
              </a:solidFill>
            </a:endParaRPr>
          </a:p>
          <a:p>
            <a:endParaRPr lang="it-IT" sz="2200" dirty="0" smtClean="0">
              <a:solidFill>
                <a:srgbClr val="505150"/>
              </a:solidFill>
            </a:endParaRPr>
          </a:p>
          <a:p>
            <a:endParaRPr lang="it-IT" sz="2200" dirty="0">
              <a:solidFill>
                <a:srgbClr val="505150"/>
              </a:solidFill>
            </a:endParaRPr>
          </a:p>
          <a:p>
            <a:endParaRPr lang="it-IT" sz="2200" dirty="0">
              <a:solidFill>
                <a:srgbClr val="505150"/>
              </a:solidFill>
            </a:endParaRPr>
          </a:p>
          <a:p>
            <a:r>
              <a:rPr lang="it-IT" dirty="0">
                <a:solidFill>
                  <a:srgbClr val="505150"/>
                </a:solidFill>
                <a:latin typeface="+mn-lt"/>
              </a:rPr>
              <a:t>Sabina Giampaolo</a:t>
            </a:r>
          </a:p>
          <a:p>
            <a:endParaRPr lang="it-IT" sz="1000" dirty="0">
              <a:solidFill>
                <a:srgbClr val="505150"/>
              </a:solidFill>
            </a:endParaRPr>
          </a:p>
          <a:p>
            <a:r>
              <a:rPr lang="it-IT" sz="1400" dirty="0">
                <a:solidFill>
                  <a:srgbClr val="505150"/>
                </a:solidFill>
                <a:latin typeface="+mn-lt"/>
              </a:rPr>
              <a:t>Firenze, 24 ottobre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p:cNvPicPr>
            <a:picLocks noChangeAspect="1" noChangeArrowheads="1"/>
          </p:cNvPicPr>
          <p:nvPr/>
        </p:nvPicPr>
        <p:blipFill>
          <a:blip r:embed="rId3"/>
          <a:srcRect/>
          <a:stretch>
            <a:fillRect/>
          </a:stretch>
        </p:blipFill>
        <p:spPr bwMode="auto">
          <a:xfrm>
            <a:off x="831850" y="647700"/>
            <a:ext cx="3446463" cy="3446463"/>
          </a:xfrm>
          <a:prstGeom prst="rect">
            <a:avLst/>
          </a:prstGeom>
          <a:noFill/>
          <a:ln w="9525">
            <a:noFill/>
            <a:miter lim="800000"/>
            <a:headEnd/>
            <a:tailEnd/>
          </a:ln>
        </p:spPr>
      </p:pic>
      <p:pic>
        <p:nvPicPr>
          <p:cNvPr id="32770" name="Immagine 8" descr="LogoGis2014.jpg"/>
          <p:cNvPicPr>
            <a:picLocks noChangeAspect="1"/>
          </p:cNvPicPr>
          <p:nvPr/>
        </p:nvPicPr>
        <p:blipFill>
          <a:blip r:embed="rId4"/>
          <a:srcRect/>
          <a:stretch>
            <a:fillRect/>
          </a:stretch>
        </p:blipFill>
        <p:spPr bwMode="auto">
          <a:xfrm>
            <a:off x="682625" y="6194425"/>
            <a:ext cx="660400" cy="496888"/>
          </a:xfrm>
          <a:prstGeom prst="rect">
            <a:avLst/>
          </a:prstGeom>
          <a:noFill/>
          <a:ln w="9525">
            <a:noFill/>
            <a:miter lim="800000"/>
            <a:headEnd/>
            <a:tailEnd/>
          </a:ln>
        </p:spPr>
      </p:pic>
      <p:sp>
        <p:nvSpPr>
          <p:cNvPr id="32771"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pic>
        <p:nvPicPr>
          <p:cNvPr id="32772" name="Picture 2" descr="C:\Users\mocarbon.PCISTAT\Desktop\Immagine.jpg"/>
          <p:cNvPicPr>
            <a:picLocks noChangeAspect="1" noChangeArrowheads="1"/>
          </p:cNvPicPr>
          <p:nvPr/>
        </p:nvPicPr>
        <p:blipFill>
          <a:blip r:embed="rId5"/>
          <a:srcRect/>
          <a:stretch>
            <a:fillRect/>
          </a:stretch>
        </p:blipFill>
        <p:spPr bwMode="auto">
          <a:xfrm>
            <a:off x="3960813" y="647700"/>
            <a:ext cx="4368800" cy="3441700"/>
          </a:xfrm>
          <a:prstGeom prst="rect">
            <a:avLst/>
          </a:prstGeom>
          <a:noFill/>
          <a:ln w="9525">
            <a:noFill/>
            <a:miter lim="800000"/>
            <a:headEnd/>
            <a:tailEnd/>
          </a:ln>
        </p:spPr>
      </p:pic>
      <p:pic>
        <p:nvPicPr>
          <p:cNvPr id="32773" name="Picture 10"/>
          <p:cNvPicPr>
            <a:picLocks noChangeAspect="1" noChangeArrowheads="1"/>
          </p:cNvPicPr>
          <p:nvPr/>
        </p:nvPicPr>
        <p:blipFill>
          <a:blip r:embed="rId6"/>
          <a:srcRect/>
          <a:stretch>
            <a:fillRect/>
          </a:stretch>
        </p:blipFill>
        <p:spPr bwMode="auto">
          <a:xfrm>
            <a:off x="4676775" y="4772025"/>
            <a:ext cx="3652838" cy="990600"/>
          </a:xfrm>
          <a:prstGeom prst="rect">
            <a:avLst/>
          </a:prstGeom>
          <a:noFill/>
          <a:ln w="9525">
            <a:noFill/>
            <a:miter lim="800000"/>
            <a:headEnd/>
            <a:tailEnd/>
          </a:ln>
        </p:spPr>
      </p:pic>
      <p:sp>
        <p:nvSpPr>
          <p:cNvPr id="32774" name="AutoShape 11"/>
          <p:cNvSpPr>
            <a:spLocks noChangeArrowheads="1"/>
          </p:cNvSpPr>
          <p:nvPr/>
        </p:nvSpPr>
        <p:spPr bwMode="auto">
          <a:xfrm rot="5400000">
            <a:off x="6101556" y="4026695"/>
            <a:ext cx="511175" cy="754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9050">
            <a:solidFill>
              <a:srgbClr val="C0C0C0"/>
            </a:solidFill>
            <a:miter lim="800000"/>
            <a:headEnd/>
            <a:tailEnd/>
          </a:ln>
        </p:spPr>
        <p:txBody>
          <a:bodyPr wrap="none" anchor="ctr"/>
          <a:lstStyle/>
          <a:p>
            <a:endParaRPr lang="it-IT"/>
          </a:p>
        </p:txBody>
      </p:sp>
      <p:sp>
        <p:nvSpPr>
          <p:cNvPr id="32775" name="Oval 8"/>
          <p:cNvSpPr>
            <a:spLocks noChangeArrowheads="1"/>
          </p:cNvSpPr>
          <p:nvPr/>
        </p:nvSpPr>
        <p:spPr bwMode="auto">
          <a:xfrm>
            <a:off x="7061200" y="5257800"/>
            <a:ext cx="1054100" cy="381000"/>
          </a:xfrm>
          <a:prstGeom prst="ellipse">
            <a:avLst/>
          </a:prstGeom>
          <a:noFill/>
          <a:ln w="38100">
            <a:solidFill>
              <a:srgbClr val="FF9933"/>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graphicFrame>
        <p:nvGraphicFramePr>
          <p:cNvPr id="8" name="Tabella 7"/>
          <p:cNvGraphicFramePr>
            <a:graphicFrameLocks noGrp="1"/>
          </p:cNvGraphicFramePr>
          <p:nvPr/>
        </p:nvGraphicFramePr>
        <p:xfrm>
          <a:off x="582613" y="2384425"/>
          <a:ext cx="2363787" cy="3176590"/>
        </p:xfrm>
        <a:graphic>
          <a:graphicData uri="http://schemas.openxmlformats.org/drawingml/2006/table">
            <a:tbl>
              <a:tblPr/>
              <a:tblGrid>
                <a:gridCol w="2363787"/>
              </a:tblGrid>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1. Salute</a:t>
                      </a: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2 Istruzione e formazione </a:t>
                      </a:r>
                    </a:p>
                  </a:txBody>
                  <a:tcPr marL="67332" marR="67332" marT="0" marB="0" horzOverflow="overflow">
                    <a:lnL>
                      <a:noFill/>
                    </a:lnL>
                    <a:lnR>
                      <a:noFill/>
                    </a:lnR>
                    <a:lnT>
                      <a:noFill/>
                    </a:lnT>
                    <a:lnB>
                      <a:noFill/>
                    </a:lnB>
                    <a:lnTlToBr>
                      <a:noFill/>
                    </a:lnTlToBr>
                    <a:lnBlToTr>
                      <a:noFill/>
                    </a:lnBlToTr>
                    <a:noFill/>
                  </a:tcPr>
                </a:tc>
              </a:tr>
              <a:tr h="490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3. Lavoro e conciliazione    dei tempi di vita</a:t>
                      </a: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4. Benessere economico</a:t>
                      </a:r>
                    </a:p>
                  </a:txBody>
                  <a:tcPr marL="67332" marR="67332" marT="0" marB="0" horzOverflow="overflow">
                    <a:lnL>
                      <a:noFill/>
                    </a:lnL>
                    <a:lnR>
                      <a:noFill/>
                    </a:lnR>
                    <a:lnT>
                      <a:noFill/>
                    </a:lnT>
                    <a:lnB>
                      <a:noFill/>
                    </a:lnB>
                    <a:lnTlToBr>
                      <a:noFill/>
                    </a:lnTlToBr>
                    <a:lnBlToTr>
                      <a:noFill/>
                    </a:lnBlToTr>
                    <a:noFill/>
                  </a:tcPr>
                </a:tc>
              </a:tr>
              <a:tr h="490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5. Relazioni sociali</a:t>
                      </a: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6. Politica e istituzioni</a:t>
                      </a: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7. Sicurezza</a:t>
                      </a:r>
                    </a:p>
                  </a:txBody>
                  <a:tcPr marL="67332" marR="67332" marT="0" marB="0" horzOverflow="overflow">
                    <a:lnL>
                      <a:noFill/>
                    </a:lnL>
                    <a:lnR>
                      <a:noFill/>
                    </a:lnR>
                    <a:lnT>
                      <a:noFill/>
                    </a:lnT>
                    <a:lnB>
                      <a:noFill/>
                    </a:lnB>
                    <a:lnTlToBr>
                      <a:noFill/>
                    </a:lnTlToBr>
                    <a:lnBlToTr>
                      <a:noFill/>
                    </a:lnBlToTr>
                    <a:noFill/>
                  </a:tcPr>
                </a:tc>
              </a:tr>
              <a:tr h="492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8. Paesaggio e patrimonio culturale</a:t>
                      </a: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9. Ambiente</a:t>
                      </a: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10. Ricerca e innovazione</a:t>
                      </a: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rgbClr val="505150"/>
                          </a:solidFill>
                          <a:effectLst/>
                          <a:latin typeface="Arial" charset="0"/>
                        </a:rPr>
                        <a:t>11. Qualità dei servizi</a:t>
                      </a:r>
                    </a:p>
                  </a:txBody>
                  <a:tcPr marL="67332" marR="67332" marT="0" marB="0" horzOverflow="overflow">
                    <a:lnL>
                      <a:noFill/>
                    </a:lnL>
                    <a:lnR>
                      <a:noFill/>
                    </a:lnR>
                    <a:lnT>
                      <a:noFill/>
                    </a:lnT>
                    <a:lnB>
                      <a:noFill/>
                    </a:lnB>
                    <a:lnTlToBr>
                      <a:noFill/>
                    </a:lnTlToBr>
                    <a:lnBlToTr>
                      <a:noFill/>
                    </a:lnBlToTr>
                    <a:noFill/>
                  </a:tcPr>
                </a:tc>
              </a:tr>
            </a:tbl>
          </a:graphicData>
        </a:graphic>
      </p:graphicFrame>
      <p:sp>
        <p:nvSpPr>
          <p:cNvPr id="34829" name="CasellaDiTesto 10"/>
          <p:cNvSpPr txBox="1">
            <a:spLocks noChangeArrowheads="1"/>
          </p:cNvSpPr>
          <p:nvPr/>
        </p:nvSpPr>
        <p:spPr bwMode="auto">
          <a:xfrm>
            <a:off x="539750" y="1484313"/>
            <a:ext cx="2209800" cy="366712"/>
          </a:xfrm>
          <a:prstGeom prst="rect">
            <a:avLst/>
          </a:prstGeom>
          <a:noFill/>
          <a:ln w="9525">
            <a:noFill/>
            <a:miter lim="800000"/>
            <a:headEnd/>
            <a:tailEnd/>
          </a:ln>
        </p:spPr>
        <p:txBody>
          <a:bodyPr>
            <a:spAutoFit/>
          </a:bodyPr>
          <a:lstStyle/>
          <a:p>
            <a:r>
              <a:rPr lang="it-IT" b="1">
                <a:solidFill>
                  <a:srgbClr val="990000"/>
                </a:solidFill>
              </a:rPr>
              <a:t>11 Domini</a:t>
            </a:r>
          </a:p>
        </p:txBody>
      </p:sp>
      <p:pic>
        <p:nvPicPr>
          <p:cNvPr id="34830" name="Picture 24"/>
          <p:cNvPicPr>
            <a:picLocks noChangeAspect="1" noChangeArrowheads="1"/>
          </p:cNvPicPr>
          <p:nvPr/>
        </p:nvPicPr>
        <p:blipFill>
          <a:blip r:embed="rId4"/>
          <a:srcRect/>
          <a:stretch>
            <a:fillRect/>
          </a:stretch>
        </p:blipFill>
        <p:spPr bwMode="auto">
          <a:xfrm>
            <a:off x="3108325" y="1978025"/>
            <a:ext cx="5824538" cy="3308350"/>
          </a:xfrm>
          <a:prstGeom prst="rect">
            <a:avLst/>
          </a:prstGeom>
          <a:noFill/>
          <a:ln w="9525">
            <a:noFill/>
            <a:miter lim="800000"/>
            <a:headEnd/>
            <a:tailEnd/>
          </a:ln>
        </p:spPr>
      </p:pic>
      <p:sp>
        <p:nvSpPr>
          <p:cNvPr id="34831" name="CasellaDiTesto 10"/>
          <p:cNvSpPr txBox="1">
            <a:spLocks noChangeArrowheads="1"/>
          </p:cNvSpPr>
          <p:nvPr/>
        </p:nvSpPr>
        <p:spPr bwMode="auto">
          <a:xfrm>
            <a:off x="5589588" y="1484313"/>
            <a:ext cx="2843212" cy="366712"/>
          </a:xfrm>
          <a:prstGeom prst="rect">
            <a:avLst/>
          </a:prstGeom>
          <a:noFill/>
          <a:ln w="9525">
            <a:noFill/>
            <a:miter lim="800000"/>
            <a:headEnd/>
            <a:tailEnd/>
          </a:ln>
        </p:spPr>
        <p:txBody>
          <a:bodyPr>
            <a:spAutoFit/>
          </a:bodyPr>
          <a:lstStyle/>
          <a:p>
            <a:r>
              <a:rPr lang="it-IT" b="1">
                <a:solidFill>
                  <a:srgbClr val="990000"/>
                </a:solidFill>
              </a:rPr>
              <a:t>La rete di progetto</a:t>
            </a:r>
          </a:p>
        </p:txBody>
      </p:sp>
      <p:sp>
        <p:nvSpPr>
          <p:cNvPr id="34832" name="AutoShape 26"/>
          <p:cNvSpPr>
            <a:spLocks noChangeArrowheads="1"/>
          </p:cNvSpPr>
          <p:nvPr/>
        </p:nvSpPr>
        <p:spPr bwMode="auto">
          <a:xfrm>
            <a:off x="457200" y="2170113"/>
            <a:ext cx="2489200" cy="3527425"/>
          </a:xfrm>
          <a:prstGeom prst="roundRect">
            <a:avLst>
              <a:gd name="adj" fmla="val 16667"/>
            </a:avLst>
          </a:prstGeom>
          <a:noFill/>
          <a:ln w="28575">
            <a:solidFill>
              <a:srgbClr val="008000"/>
            </a:solidFill>
            <a:round/>
            <a:headEnd/>
            <a:tailEnd/>
          </a:ln>
        </p:spPr>
        <p:txBody>
          <a:bodyPr wrap="none" anchor="ctr"/>
          <a:lstStyle/>
          <a:p>
            <a:endParaRPr lang="it-IT"/>
          </a:p>
        </p:txBody>
      </p:sp>
      <p:pic>
        <p:nvPicPr>
          <p:cNvPr id="34833" name="Immagine 13" descr="bes_province.JPG"/>
          <p:cNvPicPr>
            <a:picLocks noChangeAspect="1"/>
          </p:cNvPicPr>
          <p:nvPr/>
        </p:nvPicPr>
        <p:blipFill>
          <a:blip r:embed="rId5"/>
          <a:srcRect/>
          <a:stretch>
            <a:fillRect/>
          </a:stretch>
        </p:blipFill>
        <p:spPr bwMode="auto">
          <a:xfrm>
            <a:off x="3060700" y="468313"/>
            <a:ext cx="2481263" cy="577850"/>
          </a:xfrm>
          <a:prstGeom prst="rect">
            <a:avLst/>
          </a:prstGeom>
          <a:noFill/>
          <a:ln w="9525">
            <a:noFill/>
            <a:miter lim="800000"/>
            <a:headEnd/>
            <a:tailEnd/>
          </a:ln>
        </p:spPr>
      </p:pic>
      <p:sp>
        <p:nvSpPr>
          <p:cNvPr id="34834"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pic>
        <p:nvPicPr>
          <p:cNvPr id="36866" name="Immagine 13" descr="bes_province.JPG"/>
          <p:cNvPicPr>
            <a:picLocks noChangeAspect="1"/>
          </p:cNvPicPr>
          <p:nvPr/>
        </p:nvPicPr>
        <p:blipFill>
          <a:blip r:embed="rId4"/>
          <a:srcRect/>
          <a:stretch>
            <a:fillRect/>
          </a:stretch>
        </p:blipFill>
        <p:spPr bwMode="auto">
          <a:xfrm>
            <a:off x="3060700" y="468313"/>
            <a:ext cx="2481263" cy="577850"/>
          </a:xfrm>
          <a:prstGeom prst="rect">
            <a:avLst/>
          </a:prstGeom>
          <a:noFill/>
          <a:ln w="9525">
            <a:noFill/>
            <a:miter lim="800000"/>
            <a:headEnd/>
            <a:tailEnd/>
          </a:ln>
        </p:spPr>
      </p:pic>
      <p:sp>
        <p:nvSpPr>
          <p:cNvPr id="36867"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6" name="CasellaDiTesto 5"/>
          <p:cNvSpPr txBox="1"/>
          <p:nvPr/>
        </p:nvSpPr>
        <p:spPr>
          <a:xfrm>
            <a:off x="755650" y="1235075"/>
            <a:ext cx="7539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Obiettivi</a:t>
            </a:r>
          </a:p>
        </p:txBody>
      </p:sp>
      <p:sp>
        <p:nvSpPr>
          <p:cNvPr id="36869" name="CasellaDiTesto 8"/>
          <p:cNvSpPr txBox="1">
            <a:spLocks noChangeArrowheads="1"/>
          </p:cNvSpPr>
          <p:nvPr/>
        </p:nvSpPr>
        <p:spPr bwMode="auto">
          <a:xfrm>
            <a:off x="835025" y="1989138"/>
            <a:ext cx="7559675" cy="3013075"/>
          </a:xfrm>
          <a:prstGeom prst="rect">
            <a:avLst/>
          </a:prstGeom>
          <a:noFill/>
          <a:ln w="9525">
            <a:noFill/>
            <a:miter lim="800000"/>
            <a:headEnd/>
            <a:tailEnd/>
          </a:ln>
        </p:spPr>
        <p:txBody>
          <a:bodyPr>
            <a:spAutoFit/>
          </a:bodyPr>
          <a:lstStyle/>
          <a:p>
            <a:pPr marL="357188" indent="-357188">
              <a:buClr>
                <a:schemeClr val="accent1"/>
              </a:buClr>
              <a:buFont typeface="Wingdings" pitchFamily="2" charset="2"/>
              <a:buChar char="è"/>
              <a:tabLst>
                <a:tab pos="357188" algn="l"/>
              </a:tabLst>
            </a:pPr>
            <a:r>
              <a:rPr lang="it-IT" sz="2400" b="1">
                <a:solidFill>
                  <a:srgbClr val="505150"/>
                </a:solidFill>
              </a:rPr>
              <a:t>Misurare stato, livello e dinamiche del Bes della   comunità locale</a:t>
            </a:r>
          </a:p>
          <a:p>
            <a:pPr marL="357188" indent="-357188">
              <a:buFont typeface="Wingdings" pitchFamily="2" charset="2"/>
              <a:buChar char="q"/>
              <a:tabLst>
                <a:tab pos="357188" algn="l"/>
              </a:tabLst>
            </a:pPr>
            <a:endParaRPr lang="it-IT" sz="2400">
              <a:solidFill>
                <a:srgbClr val="505150"/>
              </a:solidFill>
            </a:endParaRPr>
          </a:p>
          <a:p>
            <a:pPr marL="357188" indent="-357188">
              <a:buClr>
                <a:schemeClr val="accent1"/>
              </a:buClr>
              <a:buFont typeface="Wingdings" pitchFamily="2" charset="2"/>
              <a:buChar char="è"/>
              <a:tabLst>
                <a:tab pos="357188" algn="l"/>
              </a:tabLst>
            </a:pPr>
            <a:r>
              <a:rPr lang="it-IT" sz="2400" b="1">
                <a:solidFill>
                  <a:srgbClr val="505150"/>
                </a:solidFill>
              </a:rPr>
              <a:t>Valutare il contributo dell’azione dell’Ente locale  al Bes del territorio</a:t>
            </a:r>
          </a:p>
          <a:p>
            <a:pPr marL="357188" indent="-357188">
              <a:buFont typeface="Wingdings" pitchFamily="2" charset="2"/>
              <a:buChar char="q"/>
              <a:tabLst>
                <a:tab pos="357188" algn="l"/>
              </a:tabLst>
            </a:pPr>
            <a:endParaRPr lang="it-IT" sz="2400">
              <a:solidFill>
                <a:srgbClr val="505150"/>
              </a:solidFill>
            </a:endParaRPr>
          </a:p>
          <a:p>
            <a:pPr marL="357188" indent="-357188">
              <a:buClr>
                <a:schemeClr val="accent1"/>
              </a:buClr>
              <a:buFont typeface="Wingdings" pitchFamily="2" charset="2"/>
              <a:buChar char="è"/>
              <a:tabLst>
                <a:tab pos="357188" algn="l"/>
              </a:tabLst>
            </a:pPr>
            <a:r>
              <a:rPr lang="it-IT" sz="2400" b="1">
                <a:solidFill>
                  <a:srgbClr val="505150"/>
                </a:solidFill>
              </a:rPr>
              <a:t>Alimentare e sostenere nel tempo i flussi informativi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3"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pic>
        <p:nvPicPr>
          <p:cNvPr id="38914" name="Immagine 13" descr="bes_province.JPG"/>
          <p:cNvPicPr>
            <a:picLocks noChangeAspect="1"/>
          </p:cNvPicPr>
          <p:nvPr/>
        </p:nvPicPr>
        <p:blipFill>
          <a:blip r:embed="rId4"/>
          <a:srcRect/>
          <a:stretch>
            <a:fillRect/>
          </a:stretch>
        </p:blipFill>
        <p:spPr bwMode="auto">
          <a:xfrm>
            <a:off x="3060700" y="468313"/>
            <a:ext cx="2481263" cy="577850"/>
          </a:xfrm>
          <a:prstGeom prst="rect">
            <a:avLst/>
          </a:prstGeom>
          <a:noFill/>
          <a:ln w="9525">
            <a:noFill/>
            <a:miter lim="800000"/>
            <a:headEnd/>
            <a:tailEnd/>
          </a:ln>
        </p:spPr>
      </p:pic>
      <p:sp>
        <p:nvSpPr>
          <p:cNvPr id="38915"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38916" name="CasellaDiTesto 3"/>
          <p:cNvSpPr txBox="1">
            <a:spLocks noChangeArrowheads="1"/>
          </p:cNvSpPr>
          <p:nvPr/>
        </p:nvSpPr>
        <p:spPr bwMode="auto">
          <a:xfrm>
            <a:off x="755650" y="2528888"/>
            <a:ext cx="7704138" cy="3106737"/>
          </a:xfrm>
          <a:prstGeom prst="rect">
            <a:avLst/>
          </a:prstGeom>
          <a:noFill/>
          <a:ln w="9525">
            <a:noFill/>
            <a:miter lim="800000"/>
            <a:headEnd/>
            <a:tailEnd/>
          </a:ln>
        </p:spPr>
        <p:txBody>
          <a:bodyPr>
            <a:spAutoFit/>
          </a:bodyPr>
          <a:lstStyle/>
          <a:p>
            <a:pPr marL="457200" indent="-457200">
              <a:buClr>
                <a:schemeClr val="accent1"/>
              </a:buClr>
              <a:buFont typeface="Wingdings" pitchFamily="2" charset="2"/>
              <a:buChar char="è"/>
            </a:pPr>
            <a:r>
              <a:rPr lang="it-IT" sz="2200" b="1">
                <a:solidFill>
                  <a:srgbClr val="990000"/>
                </a:solidFill>
              </a:rPr>
              <a:t>Analisi del contesto</a:t>
            </a:r>
          </a:p>
          <a:p>
            <a:pPr marL="914400" lvl="1" indent="-457200">
              <a:buFont typeface="Wingdings" pitchFamily="2" charset="2"/>
              <a:buChar char="ð"/>
            </a:pPr>
            <a:r>
              <a:rPr lang="it-IT" sz="2200">
                <a:solidFill>
                  <a:srgbClr val="505150"/>
                </a:solidFill>
              </a:rPr>
              <a:t>Misure del Bes nazionale ©</a:t>
            </a:r>
          </a:p>
          <a:p>
            <a:pPr marL="914400" lvl="1" indent="-457200">
              <a:buFont typeface="Wingdings" pitchFamily="2" charset="2"/>
              <a:buChar char="ð"/>
            </a:pPr>
            <a:r>
              <a:rPr lang="it-IT" sz="2200" i="1">
                <a:solidFill>
                  <a:srgbClr val="505150"/>
                </a:solidFill>
              </a:rPr>
              <a:t>Proxy </a:t>
            </a:r>
            <a:r>
              <a:rPr lang="it-IT" sz="2200">
                <a:solidFill>
                  <a:srgbClr val="505150"/>
                </a:solidFill>
              </a:rPr>
              <a:t>degli indicatori del Bes nazionale</a:t>
            </a:r>
          </a:p>
          <a:p>
            <a:pPr marL="914400" lvl="1" indent="-457200">
              <a:buFont typeface="Wingdings" pitchFamily="2" charset="2"/>
              <a:buChar char="ð"/>
            </a:pPr>
            <a:r>
              <a:rPr lang="it-IT" sz="2200" i="1">
                <a:solidFill>
                  <a:srgbClr val="505150"/>
                </a:solidFill>
              </a:rPr>
              <a:t>Ulteriori </a:t>
            </a:r>
            <a:r>
              <a:rPr lang="it-IT" sz="2200">
                <a:solidFill>
                  <a:srgbClr val="505150"/>
                </a:solidFill>
              </a:rPr>
              <a:t>indicatori rilevanti per lo specifico contesto territoriale e istituzionale di analisi</a:t>
            </a:r>
          </a:p>
          <a:p>
            <a:pPr marL="457200" indent="-457200"/>
            <a:endParaRPr lang="it-IT" sz="2200">
              <a:solidFill>
                <a:srgbClr val="C00000"/>
              </a:solidFill>
            </a:endParaRPr>
          </a:p>
          <a:p>
            <a:pPr marL="457200" indent="-457200">
              <a:buClr>
                <a:schemeClr val="accent1"/>
              </a:buClr>
              <a:buFont typeface="Wingdings" pitchFamily="2" charset="2"/>
              <a:buChar char="è"/>
            </a:pPr>
            <a:r>
              <a:rPr lang="it-IT" sz="2200" b="1">
                <a:solidFill>
                  <a:srgbClr val="990000"/>
                </a:solidFill>
              </a:rPr>
              <a:t>Analisi dell’azione dell’Ente locale </a:t>
            </a:r>
            <a:r>
              <a:rPr lang="it-IT" sz="2200">
                <a:solidFill>
                  <a:srgbClr val="505150"/>
                </a:solidFill>
              </a:rPr>
              <a:t>(indicatori specifici)</a:t>
            </a:r>
          </a:p>
          <a:p>
            <a:pPr marL="914400" lvl="1" indent="-457200">
              <a:buFont typeface="Wingdings" pitchFamily="2" charset="2"/>
              <a:buChar char="ð"/>
            </a:pPr>
            <a:r>
              <a:rPr lang="it-IT" sz="2200">
                <a:solidFill>
                  <a:srgbClr val="505150"/>
                </a:solidFill>
              </a:rPr>
              <a:t>Livello dei bisogni</a:t>
            </a:r>
          </a:p>
          <a:p>
            <a:pPr marL="914400" lvl="1" indent="-457200">
              <a:buFont typeface="Wingdings" pitchFamily="2" charset="2"/>
              <a:buChar char="ð"/>
            </a:pPr>
            <a:r>
              <a:rPr lang="it-IT" sz="2200">
                <a:solidFill>
                  <a:srgbClr val="505150"/>
                </a:solidFill>
              </a:rPr>
              <a:t>Livello dei risultati</a:t>
            </a:r>
          </a:p>
        </p:txBody>
      </p:sp>
      <p:sp>
        <p:nvSpPr>
          <p:cNvPr id="6" name="CasellaDiTesto 5"/>
          <p:cNvSpPr txBox="1"/>
          <p:nvPr/>
        </p:nvSpPr>
        <p:spPr>
          <a:xfrm>
            <a:off x="755650" y="1235075"/>
            <a:ext cx="7539038" cy="519113"/>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La progettazione degli indicatori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pic>
        <p:nvPicPr>
          <p:cNvPr id="40962" name="Immagine 13" descr="bes_province.JPG"/>
          <p:cNvPicPr>
            <a:picLocks noChangeAspect="1"/>
          </p:cNvPicPr>
          <p:nvPr/>
        </p:nvPicPr>
        <p:blipFill>
          <a:blip r:embed="rId4"/>
          <a:srcRect/>
          <a:stretch>
            <a:fillRect/>
          </a:stretch>
        </p:blipFill>
        <p:spPr bwMode="auto">
          <a:xfrm>
            <a:off x="3060700" y="468313"/>
            <a:ext cx="2481263" cy="577850"/>
          </a:xfrm>
          <a:prstGeom prst="rect">
            <a:avLst/>
          </a:prstGeom>
          <a:noFill/>
          <a:ln w="9525">
            <a:noFill/>
            <a:miter lim="800000"/>
            <a:headEnd/>
            <a:tailEnd/>
          </a:ln>
        </p:spPr>
      </p:pic>
      <p:sp>
        <p:nvSpPr>
          <p:cNvPr id="40963"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5" name="CasellaDiTesto 4"/>
          <p:cNvSpPr txBox="1"/>
          <p:nvPr/>
        </p:nvSpPr>
        <p:spPr>
          <a:xfrm>
            <a:off x="755650" y="1187450"/>
            <a:ext cx="7539038" cy="519113"/>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Sviluppi futuri</a:t>
            </a:r>
          </a:p>
        </p:txBody>
      </p:sp>
      <p:sp>
        <p:nvSpPr>
          <p:cNvPr id="40965" name="Segnaposto contenuto 2"/>
          <p:cNvSpPr>
            <a:spLocks noGrp="1"/>
          </p:cNvSpPr>
          <p:nvPr>
            <p:ph idx="4294967295"/>
          </p:nvPr>
        </p:nvSpPr>
        <p:spPr bwMode="auto">
          <a:xfrm>
            <a:off x="827088" y="2049463"/>
            <a:ext cx="7705725" cy="4525962"/>
          </a:xfrm>
          <a:prstGeom prst="rect">
            <a:avLst/>
          </a:prstGeom>
          <a:noFill/>
          <a:ln>
            <a:miter lim="800000"/>
            <a:headEnd/>
            <a:tailEnd/>
          </a:ln>
        </p:spPr>
        <p:txBody>
          <a:bodyPr/>
          <a:lstStyle/>
          <a:p>
            <a:pPr eaLnBrk="1" hangingPunct="1">
              <a:buClr>
                <a:schemeClr val="accent1"/>
              </a:buClr>
              <a:buFont typeface="Wingdings" pitchFamily="2" charset="2"/>
              <a:buChar char="è"/>
            </a:pPr>
            <a:r>
              <a:rPr lang="it-IT" sz="2400" smtClean="0">
                <a:solidFill>
                  <a:srgbClr val="505150"/>
                </a:solidFill>
              </a:rPr>
              <a:t>Il BES delle Province  può essere un ‘’ponte’’ tra statistica e politica</a:t>
            </a:r>
          </a:p>
          <a:p>
            <a:pPr eaLnBrk="1" hangingPunct="1">
              <a:buFont typeface="Arial" charset="0"/>
              <a:buNone/>
            </a:pPr>
            <a:endParaRPr lang="it-IT" sz="1000" smtClean="0">
              <a:solidFill>
                <a:srgbClr val="505150"/>
              </a:solidFill>
            </a:endParaRPr>
          </a:p>
          <a:p>
            <a:pPr eaLnBrk="1" hangingPunct="1">
              <a:buClr>
                <a:schemeClr val="accent1"/>
              </a:buClr>
              <a:buFont typeface="Wingdings" pitchFamily="2" charset="2"/>
              <a:buChar char="è"/>
            </a:pPr>
            <a:r>
              <a:rPr lang="it-IT" sz="2400" smtClean="0">
                <a:solidFill>
                  <a:srgbClr val="505150"/>
                </a:solidFill>
              </a:rPr>
              <a:t>Un Sistema Informativo Statistico sul BES del territorio può contribuire a far crescere le capacità di rendicontazione sociale degli Enti locali</a:t>
            </a:r>
          </a:p>
          <a:p>
            <a:pPr eaLnBrk="1" hangingPunct="1">
              <a:buFont typeface="Arial" charset="0"/>
              <a:buNone/>
            </a:pPr>
            <a:endParaRPr lang="it-IT" sz="1000" smtClean="0">
              <a:solidFill>
                <a:srgbClr val="505150"/>
              </a:solidFill>
            </a:endParaRPr>
          </a:p>
          <a:p>
            <a:pPr eaLnBrk="1" hangingPunct="1">
              <a:buClr>
                <a:schemeClr val="accent1"/>
              </a:buClr>
              <a:buFont typeface="Wingdings" pitchFamily="2" charset="2"/>
              <a:buChar char="è"/>
            </a:pPr>
            <a:r>
              <a:rPr lang="it-IT" sz="2400" smtClean="0">
                <a:solidFill>
                  <a:srgbClr val="505150"/>
                </a:solidFill>
              </a:rPr>
              <a:t>In questo spazio gli Uffici di Statistica provinciali possono agire non solo a servizio della propria amministrazione ma anche degli Enti del proprio territorio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9"/>
          <p:cNvPicPr>
            <a:picLocks noChangeAspect="1" noChangeArrowheads="1"/>
          </p:cNvPicPr>
          <p:nvPr/>
        </p:nvPicPr>
        <p:blipFill>
          <a:blip r:embed="rId3"/>
          <a:srcRect/>
          <a:stretch>
            <a:fillRect/>
          </a:stretch>
        </p:blipFill>
        <p:spPr bwMode="auto">
          <a:xfrm>
            <a:off x="4237038" y="517525"/>
            <a:ext cx="4181475" cy="5676900"/>
          </a:xfrm>
          <a:prstGeom prst="rect">
            <a:avLst/>
          </a:prstGeom>
          <a:noFill/>
          <a:ln w="9525">
            <a:noFill/>
            <a:miter lim="800000"/>
            <a:headEnd/>
            <a:tailEnd/>
          </a:ln>
        </p:spPr>
      </p:pic>
      <p:pic>
        <p:nvPicPr>
          <p:cNvPr id="43010" name="Immagine 8" descr="LogoGis2014.jpg"/>
          <p:cNvPicPr>
            <a:picLocks noChangeAspect="1"/>
          </p:cNvPicPr>
          <p:nvPr/>
        </p:nvPicPr>
        <p:blipFill>
          <a:blip r:embed="rId4"/>
          <a:srcRect/>
          <a:stretch>
            <a:fillRect/>
          </a:stretch>
        </p:blipFill>
        <p:spPr bwMode="auto">
          <a:xfrm>
            <a:off x="682625" y="6194425"/>
            <a:ext cx="660400" cy="496888"/>
          </a:xfrm>
          <a:prstGeom prst="rect">
            <a:avLst/>
          </a:prstGeom>
          <a:noFill/>
          <a:ln w="9525">
            <a:noFill/>
            <a:miter lim="800000"/>
            <a:headEnd/>
            <a:tailEnd/>
          </a:ln>
        </p:spPr>
      </p:pic>
      <p:sp>
        <p:nvSpPr>
          <p:cNvPr id="43011"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pic>
        <p:nvPicPr>
          <p:cNvPr id="43012" name="Picture 8"/>
          <p:cNvPicPr>
            <a:picLocks noChangeAspect="1" noChangeArrowheads="1"/>
          </p:cNvPicPr>
          <p:nvPr/>
        </p:nvPicPr>
        <p:blipFill>
          <a:blip r:embed="rId5"/>
          <a:srcRect/>
          <a:stretch>
            <a:fillRect/>
          </a:stretch>
        </p:blipFill>
        <p:spPr bwMode="auto">
          <a:xfrm>
            <a:off x="749300" y="654050"/>
            <a:ext cx="3270250" cy="368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45058"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pic>
        <p:nvPicPr>
          <p:cNvPr id="45059" name="Picture 20"/>
          <p:cNvPicPr>
            <a:picLocks noChangeAspect="1" noChangeArrowheads="1"/>
          </p:cNvPicPr>
          <p:nvPr/>
        </p:nvPicPr>
        <p:blipFill>
          <a:blip r:embed="rId4"/>
          <a:srcRect/>
          <a:stretch>
            <a:fillRect/>
          </a:stretch>
        </p:blipFill>
        <p:spPr bwMode="auto">
          <a:xfrm>
            <a:off x="801688" y="557213"/>
            <a:ext cx="2481262" cy="514350"/>
          </a:xfrm>
          <a:prstGeom prst="rect">
            <a:avLst/>
          </a:prstGeom>
          <a:noFill/>
          <a:ln w="9525">
            <a:noFill/>
            <a:miter lim="800000"/>
            <a:headEnd/>
            <a:tailEnd/>
          </a:ln>
        </p:spPr>
      </p:pic>
      <p:sp>
        <p:nvSpPr>
          <p:cNvPr id="45060" name="Text Box 23"/>
          <p:cNvSpPr txBox="1">
            <a:spLocks noChangeArrowheads="1"/>
          </p:cNvSpPr>
          <p:nvPr/>
        </p:nvSpPr>
        <p:spPr bwMode="auto">
          <a:xfrm>
            <a:off x="801688" y="1468438"/>
            <a:ext cx="3178175" cy="3087687"/>
          </a:xfrm>
          <a:prstGeom prst="rect">
            <a:avLst/>
          </a:prstGeom>
          <a:noFill/>
          <a:ln w="9525">
            <a:noFill/>
            <a:miter lim="800000"/>
            <a:headEnd/>
            <a:tailEnd/>
          </a:ln>
        </p:spPr>
        <p:txBody>
          <a:bodyPr>
            <a:spAutoFit/>
          </a:bodyPr>
          <a:lstStyle/>
          <a:p>
            <a:pPr defTabSz="914400">
              <a:spcBef>
                <a:spcPct val="10000"/>
              </a:spcBef>
            </a:pPr>
            <a:r>
              <a:rPr lang="it-IT" b="1">
                <a:solidFill>
                  <a:srgbClr val="990000"/>
                </a:solidFill>
              </a:rPr>
              <a:t>15 </a:t>
            </a:r>
            <a:r>
              <a:rPr lang="it-IT" sz="1600">
                <a:solidFill>
                  <a:srgbClr val="505150"/>
                </a:solidFill>
              </a:rPr>
              <a:t>Città con i suoi US</a:t>
            </a:r>
          </a:p>
          <a:p>
            <a:pPr defTabSz="914400">
              <a:spcBef>
                <a:spcPct val="10000"/>
              </a:spcBef>
            </a:pPr>
            <a:r>
              <a:rPr lang="it-IT" b="1">
                <a:solidFill>
                  <a:srgbClr val="990000"/>
                </a:solidFill>
              </a:rPr>
              <a:t>1 </a:t>
            </a:r>
            <a:r>
              <a:rPr lang="it-IT" sz="1600">
                <a:solidFill>
                  <a:srgbClr val="505150"/>
                </a:solidFill>
              </a:rPr>
              <a:t>Provincia: Pesaro-Urbino</a:t>
            </a:r>
          </a:p>
          <a:p>
            <a:pPr defTabSz="914400">
              <a:spcBef>
                <a:spcPct val="10000"/>
              </a:spcBef>
            </a:pPr>
            <a:r>
              <a:rPr lang="it-IT" b="1">
                <a:solidFill>
                  <a:srgbClr val="990000"/>
                </a:solidFill>
              </a:rPr>
              <a:t>1</a:t>
            </a:r>
            <a:r>
              <a:rPr lang="it-IT" sz="1600">
                <a:solidFill>
                  <a:srgbClr val="505150"/>
                </a:solidFill>
              </a:rPr>
              <a:t> Comitato Istat-Anci</a:t>
            </a:r>
          </a:p>
          <a:p>
            <a:pPr defTabSz="914400">
              <a:spcBef>
                <a:spcPct val="10000"/>
              </a:spcBef>
            </a:pPr>
            <a:r>
              <a:rPr lang="it-IT" b="1">
                <a:solidFill>
                  <a:srgbClr val="990000"/>
                </a:solidFill>
              </a:rPr>
              <a:t>20</a:t>
            </a:r>
            <a:r>
              <a:rPr lang="it-IT" sz="1600">
                <a:solidFill>
                  <a:srgbClr val="505150"/>
                </a:solidFill>
              </a:rPr>
              <a:t> partecipanti al Nucleo misto Istat/Comuni </a:t>
            </a:r>
          </a:p>
          <a:p>
            <a:pPr defTabSz="914400">
              <a:spcBef>
                <a:spcPct val="10000"/>
              </a:spcBef>
            </a:pPr>
            <a:r>
              <a:rPr lang="it-IT" b="1">
                <a:solidFill>
                  <a:srgbClr val="990000"/>
                </a:solidFill>
              </a:rPr>
              <a:t>Più di 100</a:t>
            </a:r>
            <a:r>
              <a:rPr lang="it-IT" sz="1600">
                <a:solidFill>
                  <a:srgbClr val="505150"/>
                </a:solidFill>
              </a:rPr>
              <a:t> partecipanti alla discussione in SC</a:t>
            </a:r>
          </a:p>
          <a:p>
            <a:pPr defTabSz="914400">
              <a:spcBef>
                <a:spcPct val="10000"/>
              </a:spcBef>
            </a:pPr>
            <a:r>
              <a:rPr lang="it-IT" sz="1600">
                <a:solidFill>
                  <a:srgbClr val="505150"/>
                </a:solidFill>
              </a:rPr>
              <a:t>Riferimento alla proposta: Laboratorio Urbano e Comune di Bologna</a:t>
            </a:r>
          </a:p>
          <a:p>
            <a:pPr defTabSz="914400">
              <a:spcBef>
                <a:spcPct val="10000"/>
              </a:spcBef>
            </a:pPr>
            <a:endParaRPr lang="it-IT" sz="1600">
              <a:solidFill>
                <a:srgbClr val="505150"/>
              </a:solidFill>
            </a:endParaRPr>
          </a:p>
        </p:txBody>
      </p:sp>
      <p:sp>
        <p:nvSpPr>
          <p:cNvPr id="45061" name="Text Box 24"/>
          <p:cNvSpPr txBox="1">
            <a:spLocks noChangeArrowheads="1"/>
          </p:cNvSpPr>
          <p:nvPr/>
        </p:nvSpPr>
        <p:spPr bwMode="auto">
          <a:xfrm>
            <a:off x="801688" y="4356100"/>
            <a:ext cx="3638550" cy="1684338"/>
          </a:xfrm>
          <a:prstGeom prst="rect">
            <a:avLst/>
          </a:prstGeom>
          <a:noFill/>
          <a:ln w="9525">
            <a:noFill/>
            <a:miter lim="800000"/>
            <a:headEnd/>
            <a:tailEnd/>
          </a:ln>
        </p:spPr>
        <p:txBody>
          <a:bodyPr>
            <a:spAutoFit/>
          </a:bodyPr>
          <a:lstStyle/>
          <a:p>
            <a:pPr defTabSz="914400">
              <a:spcBef>
                <a:spcPct val="50000"/>
              </a:spcBef>
            </a:pPr>
            <a:r>
              <a:rPr lang="it-IT" b="1">
                <a:solidFill>
                  <a:srgbClr val="990000"/>
                </a:solidFill>
              </a:rPr>
              <a:t>Per condividere</a:t>
            </a:r>
          </a:p>
          <a:p>
            <a:pPr defTabSz="914400">
              <a:spcBef>
                <a:spcPct val="10000"/>
              </a:spcBef>
              <a:buFontTx/>
              <a:buChar char="-"/>
            </a:pPr>
            <a:r>
              <a:rPr lang="it-IT" sz="1600">
                <a:solidFill>
                  <a:srgbClr val="505150"/>
                </a:solidFill>
              </a:rPr>
              <a:t> set di indicatori comuni a tutte le città forniti dall’Istat</a:t>
            </a:r>
          </a:p>
          <a:p>
            <a:pPr defTabSz="914400">
              <a:spcBef>
                <a:spcPct val="10000"/>
              </a:spcBef>
              <a:buFontTx/>
              <a:buChar char="-"/>
            </a:pPr>
            <a:r>
              <a:rPr lang="it-IT" sz="1600">
                <a:solidFill>
                  <a:srgbClr val="505150"/>
                </a:solidFill>
              </a:rPr>
              <a:t> lo sviluppo indicatori specifici locali</a:t>
            </a:r>
          </a:p>
          <a:p>
            <a:pPr defTabSz="914400">
              <a:spcBef>
                <a:spcPct val="10000"/>
              </a:spcBef>
              <a:buFontTx/>
              <a:buChar char="-"/>
            </a:pPr>
            <a:r>
              <a:rPr lang="it-IT" sz="1600">
                <a:solidFill>
                  <a:srgbClr val="505150"/>
                </a:solidFill>
              </a:rPr>
              <a:t> la progettazione del rapporto</a:t>
            </a:r>
          </a:p>
          <a:p>
            <a:pPr defTabSz="914400">
              <a:spcBef>
                <a:spcPct val="10000"/>
              </a:spcBef>
              <a:buFontTx/>
              <a:buChar char="-"/>
            </a:pPr>
            <a:r>
              <a:rPr lang="it-IT" sz="1600">
                <a:solidFill>
                  <a:srgbClr val="505150"/>
                </a:solidFill>
              </a:rPr>
              <a:t> diffusione a livello locale</a:t>
            </a:r>
          </a:p>
        </p:txBody>
      </p:sp>
      <p:sp>
        <p:nvSpPr>
          <p:cNvPr id="45062" name="Line 149"/>
          <p:cNvSpPr>
            <a:spLocks noChangeShapeType="1"/>
          </p:cNvSpPr>
          <p:nvPr/>
        </p:nvSpPr>
        <p:spPr bwMode="auto">
          <a:xfrm flipH="1">
            <a:off x="4291013" y="1268413"/>
            <a:ext cx="9525" cy="4730750"/>
          </a:xfrm>
          <a:prstGeom prst="line">
            <a:avLst/>
          </a:prstGeom>
          <a:noFill/>
          <a:ln w="76200">
            <a:solidFill>
              <a:schemeClr val="accent1"/>
            </a:solidFill>
            <a:round/>
            <a:headEnd/>
            <a:tailEnd/>
          </a:ln>
        </p:spPr>
        <p:txBody>
          <a:bodyPr/>
          <a:lstStyle/>
          <a:p>
            <a:endParaRPr lang="it-IT"/>
          </a:p>
        </p:txBody>
      </p:sp>
      <p:sp>
        <p:nvSpPr>
          <p:cNvPr id="45063" name="Line 150"/>
          <p:cNvSpPr>
            <a:spLocks noChangeShapeType="1"/>
          </p:cNvSpPr>
          <p:nvPr/>
        </p:nvSpPr>
        <p:spPr bwMode="auto">
          <a:xfrm>
            <a:off x="839788" y="4314825"/>
            <a:ext cx="3122612" cy="0"/>
          </a:xfrm>
          <a:prstGeom prst="line">
            <a:avLst/>
          </a:prstGeom>
          <a:noFill/>
          <a:ln w="28575">
            <a:solidFill>
              <a:schemeClr val="accent1"/>
            </a:solidFill>
            <a:round/>
            <a:headEnd/>
            <a:tailEnd/>
          </a:ln>
        </p:spPr>
        <p:txBody>
          <a:bodyPr/>
          <a:lstStyle/>
          <a:p>
            <a:endParaRPr lang="it-IT"/>
          </a:p>
        </p:txBody>
      </p:sp>
      <p:graphicFrame>
        <p:nvGraphicFramePr>
          <p:cNvPr id="36930" name="Group 66"/>
          <p:cNvGraphicFramePr>
            <a:graphicFrameLocks noGrp="1"/>
          </p:cNvGraphicFramePr>
          <p:nvPr/>
        </p:nvGraphicFramePr>
        <p:xfrm>
          <a:off x="4756150" y="1949450"/>
          <a:ext cx="3651250" cy="4319524"/>
        </p:xfrm>
        <a:graphic>
          <a:graphicData uri="http://schemas.openxmlformats.org/drawingml/2006/table">
            <a:tbl>
              <a:tblPr/>
              <a:tblGrid>
                <a:gridCol w="3651250"/>
              </a:tblGrid>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1. Salute</a:t>
                      </a: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2 Istruzione e formazione </a:t>
                      </a:r>
                    </a:p>
                  </a:txBody>
                  <a:tcPr marL="67332" marR="67332" marT="0" marB="0" horzOverflow="overflow">
                    <a:lnL>
                      <a:noFill/>
                    </a:lnL>
                    <a:lnR>
                      <a:noFill/>
                    </a:lnR>
                    <a:lnT>
                      <a:noFill/>
                    </a:lnT>
                    <a:lnB>
                      <a:noFill/>
                    </a:lnB>
                    <a:lnTlToBr>
                      <a:noFill/>
                    </a:lnTlToBr>
                    <a:lnBlToTr>
                      <a:noFill/>
                    </a:lnBlToTr>
                    <a:noFill/>
                  </a:tcPr>
                </a:tc>
              </a:tr>
              <a:tr h="490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3. Lavoro e conciliazione    dei tempi di vita</a:t>
                      </a: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4. Benessere economico</a:t>
                      </a:r>
                    </a:p>
                  </a:txBody>
                  <a:tcPr marL="67332" marR="67332" marT="0" marB="0" horzOverflow="overflow">
                    <a:lnL>
                      <a:noFill/>
                    </a:lnL>
                    <a:lnR>
                      <a:noFill/>
                    </a:lnR>
                    <a:lnT>
                      <a:noFill/>
                    </a:lnT>
                    <a:lnB>
                      <a:noFill/>
                    </a:lnB>
                    <a:lnTlToBr>
                      <a:noFill/>
                    </a:lnTlToBr>
                    <a:lnBlToTr>
                      <a:noFill/>
                    </a:lnBlToTr>
                    <a:noFill/>
                  </a:tcPr>
                </a:tc>
              </a:tr>
              <a:tr h="490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5. Politica e istituzioni </a:t>
                      </a: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6. Sicurezza </a:t>
                      </a: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7. Paesaggio e patrimonio</a:t>
                      </a: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    culturale </a:t>
                      </a: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8. Ambiente</a:t>
                      </a: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9. Ricerca e innovazione</a:t>
                      </a:r>
                    </a:p>
                  </a:txBody>
                  <a:tcPr marL="67332" marR="67332" marT="0" marB="0" horzOverflow="overflow">
                    <a:lnL>
                      <a:noFill/>
                    </a:lnL>
                    <a:lnR>
                      <a:noFill/>
                    </a:lnR>
                    <a:lnT>
                      <a:noFill/>
                    </a:lnT>
                    <a:lnB>
                      <a:noFill/>
                    </a:lnB>
                    <a:lnTlToBr>
                      <a:noFill/>
                    </a:lnTlToBr>
                    <a:lnBlToTr>
                      <a:noFill/>
                    </a:lnBlToTr>
                    <a:noFill/>
                  </a:tcPr>
                </a:tc>
              </a:tr>
              <a:tr h="492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600" b="1" i="0" u="none" strike="noStrike" cap="none" normalizeH="0" baseline="0" smtClean="0">
                          <a:ln>
                            <a:noFill/>
                          </a:ln>
                          <a:solidFill>
                            <a:srgbClr val="505150"/>
                          </a:solidFill>
                          <a:effectLst/>
                          <a:latin typeface="Arial" charset="0"/>
                        </a:rPr>
                        <a:t>10. Qualità dei servizi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smtClean="0">
                        <a:ln>
                          <a:noFill/>
                        </a:ln>
                        <a:solidFill>
                          <a:srgbClr val="505150"/>
                        </a:solidFill>
                        <a:effectLst/>
                        <a:latin typeface="Arial" charset="0"/>
                      </a:endParaRP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smtClean="0">
                        <a:ln>
                          <a:noFill/>
                        </a:ln>
                        <a:solidFill>
                          <a:srgbClr val="505150"/>
                        </a:solidFill>
                        <a:effectLst/>
                        <a:latin typeface="Arial" charset="0"/>
                      </a:endParaRPr>
                    </a:p>
                  </a:txBody>
                  <a:tcPr marL="67332" marR="67332" marT="0" marB="0"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smtClean="0">
                        <a:ln>
                          <a:noFill/>
                        </a:ln>
                        <a:solidFill>
                          <a:srgbClr val="505150"/>
                        </a:solidFill>
                        <a:effectLst/>
                        <a:latin typeface="Arial" charset="0"/>
                      </a:endParaRPr>
                    </a:p>
                  </a:txBody>
                  <a:tcPr marL="67332" marR="67332" marT="0" marB="0"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600" b="1" i="0" u="none" strike="noStrike" cap="none" normalizeH="0" baseline="0" smtClean="0">
                        <a:ln>
                          <a:noFill/>
                        </a:ln>
                        <a:solidFill>
                          <a:srgbClr val="505150"/>
                        </a:solidFill>
                        <a:effectLst/>
                        <a:latin typeface="Arial" charset="0"/>
                      </a:endParaRPr>
                    </a:p>
                  </a:txBody>
                  <a:tcPr marL="67332" marR="67332" marT="0" marB="0" horzOverflow="overflow">
                    <a:lnL>
                      <a:noFill/>
                    </a:lnL>
                    <a:lnR>
                      <a:noFill/>
                    </a:lnR>
                    <a:lnT>
                      <a:noFill/>
                    </a:lnT>
                    <a:lnB>
                      <a:noFill/>
                    </a:lnB>
                    <a:lnTlToBr>
                      <a:noFill/>
                    </a:lnTlToBr>
                    <a:lnBlToTr>
                      <a:noFill/>
                    </a:lnBlToTr>
                    <a:noFill/>
                  </a:tcPr>
                </a:tc>
              </a:tr>
            </a:tbl>
          </a:graphicData>
        </a:graphic>
      </p:graphicFrame>
      <p:sp>
        <p:nvSpPr>
          <p:cNvPr id="45075" name="AutoShape 26"/>
          <p:cNvSpPr>
            <a:spLocks noChangeArrowheads="1"/>
          </p:cNvSpPr>
          <p:nvPr/>
        </p:nvSpPr>
        <p:spPr bwMode="auto">
          <a:xfrm>
            <a:off x="4572000" y="1735138"/>
            <a:ext cx="3378200" cy="3867150"/>
          </a:xfrm>
          <a:prstGeom prst="roundRect">
            <a:avLst>
              <a:gd name="adj" fmla="val 16667"/>
            </a:avLst>
          </a:prstGeom>
          <a:noFill/>
          <a:ln w="28575">
            <a:solidFill>
              <a:srgbClr val="008000"/>
            </a:solidFill>
            <a:round/>
            <a:headEnd/>
            <a:tailEnd/>
          </a:ln>
        </p:spPr>
        <p:txBody>
          <a:bodyPr wrap="none" anchor="ctr"/>
          <a:lstStyle/>
          <a:p>
            <a:endParaRPr lang="it-IT"/>
          </a:p>
        </p:txBody>
      </p:sp>
      <p:sp>
        <p:nvSpPr>
          <p:cNvPr id="45076" name="CasellaDiTesto 10"/>
          <p:cNvSpPr txBox="1">
            <a:spLocks noChangeArrowheads="1"/>
          </p:cNvSpPr>
          <p:nvPr/>
        </p:nvSpPr>
        <p:spPr bwMode="auto">
          <a:xfrm>
            <a:off x="4724400" y="1122363"/>
            <a:ext cx="2209800" cy="366712"/>
          </a:xfrm>
          <a:prstGeom prst="rect">
            <a:avLst/>
          </a:prstGeom>
          <a:noFill/>
          <a:ln w="9525">
            <a:noFill/>
            <a:miter lim="800000"/>
            <a:headEnd/>
            <a:tailEnd/>
          </a:ln>
        </p:spPr>
        <p:txBody>
          <a:bodyPr>
            <a:spAutoFit/>
          </a:bodyPr>
          <a:lstStyle/>
          <a:p>
            <a:r>
              <a:rPr lang="it-IT" b="1">
                <a:solidFill>
                  <a:srgbClr val="990000"/>
                </a:solidFill>
              </a:rPr>
              <a:t>10 Domini</a:t>
            </a:r>
          </a:p>
        </p:txBody>
      </p:sp>
      <p:sp>
        <p:nvSpPr>
          <p:cNvPr id="45077" name="CasellaDiTesto 10"/>
          <p:cNvSpPr txBox="1">
            <a:spLocks noChangeArrowheads="1"/>
          </p:cNvSpPr>
          <p:nvPr/>
        </p:nvSpPr>
        <p:spPr bwMode="auto">
          <a:xfrm>
            <a:off x="839788" y="1122363"/>
            <a:ext cx="2209800" cy="366712"/>
          </a:xfrm>
          <a:prstGeom prst="rect">
            <a:avLst/>
          </a:prstGeom>
          <a:noFill/>
          <a:ln w="9525">
            <a:noFill/>
            <a:miter lim="800000"/>
            <a:headEnd/>
            <a:tailEnd/>
          </a:ln>
        </p:spPr>
        <p:txBody>
          <a:bodyPr>
            <a:spAutoFit/>
          </a:bodyPr>
          <a:lstStyle/>
          <a:p>
            <a:r>
              <a:rPr lang="it-IT" b="1">
                <a:solidFill>
                  <a:srgbClr val="990000"/>
                </a:solidFill>
              </a:rPr>
              <a:t>La rete di progetto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47106"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6" name="CasellaDiTesto 5"/>
          <p:cNvSpPr txBox="1"/>
          <p:nvPr/>
        </p:nvSpPr>
        <p:spPr>
          <a:xfrm>
            <a:off x="784225" y="1177925"/>
            <a:ext cx="7539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Obiettivi</a:t>
            </a:r>
          </a:p>
        </p:txBody>
      </p:sp>
      <p:sp>
        <p:nvSpPr>
          <p:cNvPr id="47108" name="CasellaDiTesto 8"/>
          <p:cNvSpPr txBox="1">
            <a:spLocks noChangeArrowheads="1"/>
          </p:cNvSpPr>
          <p:nvPr/>
        </p:nvSpPr>
        <p:spPr bwMode="auto">
          <a:xfrm>
            <a:off x="835025" y="1874838"/>
            <a:ext cx="7559675" cy="4168775"/>
          </a:xfrm>
          <a:prstGeom prst="rect">
            <a:avLst/>
          </a:prstGeom>
          <a:noFill/>
          <a:ln w="9525">
            <a:noFill/>
            <a:miter lim="800000"/>
            <a:headEnd/>
            <a:tailEnd/>
          </a:ln>
        </p:spPr>
        <p:txBody>
          <a:bodyPr>
            <a:spAutoFit/>
          </a:bodyPr>
          <a:lstStyle/>
          <a:p>
            <a:pPr marL="357188" indent="-357188" algn="just">
              <a:buClr>
                <a:schemeClr val="accent1"/>
              </a:buClr>
              <a:buFont typeface="Wingdings" pitchFamily="2" charset="2"/>
              <a:buChar char="è"/>
              <a:tabLst>
                <a:tab pos="357188" algn="l"/>
              </a:tabLst>
            </a:pPr>
            <a:r>
              <a:rPr lang="it-IT" sz="2400" b="1">
                <a:solidFill>
                  <a:srgbClr val="505150"/>
                </a:solidFill>
              </a:rPr>
              <a:t>Declinare il sistema informativo del Benessere equo e sostenibile a livello di città metropolitana (benessere urbano)</a:t>
            </a:r>
          </a:p>
          <a:p>
            <a:pPr marL="357188" indent="-357188" algn="just">
              <a:buFont typeface="Wingdings" pitchFamily="2" charset="2"/>
              <a:buNone/>
              <a:tabLst>
                <a:tab pos="357188" algn="l"/>
              </a:tabLst>
            </a:pPr>
            <a:endParaRPr lang="it-IT" sz="900">
              <a:solidFill>
                <a:srgbClr val="505150"/>
              </a:solidFill>
            </a:endParaRPr>
          </a:p>
          <a:p>
            <a:pPr marL="357188" indent="-357188" algn="just">
              <a:buClr>
                <a:schemeClr val="accent1"/>
              </a:buClr>
              <a:buFont typeface="Wingdings" pitchFamily="2" charset="2"/>
              <a:buChar char="è"/>
              <a:tabLst>
                <a:tab pos="357188" algn="l"/>
              </a:tabLst>
            </a:pPr>
            <a:r>
              <a:rPr lang="it-IT" sz="2400" b="1">
                <a:solidFill>
                  <a:srgbClr val="505150"/>
                </a:solidFill>
              </a:rPr>
              <a:t>Realizzare una connessione con gli strumenti e i progetti delle politiche urbane</a:t>
            </a:r>
          </a:p>
          <a:p>
            <a:pPr marL="357188" indent="-357188" algn="just">
              <a:buClr>
                <a:schemeClr val="accent1"/>
              </a:buClr>
              <a:buFont typeface="Wingdings" pitchFamily="2" charset="2"/>
              <a:buNone/>
              <a:tabLst>
                <a:tab pos="357188" algn="l"/>
              </a:tabLst>
            </a:pPr>
            <a:endParaRPr lang="it-IT" sz="900" b="1">
              <a:solidFill>
                <a:srgbClr val="505150"/>
              </a:solidFill>
            </a:endParaRPr>
          </a:p>
          <a:p>
            <a:pPr marL="357188" indent="-357188" algn="just">
              <a:buClr>
                <a:schemeClr val="accent1"/>
              </a:buClr>
              <a:buFont typeface="Wingdings" pitchFamily="2" charset="2"/>
              <a:buChar char="è"/>
              <a:tabLst>
                <a:tab pos="357188" algn="l"/>
              </a:tabLst>
            </a:pPr>
            <a:r>
              <a:rPr lang="it-IT" sz="2400" b="1">
                <a:solidFill>
                  <a:srgbClr val="505150"/>
                </a:solidFill>
              </a:rPr>
              <a:t>Aumentare la capacità informativa sul Bes nelle città, attraverso il nuovo set di indicatori ulteriori</a:t>
            </a:r>
          </a:p>
          <a:p>
            <a:pPr marL="357188" indent="-357188" algn="just">
              <a:buClr>
                <a:schemeClr val="accent1"/>
              </a:buClr>
              <a:buFont typeface="Wingdings" pitchFamily="2" charset="2"/>
              <a:buNone/>
              <a:tabLst>
                <a:tab pos="357188" algn="l"/>
              </a:tabLst>
            </a:pPr>
            <a:endParaRPr lang="it-IT" sz="1000" b="1">
              <a:solidFill>
                <a:srgbClr val="505150"/>
              </a:solidFill>
            </a:endParaRPr>
          </a:p>
          <a:p>
            <a:pPr marL="357188" indent="-357188" algn="just">
              <a:buClr>
                <a:schemeClr val="accent1"/>
              </a:buClr>
              <a:buFont typeface="Wingdings" pitchFamily="2" charset="2"/>
              <a:buChar char="è"/>
              <a:tabLst>
                <a:tab pos="357188" algn="l"/>
              </a:tabLst>
            </a:pPr>
            <a:r>
              <a:rPr lang="it-IT" sz="2400" b="1">
                <a:solidFill>
                  <a:srgbClr val="505150"/>
                </a:solidFill>
              </a:rPr>
              <a:t> Rafforzare la rete dei Comuni aderenti al Progetto (anche a città non metropolitane)</a:t>
            </a:r>
          </a:p>
        </p:txBody>
      </p:sp>
      <p:pic>
        <p:nvPicPr>
          <p:cNvPr id="47109" name="Picture 7"/>
          <p:cNvPicPr>
            <a:picLocks noChangeAspect="1" noChangeArrowheads="1"/>
          </p:cNvPicPr>
          <p:nvPr/>
        </p:nvPicPr>
        <p:blipFill>
          <a:blip r:embed="rId4"/>
          <a:srcRect/>
          <a:stretch>
            <a:fillRect/>
          </a:stretch>
        </p:blipFill>
        <p:spPr bwMode="auto">
          <a:xfrm>
            <a:off x="3060700" y="566738"/>
            <a:ext cx="2481263"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asellaDiTesto 4"/>
          <p:cNvSpPr txBox="1">
            <a:spLocks noChangeArrowheads="1"/>
          </p:cNvSpPr>
          <p:nvPr/>
        </p:nvSpPr>
        <p:spPr bwMode="auto">
          <a:xfrm>
            <a:off x="682625" y="2035175"/>
            <a:ext cx="7643813" cy="3937000"/>
          </a:xfrm>
          <a:prstGeom prst="rect">
            <a:avLst/>
          </a:prstGeom>
          <a:noFill/>
          <a:ln w="9525">
            <a:noFill/>
            <a:miter lim="800000"/>
            <a:headEnd/>
            <a:tailEnd/>
          </a:ln>
        </p:spPr>
        <p:txBody>
          <a:bodyPr>
            <a:spAutoFit/>
          </a:bodyPr>
          <a:lstStyle/>
          <a:p>
            <a:pPr marL="342900" indent="-342900" algn="just"/>
            <a:r>
              <a:rPr lang="it-IT">
                <a:solidFill>
                  <a:srgbClr val="505150"/>
                </a:solidFill>
              </a:rPr>
              <a:t>Principali temi dibattuti: </a:t>
            </a:r>
          </a:p>
          <a:p>
            <a:pPr marL="342900" indent="-342900" algn="just"/>
            <a:endParaRPr lang="it-IT">
              <a:solidFill>
                <a:srgbClr val="505150"/>
              </a:solidFill>
            </a:endParaRPr>
          </a:p>
          <a:p>
            <a:pPr marL="342900" indent="-342900" algn="just"/>
            <a:r>
              <a:rPr lang="it-IT">
                <a:solidFill>
                  <a:srgbClr val="505150"/>
                </a:solidFill>
              </a:rPr>
              <a:t>la ricerca di un approccio sempre più specifico da sviluppare per la misurazione del benessere equo e sostenibile nelle città </a:t>
            </a:r>
          </a:p>
          <a:p>
            <a:pPr marL="342900" indent="-342900" algn="just"/>
            <a:endParaRPr lang="it-IT"/>
          </a:p>
          <a:p>
            <a:pPr marL="342900" indent="-342900" algn="just"/>
            <a:r>
              <a:rPr lang="it-IT">
                <a:solidFill>
                  <a:srgbClr val="505150"/>
                </a:solidFill>
              </a:rPr>
              <a:t>le potenzialità di utilizzo a breve, medio e lungo periodo delle informazioni statistiche disponibili a livello centrale e locale, per produrre più indicatori del Bes urbano </a:t>
            </a:r>
          </a:p>
          <a:p>
            <a:pPr marL="342900" indent="-342900" algn="just"/>
            <a:endParaRPr lang="it-IT">
              <a:solidFill>
                <a:srgbClr val="505150"/>
              </a:solidFill>
            </a:endParaRPr>
          </a:p>
          <a:p>
            <a:pPr marL="342900" indent="-342900" algn="just"/>
            <a:r>
              <a:rPr lang="it-IT">
                <a:solidFill>
                  <a:srgbClr val="505150"/>
                </a:solidFill>
              </a:rPr>
              <a:t>le esperienze territoriali per l’utilizzo di Urbes in vari ambiti: </a:t>
            </a:r>
          </a:p>
          <a:p>
            <a:pPr marL="342900" indent="-342900" algn="just">
              <a:buFontTx/>
              <a:buAutoNum type="alphaLcParenR"/>
            </a:pPr>
            <a:r>
              <a:rPr lang="it-IT">
                <a:solidFill>
                  <a:srgbClr val="505150"/>
                </a:solidFill>
              </a:rPr>
              <a:t>nei processi di programmazione e valutazione delle politiche urbane;</a:t>
            </a:r>
          </a:p>
          <a:p>
            <a:pPr marL="342900" indent="-342900" algn="just">
              <a:buFontTx/>
              <a:buAutoNum type="alphaLcParenR"/>
            </a:pPr>
            <a:r>
              <a:rPr lang="it-IT">
                <a:solidFill>
                  <a:srgbClr val="505150"/>
                </a:solidFill>
              </a:rPr>
              <a:t>nelle iniziative di consultazione, confronto e dibattito con i cittadini; </a:t>
            </a:r>
          </a:p>
          <a:p>
            <a:pPr marL="342900" indent="-342900" algn="just">
              <a:buFontTx/>
              <a:buAutoNum type="alphaLcParenR"/>
            </a:pPr>
            <a:r>
              <a:rPr lang="it-IT">
                <a:solidFill>
                  <a:srgbClr val="505150"/>
                </a:solidFill>
              </a:rPr>
              <a:t>nei progetti Smart City in cui sono impegnate molte amministrazioni comunali. </a:t>
            </a:r>
          </a:p>
        </p:txBody>
      </p:sp>
      <p:sp>
        <p:nvSpPr>
          <p:cNvPr id="49154" name="CasellaDiTesto 2"/>
          <p:cNvSpPr txBox="1">
            <a:spLocks noChangeArrowheads="1"/>
          </p:cNvSpPr>
          <p:nvPr/>
        </p:nvSpPr>
        <p:spPr bwMode="auto">
          <a:xfrm>
            <a:off x="682625" y="593725"/>
            <a:ext cx="8177213" cy="1187450"/>
          </a:xfrm>
          <a:prstGeom prst="rect">
            <a:avLst/>
          </a:prstGeom>
          <a:noFill/>
          <a:ln w="9525">
            <a:noFill/>
            <a:miter lim="800000"/>
            <a:headEnd/>
            <a:tailEnd/>
          </a:ln>
        </p:spPr>
        <p:txBody>
          <a:bodyPr>
            <a:spAutoFit/>
          </a:bodyPr>
          <a:lstStyle/>
          <a:p>
            <a:r>
              <a:rPr lang="it-IT" sz="2400" b="1">
                <a:solidFill>
                  <a:srgbClr val="505150"/>
                </a:solidFill>
              </a:rPr>
              <a:t>Dopo il Rapporto 2013:</a:t>
            </a:r>
            <a:r>
              <a:rPr lang="it-IT" sz="2400">
                <a:solidFill>
                  <a:srgbClr val="505150"/>
                </a:solidFill>
              </a:rPr>
              <a:t>  </a:t>
            </a:r>
            <a:r>
              <a:rPr lang="it-IT" sz="2400" b="1">
                <a:solidFill>
                  <a:srgbClr val="505150"/>
                </a:solidFill>
              </a:rPr>
              <a:t>il workshop  - “Idee e progetti per il futuro di Urbes e Smart cities” (CNEL, Roma - 29 nov. 2013)</a:t>
            </a:r>
          </a:p>
        </p:txBody>
      </p:sp>
      <p:pic>
        <p:nvPicPr>
          <p:cNvPr id="49155"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49156"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asellaDiTesto 4"/>
          <p:cNvSpPr txBox="1">
            <a:spLocks noChangeArrowheads="1"/>
          </p:cNvSpPr>
          <p:nvPr/>
        </p:nvSpPr>
        <p:spPr bwMode="auto">
          <a:xfrm>
            <a:off x="682625" y="1528763"/>
            <a:ext cx="7643813" cy="4486275"/>
          </a:xfrm>
          <a:prstGeom prst="rect">
            <a:avLst/>
          </a:prstGeom>
          <a:noFill/>
          <a:ln w="9525">
            <a:noFill/>
            <a:miter lim="800000"/>
            <a:headEnd/>
            <a:tailEnd/>
          </a:ln>
        </p:spPr>
        <p:txBody>
          <a:bodyPr>
            <a:spAutoFit/>
          </a:bodyPr>
          <a:lstStyle/>
          <a:p>
            <a:pPr marL="342900" indent="-342900" algn="just"/>
            <a:r>
              <a:rPr lang="it-IT"/>
              <a:t>	</a:t>
            </a:r>
            <a:r>
              <a:rPr lang="it-IT">
                <a:solidFill>
                  <a:srgbClr val="505150"/>
                </a:solidFill>
              </a:rPr>
              <a:t>Affidata ad un nucleo misto Istat/Comuni, a cui hanno partecipato gli uffici di statistica di nove Comuni (Palermo, Bologna, Firenze, Brescia,  Reggio Emilia,  Prato, Perugia, Terni e Cesena)  </a:t>
            </a:r>
          </a:p>
          <a:p>
            <a:pPr marL="342900" indent="-342900" algn="just"/>
            <a:r>
              <a:rPr lang="it-IT"/>
              <a:t>	</a:t>
            </a:r>
            <a:r>
              <a:rPr lang="it-IT" b="1">
                <a:solidFill>
                  <a:srgbClr val="7F142A"/>
                </a:solidFill>
              </a:rPr>
              <a:t>febbraio - marzo 2014</a:t>
            </a:r>
          </a:p>
          <a:p>
            <a:pPr marL="342900" indent="-342900" algn="just"/>
            <a:endParaRPr lang="it-IT" b="1">
              <a:solidFill>
                <a:srgbClr val="7F142A"/>
              </a:solidFill>
            </a:endParaRPr>
          </a:p>
          <a:p>
            <a:pPr marL="342900" indent="-342900" algn="just"/>
            <a:r>
              <a:rPr lang="it-IT"/>
              <a:t>	</a:t>
            </a:r>
            <a:r>
              <a:rPr lang="it-IT">
                <a:solidFill>
                  <a:srgbClr val="505150"/>
                </a:solidFill>
              </a:rPr>
              <a:t>Valutate numerose proposte portate dai partecipanti, alla luce di due ordini di requisiti:</a:t>
            </a:r>
          </a:p>
          <a:p>
            <a:pPr marL="342900" indent="-342900" algn="just">
              <a:buFontTx/>
              <a:buAutoNum type="alphaLcParenR"/>
            </a:pPr>
            <a:r>
              <a:rPr lang="it-IT">
                <a:solidFill>
                  <a:srgbClr val="505150"/>
                </a:solidFill>
              </a:rPr>
              <a:t>idoneità a fornire una misura diretta di miglioramento/peggioramento per aspetti significativi nella qualità della vita delle città;</a:t>
            </a:r>
          </a:p>
          <a:p>
            <a:pPr marL="342900" indent="-342900" algn="just">
              <a:buFontTx/>
              <a:buAutoNum type="alphaLcParenR"/>
            </a:pPr>
            <a:r>
              <a:rPr lang="it-IT">
                <a:solidFill>
                  <a:srgbClr val="505150"/>
                </a:solidFill>
              </a:rPr>
              <a:t>fattibilità e accuratezza necessarie per l’utilizzo a fini di comparazione temporale e territoriale. </a:t>
            </a:r>
          </a:p>
          <a:p>
            <a:pPr marL="342900" indent="-342900" algn="just"/>
            <a:endParaRPr lang="it-IT">
              <a:solidFill>
                <a:srgbClr val="505150"/>
              </a:solidFill>
            </a:endParaRPr>
          </a:p>
          <a:p>
            <a:pPr marL="342900" indent="-342900" algn="just"/>
            <a:r>
              <a:rPr lang="it-IT">
                <a:solidFill>
                  <a:srgbClr val="505150"/>
                </a:solidFill>
              </a:rPr>
              <a:t>	Lo sforzo di focalizzazione sulle tematiche urbane, in particolare grazie alla rilevazione “Dati ambientali nelle città”, ha portato ad arricchire soprattutto i domini del Bes su Ambiente, Paesaggio e patrimonio culturale, Qualità dei servizi</a:t>
            </a:r>
            <a:r>
              <a:rPr lang="it-IT"/>
              <a:t>. </a:t>
            </a:r>
          </a:p>
        </p:txBody>
      </p:sp>
      <p:sp>
        <p:nvSpPr>
          <p:cNvPr id="51202" name="CasellaDiTesto 2"/>
          <p:cNvSpPr txBox="1">
            <a:spLocks noChangeArrowheads="1"/>
          </p:cNvSpPr>
          <p:nvPr/>
        </p:nvSpPr>
        <p:spPr bwMode="auto">
          <a:xfrm>
            <a:off x="720725" y="593725"/>
            <a:ext cx="7977188" cy="762000"/>
          </a:xfrm>
          <a:prstGeom prst="rect">
            <a:avLst/>
          </a:prstGeom>
          <a:noFill/>
          <a:ln w="9525">
            <a:noFill/>
            <a:miter lim="800000"/>
            <a:headEnd/>
            <a:tailEnd/>
          </a:ln>
        </p:spPr>
        <p:txBody>
          <a:bodyPr>
            <a:spAutoFit/>
          </a:bodyPr>
          <a:lstStyle/>
          <a:p>
            <a:r>
              <a:rPr lang="it-IT" sz="2200" b="1">
                <a:solidFill>
                  <a:srgbClr val="505150"/>
                </a:solidFill>
              </a:rPr>
              <a:t>La progettazione operativa di un nuovo set di indicatori più articolato per la misurazione del Bes nelle città – 1 </a:t>
            </a:r>
            <a:endParaRPr lang="it-IT" sz="2200"/>
          </a:p>
        </p:txBody>
      </p:sp>
      <p:pic>
        <p:nvPicPr>
          <p:cNvPr id="51203"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51204"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asellaDiTesto 4"/>
          <p:cNvSpPr txBox="1">
            <a:spLocks noChangeArrowheads="1"/>
          </p:cNvSpPr>
          <p:nvPr/>
        </p:nvSpPr>
        <p:spPr bwMode="auto">
          <a:xfrm>
            <a:off x="682625" y="593725"/>
            <a:ext cx="7537450" cy="461963"/>
          </a:xfrm>
          <a:prstGeom prst="rect">
            <a:avLst/>
          </a:prstGeom>
          <a:noFill/>
          <a:ln w="9525">
            <a:noFill/>
            <a:miter lim="800000"/>
            <a:headEnd/>
            <a:tailEnd/>
          </a:ln>
        </p:spPr>
        <p:txBody>
          <a:bodyPr>
            <a:spAutoFit/>
          </a:bodyPr>
          <a:lstStyle/>
          <a:p>
            <a:r>
              <a:rPr lang="it-IT" sz="2400">
                <a:solidFill>
                  <a:srgbClr val="404040"/>
                </a:solidFill>
              </a:rPr>
              <a:t>Indice</a:t>
            </a:r>
          </a:p>
        </p:txBody>
      </p:sp>
      <p:sp>
        <p:nvSpPr>
          <p:cNvPr id="16386" name="CasellaDiTesto 5"/>
          <p:cNvSpPr txBox="1">
            <a:spLocks noChangeArrowheads="1"/>
          </p:cNvSpPr>
          <p:nvPr/>
        </p:nvSpPr>
        <p:spPr bwMode="auto">
          <a:xfrm>
            <a:off x="682625" y="1816100"/>
            <a:ext cx="7643813" cy="4473575"/>
          </a:xfrm>
          <a:prstGeom prst="rect">
            <a:avLst/>
          </a:prstGeom>
          <a:noFill/>
          <a:ln w="9525">
            <a:noFill/>
            <a:miter lim="800000"/>
            <a:headEnd/>
            <a:tailEnd/>
          </a:ln>
        </p:spPr>
        <p:txBody>
          <a:bodyPr>
            <a:spAutoFit/>
          </a:bodyPr>
          <a:lstStyle/>
          <a:p>
            <a:pPr marL="342900" indent="-342900">
              <a:buFont typeface="Arial" charset="0"/>
              <a:buAutoNum type="arabicPeriod"/>
            </a:pPr>
            <a:r>
              <a:rPr lang="it-IT" sz="2400">
                <a:solidFill>
                  <a:srgbClr val="505150"/>
                </a:solidFill>
              </a:rPr>
              <a:t>La dimensione territoriale del Benessere</a:t>
            </a:r>
          </a:p>
          <a:p>
            <a:pPr marL="342900" indent="-342900">
              <a:buFont typeface="Arial" charset="0"/>
              <a:buAutoNum type="arabicPeriod"/>
            </a:pPr>
            <a:endParaRPr lang="it-IT" sz="2400">
              <a:solidFill>
                <a:srgbClr val="505150"/>
              </a:solidFill>
            </a:endParaRPr>
          </a:p>
          <a:p>
            <a:pPr marL="342900" indent="-342900">
              <a:buFont typeface="Arial" charset="0"/>
              <a:buAutoNum type="arabicPeriod"/>
            </a:pPr>
            <a:r>
              <a:rPr lang="it-IT" sz="2400">
                <a:solidFill>
                  <a:srgbClr val="505150"/>
                </a:solidFill>
              </a:rPr>
              <a:t>La roadmap degli indicatori BES sul territorio </a:t>
            </a:r>
          </a:p>
          <a:p>
            <a:pPr marL="342900" indent="-342900">
              <a:buFont typeface="Arial" charset="0"/>
              <a:buNone/>
            </a:pPr>
            <a:endParaRPr lang="it-IT" sz="2400">
              <a:solidFill>
                <a:srgbClr val="505150"/>
              </a:solidFill>
            </a:endParaRPr>
          </a:p>
          <a:p>
            <a:pPr marL="342900" indent="-342900">
              <a:buFont typeface="Arial" charset="0"/>
              <a:buAutoNum type="arabicPeriod" startAt="4"/>
            </a:pPr>
            <a:r>
              <a:rPr lang="it-IT" sz="2400">
                <a:solidFill>
                  <a:srgbClr val="505150"/>
                </a:solidFill>
              </a:rPr>
              <a:t>Il Bes delle Province: le misure e le dinamiche del Bes della comunità locale</a:t>
            </a:r>
          </a:p>
          <a:p>
            <a:pPr marL="342900" indent="-342900">
              <a:buFont typeface="Arial" charset="0"/>
              <a:buAutoNum type="arabicPeriod" startAt="4"/>
            </a:pPr>
            <a:endParaRPr lang="it-IT" sz="2400">
              <a:solidFill>
                <a:srgbClr val="505150"/>
              </a:solidFill>
            </a:endParaRPr>
          </a:p>
          <a:p>
            <a:pPr marL="342900" indent="-342900">
              <a:buFont typeface="Arial" charset="0"/>
              <a:buAutoNum type="arabicPeriod" startAt="4"/>
            </a:pPr>
            <a:r>
              <a:rPr lang="it-IT" sz="2400">
                <a:solidFill>
                  <a:srgbClr val="505150"/>
                </a:solidFill>
              </a:rPr>
              <a:t>Il progetto UrBes: la rete delle città metropolitane</a:t>
            </a:r>
          </a:p>
          <a:p>
            <a:pPr marL="342900" indent="-342900">
              <a:buFont typeface="Arial" charset="0"/>
              <a:buNone/>
            </a:pPr>
            <a:endParaRPr lang="it-IT" sz="2400">
              <a:solidFill>
                <a:srgbClr val="505150"/>
              </a:solidFill>
            </a:endParaRPr>
          </a:p>
          <a:p>
            <a:pPr marL="342900" indent="-342900">
              <a:buFont typeface="Arial" charset="0"/>
              <a:buAutoNum type="arabicPeriod" startAt="4"/>
            </a:pPr>
            <a:r>
              <a:rPr lang="it-IT" sz="2400">
                <a:solidFill>
                  <a:srgbClr val="505150"/>
                </a:solidFill>
              </a:rPr>
              <a:t>Conclusioni</a:t>
            </a:r>
          </a:p>
          <a:p>
            <a:pPr marL="342900" indent="-342900">
              <a:buFont typeface="Arial" charset="0"/>
              <a:buNone/>
            </a:pPr>
            <a:endParaRPr lang="it-IT" sz="2400">
              <a:solidFill>
                <a:srgbClr val="505150"/>
              </a:solidFill>
            </a:endParaRPr>
          </a:p>
          <a:p>
            <a:pPr marL="342900" indent="-342900">
              <a:buFont typeface="Arial" charset="0"/>
              <a:buNone/>
            </a:pPr>
            <a:endParaRPr lang="it-IT" sz="2400">
              <a:solidFill>
                <a:srgbClr val="505150"/>
              </a:solidFill>
            </a:endParaRPr>
          </a:p>
        </p:txBody>
      </p:sp>
      <p:pic>
        <p:nvPicPr>
          <p:cNvPr id="16387"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16388"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asellaDiTesto 4"/>
          <p:cNvSpPr txBox="1">
            <a:spLocks noChangeArrowheads="1"/>
          </p:cNvSpPr>
          <p:nvPr/>
        </p:nvSpPr>
        <p:spPr bwMode="auto">
          <a:xfrm>
            <a:off x="682625" y="2035175"/>
            <a:ext cx="8097838" cy="3203575"/>
          </a:xfrm>
          <a:prstGeom prst="rect">
            <a:avLst/>
          </a:prstGeom>
          <a:noFill/>
          <a:ln w="9525">
            <a:noFill/>
            <a:miter lim="800000"/>
            <a:headEnd/>
            <a:tailEnd/>
          </a:ln>
        </p:spPr>
        <p:txBody>
          <a:bodyPr>
            <a:spAutoFit/>
          </a:bodyPr>
          <a:lstStyle/>
          <a:p>
            <a:pPr algn="just"/>
            <a:r>
              <a:rPr lang="it-IT" sz="2000" b="1">
                <a:solidFill>
                  <a:srgbClr val="505150"/>
                </a:solidFill>
              </a:rPr>
              <a:t>Proposta base:</a:t>
            </a:r>
            <a:r>
              <a:rPr lang="it-IT" sz="2000">
                <a:solidFill>
                  <a:srgbClr val="505150"/>
                </a:solidFill>
              </a:rPr>
              <a:t> </a:t>
            </a:r>
            <a:r>
              <a:rPr lang="it-IT" b="1">
                <a:solidFill>
                  <a:srgbClr val="7F142A"/>
                </a:solidFill>
              </a:rPr>
              <a:t>61 indicatori</a:t>
            </a:r>
            <a:r>
              <a:rPr lang="it-IT" sz="2000">
                <a:solidFill>
                  <a:srgbClr val="505150"/>
                </a:solidFill>
              </a:rPr>
              <a:t> </a:t>
            </a:r>
            <a:r>
              <a:rPr lang="it-IT">
                <a:solidFill>
                  <a:srgbClr val="505150"/>
                </a:solidFill>
              </a:rPr>
              <a:t>di cui 45 direttamente riferibili agli indicatori nazionali del Bes e</a:t>
            </a:r>
            <a:r>
              <a:rPr lang="it-IT" sz="2000"/>
              <a:t> </a:t>
            </a:r>
            <a:r>
              <a:rPr lang="it-IT" b="1">
                <a:solidFill>
                  <a:srgbClr val="7F142A"/>
                </a:solidFill>
              </a:rPr>
              <a:t>16 nuovi indicatori</a:t>
            </a:r>
            <a:r>
              <a:rPr lang="it-IT" sz="2000"/>
              <a:t> </a:t>
            </a:r>
            <a:r>
              <a:rPr lang="it-IT">
                <a:solidFill>
                  <a:srgbClr val="505150"/>
                </a:solidFill>
              </a:rPr>
              <a:t>concernenti tematiche e risvolti significativi soprattutto in un’ottica di benessere urbano </a:t>
            </a:r>
          </a:p>
          <a:p>
            <a:pPr algn="just"/>
            <a:endParaRPr lang="it-IT">
              <a:solidFill>
                <a:srgbClr val="505150"/>
              </a:solidFill>
            </a:endParaRPr>
          </a:p>
          <a:p>
            <a:pPr algn="just"/>
            <a:r>
              <a:rPr lang="it-IT" sz="2000" b="1">
                <a:solidFill>
                  <a:srgbClr val="505150"/>
                </a:solidFill>
              </a:rPr>
              <a:t>Ipotesi allo studio:</a:t>
            </a:r>
            <a:r>
              <a:rPr lang="it-IT" sz="2000">
                <a:solidFill>
                  <a:srgbClr val="505150"/>
                </a:solidFill>
              </a:rPr>
              <a:t> </a:t>
            </a:r>
            <a:r>
              <a:rPr lang="it-IT" b="1">
                <a:solidFill>
                  <a:srgbClr val="7F142A"/>
                </a:solidFill>
              </a:rPr>
              <a:t>circa 20 indicatori</a:t>
            </a:r>
            <a:r>
              <a:rPr lang="it-IT" sz="2000"/>
              <a:t>, </a:t>
            </a:r>
            <a:r>
              <a:rPr lang="it-IT">
                <a:solidFill>
                  <a:srgbClr val="505150"/>
                </a:solidFill>
              </a:rPr>
              <a:t>difficilmente realizzabili nel breve periodo, ma meritevoli di approfondimento sul piano della fattibilità e/o su quello della pertinenza e rilevanza (ad es: stime ad hoc disaggregate a livello comunale per un indicatore di soddisfazione complessiva per la vita inerente al dominio “Benessere soggettivo”; indicatori comunali di disuguaglianza del reddito sulla base di archivi fiscali ecc..) </a:t>
            </a:r>
          </a:p>
          <a:p>
            <a:pPr algn="just"/>
            <a:endParaRPr lang="it-IT">
              <a:solidFill>
                <a:srgbClr val="505150"/>
              </a:solidFill>
            </a:endParaRPr>
          </a:p>
        </p:txBody>
      </p:sp>
      <p:sp>
        <p:nvSpPr>
          <p:cNvPr id="53250" name="CasellaDiTesto 2"/>
          <p:cNvSpPr txBox="1">
            <a:spLocks noChangeArrowheads="1"/>
          </p:cNvSpPr>
          <p:nvPr/>
        </p:nvSpPr>
        <p:spPr bwMode="auto">
          <a:xfrm>
            <a:off x="682625" y="593725"/>
            <a:ext cx="8097838" cy="762000"/>
          </a:xfrm>
          <a:prstGeom prst="rect">
            <a:avLst/>
          </a:prstGeom>
          <a:noFill/>
          <a:ln w="9525">
            <a:noFill/>
            <a:miter lim="800000"/>
            <a:headEnd/>
            <a:tailEnd/>
          </a:ln>
        </p:spPr>
        <p:txBody>
          <a:bodyPr>
            <a:spAutoFit/>
          </a:bodyPr>
          <a:lstStyle/>
          <a:p>
            <a:r>
              <a:rPr lang="it-IT" sz="2200" b="1">
                <a:solidFill>
                  <a:srgbClr val="505150"/>
                </a:solidFill>
              </a:rPr>
              <a:t>La progettazione operativa di un nuovo set di indicatori più articolato per la misurazione del Bes nelle città – 2</a:t>
            </a:r>
            <a:r>
              <a:rPr lang="it-IT" sz="2200"/>
              <a:t> </a:t>
            </a:r>
          </a:p>
        </p:txBody>
      </p:sp>
      <p:pic>
        <p:nvPicPr>
          <p:cNvPr id="53251"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53252"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457200" y="568325"/>
            <a:ext cx="8229600" cy="588963"/>
          </a:xfrm>
          <a:prstGeom prst="rect">
            <a:avLst/>
          </a:prstGeom>
          <a:noFill/>
          <a:ln>
            <a:miter lim="800000"/>
            <a:headEnd/>
            <a:tailEnd/>
          </a:ln>
        </p:spPr>
        <p:txBody>
          <a:bodyPr/>
          <a:lstStyle/>
          <a:p>
            <a:r>
              <a:rPr lang="it-IT" altLang="ja-JP" sz="2800" b="1" smtClean="0">
                <a:solidFill>
                  <a:srgbClr val="505150"/>
                </a:solidFill>
                <a:cs typeface="ＭＳ Ｐゴシック"/>
              </a:rPr>
              <a:t>Secondo rapporto UrBes: le partnership</a:t>
            </a:r>
            <a:endParaRPr lang="it-IT" sz="2800" b="1" smtClean="0">
              <a:solidFill>
                <a:srgbClr val="505150"/>
              </a:solidFill>
            </a:endParaRPr>
          </a:p>
        </p:txBody>
      </p:sp>
      <p:sp>
        <p:nvSpPr>
          <p:cNvPr id="55298" name="Rectangle 3"/>
          <p:cNvSpPr>
            <a:spLocks noGrp="1" noChangeArrowheads="1"/>
          </p:cNvSpPr>
          <p:nvPr>
            <p:ph type="body" idx="4294967295"/>
          </p:nvPr>
        </p:nvSpPr>
        <p:spPr bwMode="auto">
          <a:xfrm>
            <a:off x="457200" y="1381125"/>
            <a:ext cx="8010525" cy="5019675"/>
          </a:xfrm>
          <a:prstGeom prst="rect">
            <a:avLst/>
          </a:prstGeom>
          <a:noFill/>
          <a:ln>
            <a:miter lim="800000"/>
            <a:headEnd/>
            <a:tailEnd/>
          </a:ln>
        </p:spPr>
        <p:txBody>
          <a:bodyPr/>
          <a:lstStyle/>
          <a:p>
            <a:pPr algn="just">
              <a:lnSpc>
                <a:spcPct val="80000"/>
              </a:lnSpc>
              <a:buClr>
                <a:schemeClr val="accent1"/>
              </a:buClr>
              <a:buFont typeface="Wingdings" pitchFamily="2" charset="2"/>
              <a:buChar char="è"/>
            </a:pPr>
            <a:r>
              <a:rPr lang="it-IT" sz="2400" smtClean="0">
                <a:solidFill>
                  <a:srgbClr val="505150"/>
                </a:solidFill>
              </a:rPr>
              <a:t>Tutte le Città metropolitane: 10 individuate e costituite nelle regioni a statuto ordinario in base alla Legge 7 aprile 2014, n.56; 4 individuate dalla legislazione regionale in Sicilia e Sardegna  </a:t>
            </a:r>
          </a:p>
          <a:p>
            <a:pPr algn="just">
              <a:lnSpc>
                <a:spcPct val="80000"/>
              </a:lnSpc>
              <a:buFont typeface="Wingdings" pitchFamily="2" charset="2"/>
              <a:buNone/>
            </a:pPr>
            <a:endParaRPr lang="it-IT" sz="1200" smtClean="0">
              <a:solidFill>
                <a:srgbClr val="505150"/>
              </a:solidFill>
            </a:endParaRPr>
          </a:p>
          <a:p>
            <a:pPr algn="just">
              <a:lnSpc>
                <a:spcPct val="80000"/>
              </a:lnSpc>
              <a:buFont typeface="Wingdings" pitchFamily="2" charset="2"/>
              <a:buNone/>
            </a:pPr>
            <a:endParaRPr lang="it-IT" sz="1200" smtClean="0">
              <a:solidFill>
                <a:srgbClr val="505150"/>
              </a:solidFill>
            </a:endParaRPr>
          </a:p>
          <a:p>
            <a:pPr algn="just">
              <a:lnSpc>
                <a:spcPct val="80000"/>
              </a:lnSpc>
              <a:buClr>
                <a:schemeClr val="accent1"/>
              </a:buClr>
              <a:buFont typeface="Wingdings" pitchFamily="2" charset="2"/>
              <a:buChar char="è"/>
            </a:pPr>
            <a:r>
              <a:rPr lang="it-IT" sz="2400" smtClean="0">
                <a:solidFill>
                  <a:srgbClr val="505150"/>
                </a:solidFill>
              </a:rPr>
              <a:t>Altri Comuni che hanno già partecipato al primo Rapporto, oppure che hanno manifestato interesse verso il progetto UrBes nei mesi successivi </a:t>
            </a:r>
          </a:p>
          <a:p>
            <a:pPr algn="just">
              <a:lnSpc>
                <a:spcPct val="80000"/>
              </a:lnSpc>
              <a:buFont typeface="Wingdings" pitchFamily="2" charset="2"/>
              <a:buChar char="Ø"/>
            </a:pPr>
            <a:endParaRPr lang="it-IT" sz="1200" smtClean="0">
              <a:solidFill>
                <a:srgbClr val="505150"/>
              </a:solidFill>
            </a:endParaRPr>
          </a:p>
          <a:p>
            <a:pPr algn="just">
              <a:lnSpc>
                <a:spcPct val="80000"/>
              </a:lnSpc>
              <a:buFont typeface="Wingdings" pitchFamily="2" charset="2"/>
              <a:buNone/>
            </a:pPr>
            <a:endParaRPr lang="it-IT" sz="1200" smtClean="0">
              <a:solidFill>
                <a:srgbClr val="505150"/>
              </a:solidFill>
            </a:endParaRPr>
          </a:p>
          <a:p>
            <a:pPr algn="just">
              <a:lnSpc>
                <a:spcPct val="80000"/>
              </a:lnSpc>
              <a:buClr>
                <a:schemeClr val="accent1"/>
              </a:buClr>
              <a:buFont typeface="Wingdings" pitchFamily="2" charset="2"/>
              <a:buChar char="è"/>
            </a:pPr>
            <a:r>
              <a:rPr lang="it-IT" sz="2400" smtClean="0">
                <a:solidFill>
                  <a:srgbClr val="505150"/>
                </a:solidFill>
              </a:rPr>
              <a:t>Laboratorio Urbano, centro di ricerca e documentazione sulle città che ha partecipato fin dagli inizi alla promozione del Progetto UrBes</a:t>
            </a:r>
          </a:p>
          <a:p>
            <a:pPr algn="just">
              <a:lnSpc>
                <a:spcPct val="80000"/>
              </a:lnSpc>
              <a:buFont typeface="Wingdings" pitchFamily="2" charset="2"/>
              <a:buChar char="Ø"/>
            </a:pPr>
            <a:endParaRPr lang="it-IT" sz="1000" smtClean="0">
              <a:solidFill>
                <a:srgbClr val="505150"/>
              </a:solidFill>
            </a:endParaRPr>
          </a:p>
          <a:p>
            <a:pPr algn="just">
              <a:lnSpc>
                <a:spcPct val="80000"/>
              </a:lnSpc>
              <a:buFont typeface="Wingdings" pitchFamily="2" charset="2"/>
              <a:buChar char="Ø"/>
            </a:pPr>
            <a:endParaRPr lang="it-IT" sz="1000" smtClean="0">
              <a:solidFill>
                <a:srgbClr val="505150"/>
              </a:solidFill>
            </a:endParaRPr>
          </a:p>
          <a:p>
            <a:pPr algn="just">
              <a:lnSpc>
                <a:spcPct val="80000"/>
              </a:lnSpc>
              <a:buClr>
                <a:schemeClr val="accent1"/>
              </a:buClr>
              <a:buFont typeface="Wingdings" pitchFamily="2" charset="2"/>
              <a:buChar char="è"/>
            </a:pPr>
            <a:r>
              <a:rPr lang="it-IT" sz="2400" smtClean="0">
                <a:solidFill>
                  <a:srgbClr val="505150"/>
                </a:solidFill>
              </a:rPr>
              <a:t>Altre espressioni associative del mondo dei Comuni</a:t>
            </a:r>
          </a:p>
        </p:txBody>
      </p:sp>
      <p:pic>
        <p:nvPicPr>
          <p:cNvPr id="55299"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55300"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bwMode="auto">
          <a:xfrm>
            <a:off x="457200" y="669925"/>
            <a:ext cx="8229600" cy="588963"/>
          </a:xfrm>
          <a:prstGeom prst="rect">
            <a:avLst/>
          </a:prstGeom>
          <a:noFill/>
          <a:ln>
            <a:miter lim="800000"/>
            <a:headEnd/>
            <a:tailEnd/>
          </a:ln>
        </p:spPr>
        <p:txBody>
          <a:bodyPr/>
          <a:lstStyle/>
          <a:p>
            <a:r>
              <a:rPr lang="it-IT" altLang="ja-JP" sz="3200" b="1" smtClean="0">
                <a:solidFill>
                  <a:srgbClr val="505150"/>
                </a:solidFill>
                <a:cs typeface="ＭＳ Ｐゴシック"/>
              </a:rPr>
              <a:t>Bes Urbano       e        Smart Cities</a:t>
            </a:r>
            <a:endParaRPr lang="it-IT" sz="3200" b="1" smtClean="0">
              <a:solidFill>
                <a:srgbClr val="505150"/>
              </a:solidFill>
            </a:endParaRPr>
          </a:p>
        </p:txBody>
      </p:sp>
      <p:pic>
        <p:nvPicPr>
          <p:cNvPr id="57346"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57347"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57348" name="AutoShape 7"/>
          <p:cNvSpPr>
            <a:spLocks noChangeArrowheads="1"/>
          </p:cNvSpPr>
          <p:nvPr/>
        </p:nvSpPr>
        <p:spPr bwMode="auto">
          <a:xfrm>
            <a:off x="863600" y="1701800"/>
            <a:ext cx="7181850" cy="1003300"/>
          </a:xfrm>
          <a:prstGeom prst="leftRightArrow">
            <a:avLst>
              <a:gd name="adj1" fmla="val 50000"/>
              <a:gd name="adj2" fmla="val 143165"/>
            </a:avLst>
          </a:prstGeom>
          <a:solidFill>
            <a:schemeClr val="accent1"/>
          </a:solidFill>
          <a:ln w="9525">
            <a:noFill/>
            <a:miter lim="800000"/>
            <a:headEnd/>
            <a:tailEnd/>
          </a:ln>
        </p:spPr>
        <p:txBody>
          <a:bodyPr wrap="none" anchor="ctr"/>
          <a:lstStyle/>
          <a:p>
            <a:endParaRPr lang="it-IT"/>
          </a:p>
        </p:txBody>
      </p:sp>
      <p:sp>
        <p:nvSpPr>
          <p:cNvPr id="57349" name="Text Box 8"/>
          <p:cNvSpPr txBox="1">
            <a:spLocks noChangeArrowheads="1"/>
          </p:cNvSpPr>
          <p:nvPr/>
        </p:nvSpPr>
        <p:spPr bwMode="auto">
          <a:xfrm>
            <a:off x="2540000" y="1993900"/>
            <a:ext cx="4660900" cy="366713"/>
          </a:xfrm>
          <a:prstGeom prst="rect">
            <a:avLst/>
          </a:prstGeom>
          <a:noFill/>
          <a:ln w="9525">
            <a:noFill/>
            <a:miter lim="800000"/>
            <a:headEnd/>
            <a:tailEnd/>
          </a:ln>
        </p:spPr>
        <p:txBody>
          <a:bodyPr>
            <a:spAutoFit/>
          </a:bodyPr>
          <a:lstStyle/>
          <a:p>
            <a:pPr defTabSz="914400">
              <a:spcBef>
                <a:spcPct val="50000"/>
              </a:spcBef>
            </a:pPr>
            <a:r>
              <a:rPr lang="it-IT" b="1">
                <a:solidFill>
                  <a:schemeClr val="bg1"/>
                </a:solidFill>
              </a:rPr>
              <a:t>Due concetti fortemente contigui</a:t>
            </a:r>
          </a:p>
        </p:txBody>
      </p:sp>
      <p:sp>
        <p:nvSpPr>
          <p:cNvPr id="57350" name="Text Box 9"/>
          <p:cNvSpPr txBox="1">
            <a:spLocks noChangeArrowheads="1"/>
          </p:cNvSpPr>
          <p:nvPr/>
        </p:nvSpPr>
        <p:spPr bwMode="auto">
          <a:xfrm>
            <a:off x="2146300" y="2971800"/>
            <a:ext cx="4330700" cy="641350"/>
          </a:xfrm>
          <a:prstGeom prst="rect">
            <a:avLst/>
          </a:prstGeom>
          <a:noFill/>
          <a:ln w="9525">
            <a:noFill/>
            <a:miter lim="800000"/>
            <a:headEnd/>
            <a:tailEnd/>
          </a:ln>
        </p:spPr>
        <p:txBody>
          <a:bodyPr>
            <a:spAutoFit/>
          </a:bodyPr>
          <a:lstStyle/>
          <a:p>
            <a:pPr algn="just" defTabSz="914400">
              <a:spcBef>
                <a:spcPct val="50000"/>
              </a:spcBef>
            </a:pPr>
            <a:r>
              <a:rPr lang="it-IT" b="1">
                <a:solidFill>
                  <a:srgbClr val="505150"/>
                </a:solidFill>
              </a:rPr>
              <a:t>Molti</a:t>
            </a:r>
            <a:r>
              <a:rPr lang="it-IT"/>
              <a:t> </a:t>
            </a:r>
            <a:r>
              <a:rPr lang="it-IT" b="1">
                <a:solidFill>
                  <a:srgbClr val="505150"/>
                </a:solidFill>
              </a:rPr>
              <a:t>parametri del Bes costituiscono i fattori di contesto di una smart city</a:t>
            </a:r>
          </a:p>
        </p:txBody>
      </p:sp>
      <p:sp>
        <p:nvSpPr>
          <p:cNvPr id="57351" name="Text Box 10"/>
          <p:cNvSpPr txBox="1">
            <a:spLocks noChangeArrowheads="1"/>
          </p:cNvSpPr>
          <p:nvPr/>
        </p:nvSpPr>
        <p:spPr bwMode="auto">
          <a:xfrm>
            <a:off x="2146300" y="3835400"/>
            <a:ext cx="4330700" cy="1741488"/>
          </a:xfrm>
          <a:prstGeom prst="rect">
            <a:avLst/>
          </a:prstGeom>
          <a:noFill/>
          <a:ln w="9525">
            <a:noFill/>
            <a:miter lim="800000"/>
            <a:headEnd/>
            <a:tailEnd/>
          </a:ln>
        </p:spPr>
        <p:txBody>
          <a:bodyPr>
            <a:spAutoFit/>
          </a:bodyPr>
          <a:lstStyle/>
          <a:p>
            <a:pPr algn="just" defTabSz="914400">
              <a:spcBef>
                <a:spcPct val="50000"/>
              </a:spcBef>
            </a:pPr>
            <a:r>
              <a:rPr lang="it-IT">
                <a:solidFill>
                  <a:srgbClr val="505150"/>
                </a:solidFill>
              </a:rPr>
              <a:t>Capitale umano, relazionale, socio ed ambientale per la crescita economica</a:t>
            </a:r>
          </a:p>
          <a:p>
            <a:pPr algn="just" defTabSz="914400">
              <a:spcBef>
                <a:spcPct val="50000"/>
              </a:spcBef>
            </a:pPr>
            <a:r>
              <a:rPr lang="it-IT">
                <a:solidFill>
                  <a:srgbClr val="505150"/>
                </a:solidFill>
              </a:rPr>
              <a:t>L’ambiente urbano agisce sulla qualità della vita dei propri cittadini</a:t>
            </a:r>
          </a:p>
          <a:p>
            <a:pPr algn="just" defTabSz="914400">
              <a:spcBef>
                <a:spcPct val="50000"/>
              </a:spcBef>
            </a:pPr>
            <a:endParaRPr lang="it-IT">
              <a:solidFill>
                <a:srgbClr val="505150"/>
              </a:solidFill>
            </a:endParaRPr>
          </a:p>
        </p:txBody>
      </p:sp>
      <p:sp>
        <p:nvSpPr>
          <p:cNvPr id="57352" name="Text Box 6"/>
          <p:cNvSpPr txBox="1">
            <a:spLocks noChangeArrowheads="1"/>
          </p:cNvSpPr>
          <p:nvPr/>
        </p:nvSpPr>
        <p:spPr bwMode="auto">
          <a:xfrm>
            <a:off x="6878638" y="5683250"/>
            <a:ext cx="2166937" cy="274638"/>
          </a:xfrm>
          <a:prstGeom prst="rect">
            <a:avLst/>
          </a:prstGeom>
          <a:noFill/>
          <a:ln w="9525">
            <a:noFill/>
            <a:miter lim="800000"/>
            <a:headEnd/>
            <a:tailEnd/>
          </a:ln>
        </p:spPr>
        <p:txBody>
          <a:bodyPr>
            <a:spAutoFit/>
          </a:bodyPr>
          <a:lstStyle/>
          <a:p>
            <a:pPr defTabSz="914400">
              <a:spcBef>
                <a:spcPct val="50000"/>
              </a:spcBef>
            </a:pPr>
            <a:r>
              <a:rPr lang="en-US" sz="1200">
                <a:solidFill>
                  <a:srgbClr val="505150"/>
                </a:solidFill>
                <a:cs typeface="Arial" charset="0"/>
              </a:rPr>
              <a:t>[</a:t>
            </a:r>
            <a:r>
              <a:rPr lang="it-IT" sz="1000">
                <a:solidFill>
                  <a:srgbClr val="505150"/>
                </a:solidFill>
              </a:rPr>
              <a:t>M. Ricci, M. Savioli</a:t>
            </a:r>
            <a:r>
              <a:rPr lang="en-US" sz="1200">
                <a:solidFill>
                  <a:srgbClr val="505150"/>
                </a:solidFill>
              </a:rPr>
              <a:t>]</a:t>
            </a:r>
            <a:endParaRPr lang="it-IT" sz="1200">
              <a:solidFill>
                <a:srgbClr val="5051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asellaDiTesto 4"/>
          <p:cNvSpPr txBox="1">
            <a:spLocks noChangeArrowheads="1"/>
          </p:cNvSpPr>
          <p:nvPr/>
        </p:nvSpPr>
        <p:spPr bwMode="auto">
          <a:xfrm>
            <a:off x="758825" y="593725"/>
            <a:ext cx="7537450" cy="822325"/>
          </a:xfrm>
          <a:prstGeom prst="rect">
            <a:avLst/>
          </a:prstGeom>
          <a:noFill/>
          <a:ln w="9525">
            <a:noFill/>
            <a:miter lim="800000"/>
            <a:headEnd/>
            <a:tailEnd/>
          </a:ln>
        </p:spPr>
        <p:txBody>
          <a:bodyPr>
            <a:spAutoFit/>
          </a:bodyPr>
          <a:lstStyle/>
          <a:p>
            <a:r>
              <a:rPr lang="it-IT" sz="2400">
                <a:solidFill>
                  <a:srgbClr val="404040"/>
                </a:solidFill>
              </a:rPr>
              <a:t>Conclusioni</a:t>
            </a:r>
          </a:p>
          <a:p>
            <a:endParaRPr lang="it-IT" sz="2400">
              <a:solidFill>
                <a:srgbClr val="505150"/>
              </a:solidFill>
            </a:endParaRPr>
          </a:p>
        </p:txBody>
      </p:sp>
      <p:pic>
        <p:nvPicPr>
          <p:cNvPr id="59394" name="Picture 5" descr="images 2"/>
          <p:cNvPicPr>
            <a:picLocks noChangeAspect="1" noChangeArrowheads="1"/>
          </p:cNvPicPr>
          <p:nvPr/>
        </p:nvPicPr>
        <p:blipFill>
          <a:blip r:embed="rId3"/>
          <a:srcRect/>
          <a:stretch>
            <a:fillRect/>
          </a:stretch>
        </p:blipFill>
        <p:spPr bwMode="auto">
          <a:xfrm rot="378456">
            <a:off x="3594100" y="2882900"/>
            <a:ext cx="2466975" cy="1847850"/>
          </a:xfrm>
          <a:prstGeom prst="rect">
            <a:avLst/>
          </a:prstGeom>
          <a:noFill/>
          <a:ln w="9525">
            <a:noFill/>
            <a:miter lim="800000"/>
            <a:headEnd/>
            <a:tailEnd/>
          </a:ln>
        </p:spPr>
      </p:pic>
      <p:pic>
        <p:nvPicPr>
          <p:cNvPr id="59395" name="Immagine 8" descr="LogoGis2014.jpg"/>
          <p:cNvPicPr>
            <a:picLocks noChangeAspect="1"/>
          </p:cNvPicPr>
          <p:nvPr/>
        </p:nvPicPr>
        <p:blipFill>
          <a:blip r:embed="rId4"/>
          <a:srcRect/>
          <a:stretch>
            <a:fillRect/>
          </a:stretch>
        </p:blipFill>
        <p:spPr bwMode="auto">
          <a:xfrm>
            <a:off x="682625" y="6194425"/>
            <a:ext cx="660400" cy="496888"/>
          </a:xfrm>
          <a:prstGeom prst="rect">
            <a:avLst/>
          </a:prstGeom>
          <a:noFill/>
          <a:ln w="9525">
            <a:noFill/>
            <a:miter lim="800000"/>
            <a:headEnd/>
            <a:tailEnd/>
          </a:ln>
        </p:spPr>
      </p:pic>
      <p:sp>
        <p:nvSpPr>
          <p:cNvPr id="59396"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59397" name="Text Box 8"/>
          <p:cNvSpPr txBox="1">
            <a:spLocks noChangeArrowheads="1"/>
          </p:cNvSpPr>
          <p:nvPr/>
        </p:nvSpPr>
        <p:spPr bwMode="auto">
          <a:xfrm>
            <a:off x="1131888" y="4370388"/>
            <a:ext cx="3402012" cy="579437"/>
          </a:xfrm>
          <a:prstGeom prst="rect">
            <a:avLst/>
          </a:prstGeom>
          <a:noFill/>
          <a:ln w="9525">
            <a:noFill/>
            <a:miter lim="800000"/>
            <a:headEnd/>
            <a:tailEnd/>
          </a:ln>
        </p:spPr>
        <p:txBody>
          <a:bodyPr>
            <a:spAutoFit/>
          </a:bodyPr>
          <a:lstStyle/>
          <a:p>
            <a:pPr defTabSz="914400">
              <a:spcBef>
                <a:spcPct val="50000"/>
              </a:spcBef>
            </a:pPr>
            <a:r>
              <a:rPr lang="it-IT" sz="3200" b="1">
                <a:solidFill>
                  <a:srgbClr val="505150"/>
                </a:solidFill>
              </a:rPr>
              <a:t>Bes Nazionale</a:t>
            </a:r>
          </a:p>
        </p:txBody>
      </p:sp>
      <p:sp>
        <p:nvSpPr>
          <p:cNvPr id="59398" name="Text Box 10"/>
          <p:cNvSpPr txBox="1">
            <a:spLocks noChangeArrowheads="1"/>
          </p:cNvSpPr>
          <p:nvPr/>
        </p:nvSpPr>
        <p:spPr bwMode="auto">
          <a:xfrm>
            <a:off x="1131888" y="2592388"/>
            <a:ext cx="3160712" cy="579437"/>
          </a:xfrm>
          <a:prstGeom prst="rect">
            <a:avLst/>
          </a:prstGeom>
          <a:noFill/>
          <a:ln w="9525">
            <a:noFill/>
            <a:miter lim="800000"/>
            <a:headEnd/>
            <a:tailEnd/>
          </a:ln>
        </p:spPr>
        <p:txBody>
          <a:bodyPr>
            <a:spAutoFit/>
          </a:bodyPr>
          <a:lstStyle/>
          <a:p>
            <a:pPr>
              <a:spcBef>
                <a:spcPct val="50000"/>
              </a:spcBef>
            </a:pPr>
            <a:r>
              <a:rPr lang="it-IT" sz="3200" b="1">
                <a:solidFill>
                  <a:srgbClr val="505150"/>
                </a:solidFill>
              </a:rPr>
              <a:t>Bes delle Città</a:t>
            </a:r>
          </a:p>
        </p:txBody>
      </p:sp>
      <p:sp>
        <p:nvSpPr>
          <p:cNvPr id="59399" name="Text Box 11"/>
          <p:cNvSpPr txBox="1">
            <a:spLocks noChangeArrowheads="1"/>
          </p:cNvSpPr>
          <p:nvPr/>
        </p:nvSpPr>
        <p:spPr bwMode="auto">
          <a:xfrm>
            <a:off x="6065838" y="3255963"/>
            <a:ext cx="2139950" cy="1066800"/>
          </a:xfrm>
          <a:prstGeom prst="rect">
            <a:avLst/>
          </a:prstGeom>
          <a:noFill/>
          <a:ln w="9525">
            <a:noFill/>
            <a:miter lim="800000"/>
            <a:headEnd/>
            <a:tailEnd/>
          </a:ln>
        </p:spPr>
        <p:txBody>
          <a:bodyPr>
            <a:spAutoFit/>
          </a:bodyPr>
          <a:lstStyle/>
          <a:p>
            <a:pPr>
              <a:spcBef>
                <a:spcPct val="50000"/>
              </a:spcBef>
            </a:pPr>
            <a:r>
              <a:rPr lang="it-IT" sz="3200" b="1">
                <a:solidFill>
                  <a:srgbClr val="505150"/>
                </a:solidFill>
              </a:rPr>
              <a:t>Bes delle province</a:t>
            </a:r>
          </a:p>
        </p:txBody>
      </p:sp>
      <p:sp>
        <p:nvSpPr>
          <p:cNvPr id="59400" name="AutoShape 12"/>
          <p:cNvSpPr>
            <a:spLocks noChangeArrowheads="1"/>
          </p:cNvSpPr>
          <p:nvPr/>
        </p:nvSpPr>
        <p:spPr bwMode="auto">
          <a:xfrm>
            <a:off x="4503738" y="819150"/>
            <a:ext cx="3792537" cy="1601788"/>
          </a:xfrm>
          <a:prstGeom prst="wedgeRectCallout">
            <a:avLst>
              <a:gd name="adj1" fmla="val -40542"/>
              <a:gd name="adj2" fmla="val 90931"/>
            </a:avLst>
          </a:prstGeom>
          <a:noFill/>
          <a:ln w="28575">
            <a:solidFill>
              <a:schemeClr val="accent1"/>
            </a:solidFill>
            <a:miter lim="800000"/>
            <a:headEnd/>
            <a:tailEnd/>
          </a:ln>
        </p:spPr>
        <p:txBody>
          <a:bodyPr/>
          <a:lstStyle/>
          <a:p>
            <a:pPr algn="ctr" defTabSz="914400"/>
            <a:r>
              <a:rPr lang="it-IT"/>
              <a:t>Tutte le attività relative al Bes sono un work in progress che segue l’evoluzione sociale ed economica del Paese in un ottica di sviluppo </a:t>
            </a:r>
            <a:r>
              <a:rPr lang="it-IT" sz="2800" b="1">
                <a:solidFill>
                  <a:srgbClr val="7F142A"/>
                </a:solidFill>
              </a:rPr>
              <a:t>sostenibile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5"/>
          <p:cNvSpPr txBox="1">
            <a:spLocks noChangeArrowheads="1"/>
          </p:cNvSpPr>
          <p:nvPr/>
        </p:nvSpPr>
        <p:spPr bwMode="auto">
          <a:xfrm>
            <a:off x="682625" y="1196975"/>
            <a:ext cx="7643813" cy="1536700"/>
          </a:xfrm>
          <a:prstGeom prst="rect">
            <a:avLst/>
          </a:prstGeom>
          <a:noFill/>
          <a:ln w="9525">
            <a:noFill/>
            <a:miter lim="800000"/>
            <a:headEnd/>
            <a:tailEnd/>
          </a:ln>
        </p:spPr>
        <p:txBody>
          <a:bodyPr>
            <a:spAutoFit/>
          </a:bodyPr>
          <a:lstStyle/>
          <a:p>
            <a:pPr marL="342900" indent="-342900" algn="just"/>
            <a:r>
              <a:rPr lang="it-IT" sz="1900">
                <a:solidFill>
                  <a:srgbClr val="505150"/>
                </a:solidFill>
              </a:rPr>
              <a:t>Di cosa parliamo quando ci riferiamo al </a:t>
            </a:r>
            <a:r>
              <a:rPr lang="it-IT" sz="1900" b="1">
                <a:solidFill>
                  <a:srgbClr val="505150"/>
                </a:solidFill>
              </a:rPr>
              <a:t>benessere di una società</a:t>
            </a:r>
            <a:r>
              <a:rPr lang="it-IT" sz="1900">
                <a:solidFill>
                  <a:srgbClr val="505150"/>
                </a:solidFill>
              </a:rPr>
              <a:t>?</a:t>
            </a:r>
          </a:p>
          <a:p>
            <a:pPr marL="342900" indent="-342900" algn="just"/>
            <a:endParaRPr lang="it-IT" sz="1900">
              <a:solidFill>
                <a:srgbClr val="505150"/>
              </a:solidFill>
            </a:endParaRPr>
          </a:p>
          <a:p>
            <a:pPr marL="342900" indent="-342900" algn="just"/>
            <a:r>
              <a:rPr lang="it-IT" sz="1900">
                <a:solidFill>
                  <a:srgbClr val="505150"/>
                </a:solidFill>
              </a:rPr>
              <a:t>Il concetto di benessere cambia secondo tempi, luoghi e culture e, quindi, non può essere definito semplicemente in base a uno schema teorico.</a:t>
            </a:r>
          </a:p>
        </p:txBody>
      </p:sp>
      <p:pic>
        <p:nvPicPr>
          <p:cNvPr id="18434"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18435" name="Text Box 6"/>
          <p:cNvSpPr txBox="1">
            <a:spLocks noChangeArrowheads="1"/>
          </p:cNvSpPr>
          <p:nvPr/>
        </p:nvSpPr>
        <p:spPr bwMode="auto">
          <a:xfrm>
            <a:off x="6408738" y="2589213"/>
            <a:ext cx="2166937" cy="260350"/>
          </a:xfrm>
          <a:prstGeom prst="rect">
            <a:avLst/>
          </a:prstGeom>
          <a:noFill/>
          <a:ln w="9525">
            <a:noFill/>
            <a:miter lim="800000"/>
            <a:headEnd/>
            <a:tailEnd/>
          </a:ln>
        </p:spPr>
        <p:txBody>
          <a:bodyPr>
            <a:spAutoFit/>
          </a:bodyPr>
          <a:lstStyle/>
          <a:p>
            <a:pPr defTabSz="914400">
              <a:spcBef>
                <a:spcPct val="50000"/>
              </a:spcBef>
            </a:pPr>
            <a:r>
              <a:rPr lang="en-US" sz="1100">
                <a:solidFill>
                  <a:srgbClr val="505150"/>
                </a:solidFill>
                <a:cs typeface="Arial" charset="0"/>
              </a:rPr>
              <a:t>[</a:t>
            </a:r>
            <a:r>
              <a:rPr lang="it-IT" sz="1100">
                <a:solidFill>
                  <a:srgbClr val="505150"/>
                </a:solidFill>
              </a:rPr>
              <a:t>Rapporto Bes 2014: sintesi</a:t>
            </a:r>
            <a:r>
              <a:rPr lang="en-US" sz="1100">
                <a:solidFill>
                  <a:srgbClr val="505150"/>
                </a:solidFill>
              </a:rPr>
              <a:t>]</a:t>
            </a:r>
            <a:endParaRPr lang="it-IT" sz="1100">
              <a:solidFill>
                <a:srgbClr val="505150"/>
              </a:solidFill>
            </a:endParaRPr>
          </a:p>
        </p:txBody>
      </p:sp>
      <p:sp>
        <p:nvSpPr>
          <p:cNvPr id="18436" name="Text Box 10"/>
          <p:cNvSpPr txBox="1">
            <a:spLocks noChangeArrowheads="1"/>
          </p:cNvSpPr>
          <p:nvPr/>
        </p:nvSpPr>
        <p:spPr bwMode="auto">
          <a:xfrm>
            <a:off x="682625" y="5414963"/>
            <a:ext cx="1968500" cy="366712"/>
          </a:xfrm>
          <a:prstGeom prst="rect">
            <a:avLst/>
          </a:prstGeom>
          <a:noFill/>
          <a:ln w="9525">
            <a:noFill/>
            <a:miter lim="800000"/>
            <a:headEnd/>
            <a:tailEnd/>
          </a:ln>
        </p:spPr>
        <p:txBody>
          <a:bodyPr>
            <a:spAutoFit/>
          </a:bodyPr>
          <a:lstStyle/>
          <a:p>
            <a:pPr defTabSz="914400">
              <a:spcBef>
                <a:spcPct val="50000"/>
              </a:spcBef>
            </a:pPr>
            <a:endParaRPr lang="it-IT"/>
          </a:p>
        </p:txBody>
      </p:sp>
      <p:sp>
        <p:nvSpPr>
          <p:cNvPr id="18437" name="Text Box 11"/>
          <p:cNvSpPr txBox="1">
            <a:spLocks noChangeArrowheads="1"/>
          </p:cNvSpPr>
          <p:nvPr/>
        </p:nvSpPr>
        <p:spPr bwMode="auto">
          <a:xfrm>
            <a:off x="682625" y="4410075"/>
            <a:ext cx="7643813" cy="958850"/>
          </a:xfrm>
          <a:prstGeom prst="rect">
            <a:avLst/>
          </a:prstGeom>
          <a:noFill/>
          <a:ln w="9525">
            <a:noFill/>
            <a:miter lim="800000"/>
            <a:headEnd/>
            <a:tailEnd/>
          </a:ln>
        </p:spPr>
        <p:txBody>
          <a:bodyPr>
            <a:spAutoFit/>
          </a:bodyPr>
          <a:lstStyle/>
          <a:p>
            <a:pPr algn="just" defTabSz="914400"/>
            <a:r>
              <a:rPr lang="it-IT" sz="1900">
                <a:solidFill>
                  <a:srgbClr val="505150"/>
                </a:solidFill>
              </a:rPr>
              <a:t>Oggi le politiche per lo sviluppo, anche nella prospettiva europea, sono orientate a privilegiare la “</a:t>
            </a:r>
            <a:r>
              <a:rPr lang="it-IT" sz="1900" b="1">
                <a:solidFill>
                  <a:srgbClr val="990000"/>
                </a:solidFill>
              </a:rPr>
              <a:t>dimensione locale</a:t>
            </a:r>
            <a:r>
              <a:rPr lang="it-IT" sz="1900">
                <a:solidFill>
                  <a:srgbClr val="505150"/>
                </a:solidFill>
              </a:rPr>
              <a:t>” (approccio </a:t>
            </a:r>
            <a:r>
              <a:rPr lang="it-IT" sz="1900" b="1" i="1">
                <a:solidFill>
                  <a:srgbClr val="990000"/>
                </a:solidFill>
              </a:rPr>
              <a:t>place based</a:t>
            </a:r>
            <a:r>
              <a:rPr lang="it-IT" sz="1900">
                <a:solidFill>
                  <a:srgbClr val="505150"/>
                </a:solidFill>
              </a:rPr>
              <a:t>).</a:t>
            </a:r>
          </a:p>
        </p:txBody>
      </p:sp>
      <p:sp>
        <p:nvSpPr>
          <p:cNvPr id="18438"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7" name="CasellaDiTesto 6"/>
          <p:cNvSpPr txBox="1"/>
          <p:nvPr/>
        </p:nvSpPr>
        <p:spPr>
          <a:xfrm>
            <a:off x="720725" y="447675"/>
            <a:ext cx="7920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dimensione territoriale del Benessere</a:t>
            </a:r>
          </a:p>
        </p:txBody>
      </p:sp>
      <p:sp>
        <p:nvSpPr>
          <p:cNvPr id="18440" name="Text Box 6"/>
          <p:cNvSpPr txBox="1">
            <a:spLocks noChangeArrowheads="1"/>
          </p:cNvSpPr>
          <p:nvPr/>
        </p:nvSpPr>
        <p:spPr bwMode="auto">
          <a:xfrm>
            <a:off x="7310438" y="5160963"/>
            <a:ext cx="1193800" cy="260350"/>
          </a:xfrm>
          <a:prstGeom prst="rect">
            <a:avLst/>
          </a:prstGeom>
          <a:noFill/>
          <a:ln w="9525">
            <a:noFill/>
            <a:miter lim="800000"/>
            <a:headEnd/>
            <a:tailEnd/>
          </a:ln>
        </p:spPr>
        <p:txBody>
          <a:bodyPr>
            <a:spAutoFit/>
          </a:bodyPr>
          <a:lstStyle/>
          <a:p>
            <a:pPr defTabSz="914400">
              <a:spcBef>
                <a:spcPct val="50000"/>
              </a:spcBef>
            </a:pPr>
            <a:r>
              <a:rPr lang="en-US" sz="1100">
                <a:solidFill>
                  <a:srgbClr val="505150"/>
                </a:solidFill>
                <a:cs typeface="Arial" charset="0"/>
              </a:rPr>
              <a:t>[</a:t>
            </a:r>
            <a:r>
              <a:rPr lang="it-IT" sz="1100">
                <a:solidFill>
                  <a:srgbClr val="505150"/>
                </a:solidFill>
              </a:rPr>
              <a:t>Barca, 2009</a:t>
            </a:r>
            <a:r>
              <a:rPr lang="en-US" sz="1100">
                <a:solidFill>
                  <a:srgbClr val="505150"/>
                </a:solidFill>
              </a:rPr>
              <a:t>]</a:t>
            </a:r>
            <a:endParaRPr lang="it-IT" sz="1100">
              <a:solidFill>
                <a:srgbClr val="505150"/>
              </a:solidFill>
            </a:endParaRPr>
          </a:p>
        </p:txBody>
      </p:sp>
      <p:sp>
        <p:nvSpPr>
          <p:cNvPr id="18441" name="AutoShape 11"/>
          <p:cNvSpPr>
            <a:spLocks noChangeArrowheads="1"/>
          </p:cNvSpPr>
          <p:nvPr/>
        </p:nvSpPr>
        <p:spPr bwMode="auto">
          <a:xfrm>
            <a:off x="1600200" y="3133725"/>
            <a:ext cx="5799138" cy="892175"/>
          </a:xfrm>
          <a:prstGeom prst="roundRect">
            <a:avLst>
              <a:gd name="adj" fmla="val 16667"/>
            </a:avLst>
          </a:prstGeom>
          <a:solidFill>
            <a:schemeClr val="accent1"/>
          </a:solidFill>
          <a:ln w="9525">
            <a:noFill/>
            <a:round/>
            <a:headEnd/>
            <a:tailEnd/>
          </a:ln>
        </p:spPr>
        <p:txBody>
          <a:bodyPr wrap="none" anchor="ctr"/>
          <a:lstStyle/>
          <a:p>
            <a:pPr algn="ctr" defTabSz="914400"/>
            <a:r>
              <a:rPr lang="it-IT" sz="2400" b="1">
                <a:solidFill>
                  <a:schemeClr val="bg1"/>
                </a:solidFill>
              </a:rPr>
              <a:t>DIMENSIONE TERRITORIALE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20482"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20483" name="Text Box 5"/>
          <p:cNvSpPr txBox="1">
            <a:spLocks noChangeArrowheads="1"/>
          </p:cNvSpPr>
          <p:nvPr/>
        </p:nvSpPr>
        <p:spPr bwMode="auto">
          <a:xfrm>
            <a:off x="787400" y="1920875"/>
            <a:ext cx="7340600" cy="2014538"/>
          </a:xfrm>
          <a:prstGeom prst="rect">
            <a:avLst/>
          </a:prstGeom>
          <a:noFill/>
          <a:ln w="9525">
            <a:noFill/>
            <a:miter lim="800000"/>
            <a:headEnd/>
            <a:tailEnd/>
          </a:ln>
        </p:spPr>
        <p:txBody>
          <a:bodyPr>
            <a:spAutoFit/>
          </a:bodyPr>
          <a:lstStyle/>
          <a:p>
            <a:pPr algn="just"/>
            <a:r>
              <a:rPr lang="it-IT" i="1">
                <a:solidFill>
                  <a:srgbClr val="505150"/>
                </a:solidFill>
              </a:rPr>
              <a:t>La legge 7 aprile</a:t>
            </a:r>
            <a:r>
              <a:rPr lang="it-IT" sz="1000" i="1"/>
              <a:t> </a:t>
            </a:r>
            <a:r>
              <a:rPr lang="it-IT" i="1">
                <a:solidFill>
                  <a:srgbClr val="505150"/>
                </a:solidFill>
              </a:rPr>
              <a:t>2014, n. 56, </a:t>
            </a:r>
            <a:r>
              <a:rPr lang="it-IT" b="1" i="1">
                <a:solidFill>
                  <a:srgbClr val="505150"/>
                </a:solidFill>
              </a:rPr>
              <a:t>istituisce le città metropolitane e riordina le province</a:t>
            </a:r>
            <a:r>
              <a:rPr lang="it-IT" i="1">
                <a:solidFill>
                  <a:srgbClr val="505150"/>
                </a:solidFill>
              </a:rPr>
              <a:t> come enti di secondo livello che esercitano direttamente alcune specifiche funzioni fondamentali per l’area vasta e gestiscono importanti servizi d’intesa con i comuni. Gli enti di area vasta sono strettamente legati da un rapporto di interdipendenza (politica, funzionale e “in nuce” anche organizzativa) con i comuni del loro territorio.</a:t>
            </a:r>
          </a:p>
        </p:txBody>
      </p:sp>
      <p:sp>
        <p:nvSpPr>
          <p:cNvPr id="20484" name="Text Box 7"/>
          <p:cNvSpPr txBox="1">
            <a:spLocks noChangeArrowheads="1"/>
          </p:cNvSpPr>
          <p:nvPr/>
        </p:nvSpPr>
        <p:spPr bwMode="auto">
          <a:xfrm>
            <a:off x="787400" y="4270375"/>
            <a:ext cx="7340600" cy="701675"/>
          </a:xfrm>
          <a:prstGeom prst="rect">
            <a:avLst/>
          </a:prstGeom>
          <a:noFill/>
          <a:ln w="9525">
            <a:noFill/>
            <a:miter lim="800000"/>
            <a:headEnd/>
            <a:tailEnd/>
          </a:ln>
        </p:spPr>
        <p:txBody>
          <a:bodyPr>
            <a:spAutoFit/>
          </a:bodyPr>
          <a:lstStyle/>
          <a:p>
            <a:pPr algn="just"/>
            <a:r>
              <a:rPr lang="it-IT" sz="2000" b="1">
                <a:solidFill>
                  <a:srgbClr val="505150"/>
                </a:solidFill>
              </a:rPr>
              <a:t>La statistica di qualità posta al centro del processo di programmazione dei sistemi territoriali.</a:t>
            </a:r>
          </a:p>
        </p:txBody>
      </p:sp>
      <p:sp>
        <p:nvSpPr>
          <p:cNvPr id="7" name="CasellaDiTesto 6"/>
          <p:cNvSpPr txBox="1"/>
          <p:nvPr/>
        </p:nvSpPr>
        <p:spPr>
          <a:xfrm>
            <a:off x="720725" y="447675"/>
            <a:ext cx="7920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dimensione territoriale del Benessere</a:t>
            </a:r>
          </a:p>
        </p:txBody>
      </p:sp>
      <p:sp>
        <p:nvSpPr>
          <p:cNvPr id="20486" name="Text Box 9"/>
          <p:cNvSpPr txBox="1">
            <a:spLocks noChangeArrowheads="1"/>
          </p:cNvSpPr>
          <p:nvPr/>
        </p:nvSpPr>
        <p:spPr bwMode="auto">
          <a:xfrm>
            <a:off x="787400" y="1289050"/>
            <a:ext cx="7340600" cy="641350"/>
          </a:xfrm>
          <a:prstGeom prst="rect">
            <a:avLst/>
          </a:prstGeom>
          <a:noFill/>
          <a:ln w="9525">
            <a:noFill/>
            <a:miter lim="800000"/>
            <a:headEnd/>
            <a:tailEnd/>
          </a:ln>
        </p:spPr>
        <p:txBody>
          <a:bodyPr>
            <a:spAutoFit/>
          </a:bodyPr>
          <a:lstStyle/>
          <a:p>
            <a:pPr algn="just"/>
            <a:r>
              <a:rPr lang="it-IT">
                <a:solidFill>
                  <a:srgbClr val="505150"/>
                </a:solidFill>
              </a:rPr>
              <a:t>L’evoluzione normativa a supporto della ridefinizione dei contesti territoriali:</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22530" name="Text Box 10"/>
          <p:cNvSpPr txBox="1">
            <a:spLocks noChangeArrowheads="1"/>
          </p:cNvSpPr>
          <p:nvPr/>
        </p:nvSpPr>
        <p:spPr bwMode="auto">
          <a:xfrm>
            <a:off x="682625" y="5414963"/>
            <a:ext cx="1968500" cy="366712"/>
          </a:xfrm>
          <a:prstGeom prst="rect">
            <a:avLst/>
          </a:prstGeom>
          <a:noFill/>
          <a:ln w="9525">
            <a:noFill/>
            <a:miter lim="800000"/>
            <a:headEnd/>
            <a:tailEnd/>
          </a:ln>
        </p:spPr>
        <p:txBody>
          <a:bodyPr>
            <a:spAutoFit/>
          </a:bodyPr>
          <a:lstStyle/>
          <a:p>
            <a:pPr defTabSz="914400">
              <a:spcBef>
                <a:spcPct val="50000"/>
              </a:spcBef>
            </a:pPr>
            <a:endParaRPr lang="it-IT"/>
          </a:p>
        </p:txBody>
      </p:sp>
      <p:sp>
        <p:nvSpPr>
          <p:cNvPr id="22531" name="Text Box 11"/>
          <p:cNvSpPr txBox="1">
            <a:spLocks noChangeArrowheads="1"/>
          </p:cNvSpPr>
          <p:nvPr/>
        </p:nvSpPr>
        <p:spPr bwMode="auto">
          <a:xfrm>
            <a:off x="682625" y="1336675"/>
            <a:ext cx="7643813" cy="1190625"/>
          </a:xfrm>
          <a:prstGeom prst="rect">
            <a:avLst/>
          </a:prstGeom>
          <a:noFill/>
          <a:ln w="9525">
            <a:noFill/>
            <a:miter lim="800000"/>
            <a:headEnd/>
            <a:tailEnd/>
          </a:ln>
        </p:spPr>
        <p:txBody>
          <a:bodyPr>
            <a:spAutoFit/>
          </a:bodyPr>
          <a:lstStyle/>
          <a:p>
            <a:pPr algn="just" defTabSz="914400"/>
            <a:r>
              <a:rPr lang="it-IT">
                <a:solidFill>
                  <a:srgbClr val="505150"/>
                </a:solidFill>
              </a:rPr>
              <a:t>La risposta della </a:t>
            </a:r>
            <a:r>
              <a:rPr lang="it-IT" b="1">
                <a:solidFill>
                  <a:srgbClr val="505150"/>
                </a:solidFill>
              </a:rPr>
              <a:t>statistica ufficiale</a:t>
            </a:r>
            <a:r>
              <a:rPr lang="it-IT">
                <a:solidFill>
                  <a:srgbClr val="505150"/>
                </a:solidFill>
              </a:rPr>
              <a:t> è stata quella di mettere in atto un complesso e articolato </a:t>
            </a:r>
            <a:r>
              <a:rPr lang="it-IT" b="1">
                <a:solidFill>
                  <a:srgbClr val="990000"/>
                </a:solidFill>
              </a:rPr>
              <a:t>percorso di ricerca e di condivisione</a:t>
            </a:r>
            <a:r>
              <a:rPr lang="it-IT">
                <a:solidFill>
                  <a:srgbClr val="505150"/>
                </a:solidFill>
              </a:rPr>
              <a:t> di un sistema di indicatori del</a:t>
            </a:r>
            <a:r>
              <a:rPr lang="it-IT" sz="800"/>
              <a:t>  </a:t>
            </a:r>
            <a:r>
              <a:rPr lang="it-IT">
                <a:solidFill>
                  <a:srgbClr val="505150"/>
                </a:solidFill>
              </a:rPr>
              <a:t>Bes che permettano di </a:t>
            </a:r>
            <a:r>
              <a:rPr lang="it-IT" b="1"/>
              <a:t>capire come evolve il benessere del nostro Paese e nei diversi territori</a:t>
            </a:r>
            <a:r>
              <a:rPr lang="it-IT">
                <a:solidFill>
                  <a:srgbClr val="505150"/>
                </a:solidFill>
              </a:rPr>
              <a:t>.</a:t>
            </a:r>
            <a:endParaRPr lang="it-IT" sz="800"/>
          </a:p>
        </p:txBody>
      </p:sp>
      <p:sp>
        <p:nvSpPr>
          <p:cNvPr id="22532"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22533" name="AutoShape 10"/>
          <p:cNvSpPr>
            <a:spLocks noChangeArrowheads="1"/>
          </p:cNvSpPr>
          <p:nvPr/>
        </p:nvSpPr>
        <p:spPr bwMode="auto">
          <a:xfrm rot="5400000">
            <a:off x="4387850" y="2279650"/>
            <a:ext cx="508000" cy="1130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69696"/>
            </a:solidFill>
            <a:miter lim="800000"/>
            <a:headEnd/>
            <a:tailEnd/>
          </a:ln>
        </p:spPr>
        <p:txBody>
          <a:bodyPr wrap="none" anchor="ctr"/>
          <a:lstStyle/>
          <a:p>
            <a:endParaRPr lang="it-IT"/>
          </a:p>
        </p:txBody>
      </p:sp>
      <p:sp>
        <p:nvSpPr>
          <p:cNvPr id="22534" name="AutoShape 11"/>
          <p:cNvSpPr>
            <a:spLocks noChangeArrowheads="1"/>
          </p:cNvSpPr>
          <p:nvPr/>
        </p:nvSpPr>
        <p:spPr bwMode="auto">
          <a:xfrm>
            <a:off x="3209925" y="3238500"/>
            <a:ext cx="3101975" cy="762000"/>
          </a:xfrm>
          <a:prstGeom prst="roundRect">
            <a:avLst>
              <a:gd name="adj" fmla="val 16667"/>
            </a:avLst>
          </a:prstGeom>
          <a:solidFill>
            <a:schemeClr val="accent1"/>
          </a:solidFill>
          <a:ln w="9525">
            <a:noFill/>
            <a:round/>
            <a:headEnd/>
            <a:tailEnd/>
          </a:ln>
        </p:spPr>
        <p:txBody>
          <a:bodyPr wrap="none" anchor="ctr"/>
          <a:lstStyle/>
          <a:p>
            <a:pPr algn="ctr" defTabSz="914400"/>
            <a:r>
              <a:rPr lang="it-IT" b="1"/>
              <a:t>Patrimonio informativo</a:t>
            </a:r>
          </a:p>
        </p:txBody>
      </p:sp>
      <p:sp>
        <p:nvSpPr>
          <p:cNvPr id="22535" name="AutoShape 12"/>
          <p:cNvSpPr>
            <a:spLocks noChangeArrowheads="1"/>
          </p:cNvSpPr>
          <p:nvPr/>
        </p:nvSpPr>
        <p:spPr bwMode="auto">
          <a:xfrm>
            <a:off x="1216025" y="4737100"/>
            <a:ext cx="3101975" cy="762000"/>
          </a:xfrm>
          <a:prstGeom prst="roundRect">
            <a:avLst>
              <a:gd name="adj" fmla="val 16667"/>
            </a:avLst>
          </a:prstGeom>
          <a:solidFill>
            <a:schemeClr val="accent1"/>
          </a:solidFill>
          <a:ln w="9525">
            <a:noFill/>
            <a:round/>
            <a:headEnd/>
            <a:tailEnd/>
          </a:ln>
        </p:spPr>
        <p:txBody>
          <a:bodyPr wrap="none" anchor="ctr"/>
          <a:lstStyle/>
          <a:p>
            <a:pPr algn="ctr"/>
            <a:r>
              <a:rPr lang="it-IT" b="1"/>
              <a:t>Statistica Ufficiale</a:t>
            </a:r>
          </a:p>
        </p:txBody>
      </p:sp>
      <p:sp>
        <p:nvSpPr>
          <p:cNvPr id="22536" name="AutoShape 13"/>
          <p:cNvSpPr>
            <a:spLocks noChangeArrowheads="1"/>
          </p:cNvSpPr>
          <p:nvPr/>
        </p:nvSpPr>
        <p:spPr bwMode="auto">
          <a:xfrm>
            <a:off x="4970463" y="4737100"/>
            <a:ext cx="3101975" cy="762000"/>
          </a:xfrm>
          <a:prstGeom prst="roundRect">
            <a:avLst>
              <a:gd name="adj" fmla="val 16667"/>
            </a:avLst>
          </a:prstGeom>
          <a:solidFill>
            <a:schemeClr val="accent1"/>
          </a:solidFill>
          <a:ln w="9525">
            <a:noFill/>
            <a:round/>
            <a:headEnd/>
            <a:tailEnd/>
          </a:ln>
        </p:spPr>
        <p:txBody>
          <a:bodyPr wrap="none" anchor="ctr"/>
          <a:lstStyle/>
          <a:p>
            <a:pPr algn="ctr"/>
            <a:r>
              <a:rPr lang="it-IT" b="1"/>
              <a:t>Archivi amministrativi</a:t>
            </a:r>
          </a:p>
        </p:txBody>
      </p:sp>
      <p:sp>
        <p:nvSpPr>
          <p:cNvPr id="22537" name="AutoShape 14"/>
          <p:cNvSpPr>
            <a:spLocks noChangeArrowheads="1"/>
          </p:cNvSpPr>
          <p:nvPr/>
        </p:nvSpPr>
        <p:spPr bwMode="auto">
          <a:xfrm rot="-5400000">
            <a:off x="5664200" y="4006850"/>
            <a:ext cx="393700" cy="749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69696"/>
            </a:solidFill>
            <a:miter lim="800000"/>
            <a:headEnd/>
            <a:tailEnd/>
          </a:ln>
        </p:spPr>
        <p:txBody>
          <a:bodyPr wrap="none" anchor="ctr"/>
          <a:lstStyle/>
          <a:p>
            <a:endParaRPr lang="it-IT"/>
          </a:p>
        </p:txBody>
      </p:sp>
      <p:sp>
        <p:nvSpPr>
          <p:cNvPr id="22538" name="AutoShape 15"/>
          <p:cNvSpPr>
            <a:spLocks noChangeArrowheads="1"/>
          </p:cNvSpPr>
          <p:nvPr/>
        </p:nvSpPr>
        <p:spPr bwMode="auto">
          <a:xfrm rot="-5400000">
            <a:off x="3190875" y="4013200"/>
            <a:ext cx="393700" cy="749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69696"/>
            </a:solidFill>
            <a:miter lim="800000"/>
            <a:headEnd/>
            <a:tailEnd/>
          </a:ln>
        </p:spPr>
        <p:txBody>
          <a:bodyPr wrap="none" anchor="ctr"/>
          <a:lstStyle/>
          <a:p>
            <a:endParaRPr lang="it-IT"/>
          </a:p>
        </p:txBody>
      </p:sp>
      <p:sp>
        <p:nvSpPr>
          <p:cNvPr id="7" name="CasellaDiTesto 6"/>
          <p:cNvSpPr txBox="1"/>
          <p:nvPr/>
        </p:nvSpPr>
        <p:spPr>
          <a:xfrm>
            <a:off x="720725" y="447675"/>
            <a:ext cx="7920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dimensione territoriale del Benessere</a:t>
            </a:r>
          </a:p>
        </p:txBody>
      </p:sp>
      <p:sp>
        <p:nvSpPr>
          <p:cNvPr id="22540" name="Text Box 17"/>
          <p:cNvSpPr txBox="1">
            <a:spLocks noChangeArrowheads="1"/>
          </p:cNvSpPr>
          <p:nvPr/>
        </p:nvSpPr>
        <p:spPr bwMode="auto">
          <a:xfrm>
            <a:off x="3695700" y="4279900"/>
            <a:ext cx="1968500" cy="366713"/>
          </a:xfrm>
          <a:prstGeom prst="rect">
            <a:avLst/>
          </a:prstGeom>
          <a:noFill/>
          <a:ln w="9525">
            <a:noFill/>
            <a:miter lim="800000"/>
            <a:headEnd/>
            <a:tailEnd/>
          </a:ln>
        </p:spPr>
        <p:txBody>
          <a:bodyPr>
            <a:spAutoFit/>
          </a:bodyPr>
          <a:lstStyle/>
          <a:p>
            <a:pPr defTabSz="914400">
              <a:spcBef>
                <a:spcPct val="50000"/>
              </a:spcBef>
            </a:pPr>
            <a:r>
              <a:rPr lang="it-IT" b="1"/>
              <a:t>armonizzazione</a:t>
            </a:r>
          </a:p>
        </p:txBody>
      </p:sp>
      <p:sp>
        <p:nvSpPr>
          <p:cNvPr id="22541" name="Text Box 18"/>
          <p:cNvSpPr txBox="1">
            <a:spLocks noChangeArrowheads="1"/>
          </p:cNvSpPr>
          <p:nvPr/>
        </p:nvSpPr>
        <p:spPr bwMode="auto">
          <a:xfrm>
            <a:off x="3238500" y="5600700"/>
            <a:ext cx="2806700" cy="366713"/>
          </a:xfrm>
          <a:prstGeom prst="rect">
            <a:avLst/>
          </a:prstGeom>
          <a:noFill/>
          <a:ln w="9525">
            <a:noFill/>
            <a:miter lim="800000"/>
            <a:headEnd/>
            <a:tailEnd/>
          </a:ln>
        </p:spPr>
        <p:txBody>
          <a:bodyPr>
            <a:spAutoFit/>
          </a:bodyPr>
          <a:lstStyle/>
          <a:p>
            <a:pPr>
              <a:spcBef>
                <a:spcPct val="50000"/>
              </a:spcBef>
            </a:pPr>
            <a:r>
              <a:rPr lang="it-IT" b="1"/>
              <a:t>Continuità informativa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7" name="Group 17"/>
          <p:cNvGrpSpPr>
            <a:grpSpLocks/>
          </p:cNvGrpSpPr>
          <p:nvPr/>
        </p:nvGrpSpPr>
        <p:grpSpPr bwMode="auto">
          <a:xfrm>
            <a:off x="358775" y="4213225"/>
            <a:ext cx="3927475" cy="1824038"/>
            <a:chOff x="226" y="2654"/>
            <a:chExt cx="2361" cy="1066"/>
          </a:xfrm>
        </p:grpSpPr>
        <p:sp>
          <p:nvSpPr>
            <p:cNvPr id="24591" name="AutoShape 17"/>
            <p:cNvSpPr>
              <a:spLocks noChangeArrowheads="1"/>
            </p:cNvSpPr>
            <p:nvPr/>
          </p:nvSpPr>
          <p:spPr bwMode="auto">
            <a:xfrm>
              <a:off x="226" y="2654"/>
              <a:ext cx="2349" cy="1066"/>
            </a:xfrm>
            <a:prstGeom prst="roundRect">
              <a:avLst>
                <a:gd name="adj" fmla="val 16667"/>
              </a:avLst>
            </a:prstGeom>
            <a:noFill/>
            <a:ln w="28575">
              <a:solidFill>
                <a:srgbClr val="FFCC00"/>
              </a:solidFill>
              <a:round/>
              <a:headEnd/>
              <a:tailEnd/>
            </a:ln>
          </p:spPr>
          <p:txBody>
            <a:bodyPr wrap="none" anchor="ctr"/>
            <a:lstStyle/>
            <a:p>
              <a:endParaRPr lang="it-IT"/>
            </a:p>
          </p:txBody>
        </p:sp>
        <p:sp>
          <p:nvSpPr>
            <p:cNvPr id="24592" name="CasellaDiTesto 8"/>
            <p:cNvSpPr txBox="1">
              <a:spLocks noChangeArrowheads="1"/>
            </p:cNvSpPr>
            <p:nvPr/>
          </p:nvSpPr>
          <p:spPr bwMode="auto">
            <a:xfrm>
              <a:off x="238" y="2654"/>
              <a:ext cx="2349" cy="1016"/>
            </a:xfrm>
            <a:prstGeom prst="rect">
              <a:avLst/>
            </a:prstGeom>
            <a:noFill/>
            <a:ln w="9525">
              <a:noFill/>
              <a:miter lim="800000"/>
              <a:headEnd/>
              <a:tailEnd/>
            </a:ln>
          </p:spPr>
          <p:txBody>
            <a:bodyPr>
              <a:spAutoFit/>
            </a:bodyPr>
            <a:lstStyle/>
            <a:p>
              <a:pPr algn="just"/>
              <a:r>
                <a:rPr lang="it-IT" b="1">
                  <a:solidFill>
                    <a:srgbClr val="990000"/>
                  </a:solidFill>
                </a:rPr>
                <a:t>Benessere Equo e Sostenibile</a:t>
              </a:r>
            </a:p>
            <a:p>
              <a:pPr algn="just"/>
              <a:r>
                <a:rPr lang="it-IT" sz="1500" b="1"/>
                <a:t>2010</a:t>
              </a:r>
              <a:r>
                <a:rPr lang="it-IT" sz="1500"/>
                <a:t> </a:t>
              </a:r>
              <a:r>
                <a:rPr lang="it-IT" sz="1500">
                  <a:solidFill>
                    <a:srgbClr val="505150"/>
                  </a:solidFill>
                </a:rPr>
                <a:t>Istat-Cnel danno inizio alla realizzazione di uno strumento capace di individuare gli elementi fondanti del benessere in Italia e nei suoi molteplici territori, in grado di offrire una visione condivisa di progresso per l’Italia.</a:t>
              </a:r>
            </a:p>
          </p:txBody>
        </p:sp>
      </p:grpSp>
      <p:pic>
        <p:nvPicPr>
          <p:cNvPr id="24578"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4" name="CasellaDiTesto 3"/>
          <p:cNvSpPr txBox="1"/>
          <p:nvPr/>
        </p:nvSpPr>
        <p:spPr>
          <a:xfrm>
            <a:off x="593725" y="530225"/>
            <a:ext cx="8208963"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roadmap degli indicatori BES sul territorio</a:t>
            </a:r>
          </a:p>
        </p:txBody>
      </p:sp>
      <p:sp>
        <p:nvSpPr>
          <p:cNvPr id="24580"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pic>
        <p:nvPicPr>
          <p:cNvPr id="24581" name="Picture 13" descr="strada 4"/>
          <p:cNvPicPr>
            <a:picLocks noChangeAspect="1" noChangeArrowheads="1"/>
          </p:cNvPicPr>
          <p:nvPr/>
        </p:nvPicPr>
        <p:blipFill>
          <a:blip r:embed="rId4"/>
          <a:srcRect/>
          <a:stretch>
            <a:fillRect/>
          </a:stretch>
        </p:blipFill>
        <p:spPr bwMode="auto">
          <a:xfrm>
            <a:off x="3795713" y="2322513"/>
            <a:ext cx="2741612" cy="2193925"/>
          </a:xfrm>
          <a:prstGeom prst="rect">
            <a:avLst/>
          </a:prstGeom>
          <a:noFill/>
          <a:ln w="9525">
            <a:noFill/>
            <a:miter lim="800000"/>
            <a:headEnd/>
            <a:tailEnd/>
          </a:ln>
        </p:spPr>
      </p:pic>
      <p:grpSp>
        <p:nvGrpSpPr>
          <p:cNvPr id="20494" name="Group 14"/>
          <p:cNvGrpSpPr>
            <a:grpSpLocks/>
          </p:cNvGrpSpPr>
          <p:nvPr/>
        </p:nvGrpSpPr>
        <p:grpSpPr bwMode="auto">
          <a:xfrm>
            <a:off x="5778500" y="3898900"/>
            <a:ext cx="3124200" cy="2309813"/>
            <a:chOff x="3608" y="2179"/>
            <a:chExt cx="1968" cy="1404"/>
          </a:xfrm>
        </p:grpSpPr>
        <p:sp>
          <p:nvSpPr>
            <p:cNvPr id="24589" name="CasellaDiTesto 8"/>
            <p:cNvSpPr txBox="1">
              <a:spLocks noChangeArrowheads="1"/>
            </p:cNvSpPr>
            <p:nvPr/>
          </p:nvSpPr>
          <p:spPr bwMode="auto">
            <a:xfrm>
              <a:off x="3608" y="2203"/>
              <a:ext cx="1968" cy="1380"/>
            </a:xfrm>
            <a:prstGeom prst="rect">
              <a:avLst/>
            </a:prstGeom>
            <a:noFill/>
            <a:ln w="9525">
              <a:noFill/>
              <a:miter lim="800000"/>
              <a:headEnd/>
              <a:tailEnd/>
            </a:ln>
          </p:spPr>
          <p:txBody>
            <a:bodyPr>
              <a:spAutoFit/>
            </a:bodyPr>
            <a:lstStyle/>
            <a:p>
              <a:pPr algn="just"/>
              <a:r>
                <a:rPr lang="it-IT" sz="1500" b="1"/>
                <a:t>2011 - 2012</a:t>
              </a:r>
              <a:r>
                <a:rPr lang="it-IT" sz="1500"/>
                <a:t> </a:t>
              </a:r>
              <a:r>
                <a:rPr lang="it-IT" sz="1500">
                  <a:solidFill>
                    <a:srgbClr val="505150"/>
                  </a:solidFill>
                </a:rPr>
                <a:t>Istat-Provincia di Pesaro ed Urbino. Studio progettuale  ‘‘</a:t>
              </a:r>
              <a:r>
                <a:rPr lang="it-IT" sz="1700" b="1">
                  <a:solidFill>
                    <a:srgbClr val="990000"/>
                  </a:solidFill>
                </a:rPr>
                <a:t>Analisi e ricerche per la valutazione del benessere Equo e Sostenibile delle province</a:t>
              </a:r>
              <a:r>
                <a:rPr lang="it-IT" sz="1500">
                  <a:solidFill>
                    <a:srgbClr val="505150"/>
                  </a:solidFill>
                </a:rPr>
                <a:t>’’. Progettazione concettuale degli indicatori del BES provinciale.</a:t>
              </a:r>
            </a:p>
            <a:p>
              <a:pPr algn="just"/>
              <a:endParaRPr lang="it-IT" sz="1500">
                <a:solidFill>
                  <a:srgbClr val="505150"/>
                </a:solidFill>
              </a:endParaRPr>
            </a:p>
          </p:txBody>
        </p:sp>
        <p:sp>
          <p:nvSpPr>
            <p:cNvPr id="24590" name="AutoShape 19"/>
            <p:cNvSpPr>
              <a:spLocks noChangeArrowheads="1"/>
            </p:cNvSpPr>
            <p:nvPr/>
          </p:nvSpPr>
          <p:spPr bwMode="auto">
            <a:xfrm>
              <a:off x="3608" y="2179"/>
              <a:ext cx="1968" cy="1300"/>
            </a:xfrm>
            <a:prstGeom prst="roundRect">
              <a:avLst>
                <a:gd name="adj" fmla="val 16667"/>
              </a:avLst>
            </a:prstGeom>
            <a:noFill/>
            <a:ln w="28575">
              <a:solidFill>
                <a:srgbClr val="FFCC00"/>
              </a:solidFill>
              <a:round/>
              <a:headEnd/>
              <a:tailEnd/>
            </a:ln>
          </p:spPr>
          <p:txBody>
            <a:bodyPr wrap="none" anchor="ctr"/>
            <a:lstStyle/>
            <a:p>
              <a:endParaRPr lang="it-IT"/>
            </a:p>
          </p:txBody>
        </p:sp>
      </p:grpSp>
      <p:grpSp>
        <p:nvGrpSpPr>
          <p:cNvPr id="20495" name="Group 15"/>
          <p:cNvGrpSpPr>
            <a:grpSpLocks/>
          </p:cNvGrpSpPr>
          <p:nvPr/>
        </p:nvGrpSpPr>
        <p:grpSpPr bwMode="auto">
          <a:xfrm>
            <a:off x="6118225" y="1458913"/>
            <a:ext cx="2314575" cy="1068387"/>
            <a:chOff x="3590" y="919"/>
            <a:chExt cx="1458" cy="673"/>
          </a:xfrm>
        </p:grpSpPr>
        <p:sp>
          <p:nvSpPr>
            <p:cNvPr id="24587" name="CasellaDiTesto 8"/>
            <p:cNvSpPr txBox="1">
              <a:spLocks noChangeArrowheads="1"/>
            </p:cNvSpPr>
            <p:nvPr/>
          </p:nvSpPr>
          <p:spPr bwMode="auto">
            <a:xfrm>
              <a:off x="3608" y="919"/>
              <a:ext cx="1440" cy="673"/>
            </a:xfrm>
            <a:prstGeom prst="rect">
              <a:avLst/>
            </a:prstGeom>
            <a:noFill/>
            <a:ln w="9525">
              <a:noFill/>
              <a:miter lim="800000"/>
              <a:headEnd/>
              <a:tailEnd/>
            </a:ln>
          </p:spPr>
          <p:txBody>
            <a:bodyPr>
              <a:spAutoFit/>
            </a:bodyPr>
            <a:lstStyle/>
            <a:p>
              <a:pPr algn="just"/>
              <a:r>
                <a:rPr lang="it-IT" sz="1500" b="1"/>
                <a:t>2013</a:t>
              </a:r>
              <a:r>
                <a:rPr lang="it-IT" sz="1500">
                  <a:solidFill>
                    <a:srgbClr val="505150"/>
                  </a:solidFill>
                </a:rPr>
                <a:t> Estensione dello studio progettuale (accordo Istat-Cuspi)</a:t>
              </a:r>
              <a:r>
                <a:rPr lang="it-IT" sz="1600">
                  <a:solidFill>
                    <a:srgbClr val="505150"/>
                  </a:solidFill>
                </a:rPr>
                <a:t> </a:t>
              </a:r>
              <a:r>
                <a:rPr lang="it-IT" b="1">
                  <a:solidFill>
                    <a:srgbClr val="990000"/>
                  </a:solidFill>
                </a:rPr>
                <a:t>Bes delle province</a:t>
              </a:r>
              <a:r>
                <a:rPr lang="it-IT" sz="1600" b="1">
                  <a:solidFill>
                    <a:srgbClr val="990000"/>
                  </a:solidFill>
                </a:rPr>
                <a:t>.</a:t>
              </a:r>
            </a:p>
          </p:txBody>
        </p:sp>
        <p:sp>
          <p:nvSpPr>
            <p:cNvPr id="24588" name="AutoShape 21"/>
            <p:cNvSpPr>
              <a:spLocks noChangeArrowheads="1"/>
            </p:cNvSpPr>
            <p:nvPr/>
          </p:nvSpPr>
          <p:spPr bwMode="auto">
            <a:xfrm>
              <a:off x="3590" y="919"/>
              <a:ext cx="1458" cy="670"/>
            </a:xfrm>
            <a:prstGeom prst="roundRect">
              <a:avLst>
                <a:gd name="adj" fmla="val 16667"/>
              </a:avLst>
            </a:prstGeom>
            <a:noFill/>
            <a:ln w="28575">
              <a:solidFill>
                <a:srgbClr val="FFCC00"/>
              </a:solidFill>
              <a:round/>
              <a:headEnd/>
              <a:tailEnd/>
            </a:ln>
          </p:spPr>
          <p:txBody>
            <a:bodyPr wrap="none" anchor="ctr"/>
            <a:lstStyle/>
            <a:p>
              <a:endParaRPr lang="it-IT"/>
            </a:p>
          </p:txBody>
        </p:sp>
      </p:grpSp>
      <p:grpSp>
        <p:nvGrpSpPr>
          <p:cNvPr id="20496" name="Group 16"/>
          <p:cNvGrpSpPr>
            <a:grpSpLocks/>
          </p:cNvGrpSpPr>
          <p:nvPr/>
        </p:nvGrpSpPr>
        <p:grpSpPr bwMode="auto">
          <a:xfrm>
            <a:off x="1549400" y="1222375"/>
            <a:ext cx="3481388" cy="1592263"/>
            <a:chOff x="862" y="728"/>
            <a:chExt cx="2035" cy="1003"/>
          </a:xfrm>
        </p:grpSpPr>
        <p:sp>
          <p:nvSpPr>
            <p:cNvPr id="24585" name="CasellaDiTesto 8"/>
            <p:cNvSpPr txBox="1">
              <a:spLocks noChangeArrowheads="1"/>
            </p:cNvSpPr>
            <p:nvPr/>
          </p:nvSpPr>
          <p:spPr bwMode="auto">
            <a:xfrm>
              <a:off x="862" y="770"/>
              <a:ext cx="2035" cy="961"/>
            </a:xfrm>
            <a:prstGeom prst="rect">
              <a:avLst/>
            </a:prstGeom>
            <a:noFill/>
            <a:ln w="9525">
              <a:noFill/>
              <a:miter lim="800000"/>
              <a:headEnd/>
              <a:tailEnd/>
            </a:ln>
          </p:spPr>
          <p:txBody>
            <a:bodyPr>
              <a:spAutoFit/>
            </a:bodyPr>
            <a:lstStyle/>
            <a:p>
              <a:pPr algn="just"/>
              <a:r>
                <a:rPr lang="it-IT" sz="1500" b="1"/>
                <a:t>2012</a:t>
              </a:r>
              <a:r>
                <a:rPr lang="it-IT" sz="1500">
                  <a:solidFill>
                    <a:srgbClr val="505150"/>
                  </a:solidFill>
                </a:rPr>
                <a:t> Istat-Anci Nasce il Progetto</a:t>
              </a:r>
              <a:r>
                <a:rPr lang="it-IT" sz="1600" i="1">
                  <a:solidFill>
                    <a:srgbClr val="505150"/>
                  </a:solidFill>
                </a:rPr>
                <a:t> </a:t>
              </a:r>
              <a:r>
                <a:rPr lang="it-IT" b="1">
                  <a:solidFill>
                    <a:srgbClr val="990000"/>
                  </a:solidFill>
                </a:rPr>
                <a:t>UrBes</a:t>
              </a:r>
              <a:r>
                <a:rPr lang="it-IT" sz="1600">
                  <a:solidFill>
                    <a:srgbClr val="505150"/>
                  </a:solidFill>
                </a:rPr>
                <a:t> </a:t>
              </a:r>
              <a:r>
                <a:rPr lang="it-IT" sz="1500">
                  <a:solidFill>
                    <a:srgbClr val="505150"/>
                  </a:solidFill>
                </a:rPr>
                <a:t>con lo scopo di creare una rete di città metropolitane per la sperimentazione e il confronto di indicatori di benessere urbano equo sostenibile.</a:t>
              </a:r>
            </a:p>
          </p:txBody>
        </p:sp>
        <p:sp>
          <p:nvSpPr>
            <p:cNvPr id="24586" name="AutoShape 20"/>
            <p:cNvSpPr>
              <a:spLocks noChangeArrowheads="1"/>
            </p:cNvSpPr>
            <p:nvPr/>
          </p:nvSpPr>
          <p:spPr bwMode="auto">
            <a:xfrm>
              <a:off x="862" y="728"/>
              <a:ext cx="2035" cy="998"/>
            </a:xfrm>
            <a:prstGeom prst="roundRect">
              <a:avLst>
                <a:gd name="adj" fmla="val 16667"/>
              </a:avLst>
            </a:prstGeom>
            <a:noFill/>
            <a:ln w="28575">
              <a:solidFill>
                <a:srgbClr val="FFCC00"/>
              </a:solidFill>
              <a:round/>
              <a:headEnd/>
              <a:tailEnd/>
            </a:ln>
          </p:spPr>
          <p:txBody>
            <a:bodyPr wrap="none" anchor="ct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strips(downRight)">
                                      <p:cBhvr>
                                        <p:cTn id="7" dur="500"/>
                                        <p:tgtEl>
                                          <p:spTgt spid="204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strips(downRight)">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0495"/>
                                        </p:tgtEl>
                                        <p:attrNameLst>
                                          <p:attrName>style.visibility</p:attrName>
                                        </p:attrNameLst>
                                      </p:cBhvr>
                                      <p:to>
                                        <p:strVal val="visible"/>
                                      </p:to>
                                    </p:set>
                                    <p:animEffect transition="in" filter="strips(downRight)">
                                      <p:cBhvr>
                                        <p:cTn id="17" dur="500"/>
                                        <p:tgtEl>
                                          <p:spTgt spid="2049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0496"/>
                                        </p:tgtEl>
                                        <p:attrNameLst>
                                          <p:attrName>style.visibility</p:attrName>
                                        </p:attrNameLst>
                                      </p:cBhvr>
                                      <p:to>
                                        <p:strVal val="visible"/>
                                      </p:to>
                                    </p:set>
                                    <p:animEffect transition="in" filter="strips(downRight)">
                                      <p:cBhvr>
                                        <p:cTn id="22"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26626"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7" name="CasellaDiTesto 6"/>
          <p:cNvSpPr txBox="1"/>
          <p:nvPr/>
        </p:nvSpPr>
        <p:spPr>
          <a:xfrm>
            <a:off x="755650" y="404813"/>
            <a:ext cx="7539038" cy="522287"/>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Il contesto europeo</a:t>
            </a:r>
          </a:p>
        </p:txBody>
      </p:sp>
      <p:sp>
        <p:nvSpPr>
          <p:cNvPr id="26628" name="Segnaposto contenuto 2"/>
          <p:cNvSpPr>
            <a:spLocks/>
          </p:cNvSpPr>
          <p:nvPr/>
        </p:nvSpPr>
        <p:spPr bwMode="auto">
          <a:xfrm>
            <a:off x="755650" y="1092200"/>
            <a:ext cx="7704138" cy="4929188"/>
          </a:xfrm>
          <a:prstGeom prst="rect">
            <a:avLst/>
          </a:prstGeom>
          <a:noFill/>
          <a:ln w="9525">
            <a:noFill/>
            <a:miter lim="800000"/>
            <a:headEnd/>
            <a:tailEnd/>
          </a:ln>
        </p:spPr>
        <p:txBody>
          <a:bodyPr/>
          <a:lstStyle/>
          <a:p>
            <a:pPr>
              <a:spcBef>
                <a:spcPct val="20000"/>
              </a:spcBef>
              <a:buFont typeface="Arial" charset="0"/>
              <a:buNone/>
            </a:pPr>
            <a:r>
              <a:rPr lang="it-IT" sz="2200" b="1">
                <a:solidFill>
                  <a:srgbClr val="990000"/>
                </a:solidFill>
              </a:rPr>
              <a:t>Studi e documenti di indirizzo sul well-being</a:t>
            </a:r>
          </a:p>
          <a:p>
            <a:pPr marL="522288" lvl="1" indent="-342900">
              <a:spcBef>
                <a:spcPct val="20000"/>
              </a:spcBef>
              <a:buFont typeface="Wingdings" pitchFamily="2" charset="2"/>
              <a:buChar char="Ø"/>
            </a:pPr>
            <a:r>
              <a:rPr lang="it-IT" sz="2200">
                <a:solidFill>
                  <a:srgbClr val="505150"/>
                </a:solidFill>
              </a:rPr>
              <a:t>Beyond GDP; Europe 2020 (European Commission, 2007, 2010)</a:t>
            </a:r>
          </a:p>
          <a:p>
            <a:pPr marL="522288" lvl="1" indent="-342900">
              <a:spcBef>
                <a:spcPct val="20000"/>
              </a:spcBef>
              <a:buFont typeface="Wingdings" pitchFamily="2" charset="2"/>
              <a:buChar char="Ø"/>
            </a:pPr>
            <a:r>
              <a:rPr lang="it-IT" sz="2200" i="1">
                <a:solidFill>
                  <a:srgbClr val="505150"/>
                </a:solidFill>
              </a:rPr>
              <a:t>“Commissione sulla misura delle performance economiche e del progresso sociale” </a:t>
            </a:r>
            <a:r>
              <a:rPr lang="it-IT" sz="2200">
                <a:solidFill>
                  <a:srgbClr val="505150"/>
                </a:solidFill>
              </a:rPr>
              <a:t>(Stiglitz, Sen, Fitoussi et al - 2009)</a:t>
            </a:r>
          </a:p>
          <a:p>
            <a:pPr marL="522288" lvl="1" indent="-342900">
              <a:spcBef>
                <a:spcPct val="20000"/>
              </a:spcBef>
              <a:buFont typeface="Wingdings" pitchFamily="2" charset="2"/>
              <a:buChar char="Ø"/>
            </a:pPr>
            <a:r>
              <a:rPr lang="it-IT" sz="2200">
                <a:solidFill>
                  <a:srgbClr val="505150"/>
                </a:solidFill>
              </a:rPr>
              <a:t>Iniziativa interistituzionale Istat-Cnel (BES 2013) </a:t>
            </a:r>
          </a:p>
          <a:p>
            <a:pPr>
              <a:spcBef>
                <a:spcPct val="20000"/>
              </a:spcBef>
              <a:buFont typeface="Arial" charset="0"/>
              <a:buNone/>
            </a:pPr>
            <a:endParaRPr lang="it-IT" sz="2200" b="1">
              <a:solidFill>
                <a:srgbClr val="C00000"/>
              </a:solidFill>
            </a:endParaRPr>
          </a:p>
          <a:p>
            <a:pPr>
              <a:spcBef>
                <a:spcPct val="20000"/>
              </a:spcBef>
              <a:buFont typeface="Arial" charset="0"/>
              <a:buNone/>
            </a:pPr>
            <a:r>
              <a:rPr lang="it-IT" sz="2200" b="1">
                <a:solidFill>
                  <a:srgbClr val="990000"/>
                </a:solidFill>
              </a:rPr>
              <a:t>Studi e documenti di indirizzo sul well-being territoriale</a:t>
            </a:r>
          </a:p>
          <a:p>
            <a:pPr marL="522288" lvl="1" indent="-342900">
              <a:spcBef>
                <a:spcPct val="20000"/>
              </a:spcBef>
              <a:buFont typeface="Wingdings" pitchFamily="2" charset="2"/>
              <a:buChar char="Ø"/>
            </a:pPr>
            <a:r>
              <a:rPr lang="it-IT" sz="2200" i="1">
                <a:solidFill>
                  <a:srgbClr val="505150"/>
                </a:solidFill>
              </a:rPr>
              <a:t>“Europa 2020 per le città e i territori” </a:t>
            </a:r>
            <a:r>
              <a:rPr lang="it-IT" sz="2200">
                <a:solidFill>
                  <a:srgbClr val="505150"/>
                </a:solidFill>
              </a:rPr>
              <a:t>(Eu COR, 2012)</a:t>
            </a:r>
          </a:p>
          <a:p>
            <a:pPr marL="522288" lvl="1" indent="-342900">
              <a:spcBef>
                <a:spcPct val="20000"/>
              </a:spcBef>
              <a:buFont typeface="Wingdings" pitchFamily="2" charset="2"/>
              <a:buChar char="Ø"/>
            </a:pPr>
            <a:r>
              <a:rPr lang="it-IT" sz="2200" i="1">
                <a:solidFill>
                  <a:srgbClr val="505150"/>
                </a:solidFill>
              </a:rPr>
              <a:t>“How’s life in your region?” </a:t>
            </a:r>
            <a:r>
              <a:rPr lang="it-IT" sz="2200">
                <a:solidFill>
                  <a:srgbClr val="505150"/>
                </a:solidFill>
              </a:rPr>
              <a:t>(Ocse)</a:t>
            </a:r>
          </a:p>
          <a:p>
            <a:pPr marL="522288" lvl="1" indent="-342900">
              <a:spcBef>
                <a:spcPct val="20000"/>
              </a:spcBef>
              <a:buFont typeface="Wingdings" pitchFamily="2" charset="2"/>
              <a:buChar char="Ø"/>
            </a:pPr>
            <a:r>
              <a:rPr lang="it-IT" sz="2200">
                <a:solidFill>
                  <a:srgbClr val="505150"/>
                </a:solidFill>
              </a:rPr>
              <a:t>Result oriented programming method (Barca 2009)</a:t>
            </a:r>
            <a:endParaRPr lang="it-IT" sz="2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pic>
        <p:nvPicPr>
          <p:cNvPr id="28674" name="Immagine 8" descr="LogoGis2014.jpg"/>
          <p:cNvPicPr>
            <a:picLocks noChangeAspect="1"/>
          </p:cNvPicPr>
          <p:nvPr/>
        </p:nvPicPr>
        <p:blipFill>
          <a:blip r:embed="rId3"/>
          <a:srcRect/>
          <a:stretch>
            <a:fillRect/>
          </a:stretch>
        </p:blipFill>
        <p:spPr bwMode="auto">
          <a:xfrm>
            <a:off x="682625" y="6194425"/>
            <a:ext cx="660400" cy="496888"/>
          </a:xfrm>
          <a:prstGeom prst="rect">
            <a:avLst/>
          </a:prstGeom>
          <a:noFill/>
          <a:ln w="9525">
            <a:noFill/>
            <a:miter lim="800000"/>
            <a:headEnd/>
            <a:tailEnd/>
          </a:ln>
        </p:spPr>
      </p:pic>
      <p:sp>
        <p:nvSpPr>
          <p:cNvPr id="7" name="CasellaDiTesto 6"/>
          <p:cNvSpPr txBox="1"/>
          <p:nvPr/>
        </p:nvSpPr>
        <p:spPr>
          <a:xfrm>
            <a:off x="682625" y="473075"/>
            <a:ext cx="7920038" cy="519113"/>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declinazione territoriale del Progetto Bes</a:t>
            </a:r>
          </a:p>
        </p:txBody>
      </p:sp>
      <p:sp>
        <p:nvSpPr>
          <p:cNvPr id="28676" name="AutoShape 9"/>
          <p:cNvSpPr>
            <a:spLocks noChangeArrowheads="1"/>
          </p:cNvSpPr>
          <p:nvPr/>
        </p:nvSpPr>
        <p:spPr bwMode="auto">
          <a:xfrm>
            <a:off x="857250" y="3341688"/>
            <a:ext cx="7477125" cy="6492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miter lim="800000"/>
            <a:headEnd/>
            <a:tailEnd/>
          </a:ln>
        </p:spPr>
        <p:txBody>
          <a:bodyPr wrap="none" anchor="ctr"/>
          <a:lstStyle/>
          <a:p>
            <a:endParaRPr lang="it-IT"/>
          </a:p>
        </p:txBody>
      </p:sp>
      <p:sp>
        <p:nvSpPr>
          <p:cNvPr id="28677" name="Text Box 19"/>
          <p:cNvSpPr txBox="1">
            <a:spLocks noChangeArrowheads="1"/>
          </p:cNvSpPr>
          <p:nvPr/>
        </p:nvSpPr>
        <p:spPr bwMode="auto">
          <a:xfrm>
            <a:off x="2116138" y="3521075"/>
            <a:ext cx="5795962" cy="274638"/>
          </a:xfrm>
          <a:prstGeom prst="rect">
            <a:avLst/>
          </a:prstGeom>
          <a:noFill/>
          <a:ln w="9525">
            <a:noFill/>
            <a:miter lim="800000"/>
            <a:headEnd/>
            <a:tailEnd/>
          </a:ln>
        </p:spPr>
        <p:txBody>
          <a:bodyPr>
            <a:spAutoFit/>
          </a:bodyPr>
          <a:lstStyle/>
          <a:p>
            <a:pPr defTabSz="914400">
              <a:spcBef>
                <a:spcPct val="50000"/>
              </a:spcBef>
            </a:pPr>
            <a:r>
              <a:rPr lang="it-IT" sz="1200" b="1">
                <a:solidFill>
                  <a:schemeClr val="bg1"/>
                </a:solidFill>
              </a:rPr>
              <a:t>http://www.misuredelbenessere.it/index.php?id=66</a:t>
            </a:r>
          </a:p>
        </p:txBody>
      </p:sp>
      <p:pic>
        <p:nvPicPr>
          <p:cNvPr id="28678" name="Picture 3" descr="C:\Users\Admin\Desktop\Immagine.jpg"/>
          <p:cNvPicPr>
            <a:picLocks noChangeAspect="1" noChangeArrowheads="1"/>
          </p:cNvPicPr>
          <p:nvPr/>
        </p:nvPicPr>
        <p:blipFill>
          <a:blip r:embed="rId4"/>
          <a:srcRect/>
          <a:stretch>
            <a:fillRect/>
          </a:stretch>
        </p:blipFill>
        <p:spPr bwMode="auto">
          <a:xfrm>
            <a:off x="827088" y="4105275"/>
            <a:ext cx="2447925" cy="1595438"/>
          </a:xfrm>
          <a:prstGeom prst="rect">
            <a:avLst/>
          </a:prstGeom>
          <a:noFill/>
          <a:ln w="9525">
            <a:noFill/>
            <a:miter lim="800000"/>
            <a:headEnd/>
            <a:tailEnd/>
          </a:ln>
        </p:spPr>
      </p:pic>
      <p:pic>
        <p:nvPicPr>
          <p:cNvPr id="28679" name="Picture 5" descr="C:\Users\Admin\Desktop\Immagine.jpg"/>
          <p:cNvPicPr>
            <a:picLocks noChangeAspect="1" noChangeArrowheads="1"/>
          </p:cNvPicPr>
          <p:nvPr/>
        </p:nvPicPr>
        <p:blipFill>
          <a:blip r:embed="rId5"/>
          <a:srcRect/>
          <a:stretch>
            <a:fillRect/>
          </a:stretch>
        </p:blipFill>
        <p:spPr bwMode="auto">
          <a:xfrm>
            <a:off x="3771900" y="4105275"/>
            <a:ext cx="2005013" cy="1801813"/>
          </a:xfrm>
          <a:prstGeom prst="rect">
            <a:avLst/>
          </a:prstGeom>
          <a:noFill/>
          <a:ln w="9525">
            <a:noFill/>
            <a:miter lim="800000"/>
            <a:headEnd/>
            <a:tailEnd/>
          </a:ln>
        </p:spPr>
      </p:pic>
      <p:pic>
        <p:nvPicPr>
          <p:cNvPr id="28680" name="Picture 4" descr="C:\Users\Admin\Desktop\Immagine1.jpg"/>
          <p:cNvPicPr>
            <a:picLocks noChangeAspect="1" noChangeArrowheads="1"/>
          </p:cNvPicPr>
          <p:nvPr/>
        </p:nvPicPr>
        <p:blipFill>
          <a:blip r:embed="rId6"/>
          <a:srcRect/>
          <a:stretch>
            <a:fillRect/>
          </a:stretch>
        </p:blipFill>
        <p:spPr bwMode="auto">
          <a:xfrm>
            <a:off x="6494463" y="4108450"/>
            <a:ext cx="1849437" cy="1801813"/>
          </a:xfrm>
          <a:prstGeom prst="rect">
            <a:avLst/>
          </a:prstGeom>
          <a:noFill/>
          <a:ln w="9525">
            <a:noFill/>
            <a:miter lim="800000"/>
            <a:headEnd/>
            <a:tailEnd/>
          </a:ln>
        </p:spPr>
      </p:pic>
      <p:pic>
        <p:nvPicPr>
          <p:cNvPr id="28681" name="Picture 25"/>
          <p:cNvPicPr>
            <a:picLocks noChangeAspect="1" noChangeArrowheads="1"/>
          </p:cNvPicPr>
          <p:nvPr/>
        </p:nvPicPr>
        <p:blipFill>
          <a:blip r:embed="rId7"/>
          <a:srcRect/>
          <a:stretch>
            <a:fillRect/>
          </a:stretch>
        </p:blipFill>
        <p:spPr bwMode="auto">
          <a:xfrm>
            <a:off x="6092825" y="1479550"/>
            <a:ext cx="2252663" cy="1773238"/>
          </a:xfrm>
          <a:prstGeom prst="rect">
            <a:avLst/>
          </a:prstGeom>
          <a:noFill/>
          <a:ln w="9525">
            <a:noFill/>
            <a:miter lim="800000"/>
            <a:headEnd/>
            <a:tailEnd/>
          </a:ln>
        </p:spPr>
      </p:pic>
      <p:pic>
        <p:nvPicPr>
          <p:cNvPr id="28682" name="Picture 26"/>
          <p:cNvPicPr>
            <a:picLocks noChangeAspect="1" noChangeArrowheads="1"/>
          </p:cNvPicPr>
          <p:nvPr/>
        </p:nvPicPr>
        <p:blipFill>
          <a:blip r:embed="rId8"/>
          <a:srcRect/>
          <a:stretch>
            <a:fillRect/>
          </a:stretch>
        </p:blipFill>
        <p:spPr bwMode="auto">
          <a:xfrm>
            <a:off x="3724275" y="1154113"/>
            <a:ext cx="1649413" cy="2178050"/>
          </a:xfrm>
          <a:prstGeom prst="rect">
            <a:avLst/>
          </a:prstGeom>
          <a:noFill/>
          <a:ln w="9525">
            <a:noFill/>
            <a:miter lim="800000"/>
            <a:headEnd/>
            <a:tailEnd/>
          </a:ln>
        </p:spPr>
      </p:pic>
      <p:pic>
        <p:nvPicPr>
          <p:cNvPr id="28683" name="Picture 27"/>
          <p:cNvPicPr>
            <a:picLocks noChangeAspect="1" noChangeArrowheads="1"/>
          </p:cNvPicPr>
          <p:nvPr/>
        </p:nvPicPr>
        <p:blipFill>
          <a:blip r:embed="rId9"/>
          <a:srcRect/>
          <a:stretch>
            <a:fillRect/>
          </a:stretch>
        </p:blipFill>
        <p:spPr bwMode="auto">
          <a:xfrm>
            <a:off x="882650" y="1166813"/>
            <a:ext cx="2014538"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54"/>
          <p:cNvPicPr>
            <a:picLocks noChangeAspect="1" noChangeArrowheads="1"/>
          </p:cNvPicPr>
          <p:nvPr/>
        </p:nvPicPr>
        <p:blipFill>
          <a:blip r:embed="rId3"/>
          <a:srcRect/>
          <a:stretch>
            <a:fillRect/>
          </a:stretch>
        </p:blipFill>
        <p:spPr bwMode="auto">
          <a:xfrm>
            <a:off x="590550" y="1343025"/>
            <a:ext cx="7962900" cy="4171950"/>
          </a:xfrm>
          <a:prstGeom prst="rect">
            <a:avLst/>
          </a:prstGeom>
          <a:noFill/>
          <a:ln w="9525">
            <a:noFill/>
            <a:miter lim="800000"/>
            <a:headEnd/>
            <a:tailEnd/>
          </a:ln>
        </p:spPr>
      </p:pic>
      <p:pic>
        <p:nvPicPr>
          <p:cNvPr id="30722" name="Immagine 8" descr="LogoGis2014.jpg"/>
          <p:cNvPicPr>
            <a:picLocks noChangeAspect="1"/>
          </p:cNvPicPr>
          <p:nvPr/>
        </p:nvPicPr>
        <p:blipFill>
          <a:blip r:embed="rId4"/>
          <a:srcRect/>
          <a:stretch>
            <a:fillRect/>
          </a:stretch>
        </p:blipFill>
        <p:spPr bwMode="auto">
          <a:xfrm>
            <a:off x="682625" y="6194425"/>
            <a:ext cx="660400" cy="496888"/>
          </a:xfrm>
          <a:prstGeom prst="rect">
            <a:avLst/>
          </a:prstGeom>
          <a:noFill/>
          <a:ln w="9525">
            <a:noFill/>
            <a:miter lim="800000"/>
            <a:headEnd/>
            <a:tailEnd/>
          </a:ln>
        </p:spPr>
      </p:pic>
      <p:sp>
        <p:nvSpPr>
          <p:cNvPr id="30723" name="CasellaDiTesto 6"/>
          <p:cNvSpPr txBox="1">
            <a:spLocks noChangeArrowheads="1"/>
          </p:cNvSpPr>
          <p:nvPr/>
        </p:nvSpPr>
        <p:spPr bwMode="auto">
          <a:xfrm>
            <a:off x="1773238" y="6311900"/>
            <a:ext cx="5578475" cy="244475"/>
          </a:xfrm>
          <a:prstGeom prst="rect">
            <a:avLst/>
          </a:prstGeom>
          <a:noFill/>
          <a:ln w="9525">
            <a:noFill/>
            <a:miter lim="800000"/>
            <a:headEnd/>
            <a:tailEnd/>
          </a:ln>
        </p:spPr>
        <p:txBody>
          <a:bodyPr>
            <a:spAutoFit/>
          </a:bodyPr>
          <a:lstStyle/>
          <a:p>
            <a:r>
              <a:rPr lang="it-IT" sz="1000">
                <a:solidFill>
                  <a:srgbClr val="7F7F7F"/>
                </a:solidFill>
              </a:rPr>
              <a:t>L’approccio locale agli indicatori di benessere, Sabina Giampaolo – Firenze, 24 ottobre 2014</a:t>
            </a:r>
          </a:p>
        </p:txBody>
      </p:sp>
      <p:sp>
        <p:nvSpPr>
          <p:cNvPr id="7" name="CasellaDiTesto 6"/>
          <p:cNvSpPr txBox="1"/>
          <p:nvPr/>
        </p:nvSpPr>
        <p:spPr>
          <a:xfrm>
            <a:off x="720725" y="447675"/>
            <a:ext cx="7920038" cy="946150"/>
          </a:xfrm>
          <a:prstGeom prst="rect">
            <a:avLst/>
          </a:prstGeom>
          <a:noFill/>
        </p:spPr>
        <p:txBody>
          <a:bodyPr>
            <a:spAutoFit/>
          </a:bodyPr>
          <a:lstStyle/>
          <a:p>
            <a:pPr>
              <a:defRPr/>
            </a:pPr>
            <a:r>
              <a:rPr lang="it-IT" sz="2800" b="1">
                <a:solidFill>
                  <a:srgbClr val="5F5F5F"/>
                </a:solidFill>
                <a:effectLst>
                  <a:outerShdw blurRad="38100" dist="38100" dir="2700000" algn="tl">
                    <a:srgbClr val="C0C0C0"/>
                  </a:outerShdw>
                </a:effectLst>
                <a:cs typeface="Arial" charset="0"/>
              </a:rPr>
              <a:t>La declinazione territoriale dei domini e  indicatori del  Bes</a:t>
            </a:r>
          </a:p>
        </p:txBody>
      </p:sp>
      <p:sp>
        <p:nvSpPr>
          <p:cNvPr id="73734" name="AutoShape 6"/>
          <p:cNvSpPr>
            <a:spLocks noChangeArrowheads="1"/>
          </p:cNvSpPr>
          <p:nvPr/>
        </p:nvSpPr>
        <p:spPr bwMode="auto">
          <a:xfrm>
            <a:off x="5638800" y="2552700"/>
            <a:ext cx="533400" cy="2952750"/>
          </a:xfrm>
          <a:prstGeom prst="roundRect">
            <a:avLst>
              <a:gd name="adj" fmla="val 16667"/>
            </a:avLst>
          </a:prstGeom>
          <a:solidFill>
            <a:schemeClr val="accent1">
              <a:alpha val="12157"/>
            </a:schemeClr>
          </a:solidFill>
          <a:ln w="9525">
            <a:solidFill>
              <a:srgbClr val="008080"/>
            </a:solidFill>
            <a:round/>
            <a:headEnd/>
            <a:tailEnd/>
          </a:ln>
        </p:spPr>
        <p:txBody>
          <a:bodyPr wrap="none" anchor="ctr"/>
          <a:lstStyle/>
          <a:p>
            <a:endParaRPr lang="it-IT"/>
          </a:p>
        </p:txBody>
      </p:sp>
      <p:sp>
        <p:nvSpPr>
          <p:cNvPr id="73735" name="AutoShape 7"/>
          <p:cNvSpPr>
            <a:spLocks noChangeArrowheads="1"/>
          </p:cNvSpPr>
          <p:nvPr/>
        </p:nvSpPr>
        <p:spPr bwMode="auto">
          <a:xfrm>
            <a:off x="7880350" y="2552700"/>
            <a:ext cx="533400" cy="2952750"/>
          </a:xfrm>
          <a:prstGeom prst="roundRect">
            <a:avLst>
              <a:gd name="adj" fmla="val 16667"/>
            </a:avLst>
          </a:prstGeom>
          <a:solidFill>
            <a:schemeClr val="accent1">
              <a:alpha val="12157"/>
            </a:schemeClr>
          </a:solidFill>
          <a:ln w="9525">
            <a:solidFill>
              <a:srgbClr val="008080"/>
            </a:solidFill>
            <a:round/>
            <a:headEnd/>
            <a:tailEnd/>
          </a:ln>
        </p:spPr>
        <p:txBody>
          <a:bodyPr wrap="none" anchor="ctr"/>
          <a:lstStyle/>
          <a:p>
            <a:endParaRPr lang="it-IT"/>
          </a:p>
        </p:txBody>
      </p:sp>
      <p:sp>
        <p:nvSpPr>
          <p:cNvPr id="73736" name="AutoShape 8"/>
          <p:cNvSpPr>
            <a:spLocks noChangeArrowheads="1"/>
          </p:cNvSpPr>
          <p:nvPr/>
        </p:nvSpPr>
        <p:spPr bwMode="auto">
          <a:xfrm rot="5400000">
            <a:off x="4941887" y="2441576"/>
            <a:ext cx="366713" cy="6704012"/>
          </a:xfrm>
          <a:prstGeom prst="roundRect">
            <a:avLst>
              <a:gd name="adj" fmla="val 16667"/>
            </a:avLst>
          </a:prstGeom>
          <a:solidFill>
            <a:srgbClr val="008080"/>
          </a:solidFill>
          <a:ln w="9525">
            <a:solidFill>
              <a:srgbClr val="008080"/>
            </a:solidFill>
            <a:round/>
            <a:headEnd/>
            <a:tailEnd/>
          </a:ln>
        </p:spPr>
        <p:txBody>
          <a:bodyPr rot="10800000" vert="eaVert" wrap="none" anchor="ctr"/>
          <a:lstStyle/>
          <a:p>
            <a:endParaRPr lang="it-IT"/>
          </a:p>
        </p:txBody>
      </p:sp>
      <p:sp>
        <p:nvSpPr>
          <p:cNvPr id="73737" name="Text Box 9"/>
          <p:cNvSpPr txBox="1">
            <a:spLocks noChangeArrowheads="1"/>
          </p:cNvSpPr>
          <p:nvPr/>
        </p:nvSpPr>
        <p:spPr bwMode="auto">
          <a:xfrm>
            <a:off x="2819400" y="5610225"/>
            <a:ext cx="5124450" cy="366713"/>
          </a:xfrm>
          <a:prstGeom prst="rect">
            <a:avLst/>
          </a:prstGeom>
          <a:noFill/>
          <a:ln w="9525">
            <a:noFill/>
            <a:miter lim="800000"/>
            <a:headEnd/>
            <a:tailEnd/>
          </a:ln>
        </p:spPr>
        <p:txBody>
          <a:bodyPr>
            <a:spAutoFit/>
          </a:bodyPr>
          <a:lstStyle/>
          <a:p>
            <a:pPr defTabSz="914400">
              <a:spcBef>
                <a:spcPct val="50000"/>
              </a:spcBef>
            </a:pPr>
            <a:r>
              <a:rPr lang="it-IT" b="1">
                <a:solidFill>
                  <a:schemeClr val="bg1"/>
                </a:solidFill>
              </a:rPr>
              <a:t>IL BENESSERE A SCALA LOCALE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dissolve">
                                      <p:cBhvr>
                                        <p:cTn id="7" dur="500"/>
                                        <p:tgtEl>
                                          <p:spTgt spid="737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35"/>
                                        </p:tgtEl>
                                        <p:attrNameLst>
                                          <p:attrName>style.visibility</p:attrName>
                                        </p:attrNameLst>
                                      </p:cBhvr>
                                      <p:to>
                                        <p:strVal val="visible"/>
                                      </p:to>
                                    </p:set>
                                    <p:animEffect transition="in" filter="dissolve">
                                      <p:cBhvr>
                                        <p:cTn id="10" dur="500"/>
                                        <p:tgtEl>
                                          <p:spTgt spid="7373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dissolve">
                                      <p:cBhvr>
                                        <p:cTn id="13" dur="500"/>
                                        <p:tgtEl>
                                          <p:spTgt spid="737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3736"/>
                                        </p:tgtEl>
                                        <p:attrNameLst>
                                          <p:attrName>style.visibility</p:attrName>
                                        </p:attrNameLst>
                                      </p:cBhvr>
                                      <p:to>
                                        <p:strVal val="visible"/>
                                      </p:to>
                                    </p:set>
                                    <p:animEffect transition="in" filter="dissolve">
                                      <p:cBhvr>
                                        <p:cTn id="16"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7" grpId="0"/>
    </p:bld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2716</Words>
  <Application>Microsoft Office PowerPoint</Application>
  <PresentationFormat>Presentazione su schermo (4:3)</PresentationFormat>
  <Paragraphs>218</Paragraphs>
  <Slides>23</Slides>
  <Notes>23</Notes>
  <HiddenSlides>1</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Secondo rapporto UrBes: le partnership</vt:lpstr>
      <vt:lpstr>Bes Urbano       e        Smart Cities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Daniela DL. Lauriello</cp:lastModifiedBy>
  <cp:revision>147</cp:revision>
  <dcterms:created xsi:type="dcterms:W3CDTF">2012-12-11T11:00:35Z</dcterms:created>
  <dcterms:modified xsi:type="dcterms:W3CDTF">2015-07-28T09:42:10Z</dcterms:modified>
</cp:coreProperties>
</file>