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8" r:id="rId3"/>
    <p:sldId id="284" r:id="rId4"/>
    <p:sldId id="310" r:id="rId5"/>
    <p:sldId id="264" r:id="rId6"/>
    <p:sldId id="267" r:id="rId7"/>
    <p:sldId id="268" r:id="rId8"/>
    <p:sldId id="269" r:id="rId9"/>
    <p:sldId id="327" r:id="rId10"/>
    <p:sldId id="270" r:id="rId11"/>
    <p:sldId id="315" r:id="rId12"/>
    <p:sldId id="299" r:id="rId13"/>
    <p:sldId id="302" r:id="rId14"/>
    <p:sldId id="304" r:id="rId15"/>
    <p:sldId id="319" r:id="rId16"/>
    <p:sldId id="321" r:id="rId17"/>
    <p:sldId id="323" r:id="rId18"/>
    <p:sldId id="300" r:id="rId19"/>
    <p:sldId id="305" r:id="rId20"/>
    <p:sldId id="303" r:id="rId21"/>
    <p:sldId id="322" r:id="rId22"/>
    <p:sldId id="324" r:id="rId23"/>
    <p:sldId id="317" r:id="rId24"/>
    <p:sldId id="301" r:id="rId25"/>
    <p:sldId id="307" r:id="rId26"/>
    <p:sldId id="297" r:id="rId27"/>
    <p:sldId id="293" r:id="rId28"/>
    <p:sldId id="320" r:id="rId29"/>
    <p:sldId id="292" r:id="rId30"/>
    <p:sldId id="290" r:id="rId31"/>
    <p:sldId id="286" r:id="rId32"/>
    <p:sldId id="291" r:id="rId33"/>
    <p:sldId id="295" r:id="rId34"/>
    <p:sldId id="296" r:id="rId35"/>
    <p:sldId id="325" r:id="rId36"/>
    <p:sldId id="328" r:id="rId37"/>
    <p:sldId id="266" r:id="rId38"/>
  </p:sldIdLst>
  <p:sldSz cx="9144000" cy="6858000" type="screen4x3"/>
  <p:notesSz cx="6724650" cy="987425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 snapToObjects="1" showGuides="1">
      <p:cViewPr>
        <p:scale>
          <a:sx n="104" d="100"/>
          <a:sy n="104" d="100"/>
        </p:scale>
        <p:origin x="-90" y="90"/>
      </p:cViewPr>
      <p:guideLst>
        <p:guide orient="horz" pos="133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une\Documents\Ricerca%20giovani\giovani%20e%20il%20tempo%20liber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it-IT" sz="1600" dirty="0" smtClean="0"/>
              <a:t>Durata media giornaliera </a:t>
            </a:r>
            <a:r>
              <a:rPr lang="it-IT" sz="1600" b="1" i="0" u="none" strike="noStrike" baseline="0" dirty="0" smtClean="0">
                <a:effectLst/>
              </a:rPr>
              <a:t>generica</a:t>
            </a:r>
            <a:r>
              <a:rPr lang="it-IT" sz="1200" b="1" i="0" u="none" strike="noStrike" baseline="0" dirty="0" smtClean="0">
                <a:effectLst/>
              </a:rPr>
              <a:t> </a:t>
            </a:r>
            <a:r>
              <a:rPr lang="it-IT" sz="1600" dirty="0" smtClean="0"/>
              <a:t>delle attività svolte dai </a:t>
            </a:r>
            <a:r>
              <a:rPr lang="it-IT" sz="1600" dirty="0"/>
              <a:t>giovani </a:t>
            </a:r>
            <a:r>
              <a:rPr lang="it-IT" sz="1600" dirty="0" smtClean="0"/>
              <a:t>15-24enni </a:t>
            </a:r>
            <a:r>
              <a:rPr lang="it-IT" sz="1600" dirty="0"/>
              <a:t>per sesso e </a:t>
            </a:r>
            <a:r>
              <a:rPr lang="it-IT" sz="1600" dirty="0" smtClean="0"/>
              <a:t>attività</a:t>
            </a:r>
            <a:r>
              <a:rPr lang="it-IT" sz="1600" baseline="0" dirty="0" smtClean="0"/>
              <a:t> – Anno </a:t>
            </a:r>
            <a:r>
              <a:rPr lang="it-IT" sz="1600" dirty="0" smtClean="0"/>
              <a:t>2008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65385102850768"/>
          <c:y val="0.16360294117647059"/>
          <c:w val="0.89434614897149234"/>
          <c:h val="0.44501082580764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'tempo libero in ore'!$X$16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cat>
            <c:strRef>
              <c:f>'tempo libero in ore'!$W$17:$W$23</c:f>
              <c:strCache>
                <c:ptCount val="7"/>
                <c:pt idx="0">
                  <c:v>dormire, mangiare e altra cura della persona</c:v>
                </c:pt>
                <c:pt idx="1">
                  <c:v>tempo libero</c:v>
                </c:pt>
                <c:pt idx="2">
                  <c:v>istruzione e formazione</c:v>
                </c:pt>
                <c:pt idx="3">
                  <c:v>spostamenti </c:v>
                </c:pt>
                <c:pt idx="4">
                  <c:v>lavoro retribuito</c:v>
                </c:pt>
                <c:pt idx="5">
                  <c:v>lavoro familiare</c:v>
                </c:pt>
                <c:pt idx="6">
                  <c:v>volontariato, aiuti, partecipazione sociale e religiosa</c:v>
                </c:pt>
              </c:strCache>
            </c:strRef>
          </c:cat>
          <c:val>
            <c:numRef>
              <c:f>'tempo libero in ore'!$X$17:$X$23</c:f>
              <c:numCache>
                <c:formatCode>0.00</c:formatCode>
                <c:ptCount val="7"/>
                <c:pt idx="0">
                  <c:v>11.23</c:v>
                </c:pt>
                <c:pt idx="1">
                  <c:v>5.4</c:v>
                </c:pt>
                <c:pt idx="2">
                  <c:v>2.5099999999999998</c:v>
                </c:pt>
                <c:pt idx="3">
                  <c:v>1.44</c:v>
                </c:pt>
                <c:pt idx="4">
                  <c:v>1.49</c:v>
                </c:pt>
                <c:pt idx="5">
                  <c:v>0.27</c:v>
                </c:pt>
                <c:pt idx="6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'tempo libero in ore'!$Y$16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cat>
            <c:strRef>
              <c:f>'tempo libero in ore'!$W$17:$W$23</c:f>
              <c:strCache>
                <c:ptCount val="7"/>
                <c:pt idx="0">
                  <c:v>dormire, mangiare e altra cura della persona</c:v>
                </c:pt>
                <c:pt idx="1">
                  <c:v>tempo libero</c:v>
                </c:pt>
                <c:pt idx="2">
                  <c:v>istruzione e formazione</c:v>
                </c:pt>
                <c:pt idx="3">
                  <c:v>spostamenti </c:v>
                </c:pt>
                <c:pt idx="4">
                  <c:v>lavoro retribuito</c:v>
                </c:pt>
                <c:pt idx="5">
                  <c:v>lavoro familiare</c:v>
                </c:pt>
                <c:pt idx="6">
                  <c:v>volontariato, aiuti, partecipazione sociale e religiosa</c:v>
                </c:pt>
              </c:strCache>
            </c:strRef>
          </c:cat>
          <c:val>
            <c:numRef>
              <c:f>'tempo libero in ore'!$Y$17:$Y$23</c:f>
              <c:numCache>
                <c:formatCode>0.00</c:formatCode>
                <c:ptCount val="7"/>
                <c:pt idx="0">
                  <c:v>11.31</c:v>
                </c:pt>
                <c:pt idx="1">
                  <c:v>4.57</c:v>
                </c:pt>
                <c:pt idx="2">
                  <c:v>3.06</c:v>
                </c:pt>
                <c:pt idx="3">
                  <c:v>1.37</c:v>
                </c:pt>
                <c:pt idx="4">
                  <c:v>1.06</c:v>
                </c:pt>
                <c:pt idx="5">
                  <c:v>1.34</c:v>
                </c:pt>
                <c:pt idx="6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'tempo libero in ore'!$Z$16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cat>
            <c:strRef>
              <c:f>'tempo libero in ore'!$W$17:$W$23</c:f>
              <c:strCache>
                <c:ptCount val="7"/>
                <c:pt idx="0">
                  <c:v>dormire, mangiare e altra cura della persona</c:v>
                </c:pt>
                <c:pt idx="1">
                  <c:v>tempo libero</c:v>
                </c:pt>
                <c:pt idx="2">
                  <c:v>istruzione e formazione</c:v>
                </c:pt>
                <c:pt idx="3">
                  <c:v>spostamenti </c:v>
                </c:pt>
                <c:pt idx="4">
                  <c:v>lavoro retribuito</c:v>
                </c:pt>
                <c:pt idx="5">
                  <c:v>lavoro familiare</c:v>
                </c:pt>
                <c:pt idx="6">
                  <c:v>volontariato, aiuti, partecipazione sociale e religiosa</c:v>
                </c:pt>
              </c:strCache>
            </c:strRef>
          </c:cat>
          <c:val>
            <c:numRef>
              <c:f>'tempo libero in ore'!$Z$17:$Z$23</c:f>
              <c:numCache>
                <c:formatCode>0.00</c:formatCode>
                <c:ptCount val="7"/>
                <c:pt idx="0">
                  <c:v>11.27</c:v>
                </c:pt>
                <c:pt idx="1">
                  <c:v>5.19</c:v>
                </c:pt>
                <c:pt idx="2">
                  <c:v>2.58</c:v>
                </c:pt>
                <c:pt idx="3">
                  <c:v>1.41</c:v>
                </c:pt>
                <c:pt idx="4">
                  <c:v>1.28</c:v>
                </c:pt>
                <c:pt idx="5">
                  <c:v>1</c:v>
                </c:pt>
                <c:pt idx="6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128640"/>
        <c:axId val="134046080"/>
      </c:barChart>
      <c:catAx>
        <c:axId val="100128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046080"/>
        <c:crosses val="autoZero"/>
        <c:auto val="1"/>
        <c:lblAlgn val="ctr"/>
        <c:lblOffset val="100"/>
        <c:noMultiLvlLbl val="0"/>
      </c:catAx>
      <c:valAx>
        <c:axId val="134046080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001286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it-IT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b="1" i="0" u="none" strike="noStrike" baseline="0" dirty="0" smtClean="0">
                <a:effectLst/>
              </a:rPr>
              <a:t>Percentuali di persone </a:t>
            </a:r>
            <a:r>
              <a:rPr lang="it-IT" sz="1600" b="1" i="0" u="none" strike="noStrike" baseline="0" dirty="0">
                <a:effectLst/>
              </a:rPr>
              <a:t>che hanno utilizzato il pc negli ultimi 12 mesi per sesso e classe di età </a:t>
            </a:r>
            <a:r>
              <a:rPr lang="it-IT" sz="1600" b="1" i="0" u="none" strike="noStrike" baseline="0" dirty="0" smtClean="0">
                <a:effectLst/>
              </a:rPr>
              <a:t>– Anno </a:t>
            </a:r>
            <a:r>
              <a:rPr lang="it-IT" sz="1600" baseline="0" dirty="0" smtClean="0"/>
              <a:t>2013</a:t>
            </a:r>
            <a:endParaRPr lang="it-IT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pc!$F$165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pc!$E$166:$E$169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pc!$F$166:$F$169</c:f>
              <c:numCache>
                <c:formatCode>0.0</c:formatCode>
                <c:ptCount val="4"/>
                <c:pt idx="0">
                  <c:v>88.8</c:v>
                </c:pt>
                <c:pt idx="1">
                  <c:v>89.8</c:v>
                </c:pt>
                <c:pt idx="2">
                  <c:v>84.9</c:v>
                </c:pt>
                <c:pt idx="3" formatCode="General">
                  <c:v>79.900000000000006</c:v>
                </c:pt>
              </c:numCache>
            </c:numRef>
          </c:val>
        </c:ser>
        <c:ser>
          <c:idx val="1"/>
          <c:order val="1"/>
          <c:tx>
            <c:strRef>
              <c:f>pc!$G$165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pc!$E$166:$E$169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pc!$G$166:$G$169</c:f>
              <c:numCache>
                <c:formatCode>General</c:formatCode>
                <c:ptCount val="4"/>
                <c:pt idx="0" formatCode="0.0">
                  <c:v>90</c:v>
                </c:pt>
                <c:pt idx="1">
                  <c:v>86.3</c:v>
                </c:pt>
                <c:pt idx="2">
                  <c:v>84.6</c:v>
                </c:pt>
                <c:pt idx="3">
                  <c:v>77.400000000000006</c:v>
                </c:pt>
              </c:numCache>
            </c:numRef>
          </c:val>
        </c:ser>
        <c:ser>
          <c:idx val="2"/>
          <c:order val="2"/>
          <c:tx>
            <c:strRef>
              <c:f>pc!$H$165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pc!$E$166:$E$169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pc!$H$166:$H$169</c:f>
              <c:numCache>
                <c:formatCode>General</c:formatCode>
                <c:ptCount val="4"/>
                <c:pt idx="0">
                  <c:v>89.3</c:v>
                </c:pt>
                <c:pt idx="1">
                  <c:v>88.1</c:v>
                </c:pt>
                <c:pt idx="2">
                  <c:v>84.8</c:v>
                </c:pt>
                <c:pt idx="3">
                  <c:v>78.7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0355456"/>
        <c:axId val="30356992"/>
      </c:barChart>
      <c:catAx>
        <c:axId val="30355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30356992"/>
        <c:crosses val="autoZero"/>
        <c:auto val="1"/>
        <c:lblAlgn val="ctr"/>
        <c:lblOffset val="100"/>
        <c:noMultiLvlLbl val="0"/>
      </c:catAx>
      <c:valAx>
        <c:axId val="3035699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30355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129917534639074"/>
          <c:y val="0.19239142623151059"/>
          <c:w val="0.26622552275247835"/>
          <c:h val="5.424007873337778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b="1" i="0" u="none" strike="noStrike" baseline="0" dirty="0" smtClean="0">
                <a:effectLst/>
              </a:rPr>
              <a:t>Percentuali di persone che guardano la </a:t>
            </a:r>
            <a:r>
              <a:rPr lang="it-IT" sz="1600" b="1" i="0" u="none" strike="noStrike" baseline="0" dirty="0">
                <a:effectLst/>
              </a:rPr>
              <a:t>tv, </a:t>
            </a:r>
            <a:r>
              <a:rPr lang="it-IT" sz="1600" b="1" i="0" u="none" strike="noStrike" baseline="0" dirty="0" smtClean="0">
                <a:effectLst/>
              </a:rPr>
              <a:t>hanno utilizzato </a:t>
            </a:r>
            <a:r>
              <a:rPr lang="it-IT" sz="1600" b="1" i="0" u="none" strike="noStrike" baseline="0" dirty="0">
                <a:effectLst/>
              </a:rPr>
              <a:t>il pc e </a:t>
            </a:r>
            <a:r>
              <a:rPr lang="it-IT" sz="1600" b="1" i="0" u="none" strike="noStrike" baseline="0" dirty="0" smtClean="0">
                <a:effectLst/>
              </a:rPr>
              <a:t>internet almeno una volta negli ultimi 12 mesi per </a:t>
            </a:r>
            <a:r>
              <a:rPr lang="it-IT" sz="1600" b="1" i="0" u="none" strike="noStrike" baseline="0" dirty="0">
                <a:effectLst/>
              </a:rPr>
              <a:t>classe di età </a:t>
            </a:r>
            <a:r>
              <a:rPr lang="it-IT" sz="1600" baseline="0" dirty="0"/>
              <a:t>- Anno 2013</a:t>
            </a:r>
            <a:endParaRPr lang="it-IT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'guardano la tv'!$G$165</c:f>
              <c:strCache>
                <c:ptCount val="1"/>
                <c:pt idx="0">
                  <c:v>Tv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'guardano la tv'!$F$166:$F$169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'guardano la tv'!$G$166:$G$169</c:f>
              <c:numCache>
                <c:formatCode>0.0</c:formatCode>
                <c:ptCount val="4"/>
                <c:pt idx="0">
                  <c:v>93.4</c:v>
                </c:pt>
                <c:pt idx="1">
                  <c:v>91.6</c:v>
                </c:pt>
                <c:pt idx="2">
                  <c:v>89.1</c:v>
                </c:pt>
                <c:pt idx="3">
                  <c:v>89.2</c:v>
                </c:pt>
              </c:numCache>
            </c:numRef>
          </c:val>
        </c:ser>
        <c:ser>
          <c:idx val="1"/>
          <c:order val="1"/>
          <c:tx>
            <c:strRef>
              <c:f>'guardano la tv'!$H$165</c:f>
              <c:strCache>
                <c:ptCount val="1"/>
                <c:pt idx="0">
                  <c:v>Pc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'guardano la tv'!$F$166:$F$169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'guardano la tv'!$H$166:$H$169</c:f>
              <c:numCache>
                <c:formatCode>General</c:formatCode>
                <c:ptCount val="4"/>
                <c:pt idx="0">
                  <c:v>89.3</c:v>
                </c:pt>
                <c:pt idx="1">
                  <c:v>88.1</c:v>
                </c:pt>
                <c:pt idx="2">
                  <c:v>84.8</c:v>
                </c:pt>
                <c:pt idx="3">
                  <c:v>78.7</c:v>
                </c:pt>
              </c:numCache>
            </c:numRef>
          </c:val>
        </c:ser>
        <c:ser>
          <c:idx val="2"/>
          <c:order val="2"/>
          <c:tx>
            <c:strRef>
              <c:f>'guardano la tv'!$I$165</c:f>
              <c:strCache>
                <c:ptCount val="1"/>
                <c:pt idx="0">
                  <c:v>Internet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'guardano la tv'!$F$166:$F$169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'guardano la tv'!$I$166:$I$169</c:f>
              <c:numCache>
                <c:formatCode>General</c:formatCode>
                <c:ptCount val="4"/>
                <c:pt idx="0">
                  <c:v>89.6</c:v>
                </c:pt>
                <c:pt idx="1">
                  <c:v>89.9</c:v>
                </c:pt>
                <c:pt idx="2">
                  <c:v>85.4</c:v>
                </c:pt>
                <c:pt idx="3">
                  <c:v>80.099999999999994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0049664"/>
        <c:axId val="60141568"/>
      </c:barChart>
      <c:catAx>
        <c:axId val="60049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60141568"/>
        <c:crosses val="autoZero"/>
        <c:auto val="1"/>
        <c:lblAlgn val="ctr"/>
        <c:lblOffset val="100"/>
        <c:noMultiLvlLbl val="0"/>
      </c:catAx>
      <c:valAx>
        <c:axId val="601415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60049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1247302420530769"/>
          <c:y val="0.18887914019624114"/>
          <c:w val="0.16085629921259842"/>
          <c:h val="4.787997604045812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dirty="0" smtClean="0"/>
              <a:t>Percentuali di persone che leggono i </a:t>
            </a:r>
            <a:r>
              <a:rPr lang="it-IT" sz="1600" dirty="0"/>
              <a:t>quotidiani almeno una volta</a:t>
            </a:r>
            <a:r>
              <a:rPr lang="it-IT" sz="1600" baseline="0" dirty="0"/>
              <a:t> la settimana per sesso e fasce di età </a:t>
            </a:r>
            <a:r>
              <a:rPr lang="it-IT" sz="1600" baseline="0" dirty="0" smtClean="0"/>
              <a:t>– Anno 2013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568833416031324E-2"/>
          <c:y val="0.26363944425618435"/>
          <c:w val="0.96286233316793735"/>
          <c:h val="0.672952449056372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'leggono i quotidiani'!$E$190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'leggono i quotidiani'!$D$191:$D$194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'leggono i quotidiani'!$E$191:$E$194</c:f>
              <c:numCache>
                <c:formatCode>0.0</c:formatCode>
                <c:ptCount val="4"/>
                <c:pt idx="0">
                  <c:v>29.3</c:v>
                </c:pt>
                <c:pt idx="1">
                  <c:v>40.9</c:v>
                </c:pt>
                <c:pt idx="2">
                  <c:v>49.1</c:v>
                </c:pt>
                <c:pt idx="3">
                  <c:v>54.1</c:v>
                </c:pt>
              </c:numCache>
            </c:numRef>
          </c:val>
        </c:ser>
        <c:ser>
          <c:idx val="1"/>
          <c:order val="1"/>
          <c:tx>
            <c:strRef>
              <c:f>'leggono i quotidiani'!$F$190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'leggono i quotidiani'!$D$191:$D$194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'leggono i quotidiani'!$F$191:$F$194</c:f>
              <c:numCache>
                <c:formatCode>0.0</c:formatCode>
                <c:ptCount val="4"/>
                <c:pt idx="0">
                  <c:v>31.4</c:v>
                </c:pt>
                <c:pt idx="1">
                  <c:v>44.1</c:v>
                </c:pt>
                <c:pt idx="2">
                  <c:v>45.4</c:v>
                </c:pt>
                <c:pt idx="3">
                  <c:v>49.3</c:v>
                </c:pt>
              </c:numCache>
            </c:numRef>
          </c:val>
        </c:ser>
        <c:ser>
          <c:idx val="2"/>
          <c:order val="2"/>
          <c:tx>
            <c:strRef>
              <c:f>'leggono i quotidiani'!$G$190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'leggono i quotidiani'!$D$191:$D$194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'leggono i quotidiani'!$G$191:$G$194</c:f>
              <c:numCache>
                <c:formatCode>0.0</c:formatCode>
                <c:ptCount val="4"/>
                <c:pt idx="0">
                  <c:v>30.3</c:v>
                </c:pt>
                <c:pt idx="1">
                  <c:v>42.5</c:v>
                </c:pt>
                <c:pt idx="2">
                  <c:v>47.2</c:v>
                </c:pt>
                <c:pt idx="3">
                  <c:v>51.7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0166144"/>
        <c:axId val="60167680"/>
      </c:barChart>
      <c:catAx>
        <c:axId val="60166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60167680"/>
        <c:crosses val="autoZero"/>
        <c:auto val="1"/>
        <c:lblAlgn val="ctr"/>
        <c:lblOffset val="100"/>
        <c:noMultiLvlLbl val="0"/>
      </c:catAx>
      <c:valAx>
        <c:axId val="601676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60166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701093221790959"/>
          <c:y val="0.18989078838882861"/>
          <c:w val="0.26597813556418082"/>
          <c:h val="5.782185139429580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b="1" i="0" u="none" strike="noStrike" baseline="0" dirty="0" smtClean="0">
                <a:effectLst/>
              </a:rPr>
              <a:t>Percentuali di persone </a:t>
            </a:r>
            <a:r>
              <a:rPr lang="it-IT" sz="1600" b="1" i="0" u="none" strike="noStrike" baseline="0" dirty="0">
                <a:effectLst/>
              </a:rPr>
              <a:t>che ascoltano la musica per sesso e classe di età </a:t>
            </a:r>
            <a:r>
              <a:rPr lang="it-IT" sz="1600" baseline="0" dirty="0" smtClean="0"/>
              <a:t>- Anno 2013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563520993654652E-2"/>
          <c:y val="0.27041680786174177"/>
          <c:w val="0.96287295801269068"/>
          <c:h val="0.65240609749264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'ascoltano la radio'!$G$207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'ascoltano la radio'!$F$208:$F$211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'ascoltano la radio'!$G$208:$G$211</c:f>
              <c:numCache>
                <c:formatCode>0.0</c:formatCode>
                <c:ptCount val="4"/>
                <c:pt idx="0">
                  <c:v>59.8</c:v>
                </c:pt>
                <c:pt idx="1">
                  <c:v>67.2</c:v>
                </c:pt>
                <c:pt idx="2">
                  <c:v>68</c:v>
                </c:pt>
                <c:pt idx="3">
                  <c:v>71.599999999999994</c:v>
                </c:pt>
              </c:numCache>
            </c:numRef>
          </c:val>
        </c:ser>
        <c:ser>
          <c:idx val="1"/>
          <c:order val="1"/>
          <c:tx>
            <c:strRef>
              <c:f>'ascoltano la radio'!$H$207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'ascoltano la radio'!$F$208:$F$211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'ascoltano la radio'!$H$208:$H$211</c:f>
              <c:numCache>
                <c:formatCode>General</c:formatCode>
                <c:ptCount val="4"/>
                <c:pt idx="0">
                  <c:v>69.900000000000006</c:v>
                </c:pt>
                <c:pt idx="1">
                  <c:v>75.900000000000006</c:v>
                </c:pt>
                <c:pt idx="2">
                  <c:v>71.900000000000006</c:v>
                </c:pt>
                <c:pt idx="3">
                  <c:v>71.900000000000006</c:v>
                </c:pt>
              </c:numCache>
            </c:numRef>
          </c:val>
        </c:ser>
        <c:ser>
          <c:idx val="2"/>
          <c:order val="2"/>
          <c:tx>
            <c:strRef>
              <c:f>'ascoltano la radio'!$I$207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'ascoltano la radio'!$F$208:$F$211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'ascoltano la radio'!$I$208:$I$211</c:f>
              <c:numCache>
                <c:formatCode>0.0</c:formatCode>
                <c:ptCount val="4"/>
                <c:pt idx="0">
                  <c:v>64.5</c:v>
                </c:pt>
                <c:pt idx="1">
                  <c:v>71.3</c:v>
                </c:pt>
                <c:pt idx="2">
                  <c:v>70</c:v>
                </c:pt>
                <c:pt idx="3">
                  <c:v>71.8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8397312"/>
        <c:axId val="68403200"/>
      </c:barChart>
      <c:catAx>
        <c:axId val="68397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68403200"/>
        <c:crosses val="autoZero"/>
        <c:auto val="1"/>
        <c:lblAlgn val="ctr"/>
        <c:lblOffset val="100"/>
        <c:noMultiLvlLbl val="0"/>
      </c:catAx>
      <c:valAx>
        <c:axId val="684032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68397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730002689518001"/>
          <c:y val="0.17294737937493501"/>
          <c:w val="0.26590204095083497"/>
          <c:h val="5.782185139429580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it-IT" sz="1600" dirty="0" smtClean="0"/>
              <a:t>Percentuali di persone </a:t>
            </a:r>
            <a:r>
              <a:rPr lang="it-IT" sz="1600" dirty="0"/>
              <a:t>che</a:t>
            </a:r>
            <a:r>
              <a:rPr lang="it-IT" sz="1600" baseline="0" dirty="0"/>
              <a:t> guardano la tv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'guardano la tv'!$D$82</c:f>
              <c:strCache>
                <c:ptCount val="1"/>
                <c:pt idx="0">
                  <c:v>15-17 anni</c:v>
                </c:pt>
              </c:strCache>
            </c:strRef>
          </c:tx>
          <c:marker>
            <c:symbol val="none"/>
          </c:marker>
          <c:cat>
            <c:strRef>
              <c:f>'guardano la tv'!$E$81:$X$81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'guardano la tv'!$E$82:$X$82</c:f>
              <c:numCache>
                <c:formatCode>0.0</c:formatCode>
                <c:ptCount val="20"/>
                <c:pt idx="0">
                  <c:v>96.7</c:v>
                </c:pt>
                <c:pt idx="1">
                  <c:v>98</c:v>
                </c:pt>
                <c:pt idx="2">
                  <c:v>98.8</c:v>
                </c:pt>
                <c:pt idx="3">
                  <c:v>97.9</c:v>
                </c:pt>
                <c:pt idx="4">
                  <c:v>95.9</c:v>
                </c:pt>
                <c:pt idx="5">
                  <c:v>96.6</c:v>
                </c:pt>
                <c:pt idx="6">
                  <c:v>95.6</c:v>
                </c:pt>
                <c:pt idx="7">
                  <c:v>93.9</c:v>
                </c:pt>
                <c:pt idx="8">
                  <c:v>96.5</c:v>
                </c:pt>
                <c:pt idx="9">
                  <c:v>94.9</c:v>
                </c:pt>
                <c:pt idx="10">
                  <c:v>95.3</c:v>
                </c:pt>
                <c:pt idx="11">
                  <c:v>96.8</c:v>
                </c:pt>
                <c:pt idx="12">
                  <c:v>96.4</c:v>
                </c:pt>
                <c:pt idx="13">
                  <c:v>95.6</c:v>
                </c:pt>
                <c:pt idx="14">
                  <c:v>97.1</c:v>
                </c:pt>
                <c:pt idx="15">
                  <c:v>95</c:v>
                </c:pt>
                <c:pt idx="16">
                  <c:v>96</c:v>
                </c:pt>
                <c:pt idx="17">
                  <c:v>95.4</c:v>
                </c:pt>
                <c:pt idx="18">
                  <c:v>95.2</c:v>
                </c:pt>
                <c:pt idx="19">
                  <c:v>93.4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'guardano la tv'!$D$83</c:f>
              <c:strCache>
                <c:ptCount val="1"/>
                <c:pt idx="0">
                  <c:v>18-19 anni</c:v>
                </c:pt>
              </c:strCache>
            </c:strRef>
          </c:tx>
          <c:marker>
            <c:symbol val="none"/>
          </c:marker>
          <c:cat>
            <c:strRef>
              <c:f>'guardano la tv'!$E$81:$X$81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'guardano la tv'!$E$83:$X$83</c:f>
              <c:numCache>
                <c:formatCode>0.0</c:formatCode>
                <c:ptCount val="20"/>
                <c:pt idx="0">
                  <c:v>95.3</c:v>
                </c:pt>
                <c:pt idx="1">
                  <c:v>96.4</c:v>
                </c:pt>
                <c:pt idx="2">
                  <c:v>96.5</c:v>
                </c:pt>
                <c:pt idx="3">
                  <c:v>98.3</c:v>
                </c:pt>
                <c:pt idx="4">
                  <c:v>95.3</c:v>
                </c:pt>
                <c:pt idx="5">
                  <c:v>95.1</c:v>
                </c:pt>
                <c:pt idx="6">
                  <c:v>94.4</c:v>
                </c:pt>
                <c:pt idx="7">
                  <c:v>94.2</c:v>
                </c:pt>
                <c:pt idx="8">
                  <c:v>97.4</c:v>
                </c:pt>
                <c:pt idx="9">
                  <c:v>94.8</c:v>
                </c:pt>
                <c:pt idx="10">
                  <c:v>95.6</c:v>
                </c:pt>
                <c:pt idx="11">
                  <c:v>96.3</c:v>
                </c:pt>
                <c:pt idx="12">
                  <c:v>96.1</c:v>
                </c:pt>
                <c:pt idx="13">
                  <c:v>95</c:v>
                </c:pt>
                <c:pt idx="14">
                  <c:v>94.7</c:v>
                </c:pt>
                <c:pt idx="15">
                  <c:v>94.1</c:v>
                </c:pt>
                <c:pt idx="16">
                  <c:v>93.3</c:v>
                </c:pt>
                <c:pt idx="17">
                  <c:v>92.6</c:v>
                </c:pt>
                <c:pt idx="18">
                  <c:v>93.8</c:v>
                </c:pt>
                <c:pt idx="19">
                  <c:v>91.6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'guardano la tv'!$D$84</c:f>
              <c:strCache>
                <c:ptCount val="1"/>
                <c:pt idx="0">
                  <c:v>20-24 anni</c:v>
                </c:pt>
              </c:strCache>
            </c:strRef>
          </c:tx>
          <c:marker>
            <c:symbol val="none"/>
          </c:marker>
          <c:cat>
            <c:strRef>
              <c:f>'guardano la tv'!$E$81:$X$81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'guardano la tv'!$E$84:$X$84</c:f>
              <c:numCache>
                <c:formatCode>0.0</c:formatCode>
                <c:ptCount val="20"/>
                <c:pt idx="0">
                  <c:v>96</c:v>
                </c:pt>
                <c:pt idx="1">
                  <c:v>96.1</c:v>
                </c:pt>
                <c:pt idx="2">
                  <c:v>95.8</c:v>
                </c:pt>
                <c:pt idx="3">
                  <c:v>96.3</c:v>
                </c:pt>
                <c:pt idx="4">
                  <c:v>95.9</c:v>
                </c:pt>
                <c:pt idx="5">
                  <c:v>93.7</c:v>
                </c:pt>
                <c:pt idx="6">
                  <c:v>92.8</c:v>
                </c:pt>
                <c:pt idx="7">
                  <c:v>93</c:v>
                </c:pt>
                <c:pt idx="8">
                  <c:v>94</c:v>
                </c:pt>
                <c:pt idx="9">
                  <c:v>94.2</c:v>
                </c:pt>
                <c:pt idx="10">
                  <c:v>94.8</c:v>
                </c:pt>
                <c:pt idx="11">
                  <c:v>93</c:v>
                </c:pt>
                <c:pt idx="12">
                  <c:v>93.8</c:v>
                </c:pt>
                <c:pt idx="13">
                  <c:v>92.9</c:v>
                </c:pt>
                <c:pt idx="14">
                  <c:v>93.5</c:v>
                </c:pt>
                <c:pt idx="15">
                  <c:v>92.6</c:v>
                </c:pt>
                <c:pt idx="16">
                  <c:v>91.4</c:v>
                </c:pt>
                <c:pt idx="17">
                  <c:v>92.8</c:v>
                </c:pt>
                <c:pt idx="18">
                  <c:v>90.7</c:v>
                </c:pt>
                <c:pt idx="19">
                  <c:v>89.1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'guardano la tv'!$D$85</c:f>
              <c:strCache>
                <c:ptCount val="1"/>
                <c:pt idx="0">
                  <c:v>25-34 anni</c:v>
                </c:pt>
              </c:strCache>
            </c:strRef>
          </c:tx>
          <c:marker>
            <c:symbol val="none"/>
          </c:marker>
          <c:cat>
            <c:strRef>
              <c:f>'guardano la tv'!$E$81:$X$81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'guardano la tv'!$E$85:$X$85</c:f>
              <c:numCache>
                <c:formatCode>0.0</c:formatCode>
                <c:ptCount val="20"/>
                <c:pt idx="0">
                  <c:v>95.9</c:v>
                </c:pt>
                <c:pt idx="1">
                  <c:v>96.8</c:v>
                </c:pt>
                <c:pt idx="2">
                  <c:v>95.6</c:v>
                </c:pt>
                <c:pt idx="3">
                  <c:v>96.4</c:v>
                </c:pt>
                <c:pt idx="4">
                  <c:v>95.1</c:v>
                </c:pt>
                <c:pt idx="5">
                  <c:v>94.7</c:v>
                </c:pt>
                <c:pt idx="6">
                  <c:v>93.2</c:v>
                </c:pt>
                <c:pt idx="7">
                  <c:v>92.9</c:v>
                </c:pt>
                <c:pt idx="8">
                  <c:v>93.7</c:v>
                </c:pt>
                <c:pt idx="9">
                  <c:v>93.7</c:v>
                </c:pt>
                <c:pt idx="10">
                  <c:v>93.8</c:v>
                </c:pt>
                <c:pt idx="11">
                  <c:v>93.1</c:v>
                </c:pt>
                <c:pt idx="12">
                  <c:v>92.8</c:v>
                </c:pt>
                <c:pt idx="13">
                  <c:v>92.6</c:v>
                </c:pt>
                <c:pt idx="14">
                  <c:v>92.3</c:v>
                </c:pt>
                <c:pt idx="15">
                  <c:v>92.1</c:v>
                </c:pt>
                <c:pt idx="16">
                  <c:v>91</c:v>
                </c:pt>
                <c:pt idx="17">
                  <c:v>91.8</c:v>
                </c:pt>
                <c:pt idx="18">
                  <c:v>89.6</c:v>
                </c:pt>
                <c:pt idx="19">
                  <c:v>89.2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526464"/>
        <c:axId val="68528000"/>
      </c:lineChart>
      <c:catAx>
        <c:axId val="68526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68528000"/>
        <c:crosses val="autoZero"/>
        <c:auto val="1"/>
        <c:lblAlgn val="ctr"/>
        <c:lblOffset val="100"/>
        <c:noMultiLvlLbl val="0"/>
      </c:catAx>
      <c:valAx>
        <c:axId val="6852800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685264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dirty="0" smtClean="0"/>
              <a:t>Percentuali di persone </a:t>
            </a:r>
            <a:r>
              <a:rPr lang="it-IT" sz="1600" dirty="0"/>
              <a:t>che hanno utilizzato il pc negli ultimi 12 </a:t>
            </a:r>
            <a:r>
              <a:rPr lang="it-IT" sz="1600" dirty="0" smtClean="0"/>
              <a:t>mesi</a:t>
            </a:r>
            <a:endParaRPr lang="it-IT" sz="16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pc!$D$64</c:f>
              <c:strCache>
                <c:ptCount val="1"/>
                <c:pt idx="0">
                  <c:v>15-17 anni</c:v>
                </c:pt>
              </c:strCache>
            </c:strRef>
          </c:tx>
          <c:marker>
            <c:symbol val="none"/>
          </c:marker>
          <c:cat>
            <c:strRef>
              <c:f>pc!$E$63:$P$63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pc!$E$64:$P$64</c:f>
              <c:numCache>
                <c:formatCode>General</c:formatCode>
                <c:ptCount val="12"/>
                <c:pt idx="0">
                  <c:v>76.900000000000006</c:v>
                </c:pt>
                <c:pt idx="1">
                  <c:v>77.400000000000006</c:v>
                </c:pt>
                <c:pt idx="2">
                  <c:v>77</c:v>
                </c:pt>
                <c:pt idx="3">
                  <c:v>80.2</c:v>
                </c:pt>
                <c:pt idx="4">
                  <c:v>79.7</c:v>
                </c:pt>
                <c:pt idx="5">
                  <c:v>77.8</c:v>
                </c:pt>
                <c:pt idx="6">
                  <c:v>81.900000000000006</c:v>
                </c:pt>
                <c:pt idx="7">
                  <c:v>86</c:v>
                </c:pt>
                <c:pt idx="8">
                  <c:v>89.3</c:v>
                </c:pt>
                <c:pt idx="9">
                  <c:v>88.9</c:v>
                </c:pt>
                <c:pt idx="10">
                  <c:v>87.9</c:v>
                </c:pt>
                <c:pt idx="11">
                  <c:v>89.3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pc!$D$65</c:f>
              <c:strCache>
                <c:ptCount val="1"/>
                <c:pt idx="0">
                  <c:v>18-19 anni</c:v>
                </c:pt>
              </c:strCache>
            </c:strRef>
          </c:tx>
          <c:marker>
            <c:symbol val="none"/>
          </c:marker>
          <c:cat>
            <c:strRef>
              <c:f>pc!$E$63:$P$63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pc!$E$65:$P$65</c:f>
              <c:numCache>
                <c:formatCode>General</c:formatCode>
                <c:ptCount val="12"/>
                <c:pt idx="0">
                  <c:v>72.599999999999994</c:v>
                </c:pt>
                <c:pt idx="1">
                  <c:v>73.400000000000006</c:v>
                </c:pt>
                <c:pt idx="2">
                  <c:v>72.7</c:v>
                </c:pt>
                <c:pt idx="3">
                  <c:v>75.900000000000006</c:v>
                </c:pt>
                <c:pt idx="4">
                  <c:v>77.400000000000006</c:v>
                </c:pt>
                <c:pt idx="5">
                  <c:v>77.400000000000006</c:v>
                </c:pt>
                <c:pt idx="6">
                  <c:v>80</c:v>
                </c:pt>
                <c:pt idx="7">
                  <c:v>86</c:v>
                </c:pt>
                <c:pt idx="8">
                  <c:v>89.8</c:v>
                </c:pt>
                <c:pt idx="9">
                  <c:v>88.2</c:v>
                </c:pt>
                <c:pt idx="10">
                  <c:v>86.6</c:v>
                </c:pt>
                <c:pt idx="11">
                  <c:v>88.1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pc!$D$66</c:f>
              <c:strCache>
                <c:ptCount val="1"/>
                <c:pt idx="0">
                  <c:v>20-24 anni</c:v>
                </c:pt>
              </c:strCache>
            </c:strRef>
          </c:tx>
          <c:marker>
            <c:symbol val="none"/>
          </c:marker>
          <c:cat>
            <c:strRef>
              <c:f>pc!$E$63:$P$63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pc!$E$66:$P$66</c:f>
              <c:numCache>
                <c:formatCode>General</c:formatCode>
                <c:ptCount val="12"/>
                <c:pt idx="0">
                  <c:v>63.6</c:v>
                </c:pt>
                <c:pt idx="1">
                  <c:v>63.7</c:v>
                </c:pt>
                <c:pt idx="2">
                  <c:v>67.2</c:v>
                </c:pt>
                <c:pt idx="3">
                  <c:v>69.099999999999994</c:v>
                </c:pt>
                <c:pt idx="4">
                  <c:v>72.400000000000006</c:v>
                </c:pt>
                <c:pt idx="5">
                  <c:v>71.900000000000006</c:v>
                </c:pt>
                <c:pt idx="6">
                  <c:v>73.8</c:v>
                </c:pt>
                <c:pt idx="7">
                  <c:v>79</c:v>
                </c:pt>
                <c:pt idx="8">
                  <c:v>82.8</c:v>
                </c:pt>
                <c:pt idx="9">
                  <c:v>85</c:v>
                </c:pt>
                <c:pt idx="10">
                  <c:v>84</c:v>
                </c:pt>
                <c:pt idx="11">
                  <c:v>84.8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pc!$D$67</c:f>
              <c:strCache>
                <c:ptCount val="1"/>
                <c:pt idx="0">
                  <c:v>25-34 anni</c:v>
                </c:pt>
              </c:strCache>
            </c:strRef>
          </c:tx>
          <c:marker>
            <c:symbol val="none"/>
          </c:marker>
          <c:cat>
            <c:strRef>
              <c:f>pc!$E$63:$P$63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pc!$E$67:$P$67</c:f>
              <c:numCache>
                <c:formatCode>General</c:formatCode>
                <c:ptCount val="12"/>
                <c:pt idx="0">
                  <c:v>53.1</c:v>
                </c:pt>
                <c:pt idx="1">
                  <c:v>53.6</c:v>
                </c:pt>
                <c:pt idx="2">
                  <c:v>56.8</c:v>
                </c:pt>
                <c:pt idx="3">
                  <c:v>57.1</c:v>
                </c:pt>
                <c:pt idx="4">
                  <c:v>60.4</c:v>
                </c:pt>
                <c:pt idx="5">
                  <c:v>61.5</c:v>
                </c:pt>
                <c:pt idx="6">
                  <c:v>65.5</c:v>
                </c:pt>
                <c:pt idx="7">
                  <c:v>69.599999999999994</c:v>
                </c:pt>
                <c:pt idx="8">
                  <c:v>74.3</c:v>
                </c:pt>
                <c:pt idx="9">
                  <c:v>77.099999999999994</c:v>
                </c:pt>
                <c:pt idx="10">
                  <c:v>78.5</c:v>
                </c:pt>
                <c:pt idx="11">
                  <c:v>78.7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738432"/>
        <c:axId val="68740224"/>
      </c:lineChart>
      <c:catAx>
        <c:axId val="68738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68740224"/>
        <c:crosses val="autoZero"/>
        <c:auto val="1"/>
        <c:lblAlgn val="ctr"/>
        <c:lblOffset val="100"/>
        <c:noMultiLvlLbl val="0"/>
      </c:catAx>
      <c:valAx>
        <c:axId val="687402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87384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b="1" i="0" baseline="0" dirty="0" smtClean="0">
                <a:effectLst/>
                <a:latin typeface="+mn-lt"/>
              </a:rPr>
              <a:t>Percentuali di persone </a:t>
            </a:r>
            <a:r>
              <a:rPr lang="it-IT" sz="1600" b="1" i="0" baseline="0" dirty="0">
                <a:effectLst/>
                <a:latin typeface="+mn-lt"/>
              </a:rPr>
              <a:t>che hanno utilizzato internet negli ultimi 12 </a:t>
            </a:r>
            <a:r>
              <a:rPr lang="it-IT" sz="1600" b="1" i="0" baseline="0" dirty="0" smtClean="0">
                <a:effectLst/>
                <a:latin typeface="+mn-lt"/>
              </a:rPr>
              <a:t>mesi</a:t>
            </a:r>
            <a:endParaRPr lang="it-IT" sz="1600" dirty="0">
              <a:effectLst/>
              <a:latin typeface="+mn-lt"/>
            </a:endParaRPr>
          </a:p>
        </c:rich>
      </c:tx>
      <c:layout>
        <c:manualLayout>
          <c:xMode val="edge"/>
          <c:yMode val="edge"/>
          <c:x val="0.14845822397200351"/>
          <c:y val="1.720578114246386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internet!$D$57</c:f>
              <c:strCache>
                <c:ptCount val="1"/>
                <c:pt idx="0">
                  <c:v>15-17 anni</c:v>
                </c:pt>
              </c:strCache>
            </c:strRef>
          </c:tx>
          <c:marker>
            <c:symbol val="none"/>
          </c:marker>
          <c:cat>
            <c:strRef>
              <c:f>internet!$E$56:$P$56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internet!$E$57:$P$57</c:f>
              <c:numCache>
                <c:formatCode>0.0</c:formatCode>
                <c:ptCount val="12"/>
                <c:pt idx="0">
                  <c:v>56.2</c:v>
                </c:pt>
                <c:pt idx="1">
                  <c:v>57</c:v>
                </c:pt>
                <c:pt idx="2">
                  <c:v>62.3</c:v>
                </c:pt>
                <c:pt idx="3">
                  <c:v>63.5</c:v>
                </c:pt>
                <c:pt idx="4">
                  <c:v>67.2</c:v>
                </c:pt>
                <c:pt idx="5">
                  <c:v>70.099999999999994</c:v>
                </c:pt>
                <c:pt idx="6">
                  <c:v>76.7</c:v>
                </c:pt>
                <c:pt idx="7">
                  <c:v>82.1</c:v>
                </c:pt>
                <c:pt idx="8">
                  <c:v>87.2</c:v>
                </c:pt>
                <c:pt idx="9">
                  <c:v>89.1</c:v>
                </c:pt>
                <c:pt idx="10">
                  <c:v>88.3</c:v>
                </c:pt>
                <c:pt idx="11">
                  <c:v>89.6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internet!$D$58</c:f>
              <c:strCache>
                <c:ptCount val="1"/>
                <c:pt idx="0">
                  <c:v>18-19 anni</c:v>
                </c:pt>
              </c:strCache>
            </c:strRef>
          </c:tx>
          <c:marker>
            <c:symbol val="none"/>
          </c:marker>
          <c:cat>
            <c:strRef>
              <c:f>internet!$E$56:$P$56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internet!$E$58:$P$58</c:f>
              <c:numCache>
                <c:formatCode>0.0</c:formatCode>
                <c:ptCount val="12"/>
                <c:pt idx="0">
                  <c:v>59.6</c:v>
                </c:pt>
                <c:pt idx="1">
                  <c:v>60.8</c:v>
                </c:pt>
                <c:pt idx="2">
                  <c:v>63.7</c:v>
                </c:pt>
                <c:pt idx="3">
                  <c:v>67.400000000000006</c:v>
                </c:pt>
                <c:pt idx="4">
                  <c:v>68.599999999999994</c:v>
                </c:pt>
                <c:pt idx="5">
                  <c:v>74.8</c:v>
                </c:pt>
                <c:pt idx="6">
                  <c:v>77.2</c:v>
                </c:pt>
                <c:pt idx="7">
                  <c:v>83.7</c:v>
                </c:pt>
                <c:pt idx="8">
                  <c:v>90.4</c:v>
                </c:pt>
                <c:pt idx="9">
                  <c:v>88.7</c:v>
                </c:pt>
                <c:pt idx="10">
                  <c:v>88.6</c:v>
                </c:pt>
                <c:pt idx="11">
                  <c:v>89.9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internet!$D$59</c:f>
              <c:strCache>
                <c:ptCount val="1"/>
                <c:pt idx="0">
                  <c:v>20-24 anni</c:v>
                </c:pt>
              </c:strCache>
            </c:strRef>
          </c:tx>
          <c:marker>
            <c:symbol val="none"/>
          </c:marker>
          <c:cat>
            <c:strRef>
              <c:f>internet!$E$56:$P$56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internet!$E$59:$P$59</c:f>
              <c:numCache>
                <c:formatCode>0.0</c:formatCode>
                <c:ptCount val="12"/>
                <c:pt idx="0">
                  <c:v>54.9</c:v>
                </c:pt>
                <c:pt idx="1">
                  <c:v>55.4</c:v>
                </c:pt>
                <c:pt idx="2">
                  <c:v>59.4</c:v>
                </c:pt>
                <c:pt idx="3">
                  <c:v>63.1</c:v>
                </c:pt>
                <c:pt idx="4">
                  <c:v>66.2</c:v>
                </c:pt>
                <c:pt idx="5">
                  <c:v>68.400000000000006</c:v>
                </c:pt>
                <c:pt idx="6">
                  <c:v>71</c:v>
                </c:pt>
                <c:pt idx="7">
                  <c:v>77.599999999999994</c:v>
                </c:pt>
                <c:pt idx="8">
                  <c:v>82.1</c:v>
                </c:pt>
                <c:pt idx="9">
                  <c:v>85.5</c:v>
                </c:pt>
                <c:pt idx="10">
                  <c:v>85.6</c:v>
                </c:pt>
                <c:pt idx="11">
                  <c:v>85.4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internet!$D$60</c:f>
              <c:strCache>
                <c:ptCount val="1"/>
                <c:pt idx="0">
                  <c:v>25-34 anni</c:v>
                </c:pt>
              </c:strCache>
            </c:strRef>
          </c:tx>
          <c:marker>
            <c:symbol val="none"/>
          </c:marker>
          <c:cat>
            <c:strRef>
              <c:f>internet!$E$56:$P$56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internet!$E$60:$P$60</c:f>
              <c:numCache>
                <c:formatCode>0.0</c:formatCode>
                <c:ptCount val="12"/>
                <c:pt idx="0">
                  <c:v>44</c:v>
                </c:pt>
                <c:pt idx="1">
                  <c:v>43.7</c:v>
                </c:pt>
                <c:pt idx="2">
                  <c:v>48.8</c:v>
                </c:pt>
                <c:pt idx="3">
                  <c:v>50.7</c:v>
                </c:pt>
                <c:pt idx="4">
                  <c:v>54.4</c:v>
                </c:pt>
                <c:pt idx="5">
                  <c:v>58.7</c:v>
                </c:pt>
                <c:pt idx="6">
                  <c:v>62.6</c:v>
                </c:pt>
                <c:pt idx="7">
                  <c:v>67.900000000000006</c:v>
                </c:pt>
                <c:pt idx="8">
                  <c:v>73.3</c:v>
                </c:pt>
                <c:pt idx="9">
                  <c:v>77</c:v>
                </c:pt>
                <c:pt idx="10">
                  <c:v>78.900000000000006</c:v>
                </c:pt>
                <c:pt idx="11">
                  <c:v>80.099999999999994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999232"/>
        <c:axId val="70263168"/>
      </c:lineChart>
      <c:catAx>
        <c:axId val="69999232"/>
        <c:scaling>
          <c:orientation val="minMax"/>
        </c:scaling>
        <c:delete val="0"/>
        <c:axPos val="b"/>
        <c:majorTickMark val="none"/>
        <c:minorTickMark val="none"/>
        <c:tickLblPos val="nextTo"/>
        <c:crossAx val="70263168"/>
        <c:crosses val="autoZero"/>
        <c:auto val="1"/>
        <c:lblAlgn val="ctr"/>
        <c:lblOffset val="100"/>
        <c:noMultiLvlLbl val="0"/>
      </c:catAx>
      <c:valAx>
        <c:axId val="70263168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699992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b="1" i="0" baseline="0" dirty="0" err="1" smtClean="0">
                <a:effectLst/>
              </a:rPr>
              <a:t>Percentuali</a:t>
            </a:r>
            <a:r>
              <a:rPr lang="en-US" sz="1600" b="1" i="0" baseline="0" dirty="0" smtClean="0">
                <a:effectLst/>
              </a:rPr>
              <a:t> di </a:t>
            </a:r>
            <a:r>
              <a:rPr lang="en-US" sz="1600" b="1" i="0" baseline="0" dirty="0" err="1" smtClean="0">
                <a:effectLst/>
              </a:rPr>
              <a:t>persone</a:t>
            </a:r>
            <a:r>
              <a:rPr lang="en-US" sz="1600" b="1" i="0" baseline="0" dirty="0" smtClean="0">
                <a:effectLst/>
              </a:rPr>
              <a:t> </a:t>
            </a:r>
            <a:r>
              <a:rPr lang="en-US" sz="1600" b="1" i="0" baseline="0" dirty="0" err="1" smtClean="0">
                <a:effectLst/>
              </a:rPr>
              <a:t>che</a:t>
            </a:r>
            <a:r>
              <a:rPr lang="en-US" sz="1600" b="1" i="0" baseline="0" dirty="0" smtClean="0">
                <a:effectLst/>
              </a:rPr>
              <a:t> </a:t>
            </a:r>
            <a:r>
              <a:rPr lang="en-US" sz="1600" b="1" i="0" baseline="0" dirty="0" err="1" smtClean="0">
                <a:effectLst/>
              </a:rPr>
              <a:t>leggono</a:t>
            </a:r>
            <a:r>
              <a:rPr lang="en-US" sz="1600" b="1" i="0" baseline="0" dirty="0" smtClean="0">
                <a:effectLst/>
              </a:rPr>
              <a:t> </a:t>
            </a:r>
            <a:r>
              <a:rPr lang="en-US" sz="1600" b="1" i="0" baseline="0" dirty="0" err="1" smtClean="0">
                <a:effectLst/>
              </a:rPr>
              <a:t>i</a:t>
            </a:r>
            <a:r>
              <a:rPr lang="en-US" sz="1600" b="1" i="0" baseline="0" dirty="0" smtClean="0">
                <a:effectLst/>
              </a:rPr>
              <a:t> </a:t>
            </a:r>
            <a:r>
              <a:rPr lang="en-US" sz="1600" b="1" i="0" baseline="0" dirty="0" err="1">
                <a:effectLst/>
              </a:rPr>
              <a:t>quotidiani</a:t>
            </a:r>
            <a:r>
              <a:rPr lang="en-US" sz="1600" b="1" i="0" baseline="0" dirty="0">
                <a:effectLst/>
              </a:rPr>
              <a:t> </a:t>
            </a:r>
            <a:r>
              <a:rPr lang="en-US" sz="1600" b="1" i="0" baseline="0" dirty="0" err="1">
                <a:effectLst/>
              </a:rPr>
              <a:t>almeno</a:t>
            </a:r>
            <a:r>
              <a:rPr lang="en-US" sz="1600" b="1" i="0" baseline="0" dirty="0">
                <a:effectLst/>
              </a:rPr>
              <a:t> </a:t>
            </a:r>
            <a:r>
              <a:rPr lang="en-US" sz="1600" b="1" i="0" baseline="0" dirty="0" err="1">
                <a:effectLst/>
              </a:rPr>
              <a:t>una</a:t>
            </a:r>
            <a:r>
              <a:rPr lang="en-US" sz="1600" b="1" i="0" baseline="0" dirty="0">
                <a:effectLst/>
              </a:rPr>
              <a:t> </a:t>
            </a:r>
            <a:r>
              <a:rPr lang="en-US" sz="1600" b="1" i="0" baseline="0" dirty="0" err="1">
                <a:effectLst/>
              </a:rPr>
              <a:t>volta</a:t>
            </a:r>
            <a:r>
              <a:rPr lang="en-US" sz="1600" b="1" i="0" baseline="0" dirty="0">
                <a:effectLst/>
              </a:rPr>
              <a:t> a </a:t>
            </a:r>
            <a:r>
              <a:rPr lang="en-US" sz="1600" b="1" i="0" baseline="0" dirty="0" err="1" smtClean="0">
                <a:effectLst/>
              </a:rPr>
              <a:t>settimana</a:t>
            </a:r>
            <a:endParaRPr lang="it-IT" sz="16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210529055768855"/>
          <c:y val="0.23144541891613141"/>
          <c:w val="0.83204980369189385"/>
          <c:h val="0.47853445148624713"/>
        </c:manualLayout>
      </c:layout>
      <c:lineChart>
        <c:grouping val="standard"/>
        <c:varyColors val="0"/>
        <c:ser>
          <c:idx val="0"/>
          <c:order val="0"/>
          <c:tx>
            <c:strRef>
              <c:f>'leggono i quotidiani'!$B$74:$C$74</c:f>
              <c:strCache>
                <c:ptCount val="1"/>
                <c:pt idx="0">
                  <c:v>15-17 anni</c:v>
                </c:pt>
              </c:strCache>
            </c:strRef>
          </c:tx>
          <c:marker>
            <c:symbol val="none"/>
          </c:marker>
          <c:cat>
            <c:strRef>
              <c:f>'leggono i quotidiani'!$D$73:$W$73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'leggono i quotidiani'!$D$74:$W$74</c:f>
              <c:numCache>
                <c:formatCode>0.0</c:formatCode>
                <c:ptCount val="20"/>
                <c:pt idx="0">
                  <c:v>51.9</c:v>
                </c:pt>
                <c:pt idx="1">
                  <c:v>53.6</c:v>
                </c:pt>
                <c:pt idx="2">
                  <c:v>52.5</c:v>
                </c:pt>
                <c:pt idx="3">
                  <c:v>48.7</c:v>
                </c:pt>
                <c:pt idx="4">
                  <c:v>52.8</c:v>
                </c:pt>
                <c:pt idx="5">
                  <c:v>48</c:v>
                </c:pt>
                <c:pt idx="6">
                  <c:v>46.4</c:v>
                </c:pt>
                <c:pt idx="7">
                  <c:v>42.5</c:v>
                </c:pt>
                <c:pt idx="8">
                  <c:v>49.4</c:v>
                </c:pt>
                <c:pt idx="9">
                  <c:v>50.7</c:v>
                </c:pt>
                <c:pt idx="10">
                  <c:v>46.9</c:v>
                </c:pt>
                <c:pt idx="11">
                  <c:v>48.3</c:v>
                </c:pt>
                <c:pt idx="12">
                  <c:v>50.2</c:v>
                </c:pt>
                <c:pt idx="13">
                  <c:v>47.6</c:v>
                </c:pt>
                <c:pt idx="14">
                  <c:v>44.8</c:v>
                </c:pt>
                <c:pt idx="15">
                  <c:v>44</c:v>
                </c:pt>
                <c:pt idx="16">
                  <c:v>37</c:v>
                </c:pt>
                <c:pt idx="17">
                  <c:v>36.9</c:v>
                </c:pt>
                <c:pt idx="18">
                  <c:v>33.1</c:v>
                </c:pt>
                <c:pt idx="19">
                  <c:v>30.3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'leggono i quotidiani'!$B$75:$C$75</c:f>
              <c:strCache>
                <c:ptCount val="1"/>
                <c:pt idx="0">
                  <c:v>18-19 anni</c:v>
                </c:pt>
              </c:strCache>
            </c:strRef>
          </c:tx>
          <c:marker>
            <c:symbol val="none"/>
          </c:marker>
          <c:cat>
            <c:strRef>
              <c:f>'leggono i quotidiani'!$D$73:$W$73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'leggono i quotidiani'!$D$75:$W$75</c:f>
              <c:numCache>
                <c:formatCode>0.0</c:formatCode>
                <c:ptCount val="20"/>
                <c:pt idx="0">
                  <c:v>63.7</c:v>
                </c:pt>
                <c:pt idx="1">
                  <c:v>65.8</c:v>
                </c:pt>
                <c:pt idx="2">
                  <c:v>61</c:v>
                </c:pt>
                <c:pt idx="3">
                  <c:v>63.5</c:v>
                </c:pt>
                <c:pt idx="4">
                  <c:v>63.1</c:v>
                </c:pt>
                <c:pt idx="5">
                  <c:v>55.7</c:v>
                </c:pt>
                <c:pt idx="6">
                  <c:v>55.2</c:v>
                </c:pt>
                <c:pt idx="7">
                  <c:v>56.3</c:v>
                </c:pt>
                <c:pt idx="8">
                  <c:v>58.7</c:v>
                </c:pt>
                <c:pt idx="9">
                  <c:v>59.7</c:v>
                </c:pt>
                <c:pt idx="10">
                  <c:v>52.5</c:v>
                </c:pt>
                <c:pt idx="11">
                  <c:v>59.2</c:v>
                </c:pt>
                <c:pt idx="12">
                  <c:v>55.9</c:v>
                </c:pt>
                <c:pt idx="13">
                  <c:v>57.4</c:v>
                </c:pt>
                <c:pt idx="14">
                  <c:v>56.5</c:v>
                </c:pt>
                <c:pt idx="15">
                  <c:v>55.2</c:v>
                </c:pt>
                <c:pt idx="16">
                  <c:v>51.8</c:v>
                </c:pt>
                <c:pt idx="17">
                  <c:v>49</c:v>
                </c:pt>
                <c:pt idx="18">
                  <c:v>42.3</c:v>
                </c:pt>
                <c:pt idx="19">
                  <c:v>42.5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'leggono i quotidiani'!$B$76:$C$76</c:f>
              <c:strCache>
                <c:ptCount val="1"/>
                <c:pt idx="0">
                  <c:v>20-24 anni</c:v>
                </c:pt>
              </c:strCache>
            </c:strRef>
          </c:tx>
          <c:marker>
            <c:symbol val="none"/>
          </c:marker>
          <c:cat>
            <c:strRef>
              <c:f>'leggono i quotidiani'!$D$73:$W$73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'leggono i quotidiani'!$D$76:$W$76</c:f>
              <c:numCache>
                <c:formatCode>0.0</c:formatCode>
                <c:ptCount val="20"/>
                <c:pt idx="0">
                  <c:v>66.7</c:v>
                </c:pt>
                <c:pt idx="1">
                  <c:v>70.099999999999994</c:v>
                </c:pt>
                <c:pt idx="2">
                  <c:v>68.3</c:v>
                </c:pt>
                <c:pt idx="3">
                  <c:v>67.400000000000006</c:v>
                </c:pt>
                <c:pt idx="4">
                  <c:v>67.8</c:v>
                </c:pt>
                <c:pt idx="5">
                  <c:v>63.1</c:v>
                </c:pt>
                <c:pt idx="6">
                  <c:v>62.5</c:v>
                </c:pt>
                <c:pt idx="7">
                  <c:v>62.3</c:v>
                </c:pt>
                <c:pt idx="8">
                  <c:v>66.099999999999994</c:v>
                </c:pt>
                <c:pt idx="9">
                  <c:v>63.5</c:v>
                </c:pt>
                <c:pt idx="10">
                  <c:v>61.7</c:v>
                </c:pt>
                <c:pt idx="11">
                  <c:v>62.5</c:v>
                </c:pt>
                <c:pt idx="12">
                  <c:v>63</c:v>
                </c:pt>
                <c:pt idx="13">
                  <c:v>60.4</c:v>
                </c:pt>
                <c:pt idx="14">
                  <c:v>58.2</c:v>
                </c:pt>
                <c:pt idx="15">
                  <c:v>56.8</c:v>
                </c:pt>
                <c:pt idx="16">
                  <c:v>52.7</c:v>
                </c:pt>
                <c:pt idx="17">
                  <c:v>52.7</c:v>
                </c:pt>
                <c:pt idx="18">
                  <c:v>49.8</c:v>
                </c:pt>
                <c:pt idx="19">
                  <c:v>47.2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'leggono i quotidiani'!$B$77:$C$77</c:f>
              <c:strCache>
                <c:ptCount val="1"/>
                <c:pt idx="0">
                  <c:v>25-34 anni</c:v>
                </c:pt>
              </c:strCache>
            </c:strRef>
          </c:tx>
          <c:marker>
            <c:symbol val="none"/>
          </c:marker>
          <c:cat>
            <c:strRef>
              <c:f>'leggono i quotidiani'!$D$73:$W$73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'leggono i quotidiani'!$D$77:$W$77</c:f>
              <c:numCache>
                <c:formatCode>0.0</c:formatCode>
                <c:ptCount val="20"/>
                <c:pt idx="0">
                  <c:v>71.8</c:v>
                </c:pt>
                <c:pt idx="1">
                  <c:v>72</c:v>
                </c:pt>
                <c:pt idx="2">
                  <c:v>71.400000000000006</c:v>
                </c:pt>
                <c:pt idx="3">
                  <c:v>70.3</c:v>
                </c:pt>
                <c:pt idx="4">
                  <c:v>71.099999999999994</c:v>
                </c:pt>
                <c:pt idx="5">
                  <c:v>67.5</c:v>
                </c:pt>
                <c:pt idx="6">
                  <c:v>65.599999999999994</c:v>
                </c:pt>
                <c:pt idx="7">
                  <c:v>68.599999999999994</c:v>
                </c:pt>
                <c:pt idx="8">
                  <c:v>67</c:v>
                </c:pt>
                <c:pt idx="9">
                  <c:v>69.2</c:v>
                </c:pt>
                <c:pt idx="10">
                  <c:v>66</c:v>
                </c:pt>
                <c:pt idx="11">
                  <c:v>65</c:v>
                </c:pt>
                <c:pt idx="12">
                  <c:v>65.7</c:v>
                </c:pt>
                <c:pt idx="13">
                  <c:v>65</c:v>
                </c:pt>
                <c:pt idx="14">
                  <c:v>61.4</c:v>
                </c:pt>
                <c:pt idx="15">
                  <c:v>61.8</c:v>
                </c:pt>
                <c:pt idx="16">
                  <c:v>59.6</c:v>
                </c:pt>
                <c:pt idx="17">
                  <c:v>59.2</c:v>
                </c:pt>
                <c:pt idx="18">
                  <c:v>57.2</c:v>
                </c:pt>
                <c:pt idx="19">
                  <c:v>51.7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346624"/>
        <c:axId val="70348160"/>
      </c:lineChart>
      <c:catAx>
        <c:axId val="70346624"/>
        <c:scaling>
          <c:orientation val="minMax"/>
        </c:scaling>
        <c:delete val="0"/>
        <c:axPos val="b"/>
        <c:majorTickMark val="none"/>
        <c:minorTickMark val="none"/>
        <c:tickLblPos val="nextTo"/>
        <c:crossAx val="70348160"/>
        <c:crosses val="autoZero"/>
        <c:auto val="1"/>
        <c:lblAlgn val="ctr"/>
        <c:lblOffset val="100"/>
        <c:noMultiLvlLbl val="0"/>
      </c:catAx>
      <c:valAx>
        <c:axId val="70348160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703466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dirty="0" smtClean="0"/>
              <a:t>Percentuali di persone </a:t>
            </a:r>
            <a:r>
              <a:rPr lang="it-IT" sz="1600" dirty="0"/>
              <a:t>che</a:t>
            </a:r>
            <a:r>
              <a:rPr lang="it-IT" sz="1600" baseline="0" dirty="0"/>
              <a:t> ascoltano la </a:t>
            </a:r>
            <a:r>
              <a:rPr lang="it-IT" sz="1600" baseline="0" dirty="0" smtClean="0"/>
              <a:t>radio</a:t>
            </a:r>
            <a:endParaRPr lang="it-IT" sz="16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'ascoltano la radio'!$E$175</c:f>
              <c:strCache>
                <c:ptCount val="1"/>
                <c:pt idx="0">
                  <c:v>15-17 anni</c:v>
                </c:pt>
              </c:strCache>
            </c:strRef>
          </c:tx>
          <c:marker>
            <c:symbol val="none"/>
          </c:marker>
          <c:cat>
            <c:strRef>
              <c:f>'ascoltano la radio'!$F$174:$Y$174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'ascoltano la radio'!$F$175:$Y$175</c:f>
              <c:numCache>
                <c:formatCode>0.0</c:formatCode>
                <c:ptCount val="20"/>
                <c:pt idx="0">
                  <c:v>84</c:v>
                </c:pt>
                <c:pt idx="1">
                  <c:v>85.6</c:v>
                </c:pt>
                <c:pt idx="2">
                  <c:v>87.2</c:v>
                </c:pt>
                <c:pt idx="3">
                  <c:v>89.8</c:v>
                </c:pt>
                <c:pt idx="4">
                  <c:v>86</c:v>
                </c:pt>
                <c:pt idx="5">
                  <c:v>86</c:v>
                </c:pt>
                <c:pt idx="6">
                  <c:v>85.6</c:v>
                </c:pt>
                <c:pt idx="7">
                  <c:v>83.6</c:v>
                </c:pt>
                <c:pt idx="8">
                  <c:v>84.5</c:v>
                </c:pt>
                <c:pt idx="9">
                  <c:v>82.7</c:v>
                </c:pt>
                <c:pt idx="10">
                  <c:v>82.4</c:v>
                </c:pt>
                <c:pt idx="11">
                  <c:v>81.5</c:v>
                </c:pt>
                <c:pt idx="12">
                  <c:v>79.400000000000006</c:v>
                </c:pt>
                <c:pt idx="13">
                  <c:v>75.7</c:v>
                </c:pt>
                <c:pt idx="14">
                  <c:v>71.5</c:v>
                </c:pt>
                <c:pt idx="15">
                  <c:v>71.400000000000006</c:v>
                </c:pt>
                <c:pt idx="16">
                  <c:v>69.400000000000006</c:v>
                </c:pt>
                <c:pt idx="17">
                  <c:v>65.8</c:v>
                </c:pt>
                <c:pt idx="18">
                  <c:v>65.2</c:v>
                </c:pt>
                <c:pt idx="19">
                  <c:v>64.5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'ascoltano la radio'!$E$176</c:f>
              <c:strCache>
                <c:ptCount val="1"/>
                <c:pt idx="0">
                  <c:v>18-19 anni</c:v>
                </c:pt>
              </c:strCache>
            </c:strRef>
          </c:tx>
          <c:marker>
            <c:symbol val="none"/>
          </c:marker>
          <c:cat>
            <c:strRef>
              <c:f>'ascoltano la radio'!$F$174:$Y$174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'ascoltano la radio'!$F$176:$Y$176</c:f>
              <c:numCache>
                <c:formatCode>0.0</c:formatCode>
                <c:ptCount val="20"/>
                <c:pt idx="0">
                  <c:v>84.6</c:v>
                </c:pt>
                <c:pt idx="1">
                  <c:v>86</c:v>
                </c:pt>
                <c:pt idx="2">
                  <c:v>86</c:v>
                </c:pt>
                <c:pt idx="3">
                  <c:v>89.3</c:v>
                </c:pt>
                <c:pt idx="4">
                  <c:v>86.7</c:v>
                </c:pt>
                <c:pt idx="5">
                  <c:v>85.2</c:v>
                </c:pt>
                <c:pt idx="6">
                  <c:v>85.1</c:v>
                </c:pt>
                <c:pt idx="7">
                  <c:v>84.3</c:v>
                </c:pt>
                <c:pt idx="8">
                  <c:v>86.5</c:v>
                </c:pt>
                <c:pt idx="9">
                  <c:v>84.8</c:v>
                </c:pt>
                <c:pt idx="10">
                  <c:v>84</c:v>
                </c:pt>
                <c:pt idx="11">
                  <c:v>84.3</c:v>
                </c:pt>
                <c:pt idx="12">
                  <c:v>80.7</c:v>
                </c:pt>
                <c:pt idx="13">
                  <c:v>79.5</c:v>
                </c:pt>
                <c:pt idx="14">
                  <c:v>75</c:v>
                </c:pt>
                <c:pt idx="15">
                  <c:v>76.900000000000006</c:v>
                </c:pt>
                <c:pt idx="16">
                  <c:v>72.900000000000006</c:v>
                </c:pt>
                <c:pt idx="17">
                  <c:v>68</c:v>
                </c:pt>
                <c:pt idx="18">
                  <c:v>70.3</c:v>
                </c:pt>
                <c:pt idx="19">
                  <c:v>71.3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'ascoltano la radio'!$E$177</c:f>
              <c:strCache>
                <c:ptCount val="1"/>
                <c:pt idx="0">
                  <c:v>20-24 anni</c:v>
                </c:pt>
              </c:strCache>
            </c:strRef>
          </c:tx>
          <c:marker>
            <c:symbol val="none"/>
          </c:marker>
          <c:cat>
            <c:strRef>
              <c:f>'ascoltano la radio'!$F$174:$Y$174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'ascoltano la radio'!$F$177:$Y$177</c:f>
              <c:numCache>
                <c:formatCode>0.0</c:formatCode>
                <c:ptCount val="20"/>
                <c:pt idx="0">
                  <c:v>82.7</c:v>
                </c:pt>
                <c:pt idx="1">
                  <c:v>81.7</c:v>
                </c:pt>
                <c:pt idx="2">
                  <c:v>84.2</c:v>
                </c:pt>
                <c:pt idx="3">
                  <c:v>88.1</c:v>
                </c:pt>
                <c:pt idx="4">
                  <c:v>85.9</c:v>
                </c:pt>
                <c:pt idx="5">
                  <c:v>84.6</c:v>
                </c:pt>
                <c:pt idx="6">
                  <c:v>83</c:v>
                </c:pt>
                <c:pt idx="7">
                  <c:v>83.1</c:v>
                </c:pt>
                <c:pt idx="8">
                  <c:v>83.3</c:v>
                </c:pt>
                <c:pt idx="9">
                  <c:v>83.5</c:v>
                </c:pt>
                <c:pt idx="10">
                  <c:v>83.4</c:v>
                </c:pt>
                <c:pt idx="11">
                  <c:v>81.7</c:v>
                </c:pt>
                <c:pt idx="12">
                  <c:v>80.3</c:v>
                </c:pt>
                <c:pt idx="13">
                  <c:v>80</c:v>
                </c:pt>
                <c:pt idx="14">
                  <c:v>76.400000000000006</c:v>
                </c:pt>
                <c:pt idx="15">
                  <c:v>76.900000000000006</c:v>
                </c:pt>
                <c:pt idx="16">
                  <c:v>75.099999999999994</c:v>
                </c:pt>
                <c:pt idx="17">
                  <c:v>73.900000000000006</c:v>
                </c:pt>
                <c:pt idx="18">
                  <c:v>72.900000000000006</c:v>
                </c:pt>
                <c:pt idx="19">
                  <c:v>70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'ascoltano la radio'!$E$178</c:f>
              <c:strCache>
                <c:ptCount val="1"/>
                <c:pt idx="0">
                  <c:v>25-34 anni</c:v>
                </c:pt>
              </c:strCache>
            </c:strRef>
          </c:tx>
          <c:marker>
            <c:symbol val="none"/>
          </c:marker>
          <c:cat>
            <c:strRef>
              <c:f>'ascoltano la radio'!$F$174:$Y$174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strCache>
            </c:strRef>
          </c:cat>
          <c:val>
            <c:numRef>
              <c:f>'ascoltano la radio'!$F$178:$Y$178</c:f>
              <c:numCache>
                <c:formatCode>0.0</c:formatCode>
                <c:ptCount val="20"/>
                <c:pt idx="0">
                  <c:v>74.7</c:v>
                </c:pt>
                <c:pt idx="1">
                  <c:v>75</c:v>
                </c:pt>
                <c:pt idx="2">
                  <c:v>77.599999999999994</c:v>
                </c:pt>
                <c:pt idx="3">
                  <c:v>81.5</c:v>
                </c:pt>
                <c:pt idx="4">
                  <c:v>78.599999999999994</c:v>
                </c:pt>
                <c:pt idx="5">
                  <c:v>79.5</c:v>
                </c:pt>
                <c:pt idx="6">
                  <c:v>78.8</c:v>
                </c:pt>
                <c:pt idx="7">
                  <c:v>79.8</c:v>
                </c:pt>
                <c:pt idx="8">
                  <c:v>79.8</c:v>
                </c:pt>
                <c:pt idx="9">
                  <c:v>80.599999999999994</c:v>
                </c:pt>
                <c:pt idx="10">
                  <c:v>81.599999999999994</c:v>
                </c:pt>
                <c:pt idx="11">
                  <c:v>80.3</c:v>
                </c:pt>
                <c:pt idx="12">
                  <c:v>80.7</c:v>
                </c:pt>
                <c:pt idx="13">
                  <c:v>79.7</c:v>
                </c:pt>
                <c:pt idx="14">
                  <c:v>76</c:v>
                </c:pt>
                <c:pt idx="15">
                  <c:v>77.8</c:v>
                </c:pt>
                <c:pt idx="16">
                  <c:v>75.599999999999994</c:v>
                </c:pt>
                <c:pt idx="17">
                  <c:v>74.5</c:v>
                </c:pt>
                <c:pt idx="18">
                  <c:v>75.3</c:v>
                </c:pt>
                <c:pt idx="19">
                  <c:v>71.8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45056"/>
        <c:axId val="71646592"/>
      </c:lineChart>
      <c:catAx>
        <c:axId val="71645056"/>
        <c:scaling>
          <c:orientation val="minMax"/>
        </c:scaling>
        <c:delete val="0"/>
        <c:axPos val="b"/>
        <c:majorTickMark val="none"/>
        <c:minorTickMark val="none"/>
        <c:tickLblPos val="nextTo"/>
        <c:crossAx val="71646592"/>
        <c:crosses val="autoZero"/>
        <c:auto val="1"/>
        <c:lblAlgn val="ctr"/>
        <c:lblOffset val="100"/>
        <c:noMultiLvlLbl val="0"/>
      </c:catAx>
      <c:valAx>
        <c:axId val="71646592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716450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u="none" strike="noStrike" baseline="0" dirty="0" smtClean="0">
                <a:effectLst/>
              </a:rPr>
              <a:t>Percentuali </a:t>
            </a:r>
            <a:r>
              <a:rPr lang="it-IT" sz="1600" b="1" i="0" u="none" strike="noStrike" baseline="0" dirty="0">
                <a:effectLst/>
              </a:rPr>
              <a:t>di persone di 3 anni e più che dichiara di svolgere pratica sportiva per modo e classe di età </a:t>
            </a:r>
            <a:r>
              <a:rPr lang="it-IT" sz="1600" b="1" i="0" u="none" strike="noStrike" baseline="0" dirty="0" smtClean="0">
                <a:effectLst/>
              </a:rPr>
              <a:t>– Anno</a:t>
            </a:r>
            <a:r>
              <a:rPr lang="it-IT" sz="1600" baseline="0" dirty="0" smtClean="0"/>
              <a:t> 2013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6975308641975308E-2"/>
          <c:y val="0.18518518518518517"/>
          <c:w val="0.96604938271604934"/>
          <c:h val="0.71303285554217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sport!$E$155</c:f>
              <c:strCache>
                <c:ptCount val="1"/>
                <c:pt idx="0">
                  <c:v>in modo continuativo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sport!$D$156:$D$158</c:f>
              <c:strCache>
                <c:ptCount val="3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</c:strCache>
            </c:strRef>
          </c:cat>
          <c:val>
            <c:numRef>
              <c:f>sport!$E$156:$E$158</c:f>
              <c:numCache>
                <c:formatCode>0.0</c:formatCode>
                <c:ptCount val="3"/>
                <c:pt idx="0">
                  <c:v>46.3</c:v>
                </c:pt>
                <c:pt idx="1">
                  <c:v>35.799999999999997</c:v>
                </c:pt>
                <c:pt idx="2">
                  <c:v>33</c:v>
                </c:pt>
              </c:numCache>
            </c:numRef>
          </c:val>
        </c:ser>
        <c:ser>
          <c:idx val="1"/>
          <c:order val="1"/>
          <c:tx>
            <c:strRef>
              <c:f>sport!$F$155</c:f>
              <c:strCache>
                <c:ptCount val="1"/>
                <c:pt idx="0">
                  <c:v>in modo saltuario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sport!$D$156:$D$158</c:f>
              <c:strCache>
                <c:ptCount val="3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</c:strCache>
            </c:strRef>
          </c:cat>
          <c:val>
            <c:numRef>
              <c:f>sport!$F$156:$F$158</c:f>
              <c:numCache>
                <c:formatCode>0.0</c:formatCode>
                <c:ptCount val="3"/>
                <c:pt idx="0">
                  <c:v>11</c:v>
                </c:pt>
                <c:pt idx="1">
                  <c:v>14.8</c:v>
                </c:pt>
                <c:pt idx="2">
                  <c:v>15.8</c:v>
                </c:pt>
              </c:numCache>
            </c:numRef>
          </c:val>
        </c:ser>
        <c:ser>
          <c:idx val="2"/>
          <c:order val="2"/>
          <c:tx>
            <c:strRef>
              <c:f>sport!$G$155</c:f>
              <c:strCache>
                <c:ptCount val="1"/>
                <c:pt idx="0">
                  <c:v>qualche attività fisica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sport!$D$156:$D$158</c:f>
              <c:strCache>
                <c:ptCount val="3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</c:strCache>
            </c:strRef>
          </c:cat>
          <c:val>
            <c:numRef>
              <c:f>sport!$G$156:$G$158</c:f>
              <c:numCache>
                <c:formatCode>0.0</c:formatCode>
                <c:ptCount val="3"/>
                <c:pt idx="0">
                  <c:v>20.2</c:v>
                </c:pt>
                <c:pt idx="1">
                  <c:v>22.1</c:v>
                </c:pt>
                <c:pt idx="2">
                  <c:v>23.3</c:v>
                </c:pt>
              </c:numCache>
            </c:numRef>
          </c:val>
        </c:ser>
        <c:ser>
          <c:idx val="3"/>
          <c:order val="3"/>
          <c:tx>
            <c:strRef>
              <c:f>sport!$H$155</c:f>
              <c:strCache>
                <c:ptCount val="1"/>
                <c:pt idx="0">
                  <c:v>mai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sport!$D$156:$D$158</c:f>
              <c:strCache>
                <c:ptCount val="3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</c:strCache>
            </c:strRef>
          </c:cat>
          <c:val>
            <c:numRef>
              <c:f>sport!$H$156:$H$158</c:f>
              <c:numCache>
                <c:formatCode>0.0</c:formatCode>
                <c:ptCount val="3"/>
                <c:pt idx="0">
                  <c:v>22.5</c:v>
                </c:pt>
                <c:pt idx="1">
                  <c:v>27.2</c:v>
                </c:pt>
                <c:pt idx="2">
                  <c:v>27.8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1756032"/>
        <c:axId val="76472320"/>
      </c:barChart>
      <c:catAx>
        <c:axId val="71756032"/>
        <c:scaling>
          <c:orientation val="minMax"/>
        </c:scaling>
        <c:delete val="0"/>
        <c:axPos val="b"/>
        <c:majorTickMark val="none"/>
        <c:minorTickMark val="none"/>
        <c:tickLblPos val="nextTo"/>
        <c:crossAx val="76472320"/>
        <c:crosses val="autoZero"/>
        <c:auto val="1"/>
        <c:lblAlgn val="ctr"/>
        <c:lblOffset val="100"/>
        <c:noMultiLvlLbl val="0"/>
      </c:catAx>
      <c:valAx>
        <c:axId val="764723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71756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746724964566401"/>
          <c:y val="0.23397650951525797"/>
          <c:w val="0.58601827549334107"/>
          <c:h val="5.939581017285119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it-IT" sz="1600" b="1" i="0" baseline="0" dirty="0">
                <a:effectLst/>
              </a:rPr>
              <a:t>Durata </a:t>
            </a:r>
            <a:r>
              <a:rPr lang="it-IT" sz="1600" b="1" i="0" baseline="0" dirty="0" smtClean="0">
                <a:effectLst/>
              </a:rPr>
              <a:t>media giornaliera generica </a:t>
            </a:r>
            <a:r>
              <a:rPr lang="it-IT" sz="1600" b="1" i="0" baseline="0" dirty="0">
                <a:effectLst/>
              </a:rPr>
              <a:t>del tempo libero per classi di età e </a:t>
            </a:r>
            <a:r>
              <a:rPr lang="it-IT" sz="1600" b="1" i="0" baseline="0" dirty="0" smtClean="0">
                <a:effectLst/>
              </a:rPr>
              <a:t>sesso – Anno 2008</a:t>
            </a:r>
            <a:endParaRPr lang="it-IT" sz="16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'tempo libero in ore'!$C$291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8.3333333333333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'tempo libero in ore'!$B$292:$B$296</c:f>
              <c:strCache>
                <c:ptCount val="5"/>
                <c:pt idx="0">
                  <c:v>15-24 anni</c:v>
                </c:pt>
                <c:pt idx="1">
                  <c:v>25-44 anni</c:v>
                </c:pt>
                <c:pt idx="2">
                  <c:v>45-64 anni</c:v>
                </c:pt>
                <c:pt idx="3">
                  <c:v>65 anni e più</c:v>
                </c:pt>
                <c:pt idx="4">
                  <c:v>15 anni e più</c:v>
                </c:pt>
              </c:strCache>
            </c:strRef>
          </c:cat>
          <c:val>
            <c:numRef>
              <c:f>'tempo libero in ore'!$C$292:$C$296</c:f>
              <c:numCache>
                <c:formatCode>0.00</c:formatCode>
                <c:ptCount val="5"/>
                <c:pt idx="0">
                  <c:v>5.4</c:v>
                </c:pt>
                <c:pt idx="1">
                  <c:v>4.04</c:v>
                </c:pt>
                <c:pt idx="2">
                  <c:v>4.55</c:v>
                </c:pt>
                <c:pt idx="3">
                  <c:v>7.11</c:v>
                </c:pt>
                <c:pt idx="4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'tempo libero in ore'!$D$291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1.1958144610690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3.9860482035634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5558E-3"/>
                  <c:y val="-1.1958144610690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'tempo libero in ore'!$B$292:$B$296</c:f>
              <c:strCache>
                <c:ptCount val="5"/>
                <c:pt idx="0">
                  <c:v>15-24 anni</c:v>
                </c:pt>
                <c:pt idx="1">
                  <c:v>25-44 anni</c:v>
                </c:pt>
                <c:pt idx="2">
                  <c:v>45-64 anni</c:v>
                </c:pt>
                <c:pt idx="3">
                  <c:v>65 anni e più</c:v>
                </c:pt>
                <c:pt idx="4">
                  <c:v>15 anni e più</c:v>
                </c:pt>
              </c:strCache>
            </c:strRef>
          </c:cat>
          <c:val>
            <c:numRef>
              <c:f>'tempo libero in ore'!$D$292:$D$296</c:f>
              <c:numCache>
                <c:formatCode>General</c:formatCode>
                <c:ptCount val="5"/>
                <c:pt idx="0">
                  <c:v>4.57</c:v>
                </c:pt>
                <c:pt idx="1">
                  <c:v>3.16</c:v>
                </c:pt>
                <c:pt idx="2">
                  <c:v>3.5</c:v>
                </c:pt>
                <c:pt idx="3">
                  <c:v>5.21</c:v>
                </c:pt>
                <c:pt idx="4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'tempo libero in ore'!$E$291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cat>
            <c:strRef>
              <c:f>'tempo libero in ore'!$B$292:$B$296</c:f>
              <c:strCache>
                <c:ptCount val="5"/>
                <c:pt idx="0">
                  <c:v>15-24 anni</c:v>
                </c:pt>
                <c:pt idx="1">
                  <c:v>25-44 anni</c:v>
                </c:pt>
                <c:pt idx="2">
                  <c:v>45-64 anni</c:v>
                </c:pt>
                <c:pt idx="3">
                  <c:v>65 anni e più</c:v>
                </c:pt>
                <c:pt idx="4">
                  <c:v>15 anni e più</c:v>
                </c:pt>
              </c:strCache>
            </c:strRef>
          </c:cat>
          <c:val>
            <c:numRef>
              <c:f>'tempo libero in ore'!$E$292:$E$296</c:f>
              <c:numCache>
                <c:formatCode>0.00</c:formatCode>
                <c:ptCount val="5"/>
                <c:pt idx="0">
                  <c:v>5.19</c:v>
                </c:pt>
                <c:pt idx="1">
                  <c:v>3.4</c:v>
                </c:pt>
                <c:pt idx="2">
                  <c:v>4.22</c:v>
                </c:pt>
                <c:pt idx="3">
                  <c:v>6.08</c:v>
                </c:pt>
                <c:pt idx="4">
                  <c:v>4.3899999999999997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619200"/>
        <c:axId val="19625088"/>
      </c:barChart>
      <c:catAx>
        <c:axId val="19619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25088"/>
        <c:crosses val="autoZero"/>
        <c:auto val="1"/>
        <c:lblAlgn val="ctr"/>
        <c:lblOffset val="100"/>
        <c:noMultiLvlLbl val="0"/>
      </c:catAx>
      <c:valAx>
        <c:axId val="19625088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96192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it-IT" sz="1600" b="1" i="0" baseline="0" dirty="0">
                <a:effectLst/>
              </a:rPr>
              <a:t> Percentuale di persone di 3 anni e più che dichiara di non svolgere pratica sportiva per sesso - Anno 2013</a:t>
            </a:r>
            <a:endParaRPr lang="it-IT" sz="16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333333333333333E-2"/>
          <c:y val="0.27478200641586464"/>
          <c:w val="0.93888888888888888"/>
          <c:h val="0.64099489262018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sport!$AJ$172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cat>
            <c:strRef>
              <c:f>sport!$AI$173:$AI$176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sport!$AJ$173:$AJ$176</c:f>
              <c:numCache>
                <c:formatCode>General</c:formatCode>
                <c:ptCount val="4"/>
                <c:pt idx="0">
                  <c:v>17.3</c:v>
                </c:pt>
                <c:pt idx="1">
                  <c:v>20.600000000000009</c:v>
                </c:pt>
                <c:pt idx="2">
                  <c:v>23.1</c:v>
                </c:pt>
                <c:pt idx="3">
                  <c:v>30.099999999999994</c:v>
                </c:pt>
              </c:numCache>
            </c:numRef>
          </c:val>
        </c:ser>
        <c:ser>
          <c:idx val="1"/>
          <c:order val="1"/>
          <c:tx>
            <c:strRef>
              <c:f>sport!$AK$172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cat>
            <c:strRef>
              <c:f>sport!$AI$173:$AI$176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sport!$AK$173:$AK$176</c:f>
              <c:numCache>
                <c:formatCode>General</c:formatCode>
                <c:ptCount val="4"/>
                <c:pt idx="0">
                  <c:v>28.2</c:v>
                </c:pt>
                <c:pt idx="1">
                  <c:v>34.5</c:v>
                </c:pt>
                <c:pt idx="2">
                  <c:v>32.599999999999994</c:v>
                </c:pt>
                <c:pt idx="3">
                  <c:v>39.700000000000003</c:v>
                </c:pt>
              </c:numCache>
            </c:numRef>
          </c:val>
        </c:ser>
        <c:ser>
          <c:idx val="2"/>
          <c:order val="2"/>
          <c:tx>
            <c:strRef>
              <c:f>sport!$AL$172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cat>
            <c:strRef>
              <c:f>sport!$AI$173:$AI$176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sport!$AL$173:$AL$176</c:f>
              <c:numCache>
                <c:formatCode>General</c:formatCode>
                <c:ptCount val="4"/>
                <c:pt idx="0">
                  <c:v>22.5</c:v>
                </c:pt>
                <c:pt idx="1">
                  <c:v>27.2</c:v>
                </c:pt>
                <c:pt idx="2">
                  <c:v>27.8</c:v>
                </c:pt>
                <c:pt idx="3">
                  <c:v>34.800000000000011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2490112"/>
        <c:axId val="82491648"/>
      </c:barChart>
      <c:catAx>
        <c:axId val="824901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2491648"/>
        <c:crosses val="autoZero"/>
        <c:auto val="1"/>
        <c:lblAlgn val="ctr"/>
        <c:lblOffset val="100"/>
        <c:noMultiLvlLbl val="0"/>
      </c:catAx>
      <c:valAx>
        <c:axId val="82491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24901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9174698648780012"/>
          <c:y val="0.16968830721771264"/>
          <c:w val="0.40662926509186353"/>
          <c:h val="8.37171916010498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u="none" strike="noStrike" baseline="0" dirty="0" smtClean="0">
                <a:effectLst/>
              </a:rPr>
              <a:t>Percentuali di persone </a:t>
            </a:r>
            <a:r>
              <a:rPr lang="it-IT" sz="1600" b="1" i="0" baseline="0" dirty="0">
                <a:effectLst/>
              </a:rPr>
              <a:t>di 6 anni e più che hanno letto libri negli ultimi 12 mesi </a:t>
            </a:r>
            <a:r>
              <a:rPr lang="it-IT" sz="1600" b="1" i="0" u="none" strike="noStrike" baseline="0" dirty="0">
                <a:effectLst/>
              </a:rPr>
              <a:t>per sesso e classe di età </a:t>
            </a:r>
            <a:r>
              <a:rPr lang="it-IT" sz="1600" b="1" i="0" u="none" strike="noStrike" baseline="0" dirty="0" smtClean="0">
                <a:effectLst/>
              </a:rPr>
              <a:t>– Anno </a:t>
            </a:r>
            <a:r>
              <a:rPr lang="it-IT" sz="1600" baseline="0" dirty="0" smtClean="0"/>
              <a:t>2013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384810803583368E-2"/>
          <c:y val="0.21264305764234523"/>
          <c:w val="0.96323037839283332"/>
          <c:h val="0.6932521403407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'lettura libri'!$F$158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'lettura libri'!$E$159:$E$162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'lettura libri'!$F$159:$F$162</c:f>
              <c:numCache>
                <c:formatCode>0.0</c:formatCode>
                <c:ptCount val="4"/>
                <c:pt idx="0">
                  <c:v>39.4</c:v>
                </c:pt>
                <c:pt idx="1">
                  <c:v>40.9</c:v>
                </c:pt>
                <c:pt idx="2">
                  <c:v>38.9</c:v>
                </c:pt>
                <c:pt idx="3">
                  <c:v>35.5</c:v>
                </c:pt>
              </c:numCache>
            </c:numRef>
          </c:val>
        </c:ser>
        <c:ser>
          <c:idx val="1"/>
          <c:order val="1"/>
          <c:tx>
            <c:strRef>
              <c:f>'lettura libri'!$G$158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'lettura libri'!$E$159:$E$162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'lettura libri'!$G$159:$G$162</c:f>
              <c:numCache>
                <c:formatCode>0.0</c:formatCode>
                <c:ptCount val="4"/>
                <c:pt idx="0">
                  <c:v>63.3</c:v>
                </c:pt>
                <c:pt idx="1">
                  <c:v>60.2</c:v>
                </c:pt>
                <c:pt idx="2">
                  <c:v>60.7</c:v>
                </c:pt>
                <c:pt idx="3">
                  <c:v>57.4</c:v>
                </c:pt>
              </c:numCache>
            </c:numRef>
          </c:val>
        </c:ser>
        <c:ser>
          <c:idx val="2"/>
          <c:order val="2"/>
          <c:tx>
            <c:strRef>
              <c:f>'lettura libri'!$H$158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'lettura libri'!$E$159:$E$162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'lettura libri'!$H$159:$H$162</c:f>
              <c:numCache>
                <c:formatCode>0.0</c:formatCode>
                <c:ptCount val="4"/>
                <c:pt idx="0">
                  <c:v>50.6</c:v>
                </c:pt>
                <c:pt idx="1">
                  <c:v>50.1</c:v>
                </c:pt>
                <c:pt idx="2">
                  <c:v>49.8</c:v>
                </c:pt>
                <c:pt idx="3">
                  <c:v>46.3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2623104"/>
        <c:axId val="82645376"/>
      </c:barChart>
      <c:catAx>
        <c:axId val="82623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82645376"/>
        <c:crosses val="autoZero"/>
        <c:auto val="1"/>
        <c:lblAlgn val="ctr"/>
        <c:lblOffset val="100"/>
        <c:noMultiLvlLbl val="0"/>
      </c:catAx>
      <c:valAx>
        <c:axId val="826453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82623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665748084136895"/>
          <c:y val="0.16464084506878024"/>
          <c:w val="0.26334221384180168"/>
          <c:h val="5.053449928746642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baseline="0" dirty="0">
                <a:effectLst/>
              </a:rPr>
              <a:t>Percentuale di persone di 6 anni e più che dichiara di aver assistito a spettacoli di cinema almeno una volta nell'ultimo anno </a:t>
            </a:r>
            <a:r>
              <a:rPr lang="it-IT" sz="1600" b="1" i="0" u="none" strike="noStrike" baseline="0" dirty="0">
                <a:effectLst/>
              </a:rPr>
              <a:t>per sesso e classe di età </a:t>
            </a:r>
            <a:r>
              <a:rPr lang="it-IT" sz="1600" b="1" i="0" u="none" strike="noStrike" baseline="0" dirty="0" smtClean="0">
                <a:effectLst/>
              </a:rPr>
              <a:t>- Anno </a:t>
            </a:r>
            <a:r>
              <a:rPr lang="it-IT" sz="1600" baseline="0" dirty="0" smtClean="0"/>
              <a:t>2013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340669601173802E-2"/>
          <c:y val="0.32044892987415052"/>
          <c:w val="0.96331866079765238"/>
          <c:h val="0.59600155812144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cinema!$F$156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cinema!$E$157:$E$160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cinema!$F$157:$F$160</c:f>
              <c:numCache>
                <c:formatCode>0.0</c:formatCode>
                <c:ptCount val="4"/>
                <c:pt idx="0">
                  <c:v>79.2</c:v>
                </c:pt>
                <c:pt idx="1">
                  <c:v>84.2</c:v>
                </c:pt>
                <c:pt idx="2">
                  <c:v>77.599999999999994</c:v>
                </c:pt>
                <c:pt idx="3">
                  <c:v>68.3</c:v>
                </c:pt>
              </c:numCache>
            </c:numRef>
          </c:val>
        </c:ser>
        <c:ser>
          <c:idx val="1"/>
          <c:order val="1"/>
          <c:tx>
            <c:strRef>
              <c:f>cinema!$G$156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cinema!$E$157:$E$160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cinema!$G$157:$G$160</c:f>
              <c:numCache>
                <c:formatCode>0.0</c:formatCode>
                <c:ptCount val="4"/>
                <c:pt idx="0">
                  <c:v>83.9</c:v>
                </c:pt>
                <c:pt idx="1">
                  <c:v>84.4</c:v>
                </c:pt>
                <c:pt idx="2">
                  <c:v>80.900000000000006</c:v>
                </c:pt>
                <c:pt idx="3">
                  <c:v>62.1</c:v>
                </c:pt>
              </c:numCache>
            </c:numRef>
          </c:val>
        </c:ser>
        <c:ser>
          <c:idx val="2"/>
          <c:order val="2"/>
          <c:tx>
            <c:strRef>
              <c:f>cinema!$H$156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cinema!$E$157:$E$160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cinema!$H$157:$H$160</c:f>
              <c:numCache>
                <c:formatCode>0.0</c:formatCode>
                <c:ptCount val="4"/>
                <c:pt idx="0">
                  <c:v>81.5</c:v>
                </c:pt>
                <c:pt idx="1">
                  <c:v>84.3</c:v>
                </c:pt>
                <c:pt idx="2">
                  <c:v>79.3</c:v>
                </c:pt>
                <c:pt idx="3">
                  <c:v>65.3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4018304"/>
        <c:axId val="84019840"/>
      </c:barChart>
      <c:catAx>
        <c:axId val="84018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84019840"/>
        <c:crosses val="autoZero"/>
        <c:auto val="1"/>
        <c:lblAlgn val="ctr"/>
        <c:lblOffset val="100"/>
        <c:noMultiLvlLbl val="0"/>
      </c:catAx>
      <c:valAx>
        <c:axId val="840198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84018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364696534781894"/>
          <c:y val="0.21413343414429153"/>
          <c:w val="0.26270993961889216"/>
          <c:h val="4.787997604045812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baseline="0" dirty="0">
                <a:effectLst/>
              </a:rPr>
              <a:t>Percentuale di persone di 6 anni e più che dichiara di essere andato in discoteche, balere, night club o altri luoghi dove ballare almeno una volta nell'ultimo anno per sesso e classi di età </a:t>
            </a:r>
            <a:r>
              <a:rPr lang="it-IT" sz="1600" b="1" i="0" baseline="0" dirty="0" smtClean="0">
                <a:effectLst/>
              </a:rPr>
              <a:t>– Anno </a:t>
            </a:r>
            <a:r>
              <a:rPr lang="it-IT" sz="1600" baseline="0" dirty="0" smtClean="0"/>
              <a:t>2013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540992448759439E-2"/>
          <c:y val="0.29545966442921373"/>
          <c:w val="0.9629180151024811"/>
          <c:h val="0.611068531812125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discoteche!$F$158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discoteche!$E$159:$E$162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discoteche!$F$159:$F$162</c:f>
              <c:numCache>
                <c:formatCode>0.0</c:formatCode>
                <c:ptCount val="4"/>
                <c:pt idx="0">
                  <c:v>48.1</c:v>
                </c:pt>
                <c:pt idx="1">
                  <c:v>72.7</c:v>
                </c:pt>
                <c:pt idx="2">
                  <c:v>64.8</c:v>
                </c:pt>
                <c:pt idx="3">
                  <c:v>48.5</c:v>
                </c:pt>
              </c:numCache>
            </c:numRef>
          </c:val>
        </c:ser>
        <c:ser>
          <c:idx val="1"/>
          <c:order val="1"/>
          <c:tx>
            <c:strRef>
              <c:f>discoteche!$G$158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discoteche!$E$159:$E$162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discoteche!$G$159:$G$162</c:f>
              <c:numCache>
                <c:formatCode>0.0</c:formatCode>
                <c:ptCount val="4"/>
                <c:pt idx="0">
                  <c:v>49.6</c:v>
                </c:pt>
                <c:pt idx="1">
                  <c:v>67.2</c:v>
                </c:pt>
                <c:pt idx="2">
                  <c:v>61.2</c:v>
                </c:pt>
                <c:pt idx="3">
                  <c:v>38.1</c:v>
                </c:pt>
              </c:numCache>
            </c:numRef>
          </c:val>
        </c:ser>
        <c:ser>
          <c:idx val="2"/>
          <c:order val="2"/>
          <c:tx>
            <c:strRef>
              <c:f>discoteche!$H$158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discoteche!$E$159:$E$162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discoteche!$H$159:$H$162</c:f>
              <c:numCache>
                <c:formatCode>0.0</c:formatCode>
                <c:ptCount val="4"/>
                <c:pt idx="0">
                  <c:v>48.8</c:v>
                </c:pt>
                <c:pt idx="1">
                  <c:v>70</c:v>
                </c:pt>
                <c:pt idx="2">
                  <c:v>63</c:v>
                </c:pt>
                <c:pt idx="3">
                  <c:v>43.4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4045184"/>
        <c:axId val="84059264"/>
      </c:barChart>
      <c:catAx>
        <c:axId val="84045184"/>
        <c:scaling>
          <c:orientation val="minMax"/>
        </c:scaling>
        <c:delete val="0"/>
        <c:axPos val="b"/>
        <c:majorTickMark val="none"/>
        <c:minorTickMark val="none"/>
        <c:tickLblPos val="nextTo"/>
        <c:crossAx val="84059264"/>
        <c:crosses val="autoZero"/>
        <c:auto val="1"/>
        <c:lblAlgn val="ctr"/>
        <c:lblOffset val="100"/>
        <c:noMultiLvlLbl val="0"/>
      </c:catAx>
      <c:valAx>
        <c:axId val="840592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84045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035481380968153"/>
          <c:y val="0.24078327845431829"/>
          <c:w val="0.26557934429919561"/>
          <c:h val="5.349645205184566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it-IT" sz="1400" b="1" i="0" baseline="0" dirty="0">
                <a:effectLst/>
              </a:rPr>
              <a:t>Percentuale di persone di 6 anni e più che dichiara di aver assistito a spettacoli sportivi almeno una volta nell'ultimo anno per sesso e classi di </a:t>
            </a:r>
            <a:r>
              <a:rPr lang="it-IT" sz="1400" b="1" i="0" baseline="0" dirty="0" smtClean="0">
                <a:effectLst/>
              </a:rPr>
              <a:t>età - Anno 2013</a:t>
            </a:r>
            <a:endParaRPr lang="it-IT" sz="14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563520993654652E-2"/>
          <c:y val="0.24777268395698329"/>
          <c:w val="0.96287295801269068"/>
          <c:h val="0.65745367339503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'spettacoli sportivi'!$F$154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'spettacoli sportivi'!$E$155:$E$158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'spettacoli sportivi'!$F$155:$F$158</c:f>
              <c:numCache>
                <c:formatCode>0.0</c:formatCode>
                <c:ptCount val="4"/>
                <c:pt idx="0">
                  <c:v>55.9</c:v>
                </c:pt>
                <c:pt idx="1">
                  <c:v>60</c:v>
                </c:pt>
                <c:pt idx="2">
                  <c:v>51.6</c:v>
                </c:pt>
                <c:pt idx="3">
                  <c:v>45.8</c:v>
                </c:pt>
              </c:numCache>
            </c:numRef>
          </c:val>
        </c:ser>
        <c:ser>
          <c:idx val="1"/>
          <c:order val="1"/>
          <c:tx>
            <c:strRef>
              <c:f>'spettacoli sportivi'!$G$154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'spettacoli sportivi'!$E$155:$E$158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'spettacoli sportivi'!$G$155:$G$158</c:f>
              <c:numCache>
                <c:formatCode>0.0</c:formatCode>
                <c:ptCount val="4"/>
                <c:pt idx="0">
                  <c:v>32</c:v>
                </c:pt>
                <c:pt idx="1">
                  <c:v>37</c:v>
                </c:pt>
                <c:pt idx="2">
                  <c:v>27.5</c:v>
                </c:pt>
                <c:pt idx="3">
                  <c:v>20.9</c:v>
                </c:pt>
              </c:numCache>
            </c:numRef>
          </c:val>
        </c:ser>
        <c:ser>
          <c:idx val="2"/>
          <c:order val="2"/>
          <c:tx>
            <c:strRef>
              <c:f>'spettacoli sportivi'!$H$154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'spettacoli sportivi'!$E$155:$E$158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'spettacoli sportivi'!$H$155:$H$158</c:f>
              <c:numCache>
                <c:formatCode>0.0</c:formatCode>
                <c:ptCount val="4"/>
                <c:pt idx="0">
                  <c:v>44.6</c:v>
                </c:pt>
                <c:pt idx="1">
                  <c:v>49</c:v>
                </c:pt>
                <c:pt idx="2">
                  <c:v>39.5</c:v>
                </c:pt>
                <c:pt idx="3">
                  <c:v>33.5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8503808"/>
        <c:axId val="88505344"/>
      </c:barChart>
      <c:catAx>
        <c:axId val="88503808"/>
        <c:scaling>
          <c:orientation val="minMax"/>
        </c:scaling>
        <c:delete val="0"/>
        <c:axPos val="b"/>
        <c:majorTickMark val="none"/>
        <c:minorTickMark val="none"/>
        <c:tickLblPos val="nextTo"/>
        <c:crossAx val="88505344"/>
        <c:crosses val="autoZero"/>
        <c:auto val="1"/>
        <c:lblAlgn val="ctr"/>
        <c:lblOffset val="100"/>
        <c:noMultiLvlLbl val="0"/>
      </c:catAx>
      <c:valAx>
        <c:axId val="885053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88503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70489130839204"/>
          <c:y val="0.19449120551803012"/>
          <c:w val="0.26590204095083497"/>
          <c:h val="4.787997604045812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b="1" i="0" baseline="0" dirty="0">
                <a:effectLst/>
              </a:rPr>
              <a:t>Percentuale di persone di 6 anni e più che dichiara di aver assistito a spettacoli almeno una volta </a:t>
            </a:r>
            <a:r>
              <a:rPr lang="it-IT" sz="1600" b="1" i="0" u="none" strike="noStrike" baseline="0" dirty="0">
                <a:effectLst/>
              </a:rPr>
              <a:t>nell'ultimo </a:t>
            </a:r>
            <a:r>
              <a:rPr lang="it-IT" sz="1600" b="1" i="0" baseline="0" dirty="0">
                <a:effectLst/>
              </a:rPr>
              <a:t>anno per sesso e classi di età </a:t>
            </a:r>
            <a:r>
              <a:rPr lang="it-IT" sz="1600" b="1" i="0" baseline="0" dirty="0" smtClean="0">
                <a:effectLst/>
              </a:rPr>
              <a:t>– Anno 2013</a:t>
            </a:r>
            <a:endParaRPr lang="it-IT" sz="16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384810803583368E-2"/>
          <c:y val="0.30375691474198208"/>
          <c:w val="0.96323037839283332"/>
          <c:h val="0.633920518723992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teatro!$F$157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teatro!$E$158:$E$161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teatro!$F$158:$F$161</c:f>
              <c:numCache>
                <c:formatCode>0.0</c:formatCode>
                <c:ptCount val="4"/>
                <c:pt idx="0">
                  <c:v>21</c:v>
                </c:pt>
                <c:pt idx="1">
                  <c:v>21.4</c:v>
                </c:pt>
                <c:pt idx="2">
                  <c:v>17.100000000000001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teatro!$G$157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teatro!$E$158:$E$161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teatro!$G$158:$G$161</c:f>
              <c:numCache>
                <c:formatCode>0.0</c:formatCode>
                <c:ptCount val="4"/>
                <c:pt idx="0">
                  <c:v>34.700000000000003</c:v>
                </c:pt>
                <c:pt idx="1">
                  <c:v>29</c:v>
                </c:pt>
                <c:pt idx="2">
                  <c:v>21</c:v>
                </c:pt>
                <c:pt idx="3">
                  <c:v>19.2</c:v>
                </c:pt>
              </c:numCache>
            </c:numRef>
          </c:val>
        </c:ser>
        <c:ser>
          <c:idx val="2"/>
          <c:order val="2"/>
          <c:tx>
            <c:strRef>
              <c:f>teatro!$H$157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teatro!$E$158:$E$161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teatro!$H$158:$H$161</c:f>
              <c:numCache>
                <c:formatCode>0.0</c:formatCode>
                <c:ptCount val="4"/>
                <c:pt idx="0">
                  <c:v>27.5</c:v>
                </c:pt>
                <c:pt idx="1">
                  <c:v>25</c:v>
                </c:pt>
                <c:pt idx="2">
                  <c:v>19</c:v>
                </c:pt>
                <c:pt idx="3">
                  <c:v>17.600000000000001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8535040"/>
        <c:axId val="88536576"/>
      </c:barChart>
      <c:catAx>
        <c:axId val="88535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88536576"/>
        <c:crosses val="autoZero"/>
        <c:auto val="1"/>
        <c:lblAlgn val="ctr"/>
        <c:lblOffset val="100"/>
        <c:noMultiLvlLbl val="0"/>
      </c:catAx>
      <c:valAx>
        <c:axId val="885365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88535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832882727805838"/>
          <c:y val="0.2570504601435753"/>
          <c:w val="0.26334221384180168"/>
          <c:h val="5.683194734712299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baseline="0" dirty="0">
                <a:effectLst/>
              </a:rPr>
              <a:t>Percentuale di persone di 6 anni e più che dichiara di aver assistito a concerti di musica classica almeno una volta </a:t>
            </a:r>
            <a:r>
              <a:rPr lang="it-IT" sz="1600" b="1" i="0" u="none" strike="noStrike" baseline="0" dirty="0">
                <a:effectLst/>
              </a:rPr>
              <a:t>nell'ultimo </a:t>
            </a:r>
            <a:r>
              <a:rPr lang="it-IT" sz="1600" b="1" i="0" baseline="0" dirty="0">
                <a:effectLst/>
              </a:rPr>
              <a:t>anno per sesso e classi di età </a:t>
            </a:r>
            <a:r>
              <a:rPr lang="it-IT" sz="1600" b="1" i="0" baseline="0" dirty="0" smtClean="0">
                <a:effectLst/>
              </a:rPr>
              <a:t>- Anno </a:t>
            </a:r>
            <a:r>
              <a:rPr lang="it-IT" sz="1600" baseline="0" dirty="0" smtClean="0"/>
              <a:t>2013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518518518518517E-2"/>
          <c:y val="0.30244029075804779"/>
          <c:w val="0.96296296296296291"/>
          <c:h val="0.61716328975233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'musica classica'!$F$158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'musica classica'!$E$159:$E$162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'musica classica'!$F$159:$F$162</c:f>
              <c:numCache>
                <c:formatCode>0.0</c:formatCode>
                <c:ptCount val="4"/>
                <c:pt idx="0">
                  <c:v>9</c:v>
                </c:pt>
                <c:pt idx="1">
                  <c:v>14.5</c:v>
                </c:pt>
                <c:pt idx="2">
                  <c:v>13.4</c:v>
                </c:pt>
                <c:pt idx="3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'musica classica'!$G$158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'musica classica'!$E$159:$E$162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'musica classica'!$G$159:$G$162</c:f>
              <c:numCache>
                <c:formatCode>0.0</c:formatCode>
                <c:ptCount val="4"/>
                <c:pt idx="0">
                  <c:v>10.7</c:v>
                </c:pt>
                <c:pt idx="1">
                  <c:v>11.9</c:v>
                </c:pt>
                <c:pt idx="2">
                  <c:v>14.7</c:v>
                </c:pt>
                <c:pt idx="3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'musica classica'!$H$158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'musica classica'!$E$159:$E$162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'musica classica'!$H$159:$H$162</c:f>
              <c:numCache>
                <c:formatCode>0.0</c:formatCode>
                <c:ptCount val="4"/>
                <c:pt idx="0">
                  <c:v>9.8000000000000007</c:v>
                </c:pt>
                <c:pt idx="1">
                  <c:v>13.3</c:v>
                </c:pt>
                <c:pt idx="2">
                  <c:v>14.1</c:v>
                </c:pt>
                <c:pt idx="3">
                  <c:v>11.8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8635648"/>
        <c:axId val="88645632"/>
      </c:barChart>
      <c:catAx>
        <c:axId val="88635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88645632"/>
        <c:crosses val="autoZero"/>
        <c:auto val="1"/>
        <c:lblAlgn val="ctr"/>
        <c:lblOffset val="100"/>
        <c:noMultiLvlLbl val="0"/>
      </c:catAx>
      <c:valAx>
        <c:axId val="886456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88635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390320528115804"/>
          <c:y val="0.22422368786845576"/>
          <c:w val="0.26525742994246931"/>
          <c:h val="5.53713277078682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400" b="1" i="0" baseline="0" dirty="0">
                <a:effectLst/>
              </a:rPr>
              <a:t>Percentuale di persone di 6 anni e più che dichiara di aver assistito a altri concerti di musica almeno una volta nell'ultimo anno per sesso e classi di età </a:t>
            </a:r>
            <a:r>
              <a:rPr lang="it-IT" sz="1400" b="1" i="0" baseline="0" dirty="0" smtClean="0">
                <a:effectLst/>
              </a:rPr>
              <a:t>- Anno </a:t>
            </a:r>
            <a:r>
              <a:rPr lang="it-IT" sz="1400" baseline="0" dirty="0" smtClean="0"/>
              <a:t>2013</a:t>
            </a:r>
            <a:endParaRPr lang="it-IT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6896458502297918E-2"/>
          <c:y val="0.24777268395698329"/>
          <c:w val="0.96282779129494456"/>
          <c:h val="0.67709590202129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'altri concerti musica'!$F$157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'altri concerti musica'!$E$158:$E$161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'altri concerti musica'!$F$158:$F$161</c:f>
              <c:numCache>
                <c:formatCode>0.0</c:formatCode>
                <c:ptCount val="4"/>
                <c:pt idx="0">
                  <c:v>25.1</c:v>
                </c:pt>
                <c:pt idx="1">
                  <c:v>41.7</c:v>
                </c:pt>
                <c:pt idx="2">
                  <c:v>42.6</c:v>
                </c:pt>
                <c:pt idx="3">
                  <c:v>34.5</c:v>
                </c:pt>
              </c:numCache>
            </c:numRef>
          </c:val>
        </c:ser>
        <c:ser>
          <c:idx val="1"/>
          <c:order val="1"/>
          <c:tx>
            <c:strRef>
              <c:f>'altri concerti musica'!$G$157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'altri concerti musica'!$E$158:$E$161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'altri concerti musica'!$G$158:$G$161</c:f>
              <c:numCache>
                <c:formatCode>0.0</c:formatCode>
                <c:ptCount val="4"/>
                <c:pt idx="0">
                  <c:v>32.6</c:v>
                </c:pt>
                <c:pt idx="1">
                  <c:v>38.799999999999997</c:v>
                </c:pt>
                <c:pt idx="2">
                  <c:v>42.1</c:v>
                </c:pt>
                <c:pt idx="3">
                  <c:v>28.5</c:v>
                </c:pt>
              </c:numCache>
            </c:numRef>
          </c:val>
        </c:ser>
        <c:ser>
          <c:idx val="2"/>
          <c:order val="2"/>
          <c:tx>
            <c:strRef>
              <c:f>'altri concerti musica'!$H$157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'altri concerti musica'!$E$158:$E$161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'altri concerti musica'!$H$158:$H$161</c:f>
              <c:numCache>
                <c:formatCode>0.0</c:formatCode>
                <c:ptCount val="4"/>
                <c:pt idx="0">
                  <c:v>28.6</c:v>
                </c:pt>
                <c:pt idx="1">
                  <c:v>40.299999999999997</c:v>
                </c:pt>
                <c:pt idx="2">
                  <c:v>42.3</c:v>
                </c:pt>
                <c:pt idx="3">
                  <c:v>31.6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8679552"/>
        <c:axId val="88681088"/>
      </c:barChart>
      <c:catAx>
        <c:axId val="88679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88681088"/>
        <c:crosses val="autoZero"/>
        <c:auto val="1"/>
        <c:lblAlgn val="ctr"/>
        <c:lblOffset val="100"/>
        <c:noMultiLvlLbl val="0"/>
      </c:catAx>
      <c:valAx>
        <c:axId val="886810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88679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533540135341964"/>
          <c:y val="0.17204294423087421"/>
          <c:w val="0.26622552275247835"/>
          <c:h val="4.787997604045812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it-IT" sz="1400" b="1" i="0" u="none" strike="noStrike" baseline="0" dirty="0">
                <a:effectLst/>
              </a:rPr>
              <a:t>Percentuale di persone di 6 anni e più che dichiara di aver visitato musei e mostre almeno una volta nell'ultimo anno per sesso e classi di età </a:t>
            </a:r>
            <a:r>
              <a:rPr lang="it-IT" sz="1400" b="1" i="0" u="none" strike="noStrike" baseline="0" dirty="0" smtClean="0">
                <a:effectLst/>
              </a:rPr>
              <a:t>- Anno </a:t>
            </a:r>
            <a:r>
              <a:rPr lang="it-IT" sz="1400" baseline="0" dirty="0" smtClean="0"/>
              <a:t>2013</a:t>
            </a:r>
            <a:endParaRPr lang="it-IT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451422436929682E-2"/>
          <c:y val="0.2573260073260073"/>
          <c:w val="0.96309715512614058"/>
          <c:h val="0.651785834462999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'musei, mostre'!$F$156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'musei, mostre'!$E$157:$E$160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'musei, mostre'!$F$157:$F$160</c:f>
              <c:numCache>
                <c:formatCode>0.0</c:formatCode>
                <c:ptCount val="4"/>
                <c:pt idx="0">
                  <c:v>33</c:v>
                </c:pt>
                <c:pt idx="1">
                  <c:v>33.799999999999997</c:v>
                </c:pt>
                <c:pt idx="2">
                  <c:v>28.4</c:v>
                </c:pt>
                <c:pt idx="3">
                  <c:v>25.3</c:v>
                </c:pt>
              </c:numCache>
            </c:numRef>
          </c:val>
        </c:ser>
        <c:ser>
          <c:idx val="1"/>
          <c:order val="1"/>
          <c:tx>
            <c:strRef>
              <c:f>'musei, mostre'!$G$156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'musei, mostre'!$E$157:$E$160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'musei, mostre'!$G$157:$G$160</c:f>
              <c:numCache>
                <c:formatCode>0.0</c:formatCode>
                <c:ptCount val="4"/>
                <c:pt idx="0">
                  <c:v>41.1</c:v>
                </c:pt>
                <c:pt idx="1">
                  <c:v>43.4</c:v>
                </c:pt>
                <c:pt idx="2">
                  <c:v>34.5</c:v>
                </c:pt>
                <c:pt idx="3">
                  <c:v>27.1</c:v>
                </c:pt>
              </c:numCache>
            </c:numRef>
          </c:val>
        </c:ser>
        <c:ser>
          <c:idx val="2"/>
          <c:order val="2"/>
          <c:tx>
            <c:strRef>
              <c:f>'musei, mostre'!$H$156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'musei, mostre'!$E$157:$E$160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'musei, mostre'!$H$157:$H$160</c:f>
              <c:numCache>
                <c:formatCode>0.0</c:formatCode>
                <c:ptCount val="4"/>
                <c:pt idx="0">
                  <c:v>36.799999999999997</c:v>
                </c:pt>
                <c:pt idx="1">
                  <c:v>38.4</c:v>
                </c:pt>
                <c:pt idx="2">
                  <c:v>31.4</c:v>
                </c:pt>
                <c:pt idx="3">
                  <c:v>26.2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8747008"/>
        <c:axId val="88777472"/>
      </c:barChart>
      <c:catAx>
        <c:axId val="88747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88777472"/>
        <c:crosses val="autoZero"/>
        <c:auto val="1"/>
        <c:lblAlgn val="ctr"/>
        <c:lblOffset val="100"/>
        <c:noMultiLvlLbl val="0"/>
      </c:catAx>
      <c:valAx>
        <c:axId val="887774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88747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785175781167451"/>
          <c:y val="0.20005119552363654"/>
          <c:w val="0.26429635229775023"/>
          <c:h val="5.208555661311566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it-IT" sz="1600" b="1" i="0" u="none" strike="noStrike" baseline="0" dirty="0">
                <a:effectLst/>
              </a:rPr>
              <a:t>Percentuale di persone di 6 anni e più che dichiara di aver visitato siti archeologici almeno una volta nell'ultimo anno per sesso e classi di età </a:t>
            </a:r>
            <a:r>
              <a:rPr lang="it-IT" sz="1600" b="1" i="0" u="none" strike="noStrike" baseline="0" dirty="0" smtClean="0">
                <a:effectLst/>
              </a:rPr>
              <a:t>- Anno </a:t>
            </a:r>
            <a:r>
              <a:rPr lang="it-IT" sz="1600" baseline="0" dirty="0" smtClean="0"/>
              <a:t>2013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49609900457358E-2"/>
          <c:y val="0.30649188514357056"/>
          <c:w val="0.96300780199085279"/>
          <c:h val="0.60369862475055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'siti archeologici'!$F$156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'siti archeologici'!$E$157:$E$160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'siti archeologici'!$F$157:$F$160</c:f>
              <c:numCache>
                <c:formatCode>0.0</c:formatCode>
                <c:ptCount val="4"/>
                <c:pt idx="0">
                  <c:v>21.9</c:v>
                </c:pt>
                <c:pt idx="1">
                  <c:v>24.4</c:v>
                </c:pt>
                <c:pt idx="2">
                  <c:v>20.6</c:v>
                </c:pt>
                <c:pt idx="3">
                  <c:v>21.1</c:v>
                </c:pt>
              </c:numCache>
            </c:numRef>
          </c:val>
        </c:ser>
        <c:ser>
          <c:idx val="1"/>
          <c:order val="1"/>
          <c:tx>
            <c:strRef>
              <c:f>'siti archeologici'!$G$156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'siti archeologici'!$E$157:$E$160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'siti archeologici'!$G$157:$G$160</c:f>
              <c:numCache>
                <c:formatCode>0.0</c:formatCode>
                <c:ptCount val="4"/>
                <c:pt idx="0">
                  <c:v>28.7</c:v>
                </c:pt>
                <c:pt idx="1">
                  <c:v>29.6</c:v>
                </c:pt>
                <c:pt idx="2">
                  <c:v>27.1</c:v>
                </c:pt>
                <c:pt idx="3">
                  <c:v>20.6</c:v>
                </c:pt>
              </c:numCache>
            </c:numRef>
          </c:val>
        </c:ser>
        <c:ser>
          <c:idx val="2"/>
          <c:order val="2"/>
          <c:tx>
            <c:strRef>
              <c:f>'siti archeologici'!$H$156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'siti archeologici'!$E$157:$E$160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'siti archeologici'!$H$157:$H$160</c:f>
              <c:numCache>
                <c:formatCode>0.0</c:formatCode>
                <c:ptCount val="4"/>
                <c:pt idx="0">
                  <c:v>25.1</c:v>
                </c:pt>
                <c:pt idx="1">
                  <c:v>26.9</c:v>
                </c:pt>
                <c:pt idx="2">
                  <c:v>23.9</c:v>
                </c:pt>
                <c:pt idx="3">
                  <c:v>20.8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8798720"/>
        <c:axId val="88800256"/>
      </c:barChart>
      <c:catAx>
        <c:axId val="88798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88800256"/>
        <c:crosses val="autoZero"/>
        <c:auto val="1"/>
        <c:lblAlgn val="ctr"/>
        <c:lblOffset val="100"/>
        <c:noMultiLvlLbl val="0"/>
      </c:catAx>
      <c:valAx>
        <c:axId val="888002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88798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770934883139607"/>
          <c:y val="0.23513349454913632"/>
          <c:w val="0.26493629503939126"/>
          <c:h val="5.32560185594778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dirty="0"/>
              <a:t>Durata media del tempo libero </a:t>
            </a:r>
            <a:r>
              <a:rPr lang="it-IT" sz="1600" dirty="0" smtClean="0"/>
              <a:t>dei </a:t>
            </a:r>
            <a:r>
              <a:rPr lang="it-IT" sz="1600" dirty="0"/>
              <a:t>giovani 15-24enni per condizione professionale</a:t>
            </a:r>
            <a:r>
              <a:rPr lang="it-IT" sz="1600" baseline="0" dirty="0"/>
              <a:t> e sesso </a:t>
            </a:r>
            <a:r>
              <a:rPr lang="it-IT" sz="1600" baseline="0" dirty="0" smtClean="0"/>
              <a:t>- Anno 2008</a:t>
            </a:r>
            <a:endParaRPr lang="it-IT" sz="1600" dirty="0"/>
          </a:p>
        </c:rich>
      </c:tx>
      <c:layout>
        <c:manualLayout>
          <c:xMode val="edge"/>
          <c:yMode val="edge"/>
          <c:x val="0.13912489063867017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'tempo libero in ore'!$G$222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cat>
            <c:strRef>
              <c:f>'tempo libero in ore'!$F$223:$F$225</c:f>
              <c:strCache>
                <c:ptCount val="3"/>
                <c:pt idx="0">
                  <c:v>Occupati</c:v>
                </c:pt>
                <c:pt idx="1">
                  <c:v>Non occupati</c:v>
                </c:pt>
                <c:pt idx="2">
                  <c:v>Totale</c:v>
                </c:pt>
              </c:strCache>
            </c:strRef>
          </c:cat>
          <c:val>
            <c:numRef>
              <c:f>'tempo libero in ore'!$G$223:$G$225</c:f>
              <c:numCache>
                <c:formatCode>0.00</c:formatCode>
                <c:ptCount val="3"/>
                <c:pt idx="0">
                  <c:v>4.28</c:v>
                </c:pt>
                <c:pt idx="1">
                  <c:v>6.07</c:v>
                </c:pt>
                <c:pt idx="2">
                  <c:v>5.4</c:v>
                </c:pt>
              </c:numCache>
            </c:numRef>
          </c:val>
        </c:ser>
        <c:ser>
          <c:idx val="1"/>
          <c:order val="1"/>
          <c:tx>
            <c:strRef>
              <c:f>'tempo libero in ore'!$H$222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cat>
            <c:strRef>
              <c:f>'tempo libero in ore'!$F$223:$F$225</c:f>
              <c:strCache>
                <c:ptCount val="3"/>
                <c:pt idx="0">
                  <c:v>Occupati</c:v>
                </c:pt>
                <c:pt idx="1">
                  <c:v>Non occupati</c:v>
                </c:pt>
                <c:pt idx="2">
                  <c:v>Totale</c:v>
                </c:pt>
              </c:strCache>
            </c:strRef>
          </c:cat>
          <c:val>
            <c:numRef>
              <c:f>'tempo libero in ore'!$H$223:$H$225</c:f>
              <c:numCache>
                <c:formatCode>0.00</c:formatCode>
                <c:ptCount val="3"/>
                <c:pt idx="0">
                  <c:v>4.01</c:v>
                </c:pt>
                <c:pt idx="1">
                  <c:v>5.0999999999999996</c:v>
                </c:pt>
                <c:pt idx="2">
                  <c:v>4.57</c:v>
                </c:pt>
              </c:numCache>
            </c:numRef>
          </c:val>
        </c:ser>
        <c:ser>
          <c:idx val="2"/>
          <c:order val="2"/>
          <c:tx>
            <c:strRef>
              <c:f>'tempo libero in ore'!$I$222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cat>
            <c:strRef>
              <c:f>'tempo libero in ore'!$F$223:$F$225</c:f>
              <c:strCache>
                <c:ptCount val="3"/>
                <c:pt idx="0">
                  <c:v>Occupati</c:v>
                </c:pt>
                <c:pt idx="1">
                  <c:v>Non occupati</c:v>
                </c:pt>
                <c:pt idx="2">
                  <c:v>Totale</c:v>
                </c:pt>
              </c:strCache>
            </c:strRef>
          </c:cat>
          <c:val>
            <c:numRef>
              <c:f>'tempo libero in ore'!$I$223:$I$225</c:f>
              <c:numCache>
                <c:formatCode>0.00</c:formatCode>
                <c:ptCount val="3"/>
                <c:pt idx="0">
                  <c:v>4.17</c:v>
                </c:pt>
                <c:pt idx="1">
                  <c:v>5.37</c:v>
                </c:pt>
                <c:pt idx="2">
                  <c:v>5.19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650816"/>
        <c:axId val="19652608"/>
      </c:barChart>
      <c:catAx>
        <c:axId val="19650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52608"/>
        <c:crosses val="autoZero"/>
        <c:auto val="1"/>
        <c:lblAlgn val="ctr"/>
        <c:lblOffset val="100"/>
        <c:noMultiLvlLbl val="0"/>
      </c:catAx>
      <c:valAx>
        <c:axId val="1965260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96508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400" b="1" i="0" baseline="0">
                <a:effectLst/>
              </a:rPr>
              <a:t>Persone che sono andate in vacanza (4 o più notti) negli ultimi 12 mesi per sesso e classi di età (Istat, 2013)</a:t>
            </a:r>
            <a:endParaRPr lang="it-IT" sz="140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49609900457358E-2"/>
          <c:y val="0.22370911057042445"/>
          <c:w val="0.96300780199085279"/>
          <c:h val="0.69594836229412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viaggi!$F$112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viaggi!$E$113:$E$116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viaggi!$F$113:$F$116</c:f>
              <c:numCache>
                <c:formatCode>0.0</c:formatCode>
                <c:ptCount val="4"/>
                <c:pt idx="0">
                  <c:v>47.1</c:v>
                </c:pt>
                <c:pt idx="1">
                  <c:v>50.8</c:v>
                </c:pt>
                <c:pt idx="2">
                  <c:v>49.6</c:v>
                </c:pt>
                <c:pt idx="3">
                  <c:v>46.2</c:v>
                </c:pt>
              </c:numCache>
            </c:numRef>
          </c:val>
        </c:ser>
        <c:ser>
          <c:idx val="1"/>
          <c:order val="1"/>
          <c:tx>
            <c:strRef>
              <c:f>viaggi!$G$112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viaggi!$E$113:$E$116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viaggi!$G$113:$G$116</c:f>
              <c:numCache>
                <c:formatCode>0.0</c:formatCode>
                <c:ptCount val="4"/>
                <c:pt idx="0">
                  <c:v>49.3</c:v>
                </c:pt>
                <c:pt idx="1">
                  <c:v>47.9</c:v>
                </c:pt>
                <c:pt idx="2">
                  <c:v>48.7</c:v>
                </c:pt>
                <c:pt idx="3">
                  <c:v>48.2</c:v>
                </c:pt>
              </c:numCache>
            </c:numRef>
          </c:val>
        </c:ser>
        <c:ser>
          <c:idx val="2"/>
          <c:order val="2"/>
          <c:tx>
            <c:strRef>
              <c:f>viaggi!$H$112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viaggi!$E$113:$E$116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viaggi!$H$113:$H$116</c:f>
              <c:numCache>
                <c:formatCode>0.0</c:formatCode>
                <c:ptCount val="4"/>
                <c:pt idx="0">
                  <c:v>48.1</c:v>
                </c:pt>
                <c:pt idx="1">
                  <c:v>49.4</c:v>
                </c:pt>
                <c:pt idx="2">
                  <c:v>49.1</c:v>
                </c:pt>
                <c:pt idx="3">
                  <c:v>47.2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8875008"/>
        <c:axId val="88876544"/>
      </c:barChart>
      <c:catAx>
        <c:axId val="88875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88876544"/>
        <c:crosses val="autoZero"/>
        <c:auto val="1"/>
        <c:lblAlgn val="ctr"/>
        <c:lblOffset val="100"/>
        <c:noMultiLvlLbl val="0"/>
      </c:catAx>
      <c:valAx>
        <c:axId val="888765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88875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425764046443349"/>
          <c:y val="0.17185986636098716"/>
          <c:w val="0.26493629503939126"/>
          <c:h val="5.766162593422780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800" b="1" i="0" baseline="0" dirty="0" smtClean="0">
                <a:effectLst/>
              </a:rPr>
              <a:t>Percentuali di partecipazione dei giovani per classi di età – Anno 2013</a:t>
            </a:r>
            <a:endParaRPr lang="it-IT" dirty="0">
              <a:effectLst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9939587644856994E-2"/>
          <c:y val="0.15982211962404466"/>
          <c:w val="0.87998889718878448"/>
          <c:h val="0.44977831237241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conclusioni!$D$138</c:f>
              <c:strCache>
                <c:ptCount val="1"/>
                <c:pt idx="0">
                  <c:v>15-17</c:v>
                </c:pt>
              </c:strCache>
            </c:strRef>
          </c:tx>
          <c:invertIfNegative val="0"/>
          <c:cat>
            <c:strRef>
              <c:f>conclusioni!$C$139:$C$154</c:f>
              <c:strCache>
                <c:ptCount val="16"/>
                <c:pt idx="0">
                  <c:v>guardare tv</c:v>
                </c:pt>
                <c:pt idx="1">
                  <c:v>uso di internet</c:v>
                </c:pt>
                <c:pt idx="2">
                  <c:v>uso pc</c:v>
                </c:pt>
                <c:pt idx="3">
                  <c:v>cinema</c:v>
                </c:pt>
                <c:pt idx="4">
                  <c:v>sport</c:v>
                </c:pt>
                <c:pt idx="5">
                  <c:v>ascoltare radio</c:v>
                </c:pt>
                <c:pt idx="6">
                  <c:v>amici</c:v>
                </c:pt>
                <c:pt idx="7">
                  <c:v>lettura libri</c:v>
                </c:pt>
                <c:pt idx="8">
                  <c:v>discoteche, balere, night club</c:v>
                </c:pt>
                <c:pt idx="9">
                  <c:v>viaggi</c:v>
                </c:pt>
                <c:pt idx="10">
                  <c:v>spettacoli sportivi</c:v>
                </c:pt>
                <c:pt idx="11">
                  <c:v>musei mostre</c:v>
                </c:pt>
                <c:pt idx="12">
                  <c:v>lettura dei quotidiani</c:v>
                </c:pt>
                <c:pt idx="13">
                  <c:v>altri concerti</c:v>
                </c:pt>
                <c:pt idx="14">
                  <c:v>teatro</c:v>
                </c:pt>
                <c:pt idx="15">
                  <c:v>siti archeologici</c:v>
                </c:pt>
              </c:strCache>
            </c:strRef>
          </c:cat>
          <c:val>
            <c:numRef>
              <c:f>conclusioni!$D$139:$D$154</c:f>
              <c:numCache>
                <c:formatCode>General</c:formatCode>
                <c:ptCount val="16"/>
                <c:pt idx="0" formatCode="0.0">
                  <c:v>93.4</c:v>
                </c:pt>
                <c:pt idx="1">
                  <c:v>89.6</c:v>
                </c:pt>
                <c:pt idx="2" formatCode="0.0">
                  <c:v>89.3</c:v>
                </c:pt>
                <c:pt idx="3" formatCode="0.0">
                  <c:v>81.5</c:v>
                </c:pt>
                <c:pt idx="4">
                  <c:v>77.5</c:v>
                </c:pt>
                <c:pt idx="5" formatCode="0.0">
                  <c:v>64.5</c:v>
                </c:pt>
                <c:pt idx="6" formatCode="0.0">
                  <c:v>58.4</c:v>
                </c:pt>
                <c:pt idx="7" formatCode="0.0">
                  <c:v>50.6</c:v>
                </c:pt>
                <c:pt idx="8" formatCode="0.0">
                  <c:v>48.8</c:v>
                </c:pt>
                <c:pt idx="9" formatCode="0.0">
                  <c:v>48.1</c:v>
                </c:pt>
                <c:pt idx="10" formatCode="0.0">
                  <c:v>44.6</c:v>
                </c:pt>
                <c:pt idx="11" formatCode="0.0">
                  <c:v>36.799999999999997</c:v>
                </c:pt>
                <c:pt idx="12" formatCode="0.0">
                  <c:v>30.3</c:v>
                </c:pt>
                <c:pt idx="13" formatCode="0.0">
                  <c:v>28.6</c:v>
                </c:pt>
                <c:pt idx="14" formatCode="0.0">
                  <c:v>27.5</c:v>
                </c:pt>
                <c:pt idx="15" formatCode="0.0">
                  <c:v>25.1</c:v>
                </c:pt>
              </c:numCache>
            </c:numRef>
          </c:val>
        </c:ser>
        <c:ser>
          <c:idx val="1"/>
          <c:order val="1"/>
          <c:tx>
            <c:strRef>
              <c:f>conclusioni!$E$138</c:f>
              <c:strCache>
                <c:ptCount val="1"/>
                <c:pt idx="0">
                  <c:v>18-19</c:v>
                </c:pt>
              </c:strCache>
            </c:strRef>
          </c:tx>
          <c:invertIfNegative val="0"/>
          <c:cat>
            <c:strRef>
              <c:f>conclusioni!$C$139:$C$154</c:f>
              <c:strCache>
                <c:ptCount val="16"/>
                <c:pt idx="0">
                  <c:v>guardare tv</c:v>
                </c:pt>
                <c:pt idx="1">
                  <c:v>uso di internet</c:v>
                </c:pt>
                <c:pt idx="2">
                  <c:v>uso pc</c:v>
                </c:pt>
                <c:pt idx="3">
                  <c:v>cinema</c:v>
                </c:pt>
                <c:pt idx="4">
                  <c:v>sport</c:v>
                </c:pt>
                <c:pt idx="5">
                  <c:v>ascoltare radio</c:v>
                </c:pt>
                <c:pt idx="6">
                  <c:v>amici</c:v>
                </c:pt>
                <c:pt idx="7">
                  <c:v>lettura libri</c:v>
                </c:pt>
                <c:pt idx="8">
                  <c:v>discoteche, balere, night club</c:v>
                </c:pt>
                <c:pt idx="9">
                  <c:v>viaggi</c:v>
                </c:pt>
                <c:pt idx="10">
                  <c:v>spettacoli sportivi</c:v>
                </c:pt>
                <c:pt idx="11">
                  <c:v>musei mostre</c:v>
                </c:pt>
                <c:pt idx="12">
                  <c:v>lettura dei quotidiani</c:v>
                </c:pt>
                <c:pt idx="13">
                  <c:v>altri concerti</c:v>
                </c:pt>
                <c:pt idx="14">
                  <c:v>teatro</c:v>
                </c:pt>
                <c:pt idx="15">
                  <c:v>siti archeologici</c:v>
                </c:pt>
              </c:strCache>
            </c:strRef>
          </c:cat>
          <c:val>
            <c:numRef>
              <c:f>conclusioni!$E$139:$E$154</c:f>
              <c:numCache>
                <c:formatCode>General</c:formatCode>
                <c:ptCount val="16"/>
                <c:pt idx="0" formatCode="0.0">
                  <c:v>91.6</c:v>
                </c:pt>
                <c:pt idx="1">
                  <c:v>89.9</c:v>
                </c:pt>
                <c:pt idx="2" formatCode="0.0">
                  <c:v>88.1</c:v>
                </c:pt>
                <c:pt idx="3" formatCode="0.0">
                  <c:v>84.3</c:v>
                </c:pt>
                <c:pt idx="4">
                  <c:v>72.699999999999989</c:v>
                </c:pt>
                <c:pt idx="5" formatCode="0.0">
                  <c:v>71.3</c:v>
                </c:pt>
                <c:pt idx="6" formatCode="0.0">
                  <c:v>55</c:v>
                </c:pt>
                <c:pt idx="7" formatCode="0.0">
                  <c:v>50.1</c:v>
                </c:pt>
                <c:pt idx="8" formatCode="0.0">
                  <c:v>70</c:v>
                </c:pt>
                <c:pt idx="9" formatCode="0.0">
                  <c:v>49.4</c:v>
                </c:pt>
                <c:pt idx="10" formatCode="0.0">
                  <c:v>49</c:v>
                </c:pt>
                <c:pt idx="11" formatCode="0.0">
                  <c:v>38.4</c:v>
                </c:pt>
                <c:pt idx="12" formatCode="0.0">
                  <c:v>42.5</c:v>
                </c:pt>
                <c:pt idx="13" formatCode="0.0">
                  <c:v>40.299999999999997</c:v>
                </c:pt>
                <c:pt idx="14" formatCode="0.0">
                  <c:v>25</c:v>
                </c:pt>
                <c:pt idx="15" formatCode="0.0">
                  <c:v>26.9</c:v>
                </c:pt>
              </c:numCache>
            </c:numRef>
          </c:val>
        </c:ser>
        <c:ser>
          <c:idx val="2"/>
          <c:order val="2"/>
          <c:tx>
            <c:strRef>
              <c:f>conclusioni!$F$138</c:f>
              <c:strCache>
                <c:ptCount val="1"/>
                <c:pt idx="0">
                  <c:v>20-24</c:v>
                </c:pt>
              </c:strCache>
            </c:strRef>
          </c:tx>
          <c:invertIfNegative val="0"/>
          <c:cat>
            <c:strRef>
              <c:f>conclusioni!$C$139:$C$154</c:f>
              <c:strCache>
                <c:ptCount val="16"/>
                <c:pt idx="0">
                  <c:v>guardare tv</c:v>
                </c:pt>
                <c:pt idx="1">
                  <c:v>uso di internet</c:v>
                </c:pt>
                <c:pt idx="2">
                  <c:v>uso pc</c:v>
                </c:pt>
                <c:pt idx="3">
                  <c:v>cinema</c:v>
                </c:pt>
                <c:pt idx="4">
                  <c:v>sport</c:v>
                </c:pt>
                <c:pt idx="5">
                  <c:v>ascoltare radio</c:v>
                </c:pt>
                <c:pt idx="6">
                  <c:v>amici</c:v>
                </c:pt>
                <c:pt idx="7">
                  <c:v>lettura libri</c:v>
                </c:pt>
                <c:pt idx="8">
                  <c:v>discoteche, balere, night club</c:v>
                </c:pt>
                <c:pt idx="9">
                  <c:v>viaggi</c:v>
                </c:pt>
                <c:pt idx="10">
                  <c:v>spettacoli sportivi</c:v>
                </c:pt>
                <c:pt idx="11">
                  <c:v>musei mostre</c:v>
                </c:pt>
                <c:pt idx="12">
                  <c:v>lettura dei quotidiani</c:v>
                </c:pt>
                <c:pt idx="13">
                  <c:v>altri concerti</c:v>
                </c:pt>
                <c:pt idx="14">
                  <c:v>teatro</c:v>
                </c:pt>
                <c:pt idx="15">
                  <c:v>siti archeologici</c:v>
                </c:pt>
              </c:strCache>
            </c:strRef>
          </c:cat>
          <c:val>
            <c:numRef>
              <c:f>conclusioni!$F$139:$F$154</c:f>
              <c:numCache>
                <c:formatCode>General</c:formatCode>
                <c:ptCount val="16"/>
                <c:pt idx="0" formatCode="0.0">
                  <c:v>89.1</c:v>
                </c:pt>
                <c:pt idx="1">
                  <c:v>85.4</c:v>
                </c:pt>
                <c:pt idx="2" formatCode="0.0">
                  <c:v>84.8</c:v>
                </c:pt>
                <c:pt idx="3" formatCode="0.0">
                  <c:v>79.3</c:v>
                </c:pt>
                <c:pt idx="4">
                  <c:v>72.099999999999994</c:v>
                </c:pt>
                <c:pt idx="5" formatCode="0.0">
                  <c:v>70</c:v>
                </c:pt>
                <c:pt idx="6" formatCode="0.0">
                  <c:v>38.799999999999997</c:v>
                </c:pt>
                <c:pt idx="7" formatCode="0.0">
                  <c:v>49.8</c:v>
                </c:pt>
                <c:pt idx="8" formatCode="0.0">
                  <c:v>63</c:v>
                </c:pt>
                <c:pt idx="9" formatCode="0.0">
                  <c:v>49.1</c:v>
                </c:pt>
                <c:pt idx="10" formatCode="0.0">
                  <c:v>39.5</c:v>
                </c:pt>
                <c:pt idx="11" formatCode="0.0">
                  <c:v>31.4</c:v>
                </c:pt>
                <c:pt idx="12" formatCode="0.0">
                  <c:v>47.2</c:v>
                </c:pt>
                <c:pt idx="13" formatCode="0.0">
                  <c:v>42.3</c:v>
                </c:pt>
                <c:pt idx="14" formatCode="0.0">
                  <c:v>19</c:v>
                </c:pt>
                <c:pt idx="15" formatCode="0.0">
                  <c:v>23.9</c:v>
                </c:pt>
              </c:numCache>
            </c:numRef>
          </c:val>
        </c:ser>
        <c:ser>
          <c:idx val="3"/>
          <c:order val="3"/>
          <c:tx>
            <c:strRef>
              <c:f>conclusioni!$G$138</c:f>
              <c:strCache>
                <c:ptCount val="1"/>
                <c:pt idx="0">
                  <c:v>25-34</c:v>
                </c:pt>
              </c:strCache>
            </c:strRef>
          </c:tx>
          <c:invertIfNegative val="0"/>
          <c:cat>
            <c:strRef>
              <c:f>conclusioni!$C$139:$C$154</c:f>
              <c:strCache>
                <c:ptCount val="16"/>
                <c:pt idx="0">
                  <c:v>guardare tv</c:v>
                </c:pt>
                <c:pt idx="1">
                  <c:v>uso di internet</c:v>
                </c:pt>
                <c:pt idx="2">
                  <c:v>uso pc</c:v>
                </c:pt>
                <c:pt idx="3">
                  <c:v>cinema</c:v>
                </c:pt>
                <c:pt idx="4">
                  <c:v>sport</c:v>
                </c:pt>
                <c:pt idx="5">
                  <c:v>ascoltare radio</c:v>
                </c:pt>
                <c:pt idx="6">
                  <c:v>amici</c:v>
                </c:pt>
                <c:pt idx="7">
                  <c:v>lettura libri</c:v>
                </c:pt>
                <c:pt idx="8">
                  <c:v>discoteche, balere, night club</c:v>
                </c:pt>
                <c:pt idx="9">
                  <c:v>viaggi</c:v>
                </c:pt>
                <c:pt idx="10">
                  <c:v>spettacoli sportivi</c:v>
                </c:pt>
                <c:pt idx="11">
                  <c:v>musei mostre</c:v>
                </c:pt>
                <c:pt idx="12">
                  <c:v>lettura dei quotidiani</c:v>
                </c:pt>
                <c:pt idx="13">
                  <c:v>altri concerti</c:v>
                </c:pt>
                <c:pt idx="14">
                  <c:v>teatro</c:v>
                </c:pt>
                <c:pt idx="15">
                  <c:v>siti archeologici</c:v>
                </c:pt>
              </c:strCache>
            </c:strRef>
          </c:cat>
          <c:val>
            <c:numRef>
              <c:f>conclusioni!$G$139:$G$154</c:f>
              <c:numCache>
                <c:formatCode>General</c:formatCode>
                <c:ptCount val="16"/>
                <c:pt idx="0" formatCode="0.0">
                  <c:v>89.2</c:v>
                </c:pt>
                <c:pt idx="1">
                  <c:v>80.099999999999994</c:v>
                </c:pt>
                <c:pt idx="2">
                  <c:v>78.7</c:v>
                </c:pt>
                <c:pt idx="3" formatCode="0.0">
                  <c:v>65.3</c:v>
                </c:pt>
                <c:pt idx="4">
                  <c:v>65.199999999999989</c:v>
                </c:pt>
                <c:pt idx="5" formatCode="0.0">
                  <c:v>71.8</c:v>
                </c:pt>
                <c:pt idx="6" formatCode="0.0">
                  <c:v>20</c:v>
                </c:pt>
                <c:pt idx="7" formatCode="0.0">
                  <c:v>46.3</c:v>
                </c:pt>
                <c:pt idx="8" formatCode="0.0">
                  <c:v>43.4</c:v>
                </c:pt>
                <c:pt idx="9" formatCode="0.0">
                  <c:v>47.2</c:v>
                </c:pt>
                <c:pt idx="10" formatCode="0.0">
                  <c:v>33.5</c:v>
                </c:pt>
                <c:pt idx="11" formatCode="0.0">
                  <c:v>26.2</c:v>
                </c:pt>
                <c:pt idx="12" formatCode="0.0">
                  <c:v>51.7</c:v>
                </c:pt>
                <c:pt idx="13" formatCode="0.0">
                  <c:v>31.6</c:v>
                </c:pt>
                <c:pt idx="14" formatCode="0.0">
                  <c:v>17.600000000000001</c:v>
                </c:pt>
                <c:pt idx="15" formatCode="0.0">
                  <c:v>20.8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09312"/>
        <c:axId val="88910848"/>
      </c:barChart>
      <c:catAx>
        <c:axId val="88909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8910848"/>
        <c:crosses val="autoZero"/>
        <c:auto val="1"/>
        <c:lblAlgn val="ctr"/>
        <c:lblOffset val="100"/>
        <c:noMultiLvlLbl val="0"/>
      </c:catAx>
      <c:valAx>
        <c:axId val="889108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8909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941078545737339"/>
          <c:y val="0.8975246772588541"/>
          <c:w val="0.61446239126796554"/>
          <c:h val="8.795236944043086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it-IT" sz="1600" dirty="0"/>
              <a:t>Durata media </a:t>
            </a:r>
            <a:r>
              <a:rPr lang="it-IT" sz="1600" dirty="0" smtClean="0"/>
              <a:t>giornaliera generica delle attività svolte dai </a:t>
            </a:r>
            <a:r>
              <a:rPr lang="it-IT" sz="1600" dirty="0"/>
              <a:t>giovani </a:t>
            </a:r>
            <a:r>
              <a:rPr lang="it-IT" sz="1600" dirty="0" smtClean="0"/>
              <a:t>15-24enni </a:t>
            </a:r>
            <a:r>
              <a:rPr lang="it-IT" sz="1600" b="1" i="0" u="none" strike="noStrike" baseline="0" dirty="0" smtClean="0">
                <a:effectLst/>
              </a:rPr>
              <a:t>nel tempo libero</a:t>
            </a:r>
            <a:r>
              <a:rPr lang="it-IT" sz="1600" dirty="0" smtClean="0"/>
              <a:t> per sesso e attività </a:t>
            </a:r>
          </a:p>
          <a:p>
            <a:pPr>
              <a:defRPr sz="1600"/>
            </a:pPr>
            <a:r>
              <a:rPr lang="it-IT" sz="1600" dirty="0" smtClean="0"/>
              <a:t> Anno 2008</a:t>
            </a:r>
            <a:endParaRPr lang="it-IT" sz="1600" dirty="0"/>
          </a:p>
        </c:rich>
      </c:tx>
      <c:layout>
        <c:manualLayout>
          <c:xMode val="edge"/>
          <c:yMode val="edge"/>
          <c:x val="0.1494854667622742"/>
          <c:y val="1.73611628349183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92501823660608"/>
          <c:y val="0.1377604480534704"/>
          <c:w val="0.87944115587907379"/>
          <c:h val="0.58057459822802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'tempo libero in ore'!$E$83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cat>
            <c:strRef>
              <c:f>'tempo libero in ore'!$C$85:$D$94</c:f>
              <c:strCache>
                <c:ptCount val="10"/>
                <c:pt idx="0">
                  <c:v>vita sociale</c:v>
                </c:pt>
                <c:pt idx="1">
                  <c:v>tv</c:v>
                </c:pt>
                <c:pt idx="2">
                  <c:v>sport e attività all'aperto</c:v>
                </c:pt>
                <c:pt idx="3">
                  <c:v>riposo</c:v>
                </c:pt>
                <c:pt idx="4">
                  <c:v>informatica</c:v>
                </c:pt>
                <c:pt idx="5">
                  <c:v>giochi</c:v>
                </c:pt>
                <c:pt idx="6">
                  <c:v>letture</c:v>
                </c:pt>
                <c:pt idx="7">
                  <c:v>attivita'  culturali</c:v>
                </c:pt>
                <c:pt idx="8">
                  <c:v>radio</c:v>
                </c:pt>
                <c:pt idx="9">
                  <c:v>arti e passatempi</c:v>
                </c:pt>
              </c:strCache>
            </c:strRef>
          </c:cat>
          <c:val>
            <c:numRef>
              <c:f>'tempo libero in ore'!$E$85:$E$94</c:f>
              <c:numCache>
                <c:formatCode>0.00</c:formatCode>
                <c:ptCount val="10"/>
                <c:pt idx="0">
                  <c:v>1.43</c:v>
                </c:pt>
                <c:pt idx="1">
                  <c:v>1.32</c:v>
                </c:pt>
                <c:pt idx="2">
                  <c:v>0.46</c:v>
                </c:pt>
                <c:pt idx="3">
                  <c:v>0.25</c:v>
                </c:pt>
                <c:pt idx="4">
                  <c:v>0.23</c:v>
                </c:pt>
                <c:pt idx="5">
                  <c:v>0.28000000000000003</c:v>
                </c:pt>
                <c:pt idx="6">
                  <c:v>0.08</c:v>
                </c:pt>
                <c:pt idx="7">
                  <c:v>7.0000000000000007E-2</c:v>
                </c:pt>
                <c:pt idx="8">
                  <c:v>0.05</c:v>
                </c:pt>
                <c:pt idx="9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'tempo libero in ore'!$F$83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cat>
            <c:strRef>
              <c:f>'tempo libero in ore'!$C$85:$D$94</c:f>
              <c:strCache>
                <c:ptCount val="10"/>
                <c:pt idx="0">
                  <c:v>vita sociale</c:v>
                </c:pt>
                <c:pt idx="1">
                  <c:v>tv</c:v>
                </c:pt>
                <c:pt idx="2">
                  <c:v>sport e attività all'aperto</c:v>
                </c:pt>
                <c:pt idx="3">
                  <c:v>riposo</c:v>
                </c:pt>
                <c:pt idx="4">
                  <c:v>informatica</c:v>
                </c:pt>
                <c:pt idx="5">
                  <c:v>giochi</c:v>
                </c:pt>
                <c:pt idx="6">
                  <c:v>letture</c:v>
                </c:pt>
                <c:pt idx="7">
                  <c:v>attivita'  culturali</c:v>
                </c:pt>
                <c:pt idx="8">
                  <c:v>radio</c:v>
                </c:pt>
                <c:pt idx="9">
                  <c:v>arti e passatempi</c:v>
                </c:pt>
              </c:strCache>
            </c:strRef>
          </c:cat>
          <c:val>
            <c:numRef>
              <c:f>'tempo libero in ore'!$F$85:$F$94</c:f>
              <c:numCache>
                <c:formatCode>0.00</c:formatCode>
                <c:ptCount val="10"/>
                <c:pt idx="0">
                  <c:v>1.23</c:v>
                </c:pt>
                <c:pt idx="1">
                  <c:v>1.32</c:v>
                </c:pt>
                <c:pt idx="2">
                  <c:v>0.38</c:v>
                </c:pt>
                <c:pt idx="3">
                  <c:v>0.27</c:v>
                </c:pt>
                <c:pt idx="4">
                  <c:v>0.19</c:v>
                </c:pt>
                <c:pt idx="5">
                  <c:v>0.09</c:v>
                </c:pt>
                <c:pt idx="6">
                  <c:v>0.14000000000000001</c:v>
                </c:pt>
                <c:pt idx="7">
                  <c:v>0.08</c:v>
                </c:pt>
                <c:pt idx="8">
                  <c:v>0.06</c:v>
                </c:pt>
                <c:pt idx="9">
                  <c:v>0.03</c:v>
                </c:pt>
              </c:numCache>
            </c:numRef>
          </c:val>
        </c:ser>
        <c:ser>
          <c:idx val="2"/>
          <c:order val="2"/>
          <c:tx>
            <c:strRef>
              <c:f>'tempo libero in ore'!$G$83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cat>
            <c:strRef>
              <c:f>'tempo libero in ore'!$C$85:$D$94</c:f>
              <c:strCache>
                <c:ptCount val="10"/>
                <c:pt idx="0">
                  <c:v>vita sociale</c:v>
                </c:pt>
                <c:pt idx="1">
                  <c:v>tv</c:v>
                </c:pt>
                <c:pt idx="2">
                  <c:v>sport e attività all'aperto</c:v>
                </c:pt>
                <c:pt idx="3">
                  <c:v>riposo</c:v>
                </c:pt>
                <c:pt idx="4">
                  <c:v>informatica</c:v>
                </c:pt>
                <c:pt idx="5">
                  <c:v>giochi</c:v>
                </c:pt>
                <c:pt idx="6">
                  <c:v>letture</c:v>
                </c:pt>
                <c:pt idx="7">
                  <c:v>attivita'  culturali</c:v>
                </c:pt>
                <c:pt idx="8">
                  <c:v>radio</c:v>
                </c:pt>
                <c:pt idx="9">
                  <c:v>arti e passatempi</c:v>
                </c:pt>
              </c:strCache>
            </c:strRef>
          </c:cat>
          <c:val>
            <c:numRef>
              <c:f>'tempo libero in ore'!$G$85:$G$94</c:f>
              <c:numCache>
                <c:formatCode>0.00</c:formatCode>
                <c:ptCount val="10"/>
                <c:pt idx="0">
                  <c:v>1.33</c:v>
                </c:pt>
                <c:pt idx="1">
                  <c:v>1.32</c:v>
                </c:pt>
                <c:pt idx="2">
                  <c:v>0.42</c:v>
                </c:pt>
                <c:pt idx="3">
                  <c:v>0.26</c:v>
                </c:pt>
                <c:pt idx="4">
                  <c:v>0.21</c:v>
                </c:pt>
                <c:pt idx="5">
                  <c:v>0.18</c:v>
                </c:pt>
                <c:pt idx="6">
                  <c:v>0.11</c:v>
                </c:pt>
                <c:pt idx="7">
                  <c:v>7.0000000000000007E-2</c:v>
                </c:pt>
                <c:pt idx="8">
                  <c:v>0.06</c:v>
                </c:pt>
                <c:pt idx="9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27648"/>
        <c:axId val="22029440"/>
      </c:barChart>
      <c:catAx>
        <c:axId val="22027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2029440"/>
        <c:crosses val="autoZero"/>
        <c:auto val="1"/>
        <c:lblAlgn val="ctr"/>
        <c:lblOffset val="100"/>
        <c:noMultiLvlLbl val="0"/>
      </c:catAx>
      <c:valAx>
        <c:axId val="22029440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20276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it-IT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it-IT" sz="1600" b="1" i="0" baseline="0" dirty="0">
                <a:effectLst/>
              </a:rPr>
              <a:t>Durata media specifica </a:t>
            </a:r>
            <a:r>
              <a:rPr lang="it-IT" sz="1600" b="1" i="0" baseline="0" dirty="0" smtClean="0">
                <a:effectLst/>
              </a:rPr>
              <a:t>giornaliera delle attività svolte dai giovani 15-24enni nel tempo libero per sesso e attività </a:t>
            </a:r>
          </a:p>
          <a:p>
            <a:pPr>
              <a:defRPr sz="1200"/>
            </a:pPr>
            <a:r>
              <a:rPr lang="it-IT" sz="1600" b="1" i="0" baseline="0" dirty="0" smtClean="0">
                <a:effectLst/>
              </a:rPr>
              <a:t> Anno 2008</a:t>
            </a:r>
            <a:endParaRPr lang="it-IT" sz="1600" dirty="0">
              <a:effectLst/>
            </a:endParaRPr>
          </a:p>
        </c:rich>
      </c:tx>
      <c:layout>
        <c:manualLayout>
          <c:xMode val="edge"/>
          <c:yMode val="edge"/>
          <c:x val="0.15660953568738578"/>
          <c:y val="2.08184630026171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'tempo libero in ore'!$E$338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cat>
            <c:strRef>
              <c:f>'tempo libero in ore'!$D$339:$D$348</c:f>
              <c:strCache>
                <c:ptCount val="10"/>
                <c:pt idx="0">
                  <c:v>attivita'  culturali</c:v>
                </c:pt>
                <c:pt idx="1">
                  <c:v>vita sociale</c:v>
                </c:pt>
                <c:pt idx="2">
                  <c:v>sport</c:v>
                </c:pt>
                <c:pt idx="3">
                  <c:v>tv</c:v>
                </c:pt>
                <c:pt idx="4">
                  <c:v>giochi</c:v>
                </c:pt>
                <c:pt idx="5">
                  <c:v>riposo</c:v>
                </c:pt>
                <c:pt idx="6">
                  <c:v>informatica</c:v>
                </c:pt>
                <c:pt idx="7">
                  <c:v>arti e passatempi</c:v>
                </c:pt>
                <c:pt idx="8">
                  <c:v>letture</c:v>
                </c:pt>
                <c:pt idx="9">
                  <c:v>radio</c:v>
                </c:pt>
              </c:strCache>
            </c:strRef>
          </c:cat>
          <c:val>
            <c:numRef>
              <c:f>'tempo libero in ore'!$E$339:$E$348</c:f>
              <c:numCache>
                <c:formatCode>0.00</c:formatCode>
                <c:ptCount val="10"/>
                <c:pt idx="0">
                  <c:v>2.16</c:v>
                </c:pt>
                <c:pt idx="1">
                  <c:v>2.2200000000000002</c:v>
                </c:pt>
                <c:pt idx="2" formatCode="General">
                  <c:v>1.59</c:v>
                </c:pt>
                <c:pt idx="3">
                  <c:v>2</c:v>
                </c:pt>
                <c:pt idx="4">
                  <c:v>1.41</c:v>
                </c:pt>
                <c:pt idx="5">
                  <c:v>1.29</c:v>
                </c:pt>
                <c:pt idx="6">
                  <c:v>1.3</c:v>
                </c:pt>
                <c:pt idx="7">
                  <c:v>1.38</c:v>
                </c:pt>
                <c:pt idx="8">
                  <c:v>1.02</c:v>
                </c:pt>
                <c:pt idx="9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'tempo libero in ore'!$F$338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cat>
            <c:strRef>
              <c:f>'tempo libero in ore'!$D$339:$D$348</c:f>
              <c:strCache>
                <c:ptCount val="10"/>
                <c:pt idx="0">
                  <c:v>attivita'  culturali</c:v>
                </c:pt>
                <c:pt idx="1">
                  <c:v>vita sociale</c:v>
                </c:pt>
                <c:pt idx="2">
                  <c:v>sport</c:v>
                </c:pt>
                <c:pt idx="3">
                  <c:v>tv</c:v>
                </c:pt>
                <c:pt idx="4">
                  <c:v>giochi</c:v>
                </c:pt>
                <c:pt idx="5">
                  <c:v>riposo</c:v>
                </c:pt>
                <c:pt idx="6">
                  <c:v>informatica</c:v>
                </c:pt>
                <c:pt idx="7">
                  <c:v>arti e passatempi</c:v>
                </c:pt>
                <c:pt idx="8">
                  <c:v>letture</c:v>
                </c:pt>
                <c:pt idx="9">
                  <c:v>radio</c:v>
                </c:pt>
              </c:strCache>
            </c:strRef>
          </c:cat>
          <c:val>
            <c:numRef>
              <c:f>'tempo libero in ore'!$F$339:$F$348</c:f>
              <c:numCache>
                <c:formatCode>0.00</c:formatCode>
                <c:ptCount val="10"/>
                <c:pt idx="0">
                  <c:v>2.14</c:v>
                </c:pt>
                <c:pt idx="1">
                  <c:v>2</c:v>
                </c:pt>
                <c:pt idx="2">
                  <c:v>1.4</c:v>
                </c:pt>
                <c:pt idx="3">
                  <c:v>1.58</c:v>
                </c:pt>
                <c:pt idx="4">
                  <c:v>1.2</c:v>
                </c:pt>
                <c:pt idx="5">
                  <c:v>1.38</c:v>
                </c:pt>
                <c:pt idx="6">
                  <c:v>1.18</c:v>
                </c:pt>
                <c:pt idx="7">
                  <c:v>1.05</c:v>
                </c:pt>
                <c:pt idx="8">
                  <c:v>0.59</c:v>
                </c:pt>
                <c:pt idx="9">
                  <c:v>0.47</c:v>
                </c:pt>
              </c:numCache>
            </c:numRef>
          </c:val>
        </c:ser>
        <c:ser>
          <c:idx val="2"/>
          <c:order val="2"/>
          <c:tx>
            <c:strRef>
              <c:f>'tempo libero in ore'!$G$338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cat>
            <c:strRef>
              <c:f>'tempo libero in ore'!$D$339:$D$348</c:f>
              <c:strCache>
                <c:ptCount val="10"/>
                <c:pt idx="0">
                  <c:v>attivita'  culturali</c:v>
                </c:pt>
                <c:pt idx="1">
                  <c:v>vita sociale</c:v>
                </c:pt>
                <c:pt idx="2">
                  <c:v>sport</c:v>
                </c:pt>
                <c:pt idx="3">
                  <c:v>tv</c:v>
                </c:pt>
                <c:pt idx="4">
                  <c:v>giochi</c:v>
                </c:pt>
                <c:pt idx="5">
                  <c:v>riposo</c:v>
                </c:pt>
                <c:pt idx="6">
                  <c:v>informatica</c:v>
                </c:pt>
                <c:pt idx="7">
                  <c:v>arti e passatempi</c:v>
                </c:pt>
                <c:pt idx="8">
                  <c:v>letture</c:v>
                </c:pt>
                <c:pt idx="9">
                  <c:v>radio</c:v>
                </c:pt>
              </c:strCache>
            </c:strRef>
          </c:cat>
          <c:val>
            <c:numRef>
              <c:f>'tempo libero in ore'!$G$339:$G$348</c:f>
              <c:numCache>
                <c:formatCode>0.00</c:formatCode>
                <c:ptCount val="10"/>
                <c:pt idx="0">
                  <c:v>2.15</c:v>
                </c:pt>
                <c:pt idx="1">
                  <c:v>2.12</c:v>
                </c:pt>
                <c:pt idx="2">
                  <c:v>1.5</c:v>
                </c:pt>
                <c:pt idx="3">
                  <c:v>1.59</c:v>
                </c:pt>
                <c:pt idx="4">
                  <c:v>1.35</c:v>
                </c:pt>
                <c:pt idx="5">
                  <c:v>1.33</c:v>
                </c:pt>
                <c:pt idx="6">
                  <c:v>1.24</c:v>
                </c:pt>
                <c:pt idx="7">
                  <c:v>1.2</c:v>
                </c:pt>
                <c:pt idx="8">
                  <c:v>1</c:v>
                </c:pt>
                <c:pt idx="9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2592"/>
        <c:axId val="22064128"/>
      </c:barChart>
      <c:catAx>
        <c:axId val="22062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2064128"/>
        <c:crosses val="autoZero"/>
        <c:auto val="1"/>
        <c:lblAlgn val="ctr"/>
        <c:lblOffset val="100"/>
        <c:noMultiLvlLbl val="0"/>
      </c:catAx>
      <c:valAx>
        <c:axId val="2206412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20625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b="1" i="0" baseline="0" dirty="0">
                <a:effectLst/>
              </a:rPr>
              <a:t>Durata media </a:t>
            </a:r>
            <a:r>
              <a:rPr lang="it-IT" sz="1600" b="1" i="0" baseline="0" dirty="0" smtClean="0">
                <a:effectLst/>
              </a:rPr>
              <a:t>giornaliera in </a:t>
            </a:r>
            <a:r>
              <a:rPr lang="it-IT" sz="1600" b="1" i="0" baseline="0" dirty="0">
                <a:effectLst/>
              </a:rPr>
              <a:t>ore e minuti del tempo libero dei giovani 15-24enni per sesso, condizione occupazionale e </a:t>
            </a:r>
            <a:r>
              <a:rPr lang="it-IT" sz="1600" b="1" i="0" baseline="0" dirty="0" smtClean="0">
                <a:effectLst/>
              </a:rPr>
              <a:t>attività - Anno 2008</a:t>
            </a:r>
            <a:endParaRPr lang="it-IT" sz="1600" dirty="0">
              <a:effectLst/>
            </a:endParaRPr>
          </a:p>
        </c:rich>
      </c:tx>
      <c:layout>
        <c:manualLayout>
          <c:xMode val="edge"/>
          <c:yMode val="edge"/>
          <c:x val="0.10193427894052104"/>
          <c:y val="1.21359223300970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0040327367835425"/>
          <c:w val="0.96944444444444444"/>
          <c:h val="0.44072352295222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'tempo libero in ore'!$AF$183</c:f>
              <c:strCache>
                <c:ptCount val="1"/>
                <c:pt idx="0">
                  <c:v>Occupati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6.902501531775602E-3"/>
                  <c:y val="1.2134997547918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008338439252009E-3"/>
                  <c:y val="9.1012481609387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'tempo libero in ore'!$AJ$181:$AU$182</c:f>
              <c:multiLvlStrCache>
                <c:ptCount val="12"/>
                <c:lvl>
                  <c:pt idx="0">
                    <c:v>Maschi</c:v>
                  </c:pt>
                  <c:pt idx="1">
                    <c:v>Femmine</c:v>
                  </c:pt>
                  <c:pt idx="2">
                    <c:v>Totale</c:v>
                  </c:pt>
                  <c:pt idx="3">
                    <c:v>Maschi</c:v>
                  </c:pt>
                  <c:pt idx="4">
                    <c:v>Femmine</c:v>
                  </c:pt>
                  <c:pt idx="5">
                    <c:v>Totale</c:v>
                  </c:pt>
                  <c:pt idx="6">
                    <c:v>Maschi</c:v>
                  </c:pt>
                  <c:pt idx="7">
                    <c:v>Femmine</c:v>
                  </c:pt>
                  <c:pt idx="8">
                    <c:v>Totale</c:v>
                  </c:pt>
                  <c:pt idx="9">
                    <c:v>Maschi</c:v>
                  </c:pt>
                  <c:pt idx="10">
                    <c:v>Femmine</c:v>
                  </c:pt>
                  <c:pt idx="11">
                    <c:v>Totale</c:v>
                  </c:pt>
                </c:lvl>
                <c:lvl>
                  <c:pt idx="0">
                    <c:v>vita sociale, attivita'  culturali e riposo</c:v>
                  </c:pt>
                  <c:pt idx="3">
                    <c:v>letture, tv, radio</c:v>
                  </c:pt>
                  <c:pt idx="6">
                    <c:v>sport e attivita'  all'aperto</c:v>
                  </c:pt>
                  <c:pt idx="9">
                    <c:v>arti, passatempi, informatica, comunicazione e giochi</c:v>
                  </c:pt>
                </c:lvl>
              </c:multiLvlStrCache>
            </c:multiLvlStrRef>
          </c:cat>
          <c:val>
            <c:numRef>
              <c:f>'tempo libero in ore'!$AJ$183:$AU$183</c:f>
              <c:numCache>
                <c:formatCode>0.0</c:formatCode>
                <c:ptCount val="12"/>
                <c:pt idx="0">
                  <c:v>2.16</c:v>
                </c:pt>
                <c:pt idx="1">
                  <c:v>1.35</c:v>
                </c:pt>
                <c:pt idx="2">
                  <c:v>2</c:v>
                </c:pt>
                <c:pt idx="3">
                  <c:v>1.18</c:v>
                </c:pt>
                <c:pt idx="4">
                  <c:v>1.4</c:v>
                </c:pt>
                <c:pt idx="5">
                  <c:v>1.26</c:v>
                </c:pt>
                <c:pt idx="6">
                  <c:v>0.32</c:v>
                </c:pt>
                <c:pt idx="7">
                  <c:v>0.27</c:v>
                </c:pt>
                <c:pt idx="8">
                  <c:v>0.3</c:v>
                </c:pt>
                <c:pt idx="9">
                  <c:v>0.22</c:v>
                </c:pt>
                <c:pt idx="10">
                  <c:v>0.19</c:v>
                </c:pt>
                <c:pt idx="11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'tempo libero in ore'!$AF$184</c:f>
              <c:strCache>
                <c:ptCount val="1"/>
                <c:pt idx="0">
                  <c:v>Non occupati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6.902501531775602E-3"/>
                  <c:y val="-1.5168746934897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504169219626005E-2"/>
                  <c:y val="-9.1012481609387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'tempo libero in ore'!$AJ$181:$AU$182</c:f>
              <c:multiLvlStrCache>
                <c:ptCount val="12"/>
                <c:lvl>
                  <c:pt idx="0">
                    <c:v>Maschi</c:v>
                  </c:pt>
                  <c:pt idx="1">
                    <c:v>Femmine</c:v>
                  </c:pt>
                  <c:pt idx="2">
                    <c:v>Totale</c:v>
                  </c:pt>
                  <c:pt idx="3">
                    <c:v>Maschi</c:v>
                  </c:pt>
                  <c:pt idx="4">
                    <c:v>Femmine</c:v>
                  </c:pt>
                  <c:pt idx="5">
                    <c:v>Totale</c:v>
                  </c:pt>
                  <c:pt idx="6">
                    <c:v>Maschi</c:v>
                  </c:pt>
                  <c:pt idx="7">
                    <c:v>Femmine</c:v>
                  </c:pt>
                  <c:pt idx="8">
                    <c:v>Totale</c:v>
                  </c:pt>
                  <c:pt idx="9">
                    <c:v>Maschi</c:v>
                  </c:pt>
                  <c:pt idx="10">
                    <c:v>Femmine</c:v>
                  </c:pt>
                  <c:pt idx="11">
                    <c:v>Totale</c:v>
                  </c:pt>
                </c:lvl>
                <c:lvl>
                  <c:pt idx="0">
                    <c:v>vita sociale, attivita'  culturali e riposo</c:v>
                  </c:pt>
                  <c:pt idx="3">
                    <c:v>letture, tv, radio</c:v>
                  </c:pt>
                  <c:pt idx="6">
                    <c:v>sport e attivita'  all'aperto</c:v>
                  </c:pt>
                  <c:pt idx="9">
                    <c:v>arti, passatempi, informatica, comunicazione e giochi</c:v>
                  </c:pt>
                </c:lvl>
              </c:multiLvlStrCache>
            </c:multiLvlStrRef>
          </c:cat>
          <c:val>
            <c:numRef>
              <c:f>'tempo libero in ore'!$AJ$184:$AU$184</c:f>
              <c:numCache>
                <c:formatCode>0.0</c:formatCode>
                <c:ptCount val="12"/>
                <c:pt idx="0">
                  <c:v>2.14</c:v>
                </c:pt>
                <c:pt idx="1">
                  <c:v>2.02</c:v>
                </c:pt>
                <c:pt idx="2">
                  <c:v>2.08</c:v>
                </c:pt>
                <c:pt idx="3">
                  <c:v>1.56</c:v>
                </c:pt>
                <c:pt idx="4">
                  <c:v>1.54</c:v>
                </c:pt>
                <c:pt idx="5">
                  <c:v>1.55</c:v>
                </c:pt>
                <c:pt idx="6">
                  <c:v>0.52</c:v>
                </c:pt>
                <c:pt idx="7">
                  <c:v>0.4</c:v>
                </c:pt>
                <c:pt idx="8">
                  <c:v>0.46</c:v>
                </c:pt>
                <c:pt idx="9">
                  <c:v>1.05</c:v>
                </c:pt>
                <c:pt idx="10">
                  <c:v>0.33</c:v>
                </c:pt>
                <c:pt idx="11">
                  <c:v>0.49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080896"/>
        <c:axId val="24130688"/>
      </c:barChart>
      <c:catAx>
        <c:axId val="22080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4130688"/>
        <c:crosses val="autoZero"/>
        <c:auto val="1"/>
        <c:lblAlgn val="ctr"/>
        <c:lblOffset val="100"/>
        <c:noMultiLvlLbl val="0"/>
      </c:catAx>
      <c:valAx>
        <c:axId val="2413068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20808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600" b="1" i="0" u="none" strike="noStrike" baseline="0" dirty="0">
                <a:effectLst/>
              </a:rPr>
              <a:t>Percentuali di persone con 6 anni e più che frequentano gli amici ogni </a:t>
            </a:r>
            <a:r>
              <a:rPr lang="it-IT" sz="1600" b="1" i="0" u="none" strike="noStrike" baseline="0" dirty="0" smtClean="0">
                <a:effectLst/>
              </a:rPr>
              <a:t>giorno – Anno </a:t>
            </a:r>
            <a:r>
              <a:rPr lang="it-IT" sz="1600" baseline="0" dirty="0" smtClean="0"/>
              <a:t>2013</a:t>
            </a:r>
            <a:endParaRPr lang="it-IT" sz="1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amici!$E$367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amici!$D$368:$D$371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amici!$E$368:$E$371</c:f>
              <c:numCache>
                <c:formatCode>0.0</c:formatCode>
                <c:ptCount val="4"/>
                <c:pt idx="0">
                  <c:v>63</c:v>
                </c:pt>
                <c:pt idx="1">
                  <c:v>62</c:v>
                </c:pt>
                <c:pt idx="2">
                  <c:v>46.5</c:v>
                </c:pt>
                <c:pt idx="3">
                  <c:v>25.4</c:v>
                </c:pt>
              </c:numCache>
            </c:numRef>
          </c:val>
        </c:ser>
        <c:ser>
          <c:idx val="1"/>
          <c:order val="1"/>
          <c:tx>
            <c:strRef>
              <c:f>amici!$F$367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amici!$D$368:$D$371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amici!$F$368:$F$371</c:f>
              <c:numCache>
                <c:formatCode>0.0</c:formatCode>
                <c:ptCount val="4"/>
                <c:pt idx="0">
                  <c:v>53.3</c:v>
                </c:pt>
                <c:pt idx="1">
                  <c:v>47.3</c:v>
                </c:pt>
                <c:pt idx="2">
                  <c:v>31.1</c:v>
                </c:pt>
                <c:pt idx="3">
                  <c:v>14.5</c:v>
                </c:pt>
              </c:numCache>
            </c:numRef>
          </c:val>
        </c:ser>
        <c:ser>
          <c:idx val="2"/>
          <c:order val="2"/>
          <c:tx>
            <c:strRef>
              <c:f>amici!$G$367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amici!$D$368:$D$371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amici!$G$368:$G$371</c:f>
              <c:numCache>
                <c:formatCode>0.0</c:formatCode>
                <c:ptCount val="4"/>
                <c:pt idx="0">
                  <c:v>58.4</c:v>
                </c:pt>
                <c:pt idx="1">
                  <c:v>55</c:v>
                </c:pt>
                <c:pt idx="2">
                  <c:v>38.799999999999997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6854528"/>
        <c:axId val="26856064"/>
      </c:barChart>
      <c:catAx>
        <c:axId val="26854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6856064"/>
        <c:crosses val="autoZero"/>
        <c:auto val="1"/>
        <c:lblAlgn val="ctr"/>
        <c:lblOffset val="100"/>
        <c:noMultiLvlLbl val="0"/>
      </c:catAx>
      <c:valAx>
        <c:axId val="268560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26854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0095448138427141"/>
          <c:y val="0.18595013717176759"/>
          <c:w val="0.2431526441139302"/>
          <c:h val="5.361748474879553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600" b="1" i="0" u="none" strike="noStrike" baseline="0" dirty="0" smtClean="0">
                <a:effectLst/>
              </a:rPr>
              <a:t>Percentuali di persone </a:t>
            </a:r>
            <a:r>
              <a:rPr lang="it-IT" sz="1600" b="1" i="0" u="none" strike="noStrike" baseline="0" dirty="0">
                <a:effectLst/>
              </a:rPr>
              <a:t>che guardano la tv per sesso e classe di </a:t>
            </a:r>
            <a:r>
              <a:rPr lang="it-IT" sz="1600" b="1" i="0" u="none" strike="noStrike" baseline="0" dirty="0" smtClean="0">
                <a:effectLst/>
              </a:rPr>
              <a:t>età – Anno </a:t>
            </a:r>
            <a:r>
              <a:rPr lang="it-IT" sz="1600" baseline="0" dirty="0" smtClean="0"/>
              <a:t>2013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978085134304254E-2"/>
          <c:y val="0.19247712639783124"/>
          <c:w val="0.96204382973139146"/>
          <c:h val="0.744114766914725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'guardano la tv'!$G$136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'guardano la tv'!$F$137:$F$140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'guardano la tv'!$G$137:$G$140</c:f>
              <c:numCache>
                <c:formatCode>0.0</c:formatCode>
                <c:ptCount val="4"/>
                <c:pt idx="0">
                  <c:v>94</c:v>
                </c:pt>
                <c:pt idx="1">
                  <c:v>90.8</c:v>
                </c:pt>
                <c:pt idx="2">
                  <c:v>87.7</c:v>
                </c:pt>
                <c:pt idx="3">
                  <c:v>87.9</c:v>
                </c:pt>
              </c:numCache>
            </c:numRef>
          </c:val>
        </c:ser>
        <c:ser>
          <c:idx val="1"/>
          <c:order val="1"/>
          <c:tx>
            <c:strRef>
              <c:f>'guardano la tv'!$H$136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'guardano la tv'!$F$137:$F$140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'guardano la tv'!$H$137:$H$140</c:f>
              <c:numCache>
                <c:formatCode>0.0</c:formatCode>
                <c:ptCount val="4"/>
                <c:pt idx="0">
                  <c:v>92.7</c:v>
                </c:pt>
                <c:pt idx="1">
                  <c:v>92.6</c:v>
                </c:pt>
                <c:pt idx="2">
                  <c:v>90.6</c:v>
                </c:pt>
                <c:pt idx="3">
                  <c:v>90.5</c:v>
                </c:pt>
              </c:numCache>
            </c:numRef>
          </c:val>
        </c:ser>
        <c:ser>
          <c:idx val="2"/>
          <c:order val="2"/>
          <c:tx>
            <c:strRef>
              <c:f>'guardano la tv'!$I$136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'guardano la tv'!$F$137:$F$140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'guardano la tv'!$I$137:$I$140</c:f>
              <c:numCache>
                <c:formatCode>0.0</c:formatCode>
                <c:ptCount val="4"/>
                <c:pt idx="0">
                  <c:v>93.4</c:v>
                </c:pt>
                <c:pt idx="1">
                  <c:v>91.6</c:v>
                </c:pt>
                <c:pt idx="2">
                  <c:v>89.1</c:v>
                </c:pt>
                <c:pt idx="3">
                  <c:v>89.2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8707840"/>
        <c:axId val="28709632"/>
      </c:barChart>
      <c:catAx>
        <c:axId val="28707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8709632"/>
        <c:crosses val="autoZero"/>
        <c:auto val="1"/>
        <c:lblAlgn val="ctr"/>
        <c:lblOffset val="100"/>
        <c:noMultiLvlLbl val="0"/>
      </c:catAx>
      <c:valAx>
        <c:axId val="287096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crossAx val="28707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5220166164886273"/>
          <c:y val="0.19666815199438606"/>
          <c:w val="0.27184021674956615"/>
          <c:h val="5.782185139429580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it-IT" sz="1600" b="1" i="0" u="none" strike="noStrike" baseline="0" dirty="0" smtClean="0">
                <a:effectLst/>
              </a:rPr>
              <a:t>Percentuali di persone </a:t>
            </a:r>
            <a:r>
              <a:rPr lang="it-IT" sz="1600" b="1" i="0" u="none" strike="noStrike" baseline="0" dirty="0">
                <a:effectLst/>
              </a:rPr>
              <a:t>che hanno utilizzato internet negli ultimi 12 mesi per sesso e classe di età </a:t>
            </a:r>
            <a:r>
              <a:rPr lang="it-IT" sz="1600" b="1" i="0" u="none" strike="noStrike" baseline="0" dirty="0" smtClean="0">
                <a:effectLst/>
              </a:rPr>
              <a:t>– Anno </a:t>
            </a:r>
            <a:r>
              <a:rPr lang="it-IT" sz="1600" baseline="0" dirty="0" smtClean="0"/>
              <a:t>2013</a:t>
            </a: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222667694197288E-2"/>
          <c:y val="0.17770709172894397"/>
          <c:w val="0.96355466461160544"/>
          <c:h val="0.76355270315012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internet!$F$108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internet!$E$109:$E$112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internet!$F$109:$F$112</c:f>
              <c:numCache>
                <c:formatCode>General</c:formatCode>
                <c:ptCount val="4"/>
                <c:pt idx="0">
                  <c:v>89.4</c:v>
                </c:pt>
                <c:pt idx="1">
                  <c:v>91.1</c:v>
                </c:pt>
                <c:pt idx="2">
                  <c:v>85.3</c:v>
                </c:pt>
                <c:pt idx="3">
                  <c:v>81.3</c:v>
                </c:pt>
              </c:numCache>
            </c:numRef>
          </c:val>
        </c:ser>
        <c:ser>
          <c:idx val="1"/>
          <c:order val="1"/>
          <c:tx>
            <c:strRef>
              <c:f>internet!$G$108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internet!$E$109:$E$112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internet!$G$109:$G$112</c:f>
              <c:numCache>
                <c:formatCode>General</c:formatCode>
                <c:ptCount val="4"/>
                <c:pt idx="0">
                  <c:v>89.7</c:v>
                </c:pt>
                <c:pt idx="1">
                  <c:v>88.6</c:v>
                </c:pt>
                <c:pt idx="2">
                  <c:v>85.5</c:v>
                </c:pt>
                <c:pt idx="3">
                  <c:v>78.8</c:v>
                </c:pt>
              </c:numCache>
            </c:numRef>
          </c:val>
        </c:ser>
        <c:ser>
          <c:idx val="2"/>
          <c:order val="2"/>
          <c:tx>
            <c:strRef>
              <c:f>internet!$H$108</c:f>
              <c:strCache>
                <c:ptCount val="1"/>
                <c:pt idx="0">
                  <c:v>Totale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internet!$E$109:$E$112</c:f>
              <c:strCache>
                <c:ptCount val="4"/>
                <c:pt idx="0">
                  <c:v>15-17 anni</c:v>
                </c:pt>
                <c:pt idx="1">
                  <c:v>18-19 anni</c:v>
                </c:pt>
                <c:pt idx="2">
                  <c:v>20-24 anni</c:v>
                </c:pt>
                <c:pt idx="3">
                  <c:v>25-34 anni</c:v>
                </c:pt>
              </c:strCache>
            </c:strRef>
          </c:cat>
          <c:val>
            <c:numRef>
              <c:f>internet!$H$109:$H$112</c:f>
              <c:numCache>
                <c:formatCode>General</c:formatCode>
                <c:ptCount val="4"/>
                <c:pt idx="0">
                  <c:v>89.6</c:v>
                </c:pt>
                <c:pt idx="1">
                  <c:v>89.9</c:v>
                </c:pt>
                <c:pt idx="2">
                  <c:v>85.4</c:v>
                </c:pt>
                <c:pt idx="3">
                  <c:v>80.099999999999994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8763648"/>
        <c:axId val="28765184"/>
      </c:barChart>
      <c:catAx>
        <c:axId val="28763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28765184"/>
        <c:crosses val="autoZero"/>
        <c:auto val="1"/>
        <c:lblAlgn val="ctr"/>
        <c:lblOffset val="100"/>
        <c:noMultiLvlLbl val="0"/>
      </c:catAx>
      <c:valAx>
        <c:axId val="287651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28763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749810729485873"/>
          <c:y val="0.18009693382839848"/>
          <c:w val="0.2610196919599555"/>
          <c:h val="5.338480079147352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03/02/2015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070163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253943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958" y="1626695"/>
            <a:ext cx="75517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505150"/>
                </a:solidFill>
              </a:rPr>
              <a:t>Loisirs e </a:t>
            </a:r>
          </a:p>
          <a:p>
            <a:r>
              <a:rPr lang="it-IT" sz="2800" dirty="0" smtClean="0">
                <a:solidFill>
                  <a:srgbClr val="505150"/>
                </a:solidFill>
              </a:rPr>
              <a:t>consumi culturali</a:t>
            </a:r>
          </a:p>
          <a:p>
            <a:endParaRPr lang="it-IT" sz="2800" dirty="0" smtClean="0">
              <a:solidFill>
                <a:srgbClr val="505150"/>
              </a:solidFill>
            </a:endParaRPr>
          </a:p>
          <a:p>
            <a:r>
              <a:rPr lang="it-IT" sz="2200" dirty="0">
                <a:solidFill>
                  <a:srgbClr val="505150"/>
                </a:solidFill>
              </a:rPr>
              <a:t>Analisi del tempo libero dei giovani</a:t>
            </a:r>
          </a:p>
          <a:p>
            <a:endParaRPr lang="it-IT" sz="2200" dirty="0">
              <a:solidFill>
                <a:srgbClr val="505150"/>
              </a:solidFill>
            </a:endParaRPr>
          </a:p>
          <a:p>
            <a:r>
              <a:rPr lang="it-IT" dirty="0">
                <a:solidFill>
                  <a:srgbClr val="505150"/>
                </a:solidFill>
              </a:rPr>
              <a:t>Maria Elena Comune</a:t>
            </a:r>
          </a:p>
          <a:p>
            <a:endParaRPr lang="it-IT" sz="1000" dirty="0" smtClean="0">
              <a:solidFill>
                <a:srgbClr val="505150"/>
              </a:solidFill>
            </a:endParaRPr>
          </a:p>
          <a:p>
            <a:endParaRPr lang="it-IT" sz="1000" dirty="0">
              <a:solidFill>
                <a:srgbClr val="505150"/>
              </a:solidFill>
            </a:endParaRPr>
          </a:p>
          <a:p>
            <a:r>
              <a:rPr lang="it-IT" sz="1400" dirty="0" smtClean="0">
                <a:solidFill>
                  <a:srgbClr val="505150"/>
                </a:solidFill>
              </a:rPr>
              <a:t>Milano, 22 </a:t>
            </a:r>
            <a:r>
              <a:rPr lang="it-IT" sz="1400" dirty="0">
                <a:solidFill>
                  <a:srgbClr val="505150"/>
                </a:solidFill>
              </a:rPr>
              <a:t>ottobre </a:t>
            </a:r>
            <a:r>
              <a:rPr lang="it-IT" sz="1400" dirty="0" smtClean="0">
                <a:solidFill>
                  <a:srgbClr val="505150"/>
                </a:solidFill>
              </a:rPr>
              <a:t>2014</a:t>
            </a:r>
            <a:endParaRPr lang="it-IT" sz="1400" dirty="0">
              <a:solidFill>
                <a:srgbClr val="505150"/>
              </a:solidFill>
            </a:endParaRPr>
          </a:p>
        </p:txBody>
      </p:sp>
      <p:pic>
        <p:nvPicPr>
          <p:cNvPr id="2" name="Immagine 1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786" y="928036"/>
            <a:ext cx="3135909" cy="235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505150"/>
                </a:solidFill>
              </a:rPr>
              <a:t>Le attività dei giovani 15-24enni per condizione professionale</a:t>
            </a:r>
            <a:endParaRPr lang="it-IT" sz="2800" b="1" dirty="0">
              <a:solidFill>
                <a:srgbClr val="50515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738762433"/>
              </p:ext>
            </p:extLst>
          </p:nvPr>
        </p:nvGraphicFramePr>
        <p:xfrm>
          <a:off x="775539" y="1914101"/>
          <a:ext cx="7589519" cy="418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4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1526"/>
            <a:ext cx="8229600" cy="648906"/>
          </a:xfrm>
        </p:spPr>
        <p:txBody>
          <a:bodyPr/>
          <a:lstStyle/>
          <a:p>
            <a:r>
              <a:rPr lang="it-IT" sz="2800" b="1" dirty="0"/>
              <a:t>La vita sociale: gli amici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499763"/>
              </p:ext>
            </p:extLst>
          </p:nvPr>
        </p:nvGraphicFramePr>
        <p:xfrm>
          <a:off x="795528" y="1033272"/>
          <a:ext cx="7534656" cy="417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012777" y="5312665"/>
            <a:ext cx="7287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I più giovani frequentano maggiormente gli amici dei meno giovani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Fenomeno più accentuato per i ragazzi</a:t>
            </a:r>
          </a:p>
        </p:txBody>
      </p:sp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29317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  <a:ea typeface="+mj-ea"/>
                <a:cs typeface="+mj-cs"/>
              </a:rPr>
              <a:t>Televisione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48018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958187732"/>
              </p:ext>
            </p:extLst>
          </p:nvPr>
        </p:nvGraphicFramePr>
        <p:xfrm>
          <a:off x="859536" y="1098855"/>
          <a:ext cx="7361122" cy="374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012777" y="4937089"/>
            <a:ext cx="7207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Percentuali di utilizzo piuttosto elevate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Al crescere dell’età si riduce di più la fruizione maschile (di meno quella femminile) </a:t>
            </a:r>
            <a:r>
              <a:rPr lang="it-IT" sz="1600" b="1" dirty="0" smtClean="0">
                <a:sym typeface="Wingdings" panose="05000000000000000000" pitchFamily="2" charset="2"/>
              </a:rPr>
              <a:t> </a:t>
            </a:r>
            <a:r>
              <a:rPr lang="it-IT" sz="16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 maschi più coinvolti nelle attività lavorative o sportive?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7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456165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  <a:ea typeface="+mj-ea"/>
                <a:cs typeface="+mj-cs"/>
              </a:rPr>
              <a:t>Uso di Internet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4218142695"/>
              </p:ext>
            </p:extLst>
          </p:nvPr>
        </p:nvGraphicFramePr>
        <p:xfrm>
          <a:off x="682196" y="1207008"/>
          <a:ext cx="7666276" cy="405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886967" y="5366234"/>
            <a:ext cx="7386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Percentuali di utilizzo piuttosto elevate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Internet è utilizzato soprattutto dai più giovani (15-19 anni)</a:t>
            </a:r>
          </a:p>
          <a:p>
            <a:endParaRPr lang="it-IT" sz="1600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5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465309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  <a:ea typeface="+mj-ea"/>
                <a:cs typeface="+mj-cs"/>
              </a:rPr>
              <a:t>Uso del personal computer (PC)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48018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012777" y="5266272"/>
            <a:ext cx="7207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Alte percentuali di utilizzo del pc per la fascia di età 15-24 anni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Percentuali decrescenti al crescere dell’età</a:t>
            </a:r>
          </a:p>
        </p:txBody>
      </p: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2606281377"/>
              </p:ext>
            </p:extLst>
          </p:nvPr>
        </p:nvGraphicFramePr>
        <p:xfrm>
          <a:off x="859536" y="1271016"/>
          <a:ext cx="7516368" cy="399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426464" y="6197231"/>
            <a:ext cx="6044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>
                <a:solidFill>
                  <a:srgbClr val="505150"/>
                </a:solidFill>
              </a:rPr>
              <a:t>Loisirs e </a:t>
            </a:r>
            <a:r>
              <a:rPr lang="it-IT" sz="1000" dirty="0" smtClean="0">
                <a:solidFill>
                  <a:srgbClr val="505150"/>
                </a:solidFill>
              </a:rPr>
              <a:t>consumi culturali, </a:t>
            </a:r>
            <a:r>
              <a:rPr lang="it-IT" sz="1000" dirty="0" smtClean="0">
                <a:solidFill>
                  <a:srgbClr val="7F7F7F"/>
                </a:solidFill>
              </a:rPr>
              <a:t>Maria Elena Comune </a:t>
            </a:r>
          </a:p>
          <a:p>
            <a:pPr algn="ctr"/>
            <a:r>
              <a:rPr lang="it-IT" sz="1000" dirty="0" smtClean="0">
                <a:solidFill>
                  <a:srgbClr val="505150"/>
                </a:solidFill>
              </a:rPr>
              <a:t>Università </a:t>
            </a:r>
            <a:r>
              <a:rPr lang="it-IT" sz="1000" dirty="0">
                <a:solidFill>
                  <a:srgbClr val="505150"/>
                </a:solidFill>
              </a:rPr>
              <a:t>degli Studi di Milano-Bicocca (</a:t>
            </a:r>
            <a:r>
              <a:rPr lang="it-IT" sz="1000" dirty="0" err="1">
                <a:solidFill>
                  <a:srgbClr val="505150"/>
                </a:solidFill>
              </a:rPr>
              <a:t>Unimib</a:t>
            </a:r>
            <a:r>
              <a:rPr lang="it-IT" sz="1000" dirty="0" smtClean="0">
                <a:solidFill>
                  <a:srgbClr val="505150"/>
                </a:solidFill>
              </a:rPr>
              <a:t>) - Mercoledì </a:t>
            </a:r>
            <a:r>
              <a:rPr lang="it-IT" sz="1000" dirty="0">
                <a:solidFill>
                  <a:srgbClr val="505150"/>
                </a:solidFill>
              </a:rPr>
              <a:t>22 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2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1526"/>
            <a:ext cx="8229600" cy="722058"/>
          </a:xfrm>
        </p:spPr>
        <p:txBody>
          <a:bodyPr/>
          <a:lstStyle/>
          <a:p>
            <a:r>
              <a:rPr lang="it-IT" sz="2800" b="1" dirty="0" smtClean="0"/>
              <a:t>Uso di Tv, PC e Internet</a:t>
            </a:r>
            <a:endParaRPr lang="it-IT" sz="28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283671"/>
              </p:ext>
            </p:extLst>
          </p:nvPr>
        </p:nvGraphicFramePr>
        <p:xfrm>
          <a:off x="694944" y="12435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3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63324" y="594522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  <a:ea typeface="+mj-ea"/>
                <a:cs typeface="+mj-cs"/>
              </a:rPr>
              <a:t>La lettura dei quotidiani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1773132968"/>
              </p:ext>
            </p:extLst>
          </p:nvPr>
        </p:nvGraphicFramePr>
        <p:xfrm>
          <a:off x="749808" y="1400302"/>
          <a:ext cx="7523359" cy="374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906922" y="5354197"/>
            <a:ext cx="7089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Al crescere dell’età cresce l’interesse per la lettura dei </a:t>
            </a:r>
            <a:r>
              <a:rPr lang="it-IT" sz="1600" dirty="0" smtClean="0"/>
              <a:t>quotidiani</a:t>
            </a:r>
          </a:p>
          <a:p>
            <a:endParaRPr lang="it-IT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474453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  <a:ea typeface="+mj-ea"/>
                <a:cs typeface="+mj-cs"/>
              </a:rPr>
              <a:t>Ascoltare la radio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575947041"/>
              </p:ext>
            </p:extLst>
          </p:nvPr>
        </p:nvGraphicFramePr>
        <p:xfrm>
          <a:off x="747655" y="1025703"/>
          <a:ext cx="7525512" cy="374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012777" y="4933894"/>
            <a:ext cx="7260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Alte percentuali di ascolto della radio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Le giovani donne preferiscono ascoltare la radio più che gli uomini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Le classi di età più giovani ne ascoltano meno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437877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800" b="1" dirty="0">
                <a:latin typeface="+mj-lt"/>
                <a:ea typeface="+mj-ea"/>
                <a:cs typeface="+mj-cs"/>
              </a:rPr>
              <a:t>La televisione nel tempo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4108113841"/>
              </p:ext>
            </p:extLst>
          </p:nvPr>
        </p:nvGraphicFramePr>
        <p:xfrm>
          <a:off x="832104" y="1335024"/>
          <a:ext cx="7552944" cy="393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807855" y="5425964"/>
            <a:ext cx="64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Leggera diminuzione nel tempo per tutte le fasce di età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800" b="1" dirty="0">
                <a:latin typeface="+mj-lt"/>
                <a:ea typeface="+mj-ea"/>
                <a:cs typeface="+mj-cs"/>
              </a:rPr>
              <a:t>Uso del personal computer nel tempo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807855" y="5266272"/>
            <a:ext cx="646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Costante aumento nel tempo per tutte le fasce di età</a:t>
            </a:r>
            <a:endParaRPr lang="it-IT" dirty="0"/>
          </a:p>
        </p:txBody>
      </p: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4256975890"/>
              </p:ext>
            </p:extLst>
          </p:nvPr>
        </p:nvGraphicFramePr>
        <p:xfrm>
          <a:off x="804672" y="1234440"/>
          <a:ext cx="7598664" cy="380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9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634"/>
          </a:xfrm>
        </p:spPr>
        <p:txBody>
          <a:bodyPr/>
          <a:lstStyle/>
          <a:p>
            <a:r>
              <a:rPr lang="it-IT" dirty="0" smtClean="0"/>
              <a:t>Definizioni di tempo libero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4672" y="1152144"/>
            <a:ext cx="7882128" cy="4974019"/>
          </a:xfrm>
        </p:spPr>
        <p:txBody>
          <a:bodyPr/>
          <a:lstStyle/>
          <a:p>
            <a:pPr marL="0" indent="0">
              <a:buNone/>
            </a:pPr>
            <a:r>
              <a:rPr lang="it-IT" sz="1600" b="1" i="1" dirty="0" smtClean="0"/>
              <a:t>LOISIRS</a:t>
            </a:r>
            <a:r>
              <a:rPr lang="it-IT" sz="1600" b="1" dirty="0" smtClean="0"/>
              <a:t>, </a:t>
            </a:r>
            <a:r>
              <a:rPr lang="it-IT" sz="1600" b="1" i="1" dirty="0" smtClean="0"/>
              <a:t>LEISURE, </a:t>
            </a:r>
            <a:r>
              <a:rPr lang="it-IT" sz="1600" b="1" dirty="0" smtClean="0"/>
              <a:t>TEMPO </a:t>
            </a:r>
            <a:r>
              <a:rPr lang="it-IT" sz="1600" b="1" dirty="0"/>
              <a:t>LIBERO:</a:t>
            </a:r>
            <a:endParaRPr lang="it-IT" sz="1600" b="1" dirty="0" smtClean="0"/>
          </a:p>
          <a:p>
            <a:r>
              <a:rPr lang="it-IT" sz="1600" i="1" dirty="0" err="1" smtClean="0"/>
              <a:t>Loisir</a:t>
            </a:r>
            <a:r>
              <a:rPr lang="it-IT" sz="1600" dirty="0"/>
              <a:t>, </a:t>
            </a:r>
            <a:r>
              <a:rPr lang="it-IT" sz="1600" i="1" dirty="0" err="1"/>
              <a:t>leisure</a:t>
            </a:r>
            <a:r>
              <a:rPr lang="it-IT" sz="1600" dirty="0"/>
              <a:t>, dal latino </a:t>
            </a:r>
            <a:r>
              <a:rPr lang="it-IT" sz="1600" i="1" dirty="0"/>
              <a:t>licere</a:t>
            </a:r>
            <a:r>
              <a:rPr lang="it-IT" sz="1600" dirty="0"/>
              <a:t>, rimandano alla dimensione della liceità come </a:t>
            </a:r>
            <a:r>
              <a:rPr lang="it-IT" sz="1600" b="1" dirty="0"/>
              <a:t>assenza di costrizione</a:t>
            </a:r>
            <a:r>
              <a:rPr lang="it-IT" sz="1600" dirty="0"/>
              <a:t> (Lo Verde, 2009).</a:t>
            </a:r>
          </a:p>
          <a:p>
            <a:pPr marL="0" indent="0">
              <a:buNone/>
            </a:pPr>
            <a:endParaRPr lang="it-IT" sz="1600" b="1" dirty="0" smtClean="0"/>
          </a:p>
          <a:p>
            <a:pPr marL="0" indent="0">
              <a:buNone/>
            </a:pPr>
            <a:r>
              <a:rPr lang="it-IT" sz="1600" b="1" dirty="0" smtClean="0"/>
              <a:t>Tre </a:t>
            </a:r>
            <a:r>
              <a:rPr lang="it-IT" sz="1600" b="1" dirty="0"/>
              <a:t>accezioni del tempo libero </a:t>
            </a:r>
            <a:r>
              <a:rPr lang="it-IT" sz="1600" dirty="0"/>
              <a:t>(Lo Verde, 2009): </a:t>
            </a:r>
          </a:p>
          <a:p>
            <a:pPr marL="712788" indent="-355600">
              <a:buFont typeface="+mj-lt"/>
              <a:buAutoNum type="arabicPeriod"/>
            </a:pPr>
            <a:r>
              <a:rPr lang="it-IT" sz="1600" i="1" dirty="0" err="1"/>
              <a:t>Otium</a:t>
            </a:r>
            <a:r>
              <a:rPr lang="it-IT" sz="1600" dirty="0"/>
              <a:t>, criterio di distinzione sociale (</a:t>
            </a:r>
            <a:r>
              <a:rPr lang="it-IT" sz="1600" i="1" dirty="0" err="1"/>
              <a:t>leisure</a:t>
            </a:r>
            <a:r>
              <a:rPr lang="it-IT" sz="1600" i="1" dirty="0"/>
              <a:t> </a:t>
            </a:r>
            <a:r>
              <a:rPr lang="it-IT" sz="1600" i="1" dirty="0" err="1"/>
              <a:t>class</a:t>
            </a:r>
            <a:r>
              <a:rPr lang="it-IT" sz="1600" dirty="0"/>
              <a:t>), contrapposto a quello di </a:t>
            </a:r>
            <a:r>
              <a:rPr lang="it-IT" sz="1600" i="1" dirty="0" err="1"/>
              <a:t>negotium</a:t>
            </a:r>
            <a:r>
              <a:rPr lang="it-IT" sz="1600" i="1" dirty="0"/>
              <a:t>  (</a:t>
            </a:r>
            <a:r>
              <a:rPr lang="it-IT" sz="1600" dirty="0"/>
              <a:t>occupazioni lavorative e la cura dei propri affari).</a:t>
            </a:r>
            <a:endParaRPr lang="it-IT" sz="1600" i="1" dirty="0"/>
          </a:p>
          <a:p>
            <a:pPr marL="712788" indent="-355600">
              <a:buFont typeface="+mj-lt"/>
              <a:buAutoNum type="arabicPeriod"/>
            </a:pPr>
            <a:r>
              <a:rPr lang="it-IT" sz="1600" dirty="0"/>
              <a:t>Tempo “liberato” (non solo dal lavoro ma anche dai consumi di massa) </a:t>
            </a:r>
          </a:p>
          <a:p>
            <a:pPr marL="712788" indent="-355600">
              <a:buFont typeface="+mj-lt"/>
              <a:buAutoNum type="arabicPeriod"/>
            </a:pPr>
            <a:r>
              <a:rPr lang="it-IT" sz="1600" b="1" dirty="0"/>
              <a:t>Tempo </a:t>
            </a:r>
            <a:r>
              <a:rPr lang="it-IT" sz="1600" b="1" i="1" dirty="0"/>
              <a:t>per sé </a:t>
            </a:r>
            <a:endParaRPr lang="it-IT" sz="1600" i="1" dirty="0" smtClean="0"/>
          </a:p>
          <a:p>
            <a:pPr marL="895350" indent="-182563"/>
            <a:r>
              <a:rPr lang="it-IT" sz="1600" dirty="0"/>
              <a:t>non vi sono inclusi i lavori domestici o altri impegni che costituiscono forme di lavoro non pagato. </a:t>
            </a:r>
            <a:endParaRPr lang="it-IT" sz="1600" dirty="0" smtClean="0"/>
          </a:p>
          <a:p>
            <a:pPr marL="895350" indent="-182563"/>
            <a:r>
              <a:rPr lang="it-IT" sz="1600" dirty="0" smtClean="0"/>
              <a:t>Vi </a:t>
            </a:r>
            <a:r>
              <a:rPr lang="it-IT" sz="1600" dirty="0"/>
              <a:t>rientrano vacanze, riposo, hobby, divertimento, sport, turismo, televisione, teatro ecc</a:t>
            </a:r>
            <a:r>
              <a:rPr lang="it-IT" sz="1600" dirty="0" smtClean="0"/>
              <a:t>. -</a:t>
            </a:r>
            <a:r>
              <a:rPr lang="it-IT" sz="1600" dirty="0" smtClean="0">
                <a:sym typeface="Wingdings" panose="05000000000000000000" pitchFamily="2" charset="2"/>
              </a:rPr>
              <a:t> </a:t>
            </a:r>
            <a:r>
              <a:rPr lang="it-IT" sz="1600" i="1" dirty="0" smtClean="0">
                <a:sym typeface="Wingdings" panose="05000000000000000000" pitchFamily="2" charset="2"/>
              </a:rPr>
              <a:t>Consumi culturali</a:t>
            </a:r>
            <a:endParaRPr lang="it-IT" sz="1600" i="1" dirty="0"/>
          </a:p>
          <a:p>
            <a:endParaRPr lang="it-IT" sz="1600" dirty="0"/>
          </a:p>
          <a:p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800" b="1" dirty="0">
                <a:latin typeface="+mj-lt"/>
                <a:ea typeface="+mj-ea"/>
                <a:cs typeface="+mj-cs"/>
              </a:rPr>
              <a:t>Uso di Internet nel tempo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170194542"/>
              </p:ext>
            </p:extLst>
          </p:nvPr>
        </p:nvGraphicFramePr>
        <p:xfrm>
          <a:off x="859537" y="1473962"/>
          <a:ext cx="7413630" cy="3690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408176" y="5266272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Forte aumento in 13 anni, per tutte le fasce di età</a:t>
            </a:r>
            <a:endParaRPr lang="it-IT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800" b="1" dirty="0">
                <a:latin typeface="+mj-lt"/>
                <a:ea typeface="+mj-ea"/>
                <a:cs typeface="+mj-cs"/>
              </a:rPr>
              <a:t>La lettura dei quotidiani nel tempo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3315149216"/>
              </p:ext>
            </p:extLst>
          </p:nvPr>
        </p:nvGraphicFramePr>
        <p:xfrm>
          <a:off x="841248" y="1281684"/>
          <a:ext cx="7431919" cy="348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534187" y="4974336"/>
            <a:ext cx="66864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Nel tempo la tendenza alla lettura dei quotidiani sta diminuendo progressivamente per tutte le fasce di </a:t>
            </a:r>
            <a:r>
              <a:rPr lang="it-IT" sz="1600" dirty="0" smtClean="0"/>
              <a:t>età. </a:t>
            </a:r>
          </a:p>
          <a:p>
            <a:pPr algn="ctr"/>
            <a:r>
              <a:rPr lang="it-IT" sz="1600" i="1" dirty="0" smtClean="0">
                <a:solidFill>
                  <a:srgbClr val="FF0000"/>
                </a:solidFill>
              </a:rPr>
              <a:t>Sarà causato dalla presenza di Internet come accesso alle informazioni?</a:t>
            </a:r>
            <a:endParaRPr lang="it-IT" sz="1600" i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67246"/>
            <a:ext cx="8229600" cy="722058"/>
          </a:xfrm>
        </p:spPr>
        <p:txBody>
          <a:bodyPr/>
          <a:lstStyle/>
          <a:p>
            <a:r>
              <a:rPr lang="it-IT" sz="2800" b="1" dirty="0"/>
              <a:t>Ascoltare la radio nel tempo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156613"/>
              </p:ext>
            </p:extLst>
          </p:nvPr>
        </p:nvGraphicFramePr>
        <p:xfrm>
          <a:off x="758952" y="1289304"/>
          <a:ext cx="7589520" cy="3767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58952" y="5394960"/>
            <a:ext cx="7589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Diminuzione temporale per tutte le fasce di età, soprattutto le più giovani</a:t>
            </a:r>
            <a:endParaRPr lang="it-IT" sz="1600" dirty="0"/>
          </a:p>
        </p:txBody>
      </p:sp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1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di Sport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600" b="1" dirty="0"/>
              <a:t>Sport = </a:t>
            </a:r>
            <a:r>
              <a:rPr lang="it-IT" sz="1600" dirty="0"/>
              <a:t>“Qualsiasi forma di </a:t>
            </a:r>
            <a:r>
              <a:rPr lang="it-IT" sz="1600" b="1" dirty="0"/>
              <a:t>attività fisica </a:t>
            </a:r>
            <a:r>
              <a:rPr lang="it-IT" sz="1600" dirty="0"/>
              <a:t>che, attraverso una partecipazione organizzata o non organizzata, abbia per obiettivo l’espressione o il miglioramento della condizione fisica e psichica, lo sviluppo delle relazioni sociali o l’ottenimento di risultati in competizioni di tutti i livelli” . </a:t>
            </a:r>
            <a:endParaRPr lang="it-IT" sz="1600" dirty="0" smtClean="0"/>
          </a:p>
          <a:p>
            <a:r>
              <a:rPr lang="it-IT" sz="1600" dirty="0" smtClean="0"/>
              <a:t>Si </a:t>
            </a:r>
            <a:r>
              <a:rPr lang="it-IT" sz="1600" dirty="0"/>
              <a:t>considera ogni tipo di </a:t>
            </a:r>
            <a:r>
              <a:rPr lang="it-IT" sz="1600" b="1" dirty="0"/>
              <a:t>pratica sportiva</a:t>
            </a:r>
            <a:r>
              <a:rPr lang="it-IT" sz="1600" dirty="0"/>
              <a:t>, svolta sia continuativamente sia saltuariamente, in modo agonistico o amatoriale, in forma organizzata o occasionale, purché esercitata nel tempo libero e con la sola esclusione di quella esercitata da atleti, insegnanti, allenatori per motivi lavorativi e professionali. Nello specifico, sono considerate “sportive” le attività considerate come tali dagli stessi rispondenti, sulla base di una </a:t>
            </a:r>
            <a:r>
              <a:rPr lang="it-IT" sz="1600" dirty="0" err="1"/>
              <a:t>autopercezione</a:t>
            </a:r>
            <a:r>
              <a:rPr lang="it-IT" sz="1600" dirty="0"/>
              <a:t> e valutazione soggettiva.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3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75540"/>
            <a:ext cx="8229600" cy="538860"/>
          </a:xfrm>
        </p:spPr>
        <p:txBody>
          <a:bodyPr/>
          <a:lstStyle/>
          <a:p>
            <a:r>
              <a:rPr lang="it-IT" sz="2800" b="1" dirty="0"/>
              <a:t>Sport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8169"/>
              </p:ext>
            </p:extLst>
          </p:nvPr>
        </p:nvGraphicFramePr>
        <p:xfrm>
          <a:off x="795528" y="914400"/>
          <a:ext cx="7580376" cy="3648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95528" y="4562856"/>
            <a:ext cx="74340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I ragazzi più giovani si dedicano in modo continuativo allo sport più delle fasce di età successive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Circa un giovane su 4 non fa MAI attività fisica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Non emergono trend temporali significativi</a:t>
            </a:r>
          </a:p>
          <a:p>
            <a:pPr marL="447675" indent="-447675"/>
            <a:r>
              <a:rPr lang="it-IT" sz="1600" i="1" dirty="0" smtClean="0"/>
              <a:t>N.B. I rispondenti si sono classificati in base all’</a:t>
            </a:r>
            <a:r>
              <a:rPr lang="it-IT" sz="1600" i="1" dirty="0" err="1" smtClean="0"/>
              <a:t>autopercezione</a:t>
            </a:r>
            <a:r>
              <a:rPr lang="it-IT" sz="1600" i="1" dirty="0" smtClean="0"/>
              <a:t> </a:t>
            </a:r>
            <a:r>
              <a:rPr lang="it-IT" sz="1600" i="1" dirty="0"/>
              <a:t>e </a:t>
            </a:r>
            <a:r>
              <a:rPr lang="it-IT" sz="1600" i="1" dirty="0" smtClean="0"/>
              <a:t>alla valutazione </a:t>
            </a:r>
            <a:r>
              <a:rPr lang="it-IT" sz="1600" i="1" dirty="0"/>
              <a:t>soggettiva.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39230"/>
            <a:ext cx="8229600" cy="566610"/>
          </a:xfrm>
        </p:spPr>
        <p:txBody>
          <a:bodyPr/>
          <a:lstStyle/>
          <a:p>
            <a:r>
              <a:rPr lang="it-IT" sz="2800" b="1" dirty="0"/>
              <a:t>Sport – Differenze di genere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143000" y="5495544"/>
            <a:ext cx="747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Le ragazze praticano meno sport dei ragazzi, per tutte le fasce di età</a:t>
            </a:r>
            <a:endParaRPr lang="it-IT" sz="16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248784"/>
              </p:ext>
            </p:extLst>
          </p:nvPr>
        </p:nvGraphicFramePr>
        <p:xfrm>
          <a:off x="777240" y="1154247"/>
          <a:ext cx="7562088" cy="4085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4340" y="418451"/>
            <a:ext cx="8229600" cy="712914"/>
          </a:xfrm>
        </p:spPr>
        <p:txBody>
          <a:bodyPr/>
          <a:lstStyle/>
          <a:p>
            <a:r>
              <a:rPr lang="it-IT" sz="2800" b="1" dirty="0"/>
              <a:t>Lettura libri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885915"/>
              </p:ext>
            </p:extLst>
          </p:nvPr>
        </p:nvGraphicFramePr>
        <p:xfrm>
          <a:off x="832104" y="1112760"/>
          <a:ext cx="7598664" cy="387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32104" y="5144319"/>
            <a:ext cx="7434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Le donne leggono di più degli uomini per tutte le fasce di età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Lieve diminuzione temporale (dal 1995 a oggi: meno 5/6 punti </a:t>
            </a:r>
            <a:r>
              <a:rPr lang="it-IT" sz="1600" dirty="0" err="1" smtClean="0"/>
              <a:t>perc</a:t>
            </a:r>
            <a:r>
              <a:rPr lang="it-IT" sz="1600" dirty="0" smtClean="0"/>
              <a:t>., soprattutto per i più giovani)</a:t>
            </a:r>
          </a:p>
        </p:txBody>
      </p:sp>
      <p:pic>
        <p:nvPicPr>
          <p:cNvPr id="7" name="Immagine 6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9822"/>
            <a:ext cx="8229600" cy="749490"/>
          </a:xfrm>
        </p:spPr>
        <p:txBody>
          <a:bodyPr/>
          <a:lstStyle/>
          <a:p>
            <a:r>
              <a:rPr lang="it-IT" sz="3200" b="1" dirty="0" smtClean="0"/>
              <a:t>Cinema</a:t>
            </a:r>
            <a:endParaRPr lang="it-IT" sz="3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669479"/>
              </p:ext>
            </p:extLst>
          </p:nvPr>
        </p:nvGraphicFramePr>
        <p:xfrm>
          <a:off x="740664" y="1024129"/>
          <a:ext cx="7616952" cy="386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12777" y="5074920"/>
            <a:ext cx="6823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Alte percentuali di partecipazione giovanile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Significativo aumento temporale dal </a:t>
            </a:r>
            <a:r>
              <a:rPr lang="it-IT" sz="1600" dirty="0"/>
              <a:t>1993-2013</a:t>
            </a:r>
            <a:r>
              <a:rPr lang="it-IT" sz="1600" dirty="0" smtClean="0"/>
              <a:t>: per i 15-17enni (+10%), per i 18-19enni (+8,4%)</a:t>
            </a:r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93510"/>
            <a:ext cx="8229600" cy="621474"/>
          </a:xfrm>
        </p:spPr>
        <p:txBody>
          <a:bodyPr/>
          <a:lstStyle/>
          <a:p>
            <a:r>
              <a:rPr lang="it-IT" sz="2800" b="1" dirty="0"/>
              <a:t>Discoteche, balere, night club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162680"/>
              </p:ext>
            </p:extLst>
          </p:nvPr>
        </p:nvGraphicFramePr>
        <p:xfrm>
          <a:off x="809244" y="1014985"/>
          <a:ext cx="7534656" cy="42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012777" y="5248658"/>
            <a:ext cx="7159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Le classi di età centrali 18-24 anni frequentano di più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Lieve </a:t>
            </a:r>
            <a:r>
              <a:rPr lang="it-IT" sz="1600" dirty="0" smtClean="0"/>
              <a:t>diminuzione temporale </a:t>
            </a:r>
            <a:r>
              <a:rPr lang="it-IT" sz="1600" dirty="0"/>
              <a:t>dal </a:t>
            </a:r>
            <a:r>
              <a:rPr lang="it-IT" sz="1600" dirty="0" smtClean="0"/>
              <a:t>2001-2013: circa 7%-10% per tutte le fasce di età</a:t>
            </a:r>
            <a:endParaRPr lang="it-IT" sz="1600" dirty="0"/>
          </a:p>
        </p:txBody>
      </p:sp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79477"/>
            <a:ext cx="8229600" cy="1143000"/>
          </a:xfrm>
        </p:spPr>
        <p:txBody>
          <a:bodyPr/>
          <a:lstStyle/>
          <a:p>
            <a:r>
              <a:rPr lang="it-IT" sz="2800" b="1" dirty="0"/>
              <a:t>Spettacoli sportivi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88575"/>
              </p:ext>
            </p:extLst>
          </p:nvPr>
        </p:nvGraphicFramePr>
        <p:xfrm>
          <a:off x="804672" y="950977"/>
          <a:ext cx="7525512" cy="436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012777" y="5422612"/>
            <a:ext cx="7525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Sono più gli uomini a essere interessati agli spettacoli sportivi</a:t>
            </a:r>
          </a:p>
          <a:p>
            <a:r>
              <a:rPr lang="it-IT" sz="1600" dirty="0" smtClean="0"/>
              <a:t>Non emergono trend temporali significativi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26464" y="6197231"/>
            <a:ext cx="6044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000" dirty="0">
              <a:solidFill>
                <a:srgbClr val="505150"/>
              </a:solidFill>
            </a:endParaRPr>
          </a:p>
          <a:p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7" name="Immagine 6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Definizioni adottate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25880"/>
            <a:ext cx="8229600" cy="4690555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 smtClean="0"/>
              <a:t>Istat, Multiscopo Uso del tempo libero: </a:t>
            </a:r>
          </a:p>
          <a:p>
            <a:pPr marL="0" indent="0">
              <a:buNone/>
            </a:pPr>
            <a:r>
              <a:rPr lang="it-IT" sz="1800" dirty="0" smtClean="0"/>
              <a:t>Il </a:t>
            </a:r>
            <a:r>
              <a:rPr lang="it-IT" sz="1800" b="1" dirty="0"/>
              <a:t>tempo libero </a:t>
            </a:r>
            <a:r>
              <a:rPr lang="it-IT" sz="1800" dirty="0"/>
              <a:t>è definito come </a:t>
            </a:r>
            <a:r>
              <a:rPr lang="it-IT" sz="1800" dirty="0" smtClean="0"/>
              <a:t>quell’insieme di attività svolte al di là degli </a:t>
            </a:r>
            <a:r>
              <a:rPr lang="it-IT" sz="1800" dirty="0"/>
              <a:t>impegni di </a:t>
            </a:r>
            <a:endParaRPr lang="it-IT" sz="1800" dirty="0" smtClean="0"/>
          </a:p>
          <a:p>
            <a:pPr marL="0" indent="0">
              <a:buNone/>
            </a:pPr>
            <a:endParaRPr lang="it-IT" sz="1800" dirty="0" smtClean="0"/>
          </a:p>
          <a:p>
            <a:r>
              <a:rPr lang="it-IT" sz="1800" b="1" dirty="0" smtClean="0"/>
              <a:t>Lavoro</a:t>
            </a:r>
            <a:r>
              <a:rPr lang="it-IT" sz="1800" dirty="0" smtClean="0"/>
              <a:t> = attività lavorativa retribuita</a:t>
            </a:r>
          </a:p>
          <a:p>
            <a:r>
              <a:rPr lang="it-IT" sz="1800" b="1" dirty="0" smtClean="0"/>
              <a:t>Istruzione e formazione </a:t>
            </a:r>
            <a:r>
              <a:rPr lang="it-IT" sz="1800" dirty="0" smtClean="0"/>
              <a:t>= frequenza scolastica di ogni ordine e grado , compreso lo studio</a:t>
            </a:r>
          </a:p>
          <a:p>
            <a:r>
              <a:rPr lang="it-IT" sz="1800" b="1" dirty="0" smtClean="0"/>
              <a:t>Lavoro familiare </a:t>
            </a:r>
            <a:r>
              <a:rPr lang="it-IT" sz="1800" dirty="0" smtClean="0"/>
              <a:t>= lavoro domestico, cura di bambini  e adulti in famiglia, acquisto di beni e servizi </a:t>
            </a:r>
          </a:p>
          <a:p>
            <a:r>
              <a:rPr lang="it-IT" sz="1800" b="1" dirty="0" smtClean="0"/>
              <a:t>Tempo fisiologico </a:t>
            </a:r>
            <a:r>
              <a:rPr lang="it-IT" sz="1800" dirty="0" smtClean="0"/>
              <a:t>= dormire, mangiare, cura di sé ecc.</a:t>
            </a:r>
          </a:p>
          <a:p>
            <a:r>
              <a:rPr lang="it-IT" sz="1800" b="1" dirty="0" smtClean="0"/>
              <a:t>Spostamenti</a:t>
            </a:r>
            <a:r>
              <a:rPr lang="it-IT" sz="1800" dirty="0" smtClean="0"/>
              <a:t> = spostamenti finalizzati allo svolgimento delle attività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r>
              <a:rPr lang="it-IT" sz="1800" b="1" dirty="0" smtClean="0"/>
              <a:t>Giovani</a:t>
            </a:r>
            <a:r>
              <a:rPr lang="it-IT" sz="1800" dirty="0" smtClean="0"/>
              <a:t>: fascia di età 15-24 anni, talvolta i 25-34enni per confronto</a:t>
            </a:r>
          </a:p>
          <a:p>
            <a:endParaRPr lang="it-IT" sz="1800" dirty="0"/>
          </a:p>
          <a:p>
            <a:pPr marL="0" indent="0">
              <a:buNone/>
            </a:pPr>
            <a:r>
              <a:rPr lang="it-IT" sz="1800" dirty="0"/>
              <a:t> </a:t>
            </a:r>
            <a:endParaRPr lang="it-IT" sz="1600" dirty="0"/>
          </a:p>
        </p:txBody>
      </p:sp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11798"/>
            <a:ext cx="8229600" cy="630618"/>
          </a:xfrm>
        </p:spPr>
        <p:txBody>
          <a:bodyPr/>
          <a:lstStyle/>
          <a:p>
            <a:r>
              <a:rPr lang="it-IT" sz="2800" b="1" dirty="0"/>
              <a:t>Spettacoli teatrali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042753"/>
              </p:ext>
            </p:extLst>
          </p:nvPr>
        </p:nvGraphicFramePr>
        <p:xfrm>
          <a:off x="768096" y="1261873"/>
          <a:ext cx="7598664" cy="366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987552" y="5075140"/>
            <a:ext cx="7141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La fruizione di spettacoli teatrali è più bassa rispetto alle altre attività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Sono più interessate le donne giovani che gli uomini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Aumento temporale per le fasce di età più giovani: dal 1993 a oggi +10% (15-17enni), +5% (18-19enni) </a:t>
            </a:r>
            <a:endParaRPr lang="it-IT" sz="1600" dirty="0"/>
          </a:p>
        </p:txBody>
      </p:sp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8646"/>
            <a:ext cx="8229600" cy="1143000"/>
          </a:xfrm>
        </p:spPr>
        <p:txBody>
          <a:bodyPr/>
          <a:lstStyle/>
          <a:p>
            <a:r>
              <a:rPr lang="it-IT" sz="2800" b="1" dirty="0"/>
              <a:t>Concerti musica classica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532489"/>
              </p:ext>
            </p:extLst>
          </p:nvPr>
        </p:nvGraphicFramePr>
        <p:xfrm>
          <a:off x="786384" y="1106424"/>
          <a:ext cx="7543800" cy="391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12778" y="5312663"/>
            <a:ext cx="6969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Bassa partecipazione giovanile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Lieve aumento dell’interesse nel tempo (1993-2013): circa +4% per i 15-19enni</a:t>
            </a:r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11798"/>
            <a:ext cx="8229600" cy="1143000"/>
          </a:xfrm>
        </p:spPr>
        <p:txBody>
          <a:bodyPr/>
          <a:lstStyle/>
          <a:p>
            <a:r>
              <a:rPr lang="it-IT" sz="2800" b="1" dirty="0"/>
              <a:t>Altri concerti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430415"/>
              </p:ext>
            </p:extLst>
          </p:nvPr>
        </p:nvGraphicFramePr>
        <p:xfrm>
          <a:off x="841248" y="1024129"/>
          <a:ext cx="7516368" cy="432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12777" y="5522976"/>
            <a:ext cx="6942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Nel tempo, significativo aumento di partecipazione della classe 25-34enne dal 1993 a oggi (+8%)</a:t>
            </a:r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66397"/>
            <a:ext cx="8229600" cy="749490"/>
          </a:xfrm>
        </p:spPr>
        <p:txBody>
          <a:bodyPr/>
          <a:lstStyle/>
          <a:p>
            <a:r>
              <a:rPr lang="it-IT" sz="2800" b="1" dirty="0"/>
              <a:t>Musei e mostre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816577"/>
              </p:ext>
            </p:extLst>
          </p:nvPr>
        </p:nvGraphicFramePr>
        <p:xfrm>
          <a:off x="850392" y="1069849"/>
          <a:ext cx="7571232" cy="416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078992" y="5504688"/>
            <a:ext cx="7114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Maggiore interesse delle giovani donne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Lieve diminuzione temporale generalizzata: dal 2001 -4%</a:t>
            </a:r>
            <a:endParaRPr lang="it-IT" sz="1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7" name="Immagine 6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93510"/>
            <a:ext cx="8229600" cy="639762"/>
          </a:xfrm>
        </p:spPr>
        <p:txBody>
          <a:bodyPr/>
          <a:lstStyle/>
          <a:p>
            <a:r>
              <a:rPr lang="it-IT" sz="2800" b="1" dirty="0"/>
              <a:t>Siti archeologici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653723"/>
              </p:ext>
            </p:extLst>
          </p:nvPr>
        </p:nvGraphicFramePr>
        <p:xfrm>
          <a:off x="768096" y="1124713"/>
          <a:ext cx="7552944" cy="406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078992" y="5504688"/>
            <a:ext cx="7114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Maggiore interesse delle giovani donne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Nessun trend temporale significativo</a:t>
            </a:r>
            <a:endParaRPr lang="it-IT" sz="1600" dirty="0"/>
          </a:p>
        </p:txBody>
      </p:sp>
      <p:pic>
        <p:nvPicPr>
          <p:cNvPr id="7" name="Immagine 6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8692"/>
            <a:ext cx="8229600" cy="621474"/>
          </a:xfrm>
        </p:spPr>
        <p:txBody>
          <a:bodyPr/>
          <a:lstStyle/>
          <a:p>
            <a:r>
              <a:rPr lang="it-IT" sz="2800" b="1" dirty="0"/>
              <a:t>Viaggi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167185"/>
              </p:ext>
            </p:extLst>
          </p:nvPr>
        </p:nvGraphicFramePr>
        <p:xfrm>
          <a:off x="795528" y="1188721"/>
          <a:ext cx="7552944" cy="375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012777" y="5037717"/>
            <a:ext cx="7600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Sono più i ragazzi tra i 18-19enni e 20-24enni a viaggiare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Fa eccezione il comportamento delle giovani 15-17enni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Significativa riduzione del numero dei viaggi: dal 2005 a oggi per tutte le fasce di </a:t>
            </a:r>
            <a:r>
              <a:rPr lang="it-IT" sz="1600" dirty="0"/>
              <a:t>età (circa 10%) </a:t>
            </a:r>
            <a:r>
              <a:rPr lang="it-IT" sz="1600" dirty="0" smtClean="0"/>
              <a:t>– </a:t>
            </a:r>
            <a:r>
              <a:rPr lang="it-IT" sz="1600" i="1" dirty="0" smtClean="0">
                <a:solidFill>
                  <a:srgbClr val="FF0000"/>
                </a:solidFill>
              </a:rPr>
              <a:t>Effetto crisi?</a:t>
            </a:r>
            <a:endParaRPr lang="it-IT" sz="1600" i="1" dirty="0">
              <a:solidFill>
                <a:srgbClr val="FF0000"/>
              </a:solidFill>
            </a:endParaRPr>
          </a:p>
        </p:txBody>
      </p:sp>
      <p:pic>
        <p:nvPicPr>
          <p:cNvPr id="6" name="Immagine 5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5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5806"/>
            <a:ext cx="8229600" cy="685482"/>
          </a:xfrm>
        </p:spPr>
        <p:txBody>
          <a:bodyPr/>
          <a:lstStyle/>
          <a:p>
            <a:r>
              <a:rPr lang="it-IT" sz="2800" b="1" dirty="0"/>
              <a:t>Riassumendo….</a:t>
            </a:r>
          </a:p>
        </p:txBody>
      </p:sp>
      <p:pic>
        <p:nvPicPr>
          <p:cNvPr id="5" name="Immagine 4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420958"/>
              </p:ext>
            </p:extLst>
          </p:nvPr>
        </p:nvGraphicFramePr>
        <p:xfrm>
          <a:off x="457200" y="1179576"/>
          <a:ext cx="8229600" cy="4791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29687" y="2034618"/>
            <a:ext cx="76434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  <a:cs typeface="Arial"/>
              </a:rPr>
              <a:t>estata</a:t>
            </a:r>
            <a:endParaRPr lang="it-IT" sz="2000" b="1" dirty="0">
              <a:solidFill>
                <a:schemeClr val="bg1"/>
              </a:solidFill>
              <a:cs typeface="Arial"/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</a:t>
            </a: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932688" y="25817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>
                <a:solidFill>
                  <a:srgbClr val="505150"/>
                </a:solidFill>
              </a:rPr>
              <a:t>GRAZIE PER L’ATTENZIONE</a:t>
            </a:r>
            <a:endParaRPr lang="it-IT" b="1" dirty="0">
              <a:solidFill>
                <a:srgbClr val="505150"/>
              </a:solidFill>
            </a:endParaRPr>
          </a:p>
        </p:txBody>
      </p:sp>
      <p:pic>
        <p:nvPicPr>
          <p:cNvPr id="9" name="Immagine 8" descr="shutterstock_7835524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4000" y="1484198"/>
            <a:ext cx="2933700" cy="2933700"/>
          </a:xfrm>
          <a:prstGeom prst="rect">
            <a:avLst/>
          </a:prstGeom>
        </p:spPr>
      </p:pic>
      <p:pic>
        <p:nvPicPr>
          <p:cNvPr id="10" name="Immagine 9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dati Istat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Indagine Multiscopo «Aspetti della vita quotidiana» (2013)</a:t>
            </a:r>
          </a:p>
          <a:p>
            <a:endParaRPr lang="it-IT" sz="2400" dirty="0"/>
          </a:p>
          <a:p>
            <a:r>
              <a:rPr lang="it-IT" sz="2400" dirty="0" smtClean="0"/>
              <a:t>Indagine Multiscopo «Uso del tempo» (2008)</a:t>
            </a:r>
          </a:p>
          <a:p>
            <a:endParaRPr lang="it-IT" sz="2400" dirty="0" smtClean="0"/>
          </a:p>
          <a:p>
            <a:r>
              <a:rPr lang="it-IT" sz="2400" dirty="0" smtClean="0"/>
              <a:t>Indagine Multiscopo «Tempo libero e cultura»/«I cittadini e il tempo libero» (1995, 2000, 2006)</a:t>
            </a:r>
            <a:endParaRPr lang="it-IT" sz="2400" dirty="0"/>
          </a:p>
        </p:txBody>
      </p:sp>
      <p:pic>
        <p:nvPicPr>
          <p:cNvPr id="4" name="Immagine 3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505150"/>
                </a:solidFill>
              </a:rPr>
              <a:t>Uso del tempo dei giovani 15-24enni</a:t>
            </a:r>
            <a:endParaRPr lang="it-IT" sz="2800" b="1" dirty="0">
              <a:solidFill>
                <a:srgbClr val="50515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2705845584"/>
              </p:ext>
            </p:extLst>
          </p:nvPr>
        </p:nvGraphicFramePr>
        <p:xfrm>
          <a:off x="832104" y="1389888"/>
          <a:ext cx="7441063" cy="414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9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  <a:ea typeface="+mj-ea"/>
                <a:cs typeface="+mj-cs"/>
              </a:rPr>
              <a:t>Quanto tempo libero hanno i giovani?</a:t>
            </a:r>
          </a:p>
          <a:p>
            <a:pPr algn="ctr"/>
            <a:r>
              <a:rPr lang="it-IT" dirty="0" smtClean="0">
                <a:solidFill>
                  <a:srgbClr val="505150"/>
                </a:solidFill>
              </a:rPr>
              <a:t>Confronto con altre classi di età</a:t>
            </a:r>
            <a:endParaRPr lang="it-IT" dirty="0">
              <a:solidFill>
                <a:srgbClr val="50515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3123253318"/>
              </p:ext>
            </p:extLst>
          </p:nvPr>
        </p:nvGraphicFramePr>
        <p:xfrm>
          <a:off x="832103" y="1366723"/>
          <a:ext cx="7441063" cy="3516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012777" y="4986819"/>
            <a:ext cx="72603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I giovani hanno più tempo libero delle classi di età centrali, ma meno di chi ha superato la soglia della pensione.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Le donne però hanno meno tempo libero degli uomini per ciascuna classe di età </a:t>
            </a:r>
            <a:r>
              <a:rPr lang="it-IT" sz="1600" dirty="0" smtClean="0">
                <a:sym typeface="Wingdings" panose="05000000000000000000" pitchFamily="2" charset="2"/>
              </a:rPr>
              <a:t> </a:t>
            </a:r>
            <a:r>
              <a:rPr lang="it-IT" sz="16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 causa del lavoro familiare?</a:t>
            </a:r>
            <a:endParaRPr lang="it-IT" sz="1600" i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419589"/>
            <a:ext cx="7538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+mj-lt"/>
                <a:ea typeface="+mj-ea"/>
                <a:cs typeface="+mj-cs"/>
              </a:rPr>
              <a:t>Il tempo libero dei giovani 15-24enni per condizione professionale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2980467561"/>
              </p:ext>
            </p:extLst>
          </p:nvPr>
        </p:nvGraphicFramePr>
        <p:xfrm>
          <a:off x="804672" y="1499616"/>
          <a:ext cx="7468495" cy="3602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012777" y="5102352"/>
            <a:ext cx="7097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Occupazione 15-24enni nel 2008: Maschi:     1 su 3 (29,1%)  </a:t>
            </a:r>
          </a:p>
          <a:p>
            <a:pPr indent="3054350"/>
            <a:r>
              <a:rPr lang="it-IT" sz="1600" dirty="0"/>
              <a:t> </a:t>
            </a:r>
            <a:r>
              <a:rPr lang="it-IT" sz="1600" dirty="0" smtClean="0"/>
              <a:t>Femmine: 1 su 5 (19,4%) </a:t>
            </a:r>
          </a:p>
          <a:p>
            <a:pPr indent="3054350"/>
            <a:r>
              <a:rPr lang="it-IT" sz="1600" dirty="0" smtClean="0"/>
              <a:t> Totale:      1 su 4 (24,4%)</a:t>
            </a:r>
            <a:endParaRPr lang="it-IT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505150"/>
                </a:solidFill>
              </a:rPr>
              <a:t>Le attività del tempo libero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3674501897"/>
              </p:ext>
            </p:extLst>
          </p:nvPr>
        </p:nvGraphicFramePr>
        <p:xfrm>
          <a:off x="777240" y="1280161"/>
          <a:ext cx="7571231" cy="456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6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505150"/>
                </a:solidFill>
              </a:rPr>
              <a:t>Le attività del tempo libero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29687" y="2034618"/>
            <a:ext cx="76434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</a:t>
            </a: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01397"/>
              </p:ext>
            </p:extLst>
          </p:nvPr>
        </p:nvGraphicFramePr>
        <p:xfrm>
          <a:off x="682196" y="1362456"/>
          <a:ext cx="7684564" cy="4270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965960" y="6197231"/>
            <a:ext cx="502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Loisirs e </a:t>
            </a:r>
            <a:r>
              <a:rPr lang="it-IT" sz="1000" dirty="0">
                <a:solidFill>
                  <a:srgbClr val="7F7F7F"/>
                </a:solidFill>
              </a:rPr>
              <a:t>consumi culturali, Maria Elena </a:t>
            </a:r>
            <a:r>
              <a:rPr lang="it-IT" sz="1000" dirty="0" smtClean="0">
                <a:solidFill>
                  <a:srgbClr val="7F7F7F"/>
                </a:solidFill>
              </a:rPr>
              <a:t>Comune –Milano, </a:t>
            </a:r>
            <a:r>
              <a:rPr lang="it-IT" sz="1000" dirty="0">
                <a:solidFill>
                  <a:srgbClr val="7F7F7F"/>
                </a:solidFill>
              </a:rPr>
              <a:t>22 </a:t>
            </a:r>
            <a:r>
              <a:rPr lang="it-IT" sz="1000" dirty="0">
                <a:solidFill>
                  <a:srgbClr val="7F7F7F"/>
                </a:solidFill>
              </a:rPr>
              <a:t>ottobre 2014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3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2315</Words>
  <Application>Microsoft Office PowerPoint</Application>
  <PresentationFormat>Presentazione su schermo (4:3)</PresentationFormat>
  <Paragraphs>373</Paragraphs>
  <Slides>37</Slides>
  <Notes>0</Notes>
  <HiddenSlides>6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copertina</vt:lpstr>
      <vt:lpstr>Presentazione standard di PowerPoint</vt:lpstr>
      <vt:lpstr>Definizioni di tempo libero</vt:lpstr>
      <vt:lpstr>Definizioni adottate</vt:lpstr>
      <vt:lpstr>Fonti dati Istat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vita sociale: gli amici</vt:lpstr>
      <vt:lpstr>Presentazione standard di PowerPoint</vt:lpstr>
      <vt:lpstr>Presentazione standard di PowerPoint</vt:lpstr>
      <vt:lpstr>Presentazione standard di PowerPoint</vt:lpstr>
      <vt:lpstr>Uso di Tv, PC e Internet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Ascoltare la radio nel tempo</vt:lpstr>
      <vt:lpstr>Definizione di Sport</vt:lpstr>
      <vt:lpstr>Sport</vt:lpstr>
      <vt:lpstr>Sport – Differenze di genere</vt:lpstr>
      <vt:lpstr>Lettura libri</vt:lpstr>
      <vt:lpstr>Cinema</vt:lpstr>
      <vt:lpstr>Discoteche, balere, night club </vt:lpstr>
      <vt:lpstr>Spettacoli sportivi</vt:lpstr>
      <vt:lpstr>Spettacoli teatrali</vt:lpstr>
      <vt:lpstr>Concerti musica classica</vt:lpstr>
      <vt:lpstr>Altri concerti</vt:lpstr>
      <vt:lpstr>Musei e mostre</vt:lpstr>
      <vt:lpstr>Siti archeologici</vt:lpstr>
      <vt:lpstr>Viaggi</vt:lpstr>
      <vt:lpstr>Riassumendo….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allegraf</cp:lastModifiedBy>
  <cp:revision>164</cp:revision>
  <cp:lastPrinted>2014-10-21T13:08:38Z</cp:lastPrinted>
  <dcterms:created xsi:type="dcterms:W3CDTF">2012-12-11T11:00:35Z</dcterms:created>
  <dcterms:modified xsi:type="dcterms:W3CDTF">2015-02-03T14:22:17Z</dcterms:modified>
</cp:coreProperties>
</file>