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2" r:id="rId4"/>
    <p:sldId id="272" r:id="rId5"/>
    <p:sldId id="282" r:id="rId6"/>
    <p:sldId id="273" r:id="rId7"/>
    <p:sldId id="284" r:id="rId8"/>
    <p:sldId id="286" r:id="rId9"/>
    <p:sldId id="297" r:id="rId10"/>
    <p:sldId id="264" r:id="rId11"/>
    <p:sldId id="306" r:id="rId12"/>
    <p:sldId id="289" r:id="rId13"/>
    <p:sldId id="307" r:id="rId14"/>
    <p:sldId id="292" r:id="rId15"/>
    <p:sldId id="298" r:id="rId16"/>
    <p:sldId id="299" r:id="rId17"/>
    <p:sldId id="291" r:id="rId18"/>
    <p:sldId id="300" r:id="rId19"/>
    <p:sldId id="295" r:id="rId20"/>
    <p:sldId id="301" r:id="rId21"/>
    <p:sldId id="304" r:id="rId22"/>
    <p:sldId id="302" r:id="rId23"/>
    <p:sldId id="274" r:id="rId24"/>
    <p:sldId id="303" r:id="rId25"/>
    <p:sldId id="266" r:id="rId26"/>
    <p:sldId id="305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28" autoAdjust="0"/>
  </p:normalViewPr>
  <p:slideViewPr>
    <p:cSldViewPr snapToGrid="0" snapToObjects="1" showGuides="1">
      <p:cViewPr>
        <p:scale>
          <a:sx n="100" d="100"/>
          <a:sy n="100" d="100"/>
        </p:scale>
        <p:origin x="-228" y="-78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16T11:52:36.869" idx="1">
    <p:pos x="5206" y="2072"/>
    <p:text>ANVIS definitivo/ a regime? che differenza c'è con il primo anvis?</p:text>
  </p:cm>
  <p:cm authorId="1" dt="2014-10-16T11:53:06.838" idx="2">
    <p:pos x="4955" y="3227"/>
    <p:text>questo ANPR in cosa si diversifica dagli altri 2?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B2F7-22DE-4A2F-B575-09DC9F708F30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1C41-DF12-4146-8527-87C904E509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29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07A7A0-9955-D14F-AFE7-CD2F1503F9B7}" type="slidenum">
              <a:rPr lang="it-IT">
                <a:latin typeface="Calibri" charset="0"/>
              </a:rPr>
              <a:pPr eaLnBrk="1" hangingPunct="1"/>
              <a:t>12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E1C41-DF12-4146-8527-87C904E509A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it-IT" dirty="0" smtClean="0"/>
              <a:t>Classe 1 dati dell’anno t a partire dal primo anno dall’avvio delle indagini a rotazione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it-IT" dirty="0" smtClean="0"/>
              <a:t>Classe 2 dati dell’anno t-1 a partire dal terzo anno dall’avvio delle indagini a rotazione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it-IT" dirty="0" smtClean="0"/>
              <a:t>Classe 3 dati dell’anno t-2 a partire dal quinto anno dall’avvio delle indagini a rotazione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6F68-76D1-4FFE-BECD-3AD3088A157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88900"/>
            <a:ext cx="7010400" cy="1054100"/>
          </a:xfrm>
          <a:prstGeom prst="rect">
            <a:avLst/>
          </a:prstGeo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05000" y="1219200"/>
            <a:ext cx="3810000" cy="5029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32584" y="3124200"/>
            <a:ext cx="3263053" cy="312420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25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36" presetClass="emph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animScale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</p:cBhvr>
                      <p:to x="80000" y="100000"/>
                    </p:animScale>
                    <p:anim by="(#ppt_w*0.10)" calcmode="lin" valueType="num"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</p:anim>
                    <p:anim by="(-#ppt_w*0.10)" calcmode="lin" valueType="num"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</p:anim>
                    <p:animRot by="-480000">
                      <p:cBhvr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lvalent@istat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6" y="1036896"/>
            <a:ext cx="75517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sz="2800" dirty="0" smtClean="0">
                <a:solidFill>
                  <a:srgbClr val="505150"/>
                </a:solidFill>
              </a:rPr>
              <a:t>Nuovi approcci </a:t>
            </a:r>
          </a:p>
          <a:p>
            <a:r>
              <a:rPr lang="it-IT" sz="2800" dirty="0" smtClean="0">
                <a:solidFill>
                  <a:srgbClr val="505150"/>
                </a:solidFill>
              </a:rPr>
              <a:t>alle esigenze conoscitive </a:t>
            </a:r>
          </a:p>
          <a:p>
            <a:r>
              <a:rPr lang="it-IT" sz="2800" dirty="0" smtClean="0">
                <a:solidFill>
                  <a:srgbClr val="505150"/>
                </a:solidFill>
              </a:rPr>
              <a:t>del territorio: </a:t>
            </a:r>
          </a:p>
          <a:p>
            <a:r>
              <a:rPr lang="it-IT" sz="2800" dirty="0">
                <a:solidFill>
                  <a:srgbClr val="505150"/>
                </a:solidFill>
              </a:rPr>
              <a:t>verso il censimento permanente</a:t>
            </a: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Alessandro </a:t>
            </a:r>
            <a:r>
              <a:rPr lang="it-IT" dirty="0" err="1" smtClean="0">
                <a:solidFill>
                  <a:srgbClr val="505150"/>
                </a:solidFill>
              </a:rPr>
              <a:t>Valentini</a:t>
            </a:r>
            <a:endParaRPr lang="it-IT" dirty="0" smtClean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Pisa</a:t>
            </a:r>
            <a:r>
              <a:rPr lang="it-IT" sz="1400" smtClean="0">
                <a:solidFill>
                  <a:srgbClr val="505150"/>
                </a:solidFill>
              </a:rPr>
              <a:t>, 23  </a:t>
            </a:r>
            <a:r>
              <a:rPr lang="it-IT" sz="1400" dirty="0" smtClean="0">
                <a:solidFill>
                  <a:srgbClr val="505150"/>
                </a:solidFill>
              </a:rPr>
              <a:t>ottobre 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La nuova frontiera dei dati amministrativi:</a:t>
            </a:r>
          </a:p>
          <a:p>
            <a:r>
              <a:rPr lang="it-IT" sz="2400" dirty="0" smtClean="0">
                <a:solidFill>
                  <a:srgbClr val="505150"/>
                </a:solidFill>
              </a:rPr>
              <a:t>Il Sistema Integrato di </a:t>
            </a:r>
            <a:r>
              <a:rPr lang="it-IT" sz="2400" dirty="0" err="1" smtClean="0">
                <a:solidFill>
                  <a:srgbClr val="505150"/>
                </a:solidFill>
              </a:rPr>
              <a:t>Microdati</a:t>
            </a:r>
            <a:r>
              <a:rPr lang="it-IT" sz="2400" dirty="0" smtClean="0">
                <a:solidFill>
                  <a:srgbClr val="505150"/>
                </a:solidFill>
              </a:rPr>
              <a:t> (SIM)</a:t>
            </a:r>
            <a:endParaRPr lang="it-IT" sz="2400" dirty="0">
              <a:solidFill>
                <a:srgbClr val="50515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4548563" y="2443663"/>
            <a:ext cx="0" cy="25401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7" y="1497013"/>
            <a:ext cx="3732212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5131935" y="1540434"/>
            <a:ext cx="3757612" cy="4264025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it-IT" altLang="it-IT" sz="1800" dirty="0" smtClean="0"/>
              <a:t>Integrazione dati individuali provenienti da varie (58) fonti:</a:t>
            </a:r>
            <a:endParaRPr lang="it-IT" altLang="it-IT" sz="1800" dirty="0"/>
          </a:p>
          <a:p>
            <a:pPr algn="just">
              <a:defRPr/>
            </a:pPr>
            <a:r>
              <a:rPr lang="it-IT" altLang="it-IT" sz="1800" dirty="0" smtClean="0"/>
              <a:t>Caratteristiche </a:t>
            </a:r>
            <a:r>
              <a:rPr lang="it-IT" altLang="it-IT" sz="1800" dirty="0"/>
              <a:t>di </a:t>
            </a:r>
            <a:r>
              <a:rPr lang="it-IT" altLang="it-IT" sz="1800" b="1" i="1" dirty="0">
                <a:solidFill>
                  <a:srgbClr val="C00000"/>
                </a:solidFill>
              </a:rPr>
              <a:t>individui</a:t>
            </a:r>
            <a:r>
              <a:rPr lang="it-IT" altLang="it-IT" sz="1800" dirty="0"/>
              <a:t> e famiglie (es. occupazione, titolo di studio);</a:t>
            </a:r>
          </a:p>
          <a:p>
            <a:pPr algn="l">
              <a:defRPr/>
            </a:pPr>
            <a:r>
              <a:rPr lang="it-IT" altLang="it-IT" sz="1800" dirty="0"/>
              <a:t>Caratteristiche delle </a:t>
            </a:r>
            <a:r>
              <a:rPr lang="it-IT" altLang="it-IT" sz="1800" b="1" i="1" dirty="0">
                <a:solidFill>
                  <a:srgbClr val="C00000"/>
                </a:solidFill>
              </a:rPr>
              <a:t>unità</a:t>
            </a:r>
            <a:r>
              <a:rPr lang="it-IT" altLang="it-IT" sz="1800" dirty="0"/>
              <a:t> in cui gli individui realizzano le loro attività (o la loro vita)</a:t>
            </a:r>
          </a:p>
          <a:p>
            <a:pPr algn="l">
              <a:defRPr/>
            </a:pPr>
            <a:r>
              <a:rPr lang="it-IT" altLang="it-IT" sz="1800" dirty="0"/>
              <a:t>Caratteristiche dei </a:t>
            </a:r>
            <a:r>
              <a:rPr lang="it-IT" altLang="it-IT" sz="1800" b="1" i="1" dirty="0">
                <a:solidFill>
                  <a:srgbClr val="C00000"/>
                </a:solidFill>
              </a:rPr>
              <a:t>luoghi</a:t>
            </a:r>
            <a:r>
              <a:rPr lang="it-IT" altLang="it-IT" sz="1800" dirty="0"/>
              <a:t> di residenza, lavoro, studio, ecc. ; </a:t>
            </a:r>
          </a:p>
          <a:p>
            <a:pPr algn="l">
              <a:defRPr/>
            </a:pPr>
            <a:r>
              <a:rPr lang="it-IT" altLang="it-IT" sz="1800" dirty="0"/>
              <a:t>Tipologie di </a:t>
            </a:r>
            <a:r>
              <a:rPr lang="it-IT" altLang="it-IT" sz="1800" b="1" i="1" dirty="0">
                <a:solidFill>
                  <a:srgbClr val="C00000"/>
                </a:solidFill>
              </a:rPr>
              <a:t>relazioni</a:t>
            </a:r>
            <a:r>
              <a:rPr lang="it-IT" altLang="it-IT" sz="1800" dirty="0"/>
              <a:t> tra individui, unità e luoghi </a:t>
            </a:r>
            <a:endParaRPr lang="it-IT" altLang="it-IT" sz="1800" dirty="0" smtClean="0"/>
          </a:p>
          <a:p>
            <a:pPr algn="l">
              <a:defRPr/>
            </a:pPr>
            <a:r>
              <a:rPr lang="it-IT" altLang="it-IT" sz="1800" dirty="0" smtClean="0"/>
              <a:t>…</a:t>
            </a:r>
            <a:endParaRPr lang="it-IT" altLang="it-IT" sz="1800" dirty="0"/>
          </a:p>
        </p:txBody>
      </p:sp>
      <p:sp>
        <p:nvSpPr>
          <p:cNvPr id="10" name="Nuvola 7"/>
          <p:cNvSpPr>
            <a:spLocks/>
          </p:cNvSpPr>
          <p:nvPr/>
        </p:nvSpPr>
        <p:spPr bwMode="auto">
          <a:xfrm>
            <a:off x="7155997" y="491727"/>
            <a:ext cx="1733550" cy="920750"/>
          </a:xfrm>
          <a:custGeom>
            <a:avLst/>
            <a:gdLst>
              <a:gd name="T0" fmla="*/ 188286 w 43200"/>
              <a:gd name="T1" fmla="*/ 558235 h 43200"/>
              <a:gd name="T2" fmla="*/ 86661 w 43200"/>
              <a:gd name="T3" fmla="*/ 541238 h 43200"/>
              <a:gd name="T4" fmla="*/ 277956 w 43200"/>
              <a:gd name="T5" fmla="*/ 744235 h 43200"/>
              <a:gd name="T6" fmla="*/ 233502 w 43200"/>
              <a:gd name="T7" fmla="*/ 752360 h 43200"/>
              <a:gd name="T8" fmla="*/ 661108 w 43200"/>
              <a:gd name="T9" fmla="*/ 833610 h 43200"/>
              <a:gd name="T10" fmla="*/ 634307 w 43200"/>
              <a:gd name="T11" fmla="*/ 796503 h 43200"/>
              <a:gd name="T12" fmla="*/ 1156558 w 43200"/>
              <a:gd name="T13" fmla="*/ 741079 h 43200"/>
              <a:gd name="T14" fmla="*/ 1145846 w 43200"/>
              <a:gd name="T15" fmla="*/ 781789 h 43200"/>
              <a:gd name="T16" fmla="*/ 1369278 w 43200"/>
              <a:gd name="T17" fmla="*/ 489503 h 43200"/>
              <a:gd name="T18" fmla="*/ 1499710 w 43200"/>
              <a:gd name="T19" fmla="*/ 641681 h 43200"/>
              <a:gd name="T20" fmla="*/ 1676963 w 43200"/>
              <a:gd name="T21" fmla="*/ 327430 h 43200"/>
              <a:gd name="T22" fmla="*/ 1618868 w 43200"/>
              <a:gd name="T23" fmla="*/ 384497 h 43200"/>
              <a:gd name="T24" fmla="*/ 1537584 w 43200"/>
              <a:gd name="T25" fmla="*/ 115712 h 43200"/>
              <a:gd name="T26" fmla="*/ 1540633 w 43200"/>
              <a:gd name="T27" fmla="*/ 142667 h 43200"/>
              <a:gd name="T28" fmla="*/ 1166628 w 43200"/>
              <a:gd name="T29" fmla="*/ 84278 h 43200"/>
              <a:gd name="T30" fmla="*/ 1196398 w 43200"/>
              <a:gd name="T31" fmla="*/ 49901 h 43200"/>
              <a:gd name="T32" fmla="*/ 888311 w 43200"/>
              <a:gd name="T33" fmla="*/ 100656 h 43200"/>
              <a:gd name="T34" fmla="*/ 902715 w 43200"/>
              <a:gd name="T35" fmla="*/ 71014 h 43200"/>
              <a:gd name="T36" fmla="*/ 561689 w 43200"/>
              <a:gd name="T37" fmla="*/ 110721 h 43200"/>
              <a:gd name="T38" fmla="*/ 613846 w 43200"/>
              <a:gd name="T39" fmla="*/ 139468 h 43200"/>
              <a:gd name="T40" fmla="*/ 165578 w 43200"/>
              <a:gd name="T41" fmla="*/ 336707 h 43200"/>
              <a:gd name="T42" fmla="*/ 156471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istema </a:t>
            </a: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ntegrato </a:t>
            </a: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M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icrodati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Utilizzo fonti anagrafiche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 bwMode="auto">
          <a:xfrm>
            <a:off x="29153" y="1054990"/>
            <a:ext cx="8856661" cy="48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Aft>
                <a:spcPts val="600"/>
              </a:spcAft>
              <a:buFont typeface="Wingdings" charset="0"/>
              <a:buChar char="q"/>
            </a:pPr>
            <a:r>
              <a:rPr lang="it-IT" sz="2000" b="1" dirty="0" smtClean="0">
                <a:solidFill>
                  <a:srgbClr val="595959"/>
                </a:solidFill>
              </a:rPr>
              <a:t>Oggi ogni Comune trasmette all’Istat annualmente la Lista Anagrafica Comunale (LAC)</a:t>
            </a:r>
          </a:p>
          <a:p>
            <a:pPr marL="354013" indent="-354013">
              <a:spcAft>
                <a:spcPts val="600"/>
              </a:spcAft>
              <a:buFont typeface="Wingdings" charset="0"/>
              <a:buChar char="q"/>
            </a:pPr>
            <a:r>
              <a:rPr lang="it-IT" sz="2000" b="1" dirty="0" smtClean="0">
                <a:solidFill>
                  <a:srgbClr val="595959"/>
                </a:solidFill>
              </a:rPr>
              <a:t>ANPR :</a:t>
            </a:r>
          </a:p>
          <a:p>
            <a:pPr marL="8112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b="1" dirty="0" smtClean="0">
                <a:solidFill>
                  <a:srgbClr val="595959"/>
                </a:solidFill>
              </a:rPr>
              <a:t>costituirà l’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archivio centralizzato </a:t>
            </a:r>
            <a:r>
              <a:rPr lang="it-IT" sz="2000" b="1" dirty="0" smtClean="0">
                <a:solidFill>
                  <a:srgbClr val="595959"/>
                </a:solidFill>
              </a:rPr>
              <a:t>delle informazioni demografiche  a livello nazionale  presso il Ministero dell’Interno</a:t>
            </a:r>
          </a:p>
          <a:p>
            <a:pPr marL="811213" lvl="1" indent="-354013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consentirà all’Istat di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fruire direttamente 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dell’informazione di fonte anagrafica (flussi e stock) che ora acquisisce autonomamente presso i singoli Comuni</a:t>
            </a:r>
          </a:p>
          <a:p>
            <a:pPr marL="811213" lvl="1" indent="-354013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garantirà a Istat la disponibilità di tutti i flussi informativi indispensabili alla produzione statistica sulla popolazione, finalizzata al rispetto della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normativa nazionale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e dei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regolamenti statistici europei 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54013" marR="0" lvl="0" indent="-354013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charset="0"/>
              <a:buChar char="q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L’utilizzazione dei flussi informativi di ANPR favorirà la costruzione presso Istat di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ANVIS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ANagrafe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VIrtuale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Statistica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</p:txBody>
      </p:sp>
      <p:sp>
        <p:nvSpPr>
          <p:cNvPr id="13" name="Nuvola 5"/>
          <p:cNvSpPr>
            <a:spLocks/>
          </p:cNvSpPr>
          <p:nvPr/>
        </p:nvSpPr>
        <p:spPr bwMode="auto">
          <a:xfrm>
            <a:off x="7660591" y="400052"/>
            <a:ext cx="1414463" cy="920750"/>
          </a:xfrm>
          <a:custGeom>
            <a:avLst/>
            <a:gdLst>
              <a:gd name="T0" fmla="*/ 153515 w 43200"/>
              <a:gd name="T1" fmla="*/ 558235 h 43200"/>
              <a:gd name="T2" fmla="*/ 70657 w 43200"/>
              <a:gd name="T3" fmla="*/ 541238 h 43200"/>
              <a:gd name="T4" fmla="*/ 226625 w 43200"/>
              <a:gd name="T5" fmla="*/ 744235 h 43200"/>
              <a:gd name="T6" fmla="*/ 190380 w 43200"/>
              <a:gd name="T7" fmla="*/ 752360 h 43200"/>
              <a:gd name="T8" fmla="*/ 539019 w 43200"/>
              <a:gd name="T9" fmla="*/ 833610 h 43200"/>
              <a:gd name="T10" fmla="*/ 517167 w 43200"/>
              <a:gd name="T11" fmla="*/ 796503 h 43200"/>
              <a:gd name="T12" fmla="*/ 942972 w 43200"/>
              <a:gd name="T13" fmla="*/ 741079 h 43200"/>
              <a:gd name="T14" fmla="*/ 934238 w 43200"/>
              <a:gd name="T15" fmla="*/ 781789 h 43200"/>
              <a:gd name="T16" fmla="*/ 1116408 w 43200"/>
              <a:gd name="T17" fmla="*/ 489503 h 43200"/>
              <a:gd name="T18" fmla="*/ 1222753 w 43200"/>
              <a:gd name="T19" fmla="*/ 641681 h 43200"/>
              <a:gd name="T20" fmla="*/ 1367272 w 43200"/>
              <a:gd name="T21" fmla="*/ 327430 h 43200"/>
              <a:gd name="T22" fmla="*/ 1319905 w 43200"/>
              <a:gd name="T23" fmla="*/ 384497 h 43200"/>
              <a:gd name="T24" fmla="*/ 1253632 w 43200"/>
              <a:gd name="T25" fmla="*/ 115712 h 43200"/>
              <a:gd name="T26" fmla="*/ 1256118 w 43200"/>
              <a:gd name="T27" fmla="*/ 142667 h 43200"/>
              <a:gd name="T28" fmla="*/ 951182 w 43200"/>
              <a:gd name="T29" fmla="*/ 84278 h 43200"/>
              <a:gd name="T30" fmla="*/ 975454 w 43200"/>
              <a:gd name="T31" fmla="*/ 49901 h 43200"/>
              <a:gd name="T32" fmla="*/ 724263 w 43200"/>
              <a:gd name="T33" fmla="*/ 100656 h 43200"/>
              <a:gd name="T34" fmla="*/ 736007 w 43200"/>
              <a:gd name="T35" fmla="*/ 71014 h 43200"/>
              <a:gd name="T36" fmla="*/ 457960 w 43200"/>
              <a:gd name="T37" fmla="*/ 110721 h 43200"/>
              <a:gd name="T38" fmla="*/ 500485 w 43200"/>
              <a:gd name="T39" fmla="*/ 139468 h 43200"/>
              <a:gd name="T40" fmla="*/ 135000 w 43200"/>
              <a:gd name="T41" fmla="*/ 336707 h 43200"/>
              <a:gd name="T42" fmla="*/ 127575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ANPR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526535" y="1327166"/>
            <a:ext cx="4089000" cy="486683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it-IT" altLang="ja-JP" sz="2000" dirty="0" smtClean="0">
                <a:solidFill>
                  <a:schemeClr val="tx1"/>
                </a:solidFill>
              </a:rPr>
              <a:t>Obiettivi ANVIS: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it-IT" altLang="ja-JP" sz="2000" dirty="0" smtClean="0">
                <a:solidFill>
                  <a:schemeClr val="tx1"/>
                </a:solidFill>
              </a:rPr>
              <a:t> Contabilità demografica basata sui </a:t>
            </a:r>
            <a:r>
              <a:rPr lang="it-IT" altLang="ja-JP" sz="2000" b="1" i="1" dirty="0" err="1" smtClean="0">
                <a:solidFill>
                  <a:srgbClr val="C00000"/>
                </a:solidFill>
              </a:rPr>
              <a:t>microdati</a:t>
            </a:r>
            <a:r>
              <a:rPr lang="it-IT" altLang="ja-JP" sz="2000" b="1" i="1" dirty="0" smtClean="0">
                <a:solidFill>
                  <a:srgbClr val="C00000"/>
                </a:solidFill>
              </a:rPr>
              <a:t> degli eventi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statistiche di flusso e di stock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adempimenti comunitari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stime mensili di popolazione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it-IT" altLang="ja-JP" sz="2000" dirty="0" smtClean="0">
                <a:solidFill>
                  <a:schemeClr val="tx1"/>
                </a:solidFill>
              </a:rPr>
              <a:t> </a:t>
            </a:r>
            <a:r>
              <a:rPr lang="it-IT" altLang="ja-JP" sz="2000" b="1" i="1" dirty="0" smtClean="0">
                <a:solidFill>
                  <a:srgbClr val="C00000"/>
                </a:solidFill>
              </a:rPr>
              <a:t>Alimentazione continua </a:t>
            </a:r>
            <a:r>
              <a:rPr lang="it-IT" altLang="ja-JP" sz="2000" dirty="0" smtClean="0">
                <a:solidFill>
                  <a:schemeClr val="tx1"/>
                </a:solidFill>
              </a:rPr>
              <a:t>universo individui e famiglie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selezione campioni indagini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it-IT" altLang="ja-JP" sz="2000" dirty="0" smtClean="0">
                <a:solidFill>
                  <a:schemeClr val="tx1"/>
                </a:solidFill>
              </a:rPr>
              <a:t> integrazione </a:t>
            </a:r>
            <a:r>
              <a:rPr lang="it-IT" altLang="ja-JP" sz="2000" dirty="0" err="1" smtClean="0">
                <a:solidFill>
                  <a:schemeClr val="tx1"/>
                </a:solidFill>
              </a:rPr>
              <a:t>microdati</a:t>
            </a:r>
            <a:endParaRPr lang="it-IT" altLang="ja-JP" sz="2000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it-IT" altLang="ja-JP" sz="2000" dirty="0" smtClean="0">
                <a:solidFill>
                  <a:schemeClr val="tx1"/>
                </a:solidFill>
              </a:rPr>
              <a:t> Rivisitazione funzione di </a:t>
            </a:r>
            <a:r>
              <a:rPr lang="it-IT" altLang="ja-JP" sz="2000" b="1" i="1" dirty="0" smtClean="0">
                <a:solidFill>
                  <a:srgbClr val="C00000"/>
                </a:solidFill>
              </a:rPr>
              <a:t>Vigilanza Anagrafica </a:t>
            </a:r>
            <a:r>
              <a:rPr lang="it-IT" altLang="ja-JP" sz="2000" dirty="0" smtClean="0">
                <a:solidFill>
                  <a:schemeClr val="tx1"/>
                </a:solidFill>
              </a:rPr>
              <a:t>(SIREAP)</a:t>
            </a:r>
            <a:endParaRPr lang="it-IT" altLang="ja-JP" sz="2000" b="1" i="1" dirty="0">
              <a:solidFill>
                <a:srgbClr val="C00000"/>
              </a:solidFill>
            </a:endParaRPr>
          </a:p>
        </p:txBody>
      </p:sp>
      <p:pic>
        <p:nvPicPr>
          <p:cNvPr id="5" name="Immagine 4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2196" y="593325"/>
            <a:ext cx="823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ANVIS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6540" y="1054989"/>
            <a:ext cx="4463999" cy="44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4615535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uvola 8"/>
          <p:cNvSpPr>
            <a:spLocks/>
          </p:cNvSpPr>
          <p:nvPr/>
        </p:nvSpPr>
        <p:spPr bwMode="auto">
          <a:xfrm>
            <a:off x="6901529" y="217734"/>
            <a:ext cx="1779588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agrafe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VI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rtuale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tatistica</a:t>
            </a:r>
          </a:p>
        </p:txBody>
      </p:sp>
      <p:sp>
        <p:nvSpPr>
          <p:cNvPr id="10" name="Nuvola 1"/>
          <p:cNvSpPr>
            <a:spLocks/>
          </p:cNvSpPr>
          <p:nvPr/>
        </p:nvSpPr>
        <p:spPr bwMode="auto">
          <a:xfrm>
            <a:off x="2586965" y="5510987"/>
            <a:ext cx="2028570" cy="814488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 smtClean="0">
                <a:solidFill>
                  <a:srgbClr val="F752FF"/>
                </a:solidFill>
              </a:rPr>
              <a:t>SI</a:t>
            </a:r>
            <a:r>
              <a:rPr lang="it-IT" sz="1400" dirty="0" err="1" smtClean="0">
                <a:solidFill>
                  <a:schemeClr val="bg1"/>
                </a:solidFill>
              </a:rPr>
              <a:t>stema</a:t>
            </a:r>
            <a:r>
              <a:rPr lang="it-IT" sz="1400" dirty="0" smtClean="0"/>
              <a:t> </a:t>
            </a:r>
            <a:r>
              <a:rPr lang="it-IT" sz="1400" dirty="0" err="1" smtClean="0">
                <a:solidFill>
                  <a:srgbClr val="F752FF"/>
                </a:solidFill>
              </a:rPr>
              <a:t>RE</a:t>
            </a:r>
            <a:r>
              <a:rPr lang="it-IT" sz="1400" dirty="0" err="1" smtClean="0">
                <a:solidFill>
                  <a:srgbClr val="FFFFFF"/>
                </a:solidFill>
              </a:rPr>
              <a:t>visione</a:t>
            </a:r>
            <a:endParaRPr lang="it-IT" sz="1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 smtClean="0">
                <a:solidFill>
                  <a:srgbClr val="F752FF"/>
                </a:solidFill>
              </a:rPr>
              <a:t>A</a:t>
            </a:r>
            <a:r>
              <a:rPr lang="it-IT" sz="1400" dirty="0" smtClean="0">
                <a:solidFill>
                  <a:srgbClr val="FFFFFF"/>
                </a:solidFill>
              </a:rPr>
              <a:t>nagrafe</a:t>
            </a:r>
            <a:r>
              <a:rPr lang="it-IT" sz="1400" dirty="0" smtClean="0"/>
              <a:t> </a:t>
            </a:r>
            <a:r>
              <a:rPr lang="it-IT" sz="1400" dirty="0" smtClean="0">
                <a:solidFill>
                  <a:srgbClr val="F752FF"/>
                </a:solidFill>
              </a:rPr>
              <a:t>P</a:t>
            </a:r>
            <a:r>
              <a:rPr lang="it-IT" sz="1400" dirty="0" smtClean="0">
                <a:solidFill>
                  <a:srgbClr val="FFFFFF"/>
                </a:solidFill>
              </a:rPr>
              <a:t>ermanente</a:t>
            </a: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2196" y="593325"/>
            <a:ext cx="823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ANVIS | Funzionamento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5" name="Cilindro 4"/>
          <p:cNvSpPr/>
          <p:nvPr/>
        </p:nvSpPr>
        <p:spPr>
          <a:xfrm>
            <a:off x="682197" y="1484282"/>
            <a:ext cx="953988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Microdati</a:t>
            </a:r>
          </a:p>
          <a:p>
            <a:pPr algn="ctr"/>
            <a:r>
              <a:rPr lang="it-IT" sz="1200" b="1" dirty="0" err="1" smtClean="0"/>
              <a:t>Cens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29254" y="1685621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+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01653" y="1688095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=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9" name="Cilindro 8"/>
          <p:cNvSpPr/>
          <p:nvPr/>
        </p:nvSpPr>
        <p:spPr>
          <a:xfrm>
            <a:off x="3812945" y="1533461"/>
            <a:ext cx="1020312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I° </a:t>
            </a:r>
            <a:r>
              <a:rPr lang="it-IT" sz="1100" b="1" dirty="0" err="1" smtClean="0"/>
              <a:t>datataset</a:t>
            </a:r>
            <a:endParaRPr lang="it-IT" sz="1100" b="1" dirty="0" smtClean="0"/>
          </a:p>
          <a:p>
            <a:pPr algn="ctr"/>
            <a:r>
              <a:rPr lang="it-IT" sz="1100" b="1" dirty="0" smtClean="0"/>
              <a:t>ANVIS</a:t>
            </a:r>
          </a:p>
          <a:p>
            <a:pPr algn="ctr"/>
            <a:r>
              <a:rPr lang="it-IT" sz="1100" b="1" dirty="0" smtClean="0"/>
              <a:t>grezzo</a:t>
            </a:r>
          </a:p>
        </p:txBody>
      </p:sp>
      <p:sp>
        <p:nvSpPr>
          <p:cNvPr id="10" name="Cilindro 9"/>
          <p:cNvSpPr/>
          <p:nvPr/>
        </p:nvSpPr>
        <p:spPr>
          <a:xfrm>
            <a:off x="2223613" y="1484282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Flussi SIREA</a:t>
            </a:r>
            <a:endParaRPr lang="it-IT" sz="1200" dirty="0"/>
          </a:p>
        </p:txBody>
      </p:sp>
      <p:sp>
        <p:nvSpPr>
          <p:cNvPr id="11" name="Rettangolo 10"/>
          <p:cNvSpPr/>
          <p:nvPr/>
        </p:nvSpPr>
        <p:spPr>
          <a:xfrm>
            <a:off x="2459199" y="3141144"/>
            <a:ext cx="750634" cy="116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ANPR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3209833" y="3386677"/>
            <a:ext cx="736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ANVIS</a:t>
            </a:r>
          </a:p>
          <a:p>
            <a:pPr algn="ctr"/>
            <a:r>
              <a:rPr lang="it-IT" sz="1400" dirty="0" smtClean="0"/>
              <a:t>grezzo</a:t>
            </a:r>
            <a:endParaRPr lang="it-IT" sz="1400" dirty="0"/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2459199" y="3386677"/>
            <a:ext cx="14943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459199" y="4301078"/>
            <a:ext cx="14943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466741" y="3148755"/>
            <a:ext cx="111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Aggiungo ?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50911" y="4244342"/>
            <a:ext cx="1029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Cancello ?</a:t>
            </a:r>
            <a:endParaRPr lang="it-IT" sz="1200" b="1" dirty="0">
              <a:solidFill>
                <a:srgbClr val="C00000"/>
              </a:solidFill>
            </a:endParaRPr>
          </a:p>
        </p:txBody>
      </p:sp>
      <p:cxnSp>
        <p:nvCxnSpPr>
          <p:cNvPr id="17" name="Connettore 2 16"/>
          <p:cNvCxnSpPr>
            <a:endCxn id="15" idx="1"/>
          </p:cNvCxnSpPr>
          <p:nvPr/>
        </p:nvCxnSpPr>
        <p:spPr>
          <a:xfrm>
            <a:off x="3209833" y="3279560"/>
            <a:ext cx="1256908" cy="7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953566" y="4375147"/>
            <a:ext cx="5131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ilindro 18"/>
          <p:cNvSpPr/>
          <p:nvPr/>
        </p:nvSpPr>
        <p:spPr>
          <a:xfrm>
            <a:off x="7475354" y="3304133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ANVIS</a:t>
            </a:r>
            <a:r>
              <a:rPr lang="it-IT" sz="1100" dirty="0" smtClean="0"/>
              <a:t> </a:t>
            </a:r>
          </a:p>
        </p:txBody>
      </p:sp>
      <p:sp>
        <p:nvSpPr>
          <p:cNvPr id="20" name="Cilindro 19"/>
          <p:cNvSpPr/>
          <p:nvPr/>
        </p:nvSpPr>
        <p:spPr>
          <a:xfrm>
            <a:off x="7475354" y="4692218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ANPR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646314" y="4390536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/>
              <a:t>flussi</a:t>
            </a:r>
            <a:endParaRPr lang="it-IT" sz="900" dirty="0"/>
          </a:p>
        </p:txBody>
      </p:sp>
      <p:cxnSp>
        <p:nvCxnSpPr>
          <p:cNvPr id="22" name="Connettore 2 21"/>
          <p:cNvCxnSpPr>
            <a:stCxn id="20" idx="0"/>
            <a:endCxn id="21" idx="2"/>
          </p:cNvCxnSpPr>
          <p:nvPr/>
        </p:nvCxnSpPr>
        <p:spPr>
          <a:xfrm flipH="1" flipV="1">
            <a:off x="7870093" y="4621368"/>
            <a:ext cx="1" cy="268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21" idx="0"/>
            <a:endCxn id="19" idx="3"/>
          </p:cNvCxnSpPr>
          <p:nvPr/>
        </p:nvCxnSpPr>
        <p:spPr>
          <a:xfrm flipV="1">
            <a:off x="7870093" y="4244342"/>
            <a:ext cx="1" cy="146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27" idx="3"/>
            <a:endCxn id="19" idx="2"/>
          </p:cNvCxnSpPr>
          <p:nvPr/>
        </p:nvCxnSpPr>
        <p:spPr>
          <a:xfrm>
            <a:off x="6715184" y="3749665"/>
            <a:ext cx="760170" cy="24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5" idx="2"/>
            <a:endCxn id="27" idx="1"/>
          </p:cNvCxnSpPr>
          <p:nvPr/>
        </p:nvCxnSpPr>
        <p:spPr>
          <a:xfrm>
            <a:off x="5023696" y="3425754"/>
            <a:ext cx="556954" cy="32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6" idx="0"/>
            <a:endCxn id="27" idx="1"/>
          </p:cNvCxnSpPr>
          <p:nvPr/>
        </p:nvCxnSpPr>
        <p:spPr>
          <a:xfrm flipV="1">
            <a:off x="5065781" y="3749665"/>
            <a:ext cx="514869" cy="494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ecisione 26"/>
          <p:cNvSpPr/>
          <p:nvPr/>
        </p:nvSpPr>
        <p:spPr>
          <a:xfrm>
            <a:off x="5580650" y="3464971"/>
            <a:ext cx="1134534" cy="569387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Test </a:t>
            </a:r>
          </a:p>
          <a:p>
            <a:pPr algn="ctr"/>
            <a:r>
              <a:rPr lang="it-IT" sz="1100" dirty="0" smtClean="0"/>
              <a:t>con</a:t>
            </a:r>
            <a:endParaRPr lang="it-IT" sz="1100" dirty="0"/>
          </a:p>
          <a:p>
            <a:pPr algn="ctr"/>
            <a:r>
              <a:rPr lang="it-IT" sz="1100" dirty="0"/>
              <a:t>SIM</a:t>
            </a:r>
          </a:p>
        </p:txBody>
      </p:sp>
      <p:cxnSp>
        <p:nvCxnSpPr>
          <p:cNvPr id="30" name="Connettore 2 29"/>
          <p:cNvCxnSpPr>
            <a:endCxn id="12" idx="0"/>
          </p:cNvCxnSpPr>
          <p:nvPr/>
        </p:nvCxnSpPr>
        <p:spPr>
          <a:xfrm flipH="1">
            <a:off x="3578133" y="2473670"/>
            <a:ext cx="375433" cy="913007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ilindro 32"/>
          <p:cNvSpPr/>
          <p:nvPr/>
        </p:nvSpPr>
        <p:spPr>
          <a:xfrm>
            <a:off x="682196" y="3410365"/>
            <a:ext cx="789479" cy="9402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ANPR 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1471675" y="3848344"/>
            <a:ext cx="98752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magine 39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31" name="Rettangolo 30"/>
          <p:cNvSpPr/>
          <p:nvPr/>
        </p:nvSpPr>
        <p:spPr>
          <a:xfrm>
            <a:off x="2459199" y="3139231"/>
            <a:ext cx="750634" cy="24744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3209833" y="4322672"/>
            <a:ext cx="750634" cy="1308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9" grpId="0" animBg="1"/>
      <p:bldP spid="20" grpId="0" animBg="1"/>
      <p:bldP spid="21" grpId="0"/>
      <p:bldP spid="27" grpId="0" animBg="1"/>
      <p:bldP spid="33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C - Sample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4252700" y="1857819"/>
            <a:ext cx="0" cy="227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ottotitolo 2"/>
          <p:cNvSpPr txBox="1">
            <a:spLocks/>
          </p:cNvSpPr>
          <p:nvPr/>
        </p:nvSpPr>
        <p:spPr bwMode="auto">
          <a:xfrm>
            <a:off x="4746171" y="1582053"/>
            <a:ext cx="4285340" cy="30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Obiettivo: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Test statistico sull’errore di copertura anagrafica con metodo di “cattura” e “</a:t>
            </a:r>
            <a:r>
              <a:rPr lang="it-IT" sz="2000" dirty="0" err="1" smtClean="0">
                <a:solidFill>
                  <a:srgbClr val="595959"/>
                </a:solidFill>
              </a:rPr>
              <a:t>ricattura</a:t>
            </a:r>
            <a:r>
              <a:rPr lang="it-IT" sz="2000" dirty="0" smtClean="0">
                <a:solidFill>
                  <a:srgbClr val="595959"/>
                </a:solidFill>
              </a:rPr>
              <a:t>”</a:t>
            </a:r>
            <a:endParaRPr lang="it-IT" sz="2000" i="1" dirty="0" smtClean="0">
              <a:solidFill>
                <a:srgbClr val="595959"/>
              </a:solidFill>
            </a:endParaRP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Innescare operazioni di revisione anagrafica</a:t>
            </a:r>
          </a:p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Metodo: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Almeno una volta ogni 5 anni per porzioni di territorio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Rilevazione “porta a porta”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Tecnica di acquisizione dati CAPI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Acquisizione dei soli dati anagrafici </a:t>
            </a:r>
            <a:r>
              <a:rPr lang="it-IT" sz="1500" dirty="0" smtClean="0">
                <a:solidFill>
                  <a:srgbClr val="595959"/>
                </a:solidFill>
              </a:rPr>
              <a:t>(con codice fiscale)</a:t>
            </a:r>
            <a:endParaRPr kumimoji="0" lang="it-IT" sz="150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Nuvola 11"/>
          <p:cNvSpPr>
            <a:spLocks/>
          </p:cNvSpPr>
          <p:nvPr/>
        </p:nvSpPr>
        <p:spPr bwMode="auto">
          <a:xfrm>
            <a:off x="7141053" y="546990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 bwMode="auto">
          <a:xfrm>
            <a:off x="2460961" y="1127560"/>
            <a:ext cx="5054578" cy="8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dirty="0" smtClean="0">
                <a:solidFill>
                  <a:srgbClr val="595959"/>
                </a:solidFill>
              </a:rPr>
              <a:t>Sistema di controllo anagrafi comunali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6" y="1669137"/>
            <a:ext cx="3773715" cy="384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ttore 2 21"/>
          <p:cNvCxnSpPr/>
          <p:nvPr/>
        </p:nvCxnSpPr>
        <p:spPr>
          <a:xfrm flipH="1">
            <a:off x="1059543" y="4934857"/>
            <a:ext cx="1030515" cy="333829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090058" y="4934857"/>
            <a:ext cx="1141263" cy="33382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078921" y="4855019"/>
            <a:ext cx="152400" cy="413667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1582057" y="4347022"/>
            <a:ext cx="1496864" cy="507997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1582057" y="3933374"/>
            <a:ext cx="558800" cy="37736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2052985" y="4132932"/>
            <a:ext cx="407976" cy="39915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 flipV="1">
            <a:off x="1857829" y="3795470"/>
            <a:ext cx="195156" cy="13790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V="1">
            <a:off x="2140857" y="3048000"/>
            <a:ext cx="255576" cy="37737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1771" y="4310739"/>
            <a:ext cx="914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ttore 1 44"/>
          <p:cNvCxnSpPr/>
          <p:nvPr/>
        </p:nvCxnSpPr>
        <p:spPr>
          <a:xfrm>
            <a:off x="3231321" y="5268686"/>
            <a:ext cx="600450" cy="24490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1321" y="5080207"/>
            <a:ext cx="695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1" name="CasellaDiTesto 20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C Sample | Sistema di sorveglianza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50577" y="2733320"/>
            <a:ext cx="4244987" cy="3104407"/>
            <a:chOff x="2222251" y="-72570"/>
            <a:chExt cx="4092943" cy="3326117"/>
          </a:xfrm>
        </p:grpSpPr>
        <p:sp>
          <p:nvSpPr>
            <p:cNvPr id="21" name="Rettangolo arrotondato 20"/>
            <p:cNvSpPr/>
            <p:nvPr/>
          </p:nvSpPr>
          <p:spPr>
            <a:xfrm>
              <a:off x="3885725" y="948233"/>
              <a:ext cx="974785" cy="870847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Modello di segnali presenza / assenza</a:t>
              </a:r>
              <a:endParaRPr lang="it-IT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720834" y="1821621"/>
              <a:ext cx="594360" cy="1431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ea typeface="Calibri"/>
                  <a:cs typeface="Times New Roman"/>
                </a:rPr>
                <a:t>ANVIS</a:t>
              </a: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885725" y="2145164"/>
              <a:ext cx="974785" cy="6354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800" b="1" dirty="0">
                  <a:effectLst/>
                  <a:ea typeface="Calibri"/>
                  <a:cs typeface="Times New Roman"/>
                </a:rPr>
                <a:t>Lista </a:t>
              </a:r>
              <a:r>
                <a:rPr lang="it-IT" sz="800" b="1" dirty="0" smtClean="0">
                  <a:effectLst/>
                  <a:ea typeface="Calibri"/>
                  <a:cs typeface="Times New Roman"/>
                </a:rPr>
                <a:t>L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800" b="1" dirty="0" smtClean="0">
                  <a:ea typeface="Calibri"/>
                  <a:cs typeface="Times New Roman"/>
                </a:rPr>
                <a:t>Segnali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800" b="1" dirty="0" smtClean="0">
                  <a:ea typeface="Calibri"/>
                  <a:cs typeface="Times New Roman"/>
                </a:rPr>
                <a:t>Hard e Soft</a:t>
              </a:r>
              <a:endParaRPr lang="it-IT" sz="8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Ovale 23"/>
            <p:cNvSpPr/>
            <p:nvPr/>
          </p:nvSpPr>
          <p:spPr>
            <a:xfrm>
              <a:off x="2222251" y="1105293"/>
              <a:ext cx="1086485" cy="560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>
                  <a:effectLst/>
                  <a:ea typeface="Calibri"/>
                  <a:cs typeface="Times New Roman"/>
                </a:rPr>
                <a:t>C-Sample</a:t>
              </a:r>
            </a:p>
          </p:txBody>
        </p:sp>
        <p:sp>
          <p:nvSpPr>
            <p:cNvPr id="25" name="Ovale 24"/>
            <p:cNvSpPr/>
            <p:nvPr/>
          </p:nvSpPr>
          <p:spPr>
            <a:xfrm>
              <a:off x="3950525" y="-72570"/>
              <a:ext cx="845185" cy="560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ea typeface="Calibri"/>
                  <a:cs typeface="Times New Roman"/>
                </a:rPr>
                <a:t>SIM</a:t>
              </a:r>
            </a:p>
          </p:txBody>
        </p:sp>
      </p:grpSp>
      <p:cxnSp>
        <p:nvCxnSpPr>
          <p:cNvPr id="26" name="Connettore 2 25"/>
          <p:cNvCxnSpPr>
            <a:stCxn id="24" idx="6"/>
            <a:endCxn id="21" idx="1"/>
          </p:cNvCxnSpPr>
          <p:nvPr/>
        </p:nvCxnSpPr>
        <p:spPr>
          <a:xfrm flipV="1">
            <a:off x="1277423" y="4092479"/>
            <a:ext cx="598422" cy="1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5" idx="4"/>
            <a:endCxn id="21" idx="0"/>
          </p:cNvCxnSpPr>
          <p:nvPr/>
        </p:nvCxnSpPr>
        <p:spPr>
          <a:xfrm flipH="1">
            <a:off x="2381343" y="3256650"/>
            <a:ext cx="1" cy="429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endCxn id="23" idx="0"/>
          </p:cNvCxnSpPr>
          <p:nvPr/>
        </p:nvCxnSpPr>
        <p:spPr>
          <a:xfrm>
            <a:off x="2381343" y="4501249"/>
            <a:ext cx="0" cy="301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3" idx="3"/>
          </p:cNvCxnSpPr>
          <p:nvPr/>
        </p:nvCxnSpPr>
        <p:spPr>
          <a:xfrm>
            <a:off x="2886841" y="5099786"/>
            <a:ext cx="8922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4746171" y="1411621"/>
            <a:ext cx="0" cy="39847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ottotitolo 2"/>
          <p:cNvSpPr txBox="1">
            <a:spLocks/>
          </p:cNvSpPr>
          <p:nvPr/>
        </p:nvSpPr>
        <p:spPr bwMode="auto">
          <a:xfrm>
            <a:off x="4824107" y="1411621"/>
            <a:ext cx="3802743" cy="43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ANVIS coerente con ANPR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it-IT" sz="2000" b="1" i="1" dirty="0" smtClean="0">
              <a:solidFill>
                <a:srgbClr val="C00000"/>
              </a:solidFill>
            </a:endParaRP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000" b="1" i="1" dirty="0" smtClean="0">
                <a:solidFill>
                  <a:srgbClr val="C00000"/>
                </a:solidFill>
              </a:rPr>
              <a:t>SI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Utilizzo di ANPR</a:t>
            </a:r>
            <a:endParaRPr lang="it-IT" sz="2000" i="1" dirty="0" smtClean="0">
              <a:solidFill>
                <a:srgbClr val="595959"/>
              </a:solidFill>
            </a:endParaRP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Abilitato al conteggio fino al prossimo controllo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000" b="1" i="1" dirty="0" smtClean="0">
                <a:solidFill>
                  <a:srgbClr val="C00000"/>
                </a:solidFill>
              </a:rPr>
              <a:t>NO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Revisione straordinaria con SIREAP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Nel campione l’anno successivo</a:t>
            </a:r>
          </a:p>
          <a:p>
            <a:pPr marL="354013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595959"/>
                </a:solidFill>
              </a:rPr>
              <a:t>Fattore di correzione dato anagrafico</a:t>
            </a:r>
          </a:p>
        </p:txBody>
      </p:sp>
      <p:sp>
        <p:nvSpPr>
          <p:cNvPr id="35" name="Nuvola 1"/>
          <p:cNvSpPr>
            <a:spLocks/>
          </p:cNvSpPr>
          <p:nvPr/>
        </p:nvSpPr>
        <p:spPr bwMode="auto">
          <a:xfrm>
            <a:off x="1367059" y="1411621"/>
            <a:ext cx="2028570" cy="814488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>
                <a:solidFill>
                  <a:srgbClr val="F752FF"/>
                </a:solidFill>
              </a:rPr>
              <a:t>SI</a:t>
            </a:r>
            <a:r>
              <a:rPr lang="it-IT" sz="1400" dirty="0" err="1">
                <a:solidFill>
                  <a:schemeClr val="bg1"/>
                </a:solidFill>
              </a:rPr>
              <a:t>stema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752FF"/>
                </a:solidFill>
              </a:rPr>
              <a:t>RE</a:t>
            </a:r>
            <a:r>
              <a:rPr lang="it-IT" sz="1400" dirty="0" err="1">
                <a:solidFill>
                  <a:srgbClr val="FFFFFF"/>
                </a:solidFill>
              </a:rPr>
              <a:t>visione</a:t>
            </a:r>
            <a:endParaRPr lang="it-IT" sz="1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>
                <a:solidFill>
                  <a:srgbClr val="F752FF"/>
                </a:solidFill>
              </a:rPr>
              <a:t>A</a:t>
            </a:r>
            <a:r>
              <a:rPr lang="it-IT" sz="1400" dirty="0">
                <a:solidFill>
                  <a:srgbClr val="FFFFFF"/>
                </a:solidFill>
              </a:rPr>
              <a:t>nagrafe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752FF"/>
                </a:solidFill>
              </a:rPr>
              <a:t>P</a:t>
            </a:r>
            <a:r>
              <a:rPr lang="it-IT" sz="1400" dirty="0">
                <a:solidFill>
                  <a:srgbClr val="FFFFFF"/>
                </a:solidFill>
              </a:rPr>
              <a:t>ermanente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uvola 35"/>
          <p:cNvSpPr>
            <a:spLocks/>
          </p:cNvSpPr>
          <p:nvPr/>
        </p:nvSpPr>
        <p:spPr bwMode="auto">
          <a:xfrm>
            <a:off x="2989263" y="2432050"/>
            <a:ext cx="5910262" cy="3073400"/>
          </a:xfrm>
          <a:custGeom>
            <a:avLst/>
            <a:gdLst>
              <a:gd name="T0" fmla="*/ 87826769 w 43200"/>
              <a:gd name="T1" fmla="*/ 132496111 h 43200"/>
              <a:gd name="T2" fmla="*/ 40423185 w 43200"/>
              <a:gd name="T3" fmla="*/ 128462062 h 43200"/>
              <a:gd name="T4" fmla="*/ 129653487 w 43200"/>
              <a:gd name="T5" fmla="*/ 176642961 h 43200"/>
              <a:gd name="T6" fmla="*/ 108917915 w 43200"/>
              <a:gd name="T7" fmla="*/ 178571376 h 43200"/>
              <a:gd name="T8" fmla="*/ 308376154 w 43200"/>
              <a:gd name="T9" fmla="*/ 197855958 h 43200"/>
              <a:gd name="T10" fmla="*/ 295874860 w 43200"/>
              <a:gd name="T11" fmla="*/ 189048821 h 43200"/>
              <a:gd name="T12" fmla="*/ 539480175 w 43200"/>
              <a:gd name="T13" fmla="*/ 175893820 h 43200"/>
              <a:gd name="T14" fmla="*/ 534483543 w 43200"/>
              <a:gd name="T15" fmla="*/ 185556387 h 43200"/>
              <a:gd name="T16" fmla="*/ 638703998 w 43200"/>
              <a:gd name="T17" fmla="*/ 116182766 h 43200"/>
              <a:gd name="T18" fmla="*/ 699544651 w 43200"/>
              <a:gd name="T19" fmla="*/ 152301926 h 43200"/>
              <a:gd name="T20" fmla="*/ 782224808 w 43200"/>
              <a:gd name="T21" fmla="*/ 77715053 h 43200"/>
              <a:gd name="T22" fmla="*/ 755126267 w 43200"/>
              <a:gd name="T23" fmla="*/ 91259707 h 43200"/>
              <a:gd name="T24" fmla="*/ 717210855 w 43200"/>
              <a:gd name="T25" fmla="*/ 27463958 h 43200"/>
              <a:gd name="T26" fmla="*/ 718633148 w 43200"/>
              <a:gd name="T27" fmla="*/ 33861750 h 43200"/>
              <a:gd name="T28" fmla="*/ 544177737 w 43200"/>
              <a:gd name="T29" fmla="*/ 20003211 h 43200"/>
              <a:gd name="T30" fmla="*/ 558063564 w 43200"/>
              <a:gd name="T31" fmla="*/ 11844044 h 43200"/>
              <a:gd name="T32" fmla="*/ 414355869 w 43200"/>
              <a:gd name="T33" fmla="*/ 23890492 h 43200"/>
              <a:gd name="T34" fmla="*/ 421074138 w 43200"/>
              <a:gd name="T35" fmla="*/ 16854965 h 43200"/>
              <a:gd name="T36" fmla="*/ 262001751 w 43200"/>
              <a:gd name="T37" fmla="*/ 26279561 h 43200"/>
              <a:gd name="T38" fmla="*/ 286330543 w 43200"/>
              <a:gd name="T39" fmla="*/ 33102507 h 43200"/>
              <a:gd name="T40" fmla="*/ 77234407 w 43200"/>
              <a:gd name="T41" fmla="*/ 79916802 h 43200"/>
              <a:gd name="T42" fmla="*/ 72986271 w 43200"/>
              <a:gd name="T43" fmla="*/ 7273442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accent1">
              <a:alpha val="5882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Nuvola 1"/>
          <p:cNvSpPr>
            <a:spLocks/>
          </p:cNvSpPr>
          <p:nvPr/>
        </p:nvSpPr>
        <p:spPr bwMode="auto">
          <a:xfrm>
            <a:off x="504825" y="2408238"/>
            <a:ext cx="2398713" cy="1349375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ANPR</a:t>
            </a:r>
          </a:p>
          <a:p>
            <a:pPr algn="ctr">
              <a:defRPr/>
            </a:pPr>
            <a:r>
              <a:rPr lang="it-IT" sz="1400" dirty="0">
                <a:latin typeface="+mn-lt"/>
                <a:ea typeface="+mn-ea"/>
                <a:cs typeface="+mn-cs"/>
              </a:rPr>
              <a:t>fornisce flussi e stock</a:t>
            </a:r>
          </a:p>
        </p:txBody>
      </p:sp>
      <p:sp>
        <p:nvSpPr>
          <p:cNvPr id="3" name="Nuvola 2"/>
          <p:cNvSpPr>
            <a:spLocks/>
          </p:cNvSpPr>
          <p:nvPr/>
        </p:nvSpPr>
        <p:spPr bwMode="auto">
          <a:xfrm>
            <a:off x="3316288" y="1258182"/>
            <a:ext cx="2628900" cy="1204912"/>
          </a:xfrm>
          <a:custGeom>
            <a:avLst/>
            <a:gdLst>
              <a:gd name="T0" fmla="*/ 285564 w 43200"/>
              <a:gd name="T1" fmla="*/ 730643 h 43200"/>
              <a:gd name="T2" fmla="*/ 131434 w 43200"/>
              <a:gd name="T3" fmla="*/ 708398 h 43200"/>
              <a:gd name="T4" fmla="*/ 421562 w 43200"/>
              <a:gd name="T5" fmla="*/ 974088 h 43200"/>
              <a:gd name="T6" fmla="*/ 354141 w 43200"/>
              <a:gd name="T7" fmla="*/ 984723 h 43200"/>
              <a:gd name="T8" fmla="*/ 1002670 w 43200"/>
              <a:gd name="T9" fmla="*/ 1091066 h 43200"/>
              <a:gd name="T10" fmla="*/ 962023 w 43200"/>
              <a:gd name="T11" fmla="*/ 1042500 h 43200"/>
              <a:gd name="T12" fmla="*/ 1754095 w 43200"/>
              <a:gd name="T13" fmla="*/ 969958 h 43200"/>
              <a:gd name="T14" fmla="*/ 1737848 w 43200"/>
              <a:gd name="T15" fmla="*/ 1023241 h 43200"/>
              <a:gd name="T16" fmla="*/ 2076716 w 43200"/>
              <a:gd name="T17" fmla="*/ 640684 h 43200"/>
              <a:gd name="T18" fmla="*/ 2274537 w 43200"/>
              <a:gd name="T19" fmla="*/ 839861 h 43200"/>
              <a:gd name="T20" fmla="*/ 2543368 w 43200"/>
              <a:gd name="T21" fmla="*/ 428555 h 43200"/>
              <a:gd name="T22" fmla="*/ 2455258 w 43200"/>
              <a:gd name="T23" fmla="*/ 503247 h 43200"/>
              <a:gd name="T24" fmla="*/ 2331978 w 43200"/>
              <a:gd name="T25" fmla="*/ 151449 h 43200"/>
              <a:gd name="T26" fmla="*/ 2336603 w 43200"/>
              <a:gd name="T27" fmla="*/ 186729 h 43200"/>
              <a:gd name="T28" fmla="*/ 1769368 w 43200"/>
              <a:gd name="T29" fmla="*/ 110307 h 43200"/>
              <a:gd name="T30" fmla="*/ 1814518 w 43200"/>
              <a:gd name="T31" fmla="*/ 65313 h 43200"/>
              <a:gd name="T32" fmla="*/ 1347258 w 43200"/>
              <a:gd name="T33" fmla="*/ 131743 h 43200"/>
              <a:gd name="T34" fmla="*/ 1369103 w 43200"/>
              <a:gd name="T35" fmla="*/ 92946 h 43200"/>
              <a:gd name="T36" fmla="*/ 851886 w 43200"/>
              <a:gd name="T37" fmla="*/ 144917 h 43200"/>
              <a:gd name="T38" fmla="*/ 930990 w 43200"/>
              <a:gd name="T39" fmla="*/ 182542 h 43200"/>
              <a:gd name="T40" fmla="*/ 251124 w 43200"/>
              <a:gd name="T41" fmla="*/ 440697 h 43200"/>
              <a:gd name="T42" fmla="*/ 237311 w 43200"/>
              <a:gd name="T43" fmla="*/ 40109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Censimento</a:t>
            </a:r>
          </a:p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Permanente:</a:t>
            </a:r>
          </a:p>
          <a:p>
            <a:pPr algn="ctr">
              <a:defRPr/>
            </a:pPr>
            <a:r>
              <a:rPr lang="it-IT" sz="1400" dirty="0">
                <a:latin typeface="+mn-lt"/>
                <a:ea typeface="+mn-ea"/>
                <a:cs typeface="+mn-cs"/>
              </a:rPr>
              <a:t>produzione dati censuari annuale</a:t>
            </a:r>
          </a:p>
        </p:txBody>
      </p:sp>
      <p:sp>
        <p:nvSpPr>
          <p:cNvPr id="4" name="Nuvola 3"/>
          <p:cNvSpPr>
            <a:spLocks/>
          </p:cNvSpPr>
          <p:nvPr/>
        </p:nvSpPr>
        <p:spPr bwMode="auto">
          <a:xfrm>
            <a:off x="5934543" y="2729803"/>
            <a:ext cx="2239962" cy="1270000"/>
          </a:xfrm>
          <a:custGeom>
            <a:avLst/>
            <a:gdLst>
              <a:gd name="T0" fmla="*/ 243301 w 43200"/>
              <a:gd name="T1" fmla="*/ 769530 h 43200"/>
              <a:gd name="T2" fmla="*/ 111982 w 43200"/>
              <a:gd name="T3" fmla="*/ 746100 h 43200"/>
              <a:gd name="T4" fmla="*/ 359172 w 43200"/>
              <a:gd name="T5" fmla="*/ 1025932 h 43200"/>
              <a:gd name="T6" fmla="*/ 301729 w 43200"/>
              <a:gd name="T7" fmla="*/ 1037132 h 43200"/>
              <a:gd name="T8" fmla="*/ 854277 w 43200"/>
              <a:gd name="T9" fmla="*/ 1149136 h 43200"/>
              <a:gd name="T10" fmla="*/ 819645 w 43200"/>
              <a:gd name="T11" fmla="*/ 1097985 h 43200"/>
              <a:gd name="T12" fmla="*/ 1494492 w 43200"/>
              <a:gd name="T13" fmla="*/ 1021581 h 43200"/>
              <a:gd name="T14" fmla="*/ 1480650 w 43200"/>
              <a:gd name="T15" fmla="*/ 1077700 h 43200"/>
              <a:gd name="T16" fmla="*/ 1769366 w 43200"/>
              <a:gd name="T17" fmla="*/ 674783 h 43200"/>
              <a:gd name="T18" fmla="*/ 1937909 w 43200"/>
              <a:gd name="T19" fmla="*/ 884561 h 43200"/>
              <a:gd name="T20" fmla="*/ 2166953 w 43200"/>
              <a:gd name="T21" fmla="*/ 451364 h 43200"/>
              <a:gd name="T22" fmla="*/ 2091884 w 43200"/>
              <a:gd name="T23" fmla="*/ 530031 h 43200"/>
              <a:gd name="T24" fmla="*/ 1986849 w 43200"/>
              <a:gd name="T25" fmla="*/ 159509 h 43200"/>
              <a:gd name="T26" fmla="*/ 1990789 w 43200"/>
              <a:gd name="T27" fmla="*/ 196667 h 43200"/>
              <a:gd name="T28" fmla="*/ 1507504 w 43200"/>
              <a:gd name="T29" fmla="*/ 116178 h 43200"/>
              <a:gd name="T30" fmla="*/ 1545972 w 43200"/>
              <a:gd name="T31" fmla="*/ 68789 h 43200"/>
              <a:gd name="T32" fmla="*/ 1147866 w 43200"/>
              <a:gd name="T33" fmla="*/ 138755 h 43200"/>
              <a:gd name="T34" fmla="*/ 1166478 w 43200"/>
              <a:gd name="T35" fmla="*/ 97893 h 43200"/>
              <a:gd name="T36" fmla="*/ 725809 w 43200"/>
              <a:gd name="T37" fmla="*/ 152630 h 43200"/>
              <a:gd name="T38" fmla="*/ 793205 w 43200"/>
              <a:gd name="T39" fmla="*/ 192258 h 43200"/>
              <a:gd name="T40" fmla="*/ 213958 w 43200"/>
              <a:gd name="T41" fmla="*/ 464152 h 43200"/>
              <a:gd name="T42" fmla="*/ 202190 w 43200"/>
              <a:gd name="T43" fmla="*/ 42243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SIM:</a:t>
            </a:r>
          </a:p>
          <a:p>
            <a:pPr algn="ctr"/>
            <a:r>
              <a:rPr lang="it-IT" sz="1400" dirty="0"/>
              <a:t>produzione continua di “segnali” amministrativi</a:t>
            </a:r>
          </a:p>
        </p:txBody>
      </p:sp>
      <p:sp>
        <p:nvSpPr>
          <p:cNvPr id="5" name="Nuvola 4"/>
          <p:cNvSpPr>
            <a:spLocks/>
          </p:cNvSpPr>
          <p:nvPr/>
        </p:nvSpPr>
        <p:spPr bwMode="auto">
          <a:xfrm>
            <a:off x="496387" y="4687743"/>
            <a:ext cx="2363787" cy="1285875"/>
          </a:xfrm>
          <a:custGeom>
            <a:avLst/>
            <a:gdLst>
              <a:gd name="T0" fmla="*/ 256820 w 43200"/>
              <a:gd name="T1" fmla="*/ 779366 h 43200"/>
              <a:gd name="T2" fmla="*/ 118204 w 43200"/>
              <a:gd name="T3" fmla="*/ 755637 h 43200"/>
              <a:gd name="T4" fmla="*/ 379129 w 43200"/>
              <a:gd name="T5" fmla="*/ 1039045 h 43200"/>
              <a:gd name="T6" fmla="*/ 318495 w 43200"/>
              <a:gd name="T7" fmla="*/ 1050389 h 43200"/>
              <a:gd name="T8" fmla="*/ 901744 w 43200"/>
              <a:gd name="T9" fmla="*/ 1163823 h 43200"/>
              <a:gd name="T10" fmla="*/ 865189 w 43200"/>
              <a:gd name="T11" fmla="*/ 1112018 h 43200"/>
              <a:gd name="T12" fmla="*/ 1577533 w 43200"/>
              <a:gd name="T13" fmla="*/ 1034639 h 43200"/>
              <a:gd name="T14" fmla="*/ 1562922 w 43200"/>
              <a:gd name="T15" fmla="*/ 1091475 h 43200"/>
              <a:gd name="T16" fmla="*/ 1867680 w 43200"/>
              <a:gd name="T17" fmla="*/ 683408 h 43200"/>
              <a:gd name="T18" fmla="*/ 2045588 w 43200"/>
              <a:gd name="T19" fmla="*/ 895867 h 43200"/>
              <a:gd name="T20" fmla="*/ 2287360 w 43200"/>
              <a:gd name="T21" fmla="*/ 457133 h 43200"/>
              <a:gd name="T22" fmla="*/ 2208119 w 43200"/>
              <a:gd name="T23" fmla="*/ 536806 h 43200"/>
              <a:gd name="T24" fmla="*/ 2097248 w 43200"/>
              <a:gd name="T25" fmla="*/ 161548 h 43200"/>
              <a:gd name="T26" fmla="*/ 2101407 w 43200"/>
              <a:gd name="T27" fmla="*/ 199181 h 43200"/>
              <a:gd name="T28" fmla="*/ 1591269 w 43200"/>
              <a:gd name="T29" fmla="*/ 117663 h 43200"/>
              <a:gd name="T30" fmla="*/ 1631874 w 43200"/>
              <a:gd name="T31" fmla="*/ 69669 h 43200"/>
              <a:gd name="T32" fmla="*/ 1211647 w 43200"/>
              <a:gd name="T33" fmla="*/ 140528 h 43200"/>
              <a:gd name="T34" fmla="*/ 1231293 w 43200"/>
              <a:gd name="T35" fmla="*/ 99144 h 43200"/>
              <a:gd name="T36" fmla="*/ 766138 w 43200"/>
              <a:gd name="T37" fmla="*/ 154581 h 43200"/>
              <a:gd name="T38" fmla="*/ 837279 w 43200"/>
              <a:gd name="T39" fmla="*/ 194715 h 43200"/>
              <a:gd name="T40" fmla="*/ 225847 w 43200"/>
              <a:gd name="T41" fmla="*/ 470085 h 43200"/>
              <a:gd name="T42" fmla="*/ 213424 w 43200"/>
              <a:gd name="T43" fmla="*/ 42783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ANVIS:</a:t>
            </a:r>
          </a:p>
          <a:p>
            <a:pPr algn="ctr">
              <a:defRPr/>
            </a:pPr>
            <a:r>
              <a:rPr lang="it-IT" sz="1400" dirty="0">
                <a:latin typeface="+mn-lt"/>
                <a:ea typeface="+mn-ea"/>
                <a:cs typeface="+mn-cs"/>
              </a:rPr>
              <a:t>produzione statistiche demografiche</a:t>
            </a:r>
          </a:p>
        </p:txBody>
      </p:sp>
      <p:sp>
        <p:nvSpPr>
          <p:cNvPr id="12" name="Nuvola 11"/>
          <p:cNvSpPr>
            <a:spLocks/>
          </p:cNvSpPr>
          <p:nvPr/>
        </p:nvSpPr>
        <p:spPr bwMode="auto">
          <a:xfrm>
            <a:off x="3749692" y="432202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Nuvola 17"/>
          <p:cNvSpPr>
            <a:spLocks/>
          </p:cNvSpPr>
          <p:nvPr/>
        </p:nvSpPr>
        <p:spPr bwMode="auto">
          <a:xfrm>
            <a:off x="3849688" y="2947988"/>
            <a:ext cx="1560512" cy="509587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Nuvola 1"/>
          <p:cNvSpPr>
            <a:spLocks/>
          </p:cNvSpPr>
          <p:nvPr/>
        </p:nvSpPr>
        <p:spPr bwMode="auto">
          <a:xfrm>
            <a:off x="3716653" y="3953355"/>
            <a:ext cx="2159477" cy="907877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>
                <a:solidFill>
                  <a:srgbClr val="F752FF"/>
                </a:solidFill>
              </a:rPr>
              <a:t>SI</a:t>
            </a:r>
            <a:r>
              <a:rPr lang="it-IT" sz="1400" dirty="0" err="1">
                <a:solidFill>
                  <a:schemeClr val="bg1"/>
                </a:solidFill>
              </a:rPr>
              <a:t>stema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752FF"/>
                </a:solidFill>
              </a:rPr>
              <a:t>RE</a:t>
            </a:r>
            <a:r>
              <a:rPr lang="it-IT" sz="1400" dirty="0" err="1">
                <a:solidFill>
                  <a:srgbClr val="FFFFFF"/>
                </a:solidFill>
              </a:rPr>
              <a:t>visione</a:t>
            </a:r>
            <a:endParaRPr lang="it-IT" sz="1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>
                <a:solidFill>
                  <a:srgbClr val="F752FF"/>
                </a:solidFill>
              </a:rPr>
              <a:t>A</a:t>
            </a:r>
            <a:r>
              <a:rPr lang="it-IT" sz="1400" dirty="0">
                <a:solidFill>
                  <a:srgbClr val="FFFFFF"/>
                </a:solidFill>
              </a:rPr>
              <a:t>nagrafe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752FF"/>
                </a:solidFill>
              </a:rPr>
              <a:t>P</a:t>
            </a:r>
            <a:r>
              <a:rPr lang="it-IT" sz="1400" dirty="0">
                <a:solidFill>
                  <a:srgbClr val="FFFFFF"/>
                </a:solidFill>
              </a:rPr>
              <a:t>ermanente</a:t>
            </a:r>
          </a:p>
        </p:txBody>
      </p:sp>
      <p:cxnSp>
        <p:nvCxnSpPr>
          <p:cNvPr id="40" name="Connettore 2 39"/>
          <p:cNvCxnSpPr/>
          <p:nvPr/>
        </p:nvCxnSpPr>
        <p:spPr>
          <a:xfrm flipV="1">
            <a:off x="4551053" y="926012"/>
            <a:ext cx="0" cy="352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4630432" y="2478184"/>
            <a:ext cx="0" cy="511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5424220" y="3218994"/>
            <a:ext cx="520372" cy="194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4639252" y="3501207"/>
            <a:ext cx="97018" cy="4850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H="1">
            <a:off x="5794654" y="3889250"/>
            <a:ext cx="538013" cy="2557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1755154" y="3783420"/>
            <a:ext cx="8820" cy="952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4 60"/>
          <p:cNvCxnSpPr/>
          <p:nvPr/>
        </p:nvCxnSpPr>
        <p:spPr>
          <a:xfrm rot="10800000" flipV="1">
            <a:off x="2531303" y="5256220"/>
            <a:ext cx="2690060" cy="396862"/>
          </a:xfrm>
          <a:prstGeom prst="bentConnector3">
            <a:avLst>
              <a:gd name="adj1" fmla="val -1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830209" y="-29028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Un quadro d’insieme tra i sistemi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4" grpId="0" animBg="1"/>
      <p:bldP spid="5" grpId="0" animBg="1"/>
      <p:bldP spid="12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D - Sample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3027799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14" y="2322286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ttotitolo 2"/>
          <p:cNvSpPr txBox="1">
            <a:spLocks/>
          </p:cNvSpPr>
          <p:nvPr/>
        </p:nvSpPr>
        <p:spPr bwMode="auto">
          <a:xfrm>
            <a:off x="3454400" y="1639684"/>
            <a:ext cx="5460999" cy="2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  <a:buFont typeface="Wingdings" charset="0"/>
              <a:buChar char="q"/>
            </a:pPr>
            <a:r>
              <a:rPr lang="it-IT" sz="2000" b="1" dirty="0" smtClean="0">
                <a:solidFill>
                  <a:srgbClr val="595959"/>
                </a:solidFill>
              </a:rPr>
              <a:t>Modello di rilevazione simile al foglio di famiglia “long </a:t>
            </a:r>
            <a:r>
              <a:rPr lang="it-IT" sz="2000" b="1" dirty="0" err="1" smtClean="0">
                <a:solidFill>
                  <a:srgbClr val="595959"/>
                </a:solidFill>
              </a:rPr>
              <a:t>form</a:t>
            </a:r>
            <a:r>
              <a:rPr lang="it-IT" sz="2000" b="1" dirty="0" smtClean="0">
                <a:solidFill>
                  <a:srgbClr val="595959"/>
                </a:solidFill>
              </a:rPr>
              <a:t>” (CP.1)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54013" lvl="0" indent="-354013">
              <a:spcBef>
                <a:spcPct val="20000"/>
              </a:spcBef>
              <a:buFont typeface="Wingdings" charset="0"/>
              <a:buChar char="q"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Quesiti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core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000" b="1" dirty="0" smtClean="0">
                <a:solidFill>
                  <a:srgbClr val="595959"/>
                </a:solidFill>
              </a:rPr>
              <a:t>richiesti dall’U.E. (su alloggi, famiglie, individui)</a:t>
            </a:r>
          </a:p>
          <a:p>
            <a:pPr marL="354013" lvl="0" indent="-354013">
              <a:spcBef>
                <a:spcPct val="20000"/>
              </a:spcBef>
              <a:buFont typeface="Wingdings" charset="0"/>
              <a:buChar char="q"/>
            </a:pPr>
            <a:r>
              <a:rPr lang="it-IT" sz="2000" b="1" noProof="0" dirty="0" smtClean="0">
                <a:solidFill>
                  <a:srgbClr val="595959"/>
                </a:solidFill>
              </a:rPr>
              <a:t>Ulteriori quesiti: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it-IT" sz="2000" b="1" i="1" u="none" strike="noStrike" kern="1200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on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core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topics</a:t>
            </a:r>
            <a:endParaRPr lang="it-IT" sz="2000" b="1" i="1" dirty="0" smtClean="0">
              <a:solidFill>
                <a:srgbClr val="595959"/>
              </a:solidFill>
            </a:endParaRP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r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accomandazioni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UNECE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richieste </a:t>
            </a:r>
            <a:r>
              <a:rPr lang="it-IT" sz="2000" b="1" i="1" dirty="0" err="1" smtClean="0">
                <a:solidFill>
                  <a:srgbClr val="595959"/>
                </a:solidFill>
              </a:rPr>
              <a:t>stakeholders</a:t>
            </a:r>
            <a:endParaRPr lang="it-IT" sz="2000" b="1" i="1" dirty="0" smtClean="0">
              <a:solidFill>
                <a:srgbClr val="595959"/>
              </a:solidFill>
            </a:endParaRP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q</a:t>
            </a:r>
            <a:r>
              <a:rPr kumimoji="0" lang="it-IT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uesiti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BES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b="1" i="1" dirty="0" smtClean="0">
                <a:solidFill>
                  <a:srgbClr val="595959"/>
                </a:solidFill>
              </a:rPr>
              <a:t>….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lang="it-IT" sz="2000" b="1" i="1" noProof="0" dirty="0" smtClean="0">
              <a:solidFill>
                <a:srgbClr val="595959"/>
              </a:solidFill>
            </a:endParaRPr>
          </a:p>
          <a:p>
            <a:pPr marL="363538" lvl="1" indent="-363538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000" b="1" i="1" dirty="0" smtClean="0">
                <a:solidFill>
                  <a:srgbClr val="595959"/>
                </a:solidFill>
              </a:rPr>
              <a:t>Somministrazione completamente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paperless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595959"/>
                </a:solidFill>
              </a:rPr>
              <a:t>(CAWI; CAPI)</a:t>
            </a:r>
          </a:p>
          <a:p>
            <a:pPr marL="811213" lvl="1" indent="-354013">
              <a:spcBef>
                <a:spcPct val="20000"/>
              </a:spcBef>
              <a:buFont typeface="Wingdings" pitchFamily="2" charset="2"/>
              <a:buChar char="ü"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Nuvola 11"/>
          <p:cNvSpPr>
            <a:spLocks/>
          </p:cNvSpPr>
          <p:nvPr/>
        </p:nvSpPr>
        <p:spPr bwMode="auto">
          <a:xfrm>
            <a:off x="563103" y="1493166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 bwMode="auto">
          <a:xfrm>
            <a:off x="3231321" y="1201508"/>
            <a:ext cx="5684079" cy="4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>
              <a:spcBef>
                <a:spcPct val="20000"/>
              </a:spcBef>
            </a:pPr>
            <a:r>
              <a:rPr lang="it-IT" sz="2000" b="1" i="1" dirty="0" smtClean="0">
                <a:solidFill>
                  <a:srgbClr val="C00000"/>
                </a:solidFill>
              </a:rPr>
              <a:t>Completamento informativo </a:t>
            </a:r>
            <a:r>
              <a:rPr lang="it-IT" sz="2000" b="1" dirty="0" smtClean="0">
                <a:solidFill>
                  <a:srgbClr val="595959"/>
                </a:solidFill>
              </a:rPr>
              <a:t>del Censimento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165536" y="3926735"/>
            <a:ext cx="695325" cy="16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52120" y="4507996"/>
            <a:ext cx="2520280" cy="1512168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it-IT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stime sono riferite all’anno centrale dell’intervallo di aggregazione  </a:t>
            </a:r>
            <a:endParaRPr lang="en-US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it-IT"/>
          </a:p>
        </p:txBody>
      </p:sp>
      <p:graphicFrame>
        <p:nvGraphicFramePr>
          <p:cNvPr id="8" name="Segnaposto immagine 7"/>
          <p:cNvGraphicFramePr>
            <a:graphicFrameLocks noGrp="1"/>
          </p:cNvGraphicFramePr>
          <p:nvPr>
            <p:ph type="pic" sz="quarter" idx="13"/>
          </p:nvPr>
        </p:nvGraphicFramePr>
        <p:xfrm>
          <a:off x="395535" y="1412776"/>
          <a:ext cx="7704857" cy="2301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6391"/>
                <a:gridCol w="1151937"/>
                <a:gridCol w="2382393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Ampiezza demografica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Cumulo di anni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Intervallo di aggregazione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Anno centrale del periodo</a:t>
                      </a:r>
                      <a:endParaRPr lang="it-IT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1 (&gt;100.000 ab.)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2 (35.000-100.000 ab.)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      t, 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(t-1)</a:t>
                      </a:r>
                      <a:r>
                        <a:rPr lang="it-IT" sz="1400" b="1" dirty="0" smtClean="0"/>
                        <a:t>, (t-2)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(t-1)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3 (&lt;35.000 </a:t>
                      </a:r>
                      <a:r>
                        <a:rPr lang="it-IT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      t, (t-1), 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(t-2)</a:t>
                      </a:r>
                      <a:r>
                        <a:rPr lang="it-IT" sz="1400" b="1" dirty="0" smtClean="0"/>
                        <a:t>, (t-3), (t-4)     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(t-2)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Connettore 2 10"/>
          <p:cNvCxnSpPr/>
          <p:nvPr/>
        </p:nvCxnSpPr>
        <p:spPr>
          <a:xfrm flipH="1">
            <a:off x="7020272" y="3715908"/>
            <a:ext cx="468000" cy="612000"/>
          </a:xfrm>
          <a:prstGeom prst="straightConnector1">
            <a:avLst/>
          </a:prstGeom>
          <a:ln w="19050" cmpd="thickThin">
            <a:solidFill>
              <a:srgbClr val="0107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1259632" y="4437112"/>
            <a:ext cx="2520280" cy="136815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Il cumulo di anni necessari dipende dall’ampiezza demografica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275856" y="3789040"/>
            <a:ext cx="468000" cy="612000"/>
          </a:xfrm>
          <a:prstGeom prst="straightConnector1">
            <a:avLst/>
          </a:prstGeom>
          <a:ln w="19050" cmpd="thickThin">
            <a:solidFill>
              <a:srgbClr val="0107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19314" y="318950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D – Sample | medie di periodo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800" y="549782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Il sistema integrato di rilevazioni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4800" y="271417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Censimento </a:t>
            </a:r>
          </a:p>
          <a:p>
            <a:r>
              <a:rPr lang="it-IT" dirty="0" smtClean="0"/>
              <a:t>permanente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43317" y="1949147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Integrazione con</a:t>
            </a:r>
          </a:p>
          <a:p>
            <a:r>
              <a:rPr lang="it-IT" dirty="0" smtClean="0"/>
              <a:t>ANVIS, SIM, SIREAP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11400" y="208764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C-Sample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11400" y="4026513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D-Sample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58709" y="3888013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Integrazione con </a:t>
            </a:r>
          </a:p>
          <a:p>
            <a:r>
              <a:rPr lang="it-IT" dirty="0" smtClean="0"/>
              <a:t>altre Indagini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69667" y="1949147"/>
            <a:ext cx="153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Calcolo della</a:t>
            </a:r>
          </a:p>
          <a:p>
            <a:r>
              <a:rPr lang="it-IT" dirty="0" smtClean="0"/>
              <a:t>popolazione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81744" y="3887674"/>
            <a:ext cx="230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Diffusione “ricca” a livello territoriale fine</a:t>
            </a:r>
            <a:endParaRPr lang="it-IT" dirty="0"/>
          </a:p>
        </p:txBody>
      </p:sp>
      <p:cxnSp>
        <p:nvCxnSpPr>
          <p:cNvPr id="12" name="Connettore 2 11"/>
          <p:cNvCxnSpPr>
            <a:stCxn id="5" idx="3"/>
            <a:endCxn id="7" idx="1"/>
          </p:cNvCxnSpPr>
          <p:nvPr/>
        </p:nvCxnSpPr>
        <p:spPr>
          <a:xfrm flipV="1">
            <a:off x="1784692" y="2272313"/>
            <a:ext cx="526708" cy="765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5" idx="3"/>
            <a:endCxn id="8" idx="1"/>
          </p:cNvCxnSpPr>
          <p:nvPr/>
        </p:nvCxnSpPr>
        <p:spPr>
          <a:xfrm>
            <a:off x="1784692" y="3037345"/>
            <a:ext cx="526708" cy="1173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7" idx="3"/>
            <a:endCxn id="6" idx="1"/>
          </p:cNvCxnSpPr>
          <p:nvPr/>
        </p:nvCxnSpPr>
        <p:spPr>
          <a:xfrm>
            <a:off x="3560460" y="2272313"/>
            <a:ext cx="5828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3"/>
            <a:endCxn id="10" idx="1"/>
          </p:cNvCxnSpPr>
          <p:nvPr/>
        </p:nvCxnSpPr>
        <p:spPr>
          <a:xfrm>
            <a:off x="6533715" y="2272313"/>
            <a:ext cx="5359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8" idx="3"/>
            <a:endCxn id="11" idx="1"/>
          </p:cNvCxnSpPr>
          <p:nvPr/>
        </p:nvCxnSpPr>
        <p:spPr>
          <a:xfrm flipV="1">
            <a:off x="3589867" y="4210840"/>
            <a:ext cx="391877" cy="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3"/>
            <a:endCxn id="9" idx="1"/>
          </p:cNvCxnSpPr>
          <p:nvPr/>
        </p:nvCxnSpPr>
        <p:spPr>
          <a:xfrm>
            <a:off x="6289317" y="4210840"/>
            <a:ext cx="569392" cy="3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2034619"/>
            <a:ext cx="7643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Il contesto di riferimento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Motivazioni alla base del censimento permanente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 sistemi di riferimento del censimento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L’avvio della sperimentazione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505150"/>
                </a:solidFill>
              </a:rPr>
              <a:t>Peculiarità</a:t>
            </a:r>
            <a:r>
              <a:rPr lang="en-US" dirty="0" smtClean="0">
                <a:solidFill>
                  <a:srgbClr val="505150"/>
                </a:solidFill>
              </a:rPr>
              <a:t> </a:t>
            </a:r>
            <a:r>
              <a:rPr lang="en-US" dirty="0" err="1" smtClean="0">
                <a:solidFill>
                  <a:srgbClr val="505150"/>
                </a:solidFill>
              </a:rPr>
              <a:t>della</a:t>
            </a:r>
            <a:r>
              <a:rPr lang="en-US" dirty="0" smtClean="0">
                <a:solidFill>
                  <a:srgbClr val="505150"/>
                </a:solidFill>
              </a:rPr>
              <a:t> Toscana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Conclusioni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4800" y="549782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test della nuova strategia censuaria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26535" y="1327166"/>
            <a:ext cx="6135522" cy="48668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it-IT" altLang="ja-JP" sz="2000" b="1" i="1" dirty="0" smtClean="0">
                <a:solidFill>
                  <a:srgbClr val="C00000"/>
                </a:solidFill>
              </a:rPr>
              <a:t>Sistema di test</a:t>
            </a:r>
          </a:p>
          <a:p>
            <a:pPr marL="342900" lvl="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Rilevazione pilota (2015)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C-Sample: 130 Comuni (66.000 famiglie)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D-Sample: 145 Comuni (69.000 famiglie)</a:t>
            </a:r>
          </a:p>
          <a:p>
            <a:pPr marL="342900" lvl="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altLang="ja-JP" sz="2000" dirty="0" smtClean="0"/>
              <a:t>Rilevazione sperimentale (2016)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altLang="ja-JP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Elementi</a:t>
            </a:r>
            <a:r>
              <a:rPr kumimoji="0" lang="it-IT" altLang="ja-JP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valutare</a:t>
            </a:r>
            <a:endParaRPr kumimoji="0" lang="it-IT" altLang="ja-JP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it-IT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Innovazioni di metodo e di processo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it-IT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Impatto organizzativo sugli organi di rilevazione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it-IT" altLang="ja-JP" sz="2000" dirty="0" smtClean="0"/>
              <a:t>Dimensionamento dei canali di restituzione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it-IT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1192" y="549782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della Toscana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642938" y="1068165"/>
            <a:ext cx="82867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dirty="0" smtClean="0">
                <a:solidFill>
                  <a:srgbClr val="C00000"/>
                </a:solidFill>
              </a:rPr>
              <a:t>	Comuni coinvolti nella rilevazione pilota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Prato (</a:t>
            </a:r>
            <a:r>
              <a:rPr lang="it-IT" b="1" dirty="0" err="1" smtClean="0"/>
              <a:t>C-sample</a:t>
            </a:r>
            <a:r>
              <a:rPr lang="it-IT" b="1" dirty="0" smtClean="0"/>
              <a:t>: 4.200 famiglie; D-Sample: 1.545 famiglie)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Firenze (</a:t>
            </a:r>
            <a:r>
              <a:rPr lang="it-IT" b="1" dirty="0" err="1" smtClean="0"/>
              <a:t>C-sample</a:t>
            </a:r>
            <a:r>
              <a:rPr lang="it-IT" b="1" dirty="0" smtClean="0"/>
              <a:t>: 4.200 famiglie; D-Sample: 2.984famiglie)</a:t>
            </a:r>
          </a:p>
          <a:p>
            <a:pPr>
              <a:tabLst>
                <a:tab pos="360363" algn="l"/>
              </a:tabLst>
            </a:pPr>
            <a:endParaRPr lang="it-IT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dirty="0" smtClean="0">
                <a:solidFill>
                  <a:srgbClr val="C00000"/>
                </a:solidFill>
              </a:rPr>
              <a:t>  Solida struttura amministrativa</a:t>
            </a:r>
            <a:endParaRPr lang="it-IT" b="1" dirty="0" smtClean="0"/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	dotazioni tecnologiche adeguate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buona interazione tra gli uffici 	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collaborazione inter-istituzionale</a:t>
            </a:r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endParaRPr lang="it-IT" b="1" u="none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u="none" dirty="0" smtClean="0">
                <a:solidFill>
                  <a:srgbClr val="C00000"/>
                </a:solidFill>
              </a:rPr>
              <a:t> 	Organizzazione </a:t>
            </a:r>
            <a:r>
              <a:rPr lang="it-IT" b="1" u="none" dirty="0">
                <a:solidFill>
                  <a:srgbClr val="C00000"/>
                </a:solidFill>
              </a:rPr>
              <a:t>statistica </a:t>
            </a:r>
            <a:r>
              <a:rPr lang="it-IT" b="1" u="none" dirty="0" smtClean="0">
                <a:solidFill>
                  <a:srgbClr val="C00000"/>
                </a:solidFill>
              </a:rPr>
              <a:t>avanzata</a:t>
            </a:r>
            <a:endParaRPr lang="it-IT" b="1" u="none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livelli </a:t>
            </a:r>
            <a:r>
              <a:rPr lang="it-IT" b="1" u="none" dirty="0"/>
              <a:t>elevati di </a:t>
            </a:r>
            <a:r>
              <a:rPr lang="it-IT" b="1" u="none" dirty="0" smtClean="0"/>
              <a:t>associazionismo</a:t>
            </a:r>
            <a:endParaRPr lang="it-IT" b="1" u="none" dirty="0"/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ottima collaborazione tra gli Enti del </a:t>
            </a:r>
            <a:r>
              <a:rPr lang="it-IT" b="1" u="none" dirty="0" err="1" smtClean="0"/>
              <a:t>Sistan</a:t>
            </a:r>
            <a:endParaRPr lang="it-IT" b="1" u="none" dirty="0"/>
          </a:p>
          <a:p>
            <a:pPr>
              <a:tabLst>
                <a:tab pos="360363" algn="l"/>
              </a:tabLst>
            </a:pPr>
            <a:endParaRPr lang="it-IT" b="1" u="none" dirty="0"/>
          </a:p>
          <a:p>
            <a:pPr>
              <a:buFont typeface="Wingdings" pitchFamily="2" charset="2"/>
              <a:buChar char="q"/>
              <a:tabLst>
                <a:tab pos="360363" algn="l"/>
              </a:tabLst>
            </a:pPr>
            <a:r>
              <a:rPr lang="it-IT" b="1" u="none" dirty="0">
                <a:solidFill>
                  <a:srgbClr val="C00000"/>
                </a:solidFill>
              </a:rPr>
              <a:t> </a:t>
            </a:r>
            <a:r>
              <a:rPr lang="it-IT" b="1" u="none" dirty="0" smtClean="0">
                <a:solidFill>
                  <a:srgbClr val="C00000"/>
                </a:solidFill>
              </a:rPr>
              <a:t>	Possibili criticità</a:t>
            </a:r>
            <a:endParaRPr lang="it-IT" b="1" u="none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</a:t>
            </a:r>
            <a:r>
              <a:rPr lang="it-IT" b="1" dirty="0" smtClean="0"/>
              <a:t>attenzione ai rapporti con le Amministrazioni</a:t>
            </a:r>
            <a:endParaRPr lang="it-IT" b="1" u="none" dirty="0"/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u="none" dirty="0"/>
              <a:t> </a:t>
            </a:r>
            <a:r>
              <a:rPr lang="it-IT" b="1" u="none" dirty="0" smtClean="0"/>
              <a:t>	bassi tassi di risposta Web</a:t>
            </a:r>
          </a:p>
          <a:p>
            <a:pPr>
              <a:buFont typeface="Wingdings" pitchFamily="2" charset="2"/>
              <a:buChar char="ü"/>
              <a:tabLst>
                <a:tab pos="360363" algn="l"/>
              </a:tabLst>
            </a:pPr>
            <a:r>
              <a:rPr lang="it-IT" b="1" dirty="0" smtClean="0"/>
              <a:t>   struttura demografica </a:t>
            </a:r>
            <a:r>
              <a:rPr lang="it-IT" sz="1600" b="1" dirty="0" smtClean="0"/>
              <a:t>(elevata concentrazione di stranieri in alcune aree)</a:t>
            </a:r>
            <a:endParaRPr lang="it-IT" sz="1600" b="1" u="none" dirty="0"/>
          </a:p>
          <a:p>
            <a:endParaRPr lang="it-IT" b="1" u="none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314" y="622352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| Scarsa attenzione degli Amministratori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95792" y="1193206"/>
            <a:ext cx="8072438" cy="76622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79388" lvl="1" eaLnBrk="0" hangingPunct="0">
              <a:spcBef>
                <a:spcPts val="600"/>
              </a:spcBef>
              <a:buClr>
                <a:srgbClr val="E2003B"/>
              </a:buClr>
              <a:buSzPct val="100000"/>
            </a:pPr>
            <a:r>
              <a:rPr lang="it-IT" b="1" u="none" dirty="0" smtClean="0">
                <a:ea typeface="ＭＳ Ｐゴシック" pitchFamily="34" charset="-128"/>
                <a:sym typeface="Wingdings" pitchFamily="2" charset="2"/>
              </a:rPr>
              <a:t>Valutazione sull’</a:t>
            </a:r>
            <a:r>
              <a:rPr lang="it-IT" b="1" u="none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interesse </a:t>
            </a:r>
            <a:r>
              <a:rPr lang="it-IT" b="1" u="none" dirty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mostrato dall’Amministrazione </a:t>
            </a:r>
            <a:r>
              <a:rPr lang="it-IT" b="1" u="none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Comunale </a:t>
            </a:r>
            <a:r>
              <a:rPr lang="it-IT" b="1" u="none" dirty="0" smtClean="0">
                <a:ea typeface="ＭＳ Ｐゴシック" pitchFamily="34" charset="-128"/>
                <a:sym typeface="Wingdings" pitchFamily="2" charset="2"/>
              </a:rPr>
              <a:t>- </a:t>
            </a:r>
            <a:r>
              <a:rPr lang="it-IT" b="1" u="none" dirty="0">
                <a:ea typeface="ＭＳ Ｐゴシック" pitchFamily="34" charset="-128"/>
                <a:sym typeface="Wingdings" pitchFamily="2" charset="2"/>
              </a:rPr>
              <a:t>Province della </a:t>
            </a:r>
            <a:r>
              <a:rPr lang="it-IT" b="1" u="none" dirty="0" smtClean="0">
                <a:ea typeface="ＭＳ Ｐゴシック" pitchFamily="34" charset="-128"/>
                <a:sym typeface="Wingdings" pitchFamily="2" charset="2"/>
              </a:rPr>
              <a:t>Toscana </a:t>
            </a:r>
            <a:r>
              <a:rPr lang="it-IT" b="1" u="none" dirty="0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[Scala </a:t>
            </a:r>
            <a:r>
              <a:rPr lang="it-IT" b="1" u="none" dirty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da 0 (“per nulla”) a 3 (“molto”)]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902974"/>
            <a:ext cx="7858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1071563" y="2539561"/>
            <a:ext cx="7072312" cy="635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4672013" y="2188724"/>
            <a:ext cx="340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none">
                <a:solidFill>
                  <a:srgbClr val="C00000"/>
                </a:solidFill>
              </a:rPr>
              <a:t>Valore medio nazionale: 1,65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5403411"/>
            <a:ext cx="531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indagine IVALCENS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846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| Bassi tassi di risposta web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96" y="1054989"/>
            <a:ext cx="7762874" cy="467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1524000" y="1436914"/>
            <a:ext cx="1524000" cy="1451429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5548476"/>
            <a:ext cx="711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Sistema di monitoraggio (SGR) – Censimento 2011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314" y="391519"/>
            <a:ext cx="88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Peculiarità | Elevata concentrazione di stranieri in alcuni territori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5403411"/>
            <a:ext cx="531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Censimento 2011</a:t>
            </a:r>
            <a:endParaRPr lang="it-IT" dirty="0"/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214282" y="1357298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u="none" dirty="0" smtClean="0"/>
              <a:t>Incidenza degli stranieri </a:t>
            </a:r>
          </a:p>
          <a:p>
            <a:pPr algn="ctr"/>
            <a:r>
              <a:rPr lang="it-IT" b="1" u="none" dirty="0" smtClean="0"/>
              <a:t>(N</a:t>
            </a:r>
            <a:r>
              <a:rPr lang="it-IT" b="1" u="none" baseline="30000" dirty="0" smtClean="0"/>
              <a:t>0 </a:t>
            </a:r>
            <a:r>
              <a:rPr lang="it-IT" b="1" u="none" dirty="0" smtClean="0"/>
              <a:t> per 1.000 abitanti)</a:t>
            </a:r>
            <a:endParaRPr lang="it-IT" b="1" u="none" baseline="30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667" y="853184"/>
            <a:ext cx="3672938" cy="511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191657"/>
            <a:ext cx="414337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e 14"/>
          <p:cNvSpPr/>
          <p:nvPr/>
        </p:nvSpPr>
        <p:spPr>
          <a:xfrm>
            <a:off x="6893836" y="1906566"/>
            <a:ext cx="571504" cy="571504"/>
          </a:xfrm>
          <a:prstGeom prst="ellipse">
            <a:avLst/>
          </a:prstGeom>
          <a:noFill/>
          <a:ln w="635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</a:rPr>
              <a:t>Conclusioni</a:t>
            </a:r>
          </a:p>
          <a:p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9687" y="2034618"/>
            <a:ext cx="7643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cs typeface="Arial"/>
              </a:rPr>
              <a:t>estata</a:t>
            </a:r>
            <a:endParaRPr lang="it-IT" sz="2000" b="1" dirty="0">
              <a:solidFill>
                <a:schemeClr val="bg1"/>
              </a:solidFill>
              <a:cs typeface="Arial"/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</a:t>
            </a:r>
            <a:endParaRPr lang="it-I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9687" y="1424006"/>
            <a:ext cx="50654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505150"/>
                </a:solidFill>
              </a:rPr>
              <a:t>Il censimento permanente è una grande occasione per:</a:t>
            </a:r>
          </a:p>
          <a:p>
            <a:endParaRPr lang="it-IT" sz="2000" b="1" dirty="0" smtClean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505150"/>
                </a:solidFill>
              </a:rPr>
              <a:t> Richiamare l’attenzione sulla corretta tenuta delle anagrafi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it-IT" sz="2000" b="1" dirty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505150"/>
                </a:solidFill>
              </a:rPr>
              <a:t> Promuovere l’uso di indicatori per migliorare la conoscenza del territorio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it-IT" sz="2000" b="1" dirty="0" smtClean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505150"/>
                </a:solidFill>
              </a:rPr>
              <a:t> Fornire un tempestivo ed efficace supporto alla </a:t>
            </a:r>
            <a:r>
              <a:rPr lang="it-IT" sz="2000" b="1" dirty="0" err="1" smtClean="0">
                <a:solidFill>
                  <a:srgbClr val="505150"/>
                </a:solidFill>
              </a:rPr>
              <a:t>governance</a:t>
            </a:r>
            <a:r>
              <a:rPr lang="it-IT" sz="2000" b="1" dirty="0" smtClean="0">
                <a:solidFill>
                  <a:srgbClr val="505150"/>
                </a:solidFill>
              </a:rPr>
              <a:t> locale</a:t>
            </a:r>
            <a:endParaRPr lang="it-IT" sz="2000" b="1" dirty="0">
              <a:solidFill>
                <a:srgbClr val="505150"/>
              </a:solidFill>
            </a:endParaRP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4686" y="3954371"/>
            <a:ext cx="1600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9092" y="958293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in giù 10"/>
          <p:cNvSpPr/>
          <p:nvPr/>
        </p:nvSpPr>
        <p:spPr>
          <a:xfrm>
            <a:off x="6928675" y="3212541"/>
            <a:ext cx="444582" cy="524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</a:rPr>
              <a:t>Conclusioni</a:t>
            </a:r>
          </a:p>
          <a:p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3359" y="3343167"/>
            <a:ext cx="5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Alessandro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Valentini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Istat – Sede territoriale per la Toscana e l’Umbria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alvalent@istat.it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				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9687" y="1713023"/>
            <a:ext cx="5065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505150"/>
                </a:solidFill>
              </a:rPr>
              <a:t>Grazie per la vostra attenzione!</a:t>
            </a:r>
          </a:p>
          <a:p>
            <a:endParaRPr lang="it-IT" sz="2000" b="1" dirty="0" smtClean="0">
              <a:solidFill>
                <a:srgbClr val="505150"/>
              </a:solidFill>
            </a:endParaRPr>
          </a:p>
          <a:p>
            <a:pPr>
              <a:buClr>
                <a:srgbClr val="C00000"/>
              </a:buClr>
            </a:pPr>
            <a:endParaRPr lang="it-IT" sz="2000" b="1" dirty="0">
              <a:solidFill>
                <a:srgbClr val="505150"/>
              </a:solidFill>
            </a:endParaRP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4686" y="3954371"/>
            <a:ext cx="1600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9092" y="958293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ccia in giù 13"/>
          <p:cNvSpPr/>
          <p:nvPr/>
        </p:nvSpPr>
        <p:spPr>
          <a:xfrm>
            <a:off x="6928675" y="3212541"/>
            <a:ext cx="444582" cy="524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546555" y="6298080"/>
            <a:ext cx="5826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75202" y="1266090"/>
            <a:ext cx="806399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rgbClr val="C00000"/>
                </a:solidFill>
                <a:latin typeface="+mn-lt"/>
              </a:rPr>
              <a:t>La domanda (la politica):</a:t>
            </a:r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200" b="1" dirty="0" smtClean="0">
              <a:latin typeface="+mn-lt"/>
            </a:endParaRPr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200" b="1" dirty="0" smtClean="0"/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200" b="1" dirty="0" smtClean="0">
                <a:latin typeface="+mn-lt"/>
              </a:rPr>
              <a:t> </a:t>
            </a:r>
            <a:r>
              <a:rPr lang="it-IT" sz="2200" b="1" dirty="0" smtClean="0">
                <a:latin typeface="+mn-lt"/>
              </a:rPr>
              <a:t>presenza </a:t>
            </a:r>
            <a:r>
              <a:rPr lang="it-IT" sz="2200" b="1" dirty="0">
                <a:latin typeface="+mn-lt"/>
              </a:rPr>
              <a:t>di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vari livelli di governo </a:t>
            </a:r>
            <a:r>
              <a:rPr lang="it-IT" sz="2200" b="1" dirty="0" smtClean="0">
                <a:latin typeface="+mn-lt"/>
              </a:rPr>
              <a:t>territoriale </a:t>
            </a:r>
          </a:p>
          <a:p>
            <a:pPr lvl="3" defTabSz="9144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it-IT" sz="2200" b="1" dirty="0" smtClean="0">
                <a:latin typeface="+mn-lt"/>
              </a:rPr>
              <a:t> necessità </a:t>
            </a:r>
            <a:r>
              <a:rPr lang="it-IT" sz="2200" b="1" dirty="0">
                <a:latin typeface="+mn-lt"/>
              </a:rPr>
              <a:t>di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dati</a:t>
            </a:r>
            <a:r>
              <a:rPr lang="it-IT" sz="2200" b="1" dirty="0">
                <a:latin typeface="+mn-lt"/>
              </a:rPr>
              <a:t> statistici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obiettivi, imparziali </a:t>
            </a:r>
            <a:r>
              <a:rPr lang="it-IT" sz="2200" b="1" dirty="0" smtClean="0">
                <a:solidFill>
                  <a:srgbClr val="1104BC"/>
                </a:solidFill>
                <a:latin typeface="+mn-lt"/>
              </a:rPr>
              <a:t>e </a:t>
            </a:r>
            <a:r>
              <a:rPr lang="it-IT" sz="2200" b="1" dirty="0">
                <a:solidFill>
                  <a:srgbClr val="1104BC"/>
                </a:solidFill>
                <a:latin typeface="+mn-lt"/>
              </a:rPr>
              <a:t>affidabili </a:t>
            </a:r>
            <a:r>
              <a:rPr lang="it-IT" sz="2200" b="1" dirty="0">
                <a:latin typeface="+mn-lt"/>
              </a:rPr>
              <a:t>per incentivare la trasparenza delle decisioni </a:t>
            </a:r>
            <a:r>
              <a:rPr lang="it-IT" sz="2200" b="1" dirty="0" smtClean="0">
                <a:latin typeface="+mn-lt"/>
              </a:rPr>
              <a:t>politiche e valutarne l’efficacia</a:t>
            </a:r>
            <a:endParaRPr lang="it-IT" sz="2200" b="1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96" y="2068513"/>
            <a:ext cx="13557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10"/>
          <p:cNvSpPr/>
          <p:nvPr/>
        </p:nvSpPr>
        <p:spPr>
          <a:xfrm>
            <a:off x="77358" y="2620963"/>
            <a:ext cx="604838" cy="46355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421" y="597127"/>
            <a:ext cx="2286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838803"/>
            <a:ext cx="3333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9" y="2286228"/>
            <a:ext cx="1304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95288" y="1245785"/>
            <a:ext cx="822619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it-IT" sz="2200" b="1" dirty="0" smtClean="0">
                <a:solidFill>
                  <a:srgbClr val="C00000"/>
                </a:solidFill>
              </a:rPr>
              <a:t>L’offerta (la statistica):</a:t>
            </a:r>
          </a:p>
          <a:p>
            <a:pPr defTabSz="914400">
              <a:spcBef>
                <a:spcPts val="600"/>
              </a:spcBef>
              <a:defRPr/>
            </a:pPr>
            <a:endParaRPr lang="it-IT" sz="1200" b="1" dirty="0" smtClean="0"/>
          </a:p>
          <a:p>
            <a:pPr defTabSz="914400">
              <a:spcBef>
                <a:spcPts val="600"/>
              </a:spcBef>
              <a:defRPr/>
            </a:pPr>
            <a:r>
              <a:rPr lang="it-IT" sz="2200" b="1" dirty="0" smtClean="0"/>
              <a:t>Messa a punto di sistemi di indicatori </a:t>
            </a:r>
            <a:r>
              <a:rPr lang="it-IT" sz="2200" b="1" dirty="0" smtClean="0">
                <a:solidFill>
                  <a:srgbClr val="1104BC"/>
                </a:solidFill>
              </a:rPr>
              <a:t>per domini territoriali di piccola dimensione</a:t>
            </a:r>
            <a:r>
              <a:rPr lang="it-IT" sz="2200" b="1" dirty="0" smtClean="0"/>
              <a:t>: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condiviso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facilmente accessibile 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confrontabile nel tempo e nello spazio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corredato di meta-informazioni</a:t>
            </a:r>
          </a:p>
          <a:p>
            <a:pPr defTabSz="914400">
              <a:spcBef>
                <a:spcPts val="600"/>
              </a:spcBef>
              <a:defRPr/>
            </a:pPr>
            <a:endParaRPr lang="it-IT" sz="2200" b="1" dirty="0" smtClean="0"/>
          </a:p>
          <a:p>
            <a:pPr defTabSz="914400">
              <a:spcBef>
                <a:spcPts val="600"/>
              </a:spcBef>
              <a:defRPr/>
            </a:pPr>
            <a:r>
              <a:rPr lang="it-IT" sz="2200" b="1" dirty="0" smtClean="0"/>
              <a:t>Proveniente da: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</a:t>
            </a:r>
            <a:r>
              <a:rPr lang="it-IT" sz="2200" b="1" dirty="0" smtClean="0">
                <a:solidFill>
                  <a:srgbClr val="1104BC"/>
                </a:solidFill>
              </a:rPr>
              <a:t>fonti ufficiali</a:t>
            </a:r>
          </a:p>
          <a:p>
            <a:pPr defTabSz="9144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t-IT" sz="2200" b="1" dirty="0" smtClean="0"/>
              <a:t> I cui </a:t>
            </a:r>
            <a:r>
              <a:rPr lang="it-IT" sz="2200" b="1" dirty="0" smtClean="0">
                <a:solidFill>
                  <a:srgbClr val="1104BC"/>
                </a:solidFill>
              </a:rPr>
              <a:t>processi</a:t>
            </a:r>
            <a:r>
              <a:rPr lang="it-IT" sz="2200" b="1" dirty="0" smtClean="0"/>
              <a:t> siano qualitativamente validi</a:t>
            </a:r>
          </a:p>
        </p:txBody>
      </p:sp>
      <p:sp>
        <p:nvSpPr>
          <p:cNvPr id="10" name="Freccia a destra 9"/>
          <p:cNvSpPr/>
          <p:nvPr/>
        </p:nvSpPr>
        <p:spPr>
          <a:xfrm rot="10800000">
            <a:off x="7295493" y="2612572"/>
            <a:ext cx="556735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30926" y="311205"/>
            <a:ext cx="6477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12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1,4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8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99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101</a:t>
            </a:r>
          </a:p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0,3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34163" y="593324"/>
            <a:ext cx="647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725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333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0,2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7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900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0,3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8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11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20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549956" y="1535167"/>
            <a:ext cx="6477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44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6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0,5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785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7" y="1268413"/>
            <a:ext cx="1355272" cy="19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1306727" y="1819828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75" y="1390965"/>
            <a:ext cx="1501654" cy="17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 rot="10800000">
            <a:off x="7175651" y="1821802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85370" y="1871411"/>
            <a:ext cx="11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politica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980628" y="1871411"/>
            <a:ext cx="1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statistica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contesto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83" y="1268413"/>
            <a:ext cx="1355272" cy="19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2671043" y="1819828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29" y="1390965"/>
            <a:ext cx="1501654" cy="17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 rot="10800000">
            <a:off x="5883905" y="1821802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78946" y="1871411"/>
            <a:ext cx="11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politica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88882" y="1871411"/>
            <a:ext cx="1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statistica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56098" y="3177605"/>
            <a:ext cx="8748713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Il Censimento permanente</a:t>
            </a: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[1]</a:t>
            </a:r>
            <a:r>
              <a:rPr lang="it-IT" sz="2400" b="1" dirty="0" smtClean="0"/>
              <a:t> Condivisione della vision strategica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[2] </a:t>
            </a:r>
            <a:r>
              <a:rPr lang="it-IT" sz="2400" b="1" dirty="0" smtClean="0"/>
              <a:t>Trasparenza nelle scelte metodologiche adottate</a:t>
            </a:r>
            <a:endParaRPr lang="it-IT" sz="2400" b="1" i="1" dirty="0" smtClean="0">
              <a:solidFill>
                <a:srgbClr val="1104BC"/>
              </a:solidFill>
            </a:endParaRP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[3]</a:t>
            </a:r>
            <a:r>
              <a:rPr lang="it-IT" sz="2400" b="1" dirty="0" smtClean="0">
                <a:solidFill>
                  <a:srgbClr val="1104BC"/>
                </a:solidFill>
              </a:rPr>
              <a:t> </a:t>
            </a:r>
            <a:r>
              <a:rPr lang="it-IT" sz="2400" b="1" dirty="0" smtClean="0"/>
              <a:t>Promozione e disseminazione di buone pratiche 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defTabSz="914400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[4]</a:t>
            </a:r>
            <a:r>
              <a:rPr lang="it-IT" sz="2400" b="1" dirty="0" smtClean="0">
                <a:solidFill>
                  <a:srgbClr val="1104BC"/>
                </a:solidFill>
              </a:rPr>
              <a:t> </a:t>
            </a:r>
            <a:r>
              <a:rPr lang="it-IT" sz="2400" b="1" dirty="0" smtClean="0">
                <a:solidFill>
                  <a:srgbClr val="505150"/>
                </a:solidFill>
              </a:rPr>
              <a:t>…</a:t>
            </a:r>
          </a:p>
          <a:p>
            <a:pPr marL="0" lvl="1" defTabSz="914400">
              <a:spcBef>
                <a:spcPts val="600"/>
              </a:spcBef>
              <a:defRPr/>
            </a:pPr>
            <a:endParaRPr lang="it-IT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    Il Censimento permanente | Perché farlo?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2548837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360156" y="1241040"/>
            <a:ext cx="65552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Offrire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ogni anno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in tutti i contesti territoriali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dati rilevanti 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per la programmazione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e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per la valutazione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delle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politiche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pubbliche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smtClean="0">
                <a:solidFill>
                  <a:srgbClr val="002060"/>
                </a:solidFill>
                <a:ea typeface="SimSun" charset="-122"/>
              </a:rPr>
              <a:t>Creare indicatori sul </a:t>
            </a:r>
            <a:r>
              <a:rPr lang="it-IT" altLang="it-IT" sz="2000" b="1" i="1" smtClean="0">
                <a:solidFill>
                  <a:srgbClr val="C00000"/>
                </a:solidFill>
                <a:ea typeface="SimSun" charset="-122"/>
              </a:rPr>
              <a:t>benessere </a:t>
            </a:r>
            <a:r>
              <a:rPr lang="it-IT" altLang="it-IT" sz="2000" smtClean="0">
                <a:solidFill>
                  <a:srgbClr val="002060"/>
                </a:solidFill>
                <a:ea typeface="SimSun" charset="-122"/>
              </a:rPr>
              <a:t>urbano per la </a:t>
            </a:r>
            <a:r>
              <a:rPr lang="it-IT" altLang="it-IT" sz="2000" b="1" i="1" smtClean="0">
                <a:solidFill>
                  <a:srgbClr val="C00000"/>
                </a:solidFill>
                <a:ea typeface="SimSun" charset="-122"/>
              </a:rPr>
              <a:t>dimensione soggettiva </a:t>
            </a:r>
            <a:endParaRPr lang="it-IT" altLang="it-IT" sz="2000" smtClean="0">
              <a:solidFill>
                <a:srgbClr val="002060"/>
              </a:solidFill>
              <a:ea typeface="SimSun" charset="-122"/>
            </a:endParaRP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Costruire un sistema di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controllo e sorveglianza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dei dati anagrafici</a:t>
            </a:r>
            <a:endParaRPr lang="it-IT" altLang="it-IT" sz="2000" dirty="0">
              <a:solidFill>
                <a:srgbClr val="002060"/>
              </a:solidFill>
              <a:ea typeface="SimSun" charset="-122"/>
            </a:endParaRP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Rafforzare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le strutture del </a:t>
            </a:r>
            <a:r>
              <a:rPr lang="it-IT" altLang="it-IT" sz="2000" b="1" i="1" dirty="0">
                <a:solidFill>
                  <a:srgbClr val="C00000"/>
                </a:solidFill>
                <a:ea typeface="SimSun" charset="-122"/>
              </a:rPr>
              <a:t>SISTAN </a:t>
            </a:r>
            <a:r>
              <a:rPr lang="it-IT" altLang="it-IT" sz="2000" dirty="0">
                <a:solidFill>
                  <a:srgbClr val="002060"/>
                </a:solidFill>
                <a:ea typeface="SimSun" charset="-122"/>
              </a:rPr>
              <a:t> in modo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duraturo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ottenere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risparmi economici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(spesa 2011: 590 Milioni di Euro)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Diluire nel tempo l’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impegno organizzativo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endParaRPr lang="it-IT" altLang="it-IT" sz="2000" b="1" i="1" dirty="0">
              <a:solidFill>
                <a:srgbClr val="C00000"/>
              </a:solidFill>
              <a:ea typeface="SimSun" charset="-122"/>
            </a:endParaRPr>
          </a:p>
          <a:p>
            <a:pPr>
              <a:buFont typeface="Wingdings" pitchFamily="2" charset="2"/>
              <a:buChar char="q"/>
            </a:pPr>
            <a:endParaRPr lang="it-IT" sz="20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366" y="1878467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8795655" y="1313610"/>
            <a:ext cx="0" cy="1480389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8788401" y="2975496"/>
            <a:ext cx="0" cy="1327989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8788401" y="4463184"/>
            <a:ext cx="7260" cy="892587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64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I pilastri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2940715" y="1493166"/>
            <a:ext cx="0" cy="3612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940716" y="1241040"/>
            <a:ext cx="5974684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Impiego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SIM</a:t>
            </a:r>
            <a:r>
              <a:rPr lang="it-IT" altLang="it-IT" sz="2000" b="1" dirty="0" smtClean="0">
                <a:solidFill>
                  <a:srgbClr val="002060"/>
                </a:solidFill>
                <a:ea typeface="SimSun" charset="-122"/>
              </a:rPr>
              <a:t>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(Sistema Integrato </a:t>
            </a:r>
            <a:r>
              <a:rPr lang="it-IT" altLang="it-IT" sz="2000" dirty="0" err="1" smtClean="0">
                <a:solidFill>
                  <a:srgbClr val="002060"/>
                </a:solidFill>
                <a:ea typeface="SimSun" charset="-122"/>
              </a:rPr>
              <a:t>Microdati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Utilizzo sistematico delle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fonti anagrafiche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(LAC/ANPR) come base di conteggio di individui e famiglie a livello comunale 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Introduzione 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ANVIS</a:t>
            </a:r>
            <a:r>
              <a:rPr lang="it-IT" altLang="it-IT" sz="2000" i="1" dirty="0" smtClean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(</a:t>
            </a:r>
            <a:r>
              <a:rPr lang="it-IT" altLang="it-IT" sz="2000" dirty="0" err="1" smtClean="0">
                <a:solidFill>
                  <a:srgbClr val="002060"/>
                </a:solidFill>
                <a:ea typeface="SimSun" charset="-122"/>
              </a:rPr>
              <a:t>ANagrafe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ea typeface="SimSun" charset="-122"/>
              </a:rPr>
              <a:t>VIrtuale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 Statistica)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Rilevazione campionaria areale (</a:t>
            </a:r>
            <a:r>
              <a:rPr lang="it-IT" altLang="it-IT" sz="2000" b="1" i="1" dirty="0" err="1" smtClean="0">
                <a:solidFill>
                  <a:srgbClr val="C00000"/>
                </a:solidFill>
                <a:ea typeface="SimSun" charset="-122"/>
              </a:rPr>
              <a:t>C-Sampe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) per il controllo delle liste anagrafiche (SIREAP)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Rilevazione campionaria (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D-Sample</a:t>
            </a:r>
            <a:r>
              <a:rPr lang="it-IT" altLang="it-IT" sz="2000" b="1" dirty="0" smtClean="0">
                <a:solidFill>
                  <a:srgbClr val="002060"/>
                </a:solidFill>
                <a:ea typeface="SimSun" charset="-122"/>
              </a:rPr>
              <a:t>) </a:t>
            </a: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per il completamento del set informativo censuario</a:t>
            </a:r>
          </a:p>
          <a:p>
            <a:pPr marL="679450" lvl="1" indent="-342900"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it-IT" altLang="it-IT" sz="2000" dirty="0" smtClean="0">
                <a:solidFill>
                  <a:srgbClr val="002060"/>
                </a:solidFill>
                <a:ea typeface="SimSun" charset="-122"/>
              </a:rPr>
              <a:t>Rilevazione completamente </a:t>
            </a:r>
            <a:r>
              <a:rPr lang="it-IT" altLang="it-IT" sz="2000" b="1" i="1" dirty="0" err="1" smtClean="0">
                <a:solidFill>
                  <a:srgbClr val="C00000"/>
                </a:solidFill>
                <a:ea typeface="SimSun" charset="-122"/>
              </a:rPr>
              <a:t>paper-less</a:t>
            </a:r>
            <a:r>
              <a:rPr lang="it-IT" altLang="it-IT" sz="2000" b="1" i="1" dirty="0" smtClean="0">
                <a:solidFill>
                  <a:srgbClr val="C00000"/>
                </a:solidFill>
                <a:ea typeface="SimSun" charset="-122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it-IT" sz="2000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146" y="2906486"/>
            <a:ext cx="18002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uvola 6"/>
          <p:cNvSpPr>
            <a:spLocks/>
          </p:cNvSpPr>
          <p:nvPr/>
        </p:nvSpPr>
        <p:spPr bwMode="auto">
          <a:xfrm>
            <a:off x="682196" y="1493166"/>
            <a:ext cx="1781175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Censimento</a:t>
            </a:r>
          </a:p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permanente</a:t>
            </a:r>
          </a:p>
        </p:txBody>
      </p:sp>
      <p:sp>
        <p:nvSpPr>
          <p:cNvPr id="14" name="Parentesi quadra chiusa 13"/>
          <p:cNvSpPr/>
          <p:nvPr/>
        </p:nvSpPr>
        <p:spPr>
          <a:xfrm>
            <a:off x="8345716" y="3352799"/>
            <a:ext cx="468086" cy="2061029"/>
          </a:xfrm>
          <a:prstGeom prst="rightBracke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quadra chiusa 14"/>
          <p:cNvSpPr/>
          <p:nvPr/>
        </p:nvSpPr>
        <p:spPr>
          <a:xfrm>
            <a:off x="8345716" y="1241040"/>
            <a:ext cx="468086" cy="1908560"/>
          </a:xfrm>
          <a:prstGeom prst="rightBracke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1192" y="593325"/>
            <a:ext cx="859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Il Censimento permanente | I sistemi di riferimento</a:t>
            </a:r>
            <a:endParaRPr lang="it-IT" sz="2400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1" name="Nuvola 6"/>
          <p:cNvSpPr>
            <a:spLocks/>
          </p:cNvSpPr>
          <p:nvPr/>
        </p:nvSpPr>
        <p:spPr bwMode="auto">
          <a:xfrm>
            <a:off x="3574840" y="3094337"/>
            <a:ext cx="1781175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Censimento</a:t>
            </a:r>
          </a:p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permanente</a:t>
            </a:r>
          </a:p>
        </p:txBody>
      </p:sp>
      <p:sp>
        <p:nvSpPr>
          <p:cNvPr id="13" name="Nuvola 5"/>
          <p:cNvSpPr>
            <a:spLocks/>
          </p:cNvSpPr>
          <p:nvPr/>
        </p:nvSpPr>
        <p:spPr bwMode="auto">
          <a:xfrm>
            <a:off x="1535476" y="1252837"/>
            <a:ext cx="1414463" cy="920750"/>
          </a:xfrm>
          <a:custGeom>
            <a:avLst/>
            <a:gdLst>
              <a:gd name="T0" fmla="*/ 153515 w 43200"/>
              <a:gd name="T1" fmla="*/ 558235 h 43200"/>
              <a:gd name="T2" fmla="*/ 70657 w 43200"/>
              <a:gd name="T3" fmla="*/ 541238 h 43200"/>
              <a:gd name="T4" fmla="*/ 226625 w 43200"/>
              <a:gd name="T5" fmla="*/ 744235 h 43200"/>
              <a:gd name="T6" fmla="*/ 190380 w 43200"/>
              <a:gd name="T7" fmla="*/ 752360 h 43200"/>
              <a:gd name="T8" fmla="*/ 539019 w 43200"/>
              <a:gd name="T9" fmla="*/ 833610 h 43200"/>
              <a:gd name="T10" fmla="*/ 517167 w 43200"/>
              <a:gd name="T11" fmla="*/ 796503 h 43200"/>
              <a:gd name="T12" fmla="*/ 942972 w 43200"/>
              <a:gd name="T13" fmla="*/ 741079 h 43200"/>
              <a:gd name="T14" fmla="*/ 934238 w 43200"/>
              <a:gd name="T15" fmla="*/ 781789 h 43200"/>
              <a:gd name="T16" fmla="*/ 1116408 w 43200"/>
              <a:gd name="T17" fmla="*/ 489503 h 43200"/>
              <a:gd name="T18" fmla="*/ 1222753 w 43200"/>
              <a:gd name="T19" fmla="*/ 641681 h 43200"/>
              <a:gd name="T20" fmla="*/ 1367272 w 43200"/>
              <a:gd name="T21" fmla="*/ 327430 h 43200"/>
              <a:gd name="T22" fmla="*/ 1319905 w 43200"/>
              <a:gd name="T23" fmla="*/ 384497 h 43200"/>
              <a:gd name="T24" fmla="*/ 1253632 w 43200"/>
              <a:gd name="T25" fmla="*/ 115712 h 43200"/>
              <a:gd name="T26" fmla="*/ 1256118 w 43200"/>
              <a:gd name="T27" fmla="*/ 142667 h 43200"/>
              <a:gd name="T28" fmla="*/ 951182 w 43200"/>
              <a:gd name="T29" fmla="*/ 84278 h 43200"/>
              <a:gd name="T30" fmla="*/ 975454 w 43200"/>
              <a:gd name="T31" fmla="*/ 49901 h 43200"/>
              <a:gd name="T32" fmla="*/ 724263 w 43200"/>
              <a:gd name="T33" fmla="*/ 100656 h 43200"/>
              <a:gd name="T34" fmla="*/ 736007 w 43200"/>
              <a:gd name="T35" fmla="*/ 71014 h 43200"/>
              <a:gd name="T36" fmla="*/ 457960 w 43200"/>
              <a:gd name="T37" fmla="*/ 110721 h 43200"/>
              <a:gd name="T38" fmla="*/ 500485 w 43200"/>
              <a:gd name="T39" fmla="*/ 139468 h 43200"/>
              <a:gd name="T40" fmla="*/ 135000 w 43200"/>
              <a:gd name="T41" fmla="*/ 336707 h 43200"/>
              <a:gd name="T42" fmla="*/ 127575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ANPR</a:t>
            </a:r>
          </a:p>
        </p:txBody>
      </p:sp>
      <p:sp>
        <p:nvSpPr>
          <p:cNvPr id="15" name="Nuvola 7"/>
          <p:cNvSpPr>
            <a:spLocks/>
          </p:cNvSpPr>
          <p:nvPr/>
        </p:nvSpPr>
        <p:spPr bwMode="auto">
          <a:xfrm>
            <a:off x="6725479" y="1762574"/>
            <a:ext cx="1733550" cy="920750"/>
          </a:xfrm>
          <a:custGeom>
            <a:avLst/>
            <a:gdLst>
              <a:gd name="T0" fmla="*/ 188286 w 43200"/>
              <a:gd name="T1" fmla="*/ 558235 h 43200"/>
              <a:gd name="T2" fmla="*/ 86661 w 43200"/>
              <a:gd name="T3" fmla="*/ 541238 h 43200"/>
              <a:gd name="T4" fmla="*/ 277956 w 43200"/>
              <a:gd name="T5" fmla="*/ 744235 h 43200"/>
              <a:gd name="T6" fmla="*/ 233502 w 43200"/>
              <a:gd name="T7" fmla="*/ 752360 h 43200"/>
              <a:gd name="T8" fmla="*/ 661108 w 43200"/>
              <a:gd name="T9" fmla="*/ 833610 h 43200"/>
              <a:gd name="T10" fmla="*/ 634307 w 43200"/>
              <a:gd name="T11" fmla="*/ 796503 h 43200"/>
              <a:gd name="T12" fmla="*/ 1156558 w 43200"/>
              <a:gd name="T13" fmla="*/ 741079 h 43200"/>
              <a:gd name="T14" fmla="*/ 1145846 w 43200"/>
              <a:gd name="T15" fmla="*/ 781789 h 43200"/>
              <a:gd name="T16" fmla="*/ 1369278 w 43200"/>
              <a:gd name="T17" fmla="*/ 489503 h 43200"/>
              <a:gd name="T18" fmla="*/ 1499710 w 43200"/>
              <a:gd name="T19" fmla="*/ 641681 h 43200"/>
              <a:gd name="T20" fmla="*/ 1676963 w 43200"/>
              <a:gd name="T21" fmla="*/ 327430 h 43200"/>
              <a:gd name="T22" fmla="*/ 1618868 w 43200"/>
              <a:gd name="T23" fmla="*/ 384497 h 43200"/>
              <a:gd name="T24" fmla="*/ 1537584 w 43200"/>
              <a:gd name="T25" fmla="*/ 115712 h 43200"/>
              <a:gd name="T26" fmla="*/ 1540633 w 43200"/>
              <a:gd name="T27" fmla="*/ 142667 h 43200"/>
              <a:gd name="T28" fmla="*/ 1166628 w 43200"/>
              <a:gd name="T29" fmla="*/ 84278 h 43200"/>
              <a:gd name="T30" fmla="*/ 1196398 w 43200"/>
              <a:gd name="T31" fmla="*/ 49901 h 43200"/>
              <a:gd name="T32" fmla="*/ 888311 w 43200"/>
              <a:gd name="T33" fmla="*/ 100656 h 43200"/>
              <a:gd name="T34" fmla="*/ 902715 w 43200"/>
              <a:gd name="T35" fmla="*/ 71014 h 43200"/>
              <a:gd name="T36" fmla="*/ 561689 w 43200"/>
              <a:gd name="T37" fmla="*/ 110721 h 43200"/>
              <a:gd name="T38" fmla="*/ 613846 w 43200"/>
              <a:gd name="T39" fmla="*/ 139468 h 43200"/>
              <a:gd name="T40" fmla="*/ 165578 w 43200"/>
              <a:gd name="T41" fmla="*/ 336707 h 43200"/>
              <a:gd name="T42" fmla="*/ 156471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istema </a:t>
            </a: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ntegrato </a:t>
            </a: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M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icrodati</a:t>
            </a:r>
          </a:p>
        </p:txBody>
      </p:sp>
      <p:sp>
        <p:nvSpPr>
          <p:cNvPr id="16" name="Nuvola 8"/>
          <p:cNvSpPr>
            <a:spLocks/>
          </p:cNvSpPr>
          <p:nvPr/>
        </p:nvSpPr>
        <p:spPr bwMode="auto">
          <a:xfrm>
            <a:off x="4201864" y="1252837"/>
            <a:ext cx="1779588" cy="920750"/>
          </a:xfrm>
          <a:custGeom>
            <a:avLst/>
            <a:gdLst>
              <a:gd name="T0" fmla="*/ 193351 w 43200"/>
              <a:gd name="T1" fmla="*/ 558235 h 43200"/>
              <a:gd name="T2" fmla="*/ 88992 w 43200"/>
              <a:gd name="T3" fmla="*/ 541238 h 43200"/>
              <a:gd name="T4" fmla="*/ 285432 w 43200"/>
              <a:gd name="T5" fmla="*/ 744235 h 43200"/>
              <a:gd name="T6" fmla="*/ 239783 w 43200"/>
              <a:gd name="T7" fmla="*/ 752360 h 43200"/>
              <a:gd name="T8" fmla="*/ 678891 w 43200"/>
              <a:gd name="T9" fmla="*/ 833610 h 43200"/>
              <a:gd name="T10" fmla="*/ 651369 w 43200"/>
              <a:gd name="T11" fmla="*/ 796503 h 43200"/>
              <a:gd name="T12" fmla="*/ 1187668 w 43200"/>
              <a:gd name="T13" fmla="*/ 741079 h 43200"/>
              <a:gd name="T14" fmla="*/ 1176667 w 43200"/>
              <a:gd name="T15" fmla="*/ 781789 h 43200"/>
              <a:gd name="T16" fmla="*/ 1406109 w 43200"/>
              <a:gd name="T17" fmla="*/ 489503 h 43200"/>
              <a:gd name="T18" fmla="*/ 1540050 w 43200"/>
              <a:gd name="T19" fmla="*/ 641681 h 43200"/>
              <a:gd name="T20" fmla="*/ 1722071 w 43200"/>
              <a:gd name="T21" fmla="*/ 327430 h 43200"/>
              <a:gd name="T22" fmla="*/ 1662413 w 43200"/>
              <a:gd name="T23" fmla="*/ 384497 h 43200"/>
              <a:gd name="T24" fmla="*/ 1578943 w 43200"/>
              <a:gd name="T25" fmla="*/ 115712 h 43200"/>
              <a:gd name="T26" fmla="*/ 1582074 w 43200"/>
              <a:gd name="T27" fmla="*/ 142667 h 43200"/>
              <a:gd name="T28" fmla="*/ 1198009 w 43200"/>
              <a:gd name="T29" fmla="*/ 84278 h 43200"/>
              <a:gd name="T30" fmla="*/ 1228579 w 43200"/>
              <a:gd name="T31" fmla="*/ 49901 h 43200"/>
              <a:gd name="T32" fmla="*/ 912206 w 43200"/>
              <a:gd name="T33" fmla="*/ 100656 h 43200"/>
              <a:gd name="T34" fmla="*/ 926996 w 43200"/>
              <a:gd name="T35" fmla="*/ 71014 h 43200"/>
              <a:gd name="T36" fmla="*/ 576798 w 43200"/>
              <a:gd name="T37" fmla="*/ 110721 h 43200"/>
              <a:gd name="T38" fmla="*/ 630358 w 43200"/>
              <a:gd name="T39" fmla="*/ 139468 h 43200"/>
              <a:gd name="T40" fmla="*/ 170032 w 43200"/>
              <a:gd name="T41" fmla="*/ 336707 h 43200"/>
              <a:gd name="T42" fmla="*/ 160679 w 43200"/>
              <a:gd name="T43" fmla="*/ 3064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agrafe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 err="1">
                <a:solidFill>
                  <a:srgbClr val="F752FF"/>
                </a:solidFill>
                <a:latin typeface="+mn-lt"/>
                <a:ea typeface="+mn-ea"/>
                <a:cs typeface="+mn-cs"/>
              </a:rPr>
              <a:t>VI</a:t>
            </a:r>
            <a:r>
              <a:rPr lang="it-IT" sz="14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rtuale</a:t>
            </a:r>
            <a:endParaRPr lang="it-IT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400" dirty="0">
                <a:solidFill>
                  <a:srgbClr val="F752FF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tatistica</a:t>
            </a:r>
          </a:p>
        </p:txBody>
      </p:sp>
      <p:sp>
        <p:nvSpPr>
          <p:cNvPr id="17" name="Nuvola 1"/>
          <p:cNvSpPr>
            <a:spLocks/>
          </p:cNvSpPr>
          <p:nvPr/>
        </p:nvSpPr>
        <p:spPr bwMode="auto">
          <a:xfrm>
            <a:off x="5711194" y="4068218"/>
            <a:ext cx="2028570" cy="814488"/>
          </a:xfrm>
          <a:custGeom>
            <a:avLst/>
            <a:gdLst>
              <a:gd name="T0" fmla="*/ 260614 w 43200"/>
              <a:gd name="T1" fmla="*/ 817625 h 43200"/>
              <a:gd name="T2" fmla="*/ 119950 w 43200"/>
              <a:gd name="T3" fmla="*/ 792731 h 43200"/>
              <a:gd name="T4" fmla="*/ 384729 w 43200"/>
              <a:gd name="T5" fmla="*/ 1090052 h 43200"/>
              <a:gd name="T6" fmla="*/ 323199 w 43200"/>
              <a:gd name="T7" fmla="*/ 1101953 h 43200"/>
              <a:gd name="T8" fmla="*/ 915065 w 43200"/>
              <a:gd name="T9" fmla="*/ 1220956 h 43200"/>
              <a:gd name="T10" fmla="*/ 877969 w 43200"/>
              <a:gd name="T11" fmla="*/ 1166608 h 43200"/>
              <a:gd name="T12" fmla="*/ 1600836 w 43200"/>
              <a:gd name="T13" fmla="*/ 1085430 h 43200"/>
              <a:gd name="T14" fmla="*/ 1586009 w 43200"/>
              <a:gd name="T15" fmla="*/ 1145056 h 43200"/>
              <a:gd name="T16" fmla="*/ 1895269 w 43200"/>
              <a:gd name="T17" fmla="*/ 716957 h 43200"/>
              <a:gd name="T18" fmla="*/ 2075806 w 43200"/>
              <a:gd name="T19" fmla="*/ 939846 h 43200"/>
              <a:gd name="T20" fmla="*/ 2321148 w 43200"/>
              <a:gd name="T21" fmla="*/ 479574 h 43200"/>
              <a:gd name="T22" fmla="*/ 2240737 w 43200"/>
              <a:gd name="T23" fmla="*/ 563158 h 43200"/>
              <a:gd name="T24" fmla="*/ 2128228 w 43200"/>
              <a:gd name="T25" fmla="*/ 169478 h 43200"/>
              <a:gd name="T26" fmla="*/ 2132449 w 43200"/>
              <a:gd name="T27" fmla="*/ 208959 h 43200"/>
              <a:gd name="T28" fmla="*/ 1614775 w 43200"/>
              <a:gd name="T29" fmla="*/ 123439 h 43200"/>
              <a:gd name="T30" fmla="*/ 1655980 w 43200"/>
              <a:gd name="T31" fmla="*/ 73089 h 43200"/>
              <a:gd name="T32" fmla="*/ 1229546 w 43200"/>
              <a:gd name="T33" fmla="*/ 147427 h 43200"/>
              <a:gd name="T34" fmla="*/ 1249482 w 43200"/>
              <a:gd name="T35" fmla="*/ 104011 h 43200"/>
              <a:gd name="T36" fmla="*/ 777455 w 43200"/>
              <a:gd name="T37" fmla="*/ 162169 h 43200"/>
              <a:gd name="T38" fmla="*/ 849648 w 43200"/>
              <a:gd name="T39" fmla="*/ 204274 h 43200"/>
              <a:gd name="T40" fmla="*/ 229183 w 43200"/>
              <a:gd name="T41" fmla="*/ 493161 h 43200"/>
              <a:gd name="T42" fmla="*/ 216577 w 43200"/>
              <a:gd name="T43" fmla="*/ 44884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dirty="0" err="1">
                <a:solidFill>
                  <a:srgbClr val="F752FF"/>
                </a:solidFill>
              </a:rPr>
              <a:t>SI</a:t>
            </a:r>
            <a:r>
              <a:rPr lang="it-IT" sz="1400" dirty="0" err="1">
                <a:solidFill>
                  <a:schemeClr val="bg1"/>
                </a:solidFill>
              </a:rPr>
              <a:t>stema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752FF"/>
                </a:solidFill>
              </a:rPr>
              <a:t>RE</a:t>
            </a:r>
            <a:r>
              <a:rPr lang="it-IT" sz="1400" dirty="0" err="1">
                <a:solidFill>
                  <a:srgbClr val="FFFFFF"/>
                </a:solidFill>
              </a:rPr>
              <a:t>visione</a:t>
            </a:r>
            <a:endParaRPr lang="it-IT" sz="1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400" dirty="0">
                <a:solidFill>
                  <a:srgbClr val="F752FF"/>
                </a:solidFill>
              </a:rPr>
              <a:t>A</a:t>
            </a:r>
            <a:r>
              <a:rPr lang="it-IT" sz="1400" dirty="0">
                <a:solidFill>
                  <a:srgbClr val="FFFFFF"/>
                </a:solidFill>
              </a:rPr>
              <a:t>nagrafe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752FF"/>
                </a:solidFill>
              </a:rPr>
              <a:t>P</a:t>
            </a:r>
            <a:r>
              <a:rPr lang="it-IT" sz="1400" dirty="0">
                <a:solidFill>
                  <a:srgbClr val="FFFFFF"/>
                </a:solidFill>
              </a:rPr>
              <a:t>ermanente</a:t>
            </a:r>
          </a:p>
        </p:txBody>
      </p:sp>
      <p:sp>
        <p:nvSpPr>
          <p:cNvPr id="18" name="Nuvola 11"/>
          <p:cNvSpPr>
            <a:spLocks/>
          </p:cNvSpPr>
          <p:nvPr/>
        </p:nvSpPr>
        <p:spPr bwMode="auto">
          <a:xfrm>
            <a:off x="563103" y="2840337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uvola 11"/>
          <p:cNvSpPr>
            <a:spLocks/>
          </p:cNvSpPr>
          <p:nvPr/>
        </p:nvSpPr>
        <p:spPr bwMode="auto">
          <a:xfrm>
            <a:off x="1535476" y="4374706"/>
            <a:ext cx="1560512" cy="508000"/>
          </a:xfrm>
          <a:custGeom>
            <a:avLst/>
            <a:gdLst>
              <a:gd name="T0" fmla="*/ 169630 w 43200"/>
              <a:gd name="T1" fmla="*/ 308451 h 43200"/>
              <a:gd name="T2" fmla="*/ 78074 w 43200"/>
              <a:gd name="T3" fmla="*/ 299060 h 43200"/>
              <a:gd name="T4" fmla="*/ 250414 w 43200"/>
              <a:gd name="T5" fmla="*/ 411225 h 43200"/>
              <a:gd name="T6" fmla="*/ 210365 w 43200"/>
              <a:gd name="T7" fmla="*/ 415714 h 43200"/>
              <a:gd name="T8" fmla="*/ 595601 w 43200"/>
              <a:gd name="T9" fmla="*/ 460609 h 43200"/>
              <a:gd name="T10" fmla="*/ 571456 w 43200"/>
              <a:gd name="T11" fmla="*/ 440106 h 43200"/>
              <a:gd name="T12" fmla="*/ 1041959 w 43200"/>
              <a:gd name="T13" fmla="*/ 409481 h 43200"/>
              <a:gd name="T14" fmla="*/ 1032308 w 43200"/>
              <a:gd name="T15" fmla="*/ 431975 h 43200"/>
              <a:gd name="T16" fmla="*/ 1233601 w 43200"/>
              <a:gd name="T17" fmla="*/ 270474 h 43200"/>
              <a:gd name="T18" fmla="*/ 1351109 w 43200"/>
              <a:gd name="T19" fmla="*/ 354559 h 43200"/>
              <a:gd name="T20" fmla="*/ 1510798 w 43200"/>
              <a:gd name="T21" fmla="*/ 180921 h 43200"/>
              <a:gd name="T22" fmla="*/ 1458460 w 43200"/>
              <a:gd name="T23" fmla="*/ 212453 h 43200"/>
              <a:gd name="T24" fmla="*/ 1385230 w 43200"/>
              <a:gd name="T25" fmla="*/ 63936 h 43200"/>
              <a:gd name="T26" fmla="*/ 1387977 w 43200"/>
              <a:gd name="T27" fmla="*/ 78830 h 43200"/>
              <a:gd name="T28" fmla="*/ 1051031 w 43200"/>
              <a:gd name="T29" fmla="*/ 46568 h 43200"/>
              <a:gd name="T30" fmla="*/ 1077851 w 43200"/>
              <a:gd name="T31" fmla="*/ 27573 h 43200"/>
              <a:gd name="T32" fmla="*/ 800292 w 43200"/>
              <a:gd name="T33" fmla="*/ 55617 h 43200"/>
              <a:gd name="T34" fmla="*/ 813268 w 43200"/>
              <a:gd name="T35" fmla="*/ 39238 h 43200"/>
              <a:gd name="T36" fmla="*/ 506033 w 43200"/>
              <a:gd name="T37" fmla="*/ 61179 h 43200"/>
              <a:gd name="T38" fmla="*/ 553022 w 43200"/>
              <a:gd name="T39" fmla="*/ 77063 h 43200"/>
              <a:gd name="T40" fmla="*/ 149171 w 43200"/>
              <a:gd name="T41" fmla="*/ 186046 h 43200"/>
              <a:gd name="T42" fmla="*/ 140966 w 43200"/>
              <a:gd name="T43" fmla="*/ 16932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C-Sample</a:t>
            </a:r>
            <a:endParaRPr lang="it-IT" sz="1400" dirty="0">
              <a:solidFill>
                <a:srgbClr val="F752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22805" y="6298080"/>
            <a:ext cx="4578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Verso il censimento permanente,</a:t>
            </a:r>
            <a:r>
              <a:rPr lang="it-IT" sz="1000" baseline="0" dirty="0" smtClean="0">
                <a:solidFill>
                  <a:srgbClr val="7F7F7F"/>
                </a:solidFill>
              </a:rPr>
              <a:t> Alessandro Valentini – Pisa, 23.10.2014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621,594"/>
  <p:tag name="VBLAYOUTID" val="109157"/>
  <p:tag name="VBANIMATE" val="1"/>
</p:tagLst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1519</Words>
  <Application>Microsoft Office PowerPoint</Application>
  <PresentationFormat>Presentazione su schermo (4:3)</PresentationFormat>
  <Paragraphs>334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95</cp:revision>
  <dcterms:created xsi:type="dcterms:W3CDTF">2012-12-11T11:00:35Z</dcterms:created>
  <dcterms:modified xsi:type="dcterms:W3CDTF">2015-02-27T13:58:09Z</dcterms:modified>
</cp:coreProperties>
</file>