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60" r:id="rId2"/>
  </p:sldMasterIdLst>
  <p:notesMasterIdLst>
    <p:notesMasterId r:id="rId35"/>
  </p:notesMasterIdLst>
  <p:sldIdLst>
    <p:sldId id="320" r:id="rId3"/>
    <p:sldId id="258" r:id="rId4"/>
    <p:sldId id="257" r:id="rId5"/>
    <p:sldId id="259" r:id="rId6"/>
    <p:sldId id="260" r:id="rId7"/>
    <p:sldId id="261" r:id="rId8"/>
    <p:sldId id="262" r:id="rId9"/>
    <p:sldId id="286" r:id="rId10"/>
    <p:sldId id="263" r:id="rId11"/>
    <p:sldId id="287" r:id="rId12"/>
    <p:sldId id="317" r:id="rId13"/>
    <p:sldId id="318" r:id="rId14"/>
    <p:sldId id="288" r:id="rId15"/>
    <p:sldId id="266" r:id="rId16"/>
    <p:sldId id="319" r:id="rId17"/>
    <p:sldId id="289" r:id="rId18"/>
    <p:sldId id="294" r:id="rId19"/>
    <p:sldId id="295" r:id="rId20"/>
    <p:sldId id="296" r:id="rId21"/>
    <p:sldId id="297" r:id="rId22"/>
    <p:sldId id="315" r:id="rId23"/>
    <p:sldId id="303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4" r:id="rId34"/>
  </p:sldIdLst>
  <p:sldSz cx="9144000" cy="6858000" type="screen4x3"/>
  <p:notesSz cx="6810375" cy="9942513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31F7"/>
    <a:srgbClr val="CC0000"/>
    <a:srgbClr val="9999FF"/>
    <a:srgbClr val="6600FF"/>
    <a:srgbClr val="CCCCFF"/>
    <a:srgbClr val="9933FF"/>
    <a:srgbClr val="FFCC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84" autoAdjust="0"/>
    <p:restoredTop sz="84385" autoAdjust="0"/>
  </p:normalViewPr>
  <p:slideViewPr>
    <p:cSldViewPr>
      <p:cViewPr>
        <p:scale>
          <a:sx n="90" d="100"/>
          <a:sy n="90" d="100"/>
        </p:scale>
        <p:origin x="-732" y="-72"/>
      </p:cViewPr>
      <p:guideLst>
        <p:guide orient="horz" pos="516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84" y="-72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Asus\Dropbox\Bianca_TEU\CIS_NP\CISNP_Presentazioni\Toscana_cap_2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876996572915441"/>
          <c:y val="0.10015282206689188"/>
          <c:w val="0.80086797660930764"/>
          <c:h val="0.7481051194140178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'Figura 2.1'!$J$6</c:f>
              <c:strCache>
                <c:ptCount val="1"/>
                <c:pt idx="0">
                  <c:v>Imprese</c:v>
                </c:pt>
              </c:strCache>
            </c:strRef>
          </c:tx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sz="1050">
                      <a:solidFill>
                        <a:schemeClr val="bg1"/>
                      </a:solidFill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sz="1050">
                      <a:solidFill>
                        <a:schemeClr val="bg1"/>
                      </a:solidFill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50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'Figura 2.1'!$K$5:$L$5</c:f>
              <c:numCache>
                <c:formatCode>General</c:formatCode>
                <c:ptCount val="2"/>
                <c:pt idx="0">
                  <c:v>2001</c:v>
                </c:pt>
                <c:pt idx="1">
                  <c:v>2011</c:v>
                </c:pt>
              </c:numCache>
            </c:numRef>
          </c:cat>
          <c:val>
            <c:numRef>
              <c:f>'Figura 2.1'!$K$6:$L$6</c:f>
              <c:numCache>
                <c:formatCode>#,##0</c:formatCode>
                <c:ptCount val="2"/>
                <c:pt idx="0">
                  <c:v>313020</c:v>
                </c:pt>
                <c:pt idx="1">
                  <c:v>330917</c:v>
                </c:pt>
              </c:numCache>
            </c:numRef>
          </c:val>
        </c:ser>
        <c:ser>
          <c:idx val="1"/>
          <c:order val="1"/>
          <c:tx>
            <c:strRef>
              <c:f>'Figura 2.1'!$J$7</c:f>
              <c:strCache>
                <c:ptCount val="1"/>
                <c:pt idx="0">
                  <c:v>Istituzioni non profit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50">
                    <a:solidFill>
                      <a:srgbClr val="800000"/>
                    </a:solidFill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'Figura 2.1'!$K$5:$L$5</c:f>
              <c:numCache>
                <c:formatCode>General</c:formatCode>
                <c:ptCount val="2"/>
                <c:pt idx="0">
                  <c:v>2001</c:v>
                </c:pt>
                <c:pt idx="1">
                  <c:v>2011</c:v>
                </c:pt>
              </c:numCache>
            </c:numRef>
          </c:cat>
          <c:val>
            <c:numRef>
              <c:f>'Figura 2.1'!$K$7:$L$7</c:f>
              <c:numCache>
                <c:formatCode>#,##0</c:formatCode>
                <c:ptCount val="2"/>
                <c:pt idx="0">
                  <c:v>18344</c:v>
                </c:pt>
                <c:pt idx="1">
                  <c:v>23899</c:v>
                </c:pt>
              </c:numCache>
            </c:numRef>
          </c:val>
        </c:ser>
        <c:ser>
          <c:idx val="2"/>
          <c:order val="2"/>
          <c:tx>
            <c:strRef>
              <c:f>'Figura 2.1'!$J$8</c:f>
              <c:strCache>
                <c:ptCount val="1"/>
                <c:pt idx="0">
                  <c:v>Istituzioni pubbliche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9941736210474857E-3"/>
                  <c:y val="-4.29014115803033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9941736210474857E-3"/>
                  <c:y val="-4.29014115803033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50">
                    <a:solidFill>
                      <a:srgbClr val="008000"/>
                    </a:solidFill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'Figura 2.1'!$K$5:$L$5</c:f>
              <c:numCache>
                <c:formatCode>General</c:formatCode>
                <c:ptCount val="2"/>
                <c:pt idx="0">
                  <c:v>2001</c:v>
                </c:pt>
                <c:pt idx="1">
                  <c:v>2011</c:v>
                </c:pt>
              </c:numCache>
            </c:numRef>
          </c:cat>
          <c:val>
            <c:numRef>
              <c:f>'Figura 2.1'!$K$8:$L$8</c:f>
              <c:numCache>
                <c:formatCode>#,##0</c:formatCode>
                <c:ptCount val="2"/>
                <c:pt idx="0">
                  <c:v>720</c:v>
                </c:pt>
                <c:pt idx="1">
                  <c:v>587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42"/>
        <c:overlap val="100"/>
        <c:axId val="126339328"/>
        <c:axId val="126443520"/>
      </c:barChart>
      <c:catAx>
        <c:axId val="126339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126443520"/>
        <c:crossesAt val="0"/>
        <c:auto val="1"/>
        <c:lblAlgn val="ctr"/>
        <c:lblOffset val="100"/>
        <c:noMultiLvlLbl val="0"/>
      </c:catAx>
      <c:valAx>
        <c:axId val="126443520"/>
        <c:scaling>
          <c:orientation val="minMax"/>
          <c:min val="0"/>
        </c:scaling>
        <c:delete val="0"/>
        <c:axPos val="l"/>
        <c:numFmt formatCode="#,##0" sourceLinked="0"/>
        <c:majorTickMark val="none"/>
        <c:minorTickMark val="none"/>
        <c:tickLblPos val="nextTo"/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12633932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5337423312883442E-2"/>
          <c:y val="0.92070895802492869"/>
          <c:w val="0.98466257668711654"/>
          <c:h val="7.9291041975071419E-2"/>
        </c:manualLayout>
      </c:layout>
      <c:overlay val="0"/>
      <c:txPr>
        <a:bodyPr/>
        <a:lstStyle/>
        <a:p>
          <a:pPr>
            <a:defRPr sz="12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it-IT"/>
        </a:p>
      </c:txPr>
    </c:legend>
    <c:plotVisOnly val="1"/>
    <c:dispBlanksAs val="zero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it-IT"/>
    </a:p>
  </c:txPr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image" Target="../media/image3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0.6784</cdr:x>
      <cdr:y>0.03635</cdr:y>
    </cdr:from>
    <cdr:to>
      <cdr:x>0.86888</cdr:x>
      <cdr:y>0.1289</cdr:y>
    </cdr:to>
    <cdr:sp macro="" textlink="">
      <cdr:nvSpPr>
        <cdr:cNvPr id="3" name="CasellaDiTesto 7"/>
        <cdr:cNvSpPr txBox="1"/>
      </cdr:nvSpPr>
      <cdr:spPr bwMode="auto">
        <a:xfrm xmlns:a="http://schemas.openxmlformats.org/drawingml/2006/main">
          <a:off x="3175253" y="143968"/>
          <a:ext cx="891546" cy="366539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u="sng" dirty="0">
              <a:solidFill>
                <a:srgbClr val="FF0000"/>
              </a:solidFill>
            </a:rPr>
            <a:t>355.403</a:t>
          </a:r>
          <a:endParaRPr lang="it-IT" u="sng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0.54251</cdr:x>
      <cdr:y>0.01483</cdr:y>
    </cdr:from>
    <cdr:to>
      <cdr:x>0.58756</cdr:x>
      <cdr:y>0.04386</cdr:y>
    </cdr:to>
    <cdr:sp macro="" textlink="">
      <cdr:nvSpPr>
        <cdr:cNvPr id="4" name="Mezza cornice 3"/>
        <cdr:cNvSpPr/>
      </cdr:nvSpPr>
      <cdr:spPr bwMode="auto">
        <a:xfrm xmlns:a="http://schemas.openxmlformats.org/drawingml/2006/main" rot="1800000">
          <a:off x="2301095" y="38443"/>
          <a:ext cx="191082" cy="75253"/>
        </a:xfrm>
        <a:prstGeom xmlns:a="http://schemas.openxmlformats.org/drawingml/2006/main" prst="halfFrame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it-IT"/>
        </a:p>
      </cdr:txBody>
    </cdr:sp>
  </cdr:relSizeAnchor>
  <cdr:relSizeAnchor xmlns:cdr="http://schemas.openxmlformats.org/drawingml/2006/chartDrawing">
    <cdr:from>
      <cdr:x>0.52308</cdr:x>
      <cdr:y>0.01818</cdr:y>
    </cdr:from>
    <cdr:to>
      <cdr:x>0.59849</cdr:x>
      <cdr:y>0.06756</cdr:y>
    </cdr:to>
    <cdr:sp macro="" textlink="">
      <cdr:nvSpPr>
        <cdr:cNvPr id="5" name="CasellaDiTesto 10"/>
        <cdr:cNvSpPr txBox="1"/>
      </cdr:nvSpPr>
      <cdr:spPr bwMode="auto">
        <a:xfrm xmlns:a="http://schemas.openxmlformats.org/drawingml/2006/main">
          <a:off x="2448272" y="72008"/>
          <a:ext cx="352958" cy="19556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100" u="none" dirty="0">
              <a:solidFill>
                <a:srgbClr val="FF0000"/>
              </a:solidFill>
            </a:rPr>
            <a:t>+7</a:t>
          </a:r>
        </a:p>
      </cdr:txBody>
    </cdr:sp>
  </cdr:relSizeAnchor>
  <cdr:relSizeAnchor xmlns:cdr="http://schemas.openxmlformats.org/drawingml/2006/chartDrawing">
    <cdr:from>
      <cdr:x>0.49231</cdr:x>
      <cdr:y>0.07412</cdr:y>
    </cdr:from>
    <cdr:to>
      <cdr:x>0.64615</cdr:x>
      <cdr:y>0.1161</cdr:y>
    </cdr:to>
    <cdr:cxnSp macro="">
      <cdr:nvCxnSpPr>
        <cdr:cNvPr id="6" name="Connettore 1 5"/>
        <cdr:cNvCxnSpPr/>
      </cdr:nvCxnSpPr>
      <cdr:spPr bwMode="auto">
        <a:xfrm xmlns:a="http://schemas.openxmlformats.org/drawingml/2006/main" flipV="1">
          <a:off x="2304256" y="293563"/>
          <a:ext cx="720080" cy="16623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0.47692</cdr:x>
      <cdr:y>0.56364</cdr:y>
    </cdr:from>
    <cdr:to>
      <cdr:x>0.64615</cdr:x>
      <cdr:y>0.60861</cdr:y>
    </cdr:to>
    <cdr:cxnSp macro="">
      <cdr:nvCxnSpPr>
        <cdr:cNvPr id="7" name="Connettore 1 6"/>
        <cdr:cNvCxnSpPr/>
      </cdr:nvCxnSpPr>
      <cdr:spPr bwMode="auto">
        <a:xfrm xmlns:a="http://schemas.openxmlformats.org/drawingml/2006/main" flipV="1">
          <a:off x="2232248" y="2232248"/>
          <a:ext cx="792088" cy="17812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0.49231</cdr:x>
      <cdr:y>0.21818</cdr:y>
    </cdr:from>
    <cdr:to>
      <cdr:x>0.64615</cdr:x>
      <cdr:y>0.26316</cdr:y>
    </cdr:to>
    <cdr:cxnSp macro="">
      <cdr:nvCxnSpPr>
        <cdr:cNvPr id="8" name="Connettore 1 7"/>
        <cdr:cNvCxnSpPr/>
      </cdr:nvCxnSpPr>
      <cdr:spPr bwMode="auto">
        <a:xfrm xmlns:a="http://schemas.openxmlformats.org/drawingml/2006/main" flipV="1">
          <a:off x="2088168" y="565575"/>
          <a:ext cx="652523" cy="116599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0.52706</cdr:x>
      <cdr:y>0.16403</cdr:y>
    </cdr:from>
    <cdr:to>
      <cdr:x>0.58005</cdr:x>
      <cdr:y>0.19082</cdr:y>
    </cdr:to>
    <cdr:sp macro="" textlink="">
      <cdr:nvSpPr>
        <cdr:cNvPr id="12" name="Mezza cornice 11"/>
        <cdr:cNvSpPr/>
      </cdr:nvSpPr>
      <cdr:spPr bwMode="auto">
        <a:xfrm xmlns:a="http://schemas.openxmlformats.org/drawingml/2006/main" rot="12600000">
          <a:off x="2273511" y="555126"/>
          <a:ext cx="228577" cy="90666"/>
        </a:xfrm>
        <a:prstGeom xmlns:a="http://schemas.openxmlformats.org/drawingml/2006/main" prst="halfFrame">
          <a:avLst/>
        </a:prstGeom>
        <a:solidFill xmlns:a="http://schemas.openxmlformats.org/drawingml/2006/main">
          <a:srgbClr val="92D050"/>
        </a:solidFill>
        <a:ln xmlns:a="http://schemas.openxmlformats.org/drawingml/2006/main">
          <a:solidFill>
            <a:schemeClr val="accent3">
              <a:lumMod val="75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it-IT"/>
        </a:p>
      </cdr:txBody>
    </cdr:sp>
  </cdr:relSizeAnchor>
  <cdr:relSizeAnchor xmlns:cdr="http://schemas.openxmlformats.org/drawingml/2006/chartDrawing">
    <cdr:from>
      <cdr:x>0.54681</cdr:x>
      <cdr:y>0.26976</cdr:y>
    </cdr:from>
    <cdr:to>
      <cdr:x>0.59775</cdr:x>
      <cdr:y>0.29655</cdr:y>
    </cdr:to>
    <cdr:sp macro="" textlink="">
      <cdr:nvSpPr>
        <cdr:cNvPr id="13" name="Mezza cornice 12"/>
        <cdr:cNvSpPr/>
      </cdr:nvSpPr>
      <cdr:spPr bwMode="auto">
        <a:xfrm xmlns:a="http://schemas.openxmlformats.org/drawingml/2006/main" rot="1800000">
          <a:off x="2358696" y="912956"/>
          <a:ext cx="219734" cy="90666"/>
        </a:xfrm>
        <a:prstGeom xmlns:a="http://schemas.openxmlformats.org/drawingml/2006/main" prst="halfFrame">
          <a:avLst/>
        </a:prstGeom>
        <a:solidFill xmlns:a="http://schemas.openxmlformats.org/drawingml/2006/main">
          <a:srgbClr val="FFC000"/>
        </a:solidFill>
        <a:ln xmlns:a="http://schemas.openxmlformats.org/drawingml/2006/main">
          <a:solidFill>
            <a:schemeClr val="accent6">
              <a:lumMod val="75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it-IT"/>
        </a:p>
      </cdr:txBody>
    </cdr:sp>
  </cdr:relSizeAnchor>
  <cdr:relSizeAnchor xmlns:cdr="http://schemas.openxmlformats.org/drawingml/2006/chartDrawing">
    <cdr:from>
      <cdr:x>0.42442</cdr:x>
      <cdr:y>0.08931</cdr:y>
    </cdr:from>
    <cdr:to>
      <cdr:x>0.66209</cdr:x>
      <cdr:y>0.14894</cdr:y>
    </cdr:to>
    <cdr:sp macro="" textlink="">
      <cdr:nvSpPr>
        <cdr:cNvPr id="14" name="CasellaDiTesto 12"/>
        <cdr:cNvSpPr txBox="1"/>
      </cdr:nvSpPr>
      <cdr:spPr bwMode="auto">
        <a:xfrm xmlns:a="http://schemas.openxmlformats.org/drawingml/2006/main">
          <a:off x="1830763" y="302254"/>
          <a:ext cx="1025226" cy="2018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1100" u="none" dirty="0">
              <a:solidFill>
                <a:srgbClr val="008000"/>
              </a:solidFill>
            </a:rPr>
            <a:t>-18,5</a:t>
          </a:r>
        </a:p>
      </cdr:txBody>
    </cdr:sp>
  </cdr:relSizeAnchor>
  <cdr:relSizeAnchor xmlns:cdr="http://schemas.openxmlformats.org/drawingml/2006/chartDrawing">
    <cdr:from>
      <cdr:x>0.42442</cdr:x>
      <cdr:y>0.29788</cdr:y>
    </cdr:from>
    <cdr:to>
      <cdr:x>0.66209</cdr:x>
      <cdr:y>0.38298</cdr:y>
    </cdr:to>
    <cdr:sp macro="" textlink="">
      <cdr:nvSpPr>
        <cdr:cNvPr id="17" name="CasellaDiTesto 16"/>
        <cdr:cNvSpPr txBox="1"/>
      </cdr:nvSpPr>
      <cdr:spPr bwMode="auto">
        <a:xfrm xmlns:a="http://schemas.openxmlformats.org/drawingml/2006/main">
          <a:off x="1830763" y="1008113"/>
          <a:ext cx="1025226" cy="2880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1100" u="none" dirty="0">
              <a:solidFill>
                <a:srgbClr val="800000"/>
              </a:solidFill>
            </a:rPr>
            <a:t>+30,3</a:t>
          </a:r>
        </a:p>
      </cdr:txBody>
    </cdr:sp>
  </cdr:relSizeAnchor>
  <cdr:relSizeAnchor xmlns:cdr="http://schemas.openxmlformats.org/drawingml/2006/chartDrawing">
    <cdr:from>
      <cdr:x>0.54072</cdr:x>
      <cdr:y>0.52235</cdr:y>
    </cdr:from>
    <cdr:to>
      <cdr:x>0.59166</cdr:x>
      <cdr:y>0.54914</cdr:y>
    </cdr:to>
    <cdr:sp macro="" textlink="">
      <cdr:nvSpPr>
        <cdr:cNvPr id="18" name="Mezza cornice 17"/>
        <cdr:cNvSpPr/>
      </cdr:nvSpPr>
      <cdr:spPr bwMode="auto">
        <a:xfrm xmlns:a="http://schemas.openxmlformats.org/drawingml/2006/main" rot="1800000">
          <a:off x="2530835" y="2068732"/>
          <a:ext cx="238464" cy="106111"/>
        </a:xfrm>
        <a:prstGeom xmlns:a="http://schemas.openxmlformats.org/drawingml/2006/main" prst="halfFram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it-IT"/>
        </a:p>
      </cdr:txBody>
    </cdr:sp>
  </cdr:relSizeAnchor>
  <cdr:relSizeAnchor xmlns:cdr="http://schemas.openxmlformats.org/drawingml/2006/chartDrawing">
    <cdr:from>
      <cdr:x>0.42442</cdr:x>
      <cdr:y>0.52727</cdr:y>
    </cdr:from>
    <cdr:to>
      <cdr:x>0.66209</cdr:x>
      <cdr:y>0.62161</cdr:y>
    </cdr:to>
    <cdr:sp macro="" textlink="">
      <cdr:nvSpPr>
        <cdr:cNvPr id="19" name="CasellaDiTesto 11"/>
        <cdr:cNvSpPr txBox="1"/>
      </cdr:nvSpPr>
      <cdr:spPr bwMode="auto">
        <a:xfrm xmlns:a="http://schemas.openxmlformats.org/drawingml/2006/main">
          <a:off x="1800201" y="1404778"/>
          <a:ext cx="1008112" cy="2513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1100" u="none" dirty="0">
              <a:solidFill>
                <a:srgbClr val="000099"/>
              </a:solidFill>
            </a:rPr>
            <a:t>+5,7</a:t>
          </a:r>
        </a:p>
      </cdr:txBody>
    </cdr:sp>
  </cdr:relSizeAnchor>
  <cdr:relSizeAnchor xmlns:cdr="http://schemas.openxmlformats.org/drawingml/2006/chartDrawing">
    <cdr:from>
      <cdr:x>0.26951</cdr:x>
      <cdr:y>0.59575</cdr:y>
    </cdr:from>
    <cdr:to>
      <cdr:x>0.43431</cdr:x>
      <cdr:y>0.65535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1162537" y="2016224"/>
          <a:ext cx="710872" cy="2016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it-IT" sz="1100" dirty="0" smtClean="0">
              <a:solidFill>
                <a:schemeClr val="bg1"/>
              </a:solidFill>
            </a:rPr>
            <a:t>(</a:t>
          </a:r>
          <a:r>
            <a:rPr lang="it-IT" sz="1050" dirty="0" smtClean="0">
              <a:solidFill>
                <a:schemeClr val="bg1"/>
              </a:solidFill>
            </a:rPr>
            <a:t>94,3</a:t>
          </a:r>
          <a:r>
            <a:rPr lang="it-IT" sz="1100" dirty="0" smtClean="0">
              <a:solidFill>
                <a:schemeClr val="bg1"/>
              </a:solidFill>
            </a:rPr>
            <a:t>)</a:t>
          </a:r>
          <a:endParaRPr lang="it-IT" sz="11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0.69229</cdr:x>
      <cdr:y>0.59575</cdr:y>
    </cdr:from>
    <cdr:to>
      <cdr:x>0.82583</cdr:x>
      <cdr:y>0.65958</cdr:y>
    </cdr:to>
    <cdr:sp macro="" textlink="">
      <cdr:nvSpPr>
        <cdr:cNvPr id="9" name="CasellaDiTesto 8"/>
        <cdr:cNvSpPr txBox="1"/>
      </cdr:nvSpPr>
      <cdr:spPr>
        <a:xfrm xmlns:a="http://schemas.openxmlformats.org/drawingml/2006/main">
          <a:off x="2986236" y="2016224"/>
          <a:ext cx="576064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1050" dirty="0" smtClean="0">
              <a:solidFill>
                <a:schemeClr val="bg1"/>
              </a:solidFill>
            </a:rPr>
            <a:t>(93,1)</a:t>
          </a:r>
          <a:endParaRPr lang="it-IT" sz="105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0.80914</cdr:x>
      <cdr:y>0.17022</cdr:y>
    </cdr:from>
    <cdr:to>
      <cdr:x>0.92599</cdr:x>
      <cdr:y>0.23405</cdr:y>
    </cdr:to>
    <cdr:sp macro="" textlink="">
      <cdr:nvSpPr>
        <cdr:cNvPr id="10" name="CasellaDiTesto 9"/>
        <cdr:cNvSpPr txBox="1"/>
      </cdr:nvSpPr>
      <cdr:spPr>
        <a:xfrm xmlns:a="http://schemas.openxmlformats.org/drawingml/2006/main">
          <a:off x="3490292" y="576064"/>
          <a:ext cx="50405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 rtl="0">
            <a:defRPr sz="1050" b="0" i="0" u="none" strike="noStrike" kern="1200" baseline="0">
              <a:solidFill>
                <a:srgbClr val="800000"/>
              </a:solidFill>
              <a:latin typeface="Calibri"/>
              <a:ea typeface="Calibri"/>
              <a:cs typeface="Calibri"/>
            </a:defRPr>
          </a:pPr>
          <a:r>
            <a:rPr lang="it-IT" sz="1050" kern="1200" dirty="0">
              <a:solidFill>
                <a:srgbClr val="800000"/>
              </a:solidFill>
              <a:latin typeface="Calibri"/>
              <a:ea typeface="Calibri"/>
              <a:cs typeface="Calibri"/>
            </a:rPr>
            <a:t>(6,7)</a:t>
          </a:r>
        </a:p>
      </cdr:txBody>
    </cdr:sp>
  </cdr:relSizeAnchor>
  <cdr:relSizeAnchor xmlns:cdr="http://schemas.openxmlformats.org/drawingml/2006/chartDrawing">
    <cdr:from>
      <cdr:x>0.16647</cdr:x>
      <cdr:y>0.21277</cdr:y>
    </cdr:from>
    <cdr:to>
      <cdr:x>0.28332</cdr:x>
      <cdr:y>0.2766</cdr:y>
    </cdr:to>
    <cdr:sp macro="" textlink="">
      <cdr:nvSpPr>
        <cdr:cNvPr id="11" name="CasellaDiTesto 10"/>
        <cdr:cNvSpPr txBox="1"/>
      </cdr:nvSpPr>
      <cdr:spPr>
        <a:xfrm xmlns:a="http://schemas.openxmlformats.org/drawingml/2006/main">
          <a:off x="718067" y="720080"/>
          <a:ext cx="50405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>
            <a:defRPr sz="1050" b="0" i="0" u="none" strike="noStrike" kern="1200" baseline="0">
              <a:solidFill>
                <a:srgbClr val="800000"/>
              </a:solidFill>
              <a:latin typeface="Calibri"/>
              <a:ea typeface="Calibri"/>
              <a:cs typeface="Calibri"/>
            </a:defRPr>
          </a:pPr>
          <a:r>
            <a:rPr lang="it-IT" sz="1050" kern="1200" dirty="0" smtClean="0">
              <a:solidFill>
                <a:srgbClr val="800000"/>
              </a:solidFill>
              <a:latin typeface="Calibri"/>
              <a:ea typeface="Calibri"/>
              <a:cs typeface="Calibri"/>
            </a:rPr>
            <a:t>(5,5)</a:t>
          </a:r>
          <a:endParaRPr lang="it-IT" sz="1050" kern="1200" dirty="0">
            <a:solidFill>
              <a:srgbClr val="800000"/>
            </a:solidFill>
            <a:latin typeface="Calibri"/>
            <a:ea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0.16647</cdr:x>
      <cdr:y>0.14894</cdr:y>
    </cdr:from>
    <cdr:to>
      <cdr:x>0.28332</cdr:x>
      <cdr:y>0.21277</cdr:y>
    </cdr:to>
    <cdr:sp macro="" textlink="">
      <cdr:nvSpPr>
        <cdr:cNvPr id="15" name="CasellaDiTesto 14"/>
        <cdr:cNvSpPr txBox="1"/>
      </cdr:nvSpPr>
      <cdr:spPr>
        <a:xfrm xmlns:a="http://schemas.openxmlformats.org/drawingml/2006/main">
          <a:off x="718067" y="504056"/>
          <a:ext cx="50405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it-IT" sz="1050" dirty="0" smtClean="0">
              <a:solidFill>
                <a:srgbClr val="008000"/>
              </a:solidFill>
            </a:rPr>
            <a:t>(0,2</a:t>
          </a:r>
          <a:r>
            <a:rPr lang="it-IT" sz="1100" dirty="0" smtClean="0">
              <a:solidFill>
                <a:srgbClr val="008000"/>
              </a:solidFill>
            </a:rPr>
            <a:t>)</a:t>
          </a:r>
          <a:endParaRPr lang="it-IT" sz="1100" dirty="0">
            <a:solidFill>
              <a:srgbClr val="008000"/>
            </a:solidFill>
          </a:endParaRPr>
        </a:p>
      </cdr:txBody>
    </cdr:sp>
  </cdr:relSizeAnchor>
  <cdr:relSizeAnchor xmlns:cdr="http://schemas.openxmlformats.org/drawingml/2006/chartDrawing">
    <cdr:from>
      <cdr:x>0.80914</cdr:x>
      <cdr:y>0.1077</cdr:y>
    </cdr:from>
    <cdr:to>
      <cdr:x>0.92599</cdr:x>
      <cdr:y>0.17153</cdr:y>
    </cdr:to>
    <cdr:sp macro="" textlink="">
      <cdr:nvSpPr>
        <cdr:cNvPr id="20" name="CasellaDiTesto 1"/>
        <cdr:cNvSpPr txBox="1"/>
      </cdr:nvSpPr>
      <cdr:spPr>
        <a:xfrm xmlns:a="http://schemas.openxmlformats.org/drawingml/2006/main">
          <a:off x="3490292" y="364479"/>
          <a:ext cx="50405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1050" dirty="0" smtClean="0">
              <a:solidFill>
                <a:srgbClr val="008000"/>
              </a:solidFill>
            </a:rPr>
            <a:t>(0,2</a:t>
          </a:r>
          <a:r>
            <a:rPr lang="it-IT" sz="1100" dirty="0" smtClean="0">
              <a:solidFill>
                <a:srgbClr val="008000"/>
              </a:solidFill>
            </a:rPr>
            <a:t>)</a:t>
          </a:r>
          <a:endParaRPr lang="it-IT" sz="1100" dirty="0">
            <a:solidFill>
              <a:srgbClr val="008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9213" y="0"/>
            <a:ext cx="2951162" cy="496888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2813"/>
            <a:ext cx="4994275" cy="44735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51163" cy="496888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213" y="9445625"/>
            <a:ext cx="2951162" cy="496888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48A53DC8-EA10-4C48-8239-426F7691FF5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62129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19553" indent="-37462500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05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10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1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21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E13CCA4E-CBCA-4B9E-A1B5-114DBE9CA9FA}" type="slidenum">
              <a:rPr lang="it-IT" sz="1200"/>
              <a:pPr/>
              <a:t>1</a:t>
            </a:fld>
            <a:endParaRPr lang="it-IT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59F88D8-EDEA-464D-850A-CCFF26BC86EB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10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Come nel resto del paese è in atto il processo di terziarizzazione dell’economia</a:t>
            </a:r>
          </a:p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Privato cresce anche in sanità e istruzione</a:t>
            </a:r>
          </a:p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Il settore agricolo manifatturiero ha un’incidenza veramente piccola, (0,6% per UL e 0,4% per addetti) tuttavia mostra un a tendenza veramente sfavorevole……..di non chiara spiegazione per una regione che ha eccellenze mondiali (vino) nel settore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2940AF3-9F3E-4666-A37D-E38E8B7A5AFA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11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mm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0FC67F7-363C-4562-B73A-D447A7F90D36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12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mm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AAE847B-2904-44AD-8274-B795961F0F12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13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dirty="0" err="1" smtClean="0">
                <a:solidFill>
                  <a:schemeClr val="bg2"/>
                </a:solidFill>
              </a:rPr>
              <a:t>Specializzazione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misurata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tramite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il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u="sng" dirty="0" err="1" smtClean="0">
                <a:solidFill>
                  <a:schemeClr val="bg2"/>
                </a:solidFill>
              </a:rPr>
              <a:t>coefficiente</a:t>
            </a:r>
            <a:r>
              <a:rPr lang="en-US" u="sng" dirty="0" smtClean="0">
                <a:solidFill>
                  <a:schemeClr val="bg2"/>
                </a:solidFill>
              </a:rPr>
              <a:t> di </a:t>
            </a:r>
            <a:r>
              <a:rPr lang="en-US" u="sng" dirty="0" err="1" smtClean="0">
                <a:solidFill>
                  <a:schemeClr val="bg2"/>
                </a:solidFill>
              </a:rPr>
              <a:t>localizzazione</a:t>
            </a:r>
            <a:r>
              <a:rPr lang="en-US" u="sng" dirty="0" smtClean="0">
                <a:solidFill>
                  <a:schemeClr val="bg2"/>
                </a:solidFill>
              </a:rPr>
              <a:t>: </a:t>
            </a: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dirty="0" err="1" smtClean="0">
                <a:solidFill>
                  <a:schemeClr val="bg2"/>
                </a:solidFill>
              </a:rPr>
              <a:t>Che</a:t>
            </a:r>
            <a:r>
              <a:rPr lang="en-US" dirty="0" smtClean="0">
                <a:solidFill>
                  <a:schemeClr val="bg2"/>
                </a:solidFill>
              </a:rPr>
              <a:t> è </a:t>
            </a:r>
            <a:r>
              <a:rPr lang="en-US" dirty="0" err="1" smtClean="0">
                <a:solidFill>
                  <a:schemeClr val="bg2"/>
                </a:solidFill>
              </a:rPr>
              <a:t>calcolato</a:t>
            </a:r>
            <a:r>
              <a:rPr lang="en-US" dirty="0" smtClean="0">
                <a:solidFill>
                  <a:schemeClr val="bg2"/>
                </a:solidFill>
              </a:rPr>
              <a:t> come </a:t>
            </a:r>
            <a:r>
              <a:rPr lang="en-US" dirty="0" err="1" smtClean="0">
                <a:solidFill>
                  <a:schemeClr val="bg2"/>
                </a:solidFill>
              </a:rPr>
              <a:t>rapporto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fra</a:t>
            </a:r>
            <a:r>
              <a:rPr lang="en-US" dirty="0" smtClean="0">
                <a:solidFill>
                  <a:schemeClr val="bg2"/>
                </a:solidFill>
              </a:rPr>
              <a:t> la quota </a:t>
            </a:r>
            <a:r>
              <a:rPr lang="en-US" dirty="0" err="1" smtClean="0">
                <a:solidFill>
                  <a:schemeClr val="bg2"/>
                </a:solidFill>
              </a:rPr>
              <a:t>percentuale</a:t>
            </a:r>
            <a:r>
              <a:rPr lang="en-US" dirty="0" smtClean="0">
                <a:solidFill>
                  <a:schemeClr val="bg2"/>
                </a:solidFill>
              </a:rPr>
              <a:t> di </a:t>
            </a:r>
            <a:r>
              <a:rPr lang="en-US" dirty="0" err="1" smtClean="0">
                <a:solidFill>
                  <a:schemeClr val="bg2"/>
                </a:solidFill>
              </a:rPr>
              <a:t>addetti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delle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unità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locali</a:t>
            </a:r>
            <a:r>
              <a:rPr lang="en-US" dirty="0" smtClean="0">
                <a:solidFill>
                  <a:schemeClr val="bg2"/>
                </a:solidFill>
              </a:rPr>
              <a:t> per </a:t>
            </a:r>
            <a:r>
              <a:rPr lang="en-US" dirty="0" err="1" smtClean="0">
                <a:solidFill>
                  <a:schemeClr val="bg2"/>
                </a:solidFill>
              </a:rPr>
              <a:t>attività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economica</a:t>
            </a:r>
            <a:r>
              <a:rPr lang="en-US" dirty="0" smtClean="0">
                <a:solidFill>
                  <a:schemeClr val="bg2"/>
                </a:solidFill>
              </a:rPr>
              <a:t> del </a:t>
            </a:r>
            <a:r>
              <a:rPr lang="en-US" dirty="0" err="1" smtClean="0">
                <a:solidFill>
                  <a:schemeClr val="bg2"/>
                </a:solidFill>
              </a:rPr>
              <a:t>territorio</a:t>
            </a:r>
            <a:r>
              <a:rPr lang="en-US" dirty="0" smtClean="0">
                <a:solidFill>
                  <a:schemeClr val="bg2"/>
                </a:solidFill>
              </a:rPr>
              <a:t>  di </a:t>
            </a:r>
            <a:r>
              <a:rPr lang="en-US" dirty="0" err="1" smtClean="0">
                <a:solidFill>
                  <a:schemeClr val="bg2"/>
                </a:solidFill>
              </a:rPr>
              <a:t>interesse</a:t>
            </a:r>
            <a:r>
              <a:rPr lang="en-US" dirty="0" smtClean="0">
                <a:solidFill>
                  <a:schemeClr val="bg2"/>
                </a:solidFill>
              </a:rPr>
              <a:t> e la </a:t>
            </a:r>
            <a:r>
              <a:rPr lang="en-US" dirty="0" err="1" smtClean="0">
                <a:solidFill>
                  <a:schemeClr val="bg2"/>
                </a:solidFill>
              </a:rPr>
              <a:t>medesima</a:t>
            </a:r>
            <a:r>
              <a:rPr lang="en-US" dirty="0" smtClean="0">
                <a:solidFill>
                  <a:schemeClr val="bg2"/>
                </a:solidFill>
              </a:rPr>
              <a:t> quota </a:t>
            </a:r>
            <a:r>
              <a:rPr lang="en-US" dirty="0" err="1" smtClean="0">
                <a:solidFill>
                  <a:schemeClr val="bg2"/>
                </a:solidFill>
              </a:rPr>
              <a:t>nazionale</a:t>
            </a:r>
            <a:r>
              <a:rPr lang="en-US" dirty="0" smtClean="0">
                <a:solidFill>
                  <a:schemeClr val="bg2"/>
                </a:solidFill>
              </a:rPr>
              <a:t> . </a:t>
            </a:r>
            <a:r>
              <a:rPr lang="en-US" dirty="0" err="1" smtClean="0">
                <a:solidFill>
                  <a:schemeClr val="bg2"/>
                </a:solidFill>
              </a:rPr>
              <a:t>Fornisce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un’indicazione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della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specializzazione</a:t>
            </a:r>
            <a:r>
              <a:rPr lang="en-US" dirty="0" smtClean="0">
                <a:solidFill>
                  <a:schemeClr val="bg2"/>
                </a:solidFill>
              </a:rPr>
              <a:t> di </a:t>
            </a:r>
            <a:r>
              <a:rPr lang="en-US" dirty="0" err="1" smtClean="0">
                <a:solidFill>
                  <a:schemeClr val="bg2"/>
                </a:solidFill>
              </a:rPr>
              <a:t>comparto</a:t>
            </a:r>
            <a:r>
              <a:rPr lang="en-US" dirty="0" smtClean="0">
                <a:solidFill>
                  <a:schemeClr val="bg2"/>
                </a:solidFill>
              </a:rPr>
              <a:t> del </a:t>
            </a:r>
            <a:r>
              <a:rPr lang="en-US" dirty="0" err="1" smtClean="0">
                <a:solidFill>
                  <a:schemeClr val="bg2"/>
                </a:solidFill>
              </a:rPr>
              <a:t>sistema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economico</a:t>
            </a:r>
            <a:r>
              <a:rPr lang="en-US" dirty="0" smtClean="0">
                <a:solidFill>
                  <a:schemeClr val="bg2"/>
                </a:solidFill>
              </a:rPr>
              <a:t> locale per </a:t>
            </a:r>
            <a:r>
              <a:rPr lang="en-US" dirty="0" err="1" smtClean="0">
                <a:solidFill>
                  <a:schemeClr val="bg2"/>
                </a:solidFill>
              </a:rPr>
              <a:t>valori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maggiori</a:t>
            </a:r>
            <a:r>
              <a:rPr lang="en-US" dirty="0" smtClean="0">
                <a:solidFill>
                  <a:schemeClr val="bg2"/>
                </a:solidFill>
              </a:rPr>
              <a:t> di 100. </a:t>
            </a:r>
            <a:r>
              <a:rPr lang="en-US" dirty="0" err="1" smtClean="0">
                <a:solidFill>
                  <a:schemeClr val="bg2"/>
                </a:solidFill>
              </a:rPr>
              <a:t>Tanto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maggiore</a:t>
            </a:r>
            <a:r>
              <a:rPr lang="en-US" dirty="0" smtClean="0">
                <a:solidFill>
                  <a:schemeClr val="bg2"/>
                </a:solidFill>
              </a:rPr>
              <a:t> è </a:t>
            </a:r>
            <a:r>
              <a:rPr lang="en-US" dirty="0" err="1" smtClean="0">
                <a:solidFill>
                  <a:schemeClr val="bg2"/>
                </a:solidFill>
              </a:rPr>
              <a:t>il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coefficiente</a:t>
            </a:r>
            <a:r>
              <a:rPr lang="en-US" dirty="0" smtClean="0">
                <a:solidFill>
                  <a:schemeClr val="bg2"/>
                </a:solidFill>
              </a:rPr>
              <a:t>, </a:t>
            </a:r>
            <a:r>
              <a:rPr lang="en-US" dirty="0" err="1" smtClean="0">
                <a:solidFill>
                  <a:schemeClr val="bg2"/>
                </a:solidFill>
              </a:rPr>
              <a:t>tanto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maggiore</a:t>
            </a:r>
            <a:r>
              <a:rPr lang="en-US" dirty="0" smtClean="0">
                <a:solidFill>
                  <a:schemeClr val="bg2"/>
                </a:solidFill>
              </a:rPr>
              <a:t>  </a:t>
            </a:r>
            <a:r>
              <a:rPr lang="en-US" dirty="0" err="1" smtClean="0">
                <a:solidFill>
                  <a:schemeClr val="bg2"/>
                </a:solidFill>
              </a:rPr>
              <a:t>sarà</a:t>
            </a:r>
            <a:r>
              <a:rPr lang="en-US" dirty="0" smtClean="0">
                <a:solidFill>
                  <a:schemeClr val="bg2"/>
                </a:solidFill>
              </a:rPr>
              <a:t> la </a:t>
            </a:r>
            <a:r>
              <a:rPr lang="en-US" dirty="0" err="1" smtClean="0">
                <a:solidFill>
                  <a:schemeClr val="bg2"/>
                </a:solidFill>
              </a:rPr>
              <a:t>specializzazione</a:t>
            </a:r>
            <a:r>
              <a:rPr lang="en-US" dirty="0" smtClean="0">
                <a:solidFill>
                  <a:schemeClr val="bg2"/>
                </a:solidFill>
              </a:rPr>
              <a:t> locale.</a:t>
            </a: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en-US" dirty="0" smtClean="0">
                <a:solidFill>
                  <a:schemeClr val="bg2"/>
                </a:solidFill>
              </a:rPr>
              <a:t>	Add(UL) </a:t>
            </a:r>
            <a:r>
              <a:rPr lang="en-US" dirty="0" err="1" smtClean="0">
                <a:solidFill>
                  <a:schemeClr val="bg2"/>
                </a:solidFill>
              </a:rPr>
              <a:t>Settore</a:t>
            </a:r>
            <a:r>
              <a:rPr lang="en-US" dirty="0" smtClean="0">
                <a:solidFill>
                  <a:schemeClr val="bg2"/>
                </a:solidFill>
              </a:rPr>
              <a:t>/</a:t>
            </a:r>
            <a:r>
              <a:rPr lang="en-US" dirty="0" err="1" smtClean="0">
                <a:solidFill>
                  <a:schemeClr val="bg2"/>
                </a:solidFill>
              </a:rPr>
              <a:t>Territorio</a:t>
            </a:r>
            <a:r>
              <a:rPr lang="en-US" dirty="0" smtClean="0">
                <a:solidFill>
                  <a:schemeClr val="bg2"/>
                </a:solidFill>
              </a:rPr>
              <a:t>%</a:t>
            </a:r>
          </a:p>
          <a:p>
            <a:pPr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en-US" dirty="0" smtClean="0">
                <a:solidFill>
                  <a:schemeClr val="bg2"/>
                </a:solidFill>
              </a:rPr>
              <a:t>		</a:t>
            </a:r>
            <a:r>
              <a:rPr lang="en-US" dirty="0" err="1" smtClean="0">
                <a:solidFill>
                  <a:schemeClr val="bg2"/>
                </a:solidFill>
              </a:rPr>
              <a:t>sul</a:t>
            </a:r>
            <a:r>
              <a:rPr lang="en-US" dirty="0" smtClean="0">
                <a:solidFill>
                  <a:schemeClr val="bg2"/>
                </a:solidFill>
              </a:rPr>
              <a:t>	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en-US" dirty="0" smtClean="0">
                <a:solidFill>
                  <a:schemeClr val="bg2"/>
                </a:solidFill>
              </a:rPr>
              <a:t>       Add(UL) </a:t>
            </a:r>
            <a:r>
              <a:rPr lang="en-US" dirty="0" err="1" smtClean="0">
                <a:solidFill>
                  <a:schemeClr val="bg2"/>
                </a:solidFill>
              </a:rPr>
              <a:t>Settore</a:t>
            </a:r>
            <a:r>
              <a:rPr lang="en-US" dirty="0" smtClean="0">
                <a:solidFill>
                  <a:schemeClr val="bg2"/>
                </a:solidFill>
              </a:rPr>
              <a:t>/Italia% </a:t>
            </a:r>
          </a:p>
          <a:p>
            <a:pPr eaLnBrk="1" hangingPunct="1">
              <a:defRPr/>
            </a:pPr>
            <a:endParaRPr lang="it-IT" altLang="it-IT" dirty="0" smtClean="0">
              <a:latin typeface="Arial" pitchFamily="34" charset="0"/>
              <a:ea typeface="ＭＳ Ｐゴシック" pitchFamily="34" charset="-128"/>
            </a:endParaRPr>
          </a:p>
          <a:p>
            <a:pPr eaLnBrk="1" hangingPunct="1">
              <a:defRPr/>
            </a:pPr>
            <a:endParaRPr lang="it-IT" altLang="it-IT" dirty="0" smtClean="0">
              <a:latin typeface="Arial" pitchFamily="34" charset="0"/>
              <a:ea typeface="ＭＳ Ｐゴシック" pitchFamily="34" charset="-128"/>
            </a:endParaRPr>
          </a:p>
          <a:p>
            <a:pPr>
              <a:defRPr/>
            </a:pPr>
            <a:r>
              <a:rPr lang="it-IT" dirty="0" smtClean="0"/>
              <a:t>Il </a:t>
            </a:r>
            <a:r>
              <a:rPr lang="it-IT" u="sng" dirty="0" smtClean="0"/>
              <a:t>coefficiente di localizzazione relativo </a:t>
            </a:r>
            <a:r>
              <a:rPr lang="it-IT" dirty="0" smtClean="0"/>
              <a:t>è una trasformazione tale che il coefficiente di localizzazione vari tra 0 e 1. Si ottiene sottraendo il minimo dai coefficienti di localizzazione e rapportando il risultato alla differenza tra il massimo e il minimo. E’ utilizzato per confrontare diverse specializzazioni.</a:t>
            </a:r>
          </a:p>
          <a:p>
            <a:pPr>
              <a:defRPr/>
            </a:pP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 </a:t>
            </a:r>
          </a:p>
          <a:p>
            <a:pPr eaLnBrk="1" hangingPunct="1">
              <a:defRPr/>
            </a:pPr>
            <a:endParaRPr lang="it-IT" altLang="it-IT" dirty="0" smtClean="0">
              <a:latin typeface="Arial" pitchFamily="34" charset="0"/>
              <a:ea typeface="ＭＳ Ｐゴシック" pitchFamily="34" charset="-128"/>
            </a:endParaRPr>
          </a:p>
          <a:p>
            <a:pPr eaLnBrk="1" hangingPunct="1">
              <a:defRPr/>
            </a:pPr>
            <a:r>
              <a:rPr lang="it-IT" altLang="it-IT" dirty="0" smtClean="0">
                <a:latin typeface="Arial" pitchFamily="34" charset="0"/>
                <a:ea typeface="ＭＳ Ｐゴシック" pitchFamily="34" charset="-128"/>
              </a:rPr>
              <a:t>Alcuni sono alti ma si riferiscono a realtà molto  piccole</a:t>
            </a:r>
          </a:p>
          <a:p>
            <a:pPr eaLnBrk="1" hangingPunct="1">
              <a:defRPr/>
            </a:pPr>
            <a:endParaRPr lang="it-IT" altLang="it-IT" dirty="0" smtClean="0">
              <a:latin typeface="Arial" pitchFamily="34" charset="0"/>
              <a:ea typeface="ＭＳ Ｐゴシック" pitchFamily="34" charset="-128"/>
            </a:endParaRPr>
          </a:p>
          <a:p>
            <a:pPr eaLnBrk="1" hangingPunct="1">
              <a:defRPr/>
            </a:pPr>
            <a:r>
              <a:rPr lang="it-IT" altLang="it-IT" dirty="0" smtClean="0">
                <a:latin typeface="Arial" pitchFamily="34" charset="0"/>
                <a:ea typeface="ＭＳ Ｐゴシック" pitchFamily="34" charset="-128"/>
              </a:rPr>
              <a:t>Costruzioni specializzate: Cotto?</a:t>
            </a:r>
          </a:p>
          <a:p>
            <a:pPr eaLnBrk="1" hangingPunct="1">
              <a:defRPr/>
            </a:pPr>
            <a:endParaRPr lang="it-IT" altLang="it-IT" dirty="0" smtClean="0">
              <a:latin typeface="Arial" pitchFamily="34" charset="0"/>
              <a:ea typeface="ＭＳ Ｐゴシック" pitchFamily="34" charset="-128"/>
            </a:endParaRPr>
          </a:p>
          <a:p>
            <a:pPr eaLnBrk="1" hangingPunct="1">
              <a:defRPr/>
            </a:pPr>
            <a:r>
              <a:rPr lang="it-IT" altLang="it-IT" dirty="0" smtClean="0">
                <a:latin typeface="Arial" pitchFamily="34" charset="0"/>
                <a:ea typeface="ＭＳ Ｐゴシック" pitchFamily="34" charset="-128"/>
              </a:rPr>
              <a:t>I colori  indicano un’intensità diversa per la Regione Toscana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856FA33-E740-43A9-A2CF-05C15AEE74BE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14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Il censimento conferma l’apertura internazionale dei mercati di sbocco della regione soprattutto nei settori di più alta specializzazione (abbigliamento , pelletteria)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FB49E5C-108C-4F08-96B9-4CDAA7F9A134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15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altLang="it-IT" smtClean="0">
                <a:solidFill>
                  <a:schemeClr val="bg2"/>
                </a:solidFill>
                <a:ea typeface="ＭＳ Ｐゴシック"/>
                <a:cs typeface="ＭＳ Ｐゴシック"/>
              </a:rPr>
              <a:t>Il settore non-profit è una realtà nazionale che conta circa il 6,4% delle unità economiche totali e circa il 3,4% dei lavoratori.</a:t>
            </a:r>
          </a:p>
          <a:p>
            <a:pPr eaLnBrk="1" hangingPunct="1"/>
            <a:endParaRPr lang="it-IT" altLang="it-IT" smtClean="0">
              <a:solidFill>
                <a:schemeClr val="bg2"/>
              </a:solidFill>
              <a:ea typeface="ＭＳ Ｐゴシック"/>
              <a:cs typeface="ＭＳ Ｐゴシック"/>
            </a:endParaRPr>
          </a:p>
          <a:p>
            <a:r>
              <a:rPr lang="it-IT" altLang="it-IT" smtClean="0">
                <a:solidFill>
                  <a:schemeClr val="bg2"/>
                </a:solidFill>
                <a:ea typeface="ＭＳ Ｐゴシック"/>
                <a:cs typeface="ＭＳ Ｐゴシック"/>
              </a:rPr>
              <a:t>Con quadro istituzionale si fa riferimento alla fotografia del settore che emerge dall’analisi della caratteristiche delle Unità Istituzionali (sede centrale). In base ad essa si</a:t>
            </a:r>
          </a:p>
          <a:p>
            <a:r>
              <a:rPr lang="it-IT" altLang="it-IT" smtClean="0">
                <a:solidFill>
                  <a:schemeClr val="bg2"/>
                </a:solidFill>
                <a:ea typeface="ＭＳ Ｐゴシック"/>
                <a:cs typeface="ＭＳ Ｐゴシック"/>
              </a:rPr>
              <a:t>ha un’idea della forza economica di un’area geografica </a:t>
            </a:r>
          </a:p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2FEA95-A850-4821-B21C-36D6DCEFF1E9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16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altLang="it-IT" b="1" smtClean="0">
                <a:ea typeface="ＭＳ Ｐゴシック"/>
                <a:cs typeface="ＭＳ Ｐゴシック"/>
              </a:rPr>
              <a:t>Solidaristico</a:t>
            </a:r>
            <a:r>
              <a:rPr lang="it-IT" altLang="it-IT" smtClean="0">
                <a:ea typeface="ＭＳ Ｐゴシック"/>
                <a:cs typeface="ＭＳ Ｐゴシック"/>
              </a:rPr>
              <a:t> : pubblica utilità</a:t>
            </a:r>
          </a:p>
          <a:p>
            <a:pPr eaLnBrk="1" hangingPunct="1"/>
            <a:r>
              <a:rPr lang="it-IT" altLang="it-IT" b="1" smtClean="0">
                <a:ea typeface="ＭＳ Ｐゴシック"/>
                <a:cs typeface="ＭＳ Ｐゴシック"/>
              </a:rPr>
              <a:t>Mutualistico</a:t>
            </a:r>
            <a:r>
              <a:rPr lang="it-IT" altLang="it-IT" smtClean="0">
                <a:ea typeface="ＭＳ Ｐゴシック"/>
                <a:cs typeface="ＭＳ Ｐゴシック"/>
              </a:rPr>
              <a:t>:  nell’interesse dei soli soci</a:t>
            </a:r>
          </a:p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  <a:p>
            <a:pPr eaLnBrk="1" hangingPunct="1"/>
            <a:r>
              <a:rPr lang="it-IT" altLang="it-IT" u="sng" smtClean="0">
                <a:ea typeface="ＭＳ Ｐゴシック"/>
                <a:cs typeface="ＭＳ Ｐゴシック"/>
              </a:rPr>
              <a:t>Maggioranza forme associazionistiche   </a:t>
            </a:r>
          </a:p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  <a:p>
            <a:pPr eaLnBrk="1" hangingPunct="1"/>
            <a:r>
              <a:rPr lang="it-IT" altLang="it-IT" smtClean="0">
                <a:solidFill>
                  <a:schemeClr val="bg2"/>
                </a:solidFill>
                <a:ea typeface="ＭＳ Ｐゴシック"/>
                <a:cs typeface="ＭＳ Ｐゴシック"/>
              </a:rPr>
              <a:t>Il settore non-profit è una realtà nazionale conta circa il 6,4 delle unità economiche totali e circa il 3,4% dei lavoratori.</a:t>
            </a:r>
          </a:p>
          <a:p>
            <a:pPr eaLnBrk="1" hangingPunct="1"/>
            <a:endParaRPr lang="it-IT" altLang="it-IT" smtClean="0">
              <a:solidFill>
                <a:schemeClr val="bg2"/>
              </a:solidFill>
              <a:ea typeface="ＭＳ Ｐゴシック"/>
              <a:cs typeface="ＭＳ Ｐゴシック"/>
            </a:endParaRPr>
          </a:p>
          <a:p>
            <a:r>
              <a:rPr lang="it-IT" altLang="it-IT" smtClean="0">
                <a:solidFill>
                  <a:schemeClr val="bg2"/>
                </a:solidFill>
                <a:ea typeface="ＭＳ Ｐゴシック"/>
                <a:cs typeface="ＭＳ Ｐゴシック"/>
              </a:rPr>
              <a:t>Con quadro istituzionale si fa riferimento alla fotografia del settore che emerge dall’analisi della caratteristiche delle Unità Istituzionali (sede centrale). In base ad essa si</a:t>
            </a:r>
          </a:p>
          <a:p>
            <a:r>
              <a:rPr lang="it-IT" altLang="it-IT" smtClean="0">
                <a:solidFill>
                  <a:schemeClr val="bg2"/>
                </a:solidFill>
                <a:ea typeface="ＭＳ Ｐゴシック"/>
                <a:cs typeface="ＭＳ Ｐゴシック"/>
              </a:rPr>
              <a:t>ha un’idea della forza economica di un’area geografica</a:t>
            </a:r>
          </a:p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32D9C77-335F-4666-A0AC-54D9864140DE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17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mm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F91CBA8-E5C1-43E6-9C8A-15E86E3F93B1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18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Svil ec ha grande NP è cresciuto molto occupa % elevata persone retribuite e pochi volontari è un settore di natura imprenditoriale, anche se piccolo. Potrebbe essere un settore trainante.</a:t>
            </a:r>
          </a:p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Sono settori strutturati m</a:t>
            </a:r>
          </a:p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BEA197A-4F74-4883-B478-8D0D754B3A8F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19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Dato corretto (arancione)</a:t>
            </a:r>
          </a:p>
          <a:p>
            <a:pPr eaLnBrk="1" hangingPunct="1"/>
            <a:r>
              <a:rPr lang="it-IT" altLang="it-IT" sz="1100" smtClean="0">
                <a:solidFill>
                  <a:schemeClr val="bg2"/>
                </a:solidFill>
                <a:ea typeface="ＭＳ Ｐゴシック"/>
                <a:cs typeface="ＭＳ Ｐゴシック"/>
              </a:rPr>
              <a:t>Le Unità Locali sono tutte le unità economiche che insistono su un territorio, siano esse Istituzionali o meno</a:t>
            </a:r>
          </a:p>
          <a:p>
            <a:pPr eaLnBrk="1" hangingPunct="1"/>
            <a:r>
              <a:rPr lang="it-IT" altLang="it-IT" sz="1100" smtClean="0">
                <a:solidFill>
                  <a:schemeClr val="bg2"/>
                </a:solidFill>
                <a:ea typeface="ＭＳ Ｐゴシック"/>
                <a:cs typeface="ＭＳ Ｐゴシック"/>
              </a:rPr>
              <a:t>Distribuzione regionale delle </a:t>
            </a:r>
            <a:r>
              <a:rPr lang="it-IT" altLang="it-IT" sz="1100" smtClean="0">
                <a:solidFill>
                  <a:srgbClr val="C00000"/>
                </a:solidFill>
                <a:latin typeface="Calibri" pitchFamily="34" charset="0"/>
                <a:ea typeface="ＭＳ Ｐゴシック"/>
                <a:cs typeface="ＭＳ Ｐゴシック"/>
              </a:rPr>
              <a:t>Unità Locali </a:t>
            </a:r>
            <a:r>
              <a:rPr lang="it-IT" altLang="it-IT" sz="1100" smtClean="0">
                <a:solidFill>
                  <a:schemeClr val="bg2"/>
                </a:solidFill>
                <a:ea typeface="ＭＳ Ｐゴシック"/>
                <a:cs typeface="ＭＳ Ｐゴシック"/>
              </a:rPr>
              <a:t>relativamente</a:t>
            </a:r>
            <a:r>
              <a:rPr lang="it-IT" altLang="it-IT" sz="1100" smtClean="0">
                <a:latin typeface="Calibri" pitchFamily="34" charset="0"/>
                <a:ea typeface="ＭＳ Ｐゴシック"/>
                <a:cs typeface="ＭＳ Ｐゴシック"/>
              </a:rPr>
              <a:t> </a:t>
            </a:r>
            <a:r>
              <a:rPr lang="it-IT" altLang="it-IT" sz="1100" smtClean="0">
                <a:solidFill>
                  <a:schemeClr val="bg2"/>
                </a:solidFill>
                <a:ea typeface="ＭＳ Ｐゴシック"/>
                <a:cs typeface="ＭＳ Ｐゴシック"/>
              </a:rPr>
              <a:t>inalterata rispetto alla distribuzione «istituzionale» (soprattutto per quanto riguarda le regioni con peso superiore al 5%)</a:t>
            </a:r>
          </a:p>
          <a:p>
            <a:pPr eaLnBrk="1" hangingPunct="1"/>
            <a:r>
              <a:rPr lang="it-IT" altLang="it-IT" sz="1100" smtClean="0">
                <a:solidFill>
                  <a:schemeClr val="bg2"/>
                </a:solidFill>
                <a:ea typeface="ＭＳ Ｐゴシック"/>
                <a:cs typeface="ＭＳ Ｐゴシック"/>
              </a:rPr>
              <a:t>(lavoro retribuito = addetti (6,3%) + lav.esterni (7,0%)  </a:t>
            </a:r>
          </a:p>
          <a:p>
            <a:pPr eaLnBrk="1" hangingPunct="1"/>
            <a:endParaRPr lang="it-IT" altLang="it-IT" sz="1100" smtClean="0">
              <a:solidFill>
                <a:schemeClr val="bg2"/>
              </a:solidFill>
              <a:ea typeface="ＭＳ Ｐゴシック"/>
              <a:cs typeface="ＭＳ Ｐゴシック"/>
            </a:endParaRPr>
          </a:p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6E0D257-653C-4B69-99E5-5C0096990B94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2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7734F35-3DDE-413C-8FD8-E9098A77FC05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20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it-IT" altLang="it-IT" sz="900" smtClean="0">
                <a:solidFill>
                  <a:srgbClr val="FF6600"/>
                </a:solidFill>
                <a:latin typeface="Calibri" pitchFamily="34" charset="0"/>
                <a:ea typeface="ＭＳ Ｐゴシック"/>
                <a:cs typeface="ＭＳ Ｐゴシック"/>
              </a:rPr>
              <a:t>NB  Cultura sport e ricreazione raccolgono oltre il 67% delle istituzioni, mentre l’assistenza sociale e protezione civile che pesa in toscana l’8,5% comprende il 30% dei retribuiti e il 10,5 dei volontari</a:t>
            </a:r>
          </a:p>
          <a:p>
            <a:pPr marL="0" lvl="1"/>
            <a:r>
              <a:rPr lang="it-IT" altLang="it-IT" sz="1400" smtClean="0">
                <a:solidFill>
                  <a:schemeClr val="bg2"/>
                </a:solidFill>
                <a:ea typeface="ＭＳ Ｐゴシック"/>
                <a:cs typeface="ＭＳ Ｐゴシック"/>
              </a:rPr>
              <a:t>Significativo il ruolo del settore Sviluppo economico e coesione sociale in termini di lavoro retribuito</a:t>
            </a:r>
          </a:p>
          <a:p>
            <a:endParaRPr lang="it-IT" altLang="it-IT" sz="900" smtClean="0">
              <a:solidFill>
                <a:srgbClr val="FF6600"/>
              </a:solidFill>
              <a:latin typeface="Calibri" pitchFamily="34" charset="0"/>
              <a:ea typeface="ＭＳ Ｐゴシック"/>
              <a:cs typeface="ＭＳ Ｐゴシック"/>
            </a:endParaRPr>
          </a:p>
          <a:p>
            <a:endParaRPr lang="it-IT" altLang="it-IT" sz="900" smtClean="0">
              <a:solidFill>
                <a:srgbClr val="FF6600"/>
              </a:solidFill>
              <a:latin typeface="Calibri" pitchFamily="34" charset="0"/>
              <a:ea typeface="ＭＳ Ｐゴシック"/>
              <a:cs typeface="ＭＳ Ｐゴシック"/>
            </a:endParaRPr>
          </a:p>
          <a:p>
            <a:r>
              <a:rPr lang="it-IT" altLang="it-IT" sz="900" smtClean="0">
                <a:solidFill>
                  <a:srgbClr val="FF6600"/>
                </a:solidFill>
                <a:latin typeface="Calibri" pitchFamily="34" charset="0"/>
                <a:ea typeface="ＭＳ Ｐゴシック"/>
                <a:cs typeface="ＭＳ Ｐゴシック"/>
              </a:rPr>
              <a:t>Il volontariato è una peculiarità regionale e contraddistingue quasi tutti i settori</a:t>
            </a:r>
          </a:p>
          <a:p>
            <a:r>
              <a:rPr lang="it-IT" altLang="it-IT" sz="900" smtClean="0">
                <a:solidFill>
                  <a:srgbClr val="C00000"/>
                </a:solidFill>
                <a:latin typeface="Calibri" pitchFamily="34" charset="0"/>
                <a:ea typeface="ＭＳ Ｐゴシック"/>
                <a:cs typeface="ＭＳ Ｐゴシック"/>
              </a:rPr>
              <a:t>Assistenza sociale e protezione civile</a:t>
            </a:r>
            <a:r>
              <a:rPr lang="it-IT" altLang="it-IT" sz="900" smtClean="0">
                <a:latin typeface="Calibri" pitchFamily="34" charset="0"/>
                <a:ea typeface="ＭＳ Ｐゴシック"/>
                <a:cs typeface="ＭＳ Ｐゴシック"/>
              </a:rPr>
              <a:t>, secondo, include</a:t>
            </a:r>
          </a:p>
          <a:p>
            <a:r>
              <a:rPr lang="it-IT" altLang="it-IT" sz="900" smtClean="0">
                <a:latin typeface="Calibri" pitchFamily="34" charset="0"/>
                <a:ea typeface="ＭＳ Ｐゴシック"/>
                <a:cs typeface="ＭＳ Ｐゴシック"/>
              </a:rPr>
              <a:t>circa il 10% delle UL (8,5% Toscana e 10,4% Italia)</a:t>
            </a:r>
          </a:p>
          <a:p>
            <a:r>
              <a:rPr lang="it-IT" altLang="it-IT" sz="900" smtClean="0">
                <a:latin typeface="Calibri" pitchFamily="34" charset="0"/>
                <a:ea typeface="ＭＳ Ｐゴシック"/>
                <a:cs typeface="ＭＳ Ｐゴシック"/>
              </a:rPr>
              <a:t>Gli altri settori sono individuati nel grafico per ordine</a:t>
            </a:r>
          </a:p>
          <a:p>
            <a:r>
              <a:rPr lang="it-IT" altLang="it-IT" sz="900" smtClean="0">
                <a:latin typeface="Calibri" pitchFamily="34" charset="0"/>
                <a:ea typeface="ＭＳ Ｐゴシック"/>
                <a:cs typeface="ＭＳ Ｐゴシック"/>
              </a:rPr>
              <a:t>di rilevanza (la distribuzione Italiana e quella Toscana</a:t>
            </a:r>
          </a:p>
          <a:p>
            <a:r>
              <a:rPr lang="it-IT" altLang="it-IT" sz="900" smtClean="0">
                <a:latin typeface="Calibri" pitchFamily="34" charset="0"/>
                <a:ea typeface="ＭＳ Ｐゴシック"/>
                <a:cs typeface="ＭＳ Ｐゴシック"/>
              </a:rPr>
              <a:t>sono sostanzialmente in linea)</a:t>
            </a:r>
          </a:p>
          <a:p>
            <a:endParaRPr lang="it-IT" altLang="it-IT" sz="800" b="1" smtClean="0">
              <a:latin typeface="Calibri" pitchFamily="34" charset="0"/>
              <a:ea typeface="ＭＳ Ｐゴシック"/>
              <a:cs typeface="ＭＳ Ｐゴシック"/>
            </a:endParaRPr>
          </a:p>
          <a:p>
            <a:endParaRPr lang="it-IT" altLang="it-IT" sz="800" b="1" smtClean="0">
              <a:solidFill>
                <a:srgbClr val="FF660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4374EFF-9359-420A-B3BC-D1E82F8F526D}" type="slidenum">
              <a:rPr lang="it-IT" altLang="it-IT" smtClean="0">
                <a:solidFill>
                  <a:srgbClr val="000000"/>
                </a:solidFill>
                <a:latin typeface="Arial" charset="0"/>
                <a:ea typeface="ＭＳ Ｐゴシック"/>
                <a:cs typeface="ＭＳ Ｐゴシック"/>
              </a:rPr>
              <a:pPr/>
              <a:t>21</a:t>
            </a:fld>
            <a:endParaRPr lang="it-IT" altLang="it-IT" smtClean="0">
              <a:solidFill>
                <a:srgbClr val="000000"/>
              </a:solidFill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altLang="it-IT" sz="1000" smtClean="0">
                <a:solidFill>
                  <a:schemeClr val="bg2"/>
                </a:solidFill>
                <a:ea typeface="ＭＳ Ｐゴシック"/>
                <a:cs typeface="ＭＳ Ｐゴシック"/>
              </a:rPr>
              <a:t>L’importanza del settore in termini di personale è rappresentato dalla dimensione della bolla.</a:t>
            </a:r>
          </a:p>
          <a:p>
            <a:pPr eaLnBrk="1" hangingPunct="1"/>
            <a:r>
              <a:rPr lang="it-IT" altLang="it-IT" sz="1000" smtClean="0">
                <a:solidFill>
                  <a:schemeClr val="bg2"/>
                </a:solidFill>
                <a:ea typeface="ＭＳ Ｐゴシック"/>
                <a:cs typeface="ＭＳ Ｐゴシック"/>
              </a:rPr>
              <a:t>Filantropia, cooperazione e sviluppo i più dinamici :Crescita Lavoro retribuito  (rispettivamente +1388,2%; +594,5%; 397,2%) sia il volontariato (rispettivamente +364,4%, +244,9%  +94,0% ) </a:t>
            </a:r>
          </a:p>
          <a:p>
            <a:pPr>
              <a:spcBef>
                <a:spcPct val="0"/>
              </a:spcBef>
            </a:pPr>
            <a:r>
              <a:rPr lang="it-IT" altLang="it-IT" sz="1000" smtClean="0">
                <a:solidFill>
                  <a:srgbClr val="C00000"/>
                </a:solidFill>
                <a:latin typeface="Calibri" pitchFamily="34" charset="0"/>
                <a:ea typeface="ＭＳ Ｐゴシック"/>
                <a:cs typeface="ＭＳ Ｐゴシック"/>
              </a:rPr>
              <a:t>Sanità </a:t>
            </a:r>
            <a:r>
              <a:rPr lang="it-IT" altLang="it-IT" sz="1000" smtClean="0">
                <a:solidFill>
                  <a:srgbClr val="000000"/>
                </a:solidFill>
                <a:latin typeface="Calibri" pitchFamily="34" charset="0"/>
                <a:ea typeface="ＭＳ Ｐゴシック"/>
                <a:cs typeface="ＭＳ Ｐゴシック"/>
              </a:rPr>
              <a:t>e </a:t>
            </a:r>
            <a:r>
              <a:rPr lang="it-IT" altLang="it-IT" sz="1000" smtClean="0">
                <a:solidFill>
                  <a:srgbClr val="C00000"/>
                </a:solidFill>
                <a:latin typeface="Calibri" pitchFamily="34" charset="0"/>
                <a:ea typeface="ＭＳ Ｐゴシック"/>
                <a:cs typeface="ＭＳ Ｐゴシック"/>
              </a:rPr>
              <a:t>Ambiente </a:t>
            </a:r>
            <a:r>
              <a:rPr lang="it-IT" altLang="it-IT" sz="1000" smtClean="0">
                <a:solidFill>
                  <a:srgbClr val="000000"/>
                </a:solidFill>
                <a:latin typeface="Calibri" pitchFamily="34" charset="0"/>
                <a:ea typeface="ＭＳ Ｐゴシック"/>
                <a:cs typeface="ＭＳ Ｐゴシック"/>
              </a:rPr>
              <a:t>hanno mostrato andamenti alternati. Il primo, ha avuto un tasso positivo del lavoro retribuito (+ 65,2%) e negativo del volontariato (-76,2%). Il secondo, un tasso negativo del lavoro retribuito (-11,1%) e positivo del volontariato (+66,6%)</a:t>
            </a:r>
          </a:p>
          <a:p>
            <a:pPr eaLnBrk="1" hangingPunct="1"/>
            <a:endParaRPr lang="it-IT" altLang="it-IT" sz="110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 txBox="1">
            <a:spLocks noGrp="1" noChangeArrowheads="1"/>
          </p:cNvSpPr>
          <p:nvPr/>
        </p:nvSpPr>
        <p:spPr bwMode="auto">
          <a:xfrm>
            <a:off x="3859213" y="9445625"/>
            <a:ext cx="29511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745DC028-B9F4-4CC3-9092-1F50A94690D8}" type="slidenum">
              <a:rPr lang="it-IT" altLang="it-IT" sz="1200"/>
              <a:pPr algn="r" eaLnBrk="0" hangingPunct="0"/>
              <a:t>22</a:t>
            </a:fld>
            <a:endParaRPr lang="it-IT" altLang="it-IT" sz="120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80975" indent="-180975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361950" algn="l"/>
              </a:tabLst>
            </a:pPr>
            <a:r>
              <a:rPr lang="it-IT" sz="1100" smtClean="0">
                <a:solidFill>
                  <a:schemeClr val="bg2"/>
                </a:solidFill>
                <a:ea typeface="ＭＳ Ｐゴシック"/>
                <a:cs typeface="ＭＳ Ｐゴシック"/>
              </a:rPr>
              <a:t>Il censimento delle istituzioni pubbliche fornisce un quadro informativo sulle peculiarità strutturali e organizzative del settore pubblico in Italia</a:t>
            </a:r>
          </a:p>
          <a:p>
            <a:pPr marL="180975" indent="-180975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None/>
              <a:tabLst>
                <a:tab pos="361950" algn="l"/>
              </a:tabLst>
            </a:pPr>
            <a:endParaRPr lang="it-IT" sz="1100" smtClean="0">
              <a:solidFill>
                <a:schemeClr val="bg2"/>
              </a:solidFill>
              <a:ea typeface="ＭＳ Ｐゴシック"/>
              <a:cs typeface="ＭＳ Ｐゴシック"/>
            </a:endParaRPr>
          </a:p>
          <a:p>
            <a:pPr marL="180975" indent="-180975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361950" algn="l"/>
              </a:tabLst>
            </a:pPr>
            <a:r>
              <a:rPr lang="it-IT" sz="1100" smtClean="0">
                <a:solidFill>
                  <a:schemeClr val="bg2"/>
                </a:solidFill>
                <a:ea typeface="ＭＳ Ｐゴシック"/>
                <a:cs typeface="ＭＳ Ｐゴシック"/>
              </a:rPr>
              <a:t> La rilevazione ha riguardato:</a:t>
            </a:r>
          </a:p>
          <a:p>
            <a:pPr marL="180975" indent="-180975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361950" algn="l"/>
              </a:tabLst>
            </a:pPr>
            <a:r>
              <a:rPr lang="it-IT" sz="1100" smtClean="0">
                <a:solidFill>
                  <a:schemeClr val="bg2"/>
                </a:solidFill>
                <a:ea typeface="ＭＳ Ｐゴシック"/>
                <a:cs typeface="ＭＳ Ｐゴシック"/>
              </a:rPr>
              <a:t>l’istituzione nel suo complesso</a:t>
            </a:r>
          </a:p>
          <a:p>
            <a:pPr marL="895350" lvl="1" indent="-173038">
              <a:lnSpc>
                <a:spcPct val="115000"/>
              </a:lnSpc>
              <a:buClr>
                <a:srgbClr val="CC0000"/>
              </a:buClr>
              <a:buFontTx/>
              <a:buChar char="•"/>
              <a:tabLst>
                <a:tab pos="361950" algn="l"/>
              </a:tabLst>
            </a:pPr>
            <a:r>
              <a:rPr lang="it-IT" sz="1100" smtClean="0">
                <a:solidFill>
                  <a:schemeClr val="bg2"/>
                </a:solidFill>
                <a:ea typeface="ＭＳ Ｐゴシック"/>
                <a:cs typeface="ＭＳ Ｐゴシック"/>
              </a:rPr>
              <a:t>la sua articolazione in unità locali</a:t>
            </a:r>
          </a:p>
          <a:p>
            <a:pPr marL="895350" lvl="1" indent="-173038">
              <a:lnSpc>
                <a:spcPct val="115000"/>
              </a:lnSpc>
              <a:buClr>
                <a:srgbClr val="CC0000"/>
              </a:buClr>
              <a:buFontTx/>
              <a:buChar char="•"/>
              <a:tabLst>
                <a:tab pos="361950" algn="l"/>
              </a:tabLst>
            </a:pPr>
            <a:r>
              <a:rPr lang="it-IT" sz="1100" smtClean="0">
                <a:solidFill>
                  <a:schemeClr val="bg2"/>
                </a:solidFill>
                <a:ea typeface="ＭＳ Ｐゴシック"/>
                <a:cs typeface="ＭＳ Ｐゴシック"/>
              </a:rPr>
              <a:t>il personale in esso impiegato</a:t>
            </a:r>
          </a:p>
          <a:p>
            <a:pPr marL="895350" lvl="1" indent="-173038">
              <a:lnSpc>
                <a:spcPct val="115000"/>
              </a:lnSpc>
              <a:buClr>
                <a:srgbClr val="CC0000"/>
              </a:buClr>
              <a:buFontTx/>
              <a:buChar char="•"/>
              <a:tabLst>
                <a:tab pos="361950" algn="l"/>
              </a:tabLst>
            </a:pPr>
            <a:r>
              <a:rPr lang="it-IT" sz="1100" smtClean="0">
                <a:solidFill>
                  <a:schemeClr val="bg2"/>
                </a:solidFill>
                <a:ea typeface="ＭＳ Ｐゴシック"/>
                <a:cs typeface="ＭＳ Ｐゴシック"/>
              </a:rPr>
              <a:t>alcune tematiche innovative quali l’amministrazione sostenibile, la dotazione e uso di strumenti ICT</a:t>
            </a:r>
          </a:p>
          <a:p>
            <a:pPr marL="180975" indent="-180975">
              <a:tabLst>
                <a:tab pos="361950" algn="l"/>
              </a:tabLst>
            </a:pPr>
            <a:endParaRPr lang="en-US" sz="1100" smtClean="0">
              <a:solidFill>
                <a:schemeClr val="bg2"/>
              </a:solidFill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994F960-F02A-4F85-BB9C-4DAB1D0B3832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23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99C1045-CB02-43DC-ABFB-DF9B7293E725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24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21D2F46-0D6C-4021-85A7-EF65EC6B18EE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25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m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1C5692-AA7A-425C-9041-649A47ADEB50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26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E50B2A7-8278-4244-8A68-7F2CCEA7839C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27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7"/>
          <p:cNvSpPr txBox="1">
            <a:spLocks noGrp="1" noChangeArrowheads="1"/>
          </p:cNvSpPr>
          <p:nvPr/>
        </p:nvSpPr>
        <p:spPr bwMode="auto">
          <a:xfrm>
            <a:off x="3859213" y="9445625"/>
            <a:ext cx="29511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2754A509-075E-44EF-8C8E-D48E14B4DA3E}" type="slidenum">
              <a:rPr lang="it-IT" altLang="it-IT" sz="1200"/>
              <a:pPr algn="r" eaLnBrk="0" hangingPunct="0"/>
              <a:t>28</a:t>
            </a:fld>
            <a:endParaRPr lang="it-IT" altLang="it-IT" sz="1200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127F95-BB95-4712-B3D4-5391AD2D7983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29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41FF341-98BF-4E25-9BD9-1154CBA73BE3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3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Per la indagine campionaria multiscopo  sulle imprese sono stata intervistate 19.232 imprese in Toscana ( il 7,4%  delle 260.110  in Italia)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EC93C3B-D6DE-41ED-B97C-B4663642627C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30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4BBB178-F0F8-4741-87E7-2DC4B9768DD8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31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2115CD-6077-44C7-B946-7A09FB5E45D4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32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DE97040-0BCF-48B9-944E-001DFB5480AE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4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Ug indicano il radicamento nel territorio dell’attività</a:t>
            </a:r>
          </a:p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UL effettiva presenza anche se non necessariamente di matrice (origine) del territorio</a:t>
            </a:r>
          </a:p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IS Imprese : UG 1.094.795</a:t>
            </a:r>
          </a:p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	UL 1.153.994</a:t>
            </a:r>
          </a:p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NP non profit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D0400E-0097-499D-95E5-377F0D45E102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5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Servizi di mercato : commercio, alberghi e ristorazione e servizi alle imprese</a:t>
            </a:r>
          </a:p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Variazione 2011/2001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06E9E2A-3DF9-427F-8172-5E85464DD0BB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6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03A2A12-5A89-4363-BD1A-4185F872C908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7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altLang="it-IT" dirty="0" smtClean="0">
                <a:latin typeface="Arial" pitchFamily="34" charset="0"/>
                <a:ea typeface="ＭＳ Ｐゴシック" pitchFamily="34" charset="-128"/>
              </a:rPr>
              <a:t>Sistema imprenditoriale caratterizzato da: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dirty="0" smtClean="0">
                <a:latin typeface="Arial" pitchFamily="34" charset="0"/>
                <a:ea typeface="ＭＳ Ｐゴシック" pitchFamily="34" charset="-128"/>
              </a:rPr>
              <a:t>.</a:t>
            </a:r>
          </a:p>
          <a:p>
            <a:pPr eaLnBrk="1" hangingPunct="1">
              <a:defRPr/>
            </a:pPr>
            <a:endParaRPr lang="it-IT" alt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03BE2D-FA3D-4BAA-A5BE-B3970BF25FDF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8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 eaLnBrk="1" hangingPunct="1">
              <a:buFontTx/>
              <a:buAutoNum type="arabicPlain"/>
              <a:defRPr/>
            </a:pPr>
            <a:r>
              <a:rPr lang="it-IT" altLang="it-IT" dirty="0" smtClean="0">
                <a:latin typeface="Arial" pitchFamily="34" charset="0"/>
                <a:ea typeface="ＭＳ Ｐゴシック" pitchFamily="34" charset="-128"/>
              </a:rPr>
              <a:t>Addetto     : 191.576</a:t>
            </a:r>
          </a:p>
          <a:p>
            <a:pPr eaLnBrk="1" hangingPunct="1">
              <a:defRPr/>
            </a:pPr>
            <a:r>
              <a:rPr lang="it-IT" altLang="it-IT" dirty="0" smtClean="0">
                <a:latin typeface="Arial" pitchFamily="34" charset="0"/>
                <a:ea typeface="ＭＳ Ｐゴシック" pitchFamily="34" charset="-128"/>
              </a:rPr>
              <a:t>2-5 addetti      : 319.211 </a:t>
            </a:r>
          </a:p>
          <a:p>
            <a:pPr eaLnBrk="1" hangingPunct="1">
              <a:defRPr/>
            </a:pPr>
            <a:r>
              <a:rPr lang="it-IT" altLang="it-IT" dirty="0" smtClean="0">
                <a:latin typeface="Arial" pitchFamily="34" charset="0"/>
                <a:ea typeface="ＭＳ Ｐゴシック" pitchFamily="34" charset="-128"/>
              </a:rPr>
              <a:t>6-9 addetti      : 140.091</a:t>
            </a:r>
          </a:p>
          <a:p>
            <a:pPr eaLnBrk="1" hangingPunct="1">
              <a:defRPr/>
            </a:pPr>
            <a:r>
              <a:rPr lang="it-IT" altLang="it-IT" dirty="0" smtClean="0">
                <a:latin typeface="Arial" pitchFamily="34" charset="0"/>
                <a:ea typeface="ＭＳ Ｐゴシック" pitchFamily="34" charset="-128"/>
              </a:rPr>
              <a:t>10-19 addetti  : 157.620</a:t>
            </a:r>
          </a:p>
          <a:p>
            <a:pPr eaLnBrk="1" hangingPunct="1">
              <a:defRPr/>
            </a:pPr>
            <a:r>
              <a:rPr lang="it-IT" altLang="it-IT" dirty="0" smtClean="0">
                <a:latin typeface="Arial" pitchFamily="34" charset="0"/>
                <a:ea typeface="ＭＳ Ｐゴシック" pitchFamily="34" charset="-128"/>
              </a:rPr>
              <a:t>20-49 addetti  : 131.880</a:t>
            </a:r>
          </a:p>
          <a:p>
            <a:pPr eaLnBrk="1" hangingPunct="1">
              <a:defRPr/>
            </a:pPr>
            <a:r>
              <a:rPr lang="it-IT" altLang="it-IT" dirty="0" smtClean="0">
                <a:latin typeface="Arial" pitchFamily="34" charset="0"/>
                <a:ea typeface="ＭＳ Ｐゴシック" pitchFamily="34" charset="-128"/>
              </a:rPr>
              <a:t>50-249 addetti: 136.832</a:t>
            </a:r>
          </a:p>
          <a:p>
            <a:pPr eaLnBrk="1" hangingPunct="1">
              <a:defRPr/>
            </a:pPr>
            <a:r>
              <a:rPr lang="it-IT" altLang="it-IT" dirty="0" smtClean="0">
                <a:latin typeface="Arial" pitchFamily="34" charset="0"/>
                <a:ea typeface="ＭＳ Ｐゴシック" pitchFamily="34" charset="-128"/>
              </a:rPr>
              <a:t>250+   addetti: 76.784</a:t>
            </a:r>
          </a:p>
          <a:p>
            <a:pPr eaLnBrk="1" hangingPunct="1">
              <a:defRPr/>
            </a:pPr>
            <a:endParaRPr lang="it-IT" altLang="it-IT" dirty="0" smtClean="0">
              <a:latin typeface="Arial" pitchFamily="34" charset="0"/>
              <a:ea typeface="ＭＳ Ｐゴシック" pitchFamily="34" charset="-128"/>
            </a:endParaRPr>
          </a:p>
          <a:p>
            <a:pPr eaLnBrk="1" hangingPunct="1">
              <a:defRPr/>
            </a:pPr>
            <a:endParaRPr lang="it-IT" altLang="it-IT" dirty="0" smtClean="0">
              <a:latin typeface="Arial" pitchFamily="34" charset="0"/>
              <a:ea typeface="ＭＳ Ｐゴシック" pitchFamily="34" charset="-128"/>
            </a:endParaRPr>
          </a:p>
          <a:p>
            <a:pPr eaLnBrk="1" hangingPunct="1">
              <a:defRPr/>
            </a:pPr>
            <a:endParaRPr lang="it-IT" alt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49C2B9C-C8C7-4988-8A0E-C2FD2FC2971C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9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Tenuta delle imprese/UL maggiore rispetto a quella dell’occupazione</a:t>
            </a:r>
          </a:p>
          <a:p>
            <a:pPr eaLnBrk="1" hangingPunct="1"/>
            <a:r>
              <a:rPr lang="it-IT" smtClean="0">
                <a:solidFill>
                  <a:schemeClr val="bg2"/>
                </a:solidFill>
                <a:ea typeface="ＭＳ Ｐゴシック"/>
                <a:cs typeface="ＭＳ Ｐゴシック"/>
              </a:rPr>
              <a:t>UL aumentano in tutte le province ma si riduce la loro dimensione</a:t>
            </a:r>
          </a:p>
          <a:p>
            <a:pPr eaLnBrk="1" hangingPunct="1"/>
            <a:r>
              <a:rPr lang="it-IT" altLang="it-IT" smtClean="0">
                <a:ea typeface="ＭＳ Ｐゴシック"/>
                <a:cs typeface="ＭＳ Ｐゴシック"/>
              </a:rPr>
              <a:t>Il numero medio di addetti per unità locale è pari  a 3,2 (3,3 il Centro ; 3,4 l’Italia)</a:t>
            </a:r>
          </a:p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F86C1-ABDB-42F2-BB28-5F6A7D6BFFA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28063-E6DC-4E7A-A978-F7D0E874BB2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2D8D5-6358-458F-8202-D75DB9633EC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A3BC5-5349-4387-9737-4F87694F8BF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A7AEB-EEFE-41FE-8E6F-38885116C64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FEC15-4357-45E7-9384-D50218A4C48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026A3-0D75-4903-A7BF-0D044481B6C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71BC2-EF3A-40BF-BED7-9A4744177DC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C3A74-E317-47AC-A09B-9D930D7E767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0F0F8-2624-4A17-8192-E3CE0513A79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A4C7E-8609-487B-83D4-918D5D2DE61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ED41F-8E82-48A5-9FE8-DD48D26B2F2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70B1C-4C31-4E6A-902E-C4BB2AEBBBF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62309-448D-4809-8E4C-3667592269B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997DA-2500-4745-8141-B911E7F9AB2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1902D-5839-44DA-91F4-894B6033394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6F38B-7DA8-4AB5-828B-AD24BD86140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9E66B-4DEE-41E9-9483-4FA67C93A10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07E02-BF9D-41AB-B8D7-B274147A554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655AF-A382-405D-A55E-29C233B0694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4A3D3-CFD8-4911-B775-696F510B5EA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3D112-AA0F-4E08-9921-CA0FB746FDB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5F44A71F-7097-4668-BCB5-53C6B74FEB2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368E1291-27C0-4FBF-93D3-5A198066B8B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7.bin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8.bin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3.png"/><Relationship Id="rId5" Type="http://schemas.openxmlformats.org/officeDocument/2006/relationships/oleObject" Target="../embeddings/oleObject9.bin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0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.jpeg"/><Relationship Id="rId5" Type="http://schemas.openxmlformats.org/officeDocument/2006/relationships/image" Target="../media/image35.emf"/><Relationship Id="rId4" Type="http://schemas.openxmlformats.org/officeDocument/2006/relationships/oleObject" Target="../embeddings/oleObject11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notesSlide" Target="../notesSlides/notesSlide28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7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9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hyperlink" Target="http://censimentoindustriaeservizi.istat.it/" TargetMode="External"/><Relationship Id="rId4" Type="http://schemas.openxmlformats.org/officeDocument/2006/relationships/hyperlink" Target="http://www.istat.it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5436096" y="6185619"/>
            <a:ext cx="2952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it-IT" altLang="it-IT" sz="1600" dirty="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  <a:endParaRPr lang="it-IT" altLang="it-IT" sz="16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5364" name="Text Box 13"/>
          <p:cNvSpPr txBox="1">
            <a:spLocks noChangeArrowheads="1"/>
          </p:cNvSpPr>
          <p:nvPr/>
        </p:nvSpPr>
        <p:spPr bwMode="auto">
          <a:xfrm>
            <a:off x="4343400" y="2525713"/>
            <a:ext cx="43322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>
                <a:solidFill>
                  <a:schemeClr val="bg1"/>
                </a:solidFill>
                <a:latin typeface="Courier" pitchFamily="-84" charset="0"/>
              </a:rPr>
              <a:t>Principali innovazioni e risultati del Censimento</a:t>
            </a:r>
          </a:p>
        </p:txBody>
      </p:sp>
      <p:sp>
        <p:nvSpPr>
          <p:cNvPr id="15365" name="Text Box 15"/>
          <p:cNvSpPr txBox="1">
            <a:spLocks noChangeArrowheads="1"/>
          </p:cNvSpPr>
          <p:nvPr/>
        </p:nvSpPr>
        <p:spPr bwMode="auto">
          <a:xfrm>
            <a:off x="4343400" y="960438"/>
            <a:ext cx="28209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Censimento</a:t>
            </a:r>
          </a:p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dell’industria </a:t>
            </a:r>
          </a:p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e dei servizi 2011</a:t>
            </a:r>
          </a:p>
        </p:txBody>
      </p:sp>
      <p:sp>
        <p:nvSpPr>
          <p:cNvPr id="15366" name="Text Box 16"/>
          <p:cNvSpPr txBox="1">
            <a:spLocks noChangeArrowheads="1"/>
          </p:cNvSpPr>
          <p:nvPr/>
        </p:nvSpPr>
        <p:spPr bwMode="auto">
          <a:xfrm>
            <a:off x="4419600" y="3933825"/>
            <a:ext cx="23622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400">
                <a:solidFill>
                  <a:schemeClr val="bg1"/>
                </a:solidFill>
                <a:latin typeface="Courier New" pitchFamily="-84" charset="0"/>
              </a:rPr>
              <a:t>ANDREA MANCINI</a:t>
            </a:r>
          </a:p>
          <a:p>
            <a:pPr>
              <a:spcBef>
                <a:spcPts val="600"/>
              </a:spcBef>
            </a:pPr>
            <a:r>
              <a:rPr lang="it-IT" sz="1100">
                <a:solidFill>
                  <a:schemeClr val="bg1"/>
                </a:solidFill>
                <a:latin typeface="Courier New" pitchFamily="-84" charset="0"/>
              </a:rPr>
              <a:t>Direttore del Dipartimento per i Censimenti e i registri amministrativi e statistici, Istat</a:t>
            </a:r>
          </a:p>
        </p:txBody>
      </p:sp>
      <p:pic>
        <p:nvPicPr>
          <p:cNvPr id="15367" name="Immagine 1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911850"/>
            <a:ext cx="28178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4"/>
          <p:cNvSpPr>
            <a:spLocks noChangeArrowheads="1"/>
          </p:cNvSpPr>
          <p:nvPr/>
        </p:nvSpPr>
        <p:spPr bwMode="auto">
          <a:xfrm>
            <a:off x="457200" y="620713"/>
            <a:ext cx="8288338" cy="5040312"/>
          </a:xfrm>
          <a:prstGeom prst="rect">
            <a:avLst/>
          </a:prstGeom>
          <a:solidFill>
            <a:srgbClr val="CA0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it-IT" dirty="0"/>
          </a:p>
        </p:txBody>
      </p:sp>
      <p:sp>
        <p:nvSpPr>
          <p:cNvPr id="15369" name="Text Box 13"/>
          <p:cNvSpPr txBox="1">
            <a:spLocks noChangeArrowheads="1"/>
          </p:cNvSpPr>
          <p:nvPr/>
        </p:nvSpPr>
        <p:spPr bwMode="auto">
          <a:xfrm>
            <a:off x="4067944" y="2940844"/>
            <a:ext cx="46085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hangingPunct="0"/>
            <a:r>
              <a:rPr lang="it-IT" b="1" dirty="0">
                <a:solidFill>
                  <a:schemeClr val="bg1"/>
                </a:solidFill>
              </a:rPr>
              <a:t>Imprese, settore non </a:t>
            </a:r>
            <a:r>
              <a:rPr lang="it-IT" b="1" dirty="0" smtClean="0">
                <a:solidFill>
                  <a:schemeClr val="bg1"/>
                </a:solidFill>
              </a:rPr>
              <a:t>profit</a:t>
            </a:r>
            <a:br>
              <a:rPr lang="it-IT" b="1" dirty="0" smtClean="0">
                <a:solidFill>
                  <a:schemeClr val="bg1"/>
                </a:solidFill>
              </a:rPr>
            </a:br>
            <a:r>
              <a:rPr lang="it-IT" b="1" dirty="0" smtClean="0">
                <a:solidFill>
                  <a:schemeClr val="bg1"/>
                </a:solidFill>
              </a:rPr>
              <a:t>e </a:t>
            </a:r>
            <a:r>
              <a:rPr lang="it-IT" b="1" dirty="0">
                <a:solidFill>
                  <a:schemeClr val="bg1"/>
                </a:solidFill>
              </a:rPr>
              <a:t>istituzioni </a:t>
            </a:r>
            <a:r>
              <a:rPr lang="it-IT" b="1" dirty="0" smtClean="0">
                <a:solidFill>
                  <a:schemeClr val="bg1"/>
                </a:solidFill>
              </a:rPr>
              <a:t>pubbliche</a:t>
            </a:r>
            <a:br>
              <a:rPr lang="it-IT" b="1" dirty="0" smtClean="0">
                <a:solidFill>
                  <a:schemeClr val="bg1"/>
                </a:solidFill>
              </a:rPr>
            </a:br>
            <a:r>
              <a:rPr lang="it-IT" b="1" dirty="0" smtClean="0">
                <a:solidFill>
                  <a:schemeClr val="bg1"/>
                </a:solidFill>
              </a:rPr>
              <a:t>in</a:t>
            </a:r>
            <a:r>
              <a:rPr lang="it-IT" altLang="it-IT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it-IT" b="1" dirty="0">
                <a:solidFill>
                  <a:schemeClr val="bg1"/>
                </a:solidFill>
              </a:rPr>
              <a:t>Toscana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15370" name="Text Box 15"/>
          <p:cNvSpPr txBox="1">
            <a:spLocks noChangeArrowheads="1"/>
          </p:cNvSpPr>
          <p:nvPr/>
        </p:nvSpPr>
        <p:spPr bwMode="auto">
          <a:xfrm>
            <a:off x="4077760" y="908720"/>
            <a:ext cx="3230544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000" dirty="0">
                <a:solidFill>
                  <a:schemeClr val="bg1"/>
                </a:solidFill>
              </a:rPr>
              <a:t>9° Censimento dell’industria e dei servizi</a:t>
            </a:r>
          </a:p>
          <a:p>
            <a:r>
              <a:rPr lang="it-IT" sz="1000" dirty="0">
                <a:solidFill>
                  <a:schemeClr val="bg1"/>
                </a:solidFill>
              </a:rPr>
              <a:t>e Censimento delle Istituzioni non </a:t>
            </a:r>
            <a:r>
              <a:rPr lang="it-IT" sz="1000" dirty="0" smtClean="0">
                <a:solidFill>
                  <a:schemeClr val="bg1"/>
                </a:solidFill>
              </a:rPr>
              <a:t>profit</a:t>
            </a:r>
          </a:p>
          <a:p>
            <a:endParaRPr lang="it-IT" sz="1100" dirty="0">
              <a:solidFill>
                <a:schemeClr val="bg1"/>
              </a:solidFill>
            </a:endParaRPr>
          </a:p>
          <a:p>
            <a:r>
              <a:rPr lang="it-IT" sz="1400" dirty="0" smtClean="0">
                <a:solidFill>
                  <a:schemeClr val="bg1"/>
                </a:solidFill>
              </a:rPr>
              <a:t>Check-up della </a:t>
            </a:r>
            <a:r>
              <a:rPr lang="it-IT" sz="1400" dirty="0" smtClean="0">
                <a:solidFill>
                  <a:schemeClr val="bg1"/>
                </a:solidFill>
              </a:rPr>
              <a:t>Toscana </a:t>
            </a:r>
            <a:endParaRPr lang="it-IT" sz="1400" dirty="0" smtClean="0">
              <a:solidFill>
                <a:schemeClr val="bg1"/>
              </a:solidFill>
            </a:endParaRPr>
          </a:p>
          <a:p>
            <a:r>
              <a:rPr lang="it-IT" sz="1400" dirty="0" smtClean="0">
                <a:solidFill>
                  <a:schemeClr val="bg1"/>
                </a:solidFill>
              </a:rPr>
              <a:t>alla luce dei dati censuari</a:t>
            </a:r>
          </a:p>
          <a:p>
            <a:endParaRPr lang="it-IT" sz="800" dirty="0" smtClean="0">
              <a:solidFill>
                <a:schemeClr val="bg1"/>
              </a:solidFill>
            </a:endParaRPr>
          </a:p>
        </p:txBody>
      </p:sp>
      <p:sp>
        <p:nvSpPr>
          <p:cNvPr id="15371" name="Text Box 16"/>
          <p:cNvSpPr txBox="1">
            <a:spLocks noChangeArrowheads="1"/>
          </p:cNvSpPr>
          <p:nvPr/>
        </p:nvSpPr>
        <p:spPr bwMode="auto">
          <a:xfrm>
            <a:off x="4077760" y="4433337"/>
            <a:ext cx="3230544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hangingPunct="0"/>
            <a:r>
              <a:rPr lang="it-IT" altLang="it-IT" sz="1400" dirty="0">
                <a:solidFill>
                  <a:schemeClr val="bg1"/>
                </a:solidFill>
                <a:ea typeface="ＭＳ Ｐゴシック" pitchFamily="34" charset="-128"/>
                <a:cs typeface="Arial" charset="0"/>
              </a:rPr>
              <a:t>Bianca Maria Martelli</a:t>
            </a:r>
          </a:p>
          <a:p>
            <a:pPr eaLnBrk="0" hangingPunct="0">
              <a:spcBef>
                <a:spcPts val="600"/>
              </a:spcBef>
            </a:pPr>
            <a:r>
              <a:rPr lang="it-IT" altLang="it-IT" sz="1100" dirty="0">
                <a:solidFill>
                  <a:schemeClr val="bg1"/>
                </a:solidFill>
                <a:ea typeface="ＭＳ Ｐゴシック" pitchFamily="34" charset="-128"/>
                <a:cs typeface="Arial" charset="0"/>
              </a:rPr>
              <a:t>Dirigente dell’Ufficio </a:t>
            </a:r>
            <a:r>
              <a:rPr lang="it-IT" altLang="it-IT" sz="1100" dirty="0" smtClean="0">
                <a:solidFill>
                  <a:schemeClr val="bg1"/>
                </a:solidFill>
                <a:ea typeface="ＭＳ Ｐゴシック" pitchFamily="34" charset="-128"/>
                <a:cs typeface="Arial" charset="0"/>
              </a:rPr>
              <a:t>Territoriale</a:t>
            </a:r>
            <a:br>
              <a:rPr lang="it-IT" altLang="it-IT" sz="1100" dirty="0" smtClean="0">
                <a:solidFill>
                  <a:schemeClr val="bg1"/>
                </a:solidFill>
                <a:ea typeface="ＭＳ Ｐゴシック" pitchFamily="34" charset="-128"/>
                <a:cs typeface="Arial" charset="0"/>
              </a:rPr>
            </a:br>
            <a:r>
              <a:rPr lang="it-IT" altLang="it-IT" sz="1100" dirty="0" smtClean="0">
                <a:solidFill>
                  <a:schemeClr val="bg1"/>
                </a:solidFill>
                <a:ea typeface="ＭＳ Ｐゴシック" pitchFamily="34" charset="-128"/>
                <a:cs typeface="Arial" charset="0"/>
              </a:rPr>
              <a:t>per </a:t>
            </a:r>
            <a:r>
              <a:rPr lang="it-IT" altLang="it-IT" sz="1100" dirty="0">
                <a:solidFill>
                  <a:schemeClr val="bg1"/>
                </a:solidFill>
                <a:ea typeface="ＭＳ Ｐゴシック" pitchFamily="34" charset="-128"/>
                <a:cs typeface="Arial" charset="0"/>
              </a:rPr>
              <a:t>la </a:t>
            </a:r>
            <a:r>
              <a:rPr lang="it-IT" altLang="it-IT" sz="1100" dirty="0" smtClean="0">
                <a:solidFill>
                  <a:schemeClr val="bg1"/>
                </a:solidFill>
                <a:ea typeface="ＭＳ Ｐゴシック" pitchFamily="34" charset="-128"/>
                <a:cs typeface="Arial" charset="0"/>
              </a:rPr>
              <a:t>Toscana e </a:t>
            </a:r>
            <a:r>
              <a:rPr lang="it-IT" altLang="it-IT" sz="1100" dirty="0">
                <a:solidFill>
                  <a:schemeClr val="bg1"/>
                </a:solidFill>
                <a:ea typeface="ＭＳ Ｐゴシック" pitchFamily="34" charset="-128"/>
                <a:cs typeface="Arial" charset="0"/>
              </a:rPr>
              <a:t>l’Umbria</a:t>
            </a:r>
          </a:p>
          <a:p>
            <a:pPr eaLnBrk="0" hangingPunct="0">
              <a:spcBef>
                <a:spcPts val="600"/>
              </a:spcBef>
            </a:pPr>
            <a:r>
              <a:rPr lang="it-IT" altLang="it-IT" sz="1100" dirty="0">
                <a:solidFill>
                  <a:schemeClr val="bg1"/>
                </a:solidFill>
                <a:ea typeface="ＭＳ Ｐゴシック" pitchFamily="34" charset="-128"/>
                <a:cs typeface="Arial" charset="0"/>
              </a:rPr>
              <a:t>Istat</a:t>
            </a:r>
            <a:endParaRPr lang="it-IT" altLang="it-IT" sz="1100" dirty="0">
              <a:solidFill>
                <a:schemeClr val="bg1"/>
              </a:solidFill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48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70485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Le imprese: 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settori di attività economica</a:t>
            </a:r>
          </a:p>
        </p:txBody>
      </p:sp>
      <p:sp>
        <p:nvSpPr>
          <p:cNvPr id="46082" name="Rectangle 14"/>
          <p:cNvSpPr>
            <a:spLocks noChangeArrowheads="1"/>
          </p:cNvSpPr>
          <p:nvPr/>
        </p:nvSpPr>
        <p:spPr bwMode="auto">
          <a:xfrm>
            <a:off x="107950" y="1700213"/>
            <a:ext cx="331152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800">
                <a:solidFill>
                  <a:schemeClr val="bg2"/>
                </a:solidFill>
              </a:rPr>
              <a:t>Processo di </a:t>
            </a:r>
            <a:r>
              <a:rPr lang="it-IT" sz="1800" b="1">
                <a:solidFill>
                  <a:schemeClr val="bg2"/>
                </a:solidFill>
              </a:rPr>
              <a:t>terziarizzazione</a:t>
            </a:r>
            <a:r>
              <a:rPr lang="it-IT" sz="1800">
                <a:solidFill>
                  <a:schemeClr val="bg2"/>
                </a:solidFill>
              </a:rPr>
              <a:t> dell’economia</a:t>
            </a:r>
          </a:p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800" b="1">
                <a:solidFill>
                  <a:schemeClr val="bg2"/>
                </a:solidFill>
              </a:rPr>
              <a:t>Espansione del privato </a:t>
            </a:r>
            <a:r>
              <a:rPr lang="it-IT" sz="1800">
                <a:solidFill>
                  <a:schemeClr val="bg2"/>
                </a:solidFill>
              </a:rPr>
              <a:t>anche </a:t>
            </a:r>
            <a:r>
              <a:rPr lang="it-IT" sz="1800" b="1">
                <a:solidFill>
                  <a:schemeClr val="bg2"/>
                </a:solidFill>
              </a:rPr>
              <a:t>in</a:t>
            </a:r>
            <a:r>
              <a:rPr lang="it-IT" sz="1800">
                <a:solidFill>
                  <a:schemeClr val="bg2"/>
                </a:solidFill>
              </a:rPr>
              <a:t> </a:t>
            </a:r>
            <a:r>
              <a:rPr lang="it-IT" sz="1800" b="1">
                <a:solidFill>
                  <a:schemeClr val="bg2"/>
                </a:solidFill>
              </a:rPr>
              <a:t>settori</a:t>
            </a:r>
            <a:r>
              <a:rPr lang="it-IT" sz="1800">
                <a:solidFill>
                  <a:schemeClr val="bg2"/>
                </a:solidFill>
              </a:rPr>
              <a:t> tradizionalmente pubblici</a:t>
            </a:r>
          </a:p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800" b="1">
                <a:solidFill>
                  <a:schemeClr val="bg2"/>
                </a:solidFill>
              </a:rPr>
              <a:t>Crescono</a:t>
            </a:r>
            <a:r>
              <a:rPr lang="it-IT" sz="1800">
                <a:solidFill>
                  <a:schemeClr val="bg2"/>
                </a:solidFill>
              </a:rPr>
              <a:t> il </a:t>
            </a:r>
            <a:r>
              <a:rPr lang="it-IT" sz="1800" b="1">
                <a:solidFill>
                  <a:schemeClr val="bg2"/>
                </a:solidFill>
              </a:rPr>
              <a:t>Commercio</a:t>
            </a:r>
            <a:r>
              <a:rPr lang="it-IT" sz="1800">
                <a:solidFill>
                  <a:schemeClr val="bg2"/>
                </a:solidFill>
              </a:rPr>
              <a:t>, i </a:t>
            </a:r>
            <a:r>
              <a:rPr lang="it-IT" sz="1800" b="1">
                <a:solidFill>
                  <a:schemeClr val="bg2"/>
                </a:solidFill>
              </a:rPr>
              <a:t>Servizi alle imprese</a:t>
            </a:r>
            <a:r>
              <a:rPr lang="it-IT" sz="1800">
                <a:solidFill>
                  <a:schemeClr val="bg2"/>
                </a:solidFill>
              </a:rPr>
              <a:t>, la </a:t>
            </a:r>
            <a:r>
              <a:rPr lang="it-IT" sz="1800" b="1">
                <a:solidFill>
                  <a:schemeClr val="bg2"/>
                </a:solidFill>
              </a:rPr>
              <a:t>Sanità</a:t>
            </a:r>
            <a:r>
              <a:rPr lang="it-IT" sz="1800">
                <a:solidFill>
                  <a:schemeClr val="bg2"/>
                </a:solidFill>
              </a:rPr>
              <a:t> e gli </a:t>
            </a:r>
            <a:r>
              <a:rPr lang="it-IT" sz="1800" b="1">
                <a:solidFill>
                  <a:schemeClr val="bg2"/>
                </a:solidFill>
              </a:rPr>
              <a:t>Altri servizi </a:t>
            </a:r>
          </a:p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800">
                <a:solidFill>
                  <a:schemeClr val="bg2"/>
                </a:solidFill>
              </a:rPr>
              <a:t>Si </a:t>
            </a:r>
            <a:r>
              <a:rPr lang="it-IT" sz="1800" b="1">
                <a:solidFill>
                  <a:schemeClr val="bg2"/>
                </a:solidFill>
              </a:rPr>
              <a:t>riducono l’Industria </a:t>
            </a:r>
            <a:r>
              <a:rPr lang="it-IT" sz="1800">
                <a:solidFill>
                  <a:schemeClr val="bg2"/>
                </a:solidFill>
              </a:rPr>
              <a:t>e le </a:t>
            </a:r>
            <a:r>
              <a:rPr lang="it-IT" sz="1800" b="1">
                <a:solidFill>
                  <a:schemeClr val="bg2"/>
                </a:solidFill>
              </a:rPr>
              <a:t>Attività agricole manifatturiere</a:t>
            </a:r>
          </a:p>
        </p:txBody>
      </p:sp>
      <p:sp>
        <p:nvSpPr>
          <p:cNvPr id="46083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46085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6086" name="Grafico 9"/>
          <p:cNvGraphicFramePr>
            <a:graphicFrameLocks/>
          </p:cNvGraphicFramePr>
          <p:nvPr/>
        </p:nvGraphicFramePr>
        <p:xfrm>
          <a:off x="5097463" y="1793875"/>
          <a:ext cx="3259137" cy="400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7" r:id="rId5" imgW="3261643" imgH="4011516" progId="Excel.Chart.8">
                  <p:embed/>
                </p:oleObj>
              </mc:Choice>
              <mc:Fallback>
                <p:oleObj r:id="rId5" imgW="3261643" imgH="4011516" progId="Excel.Chart.8">
                  <p:embed/>
                  <p:pic>
                    <p:nvPicPr>
                      <p:cNvPr id="0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7463" y="1793875"/>
                        <a:ext cx="3259137" cy="4006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3732213" y="1844675"/>
          <a:ext cx="1270001" cy="3463427"/>
        </p:xfrm>
        <a:graphic>
          <a:graphicData uri="http://schemas.openxmlformats.org/drawingml/2006/table">
            <a:tbl>
              <a:tblPr/>
              <a:tblGrid>
                <a:gridCol w="446559"/>
                <a:gridCol w="418055"/>
                <a:gridCol w="405387"/>
              </a:tblGrid>
              <a:tr h="21602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Composizione % 2011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  <a:p>
                      <a:pPr algn="ctr" fontAlgn="ctr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37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9837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35,3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9837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31,8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29,4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9837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31,1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26,6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6811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9837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9837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9837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100,1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100,0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46123" name="Rettangolo 7"/>
          <p:cNvSpPr>
            <a:spLocks noChangeArrowheads="1"/>
          </p:cNvSpPr>
          <p:nvPr/>
        </p:nvSpPr>
        <p:spPr bwMode="auto">
          <a:xfrm>
            <a:off x="3767138" y="4868863"/>
            <a:ext cx="4549775" cy="360362"/>
          </a:xfrm>
          <a:prstGeom prst="rect">
            <a:avLst/>
          </a:prstGeom>
          <a:noFill/>
          <a:ln w="28575" algn="ctr">
            <a:solidFill>
              <a:srgbClr val="CA0A2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11" name="Tabella 10"/>
          <p:cNvGraphicFramePr>
            <a:graphicFrameLocks noGrp="1"/>
          </p:cNvGraphicFramePr>
          <p:nvPr/>
        </p:nvGraphicFramePr>
        <p:xfrm>
          <a:off x="3635375" y="5391150"/>
          <a:ext cx="1440160" cy="314325"/>
        </p:xfrm>
        <a:graphic>
          <a:graphicData uri="http://schemas.openxmlformats.org/drawingml/2006/table">
            <a:tbl>
              <a:tblPr/>
              <a:tblGrid>
                <a:gridCol w="506391"/>
                <a:gridCol w="474067"/>
                <a:gridCol w="459702"/>
              </a:tblGrid>
              <a:tr h="29739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Addetti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Addetti </a:t>
                      </a:r>
                      <a:r>
                        <a:rPr lang="it-IT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 </a:t>
                      </a:r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6130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6B8AFB6-4A9D-4197-B28F-9A0F41B29C21}" type="slidenum">
              <a:rPr lang="it-IT" smtClean="0">
                <a:latin typeface="Arial" charset="0"/>
                <a:ea typeface="ＭＳ Ｐゴシック"/>
              </a:rPr>
              <a:pPr/>
              <a:t>10</a:t>
            </a:fld>
            <a:endParaRPr lang="it-IT" smtClean="0">
              <a:latin typeface="Arial" charset="0"/>
              <a:ea typeface="ＭＳ Ｐゴシック"/>
            </a:endParaRPr>
          </a:p>
        </p:txBody>
      </p:sp>
      <p:sp>
        <p:nvSpPr>
          <p:cNvPr id="46131" name="CasellaDiTesto 12"/>
          <p:cNvSpPr txBox="1">
            <a:spLocks noChangeArrowheads="1"/>
          </p:cNvSpPr>
          <p:nvPr/>
        </p:nvSpPr>
        <p:spPr bwMode="auto">
          <a:xfrm>
            <a:off x="3709988" y="1268413"/>
            <a:ext cx="48768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ts val="1200"/>
              </a:lnSpc>
            </a:pPr>
            <a:r>
              <a:rPr lang="it-IT" sz="1400" b="1">
                <a:solidFill>
                  <a:srgbClr val="CC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Unità locali (UL), addetti delle UL e numero medio di addetti  per settori di attività economica  </a:t>
            </a:r>
          </a:p>
          <a:p>
            <a:pPr algn="ctr" eaLnBrk="0" hangingPunct="0">
              <a:lnSpc>
                <a:spcPts val="1200"/>
              </a:lnSpc>
            </a:pPr>
            <a:r>
              <a:rPr lang="it-IT" sz="1400" b="1">
                <a:solidFill>
                  <a:srgbClr val="CC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Censimenti 2011 e 2001 – Composizione e variazioni %</a:t>
            </a:r>
            <a:endParaRPr lang="it-IT" sz="1400">
              <a:solidFill>
                <a:srgbClr val="CC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6477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Imprese: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Dipendenti per qualifica professionale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71488" y="1844675"/>
            <a:ext cx="3922712" cy="3240088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Alta quota 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di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operai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: 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54,5%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(53,6% la media del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Paese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)</a:t>
            </a:r>
          </a:p>
          <a:p>
            <a:pPr marL="342900" indent="-3429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Bassa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dirigenti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e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quadri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: 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3,6%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(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rispetto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al 4,7%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nazionale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)</a:t>
            </a:r>
          </a:p>
          <a:p>
            <a:pPr marL="342900" indent="-3429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Ruolo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“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metropolitano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”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della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provincia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Firenze, con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maggiore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presenza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delle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qualifiche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più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alte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:</a:t>
            </a:r>
          </a:p>
          <a:p>
            <a:pPr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	6,1% di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dirigenti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e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quadri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; 50,6% 	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impiegati</a:t>
            </a: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8131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48133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4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918902-2841-4CEC-8628-06CADB32FF6E}" type="slidenum">
              <a:rPr lang="it-IT" smtClean="0">
                <a:latin typeface="Arial" charset="0"/>
                <a:ea typeface="ＭＳ Ｐゴシック"/>
              </a:rPr>
              <a:pPr/>
              <a:t>11</a:t>
            </a:fld>
            <a:endParaRPr lang="it-IT" smtClean="0">
              <a:latin typeface="Arial" charset="0"/>
              <a:ea typeface="ＭＳ Ｐゴシック"/>
            </a:endParaRPr>
          </a:p>
        </p:txBody>
      </p:sp>
      <p:graphicFrame>
        <p:nvGraphicFramePr>
          <p:cNvPr id="48135" name="Grafico 8"/>
          <p:cNvGraphicFramePr>
            <a:graphicFrameLocks/>
          </p:cNvGraphicFramePr>
          <p:nvPr/>
        </p:nvGraphicFramePr>
        <p:xfrm>
          <a:off x="4449763" y="2370138"/>
          <a:ext cx="4065587" cy="348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6" r:id="rId5" imgW="4066384" imgH="3487214" progId="Excel.Chart.8">
                  <p:embed/>
                </p:oleObj>
              </mc:Choice>
              <mc:Fallback>
                <p:oleObj r:id="rId5" imgW="4066384" imgH="3487214" progId="Excel.Chart.8">
                  <p:embed/>
                  <p:pic>
                    <p:nvPicPr>
                      <p:cNvPr id="0" name="Grafico 8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9763" y="2370138"/>
                        <a:ext cx="4065587" cy="3486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6" name="CasellaDiTesto 9"/>
          <p:cNvSpPr txBox="1">
            <a:spLocks noChangeArrowheads="1"/>
          </p:cNvSpPr>
          <p:nvPr/>
        </p:nvSpPr>
        <p:spPr bwMode="auto">
          <a:xfrm>
            <a:off x="4086225" y="1674813"/>
            <a:ext cx="4878388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ts val="1200"/>
              </a:lnSpc>
            </a:pPr>
            <a:r>
              <a:rPr lang="it-IT" sz="1400" b="1">
                <a:solidFill>
                  <a:srgbClr val="CC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Dipendenti delle UL, per territorio e per qualifica professionale – Censimento 2011 – Valori percentuali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6477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Imprese: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Dipendenti extra UE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71488" y="1844675"/>
            <a:ext cx="3922712" cy="396081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Alta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presenza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di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lavoratori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extraEU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10,2% 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(8,7% la media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nazionale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)</a:t>
            </a:r>
          </a:p>
          <a:p>
            <a:pPr marL="342900" indent="-3429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Soprattutto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nelle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province di 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Prato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e 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Firenze</a:t>
            </a:r>
          </a:p>
          <a:p>
            <a:pPr marL="342900" indent="-3429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Riguardo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alla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titolarità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dell’impresa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, la Toscana è la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regione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in cui è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più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diffusa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la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nazionalità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este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del 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socio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principale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(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5,1%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rispetto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al  2,7%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nazionale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)</a:t>
            </a: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50179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50181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309C61-CD1D-4D8B-AC71-7CC656AD5ADA}" type="slidenum">
              <a:rPr lang="it-IT" smtClean="0">
                <a:latin typeface="Arial" charset="0"/>
                <a:ea typeface="ＭＳ Ｐゴシック"/>
              </a:rPr>
              <a:pPr/>
              <a:t>12</a:t>
            </a:fld>
            <a:endParaRPr lang="it-IT" smtClean="0">
              <a:latin typeface="Arial" charset="0"/>
              <a:ea typeface="ＭＳ Ｐゴシック"/>
            </a:endParaRPr>
          </a:p>
        </p:txBody>
      </p:sp>
      <p:sp>
        <p:nvSpPr>
          <p:cNvPr id="50183" name="CasellaDiTesto 9"/>
          <p:cNvSpPr txBox="1">
            <a:spLocks noChangeArrowheads="1"/>
          </p:cNvSpPr>
          <p:nvPr/>
        </p:nvSpPr>
        <p:spPr bwMode="auto">
          <a:xfrm>
            <a:off x="4086225" y="1674813"/>
            <a:ext cx="48783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ts val="1200"/>
              </a:lnSpc>
            </a:pPr>
            <a:r>
              <a:rPr lang="it-IT" sz="1400" b="1">
                <a:solidFill>
                  <a:srgbClr val="CC0000"/>
                </a:solidFill>
              </a:rPr>
              <a:t>Lavoratori dipendenti extra EU-27 delle UL delle imprese, per provincia – Valori %</a:t>
            </a:r>
            <a:endParaRPr lang="it-IT" sz="1400" b="1">
              <a:solidFill>
                <a:srgbClr val="CC0000"/>
              </a:solidFill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50184" name="Grafico 10"/>
          <p:cNvGraphicFramePr>
            <a:graphicFrameLocks/>
          </p:cNvGraphicFramePr>
          <p:nvPr/>
        </p:nvGraphicFramePr>
        <p:xfrm>
          <a:off x="4808538" y="2154238"/>
          <a:ext cx="3702050" cy="3557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5" r:id="rId5" imgW="3700593" imgH="3560373" progId="Excel.Chart.8">
                  <p:embed/>
                </p:oleObj>
              </mc:Choice>
              <mc:Fallback>
                <p:oleObj r:id="rId5" imgW="3700593" imgH="3560373" progId="Excel.Chart.8">
                  <p:embed/>
                  <p:pic>
                    <p:nvPicPr>
                      <p:cNvPr id="0" name="Grafico 10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8538" y="2154238"/>
                        <a:ext cx="3702050" cy="3557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0"/>
            <a:ext cx="6621463" cy="7620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Imprese:  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Specializzazioni produttive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115888" y="765175"/>
            <a:ext cx="3492500" cy="18415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Specializzazione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coincidenti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in gran parte con le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eccellenze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distrettuali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del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sistema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moda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della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regione</a:t>
            </a: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eaLnBrk="0" hangingPunct="0">
              <a:lnSpc>
                <a:spcPct val="115000"/>
              </a:lnSpc>
              <a:defRPr/>
            </a:pPr>
            <a:endParaRPr lang="en-US" sz="1800" dirty="0">
              <a:solidFill>
                <a:schemeClr val="tx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52227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52229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375" y="765175"/>
            <a:ext cx="5202238" cy="497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106363" y="2852738"/>
          <a:ext cx="3502894" cy="26709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6012"/>
                <a:gridCol w="1916882"/>
              </a:tblGrid>
              <a:tr h="432049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Settore  economico</a:t>
                      </a:r>
                      <a:endParaRPr lang="it-IT" sz="1200" dirty="0"/>
                    </a:p>
                  </a:txBody>
                  <a:tcP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dirty="0" smtClean="0"/>
                    </a:p>
                    <a:p>
                      <a:pPr algn="ctr"/>
                      <a:r>
                        <a:rPr lang="it-IT" sz="1200" dirty="0" smtClean="0"/>
                        <a:t>Territorio</a:t>
                      </a:r>
                      <a:endParaRPr lang="it-IT" sz="1200" dirty="0"/>
                    </a:p>
                  </a:txBody>
                  <a:tcPr anchor="ctr">
                    <a:solidFill>
                      <a:srgbClr val="CC0000"/>
                    </a:solidFill>
                  </a:tcPr>
                </a:tc>
              </a:tr>
              <a:tr h="406897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15 – </a:t>
                      </a:r>
                      <a:r>
                        <a:rPr lang="en-US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Articoli</a:t>
                      </a: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n-US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pelle</a:t>
                      </a: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it-IT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Toscana, </a:t>
                      </a:r>
                      <a:r>
                        <a:rPr lang="it-IT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Prov</a:t>
                      </a:r>
                      <a:r>
                        <a:rPr lang="it-IT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 Pisa, S. Croce sull’Arno, Scandicci </a:t>
                      </a:r>
                      <a:endParaRPr lang="it-IT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3399"/>
                    </a:solidFill>
                  </a:tcPr>
                </a:tc>
              </a:tr>
              <a:tr h="406897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13 – </a:t>
                      </a:r>
                      <a:r>
                        <a:rPr lang="en-US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Industrie</a:t>
                      </a: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tessili</a:t>
                      </a:r>
                      <a:endParaRPr lang="it-IT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3A69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Toscana, </a:t>
                      </a:r>
                      <a:r>
                        <a:rPr lang="it-IT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Prov</a:t>
                      </a:r>
                      <a:r>
                        <a:rPr lang="it-IT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 Di Prato, Montemurlo </a:t>
                      </a:r>
                      <a:endParaRPr lang="it-IT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3A69E8"/>
                    </a:solidFill>
                  </a:tcPr>
                </a:tc>
              </a:tr>
              <a:tr h="268209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14 – </a:t>
                      </a:r>
                      <a:r>
                        <a:rPr lang="en-US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Abbigliamento</a:t>
                      </a:r>
                      <a:endParaRPr lang="it-IT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074C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Toscana, </a:t>
                      </a:r>
                      <a:r>
                        <a:rPr lang="it-IT" sz="11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Prov</a:t>
                      </a:r>
                      <a:r>
                        <a:rPr lang="it-IT" sz="11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 di Prato</a:t>
                      </a:r>
                      <a:endParaRPr lang="it-IT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074C8"/>
                    </a:solidFill>
                  </a:tcPr>
                </a:tc>
              </a:tr>
              <a:tr h="413752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32 –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Altre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ind.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manifatturiere</a:t>
                      </a:r>
                      <a:endParaRPr lang="it-IT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Toscana, </a:t>
                      </a:r>
                      <a:r>
                        <a:rPr lang="it-IT" sz="11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</a:t>
                      </a:r>
                      <a:r>
                        <a:rPr lang="it-IT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Arezzo</a:t>
                      </a:r>
                      <a:endParaRPr lang="it-IT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999FF"/>
                    </a:solidFill>
                  </a:tcPr>
                </a:tc>
              </a:tr>
              <a:tr h="497758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43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Costruzioni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specializzate</a:t>
                      </a:r>
                      <a:endParaRPr lang="it-IT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</a:t>
                      </a:r>
                      <a:r>
                        <a:rPr lang="it-IT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Grosseto e di Massa-Carrara</a:t>
                      </a:r>
                      <a:endParaRPr lang="it-IT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  <p:sp>
        <p:nvSpPr>
          <p:cNvPr id="52254" name="Segnaposto numero diapositiva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F764ED-DAAE-4F90-B08C-5A935806127F}" type="slidenum">
              <a:rPr lang="it-IT" smtClean="0">
                <a:latin typeface="Arial" charset="0"/>
                <a:ea typeface="ＭＳ Ｐゴシック"/>
              </a:rPr>
              <a:pPr/>
              <a:t>13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Imprese:   Mercati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250825" y="1412875"/>
            <a:ext cx="3516313" cy="28797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La Toscana ha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apertura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internazionale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superiore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alla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media del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paese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(28,1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rispetto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a 21,9).</a:t>
            </a:r>
          </a:p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Soprattutto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nei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settori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più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alta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specializzazione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(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abbigliamento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,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pelletteria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,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oreficeria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)</a:t>
            </a:r>
            <a:endParaRPr lang="en-US" sz="1800" dirty="0">
              <a:solidFill>
                <a:schemeClr val="tx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5427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54277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4278" name="Grafico 6"/>
          <p:cNvGraphicFramePr>
            <a:graphicFrameLocks/>
          </p:cNvGraphicFramePr>
          <p:nvPr/>
        </p:nvGraphicFramePr>
        <p:xfrm>
          <a:off x="4016375" y="1433513"/>
          <a:ext cx="4764088" cy="384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9" r:id="rId5" imgW="4761389" imgH="3846909" progId="Excel.Chart.8">
                  <p:embed/>
                </p:oleObj>
              </mc:Choice>
              <mc:Fallback>
                <p:oleObj r:id="rId5" imgW="4761389" imgH="3846909" progId="Excel.Chart.8">
                  <p:embed/>
                  <p:pic>
                    <p:nvPicPr>
                      <p:cNvPr id="0" name="Grafico 6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6375" y="1433513"/>
                        <a:ext cx="4764088" cy="3846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9" name="CasellaDiTesto 1"/>
          <p:cNvSpPr txBox="1">
            <a:spLocks noChangeArrowheads="1"/>
          </p:cNvSpPr>
          <p:nvPr/>
        </p:nvSpPr>
        <p:spPr bwMode="auto">
          <a:xfrm>
            <a:off x="3884613" y="776288"/>
            <a:ext cx="48783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400" b="1">
                <a:solidFill>
                  <a:srgbClr val="CC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Imprese con struttura aziendale (con almeno 3 addetti), per ambito di mercato e specializzazione locale –Valori  %</a:t>
            </a:r>
            <a:endParaRPr lang="it-IT" sz="1400">
              <a:solidFill>
                <a:srgbClr val="CC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4280" name="Segnaposto numero diapositiva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D2ED7E-22FE-41C0-8E0C-5BADBE458B45}" type="slidenum">
              <a:rPr lang="it-IT" smtClean="0">
                <a:latin typeface="Arial" charset="0"/>
                <a:ea typeface="ＭＳ Ｐゴシック"/>
              </a:rPr>
              <a:pPr/>
              <a:t>14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56323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68275" y="260350"/>
            <a:ext cx="8075613" cy="477838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Istituzioni Non Profit </a:t>
            </a:r>
          </a:p>
        </p:txBody>
      </p:sp>
      <p:grpSp>
        <p:nvGrpSpPr>
          <p:cNvPr id="56325" name="Gruppo 1"/>
          <p:cNvGrpSpPr>
            <a:grpSpLocks noChangeAspect="1"/>
          </p:cNvGrpSpPr>
          <p:nvPr/>
        </p:nvGrpSpPr>
        <p:grpSpPr bwMode="auto">
          <a:xfrm>
            <a:off x="3576638" y="955675"/>
            <a:ext cx="5343525" cy="4795838"/>
            <a:chOff x="250825" y="1557338"/>
            <a:chExt cx="3529013" cy="3167062"/>
          </a:xfrm>
        </p:grpSpPr>
        <p:grpSp>
          <p:nvGrpSpPr>
            <p:cNvPr id="56330" name="Gruppo 4"/>
            <p:cNvGrpSpPr>
              <a:grpSpLocks/>
            </p:cNvGrpSpPr>
            <p:nvPr/>
          </p:nvGrpSpPr>
          <p:grpSpPr bwMode="auto">
            <a:xfrm>
              <a:off x="395861" y="2204796"/>
              <a:ext cx="2096514" cy="1946519"/>
              <a:chOff x="251521" y="1052736"/>
              <a:chExt cx="2096405" cy="1946668"/>
            </a:xfrm>
          </p:grpSpPr>
          <p:pic>
            <p:nvPicPr>
              <p:cNvPr id="56334" name="Picture 2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51521" y="1052736"/>
                <a:ext cx="2016223" cy="19466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335" name="Ovale 9"/>
              <p:cNvSpPr>
                <a:spLocks noChangeArrowheads="1"/>
              </p:cNvSpPr>
              <p:nvPr/>
            </p:nvSpPr>
            <p:spPr bwMode="auto">
              <a:xfrm>
                <a:off x="467544" y="2420888"/>
                <a:ext cx="576064" cy="485601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it-IT" altLang="it-IT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56336" name="Connettore 2 2"/>
              <p:cNvCxnSpPr>
                <a:cxnSpLocks noChangeShapeType="1"/>
                <a:endCxn id="56335" idx="7"/>
              </p:cNvCxnSpPr>
              <p:nvPr/>
            </p:nvCxnSpPr>
            <p:spPr bwMode="auto">
              <a:xfrm flipH="1">
                <a:off x="958762" y="2132634"/>
                <a:ext cx="1393858" cy="359975"/>
              </a:xfrm>
              <a:prstGeom prst="straightConnector1">
                <a:avLst/>
              </a:prstGeom>
              <a:noFill/>
              <a:ln w="25400" algn="ctr">
                <a:noFill/>
                <a:round/>
                <a:headEnd/>
                <a:tailEnd type="arrow" w="med" len="med"/>
              </a:ln>
            </p:spPr>
          </p:cxnSp>
        </p:grpSp>
        <p:sp>
          <p:nvSpPr>
            <p:cNvPr id="56331" name="Rettangolo 8"/>
            <p:cNvSpPr>
              <a:spLocks noChangeArrowheads="1"/>
            </p:cNvSpPr>
            <p:nvPr/>
          </p:nvSpPr>
          <p:spPr bwMode="auto">
            <a:xfrm>
              <a:off x="250825" y="1557338"/>
              <a:ext cx="3529013" cy="3167062"/>
            </a:xfrm>
            <a:prstGeom prst="rect">
              <a:avLst/>
            </a:prstGeom>
            <a:noFill/>
            <a:ln w="3175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 altLang="it-IT">
                <a:solidFill>
                  <a:srgbClr val="000000"/>
                </a:solidFill>
              </a:endParaRPr>
            </a:p>
          </p:txBody>
        </p:sp>
        <p:pic>
          <p:nvPicPr>
            <p:cNvPr id="56332" name="Picture 3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12188" y="1922396"/>
              <a:ext cx="1296211" cy="2514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3" name="Picture 3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4213" y="4151316"/>
              <a:ext cx="1562731" cy="557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6326" name="CasellaDiTesto 1"/>
          <p:cNvSpPr txBox="1">
            <a:spLocks noChangeArrowheads="1"/>
          </p:cNvSpPr>
          <p:nvPr/>
        </p:nvSpPr>
        <p:spPr bwMode="auto">
          <a:xfrm>
            <a:off x="168275" y="1155700"/>
            <a:ext cx="3313113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 b="1">
                <a:solidFill>
                  <a:schemeClr val="bg2"/>
                </a:solidFill>
              </a:rPr>
              <a:t>Italia</a:t>
            </a:r>
            <a:r>
              <a:rPr lang="it-IT" altLang="it-IT" sz="1800">
                <a:solidFill>
                  <a:schemeClr val="bg2"/>
                </a:solidFill>
              </a:rPr>
              <a:t>: 301.191 Unità Istituzionali </a:t>
            </a:r>
            <a:r>
              <a:rPr lang="it-IT" altLang="it-IT" sz="1800" b="1">
                <a:solidFill>
                  <a:schemeClr val="bg2"/>
                </a:solidFill>
              </a:rPr>
              <a:t>(6,4% delle UG</a:t>
            </a:r>
            <a:r>
              <a:rPr lang="it-IT" altLang="it-IT" sz="1800">
                <a:solidFill>
                  <a:schemeClr val="bg2"/>
                </a:solidFill>
              </a:rPr>
              <a:t>)  il 3,4% del personale</a:t>
            </a:r>
          </a:p>
          <a:p>
            <a:pPr marL="285750" indent="-28575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 b="1">
                <a:solidFill>
                  <a:schemeClr val="bg2"/>
                </a:solidFill>
              </a:rPr>
              <a:t>Toscana</a:t>
            </a:r>
            <a:r>
              <a:rPr lang="it-IT" altLang="it-IT" sz="1800">
                <a:solidFill>
                  <a:schemeClr val="bg2"/>
                </a:solidFill>
              </a:rPr>
              <a:t>: 23.899  (</a:t>
            </a:r>
            <a:r>
              <a:rPr lang="it-IT" altLang="it-IT" sz="1800" b="1">
                <a:solidFill>
                  <a:schemeClr val="bg2"/>
                </a:solidFill>
              </a:rPr>
              <a:t>6,7%</a:t>
            </a:r>
            <a:r>
              <a:rPr lang="it-IT" altLang="it-IT" sz="1800">
                <a:solidFill>
                  <a:schemeClr val="bg2"/>
                </a:solidFill>
              </a:rPr>
              <a:t> </a:t>
            </a:r>
            <a:r>
              <a:rPr lang="it-IT" altLang="it-IT" sz="1800" b="1">
                <a:solidFill>
                  <a:schemeClr val="bg2"/>
                </a:solidFill>
              </a:rPr>
              <a:t>delle UG</a:t>
            </a:r>
            <a:r>
              <a:rPr lang="it-IT" altLang="it-IT" sz="1800">
                <a:solidFill>
                  <a:schemeClr val="bg2"/>
                </a:solidFill>
              </a:rPr>
              <a:t>) e il 3,2% del personale</a:t>
            </a:r>
          </a:p>
          <a:p>
            <a:pPr marL="285750" indent="-28575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>
                <a:solidFill>
                  <a:schemeClr val="bg2"/>
                </a:solidFill>
              </a:rPr>
              <a:t>In 8 regioni si concentra il 69,5% di tutte le unità non profit. La </a:t>
            </a:r>
            <a:r>
              <a:rPr lang="it-IT" altLang="it-IT" sz="1800" b="1">
                <a:solidFill>
                  <a:schemeClr val="bg2"/>
                </a:solidFill>
              </a:rPr>
              <a:t>Toscana</a:t>
            </a:r>
            <a:r>
              <a:rPr lang="it-IT" altLang="it-IT" sz="1800">
                <a:solidFill>
                  <a:schemeClr val="bg2"/>
                </a:solidFill>
              </a:rPr>
              <a:t> è  al </a:t>
            </a:r>
            <a:r>
              <a:rPr lang="it-IT" altLang="it-IT" sz="1800" b="1">
                <a:solidFill>
                  <a:schemeClr val="bg2"/>
                </a:solidFill>
              </a:rPr>
              <a:t>quinto posto</a:t>
            </a:r>
            <a:r>
              <a:rPr lang="it-IT" altLang="it-IT" sz="1800">
                <a:solidFill>
                  <a:schemeClr val="bg2"/>
                </a:solidFill>
              </a:rPr>
              <a:t>  (</a:t>
            </a:r>
            <a:r>
              <a:rPr lang="it-IT" altLang="it-IT" sz="1800" b="1">
                <a:solidFill>
                  <a:schemeClr val="bg2"/>
                </a:solidFill>
              </a:rPr>
              <a:t>8%</a:t>
            </a:r>
            <a:r>
              <a:rPr lang="it-IT" altLang="it-IT" sz="1800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56327" name="Ovale 3"/>
          <p:cNvSpPr>
            <a:spLocks noChangeArrowheads="1"/>
          </p:cNvSpPr>
          <p:nvPr/>
        </p:nvSpPr>
        <p:spPr bwMode="auto">
          <a:xfrm>
            <a:off x="4232275" y="4006850"/>
            <a:ext cx="757238" cy="630238"/>
          </a:xfrm>
          <a:prstGeom prst="ellipse">
            <a:avLst/>
          </a:prstGeom>
          <a:noFill/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 altLang="it-IT">
              <a:solidFill>
                <a:srgbClr val="000000"/>
              </a:solidFill>
            </a:endParaRPr>
          </a:p>
        </p:txBody>
      </p:sp>
      <p:sp>
        <p:nvSpPr>
          <p:cNvPr id="56328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AA88C9A-E918-44F0-973B-8F702BD8001B}" type="slidenum">
              <a:rPr lang="it-IT" smtClean="0">
                <a:latin typeface="Arial" charset="0"/>
                <a:ea typeface="ＭＳ Ｐゴシック"/>
              </a:rPr>
              <a:pPr/>
              <a:t>15</a:t>
            </a:fld>
            <a:endParaRPr lang="it-IT" smtClean="0">
              <a:latin typeface="Arial" charset="0"/>
              <a:ea typeface="ＭＳ Ｐゴシック"/>
            </a:endParaRPr>
          </a:p>
        </p:txBody>
      </p:sp>
      <p:sp>
        <p:nvSpPr>
          <p:cNvPr id="56329" name="CasellaDiTesto 30"/>
          <p:cNvSpPr txBox="1">
            <a:spLocks noChangeArrowheads="1"/>
          </p:cNvSpPr>
          <p:nvPr/>
        </p:nvSpPr>
        <p:spPr bwMode="auto">
          <a:xfrm>
            <a:off x="3616325" y="955675"/>
            <a:ext cx="528955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ts val="1200"/>
              </a:lnSpc>
            </a:pPr>
            <a:r>
              <a:rPr lang="it-IT" sz="1400" b="1">
                <a:solidFill>
                  <a:srgbClr val="CC0000"/>
                </a:solidFill>
              </a:rPr>
              <a:t>Distribuzione delle Istituzioni non profit</a:t>
            </a:r>
          </a:p>
          <a:p>
            <a:pPr algn="ctr" eaLnBrk="0" hangingPunct="0">
              <a:lnSpc>
                <a:spcPts val="1200"/>
              </a:lnSpc>
            </a:pPr>
            <a:r>
              <a:rPr lang="it-IT" sz="1400" b="1">
                <a:solidFill>
                  <a:srgbClr val="CC0000"/>
                </a:solidFill>
              </a:rPr>
              <a:t>Censimento 2011 – Valori %</a:t>
            </a:r>
            <a:endParaRPr lang="it-IT" sz="1400" b="1">
              <a:solidFill>
                <a:srgbClr val="CC0000"/>
              </a:solidFill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58371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68275" y="260350"/>
            <a:ext cx="807561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Istituzioni Non Profit:  Forma giuridica</a:t>
            </a:r>
          </a:p>
        </p:txBody>
      </p:sp>
      <p:grpSp>
        <p:nvGrpSpPr>
          <p:cNvPr id="58373" name="Gruppo 3"/>
          <p:cNvGrpSpPr>
            <a:grpSpLocks noChangeAspect="1"/>
          </p:cNvGrpSpPr>
          <p:nvPr/>
        </p:nvGrpSpPr>
        <p:grpSpPr bwMode="auto">
          <a:xfrm>
            <a:off x="4354513" y="765175"/>
            <a:ext cx="4179887" cy="2595563"/>
            <a:chOff x="34419" y="688975"/>
            <a:chExt cx="4178616" cy="2596009"/>
          </a:xfrm>
        </p:grpSpPr>
        <p:grpSp>
          <p:nvGrpSpPr>
            <p:cNvPr id="58378" name="Gruppo 34"/>
            <p:cNvGrpSpPr>
              <a:grpSpLocks/>
            </p:cNvGrpSpPr>
            <p:nvPr/>
          </p:nvGrpSpPr>
          <p:grpSpPr bwMode="auto">
            <a:xfrm>
              <a:off x="34419" y="721280"/>
              <a:ext cx="4178616" cy="2491696"/>
              <a:chOff x="-1141" y="724709"/>
              <a:chExt cx="4178394" cy="2488267"/>
            </a:xfrm>
          </p:grpSpPr>
          <p:grpSp>
            <p:nvGrpSpPr>
              <p:cNvPr id="58380" name="Gruppo 4"/>
              <p:cNvGrpSpPr>
                <a:grpSpLocks/>
              </p:cNvGrpSpPr>
              <p:nvPr/>
            </p:nvGrpSpPr>
            <p:grpSpPr bwMode="auto">
              <a:xfrm>
                <a:off x="251521" y="1052736"/>
                <a:ext cx="3620998" cy="1822325"/>
                <a:chOff x="251521" y="1052736"/>
                <a:chExt cx="3620998" cy="1822325"/>
              </a:xfrm>
            </p:grpSpPr>
            <p:pic>
              <p:nvPicPr>
                <p:cNvPr id="58383" name="Picture 12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 rot="-5400000">
                  <a:off x="229662" y="1074595"/>
                  <a:ext cx="1822325" cy="17786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8384" name="Picture 6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2267744" y="1400287"/>
                  <a:ext cx="1604775" cy="112722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58381" name="CasellaDiTesto 26"/>
              <p:cNvSpPr txBox="1">
                <a:spLocks noChangeArrowheads="1"/>
              </p:cNvSpPr>
              <p:nvPr/>
            </p:nvSpPr>
            <p:spPr bwMode="auto">
              <a:xfrm>
                <a:off x="395216" y="2812866"/>
                <a:ext cx="1656504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it-IT" altLang="it-IT" sz="1000" b="1">
                    <a:latin typeface="Calibri" pitchFamily="34" charset="0"/>
                  </a:rPr>
                  <a:t>Anello interno = Toscana</a:t>
                </a:r>
              </a:p>
              <a:p>
                <a:pPr eaLnBrk="0" hangingPunct="0"/>
                <a:r>
                  <a:rPr lang="it-IT" altLang="it-IT" sz="1000" b="1">
                    <a:latin typeface="Calibri" pitchFamily="34" charset="0"/>
                  </a:rPr>
                  <a:t>Anello esterno = Italia</a:t>
                </a:r>
              </a:p>
            </p:txBody>
          </p:sp>
          <p:sp>
            <p:nvSpPr>
              <p:cNvPr id="58382" name="CasellaDiTesto 39"/>
              <p:cNvSpPr txBox="1">
                <a:spLocks noChangeArrowheads="1"/>
              </p:cNvSpPr>
              <p:nvPr/>
            </p:nvSpPr>
            <p:spPr bwMode="auto">
              <a:xfrm>
                <a:off x="-1141" y="724709"/>
                <a:ext cx="4178394" cy="3074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it-IT" altLang="it-IT" sz="1400" b="1">
                    <a:solidFill>
                      <a:srgbClr val="C00000"/>
                    </a:solidFill>
                    <a:latin typeface="Arial Narrow" pitchFamily="34" charset="0"/>
                  </a:rPr>
                  <a:t>Distribuzione delle Unità Istituzionali per Forma Giuridica</a:t>
                </a:r>
              </a:p>
            </p:txBody>
          </p:sp>
        </p:grpSp>
        <p:sp>
          <p:nvSpPr>
            <p:cNvPr id="58379" name="Rettangolo 1"/>
            <p:cNvSpPr>
              <a:spLocks noChangeArrowheads="1"/>
            </p:cNvSpPr>
            <p:nvPr/>
          </p:nvSpPr>
          <p:spPr bwMode="auto">
            <a:xfrm>
              <a:off x="107504" y="688975"/>
              <a:ext cx="4032448" cy="2596009"/>
            </a:xfrm>
            <a:prstGeom prst="rect">
              <a:avLst/>
            </a:prstGeom>
            <a:noFill/>
            <a:ln w="3175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 altLang="it-IT">
                <a:solidFill>
                  <a:srgbClr val="000000"/>
                </a:solidFill>
              </a:endParaRPr>
            </a:p>
          </p:txBody>
        </p:sp>
      </p:grpSp>
      <p:sp>
        <p:nvSpPr>
          <p:cNvPr id="4104" name="CasellaDiTesto 41"/>
          <p:cNvSpPr txBox="1">
            <a:spLocks noChangeArrowheads="1"/>
          </p:cNvSpPr>
          <p:nvPr/>
        </p:nvSpPr>
        <p:spPr bwMode="auto">
          <a:xfrm>
            <a:off x="30163" y="1125538"/>
            <a:ext cx="4140200" cy="42338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285750" indent="-285750">
              <a:lnSpc>
                <a:spcPct val="115000"/>
              </a:lnSpc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800" dirty="0">
                <a:solidFill>
                  <a:schemeClr val="bg2"/>
                </a:solidFill>
                <a:cs typeface="+mn-cs"/>
              </a:rPr>
              <a:t>Distribuzione regionale in linea col dato nazionale:</a:t>
            </a:r>
          </a:p>
          <a:p>
            <a:pPr marL="742950" lvl="1" indent="-285750">
              <a:lnSpc>
                <a:spcPct val="115000"/>
              </a:lnSpc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800" dirty="0">
                <a:solidFill>
                  <a:schemeClr val="bg2"/>
                </a:solidFill>
                <a:cs typeface="+mn-cs"/>
              </a:rPr>
              <a:t> peso lievemente </a:t>
            </a:r>
            <a:r>
              <a:rPr lang="it-IT" altLang="it-IT" sz="1800" b="1" dirty="0">
                <a:solidFill>
                  <a:schemeClr val="bg2"/>
                </a:solidFill>
                <a:cs typeface="+mn-cs"/>
              </a:rPr>
              <a:t>maggiore</a:t>
            </a:r>
            <a:r>
              <a:rPr lang="it-IT" altLang="it-IT" sz="1800" dirty="0">
                <a:solidFill>
                  <a:schemeClr val="bg2"/>
                </a:solidFill>
                <a:cs typeface="+mn-cs"/>
              </a:rPr>
              <a:t> </a:t>
            </a:r>
            <a:r>
              <a:rPr lang="it-IT" altLang="it-IT" sz="1800" dirty="0" smtClean="0">
                <a:solidFill>
                  <a:schemeClr val="bg2"/>
                </a:solidFill>
                <a:cs typeface="+mn-cs"/>
              </a:rPr>
              <a:t>dell’</a:t>
            </a:r>
            <a:r>
              <a:rPr lang="it-IT" altLang="it-IT" sz="1800" b="1" dirty="0" smtClean="0">
                <a:solidFill>
                  <a:schemeClr val="bg2"/>
                </a:solidFill>
                <a:cs typeface="+mn-cs"/>
              </a:rPr>
              <a:t>associazionismo</a:t>
            </a:r>
            <a:r>
              <a:rPr lang="it-IT" altLang="it-IT" sz="1800" dirty="0">
                <a:solidFill>
                  <a:schemeClr val="bg2"/>
                </a:solidFill>
                <a:cs typeface="+mn-cs"/>
              </a:rPr>
              <a:t>, </a:t>
            </a:r>
          </a:p>
          <a:p>
            <a:pPr marL="742950" lvl="1" indent="-285750">
              <a:lnSpc>
                <a:spcPct val="115000"/>
              </a:lnSpc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800" dirty="0">
                <a:solidFill>
                  <a:schemeClr val="bg2"/>
                </a:solidFill>
                <a:cs typeface="+mn-cs"/>
              </a:rPr>
              <a:t>lievemente inferiore negli altri </a:t>
            </a:r>
            <a:r>
              <a:rPr lang="it-IT" altLang="it-IT" sz="1800" dirty="0" smtClean="0">
                <a:solidFill>
                  <a:schemeClr val="bg2"/>
                </a:solidFill>
                <a:cs typeface="+mn-cs"/>
              </a:rPr>
              <a:t>casi</a:t>
            </a:r>
          </a:p>
          <a:p>
            <a:pPr marL="285750" indent="-285750">
              <a:lnSpc>
                <a:spcPct val="115000"/>
              </a:lnSpc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800" dirty="0">
                <a:solidFill>
                  <a:schemeClr val="bg2"/>
                </a:solidFill>
                <a:cs typeface="+mn-cs"/>
              </a:rPr>
              <a:t>In Toscana c’è una </a:t>
            </a:r>
            <a:r>
              <a:rPr lang="it-IT" altLang="it-IT" sz="1800" b="1" dirty="0">
                <a:solidFill>
                  <a:schemeClr val="bg2"/>
                </a:solidFill>
                <a:cs typeface="+mn-cs"/>
              </a:rPr>
              <a:t>minore presenza </a:t>
            </a:r>
            <a:r>
              <a:rPr lang="it-IT" altLang="it-IT" sz="1800" dirty="0">
                <a:solidFill>
                  <a:schemeClr val="bg2"/>
                </a:solidFill>
                <a:cs typeface="+mn-cs"/>
              </a:rPr>
              <a:t>di istituzioni a scopo </a:t>
            </a:r>
            <a:r>
              <a:rPr lang="it-IT" altLang="it-IT" sz="1800" b="1" dirty="0" smtClean="0">
                <a:solidFill>
                  <a:schemeClr val="bg2"/>
                </a:solidFill>
                <a:cs typeface="+mn-cs"/>
              </a:rPr>
              <a:t>solidaristico</a:t>
            </a:r>
            <a:r>
              <a:rPr lang="it-IT" altLang="it-IT" sz="1800" dirty="0" smtClean="0">
                <a:solidFill>
                  <a:schemeClr val="bg2"/>
                </a:solidFill>
                <a:cs typeface="+mn-cs"/>
              </a:rPr>
              <a:t> (di pubblica utilità) rispetto </a:t>
            </a:r>
            <a:r>
              <a:rPr lang="it-IT" altLang="it-IT" sz="1800" dirty="0">
                <a:solidFill>
                  <a:schemeClr val="bg2"/>
                </a:solidFill>
                <a:cs typeface="+mn-cs"/>
              </a:rPr>
              <a:t>al livello </a:t>
            </a:r>
            <a:r>
              <a:rPr lang="it-IT" altLang="it-IT" sz="1800" dirty="0" smtClean="0">
                <a:solidFill>
                  <a:schemeClr val="bg2"/>
                </a:solidFill>
                <a:cs typeface="+mn-cs"/>
              </a:rPr>
              <a:t>nazionale</a:t>
            </a:r>
          </a:p>
          <a:p>
            <a:pPr marL="285750" indent="-285750">
              <a:lnSpc>
                <a:spcPct val="115000"/>
              </a:lnSpc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800" b="1" dirty="0" smtClean="0">
                <a:solidFill>
                  <a:schemeClr val="bg2"/>
                </a:solidFill>
                <a:cs typeface="+mn-cs"/>
              </a:rPr>
              <a:t>Maggiore</a:t>
            </a:r>
            <a:r>
              <a:rPr lang="it-IT" altLang="it-IT" sz="1800" dirty="0" smtClean="0">
                <a:solidFill>
                  <a:schemeClr val="bg2"/>
                </a:solidFill>
                <a:cs typeface="+mn-cs"/>
              </a:rPr>
              <a:t> presenza di INP di tipo </a:t>
            </a:r>
            <a:r>
              <a:rPr lang="it-IT" altLang="it-IT" sz="1800" b="1" dirty="0" smtClean="0">
                <a:solidFill>
                  <a:schemeClr val="bg2"/>
                </a:solidFill>
                <a:cs typeface="+mn-cs"/>
              </a:rPr>
              <a:t>mutualistico</a:t>
            </a:r>
            <a:r>
              <a:rPr lang="it-IT" altLang="it-IT" sz="1800" dirty="0" smtClean="0">
                <a:solidFill>
                  <a:schemeClr val="bg2"/>
                </a:solidFill>
                <a:cs typeface="+mn-cs"/>
              </a:rPr>
              <a:t> (nell’interesse dei soli soci)</a:t>
            </a:r>
            <a:endParaRPr lang="it-IT" altLang="it-IT" sz="1600" dirty="0">
              <a:solidFill>
                <a:schemeClr val="bg2"/>
              </a:solidFill>
              <a:latin typeface="+mj-lt"/>
              <a:cs typeface="+mn-cs"/>
            </a:endParaRPr>
          </a:p>
        </p:txBody>
      </p:sp>
      <p:pic>
        <p:nvPicPr>
          <p:cNvPr id="5837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71988" y="3644900"/>
            <a:ext cx="3989387" cy="2160588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58376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3C31984-E744-4842-BF86-8C5CB3CA0AEC}" type="slidenum">
              <a:rPr lang="it-IT" smtClean="0">
                <a:latin typeface="Arial" charset="0"/>
                <a:ea typeface="ＭＳ Ｐゴシック"/>
              </a:rPr>
              <a:pPr/>
              <a:t>16</a:t>
            </a:fld>
            <a:endParaRPr lang="it-IT" smtClean="0">
              <a:latin typeface="Arial" charset="0"/>
              <a:ea typeface="ＭＳ Ｐゴシック"/>
            </a:endParaRPr>
          </a:p>
        </p:txBody>
      </p:sp>
      <p:sp>
        <p:nvSpPr>
          <p:cNvPr id="58377" name="CasellaDiTesto 39"/>
          <p:cNvSpPr txBox="1">
            <a:spLocks noChangeArrowheads="1"/>
          </p:cNvSpPr>
          <p:nvPr/>
        </p:nvSpPr>
        <p:spPr bwMode="auto">
          <a:xfrm>
            <a:off x="5632450" y="3646488"/>
            <a:ext cx="1624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altLang="it-IT" sz="1400" b="1">
                <a:solidFill>
                  <a:srgbClr val="C00000"/>
                </a:solidFill>
                <a:latin typeface="Arial Narrow" pitchFamily="34" charset="0"/>
              </a:rPr>
              <a:t>Tipo di associazione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60419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295275" y="44450"/>
            <a:ext cx="8353425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Istituzioni Non Profit: le Dimensioni</a:t>
            </a:r>
          </a:p>
        </p:txBody>
      </p:sp>
      <p:grpSp>
        <p:nvGrpSpPr>
          <p:cNvPr id="60421" name="Gruppo 12"/>
          <p:cNvGrpSpPr>
            <a:grpSpLocks/>
          </p:cNvGrpSpPr>
          <p:nvPr/>
        </p:nvGrpSpPr>
        <p:grpSpPr bwMode="auto">
          <a:xfrm>
            <a:off x="4610100" y="641350"/>
            <a:ext cx="4354513" cy="5164138"/>
            <a:chOff x="539552" y="762000"/>
            <a:chExt cx="3228379" cy="3387080"/>
          </a:xfrm>
        </p:grpSpPr>
        <p:grpSp>
          <p:nvGrpSpPr>
            <p:cNvPr id="60425" name="Gruppo 3"/>
            <p:cNvGrpSpPr>
              <a:grpSpLocks/>
            </p:cNvGrpSpPr>
            <p:nvPr/>
          </p:nvGrpSpPr>
          <p:grpSpPr bwMode="auto">
            <a:xfrm>
              <a:off x="611560" y="762000"/>
              <a:ext cx="3006080" cy="3315070"/>
              <a:chOff x="611560" y="762000"/>
              <a:chExt cx="3006080" cy="3315070"/>
            </a:xfrm>
          </p:grpSpPr>
          <p:pic>
            <p:nvPicPr>
              <p:cNvPr id="60427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611560" y="1218878"/>
                <a:ext cx="3006080" cy="2858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0428" name="CasellaDiTesto 2"/>
              <p:cNvSpPr txBox="1">
                <a:spLocks noChangeArrowheads="1"/>
              </p:cNvSpPr>
              <p:nvPr/>
            </p:nvSpPr>
            <p:spPr bwMode="auto">
              <a:xfrm>
                <a:off x="999124" y="762000"/>
                <a:ext cx="2230950" cy="343182"/>
              </a:xfrm>
              <a:prstGeom prst="rect">
                <a:avLst/>
              </a:prstGeom>
              <a:noFill/>
              <a:ln w="952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it-IT" altLang="it-IT" sz="1400" b="1">
                    <a:solidFill>
                      <a:srgbClr val="C00000"/>
                    </a:solidFill>
                    <a:latin typeface="Arial Narrow" pitchFamily="34" charset="0"/>
                  </a:rPr>
                  <a:t>Istituzioni NP:  Dimensione per addetti_ </a:t>
                </a:r>
              </a:p>
              <a:p>
                <a:pPr algn="ctr" eaLnBrk="0" hangingPunct="0"/>
                <a:r>
                  <a:rPr lang="it-IT" altLang="it-IT" sz="1400" b="1">
                    <a:solidFill>
                      <a:srgbClr val="C00000"/>
                    </a:solidFill>
                    <a:latin typeface="Arial Narrow" pitchFamily="34" charset="0"/>
                  </a:rPr>
                  <a:t>Composizione  %_Censimento 2011</a:t>
                </a:r>
              </a:p>
            </p:txBody>
          </p:sp>
        </p:grpSp>
        <p:sp>
          <p:nvSpPr>
            <p:cNvPr id="60426" name="Rettangolo 11"/>
            <p:cNvSpPr>
              <a:spLocks noChangeArrowheads="1"/>
            </p:cNvSpPr>
            <p:nvPr/>
          </p:nvSpPr>
          <p:spPr bwMode="auto">
            <a:xfrm>
              <a:off x="539552" y="762000"/>
              <a:ext cx="3228379" cy="3387080"/>
            </a:xfrm>
            <a:prstGeom prst="rect">
              <a:avLst/>
            </a:prstGeom>
            <a:noFill/>
            <a:ln w="3175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 altLang="it-IT">
                <a:solidFill>
                  <a:srgbClr val="000000"/>
                </a:solidFill>
              </a:endParaRPr>
            </a:p>
          </p:txBody>
        </p:sp>
      </p:grpSp>
      <p:sp>
        <p:nvSpPr>
          <p:cNvPr id="60422" name="CasellaDiTesto 8"/>
          <p:cNvSpPr txBox="1">
            <a:spLocks noChangeArrowheads="1"/>
          </p:cNvSpPr>
          <p:nvPr/>
        </p:nvSpPr>
        <p:spPr bwMode="auto">
          <a:xfrm>
            <a:off x="0" y="822325"/>
            <a:ext cx="39243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>
                <a:solidFill>
                  <a:schemeClr val="bg2"/>
                </a:solidFill>
              </a:rPr>
              <a:t>L’</a:t>
            </a:r>
            <a:r>
              <a:rPr lang="it-IT" altLang="it-IT" sz="1800" b="1">
                <a:solidFill>
                  <a:schemeClr val="bg2"/>
                </a:solidFill>
              </a:rPr>
              <a:t>87,7% </a:t>
            </a:r>
            <a:r>
              <a:rPr lang="it-IT" altLang="it-IT" sz="1800">
                <a:solidFill>
                  <a:schemeClr val="bg2"/>
                </a:solidFill>
              </a:rPr>
              <a:t>delle istituzioni in Toscana ha </a:t>
            </a:r>
            <a:r>
              <a:rPr lang="it-IT" altLang="it-IT" sz="1800" b="1">
                <a:solidFill>
                  <a:schemeClr val="bg2"/>
                </a:solidFill>
              </a:rPr>
              <a:t>zero addetti </a:t>
            </a:r>
            <a:r>
              <a:rPr lang="it-IT" altLang="it-IT" sz="1800">
                <a:solidFill>
                  <a:schemeClr val="bg2"/>
                </a:solidFill>
              </a:rPr>
              <a:t> (86,1% a livello nazionale)</a:t>
            </a:r>
          </a:p>
        </p:txBody>
      </p:sp>
      <p:sp>
        <p:nvSpPr>
          <p:cNvPr id="60423" name="CasellaDiTesto 15"/>
          <p:cNvSpPr txBox="1">
            <a:spLocks noChangeArrowheads="1"/>
          </p:cNvSpPr>
          <p:nvPr/>
        </p:nvSpPr>
        <p:spPr bwMode="auto">
          <a:xfrm>
            <a:off x="107950" y="2060575"/>
            <a:ext cx="38163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>
                <a:solidFill>
                  <a:schemeClr val="bg2"/>
                </a:solidFill>
              </a:rPr>
              <a:t>In Toscana </a:t>
            </a:r>
            <a:r>
              <a:rPr lang="it-IT" altLang="it-IT" sz="1800" b="1">
                <a:solidFill>
                  <a:schemeClr val="bg2"/>
                </a:solidFill>
              </a:rPr>
              <a:t>meno NP di medie e grandi dimensioni</a:t>
            </a:r>
            <a:r>
              <a:rPr lang="it-IT" altLang="it-IT" sz="1800">
                <a:solidFill>
                  <a:schemeClr val="bg2"/>
                </a:solidFill>
              </a:rPr>
              <a:t> rispetto alla media nazionale</a:t>
            </a:r>
          </a:p>
        </p:txBody>
      </p:sp>
      <p:sp>
        <p:nvSpPr>
          <p:cNvPr id="60424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D87BF2F-AC7A-4DEE-BD17-AF5D7F3EF280}" type="slidenum">
              <a:rPr lang="it-IT" smtClean="0">
                <a:latin typeface="Arial" charset="0"/>
                <a:ea typeface="ＭＳ Ｐゴシック"/>
              </a:rPr>
              <a:pPr/>
              <a:t>17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62467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CasellaDiTesto 21"/>
          <p:cNvSpPr txBox="1">
            <a:spLocks noChangeArrowheads="1"/>
          </p:cNvSpPr>
          <p:nvPr/>
        </p:nvSpPr>
        <p:spPr bwMode="auto">
          <a:xfrm>
            <a:off x="65088" y="944563"/>
            <a:ext cx="3743325" cy="37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>
                <a:solidFill>
                  <a:schemeClr val="bg2"/>
                </a:solidFill>
              </a:rPr>
              <a:t>Ripartizione settoriale simile a quella del Paese</a:t>
            </a:r>
          </a:p>
          <a:p>
            <a:pPr marL="177800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 b="1">
                <a:solidFill>
                  <a:schemeClr val="bg2"/>
                </a:solidFill>
              </a:rPr>
              <a:t>Cultura, sport e ricreazione </a:t>
            </a:r>
            <a:r>
              <a:rPr lang="it-IT" altLang="it-IT" sz="1800">
                <a:solidFill>
                  <a:schemeClr val="bg2"/>
                </a:solidFill>
              </a:rPr>
              <a:t>è il settore </a:t>
            </a:r>
            <a:r>
              <a:rPr lang="it-IT" altLang="it-IT" sz="1800" b="1">
                <a:solidFill>
                  <a:schemeClr val="bg2"/>
                </a:solidFill>
              </a:rPr>
              <a:t>prevalente</a:t>
            </a:r>
            <a:r>
              <a:rPr lang="it-IT" altLang="it-IT" sz="1800">
                <a:solidFill>
                  <a:schemeClr val="bg2"/>
                </a:solidFill>
              </a:rPr>
              <a:t>, con il 67,6% in Toscana ( 65% nel Paese)</a:t>
            </a:r>
          </a:p>
          <a:p>
            <a:pPr marL="177800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 b="1">
                <a:solidFill>
                  <a:schemeClr val="bg2"/>
                </a:solidFill>
              </a:rPr>
              <a:t>Minore peso</a:t>
            </a:r>
            <a:r>
              <a:rPr lang="it-IT" altLang="it-IT" sz="1800">
                <a:solidFill>
                  <a:schemeClr val="bg2"/>
                </a:solidFill>
              </a:rPr>
              <a:t> rispetto alla media del paese dei settori</a:t>
            </a:r>
          </a:p>
          <a:p>
            <a:pPr marL="635000" lvl="1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400">
                <a:solidFill>
                  <a:schemeClr val="bg2"/>
                </a:solidFill>
              </a:rPr>
              <a:t> </a:t>
            </a:r>
            <a:r>
              <a:rPr lang="it-IT" altLang="it-IT" sz="1400" b="1">
                <a:solidFill>
                  <a:schemeClr val="bg2"/>
                </a:solidFill>
              </a:rPr>
              <a:t>Sanità </a:t>
            </a:r>
          </a:p>
          <a:p>
            <a:pPr marL="635000" lvl="1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400" b="1">
                <a:solidFill>
                  <a:schemeClr val="bg2"/>
                </a:solidFill>
              </a:rPr>
              <a:t> Cooperazione e solidarietà internazionale</a:t>
            </a:r>
            <a:endParaRPr lang="it-IT" altLang="it-IT" sz="1800">
              <a:solidFill>
                <a:schemeClr val="bg2"/>
              </a:solidFill>
            </a:endParaRPr>
          </a:p>
          <a:p>
            <a:pPr marL="177800" indent="-1778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endParaRPr lang="it-IT" altLang="it-IT" sz="1800">
              <a:solidFill>
                <a:schemeClr val="bg2"/>
              </a:solidFill>
            </a:endParaRPr>
          </a:p>
        </p:txBody>
      </p:sp>
      <p:grpSp>
        <p:nvGrpSpPr>
          <p:cNvPr id="62469" name="Gruppo 1"/>
          <p:cNvGrpSpPr>
            <a:grpSpLocks/>
          </p:cNvGrpSpPr>
          <p:nvPr/>
        </p:nvGrpSpPr>
        <p:grpSpPr bwMode="auto">
          <a:xfrm>
            <a:off x="4067175" y="746125"/>
            <a:ext cx="4870450" cy="4249738"/>
            <a:chOff x="179388" y="457778"/>
            <a:chExt cx="3816349" cy="3282372"/>
          </a:xfrm>
        </p:grpSpPr>
        <p:grpSp>
          <p:nvGrpSpPr>
            <p:cNvPr id="62473" name="Gruppo 4"/>
            <p:cNvGrpSpPr>
              <a:grpSpLocks/>
            </p:cNvGrpSpPr>
            <p:nvPr/>
          </p:nvGrpSpPr>
          <p:grpSpPr bwMode="auto">
            <a:xfrm>
              <a:off x="179388" y="1090612"/>
              <a:ext cx="3816349" cy="2649538"/>
              <a:chOff x="179512" y="1090423"/>
              <a:chExt cx="3816423" cy="2650049"/>
            </a:xfrm>
          </p:grpSpPr>
          <p:pic>
            <p:nvPicPr>
              <p:cNvPr id="62475" name="Picture 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55576" y="3356992"/>
                <a:ext cx="1314574" cy="383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2476" name="Picture 9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9512" y="1090424"/>
                <a:ext cx="2420112" cy="21945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2477" name="Picture 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599623" y="1090423"/>
                <a:ext cx="1396312" cy="2650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62474" name="CasellaDiTesto 24"/>
            <p:cNvSpPr txBox="1">
              <a:spLocks noChangeArrowheads="1"/>
            </p:cNvSpPr>
            <p:nvPr/>
          </p:nvSpPr>
          <p:spPr bwMode="auto">
            <a:xfrm>
              <a:off x="186988" y="457778"/>
              <a:ext cx="3689678" cy="404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it-IT" sz="1400" b="1">
                  <a:solidFill>
                    <a:srgbClr val="C00000"/>
                  </a:solidFill>
                  <a:latin typeface="Arial Narrow" pitchFamily="34" charset="0"/>
                </a:rPr>
                <a:t>Distribuzione settoriale della unità istituzionali_ Toscana e Italia-</a:t>
              </a:r>
            </a:p>
            <a:p>
              <a:pPr eaLnBrk="0" hangingPunct="0"/>
              <a:r>
                <a:rPr lang="it-IT" altLang="it-IT" sz="1400" b="1">
                  <a:solidFill>
                    <a:srgbClr val="C00000"/>
                  </a:solidFill>
                  <a:latin typeface="Arial Narrow" pitchFamily="34" charset="0"/>
                </a:rPr>
                <a:t>Censimento 2011</a:t>
              </a:r>
            </a:p>
          </p:txBody>
        </p:sp>
      </p:grpSp>
      <p:sp>
        <p:nvSpPr>
          <p:cNvPr id="62470" name="Rettangolo 2"/>
          <p:cNvSpPr>
            <a:spLocks noChangeArrowheads="1"/>
          </p:cNvSpPr>
          <p:nvPr/>
        </p:nvSpPr>
        <p:spPr bwMode="auto">
          <a:xfrm>
            <a:off x="4067175" y="746125"/>
            <a:ext cx="4695825" cy="4841875"/>
          </a:xfrm>
          <a:prstGeom prst="rect">
            <a:avLst/>
          </a:prstGeom>
          <a:noFill/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 altLang="it-IT">
              <a:solidFill>
                <a:srgbClr val="000000"/>
              </a:solidFill>
            </a:endParaRP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295275" y="115888"/>
            <a:ext cx="8353425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Istituzioni Non Profit: i settori di attività</a:t>
            </a:r>
          </a:p>
        </p:txBody>
      </p:sp>
      <p:sp>
        <p:nvSpPr>
          <p:cNvPr id="62472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FAA01F-5506-4151-899B-101A97E36631}" type="slidenum">
              <a:rPr lang="it-IT" smtClean="0">
                <a:latin typeface="Arial" charset="0"/>
                <a:ea typeface="ＭＳ Ｐゴシック"/>
              </a:rPr>
              <a:pPr/>
              <a:t>18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6525" y="755650"/>
            <a:ext cx="4049713" cy="1989138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64514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64516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07950" y="44450"/>
            <a:ext cx="807561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Non Profit : Occupati nelle Unità Locali</a:t>
            </a:r>
          </a:p>
        </p:txBody>
      </p:sp>
      <p:sp>
        <p:nvSpPr>
          <p:cNvPr id="64518" name="CasellaDiTesto 32"/>
          <p:cNvSpPr txBox="1">
            <a:spLocks noChangeArrowheads="1"/>
          </p:cNvSpPr>
          <p:nvPr/>
        </p:nvSpPr>
        <p:spPr bwMode="auto">
          <a:xfrm>
            <a:off x="4772025" y="866775"/>
            <a:ext cx="3760788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>
                <a:solidFill>
                  <a:schemeClr val="bg2"/>
                </a:solidFill>
              </a:rPr>
              <a:t>Minor peso del lavoro retribuito (6,4%) rispetto al peso strutturale (7,9%)</a:t>
            </a:r>
          </a:p>
        </p:txBody>
      </p:sp>
      <p:sp>
        <p:nvSpPr>
          <p:cNvPr id="64519" name="CasellaDiTesto 34"/>
          <p:cNvSpPr txBox="1">
            <a:spLocks noChangeArrowheads="1"/>
          </p:cNvSpPr>
          <p:nvPr/>
        </p:nvSpPr>
        <p:spPr bwMode="auto">
          <a:xfrm>
            <a:off x="4843463" y="1917700"/>
            <a:ext cx="371157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>
                <a:solidFill>
                  <a:schemeClr val="bg2"/>
                </a:solidFill>
              </a:rPr>
              <a:t>Peso rilevante del volontariato (9,2 %)</a:t>
            </a:r>
          </a:p>
        </p:txBody>
      </p:sp>
      <p:grpSp>
        <p:nvGrpSpPr>
          <p:cNvPr id="64520" name="Gruppo 14"/>
          <p:cNvGrpSpPr>
            <a:grpSpLocks noChangeAspect="1"/>
          </p:cNvGrpSpPr>
          <p:nvPr/>
        </p:nvGrpSpPr>
        <p:grpSpPr bwMode="auto">
          <a:xfrm>
            <a:off x="4427538" y="2630488"/>
            <a:ext cx="4537075" cy="3048000"/>
            <a:chOff x="4932040" y="762000"/>
            <a:chExt cx="3312368" cy="3387080"/>
          </a:xfrm>
        </p:grpSpPr>
        <p:grpSp>
          <p:nvGrpSpPr>
            <p:cNvPr id="64530" name="Gruppo 4"/>
            <p:cNvGrpSpPr>
              <a:grpSpLocks/>
            </p:cNvGrpSpPr>
            <p:nvPr/>
          </p:nvGrpSpPr>
          <p:grpSpPr bwMode="auto">
            <a:xfrm>
              <a:off x="5171703" y="783824"/>
              <a:ext cx="3072705" cy="3293248"/>
              <a:chOff x="5171703" y="783824"/>
              <a:chExt cx="3072705" cy="3293248"/>
            </a:xfrm>
          </p:grpSpPr>
          <p:pic>
            <p:nvPicPr>
              <p:cNvPr id="64532" name="Picture 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171703" y="1196752"/>
                <a:ext cx="3072705" cy="2880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4533" name="CasellaDiTesto 9"/>
              <p:cNvSpPr txBox="1">
                <a:spLocks noChangeArrowheads="1"/>
              </p:cNvSpPr>
              <p:nvPr/>
            </p:nvSpPr>
            <p:spPr bwMode="auto">
              <a:xfrm>
                <a:off x="5993969" y="783824"/>
                <a:ext cx="1508855" cy="342016"/>
              </a:xfrm>
              <a:prstGeom prst="rect">
                <a:avLst/>
              </a:prstGeom>
              <a:noFill/>
              <a:ln w="952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it-IT" altLang="it-IT" sz="1400" b="1">
                    <a:solidFill>
                      <a:srgbClr val="C00000"/>
                    </a:solidFill>
                    <a:latin typeface="Arial Narrow" pitchFamily="34" charset="0"/>
                  </a:rPr>
                  <a:t>Incidenza occupati per UL</a:t>
                </a:r>
              </a:p>
            </p:txBody>
          </p:sp>
        </p:grpSp>
        <p:sp>
          <p:nvSpPr>
            <p:cNvPr id="64531" name="Rettangolo 19"/>
            <p:cNvSpPr>
              <a:spLocks noChangeArrowheads="1"/>
            </p:cNvSpPr>
            <p:nvPr/>
          </p:nvSpPr>
          <p:spPr bwMode="auto">
            <a:xfrm>
              <a:off x="4932040" y="762000"/>
              <a:ext cx="3228379" cy="3387080"/>
            </a:xfrm>
            <a:prstGeom prst="rect">
              <a:avLst/>
            </a:prstGeom>
            <a:noFill/>
            <a:ln w="3175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 altLang="it-IT">
                <a:solidFill>
                  <a:srgbClr val="000000"/>
                </a:solidFill>
              </a:endParaRPr>
            </a:p>
          </p:txBody>
        </p:sp>
      </p:grpSp>
      <p:sp>
        <p:nvSpPr>
          <p:cNvPr id="7180" name="CasellaDiTesto 17"/>
          <p:cNvSpPr txBox="1">
            <a:spLocks noChangeArrowheads="1"/>
          </p:cNvSpPr>
          <p:nvPr/>
        </p:nvSpPr>
        <p:spPr bwMode="auto">
          <a:xfrm>
            <a:off x="136525" y="3055938"/>
            <a:ext cx="4049713" cy="26416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800" dirty="0" smtClean="0">
                <a:solidFill>
                  <a:schemeClr val="bg2"/>
                </a:solidFill>
                <a:cs typeface="+mn-cs"/>
              </a:rPr>
              <a:t>Il numero </a:t>
            </a:r>
            <a:r>
              <a:rPr lang="it-IT" altLang="it-IT" sz="1800" dirty="0">
                <a:solidFill>
                  <a:schemeClr val="bg2"/>
                </a:solidFill>
                <a:cs typeface="+mn-cs"/>
              </a:rPr>
              <a:t>medio di </a:t>
            </a:r>
            <a:r>
              <a:rPr lang="it-IT" altLang="it-IT" sz="1800" b="1" dirty="0">
                <a:solidFill>
                  <a:schemeClr val="bg2"/>
                </a:solidFill>
                <a:cs typeface="+mn-cs"/>
              </a:rPr>
              <a:t>addetti</a:t>
            </a:r>
            <a:r>
              <a:rPr lang="it-IT" altLang="it-IT" sz="1800" dirty="0">
                <a:solidFill>
                  <a:schemeClr val="bg2"/>
                </a:solidFill>
                <a:cs typeface="+mn-cs"/>
              </a:rPr>
              <a:t> e lavoratori </a:t>
            </a:r>
            <a:r>
              <a:rPr lang="it-IT" altLang="it-IT" sz="1800" b="1" dirty="0">
                <a:solidFill>
                  <a:schemeClr val="bg2"/>
                </a:solidFill>
                <a:cs typeface="+mn-cs"/>
              </a:rPr>
              <a:t>esterni</a:t>
            </a:r>
            <a:r>
              <a:rPr lang="it-IT" altLang="it-IT" sz="1800" dirty="0">
                <a:solidFill>
                  <a:schemeClr val="bg2"/>
                </a:solidFill>
                <a:cs typeface="+mn-cs"/>
              </a:rPr>
              <a:t> è </a:t>
            </a:r>
            <a:r>
              <a:rPr lang="it-IT" altLang="it-IT" sz="1800" b="1" dirty="0" smtClean="0">
                <a:solidFill>
                  <a:schemeClr val="bg2"/>
                </a:solidFill>
                <a:cs typeface="+mn-cs"/>
              </a:rPr>
              <a:t>minore</a:t>
            </a:r>
            <a:r>
              <a:rPr lang="it-IT" altLang="it-IT" sz="1800" dirty="0" smtClean="0">
                <a:solidFill>
                  <a:schemeClr val="bg2"/>
                </a:solidFill>
                <a:cs typeface="+mn-cs"/>
              </a:rPr>
              <a:t> rispetto </a:t>
            </a:r>
            <a:r>
              <a:rPr lang="it-IT" altLang="it-IT" sz="1800" dirty="0">
                <a:solidFill>
                  <a:schemeClr val="bg2"/>
                </a:solidFill>
                <a:cs typeface="+mn-cs"/>
              </a:rPr>
              <a:t>alla situazione </a:t>
            </a:r>
            <a:r>
              <a:rPr lang="it-IT" altLang="it-IT" sz="1800" dirty="0" smtClean="0">
                <a:solidFill>
                  <a:schemeClr val="bg2"/>
                </a:solidFill>
                <a:cs typeface="+mn-cs"/>
              </a:rPr>
              <a:t>nazionale</a:t>
            </a:r>
            <a:endParaRPr lang="it-IT" altLang="it-IT" sz="1800" dirty="0">
              <a:solidFill>
                <a:schemeClr val="bg2"/>
              </a:solidFill>
              <a:cs typeface="+mn-cs"/>
            </a:endParaRPr>
          </a:p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800" dirty="0" smtClean="0">
                <a:solidFill>
                  <a:schemeClr val="bg2"/>
                </a:solidFill>
                <a:cs typeface="+mn-cs"/>
              </a:rPr>
              <a:t>Il </a:t>
            </a:r>
            <a:r>
              <a:rPr lang="it-IT" altLang="it-IT" sz="1800" dirty="0">
                <a:solidFill>
                  <a:schemeClr val="bg2"/>
                </a:solidFill>
                <a:cs typeface="+mn-cs"/>
              </a:rPr>
              <a:t>numero </a:t>
            </a:r>
            <a:r>
              <a:rPr lang="it-IT" altLang="it-IT" sz="1800" dirty="0" smtClean="0">
                <a:solidFill>
                  <a:schemeClr val="bg2"/>
                </a:solidFill>
                <a:cs typeface="+mn-cs"/>
              </a:rPr>
              <a:t>medio di </a:t>
            </a:r>
            <a:r>
              <a:rPr lang="it-IT" altLang="it-IT" sz="1800" b="1" dirty="0">
                <a:solidFill>
                  <a:schemeClr val="bg2"/>
                </a:solidFill>
                <a:cs typeface="+mn-cs"/>
              </a:rPr>
              <a:t>volontar</a:t>
            </a:r>
            <a:r>
              <a:rPr lang="it-IT" altLang="it-IT" sz="1800" dirty="0">
                <a:solidFill>
                  <a:schemeClr val="bg2"/>
                </a:solidFill>
                <a:cs typeface="+mn-cs"/>
              </a:rPr>
              <a:t>i per UL è </a:t>
            </a:r>
            <a:r>
              <a:rPr lang="it-IT" altLang="it-IT" sz="1800" b="1" dirty="0" smtClean="0">
                <a:solidFill>
                  <a:schemeClr val="bg2"/>
                </a:solidFill>
                <a:cs typeface="+mn-cs"/>
              </a:rPr>
              <a:t>maggiore</a:t>
            </a:r>
          </a:p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800" dirty="0" smtClean="0">
                <a:solidFill>
                  <a:schemeClr val="bg2"/>
                </a:solidFill>
                <a:latin typeface="+mj-lt"/>
                <a:cs typeface="+mn-cs"/>
              </a:rPr>
              <a:t>Il</a:t>
            </a:r>
            <a:r>
              <a:rPr lang="it-IT" altLang="it-IT" sz="1800" b="1" dirty="0" smtClean="0">
                <a:solidFill>
                  <a:schemeClr val="bg2"/>
                </a:solidFill>
                <a:latin typeface="+mj-lt"/>
                <a:cs typeface="+mn-cs"/>
              </a:rPr>
              <a:t> </a:t>
            </a:r>
            <a:r>
              <a:rPr lang="it-IT" altLang="it-IT" sz="1800" b="1" dirty="0">
                <a:solidFill>
                  <a:schemeClr val="bg2"/>
                </a:solidFill>
                <a:latin typeface="+mj-lt"/>
                <a:cs typeface="+mn-cs"/>
              </a:rPr>
              <a:t>volontariato </a:t>
            </a:r>
            <a:r>
              <a:rPr lang="it-IT" altLang="it-IT" sz="1800" dirty="0">
                <a:solidFill>
                  <a:schemeClr val="bg2"/>
                </a:solidFill>
                <a:latin typeface="+mj-lt"/>
                <a:cs typeface="+mn-cs"/>
              </a:rPr>
              <a:t>è una </a:t>
            </a:r>
            <a:r>
              <a:rPr lang="it-IT" altLang="it-IT" sz="1800" b="1" dirty="0">
                <a:solidFill>
                  <a:schemeClr val="bg2"/>
                </a:solidFill>
                <a:latin typeface="+mj-lt"/>
                <a:cs typeface="+mn-cs"/>
              </a:rPr>
              <a:t>peculiarità regionale </a:t>
            </a:r>
            <a:r>
              <a:rPr lang="it-IT" altLang="it-IT" sz="1800" dirty="0">
                <a:solidFill>
                  <a:schemeClr val="bg2"/>
                </a:solidFill>
                <a:latin typeface="+mj-lt"/>
                <a:cs typeface="+mn-cs"/>
              </a:rPr>
              <a:t>e contraddistingue </a:t>
            </a:r>
            <a:r>
              <a:rPr lang="it-IT" altLang="it-IT" sz="1800" b="1" dirty="0">
                <a:solidFill>
                  <a:schemeClr val="bg2"/>
                </a:solidFill>
                <a:latin typeface="+mj-lt"/>
                <a:cs typeface="+mn-cs"/>
              </a:rPr>
              <a:t>quasi tutti i </a:t>
            </a:r>
            <a:r>
              <a:rPr lang="it-IT" altLang="it-IT" sz="1800" b="1" dirty="0" smtClean="0">
                <a:solidFill>
                  <a:schemeClr val="bg2"/>
                </a:solidFill>
                <a:latin typeface="+mj-lt"/>
                <a:cs typeface="+mn-cs"/>
              </a:rPr>
              <a:t>settori</a:t>
            </a:r>
            <a:endParaRPr lang="it-IT" altLang="it-IT" sz="1800" b="1" dirty="0">
              <a:solidFill>
                <a:schemeClr val="bg2"/>
              </a:solidFill>
              <a:cs typeface="+mn-cs"/>
            </a:endParaRPr>
          </a:p>
        </p:txBody>
      </p:sp>
      <p:sp>
        <p:nvSpPr>
          <p:cNvPr id="64522" name="Ovale 1"/>
          <p:cNvSpPr>
            <a:spLocks noChangeArrowheads="1"/>
          </p:cNvSpPr>
          <p:nvPr/>
        </p:nvSpPr>
        <p:spPr bwMode="auto">
          <a:xfrm>
            <a:off x="1619250" y="1916113"/>
            <a:ext cx="1008063" cy="461962"/>
          </a:xfrm>
          <a:prstGeom prst="ellipse">
            <a:avLst/>
          </a:prstGeom>
          <a:noFill/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 altLang="it-IT">
              <a:solidFill>
                <a:srgbClr val="000000"/>
              </a:solidFill>
            </a:endParaRPr>
          </a:p>
        </p:txBody>
      </p:sp>
      <p:cxnSp>
        <p:nvCxnSpPr>
          <p:cNvPr id="64523" name="Connettore 2 3"/>
          <p:cNvCxnSpPr>
            <a:cxnSpLocks noChangeShapeType="1"/>
          </p:cNvCxnSpPr>
          <p:nvPr/>
        </p:nvCxnSpPr>
        <p:spPr bwMode="auto">
          <a:xfrm flipV="1">
            <a:off x="2646363" y="1196975"/>
            <a:ext cx="2197100" cy="935038"/>
          </a:xfrm>
          <a:prstGeom prst="straightConnector1">
            <a:avLst/>
          </a:prstGeom>
          <a:noFill/>
          <a:ln w="31750" algn="ctr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64524" name="Connettore 2 5"/>
          <p:cNvCxnSpPr>
            <a:cxnSpLocks noChangeShapeType="1"/>
            <a:endCxn id="64519" idx="1"/>
          </p:cNvCxnSpPr>
          <p:nvPr/>
        </p:nvCxnSpPr>
        <p:spPr bwMode="auto">
          <a:xfrm flipV="1">
            <a:off x="2627313" y="2282825"/>
            <a:ext cx="2216150" cy="279400"/>
          </a:xfrm>
          <a:prstGeom prst="straightConnector1">
            <a:avLst/>
          </a:prstGeom>
          <a:noFill/>
          <a:ln w="31750" algn="ctr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64525" name="Ovale 10"/>
          <p:cNvSpPr>
            <a:spLocks noChangeArrowheads="1"/>
          </p:cNvSpPr>
          <p:nvPr/>
        </p:nvSpPr>
        <p:spPr bwMode="auto">
          <a:xfrm>
            <a:off x="8189913" y="4643438"/>
            <a:ext cx="255587" cy="327025"/>
          </a:xfrm>
          <a:prstGeom prst="ellipse">
            <a:avLst/>
          </a:prstGeom>
          <a:noFill/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 altLang="it-IT">
              <a:solidFill>
                <a:srgbClr val="000000"/>
              </a:solidFill>
            </a:endParaRPr>
          </a:p>
        </p:txBody>
      </p:sp>
      <p:sp>
        <p:nvSpPr>
          <p:cNvPr id="64526" name="Ovale 33"/>
          <p:cNvSpPr>
            <a:spLocks noChangeArrowheads="1"/>
          </p:cNvSpPr>
          <p:nvPr/>
        </p:nvSpPr>
        <p:spPr bwMode="auto">
          <a:xfrm>
            <a:off x="5627688" y="3933825"/>
            <a:ext cx="254000" cy="198438"/>
          </a:xfrm>
          <a:prstGeom prst="ellipse">
            <a:avLst/>
          </a:prstGeom>
          <a:noFill/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 altLang="it-IT">
              <a:solidFill>
                <a:srgbClr val="000000"/>
              </a:solidFill>
            </a:endParaRPr>
          </a:p>
        </p:txBody>
      </p:sp>
      <p:sp>
        <p:nvSpPr>
          <p:cNvPr id="64527" name="Ovale 34"/>
          <p:cNvSpPr>
            <a:spLocks noChangeArrowheads="1"/>
          </p:cNvSpPr>
          <p:nvPr/>
        </p:nvSpPr>
        <p:spPr bwMode="auto">
          <a:xfrm>
            <a:off x="5754688" y="3155950"/>
            <a:ext cx="254000" cy="254000"/>
          </a:xfrm>
          <a:prstGeom prst="ellipse">
            <a:avLst/>
          </a:prstGeom>
          <a:noFill/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 altLang="it-IT">
              <a:solidFill>
                <a:srgbClr val="000000"/>
              </a:solidFill>
            </a:endParaRPr>
          </a:p>
        </p:txBody>
      </p:sp>
      <p:sp>
        <p:nvSpPr>
          <p:cNvPr id="64528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BA8A315-CB84-4CF1-B8C8-CB96DF874612}" type="slidenum">
              <a:rPr lang="it-IT" smtClean="0">
                <a:latin typeface="Arial" charset="0"/>
                <a:ea typeface="ＭＳ Ｐゴシック"/>
              </a:rPr>
              <a:pPr/>
              <a:t>19</a:t>
            </a:fld>
            <a:endParaRPr lang="it-IT" smtClean="0">
              <a:latin typeface="Arial" charset="0"/>
              <a:ea typeface="ＭＳ Ｐゴシック"/>
            </a:endParaRPr>
          </a:p>
        </p:txBody>
      </p:sp>
      <p:sp>
        <p:nvSpPr>
          <p:cNvPr id="64529" name="Ovale 1"/>
          <p:cNvSpPr>
            <a:spLocks noChangeArrowheads="1"/>
          </p:cNvSpPr>
          <p:nvPr/>
        </p:nvSpPr>
        <p:spPr bwMode="auto">
          <a:xfrm>
            <a:off x="1619250" y="2379663"/>
            <a:ext cx="1008063" cy="365125"/>
          </a:xfrm>
          <a:prstGeom prst="ellipse">
            <a:avLst/>
          </a:prstGeom>
          <a:noFill/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 altLang="it-IT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 censimenti economici del 2011 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6725" y="1125538"/>
            <a:ext cx="8296275" cy="453548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Quadro generale </a:t>
            </a:r>
          </a:p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	« Il sistema economico della Toscana »</a:t>
            </a:r>
            <a:endParaRPr lang="it-IT" sz="18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Comparto imprese</a:t>
            </a:r>
          </a:p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	«Imprese: dieci anni di trasformazioni»</a:t>
            </a: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Comparto istituzioni non profit</a:t>
            </a:r>
          </a:p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	«Cresce il ruolo del non profit della regione»</a:t>
            </a: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Istituzioni pubbliche</a:t>
            </a:r>
          </a:p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	«Arretra la Pubblica Amministrazione regionale»</a:t>
            </a: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Prime evidenze </a:t>
            </a:r>
          </a:p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	 « Mutamenti strutturali della regione »</a:t>
            </a: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867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28677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72B6E8E-DAEC-42C8-B358-FFCD431332B7}" type="slidenum">
              <a:rPr lang="it-IT" smtClean="0">
                <a:latin typeface="Arial" charset="0"/>
                <a:ea typeface="ＭＳ Ｐゴシック"/>
              </a:rPr>
              <a:pPr/>
              <a:t>2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66563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CasellaDiTesto 4"/>
          <p:cNvSpPr txBox="1">
            <a:spLocks noChangeArrowheads="1"/>
          </p:cNvSpPr>
          <p:nvPr/>
        </p:nvSpPr>
        <p:spPr bwMode="auto">
          <a:xfrm>
            <a:off x="119063" y="685800"/>
            <a:ext cx="3373437" cy="53213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177800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800" b="1" dirty="0" smtClean="0">
                <a:solidFill>
                  <a:schemeClr val="bg2"/>
                </a:solidFill>
                <a:cs typeface="+mn-cs"/>
              </a:rPr>
              <a:t>Cultura</a:t>
            </a:r>
            <a:r>
              <a:rPr lang="it-IT" altLang="it-IT" sz="1800" b="1" dirty="0">
                <a:solidFill>
                  <a:schemeClr val="bg2"/>
                </a:solidFill>
                <a:cs typeface="+mn-cs"/>
              </a:rPr>
              <a:t>, sport e </a:t>
            </a:r>
            <a:r>
              <a:rPr lang="it-IT" altLang="it-IT" sz="1800" b="1" dirty="0" smtClean="0">
                <a:solidFill>
                  <a:schemeClr val="bg2"/>
                </a:solidFill>
                <a:cs typeface="+mn-cs"/>
              </a:rPr>
              <a:t>ricreazione</a:t>
            </a:r>
            <a:endParaRPr lang="it-IT" altLang="it-IT" sz="1800" dirty="0" smtClean="0">
              <a:solidFill>
                <a:schemeClr val="bg2"/>
              </a:solidFill>
              <a:cs typeface="+mn-cs"/>
            </a:endParaRPr>
          </a:p>
          <a:p>
            <a:pPr marL="635000" lvl="1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400" dirty="0" smtClean="0">
                <a:solidFill>
                  <a:schemeClr val="bg2"/>
                </a:solidFill>
                <a:cs typeface="+mn-cs"/>
              </a:rPr>
              <a:t> il </a:t>
            </a:r>
            <a:r>
              <a:rPr lang="it-IT" altLang="it-IT" sz="1400" b="1" dirty="0" smtClean="0">
                <a:solidFill>
                  <a:schemeClr val="bg2"/>
                </a:solidFill>
                <a:cs typeface="+mn-cs"/>
              </a:rPr>
              <a:t>60% </a:t>
            </a:r>
            <a:r>
              <a:rPr lang="it-IT" altLang="it-IT" sz="1400" dirty="0" smtClean="0">
                <a:solidFill>
                  <a:schemeClr val="bg2"/>
                </a:solidFill>
                <a:cs typeface="+mn-cs"/>
              </a:rPr>
              <a:t>di</a:t>
            </a:r>
            <a:r>
              <a:rPr lang="it-IT" altLang="it-IT" sz="1400" b="1" dirty="0" smtClean="0">
                <a:solidFill>
                  <a:schemeClr val="bg2"/>
                </a:solidFill>
                <a:cs typeface="+mn-cs"/>
              </a:rPr>
              <a:t> volontari </a:t>
            </a:r>
            <a:r>
              <a:rPr lang="it-IT" altLang="it-IT" sz="1400" dirty="0" smtClean="0">
                <a:solidFill>
                  <a:schemeClr val="bg2"/>
                </a:solidFill>
                <a:cs typeface="+mn-cs"/>
              </a:rPr>
              <a:t>e il</a:t>
            </a:r>
            <a:r>
              <a:rPr lang="it-IT" altLang="it-IT" sz="1400" b="1" dirty="0" smtClean="0">
                <a:solidFill>
                  <a:schemeClr val="bg2"/>
                </a:solidFill>
                <a:cs typeface="+mn-cs"/>
              </a:rPr>
              <a:t> 27,1%  retribuiti  </a:t>
            </a:r>
            <a:r>
              <a:rPr lang="it-IT" altLang="it-IT" sz="1400" dirty="0" smtClean="0">
                <a:solidFill>
                  <a:schemeClr val="bg2"/>
                </a:solidFill>
                <a:cs typeface="+mn-cs"/>
              </a:rPr>
              <a:t>(63,2% di UL)</a:t>
            </a:r>
          </a:p>
          <a:p>
            <a:pPr marL="177800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800" dirty="0" smtClean="0">
                <a:solidFill>
                  <a:schemeClr val="bg2"/>
                </a:solidFill>
                <a:cs typeface="+mn-cs"/>
              </a:rPr>
              <a:t> </a:t>
            </a:r>
            <a:r>
              <a:rPr lang="it-IT" altLang="it-IT" sz="1800" b="1" dirty="0">
                <a:solidFill>
                  <a:schemeClr val="bg2"/>
                </a:solidFill>
                <a:cs typeface="+mn-cs"/>
              </a:rPr>
              <a:t>Assistenza sociale e </a:t>
            </a:r>
            <a:r>
              <a:rPr lang="it-IT" altLang="it-IT" sz="1800" b="1" dirty="0" smtClean="0">
                <a:solidFill>
                  <a:schemeClr val="bg2"/>
                </a:solidFill>
                <a:cs typeface="+mn-cs"/>
              </a:rPr>
              <a:t>protezione civile</a:t>
            </a:r>
          </a:p>
          <a:p>
            <a:pPr marL="635000" lvl="1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400" b="1" dirty="0" smtClean="0">
                <a:solidFill>
                  <a:schemeClr val="bg2"/>
                </a:solidFill>
                <a:cs typeface="+mn-cs"/>
              </a:rPr>
              <a:t> 10,5% volontari e 30%  retribuiti </a:t>
            </a:r>
            <a:r>
              <a:rPr lang="it-IT" altLang="it-IT" sz="1400" dirty="0" smtClean="0">
                <a:solidFill>
                  <a:schemeClr val="bg2"/>
                </a:solidFill>
                <a:cs typeface="+mn-cs"/>
              </a:rPr>
              <a:t>(8,5% di UL),</a:t>
            </a:r>
          </a:p>
          <a:p>
            <a:pPr marL="177800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800" dirty="0" smtClean="0">
                <a:solidFill>
                  <a:schemeClr val="bg2"/>
                </a:solidFill>
                <a:cs typeface="+mn-cs"/>
              </a:rPr>
              <a:t> </a:t>
            </a:r>
            <a:r>
              <a:rPr lang="it-IT" altLang="it-IT" sz="1800" b="1" dirty="0">
                <a:solidFill>
                  <a:schemeClr val="bg2"/>
                </a:solidFill>
                <a:cs typeface="+mn-cs"/>
              </a:rPr>
              <a:t>Sanità</a:t>
            </a:r>
            <a:r>
              <a:rPr lang="it-IT" altLang="it-IT" sz="1800" dirty="0">
                <a:solidFill>
                  <a:schemeClr val="bg2"/>
                </a:solidFill>
                <a:cs typeface="+mn-cs"/>
              </a:rPr>
              <a:t> </a:t>
            </a:r>
            <a:endParaRPr lang="it-IT" altLang="it-IT" sz="1800" dirty="0" smtClean="0">
              <a:solidFill>
                <a:schemeClr val="bg2"/>
              </a:solidFill>
              <a:cs typeface="+mn-cs"/>
            </a:endParaRPr>
          </a:p>
          <a:p>
            <a:pPr marL="635000" lvl="1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400" b="1" dirty="0" smtClean="0">
                <a:solidFill>
                  <a:schemeClr val="bg2"/>
                </a:solidFill>
                <a:cs typeface="+mn-cs"/>
              </a:rPr>
              <a:t>12,5% volontari </a:t>
            </a:r>
            <a:r>
              <a:rPr lang="it-IT" altLang="it-IT" sz="1400" dirty="0" smtClean="0">
                <a:solidFill>
                  <a:schemeClr val="bg2"/>
                </a:solidFill>
                <a:cs typeface="+mn-cs"/>
              </a:rPr>
              <a:t>e </a:t>
            </a:r>
            <a:r>
              <a:rPr lang="it-IT" altLang="it-IT" sz="1400" b="1" dirty="0" smtClean="0">
                <a:solidFill>
                  <a:schemeClr val="bg2"/>
                </a:solidFill>
                <a:cs typeface="+mn-cs"/>
              </a:rPr>
              <a:t>14,6%</a:t>
            </a:r>
            <a:r>
              <a:rPr lang="it-IT" altLang="it-IT" sz="1400" dirty="0" smtClean="0">
                <a:solidFill>
                  <a:schemeClr val="bg2"/>
                </a:solidFill>
                <a:cs typeface="+mn-cs"/>
              </a:rPr>
              <a:t>  </a:t>
            </a:r>
            <a:r>
              <a:rPr lang="it-IT" altLang="it-IT" sz="1400" b="1" dirty="0" smtClean="0">
                <a:solidFill>
                  <a:schemeClr val="bg2"/>
                </a:solidFill>
                <a:cs typeface="+mn-cs"/>
              </a:rPr>
              <a:t>retribuiti</a:t>
            </a:r>
            <a:r>
              <a:rPr lang="it-IT" altLang="it-IT" sz="1400" dirty="0" smtClean="0">
                <a:solidFill>
                  <a:schemeClr val="bg2"/>
                </a:solidFill>
                <a:cs typeface="+mn-cs"/>
              </a:rPr>
              <a:t> (6,1% di UL)</a:t>
            </a:r>
          </a:p>
          <a:p>
            <a:pPr marL="177800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800" b="1" dirty="0" smtClean="0">
                <a:solidFill>
                  <a:schemeClr val="bg2"/>
                </a:solidFill>
                <a:cs typeface="+mn-cs"/>
              </a:rPr>
              <a:t>Istruzione</a:t>
            </a:r>
          </a:p>
          <a:p>
            <a:pPr marL="635000" lvl="1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400" b="1" dirty="0" smtClean="0">
                <a:solidFill>
                  <a:schemeClr val="bg2"/>
                </a:solidFill>
                <a:cs typeface="+mn-cs"/>
              </a:rPr>
              <a:t>2,7% volontari </a:t>
            </a:r>
            <a:r>
              <a:rPr lang="it-IT" altLang="it-IT" sz="1400" dirty="0" smtClean="0">
                <a:solidFill>
                  <a:schemeClr val="bg2"/>
                </a:solidFill>
                <a:cs typeface="+mn-cs"/>
              </a:rPr>
              <a:t>e </a:t>
            </a:r>
            <a:r>
              <a:rPr lang="it-IT" altLang="it-IT" sz="1400" b="1" dirty="0" smtClean="0">
                <a:solidFill>
                  <a:schemeClr val="bg2"/>
                </a:solidFill>
                <a:cs typeface="+mn-cs"/>
              </a:rPr>
              <a:t>10,4% </a:t>
            </a:r>
            <a:r>
              <a:rPr lang="it-IT" altLang="it-IT" sz="1400" dirty="0" smtClean="0">
                <a:solidFill>
                  <a:schemeClr val="bg2"/>
                </a:solidFill>
                <a:cs typeface="+mn-cs"/>
              </a:rPr>
              <a:t>di </a:t>
            </a:r>
            <a:r>
              <a:rPr lang="it-IT" altLang="it-IT" sz="1400" b="1" dirty="0" smtClean="0">
                <a:solidFill>
                  <a:schemeClr val="bg2"/>
                </a:solidFill>
                <a:cs typeface="+mn-cs"/>
              </a:rPr>
              <a:t>retribuiti </a:t>
            </a:r>
            <a:r>
              <a:rPr lang="it-IT" altLang="it-IT" sz="1400" dirty="0" smtClean="0">
                <a:solidFill>
                  <a:schemeClr val="bg2"/>
                </a:solidFill>
                <a:cs typeface="+mn-cs"/>
              </a:rPr>
              <a:t>(5,4% di UL)</a:t>
            </a:r>
          </a:p>
          <a:p>
            <a:pPr marL="177800" lvl="1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800" b="1" dirty="0" smtClean="0">
                <a:solidFill>
                  <a:schemeClr val="bg2"/>
                </a:solidFill>
                <a:cs typeface="+mn-cs"/>
              </a:rPr>
              <a:t>Sviluppo </a:t>
            </a:r>
            <a:r>
              <a:rPr lang="it-IT" altLang="it-IT" sz="1800" b="1" dirty="0" err="1" smtClean="0">
                <a:solidFill>
                  <a:schemeClr val="bg2"/>
                </a:solidFill>
                <a:cs typeface="+mn-cs"/>
              </a:rPr>
              <a:t>ec</a:t>
            </a:r>
            <a:r>
              <a:rPr lang="it-IT" altLang="it-IT" sz="1800" b="1" dirty="0" smtClean="0">
                <a:solidFill>
                  <a:schemeClr val="bg2"/>
                </a:solidFill>
                <a:cs typeface="+mn-cs"/>
              </a:rPr>
              <a:t>. e coesione</a:t>
            </a:r>
          </a:p>
          <a:p>
            <a:pPr marL="635000" lvl="2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400" b="1" dirty="0" smtClean="0">
                <a:solidFill>
                  <a:schemeClr val="bg2"/>
                </a:solidFill>
                <a:cs typeface="+mn-cs"/>
              </a:rPr>
              <a:t>9,6% retribuiti </a:t>
            </a:r>
            <a:r>
              <a:rPr lang="it-IT" altLang="it-IT" sz="1400" dirty="0" smtClean="0">
                <a:solidFill>
                  <a:schemeClr val="bg2"/>
                </a:solidFill>
                <a:cs typeface="+mn-cs"/>
              </a:rPr>
              <a:t>(3,7% di UL</a:t>
            </a:r>
            <a:r>
              <a:rPr lang="it-IT" altLang="it-IT" sz="1400" b="1" dirty="0" smtClean="0">
                <a:solidFill>
                  <a:schemeClr val="bg2"/>
                </a:solidFill>
                <a:cs typeface="+mn-cs"/>
              </a:rPr>
              <a:t>)</a:t>
            </a:r>
            <a:endParaRPr lang="it-IT" altLang="it-IT" sz="1400" b="1" dirty="0">
              <a:solidFill>
                <a:schemeClr val="bg2"/>
              </a:solidFill>
              <a:cs typeface="+mn-cs"/>
            </a:endParaRPr>
          </a:p>
          <a:p>
            <a:pPr marL="635000" lvl="1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endParaRPr lang="it-IT" altLang="it-IT" sz="1400" dirty="0">
              <a:solidFill>
                <a:schemeClr val="bg2"/>
              </a:solidFill>
              <a:cs typeface="+mn-cs"/>
            </a:endParaRPr>
          </a:p>
        </p:txBody>
      </p:sp>
      <p:grpSp>
        <p:nvGrpSpPr>
          <p:cNvPr id="66565" name="Gruppo 5"/>
          <p:cNvGrpSpPr>
            <a:grpSpLocks/>
          </p:cNvGrpSpPr>
          <p:nvPr/>
        </p:nvGrpSpPr>
        <p:grpSpPr bwMode="auto">
          <a:xfrm>
            <a:off x="3708400" y="1012825"/>
            <a:ext cx="5222875" cy="4456113"/>
            <a:chOff x="4572000" y="985258"/>
            <a:chExt cx="4032249" cy="3278689"/>
          </a:xfrm>
        </p:grpSpPr>
        <p:pic>
          <p:nvPicPr>
            <p:cNvPr id="66569" name="Picture 2"/>
            <p:cNvPicPr>
              <a:picLocks noChangeAspect="1" noChangeArrowheads="1"/>
            </p:cNvPicPr>
            <p:nvPr/>
          </p:nvPicPr>
          <p:blipFill>
            <a:blip r:embed="rId4"/>
            <a:srcRect l="20337" t="7266" r="18288" b="8118"/>
            <a:stretch>
              <a:fillRect/>
            </a:stretch>
          </p:blipFill>
          <p:spPr bwMode="auto">
            <a:xfrm>
              <a:off x="4572000" y="1429128"/>
              <a:ext cx="2617789" cy="2420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70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296055" y="1583341"/>
              <a:ext cx="1308194" cy="2357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71" name="Picture 5"/>
            <p:cNvPicPr>
              <a:picLocks noChangeAspect="1" noChangeArrowheads="1"/>
            </p:cNvPicPr>
            <p:nvPr/>
          </p:nvPicPr>
          <p:blipFill>
            <a:blip r:embed="rId6"/>
            <a:srcRect r="27132"/>
            <a:stretch>
              <a:fillRect/>
            </a:stretch>
          </p:blipFill>
          <p:spPr bwMode="auto">
            <a:xfrm>
              <a:off x="5139045" y="3881359"/>
              <a:ext cx="1770062" cy="38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572" name="CasellaDiTesto 24"/>
            <p:cNvSpPr txBox="1">
              <a:spLocks noChangeArrowheads="1"/>
            </p:cNvSpPr>
            <p:nvPr/>
          </p:nvSpPr>
          <p:spPr bwMode="auto">
            <a:xfrm>
              <a:off x="4660544" y="985258"/>
              <a:ext cx="3662248" cy="226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it-IT" sz="1400" b="1">
                  <a:solidFill>
                    <a:srgbClr val="C00000"/>
                  </a:solidFill>
                  <a:latin typeface="Arial Narrow" pitchFamily="34" charset="0"/>
                </a:rPr>
                <a:t>Distribuzione di lavoro e volontariato  nelle Unità Locali settoriali</a:t>
              </a:r>
            </a:p>
          </p:txBody>
        </p:sp>
      </p:grpSp>
      <p:sp>
        <p:nvSpPr>
          <p:cNvPr id="66566" name="Rettangolo 6"/>
          <p:cNvSpPr>
            <a:spLocks noChangeArrowheads="1"/>
          </p:cNvSpPr>
          <p:nvPr/>
        </p:nvSpPr>
        <p:spPr bwMode="auto">
          <a:xfrm>
            <a:off x="3457575" y="1374775"/>
            <a:ext cx="5473700" cy="4105275"/>
          </a:xfrm>
          <a:prstGeom prst="rect">
            <a:avLst/>
          </a:prstGeom>
          <a:noFill/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 altLang="it-IT">
              <a:solidFill>
                <a:srgbClr val="000000"/>
              </a:solidFill>
            </a:endParaRPr>
          </a:p>
        </p:txBody>
      </p:sp>
      <p:sp>
        <p:nvSpPr>
          <p:cNvPr id="27" name="Rectangle 14"/>
          <p:cNvSpPr>
            <a:spLocks noChangeArrowheads="1"/>
          </p:cNvSpPr>
          <p:nvPr/>
        </p:nvSpPr>
        <p:spPr bwMode="auto">
          <a:xfrm>
            <a:off x="107950" y="44450"/>
            <a:ext cx="8075613" cy="5762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Non Profit:  Occupazione delle UL per settori</a:t>
            </a:r>
          </a:p>
        </p:txBody>
      </p:sp>
      <p:sp>
        <p:nvSpPr>
          <p:cNvPr id="66568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7B1B0F7-2BE9-4E82-85C7-21E9544A80CC}" type="slidenum">
              <a:rPr lang="it-IT" smtClean="0">
                <a:latin typeface="Arial" charset="0"/>
                <a:ea typeface="ＭＳ Ｐゴシック"/>
              </a:rPr>
              <a:pPr/>
              <a:t>20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68611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2" name="Rectangle 14"/>
          <p:cNvSpPr>
            <a:spLocks noChangeArrowheads="1"/>
          </p:cNvSpPr>
          <p:nvPr/>
        </p:nvSpPr>
        <p:spPr bwMode="auto">
          <a:xfrm>
            <a:off x="179388" y="188913"/>
            <a:ext cx="764381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</a:pPr>
            <a:r>
              <a:rPr lang="it-IT" sz="2200" b="1">
                <a:solidFill>
                  <a:srgbClr val="CC0000"/>
                </a:solidFill>
              </a:rPr>
              <a:t>Non Profit: </a:t>
            </a:r>
          </a:p>
          <a:p>
            <a:pPr marL="266700" indent="-266700">
              <a:tabLst>
                <a:tab pos="266700" algn="l"/>
              </a:tabLst>
            </a:pPr>
            <a:r>
              <a:rPr lang="it-IT" sz="2200" b="1">
                <a:solidFill>
                  <a:srgbClr val="CC0000"/>
                </a:solidFill>
              </a:rPr>
              <a:t>Dinamica occupazionale nell’intervallo intercensuario</a:t>
            </a:r>
          </a:p>
        </p:txBody>
      </p:sp>
      <p:sp>
        <p:nvSpPr>
          <p:cNvPr id="68613" name="CasellaDiTesto 18"/>
          <p:cNvSpPr txBox="1">
            <a:spLocks noChangeArrowheads="1"/>
          </p:cNvSpPr>
          <p:nvPr/>
        </p:nvSpPr>
        <p:spPr bwMode="auto">
          <a:xfrm>
            <a:off x="6276975" y="908050"/>
            <a:ext cx="3013075" cy="4783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 b="1">
                <a:solidFill>
                  <a:schemeClr val="bg2"/>
                </a:solidFill>
              </a:rPr>
              <a:t>Filantropia</a:t>
            </a:r>
            <a:r>
              <a:rPr lang="it-IT" altLang="it-IT" sz="1800">
                <a:solidFill>
                  <a:schemeClr val="bg2"/>
                </a:solidFill>
              </a:rPr>
              <a:t>, </a:t>
            </a:r>
            <a:r>
              <a:rPr lang="it-IT" altLang="it-IT" sz="1800" b="1">
                <a:solidFill>
                  <a:schemeClr val="bg2"/>
                </a:solidFill>
              </a:rPr>
              <a:t>Cooperazione</a:t>
            </a:r>
            <a:r>
              <a:rPr lang="it-IT" altLang="it-IT" sz="1800">
                <a:solidFill>
                  <a:schemeClr val="bg2"/>
                </a:solidFill>
              </a:rPr>
              <a:t> e </a:t>
            </a:r>
            <a:r>
              <a:rPr lang="it-IT" altLang="it-IT" sz="1800" b="1">
                <a:solidFill>
                  <a:schemeClr val="bg2"/>
                </a:solidFill>
              </a:rPr>
              <a:t>Sviluppo</a:t>
            </a:r>
            <a:r>
              <a:rPr lang="it-IT" altLang="it-IT" sz="1800">
                <a:solidFill>
                  <a:schemeClr val="bg2"/>
                </a:solidFill>
              </a:rPr>
              <a:t> i </a:t>
            </a:r>
            <a:r>
              <a:rPr lang="it-IT" altLang="it-IT" sz="1800" b="1">
                <a:solidFill>
                  <a:schemeClr val="bg2"/>
                </a:solidFill>
              </a:rPr>
              <a:t>più dinamici </a:t>
            </a:r>
            <a:r>
              <a:rPr lang="it-IT" altLang="it-IT" sz="1800">
                <a:solidFill>
                  <a:schemeClr val="bg2"/>
                </a:solidFill>
              </a:rPr>
              <a:t>(con tassi anche a tre cifre) sia per il lavoro retribuito sia per il volontariato</a:t>
            </a:r>
          </a:p>
          <a:p>
            <a:pPr marL="177800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 b="1">
                <a:solidFill>
                  <a:schemeClr val="bg2"/>
                </a:solidFill>
              </a:rPr>
              <a:t>Religione</a:t>
            </a:r>
            <a:r>
              <a:rPr lang="it-IT" altLang="it-IT" sz="1800">
                <a:solidFill>
                  <a:schemeClr val="bg2"/>
                </a:solidFill>
              </a:rPr>
              <a:t> e </a:t>
            </a:r>
            <a:r>
              <a:rPr lang="it-IT" altLang="it-IT" sz="1800" b="1">
                <a:solidFill>
                  <a:schemeClr val="bg2"/>
                </a:solidFill>
              </a:rPr>
              <a:t>Altre attività</a:t>
            </a:r>
            <a:r>
              <a:rPr lang="it-IT" altLang="it-IT" sz="1800">
                <a:solidFill>
                  <a:schemeClr val="bg2"/>
                </a:solidFill>
              </a:rPr>
              <a:t> si ridimensionano</a:t>
            </a:r>
          </a:p>
          <a:p>
            <a:pPr marL="177800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 b="1">
                <a:solidFill>
                  <a:schemeClr val="bg2"/>
                </a:solidFill>
              </a:rPr>
              <a:t>Sanità</a:t>
            </a:r>
            <a:r>
              <a:rPr lang="it-IT" altLang="it-IT" sz="1800">
                <a:solidFill>
                  <a:schemeClr val="bg2"/>
                </a:solidFill>
              </a:rPr>
              <a:t> aumenta il lavoro retribuito e diminuisce il volontariato</a:t>
            </a:r>
          </a:p>
          <a:p>
            <a:pPr marL="177800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 b="1">
                <a:solidFill>
                  <a:schemeClr val="bg2"/>
                </a:solidFill>
              </a:rPr>
              <a:t>Ambiente</a:t>
            </a:r>
            <a:r>
              <a:rPr lang="it-IT" altLang="it-IT" sz="1800">
                <a:solidFill>
                  <a:schemeClr val="bg2"/>
                </a:solidFill>
              </a:rPr>
              <a:t>: evoluzione opposta</a:t>
            </a:r>
          </a:p>
        </p:txBody>
      </p:sp>
      <p:sp>
        <p:nvSpPr>
          <p:cNvPr id="68614" name="CasellaDiTesto 18"/>
          <p:cNvSpPr txBox="1">
            <a:spLocks noChangeArrowheads="1"/>
          </p:cNvSpPr>
          <p:nvPr/>
        </p:nvSpPr>
        <p:spPr bwMode="auto">
          <a:xfrm>
            <a:off x="179388" y="4870450"/>
            <a:ext cx="6121400" cy="1047750"/>
          </a:xfrm>
          <a:prstGeom prst="rect">
            <a:avLst/>
          </a:prstGeom>
          <a:noFill/>
          <a:ln w="127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>
                <a:solidFill>
                  <a:schemeClr val="bg2"/>
                </a:solidFill>
              </a:rPr>
              <a:t>Tutti gli altri registrano evoluzioni positive in entrambe le componenti sebbene più contenute rispetto ai settori più dinamici</a:t>
            </a:r>
          </a:p>
        </p:txBody>
      </p:sp>
      <p:pic>
        <p:nvPicPr>
          <p:cNvPr id="6861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908050"/>
            <a:ext cx="6059487" cy="3614738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68616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B63E96-0108-47A1-B919-CD24C86EC30C}" type="slidenum">
              <a:rPr lang="it-IT" smtClean="0">
                <a:latin typeface="Arial" charset="0"/>
                <a:ea typeface="ＭＳ Ｐゴシック"/>
              </a:rPr>
              <a:pPr/>
              <a:t>21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5" name="Rectangle 14"/>
          <p:cNvSpPr>
            <a:spLocks noChangeArrowheads="1"/>
          </p:cNvSpPr>
          <p:nvPr/>
        </p:nvSpPr>
        <p:spPr bwMode="auto">
          <a:xfrm>
            <a:off x="395288" y="188913"/>
            <a:ext cx="8362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eaLnBrk="0" hangingPunct="0"/>
            <a:r>
              <a:rPr lang="it-IT" sz="2200" b="1">
                <a:solidFill>
                  <a:srgbClr val="CC0000"/>
                </a:solidFill>
              </a:rPr>
              <a:t>Le Istituzioni Pubbliche</a:t>
            </a:r>
          </a:p>
        </p:txBody>
      </p:sp>
      <p:sp>
        <p:nvSpPr>
          <p:cNvPr id="41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4178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79" name="Rectangle 14"/>
          <p:cNvSpPr>
            <a:spLocks noChangeArrowheads="1"/>
          </p:cNvSpPr>
          <p:nvPr/>
        </p:nvSpPr>
        <p:spPr bwMode="auto">
          <a:xfrm>
            <a:off x="96838" y="727075"/>
            <a:ext cx="886777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algn="just" eaLnBrk="0" hangingPunct="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800">
                <a:solidFill>
                  <a:schemeClr val="bg2"/>
                </a:solidFill>
              </a:rPr>
              <a:t>Nel 2011 in Toscana sono state censite </a:t>
            </a:r>
            <a:r>
              <a:rPr lang="it-IT" sz="1800" b="1">
                <a:solidFill>
                  <a:schemeClr val="bg2"/>
                </a:solidFill>
              </a:rPr>
              <a:t>587</a:t>
            </a:r>
            <a:r>
              <a:rPr lang="it-IT" sz="1800">
                <a:solidFill>
                  <a:schemeClr val="bg2"/>
                </a:solidFill>
              </a:rPr>
              <a:t> istituzioni pubbliche (con una </a:t>
            </a:r>
            <a:r>
              <a:rPr lang="it-IT" sz="1800" b="1">
                <a:solidFill>
                  <a:schemeClr val="bg2"/>
                </a:solidFill>
              </a:rPr>
              <a:t>contrazione</a:t>
            </a:r>
            <a:r>
              <a:rPr lang="it-IT" sz="1800">
                <a:solidFill>
                  <a:schemeClr val="bg2"/>
                </a:solidFill>
              </a:rPr>
              <a:t> -18,5% rispetto al censimento 2001)</a:t>
            </a:r>
          </a:p>
          <a:p>
            <a:pPr marL="342900" indent="-342900" algn="just" eaLnBrk="0" hangingPunct="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800">
                <a:solidFill>
                  <a:schemeClr val="bg2"/>
                </a:solidFill>
              </a:rPr>
              <a:t>Quasi la </a:t>
            </a:r>
            <a:r>
              <a:rPr lang="it-IT" sz="1800" b="1">
                <a:solidFill>
                  <a:schemeClr val="bg2"/>
                </a:solidFill>
              </a:rPr>
              <a:t>metà </a:t>
            </a:r>
            <a:r>
              <a:rPr lang="it-IT" sz="1800">
                <a:solidFill>
                  <a:schemeClr val="bg2"/>
                </a:solidFill>
              </a:rPr>
              <a:t>sono </a:t>
            </a:r>
            <a:r>
              <a:rPr lang="it-IT" sz="1800" b="1">
                <a:solidFill>
                  <a:schemeClr val="bg2"/>
                </a:solidFill>
              </a:rPr>
              <a:t>Comuni</a:t>
            </a:r>
            <a:r>
              <a:rPr lang="it-IT" sz="1800">
                <a:solidFill>
                  <a:schemeClr val="bg2"/>
                </a:solidFill>
              </a:rPr>
              <a:t> (</a:t>
            </a:r>
            <a:r>
              <a:rPr lang="it-IT" sz="1800" b="1">
                <a:solidFill>
                  <a:schemeClr val="bg2"/>
                </a:solidFill>
              </a:rPr>
              <a:t>48,9%</a:t>
            </a:r>
            <a:r>
              <a:rPr lang="it-IT" sz="1800">
                <a:solidFill>
                  <a:schemeClr val="bg2"/>
                </a:solidFill>
              </a:rPr>
              <a:t>)</a:t>
            </a:r>
          </a:p>
          <a:p>
            <a:pPr marL="342900" indent="-342900" algn="just" eaLnBrk="0" hangingPunct="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800">
                <a:solidFill>
                  <a:schemeClr val="bg2"/>
                </a:solidFill>
              </a:rPr>
              <a:t>Consistente è la quota di </a:t>
            </a:r>
            <a:r>
              <a:rPr lang="it-IT" sz="1800" b="1">
                <a:solidFill>
                  <a:schemeClr val="bg2"/>
                </a:solidFill>
              </a:rPr>
              <a:t>Enti pubblici non economici </a:t>
            </a:r>
            <a:r>
              <a:rPr lang="it-IT" sz="1800">
                <a:solidFill>
                  <a:schemeClr val="bg2"/>
                </a:solidFill>
              </a:rPr>
              <a:t>(</a:t>
            </a:r>
            <a:r>
              <a:rPr lang="it-IT" sz="1800" b="1">
                <a:solidFill>
                  <a:schemeClr val="bg2"/>
                </a:solidFill>
              </a:rPr>
              <a:t>39,5%; </a:t>
            </a:r>
            <a:r>
              <a:rPr lang="it-IT" sz="1800">
                <a:solidFill>
                  <a:schemeClr val="bg2"/>
                </a:solidFill>
              </a:rPr>
              <a:t>23% a livello nazionale) e tra quest’ultimi gli Ordini e Collegi (25%; 12,9% a livello nazionale)</a:t>
            </a:r>
          </a:p>
        </p:txBody>
      </p:sp>
      <p:sp>
        <p:nvSpPr>
          <p:cNvPr id="4180" name="Rettangolo 1"/>
          <p:cNvSpPr>
            <a:spLocks noChangeArrowheads="1"/>
          </p:cNvSpPr>
          <p:nvPr/>
        </p:nvSpPr>
        <p:spPr bwMode="auto">
          <a:xfrm>
            <a:off x="830263" y="2681288"/>
            <a:ext cx="3743325" cy="360362"/>
          </a:xfrm>
          <a:prstGeom prst="rect">
            <a:avLst/>
          </a:prstGeom>
          <a:solidFill>
            <a:srgbClr val="EAFFD5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1400" b="1">
                <a:solidFill>
                  <a:srgbClr val="C00000"/>
                </a:solidFill>
                <a:latin typeface="Arial Narrow" pitchFamily="34" charset="0"/>
              </a:rPr>
              <a:t>Istituzioni pubbliche per forma giuridica</a:t>
            </a:r>
          </a:p>
        </p:txBody>
      </p:sp>
      <p:grpSp>
        <p:nvGrpSpPr>
          <p:cNvPr id="4181" name="Group 17"/>
          <p:cNvGrpSpPr>
            <a:grpSpLocks/>
          </p:cNvGrpSpPr>
          <p:nvPr/>
        </p:nvGrpSpPr>
        <p:grpSpPr bwMode="auto">
          <a:xfrm>
            <a:off x="1187450" y="2636838"/>
            <a:ext cx="7129463" cy="3173412"/>
            <a:chOff x="431" y="1434"/>
            <a:chExt cx="4674" cy="2226"/>
          </a:xfrm>
        </p:grpSpPr>
        <p:grpSp>
          <p:nvGrpSpPr>
            <p:cNvPr id="4183" name="Group 13"/>
            <p:cNvGrpSpPr>
              <a:grpSpLocks/>
            </p:cNvGrpSpPr>
            <p:nvPr/>
          </p:nvGrpSpPr>
          <p:grpSpPr bwMode="auto">
            <a:xfrm>
              <a:off x="431" y="1434"/>
              <a:ext cx="4674" cy="2226"/>
              <a:chOff x="431" y="1434"/>
              <a:chExt cx="4674" cy="2226"/>
            </a:xfrm>
          </p:grpSpPr>
          <p:graphicFrame>
            <p:nvGraphicFramePr>
              <p:cNvPr id="4174" name="Object 78"/>
              <p:cNvGraphicFramePr>
                <a:graphicFrameLocks noChangeAspect="1"/>
              </p:cNvGraphicFramePr>
              <p:nvPr/>
            </p:nvGraphicFramePr>
            <p:xfrm>
              <a:off x="431" y="1434"/>
              <a:ext cx="4674" cy="22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75" name="Grafico" r:id="rId5" imgW="7419975" imgH="3533775" progId="Excel.Chart.8">
                      <p:embed/>
                    </p:oleObj>
                  </mc:Choice>
                  <mc:Fallback>
                    <p:oleObj name="Grafico" r:id="rId5" imgW="7419975" imgH="3533775" progId="Excel.Chart.8">
                      <p:embed/>
                      <p:pic>
                        <p:nvPicPr>
                          <p:cNvPr id="0" name="Picture 7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1" y="1434"/>
                            <a:ext cx="4674" cy="222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186" name="Text Box 9"/>
              <p:cNvSpPr txBox="1">
                <a:spLocks noChangeArrowheads="1"/>
              </p:cNvSpPr>
              <p:nvPr/>
            </p:nvSpPr>
            <p:spPr bwMode="auto">
              <a:xfrm>
                <a:off x="703" y="2568"/>
                <a:ext cx="453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it-IT" sz="1000" b="1"/>
                  <a:t>Comuni</a:t>
                </a:r>
              </a:p>
            </p:txBody>
          </p:sp>
          <p:sp>
            <p:nvSpPr>
              <p:cNvPr id="4187" name="Text Box 11"/>
              <p:cNvSpPr txBox="1">
                <a:spLocks noChangeArrowheads="1"/>
              </p:cNvSpPr>
              <p:nvPr/>
            </p:nvSpPr>
            <p:spPr bwMode="auto">
              <a:xfrm>
                <a:off x="2744" y="2205"/>
                <a:ext cx="920" cy="2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it-IT" sz="1000" b="1"/>
                  <a:t>Enti pubblici non economici</a:t>
                </a:r>
              </a:p>
            </p:txBody>
          </p:sp>
        </p:grpSp>
        <p:sp>
          <p:nvSpPr>
            <p:cNvPr id="4184" name="Oval 14"/>
            <p:cNvSpPr>
              <a:spLocks noChangeArrowheads="1"/>
            </p:cNvSpPr>
            <p:nvPr/>
          </p:nvSpPr>
          <p:spPr bwMode="auto">
            <a:xfrm>
              <a:off x="3742" y="1480"/>
              <a:ext cx="590" cy="136"/>
            </a:xfrm>
            <a:prstGeom prst="ellips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it-IT"/>
            </a:p>
          </p:txBody>
        </p:sp>
        <p:sp>
          <p:nvSpPr>
            <p:cNvPr id="4185" name="Oval 15"/>
            <p:cNvSpPr>
              <a:spLocks noChangeArrowheads="1"/>
            </p:cNvSpPr>
            <p:nvPr/>
          </p:nvSpPr>
          <p:spPr bwMode="auto">
            <a:xfrm>
              <a:off x="3787" y="2886"/>
              <a:ext cx="998" cy="181"/>
            </a:xfrm>
            <a:prstGeom prst="ellipse">
              <a:avLst/>
            </a:prstGeom>
            <a:noFill/>
            <a:ln w="222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it-IT"/>
            </a:p>
          </p:txBody>
        </p:sp>
      </p:grpSp>
      <p:sp>
        <p:nvSpPr>
          <p:cNvPr id="4182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3BF457F-43D5-499D-A1D9-7EF9D2E980A1}" type="slidenum">
              <a:rPr lang="it-IT" smtClean="0">
                <a:latin typeface="Arial" charset="0"/>
                <a:ea typeface="ＭＳ Ｐゴシック"/>
              </a:rPr>
              <a:pPr/>
              <a:t>22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15"/>
          <p:cNvSpPr txBox="1">
            <a:spLocks noChangeArrowheads="1"/>
          </p:cNvSpPr>
          <p:nvPr/>
        </p:nvSpPr>
        <p:spPr bwMode="auto">
          <a:xfrm>
            <a:off x="611188" y="4581525"/>
            <a:ext cx="34559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800">
                <a:solidFill>
                  <a:schemeClr val="bg2"/>
                </a:solidFill>
              </a:rPr>
              <a:t>Maggiore incidenza delle unità</a:t>
            </a:r>
          </a:p>
          <a:p>
            <a:pPr eaLnBrk="0" hangingPunct="0"/>
            <a:r>
              <a:rPr lang="it-IT" sz="1800">
                <a:solidFill>
                  <a:schemeClr val="bg2"/>
                </a:solidFill>
              </a:rPr>
              <a:t>locali sugli abitanti nelle zone meno popolate</a:t>
            </a:r>
          </a:p>
        </p:txBody>
      </p:sp>
      <p:sp>
        <p:nvSpPr>
          <p:cNvPr id="73730" name="Rectangle 14"/>
          <p:cNvSpPr>
            <a:spLocks noChangeArrowheads="1"/>
          </p:cNvSpPr>
          <p:nvPr/>
        </p:nvSpPr>
        <p:spPr bwMode="auto">
          <a:xfrm>
            <a:off x="250825" y="1301750"/>
            <a:ext cx="3633788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 eaLnBrk="0" hangingPunct="0">
              <a:buClr>
                <a:srgbClr val="CA0A2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800">
                <a:solidFill>
                  <a:schemeClr val="bg2"/>
                </a:solidFill>
              </a:rPr>
              <a:t>La dimensione dell’apparato pubblico toscano subisce una </a:t>
            </a:r>
            <a:r>
              <a:rPr lang="it-IT" sz="1800" b="1">
                <a:solidFill>
                  <a:schemeClr val="bg2"/>
                </a:solidFill>
              </a:rPr>
              <a:t>contrazione</a:t>
            </a:r>
            <a:r>
              <a:rPr lang="it-IT" sz="1800">
                <a:solidFill>
                  <a:schemeClr val="bg2"/>
                </a:solidFill>
              </a:rPr>
              <a:t> anche in termini di unità locali che rispetto al 2001 diminuiscono del </a:t>
            </a:r>
            <a:r>
              <a:rPr lang="it-IT" sz="1800" b="1">
                <a:solidFill>
                  <a:schemeClr val="bg2"/>
                </a:solidFill>
              </a:rPr>
              <a:t>3,9%</a:t>
            </a:r>
          </a:p>
          <a:p>
            <a:pPr marL="266700" indent="-266700" algn="just" eaLnBrk="0" hangingPunct="0">
              <a:buClr>
                <a:srgbClr val="CA0A20"/>
              </a:buClr>
              <a:buFont typeface="Wingdings" pitchFamily="2" charset="2"/>
              <a:buChar char="ü"/>
              <a:tabLst>
                <a:tab pos="266700" algn="l"/>
              </a:tabLst>
            </a:pPr>
            <a:endParaRPr lang="it-IT" sz="1800">
              <a:solidFill>
                <a:schemeClr val="bg2"/>
              </a:solidFill>
            </a:endParaRPr>
          </a:p>
        </p:txBody>
      </p:sp>
      <p:sp>
        <p:nvSpPr>
          <p:cNvPr id="73731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73733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4" name="Rettangolo 1"/>
          <p:cNvSpPr>
            <a:spLocks noChangeArrowheads="1"/>
          </p:cNvSpPr>
          <p:nvPr/>
        </p:nvSpPr>
        <p:spPr bwMode="auto">
          <a:xfrm>
            <a:off x="4403725" y="822325"/>
            <a:ext cx="4535488" cy="647700"/>
          </a:xfrm>
          <a:prstGeom prst="rect">
            <a:avLst/>
          </a:prstGeom>
          <a:solidFill>
            <a:srgbClr val="E8FFD1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it-IT" sz="1400">
                <a:solidFill>
                  <a:srgbClr val="CC0000"/>
                </a:solidFill>
                <a:latin typeface="Arial Narrow" pitchFamily="34" charset="0"/>
              </a:rPr>
              <a:t>Distribuzione delle unità locali per comune </a:t>
            </a:r>
            <a:r>
              <a:rPr lang="it-IT" sz="1400" i="1">
                <a:solidFill>
                  <a:srgbClr val="CC0000"/>
                </a:solidFill>
                <a:latin typeface="Arial Narrow" pitchFamily="34" charset="0"/>
              </a:rPr>
              <a:t>(valori per 1.000 abitanti)</a:t>
            </a:r>
          </a:p>
        </p:txBody>
      </p:sp>
      <p:sp>
        <p:nvSpPr>
          <p:cNvPr id="73735" name="Rectangle 10"/>
          <p:cNvSpPr>
            <a:spLocks noChangeArrowheads="1"/>
          </p:cNvSpPr>
          <p:nvPr/>
        </p:nvSpPr>
        <p:spPr bwMode="auto">
          <a:xfrm>
            <a:off x="265113" y="2901950"/>
            <a:ext cx="37449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 eaLnBrk="0" hangingPunct="0">
              <a:buClr>
                <a:srgbClr val="CA0A20"/>
              </a:buClr>
              <a:buFont typeface="Wingdings" pitchFamily="2" charset="2"/>
              <a:buChar char="ü"/>
            </a:pPr>
            <a:r>
              <a:rPr lang="it-IT" sz="1800">
                <a:solidFill>
                  <a:schemeClr val="bg2"/>
                </a:solidFill>
              </a:rPr>
              <a:t>La localizzazione delle unità locali come proxy dell’offerta del  servizio pubblico sul territorio (punti di erogazione)</a:t>
            </a:r>
          </a:p>
        </p:txBody>
      </p:sp>
      <p:sp>
        <p:nvSpPr>
          <p:cNvPr id="73736" name="Rectangle 14"/>
          <p:cNvSpPr>
            <a:spLocks noChangeArrowheads="1"/>
          </p:cNvSpPr>
          <p:nvPr/>
        </p:nvSpPr>
        <p:spPr bwMode="auto">
          <a:xfrm>
            <a:off x="395288" y="188913"/>
            <a:ext cx="8362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eaLnBrk="0" hangingPunct="0"/>
            <a:r>
              <a:rPr lang="it-IT" sz="2200" b="1">
                <a:solidFill>
                  <a:srgbClr val="CC0000"/>
                </a:solidFill>
              </a:rPr>
              <a:t>Le Unità Locali delle istituzioni pubbliche</a:t>
            </a:r>
          </a:p>
        </p:txBody>
      </p:sp>
      <p:pic>
        <p:nvPicPr>
          <p:cNvPr id="73737" name="Immagin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03725" y="1392238"/>
            <a:ext cx="4560888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8" name="Oval 11"/>
          <p:cNvSpPr>
            <a:spLocks noChangeArrowheads="1"/>
          </p:cNvSpPr>
          <p:nvPr/>
        </p:nvSpPr>
        <p:spPr bwMode="auto">
          <a:xfrm rot="1526591">
            <a:off x="7205663" y="3176588"/>
            <a:ext cx="566737" cy="223202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3739" name="Oval 12"/>
          <p:cNvSpPr>
            <a:spLocks noChangeArrowheads="1"/>
          </p:cNvSpPr>
          <p:nvPr/>
        </p:nvSpPr>
        <p:spPr bwMode="auto">
          <a:xfrm>
            <a:off x="6035675" y="3106738"/>
            <a:ext cx="647700" cy="935037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3740" name="Oval 13"/>
          <p:cNvSpPr>
            <a:spLocks noChangeArrowheads="1"/>
          </p:cNvSpPr>
          <p:nvPr/>
        </p:nvSpPr>
        <p:spPr bwMode="auto">
          <a:xfrm rot="-9481202">
            <a:off x="4895850" y="1820863"/>
            <a:ext cx="1946275" cy="576262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3741" name="Oval 14"/>
          <p:cNvSpPr>
            <a:spLocks noChangeArrowheads="1"/>
          </p:cNvSpPr>
          <p:nvPr/>
        </p:nvSpPr>
        <p:spPr bwMode="auto">
          <a:xfrm>
            <a:off x="323850" y="4365625"/>
            <a:ext cx="3743325" cy="13890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3742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E3B6A2F-BB83-424F-8E37-051629598913}" type="slidenum">
              <a:rPr lang="it-IT" smtClean="0">
                <a:latin typeface="Arial" charset="0"/>
                <a:ea typeface="ＭＳ Ｐゴシック"/>
              </a:rPr>
              <a:pPr/>
              <a:t>23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4"/>
          <p:cNvSpPr>
            <a:spLocks noChangeArrowheads="1"/>
          </p:cNvSpPr>
          <p:nvPr/>
        </p:nvSpPr>
        <p:spPr bwMode="auto">
          <a:xfrm>
            <a:off x="250825" y="1052513"/>
            <a:ext cx="3529013" cy="451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eaLnBrk="0" hangingPunct="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en-US" sz="1800">
                <a:solidFill>
                  <a:schemeClr val="bg2"/>
                </a:solidFill>
              </a:rPr>
              <a:t>Il </a:t>
            </a:r>
            <a:r>
              <a:rPr lang="en-US" sz="1800" b="1">
                <a:solidFill>
                  <a:schemeClr val="bg2"/>
                </a:solidFill>
              </a:rPr>
              <a:t>personale effettivo </a:t>
            </a:r>
            <a:r>
              <a:rPr lang="en-US" sz="1800">
                <a:solidFill>
                  <a:schemeClr val="bg2"/>
                </a:solidFill>
              </a:rPr>
              <a:t>si  </a:t>
            </a:r>
            <a:r>
              <a:rPr lang="en-US" sz="1800" b="1">
                <a:solidFill>
                  <a:schemeClr val="bg2"/>
                </a:solidFill>
              </a:rPr>
              <a:t>ridimensiona </a:t>
            </a:r>
            <a:r>
              <a:rPr lang="en-US" sz="1800">
                <a:solidFill>
                  <a:schemeClr val="bg2"/>
                </a:solidFill>
              </a:rPr>
              <a:t>(-4,8%)  meno che nella media nazionale       (-10,4)</a:t>
            </a:r>
          </a:p>
          <a:p>
            <a:pPr marL="342900" indent="-342900" eaLnBrk="0" hangingPunct="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en-US" sz="1800">
                <a:solidFill>
                  <a:schemeClr val="bg2"/>
                </a:solidFill>
              </a:rPr>
              <a:t>Evoluzioni </a:t>
            </a:r>
            <a:r>
              <a:rPr lang="en-US" sz="1800" b="1">
                <a:solidFill>
                  <a:schemeClr val="bg2"/>
                </a:solidFill>
              </a:rPr>
              <a:t>in controtendenza</a:t>
            </a:r>
            <a:r>
              <a:rPr lang="en-US" sz="1800">
                <a:solidFill>
                  <a:schemeClr val="bg2"/>
                </a:solidFill>
              </a:rPr>
              <a:t>:</a:t>
            </a:r>
          </a:p>
          <a:p>
            <a:pPr marL="723900" lvl="1" indent="-266700" eaLnBrk="0" hangingPunct="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en-US" sz="1600">
                <a:solidFill>
                  <a:schemeClr val="bg2"/>
                </a:solidFill>
              </a:rPr>
              <a:t>Diminuiscono i </a:t>
            </a:r>
            <a:r>
              <a:rPr lang="en-US" sz="1600" b="1">
                <a:solidFill>
                  <a:schemeClr val="bg2"/>
                </a:solidFill>
              </a:rPr>
              <a:t>lavoratori esterni </a:t>
            </a:r>
            <a:r>
              <a:rPr lang="en-US" sz="1600">
                <a:solidFill>
                  <a:schemeClr val="bg2"/>
                </a:solidFill>
              </a:rPr>
              <a:t>ma in Italia aumentano</a:t>
            </a:r>
          </a:p>
          <a:p>
            <a:pPr marL="723900" lvl="1" indent="-266700" eaLnBrk="0" hangingPunct="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en-US" sz="1600">
                <a:solidFill>
                  <a:schemeClr val="bg2"/>
                </a:solidFill>
              </a:rPr>
              <a:t>Crescono i </a:t>
            </a:r>
            <a:r>
              <a:rPr lang="en-US" sz="1600" b="1">
                <a:solidFill>
                  <a:schemeClr val="bg2"/>
                </a:solidFill>
              </a:rPr>
              <a:t>temporanei</a:t>
            </a:r>
            <a:r>
              <a:rPr lang="en-US" sz="1600">
                <a:solidFill>
                  <a:schemeClr val="bg2"/>
                </a:solidFill>
              </a:rPr>
              <a:t> mentre si riducono nella media del Paese</a:t>
            </a:r>
          </a:p>
          <a:p>
            <a:pPr marL="342900" indent="-342900" eaLnBrk="0" hangingPunct="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en-US" sz="1800" b="1">
                <a:solidFill>
                  <a:schemeClr val="bg2"/>
                </a:solidFill>
              </a:rPr>
              <a:t>Diminuiscono</a:t>
            </a:r>
            <a:r>
              <a:rPr lang="en-US" sz="1800">
                <a:solidFill>
                  <a:schemeClr val="bg2"/>
                </a:solidFill>
              </a:rPr>
              <a:t> i </a:t>
            </a:r>
            <a:r>
              <a:rPr lang="en-US" sz="1800" b="1">
                <a:solidFill>
                  <a:schemeClr val="bg2"/>
                </a:solidFill>
              </a:rPr>
              <a:t>volontari </a:t>
            </a:r>
            <a:r>
              <a:rPr lang="en-US" sz="1800">
                <a:solidFill>
                  <a:schemeClr val="bg2"/>
                </a:solidFill>
              </a:rPr>
              <a:t>del</a:t>
            </a:r>
            <a:r>
              <a:rPr lang="en-US" sz="1800" b="1">
                <a:solidFill>
                  <a:schemeClr val="bg2"/>
                </a:solidFill>
              </a:rPr>
              <a:t> 54,8%</a:t>
            </a:r>
            <a:r>
              <a:rPr lang="en-US" sz="1800">
                <a:solidFill>
                  <a:schemeClr val="bg2"/>
                </a:solidFill>
              </a:rPr>
              <a:t> (-56,8 in Italia)</a:t>
            </a:r>
            <a:endParaRPr lang="it-IT" sz="1800">
              <a:solidFill>
                <a:schemeClr val="bg2"/>
              </a:solidFill>
            </a:endParaRPr>
          </a:p>
        </p:txBody>
      </p:sp>
      <p:sp>
        <p:nvSpPr>
          <p:cNvPr id="75778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75780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1" name="Rectangle 14"/>
          <p:cNvSpPr>
            <a:spLocks noChangeArrowheads="1"/>
          </p:cNvSpPr>
          <p:nvPr/>
        </p:nvSpPr>
        <p:spPr bwMode="auto">
          <a:xfrm>
            <a:off x="395288" y="188913"/>
            <a:ext cx="8362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eaLnBrk="0" hangingPunct="0"/>
            <a:r>
              <a:rPr lang="it-IT" sz="2200" b="1">
                <a:solidFill>
                  <a:srgbClr val="CC0000"/>
                </a:solidFill>
              </a:rPr>
              <a:t>Istituzioni pubbliche: l’occupazione</a:t>
            </a:r>
          </a:p>
        </p:txBody>
      </p:sp>
      <p:grpSp>
        <p:nvGrpSpPr>
          <p:cNvPr id="75782" name="Group 17"/>
          <p:cNvGrpSpPr>
            <a:grpSpLocks/>
          </p:cNvGrpSpPr>
          <p:nvPr/>
        </p:nvGrpSpPr>
        <p:grpSpPr bwMode="auto">
          <a:xfrm>
            <a:off x="4356100" y="1219200"/>
            <a:ext cx="4608513" cy="4351338"/>
            <a:chOff x="1803" y="1059"/>
            <a:chExt cx="2937" cy="2520"/>
          </a:xfrm>
        </p:grpSpPr>
        <p:pic>
          <p:nvPicPr>
            <p:cNvPr id="75785" name="Picture 1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03" y="1059"/>
              <a:ext cx="2937" cy="2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5786" name="Oval 13"/>
            <p:cNvSpPr>
              <a:spLocks noChangeArrowheads="1"/>
            </p:cNvSpPr>
            <p:nvPr/>
          </p:nvSpPr>
          <p:spPr bwMode="auto">
            <a:xfrm>
              <a:off x="2608" y="1979"/>
              <a:ext cx="1679" cy="318"/>
            </a:xfrm>
            <a:prstGeom prst="ellipse">
              <a:avLst/>
            </a:prstGeom>
            <a:noFill/>
            <a:ln w="22225">
              <a:solidFill>
                <a:srgbClr val="CA0A2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it-IT"/>
            </a:p>
          </p:txBody>
        </p:sp>
        <p:sp>
          <p:nvSpPr>
            <p:cNvPr id="75787" name="Oval 14"/>
            <p:cNvSpPr>
              <a:spLocks noChangeArrowheads="1"/>
            </p:cNvSpPr>
            <p:nvPr/>
          </p:nvSpPr>
          <p:spPr bwMode="auto">
            <a:xfrm>
              <a:off x="2835" y="1570"/>
              <a:ext cx="1905" cy="363"/>
            </a:xfrm>
            <a:prstGeom prst="ellipse">
              <a:avLst/>
            </a:prstGeom>
            <a:noFill/>
            <a:ln w="222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it-IT"/>
            </a:p>
          </p:txBody>
        </p:sp>
      </p:grpSp>
      <p:sp>
        <p:nvSpPr>
          <p:cNvPr id="75783" name="Text Box 18"/>
          <p:cNvSpPr txBox="1">
            <a:spLocks noChangeArrowheads="1"/>
          </p:cNvSpPr>
          <p:nvPr/>
        </p:nvSpPr>
        <p:spPr bwMode="auto">
          <a:xfrm>
            <a:off x="4932363" y="912813"/>
            <a:ext cx="3600450" cy="306387"/>
          </a:xfrm>
          <a:prstGeom prst="rect">
            <a:avLst/>
          </a:prstGeom>
          <a:solidFill>
            <a:srgbClr val="DCFFB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it-IT" sz="1400">
                <a:solidFill>
                  <a:srgbClr val="CC0000"/>
                </a:solidFill>
                <a:latin typeface="Arial Narrow" pitchFamily="34" charset="0"/>
              </a:rPr>
              <a:t>Risorse umane -Variazioni percentuali 2001-2011</a:t>
            </a:r>
          </a:p>
        </p:txBody>
      </p:sp>
      <p:sp>
        <p:nvSpPr>
          <p:cNvPr id="75784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F963CA3-4867-4D58-89EE-BEA464164939}" type="slidenum">
              <a:rPr lang="it-IT" smtClean="0">
                <a:latin typeface="Arial" charset="0"/>
                <a:ea typeface="ＭＳ Ｐゴシック"/>
              </a:rPr>
              <a:pPr/>
              <a:t>24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77827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8" name="Rettangolo 1"/>
          <p:cNvSpPr>
            <a:spLocks noChangeArrowheads="1"/>
          </p:cNvSpPr>
          <p:nvPr/>
        </p:nvSpPr>
        <p:spPr bwMode="auto">
          <a:xfrm>
            <a:off x="393700" y="692150"/>
            <a:ext cx="3889375" cy="504825"/>
          </a:xfrm>
          <a:prstGeom prst="rect">
            <a:avLst/>
          </a:prstGeom>
          <a:solidFill>
            <a:srgbClr val="EAFFD5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1400">
                <a:solidFill>
                  <a:srgbClr val="CC0000"/>
                </a:solidFill>
                <a:latin typeface="Arial Narrow" pitchFamily="34" charset="0"/>
              </a:rPr>
              <a:t>Unità locali e addetti per forma giuridica:</a:t>
            </a:r>
          </a:p>
          <a:p>
            <a:pPr algn="ctr" eaLnBrk="0" hangingPunct="0"/>
            <a:r>
              <a:rPr lang="it-IT" sz="1400">
                <a:solidFill>
                  <a:srgbClr val="CC0000"/>
                </a:solidFill>
                <a:latin typeface="Arial Narrow" pitchFamily="34" charset="0"/>
              </a:rPr>
              <a:t>Censimento 2011 e variazione 2001-2011   </a:t>
            </a:r>
          </a:p>
        </p:txBody>
      </p:sp>
      <p:sp>
        <p:nvSpPr>
          <p:cNvPr id="77829" name="Rettangolo 1"/>
          <p:cNvSpPr>
            <a:spLocks noChangeArrowheads="1"/>
          </p:cNvSpPr>
          <p:nvPr/>
        </p:nvSpPr>
        <p:spPr bwMode="auto">
          <a:xfrm>
            <a:off x="4787900" y="692150"/>
            <a:ext cx="3816350" cy="504825"/>
          </a:xfrm>
          <a:prstGeom prst="rect">
            <a:avLst/>
          </a:prstGeom>
          <a:solidFill>
            <a:srgbClr val="EAFFD5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1400">
                <a:solidFill>
                  <a:srgbClr val="CC0000"/>
                </a:solidFill>
                <a:latin typeface="Arial Narrow" pitchFamily="34" charset="0"/>
              </a:rPr>
              <a:t>Unità locali e addetti per settore di attività economica: Censimento 2011  </a:t>
            </a:r>
          </a:p>
        </p:txBody>
      </p:sp>
      <p:sp>
        <p:nvSpPr>
          <p:cNvPr id="77830" name="Rectangle 14"/>
          <p:cNvSpPr>
            <a:spLocks noChangeArrowheads="1"/>
          </p:cNvSpPr>
          <p:nvPr/>
        </p:nvSpPr>
        <p:spPr bwMode="auto">
          <a:xfrm>
            <a:off x="395288" y="188913"/>
            <a:ext cx="8362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eaLnBrk="0" hangingPunct="0"/>
            <a:r>
              <a:rPr lang="it-IT" sz="2200" b="1">
                <a:solidFill>
                  <a:srgbClr val="CC0000"/>
                </a:solidFill>
              </a:rPr>
              <a:t>Istituzioni pubbliche: profilo</a:t>
            </a:r>
          </a:p>
        </p:txBody>
      </p:sp>
      <p:graphicFrame>
        <p:nvGraphicFramePr>
          <p:cNvPr id="87945" name="Group 1929"/>
          <p:cNvGraphicFramePr>
            <a:graphicFrameLocks noGrp="1"/>
          </p:cNvGraphicFramePr>
          <p:nvPr/>
        </p:nvGraphicFramePr>
        <p:xfrm>
          <a:off x="323850" y="1484313"/>
          <a:ext cx="3960813" cy="4116387"/>
        </p:xfrm>
        <a:graphic>
          <a:graphicData uri="http://schemas.openxmlformats.org/drawingml/2006/table">
            <a:tbl>
              <a:tblPr/>
              <a:tblGrid>
                <a:gridCol w="1893888"/>
                <a:gridCol w="460375"/>
                <a:gridCol w="460375"/>
                <a:gridCol w="225425"/>
                <a:gridCol w="460375"/>
                <a:gridCol w="460375"/>
              </a:tblGrid>
              <a:tr h="255577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FORMA GIURIDICA</a:t>
                      </a:r>
                      <a:endParaRPr kumimoji="0" lang="it-IT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2011 (%)</a:t>
                      </a:r>
                      <a:endParaRPr kumimoji="0" lang="it-IT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 </a:t>
                      </a:r>
                      <a:endParaRPr kumimoji="0" lang="it-I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Var.% 2011/2001</a:t>
                      </a:r>
                      <a:endParaRPr kumimoji="0" lang="it-I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08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UL</a:t>
                      </a:r>
                      <a:endParaRPr kumimoji="0" lang="it-IT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Addetti</a:t>
                      </a:r>
                      <a:endParaRPr kumimoji="0" lang="it-IT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ＭＳ Ｐゴシック" pitchFamily="34" charset="-128"/>
                        </a:rPr>
                        <a:t> </a:t>
                      </a:r>
                      <a:endParaRPr kumimoji="0" lang="it-IT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UL</a:t>
                      </a:r>
                      <a:endParaRPr kumimoji="0" lang="it-IT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Addetti</a:t>
                      </a:r>
                      <a:endParaRPr kumimoji="0" lang="it-IT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2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Organo costituzionale/a rilevanza costituzionale e amministrazione dello Stato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     50,6 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     41,7 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ＭＳ Ｐゴシック" pitchFamily="34" charset="-128"/>
                        </a:rPr>
                        <a:t> 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4,6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-5,9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91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Regione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       0,7 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       1,5 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ＭＳ Ｐゴシック" pitchFamily="34" charset="-128"/>
                        </a:rPr>
                        <a:t> 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38,7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10,0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91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Provincia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       2,5 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       2,5 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ＭＳ Ｐゴシック" pitchFamily="34" charset="-128"/>
                        </a:rPr>
                        <a:t> 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22,2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1,6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91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Comune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     26,6 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     15,4 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ＭＳ Ｐゴシック" pitchFamily="34" charset="-128"/>
                        </a:rPr>
                        <a:t> 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-10,3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-14,4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91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Comunit</a:t>
                      </a: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ＭＳ Ｐゴシック" pitchFamily="34" charset="-128"/>
                        </a:rPr>
                        <a:t>à</a:t>
                      </a: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montana o isolana, unione di comuni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       0,9 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       0,4 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ＭＳ Ｐゴシック" pitchFamily="34" charset="-128"/>
                        </a:rPr>
                        <a:t> 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74,2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-3,9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91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Azienda e ente del servizio sanitario nazionale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       8,4 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     28,8 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ＭＳ Ｐゴシック" pitchFamily="34" charset="-128"/>
                        </a:rPr>
                        <a:t> 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2,8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7,3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91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Altra istituzione pubblica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     10,3 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       9,7 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ＭＳ Ｐゴシック" pitchFamily="34" charset="-128"/>
                        </a:rPr>
                        <a:t> 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-30,4</a:t>
                      </a:r>
                      <a:endParaRPr kumimoji="0" lang="it-IT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-22,6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91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TOTALE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   100,0 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    100,0 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ＭＳ Ｐゴシック" pitchFamily="34" charset="-128"/>
                        </a:rPr>
                        <a:t> 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-3,9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ＭＳ Ｐゴシック" pitchFamily="34" charset="-128"/>
                        </a:rPr>
                        <a:t>-5,6</a:t>
                      </a:r>
                      <a:endParaRPr kumimoji="0" lang="it-IT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7901" name="Oval 1930"/>
          <p:cNvSpPr>
            <a:spLocks noChangeArrowheads="1"/>
          </p:cNvSpPr>
          <p:nvPr/>
        </p:nvSpPr>
        <p:spPr bwMode="auto">
          <a:xfrm>
            <a:off x="2268538" y="2309813"/>
            <a:ext cx="955675" cy="398462"/>
          </a:xfrm>
          <a:prstGeom prst="ellips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7902" name="Oval 1931"/>
          <p:cNvSpPr>
            <a:spLocks noChangeArrowheads="1"/>
          </p:cNvSpPr>
          <p:nvPr/>
        </p:nvSpPr>
        <p:spPr bwMode="auto">
          <a:xfrm>
            <a:off x="2268538" y="3573463"/>
            <a:ext cx="933450" cy="414337"/>
          </a:xfrm>
          <a:prstGeom prst="ellips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7903" name="Oval 1933"/>
          <p:cNvSpPr>
            <a:spLocks noChangeArrowheads="1"/>
          </p:cNvSpPr>
          <p:nvPr/>
        </p:nvSpPr>
        <p:spPr bwMode="auto">
          <a:xfrm>
            <a:off x="3419475" y="3571875"/>
            <a:ext cx="863600" cy="415925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7904" name="Oval 1934"/>
          <p:cNvSpPr>
            <a:spLocks noChangeArrowheads="1"/>
          </p:cNvSpPr>
          <p:nvPr/>
        </p:nvSpPr>
        <p:spPr bwMode="auto">
          <a:xfrm>
            <a:off x="3419475" y="2708275"/>
            <a:ext cx="863600" cy="431800"/>
          </a:xfrm>
          <a:prstGeom prst="ellips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7905" name="Oval 1937"/>
          <p:cNvSpPr>
            <a:spLocks noChangeArrowheads="1"/>
          </p:cNvSpPr>
          <p:nvPr/>
        </p:nvSpPr>
        <p:spPr bwMode="auto">
          <a:xfrm>
            <a:off x="3462338" y="4833938"/>
            <a:ext cx="863600" cy="287337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7906" name="Line 1938"/>
          <p:cNvSpPr>
            <a:spLocks noChangeShapeType="1"/>
          </p:cNvSpPr>
          <p:nvPr/>
        </p:nvSpPr>
        <p:spPr bwMode="auto">
          <a:xfrm>
            <a:off x="4244975" y="5102225"/>
            <a:ext cx="427038" cy="495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77907" name="Text Box 1939"/>
          <p:cNvSpPr txBox="1">
            <a:spLocks noChangeArrowheads="1"/>
          </p:cNvSpPr>
          <p:nvPr/>
        </p:nvSpPr>
        <p:spPr bwMode="auto">
          <a:xfrm>
            <a:off x="3663950" y="5597525"/>
            <a:ext cx="184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i="1"/>
              <a:t>ma comprende Enti tra i più diversi</a:t>
            </a:r>
          </a:p>
        </p:txBody>
      </p:sp>
      <p:pic>
        <p:nvPicPr>
          <p:cNvPr id="77908" name="Picture 19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484313"/>
            <a:ext cx="42545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909" name="Oval 1945"/>
          <p:cNvSpPr>
            <a:spLocks noChangeArrowheads="1"/>
          </p:cNvSpPr>
          <p:nvPr/>
        </p:nvSpPr>
        <p:spPr bwMode="auto">
          <a:xfrm>
            <a:off x="5873750" y="2133600"/>
            <a:ext cx="2884488" cy="574675"/>
          </a:xfrm>
          <a:prstGeom prst="ellips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7910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C90D3FE-E5C5-40BA-89D0-FF70E9CE4A92}" type="slidenum">
              <a:rPr lang="it-IT" smtClean="0">
                <a:latin typeface="Arial" charset="0"/>
                <a:ea typeface="ＭＳ Ｐゴシック"/>
              </a:rPr>
              <a:pPr/>
              <a:t>25</a:t>
            </a:fld>
            <a:endParaRPr lang="it-IT" smtClean="0">
              <a:latin typeface="Arial" charset="0"/>
              <a:ea typeface="ＭＳ Ｐゴシック"/>
            </a:endParaRPr>
          </a:p>
        </p:txBody>
      </p:sp>
      <p:sp>
        <p:nvSpPr>
          <p:cNvPr id="77911" name="Oval 1935"/>
          <p:cNvSpPr>
            <a:spLocks noChangeArrowheads="1"/>
          </p:cNvSpPr>
          <p:nvPr/>
        </p:nvSpPr>
        <p:spPr bwMode="auto">
          <a:xfrm>
            <a:off x="2746375" y="4508500"/>
            <a:ext cx="288925" cy="288925"/>
          </a:xfrm>
          <a:prstGeom prst="ellips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7912" name="Oval 1935"/>
          <p:cNvSpPr>
            <a:spLocks noChangeArrowheads="1"/>
          </p:cNvSpPr>
          <p:nvPr/>
        </p:nvSpPr>
        <p:spPr bwMode="auto">
          <a:xfrm>
            <a:off x="3957638" y="4459288"/>
            <a:ext cx="288925" cy="288925"/>
          </a:xfrm>
          <a:prstGeom prst="ellips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4"/>
          <p:cNvSpPr>
            <a:spLocks noChangeArrowheads="1"/>
          </p:cNvSpPr>
          <p:nvPr/>
        </p:nvSpPr>
        <p:spPr bwMode="auto">
          <a:xfrm>
            <a:off x="433388" y="1412875"/>
            <a:ext cx="82962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 eaLnBrk="0" hangingPunct="0">
              <a:buClr>
                <a:srgbClr val="CC0000"/>
              </a:buClr>
              <a:tabLst>
                <a:tab pos="266700" algn="l"/>
              </a:tabLst>
            </a:pPr>
            <a:endParaRPr lang="it-IT" sz="1800">
              <a:solidFill>
                <a:schemeClr val="bg2"/>
              </a:solidFill>
            </a:endParaRPr>
          </a:p>
        </p:txBody>
      </p:sp>
      <p:sp>
        <p:nvSpPr>
          <p:cNvPr id="79874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79876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7" name="Rettangolo 1"/>
          <p:cNvSpPr>
            <a:spLocks noChangeArrowheads="1"/>
          </p:cNvSpPr>
          <p:nvPr/>
        </p:nvSpPr>
        <p:spPr bwMode="auto">
          <a:xfrm>
            <a:off x="4373563" y="995363"/>
            <a:ext cx="4305300" cy="692150"/>
          </a:xfrm>
          <a:prstGeom prst="rect">
            <a:avLst/>
          </a:prstGeom>
          <a:solidFill>
            <a:srgbClr val="E8FFD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1400">
                <a:solidFill>
                  <a:srgbClr val="CC0000"/>
                </a:solidFill>
                <a:latin typeface="Arial Narrow" pitchFamily="34" charset="0"/>
              </a:rPr>
              <a:t>Distribuzione degli addetti delle unità locali attive nel settore Sanità e assistenza sociale per comune (incidenza sul totale degli addetti)  </a:t>
            </a:r>
          </a:p>
        </p:txBody>
      </p:sp>
      <p:sp>
        <p:nvSpPr>
          <p:cNvPr id="79878" name="Rectangle 14"/>
          <p:cNvSpPr>
            <a:spLocks noChangeArrowheads="1"/>
          </p:cNvSpPr>
          <p:nvPr/>
        </p:nvSpPr>
        <p:spPr bwMode="auto">
          <a:xfrm>
            <a:off x="250825" y="1301750"/>
            <a:ext cx="3529013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 eaLnBrk="0" hangingPunct="0">
              <a:buClr>
                <a:srgbClr val="CA0A2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800">
                <a:solidFill>
                  <a:schemeClr val="bg2"/>
                </a:solidFill>
              </a:rPr>
              <a:t>La presenza delle aree bianche indica l’assenza di addetti (quindi anche di strutture sanitario/assistenziali pubbliche) nel comune</a:t>
            </a:r>
          </a:p>
          <a:p>
            <a:pPr marL="266700" indent="-266700" eaLnBrk="0" hangingPunct="0">
              <a:buClr>
                <a:srgbClr val="CA0A20"/>
              </a:buClr>
              <a:buFont typeface="Wingdings" pitchFamily="2" charset="2"/>
              <a:buChar char="ü"/>
              <a:tabLst>
                <a:tab pos="266700" algn="l"/>
              </a:tabLst>
            </a:pPr>
            <a:endParaRPr lang="it-IT" sz="1800">
              <a:solidFill>
                <a:schemeClr val="bg2"/>
              </a:solidFill>
            </a:endParaRPr>
          </a:p>
          <a:p>
            <a:pPr marL="266700" indent="-266700" eaLnBrk="0" hangingPunct="0">
              <a:buClr>
                <a:srgbClr val="CA0A2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800">
                <a:solidFill>
                  <a:schemeClr val="bg2"/>
                </a:solidFill>
              </a:rPr>
              <a:t>In Toscana sono </a:t>
            </a:r>
            <a:r>
              <a:rPr lang="it-IT" sz="1800" b="1">
                <a:solidFill>
                  <a:schemeClr val="bg2"/>
                </a:solidFill>
              </a:rPr>
              <a:t>106</a:t>
            </a:r>
            <a:r>
              <a:rPr lang="it-IT" sz="1800">
                <a:solidFill>
                  <a:schemeClr val="bg2"/>
                </a:solidFill>
              </a:rPr>
              <a:t> i </a:t>
            </a:r>
            <a:r>
              <a:rPr lang="it-IT" sz="1800" b="1">
                <a:solidFill>
                  <a:schemeClr val="bg2"/>
                </a:solidFill>
              </a:rPr>
              <a:t>comun</a:t>
            </a:r>
            <a:r>
              <a:rPr lang="it-IT" sz="1800">
                <a:solidFill>
                  <a:schemeClr val="bg2"/>
                </a:solidFill>
              </a:rPr>
              <a:t>i </a:t>
            </a:r>
            <a:r>
              <a:rPr lang="it-IT" sz="1800" b="1">
                <a:solidFill>
                  <a:schemeClr val="bg2"/>
                </a:solidFill>
              </a:rPr>
              <a:t>privi</a:t>
            </a:r>
            <a:r>
              <a:rPr lang="it-IT" sz="1800">
                <a:solidFill>
                  <a:schemeClr val="bg2"/>
                </a:solidFill>
              </a:rPr>
              <a:t> di addetti nel settore</a:t>
            </a:r>
          </a:p>
          <a:p>
            <a:pPr marL="266700" indent="-266700" algn="just" eaLnBrk="0" hangingPunct="0">
              <a:buClr>
                <a:srgbClr val="CA0A20"/>
              </a:buClr>
              <a:buFont typeface="Wingdings" pitchFamily="2" charset="2"/>
              <a:buChar char="ü"/>
              <a:tabLst>
                <a:tab pos="266700" algn="l"/>
              </a:tabLst>
            </a:pPr>
            <a:endParaRPr lang="it-IT" sz="1800">
              <a:solidFill>
                <a:schemeClr val="bg2"/>
              </a:solidFill>
            </a:endParaRPr>
          </a:p>
        </p:txBody>
      </p:sp>
      <p:sp>
        <p:nvSpPr>
          <p:cNvPr id="79879" name="Rectangle 14"/>
          <p:cNvSpPr>
            <a:spLocks noChangeArrowheads="1"/>
          </p:cNvSpPr>
          <p:nvPr/>
        </p:nvSpPr>
        <p:spPr bwMode="auto">
          <a:xfrm>
            <a:off x="250825" y="4005263"/>
            <a:ext cx="367347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 eaLnBrk="0" hangingPunct="0">
              <a:buClr>
                <a:srgbClr val="CA0A2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800">
                <a:solidFill>
                  <a:schemeClr val="bg2"/>
                </a:solidFill>
              </a:rPr>
              <a:t>L’analisi visiva delle distanze indica comunque una </a:t>
            </a:r>
            <a:r>
              <a:rPr lang="it-IT" sz="1800" b="1">
                <a:solidFill>
                  <a:schemeClr val="bg2"/>
                </a:solidFill>
              </a:rPr>
              <a:t>buona diffusione</a:t>
            </a:r>
            <a:r>
              <a:rPr lang="it-IT" sz="1800">
                <a:solidFill>
                  <a:schemeClr val="bg2"/>
                </a:solidFill>
              </a:rPr>
              <a:t> dei centri di </a:t>
            </a:r>
            <a:r>
              <a:rPr lang="it-IT" sz="1800" b="1">
                <a:solidFill>
                  <a:schemeClr val="bg2"/>
                </a:solidFill>
              </a:rPr>
              <a:t>offerta sanitaria pubblica</a:t>
            </a:r>
            <a:r>
              <a:rPr lang="it-IT" sz="1800">
                <a:solidFill>
                  <a:schemeClr val="bg2"/>
                </a:solidFill>
              </a:rPr>
              <a:t> con ridotto disturbo all’utenza </a:t>
            </a:r>
          </a:p>
          <a:p>
            <a:pPr marL="266700" indent="-266700" algn="just" eaLnBrk="0" hangingPunct="0">
              <a:buClr>
                <a:srgbClr val="CA0A20"/>
              </a:buClr>
              <a:buFont typeface="Wingdings" pitchFamily="2" charset="2"/>
              <a:buChar char="ü"/>
              <a:tabLst>
                <a:tab pos="266700" algn="l"/>
              </a:tabLst>
            </a:pPr>
            <a:endParaRPr lang="it-IT" sz="1800">
              <a:solidFill>
                <a:schemeClr val="bg2"/>
              </a:solidFill>
            </a:endParaRPr>
          </a:p>
        </p:txBody>
      </p:sp>
      <p:sp>
        <p:nvSpPr>
          <p:cNvPr id="79880" name="Rectangle 14"/>
          <p:cNvSpPr>
            <a:spLocks noChangeArrowheads="1"/>
          </p:cNvSpPr>
          <p:nvPr/>
        </p:nvSpPr>
        <p:spPr bwMode="auto">
          <a:xfrm>
            <a:off x="395288" y="188913"/>
            <a:ext cx="8362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eaLnBrk="0" hangingPunct="0"/>
            <a:r>
              <a:rPr lang="it-IT" sz="2200" b="1">
                <a:solidFill>
                  <a:srgbClr val="CC0000"/>
                </a:solidFill>
              </a:rPr>
              <a:t>Istituzioni pubbliche</a:t>
            </a:r>
          </a:p>
          <a:p>
            <a:pPr marL="266700" eaLnBrk="0" hangingPunct="0"/>
            <a:r>
              <a:rPr lang="it-IT" sz="2200" b="1">
                <a:solidFill>
                  <a:srgbClr val="CC0000"/>
                </a:solidFill>
              </a:rPr>
              <a:t>Focus sulla Sanità</a:t>
            </a:r>
          </a:p>
        </p:txBody>
      </p:sp>
      <p:pic>
        <p:nvPicPr>
          <p:cNvPr id="79881" name="Immagin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73563" y="1687513"/>
            <a:ext cx="4302125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82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352577-1A57-4BC5-B6CC-854622CDDC66}" type="slidenum">
              <a:rPr lang="it-IT" smtClean="0">
                <a:latin typeface="Arial" charset="0"/>
                <a:ea typeface="ＭＳ Ｐゴシック"/>
              </a:rPr>
              <a:pPr/>
              <a:t>26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97" name="Group 13"/>
          <p:cNvGrpSpPr>
            <a:grpSpLocks/>
          </p:cNvGrpSpPr>
          <p:nvPr/>
        </p:nvGrpSpPr>
        <p:grpSpPr bwMode="auto">
          <a:xfrm>
            <a:off x="4067175" y="2492375"/>
            <a:ext cx="5076825" cy="3240088"/>
            <a:chOff x="2154" y="1434"/>
            <a:chExt cx="3516" cy="2132"/>
          </a:xfrm>
        </p:grpSpPr>
        <p:grpSp>
          <p:nvGrpSpPr>
            <p:cNvPr id="5208" name="Group 13"/>
            <p:cNvGrpSpPr>
              <a:grpSpLocks/>
            </p:cNvGrpSpPr>
            <p:nvPr/>
          </p:nvGrpSpPr>
          <p:grpSpPr bwMode="auto">
            <a:xfrm>
              <a:off x="2154" y="1434"/>
              <a:ext cx="3516" cy="2132"/>
              <a:chOff x="1927" y="1434"/>
              <a:chExt cx="3516" cy="2132"/>
            </a:xfrm>
          </p:grpSpPr>
          <p:graphicFrame>
            <p:nvGraphicFramePr>
              <p:cNvPr id="5196" name="Object 76"/>
              <p:cNvGraphicFramePr>
                <a:graphicFrameLocks noChangeAspect="1"/>
              </p:cNvGraphicFramePr>
              <p:nvPr/>
            </p:nvGraphicFramePr>
            <p:xfrm>
              <a:off x="1927" y="1434"/>
              <a:ext cx="3516" cy="213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97" name="Grafico" r:id="rId4" imgW="4591050" imgH="2819400" progId="Excel.Chart.8">
                      <p:embed/>
                    </p:oleObj>
                  </mc:Choice>
                  <mc:Fallback>
                    <p:oleObj name="Grafico" r:id="rId4" imgW="4591050" imgH="2819400" progId="Excel.Chart.8">
                      <p:embed/>
                      <p:pic>
                        <p:nvPicPr>
                          <p:cNvPr id="0" name="Picture 7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27" y="1434"/>
                            <a:ext cx="3516" cy="213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214" name="Text Box 11"/>
              <p:cNvSpPr txBox="1">
                <a:spLocks noChangeArrowheads="1"/>
              </p:cNvSpPr>
              <p:nvPr/>
            </p:nvSpPr>
            <p:spPr bwMode="auto">
              <a:xfrm>
                <a:off x="3921" y="2742"/>
                <a:ext cx="297" cy="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sz="1000"/>
                  <a:t>22,3</a:t>
                </a:r>
              </a:p>
            </p:txBody>
          </p:sp>
          <p:sp>
            <p:nvSpPr>
              <p:cNvPr id="5215" name="Text Box 12"/>
              <p:cNvSpPr txBox="1">
                <a:spLocks noChangeArrowheads="1"/>
              </p:cNvSpPr>
              <p:nvPr/>
            </p:nvSpPr>
            <p:spPr bwMode="auto">
              <a:xfrm>
                <a:off x="3502" y="1691"/>
                <a:ext cx="297" cy="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sz="1000"/>
                  <a:t>17,9</a:t>
                </a:r>
              </a:p>
            </p:txBody>
          </p:sp>
        </p:grpSp>
        <p:sp>
          <p:nvSpPr>
            <p:cNvPr id="5209" name="Oval 14"/>
            <p:cNvSpPr>
              <a:spLocks noChangeArrowheads="1"/>
            </p:cNvSpPr>
            <p:nvPr/>
          </p:nvSpPr>
          <p:spPr bwMode="auto">
            <a:xfrm>
              <a:off x="4150" y="2704"/>
              <a:ext cx="272" cy="227"/>
            </a:xfrm>
            <a:prstGeom prst="ellipse">
              <a:avLst/>
            </a:prstGeom>
            <a:noFill/>
            <a:ln w="19050">
              <a:solidFill>
                <a:srgbClr val="CA0A2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it-IT"/>
            </a:p>
          </p:txBody>
        </p:sp>
        <p:sp>
          <p:nvSpPr>
            <p:cNvPr id="5210" name="Line 15"/>
            <p:cNvSpPr>
              <a:spLocks noChangeShapeType="1"/>
            </p:cNvSpPr>
            <p:nvPr/>
          </p:nvSpPr>
          <p:spPr bwMode="auto">
            <a:xfrm flipH="1">
              <a:off x="4286" y="2115"/>
              <a:ext cx="227" cy="589"/>
            </a:xfrm>
            <a:prstGeom prst="line">
              <a:avLst/>
            </a:prstGeom>
            <a:noFill/>
            <a:ln w="9525">
              <a:solidFill>
                <a:srgbClr val="CA0A2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211" name="Oval 16"/>
            <p:cNvSpPr>
              <a:spLocks noChangeArrowheads="1"/>
            </p:cNvSpPr>
            <p:nvPr/>
          </p:nvSpPr>
          <p:spPr bwMode="auto">
            <a:xfrm>
              <a:off x="2472" y="2886"/>
              <a:ext cx="272" cy="181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it-IT"/>
            </a:p>
          </p:txBody>
        </p:sp>
        <p:sp>
          <p:nvSpPr>
            <p:cNvPr id="5212" name="Line 17"/>
            <p:cNvSpPr>
              <a:spLocks noChangeShapeType="1"/>
            </p:cNvSpPr>
            <p:nvPr/>
          </p:nvSpPr>
          <p:spPr bwMode="auto">
            <a:xfrm flipH="1">
              <a:off x="2744" y="2478"/>
              <a:ext cx="1678" cy="453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213" name="Oval 19"/>
            <p:cNvSpPr>
              <a:spLocks noChangeArrowheads="1"/>
            </p:cNvSpPr>
            <p:nvPr/>
          </p:nvSpPr>
          <p:spPr bwMode="auto">
            <a:xfrm>
              <a:off x="4422" y="1933"/>
              <a:ext cx="1202" cy="227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it-IT"/>
            </a:p>
          </p:txBody>
        </p:sp>
      </p:grpSp>
      <p:sp>
        <p:nvSpPr>
          <p:cNvPr id="5198" name="Oval 20"/>
          <p:cNvSpPr>
            <a:spLocks noChangeArrowheads="1"/>
          </p:cNvSpPr>
          <p:nvPr/>
        </p:nvSpPr>
        <p:spPr bwMode="auto">
          <a:xfrm>
            <a:off x="7380288" y="3933825"/>
            <a:ext cx="995362" cy="298450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5199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5201" name="Immagine 15" descr="logo_censimento_istat_payoff.jpg"/>
          <p:cNvPicPr>
            <a:picLocks noChangeAspect="1"/>
          </p:cNvPicPr>
          <p:nvPr/>
        </p:nvPicPr>
        <p:blipFill>
          <a:blip r:embed="rId6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02" name="Rectangle 14"/>
          <p:cNvSpPr>
            <a:spLocks noChangeArrowheads="1"/>
          </p:cNvSpPr>
          <p:nvPr/>
        </p:nvSpPr>
        <p:spPr bwMode="auto">
          <a:xfrm>
            <a:off x="250825" y="1052513"/>
            <a:ext cx="41052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eaLnBrk="0" hangingPunct="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600">
                <a:solidFill>
                  <a:schemeClr val="bg2"/>
                </a:solidFill>
              </a:rPr>
              <a:t>Oltre il </a:t>
            </a:r>
            <a:r>
              <a:rPr lang="it-IT" sz="1600" b="1">
                <a:solidFill>
                  <a:schemeClr val="bg2"/>
                </a:solidFill>
              </a:rPr>
              <a:t>60%</a:t>
            </a:r>
            <a:r>
              <a:rPr lang="it-IT" sz="1600">
                <a:solidFill>
                  <a:schemeClr val="bg2"/>
                </a:solidFill>
              </a:rPr>
              <a:t> delle istituzioni pubbliche toscane dichiara di adottare </a:t>
            </a:r>
            <a:r>
              <a:rPr lang="it-IT" sz="1600" b="1">
                <a:solidFill>
                  <a:schemeClr val="bg2"/>
                </a:solidFill>
              </a:rPr>
              <a:t>comportamenti sosten</a:t>
            </a:r>
            <a:r>
              <a:rPr lang="it-IT" sz="1600">
                <a:solidFill>
                  <a:schemeClr val="bg2"/>
                </a:solidFill>
              </a:rPr>
              <a:t>ibili nei confronti dell’ambiente</a:t>
            </a:r>
          </a:p>
          <a:p>
            <a:pPr marL="342900" indent="-342900" eaLnBrk="0" hangingPunct="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600">
                <a:solidFill>
                  <a:schemeClr val="bg2"/>
                </a:solidFill>
              </a:rPr>
              <a:t>Tra queste, il </a:t>
            </a:r>
            <a:r>
              <a:rPr lang="it-IT" sz="1600" b="1">
                <a:solidFill>
                  <a:schemeClr val="bg2"/>
                </a:solidFill>
              </a:rPr>
              <a:t>43,5%</a:t>
            </a:r>
            <a:r>
              <a:rPr lang="it-IT" sz="1600">
                <a:solidFill>
                  <a:schemeClr val="bg2"/>
                </a:solidFill>
              </a:rPr>
              <a:t> ha effettuato </a:t>
            </a:r>
            <a:r>
              <a:rPr lang="it-IT" sz="1600" b="1">
                <a:solidFill>
                  <a:schemeClr val="bg2"/>
                </a:solidFill>
              </a:rPr>
              <a:t>acquisti attenti</a:t>
            </a:r>
            <a:r>
              <a:rPr lang="it-IT" sz="1600">
                <a:solidFill>
                  <a:schemeClr val="bg2"/>
                </a:solidFill>
              </a:rPr>
              <a:t> all’impatto ambientale</a:t>
            </a:r>
          </a:p>
          <a:p>
            <a:pPr marL="342900" indent="-342900" eaLnBrk="0" hangingPunct="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endParaRPr lang="it-IT" sz="1600">
              <a:solidFill>
                <a:schemeClr val="bg2"/>
              </a:solidFill>
            </a:endParaRPr>
          </a:p>
        </p:txBody>
      </p:sp>
      <p:sp>
        <p:nvSpPr>
          <p:cNvPr id="5203" name="Rectangle 14"/>
          <p:cNvSpPr>
            <a:spLocks noChangeArrowheads="1"/>
          </p:cNvSpPr>
          <p:nvPr/>
        </p:nvSpPr>
        <p:spPr bwMode="auto">
          <a:xfrm>
            <a:off x="395288" y="188913"/>
            <a:ext cx="8362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eaLnBrk="0" hangingPunct="0"/>
            <a:r>
              <a:rPr lang="it-IT" sz="2200" b="1">
                <a:solidFill>
                  <a:srgbClr val="CC0000"/>
                </a:solidFill>
              </a:rPr>
              <a:t>Istituzioni pubbliche:</a:t>
            </a:r>
          </a:p>
          <a:p>
            <a:pPr marL="266700" eaLnBrk="0" hangingPunct="0"/>
            <a:r>
              <a:rPr lang="it-IT" sz="2200" b="1">
                <a:solidFill>
                  <a:srgbClr val="CC0000"/>
                </a:solidFill>
              </a:rPr>
              <a:t>Misure della sostenibilità ambientale</a:t>
            </a:r>
          </a:p>
        </p:txBody>
      </p:sp>
      <p:sp>
        <p:nvSpPr>
          <p:cNvPr id="5204" name="Rectangle 14"/>
          <p:cNvSpPr>
            <a:spLocks noChangeArrowheads="1"/>
          </p:cNvSpPr>
          <p:nvPr/>
        </p:nvSpPr>
        <p:spPr bwMode="auto">
          <a:xfrm>
            <a:off x="4356100" y="1052513"/>
            <a:ext cx="43195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eaLnBrk="0" hangingPunct="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600">
                <a:solidFill>
                  <a:schemeClr val="bg2"/>
                </a:solidFill>
              </a:rPr>
              <a:t>Tuttavia, tra le istituzioni che hanno dichiarato di adottare comportamenti sostenibili, </a:t>
            </a:r>
            <a:r>
              <a:rPr lang="it-IT" sz="1600" b="1">
                <a:solidFill>
                  <a:schemeClr val="bg2"/>
                </a:solidFill>
              </a:rPr>
              <a:t>l’80,7%</a:t>
            </a:r>
            <a:r>
              <a:rPr lang="it-IT" sz="1600">
                <a:solidFill>
                  <a:schemeClr val="bg2"/>
                </a:solidFill>
              </a:rPr>
              <a:t> dichiara di avere incontrato almeno una </a:t>
            </a:r>
            <a:r>
              <a:rPr lang="it-IT" sz="1600" b="1">
                <a:solidFill>
                  <a:schemeClr val="bg2"/>
                </a:solidFill>
              </a:rPr>
              <a:t>difficoltà </a:t>
            </a:r>
            <a:r>
              <a:rPr lang="it-IT" sz="1600">
                <a:solidFill>
                  <a:schemeClr val="bg2"/>
                </a:solidFill>
              </a:rPr>
              <a:t>nell’adozione di tali comportamenti</a:t>
            </a:r>
          </a:p>
        </p:txBody>
      </p:sp>
      <p:pic>
        <p:nvPicPr>
          <p:cNvPr id="5205" name="Picture 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2852738"/>
            <a:ext cx="3311525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06" name="Line 25"/>
          <p:cNvSpPr>
            <a:spLocks noChangeShapeType="1"/>
          </p:cNvSpPr>
          <p:nvPr/>
        </p:nvSpPr>
        <p:spPr bwMode="auto">
          <a:xfrm flipV="1">
            <a:off x="2339975" y="2924175"/>
            <a:ext cx="0" cy="2449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5207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D32A92D-E7FC-491E-BC6E-34F309718A78}" type="slidenum">
              <a:rPr lang="it-IT" smtClean="0">
                <a:latin typeface="Arial" charset="0"/>
                <a:ea typeface="ＭＳ Ｐゴシック"/>
              </a:rPr>
              <a:pPr/>
              <a:t>27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6298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99" name="Rectangle 14"/>
          <p:cNvSpPr>
            <a:spLocks noChangeArrowheads="1"/>
          </p:cNvSpPr>
          <p:nvPr/>
        </p:nvSpPr>
        <p:spPr bwMode="auto">
          <a:xfrm>
            <a:off x="250825" y="1268413"/>
            <a:ext cx="43211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 eaLnBrk="0" hangingPunct="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180975" algn="l"/>
              </a:tabLst>
            </a:pPr>
            <a:r>
              <a:rPr lang="it-IT" sz="1800">
                <a:solidFill>
                  <a:schemeClr val="bg2"/>
                </a:solidFill>
              </a:rPr>
              <a:t>In Toscana </a:t>
            </a:r>
            <a:r>
              <a:rPr lang="it-IT" sz="1800" b="1">
                <a:solidFill>
                  <a:schemeClr val="bg2"/>
                </a:solidFill>
              </a:rPr>
              <a:t>quasi due terzi </a:t>
            </a:r>
            <a:r>
              <a:rPr lang="it-IT" sz="1800">
                <a:solidFill>
                  <a:schemeClr val="bg2"/>
                </a:solidFill>
              </a:rPr>
              <a:t>delle istituzioni pubbliche sono dotate di una connessione </a:t>
            </a:r>
            <a:r>
              <a:rPr lang="it-IT" sz="1800" b="1">
                <a:solidFill>
                  <a:schemeClr val="bg2"/>
                </a:solidFill>
              </a:rPr>
              <a:t>internet </a:t>
            </a:r>
            <a:r>
              <a:rPr lang="it-IT" sz="1800">
                <a:solidFill>
                  <a:schemeClr val="bg2"/>
                </a:solidFill>
              </a:rPr>
              <a:t>e di una rete </a:t>
            </a:r>
            <a:r>
              <a:rPr lang="it-IT" sz="1800" b="1">
                <a:solidFill>
                  <a:schemeClr val="bg2"/>
                </a:solidFill>
              </a:rPr>
              <a:t>intranet</a:t>
            </a:r>
            <a:r>
              <a:rPr lang="it-IT" sz="1800">
                <a:solidFill>
                  <a:schemeClr val="bg2"/>
                </a:solidFill>
              </a:rPr>
              <a:t>, finalizzate alla comunicazione sia interna che esterna</a:t>
            </a:r>
          </a:p>
          <a:p>
            <a:pPr marL="266700" indent="-266700" eaLnBrk="0" hangingPunct="0">
              <a:lnSpc>
                <a:spcPct val="115000"/>
              </a:lnSpc>
              <a:buClr>
                <a:srgbClr val="CC0000"/>
              </a:buClr>
              <a:buFont typeface="Wingdings" pitchFamily="2" charset="2"/>
              <a:buNone/>
              <a:tabLst>
                <a:tab pos="180975" algn="l"/>
              </a:tabLst>
            </a:pPr>
            <a:endParaRPr lang="it-IT" sz="1800">
              <a:solidFill>
                <a:schemeClr val="bg2"/>
              </a:solidFill>
            </a:endParaRPr>
          </a:p>
          <a:p>
            <a:pPr marL="266700" indent="-266700" eaLnBrk="0" hangingPunct="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180975" algn="l"/>
              </a:tabLst>
            </a:pPr>
            <a:endParaRPr lang="it-IT" sz="1600">
              <a:solidFill>
                <a:schemeClr val="bg2"/>
              </a:solidFill>
            </a:endParaRPr>
          </a:p>
        </p:txBody>
      </p:sp>
      <p:graphicFrame>
        <p:nvGraphicFramePr>
          <p:cNvPr id="6294" name="Object 150"/>
          <p:cNvGraphicFramePr>
            <a:graphicFrameLocks noChangeAspect="1"/>
          </p:cNvGraphicFramePr>
          <p:nvPr/>
        </p:nvGraphicFramePr>
        <p:xfrm>
          <a:off x="611188" y="3094038"/>
          <a:ext cx="3455987" cy="2640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6" name="Grafico" r:id="rId5" imgW="4914900" imgH="3752850" progId="Excel.Chart.8">
                  <p:embed/>
                </p:oleObj>
              </mc:Choice>
              <mc:Fallback>
                <p:oleObj name="Grafico" r:id="rId5" imgW="4914900" imgH="3752850" progId="Excel.Chart.8">
                  <p:embed/>
                  <p:pic>
                    <p:nvPicPr>
                      <p:cNvPr id="0" name="Picture 1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3094038"/>
                        <a:ext cx="3455987" cy="2640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00" name="Rectangle 14"/>
          <p:cNvSpPr>
            <a:spLocks noChangeArrowheads="1"/>
          </p:cNvSpPr>
          <p:nvPr/>
        </p:nvSpPr>
        <p:spPr bwMode="auto">
          <a:xfrm>
            <a:off x="395288" y="188913"/>
            <a:ext cx="8362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eaLnBrk="0" hangingPunct="0"/>
            <a:r>
              <a:rPr lang="it-IT" sz="2200" b="1">
                <a:solidFill>
                  <a:srgbClr val="CC0000"/>
                </a:solidFill>
              </a:rPr>
              <a:t>Istituzioni pubbliche</a:t>
            </a:r>
          </a:p>
          <a:p>
            <a:pPr marL="266700" eaLnBrk="0" hangingPunct="0"/>
            <a:r>
              <a:rPr lang="it-IT" sz="2200" b="1">
                <a:solidFill>
                  <a:srgbClr val="CC0000"/>
                </a:solidFill>
              </a:rPr>
              <a:t>Dotazione informatica e ICT</a:t>
            </a:r>
          </a:p>
        </p:txBody>
      </p:sp>
      <p:sp>
        <p:nvSpPr>
          <p:cNvPr id="6301" name="Text Box 10"/>
          <p:cNvSpPr txBox="1">
            <a:spLocks noChangeArrowheads="1"/>
          </p:cNvSpPr>
          <p:nvPr/>
        </p:nvSpPr>
        <p:spPr bwMode="auto">
          <a:xfrm>
            <a:off x="4576763" y="1268413"/>
            <a:ext cx="456723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>
              <a:buClr>
                <a:srgbClr val="CC3300"/>
              </a:buClr>
              <a:buFont typeface="Wingdings" pitchFamily="2" charset="2"/>
              <a:buChar char="ü"/>
            </a:pPr>
            <a:r>
              <a:rPr lang="it-IT" sz="1800">
                <a:solidFill>
                  <a:schemeClr val="bg2"/>
                </a:solidFill>
              </a:rPr>
              <a:t>La </a:t>
            </a:r>
            <a:r>
              <a:rPr lang="it-IT" sz="1800" b="1">
                <a:solidFill>
                  <a:schemeClr val="bg2"/>
                </a:solidFill>
              </a:rPr>
              <a:t>rete</a:t>
            </a:r>
            <a:r>
              <a:rPr lang="it-IT" sz="1800">
                <a:solidFill>
                  <a:schemeClr val="bg2"/>
                </a:solidFill>
              </a:rPr>
              <a:t> intranet è </a:t>
            </a:r>
            <a:r>
              <a:rPr lang="it-IT" sz="1800" b="1">
                <a:solidFill>
                  <a:schemeClr val="bg2"/>
                </a:solidFill>
              </a:rPr>
              <a:t>utilizzata</a:t>
            </a:r>
            <a:r>
              <a:rPr lang="it-IT" sz="1800">
                <a:solidFill>
                  <a:schemeClr val="bg2"/>
                </a:solidFill>
              </a:rPr>
              <a:t> soprattutto per finalità di: </a:t>
            </a:r>
          </a:p>
          <a:p>
            <a:pPr marL="560388" lvl="1" indent="-285750">
              <a:buClr>
                <a:srgbClr val="CC3300"/>
              </a:buClr>
              <a:buFont typeface="Wingdings" pitchFamily="2" charset="2"/>
              <a:buChar char="ü"/>
            </a:pPr>
            <a:r>
              <a:rPr lang="it-IT" sz="1800" b="1">
                <a:solidFill>
                  <a:schemeClr val="bg2"/>
                </a:solidFill>
              </a:rPr>
              <a:t>comunicazione </a:t>
            </a:r>
            <a:r>
              <a:rPr lang="it-IT" sz="1600">
                <a:solidFill>
                  <a:schemeClr val="bg2"/>
                </a:solidFill>
              </a:rPr>
              <a:t>(62,3%)</a:t>
            </a:r>
            <a:r>
              <a:rPr lang="it-IT" sz="1800">
                <a:solidFill>
                  <a:schemeClr val="bg2"/>
                </a:solidFill>
              </a:rPr>
              <a:t> </a:t>
            </a:r>
          </a:p>
          <a:p>
            <a:pPr marL="560388" lvl="1" indent="-285750">
              <a:buClr>
                <a:srgbClr val="CC3300"/>
              </a:buClr>
              <a:buFont typeface="Wingdings" pitchFamily="2" charset="2"/>
              <a:buChar char="ü"/>
            </a:pPr>
            <a:r>
              <a:rPr lang="it-IT" sz="1800">
                <a:solidFill>
                  <a:schemeClr val="bg2"/>
                </a:solidFill>
              </a:rPr>
              <a:t>trasmissione documentazione </a:t>
            </a:r>
            <a:r>
              <a:rPr lang="it-IT" sz="1600">
                <a:solidFill>
                  <a:schemeClr val="bg2"/>
                </a:solidFill>
              </a:rPr>
              <a:t>(20,3%) </a:t>
            </a:r>
          </a:p>
          <a:p>
            <a:pPr marL="560388" lvl="1" indent="-285750">
              <a:buClr>
                <a:srgbClr val="CC3300"/>
              </a:buClr>
              <a:buFont typeface="Wingdings" pitchFamily="2" charset="2"/>
              <a:buChar char="ü"/>
            </a:pPr>
            <a:r>
              <a:rPr lang="it-IT" sz="1800">
                <a:solidFill>
                  <a:schemeClr val="bg2"/>
                </a:solidFill>
              </a:rPr>
              <a:t>formazione </a:t>
            </a:r>
            <a:r>
              <a:rPr lang="it-IT" sz="1600">
                <a:solidFill>
                  <a:schemeClr val="bg2"/>
                </a:solidFill>
              </a:rPr>
              <a:t>(11,8%)</a:t>
            </a:r>
          </a:p>
          <a:p>
            <a:pPr marL="266700" indent="-266700"/>
            <a:endParaRPr lang="it-IT" sz="1600"/>
          </a:p>
        </p:txBody>
      </p:sp>
      <p:graphicFrame>
        <p:nvGraphicFramePr>
          <p:cNvPr id="6295" name="Object 151"/>
          <p:cNvGraphicFramePr>
            <a:graphicFrameLocks/>
          </p:cNvGraphicFramePr>
          <p:nvPr/>
        </p:nvGraphicFramePr>
        <p:xfrm>
          <a:off x="4284663" y="2781300"/>
          <a:ext cx="4733925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7" name="Grafico" r:id="rId7" imgW="4733925" imgH="2895600" progId="Excel.Chart.8">
                  <p:embed/>
                </p:oleObj>
              </mc:Choice>
              <mc:Fallback>
                <p:oleObj name="Grafico" r:id="rId7" imgW="4733925" imgH="2895600" progId="Excel.Chart.8">
                  <p:embed/>
                  <p:pic>
                    <p:nvPicPr>
                      <p:cNvPr id="0" name="Picture 15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2781300"/>
                        <a:ext cx="4733925" cy="304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02" name="Text Box 14"/>
          <p:cNvSpPr txBox="1">
            <a:spLocks noChangeArrowheads="1"/>
          </p:cNvSpPr>
          <p:nvPr/>
        </p:nvSpPr>
        <p:spPr bwMode="auto">
          <a:xfrm>
            <a:off x="6300788" y="5084763"/>
            <a:ext cx="50323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900">
                <a:latin typeface="Arial Narrow" pitchFamily="34" charset="0"/>
              </a:rPr>
              <a:t>23,4</a:t>
            </a:r>
          </a:p>
        </p:txBody>
      </p:sp>
      <p:sp>
        <p:nvSpPr>
          <p:cNvPr id="6303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DAE2A72-40EE-435E-94D9-90E0C7364A4E}" type="slidenum">
              <a:rPr lang="it-IT" smtClean="0">
                <a:latin typeface="Arial" charset="0"/>
                <a:ea typeface="ＭＳ Ｐゴシック"/>
              </a:rPr>
              <a:pPr/>
              <a:t>28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4" name="Rectangle 24"/>
          <p:cNvSpPr>
            <a:spLocks noChangeArrowheads="1"/>
          </p:cNvSpPr>
          <p:nvPr/>
        </p:nvSpPr>
        <p:spPr bwMode="auto">
          <a:xfrm>
            <a:off x="395288" y="1125538"/>
            <a:ext cx="3024187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24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7247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48" name="Rectangle 14"/>
          <p:cNvSpPr>
            <a:spLocks noChangeArrowheads="1"/>
          </p:cNvSpPr>
          <p:nvPr/>
        </p:nvSpPr>
        <p:spPr bwMode="auto">
          <a:xfrm>
            <a:off x="611188" y="260350"/>
            <a:ext cx="83629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eaLnBrk="0" hangingPunct="0"/>
            <a:r>
              <a:rPr lang="it-IT" b="1">
                <a:solidFill>
                  <a:srgbClr val="CC0000"/>
                </a:solidFill>
              </a:rPr>
              <a:t>Istituzioni pubbliche:</a:t>
            </a:r>
          </a:p>
          <a:p>
            <a:pPr marL="266700" eaLnBrk="0" hangingPunct="0"/>
            <a:r>
              <a:rPr lang="it-IT" b="1">
                <a:solidFill>
                  <a:srgbClr val="CC0000"/>
                </a:solidFill>
              </a:rPr>
              <a:t>comunicazione tra istituzione e cittadino</a:t>
            </a:r>
          </a:p>
        </p:txBody>
      </p:sp>
      <p:graphicFrame>
        <p:nvGraphicFramePr>
          <p:cNvPr id="7243" name="Object 75"/>
          <p:cNvGraphicFramePr>
            <a:graphicFrameLocks noChangeAspect="1"/>
          </p:cNvGraphicFramePr>
          <p:nvPr/>
        </p:nvGraphicFramePr>
        <p:xfrm>
          <a:off x="3708400" y="2060575"/>
          <a:ext cx="5435600" cy="347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4" name="Grafico" r:id="rId5" imgW="5334000" imgH="2971800" progId="Excel.Chart.8">
                  <p:embed/>
                </p:oleObj>
              </mc:Choice>
              <mc:Fallback>
                <p:oleObj name="Grafico" r:id="rId5" imgW="5334000" imgH="2971800" progId="Excel.Chart.8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2060575"/>
                        <a:ext cx="5435600" cy="3473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49" name="Rettangolo 1"/>
          <p:cNvSpPr>
            <a:spLocks noChangeArrowheads="1"/>
          </p:cNvSpPr>
          <p:nvPr/>
        </p:nvSpPr>
        <p:spPr bwMode="auto">
          <a:xfrm>
            <a:off x="3995738" y="1412875"/>
            <a:ext cx="4464050" cy="576263"/>
          </a:xfrm>
          <a:prstGeom prst="rect">
            <a:avLst/>
          </a:prstGeom>
          <a:solidFill>
            <a:srgbClr val="EAFFD5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1400">
                <a:solidFill>
                  <a:srgbClr val="CC0000"/>
                </a:solidFill>
                <a:latin typeface="Arial Narrow" pitchFamily="34" charset="0"/>
              </a:rPr>
              <a:t>Istituzioni pubbliche con sportelli al cittadino e alle imprese per provincia</a:t>
            </a:r>
          </a:p>
        </p:txBody>
      </p:sp>
      <p:sp>
        <p:nvSpPr>
          <p:cNvPr id="7250" name="Rectangle 14"/>
          <p:cNvSpPr>
            <a:spLocks noChangeArrowheads="1"/>
          </p:cNvSpPr>
          <p:nvPr/>
        </p:nvSpPr>
        <p:spPr bwMode="auto">
          <a:xfrm>
            <a:off x="179388" y="1125538"/>
            <a:ext cx="338455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 eaLnBrk="0" hangingPunct="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180975" algn="l"/>
              </a:tabLst>
            </a:pPr>
            <a:r>
              <a:rPr lang="it-IT" sz="1600">
                <a:solidFill>
                  <a:schemeClr val="bg2"/>
                </a:solidFill>
              </a:rPr>
              <a:t>La provincia più popolosa (</a:t>
            </a:r>
            <a:r>
              <a:rPr lang="it-IT" sz="1600" b="1">
                <a:solidFill>
                  <a:schemeClr val="bg2"/>
                </a:solidFill>
              </a:rPr>
              <a:t>Firenze</a:t>
            </a:r>
            <a:r>
              <a:rPr lang="it-IT" sz="1600">
                <a:solidFill>
                  <a:schemeClr val="bg2"/>
                </a:solidFill>
              </a:rPr>
              <a:t>) presenta una </a:t>
            </a:r>
            <a:r>
              <a:rPr lang="it-IT" sz="1600" b="1">
                <a:solidFill>
                  <a:schemeClr val="bg2"/>
                </a:solidFill>
              </a:rPr>
              <a:t>bassa quota di sportelli </a:t>
            </a:r>
            <a:r>
              <a:rPr lang="it-IT" sz="1600">
                <a:solidFill>
                  <a:schemeClr val="bg2"/>
                </a:solidFill>
              </a:rPr>
              <a:t>per i cittadini e imprese</a:t>
            </a:r>
          </a:p>
          <a:p>
            <a:pPr marL="266700" indent="-266700" eaLnBrk="0" hangingPunct="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180975" algn="l"/>
              </a:tabLst>
            </a:pPr>
            <a:r>
              <a:rPr lang="it-IT" sz="1600" b="1">
                <a:solidFill>
                  <a:schemeClr val="bg2"/>
                </a:solidFill>
              </a:rPr>
              <a:t>Siena, Pisa, Arezzo e Grosseto </a:t>
            </a:r>
            <a:r>
              <a:rPr lang="it-IT" sz="1600">
                <a:solidFill>
                  <a:schemeClr val="bg2"/>
                </a:solidFill>
              </a:rPr>
              <a:t>sono le province </a:t>
            </a:r>
            <a:r>
              <a:rPr lang="it-IT" sz="1600" b="1">
                <a:solidFill>
                  <a:schemeClr val="bg2"/>
                </a:solidFill>
              </a:rPr>
              <a:t>più rispondenti alle esigenze</a:t>
            </a:r>
            <a:r>
              <a:rPr lang="it-IT" sz="1600">
                <a:solidFill>
                  <a:schemeClr val="bg2"/>
                </a:solidFill>
              </a:rPr>
              <a:t> degli utenti locali</a:t>
            </a:r>
          </a:p>
          <a:p>
            <a:pPr marL="266700" indent="-266700" eaLnBrk="0" hangingPunct="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180975" algn="l"/>
              </a:tabLst>
            </a:pPr>
            <a:r>
              <a:rPr lang="it-IT" sz="1600" b="1">
                <a:solidFill>
                  <a:schemeClr val="bg2"/>
                </a:solidFill>
              </a:rPr>
              <a:t>Significativa</a:t>
            </a:r>
            <a:r>
              <a:rPr lang="it-IT" sz="1600">
                <a:solidFill>
                  <a:schemeClr val="bg2"/>
                </a:solidFill>
              </a:rPr>
              <a:t> la distribuzione degli </a:t>
            </a:r>
            <a:r>
              <a:rPr lang="it-IT" sz="1600" b="1">
                <a:solidFill>
                  <a:schemeClr val="bg2"/>
                </a:solidFill>
              </a:rPr>
              <a:t>sportelli</a:t>
            </a:r>
            <a:r>
              <a:rPr lang="it-IT" sz="1600">
                <a:solidFill>
                  <a:schemeClr val="bg2"/>
                </a:solidFill>
              </a:rPr>
              <a:t> alle imprese a </a:t>
            </a:r>
            <a:r>
              <a:rPr lang="it-IT" sz="1600" b="1">
                <a:solidFill>
                  <a:schemeClr val="bg2"/>
                </a:solidFill>
              </a:rPr>
              <a:t>Massa -Carrara</a:t>
            </a:r>
            <a:endParaRPr lang="it-IT" sz="1600">
              <a:solidFill>
                <a:schemeClr val="bg2"/>
              </a:solidFill>
            </a:endParaRPr>
          </a:p>
          <a:p>
            <a:pPr marL="266700" indent="-266700" eaLnBrk="0" hangingPunct="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180975" algn="l"/>
              </a:tabLst>
            </a:pPr>
            <a:r>
              <a:rPr lang="it-IT" sz="1600" b="1">
                <a:solidFill>
                  <a:schemeClr val="bg2"/>
                </a:solidFill>
              </a:rPr>
              <a:t>Prato</a:t>
            </a:r>
            <a:r>
              <a:rPr lang="it-IT" sz="1600">
                <a:solidFill>
                  <a:schemeClr val="bg2"/>
                </a:solidFill>
              </a:rPr>
              <a:t> è la provincia con la presenza di sportelli </a:t>
            </a:r>
            <a:r>
              <a:rPr lang="it-IT" sz="1600" b="1">
                <a:solidFill>
                  <a:schemeClr val="bg2"/>
                </a:solidFill>
              </a:rPr>
              <a:t>più bassa </a:t>
            </a:r>
            <a:r>
              <a:rPr lang="it-IT" sz="1600">
                <a:solidFill>
                  <a:schemeClr val="bg2"/>
                </a:solidFill>
              </a:rPr>
              <a:t>della regione</a:t>
            </a:r>
          </a:p>
        </p:txBody>
      </p:sp>
      <p:sp>
        <p:nvSpPr>
          <p:cNvPr id="7251" name="AutoShape 21"/>
          <p:cNvSpPr>
            <a:spLocks noChangeArrowheads="1"/>
          </p:cNvSpPr>
          <p:nvPr/>
        </p:nvSpPr>
        <p:spPr bwMode="auto">
          <a:xfrm>
            <a:off x="4572000" y="4581525"/>
            <a:ext cx="144463" cy="504825"/>
          </a:xfrm>
          <a:prstGeom prst="upArrow">
            <a:avLst>
              <a:gd name="adj1" fmla="val 50000"/>
              <a:gd name="adj2" fmla="val 87362"/>
            </a:avLst>
          </a:prstGeom>
          <a:solidFill>
            <a:srgbClr val="D9EDE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252" name="AutoShape 23"/>
          <p:cNvSpPr>
            <a:spLocks noChangeArrowheads="1"/>
          </p:cNvSpPr>
          <p:nvPr/>
        </p:nvSpPr>
        <p:spPr bwMode="auto">
          <a:xfrm>
            <a:off x="5148263" y="4508500"/>
            <a:ext cx="144462" cy="504825"/>
          </a:xfrm>
          <a:prstGeom prst="upArrow">
            <a:avLst>
              <a:gd name="adj1" fmla="val 50000"/>
              <a:gd name="adj2" fmla="val 87363"/>
            </a:avLst>
          </a:prstGeom>
          <a:solidFill>
            <a:srgbClr val="FFFFE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253" name="Oval 25"/>
          <p:cNvSpPr>
            <a:spLocks noChangeArrowheads="1"/>
          </p:cNvSpPr>
          <p:nvPr/>
        </p:nvSpPr>
        <p:spPr bwMode="auto">
          <a:xfrm>
            <a:off x="6480175" y="2744788"/>
            <a:ext cx="2016125" cy="865187"/>
          </a:xfrm>
          <a:prstGeom prst="ellips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254" name="Rectangle 26"/>
          <p:cNvSpPr>
            <a:spLocks noChangeArrowheads="1"/>
          </p:cNvSpPr>
          <p:nvPr/>
        </p:nvSpPr>
        <p:spPr bwMode="auto">
          <a:xfrm>
            <a:off x="395288" y="2565400"/>
            <a:ext cx="3024187" cy="863600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255" name="AutoShape 28"/>
          <p:cNvSpPr>
            <a:spLocks noChangeArrowheads="1"/>
          </p:cNvSpPr>
          <p:nvPr/>
        </p:nvSpPr>
        <p:spPr bwMode="auto">
          <a:xfrm>
            <a:off x="7667625" y="4365625"/>
            <a:ext cx="144463" cy="504825"/>
          </a:xfrm>
          <a:prstGeom prst="upArrow">
            <a:avLst>
              <a:gd name="adj1" fmla="val 50000"/>
              <a:gd name="adj2" fmla="val 87362"/>
            </a:avLst>
          </a:prstGeom>
          <a:solidFill>
            <a:srgbClr val="FFE8D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7256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AD46EAC-230A-4EFC-BB27-DC55F620BDB2}" type="slidenum">
              <a:rPr lang="it-IT" smtClean="0">
                <a:latin typeface="Arial" charset="0"/>
                <a:ea typeface="ＭＳ Ｐゴシック"/>
              </a:rPr>
              <a:pPr/>
              <a:t>29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algn="ctr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Il sistema economico della Toscana</a:t>
            </a:r>
          </a:p>
          <a:p>
            <a:pPr marL="266700" indent="-266700" algn="ctr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Unità Giuridico-economiche (UG)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26988" y="981075"/>
            <a:ext cx="4427537" cy="424815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355.403 UG</a:t>
            </a:r>
          </a:p>
          <a:p>
            <a:pPr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		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(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crescono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del +7%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rispetto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al 2001;  		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sono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il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7,5% del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totale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nazionale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) </a:t>
            </a:r>
          </a:p>
          <a:p>
            <a:pPr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6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800100" lvl="1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330.917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(93,1 %)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Imprese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(in </a:t>
            </a:r>
            <a:r>
              <a:rPr lang="en-US" sz="16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crescita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del +5,7%;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sono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il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7,5% del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totale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naz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.)</a:t>
            </a:r>
          </a:p>
          <a:p>
            <a:pPr marL="800100" lvl="1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742950" lvl="1" indent="-28575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23.899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(6,7% )   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INP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(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in </a:t>
            </a:r>
            <a:r>
              <a:rPr lang="en-US" sz="16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crescita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del +30,3%;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sono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il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7,9% 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del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totale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naz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.)</a:t>
            </a:r>
            <a:endParaRPr lang="en-US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742950" lvl="1" indent="-28575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742950" lvl="1" indent="-28575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587 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(4,8%)  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IP </a:t>
            </a:r>
            <a:r>
              <a:rPr lang="en-US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(in </a:t>
            </a:r>
            <a:r>
              <a:rPr lang="en-US" sz="16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diminuzione</a:t>
            </a:r>
            <a:r>
              <a:rPr lang="en-US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del        -18,5%;  </a:t>
            </a:r>
            <a:r>
              <a:rPr lang="en-US" sz="14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sono</a:t>
            </a:r>
            <a:r>
              <a:rPr lang="en-US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7,9% 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del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totale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naz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.)</a:t>
            </a:r>
          </a:p>
          <a:p>
            <a:pPr marL="742950" lvl="1" indent="-28575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lvl="1"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</p:txBody>
      </p:sp>
      <p:sp>
        <p:nvSpPr>
          <p:cNvPr id="30723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30725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Grafico 6"/>
          <p:cNvGraphicFramePr>
            <a:graphicFrameLocks/>
          </p:cNvGraphicFramePr>
          <p:nvPr/>
        </p:nvGraphicFramePr>
        <p:xfrm>
          <a:off x="4610100" y="1556792"/>
          <a:ext cx="4313579" cy="3384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CasellaDiTesto 18"/>
          <p:cNvSpPr txBox="1"/>
          <p:nvPr/>
        </p:nvSpPr>
        <p:spPr bwMode="auto">
          <a:xfrm>
            <a:off x="5580063" y="1684338"/>
            <a:ext cx="925512" cy="238125"/>
          </a:xfrm>
          <a:prstGeom prst="rect">
            <a:avLst/>
          </a:prstGeom>
          <a:solidFill>
            <a:schemeClr val="lt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it-IT" sz="1400" u="sng" dirty="0">
                <a:solidFill>
                  <a:srgbClr val="FF0000"/>
                </a:solidFill>
                <a:latin typeface="Calibri" panose="020F0502020204030204" pitchFamily="34" charset="0"/>
              </a:rPr>
              <a:t>332.084</a:t>
            </a:r>
            <a:endParaRPr lang="it-IT" sz="1200" u="sng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0728" name="CasellaDiTesto 1"/>
          <p:cNvSpPr txBox="1">
            <a:spLocks noChangeArrowheads="1"/>
          </p:cNvSpPr>
          <p:nvPr/>
        </p:nvSpPr>
        <p:spPr bwMode="auto">
          <a:xfrm>
            <a:off x="4716463" y="981075"/>
            <a:ext cx="39862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it-IT" sz="1400" b="1">
                <a:solidFill>
                  <a:srgbClr val="CC0000"/>
                </a:solidFill>
              </a:rPr>
              <a:t>Unità Giuridico-economiche e variazioni nel decennio</a:t>
            </a:r>
            <a:endParaRPr lang="it-IT" sz="1400"/>
          </a:p>
        </p:txBody>
      </p:sp>
      <p:sp>
        <p:nvSpPr>
          <p:cNvPr id="30729" name="Segnaposto numero diapositiva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806AA02-AEB7-41E0-92A5-A261AC82FE7C}" type="slidenum">
              <a:rPr lang="it-IT" smtClean="0">
                <a:latin typeface="Arial" charset="0"/>
                <a:ea typeface="ＭＳ Ｐゴシック"/>
              </a:rPr>
              <a:pPr/>
              <a:t>3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4"/>
          <p:cNvSpPr>
            <a:spLocks noChangeArrowheads="1"/>
          </p:cNvSpPr>
          <p:nvPr/>
        </p:nvSpPr>
        <p:spPr bwMode="auto">
          <a:xfrm>
            <a:off x="457200" y="333375"/>
            <a:ext cx="83058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indent="-266700" eaLnBrk="0" hangingPunct="0">
              <a:tabLst>
                <a:tab pos="266700" algn="l"/>
              </a:tabLst>
            </a:pPr>
            <a:r>
              <a:rPr lang="it-IT" sz="2200" b="1">
                <a:solidFill>
                  <a:srgbClr val="CC0000"/>
                </a:solidFill>
              </a:rPr>
              <a:t>Prime evidenze </a:t>
            </a:r>
          </a:p>
          <a:p>
            <a:pPr marL="266700" indent="-266700" eaLnBrk="0" hangingPunct="0">
              <a:tabLst>
                <a:tab pos="266700" algn="l"/>
              </a:tabLst>
            </a:pPr>
            <a:r>
              <a:rPr lang="it-IT" sz="2200" b="1">
                <a:solidFill>
                  <a:srgbClr val="CC0000"/>
                </a:solidFill>
              </a:rPr>
              <a:t>Toscana: una regione in profonda trasformazione</a:t>
            </a:r>
          </a:p>
        </p:txBody>
      </p:sp>
      <p:sp>
        <p:nvSpPr>
          <p:cNvPr id="91138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91139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0" name="Rettangolo 1"/>
          <p:cNvSpPr>
            <a:spLocks noChangeArrowheads="1"/>
          </p:cNvSpPr>
          <p:nvPr/>
        </p:nvSpPr>
        <p:spPr bwMode="auto">
          <a:xfrm>
            <a:off x="466725" y="987425"/>
            <a:ext cx="8497888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1400" b="1">
                <a:solidFill>
                  <a:schemeClr val="bg2"/>
                </a:solidFill>
              </a:rPr>
              <a:t>Cresce il non profit, arretra la Pubblica Amministrazione, cambia il sistema delle imprese per la crisi economica e il cambiamento del contesto competitivo. </a:t>
            </a:r>
            <a:r>
              <a:rPr lang="it-IT" sz="1400">
                <a:solidFill>
                  <a:schemeClr val="bg2"/>
                </a:solidFill>
              </a:rPr>
              <a:t>E' quanto emerge dalla rilevazione censuaria in Toscana che ha coinvolto un campione significativo di imprese, quasi 24mila istituzioni non profit e circa 600 istituzioni pubbliche</a:t>
            </a:r>
          </a:p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1400">
                <a:solidFill>
                  <a:schemeClr val="bg2"/>
                </a:solidFill>
              </a:rPr>
              <a:t>Dal censimento emerge una realtà regionale contraddistinta da </a:t>
            </a:r>
            <a:r>
              <a:rPr lang="it-IT" sz="1400" b="1">
                <a:solidFill>
                  <a:schemeClr val="bg2"/>
                </a:solidFill>
              </a:rPr>
              <a:t>specializzazioni produttive</a:t>
            </a:r>
            <a:r>
              <a:rPr lang="it-IT" sz="1400">
                <a:solidFill>
                  <a:schemeClr val="bg2"/>
                </a:solidFill>
              </a:rPr>
              <a:t>, in particolare del </a:t>
            </a:r>
            <a:r>
              <a:rPr lang="it-IT" sz="1400" b="1">
                <a:solidFill>
                  <a:schemeClr val="bg2"/>
                </a:solidFill>
              </a:rPr>
              <a:t>sistema moda, </a:t>
            </a:r>
            <a:r>
              <a:rPr lang="it-IT" sz="1400">
                <a:solidFill>
                  <a:schemeClr val="bg2"/>
                </a:solidFill>
              </a:rPr>
              <a:t>con un forte orientamento verso i mercati internazionali e con </a:t>
            </a:r>
            <a:r>
              <a:rPr lang="it-IT" sz="1400" b="1">
                <a:solidFill>
                  <a:schemeClr val="bg2"/>
                </a:solidFill>
              </a:rPr>
              <a:t>l’area pratese come polo di riferimento nazionale per l’industria dell’abbigliamento</a:t>
            </a:r>
            <a:r>
              <a:rPr lang="it-IT" sz="1400">
                <a:solidFill>
                  <a:schemeClr val="bg2"/>
                </a:solidFill>
              </a:rPr>
              <a:t>. Rimangono </a:t>
            </a:r>
            <a:r>
              <a:rPr lang="it-IT" sz="1400" b="1">
                <a:solidFill>
                  <a:schemeClr val="bg2"/>
                </a:solidFill>
              </a:rPr>
              <a:t>stazionari </a:t>
            </a:r>
            <a:r>
              <a:rPr lang="it-IT" sz="1400">
                <a:solidFill>
                  <a:schemeClr val="bg2"/>
                </a:solidFill>
              </a:rPr>
              <a:t>i livelli di </a:t>
            </a:r>
            <a:r>
              <a:rPr lang="it-IT" sz="1400" b="1">
                <a:solidFill>
                  <a:schemeClr val="bg2"/>
                </a:solidFill>
              </a:rPr>
              <a:t>occupazione</a:t>
            </a:r>
            <a:r>
              <a:rPr lang="it-IT" sz="1400">
                <a:solidFill>
                  <a:schemeClr val="bg2"/>
                </a:solidFill>
              </a:rPr>
              <a:t>, frenati dalla crisi del 2008, a sintesi di una polarizzazione nella struttura dimensionale con la crescita della piccola e grande impresa a scapito della media.</a:t>
            </a:r>
          </a:p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1400">
                <a:solidFill>
                  <a:schemeClr val="bg2"/>
                </a:solidFill>
              </a:rPr>
              <a:t>Il </a:t>
            </a:r>
            <a:r>
              <a:rPr lang="it-IT" sz="1400" b="1">
                <a:solidFill>
                  <a:schemeClr val="bg2"/>
                </a:solidFill>
              </a:rPr>
              <a:t>non profit </a:t>
            </a:r>
            <a:r>
              <a:rPr lang="it-IT" sz="1400">
                <a:solidFill>
                  <a:schemeClr val="bg2"/>
                </a:solidFill>
              </a:rPr>
              <a:t>toscano </a:t>
            </a:r>
            <a:r>
              <a:rPr lang="it-IT" sz="1400" b="1">
                <a:solidFill>
                  <a:schemeClr val="bg2"/>
                </a:solidFill>
              </a:rPr>
              <a:t>cresce</a:t>
            </a:r>
            <a:r>
              <a:rPr lang="it-IT" sz="1400">
                <a:solidFill>
                  <a:schemeClr val="bg2"/>
                </a:solidFill>
              </a:rPr>
              <a:t> a due cifre nell’ultimo decennio. La regione ha una dinamica maggiore della media per crescita di istituzioni (+30,3%) e addetti alle unità locali (+39,9%). Le organizzazioni non profit toscane mostrano un incremento del </a:t>
            </a:r>
            <a:r>
              <a:rPr lang="it-IT" sz="1400" b="1">
                <a:solidFill>
                  <a:schemeClr val="bg2"/>
                </a:solidFill>
              </a:rPr>
              <a:t>volontariato</a:t>
            </a:r>
            <a:r>
              <a:rPr lang="it-IT" sz="1400">
                <a:solidFill>
                  <a:schemeClr val="bg2"/>
                </a:solidFill>
              </a:rPr>
              <a:t> superiore a quello del resto del Paese, con una concentrazione nella </a:t>
            </a:r>
            <a:r>
              <a:rPr lang="it-IT" sz="1400" b="1">
                <a:solidFill>
                  <a:schemeClr val="bg2"/>
                </a:solidFill>
              </a:rPr>
              <a:t>Cultura, sport e ricreazione, nella Sanità e nell’Assistenza sociale e Protezione civile.</a:t>
            </a:r>
          </a:p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1400">
                <a:solidFill>
                  <a:schemeClr val="bg2"/>
                </a:solidFill>
              </a:rPr>
              <a:t>Anche in Toscana </a:t>
            </a:r>
            <a:r>
              <a:rPr lang="it-IT" sz="1400" b="1">
                <a:solidFill>
                  <a:schemeClr val="bg2"/>
                </a:solidFill>
              </a:rPr>
              <a:t>si riduce la dimensione della P.A</a:t>
            </a:r>
            <a:r>
              <a:rPr lang="it-IT" sz="1400">
                <a:solidFill>
                  <a:schemeClr val="bg2"/>
                </a:solidFill>
              </a:rPr>
              <a:t>. a seguito degli interventi di razionalizzazione. Crescente attenzione alla sostenibilità ambientale, pratiche di rendicontazione sociale e flessibilità occupazionale caratterizzano il settore nella regione, con dinamiche spesso più accentuate rispetto al resto del Paese.</a:t>
            </a:r>
            <a:endParaRPr lang="it-IT" sz="1400" b="1">
              <a:solidFill>
                <a:schemeClr val="bg2"/>
              </a:solidFill>
            </a:endParaRPr>
          </a:p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1400">
                <a:solidFill>
                  <a:schemeClr val="bg2"/>
                </a:solidFill>
              </a:rPr>
              <a:t>Il dinamismo interno al sistema economico regionale si è manifestato anche con un crescente apporto nell’offerta di servizi da parte delle imprese e del non profit con </a:t>
            </a:r>
            <a:r>
              <a:rPr lang="it-IT" sz="1400" b="1">
                <a:solidFill>
                  <a:schemeClr val="bg2"/>
                </a:solidFill>
              </a:rPr>
              <a:t>“effetti di sostituzione” tra pubblico e privato in termini di occupazione e unità economiche.. </a:t>
            </a:r>
          </a:p>
        </p:txBody>
      </p:sp>
      <p:sp>
        <p:nvSpPr>
          <p:cNvPr id="91141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267D5A5-6AA2-4BE1-96D3-D37B0E81E7A2}" type="slidenum">
              <a:rPr lang="it-IT" smtClean="0">
                <a:latin typeface="Arial" charset="0"/>
                <a:ea typeface="ＭＳ Ｐゴシック"/>
              </a:rPr>
              <a:pPr/>
              <a:t>30</a:t>
            </a:fld>
            <a:endParaRPr lang="it-IT" smtClean="0">
              <a:latin typeface="Arial" charset="0"/>
              <a:ea typeface="ＭＳ Ｐゴシック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4"/>
          <p:cNvSpPr>
            <a:spLocks noChangeArrowheads="1"/>
          </p:cNvSpPr>
          <p:nvPr/>
        </p:nvSpPr>
        <p:spPr bwMode="auto">
          <a:xfrm>
            <a:off x="457200" y="333375"/>
            <a:ext cx="80025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indent="-266700" eaLnBrk="0" hangingPunct="0">
              <a:tabLst>
                <a:tab pos="266700" algn="l"/>
              </a:tabLst>
            </a:pPr>
            <a:r>
              <a:rPr lang="it-IT" sz="2200" b="1">
                <a:solidFill>
                  <a:srgbClr val="CC0000"/>
                </a:solidFill>
              </a:rPr>
              <a:t>Documentazione</a:t>
            </a:r>
          </a:p>
        </p:txBody>
      </p:sp>
      <p:sp>
        <p:nvSpPr>
          <p:cNvPr id="9318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93187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Rettangolo 1"/>
          <p:cNvSpPr>
            <a:spLocks noChangeArrowheads="1"/>
          </p:cNvSpPr>
          <p:nvPr/>
        </p:nvSpPr>
        <p:spPr bwMode="auto">
          <a:xfrm>
            <a:off x="441325" y="836613"/>
            <a:ext cx="4922838" cy="56324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 dati sono disponibili in:</a:t>
            </a:r>
          </a:p>
          <a:p>
            <a:pPr marL="342900" indent="-342900" algn="just" eaLnBrk="0" hangingPunct="0">
              <a:buFont typeface="Arial" pitchFamily="34" charset="0"/>
              <a:buChar char="•"/>
              <a:defRPr/>
            </a:pPr>
            <a:r>
              <a:rPr lang="it-IT" sz="16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I.stat</a:t>
            </a: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, il </a:t>
            </a:r>
            <a:r>
              <a:rPr lang="it-IT" sz="16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datawarehouse</a:t>
            </a:r>
            <a:r>
              <a:rPr lang="it-IT" sz="16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dell’Istat</a:t>
            </a: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, al tema “Censimento industria, istituzioni pubbliche e non profit 2011”. Al </a:t>
            </a:r>
            <a:r>
              <a:rPr lang="it-IT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datawarehouse</a:t>
            </a: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si accede sia dalla home page di </a:t>
            </a:r>
            <a:r>
              <a:rPr lang="it-IT" sz="1600" u="sng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  <a:hlinkClick r:id="rId4"/>
              </a:rPr>
              <a:t>www.istat.it</a:t>
            </a: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sia dal sito dedicato </a:t>
            </a: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  <a:hlinkClick r:id="rId5"/>
              </a:rPr>
              <a:t>http://censimentoindustriaeservizi.istat.it/</a:t>
            </a: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. </a:t>
            </a:r>
          </a:p>
          <a:p>
            <a:pPr marL="342900" indent="-342900" algn="just" eaLnBrk="0" hangingPunct="0">
              <a:buFont typeface="Arial" pitchFamily="34" charset="0"/>
              <a:buChar char="•"/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 eaLnBrk="0" hangingPunct="0">
              <a:buFont typeface="Arial" pitchFamily="34" charset="0"/>
              <a:buChar char="•"/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Nel report dell’evento di </a:t>
            </a:r>
            <a:r>
              <a:rPr lang="it-IT" sz="16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Presentazione dei primi risultati del 9° Censimento generale dell’industria e dei servizi e Censimento delle istituzioni non profit </a:t>
            </a:r>
          </a:p>
          <a:p>
            <a:pPr marL="342900" indent="-342900" eaLnBrk="0" hangingPunct="0">
              <a:defRPr/>
            </a:pP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    Roma, 11 luglio 2013</a:t>
            </a: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eaLnBrk="0" hangingPunct="0"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Nel report dell’evento </a:t>
            </a:r>
            <a:r>
              <a:rPr lang="it-IT" sz="16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Check-up della Toscana alla luce dei dati censuari </a:t>
            </a:r>
          </a:p>
          <a:p>
            <a:pPr marL="342900" indent="-342900" eaLnBrk="0" hangingPunct="0">
              <a:defRPr/>
            </a:pP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    Firenze, 8 maggio 2014 </a:t>
            </a:r>
          </a:p>
          <a:p>
            <a:pPr algn="just" eaLnBrk="0" hangingPunct="0">
              <a:buClr>
                <a:srgbClr val="CC0000"/>
              </a:buClr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 eaLnBrk="0" hangingPunct="0">
              <a:buClr>
                <a:srgbClr val="CC0000"/>
              </a:buClr>
              <a:buFont typeface="Wingdings" pitchFamily="-84" charset="2"/>
              <a:buChar char="q"/>
              <a:defRPr/>
            </a:pPr>
            <a:endParaRPr lang="it-IT" sz="18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93189" name="Picture 2" descr="C:\Users\Famiglia\Desktop\Cartella Lia\viewer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5963" y="2636838"/>
            <a:ext cx="1120775" cy="1584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3190" name="Segnaposto numero diapositiva 7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714F09-CF00-4D9C-8E83-65EB12F99353}" type="slidenum">
              <a:rPr lang="it-IT" smtClean="0">
                <a:latin typeface="Arial" charset="0"/>
                <a:ea typeface="ＭＳ Ｐゴシック"/>
              </a:rPr>
              <a:pPr/>
              <a:t>31</a:t>
            </a:fld>
            <a:endParaRPr lang="it-IT" smtClean="0">
              <a:latin typeface="Arial" charset="0"/>
              <a:ea typeface="ＭＳ Ｐゴシック"/>
            </a:endParaRPr>
          </a:p>
        </p:txBody>
      </p:sp>
      <p:pic>
        <p:nvPicPr>
          <p:cNvPr id="93191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05675" y="4221163"/>
            <a:ext cx="1163638" cy="153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95234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5" name="CasellaDiTesto 1"/>
          <p:cNvSpPr txBox="1">
            <a:spLocks noChangeArrowheads="1"/>
          </p:cNvSpPr>
          <p:nvPr/>
        </p:nvSpPr>
        <p:spPr bwMode="auto">
          <a:xfrm>
            <a:off x="2555875" y="2401888"/>
            <a:ext cx="42481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2800" b="1">
                <a:solidFill>
                  <a:srgbClr val="CA0A20"/>
                </a:solidFill>
              </a:rPr>
              <a:t>Grazie per l’attenzione </a:t>
            </a:r>
          </a:p>
        </p:txBody>
      </p:sp>
      <p:sp>
        <p:nvSpPr>
          <p:cNvPr id="95236" name="Text Box 16"/>
          <p:cNvSpPr txBox="1">
            <a:spLocks noChangeArrowheads="1"/>
          </p:cNvSpPr>
          <p:nvPr/>
        </p:nvSpPr>
        <p:spPr bwMode="auto">
          <a:xfrm>
            <a:off x="457200" y="4835525"/>
            <a:ext cx="2459038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400" b="1">
                <a:latin typeface="Courier New" pitchFamily="49" charset="0"/>
              </a:rPr>
              <a:t>Bianca Maria Martelli</a:t>
            </a:r>
          </a:p>
          <a:p>
            <a:pPr eaLnBrk="0" hangingPunct="0">
              <a:spcBef>
                <a:spcPts val="600"/>
              </a:spcBef>
            </a:pPr>
            <a:r>
              <a:rPr lang="it-IT" sz="1100" b="1">
                <a:latin typeface="Courier New" pitchFamily="49" charset="0"/>
              </a:rPr>
              <a:t>Ufficio territoriale per la Toscana e l’Umbria, ISTAT </a:t>
            </a:r>
          </a:p>
          <a:p>
            <a:pPr eaLnBrk="0" hangingPunct="0">
              <a:spcBef>
                <a:spcPts val="600"/>
              </a:spcBef>
            </a:pPr>
            <a:r>
              <a:rPr lang="it-IT" sz="1100" b="1">
                <a:latin typeface="Courier New" pitchFamily="49" charset="0"/>
              </a:rPr>
              <a:t>bmartelli@istat.it</a:t>
            </a:r>
          </a:p>
        </p:txBody>
      </p:sp>
      <p:sp>
        <p:nvSpPr>
          <p:cNvPr id="95237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5FF211D-CA9E-4F97-BCF8-90D4A32E892D}" type="slidenum">
              <a:rPr lang="it-IT" smtClean="0">
                <a:latin typeface="Arial" charset="0"/>
                <a:ea typeface="ＭＳ Ｐゴシック"/>
              </a:rPr>
              <a:pPr/>
              <a:t>32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8218488" cy="8636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algn="ctr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Arial" pitchFamily="34" charset="0"/>
                <a:ea typeface="ＭＳ Ｐゴシック" charset="0"/>
                <a:cs typeface="+mn-cs"/>
              </a:rPr>
              <a:t>Il sistema economico della Toscana: </a:t>
            </a:r>
          </a:p>
          <a:p>
            <a:pPr marL="266700" indent="-266700" algn="ctr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Arial" pitchFamily="34" charset="0"/>
                <a:ea typeface="ＭＳ Ｐゴシック" charset="0"/>
                <a:cs typeface="+mn-cs"/>
              </a:rPr>
              <a:t>Addetti per Unità Giuridico-economiche e  per Unità Locali</a:t>
            </a: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57200" y="1341438"/>
            <a:ext cx="3633788" cy="446405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Addetti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in Toscana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nel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2011: </a:t>
            </a:r>
          </a:p>
          <a:p>
            <a:pPr marL="714375" indent="-447675">
              <a:lnSpc>
                <a:spcPct val="115000"/>
              </a:lnSpc>
              <a:buClr>
                <a:srgbClr val="CC0000"/>
              </a:buClr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nelle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UG   1.237.567</a:t>
            </a:r>
          </a:p>
          <a:p>
            <a:pPr marL="266700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     </a:t>
            </a:r>
            <a:r>
              <a:rPr lang="en-US" sz="1600" i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(+7,2% </a:t>
            </a:r>
            <a:r>
              <a:rPr lang="en-US" sz="1600" i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rispetto</a:t>
            </a:r>
            <a:r>
              <a:rPr lang="en-US" sz="1600" i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al 2001)</a:t>
            </a:r>
            <a:endParaRPr lang="en-US" sz="1800" i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714375" indent="-447675">
              <a:lnSpc>
                <a:spcPct val="115000"/>
              </a:lnSpc>
              <a:buClr>
                <a:srgbClr val="CC0000"/>
              </a:buClr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nelle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UL   1.379.563 </a:t>
            </a:r>
          </a:p>
          <a:p>
            <a:pPr marL="266700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en-US" sz="1800" i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      </a:t>
            </a:r>
            <a:r>
              <a:rPr lang="en-US" sz="1600" i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(+0,9% </a:t>
            </a:r>
            <a:r>
              <a:rPr lang="en-US" sz="1600" i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rispetto</a:t>
            </a:r>
            <a:r>
              <a:rPr lang="en-US" sz="1600" i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al 2001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)  </a:t>
            </a:r>
          </a:p>
          <a:p>
            <a:pPr marL="266700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Gli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addetti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delle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UL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sono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superiori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a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quelli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delle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UG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.</a:t>
            </a:r>
          </a:p>
          <a:p>
            <a:pPr marL="714375" indent="-447675">
              <a:lnSpc>
                <a:spcPct val="115000"/>
              </a:lnSpc>
              <a:buClr>
                <a:srgbClr val="CC0000"/>
              </a:buClr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Presenza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UL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delle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Amministrazioni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centrali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per le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Istituzioni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pubbliche</a:t>
            </a:r>
            <a:endParaRPr lang="en-US" sz="16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714375" indent="-447675">
              <a:lnSpc>
                <a:spcPct val="115000"/>
              </a:lnSpc>
              <a:buClr>
                <a:srgbClr val="CC0000"/>
              </a:buClr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Presenza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UL di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imprese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e non profit con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sede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non in Toscana</a:t>
            </a: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2771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32773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2774" name="Grafico 10"/>
          <p:cNvGraphicFramePr>
            <a:graphicFrameLocks/>
          </p:cNvGraphicFramePr>
          <p:nvPr/>
        </p:nvGraphicFramePr>
        <p:xfrm>
          <a:off x="4160838" y="1793875"/>
          <a:ext cx="4448175" cy="3751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5" r:id="rId5" imgW="4444369" imgH="3755461" progId="Excel.Chart.8">
                  <p:embed/>
                </p:oleObj>
              </mc:Choice>
              <mc:Fallback>
                <p:oleObj r:id="rId5" imgW="4444369" imgH="3755461" progId="Excel.Chart.8">
                  <p:embed/>
                  <p:pic>
                    <p:nvPicPr>
                      <p:cNvPr id="0" name="Grafico 10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0838" y="1793875"/>
                        <a:ext cx="4448175" cy="3751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5" name="Rettangolo 1"/>
          <p:cNvSpPr>
            <a:spLocks noChangeArrowheads="1"/>
          </p:cNvSpPr>
          <p:nvPr/>
        </p:nvSpPr>
        <p:spPr bwMode="auto">
          <a:xfrm>
            <a:off x="4294188" y="1484313"/>
            <a:ext cx="4681537" cy="504825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1400" b="1">
                <a:solidFill>
                  <a:srgbClr val="CC0000"/>
                </a:solidFill>
              </a:rPr>
              <a:t>Censimento 2011:  Addetti alle UG e UL</a:t>
            </a:r>
          </a:p>
        </p:txBody>
      </p:sp>
      <p:sp>
        <p:nvSpPr>
          <p:cNvPr id="32776" name="Segnaposto numero diapositiva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0E68DA-C227-44F1-B0D0-E5F4AD573BEA}" type="slidenum">
              <a:rPr lang="it-IT" smtClean="0">
                <a:latin typeface="Arial" charset="0"/>
                <a:ea typeface="ＭＳ Ｐゴシック"/>
              </a:rPr>
              <a:pPr/>
              <a:t>4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14338" y="333375"/>
            <a:ext cx="7073900" cy="8636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algn="ctr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Arial" pitchFamily="34" charset="0"/>
                <a:ea typeface="ＭＳ Ｐゴシック" charset="0"/>
                <a:cs typeface="+mn-cs"/>
              </a:rPr>
              <a:t>Il sistema economico della Toscana: </a:t>
            </a:r>
          </a:p>
          <a:p>
            <a:pPr marL="266700" indent="-266700" algn="ctr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Arial" pitchFamily="34" charset="0"/>
                <a:ea typeface="ＭＳ Ｐゴシック" charset="0"/>
                <a:cs typeface="+mn-cs"/>
              </a:rPr>
              <a:t>Composizione settoriale dell’occupazione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57200" y="1412875"/>
            <a:ext cx="8296275" cy="936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Si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ridimensionano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Industria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e PA</a:t>
            </a: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Crescono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Servizi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mercato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,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Sanità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e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Altri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servizi</a:t>
            </a:r>
            <a:endParaRPr lang="en-US" sz="1800" dirty="0">
              <a:solidFill>
                <a:schemeClr val="tx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4819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8 maggio 2014</a:t>
            </a:r>
          </a:p>
        </p:txBody>
      </p:sp>
      <p:pic>
        <p:nvPicPr>
          <p:cNvPr id="34821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4822" name="Grafico 7"/>
          <p:cNvGraphicFramePr>
            <a:graphicFrameLocks/>
          </p:cNvGraphicFramePr>
          <p:nvPr/>
        </p:nvGraphicFramePr>
        <p:xfrm>
          <a:off x="5816600" y="2801938"/>
          <a:ext cx="2836863" cy="298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4" r:id="rId5" imgW="2840982" imgH="2981202" progId="Excel.Chart.8">
                  <p:embed/>
                </p:oleObj>
              </mc:Choice>
              <mc:Fallback>
                <p:oleObj r:id="rId5" imgW="2840982" imgH="2981202" progId="Excel.Chart.8">
                  <p:embed/>
                  <p:pic>
                    <p:nvPicPr>
                      <p:cNvPr id="0" name="Grafico 7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6600" y="2801938"/>
                        <a:ext cx="2836863" cy="2981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3" name="Grafico 8"/>
          <p:cNvGraphicFramePr>
            <a:graphicFrameLocks/>
          </p:cNvGraphicFramePr>
          <p:nvPr/>
        </p:nvGraphicFramePr>
        <p:xfrm>
          <a:off x="704850" y="2730500"/>
          <a:ext cx="5070475" cy="306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5" r:id="rId7" imgW="5066215" imgH="3060457" progId="Excel.Chart.8">
                  <p:embed/>
                </p:oleObj>
              </mc:Choice>
              <mc:Fallback>
                <p:oleObj r:id="rId7" imgW="5066215" imgH="3060457" progId="Excel.Chart.8">
                  <p:embed/>
                  <p:pic>
                    <p:nvPicPr>
                      <p:cNvPr id="0" name="Grafico 8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850" y="2730500"/>
                        <a:ext cx="5070475" cy="3062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4" name="Rettangolo 1"/>
          <p:cNvSpPr>
            <a:spLocks noChangeArrowheads="1"/>
          </p:cNvSpPr>
          <p:nvPr/>
        </p:nvSpPr>
        <p:spPr bwMode="auto">
          <a:xfrm>
            <a:off x="179388" y="2270125"/>
            <a:ext cx="8785225" cy="36671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1400" b="1">
                <a:solidFill>
                  <a:srgbClr val="CC0000"/>
                </a:solidFill>
              </a:rPr>
              <a:t>Distribuzione per comparto e settore di attività economica e variazione % sul totale</a:t>
            </a:r>
          </a:p>
        </p:txBody>
      </p:sp>
      <p:sp>
        <p:nvSpPr>
          <p:cNvPr id="34825" name="Ovale 2"/>
          <p:cNvSpPr>
            <a:spLocks noChangeArrowheads="1"/>
          </p:cNvSpPr>
          <p:nvPr/>
        </p:nvSpPr>
        <p:spPr bwMode="auto">
          <a:xfrm>
            <a:off x="7092950" y="3284538"/>
            <a:ext cx="935038" cy="649287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26" name="Ovale 10"/>
          <p:cNvSpPr>
            <a:spLocks noChangeArrowheads="1"/>
          </p:cNvSpPr>
          <p:nvPr/>
        </p:nvSpPr>
        <p:spPr bwMode="auto">
          <a:xfrm>
            <a:off x="7092950" y="4365625"/>
            <a:ext cx="1223963" cy="503238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27" name="Ovale 11"/>
          <p:cNvSpPr>
            <a:spLocks noChangeArrowheads="1"/>
          </p:cNvSpPr>
          <p:nvPr/>
        </p:nvSpPr>
        <p:spPr bwMode="auto">
          <a:xfrm>
            <a:off x="6551613" y="3789363"/>
            <a:ext cx="936625" cy="395287"/>
          </a:xfrm>
          <a:prstGeom prst="ellips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28" name="Ovale 12"/>
          <p:cNvSpPr>
            <a:spLocks noChangeArrowheads="1"/>
          </p:cNvSpPr>
          <p:nvPr/>
        </p:nvSpPr>
        <p:spPr bwMode="auto">
          <a:xfrm>
            <a:off x="5940425" y="2781300"/>
            <a:ext cx="1547813" cy="647700"/>
          </a:xfrm>
          <a:prstGeom prst="ellips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29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0C4945-69B5-48DC-A0BC-C226CAD0E5F7}" type="slidenum">
              <a:rPr lang="it-IT" smtClean="0">
                <a:latin typeface="Arial" charset="0"/>
                <a:ea typeface="ＭＳ Ｐゴシック"/>
              </a:rPr>
              <a:pPr/>
              <a:t>5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4"/>
          <p:cNvSpPr>
            <a:spLocks noChangeArrowheads="1"/>
          </p:cNvSpPr>
          <p:nvPr/>
        </p:nvSpPr>
        <p:spPr bwMode="auto">
          <a:xfrm>
            <a:off x="668338" y="279400"/>
            <a:ext cx="82962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</a:pPr>
            <a:r>
              <a:rPr lang="it-IT" sz="2200" b="1">
                <a:solidFill>
                  <a:srgbClr val="CC0000"/>
                </a:solidFill>
              </a:rPr>
              <a:t>Il quadro generale: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323850" y="1052513"/>
            <a:ext cx="3327400" cy="216058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Ridimensionamento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diffuso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(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medio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-3,9%)</a:t>
            </a:r>
          </a:p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Variazioni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negative per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il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67,9%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dei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comuni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che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coinvolgono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il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77,2%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degli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addetti</a:t>
            </a: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eaLnBrk="0" hangingPunct="0">
              <a:lnSpc>
                <a:spcPct val="115000"/>
              </a:lnSpc>
              <a:defRPr/>
            </a:pPr>
            <a:endParaRPr lang="en-US" sz="1800" dirty="0">
              <a:solidFill>
                <a:schemeClr val="tx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6867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36869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478" descr="C:\Users\GRAZIE~1\AppData\Local\Temp\Rar$DIa0.797\R09_Toscana_2.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41738" y="1052513"/>
            <a:ext cx="5402262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Rectangle 14"/>
          <p:cNvSpPr>
            <a:spLocks noChangeArrowheads="1"/>
          </p:cNvSpPr>
          <p:nvPr/>
        </p:nvSpPr>
        <p:spPr bwMode="auto">
          <a:xfrm>
            <a:off x="3635375" y="36513"/>
            <a:ext cx="53292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>
              <a:tabLst>
                <a:tab pos="266700" algn="l"/>
              </a:tabLst>
            </a:pPr>
            <a:r>
              <a:rPr lang="it-IT" sz="1800" b="1">
                <a:solidFill>
                  <a:srgbClr val="CC0000"/>
                </a:solidFill>
                <a:cs typeface="Arial" charset="0"/>
              </a:rPr>
              <a:t>Addetti per 100 abitanti delle unità locali delle imprese e delle istituzioni </a:t>
            </a:r>
          </a:p>
          <a:p>
            <a:pPr eaLnBrk="0" hangingPunct="0">
              <a:tabLst>
                <a:tab pos="266700" algn="l"/>
              </a:tabLst>
            </a:pPr>
            <a:r>
              <a:rPr lang="it-IT" sz="1200" b="1">
                <a:solidFill>
                  <a:srgbClr val="CC0000"/>
                </a:solidFill>
                <a:cs typeface="Arial" charset="0"/>
              </a:rPr>
              <a:t>(Variazioni percentuali 2011-2001)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611188" y="3429000"/>
          <a:ext cx="3024336" cy="2189484"/>
        </p:xfrm>
        <a:graphic>
          <a:graphicData uri="http://schemas.openxmlformats.org/drawingml/2006/table">
            <a:tbl>
              <a:tblPr/>
              <a:tblGrid>
                <a:gridCol w="1482068"/>
                <a:gridCol w="773921"/>
                <a:gridCol w="768347"/>
              </a:tblGrid>
              <a:tr h="635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CLASSI DI VARIAZIONE%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Comuni 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 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Addetti 2011 %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Maggiori del 20%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5,2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1,8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Dal 10% al 20%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8,0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9,6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Da 0% al 10%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18,8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11,5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Dal -10% a 0%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33,4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57,2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Dal -20% al -10%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21,3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15,2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Inferiori al -20%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13,2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4,8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Toscana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6906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34026A2-36D7-41EB-8B7F-F0A075276B06}" type="slidenum">
              <a:rPr lang="it-IT" smtClean="0">
                <a:latin typeface="Arial" charset="0"/>
                <a:ea typeface="ＭＳ Ｐゴシック"/>
              </a:rPr>
              <a:pPr/>
              <a:t>6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250825" y="333375"/>
            <a:ext cx="8478838" cy="503238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Le imprese </a:t>
            </a:r>
          </a:p>
        </p:txBody>
      </p:sp>
      <p:sp>
        <p:nvSpPr>
          <p:cNvPr id="2189" name="Rectangle 14"/>
          <p:cNvSpPr>
            <a:spLocks noChangeArrowheads="1"/>
          </p:cNvSpPr>
          <p:nvPr/>
        </p:nvSpPr>
        <p:spPr bwMode="auto">
          <a:xfrm>
            <a:off x="433388" y="1412875"/>
            <a:ext cx="82962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buClr>
                <a:srgbClr val="CC0000"/>
              </a:buClr>
              <a:tabLst>
                <a:tab pos="266700" algn="l"/>
              </a:tabLst>
            </a:pPr>
            <a:endParaRPr lang="it-IT" sz="1800">
              <a:solidFill>
                <a:schemeClr val="bg2"/>
              </a:solidFill>
            </a:endParaRPr>
          </a:p>
        </p:txBody>
      </p:sp>
      <p:sp>
        <p:nvSpPr>
          <p:cNvPr id="2190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2192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425450" y="1073150"/>
            <a:ext cx="3859213" cy="300355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Il sistema economico della Toscana è caratterizzato da </a:t>
            </a: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microimprese</a:t>
            </a:r>
          </a:p>
          <a:p>
            <a:pPr marL="342900" indent="-342900" algn="just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Il </a:t>
            </a:r>
            <a:r>
              <a:rPr lang="it-IT" alt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95,3%</a:t>
            </a:r>
            <a:r>
              <a:rPr lang="it-IT" alt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imprese hanno  fino a </a:t>
            </a:r>
            <a:r>
              <a:rPr lang="it-IT" alt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9 addetti </a:t>
            </a:r>
            <a:r>
              <a:rPr lang="it-IT" alt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(</a:t>
            </a:r>
            <a:r>
              <a:rPr lang="it-IT" alt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54,8%</a:t>
            </a:r>
            <a:r>
              <a:rPr lang="it-IT" alt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degli </a:t>
            </a:r>
            <a:r>
              <a:rPr lang="it-IT" alt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addetti</a:t>
            </a:r>
            <a:r>
              <a:rPr lang="it-IT" alt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)</a:t>
            </a:r>
          </a:p>
          <a:p>
            <a:pPr marL="342900" indent="-342900" algn="just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Le </a:t>
            </a:r>
            <a:r>
              <a:rPr lang="it-IT" alt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grandi imprese </a:t>
            </a:r>
            <a:r>
              <a:rPr lang="it-IT" alt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rappresentano lo </a:t>
            </a:r>
            <a:r>
              <a:rPr lang="it-IT" alt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0,1%</a:t>
            </a:r>
            <a:r>
              <a:rPr lang="it-IT" alt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ma comprendono il </a:t>
            </a:r>
            <a:r>
              <a:rPr lang="it-IT" alt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13,2%</a:t>
            </a:r>
            <a:r>
              <a:rPr lang="it-IT" alt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degli </a:t>
            </a:r>
            <a:r>
              <a:rPr lang="it-IT" alt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addetti</a:t>
            </a: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194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070FAFC-A620-42A1-A478-497518C02F6A}" type="slidenum">
              <a:rPr lang="it-IT" smtClean="0">
                <a:latin typeface="Arial" charset="0"/>
                <a:ea typeface="ＭＳ Ｐゴシック"/>
              </a:rPr>
              <a:pPr/>
              <a:t>7</a:t>
            </a:fld>
            <a:endParaRPr lang="it-IT" smtClean="0">
              <a:latin typeface="Arial" charset="0"/>
              <a:ea typeface="ＭＳ Ｐゴシック"/>
            </a:endParaRPr>
          </a:p>
        </p:txBody>
      </p:sp>
      <p:sp>
        <p:nvSpPr>
          <p:cNvPr id="2195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graphicFrame>
        <p:nvGraphicFramePr>
          <p:cNvPr id="2187" name="Object 139"/>
          <p:cNvGraphicFramePr>
            <a:graphicFrameLocks noChangeAspect="1"/>
          </p:cNvGraphicFramePr>
          <p:nvPr/>
        </p:nvGraphicFramePr>
        <p:xfrm>
          <a:off x="5003800" y="847725"/>
          <a:ext cx="3727450" cy="481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8" name="Immagine bitmap" r:id="rId5" imgW="2762636" imgH="3600000" progId="PBrush">
                  <p:embed/>
                </p:oleObj>
              </mc:Choice>
              <mc:Fallback>
                <p:oleObj name="Immagine bitmap" r:id="rId5" imgW="2762636" imgH="3600000" progId="PBrush">
                  <p:embed/>
                  <p:pic>
                    <p:nvPicPr>
                      <p:cNvPr id="0" name="Picture 1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847725"/>
                        <a:ext cx="3727450" cy="4813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7427913" cy="70485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Le imprese: 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struttura dimensionale delle Unità Locali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33388" y="1412875"/>
            <a:ext cx="3562350" cy="424815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Gli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addetti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aumentano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nelle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piccole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strutture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,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tipiche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del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sistema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distrettuale</a:t>
            </a: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nelle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grandi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strutture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che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sembrano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fronteggiare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meglio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la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crisi</a:t>
            </a: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Si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contraggono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nelle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classi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intermedie</a:t>
            </a: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1987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41989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05338" y="1916113"/>
            <a:ext cx="36988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4605338" y="1306513"/>
          <a:ext cx="4158258" cy="537592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4158258"/>
              </a:tblGrid>
              <a:tr h="53759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Addetti </a:t>
                      </a:r>
                      <a:r>
                        <a:rPr lang="it-IT" sz="1400" b="1" dirty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delle unità locali per classe di addetti – Censimenti 2011 e 2001 – Valori assoluti, composizioni </a:t>
                      </a:r>
                      <a:r>
                        <a:rPr lang="it-IT" sz="1400" b="1" dirty="0" smtClean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% </a:t>
                      </a:r>
                      <a:r>
                        <a:rPr lang="it-IT" sz="1400" b="1" dirty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e variazioni </a:t>
                      </a:r>
                      <a:r>
                        <a:rPr lang="it-IT" sz="1400" b="1" dirty="0" smtClean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%</a:t>
                      </a:r>
                      <a:endParaRPr lang="it-IT" sz="1400" dirty="0">
                        <a:solidFill>
                          <a:srgbClr val="CC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994" name="Ovale 5"/>
          <p:cNvSpPr>
            <a:spLocks noChangeArrowheads="1"/>
          </p:cNvSpPr>
          <p:nvPr/>
        </p:nvSpPr>
        <p:spPr bwMode="auto">
          <a:xfrm>
            <a:off x="6227763" y="1916113"/>
            <a:ext cx="576262" cy="504825"/>
          </a:xfrm>
          <a:prstGeom prst="ellipse">
            <a:avLst/>
          </a:prstGeom>
          <a:noFill/>
          <a:ln w="28575" algn="ctr">
            <a:solidFill>
              <a:srgbClr val="003399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41995" name="Ovale 6"/>
          <p:cNvSpPr>
            <a:spLocks noChangeArrowheads="1"/>
          </p:cNvSpPr>
          <p:nvPr/>
        </p:nvSpPr>
        <p:spPr bwMode="auto">
          <a:xfrm>
            <a:off x="6227763" y="2565400"/>
            <a:ext cx="576262" cy="431800"/>
          </a:xfrm>
          <a:prstGeom prst="ellipse">
            <a:avLst/>
          </a:prstGeom>
          <a:noFill/>
          <a:ln w="28575" algn="ctr">
            <a:solidFill>
              <a:srgbClr val="003399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41996" name="Ovale 7"/>
          <p:cNvSpPr>
            <a:spLocks noChangeArrowheads="1"/>
          </p:cNvSpPr>
          <p:nvPr/>
        </p:nvSpPr>
        <p:spPr bwMode="auto">
          <a:xfrm>
            <a:off x="6227763" y="4221163"/>
            <a:ext cx="720725" cy="1223962"/>
          </a:xfrm>
          <a:prstGeom prst="ellipse">
            <a:avLst/>
          </a:prstGeom>
          <a:noFill/>
          <a:ln w="28575" algn="ctr">
            <a:solidFill>
              <a:srgbClr val="003399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41997" name="Ovale 8"/>
          <p:cNvSpPr>
            <a:spLocks noChangeArrowheads="1"/>
          </p:cNvSpPr>
          <p:nvPr/>
        </p:nvSpPr>
        <p:spPr bwMode="auto">
          <a:xfrm>
            <a:off x="6119813" y="3141663"/>
            <a:ext cx="792162" cy="107950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41998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77FBE7A-5EC5-42C3-AC9C-D8FD93B5DF64}" type="slidenum">
              <a:rPr lang="it-IT" smtClean="0">
                <a:latin typeface="Arial" charset="0"/>
                <a:ea typeface="ＭＳ Ｐゴシック"/>
              </a:rPr>
              <a:pPr/>
              <a:t>8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7931150" cy="7921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Le imprese: 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Unità Locali e addetti per province</a:t>
            </a:r>
          </a:p>
        </p:txBody>
      </p:sp>
      <p:sp>
        <p:nvSpPr>
          <p:cNvPr id="44034" name="Rectangle 14"/>
          <p:cNvSpPr>
            <a:spLocks noChangeArrowheads="1"/>
          </p:cNvSpPr>
          <p:nvPr/>
        </p:nvSpPr>
        <p:spPr bwMode="auto">
          <a:xfrm>
            <a:off x="206375" y="1916113"/>
            <a:ext cx="435927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600">
                <a:solidFill>
                  <a:schemeClr val="bg2"/>
                </a:solidFill>
              </a:rPr>
              <a:t>La </a:t>
            </a:r>
            <a:r>
              <a:rPr lang="it-IT" sz="1600" b="1">
                <a:solidFill>
                  <a:schemeClr val="bg2"/>
                </a:solidFill>
              </a:rPr>
              <a:t>dimensione media </a:t>
            </a:r>
            <a:r>
              <a:rPr lang="it-IT" sz="1600">
                <a:solidFill>
                  <a:schemeClr val="bg2"/>
                </a:solidFill>
              </a:rPr>
              <a:t>delle </a:t>
            </a:r>
            <a:r>
              <a:rPr lang="it-IT" sz="1600" b="1">
                <a:solidFill>
                  <a:schemeClr val="bg2"/>
                </a:solidFill>
              </a:rPr>
              <a:t>UL</a:t>
            </a:r>
            <a:r>
              <a:rPr lang="it-IT" sz="1600">
                <a:solidFill>
                  <a:schemeClr val="bg2"/>
                </a:solidFill>
              </a:rPr>
              <a:t> nel 2011 è di </a:t>
            </a:r>
            <a:r>
              <a:rPr lang="it-IT" sz="1600" b="1">
                <a:solidFill>
                  <a:schemeClr val="bg2"/>
                </a:solidFill>
              </a:rPr>
              <a:t>3,2 addetti </a:t>
            </a:r>
            <a:r>
              <a:rPr lang="it-IT" sz="1400">
                <a:solidFill>
                  <a:schemeClr val="bg2"/>
                </a:solidFill>
              </a:rPr>
              <a:t>( 3,3 nel Centro;  3,4 nella media del Paese) </a:t>
            </a:r>
          </a:p>
          <a:p>
            <a:pPr marL="342900" indent="-3429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600">
                <a:solidFill>
                  <a:schemeClr val="bg2"/>
                </a:solidFill>
              </a:rPr>
              <a:t>Le </a:t>
            </a:r>
            <a:r>
              <a:rPr lang="it-IT" sz="1600" b="1">
                <a:solidFill>
                  <a:schemeClr val="bg2"/>
                </a:solidFill>
              </a:rPr>
              <a:t>UL</a:t>
            </a:r>
            <a:r>
              <a:rPr lang="it-IT" sz="1600">
                <a:solidFill>
                  <a:schemeClr val="bg2"/>
                </a:solidFill>
              </a:rPr>
              <a:t> delle imprese </a:t>
            </a:r>
            <a:r>
              <a:rPr lang="it-IT" sz="1600" b="1">
                <a:solidFill>
                  <a:schemeClr val="bg2"/>
                </a:solidFill>
              </a:rPr>
              <a:t>aumentano</a:t>
            </a:r>
            <a:r>
              <a:rPr lang="it-IT" sz="1600">
                <a:solidFill>
                  <a:schemeClr val="bg2"/>
                </a:solidFill>
              </a:rPr>
              <a:t> del </a:t>
            </a:r>
            <a:r>
              <a:rPr lang="it-IT" sz="1600" b="1">
                <a:solidFill>
                  <a:schemeClr val="bg2"/>
                </a:solidFill>
              </a:rPr>
              <a:t>5,5%</a:t>
            </a:r>
            <a:r>
              <a:rPr lang="it-IT" sz="1600">
                <a:solidFill>
                  <a:schemeClr val="bg2"/>
                </a:solidFill>
              </a:rPr>
              <a:t> ma l’</a:t>
            </a:r>
            <a:r>
              <a:rPr lang="it-IT" sz="1600" b="1">
                <a:solidFill>
                  <a:schemeClr val="bg2"/>
                </a:solidFill>
              </a:rPr>
              <a:t>occupazione</a:t>
            </a:r>
            <a:r>
              <a:rPr lang="it-IT" sz="1600">
                <a:solidFill>
                  <a:schemeClr val="bg2"/>
                </a:solidFill>
              </a:rPr>
              <a:t> soltanto dell’</a:t>
            </a:r>
            <a:r>
              <a:rPr lang="it-IT" sz="1600" b="1">
                <a:solidFill>
                  <a:schemeClr val="bg2"/>
                </a:solidFill>
              </a:rPr>
              <a:t>1%</a:t>
            </a:r>
          </a:p>
          <a:p>
            <a:pPr marL="342900" indent="-3429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600">
                <a:solidFill>
                  <a:schemeClr val="bg2"/>
                </a:solidFill>
              </a:rPr>
              <a:t>La </a:t>
            </a:r>
            <a:r>
              <a:rPr lang="it-IT" sz="1600" b="1">
                <a:solidFill>
                  <a:schemeClr val="bg2"/>
                </a:solidFill>
              </a:rPr>
              <a:t>dimensione</a:t>
            </a:r>
            <a:r>
              <a:rPr lang="it-IT" sz="1600">
                <a:solidFill>
                  <a:schemeClr val="bg2"/>
                </a:solidFill>
              </a:rPr>
              <a:t> </a:t>
            </a:r>
            <a:r>
              <a:rPr lang="it-IT" sz="1600" b="1">
                <a:solidFill>
                  <a:schemeClr val="bg2"/>
                </a:solidFill>
              </a:rPr>
              <a:t>si riduce </a:t>
            </a:r>
            <a:r>
              <a:rPr lang="it-IT" sz="1600">
                <a:solidFill>
                  <a:schemeClr val="bg2"/>
                </a:solidFill>
              </a:rPr>
              <a:t>nel decennio del </a:t>
            </a:r>
            <a:r>
              <a:rPr lang="it-IT" sz="1600" b="1">
                <a:solidFill>
                  <a:schemeClr val="bg2"/>
                </a:solidFill>
              </a:rPr>
              <a:t>-4,3% </a:t>
            </a:r>
            <a:r>
              <a:rPr lang="it-IT" sz="1400">
                <a:solidFill>
                  <a:schemeClr val="bg2"/>
                </a:solidFill>
              </a:rPr>
              <a:t>(-3,6% in Italia). </a:t>
            </a:r>
            <a:r>
              <a:rPr lang="it-IT" sz="1600">
                <a:solidFill>
                  <a:schemeClr val="bg2"/>
                </a:solidFill>
              </a:rPr>
              <a:t>La tendenza è comune a tutte le province </a:t>
            </a:r>
          </a:p>
          <a:p>
            <a:pPr marL="342900" indent="-342900">
              <a:lnSpc>
                <a:spcPct val="115000"/>
              </a:lnSpc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600">
                <a:solidFill>
                  <a:schemeClr val="bg2"/>
                </a:solidFill>
              </a:rPr>
              <a:t>Gli </a:t>
            </a:r>
            <a:r>
              <a:rPr lang="it-IT" sz="1600" b="1">
                <a:solidFill>
                  <a:schemeClr val="bg2"/>
                </a:solidFill>
              </a:rPr>
              <a:t>addetti</a:t>
            </a:r>
            <a:r>
              <a:rPr lang="it-IT" sz="1600">
                <a:solidFill>
                  <a:schemeClr val="bg2"/>
                </a:solidFill>
              </a:rPr>
              <a:t> aumentano in particolare a Prato, Pisa e Massa-Carrara</a:t>
            </a:r>
          </a:p>
        </p:txBody>
      </p:sp>
      <p:sp>
        <p:nvSpPr>
          <p:cNvPr id="4403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it-IT" sz="1600" kern="600" dirty="0">
                <a:solidFill>
                  <a:srgbClr val="CA0A20"/>
                </a:solidFill>
                <a:latin typeface="Courier New" charset="0"/>
                <a:ea typeface="ＭＳ Ｐゴシック" charset="0"/>
                <a:cs typeface="+mn-cs"/>
              </a:rPr>
              <a:t>Firenze 8 maggio 2014</a:t>
            </a:r>
          </a:p>
        </p:txBody>
      </p:sp>
      <p:pic>
        <p:nvPicPr>
          <p:cNvPr id="44037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4422775" y="1125538"/>
          <a:ext cx="4340188" cy="783704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4340188"/>
              </a:tblGrid>
              <a:tr h="783704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Unità </a:t>
                      </a:r>
                      <a:r>
                        <a:rPr lang="it-IT" sz="1400" b="1" dirty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locali </a:t>
                      </a:r>
                      <a:r>
                        <a:rPr lang="it-IT" sz="1400" b="1" dirty="0" smtClean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(UL), addetti delle UL e numero medio di addetti  per province 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Censimenti </a:t>
                      </a:r>
                      <a:r>
                        <a:rPr lang="it-IT" sz="1400" b="1" dirty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2011 e 2001 – </a:t>
                      </a:r>
                      <a:r>
                        <a:rPr lang="it-IT" sz="1400" b="1" dirty="0" smtClean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Variazioni %</a:t>
                      </a:r>
                      <a:endParaRPr lang="it-IT" sz="1300" dirty="0">
                        <a:solidFill>
                          <a:srgbClr val="CC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4041" name="Grafico 15"/>
          <p:cNvGraphicFramePr>
            <a:graphicFrameLocks/>
          </p:cNvGraphicFramePr>
          <p:nvPr/>
        </p:nvGraphicFramePr>
        <p:xfrm>
          <a:off x="4953000" y="1784350"/>
          <a:ext cx="3259138" cy="417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2" r:id="rId5" imgW="3255546" imgH="4176122" progId="Excel.Chart.8">
                  <p:embed/>
                </p:oleObj>
              </mc:Choice>
              <mc:Fallback>
                <p:oleObj r:id="rId5" imgW="3255546" imgH="4176122" progId="Excel.Chart.8">
                  <p:embed/>
                  <p:pic>
                    <p:nvPicPr>
                      <p:cNvPr id="0" name="Grafico 1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1784350"/>
                        <a:ext cx="3259138" cy="417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42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DC6A7DD-C057-4E97-B200-DA88A063FCD7}" type="slidenum">
              <a:rPr lang="it-IT" smtClean="0">
                <a:latin typeface="Arial" charset="0"/>
                <a:ea typeface="ＭＳ Ｐゴシック"/>
              </a:rPr>
              <a:pPr/>
              <a:t>9</a:t>
            </a:fld>
            <a:endParaRPr lang="it-IT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zione vuota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resentazione vuota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2905</TotalTime>
  <Words>3395</Words>
  <Application>Microsoft Office PowerPoint</Application>
  <PresentationFormat>Presentazione su schermo (4:3)</PresentationFormat>
  <Paragraphs>573</Paragraphs>
  <Slides>32</Slides>
  <Notes>32</Notes>
  <HiddenSlides>1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Server OLE incorporati</vt:lpstr>
      </vt:variant>
      <vt:variant>
        <vt:i4>3</vt:i4>
      </vt:variant>
      <vt:variant>
        <vt:lpstr>Titoli diapositive</vt:lpstr>
      </vt:variant>
      <vt:variant>
        <vt:i4>32</vt:i4>
      </vt:variant>
    </vt:vector>
  </HeadingPairs>
  <TitlesOfParts>
    <vt:vector size="37" baseType="lpstr">
      <vt:lpstr>Presentazione vuota</vt:lpstr>
      <vt:lpstr>1_Presentazione vuota</vt:lpstr>
      <vt:lpstr>Grafico di Microsoft Excel</vt:lpstr>
      <vt:lpstr>Immagine bitmap</vt:lpstr>
      <vt:lpstr>Grafico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Bruna Tabanella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Daniela DL. Lauriello</cp:lastModifiedBy>
  <cp:revision>196</cp:revision>
  <cp:lastPrinted>2014-05-05T16:57:43Z</cp:lastPrinted>
  <dcterms:created xsi:type="dcterms:W3CDTF">2012-09-11T12:14:20Z</dcterms:created>
  <dcterms:modified xsi:type="dcterms:W3CDTF">2014-06-09T13:27:27Z</dcterms:modified>
</cp:coreProperties>
</file>