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23"/>
  </p:notesMasterIdLst>
  <p:sldIdLst>
    <p:sldId id="281" r:id="rId2"/>
    <p:sldId id="266" r:id="rId3"/>
    <p:sldId id="273" r:id="rId4"/>
    <p:sldId id="269" r:id="rId5"/>
    <p:sldId id="270" r:id="rId6"/>
    <p:sldId id="268" r:id="rId7"/>
    <p:sldId id="258" r:id="rId8"/>
    <p:sldId id="259" r:id="rId9"/>
    <p:sldId id="280" r:id="rId10"/>
    <p:sldId id="272" r:id="rId11"/>
    <p:sldId id="261" r:id="rId12"/>
    <p:sldId id="271" r:id="rId13"/>
    <p:sldId id="262" r:id="rId14"/>
    <p:sldId id="264" r:id="rId15"/>
    <p:sldId id="275" r:id="rId16"/>
    <p:sldId id="274" r:id="rId17"/>
    <p:sldId id="265" r:id="rId18"/>
    <p:sldId id="276" r:id="rId19"/>
    <p:sldId id="277" r:id="rId20"/>
    <p:sldId id="278" r:id="rId21"/>
    <p:sldId id="279" r:id="rId22"/>
  </p:sldIdLst>
  <p:sldSz cx="9144000" cy="6858000" type="screen4x3"/>
  <p:notesSz cx="6729413" cy="98631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6BD2E"/>
    <a:srgbClr val="00467A"/>
    <a:srgbClr val="D0F2FE"/>
    <a:srgbClr val="CC6600"/>
    <a:srgbClr val="0062AC"/>
    <a:srgbClr val="002642"/>
    <a:srgbClr val="2AA1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8889" autoAdjust="0"/>
  </p:normalViewPr>
  <p:slideViewPr>
    <p:cSldViewPr>
      <p:cViewPr>
        <p:scale>
          <a:sx n="100" d="100"/>
          <a:sy n="100" d="100"/>
        </p:scale>
        <p:origin x="-210" y="24"/>
      </p:cViewPr>
      <p:guideLst>
        <p:guide orient="horz" pos="516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83614C-7731-401A-879F-F719A29EED36}" type="doc">
      <dgm:prSet loTypeId="urn:microsoft.com/office/officeart/2005/8/layout/hList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it-IT"/>
        </a:p>
      </dgm:t>
    </dgm:pt>
    <dgm:pt modelId="{D5F708B7-1EED-4D4F-9DC2-F283CD74FB52}">
      <dgm:prSet phldrT="[Tes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>
        <a:solidFill>
          <a:srgbClr val="00467A"/>
        </a:solidFill>
      </dgm:spPr>
      <dgm:t>
        <a:bodyPr/>
        <a:lstStyle/>
        <a:p>
          <a:r>
            <a:rPr lang="it-IT" sz="1400" b="1" dirty="0" smtClean="0"/>
            <a:t>Selezione e nomina di rilevatori e coordinatori</a:t>
          </a:r>
          <a:endParaRPr lang="it-IT" sz="1400" b="1" dirty="0"/>
        </a:p>
      </dgm:t>
    </dgm:pt>
    <dgm:pt modelId="{FC14A3DA-57D6-4CA6-A9B0-D9E8053DA930}" type="parTrans" cxnId="{101C3D1B-8876-4DB9-9BE1-2FD53E1D9572}">
      <dgm:prSet/>
      <dgm:spPr/>
      <dgm:t>
        <a:bodyPr/>
        <a:lstStyle/>
        <a:p>
          <a:endParaRPr lang="it-IT"/>
        </a:p>
      </dgm:t>
    </dgm:pt>
    <dgm:pt modelId="{7ECBE971-B627-4CEC-AE6B-BAF6C22FBEAA}" type="sibTrans" cxnId="{101C3D1B-8876-4DB9-9BE1-2FD53E1D9572}">
      <dgm:prSet/>
      <dgm:spPr/>
      <dgm:t>
        <a:bodyPr/>
        <a:lstStyle/>
        <a:p>
          <a:endParaRPr lang="it-IT"/>
        </a:p>
      </dgm:t>
    </dgm:pt>
    <dgm:pt modelId="{AC194E5E-A65B-4E9C-8E2E-DD3014A1F8C9}">
      <dgm:prSet phldrT="[Testo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D0F2FE"/>
        </a:solidFill>
      </dgm:spPr>
      <dgm:t>
        <a:bodyPr/>
        <a:lstStyle/>
        <a:p>
          <a:r>
            <a:rPr lang="it-IT" sz="1300" dirty="0" smtClean="0"/>
            <a:t>Redazione bando per reperire risorse umane da </a:t>
          </a:r>
          <a:r>
            <a:rPr lang="it-IT" sz="1300" b="1" dirty="0" smtClean="0"/>
            <a:t>interno</a:t>
          </a:r>
          <a:r>
            <a:rPr lang="it-IT" sz="1300" dirty="0" smtClean="0"/>
            <a:t> CCIAA</a:t>
          </a:r>
          <a:endParaRPr lang="it-IT" sz="1300" dirty="0"/>
        </a:p>
      </dgm:t>
    </dgm:pt>
    <dgm:pt modelId="{0433A919-B9C5-4CD8-8E02-4F852F6B6FBE}" type="parTrans" cxnId="{578084CD-CEE7-4734-BE59-8D151EC2A078}">
      <dgm:prSet/>
      <dgm:spPr/>
      <dgm:t>
        <a:bodyPr/>
        <a:lstStyle/>
        <a:p>
          <a:endParaRPr lang="it-IT"/>
        </a:p>
      </dgm:t>
    </dgm:pt>
    <dgm:pt modelId="{013A5DD2-C92D-4FCE-A846-1CA900B879C5}" type="sibTrans" cxnId="{578084CD-CEE7-4734-BE59-8D151EC2A078}">
      <dgm:prSet/>
      <dgm:spPr/>
      <dgm:t>
        <a:bodyPr/>
        <a:lstStyle/>
        <a:p>
          <a:endParaRPr lang="it-IT"/>
        </a:p>
      </dgm:t>
    </dgm:pt>
    <dgm:pt modelId="{EC8BE826-DE11-4788-A295-F4271F226514}">
      <dgm:prSet phldrT="[Tes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>
        <a:solidFill>
          <a:srgbClr val="00467A"/>
        </a:solidFill>
      </dgm:spPr>
      <dgm:t>
        <a:bodyPr/>
        <a:lstStyle/>
        <a:p>
          <a:r>
            <a:rPr lang="it-IT" sz="1400" b="1" dirty="0" smtClean="0"/>
            <a:t>Assicurare il buon andamento della rilevazione </a:t>
          </a:r>
          <a:endParaRPr lang="it-IT" sz="1400" b="1" dirty="0"/>
        </a:p>
      </dgm:t>
    </dgm:pt>
    <dgm:pt modelId="{38224CE4-AD16-4A78-9888-D7FA4D1968A4}" type="parTrans" cxnId="{76E15409-08FD-47E5-ABC6-94008A9F5AEE}">
      <dgm:prSet/>
      <dgm:spPr/>
      <dgm:t>
        <a:bodyPr/>
        <a:lstStyle/>
        <a:p>
          <a:endParaRPr lang="it-IT"/>
        </a:p>
      </dgm:t>
    </dgm:pt>
    <dgm:pt modelId="{A948D0EF-D8E7-4BD6-BC31-787CC896BBF8}" type="sibTrans" cxnId="{76E15409-08FD-47E5-ABC6-94008A9F5AEE}">
      <dgm:prSet/>
      <dgm:spPr/>
      <dgm:t>
        <a:bodyPr/>
        <a:lstStyle/>
        <a:p>
          <a:endParaRPr lang="it-IT"/>
        </a:p>
      </dgm:t>
    </dgm:pt>
    <dgm:pt modelId="{B5216F94-930C-4A67-8A89-35F7BDB3A3AF}">
      <dgm:prSet phldrT="[Tes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D0F2FE"/>
        </a:solidFill>
      </dgm:spPr>
      <dgm:t>
        <a:bodyPr/>
        <a:lstStyle/>
        <a:p>
          <a:r>
            <a:rPr lang="it-IT" sz="1400" dirty="0" smtClean="0"/>
            <a:t>Utilizzo SGR di Istat</a:t>
          </a:r>
          <a:endParaRPr lang="it-IT" sz="1400" dirty="0"/>
        </a:p>
      </dgm:t>
    </dgm:pt>
    <dgm:pt modelId="{48117CB1-D709-4364-9C30-D839E36BB097}" type="parTrans" cxnId="{6EA09E25-F87F-40C8-91AF-FBE7B4679B9E}">
      <dgm:prSet/>
      <dgm:spPr/>
      <dgm:t>
        <a:bodyPr/>
        <a:lstStyle/>
        <a:p>
          <a:endParaRPr lang="it-IT"/>
        </a:p>
      </dgm:t>
    </dgm:pt>
    <dgm:pt modelId="{8F3D6BC3-54C0-4EB2-B5D9-C23BAD73ABD5}" type="sibTrans" cxnId="{6EA09E25-F87F-40C8-91AF-FBE7B4679B9E}">
      <dgm:prSet/>
      <dgm:spPr/>
      <dgm:t>
        <a:bodyPr/>
        <a:lstStyle/>
        <a:p>
          <a:endParaRPr lang="it-IT"/>
        </a:p>
      </dgm:t>
    </dgm:pt>
    <dgm:pt modelId="{9185970A-D3F0-4E22-B7A4-1263459C415D}">
      <dgm:prSet phldrT="[Tes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>
        <a:solidFill>
          <a:srgbClr val="00467A"/>
        </a:solidFill>
      </dgm:spPr>
      <dgm:t>
        <a:bodyPr/>
        <a:lstStyle/>
        <a:p>
          <a:r>
            <a:rPr lang="it-IT" sz="1400" b="1" dirty="0" smtClean="0"/>
            <a:t>Monitoraggio andamento rilevazione </a:t>
          </a:r>
          <a:endParaRPr lang="it-IT" sz="1400" b="1" dirty="0"/>
        </a:p>
      </dgm:t>
    </dgm:pt>
    <dgm:pt modelId="{DA95D17B-6190-4CEA-8C7F-97CC478328DB}" type="parTrans" cxnId="{E9F7A079-4778-4B69-A25F-6FA8B2477CF7}">
      <dgm:prSet/>
      <dgm:spPr/>
      <dgm:t>
        <a:bodyPr/>
        <a:lstStyle/>
        <a:p>
          <a:endParaRPr lang="it-IT"/>
        </a:p>
      </dgm:t>
    </dgm:pt>
    <dgm:pt modelId="{78ABD672-869C-4399-8C5E-766F99B3300A}" type="sibTrans" cxnId="{E9F7A079-4778-4B69-A25F-6FA8B2477CF7}">
      <dgm:prSet/>
      <dgm:spPr/>
      <dgm:t>
        <a:bodyPr/>
        <a:lstStyle/>
        <a:p>
          <a:endParaRPr lang="it-IT"/>
        </a:p>
      </dgm:t>
    </dgm:pt>
    <dgm:pt modelId="{D7431640-6738-4308-9563-928D70ED4AA2}">
      <dgm:prSet phldrT="[Tes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D0F2FE"/>
        </a:solidFill>
      </dgm:spPr>
      <dgm:t>
        <a:bodyPr/>
        <a:lstStyle/>
        <a:p>
          <a:r>
            <a:rPr lang="it-IT" sz="1400" dirty="0" smtClean="0"/>
            <a:t>Intervento in caso di criticità</a:t>
          </a:r>
          <a:endParaRPr lang="it-IT" sz="1400" dirty="0"/>
        </a:p>
      </dgm:t>
    </dgm:pt>
    <dgm:pt modelId="{E13B75D2-A228-4B85-B9EA-020B891D27DB}" type="parTrans" cxnId="{44A1F2CA-EFA4-4053-9DA6-92A1E1DDC02D}">
      <dgm:prSet/>
      <dgm:spPr/>
      <dgm:t>
        <a:bodyPr/>
        <a:lstStyle/>
        <a:p>
          <a:endParaRPr lang="it-IT"/>
        </a:p>
      </dgm:t>
    </dgm:pt>
    <dgm:pt modelId="{0AD7C561-E495-4D43-98A2-63D94275893F}" type="sibTrans" cxnId="{44A1F2CA-EFA4-4053-9DA6-92A1E1DDC02D}">
      <dgm:prSet/>
      <dgm:spPr/>
      <dgm:t>
        <a:bodyPr/>
        <a:lstStyle/>
        <a:p>
          <a:endParaRPr lang="it-IT"/>
        </a:p>
      </dgm:t>
    </dgm:pt>
    <dgm:pt modelId="{84BC7AB1-B640-488C-A6EB-EBE136E15EC2}">
      <dgm:prSet phldrT="[Testo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D0F2FE"/>
        </a:solidFill>
      </dgm:spPr>
      <dgm:t>
        <a:bodyPr/>
        <a:lstStyle/>
        <a:p>
          <a:endParaRPr lang="it-IT" sz="1300" dirty="0"/>
        </a:p>
      </dgm:t>
    </dgm:pt>
    <dgm:pt modelId="{A50764A9-5459-497D-9B86-B1A4B7FD4BCF}" type="parTrans" cxnId="{5BFEFBC2-8666-4547-BCCD-23EB634CD362}">
      <dgm:prSet/>
      <dgm:spPr/>
      <dgm:t>
        <a:bodyPr/>
        <a:lstStyle/>
        <a:p>
          <a:endParaRPr lang="it-IT"/>
        </a:p>
      </dgm:t>
    </dgm:pt>
    <dgm:pt modelId="{22D1C6E1-D0C6-4411-AF4F-432F23C3A55F}" type="sibTrans" cxnId="{5BFEFBC2-8666-4547-BCCD-23EB634CD362}">
      <dgm:prSet/>
      <dgm:spPr/>
      <dgm:t>
        <a:bodyPr/>
        <a:lstStyle/>
        <a:p>
          <a:endParaRPr lang="it-IT"/>
        </a:p>
      </dgm:t>
    </dgm:pt>
    <dgm:pt modelId="{96A9769E-BF69-4C8B-8AB7-50BF45ECEE89}">
      <dgm:prSet phldrT="[Testo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D0F2FE"/>
        </a:solidFill>
      </dgm:spPr>
      <dgm:t>
        <a:bodyPr/>
        <a:lstStyle/>
        <a:p>
          <a:endParaRPr lang="it-IT" sz="1300" dirty="0"/>
        </a:p>
      </dgm:t>
    </dgm:pt>
    <dgm:pt modelId="{AEAF60AC-5CD7-4DDB-B17A-6D10E1948B7E}" type="parTrans" cxnId="{E1BF95B3-6315-4739-8DFD-8D1D95E623A6}">
      <dgm:prSet/>
      <dgm:spPr/>
      <dgm:t>
        <a:bodyPr/>
        <a:lstStyle/>
        <a:p>
          <a:endParaRPr lang="it-IT"/>
        </a:p>
      </dgm:t>
    </dgm:pt>
    <dgm:pt modelId="{2A8B043A-519D-4114-AED5-4CFCDC954AFC}" type="sibTrans" cxnId="{E1BF95B3-6315-4739-8DFD-8D1D95E623A6}">
      <dgm:prSet/>
      <dgm:spPr/>
      <dgm:t>
        <a:bodyPr/>
        <a:lstStyle/>
        <a:p>
          <a:endParaRPr lang="it-IT"/>
        </a:p>
      </dgm:t>
    </dgm:pt>
    <dgm:pt modelId="{CA527254-815C-44D0-A50C-F9C3F248B6D5}">
      <dgm:prSet phldrT="[Tes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>
        <a:solidFill>
          <a:srgbClr val="00467A"/>
        </a:solidFill>
      </dgm:spPr>
      <dgm:t>
        <a:bodyPr/>
        <a:lstStyle/>
        <a:p>
          <a:r>
            <a:rPr lang="it-IT" sz="1400" b="1" dirty="0" smtClean="0"/>
            <a:t>Preparazione e trasmissione del materiale censuario </a:t>
          </a:r>
          <a:endParaRPr lang="it-IT" sz="1400" b="1" dirty="0"/>
        </a:p>
      </dgm:t>
    </dgm:pt>
    <dgm:pt modelId="{77ACE152-AC39-4171-A196-385AEE3A3D37}" type="parTrans" cxnId="{4047F361-968C-45AD-90AE-6C862AE2868D}">
      <dgm:prSet/>
      <dgm:spPr/>
      <dgm:t>
        <a:bodyPr/>
        <a:lstStyle/>
        <a:p>
          <a:endParaRPr lang="it-IT"/>
        </a:p>
      </dgm:t>
    </dgm:pt>
    <dgm:pt modelId="{CA8DE1E2-F230-4B7A-BC68-9F75E96449F4}" type="sibTrans" cxnId="{4047F361-968C-45AD-90AE-6C862AE2868D}">
      <dgm:prSet/>
      <dgm:spPr/>
      <dgm:t>
        <a:bodyPr/>
        <a:lstStyle/>
        <a:p>
          <a:endParaRPr lang="it-IT"/>
        </a:p>
      </dgm:t>
    </dgm:pt>
    <dgm:pt modelId="{DD9CBCF1-5863-48AA-ADA1-939FFD24A49F}">
      <dgm:prSet phldrT="[Tes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D0F2FE"/>
        </a:solidFill>
      </dgm:spPr>
      <dgm:t>
        <a:bodyPr/>
        <a:lstStyle/>
        <a:p>
          <a:r>
            <a:rPr lang="it-IT" sz="1400" dirty="0" smtClean="0"/>
            <a:t>Confezionamento plichi</a:t>
          </a:r>
          <a:endParaRPr lang="it-IT" sz="1400" dirty="0"/>
        </a:p>
      </dgm:t>
    </dgm:pt>
    <dgm:pt modelId="{BA3BC297-8518-4930-BA3D-06E86011FA72}" type="parTrans" cxnId="{3B67AE6A-D613-4C3E-8DB4-EDA4174F86F2}">
      <dgm:prSet/>
      <dgm:spPr/>
      <dgm:t>
        <a:bodyPr/>
        <a:lstStyle/>
        <a:p>
          <a:endParaRPr lang="it-IT"/>
        </a:p>
      </dgm:t>
    </dgm:pt>
    <dgm:pt modelId="{6741D3A6-B90F-422B-97B8-84D229489E81}" type="sibTrans" cxnId="{3B67AE6A-D613-4C3E-8DB4-EDA4174F86F2}">
      <dgm:prSet/>
      <dgm:spPr/>
      <dgm:t>
        <a:bodyPr/>
        <a:lstStyle/>
        <a:p>
          <a:endParaRPr lang="it-IT"/>
        </a:p>
      </dgm:t>
    </dgm:pt>
    <dgm:pt modelId="{8E5C5498-D71C-41F0-AE4C-F34BC54338D2}">
      <dgm:prSet phldrT="[Testo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D0F2FE"/>
        </a:solidFill>
      </dgm:spPr>
      <dgm:t>
        <a:bodyPr/>
        <a:lstStyle/>
        <a:p>
          <a:endParaRPr lang="it-IT" sz="1300" dirty="0"/>
        </a:p>
      </dgm:t>
    </dgm:pt>
    <dgm:pt modelId="{314076E5-56D0-4B7F-8B69-CEB03DE25639}" type="parTrans" cxnId="{5690D2D2-E8B4-44CA-8F4B-C0DAE38CC31B}">
      <dgm:prSet/>
      <dgm:spPr/>
      <dgm:t>
        <a:bodyPr/>
        <a:lstStyle/>
        <a:p>
          <a:endParaRPr lang="it-IT"/>
        </a:p>
      </dgm:t>
    </dgm:pt>
    <dgm:pt modelId="{DFEA8815-B717-4573-B03D-DD30A101ECAA}" type="sibTrans" cxnId="{5690D2D2-E8B4-44CA-8F4B-C0DAE38CC31B}">
      <dgm:prSet/>
      <dgm:spPr/>
      <dgm:t>
        <a:bodyPr/>
        <a:lstStyle/>
        <a:p>
          <a:endParaRPr lang="it-IT"/>
        </a:p>
      </dgm:t>
    </dgm:pt>
    <dgm:pt modelId="{2AC37BF7-3812-4E3B-BFA1-1E1E64029945}">
      <dgm:prSet phldrT="[Tes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D0F2FE"/>
        </a:solidFill>
      </dgm:spPr>
      <dgm:t>
        <a:bodyPr/>
        <a:lstStyle/>
        <a:p>
          <a:r>
            <a:rPr lang="it-IT" sz="1400" dirty="0" smtClean="0"/>
            <a:t>Redazione documenti di rendicontazione dei costi sostenuti</a:t>
          </a:r>
          <a:endParaRPr lang="it-IT" sz="1400" dirty="0"/>
        </a:p>
      </dgm:t>
    </dgm:pt>
    <dgm:pt modelId="{330ADA44-E868-4CCE-90A7-00080B7B091D}" type="parTrans" cxnId="{F0B77BC1-03B4-47E1-B984-210FC71766F6}">
      <dgm:prSet/>
      <dgm:spPr/>
      <dgm:t>
        <a:bodyPr/>
        <a:lstStyle/>
        <a:p>
          <a:endParaRPr lang="it-IT"/>
        </a:p>
      </dgm:t>
    </dgm:pt>
    <dgm:pt modelId="{E85F2CD1-C825-4C2A-B38D-8E3C94F28918}" type="sibTrans" cxnId="{F0B77BC1-03B4-47E1-B984-210FC71766F6}">
      <dgm:prSet/>
      <dgm:spPr/>
      <dgm:t>
        <a:bodyPr/>
        <a:lstStyle/>
        <a:p>
          <a:endParaRPr lang="it-IT"/>
        </a:p>
      </dgm:t>
    </dgm:pt>
    <dgm:pt modelId="{12342B72-E09B-4714-9B32-CACBB048EB67}">
      <dgm:prSet custT="1"/>
      <dgm:spPr>
        <a:solidFill>
          <a:srgbClr val="D0F2FE"/>
        </a:solidFill>
      </dgm:spPr>
      <dgm:t>
        <a:bodyPr/>
        <a:lstStyle/>
        <a:p>
          <a:r>
            <a:rPr lang="it-IT" sz="1400" dirty="0" smtClean="0"/>
            <a:t>Gestione solleciti unità non rispondenti</a:t>
          </a:r>
          <a:endParaRPr lang="it-IT" sz="1400" dirty="0"/>
        </a:p>
      </dgm:t>
    </dgm:pt>
    <dgm:pt modelId="{DA3694FE-9BB0-4386-8EFE-412CEF3A90A8}" type="parTrans" cxnId="{397ED1E7-2586-46BA-AC1F-073B06DD9271}">
      <dgm:prSet/>
      <dgm:spPr/>
      <dgm:t>
        <a:bodyPr/>
        <a:lstStyle/>
        <a:p>
          <a:endParaRPr lang="it-IT"/>
        </a:p>
      </dgm:t>
    </dgm:pt>
    <dgm:pt modelId="{04CD4151-4E01-4BE5-BB94-0954A74777D0}" type="sibTrans" cxnId="{397ED1E7-2586-46BA-AC1F-073B06DD9271}">
      <dgm:prSet/>
      <dgm:spPr/>
      <dgm:t>
        <a:bodyPr/>
        <a:lstStyle/>
        <a:p>
          <a:endParaRPr lang="it-IT"/>
        </a:p>
      </dgm:t>
    </dgm:pt>
    <dgm:pt modelId="{54EEDDB9-786B-47B4-9C43-279BDD54619D}">
      <dgm:prSet custT="1"/>
      <dgm:spPr>
        <a:solidFill>
          <a:srgbClr val="D0F2FE"/>
        </a:solidFill>
      </dgm:spPr>
      <dgm:t>
        <a:bodyPr/>
        <a:lstStyle/>
        <a:p>
          <a:r>
            <a:rPr lang="it-IT" sz="1400" dirty="0" smtClean="0"/>
            <a:t>Rilevazione diretta sul campo in caso di necessità</a:t>
          </a:r>
          <a:endParaRPr lang="it-IT" sz="1400" dirty="0"/>
        </a:p>
      </dgm:t>
    </dgm:pt>
    <dgm:pt modelId="{764DDCB3-6A39-4C6F-817D-5DF691C7B417}" type="parTrans" cxnId="{E46F1524-55FB-4C21-B7D6-925C369ED640}">
      <dgm:prSet/>
      <dgm:spPr/>
      <dgm:t>
        <a:bodyPr/>
        <a:lstStyle/>
        <a:p>
          <a:endParaRPr lang="it-IT"/>
        </a:p>
      </dgm:t>
    </dgm:pt>
    <dgm:pt modelId="{4B6B09AB-F23E-4971-990E-45843581083B}" type="sibTrans" cxnId="{E46F1524-55FB-4C21-B7D6-925C369ED640}">
      <dgm:prSet/>
      <dgm:spPr/>
      <dgm:t>
        <a:bodyPr/>
        <a:lstStyle/>
        <a:p>
          <a:endParaRPr lang="it-IT"/>
        </a:p>
      </dgm:t>
    </dgm:pt>
    <dgm:pt modelId="{684F42AD-423A-414E-8F00-CED13C864773}">
      <dgm:prSet custT="1"/>
      <dgm:spPr>
        <a:solidFill>
          <a:srgbClr val="D0F2FE"/>
        </a:solidFill>
      </dgm:spPr>
      <dgm:t>
        <a:bodyPr/>
        <a:lstStyle/>
        <a:p>
          <a:r>
            <a:rPr lang="it-IT" sz="1400" dirty="0" smtClean="0"/>
            <a:t>Accertamento dei casi di violazione obbligo di risposta</a:t>
          </a:r>
          <a:endParaRPr lang="it-IT" sz="1400" dirty="0"/>
        </a:p>
      </dgm:t>
    </dgm:pt>
    <dgm:pt modelId="{786A94D8-8C76-4446-AD41-F537BB5EBF72}" type="parTrans" cxnId="{191393CB-F599-40ED-B037-255D9F485A55}">
      <dgm:prSet/>
      <dgm:spPr/>
      <dgm:t>
        <a:bodyPr/>
        <a:lstStyle/>
        <a:p>
          <a:endParaRPr lang="it-IT"/>
        </a:p>
      </dgm:t>
    </dgm:pt>
    <dgm:pt modelId="{ED507197-9F9C-41DC-8AC9-4C9018286492}" type="sibTrans" cxnId="{191393CB-F599-40ED-B037-255D9F485A55}">
      <dgm:prSet/>
      <dgm:spPr/>
      <dgm:t>
        <a:bodyPr/>
        <a:lstStyle/>
        <a:p>
          <a:endParaRPr lang="it-IT"/>
        </a:p>
      </dgm:t>
    </dgm:pt>
    <dgm:pt modelId="{5A8294E7-A15E-4FD9-8298-E15BC397D446}">
      <dgm:prSet custT="1"/>
      <dgm:spPr>
        <a:solidFill>
          <a:srgbClr val="D0F2FE"/>
        </a:solidFill>
      </dgm:spPr>
      <dgm:t>
        <a:bodyPr/>
        <a:lstStyle/>
        <a:p>
          <a:r>
            <a:rPr lang="it-IT" sz="1400" dirty="0" smtClean="0"/>
            <a:t>Revisione e registrazione questionari</a:t>
          </a:r>
          <a:endParaRPr lang="it-IT" sz="1400" dirty="0"/>
        </a:p>
      </dgm:t>
    </dgm:pt>
    <dgm:pt modelId="{EE025B1D-1D54-4AF2-80BF-5DFA60C64792}" type="parTrans" cxnId="{4C5B5566-0BFF-433A-A17E-2E2C63CD6A55}">
      <dgm:prSet/>
      <dgm:spPr/>
      <dgm:t>
        <a:bodyPr/>
        <a:lstStyle/>
        <a:p>
          <a:endParaRPr lang="it-IT"/>
        </a:p>
      </dgm:t>
    </dgm:pt>
    <dgm:pt modelId="{2EE44742-BFA1-4844-BEC7-08517F12C7A4}" type="sibTrans" cxnId="{4C5B5566-0BFF-433A-A17E-2E2C63CD6A55}">
      <dgm:prSet/>
      <dgm:spPr/>
      <dgm:t>
        <a:bodyPr/>
        <a:lstStyle/>
        <a:p>
          <a:endParaRPr lang="it-IT"/>
        </a:p>
      </dgm:t>
    </dgm:pt>
    <dgm:pt modelId="{B3778E42-58F5-4DBF-AFD9-9D5DDBB99A4D}">
      <dgm:prSet custT="1"/>
      <dgm:spPr>
        <a:solidFill>
          <a:srgbClr val="D0F2FE"/>
        </a:solidFill>
      </dgm:spPr>
      <dgm:t>
        <a:bodyPr/>
        <a:lstStyle/>
        <a:p>
          <a:r>
            <a:rPr lang="it-IT" sz="1400" dirty="0" smtClean="0"/>
            <a:t>Risoluzione di eventuali incompatibilità fra risposte e quesiti</a:t>
          </a:r>
          <a:endParaRPr lang="it-IT" sz="1400" dirty="0"/>
        </a:p>
      </dgm:t>
    </dgm:pt>
    <dgm:pt modelId="{77C133B1-10C8-478E-8D15-4EC99AC87B51}" type="parTrans" cxnId="{482E6BB7-3D8D-4EC8-BB5A-C154A929CCF9}">
      <dgm:prSet/>
      <dgm:spPr/>
      <dgm:t>
        <a:bodyPr/>
        <a:lstStyle/>
        <a:p>
          <a:endParaRPr lang="it-IT"/>
        </a:p>
      </dgm:t>
    </dgm:pt>
    <dgm:pt modelId="{105DFCCF-9A96-4DB8-86C5-48B01408C8D8}" type="sibTrans" cxnId="{482E6BB7-3D8D-4EC8-BB5A-C154A929CCF9}">
      <dgm:prSet/>
      <dgm:spPr/>
      <dgm:t>
        <a:bodyPr/>
        <a:lstStyle/>
        <a:p>
          <a:endParaRPr lang="it-IT"/>
        </a:p>
      </dgm:t>
    </dgm:pt>
    <dgm:pt modelId="{2DC0D51A-0E9A-4BA9-B634-6E215B28EDA0}">
      <dgm:prSet custT="1"/>
      <dgm:spPr>
        <a:solidFill>
          <a:srgbClr val="D0F2FE"/>
        </a:solidFill>
      </dgm:spPr>
      <dgm:t>
        <a:bodyPr/>
        <a:lstStyle/>
        <a:p>
          <a:r>
            <a:rPr lang="it-IT" sz="1400" dirty="0" smtClean="0"/>
            <a:t>Accettazione questionari e rilascio ricevuta</a:t>
          </a:r>
          <a:endParaRPr lang="it-IT" sz="1400" dirty="0"/>
        </a:p>
      </dgm:t>
    </dgm:pt>
    <dgm:pt modelId="{B445FC58-53E2-4785-9633-ADDAF917130C}" type="parTrans" cxnId="{3765539E-EB33-48C1-A584-DF0A1A1FE825}">
      <dgm:prSet/>
      <dgm:spPr/>
      <dgm:t>
        <a:bodyPr/>
        <a:lstStyle/>
        <a:p>
          <a:endParaRPr lang="it-IT"/>
        </a:p>
      </dgm:t>
    </dgm:pt>
    <dgm:pt modelId="{79320A1A-64CF-4267-8C08-244148CC047A}" type="sibTrans" cxnId="{3765539E-EB33-48C1-A584-DF0A1A1FE825}">
      <dgm:prSet/>
      <dgm:spPr/>
      <dgm:t>
        <a:bodyPr/>
        <a:lstStyle/>
        <a:p>
          <a:endParaRPr lang="it-IT"/>
        </a:p>
      </dgm:t>
    </dgm:pt>
    <dgm:pt modelId="{F1C471B6-DC34-44BC-B0BA-F380EA04C359}">
      <dgm:prSet custT="1"/>
      <dgm:spPr>
        <a:solidFill>
          <a:srgbClr val="D0F2FE"/>
        </a:solidFill>
      </dgm:spPr>
      <dgm:t>
        <a:bodyPr/>
        <a:lstStyle/>
        <a:p>
          <a:r>
            <a:rPr lang="it-IT" sz="1400" dirty="0" smtClean="0"/>
            <a:t>Assistenza a rispondenti se richiesta</a:t>
          </a:r>
          <a:endParaRPr lang="it-IT" sz="1400" dirty="0"/>
        </a:p>
      </dgm:t>
    </dgm:pt>
    <dgm:pt modelId="{CDA26B48-6754-4F83-AB25-477E2B8ED854}" type="parTrans" cxnId="{C7EE4FD1-ACD9-4E2B-8CBF-D0DFA554DA76}">
      <dgm:prSet/>
      <dgm:spPr/>
      <dgm:t>
        <a:bodyPr/>
        <a:lstStyle/>
        <a:p>
          <a:endParaRPr lang="it-IT"/>
        </a:p>
      </dgm:t>
    </dgm:pt>
    <dgm:pt modelId="{6E5FA91B-E073-4C8B-8446-1A962DF47DF1}" type="sibTrans" cxnId="{C7EE4FD1-ACD9-4E2B-8CBF-D0DFA554DA76}">
      <dgm:prSet/>
      <dgm:spPr/>
      <dgm:t>
        <a:bodyPr/>
        <a:lstStyle/>
        <a:p>
          <a:endParaRPr lang="it-IT"/>
        </a:p>
      </dgm:t>
    </dgm:pt>
    <dgm:pt modelId="{245A6D61-96EE-45B8-8939-7922E0F93CB0}">
      <dgm:prSet phldrT="[Tes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D0F2FE"/>
        </a:solidFill>
      </dgm:spPr>
      <dgm:t>
        <a:bodyPr/>
        <a:lstStyle/>
        <a:p>
          <a:r>
            <a:rPr lang="it-IT" sz="1400" dirty="0" smtClean="0"/>
            <a:t>Colloqui di selezione con rilevatori esterni</a:t>
          </a:r>
          <a:endParaRPr lang="it-IT" sz="1400" dirty="0"/>
        </a:p>
      </dgm:t>
    </dgm:pt>
    <dgm:pt modelId="{393E1E21-3F70-4A2C-ADE1-AF8B23679AB7}" type="parTrans" cxnId="{1AB39494-BA39-43B5-8DB3-7B2C9166E912}">
      <dgm:prSet/>
      <dgm:spPr/>
      <dgm:t>
        <a:bodyPr/>
        <a:lstStyle/>
        <a:p>
          <a:endParaRPr lang="it-IT"/>
        </a:p>
      </dgm:t>
    </dgm:pt>
    <dgm:pt modelId="{7EB5343F-6C64-43FC-B327-40C2CBC5584F}" type="sibTrans" cxnId="{1AB39494-BA39-43B5-8DB3-7B2C9166E912}">
      <dgm:prSet/>
      <dgm:spPr/>
      <dgm:t>
        <a:bodyPr/>
        <a:lstStyle/>
        <a:p>
          <a:endParaRPr lang="it-IT"/>
        </a:p>
      </dgm:t>
    </dgm:pt>
    <dgm:pt modelId="{AD3890FE-0271-4852-BA8B-48738F03EE3A}">
      <dgm:prSet phldrT="[Testo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D0F2FE"/>
        </a:solidFill>
      </dgm:spPr>
      <dgm:t>
        <a:bodyPr/>
        <a:lstStyle/>
        <a:p>
          <a:r>
            <a:rPr lang="it-IT" sz="1300" dirty="0" smtClean="0"/>
            <a:t>Utilizzo Graduatoria rilevatori comune di Firenze (non </a:t>
          </a:r>
          <a:r>
            <a:rPr lang="it-IT" sz="1300" dirty="0" err="1" smtClean="0"/>
            <a:t>dip</a:t>
          </a:r>
          <a:r>
            <a:rPr lang="it-IT" sz="1300" dirty="0" smtClean="0"/>
            <a:t>. Pubblici) per reperire risorse umane </a:t>
          </a:r>
          <a:r>
            <a:rPr lang="it-IT" sz="1300" b="1" dirty="0" smtClean="0"/>
            <a:t>esterne</a:t>
          </a:r>
          <a:r>
            <a:rPr lang="it-IT" sz="1300" dirty="0" smtClean="0"/>
            <a:t> CCIAA </a:t>
          </a:r>
          <a:endParaRPr lang="it-IT" sz="1300" dirty="0"/>
        </a:p>
      </dgm:t>
    </dgm:pt>
    <dgm:pt modelId="{B6EF1B8B-97B5-486C-A4DF-941BE92CBAC3}" type="parTrans" cxnId="{3802B205-C639-411D-B904-9CC03CF0CD12}">
      <dgm:prSet/>
      <dgm:spPr/>
      <dgm:t>
        <a:bodyPr/>
        <a:lstStyle/>
        <a:p>
          <a:endParaRPr lang="it-IT"/>
        </a:p>
      </dgm:t>
    </dgm:pt>
    <dgm:pt modelId="{583404DC-7812-4343-8C31-B2AD1614484A}" type="sibTrans" cxnId="{3802B205-C639-411D-B904-9CC03CF0CD12}">
      <dgm:prSet/>
      <dgm:spPr/>
      <dgm:t>
        <a:bodyPr/>
        <a:lstStyle/>
        <a:p>
          <a:endParaRPr lang="it-IT"/>
        </a:p>
      </dgm:t>
    </dgm:pt>
    <dgm:pt modelId="{4BAEE9A6-44F4-4A2B-8623-B0988D3EE766}">
      <dgm:prSet phldrT="[Tes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D0F2FE"/>
        </a:solidFill>
      </dgm:spPr>
      <dgm:t>
        <a:bodyPr/>
        <a:lstStyle/>
        <a:p>
          <a:r>
            <a:rPr lang="it-IT" sz="1400" dirty="0" smtClean="0"/>
            <a:t>Partecipazione a organizzazione corsi di formazione con Istat</a:t>
          </a:r>
          <a:endParaRPr lang="it-IT" sz="1400" dirty="0"/>
        </a:p>
      </dgm:t>
    </dgm:pt>
    <dgm:pt modelId="{3171CC02-9BCF-411A-8B12-44661F432890}" type="parTrans" cxnId="{7FB491FB-D348-4F4D-AC63-88F9B59E2713}">
      <dgm:prSet/>
      <dgm:spPr/>
      <dgm:t>
        <a:bodyPr/>
        <a:lstStyle/>
        <a:p>
          <a:endParaRPr lang="it-IT"/>
        </a:p>
      </dgm:t>
    </dgm:pt>
    <dgm:pt modelId="{7FC6FBC8-0CA8-4560-ABA6-68F471E51843}" type="sibTrans" cxnId="{7FB491FB-D348-4F4D-AC63-88F9B59E2713}">
      <dgm:prSet/>
      <dgm:spPr/>
      <dgm:t>
        <a:bodyPr/>
        <a:lstStyle/>
        <a:p>
          <a:endParaRPr lang="it-IT"/>
        </a:p>
      </dgm:t>
    </dgm:pt>
    <dgm:pt modelId="{9FA2C8C5-32F3-4CD3-B32E-95F45778F0E0}" type="pres">
      <dgm:prSet presAssocID="{9183614C-7731-401A-879F-F719A29EED3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B5C9E0B5-ED61-4F54-9B17-8EDB470E22DC}" type="pres">
      <dgm:prSet presAssocID="{D5F708B7-1EED-4D4F-9DC2-F283CD74FB52}" presName="composite" presStyleCnt="0"/>
      <dgm:spPr/>
    </dgm:pt>
    <dgm:pt modelId="{ECDAFB2A-E0C6-4D1D-998C-D468F077EDC7}" type="pres">
      <dgm:prSet presAssocID="{D5F708B7-1EED-4D4F-9DC2-F283CD74FB52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182A705-1C06-4308-A30B-60FE531162A6}" type="pres">
      <dgm:prSet presAssocID="{D5F708B7-1EED-4D4F-9DC2-F283CD74FB52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A60145F-A5D3-4E32-9B97-95EF844429E5}" type="pres">
      <dgm:prSet presAssocID="{7ECBE971-B627-4CEC-AE6B-BAF6C22FBEAA}" presName="space" presStyleCnt="0"/>
      <dgm:spPr/>
    </dgm:pt>
    <dgm:pt modelId="{F9C83951-7402-488B-8273-38CF462A8C24}" type="pres">
      <dgm:prSet presAssocID="{EC8BE826-DE11-4788-A295-F4271F226514}" presName="composite" presStyleCnt="0"/>
      <dgm:spPr/>
    </dgm:pt>
    <dgm:pt modelId="{6C5E0412-9D50-4FC6-98CF-33ABAEE8375C}" type="pres">
      <dgm:prSet presAssocID="{EC8BE826-DE11-4788-A295-F4271F226514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5EBE5BE-D7CE-4337-A395-1C54ECF337F7}" type="pres">
      <dgm:prSet presAssocID="{EC8BE826-DE11-4788-A295-F4271F226514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80C3DC4-A9FC-49C5-AF6C-819DA55B4626}" type="pres">
      <dgm:prSet presAssocID="{A948D0EF-D8E7-4BD6-BC31-787CC896BBF8}" presName="space" presStyleCnt="0"/>
      <dgm:spPr/>
    </dgm:pt>
    <dgm:pt modelId="{A71C453E-2643-44F2-9816-480D584A2BCB}" type="pres">
      <dgm:prSet presAssocID="{9185970A-D3F0-4E22-B7A4-1263459C415D}" presName="composite" presStyleCnt="0"/>
      <dgm:spPr/>
    </dgm:pt>
    <dgm:pt modelId="{4A67DC21-56FE-4751-9054-EEFE47A097F8}" type="pres">
      <dgm:prSet presAssocID="{9185970A-D3F0-4E22-B7A4-1263459C415D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3E7C32E-9EA5-406E-91C1-45E1685D44F2}" type="pres">
      <dgm:prSet presAssocID="{9185970A-D3F0-4E22-B7A4-1263459C415D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67A974B-7052-4B21-9202-B6E2526A5009}" type="pres">
      <dgm:prSet presAssocID="{78ABD672-869C-4399-8C5E-766F99B3300A}" presName="space" presStyleCnt="0"/>
      <dgm:spPr/>
    </dgm:pt>
    <dgm:pt modelId="{1378E2F8-16E8-4F55-A020-8AC0876C3E20}" type="pres">
      <dgm:prSet presAssocID="{CA527254-815C-44D0-A50C-F9C3F248B6D5}" presName="composite" presStyleCnt="0"/>
      <dgm:spPr/>
    </dgm:pt>
    <dgm:pt modelId="{8F8339BF-3290-4045-9F30-EF08531088B0}" type="pres">
      <dgm:prSet presAssocID="{CA527254-815C-44D0-A50C-F9C3F248B6D5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2E57EF6-4E77-4C28-BEF2-A904213AAE59}" type="pres">
      <dgm:prSet presAssocID="{CA527254-815C-44D0-A50C-F9C3F248B6D5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F0B77BC1-03B4-47E1-B984-210FC71766F6}" srcId="{CA527254-815C-44D0-A50C-F9C3F248B6D5}" destId="{2AC37BF7-3812-4E3B-BFA1-1E1E64029945}" srcOrd="1" destOrd="0" parTransId="{330ADA44-E868-4CCE-90A7-00080B7B091D}" sibTransId="{E85F2CD1-C825-4C2A-B38D-8E3C94F28918}"/>
    <dgm:cxn modelId="{A55F6BF6-8021-48E4-9D66-306E686BC684}" type="presOf" srcId="{D7431640-6738-4308-9563-928D70ED4AA2}" destId="{73E7C32E-9EA5-406E-91C1-45E1685D44F2}" srcOrd="0" destOrd="0" presId="urn:microsoft.com/office/officeart/2005/8/layout/hList1"/>
    <dgm:cxn modelId="{A1336DF2-4FAB-47E9-B53C-DA8AB4942743}" type="presOf" srcId="{2AC37BF7-3812-4E3B-BFA1-1E1E64029945}" destId="{52E57EF6-4E77-4C28-BEF2-A904213AAE59}" srcOrd="0" destOrd="1" presId="urn:microsoft.com/office/officeart/2005/8/layout/hList1"/>
    <dgm:cxn modelId="{191393CB-F599-40ED-B037-255D9F485A55}" srcId="{9185970A-D3F0-4E22-B7A4-1263459C415D}" destId="{684F42AD-423A-414E-8F00-CED13C864773}" srcOrd="3" destOrd="0" parTransId="{786A94D8-8C76-4446-AD41-F537BB5EBF72}" sibTransId="{ED507197-9F9C-41DC-8AC9-4C9018286492}"/>
    <dgm:cxn modelId="{A486DC58-9572-4DA2-9F4A-74E3CDF918F5}" type="presOf" srcId="{245A6D61-96EE-45B8-8939-7922E0F93CB0}" destId="{9182A705-1C06-4308-A30B-60FE531162A6}" srcOrd="0" destOrd="2" presId="urn:microsoft.com/office/officeart/2005/8/layout/hList1"/>
    <dgm:cxn modelId="{BCCC7FD5-5F80-4E1C-B43B-4F7F458437FC}" type="presOf" srcId="{D5F708B7-1EED-4D4F-9DC2-F283CD74FB52}" destId="{ECDAFB2A-E0C6-4D1D-998C-D468F077EDC7}" srcOrd="0" destOrd="0" presId="urn:microsoft.com/office/officeart/2005/8/layout/hList1"/>
    <dgm:cxn modelId="{482E6BB7-3D8D-4EC8-BB5A-C154A929CCF9}" srcId="{EC8BE826-DE11-4788-A295-F4271F226514}" destId="{B3778E42-58F5-4DBF-AFD9-9D5DDBB99A4D}" srcOrd="2" destOrd="0" parTransId="{77C133B1-10C8-478E-8D15-4EC99AC87B51}" sibTransId="{105DFCCF-9A96-4DB8-86C5-48B01408C8D8}"/>
    <dgm:cxn modelId="{E46F1524-55FB-4C21-B7D6-925C369ED640}" srcId="{9185970A-D3F0-4E22-B7A4-1263459C415D}" destId="{54EEDDB9-786B-47B4-9C43-279BDD54619D}" srcOrd="2" destOrd="0" parTransId="{764DDCB3-6A39-4C6F-817D-5DF691C7B417}" sibTransId="{4B6B09AB-F23E-4971-990E-45843581083B}"/>
    <dgm:cxn modelId="{B7196CA3-5266-4331-8EF6-497F3244791F}" type="presOf" srcId="{DD9CBCF1-5863-48AA-ADA1-939FFD24A49F}" destId="{52E57EF6-4E77-4C28-BEF2-A904213AAE59}" srcOrd="0" destOrd="0" presId="urn:microsoft.com/office/officeart/2005/8/layout/hList1"/>
    <dgm:cxn modelId="{34D5761A-8E95-4168-B97B-7BA292C0CD44}" type="presOf" srcId="{54EEDDB9-786B-47B4-9C43-279BDD54619D}" destId="{73E7C32E-9EA5-406E-91C1-45E1685D44F2}" srcOrd="0" destOrd="2" presId="urn:microsoft.com/office/officeart/2005/8/layout/hList1"/>
    <dgm:cxn modelId="{578084CD-CEE7-4734-BE59-8D151EC2A078}" srcId="{D5F708B7-1EED-4D4F-9DC2-F283CD74FB52}" destId="{AC194E5E-A65B-4E9C-8E2E-DD3014A1F8C9}" srcOrd="0" destOrd="0" parTransId="{0433A919-B9C5-4CD8-8E02-4F852F6B6FBE}" sibTransId="{013A5DD2-C92D-4FCE-A846-1CA900B879C5}"/>
    <dgm:cxn modelId="{55FD42E5-1774-4064-91DA-7438046332BE}" type="presOf" srcId="{B5216F94-930C-4A67-8A89-35F7BDB3A3AF}" destId="{75EBE5BE-D7CE-4337-A395-1C54ECF337F7}" srcOrd="0" destOrd="0" presId="urn:microsoft.com/office/officeart/2005/8/layout/hList1"/>
    <dgm:cxn modelId="{F49D2736-5FD7-42A3-BF26-9480B765C884}" type="presOf" srcId="{2DC0D51A-0E9A-4BA9-B634-6E215B28EDA0}" destId="{75EBE5BE-D7CE-4337-A395-1C54ECF337F7}" srcOrd="0" destOrd="3" presId="urn:microsoft.com/office/officeart/2005/8/layout/hList1"/>
    <dgm:cxn modelId="{EC6966A8-5143-4F8A-86D0-CC9072C102BB}" type="presOf" srcId="{12342B72-E09B-4714-9B32-CACBB048EB67}" destId="{73E7C32E-9EA5-406E-91C1-45E1685D44F2}" srcOrd="0" destOrd="1" presId="urn:microsoft.com/office/officeart/2005/8/layout/hList1"/>
    <dgm:cxn modelId="{E9F7A079-4778-4B69-A25F-6FA8B2477CF7}" srcId="{9183614C-7731-401A-879F-F719A29EED36}" destId="{9185970A-D3F0-4E22-B7A4-1263459C415D}" srcOrd="2" destOrd="0" parTransId="{DA95D17B-6190-4CEA-8C7F-97CC478328DB}" sibTransId="{78ABD672-869C-4399-8C5E-766F99B3300A}"/>
    <dgm:cxn modelId="{C7EE4FD1-ACD9-4E2B-8CBF-D0DFA554DA76}" srcId="{EC8BE826-DE11-4788-A295-F4271F226514}" destId="{F1C471B6-DC34-44BC-B0BA-F380EA04C359}" srcOrd="4" destOrd="0" parTransId="{CDA26B48-6754-4F83-AB25-477E2B8ED854}" sibTransId="{6E5FA91B-E073-4C8B-8446-1A962DF47DF1}"/>
    <dgm:cxn modelId="{5244CD64-C3CB-4146-95BD-E4B8CE5C269F}" type="presOf" srcId="{84BC7AB1-B640-488C-A6EB-EBE136E15EC2}" destId="{9182A705-1C06-4308-A30B-60FE531162A6}" srcOrd="0" destOrd="4" presId="urn:microsoft.com/office/officeart/2005/8/layout/hList1"/>
    <dgm:cxn modelId="{3B67AE6A-D613-4C3E-8DB4-EDA4174F86F2}" srcId="{CA527254-815C-44D0-A50C-F9C3F248B6D5}" destId="{DD9CBCF1-5863-48AA-ADA1-939FFD24A49F}" srcOrd="0" destOrd="0" parTransId="{BA3BC297-8518-4930-BA3D-06E86011FA72}" sibTransId="{6741D3A6-B90F-422B-97B8-84D229489E81}"/>
    <dgm:cxn modelId="{80FD83CA-F865-49DA-AF52-A5B422915813}" type="presOf" srcId="{B3778E42-58F5-4DBF-AFD9-9D5DDBB99A4D}" destId="{75EBE5BE-D7CE-4337-A395-1C54ECF337F7}" srcOrd="0" destOrd="2" presId="urn:microsoft.com/office/officeart/2005/8/layout/hList1"/>
    <dgm:cxn modelId="{5690D2D2-E8B4-44CA-8F4B-C0DAE38CC31B}" srcId="{CA527254-815C-44D0-A50C-F9C3F248B6D5}" destId="{8E5C5498-D71C-41F0-AE4C-F34BC54338D2}" srcOrd="2" destOrd="0" parTransId="{314076E5-56D0-4B7F-8B69-CEB03DE25639}" sibTransId="{DFEA8815-B717-4573-B03D-DD30A101ECAA}"/>
    <dgm:cxn modelId="{1AB39494-BA39-43B5-8DB3-7B2C9166E912}" srcId="{D5F708B7-1EED-4D4F-9DC2-F283CD74FB52}" destId="{245A6D61-96EE-45B8-8939-7922E0F93CB0}" srcOrd="2" destOrd="0" parTransId="{393E1E21-3F70-4A2C-ADE1-AF8B23679AB7}" sibTransId="{7EB5343F-6C64-43FC-B327-40C2CBC5584F}"/>
    <dgm:cxn modelId="{3D279082-6AFE-47AF-A350-136556D67E76}" type="presOf" srcId="{5A8294E7-A15E-4FD9-8298-E15BC397D446}" destId="{75EBE5BE-D7CE-4337-A395-1C54ECF337F7}" srcOrd="0" destOrd="1" presId="urn:microsoft.com/office/officeart/2005/8/layout/hList1"/>
    <dgm:cxn modelId="{F21C0CAC-EF7E-402F-B8C4-9DCD34A25C36}" type="presOf" srcId="{EC8BE826-DE11-4788-A295-F4271F226514}" destId="{6C5E0412-9D50-4FC6-98CF-33ABAEE8375C}" srcOrd="0" destOrd="0" presId="urn:microsoft.com/office/officeart/2005/8/layout/hList1"/>
    <dgm:cxn modelId="{101C3D1B-8876-4DB9-9BE1-2FD53E1D9572}" srcId="{9183614C-7731-401A-879F-F719A29EED36}" destId="{D5F708B7-1EED-4D4F-9DC2-F283CD74FB52}" srcOrd="0" destOrd="0" parTransId="{FC14A3DA-57D6-4CA6-A9B0-D9E8053DA930}" sibTransId="{7ECBE971-B627-4CEC-AE6B-BAF6C22FBEAA}"/>
    <dgm:cxn modelId="{07B6AC00-56CC-425A-B8A3-C70B65B4DF9C}" type="presOf" srcId="{4BAEE9A6-44F4-4A2B-8623-B0988D3EE766}" destId="{9182A705-1C06-4308-A30B-60FE531162A6}" srcOrd="0" destOrd="3" presId="urn:microsoft.com/office/officeart/2005/8/layout/hList1"/>
    <dgm:cxn modelId="{E1BF95B3-6315-4739-8DFD-8D1D95E623A6}" srcId="{EC8BE826-DE11-4788-A295-F4271F226514}" destId="{96A9769E-BF69-4C8B-8AB7-50BF45ECEE89}" srcOrd="5" destOrd="0" parTransId="{AEAF60AC-5CD7-4DDB-B17A-6D10E1948B7E}" sibTransId="{2A8B043A-519D-4114-AED5-4CFCDC954AFC}"/>
    <dgm:cxn modelId="{F88C89E1-EBDE-44F7-BB78-BF5CDAF48B45}" type="presOf" srcId="{684F42AD-423A-414E-8F00-CED13C864773}" destId="{73E7C32E-9EA5-406E-91C1-45E1685D44F2}" srcOrd="0" destOrd="3" presId="urn:microsoft.com/office/officeart/2005/8/layout/hList1"/>
    <dgm:cxn modelId="{3765539E-EB33-48C1-A584-DF0A1A1FE825}" srcId="{EC8BE826-DE11-4788-A295-F4271F226514}" destId="{2DC0D51A-0E9A-4BA9-B634-6E215B28EDA0}" srcOrd="3" destOrd="0" parTransId="{B445FC58-53E2-4785-9633-ADDAF917130C}" sibTransId="{79320A1A-64CF-4267-8C08-244148CC047A}"/>
    <dgm:cxn modelId="{7FB491FB-D348-4F4D-AC63-88F9B59E2713}" srcId="{D5F708B7-1EED-4D4F-9DC2-F283CD74FB52}" destId="{4BAEE9A6-44F4-4A2B-8623-B0988D3EE766}" srcOrd="3" destOrd="0" parTransId="{3171CC02-9BCF-411A-8B12-44661F432890}" sibTransId="{7FC6FBC8-0CA8-4560-ABA6-68F471E51843}"/>
    <dgm:cxn modelId="{3802B205-C639-411D-B904-9CC03CF0CD12}" srcId="{D5F708B7-1EED-4D4F-9DC2-F283CD74FB52}" destId="{AD3890FE-0271-4852-BA8B-48738F03EE3A}" srcOrd="1" destOrd="0" parTransId="{B6EF1B8B-97B5-486C-A4DF-941BE92CBAC3}" sibTransId="{583404DC-7812-4343-8C31-B2AD1614484A}"/>
    <dgm:cxn modelId="{0934DDEB-8500-4ECC-8F09-2628E20752C5}" type="presOf" srcId="{8E5C5498-D71C-41F0-AE4C-F34BC54338D2}" destId="{52E57EF6-4E77-4C28-BEF2-A904213AAE59}" srcOrd="0" destOrd="2" presId="urn:microsoft.com/office/officeart/2005/8/layout/hList1"/>
    <dgm:cxn modelId="{397ED1E7-2586-46BA-AC1F-073B06DD9271}" srcId="{9185970A-D3F0-4E22-B7A4-1263459C415D}" destId="{12342B72-E09B-4714-9B32-CACBB048EB67}" srcOrd="1" destOrd="0" parTransId="{DA3694FE-9BB0-4386-8EFE-412CEF3A90A8}" sibTransId="{04CD4151-4E01-4BE5-BB94-0954A74777D0}"/>
    <dgm:cxn modelId="{8F2E6AC6-DD62-4B1C-B2F9-21682543663B}" type="presOf" srcId="{AD3890FE-0271-4852-BA8B-48738F03EE3A}" destId="{9182A705-1C06-4308-A30B-60FE531162A6}" srcOrd="0" destOrd="1" presId="urn:microsoft.com/office/officeart/2005/8/layout/hList1"/>
    <dgm:cxn modelId="{44A1F2CA-EFA4-4053-9DA6-92A1E1DDC02D}" srcId="{9185970A-D3F0-4E22-B7A4-1263459C415D}" destId="{D7431640-6738-4308-9563-928D70ED4AA2}" srcOrd="0" destOrd="0" parTransId="{E13B75D2-A228-4B85-B9EA-020B891D27DB}" sibTransId="{0AD7C561-E495-4D43-98A2-63D94275893F}"/>
    <dgm:cxn modelId="{EF9A4320-4A94-4952-AD36-B771EFDF294A}" type="presOf" srcId="{9183614C-7731-401A-879F-F719A29EED36}" destId="{9FA2C8C5-32F3-4CD3-B32E-95F45778F0E0}" srcOrd="0" destOrd="0" presId="urn:microsoft.com/office/officeart/2005/8/layout/hList1"/>
    <dgm:cxn modelId="{869EDA2D-FD23-420E-9933-9D820B0E3152}" type="presOf" srcId="{96A9769E-BF69-4C8B-8AB7-50BF45ECEE89}" destId="{75EBE5BE-D7CE-4337-A395-1C54ECF337F7}" srcOrd="0" destOrd="5" presId="urn:microsoft.com/office/officeart/2005/8/layout/hList1"/>
    <dgm:cxn modelId="{5BFEFBC2-8666-4547-BCCD-23EB634CD362}" srcId="{D5F708B7-1EED-4D4F-9DC2-F283CD74FB52}" destId="{84BC7AB1-B640-488C-A6EB-EBE136E15EC2}" srcOrd="4" destOrd="0" parTransId="{A50764A9-5459-497D-9B86-B1A4B7FD4BCF}" sibTransId="{22D1C6E1-D0C6-4411-AF4F-432F23C3A55F}"/>
    <dgm:cxn modelId="{4047F361-968C-45AD-90AE-6C862AE2868D}" srcId="{9183614C-7731-401A-879F-F719A29EED36}" destId="{CA527254-815C-44D0-A50C-F9C3F248B6D5}" srcOrd="3" destOrd="0" parTransId="{77ACE152-AC39-4171-A196-385AEE3A3D37}" sibTransId="{CA8DE1E2-F230-4B7A-BC68-9F75E96449F4}"/>
    <dgm:cxn modelId="{6EA09E25-F87F-40C8-91AF-FBE7B4679B9E}" srcId="{EC8BE826-DE11-4788-A295-F4271F226514}" destId="{B5216F94-930C-4A67-8A89-35F7BDB3A3AF}" srcOrd="0" destOrd="0" parTransId="{48117CB1-D709-4364-9C30-D839E36BB097}" sibTransId="{8F3D6BC3-54C0-4EB2-B5D9-C23BAD73ABD5}"/>
    <dgm:cxn modelId="{103B4CE6-6DD2-4272-8AB4-10D5DEDBED14}" type="presOf" srcId="{CA527254-815C-44D0-A50C-F9C3F248B6D5}" destId="{8F8339BF-3290-4045-9F30-EF08531088B0}" srcOrd="0" destOrd="0" presId="urn:microsoft.com/office/officeart/2005/8/layout/hList1"/>
    <dgm:cxn modelId="{9869A297-46DA-4F53-9E13-389061A84D5A}" type="presOf" srcId="{AC194E5E-A65B-4E9C-8E2E-DD3014A1F8C9}" destId="{9182A705-1C06-4308-A30B-60FE531162A6}" srcOrd="0" destOrd="0" presId="urn:microsoft.com/office/officeart/2005/8/layout/hList1"/>
    <dgm:cxn modelId="{4C5B5566-0BFF-433A-A17E-2E2C63CD6A55}" srcId="{EC8BE826-DE11-4788-A295-F4271F226514}" destId="{5A8294E7-A15E-4FD9-8298-E15BC397D446}" srcOrd="1" destOrd="0" parTransId="{EE025B1D-1D54-4AF2-80BF-5DFA60C64792}" sibTransId="{2EE44742-BFA1-4844-BEC7-08517F12C7A4}"/>
    <dgm:cxn modelId="{76E15409-08FD-47E5-ABC6-94008A9F5AEE}" srcId="{9183614C-7731-401A-879F-F719A29EED36}" destId="{EC8BE826-DE11-4788-A295-F4271F226514}" srcOrd="1" destOrd="0" parTransId="{38224CE4-AD16-4A78-9888-D7FA4D1968A4}" sibTransId="{A948D0EF-D8E7-4BD6-BC31-787CC896BBF8}"/>
    <dgm:cxn modelId="{746A60B3-4117-4C07-B455-795048C3090B}" type="presOf" srcId="{9185970A-D3F0-4E22-B7A4-1263459C415D}" destId="{4A67DC21-56FE-4751-9054-EEFE47A097F8}" srcOrd="0" destOrd="0" presId="urn:microsoft.com/office/officeart/2005/8/layout/hList1"/>
    <dgm:cxn modelId="{BD28AF3B-3E18-43FE-B9A6-5E282BF2797B}" type="presOf" srcId="{F1C471B6-DC34-44BC-B0BA-F380EA04C359}" destId="{75EBE5BE-D7CE-4337-A395-1C54ECF337F7}" srcOrd="0" destOrd="4" presId="urn:microsoft.com/office/officeart/2005/8/layout/hList1"/>
    <dgm:cxn modelId="{2371D0C2-F907-4350-9255-9AF49E114B12}" type="presParOf" srcId="{9FA2C8C5-32F3-4CD3-B32E-95F45778F0E0}" destId="{B5C9E0B5-ED61-4F54-9B17-8EDB470E22DC}" srcOrd="0" destOrd="0" presId="urn:microsoft.com/office/officeart/2005/8/layout/hList1"/>
    <dgm:cxn modelId="{288CE56F-BAA5-47AE-A828-CA4EFE739B4B}" type="presParOf" srcId="{B5C9E0B5-ED61-4F54-9B17-8EDB470E22DC}" destId="{ECDAFB2A-E0C6-4D1D-998C-D468F077EDC7}" srcOrd="0" destOrd="0" presId="urn:microsoft.com/office/officeart/2005/8/layout/hList1"/>
    <dgm:cxn modelId="{A2B605E1-6583-4DF0-AA7F-0DD9A4F64311}" type="presParOf" srcId="{B5C9E0B5-ED61-4F54-9B17-8EDB470E22DC}" destId="{9182A705-1C06-4308-A30B-60FE531162A6}" srcOrd="1" destOrd="0" presId="urn:microsoft.com/office/officeart/2005/8/layout/hList1"/>
    <dgm:cxn modelId="{2BA90468-091D-4C3F-BF12-DC05869692CA}" type="presParOf" srcId="{9FA2C8C5-32F3-4CD3-B32E-95F45778F0E0}" destId="{0A60145F-A5D3-4E32-9B97-95EF844429E5}" srcOrd="1" destOrd="0" presId="urn:microsoft.com/office/officeart/2005/8/layout/hList1"/>
    <dgm:cxn modelId="{8012C931-1034-400F-8552-86559DF250D8}" type="presParOf" srcId="{9FA2C8C5-32F3-4CD3-B32E-95F45778F0E0}" destId="{F9C83951-7402-488B-8273-38CF462A8C24}" srcOrd="2" destOrd="0" presId="urn:microsoft.com/office/officeart/2005/8/layout/hList1"/>
    <dgm:cxn modelId="{867A3DD1-AD9D-474F-A861-5939A4C35DAA}" type="presParOf" srcId="{F9C83951-7402-488B-8273-38CF462A8C24}" destId="{6C5E0412-9D50-4FC6-98CF-33ABAEE8375C}" srcOrd="0" destOrd="0" presId="urn:microsoft.com/office/officeart/2005/8/layout/hList1"/>
    <dgm:cxn modelId="{F90A6BEE-E192-4616-9CFF-6C86B619E587}" type="presParOf" srcId="{F9C83951-7402-488B-8273-38CF462A8C24}" destId="{75EBE5BE-D7CE-4337-A395-1C54ECF337F7}" srcOrd="1" destOrd="0" presId="urn:microsoft.com/office/officeart/2005/8/layout/hList1"/>
    <dgm:cxn modelId="{28C87AC9-2A3B-4D23-97A8-1403A3913F9E}" type="presParOf" srcId="{9FA2C8C5-32F3-4CD3-B32E-95F45778F0E0}" destId="{080C3DC4-A9FC-49C5-AF6C-819DA55B4626}" srcOrd="3" destOrd="0" presId="urn:microsoft.com/office/officeart/2005/8/layout/hList1"/>
    <dgm:cxn modelId="{368A18D4-BAA5-4499-80EB-9BF2619A2930}" type="presParOf" srcId="{9FA2C8C5-32F3-4CD3-B32E-95F45778F0E0}" destId="{A71C453E-2643-44F2-9816-480D584A2BCB}" srcOrd="4" destOrd="0" presId="urn:microsoft.com/office/officeart/2005/8/layout/hList1"/>
    <dgm:cxn modelId="{5EEF984C-38BA-42BB-912C-261952CE2CB6}" type="presParOf" srcId="{A71C453E-2643-44F2-9816-480D584A2BCB}" destId="{4A67DC21-56FE-4751-9054-EEFE47A097F8}" srcOrd="0" destOrd="0" presId="urn:microsoft.com/office/officeart/2005/8/layout/hList1"/>
    <dgm:cxn modelId="{86BE2855-AE7D-4DFE-BF8D-6696F3470601}" type="presParOf" srcId="{A71C453E-2643-44F2-9816-480D584A2BCB}" destId="{73E7C32E-9EA5-406E-91C1-45E1685D44F2}" srcOrd="1" destOrd="0" presId="urn:microsoft.com/office/officeart/2005/8/layout/hList1"/>
    <dgm:cxn modelId="{0C5D9691-16E0-4345-9230-8A7117A7D26D}" type="presParOf" srcId="{9FA2C8C5-32F3-4CD3-B32E-95F45778F0E0}" destId="{967A974B-7052-4B21-9202-B6E2526A5009}" srcOrd="5" destOrd="0" presId="urn:microsoft.com/office/officeart/2005/8/layout/hList1"/>
    <dgm:cxn modelId="{31589EBE-8CF1-4BF4-8DC5-76448C118028}" type="presParOf" srcId="{9FA2C8C5-32F3-4CD3-B32E-95F45778F0E0}" destId="{1378E2F8-16E8-4F55-A020-8AC0876C3E20}" srcOrd="6" destOrd="0" presId="urn:microsoft.com/office/officeart/2005/8/layout/hList1"/>
    <dgm:cxn modelId="{00F29E0D-0C80-4F75-89E8-0B74E19D00AC}" type="presParOf" srcId="{1378E2F8-16E8-4F55-A020-8AC0876C3E20}" destId="{8F8339BF-3290-4045-9F30-EF08531088B0}" srcOrd="0" destOrd="0" presId="urn:microsoft.com/office/officeart/2005/8/layout/hList1"/>
    <dgm:cxn modelId="{2CD6F69B-EC9C-4A24-B7BC-74FD027C3726}" type="presParOf" srcId="{1378E2F8-16E8-4F55-A020-8AC0876C3E20}" destId="{52E57EF6-4E77-4C28-BEF2-A904213AAE5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D3DEA1-5F37-4A78-B178-8860D66AD309}" type="doc">
      <dgm:prSet loTypeId="urn:microsoft.com/office/officeart/2005/8/layout/process4" loCatId="list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it-IT"/>
        </a:p>
      </dgm:t>
    </dgm:pt>
    <dgm:pt modelId="{655A093E-5602-4A4F-BB7B-56727B152EE2}">
      <dgm:prSet phldrT="[Testo]"/>
      <dgm:spPr>
        <a:solidFill>
          <a:srgbClr val="00467A"/>
        </a:solidFill>
      </dgm:spPr>
      <dgm:t>
        <a:bodyPr/>
        <a:lstStyle/>
        <a:p>
          <a:r>
            <a:rPr lang="it-IT" b="1" dirty="0" err="1" smtClean="0"/>
            <a:t>Pre</a:t>
          </a:r>
          <a:r>
            <a:rPr lang="it-IT" b="1" dirty="0" smtClean="0"/>
            <a:t>-censuaria</a:t>
          </a:r>
          <a:endParaRPr lang="it-IT" b="1" dirty="0"/>
        </a:p>
      </dgm:t>
    </dgm:pt>
    <dgm:pt modelId="{88586A0A-9585-44AF-ACB3-81FE2A10EB45}" type="parTrans" cxnId="{321C2936-F22C-4261-B602-F81B298A9BE2}">
      <dgm:prSet/>
      <dgm:spPr/>
      <dgm:t>
        <a:bodyPr/>
        <a:lstStyle/>
        <a:p>
          <a:endParaRPr lang="it-IT"/>
        </a:p>
      </dgm:t>
    </dgm:pt>
    <dgm:pt modelId="{10B47EC3-31D2-417E-9DB8-4C5709B75A09}" type="sibTrans" cxnId="{321C2936-F22C-4261-B602-F81B298A9BE2}">
      <dgm:prSet/>
      <dgm:spPr/>
      <dgm:t>
        <a:bodyPr/>
        <a:lstStyle/>
        <a:p>
          <a:endParaRPr lang="it-IT"/>
        </a:p>
      </dgm:t>
    </dgm:pt>
    <dgm:pt modelId="{20CFDC1E-3B78-441E-B38F-DE99D94DE302}">
      <dgm:prSet phldrT="[Testo]"/>
      <dgm:spPr>
        <a:solidFill>
          <a:srgbClr val="00467A"/>
        </a:solidFill>
      </dgm:spPr>
      <dgm:t>
        <a:bodyPr/>
        <a:lstStyle/>
        <a:p>
          <a:r>
            <a:rPr lang="it-IT" b="1" dirty="0" smtClean="0"/>
            <a:t>Censuaria (1)</a:t>
          </a:r>
          <a:endParaRPr lang="it-IT" b="1" dirty="0"/>
        </a:p>
      </dgm:t>
    </dgm:pt>
    <dgm:pt modelId="{0E291CF3-B07F-4E81-A184-E0FF68BF9348}" type="parTrans" cxnId="{A4E1A1C4-9D8C-4B51-A9D4-45D03BD7A57E}">
      <dgm:prSet/>
      <dgm:spPr/>
      <dgm:t>
        <a:bodyPr/>
        <a:lstStyle/>
        <a:p>
          <a:endParaRPr lang="it-IT"/>
        </a:p>
      </dgm:t>
    </dgm:pt>
    <dgm:pt modelId="{6B45CF13-B4CE-4D03-942C-54F38C0DD25A}" type="sibTrans" cxnId="{A4E1A1C4-9D8C-4B51-A9D4-45D03BD7A57E}">
      <dgm:prSet/>
      <dgm:spPr/>
      <dgm:t>
        <a:bodyPr/>
        <a:lstStyle/>
        <a:p>
          <a:endParaRPr lang="it-IT"/>
        </a:p>
      </dgm:t>
    </dgm:pt>
    <dgm:pt modelId="{F3D31451-4236-4B37-AE36-54B1584C61E9}">
      <dgm:prSet phldrT="[Testo]"/>
      <dgm:spPr>
        <a:solidFill>
          <a:srgbClr val="00467A"/>
        </a:solidFill>
      </dgm:spPr>
      <dgm:t>
        <a:bodyPr/>
        <a:lstStyle/>
        <a:p>
          <a:r>
            <a:rPr lang="it-IT" b="1" dirty="0" smtClean="0"/>
            <a:t>Censuaria (2)</a:t>
          </a:r>
          <a:endParaRPr lang="it-IT" b="1" dirty="0"/>
        </a:p>
      </dgm:t>
    </dgm:pt>
    <dgm:pt modelId="{56FFA9A1-B429-4FF8-821D-77E4519539DF}" type="parTrans" cxnId="{3F6CD630-5B9E-4327-BEF6-634E960756C0}">
      <dgm:prSet/>
      <dgm:spPr/>
      <dgm:t>
        <a:bodyPr/>
        <a:lstStyle/>
        <a:p>
          <a:endParaRPr lang="it-IT"/>
        </a:p>
      </dgm:t>
    </dgm:pt>
    <dgm:pt modelId="{2E5EB236-B11D-4BD8-8C41-B2847B2AA3C0}" type="sibTrans" cxnId="{3F6CD630-5B9E-4327-BEF6-634E960756C0}">
      <dgm:prSet/>
      <dgm:spPr/>
      <dgm:t>
        <a:bodyPr/>
        <a:lstStyle/>
        <a:p>
          <a:endParaRPr lang="it-IT"/>
        </a:p>
      </dgm:t>
    </dgm:pt>
    <dgm:pt modelId="{834C45E0-CD91-404A-9EB5-712A94E3401C}" type="pres">
      <dgm:prSet presAssocID="{ACD3DEA1-5F37-4A78-B178-8860D66AD30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53AF8D19-3706-4E51-9C53-DD46ED87927A}" type="pres">
      <dgm:prSet presAssocID="{F3D31451-4236-4B37-AE36-54B1584C61E9}" presName="boxAndChildren" presStyleCnt="0"/>
      <dgm:spPr/>
    </dgm:pt>
    <dgm:pt modelId="{826DEBB6-2D2D-4D4F-8416-BAF6FD9A53C8}" type="pres">
      <dgm:prSet presAssocID="{F3D31451-4236-4B37-AE36-54B1584C61E9}" presName="parentTextBox" presStyleLbl="node1" presStyleIdx="0" presStyleCnt="3"/>
      <dgm:spPr/>
      <dgm:t>
        <a:bodyPr/>
        <a:lstStyle/>
        <a:p>
          <a:endParaRPr lang="it-IT"/>
        </a:p>
      </dgm:t>
    </dgm:pt>
    <dgm:pt modelId="{B00FBD97-D967-4CAF-8EBB-EE9597B5428B}" type="pres">
      <dgm:prSet presAssocID="{6B45CF13-B4CE-4D03-942C-54F38C0DD25A}" presName="sp" presStyleCnt="0"/>
      <dgm:spPr/>
    </dgm:pt>
    <dgm:pt modelId="{873A023F-2929-4DE9-83E7-BDAF3C818256}" type="pres">
      <dgm:prSet presAssocID="{20CFDC1E-3B78-441E-B38F-DE99D94DE302}" presName="arrowAndChildren" presStyleCnt="0"/>
      <dgm:spPr/>
    </dgm:pt>
    <dgm:pt modelId="{5E3F1399-2896-49E0-83A6-CE103BF1E09B}" type="pres">
      <dgm:prSet presAssocID="{20CFDC1E-3B78-441E-B38F-DE99D94DE302}" presName="parentTextArrow" presStyleLbl="node1" presStyleIdx="1" presStyleCnt="3"/>
      <dgm:spPr/>
      <dgm:t>
        <a:bodyPr/>
        <a:lstStyle/>
        <a:p>
          <a:endParaRPr lang="it-IT"/>
        </a:p>
      </dgm:t>
    </dgm:pt>
    <dgm:pt modelId="{D51F9C0B-5C10-4DDF-9D12-5B3ACAB15FD7}" type="pres">
      <dgm:prSet presAssocID="{10B47EC3-31D2-417E-9DB8-4C5709B75A09}" presName="sp" presStyleCnt="0"/>
      <dgm:spPr/>
    </dgm:pt>
    <dgm:pt modelId="{61FA9059-58CC-424C-967C-A5141DB03ECE}" type="pres">
      <dgm:prSet presAssocID="{655A093E-5602-4A4F-BB7B-56727B152EE2}" presName="arrowAndChildren" presStyleCnt="0"/>
      <dgm:spPr/>
    </dgm:pt>
    <dgm:pt modelId="{9D1CC5DD-1B01-4AA2-B8AB-874DD13A4D37}" type="pres">
      <dgm:prSet presAssocID="{655A093E-5602-4A4F-BB7B-56727B152EE2}" presName="parentTextArrow" presStyleLbl="node1" presStyleIdx="2" presStyleCnt="3"/>
      <dgm:spPr/>
      <dgm:t>
        <a:bodyPr/>
        <a:lstStyle/>
        <a:p>
          <a:endParaRPr lang="it-IT"/>
        </a:p>
      </dgm:t>
    </dgm:pt>
  </dgm:ptLst>
  <dgm:cxnLst>
    <dgm:cxn modelId="{A4E1A1C4-9D8C-4B51-A9D4-45D03BD7A57E}" srcId="{ACD3DEA1-5F37-4A78-B178-8860D66AD309}" destId="{20CFDC1E-3B78-441E-B38F-DE99D94DE302}" srcOrd="1" destOrd="0" parTransId="{0E291CF3-B07F-4E81-A184-E0FF68BF9348}" sibTransId="{6B45CF13-B4CE-4D03-942C-54F38C0DD25A}"/>
    <dgm:cxn modelId="{FC454670-F502-4C80-B11F-B10AAE771473}" type="presOf" srcId="{ACD3DEA1-5F37-4A78-B178-8860D66AD309}" destId="{834C45E0-CD91-404A-9EB5-712A94E3401C}" srcOrd="0" destOrd="0" presId="urn:microsoft.com/office/officeart/2005/8/layout/process4"/>
    <dgm:cxn modelId="{74BEE2F1-7024-4F85-A343-2C93343FA4C7}" type="presOf" srcId="{20CFDC1E-3B78-441E-B38F-DE99D94DE302}" destId="{5E3F1399-2896-49E0-83A6-CE103BF1E09B}" srcOrd="0" destOrd="0" presId="urn:microsoft.com/office/officeart/2005/8/layout/process4"/>
    <dgm:cxn modelId="{3F6CD630-5B9E-4327-BEF6-634E960756C0}" srcId="{ACD3DEA1-5F37-4A78-B178-8860D66AD309}" destId="{F3D31451-4236-4B37-AE36-54B1584C61E9}" srcOrd="2" destOrd="0" parTransId="{56FFA9A1-B429-4FF8-821D-77E4519539DF}" sibTransId="{2E5EB236-B11D-4BD8-8C41-B2847B2AA3C0}"/>
    <dgm:cxn modelId="{3316AB6B-147F-4428-A648-7D8656F35F2C}" type="presOf" srcId="{F3D31451-4236-4B37-AE36-54B1584C61E9}" destId="{826DEBB6-2D2D-4D4F-8416-BAF6FD9A53C8}" srcOrd="0" destOrd="0" presId="urn:microsoft.com/office/officeart/2005/8/layout/process4"/>
    <dgm:cxn modelId="{321C2936-F22C-4261-B602-F81B298A9BE2}" srcId="{ACD3DEA1-5F37-4A78-B178-8860D66AD309}" destId="{655A093E-5602-4A4F-BB7B-56727B152EE2}" srcOrd="0" destOrd="0" parTransId="{88586A0A-9585-44AF-ACB3-81FE2A10EB45}" sibTransId="{10B47EC3-31D2-417E-9DB8-4C5709B75A09}"/>
    <dgm:cxn modelId="{EEB0F972-AB9D-4863-BF4E-7E7F57C28BA0}" type="presOf" srcId="{655A093E-5602-4A4F-BB7B-56727B152EE2}" destId="{9D1CC5DD-1B01-4AA2-B8AB-874DD13A4D37}" srcOrd="0" destOrd="0" presId="urn:microsoft.com/office/officeart/2005/8/layout/process4"/>
    <dgm:cxn modelId="{597BED31-2C0F-4491-BFEA-BFE5DB6C9496}" type="presParOf" srcId="{834C45E0-CD91-404A-9EB5-712A94E3401C}" destId="{53AF8D19-3706-4E51-9C53-DD46ED87927A}" srcOrd="0" destOrd="0" presId="urn:microsoft.com/office/officeart/2005/8/layout/process4"/>
    <dgm:cxn modelId="{D6991AF1-32E9-49BF-B357-8A1DC02027CF}" type="presParOf" srcId="{53AF8D19-3706-4E51-9C53-DD46ED87927A}" destId="{826DEBB6-2D2D-4D4F-8416-BAF6FD9A53C8}" srcOrd="0" destOrd="0" presId="urn:microsoft.com/office/officeart/2005/8/layout/process4"/>
    <dgm:cxn modelId="{1F88E6B5-D4D0-43D1-B857-1B08A6B1D060}" type="presParOf" srcId="{834C45E0-CD91-404A-9EB5-712A94E3401C}" destId="{B00FBD97-D967-4CAF-8EBB-EE9597B5428B}" srcOrd="1" destOrd="0" presId="urn:microsoft.com/office/officeart/2005/8/layout/process4"/>
    <dgm:cxn modelId="{5FE19409-B2B0-45F8-ADC0-9D0568DA0B11}" type="presParOf" srcId="{834C45E0-CD91-404A-9EB5-712A94E3401C}" destId="{873A023F-2929-4DE9-83E7-BDAF3C818256}" srcOrd="2" destOrd="0" presId="urn:microsoft.com/office/officeart/2005/8/layout/process4"/>
    <dgm:cxn modelId="{B34766C0-EF17-4F6B-9954-4BD98646BDA7}" type="presParOf" srcId="{873A023F-2929-4DE9-83E7-BDAF3C818256}" destId="{5E3F1399-2896-49E0-83A6-CE103BF1E09B}" srcOrd="0" destOrd="0" presId="urn:microsoft.com/office/officeart/2005/8/layout/process4"/>
    <dgm:cxn modelId="{9BE069E4-C483-4E16-9B83-F6994DB78CE0}" type="presParOf" srcId="{834C45E0-CD91-404A-9EB5-712A94E3401C}" destId="{D51F9C0B-5C10-4DDF-9D12-5B3ACAB15FD7}" srcOrd="3" destOrd="0" presId="urn:microsoft.com/office/officeart/2005/8/layout/process4"/>
    <dgm:cxn modelId="{CEADA4EB-3A11-4FA8-B90C-0586B5B09D79}" type="presParOf" srcId="{834C45E0-CD91-404A-9EB5-712A94E3401C}" destId="{61FA9059-58CC-424C-967C-A5141DB03ECE}" srcOrd="4" destOrd="0" presId="urn:microsoft.com/office/officeart/2005/8/layout/process4"/>
    <dgm:cxn modelId="{86144740-BEC2-4C38-836E-E5782CDDE24B}" type="presParOf" srcId="{61FA9059-58CC-424C-967C-A5141DB03ECE}" destId="{9D1CC5DD-1B01-4AA2-B8AB-874DD13A4D3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49822D-CB08-48DB-90CC-F8458F2C1693}" type="doc">
      <dgm:prSet loTypeId="urn:microsoft.com/office/officeart/2005/8/layout/process3" loCatId="process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it-IT"/>
        </a:p>
      </dgm:t>
    </dgm:pt>
    <dgm:pt modelId="{E28D5CC3-AF11-4DE0-A373-72CF17920C08}">
      <dgm:prSet phldrT="[Testo]" custT="1"/>
      <dgm:spPr/>
      <dgm:t>
        <a:bodyPr/>
        <a:lstStyle/>
        <a:p>
          <a:r>
            <a:rPr lang="it-IT" sz="1200" b="1" dirty="0" smtClean="0"/>
            <a:t>Costituzione UPC</a:t>
          </a:r>
          <a:endParaRPr lang="it-IT" sz="1200" b="1" dirty="0"/>
        </a:p>
      </dgm:t>
    </dgm:pt>
    <dgm:pt modelId="{7867C80D-C2D7-4C20-BA23-76FC92786218}" type="parTrans" cxnId="{9733059B-6EF7-45A2-BD84-98863E751CD0}">
      <dgm:prSet/>
      <dgm:spPr/>
      <dgm:t>
        <a:bodyPr/>
        <a:lstStyle/>
        <a:p>
          <a:endParaRPr lang="it-IT"/>
        </a:p>
      </dgm:t>
    </dgm:pt>
    <dgm:pt modelId="{68BE66B7-6EDA-420C-9F41-A60E0A54B708}" type="sibTrans" cxnId="{9733059B-6EF7-45A2-BD84-98863E751CD0}">
      <dgm:prSet/>
      <dgm:spPr/>
      <dgm:t>
        <a:bodyPr/>
        <a:lstStyle/>
        <a:p>
          <a:endParaRPr lang="it-IT"/>
        </a:p>
      </dgm:t>
    </dgm:pt>
    <dgm:pt modelId="{CA03C43B-59EE-4346-9DF7-C7799C3EFDD8}">
      <dgm:prSet phldrT="[Testo]"/>
      <dgm:spPr/>
      <dgm:t>
        <a:bodyPr/>
        <a:lstStyle/>
        <a:p>
          <a:r>
            <a:rPr lang="it-IT" dirty="0" smtClean="0"/>
            <a:t>Nomina responsabile e componenti</a:t>
          </a:r>
          <a:endParaRPr lang="it-IT" dirty="0"/>
        </a:p>
      </dgm:t>
    </dgm:pt>
    <dgm:pt modelId="{74799A63-2454-4CA0-8A68-0DE9539C21F6}" type="parTrans" cxnId="{993E3021-486F-4364-8984-0D8E947B0FC7}">
      <dgm:prSet/>
      <dgm:spPr/>
      <dgm:t>
        <a:bodyPr/>
        <a:lstStyle/>
        <a:p>
          <a:endParaRPr lang="it-IT"/>
        </a:p>
      </dgm:t>
    </dgm:pt>
    <dgm:pt modelId="{5941EEDB-6FA0-46A0-BB17-E3FFA7AA6357}" type="sibTrans" cxnId="{993E3021-486F-4364-8984-0D8E947B0FC7}">
      <dgm:prSet/>
      <dgm:spPr/>
      <dgm:t>
        <a:bodyPr/>
        <a:lstStyle/>
        <a:p>
          <a:endParaRPr lang="it-IT"/>
        </a:p>
      </dgm:t>
    </dgm:pt>
    <dgm:pt modelId="{1CFD3A01-1777-42FC-AE1F-1891470E4FF5}">
      <dgm:prSet phldrT="[Testo]" custT="1"/>
      <dgm:spPr/>
      <dgm:t>
        <a:bodyPr/>
        <a:lstStyle/>
        <a:p>
          <a:r>
            <a:rPr lang="it-IT" sz="1200" b="1" dirty="0" smtClean="0"/>
            <a:t>Formazione UPC</a:t>
          </a:r>
          <a:endParaRPr lang="it-IT" sz="1200" b="1" dirty="0"/>
        </a:p>
      </dgm:t>
    </dgm:pt>
    <dgm:pt modelId="{DE14A95B-26B6-4219-B69D-6DE622269F85}" type="parTrans" cxnId="{1455D778-B33E-4CD4-AEBE-C9CAAD700AB8}">
      <dgm:prSet/>
      <dgm:spPr/>
      <dgm:t>
        <a:bodyPr/>
        <a:lstStyle/>
        <a:p>
          <a:endParaRPr lang="it-IT"/>
        </a:p>
      </dgm:t>
    </dgm:pt>
    <dgm:pt modelId="{0348827D-5789-4682-9A4F-5F49DABBBD9F}" type="sibTrans" cxnId="{1455D778-B33E-4CD4-AEBE-C9CAAD700AB8}">
      <dgm:prSet/>
      <dgm:spPr/>
      <dgm:t>
        <a:bodyPr/>
        <a:lstStyle/>
        <a:p>
          <a:endParaRPr lang="it-IT"/>
        </a:p>
      </dgm:t>
    </dgm:pt>
    <dgm:pt modelId="{C8C30499-DEFD-4DC0-BA81-EB4CA329EEDD}">
      <dgm:prSet phldrT="[Testo]"/>
      <dgm:spPr/>
      <dgm:t>
        <a:bodyPr/>
        <a:lstStyle/>
        <a:p>
          <a:r>
            <a:rPr lang="it-IT" dirty="0" smtClean="0"/>
            <a:t>A cura di Istat regionale</a:t>
          </a:r>
          <a:endParaRPr lang="it-IT" dirty="0"/>
        </a:p>
      </dgm:t>
    </dgm:pt>
    <dgm:pt modelId="{A08E7B4E-C1CF-4656-B902-909014B360AC}" type="parTrans" cxnId="{787D6B24-ABA3-4BA0-B91A-C6B67E8276D8}">
      <dgm:prSet/>
      <dgm:spPr/>
      <dgm:t>
        <a:bodyPr/>
        <a:lstStyle/>
        <a:p>
          <a:endParaRPr lang="it-IT"/>
        </a:p>
      </dgm:t>
    </dgm:pt>
    <dgm:pt modelId="{E3AE1AF7-50D6-4E83-8AAA-83CDB6E9D283}" type="sibTrans" cxnId="{787D6B24-ABA3-4BA0-B91A-C6B67E8276D8}">
      <dgm:prSet/>
      <dgm:spPr/>
      <dgm:t>
        <a:bodyPr/>
        <a:lstStyle/>
        <a:p>
          <a:endParaRPr lang="it-IT"/>
        </a:p>
      </dgm:t>
    </dgm:pt>
    <dgm:pt modelId="{B20205FC-23B3-423A-A022-B2139A1C7038}">
      <dgm:prSet phldrT="[Testo]" custT="1"/>
      <dgm:spPr/>
      <dgm:t>
        <a:bodyPr/>
        <a:lstStyle/>
        <a:p>
          <a:r>
            <a:rPr lang="it-IT" sz="1200" b="1" dirty="0" smtClean="0"/>
            <a:t>Selezione rilevatori</a:t>
          </a:r>
          <a:endParaRPr lang="it-IT" sz="1200" b="1" dirty="0"/>
        </a:p>
      </dgm:t>
    </dgm:pt>
    <dgm:pt modelId="{44443110-F09A-4D1F-A8D4-648E6FB04A4A}" type="parTrans" cxnId="{3F8F6882-1FDA-411C-9D77-C64C59CE5CBC}">
      <dgm:prSet/>
      <dgm:spPr/>
      <dgm:t>
        <a:bodyPr/>
        <a:lstStyle/>
        <a:p>
          <a:endParaRPr lang="it-IT"/>
        </a:p>
      </dgm:t>
    </dgm:pt>
    <dgm:pt modelId="{53A7BFFA-4F99-4FCE-964E-ABA7F8BE89FE}" type="sibTrans" cxnId="{3F8F6882-1FDA-411C-9D77-C64C59CE5CBC}">
      <dgm:prSet/>
      <dgm:spPr/>
      <dgm:t>
        <a:bodyPr/>
        <a:lstStyle/>
        <a:p>
          <a:endParaRPr lang="it-IT"/>
        </a:p>
      </dgm:t>
    </dgm:pt>
    <dgm:pt modelId="{EEFD12FA-2AA1-4D41-9F1F-7F314115DDD5}">
      <dgm:prSet phldrT="[Testo]"/>
      <dgm:spPr/>
      <dgm:t>
        <a:bodyPr/>
        <a:lstStyle/>
        <a:p>
          <a:r>
            <a:rPr lang="it-IT" dirty="0" smtClean="0"/>
            <a:t>A cura UPC (bando interno e graduatoria comunale)</a:t>
          </a:r>
          <a:endParaRPr lang="it-IT" dirty="0"/>
        </a:p>
      </dgm:t>
    </dgm:pt>
    <dgm:pt modelId="{7D5DC3EC-AD25-4752-8744-CFB610AF74A8}" type="parTrans" cxnId="{91944321-1664-45E0-AA72-F3F20056DCDE}">
      <dgm:prSet/>
      <dgm:spPr/>
      <dgm:t>
        <a:bodyPr/>
        <a:lstStyle/>
        <a:p>
          <a:endParaRPr lang="it-IT"/>
        </a:p>
      </dgm:t>
    </dgm:pt>
    <dgm:pt modelId="{2BAFD3D9-4DA2-4830-B770-7F09773C05A6}" type="sibTrans" cxnId="{91944321-1664-45E0-AA72-F3F20056DCDE}">
      <dgm:prSet/>
      <dgm:spPr/>
      <dgm:t>
        <a:bodyPr/>
        <a:lstStyle/>
        <a:p>
          <a:endParaRPr lang="it-IT"/>
        </a:p>
      </dgm:t>
    </dgm:pt>
    <dgm:pt modelId="{7E1E9CD3-ACFB-46CA-828C-34DAF3FE6A8D}">
      <dgm:prSet phldrT="[Testo]" custT="1"/>
      <dgm:spPr/>
      <dgm:t>
        <a:bodyPr/>
        <a:lstStyle/>
        <a:p>
          <a:r>
            <a:rPr lang="it-IT" sz="1200" b="1" dirty="0" smtClean="0"/>
            <a:t>Assegnazione liste </a:t>
          </a:r>
          <a:r>
            <a:rPr lang="it-IT" sz="1200" b="1" dirty="0" err="1" smtClean="0"/>
            <a:t>pre</a:t>
          </a:r>
          <a:r>
            <a:rPr lang="it-IT" sz="1200" b="1" dirty="0" smtClean="0"/>
            <a:t>-censuarie</a:t>
          </a:r>
          <a:endParaRPr lang="it-IT" sz="1200" b="1" dirty="0"/>
        </a:p>
      </dgm:t>
    </dgm:pt>
    <dgm:pt modelId="{4C877E1B-93E7-4737-8294-BCB9A0EE52F7}" type="parTrans" cxnId="{8F262703-EB28-4A84-A49E-857030138B90}">
      <dgm:prSet/>
      <dgm:spPr/>
      <dgm:t>
        <a:bodyPr/>
        <a:lstStyle/>
        <a:p>
          <a:endParaRPr lang="it-IT"/>
        </a:p>
      </dgm:t>
    </dgm:pt>
    <dgm:pt modelId="{C1E86C55-F179-4566-B247-E1424CE6EAA8}" type="sibTrans" cxnId="{8F262703-EB28-4A84-A49E-857030138B90}">
      <dgm:prSet/>
      <dgm:spPr/>
      <dgm:t>
        <a:bodyPr/>
        <a:lstStyle/>
        <a:p>
          <a:endParaRPr lang="it-IT"/>
        </a:p>
      </dgm:t>
    </dgm:pt>
    <dgm:pt modelId="{E3EDCBA8-6334-403B-AD81-251B60B00B4E}">
      <dgm:prSet phldrT="[Testo]" custT="1"/>
      <dgm:spPr/>
      <dgm:t>
        <a:bodyPr/>
        <a:lstStyle/>
        <a:p>
          <a:r>
            <a:rPr lang="it-IT" sz="1200" b="1" dirty="0" smtClean="0"/>
            <a:t>Formazione rilevatori</a:t>
          </a:r>
          <a:endParaRPr lang="it-IT" sz="1200" b="1" dirty="0"/>
        </a:p>
      </dgm:t>
    </dgm:pt>
    <dgm:pt modelId="{EC17AA7B-137B-4C71-978E-544A217CEEED}" type="parTrans" cxnId="{BC5D0204-4949-4A51-8D3D-639044AAEC1A}">
      <dgm:prSet/>
      <dgm:spPr/>
      <dgm:t>
        <a:bodyPr/>
        <a:lstStyle/>
        <a:p>
          <a:endParaRPr lang="it-IT"/>
        </a:p>
      </dgm:t>
    </dgm:pt>
    <dgm:pt modelId="{EECDDF84-A0A1-4DE4-ACAA-88CDF3DCDFB3}" type="sibTrans" cxnId="{BC5D0204-4949-4A51-8D3D-639044AAEC1A}">
      <dgm:prSet/>
      <dgm:spPr/>
      <dgm:t>
        <a:bodyPr/>
        <a:lstStyle/>
        <a:p>
          <a:endParaRPr lang="it-IT"/>
        </a:p>
      </dgm:t>
    </dgm:pt>
    <dgm:pt modelId="{2D6876BE-2818-4D9C-8095-D34F5392161E}">
      <dgm:prSet/>
      <dgm:spPr/>
      <dgm:t>
        <a:bodyPr/>
        <a:lstStyle/>
        <a:p>
          <a:r>
            <a:rPr lang="it-IT" dirty="0" smtClean="0"/>
            <a:t>A cura di Istat regionale </a:t>
          </a:r>
          <a:endParaRPr lang="it-IT" dirty="0"/>
        </a:p>
      </dgm:t>
    </dgm:pt>
    <dgm:pt modelId="{8335A0AF-F7CB-4140-A8B2-A7039172172C}" type="parTrans" cxnId="{8E390695-557C-4C83-82D6-90BCBAE4DA49}">
      <dgm:prSet/>
      <dgm:spPr/>
      <dgm:t>
        <a:bodyPr/>
        <a:lstStyle/>
        <a:p>
          <a:endParaRPr lang="it-IT"/>
        </a:p>
      </dgm:t>
    </dgm:pt>
    <dgm:pt modelId="{C79A17B4-7A21-42A9-81BB-ACA6045C27D0}" type="sibTrans" cxnId="{8E390695-557C-4C83-82D6-90BCBAE4DA49}">
      <dgm:prSet/>
      <dgm:spPr/>
      <dgm:t>
        <a:bodyPr/>
        <a:lstStyle/>
        <a:p>
          <a:endParaRPr lang="it-IT"/>
        </a:p>
      </dgm:t>
    </dgm:pt>
    <dgm:pt modelId="{C37280A1-2108-4B3F-9CF9-76E3D95DC6B8}">
      <dgm:prSet/>
      <dgm:spPr/>
      <dgm:t>
        <a:bodyPr/>
        <a:lstStyle/>
        <a:p>
          <a:r>
            <a:rPr lang="it-IT" dirty="0" smtClean="0"/>
            <a:t>Da Istat a UPC e da UPC a rilevatori</a:t>
          </a:r>
          <a:endParaRPr lang="it-IT" dirty="0"/>
        </a:p>
      </dgm:t>
    </dgm:pt>
    <dgm:pt modelId="{19DAA04A-02A1-43E6-A044-DE2A6779D8E3}" type="parTrans" cxnId="{F10B5CFF-4A0E-464C-AA60-EBBAB37E0215}">
      <dgm:prSet/>
      <dgm:spPr/>
      <dgm:t>
        <a:bodyPr/>
        <a:lstStyle/>
        <a:p>
          <a:endParaRPr lang="it-IT"/>
        </a:p>
      </dgm:t>
    </dgm:pt>
    <dgm:pt modelId="{4BCF9BAA-797D-44AD-94B4-BBC7C5720526}" type="sibTrans" cxnId="{F10B5CFF-4A0E-464C-AA60-EBBAB37E0215}">
      <dgm:prSet/>
      <dgm:spPr/>
      <dgm:t>
        <a:bodyPr/>
        <a:lstStyle/>
        <a:p>
          <a:endParaRPr lang="it-IT"/>
        </a:p>
      </dgm:t>
    </dgm:pt>
    <dgm:pt modelId="{9E759684-7C5B-4FD5-BC7F-45822ACCA5CA}" type="pres">
      <dgm:prSet presAssocID="{9D49822D-CB08-48DB-90CC-F8458F2C169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CD55ED8B-167D-46A2-ACB5-B500C474F7AF}" type="pres">
      <dgm:prSet presAssocID="{E28D5CC3-AF11-4DE0-A373-72CF17920C08}" presName="composite" presStyleCnt="0"/>
      <dgm:spPr/>
    </dgm:pt>
    <dgm:pt modelId="{FE9B7A76-07E6-4D7A-8ADE-234C40962E9B}" type="pres">
      <dgm:prSet presAssocID="{E28D5CC3-AF11-4DE0-A373-72CF17920C08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F27BB67-74E3-456A-AD7A-0F8570C25162}" type="pres">
      <dgm:prSet presAssocID="{E28D5CC3-AF11-4DE0-A373-72CF17920C08}" presName="parSh" presStyleLbl="node1" presStyleIdx="0" presStyleCnt="5"/>
      <dgm:spPr/>
      <dgm:t>
        <a:bodyPr/>
        <a:lstStyle/>
        <a:p>
          <a:endParaRPr lang="it-IT"/>
        </a:p>
      </dgm:t>
    </dgm:pt>
    <dgm:pt modelId="{44C064E3-D398-4C51-BE32-55456ADEE9FC}" type="pres">
      <dgm:prSet presAssocID="{E28D5CC3-AF11-4DE0-A373-72CF17920C08}" presName="desTx" presStyleLbl="fgAcc1" presStyleIdx="0" presStyleCnt="5" custScaleY="84394" custLinFactNeighborY="652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0FF780D-A86E-42F6-861F-D4E890C58E62}" type="pres">
      <dgm:prSet presAssocID="{68BE66B7-6EDA-420C-9F41-A60E0A54B708}" presName="sibTrans" presStyleLbl="sibTrans2D1" presStyleIdx="0" presStyleCnt="4"/>
      <dgm:spPr/>
      <dgm:t>
        <a:bodyPr/>
        <a:lstStyle/>
        <a:p>
          <a:endParaRPr lang="it-IT"/>
        </a:p>
      </dgm:t>
    </dgm:pt>
    <dgm:pt modelId="{8265910C-7DF6-4FB0-A047-735FC7028454}" type="pres">
      <dgm:prSet presAssocID="{68BE66B7-6EDA-420C-9F41-A60E0A54B708}" presName="connTx" presStyleLbl="sibTrans2D1" presStyleIdx="0" presStyleCnt="4"/>
      <dgm:spPr/>
      <dgm:t>
        <a:bodyPr/>
        <a:lstStyle/>
        <a:p>
          <a:endParaRPr lang="it-IT"/>
        </a:p>
      </dgm:t>
    </dgm:pt>
    <dgm:pt modelId="{58CFA19F-241A-401B-9D5B-8F1292CC5C15}" type="pres">
      <dgm:prSet presAssocID="{1CFD3A01-1777-42FC-AE1F-1891470E4FF5}" presName="composite" presStyleCnt="0"/>
      <dgm:spPr/>
    </dgm:pt>
    <dgm:pt modelId="{7DC0AF9B-DF35-4D8A-9462-86FDBF59217C}" type="pres">
      <dgm:prSet presAssocID="{1CFD3A01-1777-42FC-AE1F-1891470E4FF5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70EFE7F-D592-48BE-852E-E606A6E07A22}" type="pres">
      <dgm:prSet presAssocID="{1CFD3A01-1777-42FC-AE1F-1891470E4FF5}" presName="parSh" presStyleLbl="node1" presStyleIdx="1" presStyleCnt="5"/>
      <dgm:spPr/>
      <dgm:t>
        <a:bodyPr/>
        <a:lstStyle/>
        <a:p>
          <a:endParaRPr lang="it-IT"/>
        </a:p>
      </dgm:t>
    </dgm:pt>
    <dgm:pt modelId="{E6AFC5C7-CDD7-4C30-B5BE-2A90D01A041B}" type="pres">
      <dgm:prSet presAssocID="{1CFD3A01-1777-42FC-AE1F-1891470E4FF5}" presName="desTx" presStyleLbl="fgAcc1" presStyleIdx="1" presStyleCnt="5" custScaleY="84394" custLinFactNeighborY="652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5235F72-3439-4342-9846-E0DAD4100A99}" type="pres">
      <dgm:prSet presAssocID="{0348827D-5789-4682-9A4F-5F49DABBBD9F}" presName="sibTrans" presStyleLbl="sibTrans2D1" presStyleIdx="1" presStyleCnt="4" custLinFactNeighborX="28344"/>
      <dgm:spPr/>
      <dgm:t>
        <a:bodyPr/>
        <a:lstStyle/>
        <a:p>
          <a:endParaRPr lang="it-IT"/>
        </a:p>
      </dgm:t>
    </dgm:pt>
    <dgm:pt modelId="{5D78F39C-F3FF-4AEB-B44E-EC1F12BD3739}" type="pres">
      <dgm:prSet presAssocID="{0348827D-5789-4682-9A4F-5F49DABBBD9F}" presName="connTx" presStyleLbl="sibTrans2D1" presStyleIdx="1" presStyleCnt="4"/>
      <dgm:spPr/>
      <dgm:t>
        <a:bodyPr/>
        <a:lstStyle/>
        <a:p>
          <a:endParaRPr lang="it-IT"/>
        </a:p>
      </dgm:t>
    </dgm:pt>
    <dgm:pt modelId="{C06AE3AB-6CDD-4897-95D1-90FB0A9D732B}" type="pres">
      <dgm:prSet presAssocID="{B20205FC-23B3-423A-A022-B2139A1C7038}" presName="composite" presStyleCnt="0"/>
      <dgm:spPr/>
    </dgm:pt>
    <dgm:pt modelId="{0CC2F868-3F3F-475A-A96A-2C64F1AF9AA4}" type="pres">
      <dgm:prSet presAssocID="{B20205FC-23B3-423A-A022-B2139A1C7038}" presName="par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A74CE78-4F9A-4DE4-AAAE-6449989485BE}" type="pres">
      <dgm:prSet presAssocID="{B20205FC-23B3-423A-A022-B2139A1C7038}" presName="parSh" presStyleLbl="node1" presStyleIdx="2" presStyleCnt="5"/>
      <dgm:spPr/>
      <dgm:t>
        <a:bodyPr/>
        <a:lstStyle/>
        <a:p>
          <a:endParaRPr lang="it-IT"/>
        </a:p>
      </dgm:t>
    </dgm:pt>
    <dgm:pt modelId="{7CC3ADA1-20D7-4BDE-A926-3BBDB34940F6}" type="pres">
      <dgm:prSet presAssocID="{B20205FC-23B3-423A-A022-B2139A1C7038}" presName="desTx" presStyleLbl="fgAcc1" presStyleIdx="2" presStyleCnt="5" custScaleY="84394" custLinFactNeighborY="652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02F4290-9704-473E-9951-77E444EADF92}" type="pres">
      <dgm:prSet presAssocID="{53A7BFFA-4F99-4FCE-964E-ABA7F8BE89FE}" presName="sibTrans" presStyleLbl="sibTrans2D1" presStyleIdx="2" presStyleCnt="4"/>
      <dgm:spPr/>
      <dgm:t>
        <a:bodyPr/>
        <a:lstStyle/>
        <a:p>
          <a:endParaRPr lang="it-IT"/>
        </a:p>
      </dgm:t>
    </dgm:pt>
    <dgm:pt modelId="{8E9BFBA2-F468-425A-B33B-ADD80CC5316B}" type="pres">
      <dgm:prSet presAssocID="{53A7BFFA-4F99-4FCE-964E-ABA7F8BE89FE}" presName="connTx" presStyleLbl="sibTrans2D1" presStyleIdx="2" presStyleCnt="4"/>
      <dgm:spPr/>
      <dgm:t>
        <a:bodyPr/>
        <a:lstStyle/>
        <a:p>
          <a:endParaRPr lang="it-IT"/>
        </a:p>
      </dgm:t>
    </dgm:pt>
    <dgm:pt modelId="{5F39DD3A-BE93-474E-B2CD-BEDDA0E50BFE}" type="pres">
      <dgm:prSet presAssocID="{E3EDCBA8-6334-403B-AD81-251B60B00B4E}" presName="composite" presStyleCnt="0"/>
      <dgm:spPr/>
    </dgm:pt>
    <dgm:pt modelId="{01D13D89-D14D-48E8-994F-6872D5713D45}" type="pres">
      <dgm:prSet presAssocID="{E3EDCBA8-6334-403B-AD81-251B60B00B4E}" presName="par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D577DEF-3A69-4A96-87A1-521D2C545E7F}" type="pres">
      <dgm:prSet presAssocID="{E3EDCBA8-6334-403B-AD81-251B60B00B4E}" presName="parSh" presStyleLbl="node1" presStyleIdx="3" presStyleCnt="5"/>
      <dgm:spPr/>
      <dgm:t>
        <a:bodyPr/>
        <a:lstStyle/>
        <a:p>
          <a:endParaRPr lang="it-IT"/>
        </a:p>
      </dgm:t>
    </dgm:pt>
    <dgm:pt modelId="{5465DC16-54F5-4411-B173-4D79C132C427}" type="pres">
      <dgm:prSet presAssocID="{E3EDCBA8-6334-403B-AD81-251B60B00B4E}" presName="desTx" presStyleLbl="fgAcc1" presStyleIdx="3" presStyleCnt="5" custScaleY="69829" custLinFactNeighborY="-440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A177867-1CE5-4680-AB25-85C536F29B8F}" type="pres">
      <dgm:prSet presAssocID="{EECDDF84-A0A1-4DE4-ACAA-88CDF3DCDFB3}" presName="sibTrans" presStyleLbl="sibTrans2D1" presStyleIdx="3" presStyleCnt="4"/>
      <dgm:spPr/>
      <dgm:t>
        <a:bodyPr/>
        <a:lstStyle/>
        <a:p>
          <a:endParaRPr lang="it-IT"/>
        </a:p>
      </dgm:t>
    </dgm:pt>
    <dgm:pt modelId="{3E96C156-7215-47F6-8D1C-7020D758B8F8}" type="pres">
      <dgm:prSet presAssocID="{EECDDF84-A0A1-4DE4-ACAA-88CDF3DCDFB3}" presName="connTx" presStyleLbl="sibTrans2D1" presStyleIdx="3" presStyleCnt="4"/>
      <dgm:spPr/>
      <dgm:t>
        <a:bodyPr/>
        <a:lstStyle/>
        <a:p>
          <a:endParaRPr lang="it-IT"/>
        </a:p>
      </dgm:t>
    </dgm:pt>
    <dgm:pt modelId="{91879012-BF02-48E9-BEFC-B533DF8531B0}" type="pres">
      <dgm:prSet presAssocID="{7E1E9CD3-ACFB-46CA-828C-34DAF3FE6A8D}" presName="composite" presStyleCnt="0"/>
      <dgm:spPr/>
    </dgm:pt>
    <dgm:pt modelId="{77E9F686-1006-40DF-AC84-800B94F39383}" type="pres">
      <dgm:prSet presAssocID="{7E1E9CD3-ACFB-46CA-828C-34DAF3FE6A8D}" presName="par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154C716-0277-4671-81AB-098F1409ACCD}" type="pres">
      <dgm:prSet presAssocID="{7E1E9CD3-ACFB-46CA-828C-34DAF3FE6A8D}" presName="parSh" presStyleLbl="node1" presStyleIdx="4" presStyleCnt="5" custScaleX="128844"/>
      <dgm:spPr/>
      <dgm:t>
        <a:bodyPr/>
        <a:lstStyle/>
        <a:p>
          <a:endParaRPr lang="it-IT"/>
        </a:p>
      </dgm:t>
    </dgm:pt>
    <dgm:pt modelId="{072F4CFA-4D47-48EF-B122-C9D94BE810CA}" type="pres">
      <dgm:prSet presAssocID="{7E1E9CD3-ACFB-46CA-828C-34DAF3FE6A8D}" presName="desTx" presStyleLbl="fgAcc1" presStyleIdx="4" presStyleCnt="5" custScaleY="69829" custLinFactNeighborY="-440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66FEE8F6-8F85-43D1-AF53-4AE52D6F5C8B}" type="presOf" srcId="{EECDDF84-A0A1-4DE4-ACAA-88CDF3DCDFB3}" destId="{EA177867-1CE5-4680-AB25-85C536F29B8F}" srcOrd="0" destOrd="0" presId="urn:microsoft.com/office/officeart/2005/8/layout/process3"/>
    <dgm:cxn modelId="{8F262703-EB28-4A84-A49E-857030138B90}" srcId="{9D49822D-CB08-48DB-90CC-F8458F2C1693}" destId="{7E1E9CD3-ACFB-46CA-828C-34DAF3FE6A8D}" srcOrd="4" destOrd="0" parTransId="{4C877E1B-93E7-4737-8294-BCB9A0EE52F7}" sibTransId="{C1E86C55-F179-4566-B247-E1424CE6EAA8}"/>
    <dgm:cxn modelId="{80B399EC-597D-4A19-B327-815D7D969096}" type="presOf" srcId="{EEFD12FA-2AA1-4D41-9F1F-7F314115DDD5}" destId="{7CC3ADA1-20D7-4BDE-A926-3BBDB34940F6}" srcOrd="0" destOrd="0" presId="urn:microsoft.com/office/officeart/2005/8/layout/process3"/>
    <dgm:cxn modelId="{8E390695-557C-4C83-82D6-90BCBAE4DA49}" srcId="{E3EDCBA8-6334-403B-AD81-251B60B00B4E}" destId="{2D6876BE-2818-4D9C-8095-D34F5392161E}" srcOrd="0" destOrd="0" parTransId="{8335A0AF-F7CB-4140-A8B2-A7039172172C}" sibTransId="{C79A17B4-7A21-42A9-81BB-ACA6045C27D0}"/>
    <dgm:cxn modelId="{993E3021-486F-4364-8984-0D8E947B0FC7}" srcId="{E28D5CC3-AF11-4DE0-A373-72CF17920C08}" destId="{CA03C43B-59EE-4346-9DF7-C7799C3EFDD8}" srcOrd="0" destOrd="0" parTransId="{74799A63-2454-4CA0-8A68-0DE9539C21F6}" sibTransId="{5941EEDB-6FA0-46A0-BB17-E3FFA7AA6357}"/>
    <dgm:cxn modelId="{16DC466D-F93A-4196-A74F-14F49C62B1F2}" type="presOf" srcId="{C37280A1-2108-4B3F-9CF9-76E3D95DC6B8}" destId="{072F4CFA-4D47-48EF-B122-C9D94BE810CA}" srcOrd="0" destOrd="0" presId="urn:microsoft.com/office/officeart/2005/8/layout/process3"/>
    <dgm:cxn modelId="{519D662C-7217-4B76-B5D3-1C35124C96DB}" type="presOf" srcId="{2D6876BE-2818-4D9C-8095-D34F5392161E}" destId="{5465DC16-54F5-4411-B173-4D79C132C427}" srcOrd="0" destOrd="0" presId="urn:microsoft.com/office/officeart/2005/8/layout/process3"/>
    <dgm:cxn modelId="{EE0489BD-E438-44A4-B1D9-EBE0FE28A98D}" type="presOf" srcId="{E3EDCBA8-6334-403B-AD81-251B60B00B4E}" destId="{01D13D89-D14D-48E8-994F-6872D5713D45}" srcOrd="0" destOrd="0" presId="urn:microsoft.com/office/officeart/2005/8/layout/process3"/>
    <dgm:cxn modelId="{7B5F9C13-A048-4638-865E-219CD1C35E7D}" type="presOf" srcId="{0348827D-5789-4682-9A4F-5F49DABBBD9F}" destId="{5D78F39C-F3FF-4AEB-B44E-EC1F12BD3739}" srcOrd="1" destOrd="0" presId="urn:microsoft.com/office/officeart/2005/8/layout/process3"/>
    <dgm:cxn modelId="{BE0A8AD7-8042-414E-A9DB-7D9C7C8C8DE7}" type="presOf" srcId="{7E1E9CD3-ACFB-46CA-828C-34DAF3FE6A8D}" destId="{4154C716-0277-4671-81AB-098F1409ACCD}" srcOrd="1" destOrd="0" presId="urn:microsoft.com/office/officeart/2005/8/layout/process3"/>
    <dgm:cxn modelId="{A334ABA6-A3FA-4A32-A9B3-E2584580C107}" type="presOf" srcId="{7E1E9CD3-ACFB-46CA-828C-34DAF3FE6A8D}" destId="{77E9F686-1006-40DF-AC84-800B94F39383}" srcOrd="0" destOrd="0" presId="urn:microsoft.com/office/officeart/2005/8/layout/process3"/>
    <dgm:cxn modelId="{78182BE3-B12A-4F3B-A272-DEED325FAA29}" type="presOf" srcId="{C8C30499-DEFD-4DC0-BA81-EB4CA329EEDD}" destId="{E6AFC5C7-CDD7-4C30-B5BE-2A90D01A041B}" srcOrd="0" destOrd="0" presId="urn:microsoft.com/office/officeart/2005/8/layout/process3"/>
    <dgm:cxn modelId="{B7852A34-49A0-4AD4-959C-68D0D4ED839D}" type="presOf" srcId="{E28D5CC3-AF11-4DE0-A373-72CF17920C08}" destId="{1F27BB67-74E3-456A-AD7A-0F8570C25162}" srcOrd="1" destOrd="0" presId="urn:microsoft.com/office/officeart/2005/8/layout/process3"/>
    <dgm:cxn modelId="{3F604002-A492-49DB-9139-F9188983DF0D}" type="presOf" srcId="{53A7BFFA-4F99-4FCE-964E-ABA7F8BE89FE}" destId="{8E9BFBA2-F468-425A-B33B-ADD80CC5316B}" srcOrd="1" destOrd="0" presId="urn:microsoft.com/office/officeart/2005/8/layout/process3"/>
    <dgm:cxn modelId="{3F8F6882-1FDA-411C-9D77-C64C59CE5CBC}" srcId="{9D49822D-CB08-48DB-90CC-F8458F2C1693}" destId="{B20205FC-23B3-423A-A022-B2139A1C7038}" srcOrd="2" destOrd="0" parTransId="{44443110-F09A-4D1F-A8D4-648E6FB04A4A}" sibTransId="{53A7BFFA-4F99-4FCE-964E-ABA7F8BE89FE}"/>
    <dgm:cxn modelId="{9F28D349-24E1-45FB-9496-19C76014E0BC}" type="presOf" srcId="{1CFD3A01-1777-42FC-AE1F-1891470E4FF5}" destId="{7DC0AF9B-DF35-4D8A-9462-86FDBF59217C}" srcOrd="0" destOrd="0" presId="urn:microsoft.com/office/officeart/2005/8/layout/process3"/>
    <dgm:cxn modelId="{25E3BCC5-D4A3-41A5-9DC4-B098D28EEB50}" type="presOf" srcId="{CA03C43B-59EE-4346-9DF7-C7799C3EFDD8}" destId="{44C064E3-D398-4C51-BE32-55456ADEE9FC}" srcOrd="0" destOrd="0" presId="urn:microsoft.com/office/officeart/2005/8/layout/process3"/>
    <dgm:cxn modelId="{E66D0E69-06B9-4BD5-8867-373A570C8C20}" type="presOf" srcId="{53A7BFFA-4F99-4FCE-964E-ABA7F8BE89FE}" destId="{A02F4290-9704-473E-9951-77E444EADF92}" srcOrd="0" destOrd="0" presId="urn:microsoft.com/office/officeart/2005/8/layout/process3"/>
    <dgm:cxn modelId="{4DDAD6C3-637A-4701-9419-72534892088D}" type="presOf" srcId="{B20205FC-23B3-423A-A022-B2139A1C7038}" destId="{0CC2F868-3F3F-475A-A96A-2C64F1AF9AA4}" srcOrd="0" destOrd="0" presId="urn:microsoft.com/office/officeart/2005/8/layout/process3"/>
    <dgm:cxn modelId="{FC847558-07A0-42F8-981D-EC4ABA8B6FDD}" type="presOf" srcId="{9D49822D-CB08-48DB-90CC-F8458F2C1693}" destId="{9E759684-7C5B-4FD5-BC7F-45822ACCA5CA}" srcOrd="0" destOrd="0" presId="urn:microsoft.com/office/officeart/2005/8/layout/process3"/>
    <dgm:cxn modelId="{826140FA-7572-44E2-9AE4-A84D93A74924}" type="presOf" srcId="{E28D5CC3-AF11-4DE0-A373-72CF17920C08}" destId="{FE9B7A76-07E6-4D7A-8ADE-234C40962E9B}" srcOrd="0" destOrd="0" presId="urn:microsoft.com/office/officeart/2005/8/layout/process3"/>
    <dgm:cxn modelId="{787D6B24-ABA3-4BA0-B91A-C6B67E8276D8}" srcId="{1CFD3A01-1777-42FC-AE1F-1891470E4FF5}" destId="{C8C30499-DEFD-4DC0-BA81-EB4CA329EEDD}" srcOrd="0" destOrd="0" parTransId="{A08E7B4E-C1CF-4656-B902-909014B360AC}" sibTransId="{E3AE1AF7-50D6-4E83-8AAA-83CDB6E9D283}"/>
    <dgm:cxn modelId="{BF5CD7FA-50BF-46F9-9090-29EF1C0FC5D8}" type="presOf" srcId="{1CFD3A01-1777-42FC-AE1F-1891470E4FF5}" destId="{170EFE7F-D592-48BE-852E-E606A6E07A22}" srcOrd="1" destOrd="0" presId="urn:microsoft.com/office/officeart/2005/8/layout/process3"/>
    <dgm:cxn modelId="{F10B5CFF-4A0E-464C-AA60-EBBAB37E0215}" srcId="{7E1E9CD3-ACFB-46CA-828C-34DAF3FE6A8D}" destId="{C37280A1-2108-4B3F-9CF9-76E3D95DC6B8}" srcOrd="0" destOrd="0" parTransId="{19DAA04A-02A1-43E6-A044-DE2A6779D8E3}" sibTransId="{4BCF9BAA-797D-44AD-94B4-BBC7C5720526}"/>
    <dgm:cxn modelId="{5268E40F-ECF7-41BA-BC96-FA19DE892575}" type="presOf" srcId="{68BE66B7-6EDA-420C-9F41-A60E0A54B708}" destId="{8265910C-7DF6-4FB0-A047-735FC7028454}" srcOrd="1" destOrd="0" presId="urn:microsoft.com/office/officeart/2005/8/layout/process3"/>
    <dgm:cxn modelId="{1AD22F07-BF36-4D10-9F37-262E1B73E1F8}" type="presOf" srcId="{0348827D-5789-4682-9A4F-5F49DABBBD9F}" destId="{B5235F72-3439-4342-9846-E0DAD4100A99}" srcOrd="0" destOrd="0" presId="urn:microsoft.com/office/officeart/2005/8/layout/process3"/>
    <dgm:cxn modelId="{BF407B20-3824-465E-8A3B-41E7FF72C9CA}" type="presOf" srcId="{68BE66B7-6EDA-420C-9F41-A60E0A54B708}" destId="{C0FF780D-A86E-42F6-861F-D4E890C58E62}" srcOrd="0" destOrd="0" presId="urn:microsoft.com/office/officeart/2005/8/layout/process3"/>
    <dgm:cxn modelId="{9733059B-6EF7-45A2-BD84-98863E751CD0}" srcId="{9D49822D-CB08-48DB-90CC-F8458F2C1693}" destId="{E28D5CC3-AF11-4DE0-A373-72CF17920C08}" srcOrd="0" destOrd="0" parTransId="{7867C80D-C2D7-4C20-BA23-76FC92786218}" sibTransId="{68BE66B7-6EDA-420C-9F41-A60E0A54B708}"/>
    <dgm:cxn modelId="{E49E9835-9EEA-4608-B03B-82C7797FDCDB}" type="presOf" srcId="{EECDDF84-A0A1-4DE4-ACAA-88CDF3DCDFB3}" destId="{3E96C156-7215-47F6-8D1C-7020D758B8F8}" srcOrd="1" destOrd="0" presId="urn:microsoft.com/office/officeart/2005/8/layout/process3"/>
    <dgm:cxn modelId="{91944321-1664-45E0-AA72-F3F20056DCDE}" srcId="{B20205FC-23B3-423A-A022-B2139A1C7038}" destId="{EEFD12FA-2AA1-4D41-9F1F-7F314115DDD5}" srcOrd="0" destOrd="0" parTransId="{7D5DC3EC-AD25-4752-8744-CFB610AF74A8}" sibTransId="{2BAFD3D9-4DA2-4830-B770-7F09773C05A6}"/>
    <dgm:cxn modelId="{BC5D0204-4949-4A51-8D3D-639044AAEC1A}" srcId="{9D49822D-CB08-48DB-90CC-F8458F2C1693}" destId="{E3EDCBA8-6334-403B-AD81-251B60B00B4E}" srcOrd="3" destOrd="0" parTransId="{EC17AA7B-137B-4C71-978E-544A217CEEED}" sibTransId="{EECDDF84-A0A1-4DE4-ACAA-88CDF3DCDFB3}"/>
    <dgm:cxn modelId="{1455D778-B33E-4CD4-AEBE-C9CAAD700AB8}" srcId="{9D49822D-CB08-48DB-90CC-F8458F2C1693}" destId="{1CFD3A01-1777-42FC-AE1F-1891470E4FF5}" srcOrd="1" destOrd="0" parTransId="{DE14A95B-26B6-4219-B69D-6DE622269F85}" sibTransId="{0348827D-5789-4682-9A4F-5F49DABBBD9F}"/>
    <dgm:cxn modelId="{6392C94C-1AE7-4FC1-A8DE-42878EF931DC}" type="presOf" srcId="{B20205FC-23B3-423A-A022-B2139A1C7038}" destId="{EA74CE78-4F9A-4DE4-AAAE-6449989485BE}" srcOrd="1" destOrd="0" presId="urn:microsoft.com/office/officeart/2005/8/layout/process3"/>
    <dgm:cxn modelId="{7754482A-D5AC-4500-84ED-C123D7739AA7}" type="presOf" srcId="{E3EDCBA8-6334-403B-AD81-251B60B00B4E}" destId="{2D577DEF-3A69-4A96-87A1-521D2C545E7F}" srcOrd="1" destOrd="0" presId="urn:microsoft.com/office/officeart/2005/8/layout/process3"/>
    <dgm:cxn modelId="{6C05158B-D84A-4754-8FCB-A132425FB089}" type="presParOf" srcId="{9E759684-7C5B-4FD5-BC7F-45822ACCA5CA}" destId="{CD55ED8B-167D-46A2-ACB5-B500C474F7AF}" srcOrd="0" destOrd="0" presId="urn:microsoft.com/office/officeart/2005/8/layout/process3"/>
    <dgm:cxn modelId="{8D36FBA4-B3D5-4340-A55A-CE6E1CFF5A98}" type="presParOf" srcId="{CD55ED8B-167D-46A2-ACB5-B500C474F7AF}" destId="{FE9B7A76-07E6-4D7A-8ADE-234C40962E9B}" srcOrd="0" destOrd="0" presId="urn:microsoft.com/office/officeart/2005/8/layout/process3"/>
    <dgm:cxn modelId="{8DC69CFD-A1A7-4BDE-8FEF-4DC426C50476}" type="presParOf" srcId="{CD55ED8B-167D-46A2-ACB5-B500C474F7AF}" destId="{1F27BB67-74E3-456A-AD7A-0F8570C25162}" srcOrd="1" destOrd="0" presId="urn:microsoft.com/office/officeart/2005/8/layout/process3"/>
    <dgm:cxn modelId="{2CF3C750-B7BB-432B-B6E1-2021004F0179}" type="presParOf" srcId="{CD55ED8B-167D-46A2-ACB5-B500C474F7AF}" destId="{44C064E3-D398-4C51-BE32-55456ADEE9FC}" srcOrd="2" destOrd="0" presId="urn:microsoft.com/office/officeart/2005/8/layout/process3"/>
    <dgm:cxn modelId="{1E8ABE37-390A-4E42-B89C-2EDC950E3419}" type="presParOf" srcId="{9E759684-7C5B-4FD5-BC7F-45822ACCA5CA}" destId="{C0FF780D-A86E-42F6-861F-D4E890C58E62}" srcOrd="1" destOrd="0" presId="urn:microsoft.com/office/officeart/2005/8/layout/process3"/>
    <dgm:cxn modelId="{F02AFC26-7DB3-44DF-9AA3-3A44178330FF}" type="presParOf" srcId="{C0FF780D-A86E-42F6-861F-D4E890C58E62}" destId="{8265910C-7DF6-4FB0-A047-735FC7028454}" srcOrd="0" destOrd="0" presId="urn:microsoft.com/office/officeart/2005/8/layout/process3"/>
    <dgm:cxn modelId="{C248FA3F-63C0-4873-8136-669F13196493}" type="presParOf" srcId="{9E759684-7C5B-4FD5-BC7F-45822ACCA5CA}" destId="{58CFA19F-241A-401B-9D5B-8F1292CC5C15}" srcOrd="2" destOrd="0" presId="urn:microsoft.com/office/officeart/2005/8/layout/process3"/>
    <dgm:cxn modelId="{2AC22F4E-000A-4FF1-9D3D-2C893C603B6E}" type="presParOf" srcId="{58CFA19F-241A-401B-9D5B-8F1292CC5C15}" destId="{7DC0AF9B-DF35-4D8A-9462-86FDBF59217C}" srcOrd="0" destOrd="0" presId="urn:microsoft.com/office/officeart/2005/8/layout/process3"/>
    <dgm:cxn modelId="{F0B05232-0496-41BF-AF87-BF65E530233D}" type="presParOf" srcId="{58CFA19F-241A-401B-9D5B-8F1292CC5C15}" destId="{170EFE7F-D592-48BE-852E-E606A6E07A22}" srcOrd="1" destOrd="0" presId="urn:microsoft.com/office/officeart/2005/8/layout/process3"/>
    <dgm:cxn modelId="{F9282325-4EA2-42B2-A6D7-B546C3F9D7BF}" type="presParOf" srcId="{58CFA19F-241A-401B-9D5B-8F1292CC5C15}" destId="{E6AFC5C7-CDD7-4C30-B5BE-2A90D01A041B}" srcOrd="2" destOrd="0" presId="urn:microsoft.com/office/officeart/2005/8/layout/process3"/>
    <dgm:cxn modelId="{37670305-A207-47D5-81F2-D9ABF6CB2316}" type="presParOf" srcId="{9E759684-7C5B-4FD5-BC7F-45822ACCA5CA}" destId="{B5235F72-3439-4342-9846-E0DAD4100A99}" srcOrd="3" destOrd="0" presId="urn:microsoft.com/office/officeart/2005/8/layout/process3"/>
    <dgm:cxn modelId="{4A344D17-4CF6-4A0B-87BF-E5FA845A40B0}" type="presParOf" srcId="{B5235F72-3439-4342-9846-E0DAD4100A99}" destId="{5D78F39C-F3FF-4AEB-B44E-EC1F12BD3739}" srcOrd="0" destOrd="0" presId="urn:microsoft.com/office/officeart/2005/8/layout/process3"/>
    <dgm:cxn modelId="{34C74862-4952-487B-A434-AA0619E44721}" type="presParOf" srcId="{9E759684-7C5B-4FD5-BC7F-45822ACCA5CA}" destId="{C06AE3AB-6CDD-4897-95D1-90FB0A9D732B}" srcOrd="4" destOrd="0" presId="urn:microsoft.com/office/officeart/2005/8/layout/process3"/>
    <dgm:cxn modelId="{EE7AC67A-E14A-4A17-AC1B-A91736335B28}" type="presParOf" srcId="{C06AE3AB-6CDD-4897-95D1-90FB0A9D732B}" destId="{0CC2F868-3F3F-475A-A96A-2C64F1AF9AA4}" srcOrd="0" destOrd="0" presId="urn:microsoft.com/office/officeart/2005/8/layout/process3"/>
    <dgm:cxn modelId="{0C8E3DEB-6F44-492F-8BB5-94CA765A8B56}" type="presParOf" srcId="{C06AE3AB-6CDD-4897-95D1-90FB0A9D732B}" destId="{EA74CE78-4F9A-4DE4-AAAE-6449989485BE}" srcOrd="1" destOrd="0" presId="urn:microsoft.com/office/officeart/2005/8/layout/process3"/>
    <dgm:cxn modelId="{D47CF0B5-AB2C-4C35-9204-DC4DAFD21AEF}" type="presParOf" srcId="{C06AE3AB-6CDD-4897-95D1-90FB0A9D732B}" destId="{7CC3ADA1-20D7-4BDE-A926-3BBDB34940F6}" srcOrd="2" destOrd="0" presId="urn:microsoft.com/office/officeart/2005/8/layout/process3"/>
    <dgm:cxn modelId="{4F5615B1-3447-4DA3-9460-A43EFFBFA9E6}" type="presParOf" srcId="{9E759684-7C5B-4FD5-BC7F-45822ACCA5CA}" destId="{A02F4290-9704-473E-9951-77E444EADF92}" srcOrd="5" destOrd="0" presId="urn:microsoft.com/office/officeart/2005/8/layout/process3"/>
    <dgm:cxn modelId="{060DBD29-96CC-4231-95F9-A37FEA5EE3FA}" type="presParOf" srcId="{A02F4290-9704-473E-9951-77E444EADF92}" destId="{8E9BFBA2-F468-425A-B33B-ADD80CC5316B}" srcOrd="0" destOrd="0" presId="urn:microsoft.com/office/officeart/2005/8/layout/process3"/>
    <dgm:cxn modelId="{170598CD-AC21-4BC5-B9D2-28EF94F0ACAF}" type="presParOf" srcId="{9E759684-7C5B-4FD5-BC7F-45822ACCA5CA}" destId="{5F39DD3A-BE93-474E-B2CD-BEDDA0E50BFE}" srcOrd="6" destOrd="0" presId="urn:microsoft.com/office/officeart/2005/8/layout/process3"/>
    <dgm:cxn modelId="{A747F09D-7B1B-4344-A44C-82F7D1EF7C5C}" type="presParOf" srcId="{5F39DD3A-BE93-474E-B2CD-BEDDA0E50BFE}" destId="{01D13D89-D14D-48E8-994F-6872D5713D45}" srcOrd="0" destOrd="0" presId="urn:microsoft.com/office/officeart/2005/8/layout/process3"/>
    <dgm:cxn modelId="{9D19BC45-6FA5-4CF7-8566-826F67D0D09F}" type="presParOf" srcId="{5F39DD3A-BE93-474E-B2CD-BEDDA0E50BFE}" destId="{2D577DEF-3A69-4A96-87A1-521D2C545E7F}" srcOrd="1" destOrd="0" presId="urn:microsoft.com/office/officeart/2005/8/layout/process3"/>
    <dgm:cxn modelId="{6F6C0E23-D1E5-4A57-8A66-6C54960E5E12}" type="presParOf" srcId="{5F39DD3A-BE93-474E-B2CD-BEDDA0E50BFE}" destId="{5465DC16-54F5-4411-B173-4D79C132C427}" srcOrd="2" destOrd="0" presId="urn:microsoft.com/office/officeart/2005/8/layout/process3"/>
    <dgm:cxn modelId="{EF01CA61-D618-405E-8E72-58C6DD0058C3}" type="presParOf" srcId="{9E759684-7C5B-4FD5-BC7F-45822ACCA5CA}" destId="{EA177867-1CE5-4680-AB25-85C536F29B8F}" srcOrd="7" destOrd="0" presId="urn:microsoft.com/office/officeart/2005/8/layout/process3"/>
    <dgm:cxn modelId="{359E0643-41FE-4169-84DD-A0D1AF397921}" type="presParOf" srcId="{EA177867-1CE5-4680-AB25-85C536F29B8F}" destId="{3E96C156-7215-47F6-8D1C-7020D758B8F8}" srcOrd="0" destOrd="0" presId="urn:microsoft.com/office/officeart/2005/8/layout/process3"/>
    <dgm:cxn modelId="{AFDC10BC-EFD5-4A23-BF1B-8C4D2BA460DE}" type="presParOf" srcId="{9E759684-7C5B-4FD5-BC7F-45822ACCA5CA}" destId="{91879012-BF02-48E9-BEFC-B533DF8531B0}" srcOrd="8" destOrd="0" presId="urn:microsoft.com/office/officeart/2005/8/layout/process3"/>
    <dgm:cxn modelId="{4A2D89A6-2215-4D40-835E-A893215A9658}" type="presParOf" srcId="{91879012-BF02-48E9-BEFC-B533DF8531B0}" destId="{77E9F686-1006-40DF-AC84-800B94F39383}" srcOrd="0" destOrd="0" presId="urn:microsoft.com/office/officeart/2005/8/layout/process3"/>
    <dgm:cxn modelId="{DCD3E419-F8B2-47C9-AC19-C3668A9F1FFB}" type="presParOf" srcId="{91879012-BF02-48E9-BEFC-B533DF8531B0}" destId="{4154C716-0277-4671-81AB-098F1409ACCD}" srcOrd="1" destOrd="0" presId="urn:microsoft.com/office/officeart/2005/8/layout/process3"/>
    <dgm:cxn modelId="{1F699D5B-568F-4C22-8AA8-3AC7F3F534C1}" type="presParOf" srcId="{91879012-BF02-48E9-BEFC-B533DF8531B0}" destId="{072F4CFA-4D47-48EF-B122-C9D94BE810C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DAFB2A-E0C6-4D1D-998C-D468F077EDC7}">
      <dsp:nvSpPr>
        <dsp:cNvPr id="0" name=""/>
        <dsp:cNvSpPr/>
      </dsp:nvSpPr>
      <dsp:spPr>
        <a:xfrm>
          <a:off x="3063" y="115858"/>
          <a:ext cx="1841882" cy="736753"/>
        </a:xfrm>
        <a:prstGeom prst="rect">
          <a:avLst/>
        </a:prstGeom>
        <a:solidFill>
          <a:srgbClr val="00467A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/>
            <a:t>Selezione e nomina di rilevatori e coordinatori</a:t>
          </a:r>
          <a:endParaRPr lang="it-IT" sz="1400" b="1" kern="1200" dirty="0"/>
        </a:p>
      </dsp:txBody>
      <dsp:txXfrm>
        <a:off x="3063" y="115858"/>
        <a:ext cx="1841882" cy="736753"/>
      </dsp:txXfrm>
    </dsp:sp>
    <dsp:sp modelId="{9182A705-1C06-4308-A30B-60FE531162A6}">
      <dsp:nvSpPr>
        <dsp:cNvPr id="0" name=""/>
        <dsp:cNvSpPr/>
      </dsp:nvSpPr>
      <dsp:spPr>
        <a:xfrm>
          <a:off x="3063" y="852611"/>
          <a:ext cx="1841882" cy="3300862"/>
        </a:xfrm>
        <a:prstGeom prst="rect">
          <a:avLst/>
        </a:prstGeom>
        <a:solidFill>
          <a:srgbClr val="D0F2FE"/>
        </a:soli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300" kern="1200" dirty="0" smtClean="0"/>
            <a:t>Redazione bando per reperire risorse umane da </a:t>
          </a:r>
          <a:r>
            <a:rPr lang="it-IT" sz="1300" b="1" kern="1200" dirty="0" smtClean="0"/>
            <a:t>interno</a:t>
          </a:r>
          <a:r>
            <a:rPr lang="it-IT" sz="1300" kern="1200" dirty="0" smtClean="0"/>
            <a:t> CCIAA</a:t>
          </a:r>
          <a:endParaRPr lang="it-IT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300" kern="1200" dirty="0" smtClean="0"/>
            <a:t>Utilizzo Graduatoria rilevatori comune di Firenze (non </a:t>
          </a:r>
          <a:r>
            <a:rPr lang="it-IT" sz="1300" kern="1200" dirty="0" err="1" smtClean="0"/>
            <a:t>dip</a:t>
          </a:r>
          <a:r>
            <a:rPr lang="it-IT" sz="1300" kern="1200" dirty="0" smtClean="0"/>
            <a:t>. Pubblici) per reperire risorse umane </a:t>
          </a:r>
          <a:r>
            <a:rPr lang="it-IT" sz="1300" b="1" kern="1200" dirty="0" smtClean="0"/>
            <a:t>esterne</a:t>
          </a:r>
          <a:r>
            <a:rPr lang="it-IT" sz="1300" kern="1200" dirty="0" smtClean="0"/>
            <a:t> CCIAA </a:t>
          </a:r>
          <a:endParaRPr lang="it-IT" sz="13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smtClean="0"/>
            <a:t>Colloqui di selezione con rilevatori esterni</a:t>
          </a: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smtClean="0"/>
            <a:t>Partecipazione a organizzazione corsi di formazione con Istat</a:t>
          </a:r>
          <a:endParaRPr lang="it-IT" sz="14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1300" kern="1200" dirty="0"/>
        </a:p>
      </dsp:txBody>
      <dsp:txXfrm>
        <a:off x="3063" y="852611"/>
        <a:ext cx="1841882" cy="3300862"/>
      </dsp:txXfrm>
    </dsp:sp>
    <dsp:sp modelId="{6C5E0412-9D50-4FC6-98CF-33ABAEE8375C}">
      <dsp:nvSpPr>
        <dsp:cNvPr id="0" name=""/>
        <dsp:cNvSpPr/>
      </dsp:nvSpPr>
      <dsp:spPr>
        <a:xfrm>
          <a:off x="2102809" y="115858"/>
          <a:ext cx="1841882" cy="736753"/>
        </a:xfrm>
        <a:prstGeom prst="rect">
          <a:avLst/>
        </a:prstGeom>
        <a:solidFill>
          <a:srgbClr val="00467A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/>
            <a:t>Assicurare il buon andamento della rilevazione </a:t>
          </a:r>
          <a:endParaRPr lang="it-IT" sz="1400" b="1" kern="1200" dirty="0"/>
        </a:p>
      </dsp:txBody>
      <dsp:txXfrm>
        <a:off x="2102809" y="115858"/>
        <a:ext cx="1841882" cy="736753"/>
      </dsp:txXfrm>
    </dsp:sp>
    <dsp:sp modelId="{75EBE5BE-D7CE-4337-A395-1C54ECF337F7}">
      <dsp:nvSpPr>
        <dsp:cNvPr id="0" name=""/>
        <dsp:cNvSpPr/>
      </dsp:nvSpPr>
      <dsp:spPr>
        <a:xfrm>
          <a:off x="2102809" y="852611"/>
          <a:ext cx="1841882" cy="3300862"/>
        </a:xfrm>
        <a:prstGeom prst="rect">
          <a:avLst/>
        </a:prstGeom>
        <a:solidFill>
          <a:srgbClr val="D0F2FE"/>
        </a:soli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smtClean="0"/>
            <a:t>Utilizzo SGR di Istat</a:t>
          </a: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smtClean="0"/>
            <a:t>Revisione e registrazione questionari</a:t>
          </a: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smtClean="0"/>
            <a:t>Risoluzione di eventuali incompatibilità fra risposte e quesiti</a:t>
          </a: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smtClean="0"/>
            <a:t>Accettazione questionari e rilascio ricevuta</a:t>
          </a: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smtClean="0"/>
            <a:t>Assistenza a rispondenti se richiesta</a:t>
          </a:r>
          <a:endParaRPr lang="it-IT" sz="14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1300" kern="1200" dirty="0"/>
        </a:p>
      </dsp:txBody>
      <dsp:txXfrm>
        <a:off x="2102809" y="852611"/>
        <a:ext cx="1841882" cy="3300862"/>
      </dsp:txXfrm>
    </dsp:sp>
    <dsp:sp modelId="{4A67DC21-56FE-4751-9054-EEFE47A097F8}">
      <dsp:nvSpPr>
        <dsp:cNvPr id="0" name=""/>
        <dsp:cNvSpPr/>
      </dsp:nvSpPr>
      <dsp:spPr>
        <a:xfrm>
          <a:off x="4202555" y="115858"/>
          <a:ext cx="1841882" cy="736753"/>
        </a:xfrm>
        <a:prstGeom prst="rect">
          <a:avLst/>
        </a:prstGeom>
        <a:solidFill>
          <a:srgbClr val="00467A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/>
            <a:t>Monitoraggio andamento rilevazione </a:t>
          </a:r>
          <a:endParaRPr lang="it-IT" sz="1400" b="1" kern="1200" dirty="0"/>
        </a:p>
      </dsp:txBody>
      <dsp:txXfrm>
        <a:off x="4202555" y="115858"/>
        <a:ext cx="1841882" cy="736753"/>
      </dsp:txXfrm>
    </dsp:sp>
    <dsp:sp modelId="{73E7C32E-9EA5-406E-91C1-45E1685D44F2}">
      <dsp:nvSpPr>
        <dsp:cNvPr id="0" name=""/>
        <dsp:cNvSpPr/>
      </dsp:nvSpPr>
      <dsp:spPr>
        <a:xfrm>
          <a:off x="4202555" y="852611"/>
          <a:ext cx="1841882" cy="3300862"/>
        </a:xfrm>
        <a:prstGeom prst="rect">
          <a:avLst/>
        </a:prstGeom>
        <a:solidFill>
          <a:srgbClr val="D0F2FE"/>
        </a:soli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smtClean="0"/>
            <a:t>Intervento in caso di criticità</a:t>
          </a: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smtClean="0"/>
            <a:t>Gestione solleciti unità non rispondenti</a:t>
          </a: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smtClean="0"/>
            <a:t>Rilevazione diretta sul campo in caso di necessità</a:t>
          </a: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smtClean="0"/>
            <a:t>Accertamento dei casi di violazione obbligo di risposta</a:t>
          </a:r>
          <a:endParaRPr lang="it-IT" sz="1400" kern="1200" dirty="0"/>
        </a:p>
      </dsp:txBody>
      <dsp:txXfrm>
        <a:off x="4202555" y="852611"/>
        <a:ext cx="1841882" cy="3300862"/>
      </dsp:txXfrm>
    </dsp:sp>
    <dsp:sp modelId="{8F8339BF-3290-4045-9F30-EF08531088B0}">
      <dsp:nvSpPr>
        <dsp:cNvPr id="0" name=""/>
        <dsp:cNvSpPr/>
      </dsp:nvSpPr>
      <dsp:spPr>
        <a:xfrm>
          <a:off x="6302302" y="115858"/>
          <a:ext cx="1841882" cy="736753"/>
        </a:xfrm>
        <a:prstGeom prst="rect">
          <a:avLst/>
        </a:prstGeom>
        <a:solidFill>
          <a:srgbClr val="00467A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/>
            <a:t>Preparazione e trasmissione del materiale censuario </a:t>
          </a:r>
          <a:endParaRPr lang="it-IT" sz="1400" b="1" kern="1200" dirty="0"/>
        </a:p>
      </dsp:txBody>
      <dsp:txXfrm>
        <a:off x="6302302" y="115858"/>
        <a:ext cx="1841882" cy="736753"/>
      </dsp:txXfrm>
    </dsp:sp>
    <dsp:sp modelId="{52E57EF6-4E77-4C28-BEF2-A904213AAE59}">
      <dsp:nvSpPr>
        <dsp:cNvPr id="0" name=""/>
        <dsp:cNvSpPr/>
      </dsp:nvSpPr>
      <dsp:spPr>
        <a:xfrm>
          <a:off x="6302302" y="852611"/>
          <a:ext cx="1841882" cy="3300862"/>
        </a:xfrm>
        <a:prstGeom prst="rect">
          <a:avLst/>
        </a:prstGeom>
        <a:solidFill>
          <a:srgbClr val="D0F2FE"/>
        </a:soli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smtClean="0"/>
            <a:t>Confezionamento plichi</a:t>
          </a: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smtClean="0"/>
            <a:t>Redazione documenti di rendicontazione dei costi sostenuti</a:t>
          </a:r>
          <a:endParaRPr lang="it-IT" sz="14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1300" kern="1200" dirty="0"/>
        </a:p>
      </dsp:txBody>
      <dsp:txXfrm>
        <a:off x="6302302" y="852611"/>
        <a:ext cx="1841882" cy="33008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6DEBB6-2D2D-4D4F-8416-BAF6FD9A53C8}">
      <dsp:nvSpPr>
        <dsp:cNvPr id="0" name=""/>
        <dsp:cNvSpPr/>
      </dsp:nvSpPr>
      <dsp:spPr>
        <a:xfrm>
          <a:off x="0" y="2872824"/>
          <a:ext cx="4392417" cy="942925"/>
        </a:xfrm>
        <a:prstGeom prst="rect">
          <a:avLst/>
        </a:prstGeom>
        <a:solidFill>
          <a:srgbClr val="00467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300" b="1" kern="1200" dirty="0" smtClean="0"/>
            <a:t>Censuaria (2)</a:t>
          </a:r>
          <a:endParaRPr lang="it-IT" sz="3300" b="1" kern="1200" dirty="0"/>
        </a:p>
      </dsp:txBody>
      <dsp:txXfrm>
        <a:off x="0" y="2872824"/>
        <a:ext cx="4392417" cy="942925"/>
      </dsp:txXfrm>
    </dsp:sp>
    <dsp:sp modelId="{5E3F1399-2896-49E0-83A6-CE103BF1E09B}">
      <dsp:nvSpPr>
        <dsp:cNvPr id="0" name=""/>
        <dsp:cNvSpPr/>
      </dsp:nvSpPr>
      <dsp:spPr>
        <a:xfrm rot="10800000">
          <a:off x="0" y="1436749"/>
          <a:ext cx="4392417" cy="1450218"/>
        </a:xfrm>
        <a:prstGeom prst="upArrowCallout">
          <a:avLst/>
        </a:prstGeom>
        <a:solidFill>
          <a:srgbClr val="00467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300" b="1" kern="1200" dirty="0" smtClean="0"/>
            <a:t>Censuaria (1)</a:t>
          </a:r>
          <a:endParaRPr lang="it-IT" sz="3300" b="1" kern="1200" dirty="0"/>
        </a:p>
      </dsp:txBody>
      <dsp:txXfrm rot="10800000">
        <a:off x="0" y="1436749"/>
        <a:ext cx="4392417" cy="942308"/>
      </dsp:txXfrm>
    </dsp:sp>
    <dsp:sp modelId="{9D1CC5DD-1B01-4AA2-B8AB-874DD13A4D37}">
      <dsp:nvSpPr>
        <dsp:cNvPr id="0" name=""/>
        <dsp:cNvSpPr/>
      </dsp:nvSpPr>
      <dsp:spPr>
        <a:xfrm rot="10800000">
          <a:off x="0" y="674"/>
          <a:ext cx="4392417" cy="1450218"/>
        </a:xfrm>
        <a:prstGeom prst="upArrowCallout">
          <a:avLst/>
        </a:prstGeom>
        <a:solidFill>
          <a:srgbClr val="00467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300" b="1" kern="1200" dirty="0" err="1" smtClean="0"/>
            <a:t>Pre</a:t>
          </a:r>
          <a:r>
            <a:rPr lang="it-IT" sz="3300" b="1" kern="1200" dirty="0" smtClean="0"/>
            <a:t>-censuaria</a:t>
          </a:r>
          <a:endParaRPr lang="it-IT" sz="3300" b="1" kern="1200" dirty="0"/>
        </a:p>
      </dsp:txBody>
      <dsp:txXfrm rot="10800000">
        <a:off x="0" y="674"/>
        <a:ext cx="4392417" cy="9423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27BB67-74E3-456A-AD7A-0F8570C25162}">
      <dsp:nvSpPr>
        <dsp:cNvPr id="0" name=""/>
        <dsp:cNvSpPr/>
      </dsp:nvSpPr>
      <dsp:spPr>
        <a:xfrm>
          <a:off x="5026" y="2326374"/>
          <a:ext cx="1088598" cy="475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/>
            <a:t>Costituzione UPC</a:t>
          </a:r>
          <a:endParaRPr lang="it-IT" sz="1200" b="1" kern="1200" dirty="0"/>
        </a:p>
      </dsp:txBody>
      <dsp:txXfrm>
        <a:off x="5026" y="2326374"/>
        <a:ext cx="1088598" cy="316800"/>
      </dsp:txXfrm>
    </dsp:sp>
    <dsp:sp modelId="{44C064E3-D398-4C51-BE32-55456ADEE9FC}">
      <dsp:nvSpPr>
        <dsp:cNvPr id="0" name=""/>
        <dsp:cNvSpPr/>
      </dsp:nvSpPr>
      <dsp:spPr>
        <a:xfrm>
          <a:off x="227992" y="2784815"/>
          <a:ext cx="1088598" cy="8344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000" kern="1200" dirty="0" smtClean="0"/>
            <a:t>Nomina responsabile e componenti</a:t>
          </a:r>
          <a:endParaRPr lang="it-IT" sz="1000" kern="1200" dirty="0"/>
        </a:p>
      </dsp:txBody>
      <dsp:txXfrm>
        <a:off x="252432" y="2809255"/>
        <a:ext cx="1039718" cy="785576"/>
      </dsp:txXfrm>
    </dsp:sp>
    <dsp:sp modelId="{C0FF780D-A86E-42F6-861F-D4E890C58E62}">
      <dsp:nvSpPr>
        <dsp:cNvPr id="0" name=""/>
        <dsp:cNvSpPr/>
      </dsp:nvSpPr>
      <dsp:spPr>
        <a:xfrm>
          <a:off x="1258653" y="2349259"/>
          <a:ext cx="349858" cy="2710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800" kern="1200"/>
        </a:p>
      </dsp:txBody>
      <dsp:txXfrm>
        <a:off x="1258653" y="2403465"/>
        <a:ext cx="268549" cy="162617"/>
      </dsp:txXfrm>
    </dsp:sp>
    <dsp:sp modelId="{170EFE7F-D592-48BE-852E-E606A6E07A22}">
      <dsp:nvSpPr>
        <dsp:cNvPr id="0" name=""/>
        <dsp:cNvSpPr/>
      </dsp:nvSpPr>
      <dsp:spPr>
        <a:xfrm>
          <a:off x="1753736" y="2326374"/>
          <a:ext cx="1088598" cy="475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/>
            <a:t>Formazione UPC</a:t>
          </a:r>
          <a:endParaRPr lang="it-IT" sz="1200" b="1" kern="1200" dirty="0"/>
        </a:p>
      </dsp:txBody>
      <dsp:txXfrm>
        <a:off x="1753736" y="2326374"/>
        <a:ext cx="1088598" cy="316800"/>
      </dsp:txXfrm>
    </dsp:sp>
    <dsp:sp modelId="{E6AFC5C7-CDD7-4C30-B5BE-2A90D01A041B}">
      <dsp:nvSpPr>
        <dsp:cNvPr id="0" name=""/>
        <dsp:cNvSpPr/>
      </dsp:nvSpPr>
      <dsp:spPr>
        <a:xfrm>
          <a:off x="1976702" y="2784815"/>
          <a:ext cx="1088598" cy="8344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000" kern="1200" dirty="0" smtClean="0"/>
            <a:t>A cura di Istat regionale</a:t>
          </a:r>
          <a:endParaRPr lang="it-IT" sz="1000" kern="1200" dirty="0"/>
        </a:p>
      </dsp:txBody>
      <dsp:txXfrm>
        <a:off x="2001142" y="2809255"/>
        <a:ext cx="1039718" cy="785576"/>
      </dsp:txXfrm>
    </dsp:sp>
    <dsp:sp modelId="{B5235F72-3439-4342-9846-E0DAD4100A99}">
      <dsp:nvSpPr>
        <dsp:cNvPr id="0" name=""/>
        <dsp:cNvSpPr/>
      </dsp:nvSpPr>
      <dsp:spPr>
        <a:xfrm>
          <a:off x="3106527" y="2349259"/>
          <a:ext cx="349858" cy="2710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800" kern="1200"/>
        </a:p>
      </dsp:txBody>
      <dsp:txXfrm>
        <a:off x="3106527" y="2403465"/>
        <a:ext cx="268549" cy="162617"/>
      </dsp:txXfrm>
    </dsp:sp>
    <dsp:sp modelId="{EA74CE78-4F9A-4DE4-AAAE-6449989485BE}">
      <dsp:nvSpPr>
        <dsp:cNvPr id="0" name=""/>
        <dsp:cNvSpPr/>
      </dsp:nvSpPr>
      <dsp:spPr>
        <a:xfrm>
          <a:off x="3502446" y="2326374"/>
          <a:ext cx="1088598" cy="475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/>
            <a:t>Selezione rilevatori</a:t>
          </a:r>
          <a:endParaRPr lang="it-IT" sz="1200" b="1" kern="1200" dirty="0"/>
        </a:p>
      </dsp:txBody>
      <dsp:txXfrm>
        <a:off x="3502446" y="2326374"/>
        <a:ext cx="1088598" cy="316800"/>
      </dsp:txXfrm>
    </dsp:sp>
    <dsp:sp modelId="{7CC3ADA1-20D7-4BDE-A926-3BBDB34940F6}">
      <dsp:nvSpPr>
        <dsp:cNvPr id="0" name=""/>
        <dsp:cNvSpPr/>
      </dsp:nvSpPr>
      <dsp:spPr>
        <a:xfrm>
          <a:off x="3725412" y="2784815"/>
          <a:ext cx="1088598" cy="8344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000" kern="1200" dirty="0" smtClean="0"/>
            <a:t>A cura UPC (bando interno e graduatoria comunale)</a:t>
          </a:r>
          <a:endParaRPr lang="it-IT" sz="1000" kern="1200" dirty="0"/>
        </a:p>
      </dsp:txBody>
      <dsp:txXfrm>
        <a:off x="3749852" y="2809255"/>
        <a:ext cx="1039718" cy="785576"/>
      </dsp:txXfrm>
    </dsp:sp>
    <dsp:sp modelId="{A02F4290-9704-473E-9951-77E444EADF92}">
      <dsp:nvSpPr>
        <dsp:cNvPr id="0" name=""/>
        <dsp:cNvSpPr/>
      </dsp:nvSpPr>
      <dsp:spPr>
        <a:xfrm rot="70768">
          <a:off x="4756035" y="2367465"/>
          <a:ext cx="349932" cy="2710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800" kern="1200"/>
        </a:p>
      </dsp:txBody>
      <dsp:txXfrm>
        <a:off x="4756044" y="2420834"/>
        <a:ext cx="268623" cy="162617"/>
      </dsp:txXfrm>
    </dsp:sp>
    <dsp:sp modelId="{2D577DEF-3A69-4A96-87A1-521D2C545E7F}">
      <dsp:nvSpPr>
        <dsp:cNvPr id="0" name=""/>
        <dsp:cNvSpPr/>
      </dsp:nvSpPr>
      <dsp:spPr>
        <a:xfrm>
          <a:off x="5251155" y="2362378"/>
          <a:ext cx="1088598" cy="475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/>
            <a:t>Formazione rilevatori</a:t>
          </a:r>
          <a:endParaRPr lang="it-IT" sz="1200" b="1" kern="1200" dirty="0"/>
        </a:p>
      </dsp:txBody>
      <dsp:txXfrm>
        <a:off x="5251155" y="2362378"/>
        <a:ext cx="1088598" cy="316800"/>
      </dsp:txXfrm>
    </dsp:sp>
    <dsp:sp modelId="{5465DC16-54F5-4411-B173-4D79C132C427}">
      <dsp:nvSpPr>
        <dsp:cNvPr id="0" name=""/>
        <dsp:cNvSpPr/>
      </dsp:nvSpPr>
      <dsp:spPr>
        <a:xfrm>
          <a:off x="5474121" y="2784812"/>
          <a:ext cx="1088598" cy="6904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000" kern="1200" dirty="0" smtClean="0"/>
            <a:t>A cura di Istat regionale </a:t>
          </a:r>
          <a:endParaRPr lang="it-IT" sz="1000" kern="1200" dirty="0"/>
        </a:p>
      </dsp:txBody>
      <dsp:txXfrm>
        <a:off x="5494343" y="2805034"/>
        <a:ext cx="1048154" cy="649998"/>
      </dsp:txXfrm>
    </dsp:sp>
    <dsp:sp modelId="{EA177867-1CE5-4680-AB25-85C536F29B8F}">
      <dsp:nvSpPr>
        <dsp:cNvPr id="0" name=""/>
        <dsp:cNvSpPr/>
      </dsp:nvSpPr>
      <dsp:spPr>
        <a:xfrm>
          <a:off x="6504782" y="2385263"/>
          <a:ext cx="349858" cy="2710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800" kern="1200"/>
        </a:p>
      </dsp:txBody>
      <dsp:txXfrm>
        <a:off x="6504782" y="2439469"/>
        <a:ext cx="268549" cy="162617"/>
      </dsp:txXfrm>
    </dsp:sp>
    <dsp:sp modelId="{4154C716-0277-4671-81AB-098F1409ACCD}">
      <dsp:nvSpPr>
        <dsp:cNvPr id="0" name=""/>
        <dsp:cNvSpPr/>
      </dsp:nvSpPr>
      <dsp:spPr>
        <a:xfrm>
          <a:off x="6999865" y="2362378"/>
          <a:ext cx="1402594" cy="475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/>
            <a:t>Assegnazione liste </a:t>
          </a:r>
          <a:r>
            <a:rPr lang="it-IT" sz="1200" b="1" kern="1200" dirty="0" err="1" smtClean="0"/>
            <a:t>pre</a:t>
          </a:r>
          <a:r>
            <a:rPr lang="it-IT" sz="1200" b="1" kern="1200" dirty="0" smtClean="0"/>
            <a:t>-censuarie</a:t>
          </a:r>
          <a:endParaRPr lang="it-IT" sz="1200" b="1" kern="1200" dirty="0"/>
        </a:p>
      </dsp:txBody>
      <dsp:txXfrm>
        <a:off x="6999865" y="2362378"/>
        <a:ext cx="1402594" cy="316800"/>
      </dsp:txXfrm>
    </dsp:sp>
    <dsp:sp modelId="{072F4CFA-4D47-48EF-B122-C9D94BE810CA}">
      <dsp:nvSpPr>
        <dsp:cNvPr id="0" name=""/>
        <dsp:cNvSpPr/>
      </dsp:nvSpPr>
      <dsp:spPr>
        <a:xfrm>
          <a:off x="7379829" y="2784812"/>
          <a:ext cx="1088598" cy="6904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000" kern="1200" dirty="0" smtClean="0"/>
            <a:t>Da Istat a UPC e da UPC a rilevatori</a:t>
          </a:r>
          <a:endParaRPr lang="it-IT" sz="1000" kern="1200" dirty="0"/>
        </a:p>
      </dsp:txBody>
      <dsp:txXfrm>
        <a:off x="7400051" y="2805034"/>
        <a:ext cx="1048154" cy="6499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3713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16238" cy="493713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0775" cy="3698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684713"/>
            <a:ext cx="4935537" cy="443865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9425"/>
            <a:ext cx="2916238" cy="493713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69425"/>
            <a:ext cx="2916238" cy="493713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8FD67CE-08DB-4832-95C5-CA44885C697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66301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558987" indent="-37106280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270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0541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5812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1082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fld id="{E13CCA4E-CBCA-4B9E-A1B5-114DBE9CA9FA}" type="slidenum">
              <a:rPr lang="it-IT" sz="1200"/>
              <a:pPr/>
              <a:t>1</a:t>
            </a:fld>
            <a:endParaRPr lang="it-IT" sz="12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>
              <a:ea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5152B43-A5AA-4D1D-9469-3E66D460124F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10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D6F5AB1-361C-4E95-8739-20AB71B25283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11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3"/>
          <p:cNvSpPr txBox="1">
            <a:spLocks noGrp="1" noChangeArrowheads="1"/>
          </p:cNvSpPr>
          <p:nvPr/>
        </p:nvSpPr>
        <p:spPr bwMode="auto">
          <a:xfrm>
            <a:off x="3811588" y="0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773" tIns="43887" rIns="87773" bIns="43887"/>
          <a:lstStyle/>
          <a:p>
            <a:pPr algn="r" defTabSz="987425" eaLnBrk="0" hangingPunct="0"/>
            <a:fld id="{3E0A15A2-30E1-4F9F-979A-41A08AF77CCB}" type="datetime1">
              <a:rPr lang="it-IT" altLang="it-IT" sz="1100">
                <a:latin typeface="Times New Roman" pitchFamily="18" charset="0"/>
              </a:rPr>
              <a:pPr algn="r" defTabSz="987425" eaLnBrk="0" hangingPunct="0"/>
              <a:t>09/06/2014</a:t>
            </a:fld>
            <a:endParaRPr lang="it-IT" altLang="it-IT" sz="1100">
              <a:latin typeface="Times New Roman" pitchFamily="18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it-IT" altLang="it-IT" smtClean="0">
                <a:ea typeface="ＭＳ Ｐゴシック"/>
                <a:cs typeface="ＭＳ Ｐゴシック"/>
              </a:rPr>
              <a:t>Partiamo con la descrizione della tecnica di rilevazione, che sarà anche per il CIS 2012, multicanale in quanto prevede più canali di restituzione spontanea e di raccolta dei dati.</a:t>
            </a:r>
          </a:p>
          <a:p>
            <a:r>
              <a:rPr lang="it-IT" altLang="it-IT" smtClean="0">
                <a:ea typeface="ＭＳ Ｐゴシック"/>
                <a:cs typeface="ＭＳ Ｐゴシック"/>
              </a:rPr>
              <a:t>Partiamo dalla fase di consegna, tramite vettore, dei plichi di rilevazione alle unità iscritte nelle liste precensuarie. Che avverrà tra il 1 e il 10 settembre 2012. Come anticipato è possibile distinguere fin da ora, a causa della differente composizione del plico di rilevazione, tra istituzioni non profit/ imprese con meno di 10 addetti e imprese con almeno 10 addetti. Quest’ultime appunto non riceveranno il questionario cartaceo. </a:t>
            </a:r>
          </a:p>
          <a:p>
            <a:r>
              <a:rPr lang="it-IT" altLang="it-IT" smtClean="0">
                <a:ea typeface="ＭＳ Ｐゴシック"/>
                <a:cs typeface="ＭＳ Ｐゴシック"/>
              </a:rPr>
              <a:t>Fin da questa fase si potranno generare i plichi inesitati che saranno consegnati dal vettore direttamente all’UPC di riferimento che chiederà al rilevatore di risolvere il «caso». Come, lo vedremo più avanti.</a:t>
            </a:r>
          </a:p>
          <a:p>
            <a:r>
              <a:rPr lang="it-IT" altLang="it-IT" smtClean="0">
                <a:ea typeface="ＭＳ Ｐゴシック"/>
                <a:cs typeface="ＭＳ Ｐゴシック"/>
              </a:rPr>
              <a:t>Alla fase di spedizione seguirà la fase di restituzione spontanea dei questionari, che per le imp+istnp avverrà attraverso il web o cartaceo presso i punti di ritiro (attivati dal vettore) o presso gli UPC, che costituisce il luogo ultimo di arrivo dei questionari compilati. Per le imp 10+ invece l’unico canale di restituzione spontanea previsto è il web.</a:t>
            </a:r>
          </a:p>
          <a:p>
            <a:r>
              <a:rPr lang="it-IT" altLang="it-IT" smtClean="0">
                <a:ea typeface="ＭＳ Ｐゴシック"/>
                <a:cs typeface="ＭＳ Ｐゴシック"/>
              </a:rPr>
              <a:t>Dal 22 ottobre al 20 dicembre, poi, si procederà all’uscita del campo.</a:t>
            </a:r>
          </a:p>
          <a:p>
            <a:r>
              <a:rPr lang="it-IT" altLang="it-IT" smtClean="0">
                <a:ea typeface="ＭＳ Ｐゴシック"/>
                <a:cs typeface="ＭＳ Ｐゴシック"/>
              </a:rPr>
              <a:t>Non dimentichiamoci infine che dal 22 al 25 ottobre l’Istat farà un sollecito centralizzato alle unità che al 22 ottobre risultano non rispondenti, attraverso l’invio di una lettera di sollecito.</a:t>
            </a:r>
          </a:p>
        </p:txBody>
      </p:sp>
      <p:sp>
        <p:nvSpPr>
          <p:cNvPr id="37892" name="Segnaposto numero diapositiva 4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876300"/>
            <a:fld id="{1A614BD4-9329-4980-8E46-D668610780D4}" type="slidenum">
              <a:rPr lang="it-IT" altLang="it-IT" smtClean="0">
                <a:latin typeface="Times New Roman" pitchFamily="18" charset="0"/>
                <a:ea typeface="ＭＳ Ｐゴシック"/>
                <a:cs typeface="ＭＳ Ｐゴシック"/>
              </a:rPr>
              <a:pPr defTabSz="876300"/>
              <a:t>12</a:t>
            </a:fld>
            <a:endParaRPr lang="it-IT" altLang="it-IT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1BF5DF0-B3E6-43F4-81F2-E447B77A46E6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13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58FAD71-889E-4BEB-9DF2-56775BE2E52F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14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04C06BD-C850-47C2-9457-5EAE8684BBF9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15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7AA91EF-60B8-4CE4-B798-95BE509A2436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16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1191647-A96E-45C3-8926-397DBBBB1FDC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17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69A9710-AE9D-4EEC-B23D-D46F7BFF8F14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18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12CAF34-731C-4EAB-8059-3E65A12F899C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19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84C2934-A43F-4B1E-9A5A-5DBDB109E97E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2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7EB37F-0C6A-4C7C-8E55-F3ECB4B0100D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20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E46FFF5-94AD-473A-A150-7A86EF23FD14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21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EF65014-A2BB-4F2D-B548-8E84E48D5630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3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DBA39AB-D4CC-440D-9537-2DBAA93E0763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4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1EAB5FE-9D88-40EF-B334-6398B8590B01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5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E336B9E-EA3E-4550-AE82-95E1D2286CDE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6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01F8ED7-CD61-4E99-97A5-BECB228A229D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7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706B88A-452F-4308-9E6D-876750BC225A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8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BDA8CB5-BA70-4B09-BB32-64017849FDA5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9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8A41E-8A29-47E5-8675-E6AAA040785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FD593-40F5-4CA9-8E37-381228BFF9B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5E369-DA78-4E58-BCF2-44878F5859F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0B278-4486-45E0-B91D-46A2F63E4EB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47214-4F36-4B2C-A24E-5EC8EFF21E9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C2752-C257-4E90-B267-2A4FFF903C6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78D1A-7A5B-4373-A3FD-DB04FE430FD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3802F-BC83-4674-A639-7D7123979DA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7FB98-D89D-4A54-90B7-CF12B9F9626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54A15-9000-442F-B5A9-2622D5CC4C1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F05F7-C4D6-42EA-82F7-36F8B431D0C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7152B6D2-F804-442F-8DF1-87361C78846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7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1.jpeg"/><Relationship Id="rId4" Type="http://schemas.openxmlformats.org/officeDocument/2006/relationships/image" Target="../media/image8.emf"/><Relationship Id="rId9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3.png"/><Relationship Id="rId5" Type="http://schemas.openxmlformats.org/officeDocument/2006/relationships/hyperlink" Target="http://censimentoindustriaeservizi.istat.it/rete" TargetMode="External"/><Relationship Id="rId10" Type="http://schemas.openxmlformats.org/officeDocument/2006/relationships/image" Target="../media/image2.png"/><Relationship Id="rId4" Type="http://schemas.openxmlformats.org/officeDocument/2006/relationships/image" Target="../media/image1.jpeg"/><Relationship Id="rId9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.jpeg"/><Relationship Id="rId7" Type="http://schemas.openxmlformats.org/officeDocument/2006/relationships/image" Target="../media/image17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Relationship Id="rId9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1.emf"/><Relationship Id="rId4" Type="http://schemas.openxmlformats.org/officeDocument/2006/relationships/image" Target="../media/image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3.png"/><Relationship Id="rId4" Type="http://schemas.openxmlformats.org/officeDocument/2006/relationships/diagramData" Target="../diagrams/data1.xml"/><Relationship Id="rId9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3.png"/><Relationship Id="rId4" Type="http://schemas.openxmlformats.org/officeDocument/2006/relationships/diagramData" Target="../diagrams/data2.xml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://www.free-power-point-templates.com/" TargetMode="Externa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5436096" y="6185619"/>
            <a:ext cx="29527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it-IT" altLang="it-IT" sz="1600" dirty="0">
                <a:solidFill>
                  <a:srgbClr val="CA0A20"/>
                </a:solidFill>
                <a:latin typeface="Courier New" pitchFamily="49" charset="0"/>
              </a:rPr>
              <a:t>Firenze, 8 maggio 2014</a:t>
            </a:r>
          </a:p>
        </p:txBody>
      </p:sp>
      <p:sp>
        <p:nvSpPr>
          <p:cNvPr id="15364" name="Text Box 13"/>
          <p:cNvSpPr txBox="1">
            <a:spLocks noChangeArrowheads="1"/>
          </p:cNvSpPr>
          <p:nvPr/>
        </p:nvSpPr>
        <p:spPr bwMode="auto">
          <a:xfrm>
            <a:off x="4343400" y="2525713"/>
            <a:ext cx="43322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b="1">
                <a:solidFill>
                  <a:schemeClr val="bg1"/>
                </a:solidFill>
                <a:latin typeface="Courier" pitchFamily="-84" charset="0"/>
              </a:rPr>
              <a:t>Principali innovazioni e risultati del Censimento</a:t>
            </a:r>
          </a:p>
        </p:txBody>
      </p:sp>
      <p:sp>
        <p:nvSpPr>
          <p:cNvPr id="15365" name="Text Box 15"/>
          <p:cNvSpPr txBox="1">
            <a:spLocks noChangeArrowheads="1"/>
          </p:cNvSpPr>
          <p:nvPr/>
        </p:nvSpPr>
        <p:spPr bwMode="auto">
          <a:xfrm>
            <a:off x="4343400" y="960438"/>
            <a:ext cx="28209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Censimento</a:t>
            </a:r>
          </a:p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dell’industria </a:t>
            </a:r>
          </a:p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e dei servizi 2011</a:t>
            </a:r>
          </a:p>
        </p:txBody>
      </p:sp>
      <p:sp>
        <p:nvSpPr>
          <p:cNvPr id="15366" name="Text Box 16"/>
          <p:cNvSpPr txBox="1">
            <a:spLocks noChangeArrowheads="1"/>
          </p:cNvSpPr>
          <p:nvPr/>
        </p:nvSpPr>
        <p:spPr bwMode="auto">
          <a:xfrm>
            <a:off x="4419600" y="3933825"/>
            <a:ext cx="236220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400">
                <a:solidFill>
                  <a:schemeClr val="bg1"/>
                </a:solidFill>
                <a:latin typeface="Courier New" pitchFamily="-84" charset="0"/>
              </a:rPr>
              <a:t>ANDREA MANCINI</a:t>
            </a:r>
          </a:p>
          <a:p>
            <a:pPr>
              <a:spcBef>
                <a:spcPts val="600"/>
              </a:spcBef>
            </a:pPr>
            <a:r>
              <a:rPr lang="it-IT" sz="1100">
                <a:solidFill>
                  <a:schemeClr val="bg1"/>
                </a:solidFill>
                <a:latin typeface="Courier New" pitchFamily="-84" charset="0"/>
              </a:rPr>
              <a:t>Direttore del Dipartimento per i Censimenti e i registri amministrativi e statistici, Istat</a:t>
            </a:r>
          </a:p>
        </p:txBody>
      </p:sp>
      <p:pic>
        <p:nvPicPr>
          <p:cNvPr id="15367" name="Immagine 1" descr="logo_censimento_istat_payof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911850"/>
            <a:ext cx="28178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Rectangle 4"/>
          <p:cNvSpPr>
            <a:spLocks noChangeArrowheads="1"/>
          </p:cNvSpPr>
          <p:nvPr/>
        </p:nvSpPr>
        <p:spPr bwMode="auto">
          <a:xfrm>
            <a:off x="457200" y="620713"/>
            <a:ext cx="8288338" cy="5040312"/>
          </a:xfrm>
          <a:prstGeom prst="rect">
            <a:avLst/>
          </a:prstGeom>
          <a:solidFill>
            <a:srgbClr val="CA0A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it-IT" dirty="0"/>
          </a:p>
        </p:txBody>
      </p:sp>
      <p:sp>
        <p:nvSpPr>
          <p:cNvPr id="15369" name="Text Box 13"/>
          <p:cNvSpPr txBox="1">
            <a:spLocks noChangeArrowheads="1"/>
          </p:cNvSpPr>
          <p:nvPr/>
        </p:nvSpPr>
        <p:spPr bwMode="auto">
          <a:xfrm>
            <a:off x="3995936" y="2940844"/>
            <a:ext cx="460851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hangingPunct="0"/>
            <a:r>
              <a:rPr lang="it-IT" altLang="it-IT" b="1" dirty="0">
                <a:solidFill>
                  <a:schemeClr val="bg1"/>
                </a:solidFill>
                <a:latin typeface="Courier"/>
              </a:rPr>
              <a:t>La rilevazione sul </a:t>
            </a:r>
            <a:r>
              <a:rPr lang="it-IT" altLang="it-IT" b="1" dirty="0" smtClean="0">
                <a:solidFill>
                  <a:schemeClr val="bg1"/>
                </a:solidFill>
                <a:latin typeface="Courier"/>
              </a:rPr>
              <a:t>territorio:</a:t>
            </a:r>
            <a:br>
              <a:rPr lang="it-IT" altLang="it-IT" b="1" dirty="0" smtClean="0">
                <a:solidFill>
                  <a:schemeClr val="bg1"/>
                </a:solidFill>
                <a:latin typeface="Courier"/>
              </a:rPr>
            </a:br>
            <a:r>
              <a:rPr lang="it-IT" altLang="it-IT" b="1" dirty="0" smtClean="0">
                <a:solidFill>
                  <a:schemeClr val="bg1"/>
                </a:solidFill>
                <a:latin typeface="Courier"/>
              </a:rPr>
              <a:t>l’esperienza </a:t>
            </a:r>
            <a:r>
              <a:rPr lang="it-IT" altLang="it-IT" b="1" dirty="0">
                <a:solidFill>
                  <a:schemeClr val="bg1"/>
                </a:solidFill>
                <a:latin typeface="Courier"/>
              </a:rPr>
              <a:t>della </a:t>
            </a:r>
            <a:r>
              <a:rPr lang="it-IT" altLang="it-IT" b="1" dirty="0" smtClean="0">
                <a:solidFill>
                  <a:schemeClr val="bg1"/>
                </a:solidFill>
                <a:latin typeface="Courier"/>
              </a:rPr>
              <a:t>CCIAA</a:t>
            </a:r>
            <a:br>
              <a:rPr lang="it-IT" altLang="it-IT" b="1" dirty="0" smtClean="0">
                <a:solidFill>
                  <a:schemeClr val="bg1"/>
                </a:solidFill>
                <a:latin typeface="Courier"/>
              </a:rPr>
            </a:br>
            <a:r>
              <a:rPr lang="it-IT" altLang="it-IT" b="1" dirty="0" smtClean="0">
                <a:solidFill>
                  <a:schemeClr val="bg1"/>
                </a:solidFill>
                <a:latin typeface="Courier"/>
              </a:rPr>
              <a:t>di Firenze</a:t>
            </a:r>
            <a:endParaRPr lang="it-IT" altLang="it-IT" b="1" dirty="0">
              <a:solidFill>
                <a:schemeClr val="bg1"/>
              </a:solidFill>
              <a:latin typeface="Courier"/>
            </a:endParaRPr>
          </a:p>
        </p:txBody>
      </p:sp>
      <p:sp>
        <p:nvSpPr>
          <p:cNvPr id="15370" name="Text Box 15"/>
          <p:cNvSpPr txBox="1">
            <a:spLocks noChangeArrowheads="1"/>
          </p:cNvSpPr>
          <p:nvPr/>
        </p:nvSpPr>
        <p:spPr bwMode="auto">
          <a:xfrm>
            <a:off x="4005752" y="908720"/>
            <a:ext cx="3230544" cy="112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000" dirty="0">
                <a:solidFill>
                  <a:schemeClr val="bg1"/>
                </a:solidFill>
              </a:rPr>
              <a:t>9° Censimento dell’industria e dei servizi</a:t>
            </a:r>
          </a:p>
          <a:p>
            <a:r>
              <a:rPr lang="it-IT" sz="1000" dirty="0">
                <a:solidFill>
                  <a:schemeClr val="bg1"/>
                </a:solidFill>
              </a:rPr>
              <a:t>e Censimento delle Istituzioni non </a:t>
            </a:r>
            <a:r>
              <a:rPr lang="it-IT" sz="1000" dirty="0" smtClean="0">
                <a:solidFill>
                  <a:schemeClr val="bg1"/>
                </a:solidFill>
              </a:rPr>
              <a:t>profit</a:t>
            </a:r>
          </a:p>
          <a:p>
            <a:endParaRPr lang="it-IT" sz="1100" dirty="0">
              <a:solidFill>
                <a:schemeClr val="bg1"/>
              </a:solidFill>
            </a:endParaRPr>
          </a:p>
          <a:p>
            <a:r>
              <a:rPr lang="it-IT" sz="1400" dirty="0" smtClean="0">
                <a:solidFill>
                  <a:schemeClr val="bg1"/>
                </a:solidFill>
              </a:rPr>
              <a:t>Check-up della Toscana </a:t>
            </a:r>
          </a:p>
          <a:p>
            <a:r>
              <a:rPr lang="it-IT" sz="1400" dirty="0" smtClean="0">
                <a:solidFill>
                  <a:schemeClr val="bg1"/>
                </a:solidFill>
              </a:rPr>
              <a:t>alla luce dei dati censuari</a:t>
            </a:r>
          </a:p>
          <a:p>
            <a:endParaRPr lang="it-IT" sz="800" dirty="0" smtClean="0">
              <a:solidFill>
                <a:schemeClr val="bg1"/>
              </a:solidFill>
            </a:endParaRPr>
          </a:p>
        </p:txBody>
      </p:sp>
      <p:sp>
        <p:nvSpPr>
          <p:cNvPr id="15371" name="Text Box 16"/>
          <p:cNvSpPr txBox="1">
            <a:spLocks noChangeArrowheads="1"/>
          </p:cNvSpPr>
          <p:nvPr/>
        </p:nvSpPr>
        <p:spPr bwMode="auto">
          <a:xfrm>
            <a:off x="4005752" y="4415874"/>
            <a:ext cx="3230544" cy="72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hangingPunct="0">
              <a:spcBef>
                <a:spcPts val="600"/>
              </a:spcBef>
            </a:pPr>
            <a:r>
              <a:rPr lang="it-IT" altLang="it-IT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Marco</a:t>
            </a:r>
            <a:r>
              <a:rPr lang="it-IT" altLang="it-IT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Batazzi</a:t>
            </a:r>
          </a:p>
          <a:p>
            <a:pPr eaLnBrk="0" hangingPunct="0">
              <a:spcBef>
                <a:spcPts val="600"/>
              </a:spcBef>
            </a:pPr>
            <a:r>
              <a:rPr lang="it-IT" altLang="it-IT" sz="1100" b="1" dirty="0" smtClean="0">
                <a:solidFill>
                  <a:schemeClr val="bg1"/>
                </a:solidFill>
                <a:latin typeface="Courier New" pitchFamily="49" charset="0"/>
              </a:rPr>
              <a:t>Camera </a:t>
            </a:r>
            <a:r>
              <a:rPr lang="it-IT" altLang="it-IT" sz="1100" b="1" dirty="0">
                <a:solidFill>
                  <a:schemeClr val="bg1"/>
                </a:solidFill>
                <a:latin typeface="Courier New" pitchFamily="49" charset="0"/>
              </a:rPr>
              <a:t>di Commercio di </a:t>
            </a:r>
            <a:r>
              <a:rPr lang="it-IT" altLang="it-IT" sz="1100" b="1" dirty="0" smtClean="0">
                <a:solidFill>
                  <a:schemeClr val="bg1"/>
                </a:solidFill>
                <a:latin typeface="Courier New" pitchFamily="49" charset="0"/>
              </a:rPr>
              <a:t>Firenze</a:t>
            </a:r>
            <a:br>
              <a:rPr lang="it-IT" altLang="it-IT" sz="1100" b="1" dirty="0" smtClean="0">
                <a:solidFill>
                  <a:schemeClr val="bg1"/>
                </a:solidFill>
                <a:latin typeface="Courier New" pitchFamily="49" charset="0"/>
              </a:rPr>
            </a:br>
            <a:r>
              <a:rPr lang="it-IT" altLang="it-IT" sz="1100" b="1" dirty="0" smtClean="0">
                <a:solidFill>
                  <a:schemeClr val="bg1"/>
                </a:solidFill>
                <a:latin typeface="Courier New" pitchFamily="49" charset="0"/>
              </a:rPr>
              <a:t>U.O. </a:t>
            </a:r>
            <a:r>
              <a:rPr lang="it-IT" altLang="it-IT" sz="1100" b="1" dirty="0">
                <a:solidFill>
                  <a:schemeClr val="bg1"/>
                </a:solidFill>
                <a:latin typeface="Courier New" pitchFamily="49" charset="0"/>
              </a:rPr>
              <a:t>Statistica e Studi</a:t>
            </a:r>
          </a:p>
        </p:txBody>
      </p:sp>
    </p:spTree>
    <p:extLst>
      <p:ext uri="{BB962C8B-B14F-4D97-AF65-F5344CB8AC3E}">
        <p14:creationId xmlns:p14="http://schemas.microsoft.com/office/powerpoint/2010/main" val="114255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reccia in giù 84"/>
          <p:cNvSpPr/>
          <p:nvPr/>
        </p:nvSpPr>
        <p:spPr>
          <a:xfrm>
            <a:off x="3348038" y="3573463"/>
            <a:ext cx="503237" cy="1655762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  <a:ln w="158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sp>
        <p:nvSpPr>
          <p:cNvPr id="17426" name="Freccia in giù 17425"/>
          <p:cNvSpPr/>
          <p:nvPr/>
        </p:nvSpPr>
        <p:spPr>
          <a:xfrm>
            <a:off x="1619250" y="3573463"/>
            <a:ext cx="504825" cy="1655762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  <a:ln w="158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graphicFrame>
        <p:nvGraphicFramePr>
          <p:cNvPr id="11" name="Diagramma 10"/>
          <p:cNvGraphicFramePr/>
          <p:nvPr>
            <p:extLst>
              <p:ext uri="{D42A27DB-BD31-4B8C-83A1-F6EECF244321}">
                <p14:modId xmlns:p14="http://schemas.microsoft.com/office/powerpoint/2010/main" val="454348719"/>
              </p:ext>
            </p:extLst>
          </p:nvPr>
        </p:nvGraphicFramePr>
        <p:xfrm>
          <a:off x="251520" y="1508281"/>
          <a:ext cx="8473455" cy="58811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8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Fase </a:t>
            </a:r>
            <a:r>
              <a:rPr lang="it-IT" sz="2800" b="1" dirty="0" err="1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pre</a:t>
            </a:r>
            <a:r>
              <a:rPr lang="it-IT" sz="28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-censuaria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90538" y="981075"/>
            <a:ext cx="8296275" cy="107950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È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stata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caratterizzata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da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attività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non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proprio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secondarie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ed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ha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consentito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di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costruire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e di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implementare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le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basi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per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il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corretto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svolgimento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delle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attività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relative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alla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rilevazione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,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rappresentando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un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importante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momento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di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confronto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e di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preparazione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eaLnBrk="0" hangingPunct="0">
              <a:lnSpc>
                <a:spcPct val="115000"/>
              </a:lnSpc>
              <a:defRPr/>
            </a:pP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2774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2775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altLang="it-IT" sz="1600">
                <a:solidFill>
                  <a:srgbClr val="CA0A20"/>
                </a:solidFill>
                <a:latin typeface="Courier New" pitchFamily="49" charset="0"/>
              </a:rPr>
              <a:t>Firenze, 8 maggio 2014</a:t>
            </a:r>
          </a:p>
        </p:txBody>
      </p:sp>
      <p:pic>
        <p:nvPicPr>
          <p:cNvPr id="32776" name="Immagine 15" descr="logo_censimento_istat_payoff.jpg"/>
          <p:cNvPicPr>
            <a:picLocks noChangeAspect="1"/>
          </p:cNvPicPr>
          <p:nvPr/>
        </p:nvPicPr>
        <p:blipFill>
          <a:blip r:embed="rId8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Ovale 12"/>
          <p:cNvSpPr/>
          <p:nvPr/>
        </p:nvSpPr>
        <p:spPr>
          <a:xfrm>
            <a:off x="2051050" y="2349500"/>
            <a:ext cx="4608513" cy="7191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it-IT" dirty="0"/>
              <a:t>Istat</a:t>
            </a:r>
          </a:p>
        </p:txBody>
      </p:sp>
      <p:sp>
        <p:nvSpPr>
          <p:cNvPr id="26" name="Ovale 25"/>
          <p:cNvSpPr/>
          <p:nvPr/>
        </p:nvSpPr>
        <p:spPr>
          <a:xfrm>
            <a:off x="1185863" y="2852738"/>
            <a:ext cx="3097212" cy="7207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it-IT" b="1" dirty="0" err="1">
                <a:solidFill>
                  <a:srgbClr val="00467A"/>
                </a:solidFill>
              </a:rPr>
              <a:t>Unioncamere</a:t>
            </a:r>
            <a:r>
              <a:rPr lang="it-IT" b="1" dirty="0">
                <a:solidFill>
                  <a:srgbClr val="00467A"/>
                </a:solidFill>
              </a:rPr>
              <a:t> Toscana</a:t>
            </a:r>
          </a:p>
        </p:txBody>
      </p:sp>
      <p:sp>
        <p:nvSpPr>
          <p:cNvPr id="14" name="Arco 13"/>
          <p:cNvSpPr/>
          <p:nvPr/>
        </p:nvSpPr>
        <p:spPr>
          <a:xfrm>
            <a:off x="6515100" y="3213100"/>
            <a:ext cx="1943100" cy="1223963"/>
          </a:xfrm>
          <a:prstGeom prst="arc">
            <a:avLst>
              <a:gd name="adj1" fmla="val 16200000"/>
              <a:gd name="adj2" fmla="val 21461515"/>
            </a:avLst>
          </a:prstGeom>
          <a:ln w="47625"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sp>
        <p:nvSpPr>
          <p:cNvPr id="31" name="Arco 30"/>
          <p:cNvSpPr/>
          <p:nvPr/>
        </p:nvSpPr>
        <p:spPr>
          <a:xfrm rot="10800000" flipV="1">
            <a:off x="395288" y="3213100"/>
            <a:ext cx="1873250" cy="1223963"/>
          </a:xfrm>
          <a:prstGeom prst="arc">
            <a:avLst>
              <a:gd name="adj1" fmla="val 16200000"/>
              <a:gd name="adj2" fmla="val 21461515"/>
            </a:avLst>
          </a:prstGeom>
          <a:ln w="47625"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cxnSp>
        <p:nvCxnSpPr>
          <p:cNvPr id="8207" name="Connettore 4 8206"/>
          <p:cNvCxnSpPr>
            <a:stCxn id="26" idx="5"/>
          </p:cNvCxnSpPr>
          <p:nvPr/>
        </p:nvCxnSpPr>
        <p:spPr>
          <a:xfrm rot="5400000">
            <a:off x="3247231" y="3352007"/>
            <a:ext cx="466725" cy="696912"/>
          </a:xfrm>
          <a:prstGeom prst="bentConnector2">
            <a:avLst/>
          </a:prstGeom>
          <a:ln w="2222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e 66"/>
          <p:cNvSpPr/>
          <p:nvPr/>
        </p:nvSpPr>
        <p:spPr>
          <a:xfrm>
            <a:off x="4464050" y="2873375"/>
            <a:ext cx="3095625" cy="71913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it-IT" b="1" dirty="0">
                <a:solidFill>
                  <a:srgbClr val="00467A"/>
                </a:solidFill>
              </a:rPr>
              <a:t>CCIAA</a:t>
            </a:r>
          </a:p>
          <a:p>
            <a:pPr algn="ctr" eaLnBrk="0" hangingPunct="0">
              <a:defRPr/>
            </a:pPr>
            <a:r>
              <a:rPr lang="it-IT" b="1" dirty="0">
                <a:solidFill>
                  <a:srgbClr val="00467A"/>
                </a:solidFill>
              </a:rPr>
              <a:t>Firenze</a:t>
            </a:r>
          </a:p>
        </p:txBody>
      </p:sp>
      <p:cxnSp>
        <p:nvCxnSpPr>
          <p:cNvPr id="17412" name="Connettore 1 17411"/>
          <p:cNvCxnSpPr>
            <a:stCxn id="26" idx="6"/>
          </p:cNvCxnSpPr>
          <p:nvPr/>
        </p:nvCxnSpPr>
        <p:spPr>
          <a:xfrm flipV="1">
            <a:off x="4283075" y="3213100"/>
            <a:ext cx="1809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5" name="Rettangolo arrotondato 17424"/>
          <p:cNvSpPr/>
          <p:nvPr/>
        </p:nvSpPr>
        <p:spPr>
          <a:xfrm>
            <a:off x="1547813" y="5229225"/>
            <a:ext cx="6521450" cy="53816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58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it-IT" sz="1200" b="1" dirty="0">
                <a:solidFill>
                  <a:srgbClr val="0046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L’Unione regionale ha svolto un rilevante ruolo di coordinamento nelle fasi iniziali rappresentando un valido interlocutore e punto di raccordo tra sistema camerale e Istat con riunioni preparatorie e informative</a:t>
            </a:r>
          </a:p>
        </p:txBody>
      </p:sp>
      <p:grpSp>
        <p:nvGrpSpPr>
          <p:cNvPr id="21" name="Group 13"/>
          <p:cNvGrpSpPr>
            <a:grpSpLocks/>
          </p:cNvGrpSpPr>
          <p:nvPr/>
        </p:nvGrpSpPr>
        <p:grpSpPr bwMode="auto">
          <a:xfrm>
            <a:off x="4067944" y="5949280"/>
            <a:ext cx="1196975" cy="528637"/>
            <a:chOff x="96" y="3984"/>
            <a:chExt cx="864" cy="288"/>
          </a:xfrm>
        </p:grpSpPr>
        <p:pic>
          <p:nvPicPr>
            <p:cNvPr id="22" name="Picture 14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6" y="3984"/>
              <a:ext cx="2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5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6" y="4080"/>
              <a:ext cx="6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8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Fase censuaria:</a:t>
            </a: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28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la circolarità del processo di rilevazione</a:t>
            </a:r>
          </a:p>
        </p:txBody>
      </p:sp>
      <p:sp>
        <p:nvSpPr>
          <p:cNvPr id="34818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4819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altLang="it-IT" sz="1600">
                <a:solidFill>
                  <a:srgbClr val="CA0A20"/>
                </a:solidFill>
                <a:latin typeface="Courier New" pitchFamily="49" charset="0"/>
              </a:rPr>
              <a:t>Firenze, 8 maggio 2014</a:t>
            </a:r>
          </a:p>
        </p:txBody>
      </p:sp>
      <p:pic>
        <p:nvPicPr>
          <p:cNvPr id="34820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Ovale 3"/>
          <p:cNvSpPr>
            <a:spLocks noChangeArrowheads="1"/>
          </p:cNvSpPr>
          <p:nvPr/>
        </p:nvSpPr>
        <p:spPr bwMode="auto">
          <a:xfrm>
            <a:off x="1116013" y="1341438"/>
            <a:ext cx="3168650" cy="3148012"/>
          </a:xfrm>
          <a:prstGeom prst="ellipse">
            <a:avLst/>
          </a:prstGeom>
          <a:noFill/>
          <a:ln w="15875" algn="ctr">
            <a:solidFill>
              <a:srgbClr val="00467A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34823" name="Rettangolo arrotondato 4"/>
          <p:cNvSpPr>
            <a:spLocks noChangeArrowheads="1"/>
          </p:cNvSpPr>
          <p:nvPr/>
        </p:nvSpPr>
        <p:spPr bwMode="auto">
          <a:xfrm>
            <a:off x="449263" y="2601913"/>
            <a:ext cx="1316037" cy="611187"/>
          </a:xfrm>
          <a:prstGeom prst="roundRect">
            <a:avLst>
              <a:gd name="adj" fmla="val 16667"/>
            </a:avLst>
          </a:prstGeom>
          <a:solidFill>
            <a:srgbClr val="D0F2FE"/>
          </a:solidFill>
          <a:ln w="12700" algn="ctr">
            <a:solidFill>
              <a:srgbClr val="00467A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it-IT" sz="1800" b="1">
                <a:solidFill>
                  <a:srgbClr val="00467A"/>
                </a:solidFill>
              </a:rPr>
              <a:t>Istat (URC)</a:t>
            </a:r>
          </a:p>
        </p:txBody>
      </p:sp>
      <p:sp>
        <p:nvSpPr>
          <p:cNvPr id="34824" name="Ovale 9"/>
          <p:cNvSpPr>
            <a:spLocks noChangeArrowheads="1"/>
          </p:cNvSpPr>
          <p:nvPr/>
        </p:nvSpPr>
        <p:spPr bwMode="auto">
          <a:xfrm>
            <a:off x="1763713" y="4076700"/>
            <a:ext cx="1797050" cy="720725"/>
          </a:xfrm>
          <a:prstGeom prst="ellipse">
            <a:avLst/>
          </a:prstGeom>
          <a:solidFill>
            <a:srgbClr val="CD2E03"/>
          </a:solidFill>
          <a:ln w="12700" algn="ctr">
            <a:solidFill>
              <a:srgbClr val="00467A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1800" b="1">
                <a:solidFill>
                  <a:srgbClr val="002642"/>
                </a:solidFill>
              </a:rPr>
              <a:t>Istat nazionale</a:t>
            </a:r>
          </a:p>
        </p:txBody>
      </p:sp>
      <p:sp>
        <p:nvSpPr>
          <p:cNvPr id="34825" name="Rettangolo arrotondato 13"/>
          <p:cNvSpPr>
            <a:spLocks noChangeArrowheads="1"/>
          </p:cNvSpPr>
          <p:nvPr/>
        </p:nvSpPr>
        <p:spPr bwMode="auto">
          <a:xfrm>
            <a:off x="3492500" y="2636838"/>
            <a:ext cx="1235075" cy="612775"/>
          </a:xfrm>
          <a:prstGeom prst="roundRect">
            <a:avLst>
              <a:gd name="adj" fmla="val 16667"/>
            </a:avLst>
          </a:prstGeom>
          <a:solidFill>
            <a:srgbClr val="D0F2FE"/>
          </a:solidFill>
          <a:ln w="12700" algn="ctr">
            <a:solidFill>
              <a:srgbClr val="00467A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it-IT" sz="1800" b="1">
                <a:solidFill>
                  <a:srgbClr val="00467A"/>
                </a:solidFill>
              </a:rPr>
              <a:t>UPC-CCIAA</a:t>
            </a:r>
          </a:p>
        </p:txBody>
      </p:sp>
      <p:sp>
        <p:nvSpPr>
          <p:cNvPr id="34826" name="Ovale 20"/>
          <p:cNvSpPr>
            <a:spLocks noChangeArrowheads="1"/>
          </p:cNvSpPr>
          <p:nvPr/>
        </p:nvSpPr>
        <p:spPr bwMode="auto">
          <a:xfrm>
            <a:off x="5580063" y="1341438"/>
            <a:ext cx="2808287" cy="3148012"/>
          </a:xfrm>
          <a:prstGeom prst="ellipse">
            <a:avLst/>
          </a:prstGeom>
          <a:noFill/>
          <a:ln w="15875" algn="ctr">
            <a:solidFill>
              <a:srgbClr val="00467A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34827" name="Rettangolo 10"/>
          <p:cNvSpPr>
            <a:spLocks noChangeArrowheads="1"/>
          </p:cNvSpPr>
          <p:nvPr/>
        </p:nvSpPr>
        <p:spPr bwMode="auto">
          <a:xfrm>
            <a:off x="7343775" y="2636838"/>
            <a:ext cx="1620838" cy="612775"/>
          </a:xfrm>
          <a:prstGeom prst="rect">
            <a:avLst/>
          </a:prstGeom>
          <a:solidFill>
            <a:srgbClr val="00467A"/>
          </a:solidFill>
          <a:ln w="9525" algn="ctr">
            <a:solidFill>
              <a:srgbClr val="CD2E03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/>
            <a:r>
              <a:rPr lang="it-IT" sz="1800" b="1">
                <a:solidFill>
                  <a:schemeClr val="bg1"/>
                </a:solidFill>
              </a:rPr>
              <a:t>Rispondenti</a:t>
            </a:r>
            <a:endParaRPr lang="it-IT" sz="1800">
              <a:solidFill>
                <a:schemeClr val="bg1"/>
              </a:solidFill>
            </a:endParaRPr>
          </a:p>
        </p:txBody>
      </p:sp>
      <p:sp>
        <p:nvSpPr>
          <p:cNvPr id="34828" name="Rettangolo arrotondato 19"/>
          <p:cNvSpPr>
            <a:spLocks noChangeArrowheads="1"/>
          </p:cNvSpPr>
          <p:nvPr/>
        </p:nvSpPr>
        <p:spPr bwMode="auto">
          <a:xfrm>
            <a:off x="5148263" y="2636838"/>
            <a:ext cx="1365250" cy="612775"/>
          </a:xfrm>
          <a:prstGeom prst="roundRect">
            <a:avLst>
              <a:gd name="adj" fmla="val 16667"/>
            </a:avLst>
          </a:prstGeom>
          <a:solidFill>
            <a:srgbClr val="D0F2FE"/>
          </a:solidFill>
          <a:ln w="12700" algn="ctr">
            <a:solidFill>
              <a:srgbClr val="00467A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it-IT" sz="1800" b="1">
                <a:solidFill>
                  <a:srgbClr val="00467A"/>
                </a:solidFill>
              </a:rPr>
              <a:t>Rilevatori</a:t>
            </a:r>
          </a:p>
        </p:txBody>
      </p:sp>
      <p:sp>
        <p:nvSpPr>
          <p:cNvPr id="34829" name="Freccia a destra 11"/>
          <p:cNvSpPr>
            <a:spLocks noChangeArrowheads="1"/>
          </p:cNvSpPr>
          <p:nvPr/>
        </p:nvSpPr>
        <p:spPr bwMode="auto">
          <a:xfrm>
            <a:off x="1979613" y="2636838"/>
            <a:ext cx="1368425" cy="271462"/>
          </a:xfrm>
          <a:prstGeom prst="rightArrow">
            <a:avLst>
              <a:gd name="adj1" fmla="val 50000"/>
              <a:gd name="adj2" fmla="val 49849"/>
            </a:avLst>
          </a:prstGeom>
          <a:solidFill>
            <a:srgbClr val="2AA1EA"/>
          </a:solidFill>
          <a:ln w="12700" algn="ctr">
            <a:solidFill>
              <a:srgbClr val="002642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34830" name="Freccia a destra 23"/>
          <p:cNvSpPr>
            <a:spLocks noChangeArrowheads="1"/>
          </p:cNvSpPr>
          <p:nvPr/>
        </p:nvSpPr>
        <p:spPr bwMode="auto">
          <a:xfrm rot="10800000">
            <a:off x="1908175" y="2870200"/>
            <a:ext cx="1368425" cy="271463"/>
          </a:xfrm>
          <a:prstGeom prst="rightArrow">
            <a:avLst>
              <a:gd name="adj1" fmla="val 50000"/>
              <a:gd name="adj2" fmla="val 49849"/>
            </a:avLst>
          </a:prstGeom>
          <a:solidFill>
            <a:srgbClr val="2AA1EA"/>
          </a:solidFill>
          <a:ln w="12700" algn="ctr">
            <a:solidFill>
              <a:srgbClr val="00467A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34831" name="Freccia a destra 24"/>
          <p:cNvSpPr>
            <a:spLocks noChangeArrowheads="1"/>
          </p:cNvSpPr>
          <p:nvPr/>
        </p:nvSpPr>
        <p:spPr bwMode="auto">
          <a:xfrm>
            <a:off x="4799013" y="2690813"/>
            <a:ext cx="349250" cy="271462"/>
          </a:xfrm>
          <a:prstGeom prst="rightArrow">
            <a:avLst>
              <a:gd name="adj1" fmla="val 50000"/>
              <a:gd name="adj2" fmla="val 49979"/>
            </a:avLst>
          </a:prstGeom>
          <a:solidFill>
            <a:srgbClr val="2AA1EA"/>
          </a:solidFill>
          <a:ln w="12700" algn="ctr">
            <a:solidFill>
              <a:srgbClr val="002642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34832" name="Freccia a destra 25"/>
          <p:cNvSpPr>
            <a:spLocks noChangeArrowheads="1"/>
          </p:cNvSpPr>
          <p:nvPr/>
        </p:nvSpPr>
        <p:spPr bwMode="auto">
          <a:xfrm rot="10800000">
            <a:off x="4727575" y="2924175"/>
            <a:ext cx="349250" cy="271463"/>
          </a:xfrm>
          <a:prstGeom prst="rightArrow">
            <a:avLst>
              <a:gd name="adj1" fmla="val 50000"/>
              <a:gd name="adj2" fmla="val 49979"/>
            </a:avLst>
          </a:prstGeom>
          <a:solidFill>
            <a:srgbClr val="2AA1EA"/>
          </a:solidFill>
          <a:ln w="12700" algn="ctr">
            <a:solidFill>
              <a:srgbClr val="00467A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34833" name="Freccia a destra 26"/>
          <p:cNvSpPr>
            <a:spLocks noChangeArrowheads="1"/>
          </p:cNvSpPr>
          <p:nvPr/>
        </p:nvSpPr>
        <p:spPr bwMode="auto">
          <a:xfrm>
            <a:off x="6659563" y="2690813"/>
            <a:ext cx="649287" cy="271462"/>
          </a:xfrm>
          <a:prstGeom prst="rightArrow">
            <a:avLst>
              <a:gd name="adj1" fmla="val 50000"/>
              <a:gd name="adj2" fmla="val 49940"/>
            </a:avLst>
          </a:prstGeom>
          <a:solidFill>
            <a:srgbClr val="2AA1EA"/>
          </a:solidFill>
          <a:ln w="12700" algn="ctr">
            <a:solidFill>
              <a:srgbClr val="002642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34834" name="Freccia a destra 27"/>
          <p:cNvSpPr>
            <a:spLocks noChangeArrowheads="1"/>
          </p:cNvSpPr>
          <p:nvPr/>
        </p:nvSpPr>
        <p:spPr bwMode="auto">
          <a:xfrm rot="10800000">
            <a:off x="6588125" y="2924175"/>
            <a:ext cx="647700" cy="271463"/>
          </a:xfrm>
          <a:prstGeom prst="rightArrow">
            <a:avLst>
              <a:gd name="adj1" fmla="val 50000"/>
              <a:gd name="adj2" fmla="val 49818"/>
            </a:avLst>
          </a:prstGeom>
          <a:solidFill>
            <a:srgbClr val="2AA1EA"/>
          </a:solidFill>
          <a:ln w="12700" algn="ctr">
            <a:solidFill>
              <a:srgbClr val="00467A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34835" name="Freccia in su 30"/>
          <p:cNvSpPr>
            <a:spLocks noChangeArrowheads="1"/>
          </p:cNvSpPr>
          <p:nvPr/>
        </p:nvSpPr>
        <p:spPr bwMode="auto">
          <a:xfrm rot="-8109097">
            <a:off x="3405188" y="4144963"/>
            <a:ext cx="273050" cy="19685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467A"/>
          </a:solidFill>
          <a:ln w="19050" algn="ctr">
            <a:solidFill>
              <a:srgbClr val="CA0A2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34836" name="Freccia in su 31"/>
          <p:cNvSpPr>
            <a:spLocks noChangeArrowheads="1"/>
          </p:cNvSpPr>
          <p:nvPr/>
        </p:nvSpPr>
        <p:spPr bwMode="auto">
          <a:xfrm rot="216498">
            <a:off x="4010025" y="3262313"/>
            <a:ext cx="287338" cy="211137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467A"/>
          </a:solidFill>
          <a:ln w="19050" algn="ctr">
            <a:solidFill>
              <a:srgbClr val="CA0A2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34837" name="Freccia in su 32"/>
          <p:cNvSpPr>
            <a:spLocks noChangeArrowheads="1"/>
          </p:cNvSpPr>
          <p:nvPr/>
        </p:nvSpPr>
        <p:spPr bwMode="auto">
          <a:xfrm rot="-1387358">
            <a:off x="1030288" y="3222625"/>
            <a:ext cx="273050" cy="19685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467A"/>
          </a:solidFill>
          <a:ln w="19050" algn="ctr">
            <a:solidFill>
              <a:srgbClr val="CA0A2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34838" name="Freccia in su 33"/>
          <p:cNvSpPr>
            <a:spLocks noChangeArrowheads="1"/>
          </p:cNvSpPr>
          <p:nvPr/>
        </p:nvSpPr>
        <p:spPr bwMode="auto">
          <a:xfrm rot="8505606">
            <a:off x="1651000" y="4140200"/>
            <a:ext cx="273050" cy="198438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467A"/>
          </a:solidFill>
          <a:ln w="19050" algn="ctr">
            <a:solidFill>
              <a:srgbClr val="CA0A2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34839" name="Freccia circolare in su 16"/>
          <p:cNvSpPr>
            <a:spLocks noChangeArrowheads="1"/>
          </p:cNvSpPr>
          <p:nvPr/>
        </p:nvSpPr>
        <p:spPr bwMode="auto">
          <a:xfrm>
            <a:off x="4067175" y="3402013"/>
            <a:ext cx="4132263" cy="603250"/>
          </a:xfrm>
          <a:prstGeom prst="curvedUpArrow">
            <a:avLst>
              <a:gd name="adj1" fmla="val 24990"/>
              <a:gd name="adj2" fmla="val 46428"/>
              <a:gd name="adj3" fmla="val 25000"/>
            </a:avLst>
          </a:prstGeom>
          <a:solidFill>
            <a:srgbClr val="00467A"/>
          </a:solidFill>
          <a:ln w="9525" algn="ctr">
            <a:solidFill>
              <a:srgbClr val="00467A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34840" name="Freccia circolare in su 39"/>
          <p:cNvSpPr>
            <a:spLocks noChangeArrowheads="1"/>
          </p:cNvSpPr>
          <p:nvPr/>
        </p:nvSpPr>
        <p:spPr bwMode="auto">
          <a:xfrm flipH="1" flipV="1">
            <a:off x="4017963" y="2060575"/>
            <a:ext cx="4083050" cy="534988"/>
          </a:xfrm>
          <a:prstGeom prst="curvedUpArrow">
            <a:avLst>
              <a:gd name="adj1" fmla="val 25051"/>
              <a:gd name="adj2" fmla="val 46464"/>
              <a:gd name="adj3" fmla="val 25000"/>
            </a:avLst>
          </a:prstGeom>
          <a:solidFill>
            <a:srgbClr val="00467A"/>
          </a:solidFill>
          <a:ln w="9525" algn="ctr">
            <a:solidFill>
              <a:srgbClr val="00467A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41" name="CasellaDiTesto 40"/>
          <p:cNvSpPr txBox="1">
            <a:spLocks noChangeArrowheads="1"/>
          </p:cNvSpPr>
          <p:nvPr/>
        </p:nvSpPr>
        <p:spPr bwMode="auto">
          <a:xfrm>
            <a:off x="323850" y="4922838"/>
            <a:ext cx="8675688" cy="738187"/>
          </a:xfrm>
          <a:prstGeom prst="rect">
            <a:avLst/>
          </a:prstGeom>
          <a:solidFill>
            <a:srgbClr val="D0F2FE"/>
          </a:solidFill>
          <a:ln w="9525">
            <a:solidFill>
              <a:srgbClr val="00467A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400" b="1">
                <a:solidFill>
                  <a:srgbClr val="00467A"/>
                </a:solidFill>
              </a:rPr>
              <a:t>Il coordinamento della fase di rilevazione ha acquisito la caratteristica di processo circolare e soprattutto “corale”, in quanto si è costruito e consolidato un sistema di gestione delle relazioni organizzato e direzionato in base ad un vero e proprio lavoro di “squadra”</a:t>
            </a:r>
          </a:p>
        </p:txBody>
      </p:sp>
      <p:grpSp>
        <p:nvGrpSpPr>
          <p:cNvPr id="29" name="Group 13"/>
          <p:cNvGrpSpPr>
            <a:grpSpLocks/>
          </p:cNvGrpSpPr>
          <p:nvPr/>
        </p:nvGrpSpPr>
        <p:grpSpPr bwMode="auto">
          <a:xfrm>
            <a:off x="4067944" y="5949280"/>
            <a:ext cx="1196975" cy="528637"/>
            <a:chOff x="96" y="3984"/>
            <a:chExt cx="864" cy="288"/>
          </a:xfrm>
        </p:grpSpPr>
        <p:pic>
          <p:nvPicPr>
            <p:cNvPr id="30" name="Picture 14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6" y="3984"/>
              <a:ext cx="2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5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6" y="4080"/>
              <a:ext cx="6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2"/>
          <p:cNvSpPr txBox="1">
            <a:spLocks noChangeArrowheads="1"/>
          </p:cNvSpPr>
          <p:nvPr/>
        </p:nvSpPr>
        <p:spPr bwMode="auto">
          <a:xfrm>
            <a:off x="876300" y="0"/>
            <a:ext cx="6718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altLang="it-IT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622300" y="0"/>
            <a:ext cx="8521700" cy="523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AC0000"/>
              </a:buClr>
              <a:buFont typeface="Wingdings" pitchFamily="2" charset="2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AC0000"/>
              </a:buClr>
              <a:buFont typeface="Wingdings" pitchFamily="2" charset="2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AC0000"/>
              </a:buClr>
              <a:buFont typeface="Wingdings" pitchFamily="2" charset="2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AC0000"/>
              </a:buClr>
              <a:buFont typeface="Wingdings" pitchFamily="2" charset="2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altLang="it-IT" sz="2800" b="1" dirty="0" smtClean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Fase censuaria: la </a:t>
            </a:r>
            <a:r>
              <a:rPr lang="it-IT" altLang="it-IT" sz="28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tecnica di rilevazione multicanale             </a:t>
            </a:r>
          </a:p>
        </p:txBody>
      </p:sp>
      <p:sp>
        <p:nvSpPr>
          <p:cNvPr id="39" name="Rettangolo arrotondato 38"/>
          <p:cNvSpPr/>
          <p:nvPr/>
        </p:nvSpPr>
        <p:spPr>
          <a:xfrm>
            <a:off x="179388" y="5418138"/>
            <a:ext cx="8929687" cy="12954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defRPr/>
            </a:pPr>
            <a:endParaRPr lang="it-IT"/>
          </a:p>
        </p:txBody>
      </p:sp>
      <p:sp>
        <p:nvSpPr>
          <p:cNvPr id="40" name="Rettangolo arrotondato 39"/>
          <p:cNvSpPr/>
          <p:nvPr/>
        </p:nvSpPr>
        <p:spPr>
          <a:xfrm>
            <a:off x="179388" y="3409950"/>
            <a:ext cx="8929687" cy="20351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defRPr/>
            </a:pPr>
            <a:endParaRPr lang="it-IT"/>
          </a:p>
        </p:txBody>
      </p:sp>
      <p:sp>
        <p:nvSpPr>
          <p:cNvPr id="41" name="Rettangolo arrotondato 40"/>
          <p:cNvSpPr/>
          <p:nvPr/>
        </p:nvSpPr>
        <p:spPr>
          <a:xfrm>
            <a:off x="179388" y="549275"/>
            <a:ext cx="8929687" cy="2860675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defRPr/>
            </a:pPr>
            <a:endParaRPr lang="it-IT"/>
          </a:p>
        </p:txBody>
      </p:sp>
      <p:sp>
        <p:nvSpPr>
          <p:cNvPr id="42" name="Rettangolo 41"/>
          <p:cNvSpPr/>
          <p:nvPr/>
        </p:nvSpPr>
        <p:spPr>
          <a:xfrm>
            <a:off x="3403600" y="623888"/>
            <a:ext cx="2362200" cy="5699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cs typeface="Arial" pitchFamily="34" charset="0"/>
              </a:rPr>
              <a:t>CONSEGNA DEI 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cs typeface="Arial" pitchFamily="34" charset="0"/>
              </a:rPr>
              <a:t>PLICHI DI RILEVAZIONE TRAMITE VETTORE</a:t>
            </a:r>
          </a:p>
        </p:txBody>
      </p:sp>
      <p:sp>
        <p:nvSpPr>
          <p:cNvPr id="43" name="Rettangolo 42"/>
          <p:cNvSpPr/>
          <p:nvPr/>
        </p:nvSpPr>
        <p:spPr>
          <a:xfrm>
            <a:off x="869950" y="2566988"/>
            <a:ext cx="2324100" cy="7921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i="1" dirty="0">
                <a:cs typeface="Arial" pitchFamily="34" charset="0"/>
              </a:rPr>
              <a:t>Lettera informativa+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i="1" dirty="0">
                <a:solidFill>
                  <a:srgbClr val="C00000"/>
                </a:solidFill>
                <a:cs typeface="Arial" pitchFamily="34" charset="0"/>
              </a:rPr>
              <a:t>Questionario</a:t>
            </a:r>
            <a:r>
              <a:rPr lang="it-IT" sz="1200" i="1" dirty="0">
                <a:cs typeface="Arial" pitchFamily="34" charset="0"/>
              </a:rPr>
              <a:t>+ 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i="1" dirty="0">
                <a:cs typeface="Arial" pitchFamily="34" charset="0"/>
              </a:rPr>
              <a:t>Busta restituzione+ 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i="1" dirty="0">
                <a:cs typeface="Arial" pitchFamily="34" charset="0"/>
              </a:rPr>
              <a:t>Guida alla compilazione</a:t>
            </a:r>
          </a:p>
        </p:txBody>
      </p:sp>
      <p:cxnSp>
        <p:nvCxnSpPr>
          <p:cNvPr id="47" name="Connettore 2 46"/>
          <p:cNvCxnSpPr>
            <a:stCxn id="42" idx="1"/>
            <a:endCxn id="46" idx="0"/>
          </p:cNvCxnSpPr>
          <p:nvPr/>
        </p:nvCxnSpPr>
        <p:spPr>
          <a:xfrm flipH="1">
            <a:off x="2043113" y="909638"/>
            <a:ext cx="1360487" cy="212725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e 47"/>
          <p:cNvSpPr/>
          <p:nvPr/>
        </p:nvSpPr>
        <p:spPr>
          <a:xfrm>
            <a:off x="5554663" y="1085850"/>
            <a:ext cx="3013075" cy="901700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tx1"/>
                </a:solidFill>
                <a:cs typeface="Arial" pitchFamily="34" charset="0"/>
              </a:rPr>
              <a:t>IMPRESE CON ALMENO 10 ADDETTI</a:t>
            </a:r>
          </a:p>
        </p:txBody>
      </p:sp>
      <p:cxnSp>
        <p:nvCxnSpPr>
          <p:cNvPr id="49" name="Connettore 2 48"/>
          <p:cNvCxnSpPr>
            <a:stCxn id="43" idx="2"/>
          </p:cNvCxnSpPr>
          <p:nvPr/>
        </p:nvCxnSpPr>
        <p:spPr>
          <a:xfrm flipH="1">
            <a:off x="987425" y="3359150"/>
            <a:ext cx="1044575" cy="67310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2 49"/>
          <p:cNvCxnSpPr/>
          <p:nvPr/>
        </p:nvCxnSpPr>
        <p:spPr>
          <a:xfrm flipH="1">
            <a:off x="2022475" y="1998663"/>
            <a:ext cx="0" cy="60960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ttangolo 50"/>
          <p:cNvSpPr/>
          <p:nvPr/>
        </p:nvSpPr>
        <p:spPr>
          <a:xfrm>
            <a:off x="998538" y="2133600"/>
            <a:ext cx="2043112" cy="215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tx1"/>
                </a:solidFill>
                <a:cs typeface="Arial" pitchFamily="34" charset="0"/>
              </a:rPr>
              <a:t>Composizione plico:</a:t>
            </a:r>
          </a:p>
        </p:txBody>
      </p:sp>
      <p:cxnSp>
        <p:nvCxnSpPr>
          <p:cNvPr id="52" name="Connettore 2 51"/>
          <p:cNvCxnSpPr>
            <a:stCxn id="43" idx="2"/>
            <a:endCxn id="68" idx="0"/>
          </p:cNvCxnSpPr>
          <p:nvPr/>
        </p:nvCxnSpPr>
        <p:spPr>
          <a:xfrm>
            <a:off x="2032000" y="3359150"/>
            <a:ext cx="1412875" cy="67310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ttangolo 52"/>
          <p:cNvSpPr/>
          <p:nvPr/>
        </p:nvSpPr>
        <p:spPr>
          <a:xfrm>
            <a:off x="5913438" y="2597150"/>
            <a:ext cx="2330450" cy="6842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i="1" dirty="0">
                <a:cs typeface="Arial" pitchFamily="34" charset="0"/>
              </a:rPr>
              <a:t>Lettera informativa+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i="1" dirty="0">
                <a:cs typeface="Arial" pitchFamily="34" charset="0"/>
              </a:rPr>
              <a:t>Guida alla compilazione</a:t>
            </a:r>
          </a:p>
        </p:txBody>
      </p:sp>
      <p:cxnSp>
        <p:nvCxnSpPr>
          <p:cNvPr id="54" name="Connettore 2 53"/>
          <p:cNvCxnSpPr>
            <a:stCxn id="42" idx="3"/>
            <a:endCxn id="48" idx="0"/>
          </p:cNvCxnSpPr>
          <p:nvPr/>
        </p:nvCxnSpPr>
        <p:spPr>
          <a:xfrm>
            <a:off x="5765800" y="909638"/>
            <a:ext cx="1295400" cy="176212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2 54"/>
          <p:cNvCxnSpPr>
            <a:stCxn id="48" idx="4"/>
          </p:cNvCxnSpPr>
          <p:nvPr/>
        </p:nvCxnSpPr>
        <p:spPr>
          <a:xfrm flipH="1">
            <a:off x="7058025" y="1987550"/>
            <a:ext cx="3175" cy="58420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ttangolo 55"/>
          <p:cNvSpPr/>
          <p:nvPr/>
        </p:nvSpPr>
        <p:spPr>
          <a:xfrm>
            <a:off x="6011863" y="2133600"/>
            <a:ext cx="2043112" cy="215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tx1"/>
                </a:solidFill>
                <a:cs typeface="Arial" pitchFamily="34" charset="0"/>
              </a:rPr>
              <a:t>Composizione plico:</a:t>
            </a:r>
          </a:p>
        </p:txBody>
      </p:sp>
      <p:cxnSp>
        <p:nvCxnSpPr>
          <p:cNvPr id="57" name="Connettore 2 56"/>
          <p:cNvCxnSpPr>
            <a:stCxn id="53" idx="2"/>
          </p:cNvCxnSpPr>
          <p:nvPr/>
        </p:nvCxnSpPr>
        <p:spPr>
          <a:xfrm flipH="1">
            <a:off x="6115050" y="3281363"/>
            <a:ext cx="963613" cy="671512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ttangolo 57"/>
          <p:cNvSpPr/>
          <p:nvPr/>
        </p:nvSpPr>
        <p:spPr>
          <a:xfrm>
            <a:off x="6470650" y="693738"/>
            <a:ext cx="2465388" cy="215900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solidFill>
                  <a:schemeClr val="tx2"/>
                </a:solidFill>
                <a:cs typeface="Arial" pitchFamily="34" charset="0"/>
              </a:rPr>
              <a:t>1-10 settembre 2012</a:t>
            </a:r>
          </a:p>
        </p:txBody>
      </p:sp>
      <p:pic>
        <p:nvPicPr>
          <p:cNvPr id="36884" name="Immagine 73"/>
          <p:cNvPicPr>
            <a:picLocks noChangeAspect="1" noChangeArrowheads="1"/>
          </p:cNvPicPr>
          <p:nvPr/>
        </p:nvPicPr>
        <p:blipFill>
          <a:blip r:embed="rId3"/>
          <a:srcRect l="35056" t="26448" r="62209" b="70526"/>
          <a:stretch>
            <a:fillRect/>
          </a:stretch>
        </p:blipFill>
        <p:spPr bwMode="auto">
          <a:xfrm>
            <a:off x="8715375" y="747713"/>
            <a:ext cx="166688" cy="14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Immagine 75"/>
          <p:cNvPicPr>
            <a:picLocks noChangeAspect="1" noChangeArrowheads="1"/>
          </p:cNvPicPr>
          <p:nvPr/>
        </p:nvPicPr>
        <p:blipFill>
          <a:blip r:embed="rId3"/>
          <a:srcRect l="35056" t="26448" r="62209" b="70526"/>
          <a:stretch>
            <a:fillRect/>
          </a:stretch>
        </p:blipFill>
        <p:spPr bwMode="auto">
          <a:xfrm>
            <a:off x="3729038" y="3570288"/>
            <a:ext cx="166687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" name="Rettangolo arrotondato 60"/>
          <p:cNvSpPr/>
          <p:nvPr/>
        </p:nvSpPr>
        <p:spPr>
          <a:xfrm>
            <a:off x="179388" y="5103813"/>
            <a:ext cx="8929687" cy="496887"/>
          </a:xfrm>
          <a:prstGeom prst="roundRect">
            <a:avLst>
              <a:gd name="adj" fmla="val 15295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defRPr/>
            </a:pPr>
            <a:endParaRPr lang="it-IT"/>
          </a:p>
        </p:txBody>
      </p:sp>
      <p:sp>
        <p:nvSpPr>
          <p:cNvPr id="62" name="Rettangolo 61"/>
          <p:cNvSpPr/>
          <p:nvPr/>
        </p:nvSpPr>
        <p:spPr>
          <a:xfrm>
            <a:off x="4078288" y="5019675"/>
            <a:ext cx="982662" cy="317500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cs typeface="Arial" pitchFamily="34" charset="0"/>
              </a:rPr>
              <a:t>UPC</a:t>
            </a:r>
          </a:p>
        </p:txBody>
      </p:sp>
      <p:cxnSp>
        <p:nvCxnSpPr>
          <p:cNvPr id="63" name="Connettore 2 62"/>
          <p:cNvCxnSpPr>
            <a:stCxn id="43" idx="2"/>
            <a:endCxn id="86" idx="0"/>
          </p:cNvCxnSpPr>
          <p:nvPr/>
        </p:nvCxnSpPr>
        <p:spPr>
          <a:xfrm>
            <a:off x="2032000" y="3359150"/>
            <a:ext cx="14288" cy="225425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ttore 2 63"/>
          <p:cNvCxnSpPr/>
          <p:nvPr/>
        </p:nvCxnSpPr>
        <p:spPr>
          <a:xfrm flipH="1">
            <a:off x="2932113" y="4797425"/>
            <a:ext cx="238125" cy="20955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ttore 2 64"/>
          <p:cNvCxnSpPr>
            <a:stCxn id="68" idx="4"/>
            <a:endCxn id="62" idx="0"/>
          </p:cNvCxnSpPr>
          <p:nvPr/>
        </p:nvCxnSpPr>
        <p:spPr>
          <a:xfrm>
            <a:off x="3444875" y="4797425"/>
            <a:ext cx="1125538" cy="22225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ttangolo 65"/>
          <p:cNvSpPr/>
          <p:nvPr/>
        </p:nvSpPr>
        <p:spPr>
          <a:xfrm>
            <a:off x="7326313" y="5287963"/>
            <a:ext cx="1420812" cy="27305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tx1"/>
                </a:solidFill>
                <a:cs typeface="Arial" pitchFamily="34" charset="0"/>
              </a:rPr>
              <a:t>Lettera sollecito</a:t>
            </a:r>
          </a:p>
        </p:txBody>
      </p:sp>
      <p:cxnSp>
        <p:nvCxnSpPr>
          <p:cNvPr id="67" name="Connettore 2 66"/>
          <p:cNvCxnSpPr/>
          <p:nvPr/>
        </p:nvCxnSpPr>
        <p:spPr>
          <a:xfrm flipH="1" flipV="1">
            <a:off x="3590925" y="5178425"/>
            <a:ext cx="442913" cy="9525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e 67"/>
          <p:cNvSpPr/>
          <p:nvPr/>
        </p:nvSpPr>
        <p:spPr>
          <a:xfrm>
            <a:off x="2544763" y="4032250"/>
            <a:ext cx="1800225" cy="7651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tx1"/>
                </a:solidFill>
                <a:cs typeface="Arial" pitchFamily="34" charset="0"/>
              </a:rPr>
              <a:t>SPONTANEA CARTACEA</a:t>
            </a:r>
          </a:p>
        </p:txBody>
      </p:sp>
      <p:sp>
        <p:nvSpPr>
          <p:cNvPr id="69" name="Ovale 68"/>
          <p:cNvSpPr/>
          <p:nvPr/>
        </p:nvSpPr>
        <p:spPr>
          <a:xfrm>
            <a:off x="5149850" y="3968750"/>
            <a:ext cx="1800225" cy="7651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tx1"/>
                </a:solidFill>
                <a:cs typeface="Arial" pitchFamily="34" charset="0"/>
              </a:rPr>
              <a:t>SPONTANEA WEB</a:t>
            </a:r>
          </a:p>
        </p:txBody>
      </p:sp>
      <p:cxnSp>
        <p:nvCxnSpPr>
          <p:cNvPr id="70" name="Connettore 2 69"/>
          <p:cNvCxnSpPr>
            <a:endCxn id="79" idx="0"/>
          </p:cNvCxnSpPr>
          <p:nvPr/>
        </p:nvCxnSpPr>
        <p:spPr>
          <a:xfrm flipH="1">
            <a:off x="7069138" y="3294063"/>
            <a:ext cx="23812" cy="2370137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ttangolo 70"/>
          <p:cNvSpPr/>
          <p:nvPr/>
        </p:nvSpPr>
        <p:spPr>
          <a:xfrm>
            <a:off x="7019925" y="5013325"/>
            <a:ext cx="2089150" cy="342900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tx2"/>
                </a:solidFill>
                <a:cs typeface="Arial" pitchFamily="34" charset="0"/>
              </a:rPr>
              <a:t>22-25 ottobre 2012</a:t>
            </a:r>
          </a:p>
        </p:txBody>
      </p:sp>
      <p:pic>
        <p:nvPicPr>
          <p:cNvPr id="72" name="Immagine 81"/>
          <p:cNvPicPr>
            <a:picLocks noChangeAspect="1" noChangeArrowheads="1"/>
          </p:cNvPicPr>
          <p:nvPr/>
        </p:nvPicPr>
        <p:blipFill>
          <a:blip r:embed="rId3"/>
          <a:srcRect l="35056" t="26448" r="62209" b="70526"/>
          <a:stretch>
            <a:fillRect/>
          </a:stretch>
        </p:blipFill>
        <p:spPr bwMode="auto">
          <a:xfrm>
            <a:off x="8716963" y="5281613"/>
            <a:ext cx="166687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" name="Rettangolo 72"/>
          <p:cNvSpPr/>
          <p:nvPr/>
        </p:nvSpPr>
        <p:spPr>
          <a:xfrm>
            <a:off x="6027738" y="3584575"/>
            <a:ext cx="2043112" cy="215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tx1"/>
                </a:solidFill>
                <a:cs typeface="Arial" pitchFamily="34" charset="0"/>
              </a:rPr>
              <a:t>RESTITUZIONE</a:t>
            </a:r>
          </a:p>
        </p:txBody>
      </p:sp>
      <p:sp>
        <p:nvSpPr>
          <p:cNvPr id="74" name="Rettangolo 73"/>
          <p:cNvSpPr/>
          <p:nvPr/>
        </p:nvSpPr>
        <p:spPr>
          <a:xfrm>
            <a:off x="1087438" y="3573463"/>
            <a:ext cx="2043112" cy="215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tx1"/>
                </a:solidFill>
                <a:cs typeface="Arial" pitchFamily="34" charset="0"/>
              </a:rPr>
              <a:t>RESTITUZIONE</a:t>
            </a:r>
          </a:p>
        </p:txBody>
      </p:sp>
      <p:cxnSp>
        <p:nvCxnSpPr>
          <p:cNvPr id="75" name="Connettore 2 74"/>
          <p:cNvCxnSpPr>
            <a:stCxn id="42" idx="2"/>
            <a:endCxn id="76" idx="0"/>
          </p:cNvCxnSpPr>
          <p:nvPr/>
        </p:nvCxnSpPr>
        <p:spPr>
          <a:xfrm flipH="1">
            <a:off x="4568825" y="1193800"/>
            <a:ext cx="15875" cy="866775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vale 75"/>
          <p:cNvSpPr/>
          <p:nvPr/>
        </p:nvSpPr>
        <p:spPr>
          <a:xfrm>
            <a:off x="3810000" y="2060575"/>
            <a:ext cx="1517650" cy="765175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tx1"/>
                </a:solidFill>
                <a:cs typeface="Arial" pitchFamily="34" charset="0"/>
              </a:rPr>
              <a:t>Plichi inesitati</a:t>
            </a:r>
          </a:p>
        </p:txBody>
      </p:sp>
      <p:cxnSp>
        <p:nvCxnSpPr>
          <p:cNvPr id="77" name="Connettore 2 76"/>
          <p:cNvCxnSpPr>
            <a:stCxn id="76" idx="4"/>
            <a:endCxn id="62" idx="0"/>
          </p:cNvCxnSpPr>
          <p:nvPr/>
        </p:nvCxnSpPr>
        <p:spPr>
          <a:xfrm>
            <a:off x="4568825" y="2825750"/>
            <a:ext cx="0" cy="219392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ttangolo 77"/>
          <p:cNvSpPr/>
          <p:nvPr/>
        </p:nvSpPr>
        <p:spPr>
          <a:xfrm>
            <a:off x="3576638" y="3521075"/>
            <a:ext cx="2135187" cy="317500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solidFill>
                  <a:schemeClr val="tx2"/>
                </a:solidFill>
                <a:cs typeface="Arial" pitchFamily="34" charset="0"/>
              </a:rPr>
              <a:t>10 settembre –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solidFill>
                  <a:schemeClr val="tx2"/>
                </a:solidFill>
                <a:cs typeface="Arial" pitchFamily="34" charset="0"/>
              </a:rPr>
              <a:t>20 ottobre 2012</a:t>
            </a:r>
          </a:p>
        </p:txBody>
      </p:sp>
      <p:sp>
        <p:nvSpPr>
          <p:cNvPr id="79" name="Ovale 78"/>
          <p:cNvSpPr/>
          <p:nvPr/>
        </p:nvSpPr>
        <p:spPr>
          <a:xfrm>
            <a:off x="5943600" y="5664200"/>
            <a:ext cx="2249488" cy="8763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tx1"/>
                </a:solidFill>
                <a:cs typeface="Arial" pitchFamily="34" charset="0"/>
              </a:rPr>
              <a:t>RECUPERO DELLE RISPOSTE SUL CAMPO</a:t>
            </a:r>
          </a:p>
        </p:txBody>
      </p:sp>
      <p:cxnSp>
        <p:nvCxnSpPr>
          <p:cNvPr id="80" name="Connettore 2 79"/>
          <p:cNvCxnSpPr>
            <a:stCxn id="69" idx="4"/>
          </p:cNvCxnSpPr>
          <p:nvPr/>
        </p:nvCxnSpPr>
        <p:spPr>
          <a:xfrm flipH="1">
            <a:off x="5060950" y="4733925"/>
            <a:ext cx="989013" cy="4445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ttangolo 80"/>
          <p:cNvSpPr/>
          <p:nvPr/>
        </p:nvSpPr>
        <p:spPr>
          <a:xfrm>
            <a:off x="2228850" y="5006975"/>
            <a:ext cx="1406525" cy="32385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cs typeface="Arial" pitchFamily="34" charset="0"/>
              </a:rPr>
              <a:t>PUNTI DI RITIRO</a:t>
            </a:r>
          </a:p>
        </p:txBody>
      </p:sp>
      <p:cxnSp>
        <p:nvCxnSpPr>
          <p:cNvPr id="82" name="Connettore 2 81"/>
          <p:cNvCxnSpPr/>
          <p:nvPr/>
        </p:nvCxnSpPr>
        <p:spPr>
          <a:xfrm>
            <a:off x="735013" y="4330700"/>
            <a:ext cx="0" cy="2259013"/>
          </a:xfrm>
          <a:prstGeom prst="straightConnector1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e 82"/>
          <p:cNvSpPr/>
          <p:nvPr/>
        </p:nvSpPr>
        <p:spPr>
          <a:xfrm>
            <a:off x="87313" y="4032250"/>
            <a:ext cx="1800225" cy="7651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tx1"/>
                </a:solidFill>
                <a:cs typeface="Arial" pitchFamily="34" charset="0"/>
              </a:rPr>
              <a:t>SPONTANEA WEB</a:t>
            </a:r>
          </a:p>
        </p:txBody>
      </p:sp>
      <p:cxnSp>
        <p:nvCxnSpPr>
          <p:cNvPr id="84" name="Connettore 2 83"/>
          <p:cNvCxnSpPr/>
          <p:nvPr/>
        </p:nvCxnSpPr>
        <p:spPr>
          <a:xfrm flipV="1">
            <a:off x="735013" y="6580188"/>
            <a:ext cx="3794125" cy="7937"/>
          </a:xfrm>
          <a:prstGeom prst="straightConnector1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2 84"/>
          <p:cNvCxnSpPr/>
          <p:nvPr/>
        </p:nvCxnSpPr>
        <p:spPr>
          <a:xfrm flipV="1">
            <a:off x="4540250" y="5337175"/>
            <a:ext cx="0" cy="125253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e 85"/>
          <p:cNvSpPr/>
          <p:nvPr/>
        </p:nvSpPr>
        <p:spPr>
          <a:xfrm>
            <a:off x="920750" y="5613400"/>
            <a:ext cx="2249488" cy="8763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tx1"/>
                </a:solidFill>
                <a:cs typeface="Arial" pitchFamily="34" charset="0"/>
              </a:rPr>
              <a:t>RECUPERO DELLE RISPOSTE SUL CAMPO</a:t>
            </a:r>
          </a:p>
        </p:txBody>
      </p:sp>
      <p:sp>
        <p:nvSpPr>
          <p:cNvPr id="87" name="Rettangolo 86"/>
          <p:cNvSpPr/>
          <p:nvPr/>
        </p:nvSpPr>
        <p:spPr>
          <a:xfrm>
            <a:off x="3094038" y="5748338"/>
            <a:ext cx="3074987" cy="431800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solidFill>
                  <a:schemeClr val="tx2"/>
                </a:solidFill>
                <a:cs typeface="Arial" pitchFamily="34" charset="0"/>
              </a:rPr>
              <a:t>22 ottobre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solidFill>
                  <a:schemeClr val="tx2"/>
                </a:solidFill>
                <a:cs typeface="Arial" pitchFamily="34" charset="0"/>
              </a:rPr>
              <a:t>- 20 dicembre 2012</a:t>
            </a:r>
          </a:p>
        </p:txBody>
      </p:sp>
      <p:sp>
        <p:nvSpPr>
          <p:cNvPr id="46" name="Ovale 45"/>
          <p:cNvSpPr/>
          <p:nvPr/>
        </p:nvSpPr>
        <p:spPr>
          <a:xfrm>
            <a:off x="622300" y="1122363"/>
            <a:ext cx="2840038" cy="938212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tx1"/>
                </a:solidFill>
                <a:cs typeface="Arial" pitchFamily="34" charset="0"/>
              </a:rPr>
              <a:t>IMPRESE CON MENO DI 10 ADDETTI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tx1"/>
                </a:solidFill>
                <a:cs typeface="Arial" pitchFamily="34" charset="0"/>
              </a:rPr>
              <a:t>ISTITUZIONI NON PROFIT</a:t>
            </a:r>
          </a:p>
        </p:txBody>
      </p:sp>
      <p:sp>
        <p:nvSpPr>
          <p:cNvPr id="59" name="CasellaDiTesto 58"/>
          <p:cNvSpPr txBox="1"/>
          <p:nvPr/>
        </p:nvSpPr>
        <p:spPr>
          <a:xfrm>
            <a:off x="-36513" y="6597650"/>
            <a:ext cx="1377951" cy="276225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Fonte</a:t>
            </a:r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: </a:t>
            </a:r>
            <a:r>
              <a:rPr lang="en-US" sz="1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Istat</a:t>
            </a:r>
            <a:endParaRPr 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3" grpId="0" animBg="1"/>
      <p:bldP spid="48" grpId="0" animBg="1"/>
      <p:bldP spid="51" grpId="0" animBg="1"/>
      <p:bldP spid="53" grpId="0" animBg="1"/>
      <p:bldP spid="56" grpId="0" animBg="1"/>
      <p:bldP spid="61" grpId="0" animBg="1"/>
      <p:bldP spid="62" grpId="0" animBg="1"/>
      <p:bldP spid="66" grpId="0" animBg="1"/>
      <p:bldP spid="68" grpId="0" animBg="1"/>
      <p:bldP spid="69" grpId="0" animBg="1"/>
      <p:bldP spid="71" grpId="0"/>
      <p:bldP spid="73" grpId="0" animBg="1"/>
      <p:bldP spid="74" grpId="0" animBg="1"/>
      <p:bldP spid="76" grpId="0" animBg="1"/>
      <p:bldP spid="78" grpId="0"/>
      <p:bldP spid="79" grpId="0" animBg="1"/>
      <p:bldP spid="81" grpId="0" animBg="1"/>
      <p:bldP spid="83" grpId="0" animBg="1"/>
      <p:bldP spid="86" grpId="0" animBg="1"/>
      <p:bldP spid="87" grpId="0"/>
      <p:bldP spid="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1125538"/>
            <a:ext cx="3749675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9875" y="1016000"/>
            <a:ext cx="3725863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ttangolo arrotondato 13"/>
          <p:cNvSpPr/>
          <p:nvPr/>
        </p:nvSpPr>
        <p:spPr>
          <a:xfrm>
            <a:off x="4746625" y="1773238"/>
            <a:ext cx="2921000" cy="30956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r" eaLnBrk="0" hangingPunct="0">
              <a:defRPr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ANAGRAFE TRIBUTARIA</a:t>
            </a:r>
          </a:p>
          <a:p>
            <a:pPr algn="r" eaLnBrk="0" hangingPunct="0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 algn="r" eaLnBrk="0" hangingPunct="0">
              <a:buFont typeface="Wingdings" panose="05000000000000000000" pitchFamily="2" charset="2"/>
              <a:buChar char="§"/>
              <a:defRPr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Molto utile per la verifica sulle associazioni</a:t>
            </a:r>
          </a:p>
        </p:txBody>
      </p:sp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188913"/>
            <a:ext cx="814546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8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Fase censuaria: le banche dati camerali</a:t>
            </a:r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altLang="it-IT" sz="1600">
                <a:solidFill>
                  <a:srgbClr val="CA0A20"/>
                </a:solidFill>
                <a:latin typeface="Courier New" pitchFamily="49" charset="0"/>
              </a:rPr>
              <a:t>Firenze, 8 maggio 2014</a:t>
            </a:r>
          </a:p>
        </p:txBody>
      </p:sp>
      <p:pic>
        <p:nvPicPr>
          <p:cNvPr id="38919" name="Immagine 15" descr="logo_censimento_istat_payoff.jpg"/>
          <p:cNvPicPr>
            <a:picLocks noChangeAspect="1"/>
          </p:cNvPicPr>
          <p:nvPr/>
        </p:nvPicPr>
        <p:blipFill>
          <a:blip r:embed="rId5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ccia in giù 4"/>
          <p:cNvSpPr/>
          <p:nvPr/>
        </p:nvSpPr>
        <p:spPr>
          <a:xfrm>
            <a:off x="2555875" y="2349500"/>
            <a:ext cx="215900" cy="358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sp>
        <p:nvSpPr>
          <p:cNvPr id="17" name="Freccia in giù 16"/>
          <p:cNvSpPr/>
          <p:nvPr/>
        </p:nvSpPr>
        <p:spPr>
          <a:xfrm>
            <a:off x="6588125" y="2708275"/>
            <a:ext cx="2159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sp>
        <p:nvSpPr>
          <p:cNvPr id="11" name="Rettangolo arrotondato 10"/>
          <p:cNvSpPr/>
          <p:nvPr/>
        </p:nvSpPr>
        <p:spPr>
          <a:xfrm>
            <a:off x="2792413" y="833438"/>
            <a:ext cx="3724275" cy="5794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it-IT" dirty="0"/>
              <a:t>Accesso a Intranet CCIAA</a:t>
            </a:r>
          </a:p>
        </p:txBody>
      </p:sp>
      <p:sp>
        <p:nvSpPr>
          <p:cNvPr id="12" name="Freccia in giù 11"/>
          <p:cNvSpPr/>
          <p:nvPr/>
        </p:nvSpPr>
        <p:spPr>
          <a:xfrm>
            <a:off x="4356100" y="1484313"/>
            <a:ext cx="576263" cy="3603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pic>
        <p:nvPicPr>
          <p:cNvPr id="38925" name="Picture 3"/>
          <p:cNvPicPr>
            <a:picLocks noChangeAspect="1" noChangeArrowheads="1"/>
          </p:cNvPicPr>
          <p:nvPr/>
        </p:nvPicPr>
        <p:blipFill>
          <a:blip r:embed="rId6"/>
          <a:srcRect l="24313"/>
          <a:stretch>
            <a:fillRect/>
          </a:stretch>
        </p:blipFill>
        <p:spPr bwMode="auto">
          <a:xfrm>
            <a:off x="250825" y="2295525"/>
            <a:ext cx="2289175" cy="300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arrotondato 3"/>
          <p:cNvSpPr/>
          <p:nvPr/>
        </p:nvSpPr>
        <p:spPr>
          <a:xfrm>
            <a:off x="1619250" y="1773238"/>
            <a:ext cx="2922588" cy="30956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INFOWEB</a:t>
            </a:r>
          </a:p>
          <a:p>
            <a:pPr eaLnBrk="0" hangingPunct="0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 eaLnBrk="0" hangingPunct="0">
              <a:buFont typeface="Wingdings" panose="05000000000000000000" pitchFamily="2" charset="2"/>
              <a:buChar char="§"/>
              <a:defRPr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Visure</a:t>
            </a:r>
          </a:p>
          <a:p>
            <a:pPr marL="342900" indent="-342900" eaLnBrk="0" hangingPunct="0">
              <a:buFont typeface="Wingdings" panose="05000000000000000000" pitchFamily="2" charset="2"/>
              <a:buChar char="§"/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 eaLnBrk="0" hangingPunct="0">
              <a:buFont typeface="Wingdings" panose="05000000000000000000" pitchFamily="2" charset="2"/>
              <a:buChar char="§"/>
              <a:defRPr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Verifica correttezza dati anagrafici</a:t>
            </a:r>
          </a:p>
        </p:txBody>
      </p:sp>
      <p:sp>
        <p:nvSpPr>
          <p:cNvPr id="3" name="Ovale 2"/>
          <p:cNvSpPr/>
          <p:nvPr/>
        </p:nvSpPr>
        <p:spPr>
          <a:xfrm flipH="1">
            <a:off x="3563938" y="2276475"/>
            <a:ext cx="2087562" cy="10080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it-IT" dirty="0"/>
              <a:t>Rilevatore</a:t>
            </a:r>
          </a:p>
        </p:txBody>
      </p:sp>
      <p:sp>
        <p:nvSpPr>
          <p:cNvPr id="25" name="Freccia in giù 24"/>
          <p:cNvSpPr/>
          <p:nvPr/>
        </p:nvSpPr>
        <p:spPr>
          <a:xfrm>
            <a:off x="2466975" y="2370138"/>
            <a:ext cx="215900" cy="3603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pic>
        <p:nvPicPr>
          <p:cNvPr id="38929" name="Picture 5"/>
          <p:cNvPicPr>
            <a:picLocks noChangeAspect="1" noChangeArrowheads="1"/>
          </p:cNvPicPr>
          <p:nvPr/>
        </p:nvPicPr>
        <p:blipFill>
          <a:blip r:embed="rId7"/>
          <a:srcRect l="21619" t="31062" r="34450" b="25484"/>
          <a:stretch>
            <a:fillRect/>
          </a:stretch>
        </p:blipFill>
        <p:spPr bwMode="auto">
          <a:xfrm>
            <a:off x="3995738" y="4464050"/>
            <a:ext cx="2055812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oup 13"/>
          <p:cNvGrpSpPr>
            <a:grpSpLocks/>
          </p:cNvGrpSpPr>
          <p:nvPr/>
        </p:nvGrpSpPr>
        <p:grpSpPr bwMode="auto">
          <a:xfrm>
            <a:off x="4067944" y="5949280"/>
            <a:ext cx="1196975" cy="528637"/>
            <a:chOff x="96" y="3984"/>
            <a:chExt cx="864" cy="288"/>
          </a:xfrm>
        </p:grpSpPr>
        <p:pic>
          <p:nvPicPr>
            <p:cNvPr id="22" name="Picture 14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6" y="3984"/>
              <a:ext cx="2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5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6" y="4080"/>
              <a:ext cx="6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188913"/>
            <a:ext cx="814546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8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Le relazioni tra gli attori coinvolti: il caso del non profit</a:t>
            </a:r>
          </a:p>
        </p:txBody>
      </p:sp>
      <p:sp>
        <p:nvSpPr>
          <p:cNvPr id="40962" name="Line 5"/>
          <p:cNvSpPr>
            <a:spLocks noChangeShapeType="1"/>
          </p:cNvSpPr>
          <p:nvPr/>
        </p:nvSpPr>
        <p:spPr bwMode="auto">
          <a:xfrm>
            <a:off x="457200" y="5876925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0963" name="Text Box 6"/>
          <p:cNvSpPr txBox="1">
            <a:spLocks noChangeArrowheads="1"/>
          </p:cNvSpPr>
          <p:nvPr/>
        </p:nvSpPr>
        <p:spPr bwMode="auto">
          <a:xfrm>
            <a:off x="6011863" y="5873750"/>
            <a:ext cx="2952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altLang="it-IT" sz="1600">
                <a:solidFill>
                  <a:srgbClr val="CA0A20"/>
                </a:solidFill>
                <a:latin typeface="Courier New" pitchFamily="49" charset="0"/>
              </a:rPr>
              <a:t>Firenze, 8 maggio 2014</a:t>
            </a:r>
          </a:p>
        </p:txBody>
      </p:sp>
      <p:pic>
        <p:nvPicPr>
          <p:cNvPr id="40964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59475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/>
          <p:nvPr/>
        </p:nvSpPr>
        <p:spPr>
          <a:xfrm>
            <a:off x="615950" y="5067300"/>
            <a:ext cx="8166100" cy="7381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467A"/>
            </a:solidFill>
            <a:prstDash val="solid"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Ok “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corale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” ma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anche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un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processo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“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reticolare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” con la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costruzione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e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l’implementazione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di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una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fitta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rete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relazionale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che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ha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richiesto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una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modalità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gestionale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piuttosto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semplice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grazie al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consolidamento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di un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lavoro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di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squadra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già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presente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a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monte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e ben “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rodato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”  </a:t>
            </a:r>
          </a:p>
        </p:txBody>
      </p:sp>
      <p:sp>
        <p:nvSpPr>
          <p:cNvPr id="2" name="Rettangolo arrotondato 1"/>
          <p:cNvSpPr/>
          <p:nvPr/>
        </p:nvSpPr>
        <p:spPr>
          <a:xfrm>
            <a:off x="3419475" y="1490663"/>
            <a:ext cx="2520950" cy="17938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Coordinamento</a:t>
            </a:r>
          </a:p>
          <a:p>
            <a:pPr algn="ctr" eaLnBrk="0" hangingPunct="0">
              <a:defRPr/>
            </a:pP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provinciale associazioni (ARCI; AVIS; CESVOT; CSEN; UISP) </a:t>
            </a:r>
          </a:p>
        </p:txBody>
      </p:sp>
      <p:sp>
        <p:nvSpPr>
          <p:cNvPr id="3" name="Ovale 2"/>
          <p:cNvSpPr/>
          <p:nvPr/>
        </p:nvSpPr>
        <p:spPr>
          <a:xfrm>
            <a:off x="395288" y="1773238"/>
            <a:ext cx="2663825" cy="143986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22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it-IT" sz="20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UPC </a:t>
            </a:r>
          </a:p>
          <a:p>
            <a:pPr algn="ctr" eaLnBrk="0" hangingPunct="0">
              <a:defRPr/>
            </a:pPr>
            <a:r>
              <a:rPr lang="it-IT" sz="20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(coordinatori e rilevatori)</a:t>
            </a:r>
          </a:p>
        </p:txBody>
      </p:sp>
      <p:sp>
        <p:nvSpPr>
          <p:cNvPr id="13" name="Ovale 12"/>
          <p:cNvSpPr/>
          <p:nvPr/>
        </p:nvSpPr>
        <p:spPr>
          <a:xfrm>
            <a:off x="6300788" y="1779588"/>
            <a:ext cx="2663825" cy="143986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22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it-IT" sz="2000" b="1" dirty="0" err="1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</a:t>
            </a:r>
            <a:r>
              <a:rPr lang="it-IT" sz="20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NP rispondenti</a:t>
            </a:r>
          </a:p>
        </p:txBody>
      </p:sp>
      <p:sp>
        <p:nvSpPr>
          <p:cNvPr id="14" name="Ovale 13"/>
          <p:cNvSpPr/>
          <p:nvPr/>
        </p:nvSpPr>
        <p:spPr>
          <a:xfrm>
            <a:off x="1979613" y="692150"/>
            <a:ext cx="5414962" cy="54451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22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it-IT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URC (Istat)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611188" y="3357563"/>
            <a:ext cx="8170862" cy="5222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prstDash val="dash"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Riunioni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con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rappresentanti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legali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associazioni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per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fornire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istruzioni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aggiuntive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e fare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formazione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sulla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compilazione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del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questionario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,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nonchè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per la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risoluzione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di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casi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particolari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1116013" y="4113213"/>
            <a:ext cx="1862137" cy="739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467A"/>
            </a:solidFill>
            <a:prstDash val="solid"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Feedback e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controllo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reciproco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sulle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liste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" name="Rettangolo arrotondato 3"/>
          <p:cNvSpPr/>
          <p:nvPr/>
        </p:nvSpPr>
        <p:spPr>
          <a:xfrm>
            <a:off x="4067175" y="3952875"/>
            <a:ext cx="4752975" cy="10604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22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85750" indent="-285750" eaLnBrk="0" hangingPunct="0">
              <a:buFont typeface="Arial" panose="020B0604020202020204" pitchFamily="34" charset="0"/>
              <a:buChar char="•"/>
              <a:defRPr/>
            </a:pPr>
            <a:r>
              <a:rPr lang="it-IT" sz="12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 rispondenti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  <a:defRPr/>
            </a:pPr>
            <a:r>
              <a:rPr lang="it-IT" sz="12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 chi non aveva risposto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  <a:defRPr/>
            </a:pPr>
            <a:r>
              <a:rPr lang="it-IT" sz="12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Individuazione delle nuove organizzazioni NP costituite entro il 31/12/2011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  <a:defRPr/>
            </a:pPr>
            <a:r>
              <a:rPr lang="it-IT" sz="12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 liste dei coordinamenti provinciali associazioni</a:t>
            </a:r>
          </a:p>
          <a:p>
            <a:pPr eaLnBrk="0" hangingPunct="0">
              <a:defRPr/>
            </a:pPr>
            <a:endParaRPr lang="it-IT" sz="1200" b="1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reccia a destra 4"/>
          <p:cNvSpPr/>
          <p:nvPr/>
        </p:nvSpPr>
        <p:spPr>
          <a:xfrm>
            <a:off x="3132138" y="2276475"/>
            <a:ext cx="215900" cy="3603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sp>
        <p:nvSpPr>
          <p:cNvPr id="19" name="Freccia a destra 18"/>
          <p:cNvSpPr/>
          <p:nvPr/>
        </p:nvSpPr>
        <p:spPr>
          <a:xfrm>
            <a:off x="6011863" y="2276475"/>
            <a:ext cx="217487" cy="3603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sp>
        <p:nvSpPr>
          <p:cNvPr id="6" name="Freccia in giù 5"/>
          <p:cNvSpPr/>
          <p:nvPr/>
        </p:nvSpPr>
        <p:spPr>
          <a:xfrm rot="2258507">
            <a:off x="2006600" y="1198563"/>
            <a:ext cx="330200" cy="5032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sp>
        <p:nvSpPr>
          <p:cNvPr id="12" name="Freccia in giù 11"/>
          <p:cNvSpPr/>
          <p:nvPr/>
        </p:nvSpPr>
        <p:spPr>
          <a:xfrm>
            <a:off x="4427538" y="1236663"/>
            <a:ext cx="376237" cy="254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sp>
        <p:nvSpPr>
          <p:cNvPr id="18" name="Freccia circolare a destra 17"/>
          <p:cNvSpPr/>
          <p:nvPr/>
        </p:nvSpPr>
        <p:spPr>
          <a:xfrm>
            <a:off x="107950" y="2420938"/>
            <a:ext cx="277813" cy="122396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22" name="Connettore 4 21"/>
          <p:cNvCxnSpPr>
            <a:stCxn id="15" idx="1"/>
            <a:endCxn id="16" idx="1"/>
          </p:cNvCxnSpPr>
          <p:nvPr/>
        </p:nvCxnSpPr>
        <p:spPr>
          <a:xfrm rot="10800000" flipH="1" flipV="1">
            <a:off x="611188" y="3617913"/>
            <a:ext cx="504825" cy="865187"/>
          </a:xfrm>
          <a:prstGeom prst="bentConnector3">
            <a:avLst>
              <a:gd name="adj1" fmla="val -45352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reccia a destra 27"/>
          <p:cNvSpPr/>
          <p:nvPr/>
        </p:nvSpPr>
        <p:spPr>
          <a:xfrm>
            <a:off x="3240088" y="4365625"/>
            <a:ext cx="611187" cy="215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sp>
        <p:nvSpPr>
          <p:cNvPr id="34" name="Freccia a destra 33"/>
          <p:cNvSpPr/>
          <p:nvPr/>
        </p:nvSpPr>
        <p:spPr>
          <a:xfrm>
            <a:off x="287338" y="5256213"/>
            <a:ext cx="215900" cy="360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grpSp>
        <p:nvGrpSpPr>
          <p:cNvPr id="25" name="Group 13"/>
          <p:cNvGrpSpPr>
            <a:grpSpLocks/>
          </p:cNvGrpSpPr>
          <p:nvPr/>
        </p:nvGrpSpPr>
        <p:grpSpPr bwMode="auto">
          <a:xfrm>
            <a:off x="4067944" y="5949280"/>
            <a:ext cx="1196975" cy="528637"/>
            <a:chOff x="96" y="3984"/>
            <a:chExt cx="864" cy="288"/>
          </a:xfrm>
        </p:grpSpPr>
        <p:pic>
          <p:nvPicPr>
            <p:cNvPr id="26" name="Picture 14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6" y="3984"/>
              <a:ext cx="2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5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6" y="4080"/>
              <a:ext cx="6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8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Il portale della rete</a:t>
            </a:r>
          </a:p>
        </p:txBody>
      </p:sp>
      <p:sp>
        <p:nvSpPr>
          <p:cNvPr id="2355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356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altLang="it-IT" sz="1600">
                <a:solidFill>
                  <a:srgbClr val="CA0A20"/>
                </a:solidFill>
                <a:latin typeface="Courier New" pitchFamily="49" charset="0"/>
              </a:rPr>
              <a:t>Firenze, 8 maggio 2014</a:t>
            </a:r>
          </a:p>
        </p:txBody>
      </p:sp>
      <p:pic>
        <p:nvPicPr>
          <p:cNvPr id="2357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9" name="Text Box 21"/>
          <p:cNvSpPr txBox="1">
            <a:spLocks noChangeArrowheads="1"/>
          </p:cNvSpPr>
          <p:nvPr/>
        </p:nvSpPr>
        <p:spPr bwMode="auto">
          <a:xfrm>
            <a:off x="1765300" y="838200"/>
            <a:ext cx="6362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altLang="it-IT" sz="1400" b="1">
                <a:hlinkClick r:id="rId5"/>
              </a:rPr>
              <a:t>http://censimentoindustriaeservizi.istat.it/rete</a:t>
            </a:r>
            <a:endParaRPr lang="it-IT" altLang="it-IT" sz="1400" b="1"/>
          </a:p>
        </p:txBody>
      </p:sp>
      <p:graphicFrame>
        <p:nvGraphicFramePr>
          <p:cNvPr id="2352" name="Object 304"/>
          <p:cNvGraphicFramePr>
            <a:graphicFrameLocks noChangeAspect="1"/>
          </p:cNvGraphicFramePr>
          <p:nvPr/>
        </p:nvGraphicFramePr>
        <p:xfrm>
          <a:off x="198438" y="1404938"/>
          <a:ext cx="3652837" cy="205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" name="Documento" r:id="rId6" imgW="6107704" imgH="3438123" progId="Word.Document.8">
                  <p:embed/>
                </p:oleObj>
              </mc:Choice>
              <mc:Fallback>
                <p:oleObj name="Documento" r:id="rId6" imgW="6107704" imgH="3438123" progId="Word.Document.8">
                  <p:embed/>
                  <p:pic>
                    <p:nvPicPr>
                      <p:cNvPr id="0" name="Picture 3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438" y="1404938"/>
                        <a:ext cx="3652837" cy="2054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Line 86"/>
          <p:cNvSpPr>
            <a:spLocks noChangeShapeType="1"/>
          </p:cNvSpPr>
          <p:nvPr/>
        </p:nvSpPr>
        <p:spPr bwMode="auto">
          <a:xfrm>
            <a:off x="3671888" y="1951038"/>
            <a:ext cx="727075" cy="1382712"/>
          </a:xfrm>
          <a:prstGeom prst="line">
            <a:avLst/>
          </a:prstGeom>
          <a:noFill/>
          <a:ln w="57150">
            <a:solidFill>
              <a:schemeClr val="bg1">
                <a:lumMod val="65000"/>
              </a:schemeClr>
            </a:solidFill>
            <a:round/>
            <a:headEnd/>
            <a:tailEnd type="triangle" w="med" len="med"/>
          </a:ln>
          <a:extLst/>
        </p:spPr>
        <p:txBody>
          <a:bodyPr wrap="none" anchor="ctr"/>
          <a:lstStyle/>
          <a:p>
            <a:pPr algn="ctr" eaLnBrk="0" hangingPunct="0">
              <a:defRPr/>
            </a:pPr>
            <a:endParaRPr lang="it-IT" dirty="0">
              <a:ea typeface="ヒラギノ角ゴ Pro W3" charset="-128"/>
              <a:cs typeface="+mn-cs"/>
            </a:endParaRPr>
          </a:p>
        </p:txBody>
      </p:sp>
      <p:graphicFrame>
        <p:nvGraphicFramePr>
          <p:cNvPr id="2353" name="Object 305"/>
          <p:cNvGraphicFramePr>
            <a:graphicFrameLocks noChangeAspect="1"/>
          </p:cNvGraphicFramePr>
          <p:nvPr/>
        </p:nvGraphicFramePr>
        <p:xfrm>
          <a:off x="4384675" y="1989138"/>
          <a:ext cx="4087813" cy="240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" name="Documento" r:id="rId8" imgW="6118863" imgH="3788416" progId="Word.Document.8">
                  <p:embed/>
                </p:oleObj>
              </mc:Choice>
              <mc:Fallback>
                <p:oleObj name="Documento" r:id="rId8" imgW="6118863" imgH="3788416" progId="Word.Document.8">
                  <p:embed/>
                  <p:pic>
                    <p:nvPicPr>
                      <p:cNvPr id="0" name="Picture 3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4675" y="1989138"/>
                        <a:ext cx="4087813" cy="2406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61" name="Text Box 21"/>
          <p:cNvSpPr txBox="1">
            <a:spLocks noChangeArrowheads="1"/>
          </p:cNvSpPr>
          <p:nvPr/>
        </p:nvSpPr>
        <p:spPr bwMode="auto">
          <a:xfrm>
            <a:off x="971550" y="4456113"/>
            <a:ext cx="6624638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altLang="it-IT" sz="1400" b="1"/>
              <a:t> </a:t>
            </a:r>
            <a:r>
              <a:rPr lang="it-IT" altLang="it-IT" sz="1400"/>
              <a:t>Spazio web </a:t>
            </a:r>
            <a:r>
              <a:rPr lang="it-IT" altLang="it-IT" sz="1400" b="1"/>
              <a:t>riservato </a:t>
            </a:r>
            <a:r>
              <a:rPr lang="it-IT" altLang="it-IT" sz="1400"/>
              <a:t>agli operatori degli uffici di censimento :</a:t>
            </a:r>
          </a:p>
          <a:p>
            <a:pPr>
              <a:spcBef>
                <a:spcPct val="50000"/>
              </a:spcBef>
            </a:pPr>
            <a:endParaRPr lang="it-IT" altLang="it-IT" sz="1400"/>
          </a:p>
          <a:p>
            <a:pPr>
              <a:buClr>
                <a:schemeClr val="hlink"/>
              </a:buClr>
            </a:pPr>
            <a:r>
              <a:rPr lang="it-IT" altLang="it-IT" sz="1400"/>
              <a:t>Informazioni sull’organizzazione delle reti regionali (struttura e contatti)</a:t>
            </a:r>
          </a:p>
          <a:p>
            <a:pPr>
              <a:buClr>
                <a:schemeClr val="hlink"/>
              </a:buClr>
            </a:pPr>
            <a:r>
              <a:rPr lang="it-IT" altLang="it-IT" sz="1400"/>
              <a:t>Accesso agli strumenti utili per la rilevazione </a:t>
            </a:r>
          </a:p>
          <a:p>
            <a:pPr>
              <a:buClr>
                <a:schemeClr val="hlink"/>
              </a:buClr>
            </a:pPr>
            <a:r>
              <a:rPr lang="it-IT" altLang="it-IT" sz="1400"/>
              <a:t>Accesso a tutta la normativa e documentazione ufficiale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-36513" y="6597650"/>
            <a:ext cx="1377951" cy="276225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Fonte</a:t>
            </a:r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: </a:t>
            </a:r>
            <a:r>
              <a:rPr lang="en-US" sz="1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Istat</a:t>
            </a:r>
            <a:endParaRPr 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" name="Freccia a destra 3"/>
          <p:cNvSpPr/>
          <p:nvPr/>
        </p:nvSpPr>
        <p:spPr>
          <a:xfrm>
            <a:off x="868363" y="5111750"/>
            <a:ext cx="174625" cy="46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sp>
        <p:nvSpPr>
          <p:cNvPr id="22" name="Freccia a destra 21"/>
          <p:cNvSpPr/>
          <p:nvPr/>
        </p:nvSpPr>
        <p:spPr>
          <a:xfrm>
            <a:off x="868363" y="5327650"/>
            <a:ext cx="174625" cy="46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sp>
        <p:nvSpPr>
          <p:cNvPr id="23" name="Freccia a destra 22"/>
          <p:cNvSpPr/>
          <p:nvPr/>
        </p:nvSpPr>
        <p:spPr>
          <a:xfrm>
            <a:off x="868363" y="5543550"/>
            <a:ext cx="174625" cy="46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grpSp>
        <p:nvGrpSpPr>
          <p:cNvPr id="18" name="Group 13"/>
          <p:cNvGrpSpPr>
            <a:grpSpLocks/>
          </p:cNvGrpSpPr>
          <p:nvPr/>
        </p:nvGrpSpPr>
        <p:grpSpPr bwMode="auto">
          <a:xfrm>
            <a:off x="4067944" y="5949280"/>
            <a:ext cx="1196975" cy="528637"/>
            <a:chOff x="96" y="3984"/>
            <a:chExt cx="864" cy="288"/>
          </a:xfrm>
        </p:grpSpPr>
        <p:pic>
          <p:nvPicPr>
            <p:cNvPr id="19" name="Picture 14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6" y="3984"/>
              <a:ext cx="2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5"/>
            <p:cNvPicPr>
              <a:picLocks noChangeAspect="1" noChangeArrowheads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6" y="4080"/>
              <a:ext cx="6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8" y="2884488"/>
            <a:ext cx="30226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CasellaDiTesto 28"/>
          <p:cNvSpPr txBox="1"/>
          <p:nvPr/>
        </p:nvSpPr>
        <p:spPr>
          <a:xfrm>
            <a:off x="6300788" y="2708275"/>
            <a:ext cx="2663825" cy="18161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2">
                <a:lumMod val="75000"/>
              </a:schemeClr>
            </a:solidFill>
            <a:prstDash val="dash"/>
          </a:ln>
        </p:spPr>
        <p:txBody>
          <a:bodyPr>
            <a:spAutoFit/>
          </a:bodyPr>
          <a:lstStyle/>
          <a:p>
            <a:pPr marL="285750" indent="-285750" eaLnBrk="0" hangingPunct="0">
              <a:buFont typeface="Courier New" panose="02070309020205020404" pitchFamily="49" charset="0"/>
              <a:buChar char="o"/>
              <a:defRPr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Creazione rete di rilevazione</a:t>
            </a:r>
          </a:p>
          <a:p>
            <a:pPr marL="285750" indent="-285750" eaLnBrk="0" hangingPunct="0">
              <a:buFont typeface="Courier New" panose="02070309020205020404" pitchFamily="49" charset="0"/>
              <a:buChar char="o"/>
              <a:defRPr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Gestione operatori</a:t>
            </a:r>
          </a:p>
          <a:p>
            <a:pPr marL="285750" indent="-285750" eaLnBrk="0" hangingPunct="0">
              <a:buFont typeface="Courier New" panose="02070309020205020404" pitchFamily="49" charset="0"/>
              <a:buChar char="o"/>
              <a:defRPr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Lavorazione e </a:t>
            </a:r>
            <a:r>
              <a:rPr lang="it-IT" sz="1400" b="1" i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check</a:t>
            </a:r>
            <a:r>
              <a:rPr lang="it-IT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 dei questionari</a:t>
            </a:r>
          </a:p>
          <a:p>
            <a:pPr marL="285750" indent="-285750" eaLnBrk="0" hangingPunct="0">
              <a:buFont typeface="Courier New" panose="02070309020205020404" pitchFamily="49" charset="0"/>
              <a:buChar char="o"/>
              <a:defRPr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Monitoraggio fasi lavorazione</a:t>
            </a:r>
          </a:p>
          <a:p>
            <a:pPr marL="285750" indent="-285750" eaLnBrk="0" hangingPunct="0">
              <a:buFont typeface="Courier New" panose="02070309020205020404" pitchFamily="49" charset="0"/>
              <a:buChar char="o"/>
              <a:defRPr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Esiti rilevazione</a:t>
            </a:r>
          </a:p>
        </p:txBody>
      </p:sp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260350"/>
            <a:ext cx="662146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8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Il Sistema di Gestione della Rilevazione</a:t>
            </a:r>
          </a:p>
        </p:txBody>
      </p:sp>
      <p:sp>
        <p:nvSpPr>
          <p:cNvPr id="46084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6085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altLang="it-IT" sz="1600">
                <a:solidFill>
                  <a:srgbClr val="CA0A20"/>
                </a:solidFill>
                <a:latin typeface="Courier New" pitchFamily="49" charset="0"/>
              </a:rPr>
              <a:t>Firenze, 8 maggio 2014</a:t>
            </a:r>
          </a:p>
        </p:txBody>
      </p:sp>
      <p:pic>
        <p:nvPicPr>
          <p:cNvPr id="46086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sellaDiTesto 10"/>
          <p:cNvSpPr txBox="1"/>
          <p:nvPr/>
        </p:nvSpPr>
        <p:spPr>
          <a:xfrm>
            <a:off x="1011238" y="4724400"/>
            <a:ext cx="7743825" cy="831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467A"/>
            </a:solidFill>
            <a:prstDash val="solid"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SGR ha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rappresentato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il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filo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conduttore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di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carattere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operativo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che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ha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pervaso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l’intera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rilevazione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,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facendo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da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anello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di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congiunzione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tra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tutti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gli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attori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interni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/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esterni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interessati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dal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censimento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</a:p>
        </p:txBody>
      </p:sp>
      <p:sp>
        <p:nvSpPr>
          <p:cNvPr id="3" name="Ovale 2"/>
          <p:cNvSpPr/>
          <p:nvPr/>
        </p:nvSpPr>
        <p:spPr>
          <a:xfrm>
            <a:off x="3344863" y="2060575"/>
            <a:ext cx="1163637" cy="936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it-IT" dirty="0"/>
              <a:t>SGR</a:t>
            </a:r>
          </a:p>
        </p:txBody>
      </p:sp>
      <p:sp>
        <p:nvSpPr>
          <p:cNvPr id="13" name="Ovale 12"/>
          <p:cNvSpPr/>
          <p:nvPr/>
        </p:nvSpPr>
        <p:spPr>
          <a:xfrm>
            <a:off x="3303588" y="765175"/>
            <a:ext cx="1349375" cy="7921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it-IT" dirty="0"/>
              <a:t>UPC</a:t>
            </a:r>
          </a:p>
        </p:txBody>
      </p:sp>
      <p:sp>
        <p:nvSpPr>
          <p:cNvPr id="14" name="Ovale 13"/>
          <p:cNvSpPr/>
          <p:nvPr/>
        </p:nvSpPr>
        <p:spPr>
          <a:xfrm>
            <a:off x="601663" y="2133600"/>
            <a:ext cx="1963737" cy="790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it-IT" dirty="0"/>
              <a:t>Rilevatori</a:t>
            </a:r>
          </a:p>
        </p:txBody>
      </p:sp>
      <p:sp>
        <p:nvSpPr>
          <p:cNvPr id="15" name="Ovale 14"/>
          <p:cNvSpPr/>
          <p:nvPr/>
        </p:nvSpPr>
        <p:spPr>
          <a:xfrm>
            <a:off x="3357563" y="3487738"/>
            <a:ext cx="1163637" cy="9493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it-IT" dirty="0"/>
              <a:t>URC-Istat</a:t>
            </a:r>
          </a:p>
        </p:txBody>
      </p:sp>
      <p:sp>
        <p:nvSpPr>
          <p:cNvPr id="16" name="Ovale 15"/>
          <p:cNvSpPr/>
          <p:nvPr/>
        </p:nvSpPr>
        <p:spPr>
          <a:xfrm>
            <a:off x="5300663" y="2133600"/>
            <a:ext cx="1152525" cy="863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it-IT" dirty="0"/>
              <a:t>Istat</a:t>
            </a:r>
          </a:p>
          <a:p>
            <a:pPr algn="ctr" eaLnBrk="0" hangingPunct="0">
              <a:defRPr/>
            </a:pPr>
            <a:r>
              <a:rPr lang="it-IT" dirty="0"/>
              <a:t>Naz.</a:t>
            </a:r>
          </a:p>
        </p:txBody>
      </p:sp>
      <p:sp>
        <p:nvSpPr>
          <p:cNvPr id="18" name="Ovale 17"/>
          <p:cNvSpPr/>
          <p:nvPr/>
        </p:nvSpPr>
        <p:spPr>
          <a:xfrm>
            <a:off x="468313" y="903288"/>
            <a:ext cx="2374900" cy="936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it-IT" dirty="0"/>
              <a:t>Rispondenti</a:t>
            </a:r>
          </a:p>
        </p:txBody>
      </p:sp>
      <p:sp>
        <p:nvSpPr>
          <p:cNvPr id="5" name="Freccia a destra 4"/>
          <p:cNvSpPr/>
          <p:nvPr/>
        </p:nvSpPr>
        <p:spPr>
          <a:xfrm>
            <a:off x="2636838" y="2349500"/>
            <a:ext cx="647700" cy="3952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sp>
        <p:nvSpPr>
          <p:cNvPr id="6" name="Freccia in giù 5"/>
          <p:cNvSpPr/>
          <p:nvPr/>
        </p:nvSpPr>
        <p:spPr>
          <a:xfrm>
            <a:off x="3789363" y="1628775"/>
            <a:ext cx="325437" cy="4111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sp>
        <p:nvSpPr>
          <p:cNvPr id="21" name="Freccia a destra 20"/>
          <p:cNvSpPr/>
          <p:nvPr/>
        </p:nvSpPr>
        <p:spPr>
          <a:xfrm flipH="1">
            <a:off x="4581525" y="2259013"/>
            <a:ext cx="647700" cy="4492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sp>
        <p:nvSpPr>
          <p:cNvPr id="22" name="Freccia in giù 21"/>
          <p:cNvSpPr/>
          <p:nvPr/>
        </p:nvSpPr>
        <p:spPr>
          <a:xfrm flipV="1">
            <a:off x="3789363" y="3017838"/>
            <a:ext cx="325437" cy="4111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sp>
        <p:nvSpPr>
          <p:cNvPr id="23" name="Freccia a destra 22"/>
          <p:cNvSpPr/>
          <p:nvPr/>
        </p:nvSpPr>
        <p:spPr>
          <a:xfrm rot="2195900">
            <a:off x="2711450" y="1741488"/>
            <a:ext cx="796925" cy="396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cxnSp>
        <p:nvCxnSpPr>
          <p:cNvPr id="17" name="Connettore 2 16"/>
          <p:cNvCxnSpPr>
            <a:stCxn id="18" idx="4"/>
            <a:endCxn id="14" idx="1"/>
          </p:cNvCxnSpPr>
          <p:nvPr/>
        </p:nvCxnSpPr>
        <p:spPr>
          <a:xfrm flipH="1">
            <a:off x="890588" y="1839913"/>
            <a:ext cx="765175" cy="409575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>
            <a:stCxn id="14" idx="0"/>
            <a:endCxn id="18" idx="5"/>
          </p:cNvCxnSpPr>
          <p:nvPr/>
        </p:nvCxnSpPr>
        <p:spPr>
          <a:xfrm flipV="1">
            <a:off x="1584325" y="1701800"/>
            <a:ext cx="911225" cy="43180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/>
          <p:cNvCxnSpPr>
            <a:stCxn id="13" idx="1"/>
            <a:endCxn id="18" idx="7"/>
          </p:cNvCxnSpPr>
          <p:nvPr/>
        </p:nvCxnSpPr>
        <p:spPr>
          <a:xfrm flipH="1">
            <a:off x="2495550" y="881063"/>
            <a:ext cx="1004888" cy="15875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/>
          <p:cNvCxnSpPr>
            <a:stCxn id="18" idx="6"/>
            <a:endCxn id="13" idx="2"/>
          </p:cNvCxnSpPr>
          <p:nvPr/>
        </p:nvCxnSpPr>
        <p:spPr>
          <a:xfrm flipV="1">
            <a:off x="2843213" y="1160463"/>
            <a:ext cx="460375" cy="211137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ccia a destra 39"/>
          <p:cNvSpPr/>
          <p:nvPr/>
        </p:nvSpPr>
        <p:spPr>
          <a:xfrm>
            <a:off x="395288" y="4941888"/>
            <a:ext cx="495300" cy="396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sp>
        <p:nvSpPr>
          <p:cNvPr id="27" name="CasellaDiTesto 26"/>
          <p:cNvSpPr txBox="1"/>
          <p:nvPr/>
        </p:nvSpPr>
        <p:spPr>
          <a:xfrm>
            <a:off x="6704013" y="692150"/>
            <a:ext cx="1828800" cy="16002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2">
                <a:lumMod val="75000"/>
              </a:schemeClr>
            </a:solidFill>
            <a:prstDash val="dash"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Unico ambiente web con aree di lavoro separate per la rilevazione delle imprese e delle Istituzioni non-profit</a:t>
            </a:r>
          </a:p>
        </p:txBody>
      </p:sp>
      <p:sp>
        <p:nvSpPr>
          <p:cNvPr id="31" name="Freccia in giù 30"/>
          <p:cNvSpPr/>
          <p:nvPr/>
        </p:nvSpPr>
        <p:spPr>
          <a:xfrm>
            <a:off x="7405688" y="2324100"/>
            <a:ext cx="325437" cy="4095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cxnSp>
        <p:nvCxnSpPr>
          <p:cNvPr id="4" name="Connettore 4 3"/>
          <p:cNvCxnSpPr>
            <a:stCxn id="3" idx="7"/>
            <a:endCxn id="27" idx="1"/>
          </p:cNvCxnSpPr>
          <p:nvPr/>
        </p:nvCxnSpPr>
        <p:spPr>
          <a:xfrm rot="5400000" flipH="1" flipV="1">
            <a:off x="5168107" y="662781"/>
            <a:ext cx="706438" cy="2365375"/>
          </a:xfrm>
          <a:prstGeom prst="bentConnector2">
            <a:avLst/>
          </a:prstGeom>
          <a:ln w="38100"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4 23"/>
          <p:cNvCxnSpPr>
            <a:stCxn id="3" idx="5"/>
            <a:endCxn id="29" idx="1"/>
          </p:cNvCxnSpPr>
          <p:nvPr/>
        </p:nvCxnSpPr>
        <p:spPr>
          <a:xfrm rot="16200000" flipH="1">
            <a:off x="4941094" y="2256632"/>
            <a:ext cx="757237" cy="1962150"/>
          </a:xfrm>
          <a:prstGeom prst="bentConnector2">
            <a:avLst/>
          </a:prstGeom>
          <a:ln w="38100"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13"/>
          <p:cNvGrpSpPr>
            <a:grpSpLocks/>
          </p:cNvGrpSpPr>
          <p:nvPr/>
        </p:nvGrpSpPr>
        <p:grpSpPr bwMode="auto">
          <a:xfrm>
            <a:off x="4067944" y="5949280"/>
            <a:ext cx="1196975" cy="528637"/>
            <a:chOff x="96" y="3984"/>
            <a:chExt cx="864" cy="288"/>
          </a:xfrm>
        </p:grpSpPr>
        <p:pic>
          <p:nvPicPr>
            <p:cNvPr id="33" name="Picture 14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6" y="3984"/>
              <a:ext cx="2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15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6" y="4080"/>
              <a:ext cx="6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807561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3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Il raggiungimento degli obiettivi: i rispondenti</a:t>
            </a:r>
          </a:p>
        </p:txBody>
      </p:sp>
      <p:sp>
        <p:nvSpPr>
          <p:cNvPr id="48130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8131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altLang="it-IT" sz="1600">
                <a:solidFill>
                  <a:srgbClr val="CA0A20"/>
                </a:solidFill>
                <a:latin typeface="Courier New" pitchFamily="49" charset="0"/>
              </a:rPr>
              <a:t>Firenze, 8 maggio 2014</a:t>
            </a:r>
          </a:p>
        </p:txBody>
      </p:sp>
      <p:pic>
        <p:nvPicPr>
          <p:cNvPr id="48132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/>
          <p:nvPr/>
        </p:nvSpPr>
        <p:spPr>
          <a:xfrm>
            <a:off x="-36513" y="6597650"/>
            <a:ext cx="1377951" cy="276225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Fonte</a:t>
            </a:r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: </a:t>
            </a:r>
            <a:r>
              <a:rPr lang="en-US" sz="1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Istat</a:t>
            </a:r>
            <a:endParaRPr 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2755900"/>
            <a:ext cx="770890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0113" y="3849688"/>
            <a:ext cx="7708900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00113" y="4797425"/>
            <a:ext cx="7708900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reccia a destra 1"/>
          <p:cNvSpPr/>
          <p:nvPr/>
        </p:nvSpPr>
        <p:spPr>
          <a:xfrm>
            <a:off x="179388" y="1773238"/>
            <a:ext cx="647700" cy="5032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sp>
        <p:nvSpPr>
          <p:cNvPr id="18" name="Freccia a destra 17"/>
          <p:cNvSpPr/>
          <p:nvPr/>
        </p:nvSpPr>
        <p:spPr>
          <a:xfrm>
            <a:off x="179388" y="3021013"/>
            <a:ext cx="647700" cy="503237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sp>
        <p:nvSpPr>
          <p:cNvPr id="19" name="Freccia a destra 18"/>
          <p:cNvSpPr/>
          <p:nvPr/>
        </p:nvSpPr>
        <p:spPr>
          <a:xfrm>
            <a:off x="179388" y="4005263"/>
            <a:ext cx="647700" cy="5032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sp>
        <p:nvSpPr>
          <p:cNvPr id="20" name="Freccia a destra 19"/>
          <p:cNvSpPr/>
          <p:nvPr/>
        </p:nvSpPr>
        <p:spPr>
          <a:xfrm>
            <a:off x="179388" y="4941888"/>
            <a:ext cx="647700" cy="503237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pic>
        <p:nvPicPr>
          <p:cNvPr id="4098" name="Picture 2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00113" y="1050925"/>
            <a:ext cx="7710487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oup 13"/>
          <p:cNvGrpSpPr>
            <a:grpSpLocks/>
          </p:cNvGrpSpPr>
          <p:nvPr/>
        </p:nvGrpSpPr>
        <p:grpSpPr bwMode="auto">
          <a:xfrm>
            <a:off x="4067944" y="5949280"/>
            <a:ext cx="1196975" cy="528637"/>
            <a:chOff x="96" y="3984"/>
            <a:chExt cx="864" cy="288"/>
          </a:xfrm>
        </p:grpSpPr>
        <p:pic>
          <p:nvPicPr>
            <p:cNvPr id="22" name="Picture 14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6" y="3984"/>
              <a:ext cx="2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5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6" y="4080"/>
              <a:ext cx="6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8" grpId="0" animBg="1"/>
      <p:bldP spid="19" grpId="0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0178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altLang="it-IT" sz="1600">
                <a:solidFill>
                  <a:srgbClr val="CA0A20"/>
                </a:solidFill>
                <a:latin typeface="Courier New" pitchFamily="49" charset="0"/>
              </a:rPr>
              <a:t>Firenze, 8 maggio 2014</a:t>
            </a:r>
          </a:p>
        </p:txBody>
      </p:sp>
      <p:pic>
        <p:nvPicPr>
          <p:cNvPr id="50179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/>
          <p:nvPr/>
        </p:nvSpPr>
        <p:spPr>
          <a:xfrm>
            <a:off x="-36513" y="6597650"/>
            <a:ext cx="1377951" cy="276225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Fonte</a:t>
            </a:r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: </a:t>
            </a:r>
            <a:r>
              <a:rPr lang="en-US" sz="1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Istat</a:t>
            </a:r>
            <a:endParaRPr 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457200" y="333375"/>
            <a:ext cx="807561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3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Il raggiungimento degli obiettivi: la restituzione multicanale</a:t>
            </a:r>
          </a:p>
        </p:txBody>
      </p:sp>
      <p:pic>
        <p:nvPicPr>
          <p:cNvPr id="5018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1052513"/>
            <a:ext cx="7450138" cy="463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4067944" y="5949280"/>
            <a:ext cx="1196975" cy="528637"/>
            <a:chOff x="96" y="3984"/>
            <a:chExt cx="864" cy="288"/>
          </a:xfrm>
        </p:grpSpPr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6" y="3984"/>
              <a:ext cx="2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5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6" y="4080"/>
              <a:ext cx="6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850741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3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Il raggiungimento degli obiettivi: l’aggiornamento degli archivi</a:t>
            </a:r>
          </a:p>
        </p:txBody>
      </p:sp>
      <p:sp>
        <p:nvSpPr>
          <p:cNvPr id="5222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2227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altLang="it-IT" sz="1600">
                <a:solidFill>
                  <a:srgbClr val="CA0A20"/>
                </a:solidFill>
                <a:latin typeface="Courier New" pitchFamily="49" charset="0"/>
              </a:rPr>
              <a:t>Firenze, 8 maggio 2014</a:t>
            </a:r>
          </a:p>
        </p:txBody>
      </p:sp>
      <p:pic>
        <p:nvPicPr>
          <p:cNvPr id="5222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/>
          <p:nvPr/>
        </p:nvSpPr>
        <p:spPr>
          <a:xfrm>
            <a:off x="-36513" y="6597650"/>
            <a:ext cx="1377951" cy="276225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Fonte</a:t>
            </a:r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: </a:t>
            </a:r>
            <a:r>
              <a:rPr lang="en-US" sz="1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Istat</a:t>
            </a:r>
            <a:endParaRPr 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5223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80975" y="1771650"/>
            <a:ext cx="51943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asellaDiTesto 1"/>
          <p:cNvSpPr txBox="1"/>
          <p:nvPr/>
        </p:nvSpPr>
        <p:spPr>
          <a:xfrm>
            <a:off x="1763713" y="1123950"/>
            <a:ext cx="216058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it-IT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Non profit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6372225" y="1125538"/>
            <a:ext cx="151288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it-IT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Imprese</a:t>
            </a:r>
          </a:p>
        </p:txBody>
      </p:sp>
      <p:pic>
        <p:nvPicPr>
          <p:cNvPr id="52234" name="Picture 4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62450" y="1700213"/>
            <a:ext cx="51054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4067944" y="5949280"/>
            <a:ext cx="1196975" cy="528637"/>
            <a:chOff x="96" y="3984"/>
            <a:chExt cx="864" cy="288"/>
          </a:xfrm>
        </p:grpSpPr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6" y="3984"/>
              <a:ext cx="2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6" y="4080"/>
              <a:ext cx="6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742791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3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Agenda</a:t>
            </a:r>
          </a:p>
        </p:txBody>
      </p:sp>
      <p:sp>
        <p:nvSpPr>
          <p:cNvPr id="1638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7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altLang="it-IT" sz="1600">
                <a:solidFill>
                  <a:srgbClr val="CA0A20"/>
                </a:solidFill>
                <a:latin typeface="Courier New" pitchFamily="49" charset="0"/>
              </a:rPr>
              <a:t>Firenze, 8 maggio 2014</a:t>
            </a:r>
          </a:p>
        </p:txBody>
      </p:sp>
      <p:pic>
        <p:nvPicPr>
          <p:cNvPr id="1638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>
            <a:spLocks noChangeArrowheads="1"/>
          </p:cNvSpPr>
          <p:nvPr/>
        </p:nvSpPr>
        <p:spPr bwMode="auto">
          <a:xfrm>
            <a:off x="1924050" y="981075"/>
            <a:ext cx="6896100" cy="38592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  <a:cs typeface="+mn-cs"/>
              </a:rPr>
              <a:t>La rilevazione e l’UPC</a:t>
            </a:r>
            <a:endParaRPr lang="it-IT" altLang="it-IT" dirty="0">
              <a:solidFill>
                <a:schemeClr val="tx1">
                  <a:lumMod val="95000"/>
                  <a:lumOff val="5000"/>
                </a:schemeClr>
              </a:solidFill>
              <a:ea typeface="ＭＳ Ｐゴシック" pitchFamily="34" charset="-128"/>
              <a:cs typeface="+mn-cs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it-IT" altLang="it-IT" dirty="0">
              <a:solidFill>
                <a:schemeClr val="tx1"/>
              </a:solidFill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  <a:cs typeface="+mn-cs"/>
              </a:rPr>
              <a:t>Le attività </a:t>
            </a:r>
            <a:r>
              <a:rPr lang="it-IT" altLang="it-IT" dirty="0" err="1" smtClean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  <a:cs typeface="+mn-cs"/>
              </a:rPr>
              <a:t>pre</a:t>
            </a:r>
            <a:r>
              <a:rPr lang="it-IT" altLang="it-IT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  <a:cs typeface="+mn-cs"/>
              </a:rPr>
              <a:t>-censuarie</a:t>
            </a:r>
            <a:endParaRPr lang="it-IT" altLang="it-IT" dirty="0">
              <a:solidFill>
                <a:schemeClr val="tx1">
                  <a:lumMod val="95000"/>
                  <a:lumOff val="5000"/>
                </a:schemeClr>
              </a:solidFill>
              <a:ea typeface="ＭＳ Ｐゴシック" pitchFamily="34" charset="-128"/>
              <a:cs typeface="+mn-cs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altLang="it-IT" dirty="0">
              <a:solidFill>
                <a:schemeClr val="tx1">
                  <a:lumMod val="95000"/>
                  <a:lumOff val="5000"/>
                </a:schemeClr>
              </a:solidFill>
              <a:ea typeface="ＭＳ Ｐゴシック" pitchFamily="34" charset="-128"/>
              <a:cs typeface="+mn-cs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  <a:cs typeface="+mn-cs"/>
              </a:rPr>
              <a:t>Le attività censuarie</a:t>
            </a:r>
            <a:endParaRPr lang="it-IT" altLang="it-IT" dirty="0">
              <a:solidFill>
                <a:schemeClr val="tx1">
                  <a:lumMod val="95000"/>
                  <a:lumOff val="5000"/>
                </a:schemeClr>
              </a:solidFill>
              <a:ea typeface="ＭＳ Ｐゴシック" pitchFamily="34" charset="-128"/>
              <a:cs typeface="+mn-cs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altLang="it-IT" dirty="0">
              <a:solidFill>
                <a:schemeClr val="tx1">
                  <a:lumMod val="95000"/>
                  <a:lumOff val="5000"/>
                </a:schemeClr>
              </a:solidFill>
              <a:ea typeface="ＭＳ Ｐゴシック" pitchFamily="34" charset="-128"/>
              <a:cs typeface="+mn-cs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  <a:cs typeface="+mn-cs"/>
              </a:rPr>
              <a:t>Il processo di rilevazione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altLang="it-IT" dirty="0">
              <a:solidFill>
                <a:schemeClr val="tx1">
                  <a:lumMod val="95000"/>
                  <a:lumOff val="5000"/>
                </a:schemeClr>
              </a:solidFill>
              <a:ea typeface="ＭＳ Ｐゴシック" pitchFamily="34" charset="-128"/>
              <a:cs typeface="+mn-cs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  <a:cs typeface="+mn-cs"/>
              </a:rPr>
              <a:t>Il raggiungimento degli obiettivi</a:t>
            </a:r>
          </a:p>
        </p:txBody>
      </p:sp>
      <p:sp>
        <p:nvSpPr>
          <p:cNvPr id="13" name="Freccia circolare a destra 12"/>
          <p:cNvSpPr/>
          <p:nvPr/>
        </p:nvSpPr>
        <p:spPr>
          <a:xfrm>
            <a:off x="1619250" y="2789238"/>
            <a:ext cx="296863" cy="100806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>
              <a:solidFill>
                <a:schemeClr val="tx1"/>
              </a:solidFill>
            </a:endParaRPr>
          </a:p>
        </p:txBody>
      </p:sp>
      <p:sp>
        <p:nvSpPr>
          <p:cNvPr id="14" name="Freccia circolare a destra 13"/>
          <p:cNvSpPr/>
          <p:nvPr/>
        </p:nvSpPr>
        <p:spPr>
          <a:xfrm flipH="1" flipV="1">
            <a:off x="6086475" y="2781300"/>
            <a:ext cx="285750" cy="100806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>
              <a:solidFill>
                <a:schemeClr val="tx1"/>
              </a:solidFill>
            </a:endParaRPr>
          </a:p>
        </p:txBody>
      </p:sp>
      <p:grpSp>
        <p:nvGrpSpPr>
          <p:cNvPr id="17" name="Group 13"/>
          <p:cNvGrpSpPr>
            <a:grpSpLocks/>
          </p:cNvGrpSpPr>
          <p:nvPr/>
        </p:nvGrpSpPr>
        <p:grpSpPr bwMode="auto">
          <a:xfrm>
            <a:off x="4067944" y="5949280"/>
            <a:ext cx="1196975" cy="528637"/>
            <a:chOff x="96" y="3984"/>
            <a:chExt cx="864" cy="288"/>
          </a:xfrm>
        </p:grpSpPr>
        <p:pic>
          <p:nvPicPr>
            <p:cNvPr id="18" name="Picture 14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6" y="3984"/>
              <a:ext cx="2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5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6" y="4080"/>
              <a:ext cx="6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Line 5"/>
          <p:cNvSpPr>
            <a:spLocks noChangeShapeType="1"/>
          </p:cNvSpPr>
          <p:nvPr/>
        </p:nvSpPr>
        <p:spPr bwMode="auto">
          <a:xfrm>
            <a:off x="395288" y="5876925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4274" name="Text Box 6"/>
          <p:cNvSpPr txBox="1">
            <a:spLocks noChangeArrowheads="1"/>
          </p:cNvSpPr>
          <p:nvPr/>
        </p:nvSpPr>
        <p:spPr bwMode="auto">
          <a:xfrm>
            <a:off x="5940425" y="5899150"/>
            <a:ext cx="2952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altLang="it-IT" sz="1600">
                <a:solidFill>
                  <a:srgbClr val="CA0A20"/>
                </a:solidFill>
                <a:latin typeface="Courier New" pitchFamily="49" charset="0"/>
              </a:rPr>
              <a:t>Firenze, 8 maggio 2014</a:t>
            </a:r>
          </a:p>
        </p:txBody>
      </p:sp>
      <p:pic>
        <p:nvPicPr>
          <p:cNvPr id="54275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59475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457200" y="333375"/>
            <a:ext cx="8243888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8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Il raggiungimento degli obiettivi: lista </a:t>
            </a:r>
            <a:r>
              <a:rPr lang="it-IT" sz="2800" b="1" dirty="0" err="1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precensuaria</a:t>
            </a:r>
            <a:r>
              <a:rPr lang="it-IT" sz="28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 vs lista «ripulita</a:t>
            </a:r>
            <a:r>
              <a:rPr lang="it-IT" sz="2800" b="1" dirty="0">
                <a:solidFill>
                  <a:srgbClr val="CC0000"/>
                </a:solidFill>
                <a:latin typeface="Arial" pitchFamily="34" charset="0"/>
                <a:ea typeface="ＭＳ Ｐゴシック" charset="0"/>
                <a:cs typeface="+mn-cs"/>
              </a:rPr>
              <a:t>»</a:t>
            </a:r>
            <a:r>
              <a:rPr lang="it-IT" sz="28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 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1042988" y="868363"/>
            <a:ext cx="712946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it-IT" sz="20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Dati giornalieri 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25" y="1549400"/>
            <a:ext cx="4537075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asellaDiTesto 15"/>
          <p:cNvSpPr txBox="1"/>
          <p:nvPr/>
        </p:nvSpPr>
        <p:spPr>
          <a:xfrm>
            <a:off x="107950" y="1320800"/>
            <a:ext cx="453707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a) NI totale da lista </a:t>
            </a:r>
            <a:r>
              <a:rPr lang="it-IT" sz="1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pre</a:t>
            </a:r>
            <a:r>
              <a:rPr lang="it-IT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-censuaria = 100</a:t>
            </a:r>
          </a:p>
        </p:txBody>
      </p:sp>
      <p:pic>
        <p:nvPicPr>
          <p:cNvPr id="3074" name="Picture 2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549400"/>
            <a:ext cx="453707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CasellaDiTesto 20"/>
          <p:cNvSpPr txBox="1"/>
          <p:nvPr/>
        </p:nvSpPr>
        <p:spPr>
          <a:xfrm>
            <a:off x="4548188" y="1320800"/>
            <a:ext cx="456088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b) NI totale netto* = 100</a:t>
            </a:r>
          </a:p>
        </p:txBody>
      </p:sp>
      <p:sp>
        <p:nvSpPr>
          <p:cNvPr id="2" name="Freccia a destra 1"/>
          <p:cNvSpPr/>
          <p:nvPr/>
        </p:nvSpPr>
        <p:spPr>
          <a:xfrm>
            <a:off x="4140200" y="2384425"/>
            <a:ext cx="503238" cy="720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sp>
        <p:nvSpPr>
          <p:cNvPr id="22" name="Freccia a destra 21"/>
          <p:cNvSpPr/>
          <p:nvPr/>
        </p:nvSpPr>
        <p:spPr>
          <a:xfrm>
            <a:off x="4140200" y="3321050"/>
            <a:ext cx="503238" cy="7191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t-IT"/>
          </a:p>
        </p:txBody>
      </p:sp>
      <p:cxnSp>
        <p:nvCxnSpPr>
          <p:cNvPr id="23" name="Connettore 1 22"/>
          <p:cNvCxnSpPr/>
          <p:nvPr/>
        </p:nvCxnSpPr>
        <p:spPr>
          <a:xfrm flipV="1">
            <a:off x="1619250" y="1736725"/>
            <a:ext cx="0" cy="3240088"/>
          </a:xfrm>
          <a:prstGeom prst="line">
            <a:avLst/>
          </a:prstGeom>
          <a:ln w="34925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1 23"/>
          <p:cNvCxnSpPr/>
          <p:nvPr/>
        </p:nvCxnSpPr>
        <p:spPr>
          <a:xfrm flipV="1">
            <a:off x="3276600" y="1736725"/>
            <a:ext cx="0" cy="3240088"/>
          </a:xfrm>
          <a:prstGeom prst="line">
            <a:avLst/>
          </a:prstGeom>
          <a:ln w="34925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1 24"/>
          <p:cNvCxnSpPr/>
          <p:nvPr/>
        </p:nvCxnSpPr>
        <p:spPr>
          <a:xfrm flipV="1">
            <a:off x="6156325" y="1736725"/>
            <a:ext cx="0" cy="3240088"/>
          </a:xfrm>
          <a:prstGeom prst="line">
            <a:avLst/>
          </a:prstGeom>
          <a:ln w="34925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5"/>
          <p:cNvCxnSpPr/>
          <p:nvPr/>
        </p:nvCxnSpPr>
        <p:spPr>
          <a:xfrm flipV="1">
            <a:off x="7748588" y="1736725"/>
            <a:ext cx="0" cy="3240088"/>
          </a:xfrm>
          <a:prstGeom prst="line">
            <a:avLst/>
          </a:prstGeom>
          <a:ln w="34925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6156325" y="4652963"/>
            <a:ext cx="2879725" cy="2619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it-IT" sz="11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*al netto delle non rilevate da inesitate</a:t>
            </a:r>
          </a:p>
        </p:txBody>
      </p:sp>
      <p:grpSp>
        <p:nvGrpSpPr>
          <p:cNvPr id="27" name="Group 13"/>
          <p:cNvGrpSpPr>
            <a:grpSpLocks/>
          </p:cNvGrpSpPr>
          <p:nvPr/>
        </p:nvGrpSpPr>
        <p:grpSpPr bwMode="auto">
          <a:xfrm>
            <a:off x="4067944" y="5949280"/>
            <a:ext cx="1196975" cy="528637"/>
            <a:chOff x="96" y="3984"/>
            <a:chExt cx="864" cy="288"/>
          </a:xfrm>
        </p:grpSpPr>
        <p:pic>
          <p:nvPicPr>
            <p:cNvPr id="28" name="Picture 14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6" y="3984"/>
              <a:ext cx="2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5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6" y="4080"/>
              <a:ext cx="6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21" grpId="0"/>
      <p:bldP spid="2" grpId="0" animBg="1"/>
      <p:bldP spid="22" grpId="0" animBg="1"/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6011863" y="5805488"/>
            <a:ext cx="2952750" cy="3381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hangingPunct="0">
              <a:spcBef>
                <a:spcPct val="50000"/>
              </a:spcBef>
              <a:buFontTx/>
              <a:buNone/>
              <a:defRPr/>
            </a:pPr>
            <a:r>
              <a:rPr lang="it-IT" altLang="it-IT" sz="1600" b="1" dirty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+mn-cs"/>
              </a:rPr>
              <a:t>Firenze, 8 maggio 2014</a:t>
            </a:r>
          </a:p>
        </p:txBody>
      </p:sp>
      <p:pic>
        <p:nvPicPr>
          <p:cNvPr id="56322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250825" y="6340475"/>
            <a:ext cx="19605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Picture 2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6015"/>
          <a:stretch>
            <a:fillRect/>
          </a:stretch>
        </p:blipFill>
        <p:spPr bwMode="auto">
          <a:xfrm>
            <a:off x="1766888" y="260350"/>
            <a:ext cx="561340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177800" y="2238375"/>
            <a:ext cx="86423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it-IT" altLang="it-IT" sz="4800" b="1">
                <a:solidFill>
                  <a:srgbClr val="002060"/>
                </a:solidFill>
              </a:rPr>
              <a:t>Grazie per l’attenzione</a:t>
            </a:r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1166813" y="3933825"/>
            <a:ext cx="6624637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eaLnBrk="0" hangingPunct="0"/>
            <a:r>
              <a:rPr lang="it-IT" altLang="it-IT" sz="1400" b="1" u="sng">
                <a:solidFill>
                  <a:srgbClr val="002060"/>
                </a:solidFill>
              </a:rPr>
              <a:t>Per approfondimenti</a:t>
            </a:r>
          </a:p>
          <a:p>
            <a:pPr eaLnBrk="0" hangingPunct="0"/>
            <a:endParaRPr lang="it-IT" altLang="it-IT" sz="1400" b="1" u="sng">
              <a:solidFill>
                <a:srgbClr val="002060"/>
              </a:solidFill>
            </a:endParaRPr>
          </a:p>
          <a:p>
            <a:pPr eaLnBrk="0" hangingPunct="0"/>
            <a:endParaRPr lang="it-IT" altLang="it-IT" sz="1400">
              <a:solidFill>
                <a:srgbClr val="002060"/>
              </a:solidFill>
            </a:endParaRPr>
          </a:p>
          <a:p>
            <a:pPr eaLnBrk="0" hangingPunct="0"/>
            <a:r>
              <a:rPr lang="it-IT" altLang="it-IT" sz="1400" b="1">
                <a:solidFill>
                  <a:srgbClr val="002060"/>
                </a:solidFill>
              </a:rPr>
              <a:t>CAMERA DI COMMERCIO DI FIRENZE – Ufficio Statistica e Studi</a:t>
            </a:r>
          </a:p>
          <a:p>
            <a:pPr eaLnBrk="0" hangingPunct="0"/>
            <a:endParaRPr lang="it-IT" altLang="it-IT" sz="1400">
              <a:solidFill>
                <a:srgbClr val="002060"/>
              </a:solidFill>
            </a:endParaRPr>
          </a:p>
          <a:p>
            <a:pPr eaLnBrk="0" hangingPunct="0"/>
            <a:r>
              <a:rPr lang="it-IT" altLang="it-IT" sz="1400">
                <a:solidFill>
                  <a:srgbClr val="002060"/>
                </a:solidFill>
              </a:rPr>
              <a:t>www.fi.camcom.gov.it</a:t>
            </a:r>
          </a:p>
          <a:p>
            <a:pPr eaLnBrk="0" hangingPunct="0"/>
            <a:endParaRPr lang="it-IT" altLang="it-IT" sz="1400">
              <a:solidFill>
                <a:srgbClr val="002060"/>
              </a:solidFill>
            </a:endParaRPr>
          </a:p>
          <a:p>
            <a:pPr eaLnBrk="0" hangingPunct="0"/>
            <a:r>
              <a:rPr lang="it-IT" altLang="it-IT" sz="1400">
                <a:solidFill>
                  <a:srgbClr val="002060"/>
                </a:solidFill>
              </a:rPr>
              <a:t>statistica@fi.camcom.it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</a:pPr>
            <a:r>
              <a:rPr lang="it-IT" sz="2800" b="1">
                <a:solidFill>
                  <a:srgbClr val="CC0000"/>
                </a:solidFill>
                <a:cs typeface="Arial" charset="0"/>
              </a:rPr>
              <a:t>Principali caratteristiche rilevazione</a:t>
            </a:r>
          </a:p>
        </p:txBody>
      </p:sp>
      <p:sp>
        <p:nvSpPr>
          <p:cNvPr id="18434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altLang="it-IT" sz="1600">
                <a:solidFill>
                  <a:srgbClr val="CA0A20"/>
                </a:solidFill>
                <a:latin typeface="Courier New" pitchFamily="49" charset="0"/>
              </a:rPr>
              <a:t>Firenze, 8 maggio 2014</a:t>
            </a:r>
          </a:p>
        </p:txBody>
      </p:sp>
      <p:pic>
        <p:nvPicPr>
          <p:cNvPr id="18436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>
            <a:spLocks noChangeArrowheads="1"/>
          </p:cNvSpPr>
          <p:nvPr/>
        </p:nvSpPr>
        <p:spPr bwMode="auto">
          <a:xfrm>
            <a:off x="1681163" y="1052513"/>
            <a:ext cx="6896100" cy="47132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22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  <a:cs typeface="+mn-cs"/>
              </a:rPr>
              <a:t>Censimento assistito da lista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it-IT" altLang="it-IT" sz="2200" dirty="0">
              <a:solidFill>
                <a:schemeClr val="tx1"/>
              </a:solidFill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22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  <a:cs typeface="+mn-cs"/>
              </a:rPr>
              <a:t>Nuova tecnica di indagine, dall’invio dei questionari alla restituzione  </a:t>
            </a:r>
            <a:r>
              <a:rPr lang="it-IT" altLang="it-IT" sz="22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  <a:cs typeface="+mn-cs"/>
              </a:rPr>
              <a:t>multicanale </a:t>
            </a:r>
            <a:r>
              <a:rPr lang="it-IT" altLang="it-IT" sz="1800" i="1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  <a:cs typeface="+mn-cs"/>
              </a:rPr>
              <a:t>(web, cartacea sportello, posta) </a:t>
            </a:r>
            <a:endParaRPr lang="it-IT" altLang="it-IT" sz="1800" i="1" dirty="0">
              <a:solidFill>
                <a:schemeClr val="tx1">
                  <a:lumMod val="95000"/>
                  <a:lumOff val="5000"/>
                </a:schemeClr>
              </a:solidFill>
              <a:ea typeface="ＭＳ Ｐゴシック" pitchFamily="34" charset="-128"/>
              <a:cs typeface="+mn-cs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altLang="it-IT" sz="2200" dirty="0">
              <a:solidFill>
                <a:schemeClr val="tx1">
                  <a:lumMod val="95000"/>
                  <a:lumOff val="5000"/>
                </a:schemeClr>
              </a:solidFill>
              <a:ea typeface="ＭＳ Ｐゴシック" pitchFamily="34" charset="-128"/>
              <a:cs typeface="+mn-cs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22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  <a:cs typeface="+mn-cs"/>
              </a:rPr>
              <a:t>Rilevazione supportata da un sistema di gestione online </a:t>
            </a:r>
            <a:r>
              <a:rPr lang="it-IT" altLang="it-IT" sz="22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  <a:cs typeface="+mn-cs"/>
              </a:rPr>
              <a:t>(SGR)</a:t>
            </a:r>
            <a:endParaRPr lang="it-IT" altLang="it-IT" sz="2200" dirty="0">
              <a:solidFill>
                <a:schemeClr val="tx1">
                  <a:lumMod val="95000"/>
                  <a:lumOff val="5000"/>
                </a:schemeClr>
              </a:solidFill>
              <a:ea typeface="ＭＳ Ｐゴシック" pitchFamily="34" charset="-128"/>
              <a:cs typeface="+mn-cs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altLang="it-IT" sz="2200" dirty="0">
              <a:solidFill>
                <a:schemeClr val="tx1">
                  <a:lumMod val="95000"/>
                  <a:lumOff val="5000"/>
                </a:schemeClr>
              </a:solidFill>
              <a:ea typeface="ＭＳ Ｐゴシック" pitchFamily="34" charset="-128"/>
              <a:cs typeface="+mn-cs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altLang="it-IT" sz="22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  <a:cs typeface="+mn-cs"/>
              </a:rPr>
              <a:t>Residualità della fase di rilevazione sul campo, che </a:t>
            </a:r>
            <a:r>
              <a:rPr lang="it-IT" altLang="it-IT" sz="22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  <a:cs typeface="+mn-cs"/>
              </a:rPr>
              <a:t>è servita </a:t>
            </a:r>
            <a:r>
              <a:rPr lang="it-IT" altLang="it-IT" sz="22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  <a:cs typeface="+mn-cs"/>
              </a:rPr>
              <a:t>per garantire l’esaustività della </a:t>
            </a:r>
            <a:r>
              <a:rPr lang="it-IT" altLang="it-IT" sz="22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  <a:cs typeface="+mn-cs"/>
              </a:rPr>
              <a:t>rilevazione</a:t>
            </a:r>
            <a:endParaRPr lang="it-IT" altLang="it-IT" sz="2200" dirty="0">
              <a:solidFill>
                <a:schemeClr val="tx1">
                  <a:lumMod val="95000"/>
                  <a:lumOff val="5000"/>
                </a:schemeClr>
              </a:solidFill>
              <a:ea typeface="ＭＳ Ｐゴシック" pitchFamily="34" charset="-128"/>
              <a:cs typeface="+mn-cs"/>
            </a:endParaRPr>
          </a:p>
        </p:txBody>
      </p: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4067944" y="5949280"/>
            <a:ext cx="1196975" cy="528637"/>
            <a:chOff x="96" y="3984"/>
            <a:chExt cx="864" cy="288"/>
          </a:xfrm>
        </p:grpSpPr>
        <p:pic>
          <p:nvPicPr>
            <p:cNvPr id="12" name="Picture 14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6" y="3984"/>
              <a:ext cx="2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5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6" y="4080"/>
              <a:ext cx="6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8651875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8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La composizione dell’UPC della CCIAA di Firenze</a:t>
            </a:r>
          </a:p>
        </p:txBody>
      </p:sp>
      <p:sp>
        <p:nvSpPr>
          <p:cNvPr id="2048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0483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altLang="it-IT" sz="1600">
                <a:solidFill>
                  <a:srgbClr val="CA0A20"/>
                </a:solidFill>
                <a:latin typeface="Courier New" pitchFamily="49" charset="0"/>
              </a:rPr>
              <a:t>Firenze, 8 maggio 2014</a:t>
            </a:r>
          </a:p>
        </p:txBody>
      </p:sp>
      <p:pic>
        <p:nvPicPr>
          <p:cNvPr id="20484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>
            <a:spLocks noChangeArrowheads="1"/>
          </p:cNvSpPr>
          <p:nvPr/>
        </p:nvSpPr>
        <p:spPr bwMode="auto">
          <a:xfrm>
            <a:off x="1117600" y="973138"/>
            <a:ext cx="7415213" cy="339248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defPPr>
              <a:defRPr lang="it-IT"/>
            </a:defPPr>
            <a:lvl1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 sz="1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it-IT" altLang="it-IT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Responsabile UPC (=</a:t>
            </a:r>
            <a:r>
              <a:rPr lang="it-IT" altLang="it-IT" sz="2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Resp</a:t>
            </a:r>
            <a:r>
              <a:rPr lang="it-IT" altLang="it-IT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. Attività promozionali e informazione economica)</a:t>
            </a:r>
          </a:p>
          <a:p>
            <a:pPr>
              <a:defRPr/>
            </a:pPr>
            <a:endParaRPr lang="it-IT" altLang="it-IT" sz="22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>
              <a:defRPr/>
            </a:pPr>
            <a:r>
              <a:rPr lang="it-IT" altLang="it-IT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Collaboratori del responsabile (=3 Coordinatori + 1 componente UPC con mansioni di coordinamento/supporto)</a:t>
            </a:r>
          </a:p>
          <a:p>
            <a:pPr>
              <a:defRPr/>
            </a:pPr>
            <a:endParaRPr lang="it-IT" altLang="it-IT" sz="22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>
              <a:defRPr/>
            </a:pPr>
            <a:r>
              <a:rPr lang="it-IT" altLang="it-IT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Rilevatori interni (20)</a:t>
            </a:r>
          </a:p>
          <a:p>
            <a:pPr>
              <a:defRPr/>
            </a:pPr>
            <a:endParaRPr lang="it-IT" altLang="it-IT" sz="22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>
              <a:defRPr/>
            </a:pPr>
            <a:r>
              <a:rPr lang="it-IT" altLang="it-IT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Rilevatori esterni (16)</a:t>
            </a:r>
          </a:p>
          <a:p>
            <a:pPr marL="0" indent="0">
              <a:buFont typeface="Wingdings" pitchFamily="2" charset="2"/>
              <a:buNone/>
              <a:defRPr/>
            </a:pPr>
            <a:endParaRPr lang="it-IT" altLang="it-IT" sz="2200" b="1" dirty="0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4067944" y="5949280"/>
            <a:ext cx="1196975" cy="528637"/>
            <a:chOff x="96" y="3984"/>
            <a:chExt cx="864" cy="288"/>
          </a:xfrm>
        </p:grpSpPr>
        <p:pic>
          <p:nvPicPr>
            <p:cNvPr id="12" name="Picture 14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6" y="3984"/>
              <a:ext cx="2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5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6" y="4080"/>
              <a:ext cx="6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arrotondato 11"/>
          <p:cNvSpPr/>
          <p:nvPr/>
        </p:nvSpPr>
        <p:spPr bwMode="auto">
          <a:xfrm>
            <a:off x="457200" y="762000"/>
            <a:ext cx="8507413" cy="1082675"/>
          </a:xfrm>
          <a:prstGeom prst="roundRect">
            <a:avLst/>
          </a:prstGeom>
          <a:gradFill>
            <a:gsLst>
              <a:gs pos="0">
                <a:srgbClr val="D0F2FE"/>
              </a:gs>
              <a:gs pos="46000">
                <a:schemeClr val="bg1"/>
              </a:gs>
              <a:gs pos="100000">
                <a:srgbClr val="D0F2FE"/>
              </a:gs>
            </a:gsLst>
            <a:lin ang="16200000" scaled="1"/>
          </a:gradFill>
          <a:ln w="15875" cap="flat" cmpd="sng" algn="ctr">
            <a:solidFill>
              <a:srgbClr val="00467A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0" hangingPunct="0">
              <a:defRPr/>
            </a:pPr>
            <a:endParaRPr lang="it-IT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3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 compiti dell’UPC</a:t>
            </a:r>
          </a:p>
        </p:txBody>
      </p:sp>
      <p:sp>
        <p:nvSpPr>
          <p:cNvPr id="22531" name="Line 5"/>
          <p:cNvSpPr>
            <a:spLocks noChangeShapeType="1"/>
          </p:cNvSpPr>
          <p:nvPr/>
        </p:nvSpPr>
        <p:spPr bwMode="auto">
          <a:xfrm>
            <a:off x="457200" y="60213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6011863" y="5970588"/>
            <a:ext cx="29527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altLang="it-IT" sz="1600">
                <a:solidFill>
                  <a:srgbClr val="CA0A20"/>
                </a:solidFill>
                <a:latin typeface="Courier New" pitchFamily="49" charset="0"/>
              </a:rPr>
              <a:t>Firenze, 8 maggio 2014</a:t>
            </a:r>
          </a:p>
        </p:txBody>
      </p:sp>
      <p:pic>
        <p:nvPicPr>
          <p:cNvPr id="22533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613410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Diagramma 6"/>
          <p:cNvGraphicFramePr/>
          <p:nvPr/>
        </p:nvGraphicFramePr>
        <p:xfrm>
          <a:off x="683568" y="1772816"/>
          <a:ext cx="8147248" cy="4269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2535" name="Rettangolo arrotondato 7"/>
          <p:cNvSpPr>
            <a:spLocks noChangeArrowheads="1"/>
          </p:cNvSpPr>
          <p:nvPr/>
        </p:nvSpPr>
        <p:spPr bwMode="auto">
          <a:xfrm>
            <a:off x="611188" y="833438"/>
            <a:ext cx="3240087" cy="974725"/>
          </a:xfrm>
          <a:prstGeom prst="roundRect">
            <a:avLst>
              <a:gd name="adj" fmla="val 16667"/>
            </a:avLst>
          </a:prstGeom>
          <a:solidFill>
            <a:srgbClr val="00467A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it-IT">
                <a:solidFill>
                  <a:schemeClr val="bg1"/>
                </a:solidFill>
              </a:rPr>
              <a:t>Responsabile UPC</a:t>
            </a:r>
          </a:p>
          <a:p>
            <a:pPr eaLnBrk="0" hangingPunct="0"/>
            <a:r>
              <a:rPr lang="it-IT" sz="1400">
                <a:solidFill>
                  <a:schemeClr val="bg1"/>
                </a:solidFill>
              </a:rPr>
              <a:t>(=Responsabile  Attività promozionali e informazione economica CCIAA)</a:t>
            </a:r>
          </a:p>
        </p:txBody>
      </p:sp>
      <p:sp>
        <p:nvSpPr>
          <p:cNvPr id="22537" name="Freccia a destra 8"/>
          <p:cNvSpPr>
            <a:spLocks noChangeArrowheads="1"/>
          </p:cNvSpPr>
          <p:nvPr/>
        </p:nvSpPr>
        <p:spPr bwMode="auto">
          <a:xfrm>
            <a:off x="3924300" y="1052513"/>
            <a:ext cx="576263" cy="57626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467A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22538" name="Rettangolo arrotondato 10"/>
          <p:cNvSpPr>
            <a:spLocks noChangeArrowheads="1"/>
          </p:cNvSpPr>
          <p:nvPr/>
        </p:nvSpPr>
        <p:spPr bwMode="auto">
          <a:xfrm>
            <a:off x="4572000" y="836613"/>
            <a:ext cx="4321175" cy="971550"/>
          </a:xfrm>
          <a:prstGeom prst="roundRect">
            <a:avLst>
              <a:gd name="adj" fmla="val 16667"/>
            </a:avLst>
          </a:prstGeom>
          <a:solidFill>
            <a:srgbClr val="D0F2FE"/>
          </a:solidFill>
          <a:ln w="15875" algn="ctr">
            <a:solidFill>
              <a:srgbClr val="00467A"/>
            </a:solidFill>
            <a:prstDash val="dash"/>
            <a:round/>
            <a:headEnd/>
            <a:tailEnd/>
          </a:ln>
        </p:spPr>
        <p:txBody>
          <a:bodyPr/>
          <a:lstStyle/>
          <a:p>
            <a:pPr marL="171450" indent="-171450" eaLnBrk="0" hangingPunct="0">
              <a:buFont typeface="Wingdings" pitchFamily="2" charset="2"/>
              <a:buChar char="q"/>
            </a:pPr>
            <a:r>
              <a:rPr lang="it-IT" sz="1200" b="1">
                <a:solidFill>
                  <a:srgbClr val="00467A"/>
                </a:solidFill>
              </a:rPr>
              <a:t>Organizzazione e coordinamento operazioni rilevazione</a:t>
            </a:r>
          </a:p>
          <a:p>
            <a:pPr marL="171450" indent="-171450" eaLnBrk="0" hangingPunct="0">
              <a:buFont typeface="Wingdings" pitchFamily="2" charset="2"/>
              <a:buChar char="q"/>
            </a:pPr>
            <a:r>
              <a:rPr lang="it-IT" sz="1200" b="1">
                <a:solidFill>
                  <a:srgbClr val="00467A"/>
                </a:solidFill>
              </a:rPr>
              <a:t>Accertamento del buon andamento della rilevazione</a:t>
            </a:r>
          </a:p>
          <a:p>
            <a:pPr marL="171450" indent="-171450" eaLnBrk="0" hangingPunct="0">
              <a:buFont typeface="Wingdings" pitchFamily="2" charset="2"/>
              <a:buChar char="q"/>
            </a:pPr>
            <a:r>
              <a:rPr lang="it-IT" sz="1200" b="1">
                <a:solidFill>
                  <a:srgbClr val="00467A"/>
                </a:solidFill>
              </a:rPr>
              <a:t>Sovraintendere e monitorare le attività</a:t>
            </a:r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4067944" y="6140723"/>
            <a:ext cx="1196975" cy="528637"/>
            <a:chOff x="96" y="3984"/>
            <a:chExt cx="864" cy="288"/>
          </a:xfrm>
        </p:grpSpPr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6" y="3984"/>
              <a:ext cx="2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6" y="4080"/>
              <a:ext cx="6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arrotondato 1"/>
          <p:cNvSpPr/>
          <p:nvPr/>
        </p:nvSpPr>
        <p:spPr>
          <a:xfrm>
            <a:off x="73025" y="2708275"/>
            <a:ext cx="1690688" cy="1849438"/>
          </a:xfrm>
          <a:prstGeom prst="roundRect">
            <a:avLst/>
          </a:prstGeom>
          <a:solidFill>
            <a:srgbClr val="F6BD2E"/>
          </a:solidFill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defRPr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</a:rPr>
              <a:t>Valido apporto collaborativo di altri uffici CCIAA:</a:t>
            </a:r>
          </a:p>
          <a:p>
            <a:pPr marL="171450" indent="-171450" eaLnBrk="0" hangingPunct="0">
              <a:buFont typeface="Wingdings" panose="05000000000000000000" pitchFamily="2" charset="2"/>
              <a:buChar char="§"/>
              <a:defRPr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</a:rPr>
              <a:t>Personale </a:t>
            </a:r>
          </a:p>
          <a:p>
            <a:pPr marL="171450" indent="-171450" eaLnBrk="0" hangingPunct="0">
              <a:buFont typeface="Wingdings" panose="05000000000000000000" pitchFamily="2" charset="2"/>
              <a:buChar char="§"/>
              <a:defRPr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</a:rPr>
              <a:t>Contabilità</a:t>
            </a:r>
          </a:p>
          <a:p>
            <a:pPr marL="171450" indent="-171450" eaLnBrk="0" hangingPunct="0">
              <a:buFont typeface="Wingdings" panose="05000000000000000000" pitchFamily="2" charset="2"/>
              <a:buChar char="§"/>
              <a:defRPr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</a:rPr>
              <a:t>Protocollo</a:t>
            </a:r>
          </a:p>
          <a:p>
            <a:pPr marL="171450" indent="-171450" eaLnBrk="0" hangingPunct="0">
              <a:buFont typeface="Wingdings" panose="05000000000000000000" pitchFamily="2" charset="2"/>
              <a:buChar char="§"/>
              <a:defRPr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</a:rPr>
              <a:t>Legale</a:t>
            </a:r>
          </a:p>
          <a:p>
            <a:pPr marL="171450" indent="-171450" eaLnBrk="0" hangingPunct="0">
              <a:buFont typeface="Wingdings" panose="05000000000000000000" pitchFamily="2" charset="2"/>
              <a:buChar char="§"/>
              <a:defRPr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</a:rPr>
              <a:t>Ufficio Tecnico</a:t>
            </a:r>
          </a:p>
        </p:txBody>
      </p:sp>
      <p:sp>
        <p:nvSpPr>
          <p:cNvPr id="144" name="CasellaDiTesto 143"/>
          <p:cNvSpPr txBox="1"/>
          <p:nvPr/>
        </p:nvSpPr>
        <p:spPr>
          <a:xfrm>
            <a:off x="7253288" y="381000"/>
            <a:ext cx="1778000" cy="1384300"/>
          </a:xfrm>
          <a:prstGeom prst="rect">
            <a:avLst/>
          </a:prstGeom>
          <a:solidFill>
            <a:srgbClr val="D0F2FE"/>
          </a:solidFill>
          <a:ln w="12700">
            <a:solidFill>
              <a:srgbClr val="00467A"/>
            </a:solidFill>
            <a:prstDash val="dash"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400" b="1" dirty="0">
                <a:solidFill>
                  <a:srgbClr val="00467A"/>
                </a:solidFill>
                <a:latin typeface="+mn-lt"/>
                <a:ea typeface="ＭＳ Ｐゴシック" pitchFamily="34" charset="-128"/>
                <a:cs typeface="+mn-cs"/>
              </a:rPr>
              <a:t>Un </a:t>
            </a:r>
            <a:r>
              <a:rPr lang="en-US" sz="1400" b="1" dirty="0" err="1">
                <a:solidFill>
                  <a:srgbClr val="00467A"/>
                </a:solidFill>
                <a:latin typeface="+mn-lt"/>
                <a:ea typeface="ＭＳ Ｐゴシック" pitchFamily="34" charset="-128"/>
                <a:cs typeface="+mn-cs"/>
              </a:rPr>
              <a:t>coordinatore</a:t>
            </a:r>
            <a:r>
              <a:rPr lang="en-US" sz="1400" b="1" dirty="0">
                <a:solidFill>
                  <a:srgbClr val="00467A"/>
                </a:solidFill>
                <a:latin typeface="+mn-lt"/>
                <a:ea typeface="ＭＳ Ｐゴシック" pitchFamily="34" charset="-128"/>
                <a:cs typeface="+mn-cs"/>
              </a:rPr>
              <a:t> </a:t>
            </a:r>
            <a:r>
              <a:rPr lang="en-US" sz="1400" b="1" dirty="0" err="1">
                <a:solidFill>
                  <a:srgbClr val="00467A"/>
                </a:solidFill>
                <a:latin typeface="+mn-lt"/>
                <a:ea typeface="ＭＳ Ｐゴシック" pitchFamily="34" charset="-128"/>
                <a:cs typeface="+mn-cs"/>
              </a:rPr>
              <a:t>ogni</a:t>
            </a:r>
            <a:r>
              <a:rPr lang="en-US" sz="1400" b="1" dirty="0">
                <a:solidFill>
                  <a:srgbClr val="00467A"/>
                </a:solidFill>
                <a:latin typeface="+mn-lt"/>
                <a:ea typeface="ＭＳ Ｐゴシック" pitchFamily="34" charset="-128"/>
                <a:cs typeface="+mn-cs"/>
              </a:rPr>
              <a:t> 9 </a:t>
            </a:r>
            <a:r>
              <a:rPr lang="en-US" sz="1400" b="1" dirty="0" err="1">
                <a:solidFill>
                  <a:srgbClr val="00467A"/>
                </a:solidFill>
                <a:latin typeface="+mn-lt"/>
                <a:ea typeface="ＭＳ Ｐゴシック" pitchFamily="34" charset="-128"/>
                <a:cs typeface="+mn-cs"/>
              </a:rPr>
              <a:t>rilevatori</a:t>
            </a:r>
            <a:r>
              <a:rPr lang="en-US" sz="1400" b="1" dirty="0">
                <a:solidFill>
                  <a:srgbClr val="00467A"/>
                </a:solidFill>
                <a:latin typeface="+mn-lt"/>
                <a:ea typeface="ＭＳ Ｐゴシック" pitchFamily="34" charset="-128"/>
                <a:cs typeface="+mn-cs"/>
              </a:rPr>
              <a:t> e 370 </a:t>
            </a:r>
            <a:r>
              <a:rPr lang="en-US" sz="1400" b="1" dirty="0" err="1">
                <a:solidFill>
                  <a:srgbClr val="00467A"/>
                </a:solidFill>
                <a:latin typeface="+mn-lt"/>
                <a:ea typeface="ＭＳ Ｐゴシック" pitchFamily="34" charset="-128"/>
                <a:cs typeface="+mn-cs"/>
              </a:rPr>
              <a:t>interviste</a:t>
            </a:r>
            <a:r>
              <a:rPr lang="en-US" sz="1400" b="1" dirty="0">
                <a:solidFill>
                  <a:srgbClr val="00467A"/>
                </a:solidFill>
                <a:latin typeface="+mn-lt"/>
                <a:ea typeface="ＭＳ Ｐゴシック" pitchFamily="34" charset="-128"/>
                <a:cs typeface="+mn-cs"/>
              </a:rPr>
              <a:t> in media per </a:t>
            </a:r>
            <a:r>
              <a:rPr lang="en-US" sz="1400" b="1" dirty="0" err="1">
                <a:solidFill>
                  <a:srgbClr val="00467A"/>
                </a:solidFill>
                <a:latin typeface="+mn-lt"/>
                <a:ea typeface="ＭＳ Ｐゴシック" pitchFamily="34" charset="-128"/>
                <a:cs typeface="+mn-cs"/>
              </a:rPr>
              <a:t>ciascun</a:t>
            </a:r>
            <a:r>
              <a:rPr lang="en-US" sz="1400" b="1" dirty="0">
                <a:solidFill>
                  <a:srgbClr val="00467A"/>
                </a:solidFill>
                <a:latin typeface="+mn-lt"/>
                <a:ea typeface="ＭＳ Ｐゴシック" pitchFamily="34" charset="-128"/>
                <a:cs typeface="+mn-cs"/>
              </a:rPr>
              <a:t> </a:t>
            </a:r>
            <a:r>
              <a:rPr lang="en-US" sz="1400" b="1" dirty="0" err="1">
                <a:solidFill>
                  <a:srgbClr val="00467A"/>
                </a:solidFill>
                <a:latin typeface="+mn-lt"/>
                <a:ea typeface="ＭＳ Ｐゴシック" pitchFamily="34" charset="-128"/>
                <a:cs typeface="+mn-cs"/>
              </a:rPr>
              <a:t>rilevatore</a:t>
            </a:r>
            <a:r>
              <a:rPr lang="en-US" sz="1400" b="1" dirty="0">
                <a:solidFill>
                  <a:srgbClr val="00467A"/>
                </a:solidFill>
                <a:latin typeface="+mn-lt"/>
                <a:ea typeface="ＭＳ Ｐゴシック" pitchFamily="34" charset="-128"/>
                <a:cs typeface="+mn-cs"/>
              </a:rPr>
              <a:t> (400 </a:t>
            </a:r>
            <a:r>
              <a:rPr lang="en-US" sz="1400" b="1" dirty="0" err="1">
                <a:solidFill>
                  <a:srgbClr val="00467A"/>
                </a:solidFill>
                <a:latin typeface="+mn-lt"/>
                <a:ea typeface="ＭＳ Ｐゴシック" pitchFamily="34" charset="-128"/>
                <a:cs typeface="+mn-cs"/>
              </a:rPr>
              <a:t>esterni</a:t>
            </a:r>
            <a:r>
              <a:rPr lang="en-US" sz="1400" b="1" dirty="0">
                <a:solidFill>
                  <a:srgbClr val="00467A"/>
                </a:solidFill>
                <a:latin typeface="+mn-lt"/>
                <a:ea typeface="ＭＳ Ｐゴシック" pitchFamily="34" charset="-128"/>
                <a:cs typeface="+mn-cs"/>
              </a:rPr>
              <a:t> e 340 </a:t>
            </a:r>
            <a:r>
              <a:rPr lang="en-US" sz="1400" b="1" dirty="0" err="1">
                <a:solidFill>
                  <a:srgbClr val="00467A"/>
                </a:solidFill>
                <a:latin typeface="+mn-lt"/>
                <a:ea typeface="ＭＳ Ｐゴシック" pitchFamily="34" charset="-128"/>
                <a:cs typeface="+mn-cs"/>
              </a:rPr>
              <a:t>interni</a:t>
            </a:r>
            <a:r>
              <a:rPr lang="en-US" sz="1400" b="1" dirty="0">
                <a:solidFill>
                  <a:srgbClr val="00467A"/>
                </a:solidFill>
                <a:latin typeface="+mn-lt"/>
                <a:ea typeface="ＭＳ Ｐゴシック" pitchFamily="34" charset="-128"/>
                <a:cs typeface="+mn-cs"/>
              </a:rPr>
              <a:t>)</a:t>
            </a:r>
          </a:p>
        </p:txBody>
      </p:sp>
      <p:sp>
        <p:nvSpPr>
          <p:cNvPr id="48" name="Ovale 47"/>
          <p:cNvSpPr>
            <a:spLocks noChangeArrowheads="1"/>
          </p:cNvSpPr>
          <p:nvPr/>
        </p:nvSpPr>
        <p:spPr bwMode="auto">
          <a:xfrm>
            <a:off x="3184525" y="2182813"/>
            <a:ext cx="3151188" cy="2376487"/>
          </a:xfrm>
          <a:prstGeom prst="ellipse">
            <a:avLst/>
          </a:prstGeom>
          <a:noFill/>
          <a:ln w="15875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196850" y="188913"/>
            <a:ext cx="8650288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8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L’organizzazione dell’UPC</a:t>
            </a:r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>
            <a:off x="412750" y="5949950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967413" y="5946775"/>
            <a:ext cx="2952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altLang="it-IT" sz="1600">
                <a:solidFill>
                  <a:srgbClr val="CA0A20"/>
                </a:solidFill>
                <a:latin typeface="Courier New" pitchFamily="49" charset="0"/>
              </a:rPr>
              <a:t>Firenze, 8 maggio 2014</a:t>
            </a:r>
          </a:p>
        </p:txBody>
      </p:sp>
      <p:pic>
        <p:nvPicPr>
          <p:cNvPr id="24583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12750" y="603250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Ovale 13"/>
          <p:cNvSpPr/>
          <p:nvPr/>
        </p:nvSpPr>
        <p:spPr bwMode="auto">
          <a:xfrm>
            <a:off x="4195913" y="3009540"/>
            <a:ext cx="1123637" cy="648072"/>
          </a:xfrm>
          <a:prstGeom prst="ellipse">
            <a:avLst/>
          </a:prstGeom>
          <a:solidFill>
            <a:srgbClr val="00467A"/>
          </a:solidFill>
          <a:ln w="9525" cap="flat" cmpd="sng" algn="ctr">
            <a:solidFill>
              <a:srgbClr val="00467A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 algn="ctr" eaLnBrk="0" hangingPunct="0">
              <a:defRPr/>
            </a:pPr>
            <a:r>
              <a:rPr lang="it-IT" sz="1400" b="1" dirty="0" err="1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Resp</a:t>
            </a:r>
            <a:r>
              <a:rPr lang="it-IT" sz="1400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. UPC</a:t>
            </a:r>
          </a:p>
        </p:txBody>
      </p:sp>
      <p:cxnSp>
        <p:nvCxnSpPr>
          <p:cNvPr id="16" name="Connettore 1 15"/>
          <p:cNvCxnSpPr>
            <a:cxnSpLocks noChangeShapeType="1"/>
            <a:stCxn id="0" idx="4"/>
            <a:endCxn id="0" idx="0"/>
          </p:cNvCxnSpPr>
          <p:nvPr/>
        </p:nvCxnSpPr>
        <p:spPr bwMode="auto">
          <a:xfrm>
            <a:off x="4757738" y="3657600"/>
            <a:ext cx="1587" cy="469900"/>
          </a:xfrm>
          <a:prstGeom prst="line">
            <a:avLst/>
          </a:prstGeom>
          <a:noFill/>
          <a:ln w="22225" algn="ctr">
            <a:solidFill>
              <a:srgbClr val="00467A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26" name="Connettore 1 25"/>
          <p:cNvCxnSpPr>
            <a:cxnSpLocks noChangeShapeType="1"/>
            <a:stCxn id="0" idx="6"/>
          </p:cNvCxnSpPr>
          <p:nvPr/>
        </p:nvCxnSpPr>
        <p:spPr bwMode="auto">
          <a:xfrm>
            <a:off x="5319713" y="3333750"/>
            <a:ext cx="600075" cy="0"/>
          </a:xfrm>
          <a:prstGeom prst="line">
            <a:avLst/>
          </a:prstGeom>
          <a:noFill/>
          <a:ln w="22225" algn="ctr">
            <a:solidFill>
              <a:srgbClr val="00467A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36" name="Connettore 1 35"/>
          <p:cNvCxnSpPr>
            <a:cxnSpLocks noChangeShapeType="1"/>
            <a:stCxn id="0" idx="0"/>
            <a:endCxn id="0" idx="4"/>
          </p:cNvCxnSpPr>
          <p:nvPr/>
        </p:nvCxnSpPr>
        <p:spPr bwMode="auto">
          <a:xfrm flipV="1">
            <a:off x="4757738" y="2687638"/>
            <a:ext cx="1587" cy="322262"/>
          </a:xfrm>
          <a:prstGeom prst="line">
            <a:avLst/>
          </a:prstGeom>
          <a:noFill/>
          <a:ln w="22225" algn="ctr">
            <a:solidFill>
              <a:srgbClr val="00467A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39" name="Connettore 1 38"/>
          <p:cNvCxnSpPr>
            <a:cxnSpLocks noChangeShapeType="1"/>
            <a:stCxn id="0" idx="2"/>
            <a:endCxn id="0" idx="6"/>
          </p:cNvCxnSpPr>
          <p:nvPr/>
        </p:nvCxnSpPr>
        <p:spPr bwMode="auto">
          <a:xfrm flipH="1">
            <a:off x="3686175" y="3333750"/>
            <a:ext cx="509588" cy="0"/>
          </a:xfrm>
          <a:prstGeom prst="line">
            <a:avLst/>
          </a:prstGeom>
          <a:noFill/>
          <a:ln w="22225" algn="ctr">
            <a:solidFill>
              <a:srgbClr val="00467A"/>
            </a:solidFill>
            <a:round/>
            <a:headEnd type="arrow" w="med" len="med"/>
            <a:tailEnd type="arrow" w="med" len="med"/>
          </a:ln>
        </p:spPr>
      </p:cxnSp>
      <p:grpSp>
        <p:nvGrpSpPr>
          <p:cNvPr id="143" name="Gruppo 142"/>
          <p:cNvGrpSpPr>
            <a:grpSpLocks/>
          </p:cNvGrpSpPr>
          <p:nvPr/>
        </p:nvGrpSpPr>
        <p:grpSpPr bwMode="auto">
          <a:xfrm>
            <a:off x="6064250" y="1730375"/>
            <a:ext cx="1671638" cy="3330575"/>
            <a:chOff x="5652120" y="1609712"/>
            <a:chExt cx="1671182" cy="3331456"/>
          </a:xfrm>
        </p:grpSpPr>
        <p:sp>
          <p:nvSpPr>
            <p:cNvPr id="24736" name="Ovale 116"/>
            <p:cNvSpPr>
              <a:spLocks noChangeArrowheads="1"/>
            </p:cNvSpPr>
            <p:nvPr/>
          </p:nvSpPr>
          <p:spPr bwMode="auto">
            <a:xfrm>
              <a:off x="5652120" y="1609712"/>
              <a:ext cx="1671182" cy="3331456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62" name="Ovale 61"/>
            <p:cNvSpPr/>
            <p:nvPr/>
          </p:nvSpPr>
          <p:spPr bwMode="auto">
            <a:xfrm>
              <a:off x="6669548" y="2145782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71" name="Ovale 70"/>
            <p:cNvSpPr/>
            <p:nvPr/>
          </p:nvSpPr>
          <p:spPr bwMode="auto">
            <a:xfrm>
              <a:off x="6872004" y="2560847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72" name="Ovale 71"/>
            <p:cNvSpPr/>
            <p:nvPr/>
          </p:nvSpPr>
          <p:spPr bwMode="auto">
            <a:xfrm>
              <a:off x="7026210" y="2996519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73" name="Ovale 72"/>
            <p:cNvSpPr/>
            <p:nvPr/>
          </p:nvSpPr>
          <p:spPr bwMode="auto">
            <a:xfrm>
              <a:off x="6391048" y="1916832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74" name="Ovale 73"/>
            <p:cNvSpPr/>
            <p:nvPr/>
          </p:nvSpPr>
          <p:spPr bwMode="auto">
            <a:xfrm>
              <a:off x="6773189" y="3316565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75" name="Ovale 74"/>
            <p:cNvSpPr/>
            <p:nvPr/>
          </p:nvSpPr>
          <p:spPr bwMode="auto">
            <a:xfrm>
              <a:off x="6553887" y="3666860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76" name="Ovale 75"/>
            <p:cNvSpPr/>
            <p:nvPr/>
          </p:nvSpPr>
          <p:spPr bwMode="auto">
            <a:xfrm>
              <a:off x="6280402" y="3963511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77" name="Ovale 76"/>
            <p:cNvSpPr/>
            <p:nvPr/>
          </p:nvSpPr>
          <p:spPr bwMode="auto">
            <a:xfrm>
              <a:off x="5983310" y="1916832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78" name="Ovale 77"/>
            <p:cNvSpPr/>
            <p:nvPr/>
          </p:nvSpPr>
          <p:spPr bwMode="auto">
            <a:xfrm>
              <a:off x="5882420" y="4165375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cxnSp>
          <p:nvCxnSpPr>
            <p:cNvPr id="24764" name="Connettore 1 78"/>
            <p:cNvCxnSpPr>
              <a:cxnSpLocks noChangeShapeType="1"/>
              <a:stCxn id="0" idx="6"/>
              <a:endCxn id="0" idx="2"/>
            </p:cNvCxnSpPr>
            <p:nvPr/>
          </p:nvCxnSpPr>
          <p:spPr bwMode="auto">
            <a:xfrm>
              <a:off x="6338292" y="3139083"/>
              <a:ext cx="687918" cy="3990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765" name="Connettore 1 83"/>
            <p:cNvCxnSpPr>
              <a:cxnSpLocks noChangeShapeType="1"/>
              <a:stCxn id="0" idx="6"/>
              <a:endCxn id="0" idx="2"/>
            </p:cNvCxnSpPr>
            <p:nvPr/>
          </p:nvCxnSpPr>
          <p:spPr bwMode="auto">
            <a:xfrm>
              <a:off x="6338292" y="3139083"/>
              <a:ext cx="434897" cy="324036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766" name="Connettore 1 86"/>
            <p:cNvCxnSpPr>
              <a:cxnSpLocks noChangeShapeType="1"/>
              <a:stCxn id="0" idx="6"/>
              <a:endCxn id="0" idx="1"/>
            </p:cNvCxnSpPr>
            <p:nvPr/>
          </p:nvCxnSpPr>
          <p:spPr bwMode="auto">
            <a:xfrm>
              <a:off x="6338292" y="3139083"/>
              <a:ext cx="259103" cy="570702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767" name="Connettore 1 89"/>
            <p:cNvCxnSpPr>
              <a:cxnSpLocks noChangeShapeType="1"/>
              <a:stCxn id="0" idx="6"/>
              <a:endCxn id="0" idx="0"/>
            </p:cNvCxnSpPr>
            <p:nvPr/>
          </p:nvCxnSpPr>
          <p:spPr bwMode="auto">
            <a:xfrm>
              <a:off x="6338292" y="3139083"/>
              <a:ext cx="90656" cy="824428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768" name="Connettore 1 95"/>
            <p:cNvCxnSpPr>
              <a:cxnSpLocks noChangeShapeType="1"/>
              <a:stCxn id="0" idx="6"/>
              <a:endCxn id="0" idx="0"/>
            </p:cNvCxnSpPr>
            <p:nvPr/>
          </p:nvCxnSpPr>
          <p:spPr bwMode="auto">
            <a:xfrm flipH="1">
              <a:off x="6030966" y="3139083"/>
              <a:ext cx="307326" cy="1026292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769" name="Connettore 1 98"/>
            <p:cNvCxnSpPr>
              <a:cxnSpLocks noChangeShapeType="1"/>
              <a:stCxn id="0" idx="6"/>
              <a:endCxn id="0" idx="3"/>
            </p:cNvCxnSpPr>
            <p:nvPr/>
          </p:nvCxnSpPr>
          <p:spPr bwMode="auto">
            <a:xfrm flipV="1">
              <a:off x="6338292" y="2811030"/>
              <a:ext cx="577220" cy="328053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770" name="Connettore 1 102"/>
            <p:cNvCxnSpPr>
              <a:cxnSpLocks noChangeShapeType="1"/>
              <a:stCxn id="0" idx="6"/>
              <a:endCxn id="0" idx="3"/>
            </p:cNvCxnSpPr>
            <p:nvPr/>
          </p:nvCxnSpPr>
          <p:spPr bwMode="auto">
            <a:xfrm flipV="1">
              <a:off x="6338292" y="2395965"/>
              <a:ext cx="374764" cy="743118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771" name="Connettore 1 108"/>
            <p:cNvCxnSpPr>
              <a:cxnSpLocks noChangeShapeType="1"/>
              <a:stCxn id="0" idx="6"/>
              <a:endCxn id="0" idx="4"/>
            </p:cNvCxnSpPr>
            <p:nvPr/>
          </p:nvCxnSpPr>
          <p:spPr bwMode="auto">
            <a:xfrm flipV="1">
              <a:off x="6338292" y="2209940"/>
              <a:ext cx="201302" cy="929143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772" name="Connettore 1 112"/>
            <p:cNvCxnSpPr>
              <a:cxnSpLocks noChangeShapeType="1"/>
              <a:stCxn id="0" idx="6"/>
              <a:endCxn id="0" idx="4"/>
            </p:cNvCxnSpPr>
            <p:nvPr/>
          </p:nvCxnSpPr>
          <p:spPr bwMode="auto">
            <a:xfrm flipH="1" flipV="1">
              <a:off x="6131856" y="2209940"/>
              <a:ext cx="206436" cy="929143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</p:grpSp>
      <p:grpSp>
        <p:nvGrpSpPr>
          <p:cNvPr id="137" name="Gruppo 136"/>
          <p:cNvGrpSpPr>
            <a:grpSpLocks/>
          </p:cNvGrpSpPr>
          <p:nvPr/>
        </p:nvGrpSpPr>
        <p:grpSpPr bwMode="auto">
          <a:xfrm>
            <a:off x="2708275" y="939800"/>
            <a:ext cx="3644900" cy="1241425"/>
            <a:chOff x="2296458" y="820162"/>
            <a:chExt cx="3643694" cy="1240686"/>
          </a:xfrm>
        </p:grpSpPr>
        <p:sp>
          <p:nvSpPr>
            <p:cNvPr id="24700" name="Ovale 208"/>
            <p:cNvSpPr>
              <a:spLocks noChangeArrowheads="1"/>
            </p:cNvSpPr>
            <p:nvPr/>
          </p:nvSpPr>
          <p:spPr bwMode="auto">
            <a:xfrm>
              <a:off x="2296458" y="820162"/>
              <a:ext cx="3643694" cy="1240686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51" name="Ovale 150"/>
            <p:cNvSpPr/>
            <p:nvPr/>
          </p:nvSpPr>
          <p:spPr bwMode="auto">
            <a:xfrm>
              <a:off x="4662859" y="950333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52" name="Ovale 151"/>
            <p:cNvSpPr/>
            <p:nvPr/>
          </p:nvSpPr>
          <p:spPr bwMode="auto">
            <a:xfrm>
              <a:off x="4322762" y="920412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53" name="Ovale 152"/>
            <p:cNvSpPr/>
            <p:nvPr/>
          </p:nvSpPr>
          <p:spPr bwMode="auto">
            <a:xfrm>
              <a:off x="3914868" y="941269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54" name="Ovale 153"/>
            <p:cNvSpPr/>
            <p:nvPr/>
          </p:nvSpPr>
          <p:spPr bwMode="auto">
            <a:xfrm>
              <a:off x="3546258" y="959102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55" name="Ovale 154"/>
            <p:cNvSpPr/>
            <p:nvPr/>
          </p:nvSpPr>
          <p:spPr bwMode="auto">
            <a:xfrm>
              <a:off x="3201038" y="1076130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56" name="Ovale 155"/>
            <p:cNvSpPr/>
            <p:nvPr/>
          </p:nvSpPr>
          <p:spPr bwMode="auto">
            <a:xfrm>
              <a:off x="4986650" y="1062607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57" name="Ovale 156"/>
            <p:cNvSpPr/>
            <p:nvPr/>
          </p:nvSpPr>
          <p:spPr bwMode="auto">
            <a:xfrm>
              <a:off x="2858332" y="1196752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58" name="Ovale 157"/>
            <p:cNvSpPr/>
            <p:nvPr/>
          </p:nvSpPr>
          <p:spPr bwMode="auto">
            <a:xfrm>
              <a:off x="5293889" y="1329733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59" name="Ovale 158"/>
            <p:cNvSpPr/>
            <p:nvPr/>
          </p:nvSpPr>
          <p:spPr bwMode="auto">
            <a:xfrm>
              <a:off x="2561240" y="1427566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cxnSp>
          <p:nvCxnSpPr>
            <p:cNvPr id="24728" name="Connettore 1 162"/>
            <p:cNvCxnSpPr>
              <a:cxnSpLocks noChangeShapeType="1"/>
              <a:stCxn id="0" idx="3"/>
              <a:endCxn id="0" idx="0"/>
            </p:cNvCxnSpPr>
            <p:nvPr/>
          </p:nvCxnSpPr>
          <p:spPr bwMode="auto">
            <a:xfrm flipH="1">
              <a:off x="4347195" y="1579916"/>
              <a:ext cx="990202" cy="339454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729" name="Connettore 1 165"/>
            <p:cNvCxnSpPr>
              <a:cxnSpLocks noChangeShapeType="1"/>
              <a:stCxn id="0" idx="3"/>
              <a:endCxn id="0" idx="0"/>
            </p:cNvCxnSpPr>
            <p:nvPr/>
          </p:nvCxnSpPr>
          <p:spPr bwMode="auto">
            <a:xfrm flipH="1">
              <a:off x="4347195" y="1312790"/>
              <a:ext cx="682963" cy="606580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730" name="Connettore 1 56"/>
            <p:cNvCxnSpPr>
              <a:cxnSpLocks noChangeShapeType="1"/>
              <a:stCxn id="0" idx="4"/>
              <a:endCxn id="0" idx="0"/>
            </p:cNvCxnSpPr>
            <p:nvPr/>
          </p:nvCxnSpPr>
          <p:spPr bwMode="auto">
            <a:xfrm flipH="1">
              <a:off x="4347195" y="1213520"/>
              <a:ext cx="124113" cy="705850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731" name="Connettore 1 62"/>
            <p:cNvCxnSpPr>
              <a:cxnSpLocks noChangeShapeType="1"/>
              <a:stCxn id="0" idx="5"/>
              <a:endCxn id="0" idx="0"/>
            </p:cNvCxnSpPr>
            <p:nvPr/>
          </p:nvCxnSpPr>
          <p:spPr bwMode="auto">
            <a:xfrm>
              <a:off x="4168452" y="1191452"/>
              <a:ext cx="178743" cy="727918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732" name="Connettore 1 66"/>
            <p:cNvCxnSpPr>
              <a:cxnSpLocks noChangeShapeType="1"/>
              <a:stCxn id="0" idx="5"/>
              <a:endCxn id="0" idx="0"/>
            </p:cNvCxnSpPr>
            <p:nvPr/>
          </p:nvCxnSpPr>
          <p:spPr bwMode="auto">
            <a:xfrm>
              <a:off x="3799842" y="1209285"/>
              <a:ext cx="547353" cy="710085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733" name="Connettore 1 79"/>
            <p:cNvCxnSpPr>
              <a:cxnSpLocks noChangeShapeType="1"/>
              <a:stCxn id="0" idx="5"/>
              <a:endCxn id="0" idx="0"/>
            </p:cNvCxnSpPr>
            <p:nvPr/>
          </p:nvCxnSpPr>
          <p:spPr bwMode="auto">
            <a:xfrm>
              <a:off x="3454622" y="1326313"/>
              <a:ext cx="892573" cy="593057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734" name="Connettore 1 80"/>
            <p:cNvCxnSpPr>
              <a:cxnSpLocks noChangeShapeType="1"/>
              <a:stCxn id="0" idx="5"/>
              <a:endCxn id="0" idx="0"/>
            </p:cNvCxnSpPr>
            <p:nvPr/>
          </p:nvCxnSpPr>
          <p:spPr bwMode="auto">
            <a:xfrm>
              <a:off x="3111916" y="1446935"/>
              <a:ext cx="1235279" cy="472435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735" name="Connettore 1 81"/>
            <p:cNvCxnSpPr>
              <a:cxnSpLocks noChangeShapeType="1"/>
              <a:stCxn id="0" idx="6"/>
              <a:endCxn id="0" idx="0"/>
            </p:cNvCxnSpPr>
            <p:nvPr/>
          </p:nvCxnSpPr>
          <p:spPr bwMode="auto">
            <a:xfrm>
              <a:off x="2858332" y="1574120"/>
              <a:ext cx="1488863" cy="345250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</p:grpSp>
      <p:grpSp>
        <p:nvGrpSpPr>
          <p:cNvPr id="139" name="Gruppo 138"/>
          <p:cNvGrpSpPr>
            <a:grpSpLocks/>
          </p:cNvGrpSpPr>
          <p:nvPr/>
        </p:nvGrpSpPr>
        <p:grpSpPr bwMode="auto">
          <a:xfrm>
            <a:off x="1800225" y="1884363"/>
            <a:ext cx="1671638" cy="3243262"/>
            <a:chOff x="1404820" y="1764757"/>
            <a:chExt cx="1671182" cy="3242343"/>
          </a:xfrm>
        </p:grpSpPr>
        <p:sp>
          <p:nvSpPr>
            <p:cNvPr id="24663" name="Ovale 159"/>
            <p:cNvSpPr>
              <a:spLocks noChangeArrowheads="1"/>
            </p:cNvSpPr>
            <p:nvPr/>
          </p:nvSpPr>
          <p:spPr bwMode="auto">
            <a:xfrm>
              <a:off x="1404820" y="1764757"/>
              <a:ext cx="1671182" cy="3242343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08" name="Ovale 107"/>
            <p:cNvSpPr/>
            <p:nvPr/>
          </p:nvSpPr>
          <p:spPr bwMode="auto">
            <a:xfrm>
              <a:off x="2123728" y="1988840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10" name="Ovale 109"/>
            <p:cNvSpPr/>
            <p:nvPr/>
          </p:nvSpPr>
          <p:spPr bwMode="auto">
            <a:xfrm>
              <a:off x="1763688" y="2127780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11" name="Ovale 110"/>
            <p:cNvSpPr/>
            <p:nvPr/>
          </p:nvSpPr>
          <p:spPr bwMode="auto">
            <a:xfrm>
              <a:off x="1569014" y="2487820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12" name="Ovale 111"/>
            <p:cNvSpPr/>
            <p:nvPr/>
          </p:nvSpPr>
          <p:spPr bwMode="auto">
            <a:xfrm>
              <a:off x="2341586" y="3912261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14" name="Ovale 113"/>
            <p:cNvSpPr/>
            <p:nvPr/>
          </p:nvSpPr>
          <p:spPr bwMode="auto">
            <a:xfrm>
              <a:off x="1448692" y="2919868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15" name="Ovale 114"/>
            <p:cNvSpPr/>
            <p:nvPr/>
          </p:nvSpPr>
          <p:spPr bwMode="auto">
            <a:xfrm>
              <a:off x="2474708" y="2089751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16" name="Ovale 115"/>
            <p:cNvSpPr/>
            <p:nvPr/>
          </p:nvSpPr>
          <p:spPr bwMode="auto">
            <a:xfrm>
              <a:off x="1444507" y="3279908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18" name="Ovale 117"/>
            <p:cNvSpPr/>
            <p:nvPr/>
          </p:nvSpPr>
          <p:spPr bwMode="auto">
            <a:xfrm>
              <a:off x="1896094" y="3809531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19" name="Ovale 118"/>
            <p:cNvSpPr/>
            <p:nvPr/>
          </p:nvSpPr>
          <p:spPr bwMode="auto">
            <a:xfrm>
              <a:off x="1569014" y="3609673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cxnSp>
          <p:nvCxnSpPr>
            <p:cNvPr id="24691" name="Connettore 1 128"/>
            <p:cNvCxnSpPr>
              <a:cxnSpLocks noChangeShapeType="1"/>
              <a:stCxn id="0" idx="6"/>
              <a:endCxn id="0" idx="2"/>
            </p:cNvCxnSpPr>
            <p:nvPr/>
          </p:nvCxnSpPr>
          <p:spPr bwMode="auto">
            <a:xfrm>
              <a:off x="1745784" y="3066422"/>
              <a:ext cx="713624" cy="147207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692" name="Connettore 1 129"/>
            <p:cNvCxnSpPr>
              <a:cxnSpLocks noChangeShapeType="1"/>
              <a:stCxn id="0" idx="5"/>
              <a:endCxn id="0" idx="2"/>
            </p:cNvCxnSpPr>
            <p:nvPr/>
          </p:nvCxnSpPr>
          <p:spPr bwMode="auto">
            <a:xfrm>
              <a:off x="1822598" y="2738003"/>
              <a:ext cx="636810" cy="475626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693" name="Connettore 1 130"/>
            <p:cNvCxnSpPr>
              <a:cxnSpLocks noChangeShapeType="1"/>
              <a:stCxn id="0" idx="4"/>
              <a:endCxn id="0" idx="2"/>
            </p:cNvCxnSpPr>
            <p:nvPr/>
          </p:nvCxnSpPr>
          <p:spPr bwMode="auto">
            <a:xfrm>
              <a:off x="1912234" y="2420888"/>
              <a:ext cx="547174" cy="792741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694" name="Connettore 1 131"/>
            <p:cNvCxnSpPr>
              <a:cxnSpLocks noChangeShapeType="1"/>
              <a:stCxn id="0" idx="4"/>
              <a:endCxn id="0" idx="2"/>
            </p:cNvCxnSpPr>
            <p:nvPr/>
          </p:nvCxnSpPr>
          <p:spPr bwMode="auto">
            <a:xfrm>
              <a:off x="2272274" y="2281948"/>
              <a:ext cx="187134" cy="931681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695" name="Connettore 1 134"/>
            <p:cNvCxnSpPr>
              <a:cxnSpLocks noChangeShapeType="1"/>
              <a:stCxn id="0" idx="4"/>
              <a:endCxn id="0" idx="2"/>
            </p:cNvCxnSpPr>
            <p:nvPr/>
          </p:nvCxnSpPr>
          <p:spPr bwMode="auto">
            <a:xfrm flipH="1">
              <a:off x="2459408" y="2382859"/>
              <a:ext cx="163846" cy="830770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696" name="Connettore 1 137"/>
            <p:cNvCxnSpPr>
              <a:cxnSpLocks noChangeShapeType="1"/>
              <a:stCxn id="0" idx="2"/>
              <a:endCxn id="0" idx="6"/>
            </p:cNvCxnSpPr>
            <p:nvPr/>
          </p:nvCxnSpPr>
          <p:spPr bwMode="auto">
            <a:xfrm flipH="1">
              <a:off x="1741599" y="3213629"/>
              <a:ext cx="717809" cy="212833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697" name="Connettore 1 141"/>
            <p:cNvCxnSpPr>
              <a:cxnSpLocks noChangeShapeType="1"/>
              <a:stCxn id="0" idx="2"/>
              <a:endCxn id="0" idx="7"/>
            </p:cNvCxnSpPr>
            <p:nvPr/>
          </p:nvCxnSpPr>
          <p:spPr bwMode="auto">
            <a:xfrm flipH="1">
              <a:off x="1822598" y="3213629"/>
              <a:ext cx="636810" cy="438969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698" name="Connettore 1 144"/>
            <p:cNvCxnSpPr>
              <a:cxnSpLocks noChangeShapeType="1"/>
              <a:stCxn id="0" idx="2"/>
              <a:endCxn id="0" idx="7"/>
            </p:cNvCxnSpPr>
            <p:nvPr/>
          </p:nvCxnSpPr>
          <p:spPr bwMode="auto">
            <a:xfrm flipH="1">
              <a:off x="2149678" y="3213629"/>
              <a:ext cx="309730" cy="638827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699" name="Connettore 1 149"/>
            <p:cNvCxnSpPr>
              <a:cxnSpLocks noChangeShapeType="1"/>
              <a:stCxn id="0" idx="2"/>
              <a:endCxn id="0" idx="0"/>
            </p:cNvCxnSpPr>
            <p:nvPr/>
          </p:nvCxnSpPr>
          <p:spPr bwMode="auto">
            <a:xfrm>
              <a:off x="2459408" y="3213629"/>
              <a:ext cx="30724" cy="698632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</p:grpSp>
      <p:sp>
        <p:nvSpPr>
          <p:cNvPr id="172" name="Freccia in su 171"/>
          <p:cNvSpPr>
            <a:spLocks noChangeArrowheads="1"/>
          </p:cNvSpPr>
          <p:nvPr/>
        </p:nvSpPr>
        <p:spPr bwMode="auto">
          <a:xfrm rot="1093609">
            <a:off x="6119813" y="3594100"/>
            <a:ext cx="273050" cy="198438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CA0A20"/>
          </a:solidFill>
          <a:ln w="19050" algn="ctr">
            <a:solidFill>
              <a:srgbClr val="CA0A2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173" name="Freccia in su 172"/>
          <p:cNvSpPr>
            <a:spLocks noChangeArrowheads="1"/>
          </p:cNvSpPr>
          <p:nvPr/>
        </p:nvSpPr>
        <p:spPr bwMode="auto">
          <a:xfrm rot="5669594">
            <a:off x="4114800" y="4400550"/>
            <a:ext cx="273050" cy="19685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CA0A20"/>
          </a:solidFill>
          <a:ln w="19050" algn="ctr">
            <a:solidFill>
              <a:srgbClr val="CA0A2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174" name="Freccia in su 173"/>
          <p:cNvSpPr>
            <a:spLocks noChangeArrowheads="1"/>
          </p:cNvSpPr>
          <p:nvPr/>
        </p:nvSpPr>
        <p:spPr bwMode="auto">
          <a:xfrm rot="-4592168">
            <a:off x="5133975" y="2139950"/>
            <a:ext cx="273050" cy="19685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CA0A20"/>
          </a:solidFill>
          <a:ln w="19050" algn="ctr">
            <a:solidFill>
              <a:srgbClr val="CA0A2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175" name="Freccia in su 174"/>
          <p:cNvSpPr>
            <a:spLocks noChangeArrowheads="1"/>
          </p:cNvSpPr>
          <p:nvPr/>
        </p:nvSpPr>
        <p:spPr bwMode="auto">
          <a:xfrm rot="-9480027">
            <a:off x="3168650" y="2852738"/>
            <a:ext cx="273050" cy="198437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CA0A20"/>
          </a:solidFill>
          <a:ln w="19050" algn="ctr">
            <a:solidFill>
              <a:srgbClr val="CA0A2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176" name="Freccia in su 175"/>
          <p:cNvSpPr>
            <a:spLocks noChangeArrowheads="1"/>
          </p:cNvSpPr>
          <p:nvPr/>
        </p:nvSpPr>
        <p:spPr bwMode="auto">
          <a:xfrm rot="-1708795">
            <a:off x="3133725" y="3670300"/>
            <a:ext cx="273050" cy="19685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CA0A20"/>
          </a:solidFill>
          <a:ln w="19050" algn="ctr">
            <a:solidFill>
              <a:srgbClr val="CA0A2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177" name="Freccia in su 176"/>
          <p:cNvSpPr>
            <a:spLocks noChangeArrowheads="1"/>
          </p:cNvSpPr>
          <p:nvPr/>
        </p:nvSpPr>
        <p:spPr bwMode="auto">
          <a:xfrm rot="5400000">
            <a:off x="4125119" y="2158206"/>
            <a:ext cx="273050" cy="198438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CA0A20"/>
          </a:solidFill>
          <a:ln w="19050" algn="ctr">
            <a:solidFill>
              <a:srgbClr val="CA0A2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178" name="Freccia in su 177"/>
          <p:cNvSpPr>
            <a:spLocks noChangeArrowheads="1"/>
          </p:cNvSpPr>
          <p:nvPr/>
        </p:nvSpPr>
        <p:spPr bwMode="auto">
          <a:xfrm rot="-5919412">
            <a:off x="5110163" y="4394200"/>
            <a:ext cx="273050" cy="19685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CA0A20"/>
          </a:solidFill>
          <a:ln w="19050" algn="ctr">
            <a:solidFill>
              <a:srgbClr val="CA0A2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grpSp>
        <p:nvGrpSpPr>
          <p:cNvPr id="140" name="Gruppo 139"/>
          <p:cNvGrpSpPr>
            <a:grpSpLocks/>
          </p:cNvGrpSpPr>
          <p:nvPr/>
        </p:nvGrpSpPr>
        <p:grpSpPr bwMode="auto">
          <a:xfrm>
            <a:off x="2973388" y="4410075"/>
            <a:ext cx="3643312" cy="1093788"/>
            <a:chOff x="2561240" y="4289733"/>
            <a:chExt cx="3643694" cy="1093393"/>
          </a:xfrm>
        </p:grpSpPr>
        <p:sp>
          <p:nvSpPr>
            <p:cNvPr id="24626" name="Ovale 212"/>
            <p:cNvSpPr>
              <a:spLocks noChangeArrowheads="1"/>
            </p:cNvSpPr>
            <p:nvPr/>
          </p:nvSpPr>
          <p:spPr bwMode="auto">
            <a:xfrm>
              <a:off x="2561240" y="4289733"/>
              <a:ext cx="3643694" cy="1093393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20" name="Ovale 119"/>
            <p:cNvSpPr/>
            <p:nvPr/>
          </p:nvSpPr>
          <p:spPr bwMode="auto">
            <a:xfrm>
              <a:off x="5165806" y="4945760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21" name="Ovale 120"/>
            <p:cNvSpPr/>
            <p:nvPr/>
          </p:nvSpPr>
          <p:spPr bwMode="auto">
            <a:xfrm>
              <a:off x="4829978" y="5014532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22" name="Ovale 121"/>
            <p:cNvSpPr/>
            <p:nvPr/>
          </p:nvSpPr>
          <p:spPr bwMode="auto">
            <a:xfrm>
              <a:off x="4471308" y="5051124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23" name="Ovale 122"/>
            <p:cNvSpPr/>
            <p:nvPr/>
          </p:nvSpPr>
          <p:spPr bwMode="auto">
            <a:xfrm>
              <a:off x="4108545" y="5090018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24" name="Ovale 123"/>
            <p:cNvSpPr/>
            <p:nvPr/>
          </p:nvSpPr>
          <p:spPr bwMode="auto">
            <a:xfrm>
              <a:off x="3745281" y="5051124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25" name="Ovale 124"/>
            <p:cNvSpPr/>
            <p:nvPr/>
          </p:nvSpPr>
          <p:spPr bwMode="auto">
            <a:xfrm>
              <a:off x="5416655" y="4458483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26" name="Ovale 125"/>
            <p:cNvSpPr/>
            <p:nvPr/>
          </p:nvSpPr>
          <p:spPr bwMode="auto">
            <a:xfrm>
              <a:off x="3414944" y="4892749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27" name="Ovale 126"/>
            <p:cNvSpPr/>
            <p:nvPr/>
          </p:nvSpPr>
          <p:spPr bwMode="auto">
            <a:xfrm>
              <a:off x="5448922" y="4794614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sp>
          <p:nvSpPr>
            <p:cNvPr id="128" name="Ovale 127"/>
            <p:cNvSpPr/>
            <p:nvPr/>
          </p:nvSpPr>
          <p:spPr bwMode="auto">
            <a:xfrm>
              <a:off x="3218270" y="4525368"/>
              <a:ext cx="297092" cy="293108"/>
            </a:xfrm>
            <a:prstGeom prst="ellipse">
              <a:avLst/>
            </a:prstGeom>
            <a:solidFill>
              <a:srgbClr val="F6BD2E"/>
            </a:solidFill>
            <a:ln w="9525" cap="flat" cmpd="sng" algn="ctr">
              <a:solidFill>
                <a:srgbClr val="F6BD2E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it-IT" sz="1800" b="1" dirty="0">
                  <a:solidFill>
                    <a:srgbClr val="00467A"/>
                  </a:solidFill>
                  <a:ea typeface="ＭＳ Ｐゴシック" charset="0"/>
                  <a:cs typeface="ＭＳ Ｐゴシック" charset="0"/>
                </a:rPr>
                <a:t>R</a:t>
              </a:r>
            </a:p>
          </p:txBody>
        </p:sp>
        <p:cxnSp>
          <p:nvCxnSpPr>
            <p:cNvPr id="24654" name="Connettore 1 178"/>
            <p:cNvCxnSpPr>
              <a:cxnSpLocks noChangeShapeType="1"/>
              <a:stCxn id="0" idx="6"/>
              <a:endCxn id="0" idx="4"/>
            </p:cNvCxnSpPr>
            <p:nvPr/>
          </p:nvCxnSpPr>
          <p:spPr bwMode="auto">
            <a:xfrm flipV="1">
              <a:off x="3515362" y="4655674"/>
              <a:ext cx="831833" cy="16248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655" name="Connettore 1 181"/>
            <p:cNvCxnSpPr>
              <a:cxnSpLocks noChangeShapeType="1"/>
              <a:stCxn id="0" idx="7"/>
              <a:endCxn id="0" idx="4"/>
            </p:cNvCxnSpPr>
            <p:nvPr/>
          </p:nvCxnSpPr>
          <p:spPr bwMode="auto">
            <a:xfrm flipV="1">
              <a:off x="3668528" y="4655674"/>
              <a:ext cx="678667" cy="280000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656" name="Connettore 1 184"/>
            <p:cNvCxnSpPr>
              <a:cxnSpLocks noChangeShapeType="1"/>
              <a:stCxn id="0" idx="0"/>
              <a:endCxn id="0" idx="4"/>
            </p:cNvCxnSpPr>
            <p:nvPr/>
          </p:nvCxnSpPr>
          <p:spPr bwMode="auto">
            <a:xfrm flipV="1">
              <a:off x="3893827" y="4655674"/>
              <a:ext cx="453368" cy="395450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657" name="Connettore 1 188"/>
            <p:cNvCxnSpPr>
              <a:cxnSpLocks noChangeShapeType="1"/>
              <a:stCxn id="0" idx="0"/>
              <a:endCxn id="0" idx="4"/>
            </p:cNvCxnSpPr>
            <p:nvPr/>
          </p:nvCxnSpPr>
          <p:spPr bwMode="auto">
            <a:xfrm flipV="1">
              <a:off x="4257091" y="4655674"/>
              <a:ext cx="90104" cy="434344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658" name="Connettore 1 190"/>
            <p:cNvCxnSpPr>
              <a:cxnSpLocks noChangeShapeType="1"/>
              <a:stCxn id="0" idx="0"/>
              <a:endCxn id="0" idx="4"/>
            </p:cNvCxnSpPr>
            <p:nvPr/>
          </p:nvCxnSpPr>
          <p:spPr bwMode="auto">
            <a:xfrm flipH="1" flipV="1">
              <a:off x="4347195" y="4655674"/>
              <a:ext cx="272659" cy="395450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659" name="Connettore 1 193"/>
            <p:cNvCxnSpPr>
              <a:cxnSpLocks noChangeShapeType="1"/>
              <a:stCxn id="0" idx="0"/>
              <a:endCxn id="0" idx="4"/>
            </p:cNvCxnSpPr>
            <p:nvPr/>
          </p:nvCxnSpPr>
          <p:spPr bwMode="auto">
            <a:xfrm flipH="1" flipV="1">
              <a:off x="4347195" y="4655674"/>
              <a:ext cx="631329" cy="358858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660" name="Connettore 1 198"/>
            <p:cNvCxnSpPr>
              <a:cxnSpLocks noChangeShapeType="1"/>
              <a:stCxn id="0" idx="1"/>
              <a:endCxn id="0" idx="4"/>
            </p:cNvCxnSpPr>
            <p:nvPr/>
          </p:nvCxnSpPr>
          <p:spPr bwMode="auto">
            <a:xfrm flipH="1" flipV="1">
              <a:off x="4347195" y="4655674"/>
              <a:ext cx="862119" cy="333011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661" name="Connettore 1 202"/>
            <p:cNvCxnSpPr>
              <a:cxnSpLocks noChangeShapeType="1"/>
              <a:stCxn id="0" idx="1"/>
              <a:endCxn id="0" idx="4"/>
            </p:cNvCxnSpPr>
            <p:nvPr/>
          </p:nvCxnSpPr>
          <p:spPr bwMode="auto">
            <a:xfrm flipH="1" flipV="1">
              <a:off x="4347195" y="4655674"/>
              <a:ext cx="1145235" cy="181865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  <p:cxnSp>
          <p:nvCxnSpPr>
            <p:cNvPr id="24662" name="Connettore 1 205"/>
            <p:cNvCxnSpPr>
              <a:cxnSpLocks noChangeShapeType="1"/>
              <a:stCxn id="0" idx="2"/>
              <a:endCxn id="0" idx="4"/>
            </p:cNvCxnSpPr>
            <p:nvPr/>
          </p:nvCxnSpPr>
          <p:spPr bwMode="auto">
            <a:xfrm flipH="1">
              <a:off x="4347195" y="4605037"/>
              <a:ext cx="1069460" cy="50637"/>
            </a:xfrm>
            <a:prstGeom prst="line">
              <a:avLst/>
            </a:prstGeom>
            <a:noFill/>
            <a:ln w="22225" algn="ctr">
              <a:solidFill>
                <a:srgbClr val="00467A"/>
              </a:solidFill>
              <a:round/>
              <a:headEnd/>
              <a:tailEnd/>
            </a:ln>
          </p:spPr>
        </p:cxnSp>
      </p:grpSp>
      <p:sp>
        <p:nvSpPr>
          <p:cNvPr id="214" name="Freccia in su 213"/>
          <p:cNvSpPr>
            <a:spLocks noChangeArrowheads="1"/>
          </p:cNvSpPr>
          <p:nvPr/>
        </p:nvSpPr>
        <p:spPr bwMode="auto">
          <a:xfrm rot="2274570">
            <a:off x="6319838" y="4575175"/>
            <a:ext cx="422275" cy="500063"/>
          </a:xfrm>
          <a:prstGeom prst="upArrow">
            <a:avLst>
              <a:gd name="adj1" fmla="val 50000"/>
              <a:gd name="adj2" fmla="val 50060"/>
            </a:avLst>
          </a:prstGeom>
          <a:solidFill>
            <a:srgbClr val="2AA1EA"/>
          </a:solidFill>
          <a:ln w="19050" algn="ctr">
            <a:solidFill>
              <a:srgbClr val="00467A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215" name="Freccia in su 214"/>
          <p:cNvSpPr>
            <a:spLocks noChangeArrowheads="1"/>
          </p:cNvSpPr>
          <p:nvPr/>
        </p:nvSpPr>
        <p:spPr bwMode="auto">
          <a:xfrm rot="-8153645">
            <a:off x="6538913" y="4845050"/>
            <a:ext cx="422275" cy="498475"/>
          </a:xfrm>
          <a:prstGeom prst="upArrow">
            <a:avLst>
              <a:gd name="adj1" fmla="val 50000"/>
              <a:gd name="adj2" fmla="val 49901"/>
            </a:avLst>
          </a:prstGeom>
          <a:solidFill>
            <a:srgbClr val="2AA1EA"/>
          </a:solidFill>
          <a:ln w="19050" algn="ctr">
            <a:solidFill>
              <a:srgbClr val="00467A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216" name="Freccia in su 215"/>
          <p:cNvSpPr>
            <a:spLocks noChangeArrowheads="1"/>
          </p:cNvSpPr>
          <p:nvPr/>
        </p:nvSpPr>
        <p:spPr bwMode="auto">
          <a:xfrm rot="2096157">
            <a:off x="2306638" y="1390650"/>
            <a:ext cx="422275" cy="498475"/>
          </a:xfrm>
          <a:prstGeom prst="upArrow">
            <a:avLst>
              <a:gd name="adj1" fmla="val 50000"/>
              <a:gd name="adj2" fmla="val 49901"/>
            </a:avLst>
          </a:prstGeom>
          <a:solidFill>
            <a:srgbClr val="2AA1EA"/>
          </a:solidFill>
          <a:ln w="19050" algn="ctr">
            <a:solidFill>
              <a:srgbClr val="00467A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217" name="Freccia in su 216"/>
          <p:cNvSpPr>
            <a:spLocks noChangeArrowheads="1"/>
          </p:cNvSpPr>
          <p:nvPr/>
        </p:nvSpPr>
        <p:spPr bwMode="auto">
          <a:xfrm rot="-8765245">
            <a:off x="2552700" y="1663700"/>
            <a:ext cx="422275" cy="500063"/>
          </a:xfrm>
          <a:prstGeom prst="upArrow">
            <a:avLst>
              <a:gd name="adj1" fmla="val 50000"/>
              <a:gd name="adj2" fmla="val 50060"/>
            </a:avLst>
          </a:prstGeom>
          <a:solidFill>
            <a:srgbClr val="2AA1EA"/>
          </a:solidFill>
          <a:ln w="19050" algn="ctr">
            <a:solidFill>
              <a:srgbClr val="00467A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218" name="Freccia in su 217"/>
          <p:cNvSpPr>
            <a:spLocks noChangeArrowheads="1"/>
          </p:cNvSpPr>
          <p:nvPr/>
        </p:nvSpPr>
        <p:spPr bwMode="auto">
          <a:xfrm rot="8861238">
            <a:off x="6048375" y="2768600"/>
            <a:ext cx="273050" cy="198438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CA0A20"/>
          </a:solidFill>
          <a:ln w="19050" algn="ctr">
            <a:solidFill>
              <a:srgbClr val="CA0A2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162" name="Freccia in su 161"/>
          <p:cNvSpPr>
            <a:spLocks noChangeArrowheads="1"/>
          </p:cNvSpPr>
          <p:nvPr/>
        </p:nvSpPr>
        <p:spPr bwMode="auto">
          <a:xfrm rot="-3157787">
            <a:off x="2974975" y="4392613"/>
            <a:ext cx="420688" cy="500062"/>
          </a:xfrm>
          <a:prstGeom prst="upArrow">
            <a:avLst>
              <a:gd name="adj1" fmla="val 50000"/>
              <a:gd name="adj2" fmla="val 50249"/>
            </a:avLst>
          </a:prstGeom>
          <a:solidFill>
            <a:srgbClr val="2AA1EA"/>
          </a:solidFill>
          <a:ln w="19050" algn="ctr">
            <a:solidFill>
              <a:srgbClr val="00467A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141" name="Freccia in su 140"/>
          <p:cNvSpPr>
            <a:spLocks noChangeArrowheads="1"/>
          </p:cNvSpPr>
          <p:nvPr/>
        </p:nvSpPr>
        <p:spPr bwMode="auto">
          <a:xfrm rot="-3157787">
            <a:off x="6214269" y="1266031"/>
            <a:ext cx="420688" cy="498475"/>
          </a:xfrm>
          <a:prstGeom prst="upArrow">
            <a:avLst>
              <a:gd name="adj1" fmla="val 50000"/>
              <a:gd name="adj2" fmla="val 50090"/>
            </a:avLst>
          </a:prstGeom>
          <a:solidFill>
            <a:srgbClr val="2AA1EA"/>
          </a:solidFill>
          <a:ln w="19050" algn="ctr">
            <a:solidFill>
              <a:srgbClr val="00467A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188" name="Freccia in su 187"/>
          <p:cNvSpPr>
            <a:spLocks noChangeArrowheads="1"/>
          </p:cNvSpPr>
          <p:nvPr/>
        </p:nvSpPr>
        <p:spPr bwMode="auto">
          <a:xfrm rot="7636940">
            <a:off x="5997575" y="1635125"/>
            <a:ext cx="422275" cy="498475"/>
          </a:xfrm>
          <a:prstGeom prst="upArrow">
            <a:avLst>
              <a:gd name="adj1" fmla="val 50000"/>
              <a:gd name="adj2" fmla="val 49901"/>
            </a:avLst>
          </a:prstGeom>
          <a:solidFill>
            <a:srgbClr val="2AA1EA"/>
          </a:solidFill>
          <a:ln w="19050" algn="ctr">
            <a:solidFill>
              <a:srgbClr val="00467A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19" name="Ovale 18"/>
          <p:cNvSpPr/>
          <p:nvPr/>
        </p:nvSpPr>
        <p:spPr bwMode="auto">
          <a:xfrm>
            <a:off x="4344460" y="4127549"/>
            <a:ext cx="830188" cy="648072"/>
          </a:xfrm>
          <a:prstGeom prst="ellipse">
            <a:avLst/>
          </a:prstGeom>
          <a:solidFill>
            <a:srgbClr val="CD2E03"/>
          </a:solidFill>
          <a:ln w="9525" cap="flat" cmpd="sng" algn="ctr">
            <a:solidFill>
              <a:srgbClr val="CD2E03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 algn="ctr" eaLnBrk="0" hangingPunct="0">
              <a:defRPr/>
            </a:pPr>
            <a:r>
              <a:rPr lang="it-IT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</a:t>
            </a:r>
          </a:p>
        </p:txBody>
      </p:sp>
      <p:sp>
        <p:nvSpPr>
          <p:cNvPr id="21" name="Ovale 20"/>
          <p:cNvSpPr/>
          <p:nvPr/>
        </p:nvSpPr>
        <p:spPr bwMode="auto">
          <a:xfrm>
            <a:off x="4344460" y="2039317"/>
            <a:ext cx="830188" cy="648072"/>
          </a:xfrm>
          <a:prstGeom prst="ellipse">
            <a:avLst/>
          </a:prstGeom>
          <a:solidFill>
            <a:srgbClr val="CD2E03"/>
          </a:solidFill>
          <a:ln w="9525" cap="flat" cmpd="sng" algn="ctr">
            <a:solidFill>
              <a:srgbClr val="CD2E03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 algn="ctr" eaLnBrk="0" hangingPunct="0">
              <a:defRPr/>
            </a:pPr>
            <a:r>
              <a:rPr lang="it-IT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</a:t>
            </a:r>
          </a:p>
        </p:txBody>
      </p:sp>
      <p:sp>
        <p:nvSpPr>
          <p:cNvPr id="22" name="Ovale 21"/>
          <p:cNvSpPr/>
          <p:nvPr/>
        </p:nvSpPr>
        <p:spPr bwMode="auto">
          <a:xfrm>
            <a:off x="2855597" y="3009540"/>
            <a:ext cx="830188" cy="648072"/>
          </a:xfrm>
          <a:prstGeom prst="ellipse">
            <a:avLst/>
          </a:prstGeom>
          <a:solidFill>
            <a:srgbClr val="CD2E03"/>
          </a:solidFill>
          <a:ln w="9525" cap="flat" cmpd="sng" algn="ctr">
            <a:solidFill>
              <a:srgbClr val="CD2E03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 algn="ctr" eaLnBrk="0" hangingPunct="0">
              <a:defRPr/>
            </a:pPr>
            <a:r>
              <a:rPr lang="it-IT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</a:t>
            </a:r>
          </a:p>
        </p:txBody>
      </p:sp>
      <p:sp>
        <p:nvSpPr>
          <p:cNvPr id="20" name="Ovale 19"/>
          <p:cNvSpPr/>
          <p:nvPr/>
        </p:nvSpPr>
        <p:spPr bwMode="auto">
          <a:xfrm>
            <a:off x="5920463" y="2934994"/>
            <a:ext cx="830188" cy="648072"/>
          </a:xfrm>
          <a:prstGeom prst="ellipse">
            <a:avLst/>
          </a:prstGeom>
          <a:solidFill>
            <a:srgbClr val="CD2E03"/>
          </a:solidFill>
          <a:ln w="9525" cap="flat" cmpd="sng" algn="ctr">
            <a:solidFill>
              <a:srgbClr val="CD2E03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 algn="ctr" eaLnBrk="0" hangingPunct="0">
              <a:defRPr/>
            </a:pPr>
            <a:r>
              <a:rPr lang="it-IT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</a:t>
            </a:r>
          </a:p>
        </p:txBody>
      </p:sp>
      <p:cxnSp>
        <p:nvCxnSpPr>
          <p:cNvPr id="27" name="Connettore 4 26"/>
          <p:cNvCxnSpPr>
            <a:stCxn id="2" idx="2"/>
            <a:endCxn id="24626" idx="4"/>
          </p:cNvCxnSpPr>
          <p:nvPr/>
        </p:nvCxnSpPr>
        <p:spPr>
          <a:xfrm rot="16200000" flipH="1">
            <a:off x="2383632" y="3091656"/>
            <a:ext cx="946150" cy="3878263"/>
          </a:xfrm>
          <a:prstGeom prst="bentConnector3">
            <a:avLst>
              <a:gd name="adj1" fmla="val 124187"/>
            </a:avLst>
          </a:prstGeom>
          <a:ln w="25400">
            <a:prstDash val="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4 30"/>
          <p:cNvCxnSpPr>
            <a:stCxn id="2" idx="0"/>
            <a:endCxn id="24700" idx="0"/>
          </p:cNvCxnSpPr>
          <p:nvPr/>
        </p:nvCxnSpPr>
        <p:spPr>
          <a:xfrm rot="5400000" flipH="1" flipV="1">
            <a:off x="1839912" y="17463"/>
            <a:ext cx="1768475" cy="3613150"/>
          </a:xfrm>
          <a:prstGeom prst="bentConnector3">
            <a:avLst>
              <a:gd name="adj1" fmla="val 112924"/>
            </a:avLst>
          </a:prstGeom>
          <a:ln w="25400">
            <a:prstDash val="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Freccia in su 163"/>
          <p:cNvSpPr>
            <a:spLocks noChangeArrowheads="1"/>
          </p:cNvSpPr>
          <p:nvPr/>
        </p:nvSpPr>
        <p:spPr bwMode="auto">
          <a:xfrm rot="7636940">
            <a:off x="2759075" y="4762500"/>
            <a:ext cx="422275" cy="498475"/>
          </a:xfrm>
          <a:prstGeom prst="upArrow">
            <a:avLst>
              <a:gd name="adj1" fmla="val 50000"/>
              <a:gd name="adj2" fmla="val 49901"/>
            </a:avLst>
          </a:prstGeom>
          <a:solidFill>
            <a:srgbClr val="2AA1EA"/>
          </a:solidFill>
          <a:ln w="19050" algn="ctr">
            <a:solidFill>
              <a:srgbClr val="00467A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grpSp>
        <p:nvGrpSpPr>
          <p:cNvPr id="129" name="Group 13"/>
          <p:cNvGrpSpPr>
            <a:grpSpLocks/>
          </p:cNvGrpSpPr>
          <p:nvPr/>
        </p:nvGrpSpPr>
        <p:grpSpPr bwMode="auto">
          <a:xfrm>
            <a:off x="4067944" y="6021288"/>
            <a:ext cx="1196975" cy="528637"/>
            <a:chOff x="96" y="3984"/>
            <a:chExt cx="864" cy="288"/>
          </a:xfrm>
        </p:grpSpPr>
        <p:pic>
          <p:nvPicPr>
            <p:cNvPr id="130" name="Picture 14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6" y="3984"/>
              <a:ext cx="2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1" name="Picture 15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6" y="4080"/>
              <a:ext cx="6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4" grpId="0" animBg="1"/>
      <p:bldP spid="48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162" grpId="0" animBg="1"/>
      <p:bldP spid="141" grpId="0" animBg="1"/>
      <p:bldP spid="188" grpId="0" animBg="1"/>
      <p:bldP spid="1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260350"/>
            <a:ext cx="785971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3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Le </a:t>
            </a:r>
            <a:r>
              <a:rPr lang="it-IT" sz="3200" b="1" dirty="0" err="1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macrofasi</a:t>
            </a:r>
            <a:r>
              <a:rPr lang="it-IT" sz="3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 del processo di rilevazione</a:t>
            </a:r>
          </a:p>
        </p:txBody>
      </p:sp>
      <p:sp>
        <p:nvSpPr>
          <p:cNvPr id="26626" name="Line 5"/>
          <p:cNvSpPr>
            <a:spLocks noChangeShapeType="1"/>
          </p:cNvSpPr>
          <p:nvPr/>
        </p:nvSpPr>
        <p:spPr bwMode="auto">
          <a:xfrm>
            <a:off x="658813" y="5876925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6627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altLang="it-IT" sz="1600">
                <a:solidFill>
                  <a:srgbClr val="CA0A20"/>
                </a:solidFill>
                <a:latin typeface="Courier New" pitchFamily="49" charset="0"/>
              </a:rPr>
              <a:t>Firenze, 8 maggio 2014</a:t>
            </a:r>
          </a:p>
        </p:txBody>
      </p:sp>
      <p:pic>
        <p:nvPicPr>
          <p:cNvPr id="2662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Diagramma 1"/>
          <p:cNvGraphicFramePr/>
          <p:nvPr/>
        </p:nvGraphicFramePr>
        <p:xfrm>
          <a:off x="755575" y="908720"/>
          <a:ext cx="4392417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6631" name="Rettangolo arrotondato 10"/>
          <p:cNvSpPr>
            <a:spLocks noChangeArrowheads="1"/>
          </p:cNvSpPr>
          <p:nvPr/>
        </p:nvSpPr>
        <p:spPr bwMode="auto">
          <a:xfrm>
            <a:off x="5622925" y="836613"/>
            <a:ext cx="3168650" cy="1223962"/>
          </a:xfrm>
          <a:prstGeom prst="roundRect">
            <a:avLst>
              <a:gd name="adj" fmla="val 16667"/>
            </a:avLst>
          </a:prstGeom>
          <a:solidFill>
            <a:srgbClr val="D0F2FE"/>
          </a:solidFill>
          <a:ln w="15875" algn="ctr">
            <a:solidFill>
              <a:srgbClr val="00467A"/>
            </a:solidFill>
            <a:prstDash val="dash"/>
            <a:round/>
            <a:headEnd/>
            <a:tailEnd/>
          </a:ln>
        </p:spPr>
        <p:txBody>
          <a:bodyPr anchor="ctr"/>
          <a:lstStyle/>
          <a:p>
            <a:pPr marL="171450" indent="-171450" eaLnBrk="0" hangingPunct="0">
              <a:buFont typeface="Wingdings" pitchFamily="2" charset="2"/>
              <a:buChar char="q"/>
            </a:pPr>
            <a:r>
              <a:rPr lang="it-IT" sz="1200" b="1">
                <a:solidFill>
                  <a:srgbClr val="00467A"/>
                </a:solidFill>
              </a:rPr>
              <a:t>Costituzione UPC</a:t>
            </a:r>
          </a:p>
          <a:p>
            <a:pPr marL="171450" indent="-171450" eaLnBrk="0" hangingPunct="0">
              <a:buFont typeface="Wingdings" pitchFamily="2" charset="2"/>
              <a:buChar char="q"/>
            </a:pPr>
            <a:r>
              <a:rPr lang="it-IT" sz="1200" b="1">
                <a:solidFill>
                  <a:srgbClr val="00467A"/>
                </a:solidFill>
              </a:rPr>
              <a:t>Attività formative (UPC)</a:t>
            </a:r>
          </a:p>
          <a:p>
            <a:pPr marL="171450" indent="-171450" eaLnBrk="0" hangingPunct="0">
              <a:buFont typeface="Wingdings" pitchFamily="2" charset="2"/>
              <a:buChar char="q"/>
            </a:pPr>
            <a:r>
              <a:rPr lang="it-IT" sz="1200" b="1">
                <a:solidFill>
                  <a:srgbClr val="00467A"/>
                </a:solidFill>
              </a:rPr>
              <a:t>Selezione rilevatori (interni/esterni)</a:t>
            </a:r>
          </a:p>
          <a:p>
            <a:pPr marL="171450" indent="-171450" eaLnBrk="0" hangingPunct="0">
              <a:buFont typeface="Wingdings" pitchFamily="2" charset="2"/>
              <a:buChar char="q"/>
            </a:pPr>
            <a:r>
              <a:rPr lang="it-IT" sz="1200" b="1">
                <a:solidFill>
                  <a:srgbClr val="00467A"/>
                </a:solidFill>
              </a:rPr>
              <a:t>Nomina rilevatori </a:t>
            </a:r>
          </a:p>
          <a:p>
            <a:pPr marL="171450" indent="-171450" eaLnBrk="0" hangingPunct="0">
              <a:buFont typeface="Wingdings" pitchFamily="2" charset="2"/>
              <a:buChar char="q"/>
            </a:pPr>
            <a:r>
              <a:rPr lang="it-IT" sz="1200" b="1">
                <a:solidFill>
                  <a:srgbClr val="00467A"/>
                </a:solidFill>
              </a:rPr>
              <a:t>Attività formative (rilevatori)</a:t>
            </a:r>
          </a:p>
          <a:p>
            <a:pPr marL="171450" indent="-171450" eaLnBrk="0" hangingPunct="0">
              <a:buFont typeface="Wingdings" pitchFamily="2" charset="2"/>
              <a:buChar char="q"/>
            </a:pPr>
            <a:r>
              <a:rPr lang="it-IT" sz="1200" b="1">
                <a:solidFill>
                  <a:srgbClr val="00467A"/>
                </a:solidFill>
              </a:rPr>
              <a:t>Assegnazione liste</a:t>
            </a:r>
          </a:p>
        </p:txBody>
      </p:sp>
      <p:sp>
        <p:nvSpPr>
          <p:cNvPr id="13" name="Rettangolo arrotondato 12"/>
          <p:cNvSpPr/>
          <p:nvPr/>
        </p:nvSpPr>
        <p:spPr bwMode="auto">
          <a:xfrm>
            <a:off x="765175" y="4946650"/>
            <a:ext cx="4392613" cy="879475"/>
          </a:xfrm>
          <a:prstGeom prst="roundRect">
            <a:avLst/>
          </a:prstGeom>
          <a:solidFill>
            <a:srgbClr val="D0F2FE"/>
          </a:solidFill>
          <a:ln w="15875" cap="flat" cmpd="sng" algn="ctr">
            <a:solidFill>
              <a:srgbClr val="00467A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/>
          <a:p>
            <a:pPr algn="ctr" eaLnBrk="0" hangingPunct="0">
              <a:defRPr/>
            </a:pPr>
            <a:r>
              <a:rPr lang="it-IT" sz="2800" b="1" dirty="0">
                <a:solidFill>
                  <a:srgbClr val="00467A"/>
                </a:solidFill>
                <a:latin typeface="+mn-lt"/>
                <a:ea typeface="ＭＳ Ｐゴシック" pitchFamily="34" charset="-128"/>
                <a:cs typeface="+mn-cs"/>
              </a:rPr>
              <a:t>POST CENSUARIA</a:t>
            </a:r>
          </a:p>
        </p:txBody>
      </p:sp>
      <p:sp>
        <p:nvSpPr>
          <p:cNvPr id="26633" name="Freccia circolare a destra 4"/>
          <p:cNvSpPr>
            <a:spLocks noChangeArrowheads="1"/>
          </p:cNvSpPr>
          <p:nvPr/>
        </p:nvSpPr>
        <p:spPr bwMode="auto">
          <a:xfrm>
            <a:off x="360363" y="2781300"/>
            <a:ext cx="395287" cy="2559050"/>
          </a:xfrm>
          <a:prstGeom prst="curvedRightArrow">
            <a:avLst>
              <a:gd name="adj1" fmla="val 25026"/>
              <a:gd name="adj2" fmla="val 50023"/>
              <a:gd name="adj3" fmla="val 25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26634" name="Rettangolo arrotondato 19"/>
          <p:cNvSpPr>
            <a:spLocks noChangeArrowheads="1"/>
          </p:cNvSpPr>
          <p:nvPr/>
        </p:nvSpPr>
        <p:spPr bwMode="auto">
          <a:xfrm>
            <a:off x="5649913" y="2168525"/>
            <a:ext cx="3170237" cy="1223963"/>
          </a:xfrm>
          <a:prstGeom prst="roundRect">
            <a:avLst>
              <a:gd name="adj" fmla="val 16667"/>
            </a:avLst>
          </a:prstGeom>
          <a:solidFill>
            <a:srgbClr val="D0F2FE"/>
          </a:solidFill>
          <a:ln w="15875" algn="ctr">
            <a:solidFill>
              <a:srgbClr val="00467A"/>
            </a:solidFill>
            <a:prstDash val="dash"/>
            <a:round/>
            <a:headEnd/>
            <a:tailEnd/>
          </a:ln>
        </p:spPr>
        <p:txBody>
          <a:bodyPr anchor="ctr"/>
          <a:lstStyle/>
          <a:p>
            <a:pPr marL="171450" indent="-171450" eaLnBrk="0" hangingPunct="0">
              <a:buFont typeface="Wingdings" pitchFamily="2" charset="2"/>
              <a:buChar char="q"/>
            </a:pPr>
            <a:r>
              <a:rPr lang="it-IT" sz="1200" b="1">
                <a:solidFill>
                  <a:srgbClr val="00467A"/>
                </a:solidFill>
              </a:rPr>
              <a:t>Automatica</a:t>
            </a:r>
          </a:p>
          <a:p>
            <a:pPr marL="171450" indent="-171450" eaLnBrk="0" hangingPunct="0">
              <a:buFont typeface="Wingdings" pitchFamily="2" charset="2"/>
              <a:buChar char="q"/>
            </a:pPr>
            <a:r>
              <a:rPr lang="it-IT" sz="1200" b="1">
                <a:solidFill>
                  <a:srgbClr val="00467A"/>
                </a:solidFill>
              </a:rPr>
              <a:t>Feedback/assistenza vs rispondenti (da UPC)</a:t>
            </a:r>
          </a:p>
          <a:p>
            <a:pPr marL="171450" indent="-171450" eaLnBrk="0" hangingPunct="0">
              <a:buFont typeface="Wingdings" pitchFamily="2" charset="2"/>
              <a:buChar char="q"/>
            </a:pPr>
            <a:r>
              <a:rPr lang="it-IT" sz="1200" b="1">
                <a:solidFill>
                  <a:srgbClr val="00467A"/>
                </a:solidFill>
              </a:rPr>
              <a:t>Chiamate di supporto dei rilevatori</a:t>
            </a:r>
          </a:p>
          <a:p>
            <a:pPr marL="171450" indent="-171450" eaLnBrk="0" hangingPunct="0">
              <a:buFont typeface="Wingdings" pitchFamily="2" charset="2"/>
              <a:buChar char="q"/>
            </a:pPr>
            <a:r>
              <a:rPr lang="it-IT" sz="1200" b="1">
                <a:solidFill>
                  <a:srgbClr val="00467A"/>
                </a:solidFill>
              </a:rPr>
              <a:t>Ricezione, revisione e registrazione  questionari cartacei</a:t>
            </a:r>
          </a:p>
        </p:txBody>
      </p:sp>
      <p:sp>
        <p:nvSpPr>
          <p:cNvPr id="26635" name="Rettangolo arrotondato 20"/>
          <p:cNvSpPr>
            <a:spLocks noChangeArrowheads="1"/>
          </p:cNvSpPr>
          <p:nvPr/>
        </p:nvSpPr>
        <p:spPr bwMode="auto">
          <a:xfrm>
            <a:off x="5637213" y="3573463"/>
            <a:ext cx="3140075" cy="1373187"/>
          </a:xfrm>
          <a:prstGeom prst="roundRect">
            <a:avLst>
              <a:gd name="adj" fmla="val 16667"/>
            </a:avLst>
          </a:prstGeom>
          <a:solidFill>
            <a:srgbClr val="D0F2FE"/>
          </a:solidFill>
          <a:ln w="15875" algn="ctr">
            <a:solidFill>
              <a:srgbClr val="00467A"/>
            </a:solidFill>
            <a:prstDash val="dash"/>
            <a:round/>
            <a:headEnd/>
            <a:tailEnd/>
          </a:ln>
        </p:spPr>
        <p:txBody>
          <a:bodyPr/>
          <a:lstStyle/>
          <a:p>
            <a:pPr marL="171450" indent="-171450" eaLnBrk="0" hangingPunct="0">
              <a:buFont typeface="Wingdings" pitchFamily="2" charset="2"/>
              <a:buChar char="q"/>
            </a:pPr>
            <a:r>
              <a:rPr lang="it-IT" sz="1100" b="1">
                <a:solidFill>
                  <a:srgbClr val="00467A"/>
                </a:solidFill>
              </a:rPr>
              <a:t>Approccio diretto alla rilevazione con contatti (telefono / mail)</a:t>
            </a:r>
          </a:p>
          <a:p>
            <a:pPr marL="171450" indent="-171450" eaLnBrk="0" hangingPunct="0">
              <a:buFont typeface="Wingdings" pitchFamily="2" charset="2"/>
              <a:buChar char="q"/>
            </a:pPr>
            <a:r>
              <a:rPr lang="it-IT" sz="1100" b="1">
                <a:solidFill>
                  <a:srgbClr val="00467A"/>
                </a:solidFill>
              </a:rPr>
              <a:t>Ricezione questionari</a:t>
            </a:r>
          </a:p>
          <a:p>
            <a:pPr marL="171450" indent="-171450" eaLnBrk="0" hangingPunct="0">
              <a:buFont typeface="Wingdings" pitchFamily="2" charset="2"/>
              <a:buChar char="q"/>
            </a:pPr>
            <a:r>
              <a:rPr lang="it-IT" sz="1100" b="1">
                <a:solidFill>
                  <a:srgbClr val="00467A"/>
                </a:solidFill>
              </a:rPr>
              <a:t>Gestione solleciti</a:t>
            </a:r>
          </a:p>
          <a:p>
            <a:pPr marL="171450" indent="-171450" eaLnBrk="0" hangingPunct="0">
              <a:buFont typeface="Wingdings" pitchFamily="2" charset="2"/>
              <a:buChar char="q"/>
            </a:pPr>
            <a:r>
              <a:rPr lang="it-IT" sz="1100" b="1">
                <a:solidFill>
                  <a:srgbClr val="00467A"/>
                </a:solidFill>
              </a:rPr>
              <a:t>Recupero mancate risposte</a:t>
            </a:r>
          </a:p>
          <a:p>
            <a:pPr marL="171450" indent="-171450" eaLnBrk="0" hangingPunct="0">
              <a:buFont typeface="Wingdings" pitchFamily="2" charset="2"/>
              <a:buChar char="q"/>
            </a:pPr>
            <a:r>
              <a:rPr lang="it-IT" sz="1100" b="1">
                <a:solidFill>
                  <a:srgbClr val="00467A"/>
                </a:solidFill>
              </a:rPr>
              <a:t>Conclusione operazioni sul campo e confezionamento plichi per Istat</a:t>
            </a:r>
          </a:p>
          <a:p>
            <a:pPr marL="171450" indent="-171450" eaLnBrk="0" hangingPunct="0">
              <a:buFont typeface="Wingdings" pitchFamily="2" charset="2"/>
              <a:buChar char="q"/>
            </a:pPr>
            <a:endParaRPr lang="it-IT" sz="1100" b="1">
              <a:solidFill>
                <a:srgbClr val="00467A"/>
              </a:solidFill>
            </a:endParaRPr>
          </a:p>
        </p:txBody>
      </p:sp>
      <p:sp>
        <p:nvSpPr>
          <p:cNvPr id="26636" name="Rettangolo arrotondato 21"/>
          <p:cNvSpPr>
            <a:spLocks noChangeArrowheads="1"/>
          </p:cNvSpPr>
          <p:nvPr/>
        </p:nvSpPr>
        <p:spPr bwMode="auto">
          <a:xfrm>
            <a:off x="5692775" y="5013325"/>
            <a:ext cx="3141663" cy="735013"/>
          </a:xfrm>
          <a:prstGeom prst="roundRect">
            <a:avLst>
              <a:gd name="adj" fmla="val 16667"/>
            </a:avLst>
          </a:prstGeom>
          <a:solidFill>
            <a:srgbClr val="D0F2FE"/>
          </a:solidFill>
          <a:ln w="15875" algn="ctr">
            <a:solidFill>
              <a:srgbClr val="00467A"/>
            </a:solidFill>
            <a:prstDash val="dash"/>
            <a:round/>
            <a:headEnd/>
            <a:tailEnd/>
          </a:ln>
        </p:spPr>
        <p:txBody>
          <a:bodyPr/>
          <a:lstStyle/>
          <a:p>
            <a:pPr marL="171450" indent="-171450" eaLnBrk="0" hangingPunct="0">
              <a:buFont typeface="Wingdings" pitchFamily="2" charset="2"/>
              <a:buChar char="q"/>
            </a:pPr>
            <a:r>
              <a:rPr lang="it-IT" sz="1200" b="1">
                <a:solidFill>
                  <a:srgbClr val="00467A"/>
                </a:solidFill>
              </a:rPr>
              <a:t>Ulteriore attività di sollecito</a:t>
            </a:r>
          </a:p>
          <a:p>
            <a:pPr marL="171450" indent="-171450" eaLnBrk="0" hangingPunct="0">
              <a:buFont typeface="Wingdings" pitchFamily="2" charset="2"/>
              <a:buChar char="q"/>
            </a:pPr>
            <a:r>
              <a:rPr lang="it-IT" sz="1200" b="1">
                <a:solidFill>
                  <a:srgbClr val="00467A"/>
                </a:solidFill>
              </a:rPr>
              <a:t>Recupero mancate risposte</a:t>
            </a:r>
          </a:p>
          <a:p>
            <a:pPr marL="171450" indent="-171450" eaLnBrk="0" hangingPunct="0">
              <a:buFont typeface="Wingdings" pitchFamily="2" charset="2"/>
              <a:buChar char="q"/>
            </a:pPr>
            <a:r>
              <a:rPr lang="it-IT" sz="1200" b="1">
                <a:solidFill>
                  <a:srgbClr val="00467A"/>
                </a:solidFill>
              </a:rPr>
              <a:t>Gestione Sanzioni  </a:t>
            </a:r>
          </a:p>
          <a:p>
            <a:pPr marL="171450" indent="-171450" eaLnBrk="0" hangingPunct="0">
              <a:buFont typeface="Wingdings" pitchFamily="2" charset="2"/>
              <a:buChar char="q"/>
            </a:pPr>
            <a:endParaRPr lang="it-IT" sz="1200" b="1">
              <a:solidFill>
                <a:srgbClr val="00467A"/>
              </a:solidFill>
            </a:endParaRPr>
          </a:p>
        </p:txBody>
      </p:sp>
      <p:sp>
        <p:nvSpPr>
          <p:cNvPr id="26637" name="Freccia a destra 22"/>
          <p:cNvSpPr>
            <a:spLocks noChangeArrowheads="1"/>
          </p:cNvSpPr>
          <p:nvPr/>
        </p:nvSpPr>
        <p:spPr bwMode="auto">
          <a:xfrm>
            <a:off x="5168900" y="1160463"/>
            <a:ext cx="482600" cy="57626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467A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26638" name="Freccia a destra 23"/>
          <p:cNvSpPr>
            <a:spLocks noChangeArrowheads="1"/>
          </p:cNvSpPr>
          <p:nvPr/>
        </p:nvSpPr>
        <p:spPr bwMode="auto">
          <a:xfrm>
            <a:off x="5168900" y="2492375"/>
            <a:ext cx="482600" cy="576263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467A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26639" name="Freccia a destra 24"/>
          <p:cNvSpPr>
            <a:spLocks noChangeArrowheads="1"/>
          </p:cNvSpPr>
          <p:nvPr/>
        </p:nvSpPr>
        <p:spPr bwMode="auto">
          <a:xfrm>
            <a:off x="5157788" y="3971925"/>
            <a:ext cx="482600" cy="576263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467A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sp>
        <p:nvSpPr>
          <p:cNvPr id="26640" name="Freccia a destra 25"/>
          <p:cNvSpPr>
            <a:spLocks noChangeArrowheads="1"/>
          </p:cNvSpPr>
          <p:nvPr/>
        </p:nvSpPr>
        <p:spPr bwMode="auto">
          <a:xfrm>
            <a:off x="5210175" y="5099050"/>
            <a:ext cx="482600" cy="576263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D0F2FE"/>
          </a:solidFill>
          <a:ln w="9525" algn="ctr">
            <a:solidFill>
              <a:srgbClr val="00467A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>
              <a:solidFill>
                <a:srgbClr val="000000"/>
              </a:solidFill>
            </a:endParaRPr>
          </a:p>
        </p:txBody>
      </p:sp>
      <p:grpSp>
        <p:nvGrpSpPr>
          <p:cNvPr id="20" name="Group 13"/>
          <p:cNvGrpSpPr>
            <a:grpSpLocks/>
          </p:cNvGrpSpPr>
          <p:nvPr/>
        </p:nvGrpSpPr>
        <p:grpSpPr bwMode="auto">
          <a:xfrm>
            <a:off x="4067944" y="5949280"/>
            <a:ext cx="1196975" cy="528637"/>
            <a:chOff x="96" y="3984"/>
            <a:chExt cx="864" cy="288"/>
          </a:xfrm>
        </p:grpSpPr>
        <p:pic>
          <p:nvPicPr>
            <p:cNvPr id="21" name="Picture 14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6" y="3984"/>
              <a:ext cx="2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5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6" y="4080"/>
              <a:ext cx="6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620713"/>
            <a:ext cx="8831262" cy="479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188913"/>
            <a:ext cx="662146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8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Il calendario generale delle attività </a:t>
            </a:r>
          </a:p>
        </p:txBody>
      </p:sp>
      <p:sp>
        <p:nvSpPr>
          <p:cNvPr id="28675" name="Line 5"/>
          <p:cNvSpPr>
            <a:spLocks noChangeShapeType="1"/>
          </p:cNvSpPr>
          <p:nvPr/>
        </p:nvSpPr>
        <p:spPr bwMode="auto">
          <a:xfrm>
            <a:off x="457200" y="5876925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8676" name="Text Box 6"/>
          <p:cNvSpPr txBox="1">
            <a:spLocks noChangeArrowheads="1"/>
          </p:cNvSpPr>
          <p:nvPr/>
        </p:nvSpPr>
        <p:spPr bwMode="auto">
          <a:xfrm>
            <a:off x="6011863" y="5899150"/>
            <a:ext cx="2952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altLang="it-IT" sz="1600">
                <a:solidFill>
                  <a:srgbClr val="CA0A20"/>
                </a:solidFill>
                <a:latin typeface="Courier New" pitchFamily="49" charset="0"/>
              </a:rPr>
              <a:t>Firenze, 8 maggio 2014</a:t>
            </a:r>
          </a:p>
        </p:txBody>
      </p:sp>
      <p:pic>
        <p:nvPicPr>
          <p:cNvPr id="28677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89638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ounded Rectangle 44">
            <a:hlinkClick r:id="rId5"/>
          </p:cNvPr>
          <p:cNvSpPr/>
          <p:nvPr/>
        </p:nvSpPr>
        <p:spPr>
          <a:xfrm>
            <a:off x="6227763" y="5438775"/>
            <a:ext cx="1490662" cy="3667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FF6600"/>
            </a:solidFill>
            <a:prstDash val="dash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sz="1100" b="1" dirty="0" err="1">
                <a:solidFill>
                  <a:srgbClr val="00467A"/>
                </a:solidFill>
              </a:rPr>
              <a:t>Termine</a:t>
            </a:r>
            <a:r>
              <a:rPr lang="en-US" sz="1100" b="1" dirty="0">
                <a:solidFill>
                  <a:srgbClr val="00467A"/>
                </a:solidFill>
              </a:rPr>
              <a:t> </a:t>
            </a:r>
            <a:r>
              <a:rPr lang="en-US" sz="1100" b="1" dirty="0" err="1">
                <a:solidFill>
                  <a:srgbClr val="00467A"/>
                </a:solidFill>
              </a:rPr>
              <a:t>ufficiale</a:t>
            </a:r>
            <a:r>
              <a:rPr lang="en-US" sz="1100" b="1" dirty="0">
                <a:solidFill>
                  <a:srgbClr val="00467A"/>
                </a:solidFill>
              </a:rPr>
              <a:t> </a:t>
            </a:r>
            <a:r>
              <a:rPr lang="en-US" sz="1100" b="1" dirty="0" err="1">
                <a:solidFill>
                  <a:srgbClr val="00467A"/>
                </a:solidFill>
              </a:rPr>
              <a:t>operazioni</a:t>
            </a:r>
            <a:endParaRPr lang="en-US" sz="1100" b="1" dirty="0">
              <a:solidFill>
                <a:srgbClr val="00467A"/>
              </a:solidFill>
            </a:endParaRPr>
          </a:p>
        </p:txBody>
      </p:sp>
      <p:sp>
        <p:nvSpPr>
          <p:cNvPr id="36" name="Rectangle 45"/>
          <p:cNvSpPr/>
          <p:nvPr/>
        </p:nvSpPr>
        <p:spPr>
          <a:xfrm>
            <a:off x="1273175" y="5484813"/>
            <a:ext cx="1066800" cy="247650"/>
          </a:xfrm>
          <a:prstGeom prst="rect">
            <a:avLst/>
          </a:prstGeom>
          <a:solidFill>
            <a:srgbClr val="FF6600"/>
          </a:solidFill>
          <a:ln w="12700" cap="flat" cmpd="sng" algn="ctr">
            <a:noFill/>
            <a:prstDash val="solid"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eaLnBrk="0" hangingPunct="0">
              <a:defRPr/>
            </a:pPr>
            <a:r>
              <a:rPr lang="en-US" sz="1100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Pre-</a:t>
            </a:r>
            <a:r>
              <a:rPr lang="en-US" sz="1100" b="1" kern="0" dirty="0" err="1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censuaria</a:t>
            </a:r>
            <a:endParaRPr lang="en-US" sz="1100" b="1" kern="0" dirty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37" name="Rectangle 46"/>
          <p:cNvSpPr/>
          <p:nvPr/>
        </p:nvSpPr>
        <p:spPr>
          <a:xfrm>
            <a:off x="2493963" y="5484813"/>
            <a:ext cx="925512" cy="247650"/>
          </a:xfrm>
          <a:prstGeom prst="rect">
            <a:avLst/>
          </a:prstGeom>
          <a:solidFill>
            <a:srgbClr val="00467A"/>
          </a:solidFill>
          <a:ln w="12700" cap="flat" cmpd="sng" algn="ctr">
            <a:noFill/>
            <a:prstDash val="solid"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eaLnBrk="0" hangingPunct="0">
              <a:defRPr/>
            </a:pPr>
            <a:r>
              <a:rPr lang="en-US" sz="1200" b="1" kern="0" dirty="0" err="1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Censuaria</a:t>
            </a:r>
            <a:endParaRPr lang="en-US" sz="1200" b="1" kern="0" dirty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38" name="Rectangle 47"/>
          <p:cNvSpPr/>
          <p:nvPr/>
        </p:nvSpPr>
        <p:spPr>
          <a:xfrm>
            <a:off x="3521075" y="5484813"/>
            <a:ext cx="1122363" cy="247650"/>
          </a:xfrm>
          <a:prstGeom prst="rect">
            <a:avLst/>
          </a:prstGeom>
          <a:solidFill>
            <a:srgbClr val="92D050"/>
          </a:solidFill>
          <a:ln w="12700" cap="flat" cmpd="sng" algn="ctr">
            <a:noFill/>
            <a:prstDash val="solid"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eaLnBrk="0" hangingPunct="0">
              <a:defRPr/>
            </a:pPr>
            <a:r>
              <a:rPr lang="en-US" sz="1100" b="1" kern="0" dirty="0">
                <a:solidFill>
                  <a:srgbClr val="0046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Post </a:t>
            </a:r>
            <a:r>
              <a:rPr lang="en-US" sz="1100" b="1" kern="0" dirty="0" err="1">
                <a:solidFill>
                  <a:srgbClr val="0046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censuaria</a:t>
            </a:r>
            <a:endParaRPr lang="en-US" sz="1100" b="1" kern="0" dirty="0">
              <a:solidFill>
                <a:srgbClr val="00467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41" name="Rectangle 45"/>
          <p:cNvSpPr/>
          <p:nvPr/>
        </p:nvSpPr>
        <p:spPr>
          <a:xfrm>
            <a:off x="323850" y="5484813"/>
            <a:ext cx="1066800" cy="24765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eaLnBrk="0" hangingPunct="0">
              <a:defRPr/>
            </a:pPr>
            <a:r>
              <a:rPr lang="en-US" sz="1100" b="1" dirty="0" err="1">
                <a:solidFill>
                  <a:srgbClr val="00467A"/>
                </a:solidFill>
                <a:latin typeface="+mn-lt"/>
                <a:ea typeface="+mn-ea"/>
                <a:cs typeface="+mn-cs"/>
              </a:rPr>
              <a:t>Legenda</a:t>
            </a:r>
            <a:r>
              <a:rPr lang="en-US" sz="1100" b="1" kern="0" dirty="0">
                <a:solidFill>
                  <a:srgbClr val="0046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:</a:t>
            </a:r>
          </a:p>
        </p:txBody>
      </p:sp>
      <p:cxnSp>
        <p:nvCxnSpPr>
          <p:cNvPr id="28684" name="Connettore 2 3"/>
          <p:cNvCxnSpPr>
            <a:cxnSpLocks noChangeShapeType="1"/>
          </p:cNvCxnSpPr>
          <p:nvPr/>
        </p:nvCxnSpPr>
        <p:spPr bwMode="auto">
          <a:xfrm>
            <a:off x="6948488" y="981075"/>
            <a:ext cx="0" cy="4503738"/>
          </a:xfrm>
          <a:prstGeom prst="straightConnector1">
            <a:avLst/>
          </a:prstGeom>
          <a:noFill/>
          <a:ln w="31750" algn="ctr">
            <a:solidFill>
              <a:srgbClr val="0062AC"/>
            </a:solidFill>
            <a:prstDash val="dash"/>
            <a:round/>
            <a:headEnd/>
            <a:tailEnd type="triangle" w="med" len="med"/>
          </a:ln>
        </p:spPr>
      </p:cxnSp>
      <p:grpSp>
        <p:nvGrpSpPr>
          <p:cNvPr id="16" name="Group 13"/>
          <p:cNvGrpSpPr>
            <a:grpSpLocks/>
          </p:cNvGrpSpPr>
          <p:nvPr/>
        </p:nvGrpSpPr>
        <p:grpSpPr bwMode="auto">
          <a:xfrm>
            <a:off x="4067944" y="5949280"/>
            <a:ext cx="1196975" cy="528637"/>
            <a:chOff x="96" y="3984"/>
            <a:chExt cx="864" cy="288"/>
          </a:xfrm>
        </p:grpSpPr>
        <p:pic>
          <p:nvPicPr>
            <p:cNvPr id="17" name="Picture 14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6" y="3984"/>
              <a:ext cx="2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5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6" y="4080"/>
              <a:ext cx="6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0722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altLang="it-IT" sz="1600">
                <a:solidFill>
                  <a:srgbClr val="CA0A20"/>
                </a:solidFill>
                <a:latin typeface="Courier New" pitchFamily="49" charset="0"/>
              </a:rPr>
              <a:t>Firenze, 8 maggio 2014</a:t>
            </a:r>
          </a:p>
        </p:txBody>
      </p:sp>
      <p:pic>
        <p:nvPicPr>
          <p:cNvPr id="30723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457200" y="333375"/>
            <a:ext cx="807561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30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La risposta al censimento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741363" y="765175"/>
            <a:ext cx="8078787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it-IT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Dati giornalieri </a:t>
            </a:r>
          </a:p>
          <a:p>
            <a:pPr algn="ctr" eaLnBrk="0" hangingPunct="0">
              <a:defRPr/>
            </a:pPr>
            <a:r>
              <a:rPr lang="it-IT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(NI totale da lista </a:t>
            </a:r>
            <a:r>
              <a:rPr lang="it-IT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pre</a:t>
            </a:r>
            <a:r>
              <a:rPr lang="it-IT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-censuaria = 100)</a:t>
            </a:r>
          </a:p>
        </p:txBody>
      </p:sp>
      <p:pic>
        <p:nvPicPr>
          <p:cNvPr id="307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1479550"/>
            <a:ext cx="7893050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Connettore 1 2"/>
          <p:cNvCxnSpPr/>
          <p:nvPr/>
        </p:nvCxnSpPr>
        <p:spPr>
          <a:xfrm flipV="1">
            <a:off x="3563938" y="1700213"/>
            <a:ext cx="0" cy="3241675"/>
          </a:xfrm>
          <a:prstGeom prst="line">
            <a:avLst/>
          </a:prstGeom>
          <a:ln w="34925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arrotondato 3"/>
          <p:cNvSpPr/>
          <p:nvPr/>
        </p:nvSpPr>
        <p:spPr>
          <a:xfrm>
            <a:off x="1736725" y="1989138"/>
            <a:ext cx="1538288" cy="5032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</a:rPr>
              <a:t>Solo restituzione spontanea</a:t>
            </a:r>
          </a:p>
        </p:txBody>
      </p:sp>
      <p:cxnSp>
        <p:nvCxnSpPr>
          <p:cNvPr id="18" name="Connettore 1 17"/>
          <p:cNvCxnSpPr/>
          <p:nvPr/>
        </p:nvCxnSpPr>
        <p:spPr>
          <a:xfrm flipV="1">
            <a:off x="6300788" y="1700213"/>
            <a:ext cx="0" cy="3241675"/>
          </a:xfrm>
          <a:prstGeom prst="line">
            <a:avLst/>
          </a:prstGeom>
          <a:ln w="34925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ttangolo arrotondato 18"/>
          <p:cNvSpPr/>
          <p:nvPr/>
        </p:nvSpPr>
        <p:spPr>
          <a:xfrm>
            <a:off x="3824288" y="1989138"/>
            <a:ext cx="1539875" cy="5032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</a:rPr>
              <a:t>Solleciti fase 1</a:t>
            </a:r>
          </a:p>
          <a:p>
            <a:pPr algn="ctr" eaLnBrk="0" hangingPunct="0">
              <a:defRPr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</a:rPr>
              <a:t>(UPC-Rilevatori)</a:t>
            </a:r>
          </a:p>
        </p:txBody>
      </p:sp>
      <p:sp>
        <p:nvSpPr>
          <p:cNvPr id="20" name="Rettangolo arrotondato 19"/>
          <p:cNvSpPr/>
          <p:nvPr/>
        </p:nvSpPr>
        <p:spPr>
          <a:xfrm>
            <a:off x="6664325" y="2393950"/>
            <a:ext cx="1538288" cy="50323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</a:rPr>
              <a:t>Solleciti fase 2</a:t>
            </a:r>
          </a:p>
          <a:p>
            <a:pPr algn="ctr" eaLnBrk="0" hangingPunct="0">
              <a:defRPr/>
            </a:pPr>
            <a:r>
              <a:rPr lang="it-IT" sz="1400" b="1" dirty="0">
                <a:solidFill>
                  <a:schemeClr val="tx2">
                    <a:lumMod val="75000"/>
                  </a:schemeClr>
                </a:solidFill>
              </a:rPr>
              <a:t>(UPC-URC)</a:t>
            </a:r>
          </a:p>
        </p:txBody>
      </p:sp>
      <p:grpSp>
        <p:nvGrpSpPr>
          <p:cNvPr id="16" name="Group 13"/>
          <p:cNvGrpSpPr>
            <a:grpSpLocks/>
          </p:cNvGrpSpPr>
          <p:nvPr/>
        </p:nvGrpSpPr>
        <p:grpSpPr bwMode="auto">
          <a:xfrm>
            <a:off x="4067944" y="5949280"/>
            <a:ext cx="1196975" cy="528637"/>
            <a:chOff x="96" y="3984"/>
            <a:chExt cx="864" cy="288"/>
          </a:xfrm>
        </p:grpSpPr>
        <p:pic>
          <p:nvPicPr>
            <p:cNvPr id="17" name="Picture 14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6" y="3984"/>
              <a:ext cx="2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5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6" y="4080"/>
              <a:ext cx="6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1708</TotalTime>
  <Words>1583</Words>
  <Application>Microsoft Office PowerPoint</Application>
  <PresentationFormat>Presentazione su schermo (4:3)</PresentationFormat>
  <Paragraphs>327</Paragraphs>
  <Slides>21</Slides>
  <Notes>21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3" baseType="lpstr">
      <vt:lpstr>Tema di Office</vt:lpstr>
      <vt:lpstr>Documento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Bruna Tabanella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Bruna Tabanella</dc:creator>
  <cp:lastModifiedBy>Daniela DL. Lauriello</cp:lastModifiedBy>
  <cp:revision>175</cp:revision>
  <cp:lastPrinted>2014-04-24T07:37:52Z</cp:lastPrinted>
  <dcterms:created xsi:type="dcterms:W3CDTF">2012-09-11T12:14:20Z</dcterms:created>
  <dcterms:modified xsi:type="dcterms:W3CDTF">2014-06-09T13:35:39Z</dcterms:modified>
</cp:coreProperties>
</file>