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13" r:id="rId2"/>
    <p:sldId id="298" r:id="rId3"/>
    <p:sldId id="305" r:id="rId4"/>
    <p:sldId id="276" r:id="rId5"/>
    <p:sldId id="281" r:id="rId6"/>
    <p:sldId id="277" r:id="rId7"/>
    <p:sldId id="300" r:id="rId8"/>
    <p:sldId id="301" r:id="rId9"/>
    <p:sldId id="306" r:id="rId10"/>
    <p:sldId id="283" r:id="rId11"/>
    <p:sldId id="286" r:id="rId12"/>
    <p:sldId id="302" r:id="rId13"/>
    <p:sldId id="310" r:id="rId14"/>
    <p:sldId id="308" r:id="rId15"/>
    <p:sldId id="309" r:id="rId16"/>
    <p:sldId id="293" r:id="rId17"/>
    <p:sldId id="294" r:id="rId18"/>
    <p:sldId id="312" r:id="rId19"/>
    <p:sldId id="311" r:id="rId20"/>
    <p:sldId id="295" r:id="rId21"/>
    <p:sldId id="297" r:id="rId22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28" autoAdjust="0"/>
  </p:normalViewPr>
  <p:slideViewPr>
    <p:cSldViewPr>
      <p:cViewPr>
        <p:scale>
          <a:sx n="66" d="100"/>
          <a:sy n="66" d="100"/>
        </p:scale>
        <p:origin x="-1176" y="-822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1E836DE3-ACDB-4704-ABBF-A9696528D98E}" type="datetimeFigureOut">
              <a:rPr lang="it-IT"/>
              <a:pPr>
                <a:defRPr/>
              </a:pPr>
              <a:t>09/06/2014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77FBE-A4A7-400F-BE97-A3113EED57A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6052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11A8765-752E-48CB-99DD-9CE4C857550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193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558987" indent="-37106280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270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0541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5812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108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8112DE9-B3A3-470B-8A0F-385F468CAD9D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10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DB8F8C-C919-4D90-A9CA-2C58E17BDCDB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11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FE130C-968A-42D7-A2B0-990A97BC65F7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12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DB2C1-E24D-4D85-886D-1B246CF41D9D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13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3BF40C-CCED-4443-92DD-20A35E623E44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14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C8D6375-19A7-48E4-8B3C-AF4DFB070681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15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32C14C-EC1B-4302-9877-52C99BFAE440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16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3BE545-E481-40F0-ADDE-334962475F68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17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CF09347-6612-4C67-9DF1-8D8E37A6ABA5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18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785359-2D60-4A3E-AED2-D60138AE2117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19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8F2F73-CA8B-4317-9086-EF3F9036DDC1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2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E34276-4891-4FFB-9AF7-938AEF9A4057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20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93180D-8B7D-4405-90F9-8AD91C0BF6CE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21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A2C13D-6C13-43CD-9496-6D6D05CBD28E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3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7006DE-F61C-4BF7-AE5F-40CC44C80AFF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4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5C5016-0217-4F57-A72F-B05B9D915505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5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861B83-4309-4C3B-8F9C-C4AB47E027F1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6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3D5E27-FA24-447B-BB0D-A44C5A92DD30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242BAA-088B-434F-9C4C-7BFC413C1F43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8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EBC9C6-B804-4FFB-9097-DA63FE2DBA18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9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9819C-7422-407B-96C4-999745AC405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41059-FCA3-43EB-90DA-6D59AE9E65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EFC52-35EB-4871-8B6C-001E2004B89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64213-195E-47F1-AEE1-72D2B3264A5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AD3B3-9A6D-450C-BDAA-D0D1F86ED9D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A5B2F-BAB7-4689-AC77-05AAC9F0F0A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F3B65-F2AD-4840-9C7B-F07BA355D5D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7F14D-2610-4641-8CE7-812E61CEBE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A965F-E90A-4A68-B188-60F5F73FF66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5FA1D-2B0C-460D-9029-C426F99A7C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BD093-A7C5-4179-80BA-092EF40329D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0A421DB-B703-4B9A-BB60-98EBD66703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5580112" y="6185619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it-IT" altLang="it-IT" sz="1600" dirty="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  <a:endParaRPr lang="it-IT" altLang="it-IT" sz="16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0713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 dirty="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4283968" y="2940844"/>
            <a:ext cx="4608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/>
            <a:r>
              <a:rPr lang="it-IT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 di </a:t>
            </a:r>
            <a:r>
              <a:rPr lang="it-IT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rilevazione</a:t>
            </a:r>
            <a:br>
              <a:rPr lang="it-IT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indagine di valutazione</a:t>
            </a:r>
            <a:endParaRPr lang="it-IT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4293784" y="980728"/>
            <a:ext cx="3230544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1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della </a:t>
            </a:r>
            <a:r>
              <a:rPr lang="it-IT" sz="1400" dirty="0" smtClean="0">
                <a:solidFill>
                  <a:schemeClr val="bg1"/>
                </a:solidFill>
              </a:rPr>
              <a:t>Toscana </a:t>
            </a:r>
            <a:endParaRPr lang="it-IT" sz="1400" dirty="0" smtClean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dati 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4293784" y="4433337"/>
            <a:ext cx="3230544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/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Alessandro Valentini</a:t>
            </a:r>
            <a:r>
              <a:rPr lang="it-IT" sz="1400" dirty="0">
                <a:solidFill>
                  <a:schemeClr val="bg1"/>
                </a:solidFill>
                <a:latin typeface="Courier New" pitchFamily="49" charset="0"/>
              </a:rPr>
              <a:t> </a:t>
            </a:r>
          </a:p>
          <a:p>
            <a:pPr eaLnBrk="0" hangingPunct="0">
              <a:spcBef>
                <a:spcPts val="600"/>
              </a:spcBef>
            </a:pPr>
            <a:r>
              <a:rPr lang="it-IT" sz="1100" dirty="0">
                <a:solidFill>
                  <a:schemeClr val="bg1"/>
                </a:solidFill>
                <a:latin typeface="Courier New" pitchFamily="49" charset="0"/>
              </a:rPr>
              <a:t>Istat – Ufficio </a:t>
            </a:r>
            <a:r>
              <a:rPr lang="it-IT" sz="1100" dirty="0" smtClean="0">
                <a:solidFill>
                  <a:schemeClr val="bg1"/>
                </a:solidFill>
                <a:latin typeface="Courier New" pitchFamily="49" charset="0"/>
              </a:rPr>
              <a:t>territoriale</a:t>
            </a:r>
            <a:br>
              <a:rPr lang="it-IT" sz="1100" dirty="0" smtClean="0">
                <a:solidFill>
                  <a:schemeClr val="bg1"/>
                </a:solidFill>
                <a:latin typeface="Courier New" pitchFamily="49" charset="0"/>
              </a:rPr>
            </a:br>
            <a:r>
              <a:rPr lang="it-IT" sz="1100" dirty="0" smtClean="0">
                <a:solidFill>
                  <a:schemeClr val="bg1"/>
                </a:solidFill>
                <a:latin typeface="Courier New" pitchFamily="49" charset="0"/>
              </a:rPr>
              <a:t>per </a:t>
            </a:r>
            <a:r>
              <a:rPr lang="it-IT" sz="1100" dirty="0">
                <a:solidFill>
                  <a:schemeClr val="bg1"/>
                </a:solidFill>
                <a:latin typeface="Courier New" pitchFamily="49" charset="0"/>
              </a:rPr>
              <a:t>la Toscana e l’Umbria</a:t>
            </a:r>
            <a:endParaRPr lang="it-IT" sz="1100" dirty="0">
              <a:solidFill>
                <a:schemeClr val="bg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638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188913"/>
            <a:ext cx="6621462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L’indagine di valutazione </a:t>
            </a:r>
            <a:r>
              <a:rPr lang="it-IT" sz="2200" b="1" dirty="0" err="1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IValCIS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836613"/>
            <a:ext cx="8207375" cy="54006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Periodo di rilevazione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dal 5 al 21 febbraio 2014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0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Rete di rilevazione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sedi territoriali Istat [d’intesa con Unioncamere Nazionale]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0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Unità di rilevazione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i 103 UPC costituiti sul territorio nazionale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0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Contenuti informativi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processo di rilevazione, formazione ricevuta, giudizio sulle innovazioni, chiarezza questionari e materiali, SGR, prospettive future</a:t>
            </a: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000" dirty="0"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Metodologia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somministrazione CAWI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0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Tasso di risposta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100 per cento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0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Ottica di analisi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confronto con:</a:t>
            </a:r>
          </a:p>
          <a:p>
            <a:pPr marL="800100" lvl="1" indent="-342900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Italia</a:t>
            </a:r>
          </a:p>
          <a:p>
            <a:pPr marL="800100" lvl="1" indent="-342900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Area geografica (Centro)</a:t>
            </a:r>
          </a:p>
          <a:p>
            <a:pPr marL="800100" lvl="1" indent="-342900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Terzile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riferimento (carico per UPC)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379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3796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7438" y="3213100"/>
            <a:ext cx="25812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reccia a destra 12"/>
          <p:cNvSpPr>
            <a:spLocks noChangeArrowheads="1"/>
          </p:cNvSpPr>
          <p:nvPr/>
        </p:nvSpPr>
        <p:spPr bwMode="auto">
          <a:xfrm>
            <a:off x="5219700" y="5445125"/>
            <a:ext cx="576263" cy="215900"/>
          </a:xfrm>
          <a:prstGeom prst="rightArrow">
            <a:avLst>
              <a:gd name="adj1" fmla="val 50000"/>
              <a:gd name="adj2" fmla="val 50046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258888" y="4724400"/>
            <a:ext cx="720725" cy="360363"/>
          </a:xfrm>
          <a:prstGeom prst="rect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Principali risultati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Grado di soddisfazione degli UPC per la rilevazione censuaria sulle imprese e sulle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istituzioni non profit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(valori medi nella scala </a:t>
            </a:r>
            <a:r>
              <a:rPr lang="it-IT" sz="1800" i="1" dirty="0">
                <a:latin typeface="Arial" pitchFamily="34" charset="0"/>
                <a:ea typeface="ＭＳ Ｐゴシック" pitchFamily="34" charset="-128"/>
                <a:cs typeface="+mn-cs"/>
              </a:rPr>
              <a:t>da 1 =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584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584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57245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>
            <a:spLocks noChangeArrowheads="1"/>
          </p:cNvSpPr>
          <p:nvPr/>
        </p:nvSpPr>
        <p:spPr bwMode="auto">
          <a:xfrm>
            <a:off x="6300788" y="1773238"/>
            <a:ext cx="25923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valutazione elevata</a:t>
            </a:r>
          </a:p>
          <a:p>
            <a:pPr eaLnBrk="0" hangingPunct="0"/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omogeneità tra imprese e non profit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196975"/>
            <a:ext cx="6650038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Aspetti organizzativi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Organizzazione generale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(valori medi nella scala </a:t>
            </a:r>
            <a:r>
              <a:rPr lang="it-IT" sz="1800" i="1" dirty="0">
                <a:latin typeface="Arial" pitchFamily="34" charset="0"/>
                <a:ea typeface="ＭＳ Ｐゴシック" pitchFamily="34" charset="-128"/>
                <a:cs typeface="+mn-cs"/>
              </a:rPr>
              <a:t>da 1 =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789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7893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6551613" y="1484313"/>
            <a:ext cx="25923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valori superiori alla media nazionale</a:t>
            </a:r>
          </a:p>
          <a:p>
            <a:pPr eaLnBrk="0" hangingPunct="0"/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qualche criticità sul numero di rilevatori (interni)</a:t>
            </a:r>
          </a:p>
        </p:txBody>
      </p:sp>
      <p:sp>
        <p:nvSpPr>
          <p:cNvPr id="15" name="Ovale 14"/>
          <p:cNvSpPr>
            <a:spLocks noChangeArrowheads="1"/>
          </p:cNvSpPr>
          <p:nvPr/>
        </p:nvSpPr>
        <p:spPr bwMode="auto">
          <a:xfrm>
            <a:off x="4067175" y="1773238"/>
            <a:ext cx="1368425" cy="719137"/>
          </a:xfrm>
          <a:prstGeom prst="ellips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Aspetti organizzativi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Grado di soddisfazione per il personale UPC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(valori medi nella scala </a:t>
            </a:r>
            <a:r>
              <a:rPr lang="it-IT" sz="1800" i="1" dirty="0">
                <a:latin typeface="Arial" pitchFamily="34" charset="0"/>
                <a:ea typeface="ＭＳ Ｐゴシック" pitchFamily="34" charset="-128"/>
                <a:cs typeface="+mn-cs"/>
              </a:rPr>
              <a:t>da 1 =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993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9940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6551613" y="1484313"/>
            <a:ext cx="25923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maggiore gradimento dei rilevatori esterni</a:t>
            </a:r>
          </a:p>
          <a:p>
            <a:pPr eaLnBrk="0" hangingPunct="0"/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apprezzamento del lavoro svolto dai coordinatori</a:t>
            </a:r>
          </a:p>
        </p:txBody>
      </p:sp>
      <p:pic>
        <p:nvPicPr>
          <p:cNvPr id="3994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268413"/>
            <a:ext cx="58483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e 12"/>
          <p:cNvSpPr>
            <a:spLocks noChangeArrowheads="1"/>
          </p:cNvSpPr>
          <p:nvPr/>
        </p:nvSpPr>
        <p:spPr bwMode="auto">
          <a:xfrm>
            <a:off x="1763713" y="1773238"/>
            <a:ext cx="1152525" cy="719137"/>
          </a:xfrm>
          <a:prstGeom prst="ellips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4" name="Ovale 13"/>
          <p:cNvSpPr>
            <a:spLocks noChangeArrowheads="1"/>
          </p:cNvSpPr>
          <p:nvPr/>
        </p:nvSpPr>
        <p:spPr bwMode="auto">
          <a:xfrm>
            <a:off x="2987675" y="1700213"/>
            <a:ext cx="1152525" cy="792162"/>
          </a:xfrm>
          <a:prstGeom prst="ellips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96975"/>
            <a:ext cx="6337300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Aspetti operativi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Formazione ricevuta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(valori medi nella scala </a:t>
            </a:r>
            <a:r>
              <a:rPr lang="it-IT" sz="1800" i="1" dirty="0">
                <a:latin typeface="Arial" pitchFamily="34" charset="0"/>
                <a:ea typeface="ＭＳ Ｐゴシック" pitchFamily="34" charset="-128"/>
                <a:cs typeface="+mn-cs"/>
              </a:rPr>
              <a:t>da 1 =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539750" y="12684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98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989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6300788" y="1484313"/>
            <a:ext cx="25923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buon livello di gradimento</a:t>
            </a:r>
          </a:p>
          <a:p>
            <a:pPr eaLnBrk="0" hangingPunct="0">
              <a:buFont typeface="Wingdings" pitchFamily="2" charset="2"/>
              <a:buChar char="ü"/>
            </a:pPr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valori allineati con la media nazionale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Aspetti operativi</a:t>
            </a:r>
          </a:p>
          <a:p>
            <a:pPr marL="266700" indent="-266700" algn="just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Assistenza ricevuta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(valori medi nella scala </a:t>
            </a:r>
            <a:r>
              <a:rPr lang="it-IT" sz="1800" i="1" dirty="0">
                <a:latin typeface="Arial" pitchFamily="34" charset="0"/>
                <a:ea typeface="ＭＳ Ｐゴシック" pitchFamily="34" charset="-128"/>
                <a:cs typeface="+mn-cs"/>
              </a:rPr>
              <a:t>da 1 = </a:t>
            </a: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minimo a 6 = massimo)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403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4036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1042988" y="4797425"/>
            <a:ext cx="7921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gradimento positivo</a:t>
            </a:r>
          </a:p>
          <a:p>
            <a:pPr eaLnBrk="0" hangingPunct="0"/>
            <a:endParaRPr lang="it-IT" sz="1200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in Toscana valori URC più elevati della media </a:t>
            </a:r>
          </a:p>
        </p:txBody>
      </p:sp>
      <p:pic>
        <p:nvPicPr>
          <p:cNvPr id="4403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196975"/>
            <a:ext cx="84359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Strumenti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b="1" dirty="0">
                <a:ea typeface="ＭＳ Ｐゴシック" pitchFamily="34" charset="-128"/>
                <a:cs typeface="+mn-cs"/>
              </a:rPr>
              <a:t>Grado di chiarezza ed efficacia dei materiali di supporto alla rilevazione censuaria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i="1" dirty="0">
                <a:ea typeface="ＭＳ Ｐゴシック" pitchFamily="34" charset="-128"/>
                <a:cs typeface="+mn-cs"/>
              </a:rPr>
              <a:t>(valori medi nella scala da 1 = minimo a 6 = massimo)</a:t>
            </a:r>
            <a:endParaRPr lang="it-IT" sz="1600" b="1" dirty="0">
              <a:ea typeface="ＭＳ Ｐゴシック" pitchFamily="34" charset="-128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608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608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pic>
        <p:nvPicPr>
          <p:cNvPr id="460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268413"/>
            <a:ext cx="5329237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6300788" y="1484313"/>
            <a:ext cx="25923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valutazioni positive</a:t>
            </a:r>
          </a:p>
          <a:p>
            <a:pPr eaLnBrk="0" hangingPunct="0">
              <a:buFont typeface="Wingdings" pitchFamily="2" charset="2"/>
              <a:buChar char="ü"/>
            </a:pPr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omogenee per i vari aspetti </a:t>
            </a:r>
          </a:p>
          <a:p>
            <a:pPr eaLnBrk="0" hangingPunct="0">
              <a:buFont typeface="Wingdings" pitchFamily="2" charset="2"/>
              <a:buChar char="ü"/>
            </a:pPr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allineate ai dati nazionali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Strumenti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b="1" dirty="0">
                <a:ea typeface="ＭＳ Ｐゴシック" pitchFamily="34" charset="-128"/>
                <a:cs typeface="+mn-cs"/>
              </a:rPr>
              <a:t>Grado di adeguatezza di SGR come supporto alla rilevazione censuaria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i="1" dirty="0">
                <a:ea typeface="ＭＳ Ｐゴシック" pitchFamily="34" charset="-128"/>
                <a:cs typeface="+mn-cs"/>
              </a:rPr>
              <a:t>(valori medi nella scala da 1 = minimo a 6 = massimo)</a:t>
            </a:r>
            <a:endParaRPr lang="it-IT" sz="1600" b="1" dirty="0">
              <a:ea typeface="ＭＳ Ｐゴシック" pitchFamily="34" charset="-128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813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8132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pic>
        <p:nvPicPr>
          <p:cNvPr id="481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196975"/>
            <a:ext cx="6119813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6300788" y="1484313"/>
            <a:ext cx="25923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valutazioni più elevate di quelle nazionali</a:t>
            </a:r>
          </a:p>
          <a:p>
            <a:pPr eaLnBrk="0" hangingPunct="0">
              <a:buFont typeface="Wingdings" pitchFamily="2" charset="2"/>
              <a:buChar char="ü"/>
            </a:pPr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sostanziale gradimento di tutti gli aspetti</a:t>
            </a:r>
          </a:p>
          <a:p>
            <a:pPr eaLnBrk="0" hangingPunct="0"/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350"/>
            <a:ext cx="8686800" cy="86518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Principali innovazioni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Grado di utilità delle innovazioni adottate nella rilevazione imprese e non profit 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(valori medi nella scala da 1 = minimo a 6 = massimo)</a:t>
            </a:r>
            <a:endParaRPr lang="it-IT" sz="1600" b="1" dirty="0"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017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0180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pic>
        <p:nvPicPr>
          <p:cNvPr id="5018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268413"/>
            <a:ext cx="71532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1042988" y="4797425"/>
            <a:ext cx="7921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L’utilizzo di info da archivio è l’innovazione più gradita</a:t>
            </a:r>
          </a:p>
          <a:p>
            <a:pPr eaLnBrk="0" hangingPunct="0"/>
            <a:endParaRPr lang="it-IT" sz="1200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Gradimento della PEC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Riepilogo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b="1" dirty="0">
                <a:ea typeface="ＭＳ Ｐゴシック" pitchFamily="34" charset="-128"/>
                <a:cs typeface="+mn-cs"/>
              </a:rPr>
              <a:t>Valutazioni sintetiche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i="1" dirty="0">
                <a:ea typeface="ＭＳ Ｐゴシック" pitchFamily="34" charset="-128"/>
                <a:cs typeface="+mn-cs"/>
              </a:rPr>
              <a:t>(valori medi nella scala da 1 = minimo a 6 = massimo)</a:t>
            </a:r>
            <a:endParaRPr lang="it-IT" sz="1600" b="1" dirty="0">
              <a:ea typeface="ＭＳ Ｐゴシック" pitchFamily="34" charset="-128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222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222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6300788" y="1484313"/>
            <a:ext cx="25923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ü"/>
            </a:pPr>
            <a:r>
              <a:rPr lang="it-IT"/>
              <a:t> Punto di forza: organizzazione</a:t>
            </a:r>
          </a:p>
          <a:p>
            <a:pPr eaLnBrk="0" hangingPunct="0">
              <a:buFont typeface="Wingdings" pitchFamily="2" charset="2"/>
              <a:buChar char="ü"/>
            </a:pPr>
            <a:endParaRPr lang="it-IT"/>
          </a:p>
          <a:p>
            <a:pPr eaLnBrk="0" hangingPunct="0">
              <a:buFont typeface="Wingdings" pitchFamily="2" charset="2"/>
              <a:buChar char="ü"/>
            </a:pPr>
            <a:r>
              <a:rPr lang="it-IT"/>
              <a:t> Centro Italia e Secondo terzile allineati con queste valuazioni</a:t>
            </a:r>
          </a:p>
          <a:p>
            <a:pPr eaLnBrk="0" hangingPunct="0"/>
            <a:endParaRPr lang="it-IT"/>
          </a:p>
        </p:txBody>
      </p:sp>
      <p:pic>
        <p:nvPicPr>
          <p:cNvPr id="522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341438"/>
            <a:ext cx="5834063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e 11"/>
          <p:cNvSpPr>
            <a:spLocks noChangeArrowheads="1"/>
          </p:cNvSpPr>
          <p:nvPr/>
        </p:nvSpPr>
        <p:spPr bwMode="auto">
          <a:xfrm>
            <a:off x="4140200" y="3284538"/>
            <a:ext cx="1152525" cy="792162"/>
          </a:xfrm>
          <a:prstGeom prst="ellips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323850" y="333375"/>
            <a:ext cx="67548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Introduzione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323850" y="908050"/>
            <a:ext cx="8280400" cy="12954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Le tre rilevazioni censuarie su imprese, istituzioni non profit e istituzioni pubbliche sono state svolte sulla base di due processi di rilevazione differenziati che hanno fatto perno sulle sedi territoriali dell’Istat (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Uffici Regionali di Censimento)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chemeClr val="accent6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imprese e non profit</a:t>
            </a:r>
          </a:p>
          <a:p>
            <a:pPr algn="just">
              <a:lnSpc>
                <a:spcPct val="115000"/>
              </a:lnSpc>
              <a:buClr>
                <a:schemeClr val="accent6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istituzioni pubbliche</a:t>
            </a:r>
          </a:p>
          <a:p>
            <a:pPr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7412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395288" y="3284538"/>
            <a:ext cx="8280400" cy="23050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Numerose le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innovazioni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metodo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tecniche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organizzative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che hanno segnato una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svolta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nel percorso evolutivo dei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censimenti economici italiani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Come per il processo di rilevazione del censimento della popolazione, le nuove scelte adottate sono state sottoposte ad un’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indagine di valutazione 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ex-post (</a:t>
            </a:r>
            <a:r>
              <a:rPr lang="it-IT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IValCis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 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volta a conoscere il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giudizio formulato dagli operatori censuari</a:t>
            </a: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4" name="Freccia a sinistra 13"/>
          <p:cNvSpPr>
            <a:spLocks noChangeArrowheads="1"/>
          </p:cNvSpPr>
          <p:nvPr/>
        </p:nvSpPr>
        <p:spPr bwMode="auto">
          <a:xfrm>
            <a:off x="3132138" y="1989138"/>
            <a:ext cx="719137" cy="647700"/>
          </a:xfrm>
          <a:prstGeom prst="leftArrow">
            <a:avLst>
              <a:gd name="adj1" fmla="val 50000"/>
              <a:gd name="adj2" fmla="val 49963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350"/>
            <a:ext cx="8686800" cy="7191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Riepilogo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Grado d’interesse dell’Ente camerale nei confronti del CIS e grado di utilità del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b="1" dirty="0">
                <a:latin typeface="Arial" pitchFamily="34" charset="0"/>
                <a:ea typeface="ＭＳ Ｐゴシック" pitchFamily="34" charset="-128"/>
                <a:cs typeface="+mn-cs"/>
              </a:rPr>
              <a:t>coinvolgimento dell’Ente nelle future rilevazioni censuarie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i="1" dirty="0">
                <a:latin typeface="Arial" pitchFamily="34" charset="0"/>
                <a:ea typeface="ＭＳ Ｐゴシック" pitchFamily="34" charset="-128"/>
                <a:cs typeface="+mn-cs"/>
              </a:rPr>
              <a:t>(valori medi nella scala da 1 = minimo a 6 = massimo)</a:t>
            </a:r>
            <a:endParaRPr lang="it-IT" sz="1600" b="1" dirty="0"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427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4276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1"/>
          <p:cNvSpPr>
            <a:spLocks noChangeArrowheads="1"/>
          </p:cNvSpPr>
          <p:nvPr/>
        </p:nvSpPr>
        <p:spPr bwMode="auto">
          <a:xfrm>
            <a:off x="684213" y="4652963"/>
            <a:ext cx="72723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it-IT" sz="800">
                <a:cs typeface="Arial" charset="0"/>
              </a:rPr>
              <a:t>(*) La dimensione delle bolle è proporzionale al numero medio di unità per UPC nell’ambito delle regioni.</a:t>
            </a:r>
            <a:endParaRPr lang="it-IT"/>
          </a:p>
        </p:txBody>
      </p:sp>
      <p:pic>
        <p:nvPicPr>
          <p:cNvPr id="542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412875"/>
            <a:ext cx="8680450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54280" name="Rettangolo 9"/>
          <p:cNvSpPr>
            <a:spLocks noChangeArrowheads="1"/>
          </p:cNvSpPr>
          <p:nvPr/>
        </p:nvSpPr>
        <p:spPr bwMode="auto">
          <a:xfrm>
            <a:off x="4140200" y="4149725"/>
            <a:ext cx="2303463" cy="719138"/>
          </a:xfrm>
          <a:prstGeom prst="rect">
            <a:avLst/>
          </a:prstGeom>
          <a:solidFill>
            <a:srgbClr val="FFFF00">
              <a:alpha val="7294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800">
                <a:solidFill>
                  <a:srgbClr val="000000"/>
                </a:solidFill>
              </a:rPr>
              <a:t>La rete di rilevazione è consolidata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6322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457200" y="1989138"/>
            <a:ext cx="8686800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Grazie per la vostra attenzione!</a:t>
            </a: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1600" b="1" dirty="0"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 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5580063" y="3357563"/>
            <a:ext cx="2663825" cy="6477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Alessandro </a:t>
            </a:r>
            <a:r>
              <a:rPr lang="it-IT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Valentini</a:t>
            </a: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alvalent@istat.it</a:t>
            </a:r>
          </a:p>
          <a:p>
            <a:pPr marL="342900" indent="-342900" algn="just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945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57200" y="2895600"/>
            <a:ext cx="8288338" cy="1295400"/>
          </a:xfrm>
          <a:prstGeom prst="rect">
            <a:avLst/>
          </a:prstGeom>
          <a:solidFill>
            <a:srgbClr val="CA0A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/>
          </a:p>
        </p:txBody>
      </p:sp>
      <p:sp>
        <p:nvSpPr>
          <p:cNvPr id="1946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b="1">
                <a:solidFill>
                  <a:schemeClr val="bg1"/>
                </a:solidFill>
              </a:rPr>
              <a:t>Processo di rilevazione censuaria di imprese e istituzioni non profit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Principali innovazioni introdotte</a:t>
            </a:r>
          </a:p>
        </p:txBody>
      </p:sp>
      <p:sp>
        <p:nvSpPr>
          <p:cNvPr id="2150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150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76238" y="1004888"/>
            <a:ext cx="8364537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Censimento assistito da archivi </a:t>
            </a:r>
          </a:p>
          <a:p>
            <a:pPr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Contenuti informativi inediti</a:t>
            </a:r>
          </a:p>
          <a:p>
            <a:pPr marL="285750" indent="-285750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Consegna da parte del vettore postale</a:t>
            </a:r>
          </a:p>
          <a:p>
            <a:pPr marL="285750" indent="-285750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Restituzione multicanale (con recupero mirato delle mancate risposte da parte dei rilevatori)</a:t>
            </a:r>
          </a:p>
          <a:p>
            <a:pPr marL="285750" indent="-285750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Utilizzo PEC e </a:t>
            </a:r>
            <a:r>
              <a:rPr lang="it-IT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email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per solleciti e diffide</a:t>
            </a: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Sistema di Gestione della Rilevazione (SGR)</a:t>
            </a:r>
          </a:p>
          <a:p>
            <a:pPr marL="285750" indent="-285750">
              <a:buClr>
                <a:srgbClr val="C00000"/>
              </a:buClr>
              <a:defRPr/>
            </a:pPr>
            <a:endParaRPr lang="it-IT" sz="22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>
              <a:buClr>
                <a:srgbClr val="C00000"/>
              </a:buClr>
              <a:defRPr/>
            </a:pPr>
            <a:endParaRPr lang="it-IT" sz="1800" b="1" dirty="0">
              <a:ea typeface="ＭＳ Ｐゴシック" pitchFamily="34" charset="-128"/>
              <a:cs typeface="+mn-cs"/>
            </a:endParaRP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ella 18"/>
          <p:cNvGraphicFramePr>
            <a:graphicFrameLocks noGrp="1"/>
          </p:cNvGraphicFramePr>
          <p:nvPr/>
        </p:nvGraphicFramePr>
        <p:xfrm>
          <a:off x="539750" y="1341438"/>
          <a:ext cx="8208911" cy="4034925"/>
        </p:xfrm>
        <a:graphic>
          <a:graphicData uri="http://schemas.openxmlformats.org/drawingml/2006/table">
            <a:tbl>
              <a:tblPr/>
              <a:tblGrid>
                <a:gridCol w="1326560"/>
                <a:gridCol w="1017905"/>
                <a:gridCol w="1132830"/>
                <a:gridCol w="1039248"/>
                <a:gridCol w="1039248"/>
                <a:gridCol w="1039248"/>
                <a:gridCol w="865219"/>
                <a:gridCol w="748653"/>
              </a:tblGrid>
              <a:tr h="23963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spc="-20" dirty="0">
                          <a:solidFill>
                            <a:srgbClr val="FFFFFF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UFFICIO PROVINCIALE </a:t>
                      </a:r>
                      <a:r>
                        <a:rPr lang="it-IT" sz="1400" b="1" spc="-20" dirty="0" err="1">
                          <a:solidFill>
                            <a:srgbClr val="FFFFFF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DI</a:t>
                      </a:r>
                      <a:r>
                        <a:rPr lang="it-IT" sz="1400" b="1" spc="-20" dirty="0">
                          <a:solidFill>
                            <a:srgbClr val="FFFFFF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 CENSIMENTO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Responsabile e altro personale 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di staff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Coordinatori 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Rilevatori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Operatori di back office  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Totale 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8451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Totale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% interni 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alla CCIAA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Media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 questionari 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Arial"/>
                        </a:rPr>
                        <a:t>per rilevatore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Massa-Carrara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33,3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308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Lucca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18,8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371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Pistoia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393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22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Firenze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40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61,0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371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46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Livorno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100,0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378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Pisa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33,3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415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29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Arezzo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28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78,6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190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Siena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100,0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313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Grosseto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452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Prato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30,0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403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>
                          <a:latin typeface="Arial Narrow"/>
                          <a:ea typeface="Times New Roman"/>
                          <a:cs typeface="Arial"/>
                        </a:rPr>
                        <a:t>13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Toscana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14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16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163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52,1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343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24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217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Italia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268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193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2.257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47,0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329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199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2.917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539750" y="333375"/>
            <a:ext cx="8351838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 rete di rilevazione in Toscana</a:t>
            </a:r>
          </a:p>
          <a:p>
            <a:pPr marL="266700" indent="-266700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fr-FR" sz="1600" b="1" dirty="0" err="1">
                <a:ea typeface="ＭＳ Ｐゴシック" pitchFamily="34" charset="-128"/>
                <a:cs typeface="+mn-cs"/>
              </a:rPr>
              <a:t>Risorse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umane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degli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UPC, per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profilo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assegnato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–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Valori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assoluti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e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percentuali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368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3686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8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8243888" y="4797425"/>
            <a:ext cx="504825" cy="647700"/>
          </a:xfrm>
          <a:prstGeom prst="rect">
            <a:avLst/>
          </a:prstGeom>
          <a:noFill/>
          <a:ln w="44450" algn="ctr">
            <a:solidFill>
              <a:srgbClr val="CA0A2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6732588" y="4868863"/>
            <a:ext cx="503237" cy="504825"/>
          </a:xfrm>
          <a:prstGeom prst="rect">
            <a:avLst/>
          </a:prstGeom>
          <a:noFill/>
          <a:ln w="44450" algn="ctr">
            <a:solidFill>
              <a:srgbClr val="CA0A2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5651500" y="4868863"/>
            <a:ext cx="504825" cy="504825"/>
          </a:xfrm>
          <a:prstGeom prst="rect">
            <a:avLst/>
          </a:prstGeom>
          <a:noFill/>
          <a:ln w="44450" algn="ctr">
            <a:solidFill>
              <a:srgbClr val="CA0A2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539750" y="333375"/>
            <a:ext cx="8351838" cy="7921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 spedizione dei questionari</a:t>
            </a:r>
          </a:p>
          <a:p>
            <a:pPr marL="266700" indent="-266700">
              <a:tabLst>
                <a:tab pos="266700" algn="l"/>
              </a:tabLst>
              <a:defRPr/>
            </a:pPr>
            <a:endParaRPr lang="it-IT" sz="1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>
              <a:tabLst>
                <a:tab pos="266700" algn="l"/>
              </a:tabLst>
              <a:defRPr/>
            </a:pPr>
            <a:r>
              <a:rPr lang="it-IT" sz="1600" b="1" dirty="0">
                <a:ea typeface="ＭＳ Ｐゴシック" pitchFamily="34" charset="-128"/>
                <a:cs typeface="+mn-cs"/>
              </a:rPr>
              <a:t>Esito spedizione postale per UPC – Valori percentuali sul totale delle unità in lista 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557338"/>
            <a:ext cx="8280400" cy="33115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560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560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6732588" y="1412875"/>
            <a:ext cx="2016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Inizio consegna: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	  </a:t>
            </a:r>
            <a:r>
              <a:rPr lang="it-IT" sz="1600" b="1">
                <a:solidFill>
                  <a:srgbClr val="C00000"/>
                </a:solidFill>
              </a:rPr>
              <a:t>3 sett 2012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</a:pPr>
            <a:endParaRPr lang="it-IT" sz="1600" b="1">
              <a:solidFill>
                <a:schemeClr val="bg2"/>
              </a:solidFill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Questionari consegnati: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		</a:t>
            </a:r>
            <a:r>
              <a:rPr lang="it-IT" sz="1600" b="1">
                <a:solidFill>
                  <a:srgbClr val="C00000"/>
                </a:solidFill>
              </a:rPr>
              <a:t>Toscana: 82% 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		 </a:t>
            </a:r>
            <a:r>
              <a:rPr lang="it-IT" sz="1600" b="1">
                <a:solidFill>
                  <a:srgbClr val="002060"/>
                </a:solidFill>
              </a:rPr>
              <a:t>Italia: 81%</a:t>
            </a:r>
            <a:endParaRPr lang="it-IT" sz="160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</a:pPr>
            <a:endParaRPr lang="it-IT" sz="1600" b="1">
              <a:solidFill>
                <a:schemeClr val="bg2"/>
              </a:solidFill>
            </a:endParaRP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q"/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Per rilevazione: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	  </a:t>
            </a:r>
            <a:r>
              <a:rPr lang="it-IT" sz="1600" b="1">
                <a:solidFill>
                  <a:srgbClr val="C00000"/>
                </a:solidFill>
              </a:rPr>
              <a:t>Imprese: 92% </a:t>
            </a:r>
          </a:p>
          <a:p>
            <a:pPr marL="342900" indent="-342900" algn="just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</a:pPr>
            <a:r>
              <a:rPr lang="it-IT" sz="1600" b="1">
                <a:solidFill>
                  <a:schemeClr val="bg2"/>
                </a:solidFill>
              </a:rPr>
              <a:t>	  </a:t>
            </a:r>
            <a:r>
              <a:rPr lang="it-IT" sz="1600" b="1">
                <a:solidFill>
                  <a:srgbClr val="002060"/>
                </a:solidFill>
              </a:rPr>
              <a:t>Non Profit: 76%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</a:pPr>
            <a:endParaRPr lang="it-IT" sz="1600" b="1">
              <a:solidFill>
                <a:schemeClr val="bg2"/>
              </a:solidFill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</a:pPr>
            <a:endParaRPr lang="it-IT" sz="1600" b="1">
              <a:solidFill>
                <a:schemeClr val="bg2"/>
              </a:solidFill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</a:pPr>
            <a:endParaRPr lang="it-IT" sz="1600">
              <a:solidFill>
                <a:schemeClr val="bg2"/>
              </a:solidFill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</a:pPr>
            <a:endParaRPr lang="it-IT" sz="1600">
              <a:solidFill>
                <a:schemeClr val="bg2"/>
              </a:solidFill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</a:pPr>
            <a:endParaRPr lang="it-IT" sz="1600">
              <a:solidFill>
                <a:schemeClr val="bg2"/>
              </a:solidFill>
            </a:endParaRPr>
          </a:p>
        </p:txBody>
      </p:sp>
      <p:pic>
        <p:nvPicPr>
          <p:cNvPr id="2560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68413"/>
            <a:ext cx="665956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30300"/>
            <a:ext cx="83534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260350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 restituzione dei questionari compilati</a:t>
            </a:r>
          </a:p>
          <a:p>
            <a:pPr marL="266700" indent="-266700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eaLnBrk="0" hangingPunct="0">
              <a:defRPr/>
            </a:pPr>
            <a:r>
              <a:rPr lang="fr-FR" sz="1600" b="1" dirty="0" err="1">
                <a:ea typeface="ＭＳ Ｐゴシック" pitchFamily="34" charset="-128"/>
                <a:cs typeface="+mn-cs"/>
              </a:rPr>
              <a:t>Andamento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della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restituzione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in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Toscana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e in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Italia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–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Valori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percentuali</a:t>
            </a:r>
            <a:endParaRPr lang="it-IT" sz="1600" b="1" dirty="0">
              <a:ea typeface="ＭＳ Ｐゴシック" pitchFamily="34" charset="-128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557338"/>
            <a:ext cx="8280400" cy="33115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7653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482600" y="4851400"/>
            <a:ext cx="8280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endParaRPr lang="it-IT" sz="14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sp>
        <p:nvSpPr>
          <p:cNvPr id="27657" name="Text Box 7"/>
          <p:cNvSpPr txBox="1">
            <a:spLocks noChangeArrowheads="1"/>
          </p:cNvSpPr>
          <p:nvPr/>
        </p:nvSpPr>
        <p:spPr bwMode="auto">
          <a:xfrm rot="-5400000">
            <a:off x="7077075" y="2622550"/>
            <a:ext cx="10429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it-IT" sz="1400" b="1">
                <a:solidFill>
                  <a:srgbClr val="002060"/>
                </a:solidFill>
                <a:latin typeface="Calibri" pitchFamily="34" charset="0"/>
              </a:rPr>
              <a:t>CHIUSURA</a:t>
            </a:r>
          </a:p>
          <a:p>
            <a:pPr algn="ctr" eaLnBrk="0" hangingPunct="0">
              <a:spcAft>
                <a:spcPts val="1000"/>
              </a:spcAft>
            </a:pPr>
            <a:endParaRPr lang="it-IT" sz="1400">
              <a:solidFill>
                <a:srgbClr val="002060"/>
              </a:solidFill>
            </a:endParaRPr>
          </a:p>
        </p:txBody>
      </p:sp>
      <p:sp>
        <p:nvSpPr>
          <p:cNvPr id="27658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cxnSp>
        <p:nvCxnSpPr>
          <p:cNvPr id="24" name="Connettore 1 23"/>
          <p:cNvCxnSpPr>
            <a:cxnSpLocks noChangeShapeType="1"/>
          </p:cNvCxnSpPr>
          <p:nvPr/>
        </p:nvCxnSpPr>
        <p:spPr bwMode="auto">
          <a:xfrm flipV="1">
            <a:off x="2843213" y="1196975"/>
            <a:ext cx="0" cy="3527425"/>
          </a:xfrm>
          <a:prstGeom prst="line">
            <a:avLst/>
          </a:prstGeom>
          <a:noFill/>
          <a:ln w="25400" algn="ctr">
            <a:solidFill>
              <a:srgbClr val="002060"/>
            </a:solidFill>
            <a:prstDash val="dash"/>
            <a:round/>
            <a:headEnd/>
            <a:tailEnd/>
          </a:ln>
        </p:spPr>
      </p:cxnSp>
      <p:cxnSp>
        <p:nvCxnSpPr>
          <p:cNvPr id="25" name="Connettore 1 24"/>
          <p:cNvCxnSpPr>
            <a:cxnSpLocks noChangeShapeType="1"/>
          </p:cNvCxnSpPr>
          <p:nvPr/>
        </p:nvCxnSpPr>
        <p:spPr bwMode="auto">
          <a:xfrm flipV="1">
            <a:off x="5148263" y="1196975"/>
            <a:ext cx="0" cy="3527425"/>
          </a:xfrm>
          <a:prstGeom prst="line">
            <a:avLst/>
          </a:prstGeom>
          <a:noFill/>
          <a:ln w="25400" algn="ctr">
            <a:solidFill>
              <a:srgbClr val="002060"/>
            </a:solidFill>
            <a:prstDash val="dash"/>
            <a:round/>
            <a:headEnd/>
            <a:tailEnd/>
          </a:ln>
        </p:spPr>
      </p:cxnSp>
      <p:cxnSp>
        <p:nvCxnSpPr>
          <p:cNvPr id="28" name="Connettore 1 27"/>
          <p:cNvCxnSpPr>
            <a:cxnSpLocks noChangeShapeType="1"/>
          </p:cNvCxnSpPr>
          <p:nvPr/>
        </p:nvCxnSpPr>
        <p:spPr bwMode="auto">
          <a:xfrm flipV="1">
            <a:off x="6011863" y="1196975"/>
            <a:ext cx="0" cy="3527425"/>
          </a:xfrm>
          <a:prstGeom prst="line">
            <a:avLst/>
          </a:prstGeom>
          <a:noFill/>
          <a:ln w="25400" algn="ctr">
            <a:solidFill>
              <a:srgbClr val="002060"/>
            </a:solidFill>
            <a:prstDash val="dash"/>
            <a:round/>
            <a:headEnd/>
            <a:tailEnd/>
          </a:ln>
        </p:spPr>
      </p:cxnSp>
      <p:cxnSp>
        <p:nvCxnSpPr>
          <p:cNvPr id="29" name="Connettore 1 28"/>
          <p:cNvCxnSpPr>
            <a:cxnSpLocks noChangeShapeType="1"/>
          </p:cNvCxnSpPr>
          <p:nvPr/>
        </p:nvCxnSpPr>
        <p:spPr bwMode="auto">
          <a:xfrm flipV="1">
            <a:off x="4211638" y="1196975"/>
            <a:ext cx="0" cy="3527425"/>
          </a:xfrm>
          <a:prstGeom prst="line">
            <a:avLst/>
          </a:prstGeom>
          <a:noFill/>
          <a:ln w="25400" algn="ctr">
            <a:solidFill>
              <a:srgbClr val="002060"/>
            </a:solidFill>
            <a:prstDash val="dash"/>
            <a:round/>
            <a:headEnd/>
            <a:tailEnd/>
          </a:ln>
        </p:spPr>
      </p:cxnSp>
      <p:cxnSp>
        <p:nvCxnSpPr>
          <p:cNvPr id="30" name="Connettore 1 29"/>
          <p:cNvCxnSpPr/>
          <p:nvPr/>
        </p:nvCxnSpPr>
        <p:spPr bwMode="auto">
          <a:xfrm flipV="1">
            <a:off x="7667625" y="1125538"/>
            <a:ext cx="0" cy="345598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27664" name="Connettore 1 30"/>
          <p:cNvCxnSpPr>
            <a:cxnSpLocks noChangeShapeType="1"/>
          </p:cNvCxnSpPr>
          <p:nvPr/>
        </p:nvCxnSpPr>
        <p:spPr bwMode="auto">
          <a:xfrm flipV="1">
            <a:off x="8172450" y="1125538"/>
            <a:ext cx="0" cy="3455987"/>
          </a:xfrm>
          <a:prstGeom prst="lin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27665" name="Text Box 7"/>
          <p:cNvSpPr txBox="1">
            <a:spLocks noChangeArrowheads="1"/>
          </p:cNvSpPr>
          <p:nvPr/>
        </p:nvSpPr>
        <p:spPr bwMode="auto">
          <a:xfrm rot="-5400000">
            <a:off x="7401719" y="2486819"/>
            <a:ext cx="14970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it-IT" sz="1400" b="1">
                <a:solidFill>
                  <a:srgbClr val="002060"/>
                </a:solidFill>
                <a:latin typeface="Calibri" pitchFamily="34" charset="0"/>
              </a:rPr>
              <a:t>ACCERTAMENTO</a:t>
            </a:r>
          </a:p>
          <a:p>
            <a:pPr algn="ctr" eaLnBrk="0" hangingPunct="0">
              <a:spcAft>
                <a:spcPts val="1000"/>
              </a:spcAft>
            </a:pPr>
            <a:endParaRPr lang="it-IT" sz="1400">
              <a:solidFill>
                <a:srgbClr val="002060"/>
              </a:solidFill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2124075" y="2708275"/>
            <a:ext cx="8985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it-IT" sz="1400" b="1" i="1">
                <a:solidFill>
                  <a:srgbClr val="C00000"/>
                </a:solidFill>
                <a:latin typeface="Calibri" pitchFamily="34" charset="0"/>
              </a:rPr>
              <a:t>I sollecito PEC        </a:t>
            </a:r>
            <a:r>
              <a:rPr lang="it-IT" sz="1400" b="1" i="1">
                <a:solidFill>
                  <a:srgbClr val="002060"/>
                </a:solidFill>
                <a:latin typeface="Calibri" pitchFamily="34" charset="0"/>
              </a:rPr>
              <a:t>10 mila</a:t>
            </a:r>
          </a:p>
          <a:p>
            <a:pPr algn="ctr" eaLnBrk="0" hangingPunct="0">
              <a:spcAft>
                <a:spcPts val="1000"/>
              </a:spcAft>
            </a:pPr>
            <a:endParaRPr lang="it-IT" sz="1400" i="1"/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4500563" y="1773238"/>
            <a:ext cx="8985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it-IT" sz="1400" b="1" i="1">
                <a:solidFill>
                  <a:srgbClr val="C00000"/>
                </a:solidFill>
                <a:latin typeface="Calibri" pitchFamily="34" charset="0"/>
              </a:rPr>
              <a:t>II sollecito PEC         </a:t>
            </a:r>
            <a:r>
              <a:rPr lang="it-IT" sz="1400" b="1" i="1">
                <a:solidFill>
                  <a:srgbClr val="002060"/>
                </a:solidFill>
                <a:latin typeface="Calibri" pitchFamily="34" charset="0"/>
              </a:rPr>
              <a:t>6 mila</a:t>
            </a:r>
            <a:endParaRPr lang="it-IT" sz="1400" b="1" i="1">
              <a:solidFill>
                <a:srgbClr val="C00000"/>
              </a:solidFill>
              <a:latin typeface="Calibri" pitchFamily="34" charset="0"/>
            </a:endParaRPr>
          </a:p>
          <a:p>
            <a:pPr algn="ctr" eaLnBrk="0" hangingPunct="0">
              <a:spcAft>
                <a:spcPts val="1000"/>
              </a:spcAft>
            </a:pPr>
            <a:endParaRPr lang="it-IT" sz="1400" i="1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5364163" y="1412875"/>
            <a:ext cx="8985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it-IT" sz="1400" b="1" i="1">
                <a:solidFill>
                  <a:srgbClr val="C00000"/>
                </a:solidFill>
                <a:latin typeface="Calibri" pitchFamily="34" charset="0"/>
              </a:rPr>
              <a:t>III sollecito PEC          </a:t>
            </a:r>
            <a:r>
              <a:rPr lang="it-IT" sz="1400" b="1" i="1">
                <a:solidFill>
                  <a:srgbClr val="002060"/>
                </a:solidFill>
                <a:latin typeface="Calibri" pitchFamily="34" charset="0"/>
              </a:rPr>
              <a:t>4 mila</a:t>
            </a:r>
            <a:endParaRPr lang="it-IT" sz="1400" b="1" i="1">
              <a:solidFill>
                <a:srgbClr val="C00000"/>
              </a:solidFill>
              <a:latin typeface="Calibri" pitchFamily="34" charset="0"/>
            </a:endParaRPr>
          </a:p>
          <a:p>
            <a:pPr algn="ctr" eaLnBrk="0" hangingPunct="0">
              <a:spcAft>
                <a:spcPts val="1000"/>
              </a:spcAft>
            </a:pPr>
            <a:endParaRPr lang="it-IT" sz="1400" i="1"/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3635375" y="2205038"/>
            <a:ext cx="8985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Aft>
                <a:spcPts val="1000"/>
              </a:spcAft>
            </a:pPr>
            <a:r>
              <a:rPr lang="it-IT" sz="1400" b="1" i="1">
                <a:solidFill>
                  <a:srgbClr val="C00000"/>
                </a:solidFill>
                <a:latin typeface="Calibri" pitchFamily="34" charset="0"/>
              </a:rPr>
              <a:t>Sollecito postale </a:t>
            </a:r>
            <a:r>
              <a:rPr lang="it-IT" sz="1400" b="1" i="1">
                <a:solidFill>
                  <a:srgbClr val="002060"/>
                </a:solidFill>
                <a:latin typeface="Calibri" pitchFamily="34" charset="0"/>
              </a:rPr>
              <a:t>22 mila</a:t>
            </a:r>
            <a:endParaRPr lang="it-IT" sz="1400" b="1" i="1">
              <a:solidFill>
                <a:srgbClr val="C00000"/>
              </a:solidFill>
              <a:latin typeface="Calibri" pitchFamily="34" charset="0"/>
            </a:endParaRPr>
          </a:p>
          <a:p>
            <a:pPr algn="ctr" eaLnBrk="0" hangingPunct="0">
              <a:spcAft>
                <a:spcPts val="1000"/>
              </a:spcAft>
            </a:pPr>
            <a:endParaRPr lang="it-IT" sz="1400" i="1"/>
          </a:p>
        </p:txBody>
      </p:sp>
      <p:sp>
        <p:nvSpPr>
          <p:cNvPr id="27670" name="CasellaDiTesto 25"/>
          <p:cNvSpPr txBox="1">
            <a:spLocks noChangeArrowheads="1"/>
          </p:cNvSpPr>
          <p:nvPr/>
        </p:nvSpPr>
        <p:spPr bwMode="auto">
          <a:xfrm>
            <a:off x="8101013" y="1290638"/>
            <a:ext cx="10080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600" b="1">
                <a:solidFill>
                  <a:srgbClr val="C00000"/>
                </a:solidFill>
              </a:rPr>
              <a:t>89,3%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8172450" y="1651000"/>
            <a:ext cx="10080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84,9%</a:t>
            </a:r>
          </a:p>
        </p:txBody>
      </p:sp>
      <p:sp>
        <p:nvSpPr>
          <p:cNvPr id="27672" name="CasellaDiTesto 37"/>
          <p:cNvSpPr txBox="1">
            <a:spLocks noChangeArrowheads="1"/>
          </p:cNvSpPr>
          <p:nvPr/>
        </p:nvSpPr>
        <p:spPr bwMode="auto">
          <a:xfrm>
            <a:off x="6011863" y="3933825"/>
            <a:ext cx="15843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>
                <a:solidFill>
                  <a:srgbClr val="0070C0"/>
                </a:solidFill>
              </a:rPr>
              <a:t>Differenze Toscana</a:t>
            </a:r>
          </a:p>
        </p:txBody>
      </p:sp>
      <p:sp>
        <p:nvSpPr>
          <p:cNvPr id="40" name="Rettangolo 39"/>
          <p:cNvSpPr>
            <a:spLocks noChangeArrowheads="1"/>
          </p:cNvSpPr>
          <p:nvPr/>
        </p:nvSpPr>
        <p:spPr bwMode="auto">
          <a:xfrm>
            <a:off x="971550" y="1268413"/>
            <a:ext cx="1439863" cy="1439862"/>
          </a:xfrm>
          <a:prstGeom prst="rect">
            <a:avLst/>
          </a:prstGeom>
          <a:solidFill>
            <a:schemeClr val="accent1">
              <a:alpha val="56862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it-IT" sz="1600">
                <a:solidFill>
                  <a:srgbClr val="000000"/>
                </a:solidFill>
              </a:rPr>
              <a:t>Solleciti per  100 unità in lista: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it-IT" sz="1600">
                <a:solidFill>
                  <a:srgbClr val="000000"/>
                </a:solidFill>
              </a:rPr>
              <a:t> 75 Toscana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it-IT" sz="1600">
                <a:solidFill>
                  <a:srgbClr val="000000"/>
                </a:solidFill>
              </a:rPr>
              <a:t> 78  Italia</a:t>
            </a:r>
          </a:p>
        </p:txBody>
      </p:sp>
      <p:sp>
        <p:nvSpPr>
          <p:cNvPr id="41" name="Rettangolo 40"/>
          <p:cNvSpPr>
            <a:spLocks noChangeArrowheads="1"/>
          </p:cNvSpPr>
          <p:nvPr/>
        </p:nvSpPr>
        <p:spPr bwMode="auto">
          <a:xfrm>
            <a:off x="2051050" y="3429000"/>
            <a:ext cx="865188" cy="287338"/>
          </a:xfrm>
          <a:prstGeom prst="rect">
            <a:avLst/>
          </a:prstGeom>
          <a:solidFill>
            <a:srgbClr val="FFFF00">
              <a:alpha val="58823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>
                <a:solidFill>
                  <a:srgbClr val="000000"/>
                </a:solidFill>
              </a:rPr>
              <a:t>6% NP</a:t>
            </a:r>
          </a:p>
        </p:txBody>
      </p:sp>
      <p:sp>
        <p:nvSpPr>
          <p:cNvPr id="42" name="Rettangolo 41"/>
          <p:cNvSpPr>
            <a:spLocks noChangeArrowheads="1"/>
          </p:cNvSpPr>
          <p:nvPr/>
        </p:nvSpPr>
        <p:spPr bwMode="auto">
          <a:xfrm>
            <a:off x="3635375" y="2924175"/>
            <a:ext cx="792163" cy="288925"/>
          </a:xfrm>
          <a:prstGeom prst="rect">
            <a:avLst/>
          </a:prstGeom>
          <a:solidFill>
            <a:srgbClr val="FFFF00">
              <a:alpha val="56862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200">
                <a:solidFill>
                  <a:srgbClr val="000000"/>
                </a:solidFill>
              </a:rPr>
              <a:t>85% NP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 restituzione dei questionari compilati</a:t>
            </a:r>
          </a:p>
          <a:p>
            <a:pPr marL="266700" indent="-266700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  <a:p>
            <a:pPr eaLnBrk="0" hangingPunct="0">
              <a:defRPr/>
            </a:pPr>
            <a:r>
              <a:rPr lang="fr-FR" sz="1600" b="1" dirty="0" err="1">
                <a:ea typeface="ＭＳ Ｐゴシック" pitchFamily="34" charset="-128"/>
                <a:cs typeface="+mn-cs"/>
              </a:rPr>
              <a:t>Questionari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restituiti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per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canale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e UPC –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Valori</a:t>
            </a:r>
            <a:r>
              <a:rPr lang="fr-FR" sz="1600" b="1" dirty="0">
                <a:ea typeface="ＭＳ Ｐゴシック" pitchFamily="34" charset="-128"/>
                <a:cs typeface="+mn-cs"/>
              </a:rPr>
              <a:t> </a:t>
            </a:r>
            <a:r>
              <a:rPr lang="fr-FR" sz="1600" b="1" dirty="0" err="1">
                <a:ea typeface="ＭＳ Ｐゴシック" pitchFamily="34" charset="-128"/>
                <a:cs typeface="+mn-cs"/>
              </a:rPr>
              <a:t>percentuali</a:t>
            </a:r>
            <a:endParaRPr lang="it-IT" sz="1600" b="1" dirty="0">
              <a:ea typeface="ＭＳ Ｐゴシック" pitchFamily="34" charset="-128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557338"/>
            <a:ext cx="8280400" cy="33115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969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9700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482600" y="4851400"/>
            <a:ext cx="8280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endParaRPr lang="it-IT" sz="14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70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sp>
        <p:nvSpPr>
          <p:cNvPr id="29704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pic>
        <p:nvPicPr>
          <p:cNvPr id="2970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981075"/>
            <a:ext cx="741680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1258888" y="3789363"/>
            <a:ext cx="433387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19°</a:t>
            </a: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6875463" y="3789363"/>
            <a:ext cx="433387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99°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1835150" y="3789363"/>
            <a:ext cx="433388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28°</a:t>
            </a: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2843213" y="3789363"/>
            <a:ext cx="433387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44°</a:t>
            </a:r>
          </a:p>
        </p:txBody>
      </p:sp>
      <p:sp>
        <p:nvSpPr>
          <p:cNvPr id="16" name="CasellaDiTesto 15"/>
          <p:cNvSpPr txBox="1">
            <a:spLocks noChangeArrowheads="1"/>
          </p:cNvSpPr>
          <p:nvPr/>
        </p:nvSpPr>
        <p:spPr bwMode="auto">
          <a:xfrm>
            <a:off x="3348038" y="3789363"/>
            <a:ext cx="431800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47°</a:t>
            </a:r>
          </a:p>
        </p:txBody>
      </p:sp>
      <p:sp>
        <p:nvSpPr>
          <p:cNvPr id="17" name="CasellaDiTesto 16"/>
          <p:cNvSpPr txBox="1">
            <a:spLocks noChangeArrowheads="1"/>
          </p:cNvSpPr>
          <p:nvPr/>
        </p:nvSpPr>
        <p:spPr bwMode="auto">
          <a:xfrm>
            <a:off x="4284663" y="3789363"/>
            <a:ext cx="431800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74°</a:t>
            </a:r>
          </a:p>
        </p:txBody>
      </p:sp>
      <p:sp>
        <p:nvSpPr>
          <p:cNvPr id="18" name="CasellaDiTesto 17"/>
          <p:cNvSpPr txBox="1">
            <a:spLocks noChangeArrowheads="1"/>
          </p:cNvSpPr>
          <p:nvPr/>
        </p:nvSpPr>
        <p:spPr bwMode="auto">
          <a:xfrm>
            <a:off x="4859338" y="3789363"/>
            <a:ext cx="433387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76°</a:t>
            </a:r>
          </a:p>
        </p:txBody>
      </p:sp>
      <p:sp>
        <p:nvSpPr>
          <p:cNvPr id="19" name="CasellaDiTesto 18"/>
          <p:cNvSpPr txBox="1">
            <a:spLocks noChangeArrowheads="1"/>
          </p:cNvSpPr>
          <p:nvPr/>
        </p:nvSpPr>
        <p:spPr bwMode="auto">
          <a:xfrm>
            <a:off x="5364163" y="3789363"/>
            <a:ext cx="431800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78°</a:t>
            </a:r>
          </a:p>
        </p:txBody>
      </p:sp>
      <p:sp>
        <p:nvSpPr>
          <p:cNvPr id="21" name="CasellaDiTesto 20"/>
          <p:cNvSpPr txBox="1">
            <a:spLocks noChangeArrowheads="1"/>
          </p:cNvSpPr>
          <p:nvPr/>
        </p:nvSpPr>
        <p:spPr bwMode="auto">
          <a:xfrm>
            <a:off x="5867400" y="3789363"/>
            <a:ext cx="433388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90°</a:t>
            </a:r>
          </a:p>
        </p:txBody>
      </p:sp>
      <p:sp>
        <p:nvSpPr>
          <p:cNvPr id="22" name="CasellaDiTesto 21"/>
          <p:cNvSpPr txBox="1">
            <a:spLocks noChangeArrowheads="1"/>
          </p:cNvSpPr>
          <p:nvPr/>
        </p:nvSpPr>
        <p:spPr bwMode="auto">
          <a:xfrm>
            <a:off x="6372225" y="3789363"/>
            <a:ext cx="431800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200" b="1"/>
              <a:t>98°</a:t>
            </a:r>
          </a:p>
        </p:txBody>
      </p:sp>
      <p:sp>
        <p:nvSpPr>
          <p:cNvPr id="23" name="CasellaDiTesto 22"/>
          <p:cNvSpPr txBox="1">
            <a:spLocks noChangeArrowheads="1"/>
          </p:cNvSpPr>
          <p:nvPr/>
        </p:nvSpPr>
        <p:spPr bwMode="auto">
          <a:xfrm>
            <a:off x="7524750" y="1093788"/>
            <a:ext cx="16192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800" b="1" i="1"/>
              <a:t>Rilevatori </a:t>
            </a:r>
          </a:p>
          <a:p>
            <a:pPr eaLnBrk="0" hangingPunct="0"/>
            <a:r>
              <a:rPr lang="it-IT" sz="1700" b="1">
                <a:solidFill>
                  <a:srgbClr val="C00000"/>
                </a:solidFill>
              </a:rPr>
              <a:t>Toscana: 9,6</a:t>
            </a:r>
          </a:p>
          <a:p>
            <a:pPr eaLnBrk="0" hangingPunct="0"/>
            <a:r>
              <a:rPr lang="it-IT" sz="1700" b="1">
                <a:solidFill>
                  <a:srgbClr val="0070C0"/>
                </a:solidFill>
              </a:rPr>
              <a:t>Italia: 8,7</a:t>
            </a:r>
          </a:p>
          <a:p>
            <a:pPr eaLnBrk="0" hangingPunct="0"/>
            <a:endParaRPr lang="it-IT" sz="600" b="1">
              <a:solidFill>
                <a:srgbClr val="0070C0"/>
              </a:solidFill>
            </a:endParaRPr>
          </a:p>
          <a:p>
            <a:pPr eaLnBrk="0" hangingPunct="0"/>
            <a:r>
              <a:rPr lang="it-IT" sz="1800" b="1" i="1"/>
              <a:t>Uffici postali</a:t>
            </a:r>
          </a:p>
          <a:p>
            <a:pPr eaLnBrk="0" hangingPunct="0"/>
            <a:r>
              <a:rPr lang="it-IT" sz="1700" b="1">
                <a:solidFill>
                  <a:srgbClr val="C00000"/>
                </a:solidFill>
              </a:rPr>
              <a:t>Toscana: 11,3</a:t>
            </a:r>
          </a:p>
          <a:p>
            <a:pPr eaLnBrk="0" hangingPunct="0"/>
            <a:r>
              <a:rPr lang="it-IT" sz="1700" b="1">
                <a:solidFill>
                  <a:srgbClr val="0070C0"/>
                </a:solidFill>
              </a:rPr>
              <a:t>Italia: 11,1</a:t>
            </a:r>
          </a:p>
          <a:p>
            <a:pPr eaLnBrk="0" hangingPunct="0"/>
            <a:endParaRPr lang="it-IT" sz="600" b="1">
              <a:solidFill>
                <a:srgbClr val="0070C0"/>
              </a:solidFill>
            </a:endParaRPr>
          </a:p>
          <a:p>
            <a:pPr eaLnBrk="0" hangingPunct="0"/>
            <a:r>
              <a:rPr lang="it-IT" sz="1800" b="1" i="1"/>
              <a:t>UPC</a:t>
            </a:r>
          </a:p>
          <a:p>
            <a:pPr eaLnBrk="0" hangingPunct="0"/>
            <a:r>
              <a:rPr lang="it-IT" sz="1700" b="1">
                <a:solidFill>
                  <a:srgbClr val="C00000"/>
                </a:solidFill>
              </a:rPr>
              <a:t>Toscana: 17,5</a:t>
            </a:r>
          </a:p>
          <a:p>
            <a:pPr eaLnBrk="0" hangingPunct="0"/>
            <a:r>
              <a:rPr lang="it-IT" sz="1700" b="1">
                <a:solidFill>
                  <a:srgbClr val="0070C0"/>
                </a:solidFill>
              </a:rPr>
              <a:t>Italia: 13,8</a:t>
            </a:r>
          </a:p>
          <a:p>
            <a:pPr eaLnBrk="0" hangingPunct="0"/>
            <a:endParaRPr lang="it-IT" sz="600" b="1"/>
          </a:p>
          <a:p>
            <a:pPr eaLnBrk="0" hangingPunct="0"/>
            <a:r>
              <a:rPr lang="it-IT" sz="1800" b="1"/>
              <a:t>Web</a:t>
            </a:r>
          </a:p>
          <a:p>
            <a:pPr eaLnBrk="0" hangingPunct="0"/>
            <a:r>
              <a:rPr lang="it-IT" sz="1700" b="1">
                <a:solidFill>
                  <a:srgbClr val="C00000"/>
                </a:solidFill>
              </a:rPr>
              <a:t>Toscana: 61,5</a:t>
            </a:r>
          </a:p>
          <a:p>
            <a:pPr eaLnBrk="0" hangingPunct="0"/>
            <a:r>
              <a:rPr lang="it-IT" sz="1700" b="1">
                <a:solidFill>
                  <a:srgbClr val="0070C0"/>
                </a:solidFill>
              </a:rPr>
              <a:t>Italia: 66,4</a:t>
            </a:r>
          </a:p>
          <a:p>
            <a:pPr eaLnBrk="0" hangingPunct="0"/>
            <a:endParaRPr lang="it-IT" sz="1800" b="1"/>
          </a:p>
        </p:txBody>
      </p:sp>
      <p:sp>
        <p:nvSpPr>
          <p:cNvPr id="24" name="Rettangolo 23"/>
          <p:cNvSpPr>
            <a:spLocks noChangeArrowheads="1"/>
          </p:cNvSpPr>
          <p:nvPr/>
        </p:nvSpPr>
        <p:spPr bwMode="auto">
          <a:xfrm>
            <a:off x="7524750" y="3789363"/>
            <a:ext cx="1619250" cy="792162"/>
          </a:xfrm>
          <a:prstGeom prst="rect">
            <a:avLst/>
          </a:prstGeom>
          <a:solidFill>
            <a:srgbClr val="FFFF00">
              <a:alpha val="58823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5" name="Parallelogramma 24"/>
          <p:cNvSpPr>
            <a:spLocks noChangeArrowheads="1"/>
          </p:cNvSpPr>
          <p:nvPr/>
        </p:nvSpPr>
        <p:spPr bwMode="auto">
          <a:xfrm>
            <a:off x="2051050" y="4508500"/>
            <a:ext cx="576263" cy="576263"/>
          </a:xfrm>
          <a:prstGeom prst="parallelogram">
            <a:avLst>
              <a:gd name="adj" fmla="val 25000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6" name="Parallelogramma 25"/>
          <p:cNvSpPr>
            <a:spLocks noChangeArrowheads="1"/>
          </p:cNvSpPr>
          <p:nvPr/>
        </p:nvSpPr>
        <p:spPr bwMode="auto">
          <a:xfrm>
            <a:off x="3419475" y="4581525"/>
            <a:ext cx="720725" cy="503238"/>
          </a:xfrm>
          <a:prstGeom prst="parallelogram">
            <a:avLst>
              <a:gd name="adj" fmla="val 42382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1746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>
                <a:solidFill>
                  <a:srgbClr val="CA0A20"/>
                </a:solidFill>
                <a:latin typeface="Courier New" pitchFamily="49" charset="0"/>
              </a:rPr>
              <a:t>Firenze - 8 Maggio 2014</a:t>
            </a:r>
          </a:p>
        </p:txBody>
      </p:sp>
      <p:sp>
        <p:nvSpPr>
          <p:cNvPr id="31748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b="1">
                <a:solidFill>
                  <a:schemeClr val="bg1"/>
                </a:solidFill>
              </a:rPr>
              <a:t>Processo di rilevazione censuaria di imprese e istituzioni non profit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457200" y="2895600"/>
            <a:ext cx="8288338" cy="1295400"/>
          </a:xfrm>
          <a:prstGeom prst="rect">
            <a:avLst/>
          </a:prstGeom>
          <a:solidFill>
            <a:srgbClr val="CA0A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/>
          </a:p>
        </p:txBody>
      </p:sp>
      <p:sp>
        <p:nvSpPr>
          <p:cNvPr id="31750" name="Text Box 13"/>
          <p:cNvSpPr txBox="1">
            <a:spLocks noChangeArrowheads="1"/>
          </p:cNvSpPr>
          <p:nvPr/>
        </p:nvSpPr>
        <p:spPr bwMode="auto">
          <a:xfrm>
            <a:off x="3505200" y="2941638"/>
            <a:ext cx="5257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b="1">
                <a:solidFill>
                  <a:schemeClr val="bg1"/>
                </a:solidFill>
              </a:rPr>
              <a:t>Indagine di valutazione del processo di rilevazione censuaria di imprese e istituzioni non profit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3542</TotalTime>
  <Words>1140</Words>
  <Application>Microsoft Office PowerPoint</Application>
  <PresentationFormat>Presentazione su schermo (4:3)</PresentationFormat>
  <Paragraphs>403</Paragraphs>
  <Slides>21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Presentazione vuota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151</cp:revision>
  <cp:lastPrinted>2014-04-28T15:02:57Z</cp:lastPrinted>
  <dcterms:created xsi:type="dcterms:W3CDTF">2012-09-11T12:14:20Z</dcterms:created>
  <dcterms:modified xsi:type="dcterms:W3CDTF">2014-06-09T13:31:32Z</dcterms:modified>
</cp:coreProperties>
</file>