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358" r:id="rId3"/>
    <p:sldId id="355" r:id="rId4"/>
    <p:sldId id="308" r:id="rId5"/>
    <p:sldId id="334" r:id="rId6"/>
    <p:sldId id="295" r:id="rId7"/>
    <p:sldId id="309" r:id="rId8"/>
    <p:sldId id="328" r:id="rId9"/>
    <p:sldId id="349" r:id="rId10"/>
    <p:sldId id="348" r:id="rId11"/>
    <p:sldId id="313" r:id="rId12"/>
    <p:sldId id="356" r:id="rId13"/>
    <p:sldId id="315" r:id="rId14"/>
    <p:sldId id="330" r:id="rId15"/>
    <p:sldId id="331" r:id="rId16"/>
    <p:sldId id="332" r:id="rId17"/>
    <p:sldId id="336" r:id="rId18"/>
    <p:sldId id="350" r:id="rId19"/>
    <p:sldId id="361" r:id="rId20"/>
    <p:sldId id="362" r:id="rId21"/>
    <p:sldId id="345" r:id="rId22"/>
    <p:sldId id="360" r:id="rId23"/>
    <p:sldId id="319" r:id="rId24"/>
    <p:sldId id="352" r:id="rId25"/>
    <p:sldId id="357" r:id="rId26"/>
    <p:sldId id="351" r:id="rId27"/>
    <p:sldId id="353" r:id="rId28"/>
    <p:sldId id="343" r:id="rId29"/>
    <p:sldId id="282" r:id="rId30"/>
  </p:sldIdLst>
  <p:sldSz cx="9144000" cy="6858000" type="screen4x3"/>
  <p:notesSz cx="6788150" cy="9923463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0033CC"/>
    <a:srgbClr val="375517"/>
    <a:srgbClr val="CA0A20"/>
    <a:srgbClr val="FF9933"/>
    <a:srgbClr val="FFFFFF"/>
    <a:srgbClr val="3333CC"/>
    <a:srgbClr val="CC0000"/>
    <a:srgbClr val="FF7575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5482" autoAdjust="0"/>
  </p:normalViewPr>
  <p:slideViewPr>
    <p:cSldViewPr>
      <p:cViewPr>
        <p:scale>
          <a:sx n="104" d="100"/>
          <a:sy n="104" d="100"/>
        </p:scale>
        <p:origin x="-90" y="48"/>
      </p:cViewPr>
      <p:guideLst>
        <p:guide orient="horz" pos="516"/>
        <p:guide pos="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1532" cy="497520"/>
          </a:xfrm>
          <a:prstGeom prst="rect">
            <a:avLst/>
          </a:prstGeom>
        </p:spPr>
        <p:txBody>
          <a:bodyPr vert="horz" lIns="92647" tIns="46323" rIns="92647" bIns="46323" rtlCol="0"/>
          <a:lstStyle>
            <a:lvl1pPr algn="l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5037" y="0"/>
            <a:ext cx="2941532" cy="497520"/>
          </a:xfrm>
          <a:prstGeom prst="rect">
            <a:avLst/>
          </a:prstGeom>
        </p:spPr>
        <p:txBody>
          <a:bodyPr vert="horz" wrap="square" lIns="92647" tIns="46323" rIns="92647" bIns="4632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18266CE-B36D-405C-8150-34C2BA885C38}" type="datetime1">
              <a:rPr lang="it-IT"/>
              <a:pPr/>
              <a:t>09/07/2014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1" y="9424359"/>
            <a:ext cx="2941532" cy="497520"/>
          </a:xfrm>
          <a:prstGeom prst="rect">
            <a:avLst/>
          </a:prstGeom>
        </p:spPr>
        <p:txBody>
          <a:bodyPr vert="horz" lIns="92647" tIns="46323" rIns="92647" bIns="46323" rtlCol="0" anchor="b"/>
          <a:lstStyle>
            <a:lvl1pPr algn="l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5037" y="9424359"/>
            <a:ext cx="2941532" cy="497520"/>
          </a:xfrm>
          <a:prstGeom prst="rect">
            <a:avLst/>
          </a:prstGeom>
        </p:spPr>
        <p:txBody>
          <a:bodyPr vert="horz" wrap="square" lIns="92647" tIns="46323" rIns="92647" bIns="4632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4A9F2A-3C29-490B-91B7-C9D5FF4E0357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6047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1532" cy="49752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2647" tIns="46323" rIns="92647" bIns="4632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6619" y="0"/>
            <a:ext cx="2941531" cy="49752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2647" tIns="46323" rIns="92647" bIns="4632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2813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088" y="4713764"/>
            <a:ext cx="4977977" cy="4465004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2647" tIns="46323" rIns="92647" bIns="463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5945"/>
            <a:ext cx="2941532" cy="49752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2647" tIns="46323" rIns="92647" bIns="4632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6619" y="9425945"/>
            <a:ext cx="2941531" cy="49752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2647" tIns="46323" rIns="92647" bIns="4632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3CF3B68-97BF-4D15-AA80-63BB7BB64700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79319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830745" indent="-37374763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598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196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6794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393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fld id="{E13CCA4E-CBCA-4B9E-A1B5-114DBE9CA9FA}" type="slidenum">
              <a:rPr lang="it-IT" sz="1200"/>
              <a:pPr/>
              <a:t>1</a:t>
            </a:fld>
            <a:endParaRPr lang="it-IT" sz="120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smtClean="0">
              <a:ea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830745" indent="-37374763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598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196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6794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393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fld id="{4161C8ED-10F5-4A00-B085-7924E4CF3465}" type="slidenum">
              <a:rPr lang="it-IT" sz="1200"/>
              <a:pPr/>
              <a:t>6</a:t>
            </a:fld>
            <a:endParaRPr lang="it-IT" sz="120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smtClean="0">
              <a:ea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830745" indent="-37374763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598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196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6794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393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fld id="{2B612ADD-6C93-4A7C-9451-A43DC820AF2A}" type="slidenum">
              <a:rPr lang="it-IT" sz="1200"/>
              <a:pPr/>
              <a:t>28</a:t>
            </a:fld>
            <a:endParaRPr lang="it-IT" sz="120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smtClean="0">
              <a:ea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830745" indent="-37374763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598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196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6794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393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fld id="{BB34DB04-8E31-4E9B-90CE-D163FCC1FAE7}" type="slidenum">
              <a:rPr lang="it-IT" sz="1200"/>
              <a:pPr/>
              <a:t>29</a:t>
            </a:fld>
            <a:endParaRPr lang="it-IT" sz="120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smtClean="0">
              <a:ea typeface="ＭＳ Ｐゴシック" pitchFamily="-8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784165-177F-4882-A5FF-BB59ED77E4BB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735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A58801-307A-4AE5-961E-98452A903E23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9588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2252A2-D6DD-464E-9C68-646341F6B114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1751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21EC2F-6777-4F87-9F3C-527A3381ACDC}" type="slidenum">
              <a:rPr lang="it-IT"/>
              <a:pPr/>
              <a:t>‹N›</a:t>
            </a:fld>
            <a:endParaRPr lang="it-IT" dirty="0"/>
          </a:p>
        </p:txBody>
      </p:sp>
      <p:sp>
        <p:nvSpPr>
          <p:cNvPr id="7" name="Text Box 6"/>
          <p:cNvSpPr txBox="1">
            <a:spLocks noChangeArrowheads="1"/>
          </p:cNvSpPr>
          <p:nvPr userDrawn="1"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it-IT" sz="1600" dirty="0" smtClean="0">
                <a:solidFill>
                  <a:srgbClr val="CA0A20"/>
                </a:solidFill>
                <a:latin typeface="Courier New" pitchFamily="-84" charset="0"/>
              </a:rPr>
              <a:t>GENOVA</a:t>
            </a:r>
            <a:r>
              <a:rPr lang="it-IT" sz="1600" baseline="0" dirty="0" smtClean="0">
                <a:solidFill>
                  <a:srgbClr val="CA0A20"/>
                </a:solidFill>
                <a:latin typeface="Courier New" pitchFamily="-84" charset="0"/>
              </a:rPr>
              <a:t> 11 GIUGNO </a:t>
            </a:r>
            <a:r>
              <a:rPr lang="it-IT" sz="1600" dirty="0" smtClean="0">
                <a:solidFill>
                  <a:srgbClr val="CA0A20"/>
                </a:solidFill>
                <a:latin typeface="Courier New" pitchFamily="-84" charset="0"/>
              </a:rPr>
              <a:t>2014</a:t>
            </a:r>
            <a:endParaRPr lang="it-IT" sz="1600" dirty="0">
              <a:solidFill>
                <a:srgbClr val="CA0A20"/>
              </a:solidFill>
              <a:latin typeface="Courier New" pitchFamily="-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1261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BBD91C-E68E-4645-A647-E26E3FF1BF6A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5601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ACF8C6-E55C-4038-A6A3-A63CD3B9CF11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1208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473A5D-418D-40C7-849E-5CC7EB14C87F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1298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6ADC2A-51CE-4331-9E35-19351239DD93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6190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184232-11DC-4706-A736-5ECC97FB32CD}" type="slidenum">
              <a:rPr lang="it-IT"/>
              <a:pPr/>
              <a:t>‹N›</a:t>
            </a:fld>
            <a:endParaRPr lang="it-IT"/>
          </a:p>
        </p:txBody>
      </p:sp>
      <p:sp>
        <p:nvSpPr>
          <p:cNvPr id="5" name="Text Box 6"/>
          <p:cNvSpPr txBox="1">
            <a:spLocks noChangeArrowheads="1"/>
          </p:cNvSpPr>
          <p:nvPr userDrawn="1"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it-IT" sz="1600" dirty="0" smtClean="0">
                <a:solidFill>
                  <a:srgbClr val="CA0A20"/>
                </a:solidFill>
                <a:latin typeface="Courier New" pitchFamily="-84" charset="0"/>
              </a:rPr>
              <a:t>GENOVA 11 GIUGNO 2014</a:t>
            </a:r>
            <a:endParaRPr lang="it-IT" sz="1600" dirty="0">
              <a:solidFill>
                <a:srgbClr val="CA0A20"/>
              </a:solidFill>
              <a:latin typeface="Courier New" pitchFamily="-84" charset="0"/>
            </a:endParaRPr>
          </a:p>
        </p:txBody>
      </p:sp>
      <p:sp>
        <p:nvSpPr>
          <p:cNvPr id="6" name="Line 5"/>
          <p:cNvSpPr>
            <a:spLocks noChangeShapeType="1"/>
          </p:cNvSpPr>
          <p:nvPr userDrawn="1"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pic>
        <p:nvPicPr>
          <p:cNvPr id="7" name="Immagine 15" descr="logo_censimento_istat_payoff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4994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2D6DD8-CA82-4582-AB7F-D65690A8934F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6545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97DBD3-9C86-40E0-B37C-4312B0982E93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9079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29C6A40-E4F2-48F7-91DF-1E6DDE329885}" type="slidenum">
              <a:rPr lang="it-IT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hyperlink" Target="http://censimentoindustriaeservizi.istat.it/" TargetMode="External"/><Relationship Id="rId4" Type="http://schemas.openxmlformats.org/officeDocument/2006/relationships/hyperlink" Target="http://www.istat.it/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63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it-IT" sz="1600" dirty="0" smtClean="0">
                <a:solidFill>
                  <a:srgbClr val="CA0A20"/>
                </a:solidFill>
                <a:latin typeface="Courier New" pitchFamily="-84" charset="0"/>
              </a:rPr>
              <a:t>GENOVA 11 GIUGNO 2014</a:t>
            </a:r>
            <a:endParaRPr lang="it-IT" sz="1600" dirty="0">
              <a:solidFill>
                <a:srgbClr val="CA0A20"/>
              </a:solidFill>
              <a:latin typeface="Courier New" pitchFamily="-84" charset="0"/>
            </a:endParaRPr>
          </a:p>
        </p:txBody>
      </p:sp>
      <p:sp>
        <p:nvSpPr>
          <p:cNvPr id="15364" name="Text Box 13"/>
          <p:cNvSpPr txBox="1">
            <a:spLocks noChangeArrowheads="1"/>
          </p:cNvSpPr>
          <p:nvPr/>
        </p:nvSpPr>
        <p:spPr bwMode="auto">
          <a:xfrm>
            <a:off x="4343400" y="2525713"/>
            <a:ext cx="433228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b="1">
                <a:solidFill>
                  <a:schemeClr val="bg1"/>
                </a:solidFill>
                <a:latin typeface="Courier" pitchFamily="-84" charset="0"/>
              </a:rPr>
              <a:t>Principali innovazioni e risultati del Censimento</a:t>
            </a:r>
          </a:p>
        </p:txBody>
      </p:sp>
      <p:sp>
        <p:nvSpPr>
          <p:cNvPr id="15365" name="Text Box 15"/>
          <p:cNvSpPr txBox="1">
            <a:spLocks noChangeArrowheads="1"/>
          </p:cNvSpPr>
          <p:nvPr/>
        </p:nvSpPr>
        <p:spPr bwMode="auto">
          <a:xfrm>
            <a:off x="4343400" y="960438"/>
            <a:ext cx="28209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1800">
                <a:solidFill>
                  <a:schemeClr val="bg1"/>
                </a:solidFill>
                <a:latin typeface="Courier" pitchFamily="-84" charset="0"/>
              </a:rPr>
              <a:t>Censimento</a:t>
            </a:r>
          </a:p>
          <a:p>
            <a:r>
              <a:rPr lang="it-IT" sz="1800">
                <a:solidFill>
                  <a:schemeClr val="bg1"/>
                </a:solidFill>
                <a:latin typeface="Courier" pitchFamily="-84" charset="0"/>
              </a:rPr>
              <a:t>dell’industria </a:t>
            </a:r>
          </a:p>
          <a:p>
            <a:r>
              <a:rPr lang="it-IT" sz="1800">
                <a:solidFill>
                  <a:schemeClr val="bg1"/>
                </a:solidFill>
                <a:latin typeface="Courier" pitchFamily="-84" charset="0"/>
              </a:rPr>
              <a:t>e dei servizi 2011</a:t>
            </a:r>
          </a:p>
        </p:txBody>
      </p:sp>
      <p:sp>
        <p:nvSpPr>
          <p:cNvPr id="15366" name="Text Box 16"/>
          <p:cNvSpPr txBox="1">
            <a:spLocks noChangeArrowheads="1"/>
          </p:cNvSpPr>
          <p:nvPr/>
        </p:nvSpPr>
        <p:spPr bwMode="auto">
          <a:xfrm>
            <a:off x="4419600" y="3933825"/>
            <a:ext cx="2362200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1400">
                <a:solidFill>
                  <a:schemeClr val="bg1"/>
                </a:solidFill>
                <a:latin typeface="Courier New" pitchFamily="-84" charset="0"/>
              </a:rPr>
              <a:t>ANDREA MANCINI</a:t>
            </a:r>
          </a:p>
          <a:p>
            <a:pPr>
              <a:spcBef>
                <a:spcPts val="600"/>
              </a:spcBef>
            </a:pPr>
            <a:r>
              <a:rPr lang="it-IT" sz="1100">
                <a:solidFill>
                  <a:schemeClr val="bg1"/>
                </a:solidFill>
                <a:latin typeface="Courier New" pitchFamily="-84" charset="0"/>
              </a:rPr>
              <a:t>Direttore del Dipartimento per i Censimenti e i registri amministrativi e statistici, Istat</a:t>
            </a:r>
          </a:p>
        </p:txBody>
      </p:sp>
      <p:pic>
        <p:nvPicPr>
          <p:cNvPr id="15367" name="Immagine 1" descr="logo_censimento_istat_payoff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911850"/>
            <a:ext cx="28178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8" name="Rectangle 4"/>
          <p:cNvSpPr>
            <a:spLocks noChangeArrowheads="1"/>
          </p:cNvSpPr>
          <p:nvPr/>
        </p:nvSpPr>
        <p:spPr bwMode="auto">
          <a:xfrm>
            <a:off x="457200" y="620713"/>
            <a:ext cx="8288338" cy="5040312"/>
          </a:xfrm>
          <a:prstGeom prst="rect">
            <a:avLst/>
          </a:prstGeom>
          <a:solidFill>
            <a:srgbClr val="CA0A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it-IT" dirty="0"/>
          </a:p>
        </p:txBody>
      </p:sp>
      <p:sp>
        <p:nvSpPr>
          <p:cNvPr id="15369" name="Text Box 13"/>
          <p:cNvSpPr txBox="1">
            <a:spLocks noChangeArrowheads="1"/>
          </p:cNvSpPr>
          <p:nvPr/>
        </p:nvSpPr>
        <p:spPr bwMode="auto">
          <a:xfrm>
            <a:off x="3851920" y="2940844"/>
            <a:ext cx="460851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b="1" dirty="0" smtClean="0">
                <a:solidFill>
                  <a:schemeClr val="bg1"/>
                </a:solidFill>
              </a:rPr>
              <a:t>Imprese, istituzioni pubbliche e </a:t>
            </a:r>
            <a:r>
              <a:rPr lang="it-IT" b="1" dirty="0">
                <a:solidFill>
                  <a:schemeClr val="bg1"/>
                </a:solidFill>
              </a:rPr>
              <a:t>settore non </a:t>
            </a:r>
            <a:r>
              <a:rPr lang="it-IT" b="1" dirty="0" smtClean="0">
                <a:solidFill>
                  <a:schemeClr val="bg1"/>
                </a:solidFill>
              </a:rPr>
              <a:t>profit </a:t>
            </a:r>
          </a:p>
          <a:p>
            <a:r>
              <a:rPr lang="it-IT" b="1" dirty="0" smtClean="0">
                <a:solidFill>
                  <a:schemeClr val="bg1"/>
                </a:solidFill>
              </a:rPr>
              <a:t>in Liguria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15370" name="Text Box 15"/>
          <p:cNvSpPr txBox="1">
            <a:spLocks noChangeArrowheads="1"/>
          </p:cNvSpPr>
          <p:nvPr/>
        </p:nvSpPr>
        <p:spPr bwMode="auto">
          <a:xfrm>
            <a:off x="3851920" y="1144613"/>
            <a:ext cx="3230544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1000" dirty="0">
                <a:solidFill>
                  <a:schemeClr val="bg1"/>
                </a:solidFill>
              </a:rPr>
              <a:t>9° Censimento dell’industria e dei servizi</a:t>
            </a:r>
          </a:p>
          <a:p>
            <a:r>
              <a:rPr lang="it-IT" sz="1000" dirty="0">
                <a:solidFill>
                  <a:schemeClr val="bg1"/>
                </a:solidFill>
              </a:rPr>
              <a:t>e Censimento delle Istituzioni non profit</a:t>
            </a:r>
          </a:p>
          <a:p>
            <a:endParaRPr lang="it-IT" sz="1400" dirty="0" smtClean="0">
              <a:solidFill>
                <a:schemeClr val="bg1"/>
              </a:solidFill>
            </a:endParaRPr>
          </a:p>
          <a:p>
            <a:r>
              <a:rPr lang="it-IT" sz="1400" dirty="0" smtClean="0">
                <a:solidFill>
                  <a:schemeClr val="bg1"/>
                </a:solidFill>
              </a:rPr>
              <a:t>Check-up </a:t>
            </a:r>
            <a:r>
              <a:rPr lang="it-IT" sz="1400" dirty="0">
                <a:solidFill>
                  <a:schemeClr val="bg1"/>
                </a:solidFill>
              </a:rPr>
              <a:t>della </a:t>
            </a:r>
            <a:r>
              <a:rPr lang="it-IT" sz="1400" dirty="0" smtClean="0">
                <a:solidFill>
                  <a:schemeClr val="bg1"/>
                </a:solidFill>
              </a:rPr>
              <a:t>Liguria</a:t>
            </a:r>
          </a:p>
          <a:p>
            <a:r>
              <a:rPr lang="it-IT" sz="1400" dirty="0" smtClean="0">
                <a:solidFill>
                  <a:schemeClr val="bg1"/>
                </a:solidFill>
              </a:rPr>
              <a:t>alla </a:t>
            </a:r>
            <a:r>
              <a:rPr lang="it-IT" sz="1400" dirty="0">
                <a:solidFill>
                  <a:schemeClr val="bg1"/>
                </a:solidFill>
              </a:rPr>
              <a:t>luce dei dati </a:t>
            </a:r>
            <a:r>
              <a:rPr lang="it-IT" sz="1400" dirty="0" smtClean="0">
                <a:solidFill>
                  <a:schemeClr val="bg1"/>
                </a:solidFill>
              </a:rPr>
              <a:t>censuari</a:t>
            </a:r>
          </a:p>
          <a:p>
            <a:endParaRPr lang="it-IT" sz="800" dirty="0" smtClean="0">
              <a:solidFill>
                <a:schemeClr val="bg1"/>
              </a:solidFill>
            </a:endParaRPr>
          </a:p>
        </p:txBody>
      </p:sp>
      <p:sp>
        <p:nvSpPr>
          <p:cNvPr id="15371" name="Text Box 16"/>
          <p:cNvSpPr txBox="1">
            <a:spLocks noChangeArrowheads="1"/>
          </p:cNvSpPr>
          <p:nvPr/>
        </p:nvSpPr>
        <p:spPr bwMode="auto">
          <a:xfrm>
            <a:off x="3851920" y="4226719"/>
            <a:ext cx="3230544" cy="104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1400" dirty="0" smtClean="0">
                <a:solidFill>
                  <a:schemeClr val="bg1"/>
                </a:solidFill>
              </a:rPr>
              <a:t>Anna Militello</a:t>
            </a:r>
            <a:endParaRPr lang="it-IT" sz="1400" dirty="0">
              <a:solidFill>
                <a:schemeClr val="bg1"/>
              </a:solidFill>
            </a:endParaRPr>
          </a:p>
          <a:p>
            <a:pPr>
              <a:spcBef>
                <a:spcPts val="0"/>
              </a:spcBef>
            </a:pPr>
            <a:r>
              <a:rPr lang="it-IT" sz="1200" dirty="0">
                <a:solidFill>
                  <a:schemeClr val="bg1"/>
                </a:solidFill>
                <a:latin typeface="Courier New" pitchFamily="-84" charset="0"/>
              </a:rPr>
              <a:t>Dirigente </a:t>
            </a:r>
            <a:r>
              <a:rPr lang="it-IT" sz="1200" dirty="0" smtClean="0">
                <a:solidFill>
                  <a:schemeClr val="bg1"/>
                </a:solidFill>
                <a:latin typeface="Courier New" pitchFamily="-84" charset="0"/>
              </a:rPr>
              <a:t>dell’Ufficio </a:t>
            </a:r>
            <a:r>
              <a:rPr lang="it-IT" sz="1200" dirty="0">
                <a:solidFill>
                  <a:schemeClr val="bg1"/>
                </a:solidFill>
                <a:latin typeface="Courier New" pitchFamily="-84" charset="0"/>
              </a:rPr>
              <a:t>territoriale </a:t>
            </a:r>
            <a:r>
              <a:rPr lang="it-IT" sz="1200" dirty="0" smtClean="0">
                <a:solidFill>
                  <a:schemeClr val="bg1"/>
                </a:solidFill>
                <a:latin typeface="Courier New" pitchFamily="-84" charset="0"/>
              </a:rPr>
              <a:t>per </a:t>
            </a:r>
            <a:r>
              <a:rPr lang="it-IT" sz="1200" dirty="0">
                <a:solidFill>
                  <a:schemeClr val="bg1"/>
                </a:solidFill>
                <a:latin typeface="Courier New" pitchFamily="-84" charset="0"/>
              </a:rPr>
              <a:t>la </a:t>
            </a:r>
            <a:r>
              <a:rPr lang="it-IT" sz="1200" dirty="0" smtClean="0">
                <a:solidFill>
                  <a:schemeClr val="bg1"/>
                </a:solidFill>
                <a:latin typeface="Courier New" pitchFamily="-84" charset="0"/>
              </a:rPr>
              <a:t>Liguria </a:t>
            </a:r>
          </a:p>
          <a:p>
            <a:pPr>
              <a:spcBef>
                <a:spcPts val="0"/>
              </a:spcBef>
            </a:pPr>
            <a:endParaRPr lang="it-IT" sz="1200" dirty="0" smtClean="0">
              <a:solidFill>
                <a:schemeClr val="bg1"/>
              </a:solidFill>
              <a:latin typeface="Courier New" pitchFamily="-84" charset="0"/>
            </a:endParaRPr>
          </a:p>
          <a:p>
            <a:pPr>
              <a:spcBef>
                <a:spcPts val="0"/>
              </a:spcBef>
            </a:pPr>
            <a:r>
              <a:rPr lang="it-IT" sz="1200" dirty="0" smtClean="0">
                <a:solidFill>
                  <a:schemeClr val="bg1"/>
                </a:solidFill>
                <a:latin typeface="Courier New" pitchFamily="-84" charset="0"/>
              </a:rPr>
              <a:t>Istat</a:t>
            </a:r>
            <a:endParaRPr lang="it-IT" sz="1200" dirty="0">
              <a:solidFill>
                <a:schemeClr val="bg1"/>
              </a:solidFill>
              <a:latin typeface="Courier New" pitchFamily="-8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95536" y="11663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b="1" dirty="0" smtClean="0">
                <a:solidFill>
                  <a:srgbClr val="CC0000"/>
                </a:solidFill>
                <a:cs typeface="Arial" charset="0"/>
              </a:rPr>
              <a:t>Dipendenti: caratteristiche</a:t>
            </a:r>
            <a:endParaRPr lang="it-IT" sz="16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360136" y="1099506"/>
            <a:ext cx="2788097" cy="1063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Più 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giovani nelle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imprese di piccole dimensioni attive nel commercio e negli altri servizi</a:t>
            </a: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400" b="1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7215145" y="2541471"/>
            <a:ext cx="1728192" cy="28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r>
              <a:rPr lang="it-IT" sz="1400" b="1" dirty="0" smtClean="0">
                <a:solidFill>
                  <a:srgbClr val="CC0000"/>
                </a:solidFill>
                <a:cs typeface="Arial" charset="0"/>
              </a:rPr>
              <a:t>Extra UE-27 </a:t>
            </a:r>
            <a:r>
              <a:rPr lang="it-IT" sz="800" b="1" dirty="0" smtClean="0">
                <a:solidFill>
                  <a:srgbClr val="CC0000"/>
                </a:solidFill>
                <a:cs typeface="Arial" charset="0"/>
              </a:rPr>
              <a:t>(Valori </a:t>
            </a:r>
            <a:r>
              <a:rPr lang="it-IT" sz="800" b="1" dirty="0">
                <a:solidFill>
                  <a:srgbClr val="CC0000"/>
                </a:solidFill>
                <a:cs typeface="Arial" charset="0"/>
              </a:rPr>
              <a:t>%</a:t>
            </a:r>
            <a:r>
              <a:rPr lang="it-IT" sz="800" b="1" dirty="0" smtClean="0">
                <a:solidFill>
                  <a:srgbClr val="CC0000"/>
                </a:solidFill>
                <a:cs typeface="Arial" charset="0"/>
              </a:rPr>
              <a:t>)</a:t>
            </a:r>
            <a:endParaRPr lang="it-IT" sz="8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395536" y="2018530"/>
            <a:ext cx="2297926" cy="28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r>
              <a:rPr lang="it-IT" sz="1400" b="1" dirty="0" smtClean="0">
                <a:solidFill>
                  <a:srgbClr val="CC0000"/>
                </a:solidFill>
                <a:cs typeface="Arial" charset="0"/>
              </a:rPr>
              <a:t>Età </a:t>
            </a:r>
            <a:r>
              <a:rPr lang="it-IT" sz="800" b="1" dirty="0" smtClean="0">
                <a:solidFill>
                  <a:srgbClr val="CC0000"/>
                </a:solidFill>
                <a:cs typeface="Arial" charset="0"/>
              </a:rPr>
              <a:t>(Valori </a:t>
            </a:r>
            <a:r>
              <a:rPr lang="it-IT" sz="800" b="1" dirty="0">
                <a:solidFill>
                  <a:srgbClr val="CC0000"/>
                </a:solidFill>
                <a:cs typeface="Arial" charset="0"/>
              </a:rPr>
              <a:t>%</a:t>
            </a:r>
            <a:r>
              <a:rPr lang="it-IT" sz="800" b="1" dirty="0" smtClean="0">
                <a:solidFill>
                  <a:srgbClr val="CC0000"/>
                </a:solidFill>
                <a:cs typeface="Arial" charset="0"/>
              </a:rPr>
              <a:t>)</a:t>
            </a:r>
            <a:endParaRPr lang="it-IT" sz="8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10</a:t>
            </a:fld>
            <a:endParaRPr lang="it-IT"/>
          </a:p>
        </p:txBody>
      </p:sp>
      <p:pic>
        <p:nvPicPr>
          <p:cNvPr id="16" name="Immagine 1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45" y="2560782"/>
            <a:ext cx="2346945" cy="26597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magine 1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162" y="2996952"/>
            <a:ext cx="2543175" cy="279082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4139951" y="469807"/>
            <a:ext cx="4896543" cy="1863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400" b="1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In crescita il ricorso all’offerta di lavoro </a:t>
            </a: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	  extracomunitaria originata da piccole  e medie  imprese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Il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40% dell’occupazione extra UE si concentra nelle società di persone, cooperative e forme non societarie;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esclusi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 settori istruzione e servizi alle imprese, nei restanti settori lavorano 8 extracomunitari su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100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3635896" y="3146141"/>
            <a:ext cx="2808312" cy="2074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>
                <a:solidFill>
                  <a:srgbClr val="808080"/>
                </a:solidFill>
                <a:latin typeface="Arial" pitchFamily="34" charset="0"/>
                <a:ea typeface="ＭＳ Ｐゴシック" pitchFamily="34" charset="-128"/>
              </a:rPr>
              <a:t>Eterogeneità territoriale; ricorso più intenso nel Ponente soprattutto ad Imperia che con una quota del 9,5% fa segnare quasi 2 punti percentuali in più rispetto all’Italia sfiorando il dato del Nord-Ovest (9,7%)</a:t>
            </a:r>
          </a:p>
        </p:txBody>
      </p:sp>
    </p:spTree>
    <p:extLst>
      <p:ext uri="{BB962C8B-B14F-4D97-AF65-F5344CB8AC3E}">
        <p14:creationId xmlns:p14="http://schemas.microsoft.com/office/powerpoint/2010/main" val="205906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5940151" y="116633"/>
            <a:ext cx="3024337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r>
              <a:rPr lang="it-IT" sz="1800" b="1" dirty="0" smtClean="0">
                <a:solidFill>
                  <a:srgbClr val="CC0000"/>
                </a:solidFill>
                <a:cs typeface="Arial" charset="0"/>
              </a:rPr>
              <a:t>Dipendenti extra-comunitari </a:t>
            </a:r>
            <a:r>
              <a:rPr lang="it-IT" sz="1200" b="1" dirty="0" smtClean="0">
                <a:solidFill>
                  <a:srgbClr val="CC0000"/>
                </a:solidFill>
                <a:cs typeface="Arial" charset="0"/>
              </a:rPr>
              <a:t>(Valori percentuali)</a:t>
            </a:r>
            <a:endParaRPr lang="it-IT" sz="12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5940150" y="3356992"/>
            <a:ext cx="3024337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Nella prima classe (fino al 9,5%) si trova la metà dei comuni con un valore superiore alla media regionale (8 extra UE ogni 100 dipendenti)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Il fenomeno è concentrato in aree in cui sono meno diffuse le attività industriali ed in particolare nell’imperiese</a:t>
            </a: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11</a:t>
            </a:fld>
            <a:endParaRPr lang="it-IT"/>
          </a:p>
        </p:txBody>
      </p:sp>
      <p:pic>
        <p:nvPicPr>
          <p:cNvPr id="9" name="Immagin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1208"/>
            <a:ext cx="5646420" cy="5400040"/>
          </a:xfrm>
          <a:prstGeom prst="rect">
            <a:avLst/>
          </a:prstGeom>
          <a:noFill/>
        </p:spPr>
      </p:pic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5983761"/>
              </p:ext>
            </p:extLst>
          </p:nvPr>
        </p:nvGraphicFramePr>
        <p:xfrm>
          <a:off x="6214386" y="953013"/>
          <a:ext cx="2475865" cy="2187067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1308100"/>
                <a:gridCol w="635000"/>
                <a:gridCol w="532765"/>
              </a:tblGrid>
              <a:tr h="3994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effectLst/>
                          <a:latin typeface="Arial Narrow"/>
                          <a:ea typeface="Calibri"/>
                          <a:cs typeface="Arial"/>
                        </a:rPr>
                        <a:t>COMUNI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effectLst/>
                          <a:latin typeface="Arial Narrow"/>
                          <a:ea typeface="Calibri"/>
                          <a:cs typeface="Arial"/>
                        </a:rPr>
                        <a:t>Peso %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effectLst/>
                          <a:latin typeface="Arial Narrow"/>
                          <a:ea typeface="Calibri"/>
                          <a:cs typeface="Arial"/>
                        </a:rPr>
                        <a:t>Incidenza %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1° - Genova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49,5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7,5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2° - La Spezia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5,9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6,9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3° - Savona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3,6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7,3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4° - Sanremo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3,0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9,3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5° - Imperia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2,2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7,9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6° - Chiavari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2,0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11,0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7° - Rapallo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1,7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11,1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8° - Vado Ligure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1,3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6,4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9° - Sarzana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1,3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6,9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10° - Cairo Montenotte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1,3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6,9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…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…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…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Liguria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100,0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7,9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222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95536" y="75097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b="1" dirty="0" smtClean="0">
                <a:solidFill>
                  <a:srgbClr val="CC0000"/>
                </a:solidFill>
                <a:cs typeface="Arial" charset="0"/>
              </a:rPr>
              <a:t>Specializzazioni produttive</a:t>
            </a:r>
            <a:endParaRPr lang="it-IT" sz="16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179512" y="2060848"/>
            <a:ext cx="3384375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Crescita per Sanità e assistenza sociale e Servizi alle imprese sia come unità locali che come addetti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Contrazione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delle UL del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settore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Commercio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, alberghi e ristorazione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Contrazione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dell’occupazione per Industria e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costruzioni, Istruzione e Attività agricole manifatturiere</a:t>
            </a: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 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6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6555065" y="3229716"/>
            <a:ext cx="1257304" cy="232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r>
              <a:rPr lang="it-IT" sz="1000" b="1" dirty="0" smtClean="0">
                <a:solidFill>
                  <a:srgbClr val="CC0000"/>
                </a:solidFill>
                <a:cs typeface="Arial" charset="0"/>
              </a:rPr>
              <a:t>(</a:t>
            </a:r>
            <a:r>
              <a:rPr lang="it-IT" sz="1000" b="1" dirty="0">
                <a:solidFill>
                  <a:srgbClr val="CC0000"/>
                </a:solidFill>
                <a:cs typeface="Arial" charset="0"/>
              </a:rPr>
              <a:t>V</a:t>
            </a:r>
            <a:r>
              <a:rPr lang="it-IT" sz="1000" b="1" dirty="0" smtClean="0">
                <a:solidFill>
                  <a:srgbClr val="CC0000"/>
                </a:solidFill>
                <a:cs typeface="Arial" charset="0"/>
              </a:rPr>
              <a:t>ariazioni %)</a:t>
            </a:r>
            <a:endParaRPr lang="it-IT" sz="10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12</a:t>
            </a:fld>
            <a:endParaRPr lang="it-IT"/>
          </a:p>
        </p:txBody>
      </p:sp>
      <p:pic>
        <p:nvPicPr>
          <p:cNvPr id="12" name="Immagine 1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484785"/>
            <a:ext cx="4680520" cy="42484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60193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5652120" y="2708920"/>
            <a:ext cx="3312367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Specializzazione settoriale prevalente nei servizi: Commercio, alberghi e ristorazione, Servizi alle imprese e Altri servizi (anche se inferiori al 2001 in 2 settori su 3)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Forte concentrazione territoriale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Tra le prime 5 divisioni, tre sono riconducibili alla filiera Trasporto sia come attività di servizi sia come attività manifatturiera</a:t>
            </a: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2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2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539552" y="44624"/>
            <a:ext cx="4032448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r>
              <a:rPr lang="it-IT" b="1" dirty="0" smtClean="0">
                <a:solidFill>
                  <a:srgbClr val="CC0000"/>
                </a:solidFill>
                <a:cs typeface="Arial" charset="0"/>
              </a:rPr>
              <a:t>Specializzazioni produttive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13</a:t>
            </a:fld>
            <a:endParaRPr lang="it-IT"/>
          </a:p>
        </p:txBody>
      </p:sp>
      <p:pic>
        <p:nvPicPr>
          <p:cNvPr id="8" name="Immagine 7" descr="\\pc79108\IValCIS\Cartogramma 3.7 - Finale\R07_Liguria_3.7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32" y="643568"/>
            <a:ext cx="5238750" cy="501332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Tabel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3372257"/>
              </p:ext>
            </p:extLst>
          </p:nvPr>
        </p:nvGraphicFramePr>
        <p:xfrm>
          <a:off x="5652119" y="673893"/>
          <a:ext cx="3105677" cy="2107034"/>
        </p:xfrm>
        <a:graphic>
          <a:graphicData uri="http://schemas.openxmlformats.org/drawingml/2006/table">
            <a:tbl>
              <a:tblPr/>
              <a:tblGrid>
                <a:gridCol w="1680849"/>
                <a:gridCol w="712414"/>
                <a:gridCol w="712414"/>
              </a:tblGrid>
              <a:tr h="239981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95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95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Coefficiente di localizzazione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7518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5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Italia= 100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5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Var</a:t>
                      </a:r>
                      <a:r>
                        <a:rPr lang="it-IT" sz="95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.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981">
                <a:tc>
                  <a:txBody>
                    <a:bodyPr/>
                    <a:lstStyle/>
                    <a:p>
                      <a:pPr algn="l" fontAlgn="ctr"/>
                      <a:r>
                        <a:rPr lang="it-IT" sz="95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Attività agricole manifatturiere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5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60,2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5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-10,6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981">
                <a:tc>
                  <a:txBody>
                    <a:bodyPr/>
                    <a:lstStyle/>
                    <a:p>
                      <a:pPr algn="l" fontAlgn="ctr"/>
                      <a:r>
                        <a:rPr lang="it-IT" sz="95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Industria e costruzioni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5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72,5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5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981">
                <a:tc>
                  <a:txBody>
                    <a:bodyPr/>
                    <a:lstStyle/>
                    <a:p>
                      <a:pPr algn="l" fontAlgn="ctr"/>
                      <a:r>
                        <a:rPr lang="it-IT" sz="95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Commercio, alberghi e ristorazione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5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108,2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5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-10,9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981">
                <a:tc>
                  <a:txBody>
                    <a:bodyPr/>
                    <a:lstStyle/>
                    <a:p>
                      <a:pPr algn="l" fontAlgn="ctr"/>
                      <a:r>
                        <a:rPr lang="it-IT" sz="95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Servizi alle imprese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5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121,7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5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1,1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981">
                <a:tc>
                  <a:txBody>
                    <a:bodyPr/>
                    <a:lstStyle/>
                    <a:p>
                      <a:pPr algn="l" fontAlgn="ctr"/>
                      <a:r>
                        <a:rPr lang="it-IT" sz="95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Istruzione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5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72,4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5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-43,7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981">
                <a:tc>
                  <a:txBody>
                    <a:bodyPr/>
                    <a:lstStyle/>
                    <a:p>
                      <a:pPr algn="l" fontAlgn="ctr"/>
                      <a:r>
                        <a:rPr lang="it-IT" sz="95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Sanità e assistenza sociale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5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96,7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5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-12,2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981">
                <a:tc>
                  <a:txBody>
                    <a:bodyPr/>
                    <a:lstStyle/>
                    <a:p>
                      <a:pPr algn="l" fontAlgn="ctr"/>
                      <a:r>
                        <a:rPr lang="it-IT" sz="95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Altri servizi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50" b="0" i="0" u="none" strike="noStrike" baseline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120,5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5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-11,1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5946838" y="182253"/>
            <a:ext cx="2810957" cy="438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r>
              <a:rPr lang="it-IT" sz="1400" b="1" dirty="0" smtClean="0">
                <a:solidFill>
                  <a:srgbClr val="CC0000"/>
                </a:solidFill>
                <a:cs typeface="Arial" charset="0"/>
              </a:rPr>
              <a:t>Attività economica</a:t>
            </a:r>
          </a:p>
          <a:p>
            <a:pPr>
              <a:tabLst>
                <a:tab pos="266700" algn="l"/>
              </a:tabLst>
            </a:pPr>
            <a:r>
              <a:rPr lang="it-IT" sz="1000" b="1" dirty="0" smtClean="0">
                <a:solidFill>
                  <a:srgbClr val="CC0000"/>
                </a:solidFill>
                <a:cs typeface="Arial" charset="0"/>
              </a:rPr>
              <a:t>(Indici e variazioni %)</a:t>
            </a:r>
            <a:endParaRPr lang="it-IT" sz="1000" b="1" dirty="0">
              <a:solidFill>
                <a:srgbClr val="CC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91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95536" y="75097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b="1" dirty="0" smtClean="0">
                <a:solidFill>
                  <a:srgbClr val="CC0000"/>
                </a:solidFill>
                <a:cs typeface="Arial" charset="0"/>
              </a:rPr>
              <a:t>Specializzazioni produttive</a:t>
            </a:r>
            <a:endParaRPr lang="it-IT" sz="16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251520" y="764704"/>
            <a:ext cx="5040559" cy="1452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Mercato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4 imprese su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dieci operano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su mercati non esclusivamente locali</a:t>
            </a: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Maggiore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propensione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all’esposizione su mercati esteri: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p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er le imprese dei servizi di trasporto marittimo e nei servizi di magazzinaggio e supporto ai trasporti </a:t>
            </a: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1058472" y="2708920"/>
            <a:ext cx="4821891" cy="232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r>
              <a:rPr lang="it-IT" sz="1400" b="1" dirty="0" smtClean="0">
                <a:solidFill>
                  <a:srgbClr val="CC0000"/>
                </a:solidFill>
                <a:cs typeface="Arial" charset="0"/>
              </a:rPr>
              <a:t>Ambito di mercato </a:t>
            </a:r>
            <a:r>
              <a:rPr lang="it-IT" sz="1000" b="1" dirty="0">
                <a:solidFill>
                  <a:srgbClr val="CC0000"/>
                </a:solidFill>
                <a:cs typeface="Arial" charset="0"/>
              </a:rPr>
              <a:t>(Valori % - imprese con struttura </a:t>
            </a:r>
            <a:r>
              <a:rPr lang="it-IT" sz="1000" b="1" dirty="0" smtClean="0">
                <a:solidFill>
                  <a:srgbClr val="CC0000"/>
                </a:solidFill>
                <a:cs typeface="Arial" charset="0"/>
              </a:rPr>
              <a:t>aziendale)</a:t>
            </a:r>
            <a:endParaRPr lang="it-IT" sz="10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14</a:t>
            </a:fld>
            <a:endParaRPr lang="it-IT"/>
          </a:p>
        </p:txBody>
      </p:sp>
      <p:pic>
        <p:nvPicPr>
          <p:cNvPr id="13" name="Immagine 1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" y="3458202"/>
            <a:ext cx="6779096" cy="23292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352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422693" y="188640"/>
            <a:ext cx="83529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b="1" dirty="0" smtClean="0">
                <a:solidFill>
                  <a:srgbClr val="CC0000"/>
                </a:solidFill>
                <a:cs typeface="Arial" charset="0"/>
              </a:rPr>
              <a:t>Cresce il ruolo del non profit della regione</a:t>
            </a:r>
            <a:endParaRPr lang="it-IT" sz="16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539552" y="980728"/>
            <a:ext cx="8208912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Oltre il 3% delle INP e delle UL NP del Paese</a:t>
            </a:r>
            <a:endParaRPr lang="it-IT" sz="1400" b="1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+29,2% in termini di dinamica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delle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INP 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+ 40,4% in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termini di dinamica delle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UL NP 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Oltre 69 INP ogni 10.000 abitanti 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9 posto nella graduatoria italiana</a:t>
            </a: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172 lavoratori retribuiti ogni 10.000 abitanti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978 volontari ogni 10.000 abitanti</a:t>
            </a: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Incrementi significativi per il personale:</a:t>
            </a:r>
          </a:p>
          <a:p>
            <a:pPr marL="1257300" lvl="2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Addetti (+37,7%)</a:t>
            </a:r>
          </a:p>
          <a:p>
            <a:pPr marL="1257300" lvl="2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Lavoratori esterni  (+163,9%) </a:t>
            </a:r>
          </a:p>
          <a:p>
            <a:pPr marL="1257300" lvl="2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Volontari (+31,8%)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graphicFrame>
        <p:nvGraphicFramePr>
          <p:cNvPr id="4" name="Group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851660"/>
              </p:ext>
            </p:extLst>
          </p:nvPr>
        </p:nvGraphicFramePr>
        <p:xfrm>
          <a:off x="5220072" y="650305"/>
          <a:ext cx="2826031" cy="2368385"/>
        </p:xfrm>
        <a:graphic>
          <a:graphicData uri="http://schemas.openxmlformats.org/drawingml/2006/table">
            <a:tbl>
              <a:tblPr/>
              <a:tblGrid>
                <a:gridCol w="963734"/>
                <a:gridCol w="782178"/>
                <a:gridCol w="864096"/>
                <a:gridCol w="216023"/>
              </a:tblGrid>
              <a:tr h="2594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b="1" baseline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 kern="1200" baseline="0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Liguria</a:t>
                      </a:r>
                      <a:endParaRPr lang="it-IT" sz="1100" b="1" kern="1200" baseline="0" dirty="0">
                        <a:solidFill>
                          <a:schemeClr val="bg1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 kern="1200" baseline="0" dirty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Italia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 kern="1200" baseline="0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%</a:t>
                      </a:r>
                      <a:endParaRPr lang="it-IT" sz="1100" b="1" kern="1200" baseline="0" dirty="0">
                        <a:solidFill>
                          <a:schemeClr val="bg1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</a:tr>
              <a:tr h="240285"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0" kern="1200" baseline="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Istituzioni non profit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9.461</a:t>
                      </a:r>
                      <a:endParaRPr lang="it-IT" sz="1100" b="0" kern="1200" baseline="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kern="1200" baseline="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301.191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1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3,1</a:t>
                      </a:r>
                      <a:endParaRPr lang="it-IT" sz="1100" b="1" kern="1200" baseline="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0344"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0" kern="1200" baseline="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Unità Locali non profit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11.1674</a:t>
                      </a:r>
                      <a:endParaRPr lang="it-IT" sz="1100" b="0" kern="1200" baseline="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kern="1200" baseline="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347.602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1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3,2</a:t>
                      </a:r>
                      <a:endParaRPr lang="it-IT" sz="1100" b="1" kern="1200" baseline="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240285"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0" kern="1200" baseline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Volontari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153.687</a:t>
                      </a:r>
                      <a:endParaRPr lang="it-IT" sz="1100" b="0" kern="1200" baseline="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kern="1200" baseline="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4.758.622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1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3,2</a:t>
                      </a:r>
                      <a:endParaRPr lang="it-IT" sz="1100" b="1" kern="1200" baseline="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285"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0" kern="1200" baseline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Lavoratori esterni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6.048</a:t>
                      </a:r>
                      <a:endParaRPr lang="it-IT" sz="1100" b="0" kern="1200" baseline="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kern="1200" baseline="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270.769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1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2,2</a:t>
                      </a:r>
                      <a:endParaRPr lang="it-IT" sz="1100" b="1" kern="1200" baseline="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240285"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0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Addetti UL</a:t>
                      </a:r>
                      <a:endParaRPr lang="it-IT" sz="1100" b="0" kern="1200" baseline="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20.903</a:t>
                      </a:r>
                      <a:endParaRPr lang="it-IT" sz="1100" b="0" kern="1200" baseline="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kern="1200" baseline="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680.811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1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3,1</a:t>
                      </a:r>
                      <a:endParaRPr lang="it-IT" sz="1100" b="1" kern="1200" baseline="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164"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0" kern="1200" baseline="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Addetti per UL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1,9</a:t>
                      </a:r>
                      <a:endParaRPr lang="it-IT" sz="1100" b="0" kern="1200" baseline="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kern="1200" baseline="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2,0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1" kern="1200" baseline="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0344"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0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Entrate</a:t>
                      </a:r>
                      <a:endParaRPr lang="it-IT" sz="1100" b="0" kern="1200" baseline="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1.518.232.027</a:t>
                      </a:r>
                      <a:endParaRPr lang="it-IT" sz="1100" b="0" kern="1200" baseline="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0" kern="1200" baseline="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63.939.884.443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1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2,4</a:t>
                      </a:r>
                      <a:endParaRPr lang="it-IT" sz="1100" b="1" kern="1200" baseline="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15</a:t>
            </a:fld>
            <a:endParaRPr lang="it-IT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140968"/>
            <a:ext cx="2400745" cy="2648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234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95536" y="33265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b="1" dirty="0" smtClean="0">
                <a:solidFill>
                  <a:srgbClr val="CC0000"/>
                </a:solidFill>
                <a:cs typeface="Arial" charset="0"/>
              </a:rPr>
              <a:t>Quadro generale e dinamica</a:t>
            </a:r>
            <a:endParaRPr lang="it-IT" sz="16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79512" y="794321"/>
            <a:ext cx="8856983" cy="1578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Quasi 2/3 delle INP sono attive nei settori Cultura, sport e ricreazione e in essi opera il 58% dei volontari</a:t>
            </a:r>
          </a:p>
          <a:p>
            <a:pPr marL="342900" lvl="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>
                <a:solidFill>
                  <a:srgbClr val="808080"/>
                </a:solidFill>
                <a:latin typeface="Arial" pitchFamily="34" charset="0"/>
                <a:ea typeface="ＭＳ Ｐゴシック" pitchFamily="34" charset="-128"/>
              </a:rPr>
              <a:t>Crescita a tre cifre per alcune attività: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>
                <a:solidFill>
                  <a:srgbClr val="808080"/>
                </a:solidFill>
                <a:latin typeface="Arial" pitchFamily="34" charset="0"/>
                <a:ea typeface="ＭＳ Ｐゴシック" pitchFamily="34" charset="-128"/>
              </a:rPr>
              <a:t>+284,1% le INP della Filantropia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>
                <a:solidFill>
                  <a:srgbClr val="808080"/>
                </a:solidFill>
                <a:latin typeface="Arial" pitchFamily="34" charset="0"/>
                <a:ea typeface="ＭＳ Ｐゴシック" pitchFamily="34" charset="-128"/>
              </a:rPr>
              <a:t>+145,9% le INP della </a:t>
            </a:r>
            <a:r>
              <a:rPr lang="it-IT" sz="1400" dirty="0" smtClean="0">
                <a:solidFill>
                  <a:srgbClr val="808080"/>
                </a:solidFill>
                <a:latin typeface="Arial" pitchFamily="34" charset="0"/>
                <a:ea typeface="ＭＳ Ｐゴシック" pitchFamily="34" charset="-128"/>
              </a:rPr>
              <a:t>Cooperazione</a:t>
            </a: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Concentrazione di addetti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nelle UL dei settori Sanità, Assistenza sociale e protezione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civile,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Istruzione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e ricerca (insieme accolgono il 70% degli addetti in regione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1835696" y="3666033"/>
            <a:ext cx="1861944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r>
              <a:rPr lang="it-IT" sz="1800" b="1" dirty="0" smtClean="0">
                <a:solidFill>
                  <a:srgbClr val="CC0000"/>
                </a:solidFill>
                <a:cs typeface="Arial" charset="0"/>
              </a:rPr>
              <a:t>Addetti e Settore di attività</a:t>
            </a:r>
          </a:p>
          <a:p>
            <a:pPr>
              <a:tabLst>
                <a:tab pos="266700" algn="l"/>
              </a:tabLst>
            </a:pPr>
            <a:r>
              <a:rPr lang="it-IT" sz="1200" b="1" dirty="0">
                <a:solidFill>
                  <a:srgbClr val="CC0000"/>
                </a:solidFill>
                <a:cs typeface="Arial" charset="0"/>
              </a:rPr>
              <a:t>(Valori </a:t>
            </a:r>
            <a:r>
              <a:rPr lang="it-IT" sz="1200" b="1" dirty="0" smtClean="0">
                <a:solidFill>
                  <a:srgbClr val="CC0000"/>
                </a:solidFill>
                <a:cs typeface="Arial" charset="0"/>
              </a:rPr>
              <a:t>%)</a:t>
            </a:r>
            <a:endParaRPr lang="it-IT" sz="12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467544" y="3676410"/>
            <a:ext cx="3600400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endParaRPr lang="it-IT" sz="12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16</a:t>
            </a:fld>
            <a:endParaRPr lang="it-IT"/>
          </a:p>
        </p:txBody>
      </p:sp>
      <p:pic>
        <p:nvPicPr>
          <p:cNvPr id="13" name="Immagine 1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318889"/>
            <a:ext cx="4392488" cy="34863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1622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395535" y="332656"/>
            <a:ext cx="82806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b="1" dirty="0" smtClean="0">
                <a:solidFill>
                  <a:srgbClr val="CC0000"/>
                </a:solidFill>
                <a:cs typeface="Arial" charset="0"/>
              </a:rPr>
              <a:t>Settori ICNPO: Volontari e lavoratori retribuiti </a:t>
            </a:r>
          </a:p>
          <a:p>
            <a:pPr>
              <a:tabLst>
                <a:tab pos="266700" algn="l"/>
              </a:tabLst>
            </a:pPr>
            <a:r>
              <a:rPr lang="it-IT" sz="1600" b="1" dirty="0">
                <a:solidFill>
                  <a:srgbClr val="CC0000"/>
                </a:solidFill>
                <a:cs typeface="Arial" charset="0"/>
              </a:rPr>
              <a:t>(</a:t>
            </a:r>
            <a:r>
              <a:rPr lang="it-IT" sz="1600" b="1" dirty="0" smtClean="0">
                <a:solidFill>
                  <a:srgbClr val="CC0000"/>
                </a:solidFill>
                <a:cs typeface="Arial" charset="0"/>
              </a:rPr>
              <a:t>Variazioni %)</a:t>
            </a:r>
            <a:endParaRPr lang="it-IT" sz="16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142844" y="1268760"/>
            <a:ext cx="3349036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Alcune evidenze: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Sviluppo economico e </a:t>
            </a: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coesione sociale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: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2,3% delle INP liguri</a:t>
            </a: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+500,9% crescita risorse umane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Filantropia e </a:t>
            </a: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promozione del </a:t>
            </a:r>
            <a:r>
              <a:rPr lang="it-IT" sz="14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del volontariato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1,8% delle INP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+189,5% crescita risorse umane</a:t>
            </a: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lvl="1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17</a:t>
            </a:fld>
            <a:endParaRPr lang="it-IT"/>
          </a:p>
        </p:txBody>
      </p:sp>
      <p:pic>
        <p:nvPicPr>
          <p:cNvPr id="7" name="Immagin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628800"/>
            <a:ext cx="5544319" cy="33939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470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95536" y="33265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b="1" dirty="0" smtClean="0">
                <a:solidFill>
                  <a:srgbClr val="CC0000"/>
                </a:solidFill>
                <a:cs typeface="Arial" charset="0"/>
              </a:rPr>
              <a:t>Specificità regionali</a:t>
            </a:r>
            <a:endParaRPr lang="it-IT" sz="16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323527" y="899711"/>
            <a:ext cx="8424937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E’ nel settore Sanità che la Liguria incide in misura più significativa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UL 4,1%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Addetti 4,1%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Volontari 4,3%</a:t>
            </a: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467544" y="3676410"/>
            <a:ext cx="3600400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endParaRPr lang="it-IT" sz="12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18</a:t>
            </a:fld>
            <a:endParaRPr lang="it-IT"/>
          </a:p>
        </p:txBody>
      </p:sp>
      <p:pic>
        <p:nvPicPr>
          <p:cNvPr id="10" name="Immagine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224850"/>
            <a:ext cx="6286500" cy="2487295"/>
          </a:xfrm>
          <a:prstGeom prst="rect">
            <a:avLst/>
          </a:prstGeom>
          <a:noFill/>
        </p:spPr>
      </p:pic>
      <p:sp>
        <p:nvSpPr>
          <p:cNvPr id="3" name="Rettangolo 2"/>
          <p:cNvSpPr/>
          <p:nvPr/>
        </p:nvSpPr>
        <p:spPr>
          <a:xfrm>
            <a:off x="683568" y="2586470"/>
            <a:ext cx="7632848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400"/>
              </a:lnSpc>
              <a:spcAft>
                <a:spcPts val="800"/>
              </a:spcAft>
            </a:pPr>
            <a:r>
              <a:rPr lang="it-IT" sz="1400" dirty="0">
                <a:solidFill>
                  <a:srgbClr val="4D4D4D"/>
                </a:solidFill>
                <a:latin typeface="+mj-lt"/>
                <a:ea typeface="Calibri"/>
                <a:cs typeface="Arial"/>
              </a:rPr>
              <a:t>Istituzioni non profit, unità locali e risorse umane (a) delle unità locali, totali e del settore sanità - Censimento 2011 - Incidenze percentuali sul totale Italia</a:t>
            </a:r>
            <a:endParaRPr lang="it-IT" sz="1400" dirty="0">
              <a:effectLst/>
              <a:latin typeface="+mj-lt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144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95536" y="33265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b="1" dirty="0" smtClean="0">
                <a:solidFill>
                  <a:srgbClr val="CC0000"/>
                </a:solidFill>
                <a:cs typeface="Arial" charset="0"/>
              </a:rPr>
              <a:t>Specificità regionali</a:t>
            </a:r>
            <a:endParaRPr lang="it-IT" sz="16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323527" y="899711"/>
            <a:ext cx="5256585" cy="835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Nel settore Sanità sono attive 407 INP e 600 UL 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45 lavoratori retribuiti ogni 10.000 abitanti (30 in Italia)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92 volontari ogni 10.000 (57 in Italia) </a:t>
            </a: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467544" y="3676410"/>
            <a:ext cx="3600400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endParaRPr lang="it-IT" sz="12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19</a:t>
            </a:fld>
            <a:endParaRPr lang="it-IT"/>
          </a:p>
        </p:txBody>
      </p:sp>
      <p:sp>
        <p:nvSpPr>
          <p:cNvPr id="3" name="Rettangolo 2"/>
          <p:cNvSpPr/>
          <p:nvPr/>
        </p:nvSpPr>
        <p:spPr>
          <a:xfrm>
            <a:off x="6732240" y="4072454"/>
            <a:ext cx="2160240" cy="99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400"/>
              </a:lnSpc>
              <a:spcAft>
                <a:spcPts val="800"/>
              </a:spcAft>
            </a:pPr>
            <a:r>
              <a:rPr lang="it-IT" sz="1400" dirty="0">
                <a:solidFill>
                  <a:srgbClr val="4D4D4D"/>
                </a:solidFill>
                <a:latin typeface="+mj-lt"/>
                <a:ea typeface="Calibri"/>
                <a:cs typeface="Arial"/>
              </a:rPr>
              <a:t>Unità locali non </a:t>
            </a:r>
            <a:r>
              <a:rPr lang="it-IT" sz="1400" dirty="0" smtClean="0">
                <a:solidFill>
                  <a:srgbClr val="4D4D4D"/>
                </a:solidFill>
                <a:latin typeface="+mj-lt"/>
                <a:ea typeface="Calibri"/>
                <a:cs typeface="Arial"/>
              </a:rPr>
              <a:t>profit, </a:t>
            </a:r>
            <a:r>
              <a:rPr lang="it-IT" sz="1400" dirty="0">
                <a:solidFill>
                  <a:srgbClr val="4D4D4D"/>
                </a:solidFill>
                <a:latin typeface="+mj-lt"/>
                <a:ea typeface="Calibri"/>
                <a:cs typeface="Arial"/>
              </a:rPr>
              <a:t>lavoratori </a:t>
            </a:r>
            <a:r>
              <a:rPr lang="it-IT" sz="1400" dirty="0" smtClean="0">
                <a:solidFill>
                  <a:srgbClr val="4D4D4D"/>
                </a:solidFill>
                <a:latin typeface="+mj-lt"/>
                <a:ea typeface="Calibri"/>
                <a:cs typeface="Arial"/>
              </a:rPr>
              <a:t>retribuiti e volontari </a:t>
            </a:r>
            <a:r>
              <a:rPr lang="it-IT" sz="1400" dirty="0">
                <a:solidFill>
                  <a:srgbClr val="4D4D4D"/>
                </a:solidFill>
                <a:latin typeface="+mj-lt"/>
                <a:ea typeface="Calibri"/>
                <a:cs typeface="Arial"/>
              </a:rPr>
              <a:t>della sanità per settore </a:t>
            </a:r>
            <a:r>
              <a:rPr lang="it-IT" sz="1400" dirty="0" smtClean="0">
                <a:solidFill>
                  <a:srgbClr val="4D4D4D"/>
                </a:solidFill>
                <a:latin typeface="+mj-lt"/>
                <a:ea typeface="Calibri"/>
                <a:cs typeface="Arial"/>
              </a:rPr>
              <a:t>prevalente di </a:t>
            </a:r>
            <a:r>
              <a:rPr lang="it-IT" sz="1400" dirty="0">
                <a:solidFill>
                  <a:srgbClr val="4D4D4D"/>
                </a:solidFill>
                <a:latin typeface="+mj-lt"/>
                <a:ea typeface="Calibri"/>
                <a:cs typeface="Arial"/>
              </a:rPr>
              <a:t>attività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11038"/>
            <a:ext cx="5443785" cy="3702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37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95536" y="116632"/>
            <a:ext cx="83529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b="1" dirty="0" smtClean="0">
                <a:solidFill>
                  <a:srgbClr val="CC0000"/>
                </a:solidFill>
                <a:cs typeface="Arial" charset="0"/>
              </a:rPr>
              <a:t>Quadro generale: le unità giuridico - economiche</a:t>
            </a:r>
            <a:endParaRPr lang="it-IT" sz="16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539551" y="620688"/>
            <a:ext cx="5706209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138mila unità giuridico-economiche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(4,4% sul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totale nazionale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)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92,9%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comparto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imprese (2,9% sul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totale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nazionale)</a:t>
            </a: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6,8%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comparto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INP (3,1%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sul totale nazionale)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0,3%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comparto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IP (2,8%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sul totale nazionale)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Quasi 500 mila addetti 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87,1% comparto imprese (2,8%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sul totale nazionale)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3,8%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comparto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INP (3,1%%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sul totale nazionale)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9,1%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comparto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IP (2,8%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sul totale nazionale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)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Crescita del non profit superiore</a:t>
            </a:r>
          </a:p>
          <a:p>
            <a:pPr lvl="1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	al dato nazionale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Crescita del numero di imprese:</a:t>
            </a:r>
          </a:p>
          <a:p>
            <a:pPr lvl="1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	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 la più bassa degli ultimi 30 anni</a:t>
            </a:r>
          </a:p>
          <a:p>
            <a:pPr marL="742950" lvl="1" indent="-28575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Addetti nelle imprese + 13%</a:t>
            </a:r>
          </a:p>
          <a:p>
            <a:pPr lvl="1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	quasi tre volte superiore </a:t>
            </a:r>
          </a:p>
          <a:p>
            <a:pPr lvl="1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	al dato nazionale</a:t>
            </a:r>
          </a:p>
          <a:p>
            <a:pPr lvl="1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400" dirty="0" smtClean="0">
              <a:solidFill>
                <a:srgbClr val="808080"/>
              </a:solidFill>
              <a:latin typeface="Arial" pitchFamily="34" charset="0"/>
              <a:ea typeface="ＭＳ Ｐゴシック" pitchFamily="34" charset="-128"/>
            </a:endParaRPr>
          </a:p>
          <a:p>
            <a:pPr lvl="1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lvl="1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lvl="1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2</a:t>
            </a:fld>
            <a:endParaRPr lang="it-I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994100"/>
            <a:ext cx="4584700" cy="275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5796136" y="2420888"/>
            <a:ext cx="30725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Unità giuridico-economiche e addetti</a:t>
            </a:r>
          </a:p>
          <a:p>
            <a:pPr algn="ctr"/>
            <a:r>
              <a:rPr lang="it-IT" sz="1200" dirty="0" err="1" smtClean="0"/>
              <a:t>Var</a:t>
            </a:r>
            <a:r>
              <a:rPr lang="it-IT" sz="1200" dirty="0" smtClean="0"/>
              <a:t>% 2001-2011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36287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95536" y="33265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b="1" dirty="0" smtClean="0">
                <a:solidFill>
                  <a:srgbClr val="CC0000"/>
                </a:solidFill>
                <a:cs typeface="Arial" charset="0"/>
              </a:rPr>
              <a:t>Specificità regionali</a:t>
            </a:r>
            <a:endParaRPr lang="it-IT" sz="16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467544" y="3676410"/>
            <a:ext cx="3600400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endParaRPr lang="it-IT" sz="12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20</a:t>
            </a:fld>
            <a:endParaRPr lang="it-IT"/>
          </a:p>
        </p:txBody>
      </p:sp>
      <p:sp>
        <p:nvSpPr>
          <p:cNvPr id="3" name="Rettangolo 2"/>
          <p:cNvSpPr/>
          <p:nvPr/>
        </p:nvSpPr>
        <p:spPr>
          <a:xfrm>
            <a:off x="7009919" y="4072454"/>
            <a:ext cx="2160240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400"/>
              </a:lnSpc>
              <a:spcAft>
                <a:spcPts val="800"/>
              </a:spcAft>
            </a:pPr>
            <a:r>
              <a:rPr lang="it-IT" sz="1400" dirty="0" smtClean="0">
                <a:solidFill>
                  <a:srgbClr val="4D4D4D"/>
                </a:solidFill>
                <a:latin typeface="+mj-lt"/>
                <a:ea typeface="Calibri"/>
                <a:cs typeface="Arial"/>
              </a:rPr>
              <a:t>Lavoratori </a:t>
            </a:r>
            <a:r>
              <a:rPr lang="it-IT" sz="1400" dirty="0">
                <a:solidFill>
                  <a:srgbClr val="4D4D4D"/>
                </a:solidFill>
                <a:latin typeface="+mj-lt"/>
                <a:ea typeface="Calibri"/>
                <a:cs typeface="Arial"/>
              </a:rPr>
              <a:t>retribuiti </a:t>
            </a:r>
            <a:r>
              <a:rPr lang="it-IT" sz="1400" dirty="0" smtClean="0">
                <a:solidFill>
                  <a:srgbClr val="4D4D4D"/>
                </a:solidFill>
                <a:latin typeface="+mj-lt"/>
                <a:ea typeface="Calibri"/>
                <a:cs typeface="Arial"/>
              </a:rPr>
              <a:t>e volontari della </a:t>
            </a:r>
            <a:r>
              <a:rPr lang="it-IT" sz="1400" dirty="0">
                <a:solidFill>
                  <a:srgbClr val="4D4D4D"/>
                </a:solidFill>
                <a:latin typeface="+mj-lt"/>
                <a:ea typeface="Calibri"/>
                <a:cs typeface="Arial"/>
              </a:rPr>
              <a:t>sanità per settore </a:t>
            </a:r>
            <a:r>
              <a:rPr lang="it-IT" sz="1400" dirty="0" smtClean="0">
                <a:solidFill>
                  <a:srgbClr val="4D4D4D"/>
                </a:solidFill>
                <a:latin typeface="+mj-lt"/>
                <a:ea typeface="Calibri"/>
                <a:cs typeface="Arial"/>
              </a:rPr>
              <a:t>prevalente di </a:t>
            </a:r>
            <a:r>
              <a:rPr lang="it-IT" sz="1400" dirty="0">
                <a:solidFill>
                  <a:srgbClr val="4D4D4D"/>
                </a:solidFill>
                <a:latin typeface="+mj-lt"/>
                <a:ea typeface="Calibri"/>
                <a:cs typeface="Arial"/>
              </a:rPr>
              <a:t>attività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42" y="1412776"/>
            <a:ext cx="7025903" cy="3764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09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95536" y="332656"/>
            <a:ext cx="83529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b="1" dirty="0">
                <a:solidFill>
                  <a:srgbClr val="CC0000"/>
                </a:solidFill>
                <a:cs typeface="Arial" charset="0"/>
              </a:rPr>
              <a:t>I</a:t>
            </a:r>
            <a:r>
              <a:rPr lang="it-IT" b="1" dirty="0" smtClean="0">
                <a:solidFill>
                  <a:srgbClr val="CC0000"/>
                </a:solidFill>
                <a:cs typeface="Arial" charset="0"/>
              </a:rPr>
              <a:t>nversione di tendenza nella PA regionale</a:t>
            </a:r>
            <a:endParaRPr lang="it-IT" sz="16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539552" y="908720"/>
            <a:ext cx="4824536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-30,2% IP, rispetto al 2001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-12,8% UL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- 17,2% degli addetti UL IP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Dimensione </a:t>
            </a:r>
            <a:r>
              <a:rPr lang="it-IT" sz="14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media </a:t>
            </a: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superiore a quella nazionale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	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400" b="1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4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400" b="1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4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graphicFrame>
        <p:nvGraphicFramePr>
          <p:cNvPr id="4" name="Group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9642461"/>
              </p:ext>
            </p:extLst>
          </p:nvPr>
        </p:nvGraphicFramePr>
        <p:xfrm>
          <a:off x="1475656" y="2420889"/>
          <a:ext cx="5328592" cy="2736302"/>
        </p:xfrm>
        <a:graphic>
          <a:graphicData uri="http://schemas.openxmlformats.org/drawingml/2006/table">
            <a:tbl>
              <a:tblPr/>
              <a:tblGrid>
                <a:gridCol w="1856777"/>
                <a:gridCol w="1171557"/>
                <a:gridCol w="1200135"/>
                <a:gridCol w="1100123"/>
              </a:tblGrid>
              <a:tr h="322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b="1" baseline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7551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kern="1200" baseline="0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Liguria</a:t>
                      </a:r>
                      <a:endParaRPr lang="it-IT" sz="1200" b="1" kern="1200" baseline="0" dirty="0">
                        <a:solidFill>
                          <a:schemeClr val="bg1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7551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kern="1200" baseline="0" dirty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Italia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7551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kern="1200" baseline="0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%</a:t>
                      </a:r>
                      <a:endParaRPr lang="it-IT" sz="1200" b="1" kern="1200" baseline="0" dirty="0">
                        <a:solidFill>
                          <a:schemeClr val="bg1"/>
                        </a:solidFill>
                        <a:effectLst/>
                        <a:latin typeface="Arial Narrow"/>
                        <a:ea typeface="Calibri"/>
                        <a:cs typeface="Arial Narrow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75517"/>
                    </a:solidFill>
                  </a:tcPr>
                </a:tc>
              </a:tr>
              <a:tr h="468177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Istituzioni pubbliche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2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347</a:t>
                      </a:r>
                      <a:endParaRPr lang="it-IT" sz="12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12.183</a:t>
                      </a:r>
                      <a:endParaRPr lang="it-IT" sz="12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200" b="1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2,8</a:t>
                      </a:r>
                      <a:endParaRPr lang="it-IT" sz="1200" b="1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205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Unità Locali Istituzioni pubbliche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2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2.544</a:t>
                      </a:r>
                      <a:endParaRPr lang="it-IT" sz="12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95.611</a:t>
                      </a:r>
                      <a:endParaRPr lang="it-IT" sz="12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200" b="1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2,7</a:t>
                      </a:r>
                      <a:endParaRPr lang="it-IT" sz="1200" b="1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468177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Addetti UL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80.212</a:t>
                      </a:r>
                      <a:endParaRPr lang="it-IT" sz="12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2.842.053</a:t>
                      </a:r>
                      <a:endParaRPr lang="it-IT" sz="12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200" b="1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2,8</a:t>
                      </a:r>
                      <a:endParaRPr lang="it-IT" sz="1200" b="1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177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Altro </a:t>
                      </a:r>
                      <a:r>
                        <a:rPr lang="it-IT" sz="12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personale UL</a:t>
                      </a:r>
                      <a:endParaRPr lang="it-IT" sz="12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3.017</a:t>
                      </a:r>
                      <a:endParaRPr lang="it-IT" sz="12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127.935</a:t>
                      </a:r>
                      <a:endParaRPr lang="it-IT" sz="12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200" b="1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2,4</a:t>
                      </a:r>
                      <a:endParaRPr lang="it-IT" sz="1200" b="1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468177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Addetti per UL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31,5</a:t>
                      </a:r>
                      <a:endParaRPr lang="it-IT" sz="12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+mn-cs"/>
                        </a:rPr>
                        <a:t>29,7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1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008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95536" y="332656"/>
            <a:ext cx="83529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b="1" dirty="0" smtClean="0">
                <a:solidFill>
                  <a:srgbClr val="CC0000"/>
                </a:solidFill>
                <a:cs typeface="Arial" charset="0"/>
              </a:rPr>
              <a:t>Profilo della PA regionale</a:t>
            </a:r>
            <a:endParaRPr lang="it-IT" sz="16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22</a:t>
            </a:fld>
            <a:endParaRPr lang="it-IT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09144"/>
            <a:ext cx="4019600" cy="3280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ttangolo 2"/>
          <p:cNvSpPr/>
          <p:nvPr/>
        </p:nvSpPr>
        <p:spPr>
          <a:xfrm>
            <a:off x="1032355" y="1040729"/>
            <a:ext cx="24193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dirty="0">
                <a:solidFill>
                  <a:srgbClr val="4D4D4D"/>
                </a:solidFill>
                <a:latin typeface="+mj-lt"/>
                <a:ea typeface="Calibri"/>
                <a:cs typeface="Arial"/>
              </a:rPr>
              <a:t>Unità locali e addetti </a:t>
            </a:r>
            <a:r>
              <a:rPr lang="it-IT" sz="1200" dirty="0" smtClean="0">
                <a:solidFill>
                  <a:srgbClr val="4D4D4D"/>
                </a:solidFill>
                <a:latin typeface="+mj-lt"/>
                <a:ea typeface="Calibri"/>
                <a:cs typeface="Arial"/>
              </a:rPr>
              <a:t>per </a:t>
            </a:r>
            <a:r>
              <a:rPr lang="it-IT" sz="1200" dirty="0">
                <a:solidFill>
                  <a:srgbClr val="4D4D4D"/>
                </a:solidFill>
                <a:latin typeface="+mj-lt"/>
                <a:ea typeface="Calibri"/>
                <a:cs typeface="Arial"/>
              </a:rPr>
              <a:t>settore </a:t>
            </a:r>
            <a:endParaRPr lang="it-IT" sz="1200" dirty="0" smtClean="0">
              <a:solidFill>
                <a:srgbClr val="4D4D4D"/>
              </a:solidFill>
              <a:latin typeface="+mj-lt"/>
              <a:ea typeface="Calibri"/>
              <a:cs typeface="Arial"/>
            </a:endParaRPr>
          </a:p>
          <a:p>
            <a:r>
              <a:rPr lang="it-IT" sz="1200" dirty="0" smtClean="0">
                <a:solidFill>
                  <a:srgbClr val="4D4D4D"/>
                </a:solidFill>
                <a:latin typeface="+mj-lt"/>
                <a:ea typeface="Calibri"/>
                <a:cs typeface="Arial"/>
              </a:rPr>
              <a:t>di </a:t>
            </a:r>
            <a:r>
              <a:rPr lang="it-IT" sz="1200" dirty="0">
                <a:solidFill>
                  <a:srgbClr val="4D4D4D"/>
                </a:solidFill>
                <a:latin typeface="+mj-lt"/>
                <a:ea typeface="Calibri"/>
                <a:cs typeface="Arial"/>
              </a:rPr>
              <a:t>attività economica</a:t>
            </a:r>
          </a:p>
          <a:p>
            <a:r>
              <a:rPr lang="it-IT" sz="1200" dirty="0">
                <a:solidFill>
                  <a:srgbClr val="4D4D4D"/>
                </a:solidFill>
                <a:latin typeface="+mj-lt"/>
                <a:ea typeface="Calibri"/>
                <a:cs typeface="Arial"/>
              </a:rPr>
              <a:t>Incidenza percentuale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5498758" y="1203448"/>
            <a:ext cx="2880320" cy="810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defTabSz="457200" eaLnBrk="1" fontAlgn="auto" hangingPunct="1">
              <a:lnSpc>
                <a:spcPts val="1400"/>
              </a:lnSpc>
              <a:spcBef>
                <a:spcPts val="0"/>
              </a:spcBef>
              <a:spcAft>
                <a:spcPts val="800"/>
              </a:spcAft>
            </a:pPr>
            <a:r>
              <a:rPr lang="it-IT" sz="1200" dirty="0">
                <a:solidFill>
                  <a:srgbClr val="4D4D4D"/>
                </a:solidFill>
                <a:latin typeface="Arial"/>
                <a:ea typeface="Calibri"/>
                <a:cs typeface="Arial"/>
              </a:rPr>
              <a:t>Incidenza degli addetti e delle unità locali per settore di attività economica - Censimenti 2011 e 2001- Differenze in punti percentuali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646" y="2021993"/>
            <a:ext cx="3698290" cy="3567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183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5940151" y="116633"/>
            <a:ext cx="3024337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r>
              <a:rPr lang="it-IT" sz="1800" b="1" dirty="0" smtClean="0">
                <a:solidFill>
                  <a:srgbClr val="CC0000"/>
                </a:solidFill>
                <a:cs typeface="Arial" charset="0"/>
              </a:rPr>
              <a:t>Addetti</a:t>
            </a:r>
          </a:p>
          <a:p>
            <a:pPr>
              <a:tabLst>
                <a:tab pos="266700" algn="l"/>
              </a:tabLst>
            </a:pPr>
            <a:r>
              <a:rPr lang="it-IT" sz="1200" b="1" dirty="0" smtClean="0">
                <a:solidFill>
                  <a:srgbClr val="CC0000"/>
                </a:solidFill>
                <a:cs typeface="Arial" charset="0"/>
              </a:rPr>
              <a:t>(Valori per 1.000 ab.)</a:t>
            </a:r>
            <a:endParaRPr lang="it-IT" sz="12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5868144" y="1772816"/>
            <a:ext cx="3024337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53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addetti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ogni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1.000 ab.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 (contro 50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addetti ogni 1.000 ab.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a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livello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nazionale)</a:t>
            </a:r>
          </a:p>
          <a:p>
            <a:pPr marL="342900" indent="-342900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Ai due estremi: Imperia (46 addetti ogni 1.000 abitanti) e Genova (56 addetti ogni 1.000 abitanti)</a:t>
            </a: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23</a:t>
            </a:fld>
            <a:endParaRPr lang="it-IT"/>
          </a:p>
        </p:txBody>
      </p:sp>
      <p:pic>
        <p:nvPicPr>
          <p:cNvPr id="8" name="Immagine 7" descr="D:\IVALCIS\Cartogrammi new\Cartogramma 5.2 - Finale\R07_Liguria_5.2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5256584" cy="48245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55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95536" y="332656"/>
            <a:ext cx="40324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b="1" dirty="0" smtClean="0">
                <a:solidFill>
                  <a:srgbClr val="CC0000"/>
                </a:solidFill>
                <a:cs typeface="Arial" charset="0"/>
              </a:rPr>
              <a:t>Peculiarità organizzative </a:t>
            </a:r>
          </a:p>
          <a:p>
            <a:pPr>
              <a:tabLst>
                <a:tab pos="266700" algn="l"/>
              </a:tabLst>
            </a:pPr>
            <a:r>
              <a:rPr lang="it-IT" b="1" dirty="0" smtClean="0">
                <a:solidFill>
                  <a:srgbClr val="CC0000"/>
                </a:solidFill>
                <a:cs typeface="Arial" charset="0"/>
              </a:rPr>
              <a:t>settoriali</a:t>
            </a:r>
            <a:endParaRPr lang="it-IT" sz="16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24</a:t>
            </a:fld>
            <a:endParaRPr lang="it-IT"/>
          </a:p>
        </p:txBody>
      </p:sp>
      <p:pic>
        <p:nvPicPr>
          <p:cNvPr id="8" name="Immagin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152" y="1916832"/>
            <a:ext cx="5099944" cy="3816424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Rectangle 14"/>
          <p:cNvSpPr>
            <a:spLocks noChangeArrowheads="1"/>
          </p:cNvSpPr>
          <p:nvPr/>
        </p:nvSpPr>
        <p:spPr bwMode="auto">
          <a:xfrm>
            <a:off x="5783451" y="2528900"/>
            <a:ext cx="3240360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Alta correlazione tra le due distribuzioni con due eccezioni: nella Sanità lavora quasi 1/3 degli addetti ma le UL del settore costituiscono il 12,2%;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viceversa nell’Istruzione sono attive quasi la metà delle UL che occupano 1/3 degli addetti</a:t>
            </a: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1337952" y="1266324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CC0000"/>
                </a:solidFill>
                <a:cs typeface="Arial" charset="0"/>
              </a:rPr>
              <a:t>Addetti e unità locali per settore (Valori </a:t>
            </a:r>
            <a:r>
              <a:rPr lang="it-IT" sz="1400" dirty="0" smtClean="0">
                <a:solidFill>
                  <a:srgbClr val="CC0000"/>
                </a:solidFill>
                <a:cs typeface="Arial" charset="0"/>
              </a:rPr>
              <a:t>%)</a:t>
            </a:r>
            <a:endParaRPr lang="it-IT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26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95536" y="332656"/>
            <a:ext cx="40324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b="1" dirty="0" smtClean="0">
                <a:solidFill>
                  <a:srgbClr val="CC0000"/>
                </a:solidFill>
                <a:cs typeface="Arial" charset="0"/>
              </a:rPr>
              <a:t>Peculiarità organizzative </a:t>
            </a:r>
          </a:p>
          <a:p>
            <a:pPr>
              <a:tabLst>
                <a:tab pos="266700" algn="l"/>
              </a:tabLst>
            </a:pPr>
            <a:r>
              <a:rPr lang="it-IT" b="1" dirty="0" smtClean="0">
                <a:solidFill>
                  <a:srgbClr val="CC0000"/>
                </a:solidFill>
                <a:cs typeface="Arial" charset="0"/>
              </a:rPr>
              <a:t>settoriali</a:t>
            </a:r>
            <a:endParaRPr lang="it-IT" sz="16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25</a:t>
            </a:fld>
            <a:endParaRPr lang="it-IT"/>
          </a:p>
        </p:txBody>
      </p:sp>
      <p:pic>
        <p:nvPicPr>
          <p:cNvPr id="9" name="Immagin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2656"/>
            <a:ext cx="4176464" cy="432048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sp>
        <p:nvSpPr>
          <p:cNvPr id="71" name="Rectangle 14"/>
          <p:cNvSpPr>
            <a:spLocks noChangeArrowheads="1"/>
          </p:cNvSpPr>
          <p:nvPr/>
        </p:nvSpPr>
        <p:spPr bwMode="auto">
          <a:xfrm>
            <a:off x="755576" y="1988840"/>
            <a:ext cx="3024337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Erogazione del servizio concentrata in alcune aree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166 comuni privi di strutture sanitario assistenziali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Effetto sostituzione nella sanità: contrazione del pubblico, crescita del non profit e delle imprese</a:t>
            </a: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5299000" y="5043032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CC0000"/>
                </a:solidFill>
                <a:cs typeface="Arial" charset="0"/>
              </a:rPr>
              <a:t>Addetti </a:t>
            </a:r>
            <a:r>
              <a:rPr lang="it-IT" sz="1400" dirty="0" smtClean="0">
                <a:solidFill>
                  <a:srgbClr val="CC0000"/>
                </a:solidFill>
                <a:cs typeface="Arial" charset="0"/>
              </a:rPr>
              <a:t>Sanità e assistenza sociale per comune (Incidenza %)</a:t>
            </a:r>
            <a:endParaRPr lang="it-IT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62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95536" y="332656"/>
            <a:ext cx="83529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b="1" dirty="0" smtClean="0">
                <a:solidFill>
                  <a:srgbClr val="CC0000"/>
                </a:solidFill>
                <a:cs typeface="Arial" charset="0"/>
              </a:rPr>
              <a:t>Sostenibilità</a:t>
            </a:r>
            <a:endParaRPr lang="it-IT" sz="16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539552" y="908720"/>
            <a:ext cx="4680520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	</a:t>
            </a: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Quasi 2/3 delle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IP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adotta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comportamenti sostenibili per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l’ambiente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Di queste la metà ha effettuato acquisti attenti all’impatto ambientale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Le difficoltà però ci sono…</a:t>
            </a: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26</a:t>
            </a:fld>
            <a:endParaRPr lang="it-IT"/>
          </a:p>
        </p:txBody>
      </p:sp>
      <p:pic>
        <p:nvPicPr>
          <p:cNvPr id="6" name="Immagin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80928"/>
            <a:ext cx="4824536" cy="309802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magin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708920"/>
            <a:ext cx="4176464" cy="27739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8421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95536" y="332656"/>
            <a:ext cx="83529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b="1" dirty="0" smtClean="0">
                <a:solidFill>
                  <a:srgbClr val="CC0000"/>
                </a:solidFill>
                <a:cs typeface="Arial" charset="0"/>
              </a:rPr>
              <a:t>Trasparenza</a:t>
            </a:r>
            <a:endParaRPr lang="it-IT" sz="16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539552" y="908720"/>
            <a:ext cx="4680520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400" dirty="0">
                <a:solidFill>
                  <a:srgbClr val="808080"/>
                </a:solidFill>
                <a:latin typeface="Arial" pitchFamily="34" charset="0"/>
                <a:ea typeface="ＭＳ Ｐゴシック" pitchFamily="34" charset="-128"/>
              </a:rPr>
              <a:t>37,2 </a:t>
            </a:r>
            <a:r>
              <a:rPr lang="it-IT" sz="1400" dirty="0" smtClean="0">
                <a:solidFill>
                  <a:srgbClr val="808080"/>
                </a:solidFill>
                <a:latin typeface="Arial" pitchFamily="34" charset="0"/>
                <a:ea typeface="ＭＳ Ｐゴシック" pitchFamily="34" charset="-128"/>
              </a:rPr>
              <a:t>% l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e IP liguri che adottano almeno una delle forme di rendicontazione sociale (2 punti al di sotto del valore nazionale). La più utilizzata: il bilancio sociale (da oltre  4 IP su 10); la meno utilizzata: il bilancio di missione (6%)</a:t>
            </a: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27</a:t>
            </a:fld>
            <a:endParaRPr lang="it-IT"/>
          </a:p>
        </p:txBody>
      </p:sp>
      <p:pic>
        <p:nvPicPr>
          <p:cNvPr id="8" name="Immagin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564904"/>
            <a:ext cx="3456384" cy="2664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magin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5262" y="2852936"/>
            <a:ext cx="4392488" cy="29159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9777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pic>
        <p:nvPicPr>
          <p:cNvPr id="44037" name="Immagine 15" descr="logo_censimento_istat_payoff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8" name="Rettangolo 1"/>
          <p:cNvSpPr>
            <a:spLocks noChangeArrowheads="1"/>
          </p:cNvSpPr>
          <p:nvPr/>
        </p:nvSpPr>
        <p:spPr bwMode="auto">
          <a:xfrm>
            <a:off x="441053" y="836712"/>
            <a:ext cx="4923035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it-IT" sz="1600" dirty="0" smtClean="0"/>
              <a:t>I </a:t>
            </a:r>
            <a:r>
              <a:rPr lang="it-IT" sz="1600" dirty="0"/>
              <a:t>dati sono disponibili </a:t>
            </a:r>
            <a:r>
              <a:rPr lang="it-IT" sz="1600" dirty="0" smtClean="0"/>
              <a:t>in: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it-IT" sz="1600" b="1" dirty="0" err="1" smtClean="0"/>
              <a:t>I.stat</a:t>
            </a:r>
            <a:r>
              <a:rPr lang="it-IT" sz="1600" dirty="0"/>
              <a:t>, il </a:t>
            </a:r>
            <a:r>
              <a:rPr lang="it-IT" sz="1600" b="1" dirty="0" err="1"/>
              <a:t>datawarehouse</a:t>
            </a:r>
            <a:r>
              <a:rPr lang="it-IT" sz="1600" b="1" dirty="0"/>
              <a:t> dell’Istat</a:t>
            </a:r>
            <a:r>
              <a:rPr lang="it-IT" sz="1600" dirty="0"/>
              <a:t>, al tema “Censimento industria, istituzioni pubbliche e non profit 2011”. Al </a:t>
            </a:r>
            <a:r>
              <a:rPr lang="it-IT" sz="1600" dirty="0" err="1"/>
              <a:t>datawarehouse</a:t>
            </a:r>
            <a:r>
              <a:rPr lang="it-IT" sz="1600" dirty="0"/>
              <a:t> si accede sia dalla home page di </a:t>
            </a:r>
            <a:r>
              <a:rPr lang="it-IT" sz="1600" u="sng" dirty="0">
                <a:hlinkClick r:id="rId4"/>
              </a:rPr>
              <a:t>www.istat.it</a:t>
            </a:r>
            <a:r>
              <a:rPr lang="it-IT" sz="1600" dirty="0"/>
              <a:t> sia dal sito dedicato </a:t>
            </a:r>
            <a:r>
              <a:rPr lang="it-IT" sz="1600" dirty="0">
                <a:hlinkClick r:id="rId5"/>
              </a:rPr>
              <a:t>http://censimentoindustriaeservizi.istat.it</a:t>
            </a:r>
            <a:r>
              <a:rPr lang="it-IT" sz="1600" dirty="0" smtClean="0">
                <a:hlinkClick r:id="rId5"/>
              </a:rPr>
              <a:t>/</a:t>
            </a:r>
            <a:r>
              <a:rPr lang="it-IT" sz="1600" dirty="0" smtClean="0"/>
              <a:t>. 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it-IT" sz="1400" dirty="0" smtClean="0"/>
          </a:p>
          <a:p>
            <a:pPr marL="342900" indent="-342900" algn="just">
              <a:buFont typeface="Arial" pitchFamily="34" charset="0"/>
              <a:buChar char="•"/>
            </a:pPr>
            <a:endParaRPr lang="it-IT" sz="1400" dirty="0"/>
          </a:p>
          <a:p>
            <a:pPr marL="342900" indent="-342900">
              <a:buFont typeface="Arial" pitchFamily="34" charset="0"/>
              <a:buChar char="•"/>
            </a:pPr>
            <a:r>
              <a:rPr lang="it-IT" sz="1600" dirty="0" smtClean="0"/>
              <a:t>Nel report dell’evento di </a:t>
            </a:r>
            <a:r>
              <a:rPr lang="it-IT" sz="1600" b="1" dirty="0" smtClean="0"/>
              <a:t>Presentazione dei primi risultati del 9° Censimento generale dell’industria e dei servizi e Censimento delle istituzioni non profit </a:t>
            </a:r>
          </a:p>
          <a:p>
            <a:pPr marL="342900" indent="-342900"/>
            <a:r>
              <a:rPr lang="it-IT" sz="1600" dirty="0" smtClean="0"/>
              <a:t>      Roma, 11 luglio 2013</a:t>
            </a:r>
          </a:p>
          <a:p>
            <a:pPr marL="342900" indent="-342900">
              <a:buFont typeface="Arial" pitchFamily="34" charset="0"/>
              <a:buChar char="•"/>
            </a:pPr>
            <a:endParaRPr lang="it-IT" sz="1400" dirty="0"/>
          </a:p>
          <a:p>
            <a:pPr marL="342900" indent="-342900">
              <a:buFont typeface="Arial" pitchFamily="34" charset="0"/>
              <a:buChar char="•"/>
            </a:pPr>
            <a:endParaRPr lang="it-IT" sz="1400" dirty="0" smtClean="0"/>
          </a:p>
          <a:p>
            <a:pPr marL="342900" indent="-342900"/>
            <a:endParaRPr lang="it-IT" sz="1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it-IT" sz="1600" dirty="0" smtClean="0"/>
              <a:t>Nel report dell’evento </a:t>
            </a:r>
            <a:r>
              <a:rPr lang="it-IT" sz="1600" b="1" dirty="0" smtClean="0"/>
              <a:t>Check-up della Liguria alla luce dei dati censuari </a:t>
            </a:r>
          </a:p>
          <a:p>
            <a:pPr marL="342900" indent="-342900"/>
            <a:r>
              <a:rPr lang="it-IT" sz="1600" dirty="0" smtClean="0"/>
              <a:t>      Genova, 11 giugno 2014</a:t>
            </a:r>
            <a:endParaRPr lang="it-IT" sz="1600" dirty="0"/>
          </a:p>
          <a:p>
            <a:pPr algn="just">
              <a:buClr>
                <a:srgbClr val="CC0000"/>
              </a:buClr>
            </a:pPr>
            <a:endParaRPr lang="it-IT" sz="1800" dirty="0">
              <a:solidFill>
                <a:schemeClr val="bg2"/>
              </a:solidFill>
            </a:endParaRPr>
          </a:p>
          <a:p>
            <a:pPr algn="just">
              <a:buClr>
                <a:srgbClr val="CC0000"/>
              </a:buClr>
              <a:buFont typeface="Wingdings" pitchFamily="-84" charset="2"/>
              <a:buChar char="q"/>
            </a:pPr>
            <a:endParaRPr lang="it-IT" sz="1800" b="1" dirty="0">
              <a:solidFill>
                <a:schemeClr val="bg2"/>
              </a:solidFill>
            </a:endParaRPr>
          </a:p>
        </p:txBody>
      </p:sp>
      <p:pic>
        <p:nvPicPr>
          <p:cNvPr id="1026" name="Picture 2" descr="C:\Users\Famiglia\Desktop\Cartella Lia\viewer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96136" y="2636912"/>
            <a:ext cx="1120130" cy="1584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1EC2F-6777-4F87-9F3C-527A3381ACDC}" type="slidenum">
              <a:rPr lang="it-IT" smtClean="0"/>
              <a:pPr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810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pic>
        <p:nvPicPr>
          <p:cNvPr id="46084" name="Immagine 15" descr="logo_censimento_istat_payoff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5" name="CasellaDiTesto 1"/>
          <p:cNvSpPr txBox="1">
            <a:spLocks noChangeArrowheads="1"/>
          </p:cNvSpPr>
          <p:nvPr/>
        </p:nvSpPr>
        <p:spPr bwMode="auto">
          <a:xfrm>
            <a:off x="2555875" y="2401888"/>
            <a:ext cx="42481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r>
              <a:rPr lang="it-IT" sz="2800" b="1">
                <a:solidFill>
                  <a:srgbClr val="CA0A20"/>
                </a:solidFill>
              </a:rPr>
              <a:t>Grazie per l’attenzione 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1EC2F-6777-4F87-9F3C-527A3381ACDC}" type="slidenum">
              <a:rPr lang="it-IT" smtClean="0"/>
              <a:pPr/>
              <a:t>29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95536" y="116632"/>
            <a:ext cx="67687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b="1" dirty="0" smtClean="0">
                <a:solidFill>
                  <a:srgbClr val="CC0000"/>
                </a:solidFill>
                <a:cs typeface="Arial" charset="0"/>
              </a:rPr>
              <a:t>Quadro generale: le unità locali</a:t>
            </a:r>
            <a:endParaRPr lang="it-IT" sz="16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539551" y="620688"/>
            <a:ext cx="8064897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154mila unità locali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(4,8% sul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totale nazionale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)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91,1%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comparto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imprese 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7,3%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comparto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INP 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1,7%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comparto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IP</a:t>
            </a:r>
          </a:p>
          <a:p>
            <a:pPr lvl="1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4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560 mila addetti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82,0% comparto imprese 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3,7%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comparto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INP 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14,3%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comparto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IP</a:t>
            </a:r>
            <a:endParaRPr lang="it-IT" sz="14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b="1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Dinamica occupazionale + 4,0%</a:t>
            </a: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	  6° posto nella graduatoria </a:t>
            </a: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4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	</a:t>
            </a: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  delle regioni italiane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+7,7%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comparto imprese </a:t>
            </a: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+37,7%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comparto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INP</a:t>
            </a: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-17,2% </a:t>
            </a: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comparto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IP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b="1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Si consolida il processo di terziarizzazione: crescono gli addetti nei settori Servizi alle imprese e Commercio, alberghi e ristorazione. Cresce anche la Sanità e assistenza sociale in presenza di una sensibile contrazione della componente pubblica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3</a:t>
            </a:fld>
            <a:endParaRPr lang="it-IT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908720"/>
            <a:ext cx="4449763" cy="288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asellaDiTesto 5"/>
          <p:cNvSpPr txBox="1"/>
          <p:nvPr/>
        </p:nvSpPr>
        <p:spPr>
          <a:xfrm>
            <a:off x="5628022" y="260648"/>
            <a:ext cx="30725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Unità locali e addetti</a:t>
            </a:r>
          </a:p>
          <a:p>
            <a:pPr algn="ctr"/>
            <a:r>
              <a:rPr lang="it-IT" sz="1200" dirty="0" err="1" smtClean="0"/>
              <a:t>Var</a:t>
            </a:r>
            <a:r>
              <a:rPr lang="it-IT" sz="1200" dirty="0" smtClean="0"/>
              <a:t>% 2001-2011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105340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5940151" y="116632"/>
            <a:ext cx="3024337" cy="1016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r>
              <a:rPr lang="it-IT" sz="1800" b="1" dirty="0" smtClean="0">
                <a:solidFill>
                  <a:srgbClr val="CC0000"/>
                </a:solidFill>
                <a:cs typeface="Arial" charset="0"/>
              </a:rPr>
              <a:t>Addetti delle unità locali delle imprese e delle istituzioni </a:t>
            </a:r>
          </a:p>
          <a:p>
            <a:pPr>
              <a:tabLst>
                <a:tab pos="266700" algn="l"/>
              </a:tabLst>
            </a:pPr>
            <a:r>
              <a:rPr lang="it-IT" sz="1200" b="1" dirty="0" smtClean="0">
                <a:solidFill>
                  <a:srgbClr val="CC0000"/>
                </a:solidFill>
                <a:cs typeface="Arial" charset="0"/>
              </a:rPr>
              <a:t>(valori per 100 abitanti)</a:t>
            </a:r>
            <a:endParaRPr lang="it-IT" sz="12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5963153" y="3717032"/>
            <a:ext cx="3024337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400" dirty="0" smtClean="0">
                <a:latin typeface="Calibri"/>
                <a:ea typeface="Calibri"/>
                <a:cs typeface="Arial"/>
              </a:rPr>
              <a:t>Distribuzione territoriale non uniforme</a:t>
            </a: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400" dirty="0" smtClean="0">
                <a:latin typeface="Calibri"/>
                <a:ea typeface="Calibri"/>
                <a:cs typeface="Arial"/>
              </a:rPr>
              <a:t>concentrazione </a:t>
            </a:r>
            <a:r>
              <a:rPr lang="it-IT" sz="1400" dirty="0">
                <a:latin typeface="Calibri"/>
                <a:ea typeface="Calibri"/>
                <a:cs typeface="Arial"/>
              </a:rPr>
              <a:t>relativa di addetti nei comuni capoluogo di provincia cui si aggiunge il comune di Sarzana (SP) secondo a pari merito con Savona</a:t>
            </a:r>
            <a:r>
              <a:rPr lang="it-IT" sz="1400" dirty="0" smtClean="0">
                <a:latin typeface="Calibri"/>
                <a:ea typeface="Calibri"/>
                <a:cs typeface="Arial"/>
              </a:rPr>
              <a:t>.</a:t>
            </a: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400" dirty="0" smtClean="0">
                <a:latin typeface="Calibri"/>
                <a:ea typeface="Calibri"/>
                <a:cs typeface="Arial"/>
              </a:rPr>
              <a:t> </a:t>
            </a: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4</a:t>
            </a:fld>
            <a:endParaRPr lang="it-IT"/>
          </a:p>
        </p:txBody>
      </p:sp>
      <p:pic>
        <p:nvPicPr>
          <p:cNvPr id="7" name="Immagin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5400600" cy="5256584"/>
          </a:xfrm>
          <a:prstGeom prst="rect">
            <a:avLst/>
          </a:prstGeom>
          <a:noFill/>
        </p:spPr>
      </p:pic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3832688"/>
              </p:ext>
            </p:extLst>
          </p:nvPr>
        </p:nvGraphicFramePr>
        <p:xfrm>
          <a:off x="6084169" y="1268760"/>
          <a:ext cx="2880320" cy="2377074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1574892"/>
                <a:gridCol w="652303"/>
                <a:gridCol w="653125"/>
              </a:tblGrid>
              <a:tr h="2971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effectLst/>
                          <a:latin typeface="Arial Narrow"/>
                          <a:ea typeface="Calibri"/>
                          <a:cs typeface="Arial"/>
                        </a:rPr>
                        <a:t>COMUNI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effectLst/>
                          <a:latin typeface="Arial Narrow"/>
                          <a:ea typeface="Calibri"/>
                          <a:cs typeface="Arial"/>
                        </a:rPr>
                        <a:t>Addetti %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effectLst/>
                          <a:latin typeface="Arial Narrow"/>
                          <a:ea typeface="Calibri"/>
                          <a:cs typeface="Arial"/>
                        </a:rPr>
                        <a:t>Addetti per 100 abitanti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2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1° - Genova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45,9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43,9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2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2° - La Spezia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6,9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41,7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2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3° - Savona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4,6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42,5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2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4° - Sanremo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3,2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33,3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2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5° - Imperia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2,7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35,9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2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6° - Chiavari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1,9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38,6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2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7° - Sarzana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1,7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42,5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2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8° - Albenga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1,6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37,1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2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9° - Rapallo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1,4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27,5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2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10° - Sestri Levante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1,2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37,2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2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…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…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…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2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Liguria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100,0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35,7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929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95536" y="-27384"/>
            <a:ext cx="66967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b="1" dirty="0" smtClean="0">
                <a:solidFill>
                  <a:srgbClr val="CC0000"/>
                </a:solidFill>
                <a:cs typeface="Arial" charset="0"/>
              </a:rPr>
              <a:t>Imprese: dieci anni di trasformazioni</a:t>
            </a:r>
          </a:p>
        </p:txBody>
      </p:sp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323528" y="548680"/>
            <a:ext cx="5256584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2,9% delle imprese e delle UL del Paese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2,8% </a:t>
            </a:r>
            <a:r>
              <a:rPr lang="it-IT" sz="1400" b="1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degli addetti delle UL</a:t>
            </a: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 del Paese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3,3 addetti per UL</a:t>
            </a:r>
            <a:endParaRPr lang="it-IT" sz="6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400" b="1" dirty="0">
                <a:solidFill>
                  <a:srgbClr val="CA0A20"/>
                </a:solidFill>
                <a:latin typeface="Arial" pitchFamily="34" charset="0"/>
                <a:ea typeface="ＭＳ Ｐゴシック" pitchFamily="34" charset="-128"/>
              </a:rPr>
              <a:t>	</a:t>
            </a:r>
            <a:endParaRPr lang="it-IT" sz="6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Attività economica: 2/3 degli addetti sono impiegati nel Commercio, alberghi e ristorazione e nei Servizi alle imprese</a:t>
            </a: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6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4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400" b="1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4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Territorio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Nella provincia di Genova: quasi il 60% 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degli addetti della regione e il massimo</a:t>
            </a: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4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 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       di addetti per UL (3,7)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Nella provincia di Imperia: 2,6 addetti </a:t>
            </a: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	  per UL  (il minimo in regione)</a:t>
            </a: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5724128" y="2348880"/>
            <a:ext cx="2592288" cy="360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r>
              <a:rPr lang="it-IT" sz="1400" b="1" dirty="0" smtClean="0">
                <a:solidFill>
                  <a:srgbClr val="CC0000"/>
                </a:solidFill>
                <a:cs typeface="Arial" charset="0"/>
              </a:rPr>
              <a:t>Attività economica</a:t>
            </a:r>
          </a:p>
          <a:p>
            <a:pPr>
              <a:tabLst>
                <a:tab pos="266700" algn="l"/>
              </a:tabLst>
            </a:pPr>
            <a:r>
              <a:rPr lang="it-IT" sz="800" b="1" dirty="0" smtClean="0">
                <a:solidFill>
                  <a:srgbClr val="CC0000"/>
                </a:solidFill>
                <a:cs typeface="Arial" charset="0"/>
              </a:rPr>
              <a:t>(Valori  %)</a:t>
            </a:r>
            <a:endParaRPr lang="it-IT" sz="8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5</a:t>
            </a:fld>
            <a:endParaRPr lang="it-IT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908" y="2852936"/>
            <a:ext cx="5264638" cy="2909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627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14"/>
          <p:cNvSpPr>
            <a:spLocks noChangeArrowheads="1"/>
          </p:cNvSpPr>
          <p:nvPr/>
        </p:nvSpPr>
        <p:spPr bwMode="auto">
          <a:xfrm>
            <a:off x="457200" y="333375"/>
            <a:ext cx="8002588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</a:pPr>
            <a:r>
              <a:rPr lang="it-IT" sz="2200" b="1" dirty="0">
                <a:solidFill>
                  <a:srgbClr val="CC0000"/>
                </a:solidFill>
              </a:rPr>
              <a:t>Imprese </a:t>
            </a:r>
            <a:r>
              <a:rPr lang="it-IT" sz="2200" b="1" dirty="0" smtClean="0">
                <a:solidFill>
                  <a:srgbClr val="CC0000"/>
                </a:solidFill>
              </a:rPr>
              <a:t>e </a:t>
            </a:r>
            <a:r>
              <a:rPr lang="it-IT" sz="2200" b="1" dirty="0">
                <a:solidFill>
                  <a:srgbClr val="CC0000"/>
                </a:solidFill>
              </a:rPr>
              <a:t>addetti: Dimensione</a:t>
            </a:r>
          </a:p>
          <a:p>
            <a:pPr marL="266700" indent="-266700">
              <a:tabLst>
                <a:tab pos="266700" algn="l"/>
              </a:tabLst>
            </a:pPr>
            <a:endParaRPr lang="it-IT" sz="2200" b="1" dirty="0">
              <a:solidFill>
                <a:srgbClr val="CC0000"/>
              </a:solidFill>
            </a:endParaRPr>
          </a:p>
        </p:txBody>
      </p:sp>
      <p:sp>
        <p:nvSpPr>
          <p:cNvPr id="21509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pic>
        <p:nvPicPr>
          <p:cNvPr id="21511" name="Immagine 15" descr="logo_censimento_istat_payoff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38" name="Rettangolo 35"/>
          <p:cNvSpPr>
            <a:spLocks noChangeArrowheads="1"/>
          </p:cNvSpPr>
          <p:nvPr/>
        </p:nvSpPr>
        <p:spPr bwMode="auto">
          <a:xfrm>
            <a:off x="1804988" y="5029200"/>
            <a:ext cx="7731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it-IT" sz="1400" b="1">
                <a:solidFill>
                  <a:schemeClr val="bg1"/>
                </a:solidFill>
              </a:rPr>
              <a:t>0-9 </a:t>
            </a:r>
          </a:p>
          <a:p>
            <a:pPr algn="ctr"/>
            <a:r>
              <a:rPr lang="it-IT" sz="1400" b="1">
                <a:solidFill>
                  <a:schemeClr val="bg1"/>
                </a:solidFill>
              </a:rPr>
              <a:t>addetti</a:t>
            </a:r>
          </a:p>
        </p:txBody>
      </p:sp>
      <p:sp>
        <p:nvSpPr>
          <p:cNvPr id="21539" name="Rettangolo 36"/>
          <p:cNvSpPr>
            <a:spLocks noChangeArrowheads="1"/>
          </p:cNvSpPr>
          <p:nvPr/>
        </p:nvSpPr>
        <p:spPr bwMode="auto">
          <a:xfrm>
            <a:off x="1804988" y="4276725"/>
            <a:ext cx="7731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it-IT" sz="1400" b="1">
                <a:solidFill>
                  <a:schemeClr val="bg1"/>
                </a:solidFill>
              </a:rPr>
              <a:t>10-49</a:t>
            </a:r>
          </a:p>
          <a:p>
            <a:pPr algn="ctr"/>
            <a:r>
              <a:rPr lang="it-IT" sz="1400" b="1">
                <a:solidFill>
                  <a:schemeClr val="bg1"/>
                </a:solidFill>
              </a:rPr>
              <a:t>addetti</a:t>
            </a:r>
          </a:p>
        </p:txBody>
      </p:sp>
      <p:sp>
        <p:nvSpPr>
          <p:cNvPr id="21540" name="Rettangolo 37"/>
          <p:cNvSpPr>
            <a:spLocks noChangeArrowheads="1"/>
          </p:cNvSpPr>
          <p:nvPr/>
        </p:nvSpPr>
        <p:spPr bwMode="auto">
          <a:xfrm>
            <a:off x="1752600" y="3362325"/>
            <a:ext cx="7731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sz="1400" b="1">
                <a:solidFill>
                  <a:schemeClr val="bg1"/>
                </a:solidFill>
              </a:rPr>
              <a:t>50-249 </a:t>
            </a:r>
          </a:p>
          <a:p>
            <a:r>
              <a:rPr lang="it-IT" sz="1400" b="1">
                <a:solidFill>
                  <a:schemeClr val="bg1"/>
                </a:solidFill>
              </a:rPr>
              <a:t>addetti</a:t>
            </a:r>
          </a:p>
        </p:txBody>
      </p:sp>
      <p:sp>
        <p:nvSpPr>
          <p:cNvPr id="21541" name="Rettangolo 38"/>
          <p:cNvSpPr>
            <a:spLocks noChangeArrowheads="1"/>
          </p:cNvSpPr>
          <p:nvPr/>
        </p:nvSpPr>
        <p:spPr bwMode="auto">
          <a:xfrm>
            <a:off x="1804988" y="2309813"/>
            <a:ext cx="773112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it-IT" sz="1400" b="1">
                <a:solidFill>
                  <a:schemeClr val="bg1"/>
                </a:solidFill>
              </a:rPr>
              <a:t>250</a:t>
            </a:r>
          </a:p>
          <a:p>
            <a:pPr algn="ctr"/>
            <a:r>
              <a:rPr lang="it-IT" sz="1400" b="1">
                <a:solidFill>
                  <a:schemeClr val="bg1"/>
                </a:solidFill>
              </a:rPr>
              <a:t>addetti</a:t>
            </a:r>
          </a:p>
          <a:p>
            <a:pPr algn="ctr"/>
            <a:r>
              <a:rPr lang="it-IT" sz="1400" b="1">
                <a:solidFill>
                  <a:schemeClr val="bg1"/>
                </a:solidFill>
              </a:rPr>
              <a:t>e più</a:t>
            </a:r>
          </a:p>
        </p:txBody>
      </p:sp>
      <p:pic>
        <p:nvPicPr>
          <p:cNvPr id="21546" name="Immagine 4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5963" y="914400"/>
            <a:ext cx="198437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Segnaposto numero diapositiva 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1EC2F-6777-4F87-9F3C-527A3381ACDC}" type="slidenum">
              <a:rPr lang="it-IT" smtClean="0"/>
              <a:pPr/>
              <a:t>6</a:t>
            </a:fld>
            <a:endParaRPr lang="it-IT"/>
          </a:p>
        </p:txBody>
      </p:sp>
      <p:pic>
        <p:nvPicPr>
          <p:cNvPr id="43" name="Immagine 4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95065"/>
            <a:ext cx="4202435" cy="455801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asellaDiTesto 1"/>
          <p:cNvSpPr txBox="1"/>
          <p:nvPr/>
        </p:nvSpPr>
        <p:spPr>
          <a:xfrm>
            <a:off x="5384704" y="1478339"/>
            <a:ext cx="31828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Le micro imprese </a:t>
            </a:r>
            <a:endParaRPr lang="it-IT" sz="18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algn="ctr"/>
            <a:r>
              <a:rPr lang="it-IT" sz="18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(0-9 addetti) </a:t>
            </a:r>
            <a:r>
              <a:rPr 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costituiscono </a:t>
            </a:r>
            <a:endParaRPr lang="it-IT" sz="18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algn="ctr"/>
            <a:r>
              <a:rPr lang="it-IT" sz="18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oltre il 96</a:t>
            </a:r>
            <a:r>
              <a:rPr 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% </a:t>
            </a:r>
            <a:r>
              <a:rPr lang="it-IT" sz="18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del totale </a:t>
            </a:r>
          </a:p>
          <a:p>
            <a:pPr algn="ctr"/>
            <a:r>
              <a:rPr lang="it-IT" sz="18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e </a:t>
            </a:r>
            <a:r>
              <a:rPr 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occupano </a:t>
            </a:r>
            <a:r>
              <a:rPr lang="it-IT" sz="18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il 53,6% degli addetti </a:t>
            </a:r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algn="ctr"/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algn="ctr"/>
            <a:r>
              <a:rPr 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Le grandi imprese (0,1%) occupano 1 addetto su 5 </a:t>
            </a:r>
          </a:p>
          <a:p>
            <a:pPr algn="ctr"/>
            <a:endParaRPr lang="it-IT" sz="18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algn="ctr"/>
            <a:r>
              <a:rPr lang="it-IT" sz="1800" dirty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Rispetto all’Italia maggiore polarizzazione nelle classi dimensionali estreme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5364088" y="1052736"/>
            <a:ext cx="3600401" cy="4571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Dinamiche differenti rispetto al Nord Ovest e all’Italia: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crescita meno sostenuta del numero di unità locali (+3,1% a fronte del 6,7% nella ripartizione e dell’ 8,5% nell’intero paese)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Aumento del numero di addetti (+7,7%) a fronte dell’1,9% del Nord Ovest e del 4,5% dell’Italia</a:t>
            </a:r>
          </a:p>
          <a:p>
            <a:pPr marL="342900" indent="-342900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Il numero degli addetti per unità locale è aumentato del 4,4% in controtendenza con la ripartizione (-4,5%) e con il dato nazionale (-3,6%)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Il numero degli addetti è cresciuto in quasi tutte le classi ( addirittura +54% nelle imprese maggiori). 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Fanno  eccezione le imprese di media dimensione ( -12,7%)</a:t>
            </a:r>
            <a:endParaRPr lang="it-IT" sz="1400" dirty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7</a:t>
            </a:fld>
            <a:endParaRPr lang="it-IT"/>
          </a:p>
        </p:txBody>
      </p:sp>
      <p:pic>
        <p:nvPicPr>
          <p:cNvPr id="7" name="Immagin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3600400" cy="384950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ttangolo 7"/>
          <p:cNvSpPr/>
          <p:nvPr/>
        </p:nvSpPr>
        <p:spPr>
          <a:xfrm>
            <a:off x="539552" y="1170112"/>
            <a:ext cx="3456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>
                <a:solidFill>
                  <a:srgbClr val="4D4D4D"/>
                </a:solidFill>
                <a:latin typeface="Arial Narrow"/>
                <a:ea typeface="Calibri"/>
                <a:cs typeface="Times New Roman"/>
              </a:rPr>
              <a:t>Addetti delle unità locali per classe di addetti – Censimenti 2011 e 2001 – Valori assoluti, composizioni percentuali e variazioni percentuali</a:t>
            </a:r>
            <a:endParaRPr lang="it-IT" sz="1200" dirty="0"/>
          </a:p>
        </p:txBody>
      </p:sp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457200" y="333375"/>
            <a:ext cx="8002588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266700" indent="-266700">
              <a:tabLst>
                <a:tab pos="266700" algn="l"/>
              </a:tabLst>
            </a:pPr>
            <a:r>
              <a:rPr lang="it-IT" sz="2200" b="1" dirty="0" smtClean="0">
                <a:solidFill>
                  <a:srgbClr val="CC0000"/>
                </a:solidFill>
              </a:rPr>
              <a:t>Confronti territoriali</a:t>
            </a:r>
            <a:endParaRPr lang="it-IT" sz="2200" b="1" dirty="0">
              <a:solidFill>
                <a:srgbClr val="CC0000"/>
              </a:solidFill>
            </a:endParaRPr>
          </a:p>
          <a:p>
            <a:pPr marL="266700" indent="-266700">
              <a:tabLst>
                <a:tab pos="266700" algn="l"/>
              </a:tabLst>
            </a:pPr>
            <a:endParaRPr lang="it-IT" sz="2200" b="1" dirty="0">
              <a:solidFill>
                <a:srgbClr val="C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04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95536" y="11663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tabLst>
                <a:tab pos="266700" algn="l"/>
              </a:tabLst>
            </a:pPr>
            <a:r>
              <a:rPr lang="it-IT" b="1" dirty="0" smtClean="0">
                <a:solidFill>
                  <a:srgbClr val="CC0000"/>
                </a:solidFill>
                <a:cs typeface="Arial" charset="0"/>
              </a:rPr>
              <a:t>Dipendenti: caratteristiche</a:t>
            </a:r>
            <a:endParaRPr lang="it-IT" sz="16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38920" y="347464"/>
            <a:ext cx="3347863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400" b="1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Nelle UL delle imprese liguri sono impiegati 3 dipendenti su 10 rispetto all’Italia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Contenuta vocazione direzionale (4,5%) concentrata nelle UL dei servizi alle imprese  e nelle imprese medio grandi</a:t>
            </a:r>
          </a:p>
        </p:txBody>
      </p:sp>
      <p:sp>
        <p:nvSpPr>
          <p:cNvPr id="6" name="Rectangle 14"/>
          <p:cNvSpPr>
            <a:spLocks noChangeArrowheads="1"/>
          </p:cNvSpPr>
          <p:nvPr/>
        </p:nvSpPr>
        <p:spPr bwMode="auto">
          <a:xfrm>
            <a:off x="5364088" y="102636"/>
            <a:ext cx="2592288" cy="360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r>
              <a:rPr lang="it-IT" sz="1400" b="1" dirty="0" smtClean="0">
                <a:solidFill>
                  <a:srgbClr val="CC0000"/>
                </a:solidFill>
                <a:cs typeface="Arial" charset="0"/>
              </a:rPr>
              <a:t>Qualifica professionale</a:t>
            </a:r>
            <a:r>
              <a:rPr lang="it-IT" sz="1400" b="1" dirty="0">
                <a:solidFill>
                  <a:srgbClr val="CC0000"/>
                </a:solidFill>
                <a:cs typeface="Arial" charset="0"/>
              </a:rPr>
              <a:t> </a:t>
            </a:r>
            <a:r>
              <a:rPr lang="it-IT" sz="800" b="1" dirty="0" smtClean="0">
                <a:solidFill>
                  <a:srgbClr val="CC0000"/>
                </a:solidFill>
                <a:cs typeface="Arial" charset="0"/>
              </a:rPr>
              <a:t>(Valori </a:t>
            </a:r>
            <a:r>
              <a:rPr lang="it-IT" sz="800" b="1" dirty="0">
                <a:solidFill>
                  <a:srgbClr val="CC0000"/>
                </a:solidFill>
                <a:cs typeface="Arial" charset="0"/>
              </a:rPr>
              <a:t>%</a:t>
            </a:r>
            <a:r>
              <a:rPr lang="it-IT" sz="800" b="1" dirty="0" smtClean="0">
                <a:solidFill>
                  <a:srgbClr val="CC0000"/>
                </a:solidFill>
                <a:cs typeface="Arial" charset="0"/>
              </a:rPr>
              <a:t>)</a:t>
            </a:r>
            <a:endParaRPr lang="it-IT" sz="8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8</a:t>
            </a:fld>
            <a:endParaRPr lang="it-IT"/>
          </a:p>
        </p:txBody>
      </p:sp>
      <p:pic>
        <p:nvPicPr>
          <p:cNvPr id="14" name="Immagine 1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5818" y="462675"/>
            <a:ext cx="3831750" cy="3506543"/>
          </a:xfrm>
          <a:prstGeom prst="rect">
            <a:avLst/>
          </a:prstGeom>
          <a:noFill/>
        </p:spPr>
      </p:pic>
      <p:pic>
        <p:nvPicPr>
          <p:cNvPr id="15" name="Immagine 1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319" y="2420888"/>
            <a:ext cx="3669601" cy="3336347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4283968" y="3987757"/>
            <a:ext cx="3960440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Quote più elevate di occupazione femminile nelle forme non societarie e nelle società di persone</a:t>
            </a: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400" i="1" dirty="0">
                <a:solidFill>
                  <a:srgbClr val="FF6699"/>
                </a:solidFill>
                <a:latin typeface="Arial" pitchFamily="34" charset="0"/>
                <a:ea typeface="ＭＳ Ｐゴシック" pitchFamily="34" charset="-128"/>
              </a:rPr>
              <a:t>Comparti </a:t>
            </a:r>
            <a:r>
              <a:rPr lang="it-IT" sz="1400" i="1" dirty="0" smtClean="0">
                <a:solidFill>
                  <a:srgbClr val="FF6699"/>
                </a:solidFill>
                <a:latin typeface="Arial" pitchFamily="34" charset="0"/>
                <a:ea typeface="ＭＳ Ｐゴシック" pitchFamily="34" charset="-128"/>
              </a:rPr>
              <a:t>rosa</a:t>
            </a: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:</a:t>
            </a: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Quasi 9 dipendenti su 10 sono donne nella Sanità e assistenza sociale; quasi 3 su 4 nell’istruzione; oltre la metà nel commercio, alberghi e ristorazione </a:t>
            </a:r>
          </a:p>
        </p:txBody>
      </p:sp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194333" y="5085184"/>
            <a:ext cx="1224136" cy="360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r>
              <a:rPr lang="it-IT" sz="1400" b="1" dirty="0" smtClean="0">
                <a:solidFill>
                  <a:srgbClr val="CC0000"/>
                </a:solidFill>
                <a:cs typeface="Arial" charset="0"/>
              </a:rPr>
              <a:t>Genere </a:t>
            </a:r>
            <a:r>
              <a:rPr lang="it-IT" sz="800" b="1" dirty="0" smtClean="0">
                <a:solidFill>
                  <a:srgbClr val="CC0000"/>
                </a:solidFill>
                <a:cs typeface="Arial" charset="0"/>
              </a:rPr>
              <a:t>(Valori </a:t>
            </a:r>
            <a:r>
              <a:rPr lang="it-IT" sz="800" b="1" dirty="0">
                <a:solidFill>
                  <a:srgbClr val="CC0000"/>
                </a:solidFill>
                <a:cs typeface="Arial" charset="0"/>
              </a:rPr>
              <a:t>%</a:t>
            </a:r>
            <a:r>
              <a:rPr lang="it-IT" sz="800" b="1" dirty="0" smtClean="0">
                <a:solidFill>
                  <a:srgbClr val="CC0000"/>
                </a:solidFill>
                <a:cs typeface="Arial" charset="0"/>
              </a:rPr>
              <a:t>)</a:t>
            </a:r>
            <a:endParaRPr lang="it-IT" sz="800" b="1" dirty="0">
              <a:solidFill>
                <a:srgbClr val="CC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266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5940151" y="116633"/>
            <a:ext cx="3024337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266700" algn="l"/>
              </a:tabLst>
            </a:pPr>
            <a:r>
              <a:rPr lang="it-IT" sz="1800" b="1" dirty="0" smtClean="0">
                <a:solidFill>
                  <a:srgbClr val="CC0000"/>
                </a:solidFill>
                <a:cs typeface="Arial" charset="0"/>
              </a:rPr>
              <a:t>Dipendenti con posizioni direttive</a:t>
            </a:r>
          </a:p>
          <a:p>
            <a:pPr>
              <a:tabLst>
                <a:tab pos="266700" algn="l"/>
              </a:tabLst>
            </a:pPr>
            <a:r>
              <a:rPr lang="it-IT" sz="1200" b="1" dirty="0" smtClean="0">
                <a:solidFill>
                  <a:srgbClr val="CC0000"/>
                </a:solidFill>
                <a:cs typeface="Arial" charset="0"/>
              </a:rPr>
              <a:t>(Valori percentuali)</a:t>
            </a:r>
            <a:endParaRPr lang="it-IT" sz="1200" b="1" dirty="0">
              <a:solidFill>
                <a:srgbClr val="CC0000"/>
              </a:solidFill>
              <a:cs typeface="Arial" charset="0"/>
            </a:endParaRPr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5940151" y="3429000"/>
            <a:ext cx="3024337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Forte concentrazione nella provincia di Genova e nei centri di maggiore dimensione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84232-11DC-4706-A736-5ECC97FB32CD}" type="slidenum">
              <a:rPr lang="it-IT" smtClean="0"/>
              <a:pPr/>
              <a:t>9</a:t>
            </a:fld>
            <a:endParaRPr lang="it-IT"/>
          </a:p>
        </p:txBody>
      </p:sp>
      <p:pic>
        <p:nvPicPr>
          <p:cNvPr id="7" name="Immagin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51048"/>
            <a:ext cx="5657850" cy="54102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8310027"/>
              </p:ext>
            </p:extLst>
          </p:nvPr>
        </p:nvGraphicFramePr>
        <p:xfrm>
          <a:off x="6106119" y="966221"/>
          <a:ext cx="2692400" cy="2230882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1366520"/>
                <a:gridCol w="662940"/>
                <a:gridCol w="662940"/>
              </a:tblGrid>
              <a:tr h="4432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effectLst/>
                          <a:latin typeface="Arial Narrow"/>
                          <a:ea typeface="Calibri"/>
                          <a:cs typeface="Arial"/>
                        </a:rPr>
                        <a:t>COMUNI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effectLst/>
                          <a:latin typeface="Arial Narrow"/>
                          <a:ea typeface="Calibri"/>
                          <a:cs typeface="Arial"/>
                        </a:rPr>
                        <a:t>Peso %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effectLst/>
                          <a:latin typeface="Arial Narrow"/>
                          <a:ea typeface="Calibri"/>
                          <a:cs typeface="Arial"/>
                        </a:rPr>
                        <a:t>Incidenza %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1° - Genova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68,0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5,9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2° - La Spezia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6,0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4,0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3° - Savona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3,4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3,9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4° - Chiavari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1,6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4,9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5° - Vado Ligure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1,6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4,3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6° - Imperia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1,5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3,0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7° - Sanremo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1,2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2,0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8° - Albenga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1,0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3,5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9° - Arenzano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0,9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5,1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10° - Cairo Montenotte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0,8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2,6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…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…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…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Liguria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100,0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5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Calibri"/>
                          <a:cs typeface="Arial Narrow"/>
                        </a:rPr>
                        <a:t>4,5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80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zione vuota">
  <a:themeElements>
    <a:clrScheme name="Presentazione vuo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zione vuota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Presentazione vuo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6445</TotalTime>
  <Words>1939</Words>
  <Application>Microsoft Office PowerPoint</Application>
  <PresentationFormat>Presentazione su schermo (4:3)</PresentationFormat>
  <Paragraphs>483</Paragraphs>
  <Slides>29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29</vt:i4>
      </vt:variant>
    </vt:vector>
  </HeadingPairs>
  <TitlesOfParts>
    <vt:vector size="30" baseType="lpstr">
      <vt:lpstr>Presentazione vuota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Bruna Tabanella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Bruna Tabanella</dc:creator>
  <cp:lastModifiedBy>Daniela DL. Lauriello</cp:lastModifiedBy>
  <cp:revision>524</cp:revision>
  <cp:lastPrinted>2014-06-10T07:48:51Z</cp:lastPrinted>
  <dcterms:created xsi:type="dcterms:W3CDTF">2014-05-04T17:58:25Z</dcterms:created>
  <dcterms:modified xsi:type="dcterms:W3CDTF">2014-07-09T14:33:38Z</dcterms:modified>
</cp:coreProperties>
</file>