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22"/>
  </p:notesMasterIdLst>
  <p:sldIdLst>
    <p:sldId id="258" r:id="rId3"/>
    <p:sldId id="262" r:id="rId4"/>
    <p:sldId id="259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4" r:id="rId14"/>
    <p:sldId id="275" r:id="rId15"/>
    <p:sldId id="271" r:id="rId16"/>
    <p:sldId id="272" r:id="rId17"/>
    <p:sldId id="273" r:id="rId18"/>
    <p:sldId id="276" r:id="rId19"/>
    <p:sldId id="277" r:id="rId20"/>
    <p:sldId id="278" r:id="rId21"/>
  </p:sldIdLst>
  <p:sldSz cx="9144000" cy="6858000" type="screen4x3"/>
  <p:notesSz cx="6810375" cy="9942513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D893"/>
    <a:srgbClr val="FFE2A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8B1032C-EA38-4F05-BA0D-38AFFFC7BED3}" styleName="Stile chiaro 3 - Colore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5DA37D80-6434-44D0-A028-1B22A696006F}" styleName="Stile chiaro 3 - Colore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79172" autoAdjust="0"/>
  </p:normalViewPr>
  <p:slideViewPr>
    <p:cSldViewPr>
      <p:cViewPr>
        <p:scale>
          <a:sx n="100" d="100"/>
          <a:sy n="100" d="100"/>
        </p:scale>
        <p:origin x="-72" y="76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1163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 dirty="0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57636" y="0"/>
            <a:ext cx="2951163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BED162-748D-4939-A1BB-C4FF952985D9}" type="datetimeFigureOut">
              <a:rPr lang="it-IT" smtClean="0"/>
              <a:t>09/07/2014</a:t>
            </a:fld>
            <a:endParaRPr lang="it-IT" dirty="0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68875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 dirty="0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1038" y="4722694"/>
            <a:ext cx="5448300" cy="447413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9443662"/>
            <a:ext cx="2951163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 dirty="0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57636" y="9443662"/>
            <a:ext cx="2951163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2D1E00-C021-47ED-BF49-E4AF5271C12A}" type="slidenum">
              <a:rPr lang="it-IT" smtClean="0"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1922725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D8808664-0BE9-47E4-95CC-2A9EEA4BC77C}" type="slidenum">
              <a:rPr lang="it-IT" smtClean="0">
                <a:solidFill>
                  <a:prstClr val="black"/>
                </a:solidFill>
              </a:rPr>
              <a:pPr/>
              <a:t>1</a:t>
            </a:fld>
            <a:endParaRPr lang="it-IT" dirty="0" smtClean="0">
              <a:solidFill>
                <a:prstClr val="black"/>
              </a:solidFill>
            </a:endParaRPr>
          </a:p>
        </p:txBody>
      </p:sp>
      <p:sp>
        <p:nvSpPr>
          <p:cNvPr id="133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0" y="0"/>
            <a:ext cx="0" cy="0"/>
          </a:xfrm>
          <a:ln/>
        </p:spPr>
      </p:sp>
      <p:sp>
        <p:nvSpPr>
          <p:cNvPr id="1331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it-IT" dirty="0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D87EF809-15AE-4964-8BC1-54727D37C72B}" type="slidenum">
              <a:rPr lang="it-IT" smtClean="0">
                <a:solidFill>
                  <a:prstClr val="black"/>
                </a:solidFill>
              </a:rPr>
              <a:pPr/>
              <a:t>10</a:t>
            </a:fld>
            <a:endParaRPr lang="it-IT" dirty="0" smtClean="0">
              <a:solidFill>
                <a:prstClr val="black"/>
              </a:solidFill>
            </a:endParaRPr>
          </a:p>
        </p:txBody>
      </p:sp>
      <p:sp>
        <p:nvSpPr>
          <p:cNvPr id="15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0" y="0"/>
            <a:ext cx="0" cy="0"/>
          </a:xfrm>
          <a:ln/>
        </p:spPr>
      </p:sp>
      <p:sp>
        <p:nvSpPr>
          <p:cNvPr id="1536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it-IT" dirty="0" smtClean="0">
                <a:latin typeface="Arial" pitchFamily="34" charset="0"/>
                <a:ea typeface="ＭＳ Ｐゴシック" pitchFamily="34" charset="-128"/>
              </a:rPr>
              <a:t>I responsabili degli UPC esprimono un buon grado di soddisfazione sullo svolgimento delle rilevazioni</a:t>
            </a:r>
            <a:r>
              <a:rPr lang="it-IT" baseline="0" dirty="0" smtClean="0">
                <a:latin typeface="Arial" pitchFamily="34" charset="0"/>
                <a:ea typeface="ＭＳ Ｐゴシック" pitchFamily="34" charset="-128"/>
              </a:rPr>
              <a:t> censuarie, in linea con i valori registrati a livello nazionale e nella ripartizione del nord. Si nota inoltra una certa preferenza per le attività sulle imprese e che per quelle sulle  istituzioni non profit.</a:t>
            </a:r>
          </a:p>
          <a:p>
            <a:pPr eaLnBrk="1" hangingPunct="1"/>
            <a:r>
              <a:rPr lang="it-IT" baseline="0" dirty="0" smtClean="0">
                <a:latin typeface="Arial" pitchFamily="34" charset="0"/>
                <a:ea typeface="ＭＳ Ｐゴシック" pitchFamily="34" charset="-128"/>
              </a:rPr>
              <a:t>Grado di soddisfazione del personale coinvolto nelle rilevazioni si nota un elevato gradimento dei rilevatori esterni, dei coordinatori e del personale di back-office (tutti al di sopra del punteggio di 5).</a:t>
            </a:r>
            <a:endParaRPr lang="it-IT" dirty="0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D87EF809-15AE-4964-8BC1-54727D37C72B}" type="slidenum">
              <a:rPr lang="it-IT" smtClean="0">
                <a:solidFill>
                  <a:prstClr val="black"/>
                </a:solidFill>
              </a:rPr>
              <a:pPr/>
              <a:t>11</a:t>
            </a:fld>
            <a:endParaRPr lang="it-IT" dirty="0" smtClean="0">
              <a:solidFill>
                <a:prstClr val="black"/>
              </a:solidFill>
            </a:endParaRPr>
          </a:p>
        </p:txBody>
      </p:sp>
      <p:sp>
        <p:nvSpPr>
          <p:cNvPr id="15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0" y="0"/>
            <a:ext cx="0" cy="0"/>
          </a:xfrm>
          <a:ln/>
        </p:spPr>
      </p:sp>
      <p:sp>
        <p:nvSpPr>
          <p:cNvPr id="1536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it-IT" dirty="0" smtClean="0">
                <a:latin typeface="Arial" pitchFamily="34" charset="0"/>
                <a:ea typeface="ＭＳ Ｐゴシック" pitchFamily="34" charset="-128"/>
              </a:rPr>
              <a:t>Grado di adeguatezza</a:t>
            </a:r>
            <a:r>
              <a:rPr lang="it-IT" baseline="0" dirty="0" smtClean="0">
                <a:latin typeface="Arial" pitchFamily="34" charset="0"/>
                <a:ea typeface="ＭＳ Ｐゴシック" pitchFamily="34" charset="-128"/>
              </a:rPr>
              <a:t> dell’organizzazione degli UPC</a:t>
            </a:r>
            <a:endParaRPr lang="it-IT" dirty="0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D87EF809-15AE-4964-8BC1-54727D37C72B}" type="slidenum">
              <a:rPr lang="it-IT" smtClean="0">
                <a:solidFill>
                  <a:prstClr val="black"/>
                </a:solidFill>
              </a:rPr>
              <a:pPr/>
              <a:t>12</a:t>
            </a:fld>
            <a:endParaRPr lang="it-IT" dirty="0" smtClean="0">
              <a:solidFill>
                <a:prstClr val="black"/>
              </a:solidFill>
            </a:endParaRPr>
          </a:p>
        </p:txBody>
      </p:sp>
      <p:sp>
        <p:nvSpPr>
          <p:cNvPr id="15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0" y="0"/>
            <a:ext cx="0" cy="0"/>
          </a:xfrm>
          <a:ln/>
        </p:spPr>
      </p:sp>
      <p:sp>
        <p:nvSpPr>
          <p:cNvPr id="1536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it-IT" dirty="0" smtClean="0">
                <a:latin typeface="Arial" pitchFamily="34" charset="0"/>
                <a:ea typeface="ＭＳ Ｐゴシック" pitchFamily="34" charset="-128"/>
              </a:rPr>
              <a:t>I responsabili degli UPC danno una valutazione nel complesso positiva (4,0) sull’influenza delle innovazioni</a:t>
            </a:r>
            <a:r>
              <a:rPr lang="it-IT" baseline="0" dirty="0" smtClean="0">
                <a:latin typeface="Arial" pitchFamily="34" charset="0"/>
                <a:ea typeface="ＭＳ Ｐゴシック" pitchFamily="34" charset="-128"/>
              </a:rPr>
              <a:t> sulla riuscita delle operazioni censuarie</a:t>
            </a:r>
            <a:r>
              <a:rPr lang="it-IT" dirty="0" smtClean="0">
                <a:latin typeface="Arial" pitchFamily="34" charset="0"/>
                <a:ea typeface="ＭＳ Ｐゴシック" pitchFamily="34" charset="-128"/>
              </a:rPr>
              <a:t> , ma differenziando tra le diverse tipologie di innovazione.</a:t>
            </a:r>
          </a:p>
          <a:p>
            <a:pPr eaLnBrk="1" hangingPunct="1"/>
            <a:r>
              <a:rPr lang="it-IT" dirty="0" smtClean="0">
                <a:latin typeface="Arial" pitchFamily="34" charset="0"/>
                <a:ea typeface="ＭＳ Ｐゴシック" pitchFamily="34" charset="-128"/>
              </a:rPr>
              <a:t>La modalità di consegna</a:t>
            </a:r>
            <a:r>
              <a:rPr lang="it-IT" baseline="0" dirty="0" smtClean="0">
                <a:latin typeface="Arial" pitchFamily="34" charset="0"/>
                <a:ea typeface="ＭＳ Ｐゴシック" pitchFamily="34" charset="-128"/>
              </a:rPr>
              <a:t> da parte del vettore risulta essere la modalità con maggiori elementi di criticità, come la presenza di rilevatori esterni, seguito dall’utilizzo della </a:t>
            </a:r>
            <a:r>
              <a:rPr lang="it-IT" baseline="0" dirty="0" err="1" smtClean="0">
                <a:latin typeface="Arial" pitchFamily="34" charset="0"/>
                <a:ea typeface="ＭＳ Ｐゴシック" pitchFamily="34" charset="-128"/>
              </a:rPr>
              <a:t>PeC</a:t>
            </a:r>
            <a:r>
              <a:rPr lang="it-IT" baseline="0" dirty="0" smtClean="0">
                <a:latin typeface="Arial" pitchFamily="34" charset="0"/>
                <a:ea typeface="ＭＳ Ｐゴシック" pitchFamily="34" charset="-128"/>
              </a:rPr>
              <a:t> per i solleciti e le diffide. </a:t>
            </a:r>
            <a:endParaRPr lang="it-IT" dirty="0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D87EF809-15AE-4964-8BC1-54727D37C72B}" type="slidenum">
              <a:rPr lang="it-IT" smtClean="0">
                <a:solidFill>
                  <a:prstClr val="black"/>
                </a:solidFill>
              </a:rPr>
              <a:pPr/>
              <a:t>13</a:t>
            </a:fld>
            <a:endParaRPr lang="it-IT" dirty="0" smtClean="0">
              <a:solidFill>
                <a:prstClr val="black"/>
              </a:solidFill>
            </a:endParaRPr>
          </a:p>
        </p:txBody>
      </p:sp>
      <p:sp>
        <p:nvSpPr>
          <p:cNvPr id="15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0" y="0"/>
            <a:ext cx="0" cy="0"/>
          </a:xfrm>
          <a:ln/>
        </p:spPr>
      </p:sp>
      <p:sp>
        <p:nvSpPr>
          <p:cNvPr id="1536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it-IT" dirty="0" smtClean="0">
                <a:latin typeface="Arial" pitchFamily="34" charset="0"/>
                <a:ea typeface="ＭＳ Ｐゴシック" pitchFamily="34" charset="-128"/>
              </a:rPr>
              <a:t>Registrazione </a:t>
            </a:r>
            <a:r>
              <a:rPr lang="it-IT" dirty="0" err="1" smtClean="0">
                <a:latin typeface="Arial" pitchFamily="34" charset="0"/>
                <a:ea typeface="ＭＳ Ｐゴシック" pitchFamily="34" charset="-128"/>
              </a:rPr>
              <a:t>ul</a:t>
            </a:r>
            <a:r>
              <a:rPr lang="it-IT" dirty="0" smtClean="0">
                <a:latin typeface="Arial" pitchFamily="34" charset="0"/>
                <a:ea typeface="ＭＳ Ｐゴシック" pitchFamily="34" charset="-128"/>
              </a:rPr>
              <a:t>.: la lista </a:t>
            </a:r>
            <a:r>
              <a:rPr lang="it-IT" dirty="0" err="1" smtClean="0">
                <a:latin typeface="Arial" pitchFamily="34" charset="0"/>
                <a:ea typeface="ＭＳ Ｐゴシック" pitchFamily="34" charset="-128"/>
              </a:rPr>
              <a:t>precensuaria</a:t>
            </a:r>
            <a:r>
              <a:rPr lang="it-IT" dirty="0" smtClean="0">
                <a:latin typeface="Arial" pitchFamily="34" charset="0"/>
                <a:ea typeface="ＭＳ Ｐゴシック" pitchFamily="34" charset="-128"/>
              </a:rPr>
              <a:t> si riferisce solo alle</a:t>
            </a:r>
            <a:r>
              <a:rPr lang="it-IT" baseline="0" dirty="0" smtClean="0">
                <a:latin typeface="Arial" pitchFamily="34" charset="0"/>
                <a:ea typeface="ＭＳ Ｐゴシック" pitchFamily="34" charset="-128"/>
              </a:rPr>
              <a:t> istituzioni non profit; ciascuna istituzione doveva anche rilevare e  registrare le proprie unità locali</a:t>
            </a:r>
            <a:endParaRPr lang="it-IT" dirty="0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D87EF809-15AE-4964-8BC1-54727D37C72B}" type="slidenum">
              <a:rPr lang="it-IT" smtClean="0">
                <a:solidFill>
                  <a:prstClr val="black"/>
                </a:solidFill>
              </a:rPr>
              <a:pPr/>
              <a:t>14</a:t>
            </a:fld>
            <a:endParaRPr lang="it-IT" dirty="0" smtClean="0">
              <a:solidFill>
                <a:prstClr val="black"/>
              </a:solidFill>
            </a:endParaRPr>
          </a:p>
        </p:txBody>
      </p:sp>
      <p:sp>
        <p:nvSpPr>
          <p:cNvPr id="15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0" y="0"/>
            <a:ext cx="0" cy="0"/>
          </a:xfrm>
          <a:ln/>
        </p:spPr>
      </p:sp>
      <p:sp>
        <p:nvSpPr>
          <p:cNvPr id="1536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it-IT" dirty="0" smtClean="0">
                <a:latin typeface="Arial" pitchFamily="34" charset="0"/>
                <a:ea typeface="ＭＳ Ｐゴシック" pitchFamily="34" charset="-128"/>
              </a:rPr>
              <a:t>Grado</a:t>
            </a:r>
            <a:r>
              <a:rPr lang="it-IT" baseline="0" dirty="0" smtClean="0">
                <a:latin typeface="Arial" pitchFamily="34" charset="0"/>
                <a:ea typeface="ＭＳ Ｐゴシック" pitchFamily="34" charset="-128"/>
              </a:rPr>
              <a:t> di soddisfazione degli UPC per la formazione ricevuta</a:t>
            </a:r>
            <a:endParaRPr lang="it-IT" dirty="0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D87EF809-15AE-4964-8BC1-54727D37C72B}" type="slidenum">
              <a:rPr lang="it-IT" smtClean="0">
                <a:solidFill>
                  <a:prstClr val="black"/>
                </a:solidFill>
              </a:rPr>
              <a:pPr/>
              <a:t>15</a:t>
            </a:fld>
            <a:endParaRPr lang="it-IT" dirty="0" smtClean="0">
              <a:solidFill>
                <a:prstClr val="black"/>
              </a:solidFill>
            </a:endParaRPr>
          </a:p>
        </p:txBody>
      </p:sp>
      <p:sp>
        <p:nvSpPr>
          <p:cNvPr id="15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0" y="0"/>
            <a:ext cx="0" cy="0"/>
          </a:xfrm>
          <a:ln/>
        </p:spPr>
      </p:sp>
      <p:sp>
        <p:nvSpPr>
          <p:cNvPr id="1536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it-IT" dirty="0" smtClean="0">
                <a:latin typeface="Arial" pitchFamily="34" charset="0"/>
                <a:ea typeface="ＭＳ Ｐゴシック" pitchFamily="34" charset="-128"/>
              </a:rPr>
              <a:t>Valutazione positiva nel complesso con punteggio superiore a 4</a:t>
            </a:r>
          </a:p>
          <a:p>
            <a:pPr eaLnBrk="1" hangingPunct="1"/>
            <a:r>
              <a:rPr lang="it-IT" dirty="0" smtClean="0">
                <a:latin typeface="Arial" pitchFamily="34" charset="0"/>
                <a:ea typeface="ＭＳ Ｐゴシック" pitchFamily="34" charset="-128"/>
              </a:rPr>
              <a:t>Per i diversi materiali di supporto punteggi</a:t>
            </a:r>
            <a:r>
              <a:rPr lang="it-IT" baseline="0" dirty="0" smtClean="0">
                <a:latin typeface="Arial" pitchFamily="34" charset="0"/>
                <a:ea typeface="ＭＳ Ｐゴシック" pitchFamily="34" charset="-128"/>
              </a:rPr>
              <a:t> leggermente inferiori i al dato medio nazionale, anche se superiori a quello della ripartizione nord </a:t>
            </a:r>
            <a:endParaRPr lang="it-IT" dirty="0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D87EF809-15AE-4964-8BC1-54727D37C72B}" type="slidenum">
              <a:rPr lang="it-IT" smtClean="0">
                <a:solidFill>
                  <a:prstClr val="black"/>
                </a:solidFill>
              </a:rPr>
              <a:pPr/>
              <a:t>16</a:t>
            </a:fld>
            <a:endParaRPr lang="it-IT" dirty="0" smtClean="0">
              <a:solidFill>
                <a:prstClr val="black"/>
              </a:solidFill>
            </a:endParaRPr>
          </a:p>
        </p:txBody>
      </p:sp>
      <p:sp>
        <p:nvSpPr>
          <p:cNvPr id="15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0" y="0"/>
            <a:ext cx="0" cy="0"/>
          </a:xfrm>
          <a:ln/>
        </p:spPr>
      </p:sp>
      <p:sp>
        <p:nvSpPr>
          <p:cNvPr id="1536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it-IT" dirty="0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D87EF809-15AE-4964-8BC1-54727D37C72B}" type="slidenum">
              <a:rPr lang="it-IT" smtClean="0">
                <a:solidFill>
                  <a:prstClr val="black"/>
                </a:solidFill>
              </a:rPr>
              <a:pPr/>
              <a:t>17</a:t>
            </a:fld>
            <a:endParaRPr lang="it-IT" dirty="0" smtClean="0">
              <a:solidFill>
                <a:prstClr val="black"/>
              </a:solidFill>
            </a:endParaRPr>
          </a:p>
        </p:txBody>
      </p:sp>
      <p:sp>
        <p:nvSpPr>
          <p:cNvPr id="15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0" y="0"/>
            <a:ext cx="0" cy="0"/>
          </a:xfrm>
          <a:ln/>
        </p:spPr>
      </p:sp>
      <p:sp>
        <p:nvSpPr>
          <p:cNvPr id="1536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it-IT" dirty="0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D87EF809-15AE-4964-8BC1-54727D37C72B}" type="slidenum">
              <a:rPr lang="it-IT" smtClean="0">
                <a:solidFill>
                  <a:prstClr val="black"/>
                </a:solidFill>
              </a:rPr>
              <a:pPr/>
              <a:t>18</a:t>
            </a:fld>
            <a:endParaRPr lang="it-IT" dirty="0" smtClean="0">
              <a:solidFill>
                <a:prstClr val="black"/>
              </a:solidFill>
            </a:endParaRPr>
          </a:p>
        </p:txBody>
      </p:sp>
      <p:sp>
        <p:nvSpPr>
          <p:cNvPr id="15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0" y="0"/>
            <a:ext cx="0" cy="0"/>
          </a:xfrm>
          <a:ln/>
        </p:spPr>
      </p:sp>
      <p:sp>
        <p:nvSpPr>
          <p:cNvPr id="1536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it-IT" dirty="0" smtClean="0">
                <a:latin typeface="Arial" pitchFamily="34" charset="0"/>
                <a:ea typeface="ＭＳ Ｐゴシック" pitchFamily="34" charset="-128"/>
              </a:rPr>
              <a:t>La</a:t>
            </a:r>
            <a:r>
              <a:rPr lang="it-IT" baseline="0" dirty="0" smtClean="0">
                <a:latin typeface="Arial" pitchFamily="34" charset="0"/>
                <a:ea typeface="ＭＳ Ｐゴシック" pitchFamily="34" charset="-128"/>
              </a:rPr>
              <a:t> Liguria si colloca in basso a destra del terzo quadrante, manifestando un giudizio critico nei confronti dell’interesse dell’amministrazione camerale nei confronti del CIS, e un moderato interesse a possibili iniziative future, anche se in un valore minore della media nazionale. </a:t>
            </a:r>
          </a:p>
          <a:p>
            <a:pPr eaLnBrk="1" hangingPunct="1"/>
            <a:r>
              <a:rPr lang="it-IT" baseline="0" dirty="0" smtClean="0">
                <a:latin typeface="Arial" pitchFamily="34" charset="0"/>
                <a:ea typeface="ＭＳ Ｐゴシック" pitchFamily="34" charset="-128"/>
              </a:rPr>
              <a:t>Le province autonome di Bolzano e Trento non sono state interessate da questi quesiti.</a:t>
            </a:r>
            <a:endParaRPr lang="it-IT" dirty="0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D87EF809-15AE-4964-8BC1-54727D37C72B}" type="slidenum">
              <a:rPr lang="it-IT" smtClean="0">
                <a:solidFill>
                  <a:prstClr val="black"/>
                </a:solidFill>
              </a:rPr>
              <a:pPr/>
              <a:t>19</a:t>
            </a:fld>
            <a:endParaRPr lang="it-IT" dirty="0" smtClean="0">
              <a:solidFill>
                <a:prstClr val="black"/>
              </a:solidFill>
            </a:endParaRPr>
          </a:p>
        </p:txBody>
      </p:sp>
      <p:sp>
        <p:nvSpPr>
          <p:cNvPr id="15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0" y="0"/>
            <a:ext cx="0" cy="0"/>
          </a:xfrm>
          <a:ln/>
        </p:spPr>
      </p:sp>
      <p:sp>
        <p:nvSpPr>
          <p:cNvPr id="1536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it-IT" dirty="0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D87EF809-15AE-4964-8BC1-54727D37C72B}" type="slidenum">
              <a:rPr lang="it-IT" smtClean="0">
                <a:solidFill>
                  <a:prstClr val="black"/>
                </a:solidFill>
              </a:rPr>
              <a:pPr/>
              <a:t>2</a:t>
            </a:fld>
            <a:endParaRPr lang="it-IT" smtClean="0">
              <a:solidFill>
                <a:prstClr val="black"/>
              </a:solidFill>
            </a:endParaRPr>
          </a:p>
        </p:txBody>
      </p:sp>
      <p:sp>
        <p:nvSpPr>
          <p:cNvPr id="15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0" y="0"/>
            <a:ext cx="0" cy="0"/>
          </a:xfrm>
          <a:ln/>
        </p:spPr>
      </p:sp>
      <p:sp>
        <p:nvSpPr>
          <p:cNvPr id="1536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it-IT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D8808664-0BE9-47E4-95CC-2A9EEA4BC77C}" type="slidenum">
              <a:rPr lang="it-IT" smtClean="0">
                <a:solidFill>
                  <a:prstClr val="black"/>
                </a:solidFill>
              </a:rPr>
              <a:pPr/>
              <a:t>3</a:t>
            </a:fld>
            <a:endParaRPr lang="it-IT" smtClean="0">
              <a:solidFill>
                <a:prstClr val="black"/>
              </a:solidFill>
            </a:endParaRPr>
          </a:p>
        </p:txBody>
      </p:sp>
      <p:sp>
        <p:nvSpPr>
          <p:cNvPr id="133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0" y="0"/>
            <a:ext cx="0" cy="0"/>
          </a:xfrm>
          <a:ln/>
        </p:spPr>
      </p:sp>
      <p:sp>
        <p:nvSpPr>
          <p:cNvPr id="1331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it-IT" dirty="0" smtClean="0">
                <a:latin typeface="Arial" pitchFamily="34" charset="0"/>
                <a:ea typeface="ＭＳ Ｐゴシック" pitchFamily="34" charset="-128"/>
              </a:rPr>
              <a:t>LA</a:t>
            </a:r>
            <a:r>
              <a:rPr lang="it-IT" baseline="0" dirty="0" smtClean="0">
                <a:latin typeface="Arial" pitchFamily="34" charset="0"/>
                <a:ea typeface="ＭＳ Ｐゴシック" pitchFamily="34" charset="-128"/>
              </a:rPr>
              <a:t> RETE DI RILEVAZIONE SI ARTICOLA SU TRE LIVELLI:</a:t>
            </a:r>
          </a:p>
          <a:p>
            <a:pPr eaLnBrk="1" hangingPunct="1"/>
            <a:r>
              <a:rPr lang="it-IT" baseline="0" dirty="0" smtClean="0">
                <a:latin typeface="Arial" pitchFamily="34" charset="0"/>
                <a:ea typeface="ＭＳ Ｐゴシック" pitchFamily="34" charset="-128"/>
              </a:rPr>
              <a:t>Nazionale: Istat, l’ufficio di statistica di </a:t>
            </a:r>
            <a:r>
              <a:rPr lang="it-IT" baseline="0" dirty="0" err="1" smtClean="0">
                <a:latin typeface="Arial" pitchFamily="34" charset="0"/>
                <a:ea typeface="ＭＳ Ｐゴシック" pitchFamily="34" charset="-128"/>
              </a:rPr>
              <a:t>Unioncamere</a:t>
            </a:r>
            <a:endParaRPr lang="it-IT" baseline="0" dirty="0" smtClean="0">
              <a:latin typeface="Arial" pitchFamily="34" charset="0"/>
              <a:ea typeface="ＭＳ Ｐゴシック" pitchFamily="34" charset="-128"/>
            </a:endParaRPr>
          </a:p>
          <a:p>
            <a:pPr eaLnBrk="1" hangingPunct="1"/>
            <a:r>
              <a:rPr lang="it-IT" baseline="0" dirty="0" smtClean="0">
                <a:latin typeface="Arial" pitchFamily="34" charset="0"/>
                <a:ea typeface="ＭＳ Ｐゴシック" pitchFamily="34" charset="-128"/>
              </a:rPr>
              <a:t>Istat ha definito gli aspetti tecnici, organizzativi e metodologici.</a:t>
            </a:r>
          </a:p>
          <a:p>
            <a:pPr eaLnBrk="1" hangingPunct="1"/>
            <a:r>
              <a:rPr lang="it-IT" baseline="0" dirty="0" err="1" smtClean="0">
                <a:latin typeface="Arial" pitchFamily="34" charset="0"/>
                <a:ea typeface="ＭＳ Ｐゴシック" pitchFamily="34" charset="-128"/>
              </a:rPr>
              <a:t>Unioncamere</a:t>
            </a:r>
            <a:r>
              <a:rPr lang="it-IT" baseline="0" dirty="0" smtClean="0">
                <a:latin typeface="Arial" pitchFamily="34" charset="0"/>
                <a:ea typeface="ＭＳ Ｐゴシック" pitchFamily="34" charset="-128"/>
              </a:rPr>
              <a:t> ha svolto attività di coordinamento e di supporto nell’ambito delle attività censuarie svolte dagli operatori del sistema camerale.</a:t>
            </a:r>
            <a:endParaRPr lang="it-IT" dirty="0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D87EF809-15AE-4964-8BC1-54727D37C72B}" type="slidenum">
              <a:rPr lang="it-IT" smtClean="0">
                <a:solidFill>
                  <a:prstClr val="black"/>
                </a:solidFill>
              </a:rPr>
              <a:pPr/>
              <a:t>4</a:t>
            </a:fld>
            <a:endParaRPr lang="it-IT" smtClean="0">
              <a:solidFill>
                <a:prstClr val="black"/>
              </a:solidFill>
            </a:endParaRPr>
          </a:p>
        </p:txBody>
      </p:sp>
      <p:sp>
        <p:nvSpPr>
          <p:cNvPr id="15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0" y="0"/>
            <a:ext cx="0" cy="0"/>
          </a:xfrm>
          <a:ln/>
        </p:spPr>
      </p:sp>
      <p:sp>
        <p:nvSpPr>
          <p:cNvPr id="1536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it-IT" dirty="0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D87EF809-15AE-4964-8BC1-54727D37C72B}" type="slidenum">
              <a:rPr lang="it-IT" smtClean="0">
                <a:solidFill>
                  <a:prstClr val="black"/>
                </a:solidFill>
              </a:rPr>
              <a:pPr/>
              <a:t>5</a:t>
            </a:fld>
            <a:endParaRPr lang="it-IT" smtClean="0">
              <a:solidFill>
                <a:prstClr val="black"/>
              </a:solidFill>
            </a:endParaRPr>
          </a:p>
        </p:txBody>
      </p:sp>
      <p:sp>
        <p:nvSpPr>
          <p:cNvPr id="15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0" y="0"/>
            <a:ext cx="0" cy="0"/>
          </a:xfrm>
          <a:ln/>
        </p:spPr>
      </p:sp>
      <p:sp>
        <p:nvSpPr>
          <p:cNvPr id="1536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it-IT" dirty="0" smtClean="0">
                <a:latin typeface="Arial" pitchFamily="34" charset="0"/>
                <a:ea typeface="ＭＳ Ｐゴシック" pitchFamily="34" charset="-128"/>
              </a:rPr>
              <a:t>La spedizione da parte di Poste Italiane ha visto la consegna in Liguria del 83,0 per</a:t>
            </a:r>
            <a:r>
              <a:rPr lang="it-IT" baseline="0" dirty="0" smtClean="0">
                <a:latin typeface="Arial" pitchFamily="34" charset="0"/>
                <a:ea typeface="ＭＳ Ｐゴシック" pitchFamily="34" charset="-128"/>
              </a:rPr>
              <a:t> cento dei questionari alle imprese ed alle istituzioni non-profit presenti nelle liste </a:t>
            </a:r>
            <a:r>
              <a:rPr lang="it-IT" baseline="0" dirty="0" err="1" smtClean="0">
                <a:latin typeface="Arial" pitchFamily="34" charset="0"/>
                <a:ea typeface="ＭＳ Ｐゴシック" pitchFamily="34" charset="-128"/>
              </a:rPr>
              <a:t>precensuarie</a:t>
            </a:r>
            <a:r>
              <a:rPr lang="it-IT" baseline="0" dirty="0" smtClean="0">
                <a:latin typeface="Arial" pitchFamily="34" charset="0"/>
                <a:ea typeface="ＭＳ Ｐゴシック" pitchFamily="34" charset="-128"/>
              </a:rPr>
              <a:t>, superiore al valore medio nazionale pari al 81% </a:t>
            </a:r>
            <a:endParaRPr lang="it-IT" dirty="0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D87EF809-15AE-4964-8BC1-54727D37C72B}" type="slidenum">
              <a:rPr lang="it-IT" smtClean="0">
                <a:solidFill>
                  <a:prstClr val="black"/>
                </a:solidFill>
              </a:rPr>
              <a:pPr/>
              <a:t>6</a:t>
            </a:fld>
            <a:endParaRPr lang="it-IT" smtClean="0">
              <a:solidFill>
                <a:prstClr val="black"/>
              </a:solidFill>
            </a:endParaRPr>
          </a:p>
        </p:txBody>
      </p:sp>
      <p:sp>
        <p:nvSpPr>
          <p:cNvPr id="15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0" y="0"/>
            <a:ext cx="0" cy="0"/>
          </a:xfrm>
          <a:ln/>
        </p:spPr>
      </p:sp>
      <p:sp>
        <p:nvSpPr>
          <p:cNvPr id="1536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it-IT" dirty="0" smtClean="0">
                <a:latin typeface="Arial" pitchFamily="34" charset="0"/>
                <a:ea typeface="ＭＳ Ｐゴシック" pitchFamily="34" charset="-128"/>
              </a:rPr>
              <a:t>Tasso di risposta in Liguria</a:t>
            </a:r>
            <a:r>
              <a:rPr lang="it-IT" baseline="0" dirty="0" smtClean="0">
                <a:latin typeface="Arial" pitchFamily="34" charset="0"/>
                <a:ea typeface="ＭＳ Ｐゴシック" pitchFamily="34" charset="-128"/>
              </a:rPr>
              <a:t> del 86,4 per cento, superiore di 1,5 punti rispetto al dato nazionale</a:t>
            </a:r>
          </a:p>
          <a:p>
            <a:pPr eaLnBrk="1" hangingPunct="1"/>
            <a:r>
              <a:rPr lang="it-IT" dirty="0" smtClean="0">
                <a:latin typeface="Arial" pitchFamily="34" charset="0"/>
                <a:ea typeface="ＭＳ Ｐゴシック" pitchFamily="34" charset="-128"/>
              </a:rPr>
              <a:t>I solleciti</a:t>
            </a:r>
            <a:r>
              <a:rPr lang="it-IT" baseline="0" dirty="0" smtClean="0">
                <a:latin typeface="Arial" pitchFamily="34" charset="0"/>
                <a:ea typeface="ＭＳ Ｐゴシック" pitchFamily="34" charset="-128"/>
              </a:rPr>
              <a:t> sono stati circa 15.000, prevalentemente di tipo postale per la scarsa disponibilità di indirizzi PEC, in particolare per le istituzioni no profit.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baseline="0" dirty="0" smtClean="0">
                <a:latin typeface="Arial" pitchFamily="34" charset="0"/>
                <a:ea typeface="ＭＳ Ｐゴシック" pitchFamily="34" charset="-128"/>
              </a:rPr>
              <a:t>La PEC è stata utilizzata prevalentemente per le imprese, unità per le quali era disponibile l’indirizzo di posta certificata.</a:t>
            </a:r>
          </a:p>
          <a:p>
            <a:pPr eaLnBrk="1" hangingPunct="1"/>
            <a:r>
              <a:rPr lang="it-IT" dirty="0" smtClean="0">
                <a:latin typeface="Arial" pitchFamily="34" charset="0"/>
                <a:ea typeface="ＭＳ Ｐゴシック" pitchFamily="34" charset="-128"/>
              </a:rPr>
              <a:t>A conclusione della raccolta dei dati, gli UPC hanno svolto attività di accertamento della</a:t>
            </a:r>
            <a:r>
              <a:rPr lang="it-IT" baseline="0" dirty="0" smtClean="0">
                <a:latin typeface="Arial" pitchFamily="34" charset="0"/>
                <a:ea typeface="ＭＳ Ｐゴシック" pitchFamily="34" charset="-128"/>
              </a:rPr>
              <a:t> violazione dell’obbligo di fornire dati statistici.</a:t>
            </a:r>
          </a:p>
          <a:p>
            <a:pPr eaLnBrk="1" hangingPunct="1"/>
            <a:r>
              <a:rPr lang="it-IT" baseline="0" dirty="0" smtClean="0">
                <a:latin typeface="Arial" pitchFamily="34" charset="0"/>
                <a:ea typeface="ＭＳ Ｐゴシック" pitchFamily="34" charset="-128"/>
              </a:rPr>
              <a:t>Alle unità non rispondenti sono state inviate diffide ad adempiere, le quali hanno portato alla conclusione della procedura nel 79% dei casi.</a:t>
            </a:r>
            <a:endParaRPr lang="it-IT" dirty="0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D87EF809-15AE-4964-8BC1-54727D37C72B}" type="slidenum">
              <a:rPr lang="it-IT" smtClean="0">
                <a:solidFill>
                  <a:prstClr val="black"/>
                </a:solidFill>
              </a:rPr>
              <a:pPr/>
              <a:t>7</a:t>
            </a:fld>
            <a:endParaRPr lang="it-IT" smtClean="0">
              <a:solidFill>
                <a:prstClr val="black"/>
              </a:solidFill>
            </a:endParaRPr>
          </a:p>
        </p:txBody>
      </p:sp>
      <p:sp>
        <p:nvSpPr>
          <p:cNvPr id="15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0" y="0"/>
            <a:ext cx="0" cy="0"/>
          </a:xfrm>
          <a:ln/>
        </p:spPr>
      </p:sp>
      <p:sp>
        <p:nvSpPr>
          <p:cNvPr id="1536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it-IT" dirty="0" smtClean="0">
                <a:latin typeface="Arial" pitchFamily="34" charset="0"/>
                <a:ea typeface="ＭＳ Ｐゴシック" pitchFamily="34" charset="-128"/>
              </a:rPr>
              <a:t>Considerando le modalità di restituzione dei questionari,</a:t>
            </a:r>
            <a:r>
              <a:rPr lang="it-IT" baseline="0" dirty="0" smtClean="0">
                <a:latin typeface="Arial" pitchFamily="34" charset="0"/>
                <a:ea typeface="ＭＳ Ｐゴシック" pitchFamily="34" charset="-128"/>
              </a:rPr>
              <a:t> </a:t>
            </a:r>
          </a:p>
          <a:p>
            <a:pPr eaLnBrk="1" hangingPunct="1"/>
            <a:r>
              <a:rPr lang="it-IT" dirty="0" smtClean="0">
                <a:latin typeface="Arial" pitchFamily="34" charset="0"/>
                <a:ea typeface="ＭＳ Ｐゴシック" pitchFamily="34" charset="-128"/>
              </a:rPr>
              <a:t>La percentuale di questionari compilati via web è minore di 9 punti percentuali rispetto</a:t>
            </a:r>
            <a:r>
              <a:rPr lang="it-IT" baseline="0" dirty="0" smtClean="0">
                <a:latin typeface="Arial" pitchFamily="34" charset="0"/>
                <a:ea typeface="ＭＳ Ｐゴシック" pitchFamily="34" charset="-128"/>
              </a:rPr>
              <a:t> alla media nazionale.</a:t>
            </a:r>
          </a:p>
          <a:p>
            <a:pPr eaLnBrk="1" hangingPunct="1"/>
            <a:r>
              <a:rPr lang="it-IT" dirty="0" smtClean="0">
                <a:latin typeface="Arial" pitchFamily="34" charset="0"/>
                <a:ea typeface="ＭＳ Ｐゴシック" pitchFamily="34" charset="-128"/>
              </a:rPr>
              <a:t>Imperia e La Spezia hanno un valore di</a:t>
            </a:r>
            <a:r>
              <a:rPr lang="it-IT" baseline="0" dirty="0" smtClean="0">
                <a:latin typeface="Arial" pitchFamily="34" charset="0"/>
                <a:ea typeface="ＭＳ Ｐゴシック" pitchFamily="34" charset="-128"/>
              </a:rPr>
              <a:t> poco superiore al 53%, mentre Savona pari al 60% e Genova di poco inferiore.</a:t>
            </a:r>
          </a:p>
          <a:p>
            <a:pPr eaLnBrk="1" hangingPunct="1"/>
            <a:r>
              <a:rPr lang="it-IT" baseline="0" dirty="0" smtClean="0">
                <a:latin typeface="Arial" pitchFamily="34" charset="0"/>
                <a:ea typeface="ＭＳ Ｐゴシック" pitchFamily="34" charset="-128"/>
              </a:rPr>
              <a:t>La seconda modalità di consegna preferita è quella presso l’UPC: si nota che sia per la provincia di Savona che per La Spezia un questionario su 4 viene riconsegnato all’UPC </a:t>
            </a:r>
            <a:endParaRPr lang="it-IT" dirty="0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D87EF809-15AE-4964-8BC1-54727D37C72B}" type="slidenum">
              <a:rPr lang="it-IT" smtClean="0">
                <a:solidFill>
                  <a:prstClr val="black"/>
                </a:solidFill>
              </a:rPr>
              <a:pPr/>
              <a:t>8</a:t>
            </a:fld>
            <a:endParaRPr lang="it-IT" smtClean="0">
              <a:solidFill>
                <a:prstClr val="black"/>
              </a:solidFill>
            </a:endParaRPr>
          </a:p>
        </p:txBody>
      </p:sp>
      <p:sp>
        <p:nvSpPr>
          <p:cNvPr id="15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0" y="0"/>
            <a:ext cx="0" cy="0"/>
          </a:xfrm>
          <a:ln/>
        </p:spPr>
      </p:sp>
      <p:sp>
        <p:nvSpPr>
          <p:cNvPr id="1536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it-IT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D87EF809-15AE-4964-8BC1-54727D37C72B}" type="slidenum">
              <a:rPr lang="it-IT" smtClean="0">
                <a:solidFill>
                  <a:prstClr val="black"/>
                </a:solidFill>
              </a:rPr>
              <a:pPr/>
              <a:t>9</a:t>
            </a:fld>
            <a:endParaRPr lang="it-IT" smtClean="0">
              <a:solidFill>
                <a:prstClr val="black"/>
              </a:solidFill>
            </a:endParaRPr>
          </a:p>
        </p:txBody>
      </p:sp>
      <p:sp>
        <p:nvSpPr>
          <p:cNvPr id="15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0" y="0"/>
            <a:ext cx="0" cy="0"/>
          </a:xfrm>
          <a:ln/>
        </p:spPr>
      </p:sp>
      <p:sp>
        <p:nvSpPr>
          <p:cNvPr id="1536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it-IT" dirty="0" smtClean="0">
                <a:latin typeface="Arial" pitchFamily="34" charset="0"/>
                <a:ea typeface="ＭＳ Ｐゴシック" pitchFamily="34" charset="-128"/>
              </a:rPr>
              <a:t>Tecnica CAWI:  questionario somministrato esclusivamente via web.</a:t>
            </a:r>
          </a:p>
          <a:p>
            <a:pPr eaLnBrk="1" hangingPunct="1"/>
            <a:r>
              <a:rPr lang="it-IT" dirty="0" smtClean="0">
                <a:latin typeface="Arial" pitchFamily="34" charset="0"/>
                <a:ea typeface="ＭＳ Ｐゴシック" pitchFamily="34" charset="-128"/>
              </a:rPr>
              <a:t>Le regioni sono state suddivise in tre raggruppamenti, in relazione alla distribuzione in </a:t>
            </a:r>
            <a:r>
              <a:rPr lang="it-IT" dirty="0" err="1" smtClean="0">
                <a:latin typeface="Arial" pitchFamily="34" charset="0"/>
                <a:ea typeface="ＭＳ Ｐゴシック" pitchFamily="34" charset="-128"/>
              </a:rPr>
              <a:t>terzili</a:t>
            </a:r>
            <a:r>
              <a:rPr lang="it-IT" dirty="0" smtClean="0">
                <a:latin typeface="Arial" pitchFamily="34" charset="0"/>
                <a:ea typeface="ＭＳ Ｐゴシック" pitchFamily="34" charset="-128"/>
              </a:rPr>
              <a:t> del numero medio delle unità di rilevazione per UPC. 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dirty="0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dirty="0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0C004C-0EAA-45B6-8F66-0045983E6104}" type="slidenum">
              <a:rPr lang="it-IT">
                <a:solidFill>
                  <a:srgbClr val="000000"/>
                </a:solidFill>
              </a:rPr>
              <a:pPr>
                <a:defRPr/>
              </a:pPr>
              <a:t>‹N›</a:t>
            </a:fld>
            <a:endParaRPr lang="it-IT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748574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dirty="0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dirty="0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7D55D8-5FBF-4E42-8A76-4FBF6FCD9FF5}" type="slidenum">
              <a:rPr lang="it-IT">
                <a:solidFill>
                  <a:srgbClr val="000000"/>
                </a:solidFill>
              </a:rPr>
              <a:pPr>
                <a:defRPr/>
              </a:pPr>
              <a:t>‹N›</a:t>
            </a:fld>
            <a:endParaRPr lang="it-IT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7212636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verticale e tes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dirty="0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dirty="0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6FC97E-8450-4107-B981-A14888DCA498}" type="slidenum">
              <a:rPr lang="it-IT">
                <a:solidFill>
                  <a:srgbClr val="000000"/>
                </a:solidFill>
              </a:rPr>
              <a:pPr>
                <a:defRPr/>
              </a:pPr>
              <a:t>‹N›</a:t>
            </a:fld>
            <a:endParaRPr lang="it-IT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1778574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dirty="0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dirty="0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0C004C-0EAA-45B6-8F66-0045983E6104}" type="slidenum">
              <a:rPr lang="it-IT">
                <a:solidFill>
                  <a:srgbClr val="000000"/>
                </a:solidFill>
              </a:rPr>
              <a:pPr>
                <a:defRPr/>
              </a:pPr>
              <a:t>‹N›</a:t>
            </a:fld>
            <a:endParaRPr lang="it-IT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9444071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dirty="0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dirty="0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7B2860-C484-4B91-9111-BB858B052B3F}" type="slidenum">
              <a:rPr lang="it-IT">
                <a:solidFill>
                  <a:srgbClr val="000000"/>
                </a:solidFill>
              </a:rPr>
              <a:pPr>
                <a:defRPr/>
              </a:pPr>
              <a:t>‹N›</a:t>
            </a:fld>
            <a:endParaRPr lang="it-IT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7327296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dirty="0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dirty="0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0D9C94-0003-4154-A64D-48B5C9E80203}" type="slidenum">
              <a:rPr lang="it-IT">
                <a:solidFill>
                  <a:srgbClr val="000000"/>
                </a:solidFill>
              </a:rPr>
              <a:pPr>
                <a:defRPr/>
              </a:pPr>
              <a:t>‹N›</a:t>
            </a:fld>
            <a:endParaRPr lang="it-IT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8101791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nu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dirty="0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dirty="0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EED78C-CC67-4713-8318-BF38B4EA246D}" type="slidenum">
              <a:rPr lang="it-IT">
                <a:solidFill>
                  <a:srgbClr val="000000"/>
                </a:solidFill>
              </a:rPr>
              <a:pPr>
                <a:defRPr/>
              </a:pPr>
              <a:t>‹N›</a:t>
            </a:fld>
            <a:endParaRPr lang="it-IT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6438837"/>
      </p:ext>
    </p:extLst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dirty="0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dirty="0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BB04D6-8EF9-436B-8CC3-13A66FFE0FCE}" type="slidenum">
              <a:rPr lang="it-IT">
                <a:solidFill>
                  <a:srgbClr val="000000"/>
                </a:solidFill>
              </a:rPr>
              <a:pPr>
                <a:defRPr/>
              </a:pPr>
              <a:t>‹N›</a:t>
            </a:fld>
            <a:endParaRPr lang="it-IT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3532587"/>
      </p:ext>
    </p:extLst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dirty="0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dirty="0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0DB60C-2B7C-4533-8C2A-FF35419CD0FF}" type="slidenum">
              <a:rPr lang="it-IT">
                <a:solidFill>
                  <a:srgbClr val="000000"/>
                </a:solidFill>
              </a:rPr>
              <a:pPr>
                <a:defRPr/>
              </a:pPr>
              <a:t>‹N›</a:t>
            </a:fld>
            <a:endParaRPr lang="it-IT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9611970"/>
      </p:ext>
    </p:extLst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dirty="0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dirty="0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DD2AD5-F7FF-4646-8ABF-F89804236F65}" type="slidenum">
              <a:rPr lang="it-IT">
                <a:solidFill>
                  <a:srgbClr val="000000"/>
                </a:solidFill>
              </a:rPr>
              <a:pPr>
                <a:defRPr/>
              </a:pPr>
              <a:t>‹N›</a:t>
            </a:fld>
            <a:endParaRPr lang="it-IT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0731312"/>
      </p:ext>
    </p:extLst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dirty="0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dirty="0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C0D41-7DB6-468B-BA55-48576593CE3F}" type="slidenum">
              <a:rPr lang="it-IT">
                <a:solidFill>
                  <a:srgbClr val="000000"/>
                </a:solidFill>
              </a:rPr>
              <a:pPr>
                <a:defRPr/>
              </a:pPr>
              <a:t>‹N›</a:t>
            </a:fld>
            <a:endParaRPr lang="it-IT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7280894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dirty="0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dirty="0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7B2860-C484-4B91-9111-BB858B052B3F}" type="slidenum">
              <a:rPr lang="it-IT">
                <a:solidFill>
                  <a:srgbClr val="000000"/>
                </a:solidFill>
              </a:rPr>
              <a:pPr>
                <a:defRPr/>
              </a:pPr>
              <a:t>‹N›</a:t>
            </a:fld>
            <a:endParaRPr lang="it-IT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8534977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 dirty="0" smtClean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dirty="0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dirty="0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5A96CC-828F-47CA-80BC-302AF89B2701}" type="slidenum">
              <a:rPr lang="it-IT">
                <a:solidFill>
                  <a:srgbClr val="000000"/>
                </a:solidFill>
              </a:rPr>
              <a:pPr>
                <a:defRPr/>
              </a:pPr>
              <a:t>‹N›</a:t>
            </a:fld>
            <a:endParaRPr lang="it-IT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2727579"/>
      </p:ext>
    </p:extLst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dirty="0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dirty="0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7D55D8-5FBF-4E42-8A76-4FBF6FCD9FF5}" type="slidenum">
              <a:rPr lang="it-IT">
                <a:solidFill>
                  <a:srgbClr val="000000"/>
                </a:solidFill>
              </a:rPr>
              <a:pPr>
                <a:defRPr/>
              </a:pPr>
              <a:t>‹N›</a:t>
            </a:fld>
            <a:endParaRPr lang="it-IT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8318982"/>
      </p:ext>
    </p:extLst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verticale e tes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dirty="0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dirty="0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6FC97E-8450-4107-B981-A14888DCA498}" type="slidenum">
              <a:rPr lang="it-IT">
                <a:solidFill>
                  <a:srgbClr val="000000"/>
                </a:solidFill>
              </a:rPr>
              <a:pPr>
                <a:defRPr/>
              </a:pPr>
              <a:t>‹N›</a:t>
            </a:fld>
            <a:endParaRPr lang="it-IT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9152559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dirty="0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dirty="0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0D9C94-0003-4154-A64D-48B5C9E80203}" type="slidenum">
              <a:rPr lang="it-IT">
                <a:solidFill>
                  <a:srgbClr val="000000"/>
                </a:solidFill>
              </a:rPr>
              <a:pPr>
                <a:defRPr/>
              </a:pPr>
              <a:t>‹N›</a:t>
            </a:fld>
            <a:endParaRPr lang="it-IT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5228230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nu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dirty="0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dirty="0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EED78C-CC67-4713-8318-BF38B4EA246D}" type="slidenum">
              <a:rPr lang="it-IT">
                <a:solidFill>
                  <a:srgbClr val="000000"/>
                </a:solidFill>
              </a:rPr>
              <a:pPr>
                <a:defRPr/>
              </a:pPr>
              <a:t>‹N›</a:t>
            </a:fld>
            <a:endParaRPr lang="it-IT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156858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dirty="0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dirty="0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BB04D6-8EF9-436B-8CC3-13A66FFE0FCE}" type="slidenum">
              <a:rPr lang="it-IT">
                <a:solidFill>
                  <a:srgbClr val="000000"/>
                </a:solidFill>
              </a:rPr>
              <a:pPr>
                <a:defRPr/>
              </a:pPr>
              <a:t>‹N›</a:t>
            </a:fld>
            <a:endParaRPr lang="it-IT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861108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dirty="0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dirty="0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0DB60C-2B7C-4533-8C2A-FF35419CD0FF}" type="slidenum">
              <a:rPr lang="it-IT">
                <a:solidFill>
                  <a:srgbClr val="000000"/>
                </a:solidFill>
              </a:rPr>
              <a:pPr>
                <a:defRPr/>
              </a:pPr>
              <a:t>‹N›</a:t>
            </a:fld>
            <a:endParaRPr lang="it-IT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9387162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dirty="0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dirty="0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DD2AD5-F7FF-4646-8ABF-F89804236F65}" type="slidenum">
              <a:rPr lang="it-IT">
                <a:solidFill>
                  <a:srgbClr val="000000"/>
                </a:solidFill>
              </a:rPr>
              <a:pPr>
                <a:defRPr/>
              </a:pPr>
              <a:t>‹N›</a:t>
            </a:fld>
            <a:endParaRPr lang="it-IT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2230310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dirty="0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dirty="0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C0D41-7DB6-468B-BA55-48576593CE3F}" type="slidenum">
              <a:rPr lang="it-IT">
                <a:solidFill>
                  <a:srgbClr val="000000"/>
                </a:solidFill>
              </a:rPr>
              <a:pPr>
                <a:defRPr/>
              </a:pPr>
              <a:t>‹N›</a:t>
            </a:fld>
            <a:endParaRPr lang="it-IT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0204076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 dirty="0" smtClean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dirty="0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dirty="0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5A96CC-828F-47CA-80BC-302AF89B2701}" type="slidenum">
              <a:rPr lang="it-IT">
                <a:solidFill>
                  <a:srgbClr val="000000"/>
                </a:solidFill>
              </a:rPr>
              <a:pPr>
                <a:defRPr/>
              </a:pPr>
              <a:t>‹N›</a:t>
            </a:fld>
            <a:endParaRPr lang="it-IT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7457972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stile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FAA26D3D-D897-4be2-8F04-BA451C77F1D7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  <a:ea typeface="ＭＳ Ｐゴシック" charset="0"/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it-IT" dirty="0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FAA26D3D-D897-4be2-8F04-BA451C77F1D7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  <a:ea typeface="ＭＳ Ｐゴシック" charset="0"/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it-IT" dirty="0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FAA26D3D-D897-4be2-8F04-BA451C77F1D7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pitchFamily="34" charset="0"/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404059CD-EFBC-4F21-9E99-32734092345B}" type="slidenum">
              <a:rPr lang="it-IT">
                <a:solidFill>
                  <a:srgbClr val="000000"/>
                </a:solidFill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‹N›</a:t>
            </a:fld>
            <a:endParaRPr lang="it-IT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21418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stile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FAA26D3D-D897-4be2-8F04-BA451C77F1D7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  <a:ea typeface="ＭＳ Ｐゴシック" charset="0"/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it-IT" dirty="0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FAA26D3D-D897-4be2-8F04-BA451C77F1D7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  <a:ea typeface="ＭＳ Ｐゴシック" charset="0"/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it-IT" dirty="0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FAA26D3D-D897-4be2-8F04-BA451C77F1D7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pitchFamily="34" charset="0"/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404059CD-EFBC-4F21-9E99-32734092345B}" type="slidenum">
              <a:rPr lang="it-IT">
                <a:solidFill>
                  <a:srgbClr val="000000"/>
                </a:solidFill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‹N›</a:t>
            </a:fld>
            <a:endParaRPr lang="it-IT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64214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4"/>
          <p:cNvSpPr>
            <a:spLocks noChangeArrowheads="1"/>
          </p:cNvSpPr>
          <p:nvPr/>
        </p:nvSpPr>
        <p:spPr bwMode="auto">
          <a:xfrm>
            <a:off x="457200" y="476250"/>
            <a:ext cx="8288338" cy="5040313"/>
          </a:xfrm>
          <a:prstGeom prst="rect">
            <a:avLst/>
          </a:prstGeom>
          <a:solidFill>
            <a:srgbClr val="CA0A2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it-IT" sz="2400" dirty="0">
              <a:solidFill>
                <a:srgbClr val="000000"/>
              </a:solidFill>
            </a:endParaRPr>
          </a:p>
        </p:txBody>
      </p:sp>
      <p:sp>
        <p:nvSpPr>
          <p:cNvPr id="2051" name="Line 5"/>
          <p:cNvSpPr>
            <a:spLocks noChangeShapeType="1"/>
          </p:cNvSpPr>
          <p:nvPr/>
        </p:nvSpPr>
        <p:spPr bwMode="auto">
          <a:xfrm>
            <a:off x="457200" y="5943722"/>
            <a:ext cx="8305800" cy="0"/>
          </a:xfrm>
          <a:prstGeom prst="line">
            <a:avLst/>
          </a:prstGeom>
          <a:noFill/>
          <a:ln w="12700">
            <a:solidFill>
              <a:srgbClr val="CA0A20"/>
            </a:solidFill>
            <a:prstDash val="lgDash"/>
            <a:round/>
            <a:headEnd/>
            <a:tailEnd/>
          </a:ln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it-IT" sz="2400" dirty="0">
              <a:solidFill>
                <a:srgbClr val="000000"/>
              </a:solidFill>
            </a:endParaRPr>
          </a:p>
        </p:txBody>
      </p:sp>
      <p:sp>
        <p:nvSpPr>
          <p:cNvPr id="2052" name="Text Box 13"/>
          <p:cNvSpPr txBox="1">
            <a:spLocks noChangeArrowheads="1"/>
          </p:cNvSpPr>
          <p:nvPr/>
        </p:nvSpPr>
        <p:spPr bwMode="auto">
          <a:xfrm>
            <a:off x="4139878" y="2491433"/>
            <a:ext cx="403252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IT" sz="2400" b="1" dirty="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rPr>
              <a:t>Processo di rilevazione</a:t>
            </a:r>
            <a:br>
              <a:rPr lang="it-IT" sz="2400" b="1" dirty="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rPr>
            </a:br>
            <a:r>
              <a:rPr lang="it-IT" sz="2400" b="1" dirty="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rPr>
              <a:t>e indagine di valutazione</a:t>
            </a:r>
            <a:endParaRPr lang="it-IT" sz="2400" b="1" dirty="0">
              <a:solidFill>
                <a:schemeClr val="bg1"/>
              </a:solidFill>
              <a:latin typeface="Arial" pitchFamily="34" charset="0"/>
              <a:ea typeface="ＭＳ Ｐゴシック" pitchFamily="34" charset="-128"/>
              <a:cs typeface="Arial" pitchFamily="34" charset="0"/>
            </a:endParaRPr>
          </a:p>
        </p:txBody>
      </p:sp>
      <p:sp>
        <p:nvSpPr>
          <p:cNvPr id="2054" name="Text Box 16"/>
          <p:cNvSpPr txBox="1">
            <a:spLocks noChangeArrowheads="1"/>
          </p:cNvSpPr>
          <p:nvPr/>
        </p:nvSpPr>
        <p:spPr bwMode="auto">
          <a:xfrm>
            <a:off x="4139878" y="4221163"/>
            <a:ext cx="4176538" cy="777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fontAlgn="base" hangingPunct="0">
              <a:spcBef>
                <a:spcPts val="600"/>
              </a:spcBef>
              <a:spcAft>
                <a:spcPct val="0"/>
              </a:spcAft>
            </a:pPr>
            <a:r>
              <a:rPr lang="it-IT" sz="1400" dirty="0" smtClean="0">
                <a:solidFill>
                  <a:srgbClr val="FFFFFF"/>
                </a:solidFill>
              </a:rPr>
              <a:t>Raffaella </a:t>
            </a:r>
            <a:r>
              <a:rPr lang="it-IT" sz="1400" dirty="0" smtClean="0">
                <a:solidFill>
                  <a:srgbClr val="FFFFFF"/>
                </a:solidFill>
              </a:rPr>
              <a:t>Succi</a:t>
            </a:r>
          </a:p>
          <a:p>
            <a:pPr eaLnBrk="0" fontAlgn="base" hangingPunct="0">
              <a:spcBef>
                <a:spcPts val="300"/>
              </a:spcBef>
              <a:spcAft>
                <a:spcPct val="0"/>
              </a:spcAft>
            </a:pPr>
            <a:r>
              <a:rPr lang="it-IT" sz="1100" dirty="0" smtClean="0">
                <a:solidFill>
                  <a:srgbClr val="FFFFFF"/>
                </a:solidFill>
                <a:latin typeface="Courier New" pitchFamily="49" charset="0"/>
              </a:rPr>
              <a:t>Ufficio </a:t>
            </a:r>
            <a:r>
              <a:rPr lang="it-IT" sz="1100" dirty="0" smtClean="0">
                <a:solidFill>
                  <a:srgbClr val="FFFFFF"/>
                </a:solidFill>
                <a:latin typeface="Courier New" pitchFamily="49" charset="0"/>
              </a:rPr>
              <a:t>territoriale per la </a:t>
            </a:r>
            <a:r>
              <a:rPr lang="it-IT" sz="1100" dirty="0" smtClean="0">
                <a:solidFill>
                  <a:srgbClr val="FFFFFF"/>
                </a:solidFill>
                <a:latin typeface="Courier New" pitchFamily="49" charset="0"/>
              </a:rPr>
              <a:t>Liguria</a:t>
            </a:r>
          </a:p>
          <a:p>
            <a:pPr eaLnBrk="0" fontAlgn="base" hangingPunct="0">
              <a:spcBef>
                <a:spcPts val="600"/>
              </a:spcBef>
              <a:spcAft>
                <a:spcPct val="0"/>
              </a:spcAft>
            </a:pPr>
            <a:r>
              <a:rPr lang="it-IT" sz="1200" dirty="0" smtClean="0">
                <a:solidFill>
                  <a:srgbClr val="FFFFFF"/>
                </a:solidFill>
                <a:latin typeface="Courier New" pitchFamily="49" charset="0"/>
              </a:rPr>
              <a:t>Istat </a:t>
            </a:r>
            <a:endParaRPr lang="it-IT" sz="1200" dirty="0">
              <a:solidFill>
                <a:srgbClr val="FFFFFF"/>
              </a:solidFill>
              <a:latin typeface="Courier New" pitchFamily="49" charset="0"/>
            </a:endParaRPr>
          </a:p>
        </p:txBody>
      </p:sp>
      <p:pic>
        <p:nvPicPr>
          <p:cNvPr id="2055" name="Immagine 1" descr="logo_censimento_istat_payoff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1" y="6115972"/>
            <a:ext cx="2242592" cy="660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5145088" y="5961985"/>
            <a:ext cx="360045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it-IT" sz="1400" dirty="0" smtClean="0">
                <a:solidFill>
                  <a:srgbClr val="CA0A20"/>
                </a:solidFill>
                <a:latin typeface="Courier New" pitchFamily="49" charset="0"/>
              </a:rPr>
              <a:t>Genova </a:t>
            </a:r>
            <a:r>
              <a:rPr lang="it-IT" sz="1400" dirty="0">
                <a:solidFill>
                  <a:srgbClr val="CA0A20"/>
                </a:solidFill>
                <a:latin typeface="Courier New" pitchFamily="49" charset="0"/>
              </a:rPr>
              <a:t>- </a:t>
            </a:r>
            <a:r>
              <a:rPr lang="it-IT" sz="1400" dirty="0" smtClean="0">
                <a:solidFill>
                  <a:srgbClr val="CA0A20"/>
                </a:solidFill>
                <a:latin typeface="Courier New" pitchFamily="49" charset="0"/>
              </a:rPr>
              <a:t>11 Giugno 2014</a:t>
            </a:r>
            <a:endParaRPr lang="it-IT" sz="1400" dirty="0">
              <a:solidFill>
                <a:srgbClr val="CA0A20"/>
              </a:solidFill>
              <a:latin typeface="Courier New" pitchFamily="49" charset="0"/>
            </a:endParaRPr>
          </a:p>
        </p:txBody>
      </p:sp>
      <p:sp>
        <p:nvSpPr>
          <p:cNvPr id="10" name="Text Box 15"/>
          <p:cNvSpPr txBox="1">
            <a:spLocks noChangeArrowheads="1"/>
          </p:cNvSpPr>
          <p:nvPr/>
        </p:nvSpPr>
        <p:spPr bwMode="auto">
          <a:xfrm>
            <a:off x="4149768" y="872758"/>
            <a:ext cx="3230544" cy="11387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9pPr>
          </a:lstStyle>
          <a:p>
            <a:r>
              <a:rPr lang="it-IT" sz="1000" dirty="0">
                <a:solidFill>
                  <a:schemeClr val="bg1"/>
                </a:solidFill>
              </a:rPr>
              <a:t>9° Censimento dell’industria e dei servizi</a:t>
            </a:r>
          </a:p>
          <a:p>
            <a:r>
              <a:rPr lang="it-IT" sz="1000" dirty="0">
                <a:solidFill>
                  <a:schemeClr val="bg1"/>
                </a:solidFill>
              </a:rPr>
              <a:t>e Censimento delle Istituzioni non </a:t>
            </a:r>
            <a:r>
              <a:rPr lang="it-IT" sz="1000" dirty="0" smtClean="0">
                <a:solidFill>
                  <a:schemeClr val="bg1"/>
                </a:solidFill>
              </a:rPr>
              <a:t>profit</a:t>
            </a:r>
          </a:p>
          <a:p>
            <a:endParaRPr lang="it-IT" sz="1200" dirty="0">
              <a:solidFill>
                <a:schemeClr val="bg1"/>
              </a:solidFill>
            </a:endParaRPr>
          </a:p>
          <a:p>
            <a:r>
              <a:rPr lang="it-IT" sz="1400" dirty="0" smtClean="0">
                <a:solidFill>
                  <a:schemeClr val="bg1"/>
                </a:solidFill>
              </a:rPr>
              <a:t>Check-up della Liguria </a:t>
            </a:r>
          </a:p>
          <a:p>
            <a:r>
              <a:rPr lang="it-IT" sz="1400" dirty="0" smtClean="0">
                <a:solidFill>
                  <a:schemeClr val="bg1"/>
                </a:solidFill>
              </a:rPr>
              <a:t>alla luce dei dati censuari</a:t>
            </a:r>
          </a:p>
          <a:p>
            <a:endParaRPr lang="it-IT" sz="80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772677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Line 5"/>
          <p:cNvSpPr>
            <a:spLocks noChangeShapeType="1"/>
          </p:cNvSpPr>
          <p:nvPr/>
        </p:nvSpPr>
        <p:spPr bwMode="auto">
          <a:xfrm>
            <a:off x="457201" y="5961985"/>
            <a:ext cx="8219255" cy="0"/>
          </a:xfrm>
          <a:prstGeom prst="line">
            <a:avLst/>
          </a:prstGeom>
          <a:noFill/>
          <a:ln w="12700">
            <a:solidFill>
              <a:srgbClr val="CA0A20"/>
            </a:solidFill>
            <a:prstDash val="lgDash"/>
            <a:round/>
            <a:headEnd/>
            <a:tailEnd/>
          </a:ln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it-IT" sz="2400" dirty="0">
              <a:solidFill>
                <a:srgbClr val="000000"/>
              </a:solidFill>
            </a:endParaRPr>
          </a:p>
        </p:txBody>
      </p:sp>
      <p:sp>
        <p:nvSpPr>
          <p:cNvPr id="11" name="Text Box 13"/>
          <p:cNvSpPr txBox="1">
            <a:spLocks noChangeArrowheads="1"/>
          </p:cNvSpPr>
          <p:nvPr/>
        </p:nvSpPr>
        <p:spPr bwMode="auto">
          <a:xfrm>
            <a:off x="3505200" y="3124200"/>
            <a:ext cx="52578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IT" b="1" dirty="0" smtClean="0">
                <a:solidFill>
                  <a:srgbClr val="FFFFFF"/>
                </a:solidFill>
              </a:rPr>
              <a:t>Processo di rilevazione di imprese e  di istituzioni non profit</a:t>
            </a:r>
            <a:endParaRPr lang="it-IT" b="1" dirty="0">
              <a:solidFill>
                <a:srgbClr val="FFFFFF"/>
              </a:solidFill>
            </a:endParaRPr>
          </a:p>
        </p:txBody>
      </p:sp>
      <p:pic>
        <p:nvPicPr>
          <p:cNvPr id="8" name="Immagine 1" descr="logo_censimento_istat_payoff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1" y="6115972"/>
            <a:ext cx="2242592" cy="660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5145088" y="5961985"/>
            <a:ext cx="360045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it-IT" sz="1400" dirty="0" smtClean="0">
                <a:solidFill>
                  <a:srgbClr val="CA0A20"/>
                </a:solidFill>
                <a:latin typeface="Courier New" pitchFamily="49" charset="0"/>
              </a:rPr>
              <a:t>Genova </a:t>
            </a:r>
            <a:r>
              <a:rPr lang="it-IT" sz="1400" dirty="0">
                <a:solidFill>
                  <a:srgbClr val="CA0A20"/>
                </a:solidFill>
                <a:latin typeface="Courier New" pitchFamily="49" charset="0"/>
              </a:rPr>
              <a:t>- </a:t>
            </a:r>
            <a:r>
              <a:rPr lang="it-IT" sz="1400" dirty="0" smtClean="0">
                <a:solidFill>
                  <a:srgbClr val="CA0A20"/>
                </a:solidFill>
                <a:latin typeface="Courier New" pitchFamily="49" charset="0"/>
              </a:rPr>
              <a:t>11 Giugno 2014</a:t>
            </a:r>
            <a:endParaRPr lang="it-IT" sz="1400" dirty="0">
              <a:solidFill>
                <a:srgbClr val="CA0A20"/>
              </a:solidFill>
              <a:latin typeface="Courier New" pitchFamily="49" charset="0"/>
            </a:endParaRPr>
          </a:p>
        </p:txBody>
      </p:sp>
      <p:sp>
        <p:nvSpPr>
          <p:cNvPr id="13" name="Text Box 13"/>
          <p:cNvSpPr txBox="1">
            <a:spLocks noChangeArrowheads="1"/>
          </p:cNvSpPr>
          <p:nvPr/>
        </p:nvSpPr>
        <p:spPr bwMode="auto">
          <a:xfrm>
            <a:off x="3505200" y="2940844"/>
            <a:ext cx="5257800" cy="1200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9pPr>
          </a:lstStyle>
          <a:p>
            <a:r>
              <a:rPr lang="it-IT" b="1" dirty="0" smtClean="0">
                <a:solidFill>
                  <a:schemeClr val="bg1"/>
                </a:solidFill>
              </a:rPr>
              <a:t>Indagine di valutazione del processo di rilevazione di imprese e istituzioni non profit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304" y="1700808"/>
            <a:ext cx="7954061" cy="3948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Rectangle 14"/>
          <p:cNvSpPr>
            <a:spLocks noChangeArrowheads="1"/>
          </p:cNvSpPr>
          <p:nvPr/>
        </p:nvSpPr>
        <p:spPr bwMode="auto">
          <a:xfrm>
            <a:off x="468313" y="333375"/>
            <a:ext cx="8351837" cy="1655763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/>
          <a:lstStyle/>
          <a:p>
            <a:pPr marL="266700" indent="-266700" eaLnBrk="1" hangingPunct="1">
              <a:tabLst>
                <a:tab pos="266700" algn="l"/>
              </a:tabLst>
              <a:defRPr/>
            </a:pPr>
            <a:r>
              <a:rPr lang="it-IT" sz="2200" b="1" dirty="0">
                <a:solidFill>
                  <a:srgbClr val="CC0000"/>
                </a:solidFill>
                <a:latin typeface="+mj-lt"/>
                <a:ea typeface="ＭＳ Ｐゴシック" charset="0"/>
              </a:rPr>
              <a:t>Principali risultati</a:t>
            </a:r>
          </a:p>
          <a:p>
            <a:pPr marL="266700" indent="-266700" algn="just" eaLnBrk="1" hangingPunct="1">
              <a:spcBef>
                <a:spcPts val="600"/>
              </a:spcBef>
              <a:tabLst>
                <a:tab pos="266700" algn="l"/>
              </a:tabLst>
              <a:defRPr/>
            </a:pPr>
            <a:r>
              <a:rPr lang="it-IT" sz="1600" b="1" dirty="0"/>
              <a:t>Grado di soddisfazione degli UPC per la rilevazione censuaria sulle imprese e sulle</a:t>
            </a:r>
          </a:p>
          <a:p>
            <a:pPr marL="266700" indent="-266700" algn="just" eaLnBrk="1" hangingPunct="1">
              <a:tabLst>
                <a:tab pos="266700" algn="l"/>
              </a:tabLst>
              <a:defRPr/>
            </a:pPr>
            <a:r>
              <a:rPr lang="it-IT" sz="1600" b="1" dirty="0"/>
              <a:t>istituzioni non </a:t>
            </a:r>
            <a:r>
              <a:rPr lang="it-IT" sz="1600" b="1" dirty="0" smtClean="0"/>
              <a:t>profit</a:t>
            </a:r>
            <a:r>
              <a:rPr lang="it-IT" sz="1600" b="1" dirty="0"/>
              <a:t> </a:t>
            </a:r>
            <a:r>
              <a:rPr lang="it-IT" sz="1600" b="1" dirty="0" smtClean="0"/>
              <a:t>e del personale impegnato </a:t>
            </a:r>
          </a:p>
          <a:p>
            <a:pPr marL="266700" indent="-266700" algn="just" eaLnBrk="1" hangingPunct="1">
              <a:tabLst>
                <a:tab pos="266700" algn="l"/>
              </a:tabLst>
              <a:defRPr/>
            </a:pPr>
            <a:r>
              <a:rPr lang="it-IT" sz="1600" i="1" dirty="0" smtClean="0"/>
              <a:t>(valori </a:t>
            </a:r>
            <a:r>
              <a:rPr lang="it-IT" sz="1600" i="1" dirty="0"/>
              <a:t>medi nella scala da 1 = </a:t>
            </a:r>
            <a:r>
              <a:rPr lang="it-IT" sz="1600" i="1" dirty="0" smtClean="0"/>
              <a:t>per nulla soddisfatto a </a:t>
            </a:r>
            <a:r>
              <a:rPr lang="it-IT" sz="1600" i="1" dirty="0"/>
              <a:t>6 = </a:t>
            </a:r>
            <a:r>
              <a:rPr lang="it-IT" sz="1600" i="1" dirty="0" smtClean="0"/>
              <a:t>completamente soddisfatto)</a:t>
            </a:r>
            <a:endParaRPr lang="it-IT" sz="1600" b="1" dirty="0">
              <a:solidFill>
                <a:srgbClr val="CC0000"/>
              </a:solidFill>
              <a:latin typeface="+mj-lt"/>
              <a:ea typeface="ＭＳ Ｐゴシック" charset="0"/>
            </a:endParaRPr>
          </a:p>
        </p:txBody>
      </p:sp>
      <p:sp>
        <p:nvSpPr>
          <p:cNvPr id="2" name="Ovale 1"/>
          <p:cNvSpPr/>
          <p:nvPr/>
        </p:nvSpPr>
        <p:spPr bwMode="auto">
          <a:xfrm>
            <a:off x="5436096" y="2182391"/>
            <a:ext cx="2301330" cy="919336"/>
          </a:xfrm>
          <a:prstGeom prst="ellipse">
            <a:avLst/>
          </a:prstGeom>
          <a:noFill/>
          <a:ln w="25400" cap="flat" cmpd="sng" algn="ctr">
            <a:solidFill>
              <a:srgbClr val="7030A0">
                <a:alpha val="95000"/>
              </a:srgbClr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217369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Line 5"/>
          <p:cNvSpPr>
            <a:spLocks noChangeShapeType="1"/>
          </p:cNvSpPr>
          <p:nvPr/>
        </p:nvSpPr>
        <p:spPr bwMode="auto">
          <a:xfrm>
            <a:off x="457201" y="5961985"/>
            <a:ext cx="8219255" cy="0"/>
          </a:xfrm>
          <a:prstGeom prst="line">
            <a:avLst/>
          </a:prstGeom>
          <a:noFill/>
          <a:ln w="12700">
            <a:solidFill>
              <a:srgbClr val="CA0A20"/>
            </a:solidFill>
            <a:prstDash val="lgDash"/>
            <a:round/>
            <a:headEnd/>
            <a:tailEnd/>
          </a:ln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it-IT" sz="2400" dirty="0">
              <a:solidFill>
                <a:srgbClr val="000000"/>
              </a:solidFill>
            </a:endParaRPr>
          </a:p>
        </p:txBody>
      </p:sp>
      <p:sp>
        <p:nvSpPr>
          <p:cNvPr id="11" name="Text Box 13"/>
          <p:cNvSpPr txBox="1">
            <a:spLocks noChangeArrowheads="1"/>
          </p:cNvSpPr>
          <p:nvPr/>
        </p:nvSpPr>
        <p:spPr bwMode="auto">
          <a:xfrm>
            <a:off x="3505200" y="3124200"/>
            <a:ext cx="52578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IT" b="1" dirty="0" smtClean="0">
                <a:solidFill>
                  <a:srgbClr val="FFFFFF"/>
                </a:solidFill>
              </a:rPr>
              <a:t>Processo di rilevazione di imprese e  di istituzioni non profit</a:t>
            </a:r>
            <a:endParaRPr lang="it-IT" b="1" dirty="0">
              <a:solidFill>
                <a:srgbClr val="FFFFFF"/>
              </a:solidFill>
            </a:endParaRPr>
          </a:p>
        </p:txBody>
      </p:sp>
      <p:pic>
        <p:nvPicPr>
          <p:cNvPr id="8" name="Immagine 1" descr="logo_censimento_istat_payoff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1" y="6115972"/>
            <a:ext cx="2242592" cy="660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5145088" y="5961985"/>
            <a:ext cx="360045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it-IT" sz="1400" dirty="0" smtClean="0">
                <a:solidFill>
                  <a:srgbClr val="CA0A20"/>
                </a:solidFill>
                <a:latin typeface="Courier New" pitchFamily="49" charset="0"/>
              </a:rPr>
              <a:t>Genova </a:t>
            </a:r>
            <a:r>
              <a:rPr lang="it-IT" sz="1400" dirty="0">
                <a:solidFill>
                  <a:srgbClr val="CA0A20"/>
                </a:solidFill>
                <a:latin typeface="Courier New" pitchFamily="49" charset="0"/>
              </a:rPr>
              <a:t>- </a:t>
            </a:r>
            <a:r>
              <a:rPr lang="it-IT" sz="1400" dirty="0" smtClean="0">
                <a:solidFill>
                  <a:srgbClr val="CA0A20"/>
                </a:solidFill>
                <a:latin typeface="Courier New" pitchFamily="49" charset="0"/>
              </a:rPr>
              <a:t>11 Giugno 2014</a:t>
            </a:r>
            <a:endParaRPr lang="it-IT" sz="1400" dirty="0">
              <a:solidFill>
                <a:srgbClr val="CA0A20"/>
              </a:solidFill>
              <a:latin typeface="Courier New" pitchFamily="49" charset="0"/>
            </a:endParaRPr>
          </a:p>
        </p:txBody>
      </p:sp>
      <p:sp>
        <p:nvSpPr>
          <p:cNvPr id="14" name="Rectangle 14"/>
          <p:cNvSpPr>
            <a:spLocks noChangeArrowheads="1"/>
          </p:cNvSpPr>
          <p:nvPr/>
        </p:nvSpPr>
        <p:spPr bwMode="auto">
          <a:xfrm>
            <a:off x="468313" y="333375"/>
            <a:ext cx="8351837" cy="1655763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/>
          <a:lstStyle/>
          <a:p>
            <a:pPr marL="266700" indent="-266700" eaLnBrk="1" hangingPunct="1">
              <a:tabLst>
                <a:tab pos="266700" algn="l"/>
              </a:tabLst>
              <a:defRPr/>
            </a:pPr>
            <a:r>
              <a:rPr lang="it-IT" sz="2200" b="1" dirty="0" smtClean="0">
                <a:solidFill>
                  <a:srgbClr val="CC0000"/>
                </a:solidFill>
                <a:latin typeface="+mj-lt"/>
                <a:ea typeface="ＭＳ Ｐゴシック" charset="0"/>
              </a:rPr>
              <a:t>Aspetti organizzativi</a:t>
            </a:r>
            <a:endParaRPr lang="it-IT" sz="2200" b="1" dirty="0">
              <a:solidFill>
                <a:srgbClr val="CC0000"/>
              </a:solidFill>
              <a:latin typeface="+mj-lt"/>
              <a:ea typeface="ＭＳ Ｐゴシック" charset="0"/>
            </a:endParaRPr>
          </a:p>
          <a:p>
            <a:pPr marL="266700" indent="-266700" algn="just" eaLnBrk="1" hangingPunct="1">
              <a:tabLst>
                <a:tab pos="266700" algn="l"/>
              </a:tabLst>
              <a:defRPr/>
            </a:pPr>
            <a:r>
              <a:rPr lang="it-IT" sz="1600" b="1" dirty="0" smtClean="0"/>
              <a:t>Grado di adeguatezza dell’organizzazione degli UPC </a:t>
            </a:r>
          </a:p>
          <a:p>
            <a:pPr marL="266700" indent="-266700" algn="just" eaLnBrk="1" hangingPunct="1">
              <a:tabLst>
                <a:tab pos="266700" algn="l"/>
              </a:tabLst>
              <a:defRPr/>
            </a:pPr>
            <a:r>
              <a:rPr lang="it-IT" sz="1400" i="1" dirty="0" smtClean="0"/>
              <a:t>(valori </a:t>
            </a:r>
            <a:r>
              <a:rPr lang="it-IT" sz="1400" i="1" dirty="0"/>
              <a:t>medi nella scala da 1 = </a:t>
            </a:r>
            <a:r>
              <a:rPr lang="it-IT" sz="1400" i="1" dirty="0" smtClean="0"/>
              <a:t>per nulla  adeguata a </a:t>
            </a:r>
            <a:r>
              <a:rPr lang="it-IT" sz="1400" i="1" dirty="0"/>
              <a:t>6 = </a:t>
            </a:r>
            <a:r>
              <a:rPr lang="it-IT" sz="1400" i="1" dirty="0" smtClean="0"/>
              <a:t>completamente  adeguata)</a:t>
            </a:r>
            <a:endParaRPr lang="it-IT" sz="1400" b="1" dirty="0">
              <a:solidFill>
                <a:srgbClr val="CC0000"/>
              </a:solidFill>
              <a:latin typeface="+mj-lt"/>
              <a:ea typeface="ＭＳ Ｐゴシック" charset="0"/>
            </a:endParaRP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1343114"/>
            <a:ext cx="6505575" cy="4395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CasellaDiTesto 16"/>
          <p:cNvSpPr txBox="1"/>
          <p:nvPr/>
        </p:nvSpPr>
        <p:spPr>
          <a:xfrm>
            <a:off x="6193929" y="2060848"/>
            <a:ext cx="259228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it-IT" b="1" dirty="0" smtClean="0">
                <a:solidFill>
                  <a:schemeClr val="bg1">
                    <a:lumMod val="50000"/>
                  </a:schemeClr>
                </a:solidFill>
              </a:rPr>
              <a:t> valori superiori alla media nazionale</a:t>
            </a:r>
          </a:p>
          <a:p>
            <a:endParaRPr lang="it-IT" b="1" dirty="0" smtClean="0">
              <a:solidFill>
                <a:schemeClr val="bg1">
                  <a:lumMod val="50000"/>
                </a:schemeClr>
              </a:solidFill>
            </a:endParaRPr>
          </a:p>
          <a:p>
            <a:pPr>
              <a:buFont typeface="Wingdings" pitchFamily="2" charset="2"/>
              <a:buChar char="ü"/>
            </a:pPr>
            <a:r>
              <a:rPr lang="it-IT" b="1" dirty="0" smtClean="0">
                <a:solidFill>
                  <a:schemeClr val="bg1">
                    <a:lumMod val="50000"/>
                  </a:schemeClr>
                </a:solidFill>
              </a:rPr>
              <a:t> qualche criticità sul numero di rilevatori (interni)</a:t>
            </a:r>
            <a:endParaRPr lang="it-IT" b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770110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Line 5"/>
          <p:cNvSpPr>
            <a:spLocks noChangeShapeType="1"/>
          </p:cNvSpPr>
          <p:nvPr/>
        </p:nvSpPr>
        <p:spPr bwMode="auto">
          <a:xfrm>
            <a:off x="457201" y="5961985"/>
            <a:ext cx="8219255" cy="0"/>
          </a:xfrm>
          <a:prstGeom prst="line">
            <a:avLst/>
          </a:prstGeom>
          <a:noFill/>
          <a:ln w="12700">
            <a:solidFill>
              <a:srgbClr val="CA0A20"/>
            </a:solidFill>
            <a:prstDash val="lgDash"/>
            <a:round/>
            <a:headEnd/>
            <a:tailEnd/>
          </a:ln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it-IT" sz="2400" dirty="0">
              <a:solidFill>
                <a:srgbClr val="000000"/>
              </a:solidFill>
            </a:endParaRPr>
          </a:p>
        </p:txBody>
      </p:sp>
      <p:sp>
        <p:nvSpPr>
          <p:cNvPr id="11" name="Text Box 13"/>
          <p:cNvSpPr txBox="1">
            <a:spLocks noChangeArrowheads="1"/>
          </p:cNvSpPr>
          <p:nvPr/>
        </p:nvSpPr>
        <p:spPr bwMode="auto">
          <a:xfrm>
            <a:off x="3505200" y="3124200"/>
            <a:ext cx="52578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IT" b="1" dirty="0" smtClean="0">
                <a:solidFill>
                  <a:srgbClr val="FFFFFF"/>
                </a:solidFill>
              </a:rPr>
              <a:t>Processo di rilevazione di imprese e  di istituzioni non profit</a:t>
            </a:r>
            <a:endParaRPr lang="it-IT" b="1" dirty="0">
              <a:solidFill>
                <a:srgbClr val="FFFFFF"/>
              </a:solidFill>
            </a:endParaRPr>
          </a:p>
        </p:txBody>
      </p:sp>
      <p:pic>
        <p:nvPicPr>
          <p:cNvPr id="8" name="Immagine 1" descr="logo_censimento_istat_payoff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1" y="6115972"/>
            <a:ext cx="2242592" cy="660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5145088" y="5961985"/>
            <a:ext cx="360045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it-IT" sz="1400" dirty="0" smtClean="0">
                <a:solidFill>
                  <a:srgbClr val="CA0A20"/>
                </a:solidFill>
                <a:latin typeface="Courier New" pitchFamily="49" charset="0"/>
              </a:rPr>
              <a:t>Genova </a:t>
            </a:r>
            <a:r>
              <a:rPr lang="it-IT" sz="1400" dirty="0">
                <a:solidFill>
                  <a:srgbClr val="CA0A20"/>
                </a:solidFill>
                <a:latin typeface="Courier New" pitchFamily="49" charset="0"/>
              </a:rPr>
              <a:t>- </a:t>
            </a:r>
            <a:r>
              <a:rPr lang="it-IT" sz="1400" dirty="0" smtClean="0">
                <a:solidFill>
                  <a:srgbClr val="CA0A20"/>
                </a:solidFill>
                <a:latin typeface="Courier New" pitchFamily="49" charset="0"/>
              </a:rPr>
              <a:t>11 Giugno 2014</a:t>
            </a:r>
            <a:endParaRPr lang="it-IT" sz="1400" dirty="0">
              <a:solidFill>
                <a:srgbClr val="CA0A20"/>
              </a:solidFill>
              <a:latin typeface="Courier New" pitchFamily="49" charset="0"/>
            </a:endParaRPr>
          </a:p>
        </p:txBody>
      </p:sp>
      <p:sp>
        <p:nvSpPr>
          <p:cNvPr id="13" name="Text Box 13"/>
          <p:cNvSpPr txBox="1">
            <a:spLocks noChangeArrowheads="1"/>
          </p:cNvSpPr>
          <p:nvPr/>
        </p:nvSpPr>
        <p:spPr bwMode="auto">
          <a:xfrm>
            <a:off x="3505200" y="2940844"/>
            <a:ext cx="5257800" cy="1200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9pPr>
          </a:lstStyle>
          <a:p>
            <a:r>
              <a:rPr lang="it-IT" b="1" dirty="0" smtClean="0">
                <a:solidFill>
                  <a:schemeClr val="bg1"/>
                </a:solidFill>
              </a:rPr>
              <a:t>Indagine di valutazione del processo di rilevazione di imprese e istituzioni non profit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202635"/>
            <a:ext cx="6737350" cy="4730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Rectangle 14"/>
          <p:cNvSpPr>
            <a:spLocks noChangeArrowheads="1"/>
          </p:cNvSpPr>
          <p:nvPr/>
        </p:nvSpPr>
        <p:spPr bwMode="auto">
          <a:xfrm>
            <a:off x="457200" y="260350"/>
            <a:ext cx="8686800" cy="865188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 anchor="ctr"/>
          <a:lstStyle/>
          <a:p>
            <a:pPr marL="266700" indent="-266700" eaLnBrk="1" hangingPunct="1">
              <a:tabLst>
                <a:tab pos="266700" algn="l"/>
              </a:tabLst>
              <a:defRPr/>
            </a:pPr>
            <a:endParaRPr lang="it-IT" sz="2200" b="1" dirty="0">
              <a:solidFill>
                <a:srgbClr val="CC0000"/>
              </a:solidFill>
              <a:latin typeface="+mj-lt"/>
              <a:ea typeface="ＭＳ Ｐゴシック" charset="0"/>
            </a:endParaRPr>
          </a:p>
          <a:p>
            <a:pPr marL="266700" indent="-266700" eaLnBrk="1" hangingPunct="1">
              <a:tabLst>
                <a:tab pos="266700" algn="l"/>
              </a:tabLst>
              <a:defRPr/>
            </a:pPr>
            <a:endParaRPr lang="it-IT" sz="2200" b="1" dirty="0">
              <a:solidFill>
                <a:srgbClr val="CC0000"/>
              </a:solidFill>
              <a:latin typeface="+mj-lt"/>
              <a:ea typeface="ＭＳ Ｐゴシック" charset="0"/>
            </a:endParaRPr>
          </a:p>
          <a:p>
            <a:pPr marL="266700" indent="-266700" eaLnBrk="1" hangingPunct="1">
              <a:tabLst>
                <a:tab pos="266700" algn="l"/>
              </a:tabLst>
              <a:defRPr/>
            </a:pPr>
            <a:endParaRPr lang="it-IT" sz="2200" b="1" dirty="0">
              <a:solidFill>
                <a:srgbClr val="CC0000"/>
              </a:solidFill>
              <a:latin typeface="+mj-lt"/>
              <a:ea typeface="ＭＳ Ｐゴシック" charset="0"/>
            </a:endParaRPr>
          </a:p>
          <a:p>
            <a:pPr marL="266700" indent="-266700" eaLnBrk="1" hangingPunct="1">
              <a:tabLst>
                <a:tab pos="266700" algn="l"/>
              </a:tabLst>
              <a:defRPr/>
            </a:pPr>
            <a:endParaRPr lang="it-IT" sz="2200" b="1" dirty="0">
              <a:solidFill>
                <a:srgbClr val="CC0000"/>
              </a:solidFill>
              <a:latin typeface="+mj-lt"/>
              <a:ea typeface="ＭＳ Ｐゴシック" charset="0"/>
            </a:endParaRPr>
          </a:p>
          <a:p>
            <a:pPr marL="266700" indent="-266700" eaLnBrk="1" hangingPunct="1">
              <a:tabLst>
                <a:tab pos="266700" algn="l"/>
              </a:tabLst>
              <a:defRPr/>
            </a:pPr>
            <a:r>
              <a:rPr lang="it-IT" sz="2200" b="1" dirty="0" smtClean="0">
                <a:solidFill>
                  <a:srgbClr val="CC0000"/>
                </a:solidFill>
                <a:latin typeface="+mj-lt"/>
                <a:ea typeface="ＭＳ Ｐゴシック" charset="0"/>
              </a:rPr>
              <a:t>Principali innovazioni</a:t>
            </a:r>
            <a:endParaRPr lang="it-IT" sz="2200" b="1" dirty="0">
              <a:solidFill>
                <a:srgbClr val="CC0000"/>
              </a:solidFill>
              <a:latin typeface="+mj-lt"/>
              <a:ea typeface="ＭＳ Ｐゴシック" charset="0"/>
            </a:endParaRPr>
          </a:p>
          <a:p>
            <a:pPr marL="266700" indent="-266700" eaLnBrk="1" hangingPunct="1">
              <a:tabLst>
                <a:tab pos="266700" algn="l"/>
              </a:tabLst>
              <a:defRPr/>
            </a:pPr>
            <a:r>
              <a:rPr lang="it-IT" sz="1600" b="1" dirty="0"/>
              <a:t>Grado </a:t>
            </a:r>
            <a:r>
              <a:rPr lang="it-IT" sz="1600" b="1" dirty="0" smtClean="0"/>
              <a:t>d’influenza delle principali innovazioni sulla riuscita delle operazioni censuarie</a:t>
            </a:r>
            <a:endParaRPr lang="it-IT" sz="1600" b="1" dirty="0"/>
          </a:p>
          <a:p>
            <a:pPr marL="266700" indent="-266700" eaLnBrk="1" hangingPunct="1">
              <a:tabLst>
                <a:tab pos="266700" algn="l"/>
              </a:tabLst>
              <a:defRPr/>
            </a:pPr>
            <a:r>
              <a:rPr lang="it-IT" sz="1600" i="1" dirty="0"/>
              <a:t>(valori medi nella scala da 1 = </a:t>
            </a:r>
            <a:r>
              <a:rPr lang="it-IT" sz="1600" i="1" dirty="0" smtClean="0"/>
              <a:t>per nulla influente </a:t>
            </a:r>
            <a:r>
              <a:rPr lang="it-IT" sz="1600" i="1" dirty="0"/>
              <a:t>a 6 = </a:t>
            </a:r>
            <a:r>
              <a:rPr lang="it-IT" sz="1600" i="1" dirty="0" smtClean="0"/>
              <a:t>completamente influente)</a:t>
            </a:r>
            <a:endParaRPr lang="it-IT" sz="1600" b="1" dirty="0"/>
          </a:p>
          <a:p>
            <a:pPr marL="266700" indent="-266700" eaLnBrk="1" hangingPunct="1">
              <a:tabLst>
                <a:tab pos="266700" algn="l"/>
              </a:tabLst>
              <a:defRPr/>
            </a:pPr>
            <a:endParaRPr lang="it-IT" sz="2200" b="1" dirty="0">
              <a:solidFill>
                <a:srgbClr val="CC0000"/>
              </a:solidFill>
              <a:latin typeface="+mj-lt"/>
              <a:ea typeface="ＭＳ Ｐゴシック" charset="0"/>
            </a:endParaRPr>
          </a:p>
          <a:p>
            <a:pPr marL="266700" indent="-266700" eaLnBrk="1" hangingPunct="1">
              <a:tabLst>
                <a:tab pos="266700" algn="l"/>
              </a:tabLst>
              <a:defRPr/>
            </a:pPr>
            <a:endParaRPr lang="it-IT" sz="2200" b="1" dirty="0">
              <a:solidFill>
                <a:srgbClr val="CC0000"/>
              </a:solidFill>
              <a:latin typeface="+mj-lt"/>
              <a:ea typeface="ＭＳ Ｐゴシック" charset="0"/>
            </a:endParaRPr>
          </a:p>
          <a:p>
            <a:pPr marL="266700" indent="-266700" eaLnBrk="1" hangingPunct="1">
              <a:tabLst>
                <a:tab pos="266700" algn="l"/>
              </a:tabLst>
              <a:defRPr/>
            </a:pPr>
            <a:endParaRPr lang="it-IT" sz="2200" b="1" dirty="0">
              <a:solidFill>
                <a:srgbClr val="CC0000"/>
              </a:solidFill>
              <a:latin typeface="+mj-lt"/>
              <a:ea typeface="ＭＳ Ｐゴシック" charset="0"/>
            </a:endParaRPr>
          </a:p>
          <a:p>
            <a:pPr marL="266700" indent="-266700" eaLnBrk="1" hangingPunct="1">
              <a:tabLst>
                <a:tab pos="266700" algn="l"/>
              </a:tabLst>
              <a:defRPr/>
            </a:pPr>
            <a:r>
              <a:rPr lang="it-IT" sz="2200" b="1" dirty="0">
                <a:solidFill>
                  <a:srgbClr val="CC0000"/>
                </a:solidFill>
                <a:latin typeface="+mj-lt"/>
                <a:ea typeface="ＭＳ Ｐゴシック" charset="0"/>
              </a:rPr>
              <a:t> </a:t>
            </a:r>
          </a:p>
        </p:txBody>
      </p:sp>
      <p:sp>
        <p:nvSpPr>
          <p:cNvPr id="12" name="CasellaDiTesto 11"/>
          <p:cNvSpPr txBox="1"/>
          <p:nvPr/>
        </p:nvSpPr>
        <p:spPr>
          <a:xfrm>
            <a:off x="6193929" y="2060848"/>
            <a:ext cx="259228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it-IT" b="1" dirty="0" smtClean="0">
                <a:solidFill>
                  <a:schemeClr val="bg1">
                    <a:lumMod val="50000"/>
                  </a:schemeClr>
                </a:solidFill>
              </a:rPr>
              <a:t> valutazione complessivamente buona sull’influenza delle innovazioni</a:t>
            </a:r>
          </a:p>
          <a:p>
            <a:endParaRPr lang="it-IT" b="1" dirty="0" smtClean="0">
              <a:solidFill>
                <a:schemeClr val="bg1">
                  <a:lumMod val="50000"/>
                </a:schemeClr>
              </a:solidFill>
            </a:endParaRPr>
          </a:p>
          <a:p>
            <a:pPr>
              <a:buFont typeface="Wingdings" pitchFamily="2" charset="2"/>
              <a:buChar char="ü"/>
            </a:pPr>
            <a:r>
              <a:rPr lang="it-IT" b="1" dirty="0" smtClean="0">
                <a:solidFill>
                  <a:schemeClr val="bg1">
                    <a:lumMod val="50000"/>
                  </a:schemeClr>
                </a:solidFill>
              </a:rPr>
              <a:t> punteggi sensibilmente  differenziati in relazione alle differenti tipologie</a:t>
            </a:r>
            <a:endParaRPr lang="it-IT" b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989553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Line 5"/>
          <p:cNvSpPr>
            <a:spLocks noChangeShapeType="1"/>
          </p:cNvSpPr>
          <p:nvPr/>
        </p:nvSpPr>
        <p:spPr bwMode="auto">
          <a:xfrm>
            <a:off x="457201" y="5961985"/>
            <a:ext cx="8219255" cy="0"/>
          </a:xfrm>
          <a:prstGeom prst="line">
            <a:avLst/>
          </a:prstGeom>
          <a:noFill/>
          <a:ln w="12700">
            <a:solidFill>
              <a:srgbClr val="CA0A20"/>
            </a:solidFill>
            <a:prstDash val="lgDash"/>
            <a:round/>
            <a:headEnd/>
            <a:tailEnd/>
          </a:ln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it-IT" sz="2400" dirty="0">
              <a:solidFill>
                <a:srgbClr val="000000"/>
              </a:solidFill>
            </a:endParaRPr>
          </a:p>
        </p:txBody>
      </p:sp>
      <p:sp>
        <p:nvSpPr>
          <p:cNvPr id="11" name="Text Box 13"/>
          <p:cNvSpPr txBox="1">
            <a:spLocks noChangeArrowheads="1"/>
          </p:cNvSpPr>
          <p:nvPr/>
        </p:nvSpPr>
        <p:spPr bwMode="auto">
          <a:xfrm>
            <a:off x="3505200" y="3124200"/>
            <a:ext cx="52578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IT" b="1" dirty="0" smtClean="0">
                <a:solidFill>
                  <a:srgbClr val="FFFFFF"/>
                </a:solidFill>
              </a:rPr>
              <a:t>Processo di rilevazione di imprese e  di istituzioni non profit</a:t>
            </a:r>
            <a:endParaRPr lang="it-IT" b="1" dirty="0">
              <a:solidFill>
                <a:srgbClr val="FFFFFF"/>
              </a:solidFill>
            </a:endParaRPr>
          </a:p>
        </p:txBody>
      </p:sp>
      <p:pic>
        <p:nvPicPr>
          <p:cNvPr id="8" name="Immagine 1" descr="logo_censimento_istat_payoff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1" y="6115972"/>
            <a:ext cx="2242592" cy="660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5145088" y="5961985"/>
            <a:ext cx="360045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it-IT" sz="1400" dirty="0" smtClean="0">
                <a:solidFill>
                  <a:srgbClr val="CA0A20"/>
                </a:solidFill>
                <a:latin typeface="Courier New" pitchFamily="49" charset="0"/>
              </a:rPr>
              <a:t>Genova </a:t>
            </a:r>
            <a:r>
              <a:rPr lang="it-IT" sz="1400" dirty="0">
                <a:solidFill>
                  <a:srgbClr val="CA0A20"/>
                </a:solidFill>
                <a:latin typeface="Courier New" pitchFamily="49" charset="0"/>
              </a:rPr>
              <a:t>- </a:t>
            </a:r>
            <a:r>
              <a:rPr lang="it-IT" sz="1400" dirty="0" smtClean="0">
                <a:solidFill>
                  <a:srgbClr val="CA0A20"/>
                </a:solidFill>
                <a:latin typeface="Courier New" pitchFamily="49" charset="0"/>
              </a:rPr>
              <a:t>11 Giugno 2014</a:t>
            </a:r>
            <a:endParaRPr lang="it-IT" sz="1400" dirty="0">
              <a:solidFill>
                <a:srgbClr val="CA0A20"/>
              </a:solidFill>
              <a:latin typeface="Courier New" pitchFamily="49" charset="0"/>
            </a:endParaRPr>
          </a:p>
        </p:txBody>
      </p:sp>
      <p:sp>
        <p:nvSpPr>
          <p:cNvPr id="13" name="Text Box 13"/>
          <p:cNvSpPr txBox="1">
            <a:spLocks noChangeArrowheads="1"/>
          </p:cNvSpPr>
          <p:nvPr/>
        </p:nvSpPr>
        <p:spPr bwMode="auto">
          <a:xfrm>
            <a:off x="3505200" y="2940844"/>
            <a:ext cx="5257800" cy="1200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9pPr>
          </a:lstStyle>
          <a:p>
            <a:r>
              <a:rPr lang="it-IT" b="1" dirty="0" smtClean="0">
                <a:solidFill>
                  <a:schemeClr val="bg1"/>
                </a:solidFill>
              </a:rPr>
              <a:t>Indagine di valutazione del processo di rilevazione di imprese e istituzioni non profit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113" y="1946274"/>
            <a:ext cx="8114817" cy="31389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Rectangle 14"/>
          <p:cNvSpPr>
            <a:spLocks noChangeArrowheads="1"/>
          </p:cNvSpPr>
          <p:nvPr/>
        </p:nvSpPr>
        <p:spPr bwMode="auto">
          <a:xfrm>
            <a:off x="457200" y="260350"/>
            <a:ext cx="8686800" cy="865188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 anchor="ctr"/>
          <a:lstStyle/>
          <a:p>
            <a:pPr marL="266700" indent="-266700" eaLnBrk="1" hangingPunct="1">
              <a:tabLst>
                <a:tab pos="266700" algn="l"/>
              </a:tabLst>
              <a:defRPr/>
            </a:pPr>
            <a:endParaRPr lang="it-IT" sz="2200" b="1" dirty="0">
              <a:solidFill>
                <a:srgbClr val="CC0000"/>
              </a:solidFill>
              <a:latin typeface="+mj-lt"/>
              <a:ea typeface="ＭＳ Ｐゴシック" charset="0"/>
            </a:endParaRPr>
          </a:p>
          <a:p>
            <a:pPr marL="266700" indent="-266700" eaLnBrk="1" hangingPunct="1">
              <a:tabLst>
                <a:tab pos="266700" algn="l"/>
              </a:tabLst>
              <a:defRPr/>
            </a:pPr>
            <a:endParaRPr lang="it-IT" sz="2200" b="1" dirty="0">
              <a:solidFill>
                <a:srgbClr val="CC0000"/>
              </a:solidFill>
              <a:latin typeface="+mj-lt"/>
              <a:ea typeface="ＭＳ Ｐゴシック" charset="0"/>
            </a:endParaRPr>
          </a:p>
          <a:p>
            <a:pPr marL="266700" indent="-266700" eaLnBrk="1" hangingPunct="1">
              <a:tabLst>
                <a:tab pos="266700" algn="l"/>
              </a:tabLst>
              <a:defRPr/>
            </a:pPr>
            <a:endParaRPr lang="it-IT" sz="2200" b="1" dirty="0">
              <a:solidFill>
                <a:srgbClr val="CC0000"/>
              </a:solidFill>
              <a:latin typeface="+mj-lt"/>
              <a:ea typeface="ＭＳ Ｐゴシック" charset="0"/>
            </a:endParaRPr>
          </a:p>
          <a:p>
            <a:pPr marL="266700" indent="-266700" eaLnBrk="1" hangingPunct="1">
              <a:tabLst>
                <a:tab pos="266700" algn="l"/>
              </a:tabLst>
              <a:defRPr/>
            </a:pPr>
            <a:endParaRPr lang="it-IT" sz="2200" b="1" dirty="0">
              <a:solidFill>
                <a:srgbClr val="CC0000"/>
              </a:solidFill>
              <a:latin typeface="+mj-lt"/>
              <a:ea typeface="ＭＳ Ｐゴシック" charset="0"/>
            </a:endParaRPr>
          </a:p>
          <a:p>
            <a:pPr marL="266700" indent="-266700" eaLnBrk="1" hangingPunct="1">
              <a:tabLst>
                <a:tab pos="266700" algn="l"/>
              </a:tabLst>
              <a:defRPr/>
            </a:pPr>
            <a:r>
              <a:rPr lang="it-IT" sz="2200" b="1" dirty="0" smtClean="0">
                <a:solidFill>
                  <a:srgbClr val="CC0000"/>
                </a:solidFill>
                <a:latin typeface="+mj-lt"/>
                <a:ea typeface="ＭＳ Ｐゴシック" charset="0"/>
              </a:rPr>
              <a:t>Principali innovazioni</a:t>
            </a:r>
            <a:endParaRPr lang="it-IT" sz="2200" b="1" dirty="0">
              <a:solidFill>
                <a:srgbClr val="CC0000"/>
              </a:solidFill>
              <a:latin typeface="+mj-lt"/>
              <a:ea typeface="ＭＳ Ｐゴシック" charset="0"/>
            </a:endParaRPr>
          </a:p>
          <a:p>
            <a:pPr marL="266700" indent="-266700" eaLnBrk="1" hangingPunct="1">
              <a:tabLst>
                <a:tab pos="266700" algn="l"/>
              </a:tabLst>
              <a:defRPr/>
            </a:pPr>
            <a:r>
              <a:rPr lang="it-IT" sz="1600" b="1" dirty="0"/>
              <a:t>Grado di utilità delle innovazioni adottate nella rilevazione imprese e non profit </a:t>
            </a:r>
          </a:p>
          <a:p>
            <a:pPr marL="266700" indent="-266700" eaLnBrk="1" hangingPunct="1">
              <a:tabLst>
                <a:tab pos="266700" algn="l"/>
              </a:tabLst>
              <a:defRPr/>
            </a:pPr>
            <a:r>
              <a:rPr lang="it-IT" sz="1600" i="1" dirty="0"/>
              <a:t>(valori medi nella scala da 1 = </a:t>
            </a:r>
            <a:r>
              <a:rPr lang="it-IT" sz="1600" i="1" dirty="0" smtClean="0"/>
              <a:t>per nulla utile </a:t>
            </a:r>
            <a:r>
              <a:rPr lang="it-IT" sz="1600" i="1" dirty="0"/>
              <a:t>a 6 = </a:t>
            </a:r>
            <a:r>
              <a:rPr lang="it-IT" sz="1600" i="1" dirty="0" smtClean="0"/>
              <a:t>completamente utile)</a:t>
            </a:r>
            <a:endParaRPr lang="it-IT" sz="1600" b="1" dirty="0"/>
          </a:p>
          <a:p>
            <a:pPr marL="266700" indent="-266700" eaLnBrk="1" hangingPunct="1">
              <a:tabLst>
                <a:tab pos="266700" algn="l"/>
              </a:tabLst>
              <a:defRPr/>
            </a:pPr>
            <a:endParaRPr lang="it-IT" sz="2200" b="1" dirty="0">
              <a:solidFill>
                <a:srgbClr val="CC0000"/>
              </a:solidFill>
              <a:latin typeface="+mj-lt"/>
              <a:ea typeface="ＭＳ Ｐゴシック" charset="0"/>
            </a:endParaRPr>
          </a:p>
          <a:p>
            <a:pPr marL="266700" indent="-266700" eaLnBrk="1" hangingPunct="1">
              <a:tabLst>
                <a:tab pos="266700" algn="l"/>
              </a:tabLst>
              <a:defRPr/>
            </a:pPr>
            <a:endParaRPr lang="it-IT" sz="2200" b="1" dirty="0">
              <a:solidFill>
                <a:srgbClr val="CC0000"/>
              </a:solidFill>
              <a:latin typeface="+mj-lt"/>
              <a:ea typeface="ＭＳ Ｐゴシック" charset="0"/>
            </a:endParaRPr>
          </a:p>
          <a:p>
            <a:pPr marL="266700" indent="-266700" eaLnBrk="1" hangingPunct="1">
              <a:tabLst>
                <a:tab pos="266700" algn="l"/>
              </a:tabLst>
              <a:defRPr/>
            </a:pPr>
            <a:endParaRPr lang="it-IT" sz="2200" b="1" dirty="0">
              <a:solidFill>
                <a:srgbClr val="CC0000"/>
              </a:solidFill>
              <a:latin typeface="+mj-lt"/>
              <a:ea typeface="ＭＳ Ｐゴシック" charset="0"/>
            </a:endParaRPr>
          </a:p>
          <a:p>
            <a:pPr marL="266700" indent="-266700" eaLnBrk="1" hangingPunct="1">
              <a:tabLst>
                <a:tab pos="266700" algn="l"/>
              </a:tabLst>
              <a:defRPr/>
            </a:pPr>
            <a:r>
              <a:rPr lang="it-IT" sz="2200" b="1" dirty="0">
                <a:solidFill>
                  <a:srgbClr val="CC0000"/>
                </a:solidFill>
                <a:latin typeface="+mj-lt"/>
                <a:ea typeface="ＭＳ Ｐゴシック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20989553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Line 5"/>
          <p:cNvSpPr>
            <a:spLocks noChangeShapeType="1"/>
          </p:cNvSpPr>
          <p:nvPr/>
        </p:nvSpPr>
        <p:spPr bwMode="auto">
          <a:xfrm>
            <a:off x="457201" y="5961985"/>
            <a:ext cx="8219255" cy="0"/>
          </a:xfrm>
          <a:prstGeom prst="line">
            <a:avLst/>
          </a:prstGeom>
          <a:noFill/>
          <a:ln w="12700">
            <a:solidFill>
              <a:srgbClr val="CA0A20"/>
            </a:solidFill>
            <a:prstDash val="lgDash"/>
            <a:round/>
            <a:headEnd/>
            <a:tailEnd/>
          </a:ln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it-IT" sz="2400" dirty="0">
              <a:solidFill>
                <a:srgbClr val="000000"/>
              </a:solidFill>
            </a:endParaRPr>
          </a:p>
        </p:txBody>
      </p:sp>
      <p:sp>
        <p:nvSpPr>
          <p:cNvPr id="11" name="Text Box 13"/>
          <p:cNvSpPr txBox="1">
            <a:spLocks noChangeArrowheads="1"/>
          </p:cNvSpPr>
          <p:nvPr/>
        </p:nvSpPr>
        <p:spPr bwMode="auto">
          <a:xfrm>
            <a:off x="3505200" y="3124200"/>
            <a:ext cx="52578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IT" b="1" dirty="0" smtClean="0">
                <a:solidFill>
                  <a:srgbClr val="FFFFFF"/>
                </a:solidFill>
              </a:rPr>
              <a:t>Processo di rilevazione di imprese e  di istituzioni non profit</a:t>
            </a:r>
            <a:endParaRPr lang="it-IT" b="1" dirty="0">
              <a:solidFill>
                <a:srgbClr val="FFFFFF"/>
              </a:solidFill>
            </a:endParaRPr>
          </a:p>
        </p:txBody>
      </p:sp>
      <p:pic>
        <p:nvPicPr>
          <p:cNvPr id="8" name="Immagine 1" descr="logo_censimento_istat_payoff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1" y="6115972"/>
            <a:ext cx="2242592" cy="660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5145088" y="5961985"/>
            <a:ext cx="360045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it-IT" sz="1400" dirty="0" smtClean="0">
                <a:solidFill>
                  <a:srgbClr val="CA0A20"/>
                </a:solidFill>
                <a:latin typeface="Courier New" pitchFamily="49" charset="0"/>
              </a:rPr>
              <a:t>Genova </a:t>
            </a:r>
            <a:r>
              <a:rPr lang="it-IT" sz="1400" dirty="0">
                <a:solidFill>
                  <a:srgbClr val="CA0A20"/>
                </a:solidFill>
                <a:latin typeface="Courier New" pitchFamily="49" charset="0"/>
              </a:rPr>
              <a:t>- </a:t>
            </a:r>
            <a:r>
              <a:rPr lang="it-IT" sz="1400" dirty="0" smtClean="0">
                <a:solidFill>
                  <a:srgbClr val="CA0A20"/>
                </a:solidFill>
                <a:latin typeface="Courier New" pitchFamily="49" charset="0"/>
              </a:rPr>
              <a:t>11 Giugno 2014</a:t>
            </a:r>
            <a:endParaRPr lang="it-IT" sz="1400" dirty="0">
              <a:solidFill>
                <a:srgbClr val="CA0A20"/>
              </a:solidFill>
              <a:latin typeface="Courier New" pitchFamily="49" charset="0"/>
            </a:endParaRPr>
          </a:p>
        </p:txBody>
      </p:sp>
      <p:sp>
        <p:nvSpPr>
          <p:cNvPr id="13" name="Text Box 13"/>
          <p:cNvSpPr txBox="1">
            <a:spLocks noChangeArrowheads="1"/>
          </p:cNvSpPr>
          <p:nvPr/>
        </p:nvSpPr>
        <p:spPr bwMode="auto">
          <a:xfrm>
            <a:off x="3505200" y="2940844"/>
            <a:ext cx="5257800" cy="1200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9pPr>
          </a:lstStyle>
          <a:p>
            <a:r>
              <a:rPr lang="it-IT" b="1" dirty="0" smtClean="0">
                <a:solidFill>
                  <a:schemeClr val="bg1"/>
                </a:solidFill>
              </a:rPr>
              <a:t>Indagine di valutazione del processo di rilevazione di imprese e istituzioni non profit</a:t>
            </a:r>
          </a:p>
        </p:txBody>
      </p:sp>
      <p:sp>
        <p:nvSpPr>
          <p:cNvPr id="9" name="Rectangle 14"/>
          <p:cNvSpPr>
            <a:spLocks noChangeArrowheads="1"/>
          </p:cNvSpPr>
          <p:nvPr/>
        </p:nvSpPr>
        <p:spPr bwMode="auto">
          <a:xfrm>
            <a:off x="468313" y="333375"/>
            <a:ext cx="8351837" cy="1655763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/>
          <a:lstStyle/>
          <a:p>
            <a:pPr marL="266700" indent="-266700" eaLnBrk="1" hangingPunct="1">
              <a:tabLst>
                <a:tab pos="266700" algn="l"/>
              </a:tabLst>
              <a:defRPr/>
            </a:pPr>
            <a:r>
              <a:rPr lang="it-IT" sz="2200" b="1" dirty="0" smtClean="0">
                <a:solidFill>
                  <a:srgbClr val="CC0000"/>
                </a:solidFill>
                <a:latin typeface="+mj-lt"/>
                <a:ea typeface="ＭＳ Ｐゴシック" charset="0"/>
              </a:rPr>
              <a:t>Aspetti operativi</a:t>
            </a:r>
            <a:endParaRPr lang="it-IT" sz="2200" b="1" dirty="0">
              <a:solidFill>
                <a:srgbClr val="CC0000"/>
              </a:solidFill>
              <a:latin typeface="+mj-lt"/>
              <a:ea typeface="ＭＳ Ｐゴシック" charset="0"/>
            </a:endParaRPr>
          </a:p>
          <a:p>
            <a:pPr marL="266700" indent="-266700" algn="just" eaLnBrk="1" hangingPunct="1">
              <a:tabLst>
                <a:tab pos="266700" algn="l"/>
              </a:tabLst>
              <a:defRPr/>
            </a:pPr>
            <a:r>
              <a:rPr lang="it-IT" sz="1600" b="1" dirty="0" smtClean="0"/>
              <a:t>Grado di soddisfazione degli UPC per la formazione ricevuta </a:t>
            </a:r>
          </a:p>
          <a:p>
            <a:pPr marL="266700" indent="-266700" algn="just" eaLnBrk="1" hangingPunct="1">
              <a:tabLst>
                <a:tab pos="266700" algn="l"/>
              </a:tabLst>
              <a:defRPr/>
            </a:pPr>
            <a:r>
              <a:rPr lang="it-IT" sz="1400" i="1" dirty="0" smtClean="0"/>
              <a:t>(valori </a:t>
            </a:r>
            <a:r>
              <a:rPr lang="it-IT" sz="1400" i="1" dirty="0"/>
              <a:t>medi nella scala da 1 = </a:t>
            </a:r>
            <a:r>
              <a:rPr lang="it-IT" sz="1400" i="1" dirty="0" smtClean="0"/>
              <a:t>per nulla soddisfatto </a:t>
            </a:r>
            <a:r>
              <a:rPr lang="it-IT" sz="1400" i="1" dirty="0"/>
              <a:t>a 6 = </a:t>
            </a:r>
            <a:r>
              <a:rPr lang="it-IT" sz="1400" i="1" dirty="0" smtClean="0"/>
              <a:t>completamente soddisfatto)</a:t>
            </a:r>
            <a:endParaRPr lang="it-IT" sz="1400" b="1" dirty="0">
              <a:solidFill>
                <a:srgbClr val="CC0000"/>
              </a:solidFill>
              <a:latin typeface="+mj-lt"/>
              <a:ea typeface="ＭＳ Ｐゴシック" charset="0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095205"/>
            <a:ext cx="6599719" cy="48549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CasellaDiTesto 13"/>
          <p:cNvSpPr txBox="1"/>
          <p:nvPr/>
        </p:nvSpPr>
        <p:spPr>
          <a:xfrm>
            <a:off x="6300192" y="1484784"/>
            <a:ext cx="259228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it-IT" b="1" dirty="0" smtClean="0">
                <a:solidFill>
                  <a:schemeClr val="bg1">
                    <a:lumMod val="50000"/>
                  </a:schemeClr>
                </a:solidFill>
              </a:rPr>
              <a:t> buon livello di soddisfazione</a:t>
            </a:r>
          </a:p>
          <a:p>
            <a:pPr>
              <a:buFont typeface="Wingdings" pitchFamily="2" charset="2"/>
              <a:buChar char="ü"/>
            </a:pPr>
            <a:endParaRPr lang="it-IT" b="1" dirty="0" smtClean="0">
              <a:solidFill>
                <a:schemeClr val="bg1">
                  <a:lumMod val="50000"/>
                </a:schemeClr>
              </a:solidFill>
            </a:endParaRPr>
          </a:p>
          <a:p>
            <a:pPr>
              <a:buFont typeface="Wingdings" pitchFamily="2" charset="2"/>
              <a:buChar char="ü"/>
            </a:pPr>
            <a:r>
              <a:rPr lang="it-IT" b="1" dirty="0" smtClean="0">
                <a:solidFill>
                  <a:schemeClr val="bg1">
                    <a:lumMod val="50000"/>
                  </a:schemeClr>
                </a:solidFill>
              </a:rPr>
              <a:t> giudizi più tiepidi per le aree di formazione sull’utilizzo di SGR e sulle non profit</a:t>
            </a:r>
            <a:endParaRPr lang="it-IT" b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989553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589" y="980728"/>
            <a:ext cx="6201290" cy="49812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100" name="Line 5"/>
          <p:cNvSpPr>
            <a:spLocks noChangeShapeType="1"/>
          </p:cNvSpPr>
          <p:nvPr/>
        </p:nvSpPr>
        <p:spPr bwMode="auto">
          <a:xfrm>
            <a:off x="457201" y="5961985"/>
            <a:ext cx="8219255" cy="0"/>
          </a:xfrm>
          <a:prstGeom prst="line">
            <a:avLst/>
          </a:prstGeom>
          <a:noFill/>
          <a:ln w="12700">
            <a:solidFill>
              <a:srgbClr val="CA0A20"/>
            </a:solidFill>
            <a:prstDash val="lgDash"/>
            <a:round/>
            <a:headEnd/>
            <a:tailEnd/>
          </a:ln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it-IT" sz="2400" dirty="0">
              <a:solidFill>
                <a:srgbClr val="000000"/>
              </a:solidFill>
            </a:endParaRPr>
          </a:p>
        </p:txBody>
      </p:sp>
      <p:pic>
        <p:nvPicPr>
          <p:cNvPr id="8" name="Immagine 1" descr="logo_censimento_istat_payoff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1" y="6115972"/>
            <a:ext cx="2242592" cy="660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5145088" y="5961985"/>
            <a:ext cx="360045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it-IT" sz="1400" dirty="0" smtClean="0">
                <a:solidFill>
                  <a:srgbClr val="CA0A20"/>
                </a:solidFill>
                <a:latin typeface="Courier New" pitchFamily="49" charset="0"/>
              </a:rPr>
              <a:t>Genova </a:t>
            </a:r>
            <a:r>
              <a:rPr lang="it-IT" sz="1400" dirty="0">
                <a:solidFill>
                  <a:srgbClr val="CA0A20"/>
                </a:solidFill>
                <a:latin typeface="Courier New" pitchFamily="49" charset="0"/>
              </a:rPr>
              <a:t>- </a:t>
            </a:r>
            <a:r>
              <a:rPr lang="it-IT" sz="1400" dirty="0" smtClean="0">
                <a:solidFill>
                  <a:srgbClr val="CA0A20"/>
                </a:solidFill>
                <a:latin typeface="Courier New" pitchFamily="49" charset="0"/>
              </a:rPr>
              <a:t>11 Giugno 2014</a:t>
            </a:r>
            <a:endParaRPr lang="it-IT" sz="1400" dirty="0">
              <a:solidFill>
                <a:srgbClr val="CA0A20"/>
              </a:solidFill>
              <a:latin typeface="Courier New" pitchFamily="49" charset="0"/>
            </a:endParaRPr>
          </a:p>
        </p:txBody>
      </p:sp>
      <p:sp>
        <p:nvSpPr>
          <p:cNvPr id="12" name="Rectangle 14"/>
          <p:cNvSpPr>
            <a:spLocks noChangeArrowheads="1"/>
          </p:cNvSpPr>
          <p:nvPr/>
        </p:nvSpPr>
        <p:spPr bwMode="auto">
          <a:xfrm>
            <a:off x="468313" y="333375"/>
            <a:ext cx="8351837" cy="1655763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/>
          <a:lstStyle/>
          <a:p>
            <a:pPr marL="266700" indent="-266700" eaLnBrk="1" hangingPunct="1">
              <a:tabLst>
                <a:tab pos="266700" algn="l"/>
              </a:tabLst>
              <a:defRPr/>
            </a:pPr>
            <a:r>
              <a:rPr lang="it-IT" sz="2200" b="1" dirty="0" smtClean="0">
                <a:solidFill>
                  <a:srgbClr val="CC0000"/>
                </a:solidFill>
                <a:latin typeface="+mj-lt"/>
                <a:ea typeface="ＭＳ Ｐゴシック" charset="0"/>
              </a:rPr>
              <a:t>Strumenti</a:t>
            </a:r>
            <a:endParaRPr lang="it-IT" sz="2200" b="1" dirty="0">
              <a:solidFill>
                <a:srgbClr val="CC0000"/>
              </a:solidFill>
              <a:latin typeface="+mj-lt"/>
              <a:ea typeface="ＭＳ Ｐゴシック" charset="0"/>
            </a:endParaRPr>
          </a:p>
          <a:p>
            <a:pPr marL="266700" indent="-266700" eaLnBrk="1" hangingPunct="1">
              <a:tabLst>
                <a:tab pos="266700" algn="l"/>
              </a:tabLst>
              <a:defRPr/>
            </a:pPr>
            <a:r>
              <a:rPr lang="it-IT" sz="1600" b="1" dirty="0">
                <a:latin typeface="Arial" charset="0"/>
              </a:rPr>
              <a:t>Grado di chiarezza ed efficacia dei materiali di supporto alla rilevazione censuaria</a:t>
            </a:r>
          </a:p>
          <a:p>
            <a:pPr marL="266700" indent="-266700" eaLnBrk="1" hangingPunct="1">
              <a:tabLst>
                <a:tab pos="266700" algn="l"/>
              </a:tabLst>
              <a:defRPr/>
            </a:pPr>
            <a:r>
              <a:rPr lang="it-IT" sz="1600" i="1" dirty="0">
                <a:latin typeface="Arial" charset="0"/>
              </a:rPr>
              <a:t>(valori medi nella scala da 1 = </a:t>
            </a:r>
            <a:r>
              <a:rPr lang="it-IT" sz="1600" i="1" dirty="0" smtClean="0">
                <a:latin typeface="Arial" charset="0"/>
              </a:rPr>
              <a:t>per nulla chiaro </a:t>
            </a:r>
            <a:r>
              <a:rPr lang="it-IT" sz="1600" i="1" dirty="0">
                <a:latin typeface="Arial" charset="0"/>
              </a:rPr>
              <a:t>a 6 = </a:t>
            </a:r>
            <a:r>
              <a:rPr lang="it-IT" sz="1600" i="1" dirty="0" smtClean="0">
                <a:latin typeface="Arial" charset="0"/>
              </a:rPr>
              <a:t>completamente chiaro)</a:t>
            </a:r>
            <a:endParaRPr lang="it-IT" sz="1600" b="1" dirty="0">
              <a:latin typeface="Arial" charset="0"/>
            </a:endParaRPr>
          </a:p>
          <a:p>
            <a:pPr marL="266700" indent="-266700" eaLnBrk="1" hangingPunct="1">
              <a:tabLst>
                <a:tab pos="266700" algn="l"/>
              </a:tabLst>
              <a:defRPr/>
            </a:pPr>
            <a:endParaRPr lang="it-IT" sz="2200" b="1" dirty="0">
              <a:solidFill>
                <a:srgbClr val="CC0000"/>
              </a:solidFill>
              <a:latin typeface="+mj-lt"/>
              <a:ea typeface="ＭＳ Ｐゴシック" charset="0"/>
            </a:endParaRPr>
          </a:p>
        </p:txBody>
      </p:sp>
      <p:sp>
        <p:nvSpPr>
          <p:cNvPr id="15" name="CasellaDiTesto 14"/>
          <p:cNvSpPr txBox="1"/>
          <p:nvPr/>
        </p:nvSpPr>
        <p:spPr>
          <a:xfrm>
            <a:off x="6084168" y="1700808"/>
            <a:ext cx="2735982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it-IT" b="1" dirty="0" smtClean="0">
                <a:solidFill>
                  <a:schemeClr val="bg1">
                    <a:lumMod val="50000"/>
                  </a:schemeClr>
                </a:solidFill>
              </a:rPr>
              <a:t>Valutazione positiva nel complesso</a:t>
            </a:r>
          </a:p>
          <a:p>
            <a:pPr>
              <a:buFont typeface="Wingdings" pitchFamily="2" charset="2"/>
              <a:buChar char="ü"/>
            </a:pPr>
            <a:endParaRPr lang="it-IT" b="1" dirty="0" smtClean="0">
              <a:solidFill>
                <a:schemeClr val="bg1">
                  <a:lumMod val="50000"/>
                </a:schemeClr>
              </a:solidFill>
            </a:endParaRPr>
          </a:p>
          <a:p>
            <a:pPr>
              <a:buFont typeface="Wingdings" pitchFamily="2" charset="2"/>
              <a:buChar char="ü"/>
            </a:pPr>
            <a:r>
              <a:rPr lang="it-IT" b="1" dirty="0" smtClean="0">
                <a:solidFill>
                  <a:schemeClr val="bg1">
                    <a:lumMod val="50000"/>
                  </a:schemeClr>
                </a:solidFill>
              </a:rPr>
              <a:t> Gradimenti quasi sempre superiore a quelli espressi dalla ripartizione Nord</a:t>
            </a:r>
          </a:p>
          <a:p>
            <a:pPr>
              <a:buFont typeface="Wingdings" pitchFamily="2" charset="2"/>
              <a:buChar char="ü"/>
            </a:pPr>
            <a:endParaRPr lang="it-IT" b="1" dirty="0">
              <a:solidFill>
                <a:schemeClr val="bg1">
                  <a:lumMod val="50000"/>
                </a:schemeClr>
              </a:solidFill>
            </a:endParaRPr>
          </a:p>
          <a:p>
            <a:pPr>
              <a:buFont typeface="Wingdings" pitchFamily="2" charset="2"/>
              <a:buChar char="ü"/>
            </a:pPr>
            <a:r>
              <a:rPr lang="it-IT" b="1" dirty="0" smtClean="0">
                <a:solidFill>
                  <a:schemeClr val="bg1">
                    <a:lumMod val="50000"/>
                  </a:schemeClr>
                </a:solidFill>
              </a:rPr>
              <a:t>Presenza criticità nel manuale SGR</a:t>
            </a:r>
          </a:p>
          <a:p>
            <a:endParaRPr lang="it-IT" b="1" dirty="0" smtClean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989553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Line 5"/>
          <p:cNvSpPr>
            <a:spLocks noChangeShapeType="1"/>
          </p:cNvSpPr>
          <p:nvPr/>
        </p:nvSpPr>
        <p:spPr bwMode="auto">
          <a:xfrm>
            <a:off x="457201" y="5961985"/>
            <a:ext cx="8219255" cy="0"/>
          </a:xfrm>
          <a:prstGeom prst="line">
            <a:avLst/>
          </a:prstGeom>
          <a:noFill/>
          <a:ln w="12700">
            <a:solidFill>
              <a:srgbClr val="CA0A20"/>
            </a:solidFill>
            <a:prstDash val="lgDash"/>
            <a:round/>
            <a:headEnd/>
            <a:tailEnd/>
          </a:ln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it-IT" sz="2400" dirty="0">
              <a:solidFill>
                <a:srgbClr val="000000"/>
              </a:solidFill>
            </a:endParaRPr>
          </a:p>
        </p:txBody>
      </p:sp>
      <p:sp>
        <p:nvSpPr>
          <p:cNvPr id="11" name="Text Box 13"/>
          <p:cNvSpPr txBox="1">
            <a:spLocks noChangeArrowheads="1"/>
          </p:cNvSpPr>
          <p:nvPr/>
        </p:nvSpPr>
        <p:spPr bwMode="auto">
          <a:xfrm>
            <a:off x="3505200" y="3124200"/>
            <a:ext cx="52578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IT" b="1" dirty="0" smtClean="0">
                <a:solidFill>
                  <a:srgbClr val="FFFFFF"/>
                </a:solidFill>
              </a:rPr>
              <a:t>Processo di rilevazione di imprese e  di istituzioni non profit</a:t>
            </a:r>
            <a:endParaRPr lang="it-IT" b="1" dirty="0">
              <a:solidFill>
                <a:srgbClr val="FFFFFF"/>
              </a:solidFill>
            </a:endParaRPr>
          </a:p>
        </p:txBody>
      </p:sp>
      <p:pic>
        <p:nvPicPr>
          <p:cNvPr id="8" name="Immagine 1" descr="logo_censimento_istat_payoff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1" y="6115972"/>
            <a:ext cx="2242592" cy="660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5145088" y="5961985"/>
            <a:ext cx="360045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it-IT" sz="1400" dirty="0" smtClean="0">
                <a:solidFill>
                  <a:srgbClr val="CA0A20"/>
                </a:solidFill>
                <a:latin typeface="Courier New" pitchFamily="49" charset="0"/>
              </a:rPr>
              <a:t>Genova </a:t>
            </a:r>
            <a:r>
              <a:rPr lang="it-IT" sz="1400" dirty="0">
                <a:solidFill>
                  <a:srgbClr val="CA0A20"/>
                </a:solidFill>
                <a:latin typeface="Courier New" pitchFamily="49" charset="0"/>
              </a:rPr>
              <a:t>- </a:t>
            </a:r>
            <a:r>
              <a:rPr lang="it-IT" sz="1400" dirty="0" smtClean="0">
                <a:solidFill>
                  <a:srgbClr val="CA0A20"/>
                </a:solidFill>
                <a:latin typeface="Courier New" pitchFamily="49" charset="0"/>
              </a:rPr>
              <a:t>11 Giugno 2014</a:t>
            </a:r>
            <a:endParaRPr lang="it-IT" sz="1400" dirty="0">
              <a:solidFill>
                <a:srgbClr val="CA0A20"/>
              </a:solidFill>
              <a:latin typeface="Courier New" pitchFamily="49" charset="0"/>
            </a:endParaRPr>
          </a:p>
        </p:txBody>
      </p:sp>
      <p:sp>
        <p:nvSpPr>
          <p:cNvPr id="13" name="Text Box 13"/>
          <p:cNvSpPr txBox="1">
            <a:spLocks noChangeArrowheads="1"/>
          </p:cNvSpPr>
          <p:nvPr/>
        </p:nvSpPr>
        <p:spPr bwMode="auto">
          <a:xfrm>
            <a:off x="3505200" y="2940844"/>
            <a:ext cx="5257800" cy="1200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9pPr>
          </a:lstStyle>
          <a:p>
            <a:r>
              <a:rPr lang="it-IT" b="1" dirty="0" smtClean="0">
                <a:solidFill>
                  <a:schemeClr val="bg1"/>
                </a:solidFill>
              </a:rPr>
              <a:t>Indagine di valutazione del processo di rilevazione di imprese e istituzioni non profit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239927"/>
            <a:ext cx="5943600" cy="460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Rectangle 14"/>
          <p:cNvSpPr>
            <a:spLocks noChangeArrowheads="1"/>
          </p:cNvSpPr>
          <p:nvPr/>
        </p:nvSpPr>
        <p:spPr bwMode="auto">
          <a:xfrm>
            <a:off x="468313" y="333375"/>
            <a:ext cx="8351837" cy="1655763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/>
          <a:lstStyle/>
          <a:p>
            <a:pPr marL="266700" indent="-266700" eaLnBrk="1" hangingPunct="1">
              <a:tabLst>
                <a:tab pos="266700" algn="l"/>
              </a:tabLst>
              <a:defRPr/>
            </a:pPr>
            <a:r>
              <a:rPr lang="it-IT" sz="2200" b="1" dirty="0" smtClean="0">
                <a:solidFill>
                  <a:srgbClr val="CC0000"/>
                </a:solidFill>
                <a:latin typeface="+mj-lt"/>
                <a:ea typeface="ＭＳ Ｐゴシック" charset="0"/>
              </a:rPr>
              <a:t>Strumenti</a:t>
            </a:r>
            <a:endParaRPr lang="it-IT" sz="2200" b="1" dirty="0">
              <a:solidFill>
                <a:srgbClr val="CC0000"/>
              </a:solidFill>
              <a:latin typeface="+mj-lt"/>
              <a:ea typeface="ＭＳ Ｐゴシック" charset="0"/>
            </a:endParaRPr>
          </a:p>
          <a:p>
            <a:pPr marL="266700" indent="-266700" eaLnBrk="1" hangingPunct="1">
              <a:tabLst>
                <a:tab pos="266700" algn="l"/>
              </a:tabLst>
              <a:defRPr/>
            </a:pPr>
            <a:r>
              <a:rPr lang="it-IT" sz="1600" b="1" dirty="0">
                <a:latin typeface="Arial" charset="0"/>
              </a:rPr>
              <a:t>Grado di adeguatezza di SGR come supporto alla rilevazione censuaria</a:t>
            </a:r>
          </a:p>
          <a:p>
            <a:pPr marL="266700" indent="-266700" eaLnBrk="1" hangingPunct="1">
              <a:tabLst>
                <a:tab pos="266700" algn="l"/>
              </a:tabLst>
              <a:defRPr/>
            </a:pPr>
            <a:r>
              <a:rPr lang="it-IT" sz="1600" i="1" dirty="0">
                <a:latin typeface="Arial" charset="0"/>
              </a:rPr>
              <a:t>(valori medi nella scala da 1 = </a:t>
            </a:r>
            <a:r>
              <a:rPr lang="it-IT" sz="1600" i="1" dirty="0" smtClean="0">
                <a:latin typeface="Arial" charset="0"/>
              </a:rPr>
              <a:t>per nulla adeguato </a:t>
            </a:r>
            <a:r>
              <a:rPr lang="it-IT" sz="1600" i="1" dirty="0">
                <a:latin typeface="Arial" charset="0"/>
              </a:rPr>
              <a:t>a 6 = </a:t>
            </a:r>
            <a:r>
              <a:rPr lang="it-IT" sz="1600" i="1" dirty="0" smtClean="0">
                <a:latin typeface="Arial" charset="0"/>
              </a:rPr>
              <a:t>completamente adeguato)</a:t>
            </a:r>
            <a:endParaRPr lang="it-IT" sz="1600" b="1" dirty="0">
              <a:latin typeface="Arial" charset="0"/>
            </a:endParaRPr>
          </a:p>
          <a:p>
            <a:pPr marL="266700" indent="-266700" eaLnBrk="1" hangingPunct="1">
              <a:tabLst>
                <a:tab pos="266700" algn="l"/>
              </a:tabLst>
              <a:defRPr/>
            </a:pPr>
            <a:endParaRPr lang="it-IT" sz="2200" b="1" dirty="0">
              <a:solidFill>
                <a:srgbClr val="CC0000"/>
              </a:solidFill>
              <a:latin typeface="+mj-lt"/>
              <a:ea typeface="ＭＳ Ｐゴシック" charset="0"/>
            </a:endParaRPr>
          </a:p>
        </p:txBody>
      </p:sp>
      <p:sp>
        <p:nvSpPr>
          <p:cNvPr id="12" name="CasellaDiTesto 11"/>
          <p:cNvSpPr txBox="1"/>
          <p:nvPr/>
        </p:nvSpPr>
        <p:spPr>
          <a:xfrm>
            <a:off x="6084168" y="1700808"/>
            <a:ext cx="2735982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it-IT" b="1" dirty="0" smtClean="0">
                <a:solidFill>
                  <a:schemeClr val="bg1">
                    <a:lumMod val="50000"/>
                  </a:schemeClr>
                </a:solidFill>
              </a:rPr>
              <a:t>Valutazione positiva nel complesso</a:t>
            </a:r>
          </a:p>
          <a:p>
            <a:pPr>
              <a:buFont typeface="Wingdings" pitchFamily="2" charset="2"/>
              <a:buChar char="ü"/>
            </a:pPr>
            <a:endParaRPr lang="it-IT" b="1" dirty="0" smtClean="0">
              <a:solidFill>
                <a:schemeClr val="bg1">
                  <a:lumMod val="50000"/>
                </a:schemeClr>
              </a:solidFill>
            </a:endParaRPr>
          </a:p>
          <a:p>
            <a:pPr>
              <a:buFont typeface="Wingdings" pitchFamily="2" charset="2"/>
              <a:buChar char="ü"/>
            </a:pPr>
            <a:r>
              <a:rPr lang="it-IT" b="1" dirty="0" smtClean="0">
                <a:solidFill>
                  <a:schemeClr val="bg1">
                    <a:lumMod val="50000"/>
                  </a:schemeClr>
                </a:solidFill>
              </a:rPr>
              <a:t> Gradimenti in linea con quelli espressi dalla ripartizione Nord</a:t>
            </a:r>
          </a:p>
          <a:p>
            <a:pPr>
              <a:buFont typeface="Wingdings" pitchFamily="2" charset="2"/>
              <a:buChar char="ü"/>
            </a:pPr>
            <a:endParaRPr lang="it-IT" b="1" dirty="0">
              <a:solidFill>
                <a:schemeClr val="bg1">
                  <a:lumMod val="50000"/>
                </a:schemeClr>
              </a:solidFill>
            </a:endParaRPr>
          </a:p>
          <a:p>
            <a:pPr>
              <a:buFont typeface="Wingdings" pitchFamily="2" charset="2"/>
              <a:buChar char="ü"/>
            </a:pPr>
            <a:r>
              <a:rPr lang="it-IT" b="1" dirty="0" smtClean="0">
                <a:solidFill>
                  <a:schemeClr val="bg1">
                    <a:lumMod val="50000"/>
                  </a:schemeClr>
                </a:solidFill>
              </a:rPr>
              <a:t>Presenza criticità nelle funzioni </a:t>
            </a:r>
            <a:r>
              <a:rPr lang="it-IT" b="1" dirty="0" err="1" smtClean="0">
                <a:solidFill>
                  <a:schemeClr val="bg1">
                    <a:lumMod val="50000"/>
                  </a:schemeClr>
                </a:solidFill>
              </a:rPr>
              <a:t>Check</a:t>
            </a:r>
            <a:r>
              <a:rPr lang="it-IT" b="1" dirty="0" smtClean="0">
                <a:solidFill>
                  <a:schemeClr val="bg1">
                    <a:lumMod val="50000"/>
                  </a:schemeClr>
                </a:solidFill>
              </a:rPr>
              <a:t> e Plichi inesitati </a:t>
            </a:r>
          </a:p>
          <a:p>
            <a:endParaRPr lang="it-IT" b="1" dirty="0" smtClean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989553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Line 5"/>
          <p:cNvSpPr>
            <a:spLocks noChangeShapeType="1"/>
          </p:cNvSpPr>
          <p:nvPr/>
        </p:nvSpPr>
        <p:spPr bwMode="auto">
          <a:xfrm>
            <a:off x="457201" y="5961985"/>
            <a:ext cx="8219255" cy="0"/>
          </a:xfrm>
          <a:prstGeom prst="line">
            <a:avLst/>
          </a:prstGeom>
          <a:noFill/>
          <a:ln w="12700">
            <a:solidFill>
              <a:srgbClr val="CA0A20"/>
            </a:solidFill>
            <a:prstDash val="lgDash"/>
            <a:round/>
            <a:headEnd/>
            <a:tailEnd/>
          </a:ln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it-IT" sz="2400" dirty="0">
              <a:solidFill>
                <a:srgbClr val="000000"/>
              </a:solidFill>
            </a:endParaRPr>
          </a:p>
        </p:txBody>
      </p:sp>
      <p:sp>
        <p:nvSpPr>
          <p:cNvPr id="11" name="Text Box 13"/>
          <p:cNvSpPr txBox="1">
            <a:spLocks noChangeArrowheads="1"/>
          </p:cNvSpPr>
          <p:nvPr/>
        </p:nvSpPr>
        <p:spPr bwMode="auto">
          <a:xfrm>
            <a:off x="3505200" y="3124200"/>
            <a:ext cx="52578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IT" b="1" dirty="0" smtClean="0">
                <a:solidFill>
                  <a:srgbClr val="FFFFFF"/>
                </a:solidFill>
              </a:rPr>
              <a:t>Processo di rilevazione di imprese e  di istituzioni non profit</a:t>
            </a:r>
            <a:endParaRPr lang="it-IT" b="1" dirty="0">
              <a:solidFill>
                <a:srgbClr val="FFFFFF"/>
              </a:solidFill>
            </a:endParaRPr>
          </a:p>
        </p:txBody>
      </p:sp>
      <p:pic>
        <p:nvPicPr>
          <p:cNvPr id="8" name="Immagine 1" descr="logo_censimento_istat_payoff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1" y="6115972"/>
            <a:ext cx="2242592" cy="660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5145088" y="5961985"/>
            <a:ext cx="360045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it-IT" sz="1400" dirty="0" smtClean="0">
                <a:solidFill>
                  <a:srgbClr val="CA0A20"/>
                </a:solidFill>
                <a:latin typeface="Courier New" pitchFamily="49" charset="0"/>
              </a:rPr>
              <a:t>Genova </a:t>
            </a:r>
            <a:r>
              <a:rPr lang="it-IT" sz="1400" dirty="0">
                <a:solidFill>
                  <a:srgbClr val="CA0A20"/>
                </a:solidFill>
                <a:latin typeface="Courier New" pitchFamily="49" charset="0"/>
              </a:rPr>
              <a:t>- </a:t>
            </a:r>
            <a:r>
              <a:rPr lang="it-IT" sz="1400" dirty="0" smtClean="0">
                <a:solidFill>
                  <a:srgbClr val="CA0A20"/>
                </a:solidFill>
                <a:latin typeface="Courier New" pitchFamily="49" charset="0"/>
              </a:rPr>
              <a:t>11 Giugno 2014</a:t>
            </a:r>
            <a:endParaRPr lang="it-IT" sz="1400" dirty="0">
              <a:solidFill>
                <a:srgbClr val="CA0A20"/>
              </a:solidFill>
              <a:latin typeface="Courier New" pitchFamily="49" charset="0"/>
            </a:endParaRPr>
          </a:p>
        </p:txBody>
      </p:sp>
      <p:sp>
        <p:nvSpPr>
          <p:cNvPr id="13" name="Text Box 13"/>
          <p:cNvSpPr txBox="1">
            <a:spLocks noChangeArrowheads="1"/>
          </p:cNvSpPr>
          <p:nvPr/>
        </p:nvSpPr>
        <p:spPr bwMode="auto">
          <a:xfrm>
            <a:off x="3505200" y="2940844"/>
            <a:ext cx="5257800" cy="1200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9pPr>
          </a:lstStyle>
          <a:p>
            <a:r>
              <a:rPr lang="it-IT" b="1" dirty="0" smtClean="0">
                <a:solidFill>
                  <a:schemeClr val="bg1"/>
                </a:solidFill>
              </a:rPr>
              <a:t>Indagine di valutazione del processo di rilevazione di imprese e istituzioni non profit</a:t>
            </a:r>
          </a:p>
        </p:txBody>
      </p:sp>
      <p:sp>
        <p:nvSpPr>
          <p:cNvPr id="7" name="Rectangle 14"/>
          <p:cNvSpPr>
            <a:spLocks noChangeArrowheads="1"/>
          </p:cNvSpPr>
          <p:nvPr/>
        </p:nvSpPr>
        <p:spPr bwMode="auto">
          <a:xfrm>
            <a:off x="468313" y="333375"/>
            <a:ext cx="8351837" cy="1655763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/>
          <a:lstStyle/>
          <a:p>
            <a:pPr marL="266700" indent="-266700" eaLnBrk="1" hangingPunct="1">
              <a:tabLst>
                <a:tab pos="266700" algn="l"/>
              </a:tabLst>
              <a:defRPr/>
            </a:pPr>
            <a:r>
              <a:rPr lang="it-IT" sz="2200" b="1" dirty="0" smtClean="0">
                <a:solidFill>
                  <a:srgbClr val="CC0000"/>
                </a:solidFill>
                <a:latin typeface="+mj-lt"/>
                <a:ea typeface="ＭＳ Ｐゴシック" charset="0"/>
              </a:rPr>
              <a:t>Un quadro di sintesi</a:t>
            </a:r>
            <a:endParaRPr lang="it-IT" sz="2200" b="1" dirty="0">
              <a:solidFill>
                <a:srgbClr val="CC0000"/>
              </a:solidFill>
              <a:latin typeface="+mj-lt"/>
              <a:ea typeface="ＭＳ Ｐゴシック" charset="0"/>
            </a:endParaRPr>
          </a:p>
          <a:p>
            <a:pPr marL="266700" indent="-266700" eaLnBrk="1" hangingPunct="1">
              <a:tabLst>
                <a:tab pos="266700" algn="l"/>
              </a:tabLst>
              <a:defRPr/>
            </a:pPr>
            <a:r>
              <a:rPr lang="it-IT" sz="1600" b="1" dirty="0" smtClean="0">
                <a:latin typeface="Arial" charset="0"/>
              </a:rPr>
              <a:t>Valutazioni sintetiche</a:t>
            </a:r>
            <a:endParaRPr lang="it-IT" sz="1600" b="1" dirty="0">
              <a:latin typeface="Arial" charset="0"/>
            </a:endParaRPr>
          </a:p>
          <a:p>
            <a:pPr marL="266700" indent="-266700" eaLnBrk="1" hangingPunct="1">
              <a:tabLst>
                <a:tab pos="266700" algn="l"/>
              </a:tabLst>
              <a:defRPr/>
            </a:pPr>
            <a:r>
              <a:rPr lang="it-IT" sz="1600" i="1" dirty="0">
                <a:latin typeface="Arial" charset="0"/>
              </a:rPr>
              <a:t>(valori medi nella scala da 1 = </a:t>
            </a:r>
            <a:r>
              <a:rPr lang="it-IT" sz="1600" i="1" dirty="0" smtClean="0">
                <a:latin typeface="Arial" charset="0"/>
              </a:rPr>
              <a:t>per nulla </a:t>
            </a:r>
            <a:r>
              <a:rPr lang="it-IT" sz="1600" i="1" dirty="0">
                <a:latin typeface="Arial" charset="0"/>
              </a:rPr>
              <a:t>a 6 = </a:t>
            </a:r>
            <a:r>
              <a:rPr lang="it-IT" sz="1600" i="1" dirty="0" smtClean="0">
                <a:latin typeface="Arial" charset="0"/>
              </a:rPr>
              <a:t>completamente)</a:t>
            </a:r>
            <a:endParaRPr lang="it-IT" sz="1600" b="1" dirty="0">
              <a:latin typeface="Arial" charset="0"/>
            </a:endParaRPr>
          </a:p>
          <a:p>
            <a:pPr marL="266700" indent="-266700" eaLnBrk="1" hangingPunct="1">
              <a:tabLst>
                <a:tab pos="266700" algn="l"/>
              </a:tabLst>
              <a:defRPr/>
            </a:pPr>
            <a:endParaRPr lang="it-IT" sz="2200" b="1" dirty="0">
              <a:solidFill>
                <a:srgbClr val="CC0000"/>
              </a:solidFill>
              <a:latin typeface="+mj-lt"/>
              <a:ea typeface="ＭＳ Ｐゴシック" charset="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443" y="1340768"/>
            <a:ext cx="6005513" cy="451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CasellaDiTesto 11"/>
          <p:cNvSpPr txBox="1"/>
          <p:nvPr/>
        </p:nvSpPr>
        <p:spPr>
          <a:xfrm>
            <a:off x="6084168" y="1700808"/>
            <a:ext cx="273598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it-IT" b="1" dirty="0" smtClean="0">
                <a:solidFill>
                  <a:schemeClr val="bg1">
                    <a:lumMod val="50000"/>
                  </a:schemeClr>
                </a:solidFill>
              </a:rPr>
              <a:t>Soddisfazione elevata degli UPC, superiore al valore espresso a livello nazionale</a:t>
            </a:r>
          </a:p>
          <a:p>
            <a:pPr>
              <a:buFont typeface="Wingdings" pitchFamily="2" charset="2"/>
              <a:buChar char="ü"/>
            </a:pPr>
            <a:endParaRPr lang="it-IT" b="1" dirty="0" smtClean="0">
              <a:solidFill>
                <a:schemeClr val="bg1">
                  <a:lumMod val="50000"/>
                </a:schemeClr>
              </a:solidFill>
            </a:endParaRPr>
          </a:p>
          <a:p>
            <a:pPr>
              <a:buFont typeface="Wingdings" pitchFamily="2" charset="2"/>
              <a:buChar char="ü"/>
            </a:pPr>
            <a:r>
              <a:rPr lang="it-IT" b="1" dirty="0" smtClean="0">
                <a:solidFill>
                  <a:schemeClr val="bg1">
                    <a:lumMod val="50000"/>
                  </a:schemeClr>
                </a:solidFill>
              </a:rPr>
              <a:t> valutazione positiva dell’organizzazione</a:t>
            </a:r>
          </a:p>
          <a:p>
            <a:endParaRPr lang="it-IT" b="1" dirty="0" smtClean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989553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Line 5"/>
          <p:cNvSpPr>
            <a:spLocks noChangeShapeType="1"/>
          </p:cNvSpPr>
          <p:nvPr/>
        </p:nvSpPr>
        <p:spPr bwMode="auto">
          <a:xfrm>
            <a:off x="457201" y="5961985"/>
            <a:ext cx="8219255" cy="0"/>
          </a:xfrm>
          <a:prstGeom prst="line">
            <a:avLst/>
          </a:prstGeom>
          <a:noFill/>
          <a:ln w="12700">
            <a:solidFill>
              <a:srgbClr val="CA0A20"/>
            </a:solidFill>
            <a:prstDash val="lgDash"/>
            <a:round/>
            <a:headEnd/>
            <a:tailEnd/>
          </a:ln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it-IT" sz="2400" dirty="0">
              <a:solidFill>
                <a:srgbClr val="000000"/>
              </a:solidFill>
            </a:endParaRPr>
          </a:p>
        </p:txBody>
      </p:sp>
      <p:sp>
        <p:nvSpPr>
          <p:cNvPr id="11" name="Text Box 13"/>
          <p:cNvSpPr txBox="1">
            <a:spLocks noChangeArrowheads="1"/>
          </p:cNvSpPr>
          <p:nvPr/>
        </p:nvSpPr>
        <p:spPr bwMode="auto">
          <a:xfrm>
            <a:off x="3505200" y="3124200"/>
            <a:ext cx="52578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IT" b="1" dirty="0" smtClean="0">
                <a:solidFill>
                  <a:srgbClr val="FFFFFF"/>
                </a:solidFill>
              </a:rPr>
              <a:t>Processo di rilevazione di imprese e  di istituzioni non profit</a:t>
            </a:r>
            <a:endParaRPr lang="it-IT" b="1" dirty="0">
              <a:solidFill>
                <a:srgbClr val="FFFFFF"/>
              </a:solidFill>
            </a:endParaRPr>
          </a:p>
        </p:txBody>
      </p:sp>
      <p:pic>
        <p:nvPicPr>
          <p:cNvPr id="8" name="Immagine 1" descr="logo_censimento_istat_payoff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1" y="6115972"/>
            <a:ext cx="2242592" cy="660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5145088" y="5961985"/>
            <a:ext cx="360045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it-IT" sz="1400" dirty="0" smtClean="0">
                <a:solidFill>
                  <a:srgbClr val="CA0A20"/>
                </a:solidFill>
                <a:latin typeface="Courier New" pitchFamily="49" charset="0"/>
              </a:rPr>
              <a:t>Genova </a:t>
            </a:r>
            <a:r>
              <a:rPr lang="it-IT" sz="1400" dirty="0">
                <a:solidFill>
                  <a:srgbClr val="CA0A20"/>
                </a:solidFill>
                <a:latin typeface="Courier New" pitchFamily="49" charset="0"/>
              </a:rPr>
              <a:t>- </a:t>
            </a:r>
            <a:r>
              <a:rPr lang="it-IT" sz="1400" dirty="0" smtClean="0">
                <a:solidFill>
                  <a:srgbClr val="CA0A20"/>
                </a:solidFill>
                <a:latin typeface="Courier New" pitchFamily="49" charset="0"/>
              </a:rPr>
              <a:t>11 Giugno 2014</a:t>
            </a:r>
            <a:endParaRPr lang="it-IT" sz="1400" dirty="0">
              <a:solidFill>
                <a:srgbClr val="CA0A20"/>
              </a:solidFill>
              <a:latin typeface="Courier New" pitchFamily="49" charset="0"/>
            </a:endParaRPr>
          </a:p>
        </p:txBody>
      </p:sp>
      <p:sp>
        <p:nvSpPr>
          <p:cNvPr id="13" name="Text Box 13"/>
          <p:cNvSpPr txBox="1">
            <a:spLocks noChangeArrowheads="1"/>
          </p:cNvSpPr>
          <p:nvPr/>
        </p:nvSpPr>
        <p:spPr bwMode="auto">
          <a:xfrm>
            <a:off x="3505200" y="2940844"/>
            <a:ext cx="5257800" cy="1200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9pPr>
          </a:lstStyle>
          <a:p>
            <a:r>
              <a:rPr lang="it-IT" b="1" dirty="0" smtClean="0">
                <a:solidFill>
                  <a:schemeClr val="bg1"/>
                </a:solidFill>
              </a:rPr>
              <a:t>Indagine di valutazione del processo di rilevazione di imprese e istituzioni non profit</a:t>
            </a:r>
          </a:p>
        </p:txBody>
      </p:sp>
      <p:sp>
        <p:nvSpPr>
          <p:cNvPr id="7" name="Rectangle 14"/>
          <p:cNvSpPr>
            <a:spLocks noChangeArrowheads="1"/>
          </p:cNvSpPr>
          <p:nvPr/>
        </p:nvSpPr>
        <p:spPr bwMode="auto">
          <a:xfrm>
            <a:off x="457200" y="260350"/>
            <a:ext cx="8686800" cy="719138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 anchor="ctr"/>
          <a:lstStyle/>
          <a:p>
            <a:pPr marL="266700" indent="-266700" eaLnBrk="1" hangingPunct="1">
              <a:tabLst>
                <a:tab pos="266700" algn="l"/>
              </a:tabLst>
              <a:defRPr/>
            </a:pPr>
            <a:endParaRPr lang="it-IT" sz="2200" b="1" dirty="0">
              <a:solidFill>
                <a:srgbClr val="CC0000"/>
              </a:solidFill>
              <a:latin typeface="+mj-lt"/>
              <a:ea typeface="ＭＳ Ｐゴシック" charset="0"/>
            </a:endParaRPr>
          </a:p>
          <a:p>
            <a:pPr marL="266700" indent="-266700" eaLnBrk="1" hangingPunct="1">
              <a:tabLst>
                <a:tab pos="266700" algn="l"/>
              </a:tabLst>
              <a:defRPr/>
            </a:pPr>
            <a:endParaRPr lang="it-IT" sz="2200" b="1" dirty="0">
              <a:solidFill>
                <a:srgbClr val="CC0000"/>
              </a:solidFill>
              <a:latin typeface="+mj-lt"/>
              <a:ea typeface="ＭＳ Ｐゴシック" charset="0"/>
            </a:endParaRPr>
          </a:p>
          <a:p>
            <a:pPr marL="266700" indent="-266700" eaLnBrk="1" hangingPunct="1">
              <a:tabLst>
                <a:tab pos="266700" algn="l"/>
              </a:tabLst>
              <a:defRPr/>
            </a:pPr>
            <a:endParaRPr lang="it-IT" sz="2200" b="1" dirty="0">
              <a:solidFill>
                <a:srgbClr val="CC0000"/>
              </a:solidFill>
              <a:latin typeface="+mj-lt"/>
              <a:ea typeface="ＭＳ Ｐゴシック" charset="0"/>
            </a:endParaRPr>
          </a:p>
          <a:p>
            <a:pPr marL="266700" indent="-266700" eaLnBrk="1" hangingPunct="1">
              <a:tabLst>
                <a:tab pos="266700" algn="l"/>
              </a:tabLst>
              <a:defRPr/>
            </a:pPr>
            <a:endParaRPr lang="it-IT" sz="2200" b="1" dirty="0">
              <a:solidFill>
                <a:srgbClr val="CC0000"/>
              </a:solidFill>
              <a:latin typeface="+mj-lt"/>
              <a:ea typeface="ＭＳ Ｐゴシック" charset="0"/>
            </a:endParaRPr>
          </a:p>
          <a:p>
            <a:pPr marL="266700" indent="-266700" eaLnBrk="1" hangingPunct="1">
              <a:tabLst>
                <a:tab pos="266700" algn="l"/>
              </a:tabLst>
              <a:defRPr/>
            </a:pPr>
            <a:endParaRPr lang="it-IT" sz="2200" b="1" dirty="0">
              <a:solidFill>
                <a:srgbClr val="CC0000"/>
              </a:solidFill>
              <a:latin typeface="+mj-lt"/>
              <a:ea typeface="ＭＳ Ｐゴシック" charset="0"/>
            </a:endParaRPr>
          </a:p>
          <a:p>
            <a:pPr marL="266700" indent="-266700" eaLnBrk="1" hangingPunct="1">
              <a:tabLst>
                <a:tab pos="266700" algn="l"/>
              </a:tabLst>
              <a:defRPr/>
            </a:pPr>
            <a:endParaRPr lang="it-IT" sz="2200" b="1" dirty="0">
              <a:solidFill>
                <a:srgbClr val="CC0000"/>
              </a:solidFill>
              <a:latin typeface="+mj-lt"/>
              <a:ea typeface="ＭＳ Ｐゴシック" charset="0"/>
            </a:endParaRPr>
          </a:p>
          <a:p>
            <a:pPr marL="266700" indent="-266700" eaLnBrk="1" hangingPunct="1">
              <a:tabLst>
                <a:tab pos="266700" algn="l"/>
              </a:tabLst>
              <a:defRPr/>
            </a:pPr>
            <a:endParaRPr lang="it-IT" sz="2200" b="1" dirty="0">
              <a:solidFill>
                <a:srgbClr val="CC0000"/>
              </a:solidFill>
              <a:latin typeface="+mj-lt"/>
              <a:ea typeface="ＭＳ Ｐゴシック" charset="0"/>
            </a:endParaRPr>
          </a:p>
          <a:p>
            <a:pPr marL="266700" indent="-266700" eaLnBrk="1" hangingPunct="1">
              <a:tabLst>
                <a:tab pos="266700" algn="l"/>
              </a:tabLst>
              <a:defRPr/>
            </a:pPr>
            <a:r>
              <a:rPr lang="it-IT" sz="2200" b="1" dirty="0" smtClean="0">
                <a:solidFill>
                  <a:srgbClr val="CC0000"/>
                </a:solidFill>
                <a:latin typeface="+mj-lt"/>
                <a:ea typeface="ＭＳ Ｐゴシック" charset="0"/>
              </a:rPr>
              <a:t>Le prospettive</a:t>
            </a:r>
            <a:endParaRPr lang="it-IT" sz="2200" b="1" dirty="0">
              <a:solidFill>
                <a:srgbClr val="CC0000"/>
              </a:solidFill>
              <a:latin typeface="+mj-lt"/>
              <a:ea typeface="ＭＳ Ｐゴシック" charset="0"/>
            </a:endParaRPr>
          </a:p>
          <a:p>
            <a:pPr marL="266700" indent="-266700" eaLnBrk="1" hangingPunct="1">
              <a:tabLst>
                <a:tab pos="266700" algn="l"/>
              </a:tabLst>
              <a:defRPr/>
            </a:pPr>
            <a:r>
              <a:rPr lang="it-IT" sz="1600" b="1" dirty="0"/>
              <a:t>Grado d’interesse dell’Ente camerale nei confronti del CIS e grado di utilità del</a:t>
            </a:r>
          </a:p>
          <a:p>
            <a:pPr marL="266700" indent="-266700" eaLnBrk="1" hangingPunct="1">
              <a:tabLst>
                <a:tab pos="266700" algn="l"/>
              </a:tabLst>
              <a:defRPr/>
            </a:pPr>
            <a:r>
              <a:rPr lang="it-IT" sz="1600" b="1" dirty="0"/>
              <a:t>coinvolgimento dell’Ente nelle future rilevazioni </a:t>
            </a:r>
            <a:r>
              <a:rPr lang="it-IT" sz="1600" b="1" dirty="0" smtClean="0"/>
              <a:t>censuarie</a:t>
            </a:r>
            <a:endParaRPr lang="it-IT" sz="1600" b="1" dirty="0"/>
          </a:p>
          <a:p>
            <a:pPr marL="266700" indent="-266700" eaLnBrk="1" hangingPunct="1">
              <a:tabLst>
                <a:tab pos="266700" algn="l"/>
              </a:tabLst>
              <a:defRPr/>
            </a:pPr>
            <a:r>
              <a:rPr lang="it-IT" sz="1600" i="1" dirty="0"/>
              <a:t>(valori medi nella scala da 1 = </a:t>
            </a:r>
            <a:r>
              <a:rPr lang="it-IT" sz="1600" i="1" dirty="0" smtClean="0"/>
              <a:t>per nulla  </a:t>
            </a:r>
            <a:r>
              <a:rPr lang="it-IT" sz="1600" i="1" dirty="0"/>
              <a:t>a 6 = </a:t>
            </a:r>
            <a:r>
              <a:rPr lang="it-IT" sz="1600" i="1" dirty="0" smtClean="0"/>
              <a:t>completamente)</a:t>
            </a:r>
            <a:endParaRPr lang="it-IT" sz="1600" b="1" dirty="0"/>
          </a:p>
          <a:p>
            <a:pPr marL="266700" indent="-266700" eaLnBrk="1" hangingPunct="1">
              <a:tabLst>
                <a:tab pos="266700" algn="l"/>
              </a:tabLst>
              <a:defRPr/>
            </a:pPr>
            <a:endParaRPr lang="it-IT" sz="2200" b="1" dirty="0">
              <a:solidFill>
                <a:srgbClr val="CC0000"/>
              </a:solidFill>
              <a:latin typeface="+mj-lt"/>
              <a:ea typeface="ＭＳ Ｐゴシック" charset="0"/>
            </a:endParaRPr>
          </a:p>
          <a:p>
            <a:pPr marL="266700" indent="-266700" eaLnBrk="1" hangingPunct="1">
              <a:tabLst>
                <a:tab pos="266700" algn="l"/>
              </a:tabLst>
              <a:defRPr/>
            </a:pPr>
            <a:endParaRPr lang="it-IT" sz="2200" b="1" dirty="0">
              <a:solidFill>
                <a:srgbClr val="CC0000"/>
              </a:solidFill>
              <a:latin typeface="+mj-lt"/>
              <a:ea typeface="ＭＳ Ｐゴシック" charset="0"/>
            </a:endParaRPr>
          </a:p>
          <a:p>
            <a:pPr marL="266700" indent="-266700" eaLnBrk="1" hangingPunct="1">
              <a:tabLst>
                <a:tab pos="266700" algn="l"/>
              </a:tabLst>
              <a:defRPr/>
            </a:pPr>
            <a:endParaRPr lang="it-IT" sz="2200" b="1" dirty="0">
              <a:solidFill>
                <a:srgbClr val="CC0000"/>
              </a:solidFill>
              <a:latin typeface="+mj-lt"/>
              <a:ea typeface="ＭＳ Ｐゴシック" charset="0"/>
            </a:endParaRPr>
          </a:p>
          <a:p>
            <a:pPr marL="266700" indent="-266700" eaLnBrk="1" hangingPunct="1">
              <a:tabLst>
                <a:tab pos="266700" algn="l"/>
              </a:tabLst>
              <a:defRPr/>
            </a:pPr>
            <a:endParaRPr lang="it-IT" sz="2200" b="1" dirty="0">
              <a:solidFill>
                <a:srgbClr val="CC0000"/>
              </a:solidFill>
              <a:latin typeface="+mj-lt"/>
              <a:ea typeface="ＭＳ Ｐゴシック" charset="0"/>
            </a:endParaRPr>
          </a:p>
          <a:p>
            <a:pPr marL="266700" indent="-266700" eaLnBrk="1" hangingPunct="1">
              <a:tabLst>
                <a:tab pos="266700" algn="l"/>
              </a:tabLst>
              <a:defRPr/>
            </a:pPr>
            <a:endParaRPr lang="it-IT" sz="2200" b="1" dirty="0">
              <a:solidFill>
                <a:srgbClr val="CC0000"/>
              </a:solidFill>
              <a:latin typeface="+mj-lt"/>
              <a:ea typeface="ＭＳ Ｐゴシック" charset="0"/>
            </a:endParaRPr>
          </a:p>
          <a:p>
            <a:pPr marL="266700" indent="-266700" eaLnBrk="1" hangingPunct="1">
              <a:tabLst>
                <a:tab pos="266700" algn="l"/>
              </a:tabLst>
              <a:defRPr/>
            </a:pPr>
            <a:r>
              <a:rPr lang="it-IT" sz="2200" b="1" dirty="0">
                <a:solidFill>
                  <a:srgbClr val="CC0000"/>
                </a:solidFill>
                <a:latin typeface="+mj-lt"/>
                <a:ea typeface="ＭＳ Ｐゴシック" charset="0"/>
              </a:rPr>
              <a:t> </a:t>
            </a: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713" y="1673257"/>
            <a:ext cx="8488230" cy="37328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0989553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Line 5"/>
          <p:cNvSpPr>
            <a:spLocks noChangeShapeType="1"/>
          </p:cNvSpPr>
          <p:nvPr/>
        </p:nvSpPr>
        <p:spPr bwMode="auto">
          <a:xfrm>
            <a:off x="457201" y="5961985"/>
            <a:ext cx="8219255" cy="0"/>
          </a:xfrm>
          <a:prstGeom prst="line">
            <a:avLst/>
          </a:prstGeom>
          <a:noFill/>
          <a:ln w="12700">
            <a:solidFill>
              <a:srgbClr val="CA0A20"/>
            </a:solidFill>
            <a:prstDash val="lgDash"/>
            <a:round/>
            <a:headEnd/>
            <a:tailEnd/>
          </a:ln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it-IT" sz="2400" dirty="0">
              <a:solidFill>
                <a:srgbClr val="000000"/>
              </a:solidFill>
            </a:endParaRPr>
          </a:p>
        </p:txBody>
      </p:sp>
      <p:pic>
        <p:nvPicPr>
          <p:cNvPr id="8" name="Immagine 1" descr="logo_censimento_istat_payoff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1" y="6115972"/>
            <a:ext cx="2242592" cy="660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5145088" y="5961985"/>
            <a:ext cx="360045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it-IT" sz="1400" dirty="0" smtClean="0">
                <a:solidFill>
                  <a:srgbClr val="CA0A20"/>
                </a:solidFill>
                <a:latin typeface="Courier New" pitchFamily="49" charset="0"/>
              </a:rPr>
              <a:t>Genova </a:t>
            </a:r>
            <a:r>
              <a:rPr lang="it-IT" sz="1400" dirty="0">
                <a:solidFill>
                  <a:srgbClr val="CA0A20"/>
                </a:solidFill>
                <a:latin typeface="Courier New" pitchFamily="49" charset="0"/>
              </a:rPr>
              <a:t>- </a:t>
            </a:r>
            <a:r>
              <a:rPr lang="it-IT" sz="1400" dirty="0" smtClean="0">
                <a:solidFill>
                  <a:srgbClr val="CA0A20"/>
                </a:solidFill>
                <a:latin typeface="Courier New" pitchFamily="49" charset="0"/>
              </a:rPr>
              <a:t>11 Giugno 2014</a:t>
            </a:r>
            <a:endParaRPr lang="it-IT" sz="1400" dirty="0">
              <a:solidFill>
                <a:srgbClr val="CA0A20"/>
              </a:solidFill>
              <a:latin typeface="Courier New" pitchFamily="49" charset="0"/>
            </a:endParaRPr>
          </a:p>
        </p:txBody>
      </p:sp>
      <p:sp>
        <p:nvSpPr>
          <p:cNvPr id="9" name="Rectangle 14"/>
          <p:cNvSpPr>
            <a:spLocks noChangeArrowheads="1"/>
          </p:cNvSpPr>
          <p:nvPr/>
        </p:nvSpPr>
        <p:spPr bwMode="auto">
          <a:xfrm>
            <a:off x="457200" y="1988840"/>
            <a:ext cx="8686800" cy="288032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 anchor="ctr"/>
          <a:lstStyle/>
          <a:p>
            <a:pPr marL="266700" indent="-266700" eaLnBrk="1" hangingPunct="1">
              <a:tabLst>
                <a:tab pos="266700" algn="l"/>
              </a:tabLst>
              <a:defRPr/>
            </a:pPr>
            <a:endParaRPr lang="it-IT" sz="2200" b="1" dirty="0">
              <a:solidFill>
                <a:srgbClr val="CC0000"/>
              </a:solidFill>
              <a:latin typeface="+mj-lt"/>
              <a:ea typeface="ＭＳ Ｐゴシック" charset="0"/>
            </a:endParaRPr>
          </a:p>
          <a:p>
            <a:pPr marL="266700" indent="-266700" eaLnBrk="1" hangingPunct="1">
              <a:tabLst>
                <a:tab pos="266700" algn="l"/>
              </a:tabLst>
              <a:defRPr/>
            </a:pPr>
            <a:endParaRPr lang="it-IT" sz="2200" b="1" dirty="0">
              <a:solidFill>
                <a:srgbClr val="CC0000"/>
              </a:solidFill>
              <a:latin typeface="+mj-lt"/>
              <a:ea typeface="ＭＳ Ｐゴシック" charset="0"/>
            </a:endParaRPr>
          </a:p>
          <a:p>
            <a:pPr marL="266700" indent="-266700" eaLnBrk="1" hangingPunct="1">
              <a:tabLst>
                <a:tab pos="266700" algn="l"/>
              </a:tabLst>
              <a:defRPr/>
            </a:pPr>
            <a:endParaRPr lang="it-IT" sz="2200" b="1" dirty="0">
              <a:solidFill>
                <a:srgbClr val="CC0000"/>
              </a:solidFill>
              <a:latin typeface="+mj-lt"/>
              <a:ea typeface="ＭＳ Ｐゴシック" charset="0"/>
            </a:endParaRPr>
          </a:p>
          <a:p>
            <a:pPr marL="266700" indent="-266700" eaLnBrk="1" hangingPunct="1">
              <a:tabLst>
                <a:tab pos="266700" algn="l"/>
              </a:tabLst>
              <a:defRPr/>
            </a:pPr>
            <a:endParaRPr lang="it-IT" sz="2200" b="1" dirty="0">
              <a:solidFill>
                <a:srgbClr val="CC0000"/>
              </a:solidFill>
              <a:latin typeface="+mj-lt"/>
              <a:ea typeface="ＭＳ Ｐゴシック" charset="0"/>
            </a:endParaRPr>
          </a:p>
          <a:p>
            <a:pPr marL="266700" indent="-266700" eaLnBrk="1" hangingPunct="1">
              <a:tabLst>
                <a:tab pos="266700" algn="l"/>
              </a:tabLst>
              <a:defRPr/>
            </a:pPr>
            <a:endParaRPr lang="it-IT" sz="2200" b="1" dirty="0">
              <a:solidFill>
                <a:srgbClr val="CC0000"/>
              </a:solidFill>
              <a:latin typeface="+mj-lt"/>
              <a:ea typeface="ＭＳ Ｐゴシック" charset="0"/>
            </a:endParaRPr>
          </a:p>
          <a:p>
            <a:pPr marL="266700" indent="-266700" eaLnBrk="1" hangingPunct="1">
              <a:tabLst>
                <a:tab pos="266700" algn="l"/>
              </a:tabLst>
              <a:defRPr/>
            </a:pPr>
            <a:endParaRPr lang="it-IT" sz="2200" b="1" dirty="0">
              <a:solidFill>
                <a:srgbClr val="CC0000"/>
              </a:solidFill>
              <a:latin typeface="+mj-lt"/>
              <a:ea typeface="ＭＳ Ｐゴシック" charset="0"/>
            </a:endParaRPr>
          </a:p>
          <a:p>
            <a:pPr marL="266700" indent="-266700" eaLnBrk="1" hangingPunct="1">
              <a:tabLst>
                <a:tab pos="266700" algn="l"/>
              </a:tabLst>
              <a:defRPr/>
            </a:pPr>
            <a:endParaRPr lang="it-IT" sz="2200" b="1" dirty="0">
              <a:solidFill>
                <a:srgbClr val="CC0000"/>
              </a:solidFill>
              <a:latin typeface="+mj-lt"/>
              <a:ea typeface="ＭＳ Ｐゴシック" charset="0"/>
            </a:endParaRPr>
          </a:p>
          <a:p>
            <a:pPr marL="266700" indent="-266700" eaLnBrk="1" hangingPunct="1">
              <a:tabLst>
                <a:tab pos="266700" algn="l"/>
              </a:tabLst>
              <a:defRPr/>
            </a:pPr>
            <a:r>
              <a:rPr lang="it-IT" sz="2200" b="1" dirty="0" smtClean="0">
                <a:solidFill>
                  <a:srgbClr val="CC0000"/>
                </a:solidFill>
                <a:latin typeface="+mj-lt"/>
                <a:ea typeface="ＭＳ Ｐゴシック" charset="0"/>
              </a:rPr>
              <a:t>Grazie per la vostra attenzione!</a:t>
            </a:r>
          </a:p>
          <a:p>
            <a:pPr marL="266700" indent="-266700" eaLnBrk="1" hangingPunct="1">
              <a:tabLst>
                <a:tab pos="266700" algn="l"/>
              </a:tabLst>
              <a:defRPr/>
            </a:pPr>
            <a:endParaRPr lang="it-IT" sz="2200" b="1" dirty="0" smtClean="0">
              <a:solidFill>
                <a:srgbClr val="CC0000"/>
              </a:solidFill>
              <a:latin typeface="+mj-lt"/>
              <a:ea typeface="ＭＳ Ｐゴシック" charset="0"/>
            </a:endParaRPr>
          </a:p>
          <a:p>
            <a:pPr marL="266700" indent="-266700" eaLnBrk="1" hangingPunct="1">
              <a:tabLst>
                <a:tab pos="266700" algn="l"/>
              </a:tabLst>
              <a:defRPr/>
            </a:pPr>
            <a:endParaRPr lang="it-IT" sz="2200" b="1" dirty="0" smtClean="0">
              <a:solidFill>
                <a:srgbClr val="CC0000"/>
              </a:solidFill>
              <a:latin typeface="+mj-lt"/>
              <a:ea typeface="ＭＳ Ｐゴシック" charset="0"/>
            </a:endParaRPr>
          </a:p>
          <a:p>
            <a:pPr marL="266700" indent="-266700" eaLnBrk="1" hangingPunct="1">
              <a:tabLst>
                <a:tab pos="266700" algn="l"/>
              </a:tabLst>
              <a:defRPr/>
            </a:pPr>
            <a:endParaRPr lang="it-IT" sz="1600" b="1" dirty="0"/>
          </a:p>
          <a:p>
            <a:pPr marL="266700" indent="-266700" eaLnBrk="1" hangingPunct="1">
              <a:tabLst>
                <a:tab pos="266700" algn="l"/>
              </a:tabLst>
              <a:defRPr/>
            </a:pPr>
            <a:endParaRPr lang="it-IT" sz="2200" b="1" dirty="0">
              <a:solidFill>
                <a:srgbClr val="CC0000"/>
              </a:solidFill>
              <a:latin typeface="+mj-lt"/>
              <a:ea typeface="ＭＳ Ｐゴシック" charset="0"/>
            </a:endParaRPr>
          </a:p>
          <a:p>
            <a:pPr marL="266700" indent="-266700" eaLnBrk="1" hangingPunct="1">
              <a:tabLst>
                <a:tab pos="266700" algn="l"/>
              </a:tabLst>
              <a:defRPr/>
            </a:pPr>
            <a:endParaRPr lang="it-IT" sz="2200" b="1" dirty="0">
              <a:solidFill>
                <a:srgbClr val="CC0000"/>
              </a:solidFill>
              <a:latin typeface="+mj-lt"/>
              <a:ea typeface="ＭＳ Ｐゴシック" charset="0"/>
            </a:endParaRPr>
          </a:p>
          <a:p>
            <a:pPr marL="266700" indent="-266700" eaLnBrk="1" hangingPunct="1">
              <a:tabLst>
                <a:tab pos="266700" algn="l"/>
              </a:tabLst>
              <a:defRPr/>
            </a:pPr>
            <a:endParaRPr lang="it-IT" sz="2200" b="1" dirty="0">
              <a:solidFill>
                <a:srgbClr val="CC0000"/>
              </a:solidFill>
              <a:latin typeface="+mj-lt"/>
              <a:ea typeface="ＭＳ Ｐゴシック" charset="0"/>
            </a:endParaRPr>
          </a:p>
          <a:p>
            <a:pPr marL="266700" indent="-266700" eaLnBrk="1" hangingPunct="1">
              <a:tabLst>
                <a:tab pos="266700" algn="l"/>
              </a:tabLst>
              <a:defRPr/>
            </a:pPr>
            <a:endParaRPr lang="it-IT" sz="2200" b="1" dirty="0">
              <a:solidFill>
                <a:srgbClr val="CC0000"/>
              </a:solidFill>
              <a:latin typeface="+mj-lt"/>
              <a:ea typeface="ＭＳ Ｐゴシック" charset="0"/>
            </a:endParaRPr>
          </a:p>
          <a:p>
            <a:pPr marL="266700" indent="-266700" eaLnBrk="1" hangingPunct="1">
              <a:tabLst>
                <a:tab pos="266700" algn="l"/>
              </a:tabLst>
              <a:defRPr/>
            </a:pPr>
            <a:endParaRPr lang="it-IT" sz="2200" b="1" dirty="0">
              <a:solidFill>
                <a:srgbClr val="CC0000"/>
              </a:solidFill>
              <a:latin typeface="+mj-lt"/>
              <a:ea typeface="ＭＳ Ｐゴシック" charset="0"/>
            </a:endParaRPr>
          </a:p>
          <a:p>
            <a:pPr marL="266700" indent="-266700" eaLnBrk="1" hangingPunct="1">
              <a:tabLst>
                <a:tab pos="266700" algn="l"/>
              </a:tabLst>
              <a:defRPr/>
            </a:pPr>
            <a:r>
              <a:rPr lang="it-IT" sz="2200" b="1" dirty="0">
                <a:solidFill>
                  <a:srgbClr val="CC0000"/>
                </a:solidFill>
                <a:latin typeface="+mj-lt"/>
                <a:ea typeface="ＭＳ Ｐゴシック" charset="0"/>
              </a:rPr>
              <a:t> </a:t>
            </a:r>
          </a:p>
        </p:txBody>
      </p:sp>
      <p:sp>
        <p:nvSpPr>
          <p:cNvPr id="14" name="Text Box 16"/>
          <p:cNvSpPr txBox="1">
            <a:spLocks noChangeArrowheads="1"/>
          </p:cNvSpPr>
          <p:nvPr/>
        </p:nvSpPr>
        <p:spPr bwMode="auto">
          <a:xfrm>
            <a:off x="457200" y="4419600"/>
            <a:ext cx="2362200" cy="1138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altLang="it-IT" sz="1400" b="1" dirty="0" smtClean="0">
                <a:latin typeface="Courier New" pitchFamily="49" charset="0"/>
                <a:cs typeface="Courier New" pitchFamily="49" charset="0"/>
              </a:rPr>
              <a:t>Raffaella Succi</a:t>
            </a:r>
            <a:endParaRPr lang="it-IT" altLang="it-IT" sz="1400" b="1" dirty="0">
              <a:latin typeface="Courier New" pitchFamily="49" charset="0"/>
              <a:cs typeface="Courier New" pitchFamily="49" charset="0"/>
            </a:endParaRPr>
          </a:p>
          <a:p>
            <a:pPr>
              <a:spcBef>
                <a:spcPts val="600"/>
              </a:spcBef>
            </a:pPr>
            <a:r>
              <a:rPr lang="it-IT" altLang="it-IT" sz="110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Istat – Ufficio territoriale per la Liguria</a:t>
            </a:r>
            <a:endParaRPr lang="it-IT" altLang="it-IT" sz="1100" dirty="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spcBef>
                <a:spcPts val="600"/>
              </a:spcBef>
            </a:pPr>
            <a:r>
              <a:rPr lang="it-IT" altLang="it-IT" sz="110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succi@istat.it</a:t>
            </a:r>
            <a:endParaRPr lang="it-IT" altLang="it-IT" sz="1100" dirty="0"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336789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Line 5"/>
          <p:cNvSpPr>
            <a:spLocks noChangeShapeType="1"/>
          </p:cNvSpPr>
          <p:nvPr/>
        </p:nvSpPr>
        <p:spPr bwMode="auto">
          <a:xfrm>
            <a:off x="457201" y="5961985"/>
            <a:ext cx="8219255" cy="0"/>
          </a:xfrm>
          <a:prstGeom prst="line">
            <a:avLst/>
          </a:prstGeom>
          <a:noFill/>
          <a:ln w="12700">
            <a:solidFill>
              <a:srgbClr val="CA0A20"/>
            </a:solidFill>
            <a:prstDash val="lgDash"/>
            <a:round/>
            <a:headEnd/>
            <a:tailEnd/>
          </a:ln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it-IT" sz="2400">
              <a:solidFill>
                <a:srgbClr val="000000"/>
              </a:solidFill>
            </a:endParaRPr>
          </a:p>
        </p:txBody>
      </p:sp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422659" y="1412776"/>
            <a:ext cx="8288338" cy="1295400"/>
          </a:xfrm>
          <a:prstGeom prst="rect">
            <a:avLst/>
          </a:prstGeom>
          <a:solidFill>
            <a:srgbClr val="CA0A2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it-IT" sz="2400">
              <a:solidFill>
                <a:srgbClr val="000000"/>
              </a:solidFill>
            </a:endParaRPr>
          </a:p>
        </p:txBody>
      </p:sp>
      <p:sp>
        <p:nvSpPr>
          <p:cNvPr id="11" name="Text Box 13"/>
          <p:cNvSpPr txBox="1">
            <a:spLocks noChangeArrowheads="1"/>
          </p:cNvSpPr>
          <p:nvPr/>
        </p:nvSpPr>
        <p:spPr bwMode="auto">
          <a:xfrm>
            <a:off x="3470659" y="1641376"/>
            <a:ext cx="52578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IT" b="1" dirty="0" smtClean="0">
                <a:solidFill>
                  <a:srgbClr val="FFFFFF"/>
                </a:solidFill>
              </a:rPr>
              <a:t>Processo di rilevazione di imprese e  di istituzioni non profit</a:t>
            </a:r>
            <a:endParaRPr lang="it-IT" b="1" dirty="0">
              <a:solidFill>
                <a:srgbClr val="FFFFFF"/>
              </a:solidFill>
            </a:endParaRPr>
          </a:p>
        </p:txBody>
      </p:sp>
      <p:pic>
        <p:nvPicPr>
          <p:cNvPr id="8" name="Immagine 1" descr="logo_censimento_istat_payoff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1" y="6115972"/>
            <a:ext cx="2242592" cy="660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5145088" y="5961985"/>
            <a:ext cx="360045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it-IT" sz="1400" dirty="0" smtClean="0">
                <a:solidFill>
                  <a:srgbClr val="CA0A20"/>
                </a:solidFill>
                <a:latin typeface="Courier New" pitchFamily="49" charset="0"/>
              </a:rPr>
              <a:t>Genova </a:t>
            </a:r>
            <a:r>
              <a:rPr lang="it-IT" sz="1400" dirty="0">
                <a:solidFill>
                  <a:srgbClr val="CA0A20"/>
                </a:solidFill>
                <a:latin typeface="Courier New" pitchFamily="49" charset="0"/>
              </a:rPr>
              <a:t>- </a:t>
            </a:r>
            <a:r>
              <a:rPr lang="it-IT" sz="1400" dirty="0" smtClean="0">
                <a:solidFill>
                  <a:srgbClr val="CA0A20"/>
                </a:solidFill>
                <a:latin typeface="Courier New" pitchFamily="49" charset="0"/>
              </a:rPr>
              <a:t>11 Giugno 2014</a:t>
            </a:r>
            <a:endParaRPr lang="it-IT" sz="1400" dirty="0">
              <a:solidFill>
                <a:srgbClr val="CA0A20"/>
              </a:solidFill>
              <a:latin typeface="Courier New" pitchFamily="49" charset="0"/>
            </a:endParaRP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457200" y="3543300"/>
            <a:ext cx="8288338" cy="1295400"/>
          </a:xfrm>
          <a:prstGeom prst="rect">
            <a:avLst/>
          </a:prstGeom>
          <a:solidFill>
            <a:srgbClr val="CA0A2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endParaRPr lang="it-IT"/>
          </a:p>
        </p:txBody>
      </p:sp>
      <p:sp>
        <p:nvSpPr>
          <p:cNvPr id="12" name="Text Box 13"/>
          <p:cNvSpPr txBox="1">
            <a:spLocks noChangeArrowheads="1"/>
          </p:cNvSpPr>
          <p:nvPr/>
        </p:nvSpPr>
        <p:spPr bwMode="auto">
          <a:xfrm>
            <a:off x="3418656" y="3590836"/>
            <a:ext cx="5257800" cy="1200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9pPr>
          </a:lstStyle>
          <a:p>
            <a:r>
              <a:rPr lang="it-IT" b="1" dirty="0" smtClean="0">
                <a:solidFill>
                  <a:schemeClr val="bg1"/>
                </a:solidFill>
              </a:rPr>
              <a:t>Indagine di valutazione del processo di rilevazione di imprese e istituzioni non profit</a:t>
            </a:r>
          </a:p>
        </p:txBody>
      </p:sp>
      <p:sp>
        <p:nvSpPr>
          <p:cNvPr id="2" name="CasellaDiTesto 1"/>
          <p:cNvSpPr txBox="1"/>
          <p:nvPr/>
        </p:nvSpPr>
        <p:spPr>
          <a:xfrm>
            <a:off x="2231741" y="1687542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smtClean="0">
                <a:solidFill>
                  <a:schemeClr val="bg1"/>
                </a:solidFill>
              </a:rPr>
              <a:t>1</a:t>
            </a:r>
            <a:endParaRPr lang="it-IT" b="1" dirty="0">
              <a:solidFill>
                <a:schemeClr val="bg1"/>
              </a:solidFill>
            </a:endParaRPr>
          </a:p>
        </p:txBody>
      </p:sp>
      <p:sp>
        <p:nvSpPr>
          <p:cNvPr id="13" name="CasellaDiTesto 12"/>
          <p:cNvSpPr txBox="1"/>
          <p:nvPr/>
        </p:nvSpPr>
        <p:spPr>
          <a:xfrm>
            <a:off x="2358668" y="3717032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smtClean="0">
                <a:solidFill>
                  <a:schemeClr val="bg1"/>
                </a:solidFill>
              </a:rPr>
              <a:t>2</a:t>
            </a:r>
            <a:endParaRPr lang="it-IT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993328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Line 5"/>
          <p:cNvSpPr>
            <a:spLocks noChangeShapeType="1"/>
          </p:cNvSpPr>
          <p:nvPr/>
        </p:nvSpPr>
        <p:spPr bwMode="auto">
          <a:xfrm>
            <a:off x="457200" y="5943722"/>
            <a:ext cx="8305800" cy="0"/>
          </a:xfrm>
          <a:prstGeom prst="line">
            <a:avLst/>
          </a:prstGeom>
          <a:noFill/>
          <a:ln w="12700">
            <a:solidFill>
              <a:srgbClr val="CA0A20"/>
            </a:solidFill>
            <a:prstDash val="lgDash"/>
            <a:round/>
            <a:headEnd/>
            <a:tailEnd/>
          </a:ln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it-IT" sz="2400">
              <a:solidFill>
                <a:srgbClr val="000000"/>
              </a:solidFill>
            </a:endParaRPr>
          </a:p>
        </p:txBody>
      </p:sp>
      <p:pic>
        <p:nvPicPr>
          <p:cNvPr id="2055" name="Immagine 1" descr="logo_censimento_istat_payoff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1" y="6115972"/>
            <a:ext cx="2242592" cy="660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5145088" y="5961985"/>
            <a:ext cx="360045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it-IT" sz="1400" dirty="0" smtClean="0">
                <a:solidFill>
                  <a:srgbClr val="CA0A20"/>
                </a:solidFill>
                <a:latin typeface="Courier New" pitchFamily="49" charset="0"/>
              </a:rPr>
              <a:t>Genova </a:t>
            </a:r>
            <a:r>
              <a:rPr lang="it-IT" sz="1400" dirty="0">
                <a:solidFill>
                  <a:srgbClr val="CA0A20"/>
                </a:solidFill>
                <a:latin typeface="Courier New" pitchFamily="49" charset="0"/>
              </a:rPr>
              <a:t>- </a:t>
            </a:r>
            <a:r>
              <a:rPr lang="it-IT" sz="1400" dirty="0" smtClean="0">
                <a:solidFill>
                  <a:srgbClr val="CA0A20"/>
                </a:solidFill>
                <a:latin typeface="Courier New" pitchFamily="49" charset="0"/>
              </a:rPr>
              <a:t>11 Giugno 2014</a:t>
            </a:r>
            <a:endParaRPr lang="it-IT" sz="1400" dirty="0">
              <a:solidFill>
                <a:srgbClr val="CA0A20"/>
              </a:solidFill>
              <a:latin typeface="Courier New" pitchFamily="49" charset="0"/>
            </a:endParaRPr>
          </a:p>
        </p:txBody>
      </p:sp>
      <p:sp>
        <p:nvSpPr>
          <p:cNvPr id="10" name="Line 20"/>
          <p:cNvSpPr>
            <a:spLocks noChangeShapeType="1"/>
          </p:cNvSpPr>
          <p:nvPr/>
        </p:nvSpPr>
        <p:spPr bwMode="auto">
          <a:xfrm flipH="1">
            <a:off x="4932040" y="3665637"/>
            <a:ext cx="0" cy="849596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/>
            <a:tailEnd/>
          </a:ln>
        </p:spPr>
        <p:txBody>
          <a:bodyPr/>
          <a:lstStyle/>
          <a:p>
            <a:endParaRPr lang="it-IT"/>
          </a:p>
        </p:txBody>
      </p:sp>
      <p:sp>
        <p:nvSpPr>
          <p:cNvPr id="11" name="Line 20"/>
          <p:cNvSpPr>
            <a:spLocks noChangeShapeType="1"/>
          </p:cNvSpPr>
          <p:nvPr/>
        </p:nvSpPr>
        <p:spPr bwMode="auto">
          <a:xfrm flipH="1">
            <a:off x="5691079" y="4857281"/>
            <a:ext cx="409864" cy="129054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/>
            <a:tailEnd/>
          </a:ln>
        </p:spPr>
        <p:txBody>
          <a:bodyPr/>
          <a:lstStyle/>
          <a:p>
            <a:endParaRPr lang="it-IT"/>
          </a:p>
        </p:txBody>
      </p:sp>
      <p:sp>
        <p:nvSpPr>
          <p:cNvPr id="12" name="Rectangle 14"/>
          <p:cNvSpPr>
            <a:spLocks noChangeArrowheads="1"/>
          </p:cNvSpPr>
          <p:nvPr/>
        </p:nvSpPr>
        <p:spPr bwMode="auto">
          <a:xfrm>
            <a:off x="457200" y="260350"/>
            <a:ext cx="7499350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marL="266700" indent="-266700">
              <a:tabLst>
                <a:tab pos="266700" algn="l"/>
              </a:tabLst>
            </a:pPr>
            <a:r>
              <a:rPr lang="it-IT" sz="2200" b="1" dirty="0" smtClean="0">
                <a:solidFill>
                  <a:srgbClr val="CC0000"/>
                </a:solidFill>
              </a:rPr>
              <a:t>Articolazione territoriale della rete di rilevazione</a:t>
            </a:r>
            <a:endParaRPr lang="it-IT" sz="2200" b="1" dirty="0">
              <a:solidFill>
                <a:srgbClr val="CC0000"/>
              </a:solidFill>
            </a:endParaRPr>
          </a:p>
        </p:txBody>
      </p:sp>
      <p:sp>
        <p:nvSpPr>
          <p:cNvPr id="14" name="Oval 24"/>
          <p:cNvSpPr>
            <a:spLocks noChangeArrowheads="1"/>
          </p:cNvSpPr>
          <p:nvPr/>
        </p:nvSpPr>
        <p:spPr bwMode="auto">
          <a:xfrm>
            <a:off x="1691680" y="1916833"/>
            <a:ext cx="4968552" cy="1224136"/>
          </a:xfrm>
          <a:prstGeom prst="ellipse">
            <a:avLst/>
          </a:prstGeom>
          <a:gradFill flip="none" rotWithShape="1">
            <a:gsLst>
              <a:gs pos="36000">
                <a:schemeClr val="bg1">
                  <a:lumMod val="85000"/>
                </a:schemeClr>
              </a:gs>
              <a:gs pos="75000">
                <a:schemeClr val="bg1">
                  <a:lumMod val="65000"/>
                </a:schemeClr>
              </a:gs>
              <a:gs pos="100000">
                <a:schemeClr val="bg1">
                  <a:lumMod val="5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endParaRPr lang="it-IT" b="1" dirty="0">
              <a:solidFill>
                <a:schemeClr val="bg1"/>
              </a:solidFill>
              <a:latin typeface="Arial" charset="0"/>
              <a:ea typeface="ヒラギノ角ゴ Pro W3" charset="-128"/>
            </a:endParaRPr>
          </a:p>
          <a:p>
            <a:pPr algn="ctr">
              <a:defRPr/>
            </a:pPr>
            <a:r>
              <a:rPr lang="it-IT" b="1" dirty="0" smtClean="0">
                <a:solidFill>
                  <a:schemeClr val="bg1"/>
                </a:solidFill>
                <a:latin typeface="Arial" charset="0"/>
                <a:ea typeface="ＭＳ Ｐゴシック" charset="0"/>
              </a:rPr>
              <a:t>Uffici </a:t>
            </a:r>
            <a:r>
              <a:rPr lang="it-IT" b="1" dirty="0">
                <a:solidFill>
                  <a:schemeClr val="bg1"/>
                </a:solidFill>
                <a:latin typeface="Arial" charset="0"/>
                <a:ea typeface="ＭＳ Ｐゴシック" charset="0"/>
              </a:rPr>
              <a:t>Regionali di Censimento </a:t>
            </a:r>
            <a:r>
              <a:rPr lang="it-IT" sz="1600" b="1" dirty="0" smtClean="0">
                <a:solidFill>
                  <a:schemeClr val="bg1"/>
                </a:solidFill>
                <a:latin typeface="Arial" charset="0"/>
                <a:ea typeface="ＭＳ Ｐゴシック" charset="0"/>
              </a:rPr>
              <a:t>(</a:t>
            </a:r>
            <a:r>
              <a:rPr lang="it-IT" sz="1600" b="1" dirty="0" smtClean="0">
                <a:solidFill>
                  <a:schemeClr val="bg1"/>
                </a:solidFill>
                <a:latin typeface="Arial" charset="0"/>
                <a:ea typeface="ヒラギノ角ゴ Pro W3" charset="-128"/>
              </a:rPr>
              <a:t>18)</a:t>
            </a:r>
            <a:endParaRPr lang="it-IT" sz="1600" b="1" dirty="0">
              <a:solidFill>
                <a:schemeClr val="bg1"/>
              </a:solidFill>
              <a:latin typeface="Arial" charset="0"/>
              <a:ea typeface="ＭＳ Ｐゴシック" charset="0"/>
            </a:endParaRPr>
          </a:p>
        </p:txBody>
      </p:sp>
      <p:sp>
        <p:nvSpPr>
          <p:cNvPr id="15" name="Line 26"/>
          <p:cNvSpPr>
            <a:spLocks noChangeShapeType="1"/>
          </p:cNvSpPr>
          <p:nvPr/>
        </p:nvSpPr>
        <p:spPr bwMode="auto">
          <a:xfrm flipH="1" flipV="1">
            <a:off x="3471459" y="1584569"/>
            <a:ext cx="2424552" cy="0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/>
            <a:tailEnd/>
          </a:ln>
        </p:spPr>
        <p:txBody>
          <a:bodyPr/>
          <a:lstStyle/>
          <a:p>
            <a:endParaRPr lang="it-IT"/>
          </a:p>
        </p:txBody>
      </p:sp>
      <p:sp>
        <p:nvSpPr>
          <p:cNvPr id="16" name="Line 26"/>
          <p:cNvSpPr>
            <a:spLocks noChangeShapeType="1"/>
          </p:cNvSpPr>
          <p:nvPr/>
        </p:nvSpPr>
        <p:spPr bwMode="auto">
          <a:xfrm flipH="1" flipV="1">
            <a:off x="7308304" y="2178781"/>
            <a:ext cx="0" cy="2467780"/>
          </a:xfrm>
          <a:prstGeom prst="line">
            <a:avLst/>
          </a:prstGeom>
          <a:noFill/>
          <a:ln w="28575">
            <a:solidFill>
              <a:schemeClr val="bg2"/>
            </a:solidFill>
            <a:prstDash val="lgDashDot"/>
            <a:round/>
            <a:headEnd/>
            <a:tailEnd/>
          </a:ln>
        </p:spPr>
        <p:txBody>
          <a:bodyPr/>
          <a:lstStyle/>
          <a:p>
            <a:endParaRPr lang="it-IT"/>
          </a:p>
        </p:txBody>
      </p:sp>
      <p:sp>
        <p:nvSpPr>
          <p:cNvPr id="17" name="Line 20"/>
          <p:cNvSpPr>
            <a:spLocks noChangeShapeType="1"/>
          </p:cNvSpPr>
          <p:nvPr/>
        </p:nvSpPr>
        <p:spPr bwMode="auto">
          <a:xfrm flipH="1" flipV="1">
            <a:off x="5691080" y="5118890"/>
            <a:ext cx="409863" cy="143271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/>
            <a:tailEnd/>
          </a:ln>
        </p:spPr>
        <p:txBody>
          <a:bodyPr/>
          <a:lstStyle/>
          <a:p>
            <a:endParaRPr lang="it-IT"/>
          </a:p>
        </p:txBody>
      </p:sp>
      <p:sp>
        <p:nvSpPr>
          <p:cNvPr id="18" name="Oval 24"/>
          <p:cNvSpPr>
            <a:spLocks noChangeArrowheads="1"/>
          </p:cNvSpPr>
          <p:nvPr/>
        </p:nvSpPr>
        <p:spPr bwMode="auto">
          <a:xfrm>
            <a:off x="5896011" y="1013393"/>
            <a:ext cx="2243138" cy="1046162"/>
          </a:xfrm>
          <a:prstGeom prst="ellipse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9525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endParaRPr lang="it-IT" sz="1400" dirty="0">
              <a:solidFill>
                <a:schemeClr val="bg1"/>
              </a:solidFill>
              <a:latin typeface="Arial" charset="0"/>
              <a:ea typeface="ＭＳ Ｐゴシック" charset="0"/>
            </a:endParaRPr>
          </a:p>
        </p:txBody>
      </p:sp>
      <p:sp>
        <p:nvSpPr>
          <p:cNvPr id="20" name="Text Box 14"/>
          <p:cNvSpPr txBox="1">
            <a:spLocks noChangeArrowheads="1"/>
          </p:cNvSpPr>
          <p:nvPr/>
        </p:nvSpPr>
        <p:spPr bwMode="auto">
          <a:xfrm>
            <a:off x="3435122" y="5419188"/>
            <a:ext cx="2267406" cy="338554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>
                <a:lumMod val="75000"/>
              </a:schemeClr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2400" b="1">
                <a:solidFill>
                  <a:schemeClr val="bg2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bg2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bg2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bg2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bg2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2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2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2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2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>
              <a:defRPr/>
            </a:pPr>
            <a:r>
              <a:rPr lang="it-IT" sz="1600" dirty="0" smtClean="0">
                <a:solidFill>
                  <a:schemeClr val="tx1"/>
                </a:solidFill>
                <a:ea typeface="ヒラギノ角ゴ Pro W3" charset="0"/>
                <a:cs typeface="ヒラギノ角ゴ Pro W3" charset="0"/>
              </a:rPr>
              <a:t>2.917 operatori</a:t>
            </a:r>
            <a:endParaRPr lang="it-IT" sz="1600" dirty="0" smtClean="0">
              <a:solidFill>
                <a:schemeClr val="tx1">
                  <a:lumMod val="50000"/>
                  <a:lumOff val="50000"/>
                </a:schemeClr>
              </a:solidFill>
              <a:ea typeface="ヒラギノ角ゴ Pro W3" charset="0"/>
              <a:cs typeface="ヒラギノ角ゴ Pro W3" charset="0"/>
            </a:endParaRPr>
          </a:p>
        </p:txBody>
      </p:sp>
      <p:sp>
        <p:nvSpPr>
          <p:cNvPr id="21" name="Text Box 14"/>
          <p:cNvSpPr txBox="1">
            <a:spLocks noChangeArrowheads="1"/>
          </p:cNvSpPr>
          <p:nvPr/>
        </p:nvSpPr>
        <p:spPr bwMode="auto">
          <a:xfrm>
            <a:off x="3435121" y="4515232"/>
            <a:ext cx="2267407" cy="892552"/>
          </a:xfrm>
          <a:prstGeom prst="rect">
            <a:avLst/>
          </a:prstGeom>
          <a:solidFill>
            <a:srgbClr val="C80000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b="1" dirty="0">
                <a:solidFill>
                  <a:schemeClr val="bg1">
                    <a:lumMod val="75000"/>
                  </a:schemeClr>
                </a:solidFill>
                <a:ea typeface="ヒラギノ角ゴ Pro W3"/>
                <a:cs typeface="ヒラギノ角ゴ Pro W3"/>
              </a:rPr>
              <a:t>Uffici Provinciali </a:t>
            </a:r>
          </a:p>
          <a:p>
            <a:pPr algn="ctr"/>
            <a:r>
              <a:rPr lang="it-IT" b="1" dirty="0">
                <a:solidFill>
                  <a:schemeClr val="bg1">
                    <a:lumMod val="75000"/>
                  </a:schemeClr>
                </a:solidFill>
                <a:ea typeface="ヒラギノ角ゴ Pro W3"/>
                <a:cs typeface="ヒラギノ角ゴ Pro W3"/>
              </a:rPr>
              <a:t>di Censimento </a:t>
            </a:r>
          </a:p>
          <a:p>
            <a:pPr algn="ctr" eaLnBrk="1" hangingPunct="1"/>
            <a:r>
              <a:rPr lang="it-IT" sz="1600" b="1" dirty="0" smtClean="0">
                <a:solidFill>
                  <a:schemeClr val="bg1">
                    <a:lumMod val="75000"/>
                  </a:schemeClr>
                </a:solidFill>
                <a:ea typeface="ヒラギノ角ゴ Pro W3"/>
                <a:cs typeface="ヒラギノ角ゴ Pro W3"/>
              </a:rPr>
              <a:t>(103)</a:t>
            </a:r>
            <a:endParaRPr lang="it-IT" sz="1600" b="1" dirty="0">
              <a:solidFill>
                <a:schemeClr val="bg1">
                  <a:lumMod val="75000"/>
                </a:schemeClr>
              </a:solidFill>
              <a:ea typeface="ヒラギノ角ゴ Pro W3"/>
              <a:cs typeface="ヒラギノ角ゴ Pro W3"/>
            </a:endParaRPr>
          </a:p>
        </p:txBody>
      </p:sp>
      <p:sp>
        <p:nvSpPr>
          <p:cNvPr id="22" name="Text Box 8"/>
          <p:cNvSpPr txBox="1">
            <a:spLocks noChangeArrowheads="1"/>
          </p:cNvSpPr>
          <p:nvPr/>
        </p:nvSpPr>
        <p:spPr bwMode="auto">
          <a:xfrm>
            <a:off x="6096738" y="4617241"/>
            <a:ext cx="2579717" cy="394102"/>
          </a:xfrm>
          <a:prstGeom prst="rect">
            <a:avLst/>
          </a:prstGeom>
          <a:gradFill flip="none" rotWithShape="1">
            <a:gsLst>
              <a:gs pos="0">
                <a:srgbClr val="FFD893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1"/>
            <a:tileRect/>
          </a:gradFill>
          <a:ln w="9525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>
            <a:defPPr>
              <a:defRPr lang="it-IT"/>
            </a:defPPr>
            <a:lvl1pPr algn="ctr">
              <a:defRPr sz="1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1pPr>
          </a:lstStyle>
          <a:p>
            <a:r>
              <a:rPr lang="it-IT" sz="1600" b="1" dirty="0">
                <a:solidFill>
                  <a:schemeClr val="bg1">
                    <a:lumMod val="50000"/>
                  </a:schemeClr>
                </a:solidFill>
              </a:rPr>
              <a:t>Unioni Regionali (2)</a:t>
            </a:r>
          </a:p>
        </p:txBody>
      </p:sp>
      <p:sp>
        <p:nvSpPr>
          <p:cNvPr id="23" name="Text Box 8"/>
          <p:cNvSpPr txBox="1">
            <a:spLocks noChangeArrowheads="1"/>
          </p:cNvSpPr>
          <p:nvPr/>
        </p:nvSpPr>
        <p:spPr bwMode="auto">
          <a:xfrm>
            <a:off x="6100943" y="4999450"/>
            <a:ext cx="2575512" cy="419738"/>
          </a:xfrm>
          <a:prstGeom prst="rect">
            <a:avLst/>
          </a:prstGeom>
          <a:gradFill flip="none" rotWithShape="1">
            <a:gsLst>
              <a:gs pos="0">
                <a:srgbClr val="FFD893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1"/>
            <a:tileRect/>
          </a:gradFill>
          <a:ln w="9525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>
            <a:defPPr>
              <a:defRPr lang="it-IT"/>
            </a:defPPr>
            <a:lvl1pPr algn="ctr">
              <a:defRPr sz="1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1pPr>
          </a:lstStyle>
          <a:p>
            <a:r>
              <a:rPr lang="it-IT" sz="1600" b="1" dirty="0" smtClean="0">
                <a:solidFill>
                  <a:schemeClr val="bg1">
                    <a:lumMod val="50000"/>
                  </a:schemeClr>
                </a:solidFill>
              </a:rPr>
              <a:t>  Camere </a:t>
            </a:r>
            <a:r>
              <a:rPr lang="it-IT" sz="1600" b="1" dirty="0">
                <a:solidFill>
                  <a:schemeClr val="bg1">
                    <a:lumMod val="50000"/>
                  </a:schemeClr>
                </a:solidFill>
              </a:rPr>
              <a:t>di commercio (99) </a:t>
            </a:r>
          </a:p>
        </p:txBody>
      </p:sp>
      <p:sp>
        <p:nvSpPr>
          <p:cNvPr id="24" name="Oval 24"/>
          <p:cNvSpPr>
            <a:spLocks noChangeArrowheads="1"/>
          </p:cNvSpPr>
          <p:nvPr/>
        </p:nvSpPr>
        <p:spPr bwMode="auto">
          <a:xfrm>
            <a:off x="1215696" y="1037554"/>
            <a:ext cx="2241550" cy="1044575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50000"/>
                </a:schemeClr>
              </a:gs>
              <a:gs pos="58000">
                <a:schemeClr val="bg2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bg2">
                  <a:lumMod val="60000"/>
                  <a:lumOff val="40000"/>
                  <a:tint val="23500"/>
                  <a:satMod val="160000"/>
                </a:schemeClr>
              </a:gs>
            </a:gsLst>
            <a:lin ang="5400000" scaled="1"/>
            <a:tileRect/>
          </a:gradFill>
          <a:ln w="9525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endParaRPr lang="it-IT" sz="1800" dirty="0">
              <a:solidFill>
                <a:schemeClr val="bg1"/>
              </a:solidFill>
              <a:latin typeface="Arial" charset="0"/>
              <a:ea typeface="ＭＳ Ｐゴシック" charset="0"/>
            </a:endParaRPr>
          </a:p>
        </p:txBody>
      </p:sp>
      <p:sp>
        <p:nvSpPr>
          <p:cNvPr id="25" name="Text Box 8"/>
          <p:cNvSpPr txBox="1">
            <a:spLocks noChangeArrowheads="1"/>
          </p:cNvSpPr>
          <p:nvPr/>
        </p:nvSpPr>
        <p:spPr bwMode="auto">
          <a:xfrm>
            <a:off x="567880" y="3447690"/>
            <a:ext cx="2500488" cy="1169551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2400" b="1">
                <a:solidFill>
                  <a:schemeClr val="bg2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 b="1">
                <a:solidFill>
                  <a:schemeClr val="bg2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eaLnBrk="0" hangingPunct="0">
              <a:defRPr sz="2400" b="1">
                <a:solidFill>
                  <a:schemeClr val="bg2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eaLnBrk="0" hangingPunct="0">
              <a:defRPr sz="2400" b="1">
                <a:solidFill>
                  <a:schemeClr val="bg2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eaLnBrk="0" hangingPunct="0">
              <a:defRPr sz="2400" b="1">
                <a:solidFill>
                  <a:schemeClr val="bg2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2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2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2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2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algn="ctr" eaLnBrk="1" hangingPunct="1">
              <a:defRPr/>
            </a:pPr>
            <a:endParaRPr lang="it-IT" sz="1400" dirty="0" smtClean="0">
              <a:solidFill>
                <a:srgbClr val="FFFFFF"/>
              </a:solidFill>
              <a:ea typeface="ヒラギノ角ゴ Pro W3" charset="0"/>
              <a:cs typeface="ヒラギノ角ゴ Pro W3" charset="0"/>
            </a:endParaRPr>
          </a:p>
          <a:p>
            <a:pPr algn="ctr" eaLnBrk="1" hangingPunct="1">
              <a:defRPr/>
            </a:pPr>
            <a:r>
              <a:rPr lang="it-IT" sz="1400" dirty="0" smtClean="0">
                <a:solidFill>
                  <a:srgbClr val="FFFFFF"/>
                </a:solidFill>
                <a:ea typeface="ヒラギノ角ゴ Pro W3" charset="0"/>
                <a:cs typeface="ヒラギノ角ゴ Pro W3" charset="0"/>
              </a:rPr>
              <a:t>Servizi </a:t>
            </a:r>
            <a:r>
              <a:rPr lang="it-IT" sz="1400" dirty="0">
                <a:solidFill>
                  <a:srgbClr val="FFFFFF"/>
                </a:solidFill>
                <a:ea typeface="ヒラギノ角ゴ Pro W3" charset="0"/>
                <a:cs typeface="ヒラギノ角ゴ Pro W3" charset="0"/>
              </a:rPr>
              <a:t>di statistica delle Province autonome di Trento e </a:t>
            </a:r>
            <a:r>
              <a:rPr lang="it-IT" sz="1400" dirty="0" smtClean="0">
                <a:solidFill>
                  <a:srgbClr val="FFFFFF"/>
                </a:solidFill>
                <a:ea typeface="ヒラギノ角ゴ Pro W3" charset="0"/>
                <a:cs typeface="ヒラギノ角ゴ Pro W3" charset="0"/>
              </a:rPr>
              <a:t>Bolzano</a:t>
            </a:r>
          </a:p>
          <a:p>
            <a:pPr algn="ctr" eaLnBrk="1" hangingPunct="1">
              <a:defRPr/>
            </a:pPr>
            <a:endParaRPr lang="it-IT" sz="1400" b="0" dirty="0" smtClean="0">
              <a:solidFill>
                <a:srgbClr val="FFFFFF"/>
              </a:solidFill>
              <a:ea typeface="ヒラギノ角ゴ Pro W3" charset="0"/>
              <a:cs typeface="ヒラギノ角ゴ Pro W3" charset="0"/>
            </a:endParaRPr>
          </a:p>
        </p:txBody>
      </p:sp>
      <p:pic>
        <p:nvPicPr>
          <p:cNvPr id="26" name="Picture 7" descr="footer"/>
          <p:cNvPicPr>
            <a:picLocks noChangeAspect="1" noChangeArrowheads="1"/>
          </p:cNvPicPr>
          <p:nvPr/>
        </p:nvPicPr>
        <p:blipFill>
          <a:blip r:embed="rId4"/>
          <a:srcRect t="21767" r="88206"/>
          <a:stretch>
            <a:fillRect/>
          </a:stretch>
        </p:blipFill>
        <p:spPr bwMode="auto">
          <a:xfrm>
            <a:off x="1783995" y="1255638"/>
            <a:ext cx="1320225" cy="528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" name="Picture 7" descr="footer"/>
          <p:cNvPicPr>
            <a:picLocks noChangeAspect="1" noChangeArrowheads="1"/>
          </p:cNvPicPr>
          <p:nvPr/>
        </p:nvPicPr>
        <p:blipFill>
          <a:blip r:embed="rId4"/>
          <a:srcRect t="21767" r="88206"/>
          <a:stretch>
            <a:fillRect/>
          </a:stretch>
        </p:blipFill>
        <p:spPr bwMode="auto">
          <a:xfrm>
            <a:off x="3751451" y="2041971"/>
            <a:ext cx="1330615" cy="5295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" name="Picture 8" descr="footer"/>
          <p:cNvPicPr>
            <a:picLocks noChangeAspect="1" noChangeArrowheads="1"/>
          </p:cNvPicPr>
          <p:nvPr/>
        </p:nvPicPr>
        <p:blipFill>
          <a:blip r:embed="rId4"/>
          <a:srcRect l="83099" t="20010" b="4562"/>
          <a:stretch>
            <a:fillRect/>
          </a:stretch>
        </p:blipFill>
        <p:spPr bwMode="auto">
          <a:xfrm>
            <a:off x="5662028" y="1177971"/>
            <a:ext cx="2210380" cy="5920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" name="Text Box 14"/>
          <p:cNvSpPr txBox="1">
            <a:spLocks noChangeArrowheads="1"/>
          </p:cNvSpPr>
          <p:nvPr/>
        </p:nvSpPr>
        <p:spPr bwMode="auto">
          <a:xfrm>
            <a:off x="3509847" y="2988528"/>
            <a:ext cx="3312368" cy="677108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>
                <a:lumMod val="75000"/>
              </a:schemeClr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2400" b="1">
                <a:solidFill>
                  <a:schemeClr val="bg2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bg2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bg2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bg2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bg2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2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2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2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2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>
              <a:defRPr/>
            </a:pPr>
            <a:endParaRPr lang="it-IT" sz="800" dirty="0" smtClean="0">
              <a:solidFill>
                <a:schemeClr val="tx1"/>
              </a:solidFill>
              <a:ea typeface="ヒラギノ角ゴ Pro W3" charset="0"/>
              <a:cs typeface="ヒラギノ角ゴ Pro W3" charset="0"/>
            </a:endParaRPr>
          </a:p>
          <a:p>
            <a:pPr algn="ctr" eaLnBrk="1" hangingPunct="1">
              <a:defRPr/>
            </a:pPr>
            <a:r>
              <a:rPr lang="it-IT" sz="1400" dirty="0" smtClean="0">
                <a:solidFill>
                  <a:schemeClr val="bg1">
                    <a:lumMod val="50000"/>
                  </a:schemeClr>
                </a:solidFill>
                <a:ea typeface="ヒラギノ角ゴ Pro W3" charset="0"/>
                <a:cs typeface="ヒラギノ角ゴ Pro W3" charset="0"/>
              </a:rPr>
              <a:t>Responsabili Istat Territoriali</a:t>
            </a:r>
          </a:p>
          <a:p>
            <a:pPr algn="ctr" eaLnBrk="1" hangingPunct="1">
              <a:defRPr/>
            </a:pPr>
            <a:r>
              <a:rPr lang="it-IT" sz="1400" dirty="0" smtClean="0">
                <a:solidFill>
                  <a:schemeClr val="bg1">
                    <a:lumMod val="50000"/>
                  </a:schemeClr>
                </a:solidFill>
                <a:ea typeface="ヒラギノ角ゴ Pro W3" charset="0"/>
                <a:cs typeface="ヒラギノ角ゴ Pro W3" charset="0"/>
              </a:rPr>
              <a:t>(166</a:t>
            </a:r>
            <a:r>
              <a:rPr lang="it-IT" sz="1600" dirty="0" smtClean="0">
                <a:solidFill>
                  <a:schemeClr val="bg1">
                    <a:lumMod val="50000"/>
                  </a:schemeClr>
                </a:solidFill>
                <a:ea typeface="ヒラギノ角ゴ Pro W3" charset="0"/>
                <a:cs typeface="ヒラギノ角ゴ Pro W3" charset="0"/>
              </a:rPr>
              <a:t>)</a:t>
            </a:r>
            <a:endParaRPr lang="it-IT" sz="800" dirty="0" smtClean="0">
              <a:solidFill>
                <a:schemeClr val="bg1">
                  <a:lumMod val="50000"/>
                </a:schemeClr>
              </a:solidFill>
              <a:ea typeface="ヒラギノ角ゴ Pro W3" charset="0"/>
              <a:cs typeface="ヒラギノ角ゴ Pro W3" charset="0"/>
            </a:endParaRPr>
          </a:p>
        </p:txBody>
      </p:sp>
      <p:sp>
        <p:nvSpPr>
          <p:cNvPr id="33" name="Line 20"/>
          <p:cNvSpPr>
            <a:spLocks noChangeShapeType="1"/>
          </p:cNvSpPr>
          <p:nvPr/>
        </p:nvSpPr>
        <p:spPr bwMode="auto">
          <a:xfrm flipH="1" flipV="1">
            <a:off x="1783995" y="4617241"/>
            <a:ext cx="1651124" cy="472132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/>
            <a:tailEnd/>
          </a:ln>
        </p:spPr>
        <p:txBody>
          <a:bodyPr/>
          <a:lstStyle/>
          <a:p>
            <a:endParaRPr lang="it-IT"/>
          </a:p>
        </p:txBody>
      </p:sp>
      <p:cxnSp>
        <p:nvCxnSpPr>
          <p:cNvPr id="3" name="Connettore 1 2"/>
          <p:cNvCxnSpPr/>
          <p:nvPr/>
        </p:nvCxnSpPr>
        <p:spPr bwMode="auto">
          <a:xfrm>
            <a:off x="567880" y="2057002"/>
            <a:ext cx="7955946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29" name="Connettore 1 28"/>
          <p:cNvCxnSpPr/>
          <p:nvPr/>
        </p:nvCxnSpPr>
        <p:spPr bwMode="auto">
          <a:xfrm>
            <a:off x="618159" y="3933056"/>
            <a:ext cx="8058296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93575007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Line 5"/>
          <p:cNvSpPr>
            <a:spLocks noChangeShapeType="1"/>
          </p:cNvSpPr>
          <p:nvPr/>
        </p:nvSpPr>
        <p:spPr bwMode="auto">
          <a:xfrm>
            <a:off x="457201" y="5961985"/>
            <a:ext cx="8147247" cy="0"/>
          </a:xfrm>
          <a:prstGeom prst="line">
            <a:avLst/>
          </a:prstGeom>
          <a:noFill/>
          <a:ln w="12700">
            <a:solidFill>
              <a:srgbClr val="CA0A20"/>
            </a:solidFill>
            <a:prstDash val="lgDash"/>
            <a:round/>
            <a:headEnd/>
            <a:tailEnd/>
          </a:ln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it-IT" sz="2400">
              <a:solidFill>
                <a:srgbClr val="000000"/>
              </a:solidFill>
            </a:endParaRPr>
          </a:p>
        </p:txBody>
      </p:sp>
      <p:sp>
        <p:nvSpPr>
          <p:cNvPr id="11" name="Text Box 13"/>
          <p:cNvSpPr txBox="1">
            <a:spLocks noChangeArrowheads="1"/>
          </p:cNvSpPr>
          <p:nvPr/>
        </p:nvSpPr>
        <p:spPr bwMode="auto">
          <a:xfrm>
            <a:off x="3505200" y="3124200"/>
            <a:ext cx="52578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IT" b="1" dirty="0" smtClean="0">
                <a:solidFill>
                  <a:srgbClr val="FFFFFF"/>
                </a:solidFill>
              </a:rPr>
              <a:t>Processo di rilevazione di imprese e  di istituzioni non profit</a:t>
            </a:r>
            <a:endParaRPr lang="it-IT" b="1" dirty="0">
              <a:solidFill>
                <a:srgbClr val="FFFFFF"/>
              </a:solidFill>
            </a:endParaRPr>
          </a:p>
        </p:txBody>
      </p:sp>
      <p:pic>
        <p:nvPicPr>
          <p:cNvPr id="8" name="Immagine 1" descr="logo_censimento_istat_payoff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1" y="6115972"/>
            <a:ext cx="2242592" cy="660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5145088" y="5961985"/>
            <a:ext cx="360045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it-IT" sz="1400" dirty="0" smtClean="0">
                <a:solidFill>
                  <a:srgbClr val="CA0A20"/>
                </a:solidFill>
                <a:latin typeface="Courier New" pitchFamily="49" charset="0"/>
              </a:rPr>
              <a:t>Genova </a:t>
            </a:r>
            <a:r>
              <a:rPr lang="it-IT" sz="1400" dirty="0">
                <a:solidFill>
                  <a:srgbClr val="CA0A20"/>
                </a:solidFill>
                <a:latin typeface="Courier New" pitchFamily="49" charset="0"/>
              </a:rPr>
              <a:t>- </a:t>
            </a:r>
            <a:r>
              <a:rPr lang="it-IT" sz="1400" dirty="0" smtClean="0">
                <a:solidFill>
                  <a:srgbClr val="CA0A20"/>
                </a:solidFill>
                <a:latin typeface="Courier New" pitchFamily="49" charset="0"/>
              </a:rPr>
              <a:t>11 Giugno 2014</a:t>
            </a:r>
            <a:endParaRPr lang="it-IT" sz="1400" dirty="0">
              <a:solidFill>
                <a:srgbClr val="CA0A20"/>
              </a:solidFill>
              <a:latin typeface="Courier New" pitchFamily="49" charset="0"/>
            </a:endParaRPr>
          </a:p>
        </p:txBody>
      </p:sp>
      <p:sp>
        <p:nvSpPr>
          <p:cNvPr id="7" name="Rectangle 14"/>
          <p:cNvSpPr>
            <a:spLocks noChangeArrowheads="1"/>
          </p:cNvSpPr>
          <p:nvPr/>
        </p:nvSpPr>
        <p:spPr bwMode="auto">
          <a:xfrm>
            <a:off x="457201" y="333375"/>
            <a:ext cx="8351837" cy="1655763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/>
          <a:lstStyle/>
          <a:p>
            <a:pPr marL="266700" indent="-266700" eaLnBrk="1" hangingPunct="1">
              <a:tabLst>
                <a:tab pos="266700" algn="l"/>
              </a:tabLst>
              <a:defRPr/>
            </a:pPr>
            <a:r>
              <a:rPr lang="it-IT" sz="2200" b="1" dirty="0" smtClean="0">
                <a:solidFill>
                  <a:srgbClr val="CC0000"/>
                </a:solidFill>
                <a:latin typeface="+mj-lt"/>
                <a:ea typeface="ＭＳ Ｐゴシック" charset="0"/>
              </a:rPr>
              <a:t>La rete </a:t>
            </a:r>
            <a:r>
              <a:rPr lang="it-IT" sz="2200" b="1" dirty="0">
                <a:solidFill>
                  <a:srgbClr val="CC0000"/>
                </a:solidFill>
                <a:latin typeface="+mj-lt"/>
                <a:ea typeface="ＭＳ Ｐゴシック" charset="0"/>
              </a:rPr>
              <a:t>di rilevazione </a:t>
            </a:r>
            <a:r>
              <a:rPr lang="it-IT" sz="2200" b="1" dirty="0" smtClean="0">
                <a:solidFill>
                  <a:srgbClr val="CC0000"/>
                </a:solidFill>
                <a:latin typeface="+mj-lt"/>
                <a:ea typeface="ＭＳ Ｐゴシック" charset="0"/>
              </a:rPr>
              <a:t>in Liguria</a:t>
            </a:r>
            <a:endParaRPr lang="it-IT" sz="2200" b="1" dirty="0">
              <a:solidFill>
                <a:srgbClr val="CC0000"/>
              </a:solidFill>
              <a:latin typeface="+mj-lt"/>
              <a:ea typeface="ＭＳ Ｐゴシック" charset="0"/>
            </a:endParaRPr>
          </a:p>
          <a:p>
            <a:pPr marL="266700" indent="-266700" eaLnBrk="1" hangingPunct="1">
              <a:tabLst>
                <a:tab pos="266700" algn="l"/>
              </a:tabLst>
              <a:defRPr/>
            </a:pPr>
            <a:endParaRPr lang="it-IT" sz="500" b="1" dirty="0">
              <a:solidFill>
                <a:srgbClr val="CC0000"/>
              </a:solidFill>
              <a:latin typeface="+mj-lt"/>
              <a:ea typeface="ＭＳ Ｐゴシック" charset="0"/>
            </a:endParaRPr>
          </a:p>
          <a:p>
            <a:pPr marL="266700" indent="-266700" eaLnBrk="1" hangingPunct="1">
              <a:tabLst>
                <a:tab pos="266700" algn="l"/>
              </a:tabLst>
              <a:defRPr/>
            </a:pPr>
            <a:r>
              <a:rPr lang="fr-FR" sz="1600" b="1" dirty="0" err="1" smtClean="0">
                <a:latin typeface="Arial" charset="0"/>
              </a:rPr>
              <a:t>Risorse</a:t>
            </a:r>
            <a:r>
              <a:rPr lang="fr-FR" sz="1600" b="1" dirty="0" smtClean="0">
                <a:latin typeface="Arial" charset="0"/>
              </a:rPr>
              <a:t> </a:t>
            </a:r>
            <a:r>
              <a:rPr lang="fr-FR" sz="1600" b="1" dirty="0" err="1">
                <a:latin typeface="Arial" charset="0"/>
              </a:rPr>
              <a:t>umane</a:t>
            </a:r>
            <a:r>
              <a:rPr lang="fr-FR" sz="1600" b="1" dirty="0">
                <a:latin typeface="Arial" charset="0"/>
              </a:rPr>
              <a:t> </a:t>
            </a:r>
            <a:r>
              <a:rPr lang="fr-FR" sz="1600" b="1" dirty="0" err="1">
                <a:latin typeface="Arial" charset="0"/>
              </a:rPr>
              <a:t>degli</a:t>
            </a:r>
            <a:r>
              <a:rPr lang="fr-FR" sz="1600" b="1" dirty="0">
                <a:latin typeface="Arial" charset="0"/>
              </a:rPr>
              <a:t> UPC, per </a:t>
            </a:r>
            <a:r>
              <a:rPr lang="fr-FR" sz="1600" b="1" dirty="0" err="1">
                <a:latin typeface="Arial" charset="0"/>
              </a:rPr>
              <a:t>profilo</a:t>
            </a:r>
            <a:r>
              <a:rPr lang="fr-FR" sz="1600" b="1" dirty="0">
                <a:latin typeface="Arial" charset="0"/>
              </a:rPr>
              <a:t> </a:t>
            </a:r>
            <a:r>
              <a:rPr lang="fr-FR" sz="1600" b="1" dirty="0" err="1">
                <a:latin typeface="Arial" charset="0"/>
              </a:rPr>
              <a:t>assegnato</a:t>
            </a:r>
            <a:r>
              <a:rPr lang="fr-FR" sz="1600" b="1" dirty="0">
                <a:latin typeface="Arial" charset="0"/>
              </a:rPr>
              <a:t> – </a:t>
            </a:r>
            <a:r>
              <a:rPr lang="fr-FR" sz="1600" b="1" dirty="0" err="1">
                <a:latin typeface="Arial" charset="0"/>
              </a:rPr>
              <a:t>Valori</a:t>
            </a:r>
            <a:r>
              <a:rPr lang="fr-FR" sz="1600" b="1" dirty="0">
                <a:latin typeface="Arial" charset="0"/>
              </a:rPr>
              <a:t> </a:t>
            </a:r>
            <a:r>
              <a:rPr lang="fr-FR" sz="1600" b="1" dirty="0" err="1">
                <a:latin typeface="Arial" charset="0"/>
              </a:rPr>
              <a:t>assoluti</a:t>
            </a:r>
            <a:r>
              <a:rPr lang="fr-FR" sz="1600" b="1" dirty="0">
                <a:latin typeface="Arial" charset="0"/>
              </a:rPr>
              <a:t> e </a:t>
            </a:r>
            <a:r>
              <a:rPr lang="fr-FR" sz="1600" b="1" dirty="0" err="1">
                <a:latin typeface="Arial" charset="0"/>
              </a:rPr>
              <a:t>percentuali</a:t>
            </a:r>
            <a:endParaRPr lang="it-IT" sz="2200" b="1" dirty="0">
              <a:solidFill>
                <a:srgbClr val="CC0000"/>
              </a:solidFill>
              <a:latin typeface="+mj-lt"/>
              <a:ea typeface="ＭＳ Ｐゴシック" charset="0"/>
            </a:endParaRPr>
          </a:p>
        </p:txBody>
      </p:sp>
      <p:graphicFrame>
        <p:nvGraphicFramePr>
          <p:cNvPr id="3" name="Tabel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4680274"/>
              </p:ext>
            </p:extLst>
          </p:nvPr>
        </p:nvGraphicFramePr>
        <p:xfrm>
          <a:off x="539552" y="1662047"/>
          <a:ext cx="7594399" cy="3697596"/>
        </p:xfrm>
        <a:graphic>
          <a:graphicData uri="http://schemas.openxmlformats.org/drawingml/2006/table">
            <a:tbl>
              <a:tblPr firstRow="1" firstCol="1" bandRow="1">
                <a:tableStyleId>{E8B1032C-EA38-4F05-BA0D-38AFFFC7BED3}</a:tableStyleId>
              </a:tblPr>
              <a:tblGrid>
                <a:gridCol w="1142520"/>
                <a:gridCol w="1016779"/>
                <a:gridCol w="1045095"/>
                <a:gridCol w="956991"/>
                <a:gridCol w="958510"/>
                <a:gridCol w="960065"/>
                <a:gridCol w="797455"/>
                <a:gridCol w="716984"/>
              </a:tblGrid>
              <a:tr h="358452"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200" spc="-20" dirty="0">
                          <a:solidFill>
                            <a:schemeClr val="bg1"/>
                          </a:solidFill>
                          <a:effectLst/>
                        </a:rPr>
                        <a:t>UFFICIO PROVINCIALE DI CENSIMENTO</a:t>
                      </a:r>
                      <a:endParaRPr lang="it-IT" sz="12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200" dirty="0">
                          <a:solidFill>
                            <a:schemeClr val="bg1"/>
                          </a:solidFill>
                          <a:effectLst/>
                        </a:rPr>
                        <a:t>Responsabile e altro </a:t>
                      </a:r>
                      <a:r>
                        <a:rPr lang="it-IT" sz="1200" b="1" kern="1200" spc="-2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personale</a:t>
                      </a:r>
                      <a:r>
                        <a:rPr lang="it-IT" sz="1200" dirty="0">
                          <a:solidFill>
                            <a:schemeClr val="bg1"/>
                          </a:solidFill>
                          <a:effectLst/>
                        </a:rPr>
                        <a:t> di staff</a:t>
                      </a:r>
                      <a:endParaRPr lang="it-IT" sz="12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200" dirty="0">
                          <a:solidFill>
                            <a:schemeClr val="bg1"/>
                          </a:solidFill>
                          <a:effectLst/>
                        </a:rPr>
                        <a:t>Coordinatori </a:t>
                      </a:r>
                      <a:endParaRPr lang="it-IT" sz="12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200" dirty="0">
                          <a:solidFill>
                            <a:schemeClr val="bg1"/>
                          </a:solidFill>
                          <a:effectLst/>
                        </a:rPr>
                        <a:t>Rilevatori</a:t>
                      </a:r>
                      <a:endParaRPr lang="it-IT" sz="12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200" dirty="0">
                          <a:solidFill>
                            <a:schemeClr val="bg1"/>
                          </a:solidFill>
                          <a:effectLst/>
                        </a:rPr>
                        <a:t>Operatori di back office  </a:t>
                      </a:r>
                      <a:endParaRPr lang="it-IT" sz="12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200" dirty="0">
                          <a:solidFill>
                            <a:schemeClr val="bg1"/>
                          </a:solidFill>
                          <a:effectLst/>
                        </a:rPr>
                        <a:t>Totale </a:t>
                      </a:r>
                      <a:endParaRPr lang="it-IT" sz="12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869750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200" dirty="0">
                          <a:solidFill>
                            <a:schemeClr val="bg1"/>
                          </a:solidFill>
                          <a:effectLst/>
                        </a:rPr>
                        <a:t>Totale</a:t>
                      </a:r>
                      <a:endParaRPr lang="it-IT" sz="12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200" dirty="0">
                          <a:solidFill>
                            <a:schemeClr val="bg1"/>
                          </a:solidFill>
                          <a:effectLst/>
                        </a:rPr>
                        <a:t>% interni alla CCIAA</a:t>
                      </a:r>
                      <a:endParaRPr lang="it-IT" sz="12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200" dirty="0">
                          <a:solidFill>
                            <a:schemeClr val="bg1"/>
                          </a:solidFill>
                          <a:effectLst/>
                        </a:rPr>
                        <a:t>Media questionari per rilevatore</a:t>
                      </a:r>
                      <a:endParaRPr lang="it-IT" sz="12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42773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200" b="0" spc="-20" dirty="0">
                          <a:effectLst/>
                        </a:rPr>
                        <a:t>Imperia</a:t>
                      </a:r>
                      <a:endParaRPr lang="it-IT" sz="12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200" spc="-20" dirty="0">
                          <a:effectLst/>
                        </a:rPr>
                        <a:t>1</a:t>
                      </a:r>
                      <a:endParaRPr lang="it-IT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200" spc="-20" dirty="0">
                          <a:effectLst/>
                        </a:rPr>
                        <a:t>0</a:t>
                      </a:r>
                      <a:endParaRPr lang="it-IT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200" spc="-20" dirty="0">
                          <a:effectLst/>
                        </a:rPr>
                        <a:t>8</a:t>
                      </a:r>
                      <a:endParaRPr lang="it-IT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200" spc="-20" dirty="0">
                          <a:effectLst/>
                        </a:rPr>
                        <a:t>100,0</a:t>
                      </a:r>
                      <a:endParaRPr lang="it-IT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200" spc="-20" dirty="0">
                          <a:effectLst/>
                        </a:rPr>
                        <a:t>339</a:t>
                      </a:r>
                      <a:endParaRPr lang="it-IT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200" spc="-20" dirty="0">
                          <a:effectLst/>
                        </a:rPr>
                        <a:t>0</a:t>
                      </a:r>
                      <a:endParaRPr lang="it-IT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200" spc="-20" dirty="0">
                          <a:effectLst/>
                        </a:rPr>
                        <a:t>9</a:t>
                      </a:r>
                      <a:endParaRPr lang="it-IT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42773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200" b="0" spc="-20" dirty="0">
                          <a:effectLst/>
                        </a:rPr>
                        <a:t>Savona</a:t>
                      </a:r>
                      <a:endParaRPr lang="it-IT" sz="12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200" spc="-20" dirty="0">
                          <a:effectLst/>
                        </a:rPr>
                        <a:t>1</a:t>
                      </a:r>
                      <a:endParaRPr lang="it-IT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200" spc="-20" dirty="0">
                          <a:effectLst/>
                        </a:rPr>
                        <a:t>3</a:t>
                      </a:r>
                      <a:endParaRPr lang="it-IT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200" spc="-20" dirty="0">
                          <a:effectLst/>
                        </a:rPr>
                        <a:t>9</a:t>
                      </a:r>
                      <a:endParaRPr lang="it-IT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200" spc="-20">
                          <a:effectLst/>
                        </a:rPr>
                        <a:t>50,0</a:t>
                      </a:r>
                      <a:endParaRPr lang="it-IT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200" spc="-20" dirty="0">
                          <a:effectLst/>
                        </a:rPr>
                        <a:t>406</a:t>
                      </a:r>
                      <a:endParaRPr lang="it-IT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200" spc="-20" dirty="0">
                          <a:effectLst/>
                        </a:rPr>
                        <a:t>3</a:t>
                      </a:r>
                      <a:endParaRPr lang="it-IT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200" spc="-20" dirty="0">
                          <a:effectLst/>
                        </a:rPr>
                        <a:t>16</a:t>
                      </a:r>
                      <a:endParaRPr lang="it-IT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/>
                </a:tc>
              </a:tr>
              <a:tr h="42773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200" b="0" spc="-20" dirty="0">
                          <a:effectLst/>
                        </a:rPr>
                        <a:t>Genova</a:t>
                      </a:r>
                      <a:endParaRPr lang="it-IT" sz="12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200" spc="-20">
                          <a:effectLst/>
                        </a:rPr>
                        <a:t>1</a:t>
                      </a:r>
                      <a:endParaRPr lang="it-IT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200" spc="-20">
                          <a:effectLst/>
                        </a:rPr>
                        <a:t>2</a:t>
                      </a:r>
                      <a:endParaRPr lang="it-IT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200" spc="-20" dirty="0">
                          <a:effectLst/>
                        </a:rPr>
                        <a:t>30</a:t>
                      </a:r>
                      <a:endParaRPr lang="it-IT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200" spc="-20" dirty="0">
                          <a:effectLst/>
                        </a:rPr>
                        <a:t>96,4</a:t>
                      </a:r>
                      <a:endParaRPr lang="it-IT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200" spc="-20" dirty="0">
                          <a:effectLst/>
                        </a:rPr>
                        <a:t>362</a:t>
                      </a:r>
                      <a:endParaRPr lang="it-IT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200" spc="-20" dirty="0">
                          <a:effectLst/>
                        </a:rPr>
                        <a:t>2</a:t>
                      </a:r>
                      <a:endParaRPr lang="it-IT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200" spc="-20" dirty="0">
                          <a:effectLst/>
                        </a:rPr>
                        <a:t>35</a:t>
                      </a:r>
                      <a:endParaRPr lang="it-IT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/>
                </a:tc>
              </a:tr>
              <a:tr h="42773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200" b="0" spc="-20" dirty="0">
                          <a:effectLst/>
                        </a:rPr>
                        <a:t>La Spezia</a:t>
                      </a:r>
                      <a:endParaRPr lang="it-IT" sz="12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200" spc="-20">
                          <a:effectLst/>
                        </a:rPr>
                        <a:t>1</a:t>
                      </a:r>
                      <a:endParaRPr lang="it-IT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200" spc="-20" dirty="0">
                          <a:effectLst/>
                        </a:rPr>
                        <a:t>0</a:t>
                      </a:r>
                      <a:endParaRPr lang="it-IT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200" spc="-20" dirty="0">
                          <a:effectLst/>
                        </a:rPr>
                        <a:t>12</a:t>
                      </a:r>
                      <a:endParaRPr lang="it-IT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200" spc="-20">
                          <a:effectLst/>
                        </a:rPr>
                        <a:t>25,0</a:t>
                      </a:r>
                      <a:endParaRPr lang="it-IT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200" spc="-20" dirty="0">
                          <a:effectLst/>
                        </a:rPr>
                        <a:t>236</a:t>
                      </a:r>
                      <a:endParaRPr lang="it-IT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200" spc="-20" dirty="0">
                          <a:effectLst/>
                        </a:rPr>
                        <a:t>1</a:t>
                      </a:r>
                      <a:endParaRPr lang="it-IT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200" spc="-20" dirty="0">
                          <a:effectLst/>
                        </a:rPr>
                        <a:t>14</a:t>
                      </a:r>
                      <a:endParaRPr lang="it-IT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/>
                </a:tc>
              </a:tr>
              <a:tr h="42773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200" spc="-20" dirty="0">
                          <a:effectLst/>
                        </a:rPr>
                        <a:t>Liguria</a:t>
                      </a:r>
                      <a:endParaRPr lang="it-IT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200" b="1" dirty="0">
                          <a:effectLst/>
                        </a:rPr>
                        <a:t>4</a:t>
                      </a:r>
                      <a:endParaRPr lang="it-IT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200" b="1" dirty="0">
                          <a:effectLst/>
                        </a:rPr>
                        <a:t>5</a:t>
                      </a:r>
                      <a:endParaRPr lang="it-IT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200" b="1" dirty="0">
                          <a:effectLst/>
                        </a:rPr>
                        <a:t>59</a:t>
                      </a:r>
                      <a:endParaRPr lang="it-IT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200" b="1" dirty="0">
                          <a:effectLst/>
                        </a:rPr>
                        <a:t>75,9</a:t>
                      </a:r>
                      <a:endParaRPr lang="it-IT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200" b="1" dirty="0">
                          <a:effectLst/>
                        </a:rPr>
                        <a:t>340</a:t>
                      </a:r>
                      <a:endParaRPr lang="it-IT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200" b="1" dirty="0">
                          <a:effectLst/>
                        </a:rPr>
                        <a:t>6</a:t>
                      </a:r>
                      <a:endParaRPr lang="it-IT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200" b="1" dirty="0">
                          <a:effectLst/>
                        </a:rPr>
                        <a:t>74</a:t>
                      </a:r>
                      <a:endParaRPr lang="it-IT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/>
                </a:tc>
              </a:tr>
              <a:tr h="33073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200" spc="-20" dirty="0">
                          <a:effectLst/>
                        </a:rPr>
                        <a:t>Italia</a:t>
                      </a:r>
                      <a:endParaRPr lang="it-IT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200" b="1" dirty="0">
                          <a:effectLst/>
                        </a:rPr>
                        <a:t>268</a:t>
                      </a:r>
                      <a:endParaRPr lang="it-IT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200" b="1" dirty="0">
                          <a:effectLst/>
                        </a:rPr>
                        <a:t>193</a:t>
                      </a:r>
                      <a:endParaRPr lang="it-IT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200" b="1" dirty="0">
                          <a:effectLst/>
                        </a:rPr>
                        <a:t>2.257</a:t>
                      </a:r>
                      <a:endParaRPr lang="it-IT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200" b="1" dirty="0">
                          <a:effectLst/>
                        </a:rPr>
                        <a:t>47,0</a:t>
                      </a:r>
                      <a:endParaRPr lang="it-IT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200" b="1" dirty="0">
                          <a:effectLst/>
                        </a:rPr>
                        <a:t>329</a:t>
                      </a:r>
                      <a:endParaRPr lang="it-IT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200" b="1" dirty="0">
                          <a:effectLst/>
                        </a:rPr>
                        <a:t>199</a:t>
                      </a:r>
                      <a:endParaRPr lang="it-IT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1" dirty="0">
                          <a:effectLst/>
                        </a:rPr>
                        <a:t>2.917</a:t>
                      </a:r>
                      <a:endParaRPr lang="it-IT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/>
                </a:tc>
              </a:tr>
            </a:tbl>
          </a:graphicData>
        </a:graphic>
      </p:graphicFrame>
      <p:sp>
        <p:nvSpPr>
          <p:cNvPr id="5" name="Ovale 4"/>
          <p:cNvSpPr/>
          <p:nvPr/>
        </p:nvSpPr>
        <p:spPr bwMode="auto">
          <a:xfrm>
            <a:off x="6228184" y="3396042"/>
            <a:ext cx="432048" cy="287312"/>
          </a:xfrm>
          <a:prstGeom prst="ellipse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6" name="Ovale 15"/>
          <p:cNvSpPr/>
          <p:nvPr/>
        </p:nvSpPr>
        <p:spPr bwMode="auto">
          <a:xfrm>
            <a:off x="6228184" y="4221088"/>
            <a:ext cx="432048" cy="287312"/>
          </a:xfrm>
          <a:prstGeom prst="ellipse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9" name="Ovale 18"/>
          <p:cNvSpPr/>
          <p:nvPr/>
        </p:nvSpPr>
        <p:spPr bwMode="auto">
          <a:xfrm>
            <a:off x="5236443" y="3811541"/>
            <a:ext cx="432048" cy="287312"/>
          </a:xfrm>
          <a:prstGeom prst="ellipse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0" name="Ovale 19"/>
          <p:cNvSpPr/>
          <p:nvPr/>
        </p:nvSpPr>
        <p:spPr bwMode="auto">
          <a:xfrm>
            <a:off x="5236443" y="2980544"/>
            <a:ext cx="432048" cy="287312"/>
          </a:xfrm>
          <a:prstGeom prst="ellipse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1" name="Ovale 20"/>
          <p:cNvSpPr/>
          <p:nvPr/>
        </p:nvSpPr>
        <p:spPr bwMode="auto">
          <a:xfrm>
            <a:off x="5242967" y="4650072"/>
            <a:ext cx="432048" cy="287312"/>
          </a:xfrm>
          <a:prstGeom prst="ellipse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2" name="Ovale 21"/>
          <p:cNvSpPr/>
          <p:nvPr/>
        </p:nvSpPr>
        <p:spPr bwMode="auto">
          <a:xfrm>
            <a:off x="6252542" y="4683774"/>
            <a:ext cx="432048" cy="287312"/>
          </a:xfrm>
          <a:prstGeom prst="ellipse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627487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6" grpId="0" animBg="1"/>
      <p:bldP spid="19" grpId="0" animBg="1"/>
      <p:bldP spid="20" grpId="0" animBg="1"/>
      <p:bldP spid="21" grpId="0" animBg="1"/>
      <p:bldP spid="2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Line 5"/>
          <p:cNvSpPr>
            <a:spLocks noChangeShapeType="1"/>
          </p:cNvSpPr>
          <p:nvPr/>
        </p:nvSpPr>
        <p:spPr bwMode="auto">
          <a:xfrm>
            <a:off x="457201" y="5961985"/>
            <a:ext cx="8219255" cy="0"/>
          </a:xfrm>
          <a:prstGeom prst="line">
            <a:avLst/>
          </a:prstGeom>
          <a:noFill/>
          <a:ln w="12700">
            <a:solidFill>
              <a:srgbClr val="CA0A20"/>
            </a:solidFill>
            <a:prstDash val="lgDash"/>
            <a:round/>
            <a:headEnd/>
            <a:tailEnd/>
          </a:ln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it-IT" sz="2400">
              <a:solidFill>
                <a:srgbClr val="000000"/>
              </a:solidFill>
            </a:endParaRPr>
          </a:p>
        </p:txBody>
      </p:sp>
      <p:pic>
        <p:nvPicPr>
          <p:cNvPr id="8" name="Immagine 1" descr="logo_censimento_istat_payoff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1" y="6115972"/>
            <a:ext cx="2242592" cy="660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5145088" y="5961985"/>
            <a:ext cx="360045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it-IT" sz="1400" dirty="0" smtClean="0">
                <a:solidFill>
                  <a:srgbClr val="CA0A20"/>
                </a:solidFill>
                <a:latin typeface="Courier New" pitchFamily="49" charset="0"/>
              </a:rPr>
              <a:t>Genova </a:t>
            </a:r>
            <a:r>
              <a:rPr lang="it-IT" sz="1400" dirty="0">
                <a:solidFill>
                  <a:srgbClr val="CA0A20"/>
                </a:solidFill>
                <a:latin typeface="Courier New" pitchFamily="49" charset="0"/>
              </a:rPr>
              <a:t>- </a:t>
            </a:r>
            <a:r>
              <a:rPr lang="it-IT" sz="1400" dirty="0" smtClean="0">
                <a:solidFill>
                  <a:srgbClr val="CA0A20"/>
                </a:solidFill>
                <a:latin typeface="Courier New" pitchFamily="49" charset="0"/>
              </a:rPr>
              <a:t>11 Giugno 2014</a:t>
            </a:r>
            <a:endParaRPr lang="it-IT" sz="1400" dirty="0">
              <a:solidFill>
                <a:srgbClr val="CA0A20"/>
              </a:solidFill>
              <a:latin typeface="Courier New" pitchFamily="49" charset="0"/>
            </a:endParaRPr>
          </a:p>
        </p:txBody>
      </p:sp>
      <p:sp>
        <p:nvSpPr>
          <p:cNvPr id="12" name="Rectangle 14"/>
          <p:cNvSpPr>
            <a:spLocks noChangeArrowheads="1"/>
          </p:cNvSpPr>
          <p:nvPr/>
        </p:nvSpPr>
        <p:spPr bwMode="auto">
          <a:xfrm>
            <a:off x="457201" y="333375"/>
            <a:ext cx="8351837" cy="1655763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/>
          <a:lstStyle/>
          <a:p>
            <a:pPr marL="266700" indent="-266700" eaLnBrk="1" hangingPunct="1">
              <a:tabLst>
                <a:tab pos="266700" algn="l"/>
              </a:tabLst>
              <a:defRPr/>
            </a:pPr>
            <a:r>
              <a:rPr lang="it-IT" sz="2200" b="1" dirty="0" smtClean="0">
                <a:solidFill>
                  <a:srgbClr val="CC0000"/>
                </a:solidFill>
                <a:latin typeface="+mj-lt"/>
                <a:ea typeface="ＭＳ Ｐゴシック" charset="0"/>
              </a:rPr>
              <a:t>La spedizione dei questionari</a:t>
            </a:r>
            <a:endParaRPr lang="it-IT" sz="2200" b="1" dirty="0">
              <a:solidFill>
                <a:srgbClr val="CC0000"/>
              </a:solidFill>
              <a:latin typeface="+mj-lt"/>
              <a:ea typeface="ＭＳ Ｐゴシック" charset="0"/>
            </a:endParaRPr>
          </a:p>
          <a:p>
            <a:pPr marL="266700" indent="-266700" eaLnBrk="1" hangingPunct="1">
              <a:tabLst>
                <a:tab pos="266700" algn="l"/>
              </a:tabLst>
              <a:defRPr/>
            </a:pPr>
            <a:endParaRPr lang="it-IT" sz="500" b="1" dirty="0">
              <a:solidFill>
                <a:srgbClr val="CC0000"/>
              </a:solidFill>
              <a:latin typeface="+mj-lt"/>
              <a:ea typeface="ＭＳ Ｐゴシック" charset="0"/>
            </a:endParaRPr>
          </a:p>
          <a:p>
            <a:pPr marL="266700" indent="-266700">
              <a:tabLst>
                <a:tab pos="266700" algn="l"/>
              </a:tabLst>
              <a:defRPr/>
            </a:pPr>
            <a:r>
              <a:rPr lang="it-IT" sz="1600" b="1" dirty="0">
                <a:latin typeface="Arial" charset="0"/>
              </a:rPr>
              <a:t>Esito spedizione postale per UPC – </a:t>
            </a:r>
            <a:r>
              <a:rPr lang="fr-FR" sz="1600" b="1" dirty="0" err="1" smtClean="0">
                <a:latin typeface="Arial" charset="0"/>
              </a:rPr>
              <a:t>Valori</a:t>
            </a:r>
            <a:r>
              <a:rPr lang="fr-FR" sz="1600" b="1" dirty="0" smtClean="0">
                <a:latin typeface="Arial" charset="0"/>
              </a:rPr>
              <a:t> </a:t>
            </a:r>
            <a:r>
              <a:rPr lang="fr-FR" sz="1600" b="1" dirty="0" err="1" smtClean="0">
                <a:latin typeface="Arial" charset="0"/>
              </a:rPr>
              <a:t>percentuali</a:t>
            </a:r>
            <a:r>
              <a:rPr lang="fr-FR" sz="1600" b="1" dirty="0" smtClean="0">
                <a:latin typeface="Arial" charset="0"/>
              </a:rPr>
              <a:t> </a:t>
            </a:r>
            <a:r>
              <a:rPr lang="fr-FR" sz="1600" b="1" dirty="0" err="1" smtClean="0">
                <a:latin typeface="Arial" charset="0"/>
              </a:rPr>
              <a:t>sul</a:t>
            </a:r>
            <a:r>
              <a:rPr lang="fr-FR" sz="1600" b="1" dirty="0" smtClean="0">
                <a:latin typeface="Arial" charset="0"/>
              </a:rPr>
              <a:t> totale delle </a:t>
            </a:r>
            <a:r>
              <a:rPr lang="fr-FR" sz="1600" b="1" dirty="0" err="1" smtClean="0">
                <a:latin typeface="Arial" charset="0"/>
              </a:rPr>
              <a:t>unità</a:t>
            </a:r>
            <a:r>
              <a:rPr lang="fr-FR" sz="1600" b="1" dirty="0" smtClean="0">
                <a:latin typeface="Arial" charset="0"/>
              </a:rPr>
              <a:t> in lista</a:t>
            </a:r>
            <a:endParaRPr lang="it-IT" sz="2200" b="1" dirty="0">
              <a:solidFill>
                <a:srgbClr val="CC0000"/>
              </a:solidFill>
              <a:latin typeface="+mj-lt"/>
              <a:ea typeface="ＭＳ Ｐゴシック" charset="0"/>
            </a:endParaRPr>
          </a:p>
        </p:txBody>
      </p:sp>
      <p:pic>
        <p:nvPicPr>
          <p:cNvPr id="13" name="Immagine 12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" y="1454567"/>
            <a:ext cx="6419055" cy="3814038"/>
          </a:xfrm>
          <a:prstGeom prst="rect">
            <a:avLst/>
          </a:prstGeom>
          <a:noFill/>
        </p:spPr>
      </p:pic>
      <p:sp>
        <p:nvSpPr>
          <p:cNvPr id="14" name="Rectangle 14"/>
          <p:cNvSpPr>
            <a:spLocks noChangeArrowheads="1"/>
          </p:cNvSpPr>
          <p:nvPr/>
        </p:nvSpPr>
        <p:spPr bwMode="auto">
          <a:xfrm>
            <a:off x="6792814" y="1268760"/>
            <a:ext cx="2016224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marL="342900" indent="-342900" algn="just" eaLnBrk="1" hangingPunct="1">
              <a:lnSpc>
                <a:spcPct val="115000"/>
              </a:lnSpc>
              <a:buClr>
                <a:srgbClr val="002060"/>
              </a:buClr>
              <a:tabLst>
                <a:tab pos="266700" algn="l"/>
              </a:tabLst>
              <a:defRPr/>
            </a:pPr>
            <a:endParaRPr lang="it-IT" sz="1600" b="1" dirty="0" smtClean="0">
              <a:solidFill>
                <a:schemeClr val="bg2"/>
              </a:solidFill>
              <a:latin typeface="Arial" pitchFamily="34" charset="0"/>
              <a:ea typeface="ＭＳ Ｐゴシック" pitchFamily="34" charset="-128"/>
            </a:endParaRPr>
          </a:p>
          <a:p>
            <a:pPr algn="just" eaLnBrk="1" hangingPunct="1">
              <a:lnSpc>
                <a:spcPct val="115000"/>
              </a:lnSpc>
              <a:buClr>
                <a:srgbClr val="002060"/>
              </a:buClr>
              <a:tabLst>
                <a:tab pos="266700" algn="l"/>
              </a:tabLst>
              <a:defRPr/>
            </a:pPr>
            <a:r>
              <a:rPr lang="it-IT" sz="1600" b="1" dirty="0" smtClean="0">
                <a:solidFill>
                  <a:schemeClr val="bg2"/>
                </a:solidFill>
              </a:rPr>
              <a:t>Questionari consegnati:</a:t>
            </a:r>
            <a:endParaRPr lang="it-IT" sz="1600" b="1" dirty="0" smtClean="0">
              <a:solidFill>
                <a:schemeClr val="bg2"/>
              </a:solidFill>
              <a:latin typeface="Arial" pitchFamily="34" charset="0"/>
              <a:ea typeface="ＭＳ Ｐゴシック" pitchFamily="34" charset="-128"/>
            </a:endParaRPr>
          </a:p>
          <a:p>
            <a:pPr marL="342900" indent="-342900" algn="just" eaLnBrk="1" hangingPunct="1">
              <a:lnSpc>
                <a:spcPct val="115000"/>
              </a:lnSpc>
              <a:buClr>
                <a:srgbClr val="002060"/>
              </a:buClr>
              <a:buFont typeface="Arial" panose="020B0604020202020204" pitchFamily="34" charset="0"/>
              <a:buChar char="•"/>
              <a:tabLst>
                <a:tab pos="266700" algn="l"/>
              </a:tabLst>
              <a:defRPr/>
            </a:pPr>
            <a:r>
              <a:rPr lang="it-IT" sz="1600" b="1" dirty="0" smtClean="0">
                <a:solidFill>
                  <a:schemeClr val="bg2"/>
                </a:solidFill>
              </a:rPr>
              <a:t>Imprese</a:t>
            </a:r>
          </a:p>
          <a:p>
            <a:pPr marL="342900" indent="-342900" algn="just" eaLnBrk="1" hangingPunct="1">
              <a:lnSpc>
                <a:spcPct val="115000"/>
              </a:lnSpc>
              <a:buClr>
                <a:srgbClr val="002060"/>
              </a:buClr>
              <a:tabLst>
                <a:tab pos="266700" algn="l"/>
              </a:tabLst>
              <a:defRPr/>
            </a:pPr>
            <a:r>
              <a:rPr lang="it-IT" sz="1600" b="1" dirty="0" smtClean="0">
                <a:solidFill>
                  <a:srgbClr val="C00000"/>
                </a:solidFill>
              </a:rPr>
              <a:t>		Liguria: </a:t>
            </a:r>
            <a:r>
              <a:rPr lang="it-IT" sz="1600" b="1" dirty="0" smtClean="0">
                <a:solidFill>
                  <a:srgbClr val="C00000"/>
                </a:solidFill>
                <a:latin typeface="Arial" pitchFamily="34" charset="0"/>
                <a:ea typeface="ＭＳ Ｐゴシック" pitchFamily="34" charset="-128"/>
              </a:rPr>
              <a:t>93% </a:t>
            </a:r>
          </a:p>
          <a:p>
            <a:pPr marL="342900" indent="-342900" algn="just" eaLnBrk="1" hangingPunct="1">
              <a:lnSpc>
                <a:spcPct val="115000"/>
              </a:lnSpc>
              <a:buClr>
                <a:srgbClr val="002060"/>
              </a:buClr>
              <a:tabLst>
                <a:tab pos="266700" algn="l"/>
              </a:tabLst>
              <a:defRPr/>
            </a:pPr>
            <a:r>
              <a:rPr lang="it-IT" sz="1600" b="1" dirty="0" smtClean="0">
                <a:solidFill>
                  <a:srgbClr val="002060"/>
                </a:solidFill>
              </a:rPr>
              <a:t>		Italia: </a:t>
            </a:r>
            <a:r>
              <a:rPr lang="it-IT" sz="1600" b="1" dirty="0" smtClean="0">
                <a:solidFill>
                  <a:srgbClr val="002060"/>
                </a:solidFill>
                <a:latin typeface="Arial" pitchFamily="34" charset="0"/>
                <a:ea typeface="ＭＳ Ｐゴシック" pitchFamily="34" charset="-128"/>
              </a:rPr>
              <a:t>92%</a:t>
            </a:r>
            <a:endParaRPr lang="it-IT" sz="1600" dirty="0" smtClean="0">
              <a:solidFill>
                <a:srgbClr val="002060"/>
              </a:solidFill>
              <a:latin typeface="Arial" pitchFamily="34" charset="0"/>
              <a:ea typeface="ＭＳ Ｐゴシック" pitchFamily="34" charset="-128"/>
            </a:endParaRPr>
          </a:p>
          <a:p>
            <a:pPr marL="285750" indent="-285750" algn="just" eaLnBrk="1" hangingPunct="1">
              <a:lnSpc>
                <a:spcPct val="115000"/>
              </a:lnSpc>
              <a:buClr>
                <a:srgbClr val="002060"/>
              </a:buClr>
              <a:buFont typeface="Arial" panose="020B0604020202020204" pitchFamily="34" charset="0"/>
              <a:buChar char="•"/>
              <a:tabLst>
                <a:tab pos="266700" algn="l"/>
              </a:tabLst>
              <a:defRPr/>
            </a:pPr>
            <a:r>
              <a:rPr lang="it-IT" sz="1600" b="1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No profit:</a:t>
            </a:r>
          </a:p>
          <a:p>
            <a:pPr marL="342900" indent="-342900" algn="just" eaLnBrk="1" hangingPunct="1">
              <a:lnSpc>
                <a:spcPct val="115000"/>
              </a:lnSpc>
              <a:buClr>
                <a:srgbClr val="002060"/>
              </a:buClr>
              <a:tabLst>
                <a:tab pos="266700" algn="l"/>
              </a:tabLst>
              <a:defRPr/>
            </a:pPr>
            <a:r>
              <a:rPr lang="it-IT" sz="1600" b="1" dirty="0" smtClean="0">
                <a:solidFill>
                  <a:srgbClr val="C00000"/>
                </a:solidFill>
              </a:rPr>
              <a:t>		Liguria: 80% </a:t>
            </a:r>
          </a:p>
          <a:p>
            <a:pPr marL="342900" indent="-342900" algn="just" eaLnBrk="1" hangingPunct="1">
              <a:lnSpc>
                <a:spcPct val="115000"/>
              </a:lnSpc>
              <a:buClr>
                <a:srgbClr val="002060"/>
              </a:buClr>
              <a:tabLst>
                <a:tab pos="266700" algn="l"/>
              </a:tabLst>
              <a:defRPr/>
            </a:pPr>
            <a:r>
              <a:rPr lang="it-IT" sz="1600" b="1" dirty="0" smtClean="0">
                <a:solidFill>
                  <a:srgbClr val="002060"/>
                </a:solidFill>
                <a:latin typeface="Arial" pitchFamily="34" charset="0"/>
                <a:ea typeface="ＭＳ Ｐゴシック" pitchFamily="34" charset="-128"/>
              </a:rPr>
              <a:t>		Italia: 75%</a:t>
            </a: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q"/>
              <a:tabLst>
                <a:tab pos="266700" algn="l"/>
              </a:tabLst>
              <a:defRPr/>
            </a:pPr>
            <a:endParaRPr lang="it-IT" sz="1600" b="1" dirty="0" smtClean="0">
              <a:solidFill>
                <a:schemeClr val="bg2"/>
              </a:solidFill>
              <a:latin typeface="Arial" pitchFamily="34" charset="0"/>
              <a:ea typeface="ＭＳ Ｐゴシック" pitchFamily="34" charset="-128"/>
            </a:endParaRP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q"/>
              <a:tabLst>
                <a:tab pos="266700" algn="l"/>
              </a:tabLst>
              <a:defRPr/>
            </a:pPr>
            <a:endParaRPr lang="it-IT" sz="1600" b="1" dirty="0" smtClean="0">
              <a:solidFill>
                <a:schemeClr val="bg2"/>
              </a:solidFill>
              <a:latin typeface="Arial" pitchFamily="34" charset="0"/>
              <a:ea typeface="ＭＳ Ｐゴシック" pitchFamily="34" charset="-128"/>
            </a:endParaRP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q"/>
              <a:tabLst>
                <a:tab pos="266700" algn="l"/>
              </a:tabLst>
              <a:defRPr/>
            </a:pPr>
            <a:endParaRPr lang="it-IT" sz="1600" dirty="0" smtClean="0">
              <a:solidFill>
                <a:schemeClr val="bg2"/>
              </a:solidFill>
              <a:latin typeface="Arial" pitchFamily="34" charset="0"/>
              <a:ea typeface="ＭＳ Ｐゴシック" pitchFamily="34" charset="-128"/>
            </a:endParaRP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q"/>
              <a:tabLst>
                <a:tab pos="266700" algn="l"/>
              </a:tabLst>
              <a:defRPr/>
            </a:pPr>
            <a:endParaRPr lang="it-IT" sz="1600" dirty="0" smtClean="0">
              <a:solidFill>
                <a:schemeClr val="bg2"/>
              </a:solidFill>
              <a:latin typeface="Arial" pitchFamily="34" charset="0"/>
              <a:ea typeface="ＭＳ Ｐゴシック" pitchFamily="34" charset="-128"/>
            </a:endParaRP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q"/>
              <a:tabLst>
                <a:tab pos="266700" algn="l"/>
              </a:tabLst>
              <a:defRPr/>
            </a:pPr>
            <a:endParaRPr lang="it-IT" sz="1600" dirty="0">
              <a:solidFill>
                <a:schemeClr val="bg2"/>
              </a:solidFill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2" name="Rettangolo 1"/>
          <p:cNvSpPr/>
          <p:nvPr/>
        </p:nvSpPr>
        <p:spPr>
          <a:xfrm>
            <a:off x="3347864" y="2623731"/>
            <a:ext cx="6463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b="1" dirty="0">
                <a:solidFill>
                  <a:srgbClr val="C00000"/>
                </a:solidFill>
                <a:latin typeface="Arial" pitchFamily="34" charset="0"/>
                <a:ea typeface="ＭＳ Ｐゴシック" pitchFamily="34" charset="-128"/>
              </a:rPr>
              <a:t>83%</a:t>
            </a:r>
            <a:endParaRPr lang="it-IT" dirty="0"/>
          </a:p>
        </p:txBody>
      </p:sp>
      <p:sp>
        <p:nvSpPr>
          <p:cNvPr id="3" name="Rettangolo 2"/>
          <p:cNvSpPr/>
          <p:nvPr/>
        </p:nvSpPr>
        <p:spPr>
          <a:xfrm>
            <a:off x="4309953" y="2708920"/>
            <a:ext cx="6463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b="1" dirty="0">
                <a:solidFill>
                  <a:srgbClr val="002060"/>
                </a:solidFill>
                <a:latin typeface="Arial" pitchFamily="34" charset="0"/>
                <a:ea typeface="ＭＳ Ｐゴシック" pitchFamily="34" charset="-128"/>
              </a:rPr>
              <a:t>81%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89107924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2" grpId="0"/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977907"/>
            <a:ext cx="8219255" cy="4907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100" name="Line 5"/>
          <p:cNvSpPr>
            <a:spLocks noChangeShapeType="1"/>
          </p:cNvSpPr>
          <p:nvPr/>
        </p:nvSpPr>
        <p:spPr bwMode="auto">
          <a:xfrm>
            <a:off x="457201" y="5961985"/>
            <a:ext cx="8219255" cy="0"/>
          </a:xfrm>
          <a:prstGeom prst="line">
            <a:avLst/>
          </a:prstGeom>
          <a:noFill/>
          <a:ln w="12700">
            <a:solidFill>
              <a:srgbClr val="CA0A20"/>
            </a:solidFill>
            <a:prstDash val="lgDash"/>
            <a:round/>
            <a:headEnd/>
            <a:tailEnd/>
          </a:ln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it-IT" sz="2400">
              <a:solidFill>
                <a:srgbClr val="000000"/>
              </a:solidFill>
            </a:endParaRPr>
          </a:p>
        </p:txBody>
      </p:sp>
      <p:pic>
        <p:nvPicPr>
          <p:cNvPr id="8" name="Immagine 1" descr="logo_censimento_istat_payoff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1" y="6115972"/>
            <a:ext cx="2242592" cy="660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5111924" y="5961985"/>
            <a:ext cx="360045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it-IT" sz="1400" dirty="0" smtClean="0">
                <a:solidFill>
                  <a:srgbClr val="CA0A20"/>
                </a:solidFill>
                <a:latin typeface="Courier New" pitchFamily="49" charset="0"/>
              </a:rPr>
              <a:t>Genova </a:t>
            </a:r>
            <a:r>
              <a:rPr lang="it-IT" sz="1400" dirty="0">
                <a:solidFill>
                  <a:srgbClr val="CA0A20"/>
                </a:solidFill>
                <a:latin typeface="Courier New" pitchFamily="49" charset="0"/>
              </a:rPr>
              <a:t>- </a:t>
            </a:r>
            <a:r>
              <a:rPr lang="it-IT" sz="1400" dirty="0" smtClean="0">
                <a:solidFill>
                  <a:srgbClr val="CA0A20"/>
                </a:solidFill>
                <a:latin typeface="Courier New" pitchFamily="49" charset="0"/>
              </a:rPr>
              <a:t>11 Giugno 2014</a:t>
            </a:r>
            <a:endParaRPr lang="it-IT" sz="1400" dirty="0">
              <a:solidFill>
                <a:srgbClr val="CA0A20"/>
              </a:solidFill>
              <a:latin typeface="Courier New" pitchFamily="49" charset="0"/>
            </a:endParaRPr>
          </a:p>
        </p:txBody>
      </p:sp>
      <p:sp>
        <p:nvSpPr>
          <p:cNvPr id="2" name="CasellaDiTesto 1"/>
          <p:cNvSpPr txBox="1"/>
          <p:nvPr/>
        </p:nvSpPr>
        <p:spPr>
          <a:xfrm>
            <a:off x="8327208" y="1034526"/>
            <a:ext cx="7032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b="1" dirty="0" smtClean="0">
                <a:solidFill>
                  <a:srgbClr val="C00000"/>
                </a:solidFill>
              </a:rPr>
              <a:t>86,4%</a:t>
            </a:r>
            <a:endParaRPr lang="it-IT" sz="1400" b="1" dirty="0">
              <a:solidFill>
                <a:srgbClr val="C00000"/>
              </a:solidFill>
            </a:endParaRPr>
          </a:p>
        </p:txBody>
      </p:sp>
      <p:sp>
        <p:nvSpPr>
          <p:cNvPr id="12" name="CasellaDiTesto 11"/>
          <p:cNvSpPr txBox="1"/>
          <p:nvPr/>
        </p:nvSpPr>
        <p:spPr>
          <a:xfrm>
            <a:off x="8324836" y="1342303"/>
            <a:ext cx="7032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b="1" dirty="0" smtClean="0">
                <a:solidFill>
                  <a:srgbClr val="0070C0"/>
                </a:solidFill>
              </a:rPr>
              <a:t>84,9%</a:t>
            </a:r>
            <a:endParaRPr lang="it-IT" sz="1400" b="1" dirty="0">
              <a:solidFill>
                <a:srgbClr val="0070C0"/>
              </a:solidFill>
            </a:endParaRPr>
          </a:p>
        </p:txBody>
      </p:sp>
      <p:cxnSp>
        <p:nvCxnSpPr>
          <p:cNvPr id="4" name="Connettore 1 3"/>
          <p:cNvCxnSpPr/>
          <p:nvPr/>
        </p:nvCxnSpPr>
        <p:spPr bwMode="auto">
          <a:xfrm>
            <a:off x="6084168" y="1146075"/>
            <a:ext cx="0" cy="3888433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accent1">
                <a:lumMod val="90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4" name="Connettore 1 13"/>
          <p:cNvCxnSpPr/>
          <p:nvPr/>
        </p:nvCxnSpPr>
        <p:spPr bwMode="auto">
          <a:xfrm>
            <a:off x="2843807" y="1146075"/>
            <a:ext cx="0" cy="3888433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accent1">
                <a:lumMod val="90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6" name="Connettore 1 15"/>
          <p:cNvCxnSpPr/>
          <p:nvPr/>
        </p:nvCxnSpPr>
        <p:spPr bwMode="auto">
          <a:xfrm>
            <a:off x="4283968" y="1124743"/>
            <a:ext cx="0" cy="3888433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accent1">
                <a:lumMod val="90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7" name="Connettore 1 16"/>
          <p:cNvCxnSpPr/>
          <p:nvPr/>
        </p:nvCxnSpPr>
        <p:spPr bwMode="auto">
          <a:xfrm>
            <a:off x="5125317" y="1109861"/>
            <a:ext cx="0" cy="3924647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accent1">
                <a:lumMod val="90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22" name="Text Box 7"/>
          <p:cNvSpPr txBox="1">
            <a:spLocks noChangeArrowheads="1"/>
          </p:cNvSpPr>
          <p:nvPr/>
        </p:nvSpPr>
        <p:spPr bwMode="auto">
          <a:xfrm>
            <a:off x="1945282" y="3300606"/>
            <a:ext cx="898525" cy="530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Aft>
                <a:spcPts val="1000"/>
              </a:spcAft>
            </a:pPr>
            <a:r>
              <a:rPr lang="it-IT" sz="1400" b="1" i="1" dirty="0" smtClean="0">
                <a:solidFill>
                  <a:srgbClr val="C00000"/>
                </a:solidFill>
                <a:latin typeface="Calibri" pitchFamily="34" charset="0"/>
              </a:rPr>
              <a:t>I sollecito PEC</a:t>
            </a:r>
          </a:p>
          <a:p>
            <a:pPr algn="ctr">
              <a:spcAft>
                <a:spcPts val="1000"/>
              </a:spcAft>
            </a:pPr>
            <a:r>
              <a:rPr lang="it-IT" sz="1400" b="1" i="1" dirty="0" smtClean="0">
                <a:solidFill>
                  <a:srgbClr val="C00000"/>
                </a:solidFill>
                <a:latin typeface="Calibri" pitchFamily="34" charset="0"/>
              </a:rPr>
              <a:t>3 mila</a:t>
            </a:r>
            <a:endParaRPr lang="it-IT" sz="1400" i="1" dirty="0"/>
          </a:p>
        </p:txBody>
      </p:sp>
      <p:sp>
        <p:nvSpPr>
          <p:cNvPr id="24" name="Text Box 7"/>
          <p:cNvSpPr txBox="1">
            <a:spLocks noChangeArrowheads="1"/>
          </p:cNvSpPr>
          <p:nvPr/>
        </p:nvSpPr>
        <p:spPr bwMode="auto">
          <a:xfrm>
            <a:off x="3385443" y="2929786"/>
            <a:ext cx="898525" cy="530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Aft>
                <a:spcPts val="1000"/>
              </a:spcAft>
            </a:pPr>
            <a:r>
              <a:rPr lang="it-IT" sz="1400" b="1" i="1" dirty="0" smtClean="0">
                <a:solidFill>
                  <a:srgbClr val="C00000"/>
                </a:solidFill>
                <a:latin typeface="Calibri" pitchFamily="34" charset="0"/>
              </a:rPr>
              <a:t>Sollecito postale</a:t>
            </a:r>
            <a:endParaRPr lang="it-IT" sz="1400" i="1" dirty="0"/>
          </a:p>
          <a:p>
            <a:pPr algn="ctr">
              <a:spcAft>
                <a:spcPts val="1000"/>
              </a:spcAft>
            </a:pPr>
            <a:r>
              <a:rPr lang="it-IT" sz="1400" b="1" i="1" dirty="0" smtClean="0">
                <a:solidFill>
                  <a:srgbClr val="C00000"/>
                </a:solidFill>
                <a:latin typeface="Calibri" pitchFamily="34" charset="0"/>
              </a:rPr>
              <a:t>8 mila</a:t>
            </a:r>
            <a:endParaRPr lang="it-IT" sz="1400" b="1" i="1" dirty="0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26" name="Text Box 7"/>
          <p:cNvSpPr txBox="1">
            <a:spLocks noChangeArrowheads="1"/>
          </p:cNvSpPr>
          <p:nvPr/>
        </p:nvSpPr>
        <p:spPr bwMode="auto">
          <a:xfrm>
            <a:off x="4400079" y="2182862"/>
            <a:ext cx="898525" cy="530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Aft>
                <a:spcPts val="1000"/>
              </a:spcAft>
            </a:pPr>
            <a:r>
              <a:rPr lang="it-IT" sz="1400" b="1" i="1" dirty="0" smtClean="0">
                <a:solidFill>
                  <a:srgbClr val="C00000"/>
                </a:solidFill>
                <a:latin typeface="Calibri" pitchFamily="34" charset="0"/>
              </a:rPr>
              <a:t>II sollecito PEC</a:t>
            </a:r>
          </a:p>
          <a:p>
            <a:pPr algn="ctr">
              <a:spcAft>
                <a:spcPts val="1000"/>
              </a:spcAft>
            </a:pPr>
            <a:r>
              <a:rPr lang="it-IT" sz="1400" b="1" i="1" dirty="0" smtClean="0">
                <a:solidFill>
                  <a:srgbClr val="C00000"/>
                </a:solidFill>
                <a:latin typeface="Calibri" pitchFamily="34" charset="0"/>
              </a:rPr>
              <a:t>2 mila</a:t>
            </a:r>
            <a:endParaRPr lang="it-IT" sz="1400" i="1" dirty="0"/>
          </a:p>
        </p:txBody>
      </p:sp>
      <p:sp>
        <p:nvSpPr>
          <p:cNvPr id="39" name="Text Box 7"/>
          <p:cNvSpPr txBox="1">
            <a:spLocks noChangeArrowheads="1"/>
          </p:cNvSpPr>
          <p:nvPr/>
        </p:nvSpPr>
        <p:spPr bwMode="auto">
          <a:xfrm>
            <a:off x="5292080" y="1870629"/>
            <a:ext cx="898525" cy="530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Aft>
                <a:spcPts val="1000"/>
              </a:spcAft>
            </a:pPr>
            <a:r>
              <a:rPr lang="it-IT" sz="1400" b="1" i="1" dirty="0" smtClean="0">
                <a:solidFill>
                  <a:srgbClr val="C00000"/>
                </a:solidFill>
                <a:latin typeface="Calibri" pitchFamily="34" charset="0"/>
              </a:rPr>
              <a:t>III sollecito PEC</a:t>
            </a:r>
          </a:p>
          <a:p>
            <a:pPr algn="ctr">
              <a:spcAft>
                <a:spcPts val="1000"/>
              </a:spcAft>
            </a:pPr>
            <a:r>
              <a:rPr lang="it-IT" sz="1400" b="1" i="1" dirty="0" smtClean="0">
                <a:solidFill>
                  <a:srgbClr val="C00000"/>
                </a:solidFill>
                <a:latin typeface="Calibri" pitchFamily="34" charset="0"/>
              </a:rPr>
              <a:t>1500</a:t>
            </a:r>
            <a:endParaRPr lang="it-IT" sz="1400" i="1" dirty="0"/>
          </a:p>
        </p:txBody>
      </p:sp>
      <p:cxnSp>
        <p:nvCxnSpPr>
          <p:cNvPr id="40" name="Connettore 1 39"/>
          <p:cNvCxnSpPr/>
          <p:nvPr/>
        </p:nvCxnSpPr>
        <p:spPr bwMode="auto">
          <a:xfrm flipV="1">
            <a:off x="7668344" y="1124743"/>
            <a:ext cx="0" cy="3888433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42" name="Text Box 7"/>
          <p:cNvSpPr txBox="1">
            <a:spLocks noChangeArrowheads="1"/>
          </p:cNvSpPr>
          <p:nvPr/>
        </p:nvSpPr>
        <p:spPr bwMode="auto">
          <a:xfrm rot="16200000">
            <a:off x="7092158" y="2981850"/>
            <a:ext cx="1042541" cy="426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Aft>
                <a:spcPts val="1000"/>
              </a:spcAft>
            </a:pPr>
            <a:r>
              <a:rPr lang="it-IT" sz="1400" b="1" dirty="0" smtClean="0">
                <a:solidFill>
                  <a:srgbClr val="002060"/>
                </a:solidFill>
                <a:latin typeface="Calibri" pitchFamily="34" charset="0"/>
              </a:rPr>
              <a:t>CHIUSURA</a:t>
            </a:r>
            <a:endParaRPr lang="it-IT" sz="1400" b="1" dirty="0">
              <a:solidFill>
                <a:srgbClr val="002060"/>
              </a:solidFill>
              <a:latin typeface="Calibri" pitchFamily="34" charset="0"/>
            </a:endParaRPr>
          </a:p>
          <a:p>
            <a:pPr algn="ctr">
              <a:spcAft>
                <a:spcPts val="1000"/>
              </a:spcAft>
            </a:pPr>
            <a:endParaRPr lang="it-IT" sz="1400" dirty="0">
              <a:solidFill>
                <a:srgbClr val="002060"/>
              </a:solidFill>
            </a:endParaRPr>
          </a:p>
        </p:txBody>
      </p:sp>
      <p:cxnSp>
        <p:nvCxnSpPr>
          <p:cNvPr id="43" name="Connettore 1 42"/>
          <p:cNvCxnSpPr/>
          <p:nvPr/>
        </p:nvCxnSpPr>
        <p:spPr bwMode="auto">
          <a:xfrm flipV="1">
            <a:off x="8223789" y="1109861"/>
            <a:ext cx="19100" cy="3888433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45" name="Text Box 7"/>
          <p:cNvSpPr txBox="1">
            <a:spLocks noChangeArrowheads="1"/>
          </p:cNvSpPr>
          <p:nvPr/>
        </p:nvSpPr>
        <p:spPr bwMode="auto">
          <a:xfrm rot="16200000">
            <a:off x="7474891" y="2448219"/>
            <a:ext cx="1497797" cy="530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Aft>
                <a:spcPts val="1000"/>
              </a:spcAft>
            </a:pPr>
            <a:r>
              <a:rPr lang="it-IT" sz="1400" b="1" dirty="0" smtClean="0">
                <a:solidFill>
                  <a:srgbClr val="002060"/>
                </a:solidFill>
                <a:latin typeface="Calibri" pitchFamily="34" charset="0"/>
              </a:rPr>
              <a:t>ACCERTAMENTO</a:t>
            </a:r>
            <a:endParaRPr lang="it-IT" sz="1400" b="1" dirty="0">
              <a:solidFill>
                <a:srgbClr val="002060"/>
              </a:solidFill>
              <a:latin typeface="Calibri" pitchFamily="34" charset="0"/>
            </a:endParaRPr>
          </a:p>
          <a:p>
            <a:pPr algn="ctr">
              <a:spcAft>
                <a:spcPts val="1000"/>
              </a:spcAft>
            </a:pPr>
            <a:endParaRPr lang="it-IT" sz="1400" dirty="0">
              <a:solidFill>
                <a:srgbClr val="002060"/>
              </a:solidFill>
            </a:endParaRPr>
          </a:p>
        </p:txBody>
      </p:sp>
      <p:sp>
        <p:nvSpPr>
          <p:cNvPr id="46" name="Rectangle 14"/>
          <p:cNvSpPr>
            <a:spLocks noChangeArrowheads="1"/>
          </p:cNvSpPr>
          <p:nvPr/>
        </p:nvSpPr>
        <p:spPr bwMode="auto">
          <a:xfrm>
            <a:off x="467544" y="260648"/>
            <a:ext cx="8351837" cy="1655763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/>
          <a:lstStyle/>
          <a:p>
            <a:pPr marL="266700" indent="-266700" eaLnBrk="1" hangingPunct="1">
              <a:tabLst>
                <a:tab pos="266700" algn="l"/>
              </a:tabLst>
              <a:defRPr/>
            </a:pPr>
            <a:r>
              <a:rPr lang="it-IT" sz="2200" b="1" dirty="0">
                <a:solidFill>
                  <a:srgbClr val="CC0000"/>
                </a:solidFill>
                <a:latin typeface="+mj-lt"/>
                <a:ea typeface="ＭＳ Ｐゴシック" charset="0"/>
              </a:rPr>
              <a:t>La restituzione dei questionari compilati</a:t>
            </a:r>
          </a:p>
          <a:p>
            <a:pPr marL="266700" indent="-266700" eaLnBrk="1" hangingPunct="1">
              <a:tabLst>
                <a:tab pos="266700" algn="l"/>
              </a:tabLst>
              <a:defRPr/>
            </a:pPr>
            <a:endParaRPr lang="it-IT" sz="500" b="1" dirty="0">
              <a:solidFill>
                <a:srgbClr val="CC0000"/>
              </a:solidFill>
              <a:latin typeface="+mj-lt"/>
              <a:ea typeface="ＭＳ Ｐゴシック" charset="0"/>
            </a:endParaRPr>
          </a:p>
          <a:p>
            <a:pPr>
              <a:defRPr/>
            </a:pPr>
            <a:r>
              <a:rPr lang="fr-FR" sz="1600" b="1" dirty="0" err="1">
                <a:latin typeface="Arial" charset="0"/>
              </a:rPr>
              <a:t>Andamento</a:t>
            </a:r>
            <a:r>
              <a:rPr lang="fr-FR" sz="1600" b="1" dirty="0">
                <a:latin typeface="Arial" charset="0"/>
              </a:rPr>
              <a:t> </a:t>
            </a:r>
            <a:r>
              <a:rPr lang="fr-FR" sz="1600" b="1" dirty="0" err="1">
                <a:latin typeface="Arial" charset="0"/>
              </a:rPr>
              <a:t>della</a:t>
            </a:r>
            <a:r>
              <a:rPr lang="fr-FR" sz="1600" b="1" dirty="0">
                <a:latin typeface="Arial" charset="0"/>
              </a:rPr>
              <a:t> </a:t>
            </a:r>
            <a:r>
              <a:rPr lang="fr-FR" sz="1600" b="1" dirty="0" err="1">
                <a:latin typeface="Arial" charset="0"/>
              </a:rPr>
              <a:t>restituzione</a:t>
            </a:r>
            <a:r>
              <a:rPr lang="fr-FR" sz="1600" b="1" dirty="0">
                <a:latin typeface="Arial" charset="0"/>
              </a:rPr>
              <a:t> </a:t>
            </a:r>
            <a:r>
              <a:rPr lang="fr-FR" sz="1600" b="1" dirty="0" smtClean="0">
                <a:latin typeface="Arial" charset="0"/>
              </a:rPr>
              <a:t>in </a:t>
            </a:r>
            <a:r>
              <a:rPr lang="fr-FR" sz="1600" b="1" dirty="0" err="1" smtClean="0">
                <a:latin typeface="Arial" charset="0"/>
              </a:rPr>
              <a:t>Liguria</a:t>
            </a:r>
            <a:r>
              <a:rPr lang="fr-FR" sz="1600" b="1" dirty="0" smtClean="0">
                <a:latin typeface="Arial" charset="0"/>
              </a:rPr>
              <a:t> </a:t>
            </a:r>
            <a:r>
              <a:rPr lang="fr-FR" sz="1600" b="1" dirty="0">
                <a:latin typeface="Arial" charset="0"/>
              </a:rPr>
              <a:t>e in </a:t>
            </a:r>
            <a:r>
              <a:rPr lang="fr-FR" sz="1600" b="1" dirty="0" err="1">
                <a:latin typeface="Arial" charset="0"/>
              </a:rPr>
              <a:t>Italia</a:t>
            </a:r>
            <a:r>
              <a:rPr lang="fr-FR" sz="1600" b="1" dirty="0">
                <a:latin typeface="Arial" charset="0"/>
              </a:rPr>
              <a:t> </a:t>
            </a:r>
            <a:r>
              <a:rPr lang="fr-FR" sz="1600" b="1" dirty="0" smtClean="0">
                <a:latin typeface="Arial" charset="0"/>
              </a:rPr>
              <a:t>– </a:t>
            </a:r>
            <a:r>
              <a:rPr lang="fr-FR" sz="1600" b="1" dirty="0" err="1" smtClean="0">
                <a:latin typeface="Arial" charset="0"/>
              </a:rPr>
              <a:t>Percentuali</a:t>
            </a:r>
            <a:r>
              <a:rPr lang="fr-FR" sz="1600" b="1" dirty="0" smtClean="0">
                <a:latin typeface="Arial" charset="0"/>
              </a:rPr>
              <a:t> </a:t>
            </a:r>
            <a:r>
              <a:rPr lang="fr-FR" sz="1600" b="1" dirty="0" err="1" smtClean="0">
                <a:latin typeface="Arial" charset="0"/>
              </a:rPr>
              <a:t>cumulate</a:t>
            </a:r>
            <a:endParaRPr lang="it-IT" sz="1600" b="1" dirty="0">
              <a:latin typeface="Arial" charset="0"/>
            </a:endParaRPr>
          </a:p>
        </p:txBody>
      </p:sp>
      <p:sp>
        <p:nvSpPr>
          <p:cNvPr id="21" name="CasellaDiTesto 20"/>
          <p:cNvSpPr txBox="1"/>
          <p:nvPr/>
        </p:nvSpPr>
        <p:spPr>
          <a:xfrm>
            <a:off x="6887333" y="1494851"/>
            <a:ext cx="7032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b="1" dirty="0" smtClean="0">
                <a:solidFill>
                  <a:srgbClr val="C00000"/>
                </a:solidFill>
              </a:rPr>
              <a:t>76,7%</a:t>
            </a:r>
            <a:endParaRPr lang="it-IT" sz="1400" b="1" dirty="0">
              <a:solidFill>
                <a:srgbClr val="C00000"/>
              </a:solidFill>
            </a:endParaRPr>
          </a:p>
        </p:txBody>
      </p:sp>
      <p:sp>
        <p:nvSpPr>
          <p:cNvPr id="23" name="CasellaDiTesto 22"/>
          <p:cNvSpPr txBox="1"/>
          <p:nvPr/>
        </p:nvSpPr>
        <p:spPr>
          <a:xfrm>
            <a:off x="6887333" y="1828209"/>
            <a:ext cx="7032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b="1" dirty="0" smtClean="0">
                <a:solidFill>
                  <a:srgbClr val="0070C0"/>
                </a:solidFill>
              </a:rPr>
              <a:t>77,2%</a:t>
            </a:r>
            <a:endParaRPr lang="it-IT" sz="14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777836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2" grpId="0"/>
      <p:bldP spid="22" grpId="0"/>
      <p:bldP spid="24" grpId="0"/>
      <p:bldP spid="26" grpId="0"/>
      <p:bldP spid="39" grpId="0"/>
      <p:bldP spid="21" grpId="0"/>
      <p:bldP spid="2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Line 5"/>
          <p:cNvSpPr>
            <a:spLocks noChangeShapeType="1"/>
          </p:cNvSpPr>
          <p:nvPr/>
        </p:nvSpPr>
        <p:spPr bwMode="auto">
          <a:xfrm>
            <a:off x="457201" y="5961985"/>
            <a:ext cx="8219255" cy="0"/>
          </a:xfrm>
          <a:prstGeom prst="line">
            <a:avLst/>
          </a:prstGeom>
          <a:noFill/>
          <a:ln w="12700">
            <a:solidFill>
              <a:srgbClr val="CA0A20"/>
            </a:solidFill>
            <a:prstDash val="lgDash"/>
            <a:round/>
            <a:headEnd/>
            <a:tailEnd/>
          </a:ln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it-IT" sz="2400">
              <a:solidFill>
                <a:srgbClr val="000000"/>
              </a:solidFill>
            </a:endParaRPr>
          </a:p>
        </p:txBody>
      </p:sp>
      <p:pic>
        <p:nvPicPr>
          <p:cNvPr id="8" name="Immagine 1" descr="logo_censimento_istat_payoff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1" y="6115972"/>
            <a:ext cx="2242592" cy="660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5145088" y="5961985"/>
            <a:ext cx="360045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it-IT" sz="1400" dirty="0" smtClean="0">
                <a:solidFill>
                  <a:srgbClr val="CA0A20"/>
                </a:solidFill>
                <a:latin typeface="Courier New" pitchFamily="49" charset="0"/>
              </a:rPr>
              <a:t>Genova </a:t>
            </a:r>
            <a:r>
              <a:rPr lang="it-IT" sz="1400" dirty="0">
                <a:solidFill>
                  <a:srgbClr val="CA0A20"/>
                </a:solidFill>
                <a:latin typeface="Courier New" pitchFamily="49" charset="0"/>
              </a:rPr>
              <a:t>- </a:t>
            </a:r>
            <a:r>
              <a:rPr lang="it-IT" sz="1400" dirty="0" smtClean="0">
                <a:solidFill>
                  <a:srgbClr val="CA0A20"/>
                </a:solidFill>
                <a:latin typeface="Courier New" pitchFamily="49" charset="0"/>
              </a:rPr>
              <a:t>11 Giugno 2014</a:t>
            </a:r>
            <a:endParaRPr lang="it-IT" sz="1400" dirty="0">
              <a:solidFill>
                <a:srgbClr val="CA0A20"/>
              </a:solidFill>
              <a:latin typeface="Courier New" pitchFamily="49" charset="0"/>
            </a:endParaRPr>
          </a:p>
        </p:txBody>
      </p:sp>
      <p:sp>
        <p:nvSpPr>
          <p:cNvPr id="12" name="Rectangle 14"/>
          <p:cNvSpPr>
            <a:spLocks noChangeArrowheads="1"/>
          </p:cNvSpPr>
          <p:nvPr/>
        </p:nvSpPr>
        <p:spPr bwMode="auto">
          <a:xfrm>
            <a:off x="468313" y="333375"/>
            <a:ext cx="8351837" cy="1655763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/>
          <a:lstStyle/>
          <a:p>
            <a:pPr marL="266700" indent="-266700" eaLnBrk="1" hangingPunct="1">
              <a:tabLst>
                <a:tab pos="266700" algn="l"/>
              </a:tabLst>
              <a:defRPr/>
            </a:pPr>
            <a:r>
              <a:rPr lang="it-IT" sz="2200" b="1" dirty="0">
                <a:solidFill>
                  <a:srgbClr val="CC0000"/>
                </a:solidFill>
                <a:latin typeface="+mj-lt"/>
                <a:ea typeface="ＭＳ Ｐゴシック" charset="0"/>
              </a:rPr>
              <a:t>La </a:t>
            </a:r>
            <a:r>
              <a:rPr lang="it-IT" sz="2200" b="1" dirty="0" smtClean="0">
                <a:solidFill>
                  <a:srgbClr val="CC0000"/>
                </a:solidFill>
                <a:latin typeface="+mj-lt"/>
                <a:ea typeface="ＭＳ Ｐゴシック" charset="0"/>
              </a:rPr>
              <a:t>restituzione dei questionari compilati</a:t>
            </a:r>
            <a:endParaRPr lang="it-IT" sz="2200" b="1" dirty="0">
              <a:solidFill>
                <a:srgbClr val="CC0000"/>
              </a:solidFill>
              <a:latin typeface="+mj-lt"/>
              <a:ea typeface="ＭＳ Ｐゴシック" charset="0"/>
            </a:endParaRPr>
          </a:p>
          <a:p>
            <a:pPr marL="266700" indent="-266700" eaLnBrk="1" hangingPunct="1">
              <a:tabLst>
                <a:tab pos="266700" algn="l"/>
              </a:tabLst>
              <a:defRPr/>
            </a:pPr>
            <a:endParaRPr lang="it-IT" sz="500" b="1" dirty="0">
              <a:solidFill>
                <a:srgbClr val="CC0000"/>
              </a:solidFill>
              <a:latin typeface="+mj-lt"/>
              <a:ea typeface="ＭＳ Ｐゴシック" charset="0"/>
            </a:endParaRPr>
          </a:p>
          <a:p>
            <a:pPr>
              <a:defRPr/>
            </a:pPr>
            <a:r>
              <a:rPr lang="fr-FR" sz="1600" b="1" dirty="0" err="1" smtClean="0">
                <a:latin typeface="Arial" charset="0"/>
              </a:rPr>
              <a:t>Questionari</a:t>
            </a:r>
            <a:r>
              <a:rPr lang="fr-FR" sz="1600" b="1" dirty="0" smtClean="0">
                <a:latin typeface="Arial" charset="0"/>
              </a:rPr>
              <a:t> </a:t>
            </a:r>
            <a:r>
              <a:rPr lang="fr-FR" sz="1600" b="1" dirty="0" err="1" smtClean="0">
                <a:latin typeface="Arial" charset="0"/>
              </a:rPr>
              <a:t>restituiti</a:t>
            </a:r>
            <a:r>
              <a:rPr lang="fr-FR" sz="1600" b="1" dirty="0" smtClean="0">
                <a:latin typeface="Arial" charset="0"/>
              </a:rPr>
              <a:t> per </a:t>
            </a:r>
            <a:r>
              <a:rPr lang="fr-FR" sz="1600" b="1" dirty="0" err="1" smtClean="0">
                <a:latin typeface="Arial" charset="0"/>
              </a:rPr>
              <a:t>canale</a:t>
            </a:r>
            <a:r>
              <a:rPr lang="fr-FR" sz="1600" b="1" dirty="0" smtClean="0">
                <a:latin typeface="Arial" charset="0"/>
              </a:rPr>
              <a:t> e UPC – </a:t>
            </a:r>
            <a:r>
              <a:rPr lang="fr-FR" sz="1600" b="1" dirty="0" err="1" smtClean="0">
                <a:latin typeface="Arial" charset="0"/>
              </a:rPr>
              <a:t>Valori</a:t>
            </a:r>
            <a:r>
              <a:rPr lang="fr-FR" sz="1600" b="1" dirty="0" smtClean="0">
                <a:latin typeface="Arial" charset="0"/>
              </a:rPr>
              <a:t> </a:t>
            </a:r>
            <a:r>
              <a:rPr lang="fr-FR" sz="1600" b="1" dirty="0" err="1" smtClean="0">
                <a:latin typeface="Arial" charset="0"/>
              </a:rPr>
              <a:t>percentuali</a:t>
            </a:r>
            <a:endParaRPr lang="it-IT" sz="1600" b="1" dirty="0">
              <a:latin typeface="Arial" charset="0"/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357" y="1183704"/>
            <a:ext cx="5853113" cy="4541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CasellaDiTesto 1"/>
          <p:cNvSpPr txBox="1"/>
          <p:nvPr/>
        </p:nvSpPr>
        <p:spPr>
          <a:xfrm>
            <a:off x="3293914" y="2638376"/>
            <a:ext cx="10801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b="1" i="1" dirty="0" smtClean="0">
                <a:solidFill>
                  <a:srgbClr val="C00000"/>
                </a:solidFill>
              </a:rPr>
              <a:t>57,1</a:t>
            </a:r>
            <a:endParaRPr lang="it-IT" sz="1400" b="1" i="1" dirty="0">
              <a:solidFill>
                <a:srgbClr val="C00000"/>
              </a:solidFill>
            </a:endParaRPr>
          </a:p>
        </p:txBody>
      </p:sp>
      <p:sp>
        <p:nvSpPr>
          <p:cNvPr id="11" name="CasellaDiTesto 10"/>
          <p:cNvSpPr txBox="1"/>
          <p:nvPr/>
        </p:nvSpPr>
        <p:spPr>
          <a:xfrm>
            <a:off x="3833974" y="4437112"/>
            <a:ext cx="10801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b="1" i="1" dirty="0" smtClean="0">
                <a:solidFill>
                  <a:srgbClr val="C00000"/>
                </a:solidFill>
              </a:rPr>
              <a:t>66,4</a:t>
            </a:r>
            <a:endParaRPr lang="it-IT" sz="1400" b="1" i="1" dirty="0">
              <a:solidFill>
                <a:srgbClr val="C00000"/>
              </a:solidFill>
            </a:endParaRPr>
          </a:p>
        </p:txBody>
      </p:sp>
      <p:sp>
        <p:nvSpPr>
          <p:cNvPr id="13" name="CasellaDiTesto 12"/>
          <p:cNvSpPr txBox="1"/>
          <p:nvPr/>
        </p:nvSpPr>
        <p:spPr>
          <a:xfrm>
            <a:off x="4914094" y="3839865"/>
            <a:ext cx="10801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b="1" i="1" dirty="0" smtClean="0">
                <a:solidFill>
                  <a:srgbClr val="C00000"/>
                </a:solidFill>
              </a:rPr>
              <a:t>25,2</a:t>
            </a:r>
            <a:endParaRPr lang="it-IT" sz="1400" b="1" i="1" dirty="0">
              <a:solidFill>
                <a:srgbClr val="C00000"/>
              </a:solidFill>
            </a:endParaRPr>
          </a:p>
        </p:txBody>
      </p:sp>
      <p:sp>
        <p:nvSpPr>
          <p:cNvPr id="14" name="CasellaDiTesto 13"/>
          <p:cNvSpPr txBox="1"/>
          <p:nvPr/>
        </p:nvSpPr>
        <p:spPr>
          <a:xfrm>
            <a:off x="4538588" y="2070598"/>
            <a:ext cx="10801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b="1" i="1" dirty="0" smtClean="0">
                <a:solidFill>
                  <a:srgbClr val="C00000"/>
                </a:solidFill>
              </a:rPr>
              <a:t>24,6</a:t>
            </a:r>
            <a:endParaRPr lang="it-IT" sz="1400" b="1" i="1" dirty="0">
              <a:solidFill>
                <a:srgbClr val="C00000"/>
              </a:solidFill>
            </a:endParaRPr>
          </a:p>
        </p:txBody>
      </p:sp>
      <p:sp>
        <p:nvSpPr>
          <p:cNvPr id="16" name="Rectangle 14"/>
          <p:cNvSpPr>
            <a:spLocks noChangeArrowheads="1"/>
          </p:cNvSpPr>
          <p:nvPr/>
        </p:nvSpPr>
        <p:spPr bwMode="auto">
          <a:xfrm>
            <a:off x="6444208" y="1212254"/>
            <a:ext cx="2016224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marL="342900" indent="-342900" algn="just" eaLnBrk="1" hangingPunct="1">
              <a:lnSpc>
                <a:spcPct val="115000"/>
              </a:lnSpc>
              <a:buClr>
                <a:srgbClr val="002060"/>
              </a:buClr>
              <a:tabLst>
                <a:tab pos="266700" algn="l"/>
              </a:tabLst>
              <a:defRPr/>
            </a:pPr>
            <a:endParaRPr lang="it-IT" sz="1600" b="1" dirty="0" smtClean="0">
              <a:solidFill>
                <a:schemeClr val="bg2"/>
              </a:solidFill>
              <a:latin typeface="Arial" pitchFamily="34" charset="0"/>
              <a:ea typeface="ＭＳ Ｐゴシック" pitchFamily="34" charset="-128"/>
            </a:endParaRPr>
          </a:p>
          <a:p>
            <a:pPr algn="just" eaLnBrk="1" hangingPunct="1">
              <a:lnSpc>
                <a:spcPct val="115000"/>
              </a:lnSpc>
              <a:buClr>
                <a:srgbClr val="002060"/>
              </a:buClr>
              <a:tabLst>
                <a:tab pos="266700" algn="l"/>
              </a:tabLst>
              <a:defRPr/>
            </a:pPr>
            <a:r>
              <a:rPr lang="it-IT" sz="1600" b="1" dirty="0" smtClean="0">
                <a:solidFill>
                  <a:schemeClr val="bg2"/>
                </a:solidFill>
              </a:rPr>
              <a:t>Questionari restituiti via web:</a:t>
            </a:r>
            <a:endParaRPr lang="it-IT" sz="1600" b="1" dirty="0" smtClean="0">
              <a:solidFill>
                <a:schemeClr val="bg2"/>
              </a:solidFill>
              <a:latin typeface="Arial" pitchFamily="34" charset="0"/>
              <a:ea typeface="ＭＳ Ｐゴシック" pitchFamily="34" charset="-128"/>
            </a:endParaRPr>
          </a:p>
          <a:p>
            <a:pPr marL="342900" indent="-342900" algn="just" eaLnBrk="1" hangingPunct="1">
              <a:lnSpc>
                <a:spcPct val="115000"/>
              </a:lnSpc>
              <a:buClr>
                <a:srgbClr val="002060"/>
              </a:buClr>
              <a:buFont typeface="Arial" panose="020B0604020202020204" pitchFamily="34" charset="0"/>
              <a:buChar char="•"/>
              <a:tabLst>
                <a:tab pos="266700" algn="l"/>
              </a:tabLst>
              <a:defRPr/>
            </a:pPr>
            <a:r>
              <a:rPr lang="it-IT" sz="1600" b="1" dirty="0" smtClean="0">
                <a:solidFill>
                  <a:schemeClr val="bg2"/>
                </a:solidFill>
              </a:rPr>
              <a:t>Imprese</a:t>
            </a:r>
          </a:p>
          <a:p>
            <a:pPr marL="342900" indent="-342900" algn="just" eaLnBrk="1" hangingPunct="1">
              <a:lnSpc>
                <a:spcPct val="115000"/>
              </a:lnSpc>
              <a:buClr>
                <a:srgbClr val="002060"/>
              </a:buClr>
              <a:tabLst>
                <a:tab pos="266700" algn="l"/>
              </a:tabLst>
              <a:defRPr/>
            </a:pPr>
            <a:r>
              <a:rPr lang="it-IT" sz="1600" b="1" dirty="0" smtClean="0">
                <a:solidFill>
                  <a:srgbClr val="C00000"/>
                </a:solidFill>
              </a:rPr>
              <a:t>		Liguria: </a:t>
            </a:r>
            <a:r>
              <a:rPr lang="it-IT" sz="1600" b="1" dirty="0" smtClean="0">
                <a:solidFill>
                  <a:srgbClr val="C00000"/>
                </a:solidFill>
                <a:latin typeface="Arial" pitchFamily="34" charset="0"/>
                <a:ea typeface="ＭＳ Ｐゴシック" pitchFamily="34" charset="-128"/>
              </a:rPr>
              <a:t>74% </a:t>
            </a:r>
          </a:p>
          <a:p>
            <a:pPr marL="342900" indent="-342900" algn="just" eaLnBrk="1" hangingPunct="1">
              <a:lnSpc>
                <a:spcPct val="115000"/>
              </a:lnSpc>
              <a:buClr>
                <a:srgbClr val="002060"/>
              </a:buClr>
              <a:tabLst>
                <a:tab pos="266700" algn="l"/>
              </a:tabLst>
              <a:defRPr/>
            </a:pPr>
            <a:r>
              <a:rPr lang="it-IT" sz="1600" b="1" dirty="0" smtClean="0">
                <a:solidFill>
                  <a:srgbClr val="002060"/>
                </a:solidFill>
              </a:rPr>
              <a:t>		Italia: </a:t>
            </a:r>
            <a:r>
              <a:rPr lang="it-IT" sz="1600" b="1" dirty="0" smtClean="0">
                <a:solidFill>
                  <a:srgbClr val="002060"/>
                </a:solidFill>
                <a:latin typeface="Arial" pitchFamily="34" charset="0"/>
                <a:ea typeface="ＭＳ Ｐゴシック" pitchFamily="34" charset="-128"/>
              </a:rPr>
              <a:t>79%</a:t>
            </a:r>
            <a:endParaRPr lang="it-IT" sz="1600" dirty="0" smtClean="0">
              <a:solidFill>
                <a:srgbClr val="002060"/>
              </a:solidFill>
              <a:latin typeface="Arial" pitchFamily="34" charset="0"/>
              <a:ea typeface="ＭＳ Ｐゴシック" pitchFamily="34" charset="-128"/>
            </a:endParaRPr>
          </a:p>
          <a:p>
            <a:pPr marL="285750" indent="-285750" algn="just" eaLnBrk="1" hangingPunct="1">
              <a:lnSpc>
                <a:spcPct val="115000"/>
              </a:lnSpc>
              <a:buClr>
                <a:srgbClr val="002060"/>
              </a:buClr>
              <a:buFont typeface="Arial" panose="020B0604020202020204" pitchFamily="34" charset="0"/>
              <a:buChar char="•"/>
              <a:tabLst>
                <a:tab pos="266700" algn="l"/>
              </a:tabLst>
              <a:defRPr/>
            </a:pPr>
            <a:r>
              <a:rPr lang="it-IT" sz="1600" b="1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No profit:</a:t>
            </a:r>
          </a:p>
          <a:p>
            <a:pPr marL="342900" indent="-342900" algn="just" eaLnBrk="1" hangingPunct="1">
              <a:lnSpc>
                <a:spcPct val="115000"/>
              </a:lnSpc>
              <a:buClr>
                <a:srgbClr val="002060"/>
              </a:buClr>
              <a:tabLst>
                <a:tab pos="266700" algn="l"/>
              </a:tabLst>
              <a:defRPr/>
            </a:pPr>
            <a:r>
              <a:rPr lang="it-IT" sz="1600" b="1" dirty="0" smtClean="0">
                <a:solidFill>
                  <a:srgbClr val="C00000"/>
                </a:solidFill>
              </a:rPr>
              <a:t>		Liguria: 50% </a:t>
            </a:r>
          </a:p>
          <a:p>
            <a:pPr marL="342900" indent="-342900" algn="just" eaLnBrk="1" hangingPunct="1">
              <a:lnSpc>
                <a:spcPct val="115000"/>
              </a:lnSpc>
              <a:buClr>
                <a:srgbClr val="002060"/>
              </a:buClr>
              <a:tabLst>
                <a:tab pos="266700" algn="l"/>
              </a:tabLst>
              <a:defRPr/>
            </a:pPr>
            <a:r>
              <a:rPr lang="it-IT" sz="1600" b="1" dirty="0" smtClean="0">
                <a:solidFill>
                  <a:srgbClr val="002060"/>
                </a:solidFill>
                <a:latin typeface="Arial" pitchFamily="34" charset="0"/>
                <a:ea typeface="ＭＳ Ｐゴシック" pitchFamily="34" charset="-128"/>
              </a:rPr>
              <a:t>		Italia: 59%</a:t>
            </a: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q"/>
              <a:tabLst>
                <a:tab pos="266700" algn="l"/>
              </a:tabLst>
              <a:defRPr/>
            </a:pPr>
            <a:endParaRPr lang="it-IT" sz="1600" b="1" dirty="0" smtClean="0">
              <a:solidFill>
                <a:schemeClr val="bg2"/>
              </a:solidFill>
              <a:latin typeface="Arial" pitchFamily="34" charset="0"/>
              <a:ea typeface="ＭＳ Ｐゴシック" pitchFamily="34" charset="-128"/>
            </a:endParaRP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q"/>
              <a:tabLst>
                <a:tab pos="266700" algn="l"/>
              </a:tabLst>
              <a:defRPr/>
            </a:pPr>
            <a:endParaRPr lang="it-IT" sz="1600" b="1" dirty="0" smtClean="0">
              <a:solidFill>
                <a:schemeClr val="bg2"/>
              </a:solidFill>
              <a:latin typeface="Arial" pitchFamily="34" charset="0"/>
              <a:ea typeface="ＭＳ Ｐゴシック" pitchFamily="34" charset="-128"/>
            </a:endParaRP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q"/>
              <a:tabLst>
                <a:tab pos="266700" algn="l"/>
              </a:tabLst>
              <a:defRPr/>
            </a:pPr>
            <a:endParaRPr lang="it-IT" sz="1600" dirty="0" smtClean="0">
              <a:solidFill>
                <a:schemeClr val="bg2"/>
              </a:solidFill>
              <a:latin typeface="Arial" pitchFamily="34" charset="0"/>
              <a:ea typeface="ＭＳ Ｐゴシック" pitchFamily="34" charset="-128"/>
            </a:endParaRP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q"/>
              <a:tabLst>
                <a:tab pos="266700" algn="l"/>
              </a:tabLst>
              <a:defRPr/>
            </a:pPr>
            <a:endParaRPr lang="it-IT" sz="1600" dirty="0" smtClean="0">
              <a:solidFill>
                <a:schemeClr val="bg2"/>
              </a:solidFill>
              <a:latin typeface="Arial" pitchFamily="34" charset="0"/>
              <a:ea typeface="ＭＳ Ｐゴシック" pitchFamily="34" charset="-128"/>
            </a:endParaRP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q"/>
              <a:tabLst>
                <a:tab pos="266700" algn="l"/>
              </a:tabLst>
              <a:defRPr/>
            </a:pPr>
            <a:endParaRPr lang="it-IT" sz="1600" dirty="0">
              <a:solidFill>
                <a:schemeClr val="bg2"/>
              </a:solidFill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2059374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1" grpId="0"/>
      <p:bldP spid="13" grpId="0"/>
      <p:bldP spid="14" grpId="0"/>
      <p:bldP spid="1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Line 5"/>
          <p:cNvSpPr>
            <a:spLocks noChangeShapeType="1"/>
          </p:cNvSpPr>
          <p:nvPr/>
        </p:nvSpPr>
        <p:spPr bwMode="auto">
          <a:xfrm>
            <a:off x="457201" y="5961985"/>
            <a:ext cx="8219255" cy="0"/>
          </a:xfrm>
          <a:prstGeom prst="line">
            <a:avLst/>
          </a:prstGeom>
          <a:noFill/>
          <a:ln w="12700">
            <a:solidFill>
              <a:srgbClr val="CA0A20"/>
            </a:solidFill>
            <a:prstDash val="lgDash"/>
            <a:round/>
            <a:headEnd/>
            <a:tailEnd/>
          </a:ln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it-IT" sz="2400">
              <a:solidFill>
                <a:srgbClr val="000000"/>
              </a:solidFill>
            </a:endParaRPr>
          </a:p>
        </p:txBody>
      </p:sp>
      <p:sp>
        <p:nvSpPr>
          <p:cNvPr id="11" name="Text Box 13"/>
          <p:cNvSpPr txBox="1">
            <a:spLocks noChangeArrowheads="1"/>
          </p:cNvSpPr>
          <p:nvPr/>
        </p:nvSpPr>
        <p:spPr bwMode="auto">
          <a:xfrm>
            <a:off x="3505200" y="3124200"/>
            <a:ext cx="52578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IT" b="1" dirty="0" smtClean="0">
                <a:solidFill>
                  <a:srgbClr val="FFFFFF"/>
                </a:solidFill>
              </a:rPr>
              <a:t>Processo di rilevazione di imprese e  di istituzioni non profit</a:t>
            </a:r>
            <a:endParaRPr lang="it-IT" b="1" dirty="0">
              <a:solidFill>
                <a:srgbClr val="FFFFFF"/>
              </a:solidFill>
            </a:endParaRPr>
          </a:p>
        </p:txBody>
      </p:sp>
      <p:pic>
        <p:nvPicPr>
          <p:cNvPr id="8" name="Immagine 1" descr="logo_censimento_istat_payoff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1" y="6115972"/>
            <a:ext cx="2242592" cy="660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5145088" y="5961985"/>
            <a:ext cx="360045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it-IT" sz="1400" dirty="0" smtClean="0">
                <a:solidFill>
                  <a:srgbClr val="CA0A20"/>
                </a:solidFill>
                <a:latin typeface="Courier New" pitchFamily="49" charset="0"/>
              </a:rPr>
              <a:t>Genova </a:t>
            </a:r>
            <a:r>
              <a:rPr lang="it-IT" sz="1400" dirty="0">
                <a:solidFill>
                  <a:srgbClr val="CA0A20"/>
                </a:solidFill>
                <a:latin typeface="Courier New" pitchFamily="49" charset="0"/>
              </a:rPr>
              <a:t>- </a:t>
            </a:r>
            <a:r>
              <a:rPr lang="it-IT" sz="1400" dirty="0" smtClean="0">
                <a:solidFill>
                  <a:srgbClr val="CA0A20"/>
                </a:solidFill>
                <a:latin typeface="Courier New" pitchFamily="49" charset="0"/>
              </a:rPr>
              <a:t>11 Giugno 2014</a:t>
            </a:r>
            <a:endParaRPr lang="it-IT" sz="1400" dirty="0">
              <a:solidFill>
                <a:srgbClr val="CA0A20"/>
              </a:solidFill>
              <a:latin typeface="Courier New" pitchFamily="49" charset="0"/>
            </a:endParaRP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457200" y="2895600"/>
            <a:ext cx="8288338" cy="1295400"/>
          </a:xfrm>
          <a:prstGeom prst="rect">
            <a:avLst/>
          </a:prstGeom>
          <a:solidFill>
            <a:srgbClr val="CA0A2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endParaRPr lang="it-IT"/>
          </a:p>
        </p:txBody>
      </p:sp>
      <p:sp>
        <p:nvSpPr>
          <p:cNvPr id="12" name="Rectangle 4"/>
          <p:cNvSpPr>
            <a:spLocks noChangeArrowheads="1"/>
          </p:cNvSpPr>
          <p:nvPr/>
        </p:nvSpPr>
        <p:spPr bwMode="auto">
          <a:xfrm>
            <a:off x="457200" y="2895600"/>
            <a:ext cx="8288338" cy="1295400"/>
          </a:xfrm>
          <a:prstGeom prst="rect">
            <a:avLst/>
          </a:prstGeom>
          <a:solidFill>
            <a:srgbClr val="CA0A2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endParaRPr lang="it-IT"/>
          </a:p>
        </p:txBody>
      </p:sp>
      <p:sp>
        <p:nvSpPr>
          <p:cNvPr id="13" name="Text Box 13"/>
          <p:cNvSpPr txBox="1">
            <a:spLocks noChangeArrowheads="1"/>
          </p:cNvSpPr>
          <p:nvPr/>
        </p:nvSpPr>
        <p:spPr bwMode="auto">
          <a:xfrm>
            <a:off x="3505200" y="2940844"/>
            <a:ext cx="5257800" cy="1200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9pPr>
          </a:lstStyle>
          <a:p>
            <a:r>
              <a:rPr lang="it-IT" b="1" dirty="0" smtClean="0">
                <a:solidFill>
                  <a:schemeClr val="bg1"/>
                </a:solidFill>
              </a:rPr>
              <a:t>Indagine di valutazione del processo di rilevazione di imprese e istituzioni non profit</a:t>
            </a:r>
          </a:p>
        </p:txBody>
      </p:sp>
    </p:spTree>
    <p:extLst>
      <p:ext uri="{BB962C8B-B14F-4D97-AF65-F5344CB8AC3E}">
        <p14:creationId xmlns:p14="http://schemas.microsoft.com/office/powerpoint/2010/main" val="145220517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Line 5"/>
          <p:cNvSpPr>
            <a:spLocks noChangeShapeType="1"/>
          </p:cNvSpPr>
          <p:nvPr/>
        </p:nvSpPr>
        <p:spPr bwMode="auto">
          <a:xfrm>
            <a:off x="457201" y="5961985"/>
            <a:ext cx="8219255" cy="0"/>
          </a:xfrm>
          <a:prstGeom prst="line">
            <a:avLst/>
          </a:prstGeom>
          <a:noFill/>
          <a:ln w="12700">
            <a:solidFill>
              <a:srgbClr val="CA0A20"/>
            </a:solidFill>
            <a:prstDash val="lgDash"/>
            <a:round/>
            <a:headEnd/>
            <a:tailEnd/>
          </a:ln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it-IT" sz="2400">
              <a:solidFill>
                <a:srgbClr val="000000"/>
              </a:solidFill>
            </a:endParaRPr>
          </a:p>
        </p:txBody>
      </p:sp>
      <p:sp>
        <p:nvSpPr>
          <p:cNvPr id="11" name="Text Box 13"/>
          <p:cNvSpPr txBox="1">
            <a:spLocks noChangeArrowheads="1"/>
          </p:cNvSpPr>
          <p:nvPr/>
        </p:nvSpPr>
        <p:spPr bwMode="auto">
          <a:xfrm>
            <a:off x="3505200" y="3124200"/>
            <a:ext cx="52578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IT" b="1" dirty="0" smtClean="0">
                <a:solidFill>
                  <a:srgbClr val="FFFFFF"/>
                </a:solidFill>
              </a:rPr>
              <a:t>Processo di rilevazione di imprese e  di istituzioni non profit</a:t>
            </a:r>
            <a:endParaRPr lang="it-IT" b="1" dirty="0">
              <a:solidFill>
                <a:srgbClr val="FFFFFF"/>
              </a:solidFill>
            </a:endParaRPr>
          </a:p>
        </p:txBody>
      </p:sp>
      <p:pic>
        <p:nvPicPr>
          <p:cNvPr id="8" name="Immagine 1" descr="logo_censimento_istat_payoff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1" y="6115972"/>
            <a:ext cx="2242592" cy="660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5145088" y="5961985"/>
            <a:ext cx="360045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it-IT" sz="1400" dirty="0" smtClean="0">
                <a:solidFill>
                  <a:srgbClr val="CA0A20"/>
                </a:solidFill>
                <a:latin typeface="Courier New" pitchFamily="49" charset="0"/>
              </a:rPr>
              <a:t>Genova </a:t>
            </a:r>
            <a:r>
              <a:rPr lang="it-IT" sz="1400" dirty="0">
                <a:solidFill>
                  <a:srgbClr val="CA0A20"/>
                </a:solidFill>
                <a:latin typeface="Courier New" pitchFamily="49" charset="0"/>
              </a:rPr>
              <a:t>- </a:t>
            </a:r>
            <a:r>
              <a:rPr lang="it-IT" sz="1400" dirty="0" smtClean="0">
                <a:solidFill>
                  <a:srgbClr val="CA0A20"/>
                </a:solidFill>
                <a:latin typeface="Courier New" pitchFamily="49" charset="0"/>
              </a:rPr>
              <a:t>11 Giugno 2014</a:t>
            </a:r>
            <a:endParaRPr lang="it-IT" sz="1400" dirty="0">
              <a:solidFill>
                <a:srgbClr val="CA0A20"/>
              </a:solidFill>
              <a:latin typeface="Courier New" pitchFamily="49" charset="0"/>
            </a:endParaRPr>
          </a:p>
        </p:txBody>
      </p:sp>
      <p:sp>
        <p:nvSpPr>
          <p:cNvPr id="13" name="Text Box 13"/>
          <p:cNvSpPr txBox="1">
            <a:spLocks noChangeArrowheads="1"/>
          </p:cNvSpPr>
          <p:nvPr/>
        </p:nvSpPr>
        <p:spPr bwMode="auto">
          <a:xfrm>
            <a:off x="3505200" y="2940844"/>
            <a:ext cx="5257800" cy="1200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9pPr>
          </a:lstStyle>
          <a:p>
            <a:r>
              <a:rPr lang="it-IT" b="1" dirty="0" smtClean="0">
                <a:solidFill>
                  <a:schemeClr val="bg1"/>
                </a:solidFill>
              </a:rPr>
              <a:t>Indagine di valutazione del processo di rilevazione di imprese e istituzioni non profit</a:t>
            </a:r>
          </a:p>
        </p:txBody>
      </p:sp>
      <p:sp>
        <p:nvSpPr>
          <p:cNvPr id="9" name="Rectangle 14"/>
          <p:cNvSpPr>
            <a:spLocks noChangeArrowheads="1"/>
          </p:cNvSpPr>
          <p:nvPr/>
        </p:nvSpPr>
        <p:spPr bwMode="auto">
          <a:xfrm>
            <a:off x="468313" y="188913"/>
            <a:ext cx="6621462" cy="428625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 anchor="ctr"/>
          <a:lstStyle/>
          <a:p>
            <a:pPr marL="266700" indent="-266700" eaLnBrk="1" hangingPunct="1">
              <a:tabLst>
                <a:tab pos="266700" algn="l"/>
              </a:tabLst>
              <a:defRPr/>
            </a:pPr>
            <a:r>
              <a:rPr lang="it-IT" sz="2200" b="1" dirty="0" smtClean="0">
                <a:solidFill>
                  <a:srgbClr val="CC0000"/>
                </a:solidFill>
                <a:latin typeface="+mj-lt"/>
                <a:ea typeface="ＭＳ Ｐゴシック" charset="0"/>
              </a:rPr>
              <a:t>L’indagine di valutazione </a:t>
            </a:r>
            <a:r>
              <a:rPr lang="it-IT" sz="2200" b="1" dirty="0" err="1" smtClean="0">
                <a:solidFill>
                  <a:srgbClr val="CC0000"/>
                </a:solidFill>
                <a:latin typeface="+mj-lt"/>
                <a:ea typeface="ＭＳ Ｐゴシック" charset="0"/>
              </a:rPr>
              <a:t>IValCIS</a:t>
            </a:r>
            <a:endParaRPr lang="it-IT" sz="2200" b="1" dirty="0">
              <a:solidFill>
                <a:srgbClr val="CC0000"/>
              </a:solidFill>
              <a:latin typeface="+mj-lt"/>
              <a:ea typeface="ＭＳ Ｐゴシック" charset="0"/>
            </a:endParaRPr>
          </a:p>
        </p:txBody>
      </p:sp>
      <p:sp>
        <p:nvSpPr>
          <p:cNvPr id="14" name="Rectangle 14"/>
          <p:cNvSpPr>
            <a:spLocks noChangeArrowheads="1"/>
          </p:cNvSpPr>
          <p:nvPr/>
        </p:nvSpPr>
        <p:spPr bwMode="auto">
          <a:xfrm>
            <a:off x="467544" y="836712"/>
            <a:ext cx="8208911" cy="5400600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/>
          <a:lstStyle/>
          <a:p>
            <a:pPr marL="342900" indent="-342900" algn="just" eaLnBrk="1" hangingPunct="1">
              <a:lnSpc>
                <a:spcPct val="115000"/>
              </a:lnSpc>
              <a:buClr>
                <a:srgbClr val="002060"/>
              </a:buClr>
              <a:buFont typeface="Courier New" panose="02070309020205020404" pitchFamily="49" charset="0"/>
              <a:buChar char="o"/>
              <a:tabLst>
                <a:tab pos="266700" algn="l"/>
              </a:tabLst>
              <a:defRPr/>
            </a:pPr>
            <a:r>
              <a:rPr lang="it-IT" sz="1800" b="1" dirty="0" smtClean="0">
                <a:solidFill>
                  <a:schemeClr val="bg2"/>
                </a:solidFill>
              </a:rPr>
              <a:t>Periodo di rilevazione</a:t>
            </a:r>
            <a:r>
              <a:rPr lang="it-IT" sz="1800" dirty="0" smtClean="0">
                <a:solidFill>
                  <a:schemeClr val="bg2"/>
                </a:solidFill>
              </a:rPr>
              <a:t>: dal 5 al 21 febbraio 2014</a:t>
            </a:r>
          </a:p>
          <a:p>
            <a:pPr marL="342900" indent="-342900" algn="just" eaLnBrk="1" hangingPunct="1">
              <a:lnSpc>
                <a:spcPct val="115000"/>
              </a:lnSpc>
              <a:buClr>
                <a:srgbClr val="002060"/>
              </a:buClr>
              <a:tabLst>
                <a:tab pos="266700" algn="l"/>
              </a:tabLst>
              <a:defRPr/>
            </a:pPr>
            <a:endParaRPr lang="it-IT" sz="1000" dirty="0" smtClean="0">
              <a:solidFill>
                <a:schemeClr val="bg2"/>
              </a:solidFill>
            </a:endParaRPr>
          </a:p>
          <a:p>
            <a:pPr marL="342900" indent="-342900" algn="just" eaLnBrk="1" hangingPunct="1">
              <a:lnSpc>
                <a:spcPct val="115000"/>
              </a:lnSpc>
              <a:buClr>
                <a:srgbClr val="002060"/>
              </a:buClr>
              <a:buFont typeface="Courier New" panose="02070309020205020404" pitchFamily="49" charset="0"/>
              <a:buChar char="o"/>
              <a:tabLst>
                <a:tab pos="266700" algn="l"/>
              </a:tabLst>
              <a:defRPr/>
            </a:pPr>
            <a:r>
              <a:rPr lang="it-IT" sz="1800" b="1" dirty="0" smtClean="0">
                <a:solidFill>
                  <a:schemeClr val="bg2"/>
                </a:solidFill>
              </a:rPr>
              <a:t>Rete di rilevazione</a:t>
            </a:r>
            <a:r>
              <a:rPr lang="it-IT" sz="1800" dirty="0" smtClean="0">
                <a:solidFill>
                  <a:schemeClr val="bg2"/>
                </a:solidFill>
              </a:rPr>
              <a:t>: sedi territoriali Istat [d’intesa con Unioncamere Nazionale]</a:t>
            </a:r>
          </a:p>
          <a:p>
            <a:pPr marL="342900" indent="-342900" algn="just" eaLnBrk="1" hangingPunct="1">
              <a:lnSpc>
                <a:spcPct val="115000"/>
              </a:lnSpc>
              <a:buClr>
                <a:srgbClr val="002060"/>
              </a:buClr>
              <a:buFont typeface="Courier New" panose="02070309020205020404" pitchFamily="49" charset="0"/>
              <a:buChar char="o"/>
              <a:tabLst>
                <a:tab pos="266700" algn="l"/>
              </a:tabLst>
              <a:defRPr/>
            </a:pPr>
            <a:endParaRPr lang="it-IT" sz="1000" dirty="0" smtClean="0">
              <a:solidFill>
                <a:schemeClr val="bg2"/>
              </a:solidFill>
            </a:endParaRPr>
          </a:p>
          <a:p>
            <a:pPr marL="342900" indent="-342900" algn="just" eaLnBrk="1" hangingPunct="1">
              <a:lnSpc>
                <a:spcPct val="115000"/>
              </a:lnSpc>
              <a:buClr>
                <a:srgbClr val="002060"/>
              </a:buClr>
              <a:buFont typeface="Courier New" panose="02070309020205020404" pitchFamily="49" charset="0"/>
              <a:buChar char="o"/>
              <a:tabLst>
                <a:tab pos="266700" algn="l"/>
              </a:tabLst>
              <a:defRPr/>
            </a:pPr>
            <a:r>
              <a:rPr lang="it-IT" sz="1800" b="1" dirty="0" smtClean="0">
                <a:solidFill>
                  <a:schemeClr val="bg2"/>
                </a:solidFill>
              </a:rPr>
              <a:t>Unità di rilevazione</a:t>
            </a:r>
            <a:r>
              <a:rPr lang="it-IT" sz="1800" dirty="0" smtClean="0">
                <a:solidFill>
                  <a:schemeClr val="bg2"/>
                </a:solidFill>
              </a:rPr>
              <a:t>: i 103 UPC costituiti sul territorio nazionale</a:t>
            </a:r>
          </a:p>
          <a:p>
            <a:pPr marL="342900" indent="-342900" algn="just" eaLnBrk="1" hangingPunct="1">
              <a:lnSpc>
                <a:spcPct val="115000"/>
              </a:lnSpc>
              <a:buClr>
                <a:srgbClr val="002060"/>
              </a:buClr>
              <a:buFont typeface="Courier New" panose="02070309020205020404" pitchFamily="49" charset="0"/>
              <a:buChar char="o"/>
              <a:tabLst>
                <a:tab pos="266700" algn="l"/>
              </a:tabLst>
              <a:defRPr/>
            </a:pPr>
            <a:endParaRPr lang="it-IT" sz="1000" dirty="0" smtClean="0">
              <a:solidFill>
                <a:schemeClr val="bg2"/>
              </a:solidFill>
            </a:endParaRPr>
          </a:p>
          <a:p>
            <a:pPr marL="342900" indent="-342900" algn="just" eaLnBrk="1" hangingPunct="1">
              <a:lnSpc>
                <a:spcPct val="115000"/>
              </a:lnSpc>
              <a:buClr>
                <a:srgbClr val="002060"/>
              </a:buClr>
              <a:buFont typeface="Courier New" panose="02070309020205020404" pitchFamily="49" charset="0"/>
              <a:buChar char="o"/>
              <a:tabLst>
                <a:tab pos="266700" algn="l"/>
              </a:tabLst>
              <a:defRPr/>
            </a:pPr>
            <a:r>
              <a:rPr lang="it-IT" sz="1800" b="1" dirty="0" smtClean="0">
                <a:solidFill>
                  <a:schemeClr val="bg2"/>
                </a:solidFill>
              </a:rPr>
              <a:t>Contenuti informativi</a:t>
            </a:r>
            <a:r>
              <a:rPr lang="it-IT" sz="1800" dirty="0" smtClean="0">
                <a:solidFill>
                  <a:schemeClr val="bg2"/>
                </a:solidFill>
              </a:rPr>
              <a:t>: processo di rilevazione, formazione ricevuta, giudizio sulle innovazioni, chiarezza questionari e materiali, SGR, prospettive future</a:t>
            </a:r>
            <a:endParaRPr lang="it-IT" sz="1800" b="1" dirty="0">
              <a:solidFill>
                <a:schemeClr val="bg2"/>
              </a:solidFill>
            </a:endParaRPr>
          </a:p>
          <a:p>
            <a:pPr marL="342900" indent="-342900" algn="just" eaLnBrk="1" hangingPunct="1">
              <a:lnSpc>
                <a:spcPct val="115000"/>
              </a:lnSpc>
              <a:buClr>
                <a:srgbClr val="002060"/>
              </a:buClr>
              <a:buFont typeface="Courier New" panose="02070309020205020404" pitchFamily="49" charset="0"/>
              <a:buChar char="o"/>
              <a:tabLst>
                <a:tab pos="266700" algn="l"/>
              </a:tabLst>
              <a:defRPr/>
            </a:pPr>
            <a:endParaRPr lang="it-IT" sz="1000" dirty="0"/>
          </a:p>
          <a:p>
            <a:pPr marL="342900" indent="-342900" algn="just" eaLnBrk="1" hangingPunct="1">
              <a:lnSpc>
                <a:spcPct val="115000"/>
              </a:lnSpc>
              <a:buClr>
                <a:srgbClr val="002060"/>
              </a:buClr>
              <a:buFont typeface="Courier New" panose="02070309020205020404" pitchFamily="49" charset="0"/>
              <a:buChar char="o"/>
              <a:tabLst>
                <a:tab pos="266700" algn="l"/>
              </a:tabLst>
              <a:defRPr/>
            </a:pPr>
            <a:r>
              <a:rPr lang="it-IT" sz="1800" b="1" dirty="0" smtClean="0">
                <a:solidFill>
                  <a:schemeClr val="bg2"/>
                </a:solidFill>
              </a:rPr>
              <a:t>Metodologia</a:t>
            </a:r>
            <a:r>
              <a:rPr lang="it-IT" sz="1800" dirty="0" smtClean="0">
                <a:solidFill>
                  <a:schemeClr val="bg2"/>
                </a:solidFill>
              </a:rPr>
              <a:t>: somministrazione CAWI</a:t>
            </a:r>
            <a:endParaRPr lang="it-IT" sz="1800" dirty="0">
              <a:solidFill>
                <a:schemeClr val="bg2"/>
              </a:solidFill>
            </a:endParaRPr>
          </a:p>
          <a:p>
            <a:pPr marL="342900" indent="-342900" algn="just" eaLnBrk="1" hangingPunct="1">
              <a:lnSpc>
                <a:spcPct val="115000"/>
              </a:lnSpc>
              <a:buClr>
                <a:srgbClr val="002060"/>
              </a:buClr>
              <a:buFont typeface="Courier New" panose="02070309020205020404" pitchFamily="49" charset="0"/>
              <a:buChar char="o"/>
              <a:tabLst>
                <a:tab pos="266700" algn="l"/>
              </a:tabLst>
              <a:defRPr/>
            </a:pPr>
            <a:endParaRPr lang="it-IT" sz="1000" dirty="0">
              <a:solidFill>
                <a:schemeClr val="bg2"/>
              </a:solidFill>
            </a:endParaRPr>
          </a:p>
          <a:p>
            <a:pPr marL="342900" indent="-342900" algn="just" eaLnBrk="1" hangingPunct="1">
              <a:lnSpc>
                <a:spcPct val="115000"/>
              </a:lnSpc>
              <a:buClr>
                <a:srgbClr val="002060"/>
              </a:buClr>
              <a:buFont typeface="Courier New" panose="02070309020205020404" pitchFamily="49" charset="0"/>
              <a:buChar char="o"/>
              <a:tabLst>
                <a:tab pos="266700" algn="l"/>
              </a:tabLst>
              <a:defRPr/>
            </a:pPr>
            <a:r>
              <a:rPr lang="it-IT" sz="1800" b="1" dirty="0">
                <a:solidFill>
                  <a:schemeClr val="bg2"/>
                </a:solidFill>
              </a:rPr>
              <a:t>Tasso di </a:t>
            </a:r>
            <a:r>
              <a:rPr lang="it-IT" sz="1800" b="1" dirty="0" smtClean="0">
                <a:solidFill>
                  <a:schemeClr val="bg2"/>
                </a:solidFill>
              </a:rPr>
              <a:t>risposta</a:t>
            </a:r>
            <a:r>
              <a:rPr lang="it-IT" sz="1800" dirty="0" smtClean="0">
                <a:solidFill>
                  <a:schemeClr val="bg2"/>
                </a:solidFill>
              </a:rPr>
              <a:t>: </a:t>
            </a:r>
            <a:r>
              <a:rPr lang="it-IT" sz="1800" dirty="0">
                <a:solidFill>
                  <a:schemeClr val="bg2"/>
                </a:solidFill>
              </a:rPr>
              <a:t>100 per </a:t>
            </a:r>
            <a:r>
              <a:rPr lang="it-IT" sz="1800" dirty="0" smtClean="0">
                <a:solidFill>
                  <a:schemeClr val="bg2"/>
                </a:solidFill>
              </a:rPr>
              <a:t>cento</a:t>
            </a:r>
          </a:p>
          <a:p>
            <a:pPr marL="342900" indent="-342900" algn="just" eaLnBrk="1" hangingPunct="1">
              <a:lnSpc>
                <a:spcPct val="115000"/>
              </a:lnSpc>
              <a:buClr>
                <a:srgbClr val="002060"/>
              </a:buClr>
              <a:buFont typeface="Courier New" panose="02070309020205020404" pitchFamily="49" charset="0"/>
              <a:buChar char="o"/>
              <a:tabLst>
                <a:tab pos="266700" algn="l"/>
              </a:tabLst>
              <a:defRPr/>
            </a:pPr>
            <a:endParaRPr lang="it-IT" sz="1000" dirty="0" smtClean="0">
              <a:solidFill>
                <a:schemeClr val="bg2"/>
              </a:solidFill>
            </a:endParaRPr>
          </a:p>
          <a:p>
            <a:pPr marL="342900" indent="-342900" eaLnBrk="1" hangingPunct="1">
              <a:lnSpc>
                <a:spcPct val="115000"/>
              </a:lnSpc>
              <a:buClr>
                <a:srgbClr val="002060"/>
              </a:buClr>
              <a:buFont typeface="Courier New" panose="02070309020205020404" pitchFamily="49" charset="0"/>
              <a:buChar char="o"/>
              <a:tabLst>
                <a:tab pos="266700" algn="l"/>
              </a:tabLst>
              <a:defRPr/>
            </a:pPr>
            <a:r>
              <a:rPr lang="it-IT" sz="1800" b="1" dirty="0" smtClean="0">
                <a:solidFill>
                  <a:schemeClr val="bg2"/>
                </a:solidFill>
              </a:rPr>
              <a:t>Ottica di analisi</a:t>
            </a:r>
            <a:r>
              <a:rPr lang="it-IT" sz="1800" dirty="0" smtClean="0">
                <a:solidFill>
                  <a:schemeClr val="bg2"/>
                </a:solidFill>
              </a:rPr>
              <a:t>: confronto con:</a:t>
            </a:r>
          </a:p>
          <a:p>
            <a:pPr marL="800100" lvl="1" indent="-342900" eaLnBrk="1" hangingPunct="1">
              <a:lnSpc>
                <a:spcPct val="115000"/>
              </a:lnSpc>
              <a:buClr>
                <a:srgbClr val="00206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800" dirty="0" smtClean="0">
                <a:solidFill>
                  <a:schemeClr val="bg2"/>
                </a:solidFill>
              </a:rPr>
              <a:t> Italia</a:t>
            </a:r>
          </a:p>
          <a:p>
            <a:pPr marL="800100" lvl="1" indent="-342900" eaLnBrk="1" hangingPunct="1">
              <a:lnSpc>
                <a:spcPct val="115000"/>
              </a:lnSpc>
              <a:buClr>
                <a:srgbClr val="00206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800" dirty="0" smtClean="0">
                <a:solidFill>
                  <a:schemeClr val="bg2"/>
                </a:solidFill>
              </a:rPr>
              <a:t>Area geografica (Nord)</a:t>
            </a:r>
          </a:p>
          <a:p>
            <a:pPr marL="800100" lvl="1" indent="-342900" eaLnBrk="1" hangingPunct="1">
              <a:lnSpc>
                <a:spcPct val="115000"/>
              </a:lnSpc>
              <a:buClr>
                <a:srgbClr val="00206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800" dirty="0" err="1" smtClean="0">
                <a:solidFill>
                  <a:schemeClr val="bg2"/>
                </a:solidFill>
              </a:rPr>
              <a:t>Terzile</a:t>
            </a:r>
            <a:r>
              <a:rPr lang="it-IT" sz="1800" dirty="0" smtClean="0">
                <a:solidFill>
                  <a:schemeClr val="bg2"/>
                </a:solidFill>
              </a:rPr>
              <a:t> di riferimento (carico per UPC)</a:t>
            </a:r>
            <a:endParaRPr lang="it-IT" sz="1800" dirty="0">
              <a:solidFill>
                <a:schemeClr val="bg2"/>
              </a:solidFill>
            </a:endParaRP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endParaRPr lang="en-US" sz="1800" dirty="0">
              <a:solidFill>
                <a:schemeClr val="bg2"/>
              </a:solidFill>
            </a:endParaRP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endParaRPr lang="en-US" sz="1800" dirty="0">
              <a:solidFill>
                <a:schemeClr val="bg2"/>
              </a:solidFill>
            </a:endParaRPr>
          </a:p>
          <a:p>
            <a:pPr marL="342900" indent="-342900" eaLnBrk="1" hangingPunct="1"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endParaRPr lang="it-IT" sz="1800" dirty="0">
              <a:solidFill>
                <a:schemeClr val="bg2"/>
              </a:solidFill>
            </a:endParaRPr>
          </a:p>
          <a:p>
            <a:pPr algn="just" eaLnBrk="1" hangingPunct="1">
              <a:buClr>
                <a:srgbClr val="CC0000"/>
              </a:buClr>
              <a:tabLst>
                <a:tab pos="266700" algn="l"/>
              </a:tabLst>
              <a:defRPr/>
            </a:pPr>
            <a:endParaRPr lang="it-IT" sz="1800" dirty="0">
              <a:solidFill>
                <a:schemeClr val="bg2"/>
              </a:solidFill>
            </a:endParaRPr>
          </a:p>
        </p:txBody>
      </p:sp>
      <p:pic>
        <p:nvPicPr>
          <p:cNvPr id="15" name="Picture 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940152" y="3433296"/>
            <a:ext cx="2580698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Freccia a destra 15"/>
          <p:cNvSpPr/>
          <p:nvPr/>
        </p:nvSpPr>
        <p:spPr bwMode="auto">
          <a:xfrm>
            <a:off x="5220072" y="5373216"/>
            <a:ext cx="576064" cy="216024"/>
          </a:xfrm>
          <a:prstGeom prst="rightArrow">
            <a:avLst/>
          </a:prstGeom>
          <a:solidFill>
            <a:schemeClr val="accent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400" b="0" i="0" u="none" strike="noStrike" cap="none" normalizeH="0" baseline="0" dirty="0">
              <a:ln>
                <a:noFill/>
              </a:ln>
              <a:solidFill>
                <a:srgbClr val="002060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570943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theme/theme1.xml><?xml version="1.0" encoding="utf-8"?>
<a:theme xmlns:a="http://schemas.openxmlformats.org/drawingml/2006/main" name="Presentazione vuota">
  <a:themeElements>
    <a:clrScheme name="Presentazione vuot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resentazione vuota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it-IT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it-IT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Presentazione vuot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zione vuot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zione vuot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zione vuot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zione vuot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zione vuot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zione vuot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zione vuot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zione vuot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zione vuot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zione vuot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zione vuot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Presentazione vuota">
  <a:themeElements>
    <a:clrScheme name="Presentazione vuot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resentazione vuota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it-IT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it-IT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Presentazione vuot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zione vuot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zione vuot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zione vuot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zione vuot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zione vuot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zione vuot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zione vuot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zione vuot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zione vuot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zione vuot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zione vuot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1058</TotalTime>
  <Words>1730</Words>
  <Application>Microsoft Office PowerPoint</Application>
  <PresentationFormat>Presentazione su schermo (4:3)</PresentationFormat>
  <Paragraphs>342</Paragraphs>
  <Slides>19</Slides>
  <Notes>19</Notes>
  <HiddenSlides>0</HiddenSlides>
  <MMClips>0</MMClips>
  <ScaleCrop>false</ScaleCrop>
  <HeadingPairs>
    <vt:vector size="4" baseType="variant">
      <vt:variant>
        <vt:lpstr>Tema</vt:lpstr>
      </vt:variant>
      <vt:variant>
        <vt:i4>2</vt:i4>
      </vt:variant>
      <vt:variant>
        <vt:lpstr>Titoli diapositive</vt:lpstr>
      </vt:variant>
      <vt:variant>
        <vt:i4>19</vt:i4>
      </vt:variant>
    </vt:vector>
  </HeadingPairs>
  <TitlesOfParts>
    <vt:vector size="21" baseType="lpstr">
      <vt:lpstr>Presentazione vuota</vt:lpstr>
      <vt:lpstr>1_Presentazione vuota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Raffaella Succi</dc:creator>
  <cp:lastModifiedBy>Daniela DL. Lauriello</cp:lastModifiedBy>
  <cp:revision>90</cp:revision>
  <cp:lastPrinted>2014-06-10T16:42:49Z</cp:lastPrinted>
  <dcterms:created xsi:type="dcterms:W3CDTF">2014-06-06T14:42:36Z</dcterms:created>
  <dcterms:modified xsi:type="dcterms:W3CDTF">2014-07-09T15:27:00Z</dcterms:modified>
</cp:coreProperties>
</file>