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331" r:id="rId2"/>
    <p:sldId id="257" r:id="rId3"/>
    <p:sldId id="258" r:id="rId4"/>
    <p:sldId id="259" r:id="rId5"/>
    <p:sldId id="277" r:id="rId6"/>
    <p:sldId id="260" r:id="rId7"/>
    <p:sldId id="261" r:id="rId8"/>
    <p:sldId id="262" r:id="rId9"/>
    <p:sldId id="263" r:id="rId10"/>
    <p:sldId id="339" r:id="rId11"/>
    <p:sldId id="265" r:id="rId12"/>
    <p:sldId id="266" r:id="rId13"/>
    <p:sldId id="267" r:id="rId14"/>
    <p:sldId id="268" r:id="rId15"/>
    <p:sldId id="269" r:id="rId16"/>
    <p:sldId id="336" r:id="rId17"/>
    <p:sldId id="337" r:id="rId18"/>
    <p:sldId id="272" r:id="rId19"/>
    <p:sldId id="273" r:id="rId20"/>
    <p:sldId id="274" r:id="rId21"/>
    <p:sldId id="335" r:id="rId22"/>
    <p:sldId id="276" r:id="rId23"/>
    <p:sldId id="314" r:id="rId24"/>
    <p:sldId id="315" r:id="rId25"/>
    <p:sldId id="316" r:id="rId26"/>
    <p:sldId id="334" r:id="rId27"/>
    <p:sldId id="318" r:id="rId28"/>
    <p:sldId id="338" r:id="rId29"/>
    <p:sldId id="320" r:id="rId30"/>
    <p:sldId id="321" r:id="rId31"/>
    <p:sldId id="322" r:id="rId32"/>
    <p:sldId id="323" r:id="rId33"/>
    <p:sldId id="324" r:id="rId34"/>
    <p:sldId id="325" r:id="rId35"/>
    <p:sldId id="326" r:id="rId36"/>
    <p:sldId id="327" r:id="rId37"/>
    <p:sldId id="328" r:id="rId38"/>
    <p:sldId id="329" r:id="rId39"/>
    <p:sldId id="330"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32" r:id="rId5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4">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 id="1" name="Roberta" initials="R" lastIdx="18" clrIdx="1">
    <p:extLst/>
  </p:cmAuthor>
  <p:cmAuthor id="2" name="user" initials="u"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150"/>
    <a:srgbClr val="7F14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E8E5F-36D7-41F2-8DFF-DC6169218E1E}" v="41" dt="2020-06-02T09:28:05.931"/>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6499" autoAdjust="0"/>
  </p:normalViewPr>
  <p:slideViewPr>
    <p:cSldViewPr snapToGrid="0" snapToObjects="1" showGuides="1">
      <p:cViewPr varScale="1">
        <p:scale>
          <a:sx n="75" d="100"/>
          <a:sy n="75" d="100"/>
        </p:scale>
        <p:origin x="1440" y="78"/>
      </p:cViewPr>
      <p:guideLst>
        <p:guide orient="horz" pos="1354"/>
        <p:guide pos="5759"/>
      </p:guideLst>
    </p:cSldViewPr>
  </p:slid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1T17:53:36.470" idx="12">
    <p:pos x="1781" y="3498"/>
    <p:text>il grafico viene citato ma non si capisce che tipo di grafico sia</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02443-FBCD-464B-A641-477EEE59C588}" type="datetimeFigureOut">
              <a:rPr lang="it-IT" smtClean="0"/>
              <a:pPr/>
              <a:t>11/06/2020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405DF-48F5-439D-A6F6-8C44BB03A80D}" type="slidenum">
              <a:rPr lang="it-IT" smtClean="0"/>
              <a:pPr/>
              <a:t>‹N›</a:t>
            </a:fld>
            <a:endParaRPr lang="it-IT"/>
          </a:p>
        </p:txBody>
      </p:sp>
    </p:spTree>
    <p:extLst>
      <p:ext uri="{BB962C8B-B14F-4D97-AF65-F5344CB8AC3E}">
        <p14:creationId xmlns:p14="http://schemas.microsoft.com/office/powerpoint/2010/main" val="341535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charset="0"/>
              <a:ea typeface="ＭＳ Ｐゴシック" charset="-128"/>
            </a:endParaRPr>
          </a:p>
        </p:txBody>
      </p:sp>
    </p:spTree>
    <p:extLst>
      <p:ext uri="{BB962C8B-B14F-4D97-AF65-F5344CB8AC3E}">
        <p14:creationId xmlns:p14="http://schemas.microsoft.com/office/powerpoint/2010/main" val="3990894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391357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268143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pPr marL="447675" lvl="1" indent="-447675" algn="just">
              <a:spcBef>
                <a:spcPct val="50000"/>
              </a:spcBef>
              <a:buFont typeface="Arial" charset="0"/>
              <a:buNone/>
            </a:pPr>
            <a:r>
              <a:rPr lang="it-IT" sz="1800" b="0" dirty="0">
                <a:solidFill>
                  <a:srgbClr val="595959"/>
                </a:solidFill>
                <a:latin typeface="Verdana" pitchFamily="34" charset="0"/>
              </a:rPr>
              <a:t>Pertanto l</a:t>
            </a:r>
            <a:r>
              <a:rPr lang="it-IT" sz="1800" dirty="0">
                <a:solidFill>
                  <a:srgbClr val="595959"/>
                </a:solidFill>
                <a:latin typeface="Verdana" pitchFamily="34" charset="0"/>
              </a:rPr>
              <a:t>e </a:t>
            </a:r>
            <a:r>
              <a:rPr lang="it-IT" sz="1800" b="1" dirty="0">
                <a:solidFill>
                  <a:srgbClr val="595959"/>
                </a:solidFill>
                <a:latin typeface="Verdana" pitchFamily="34" charset="0"/>
              </a:rPr>
              <a:t>componenti di supporto</a:t>
            </a:r>
            <a:r>
              <a:rPr lang="it-IT" sz="1800" b="0" dirty="0">
                <a:solidFill>
                  <a:srgbClr val="595959"/>
                </a:solidFill>
                <a:latin typeface="Verdana" pitchFamily="34" charset="0"/>
              </a:rPr>
              <a:t>:</a:t>
            </a:r>
          </a:p>
          <a:p>
            <a:pPr marL="447675" lvl="1" indent="-447675" algn="just">
              <a:spcBef>
                <a:spcPct val="50000"/>
              </a:spcBef>
              <a:buFont typeface="Arial" charset="0"/>
              <a:buChar char="•"/>
            </a:pPr>
            <a:r>
              <a:rPr lang="it-IT" sz="1800" b="1" dirty="0">
                <a:solidFill>
                  <a:srgbClr val="595959"/>
                </a:solidFill>
                <a:latin typeface="Verdana" pitchFamily="34" charset="0"/>
              </a:rPr>
              <a:t>devono essere presenti solo se necessarie</a:t>
            </a:r>
            <a:r>
              <a:rPr lang="it-IT" sz="1800" b="0" dirty="0">
                <a:solidFill>
                  <a:srgbClr val="595959"/>
                </a:solidFill>
                <a:latin typeface="Verdana" pitchFamily="34" charset="0"/>
              </a:rPr>
              <a:t>: titoli degli assi, </a:t>
            </a:r>
            <a:r>
              <a:rPr lang="it-IT" sz="1800" b="0" dirty="0" err="1">
                <a:solidFill>
                  <a:srgbClr val="595959"/>
                </a:solidFill>
                <a:latin typeface="Verdana" pitchFamily="34" charset="0"/>
              </a:rPr>
              <a:t>legende</a:t>
            </a:r>
            <a:r>
              <a:rPr lang="it-IT" sz="1800" b="0" dirty="0">
                <a:solidFill>
                  <a:srgbClr val="595959"/>
                </a:solidFill>
                <a:latin typeface="Verdana" pitchFamily="34" charset="0"/>
              </a:rPr>
              <a:t> e etichette in alcuni casi possono essere essenziali per la comprensione del grafico, ma in altri  possono essere del tutto inutili.</a:t>
            </a:r>
          </a:p>
          <a:p>
            <a:pPr marL="447675" lvl="1" indent="-447675" algn="just">
              <a:spcBef>
                <a:spcPct val="50000"/>
              </a:spcBef>
              <a:buFont typeface="Arial" charset="0"/>
              <a:buChar char="•"/>
            </a:pPr>
            <a:r>
              <a:rPr lang="it-IT" sz="1800" b="1" dirty="0">
                <a:solidFill>
                  <a:srgbClr val="595959"/>
                </a:solidFill>
                <a:latin typeface="Verdana" pitchFamily="34" charset="0"/>
              </a:rPr>
              <a:t>devono essere lievi</a:t>
            </a:r>
            <a:r>
              <a:rPr lang="it-IT" sz="1800" b="0" dirty="0">
                <a:solidFill>
                  <a:srgbClr val="595959"/>
                </a:solidFill>
                <a:latin typeface="Verdana" pitchFamily="34" charset="0"/>
              </a:rPr>
              <a:t>: è preferibile usare linee più leggere per gli assi e per la griglia e linee più marcate per i dati.</a:t>
            </a:r>
          </a:p>
          <a:p>
            <a:pPr marL="447675" lvl="1" indent="-447675" algn="just">
              <a:spcBef>
                <a:spcPct val="50000"/>
              </a:spcBef>
              <a:buFont typeface="Arial" charset="0"/>
              <a:buNone/>
            </a:pPr>
            <a:endParaRPr lang="it-IT" sz="1800" b="0" dirty="0">
              <a:solidFill>
                <a:srgbClr val="595959"/>
              </a:solidFill>
              <a:latin typeface="Verdana" pitchFamily="34" charset="0"/>
            </a:endParaRPr>
          </a:p>
          <a:p>
            <a:pPr marL="447675" lvl="1" indent="-447675" algn="just">
              <a:spcBef>
                <a:spcPct val="50000"/>
              </a:spcBef>
              <a:buFont typeface="Arial" charset="0"/>
              <a:buNone/>
            </a:pPr>
            <a:r>
              <a:rPr lang="it-IT" sz="1800" b="0" dirty="0">
                <a:solidFill>
                  <a:srgbClr val="595959"/>
                </a:solidFill>
                <a:latin typeface="Verdana" pitchFamily="34" charset="0"/>
              </a:rPr>
              <a:t>	</a:t>
            </a:r>
            <a:r>
              <a:rPr lang="it-IT" sz="1800" b="1" dirty="0">
                <a:solidFill>
                  <a:srgbClr val="595959"/>
                </a:solidFill>
                <a:latin typeface="Verdana" pitchFamily="34" charset="0"/>
              </a:rPr>
              <a:t>Gli effetti decorativi </a:t>
            </a:r>
            <a:r>
              <a:rPr lang="it-IT" sz="1800" b="0" dirty="0">
                <a:solidFill>
                  <a:srgbClr val="595959"/>
                </a:solidFill>
                <a:latin typeface="Verdana" pitchFamily="34" charset="0"/>
              </a:rPr>
              <a:t>non devono allontanare l’attenzione del lettore dai dati.</a:t>
            </a:r>
          </a:p>
          <a:p>
            <a:endParaRPr lang="en-GB" dirty="0"/>
          </a:p>
        </p:txBody>
      </p:sp>
    </p:spTree>
    <p:extLst>
      <p:ext uri="{BB962C8B-B14F-4D97-AF65-F5344CB8AC3E}">
        <p14:creationId xmlns:p14="http://schemas.microsoft.com/office/powerpoint/2010/main" val="2779318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r>
              <a:rPr lang="en-GB"/>
              <a:t>La presenza di troppe informazioni riduce la portata dell’informazione principale che il grafico vuole trasmettere.</a:t>
            </a:r>
          </a:p>
        </p:txBody>
      </p:sp>
    </p:spTree>
    <p:extLst>
      <p:ext uri="{BB962C8B-B14F-4D97-AF65-F5344CB8AC3E}">
        <p14:creationId xmlns:p14="http://schemas.microsoft.com/office/powerpoint/2010/main" val="91093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270084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r>
              <a:rPr lang="en-GB" dirty="0" err="1"/>
              <a:t>Serie</a:t>
            </a:r>
            <a:r>
              <a:rPr lang="en-GB" dirty="0"/>
              <a:t> </a:t>
            </a:r>
            <a:r>
              <a:rPr lang="en-GB" dirty="0" err="1"/>
              <a:t>sconnesse</a:t>
            </a:r>
            <a:r>
              <a:rPr lang="en-GB" dirty="0"/>
              <a:t>: </a:t>
            </a:r>
            <a:r>
              <a:rPr lang="en-GB" dirty="0" err="1"/>
              <a:t>serie</a:t>
            </a:r>
            <a:r>
              <a:rPr lang="en-GB" dirty="0"/>
              <a:t> </a:t>
            </a:r>
            <a:r>
              <a:rPr lang="it-IT" dirty="0">
                <a:cs typeface="Times New Roman" pitchFamily="18" charset="0"/>
              </a:rPr>
              <a:t>in cui non è possibile riscontrare alcun ordine di successione tra le modalità. (professione, nazionalità, religione, partito politico degli intervistati ecc.)</a:t>
            </a:r>
          </a:p>
          <a:p>
            <a:r>
              <a:rPr lang="en-GB" dirty="0" err="1"/>
              <a:t>Serie</a:t>
            </a:r>
            <a:r>
              <a:rPr lang="en-GB" dirty="0"/>
              <a:t> </a:t>
            </a:r>
            <a:r>
              <a:rPr lang="en-GB" dirty="0" err="1"/>
              <a:t>rettilinee</a:t>
            </a:r>
            <a:r>
              <a:rPr lang="en-GB" dirty="0"/>
              <a:t>: s</a:t>
            </a:r>
            <a:r>
              <a:rPr lang="it-IT" dirty="0" err="1"/>
              <a:t>erie</a:t>
            </a:r>
            <a:r>
              <a:rPr lang="it-IT" dirty="0"/>
              <a:t> </a:t>
            </a:r>
            <a:r>
              <a:rPr lang="it-IT" dirty="0">
                <a:cs typeface="Times New Roman" pitchFamily="18" charset="0"/>
              </a:rPr>
              <a:t>in cui è possibile riscontrare un ordine logico naturale di successione dei termini. Esiste cioè un termine che rappresenta una modalità iniziale del fenomeno, ed un altro che rappresenta una modalità finale di esso</a:t>
            </a:r>
            <a:r>
              <a:rPr lang="it-IT" baseline="0" dirty="0">
                <a:cs typeface="Times New Roman" pitchFamily="18" charset="0"/>
              </a:rPr>
              <a:t> (titolo di studio, </a:t>
            </a:r>
            <a:r>
              <a:rPr lang="it-IT" baseline="0" dirty="0" err="1">
                <a:cs typeface="Times New Roman" pitchFamily="18" charset="0"/>
              </a:rPr>
              <a:t>grarachia</a:t>
            </a:r>
            <a:r>
              <a:rPr lang="it-IT" baseline="0" dirty="0">
                <a:cs typeface="Times New Roman" pitchFamily="18" charset="0"/>
              </a:rPr>
              <a:t> dei gradi militari ecc.)</a:t>
            </a:r>
            <a:endParaRPr lang="it-IT" dirty="0">
              <a:cs typeface="Times New Roman" pitchFamily="18" charset="0"/>
            </a:endParaRPr>
          </a:p>
          <a:p>
            <a:endParaRPr lang="en-GB" dirty="0"/>
          </a:p>
        </p:txBody>
      </p:sp>
    </p:spTree>
    <p:extLst>
      <p:ext uri="{BB962C8B-B14F-4D97-AF65-F5344CB8AC3E}">
        <p14:creationId xmlns:p14="http://schemas.microsoft.com/office/powerpoint/2010/main" val="212362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0" dirty="0">
                <a:solidFill>
                  <a:srgbClr val="595959"/>
                </a:solidFill>
                <a:latin typeface="Verdana" pitchFamily="34" charset="0"/>
              </a:rPr>
              <a:t>Se la rappresentazione grafica riguarda una serie sconnessa, l’ordine in cui saranno poste le modalità è arbitrario; se si tratta invece di una serie rettilinea (come in questo caso), le modalità saranno poste nell’ordine naturale che esse presentano nella serie.</a:t>
            </a:r>
          </a:p>
          <a:p>
            <a:endParaRPr lang="en-GB" dirty="0"/>
          </a:p>
        </p:txBody>
      </p:sp>
    </p:spTree>
    <p:extLst>
      <p:ext uri="{BB962C8B-B14F-4D97-AF65-F5344CB8AC3E}">
        <p14:creationId xmlns:p14="http://schemas.microsoft.com/office/powerpoint/2010/main" val="971330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309568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pPr algn="just">
              <a:spcBef>
                <a:spcPct val="50000"/>
              </a:spcBef>
            </a:pPr>
            <a:r>
              <a:rPr lang="it-IT" sz="1200" b="0" dirty="0">
                <a:solidFill>
                  <a:srgbClr val="595959"/>
                </a:solidFill>
                <a:latin typeface="Verdana" pitchFamily="34" charset="0"/>
              </a:rPr>
              <a:t>I diagrammi circolari (o </a:t>
            </a:r>
            <a:r>
              <a:rPr lang="it-IT" sz="1200" b="0" dirty="0" err="1">
                <a:solidFill>
                  <a:srgbClr val="595959"/>
                </a:solidFill>
                <a:latin typeface="Verdana" pitchFamily="34" charset="0"/>
              </a:rPr>
              <a:t>aereogrammi</a:t>
            </a:r>
            <a:r>
              <a:rPr lang="it-IT" sz="1200" b="0" dirty="0">
                <a:solidFill>
                  <a:srgbClr val="595959"/>
                </a:solidFill>
                <a:latin typeface="Verdana" pitchFamily="34" charset="0"/>
              </a:rPr>
              <a:t>) per la loro forma circolare, sono comunemente noti come ‘‘</a:t>
            </a:r>
            <a:r>
              <a:rPr lang="it-IT" sz="1200" b="1" dirty="0">
                <a:solidFill>
                  <a:srgbClr val="595959"/>
                </a:solidFill>
                <a:latin typeface="Verdana" pitchFamily="34" charset="0"/>
              </a:rPr>
              <a:t>diagrammi a torta</a:t>
            </a:r>
            <a:r>
              <a:rPr lang="it-IT" sz="1200" b="0" dirty="0">
                <a:solidFill>
                  <a:srgbClr val="595959"/>
                </a:solidFill>
                <a:latin typeface="Verdana" pitchFamily="34" charset="0"/>
              </a:rPr>
              <a:t>’’.</a:t>
            </a:r>
          </a:p>
          <a:p>
            <a:pPr algn="just">
              <a:spcBef>
                <a:spcPct val="50000"/>
              </a:spcBef>
            </a:pPr>
            <a:r>
              <a:rPr lang="it-IT" sz="1200" b="0" dirty="0">
                <a:solidFill>
                  <a:srgbClr val="595959"/>
                </a:solidFill>
                <a:latin typeface="Verdana" pitchFamily="34" charset="0"/>
              </a:rPr>
              <a:t>Sono particolarmente adatti alle serie </a:t>
            </a:r>
            <a:r>
              <a:rPr lang="it-IT" sz="1200" b="1" dirty="0">
                <a:solidFill>
                  <a:srgbClr val="FF0000"/>
                </a:solidFill>
                <a:latin typeface="Verdana" pitchFamily="34" charset="0"/>
              </a:rPr>
              <a:t>sconnesse o rettilinee</a:t>
            </a:r>
            <a:r>
              <a:rPr lang="it-IT" sz="1200" dirty="0">
                <a:solidFill>
                  <a:srgbClr val="595959"/>
                </a:solidFill>
                <a:latin typeface="Verdana" pitchFamily="34" charset="0"/>
              </a:rPr>
              <a:t>.</a:t>
            </a:r>
          </a:p>
        </p:txBody>
      </p:sp>
    </p:spTree>
    <p:extLst>
      <p:ext uri="{BB962C8B-B14F-4D97-AF65-F5344CB8AC3E}">
        <p14:creationId xmlns:p14="http://schemas.microsoft.com/office/powerpoint/2010/main" val="1731275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60861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580" eaLnBrk="0" hangingPunct="0">
              <a:spcBef>
                <a:spcPct val="50000"/>
              </a:spcBef>
              <a:defRPr sz="1500" b="1">
                <a:solidFill>
                  <a:schemeClr val="bg1"/>
                </a:solidFill>
                <a:latin typeface="Arial" charset="0"/>
              </a:defRPr>
            </a:lvl1pPr>
            <a:lvl2pPr marL="685817" indent="-263776" defTabSz="886580" eaLnBrk="0" hangingPunct="0">
              <a:spcBef>
                <a:spcPct val="50000"/>
              </a:spcBef>
              <a:defRPr sz="1500" b="1">
                <a:solidFill>
                  <a:schemeClr val="bg1"/>
                </a:solidFill>
                <a:latin typeface="Arial" charset="0"/>
              </a:defRPr>
            </a:lvl2pPr>
            <a:lvl3pPr marL="1055103" indent="-211021" defTabSz="886580" eaLnBrk="0" hangingPunct="0">
              <a:spcBef>
                <a:spcPct val="50000"/>
              </a:spcBef>
              <a:defRPr sz="1500" b="1">
                <a:solidFill>
                  <a:schemeClr val="bg1"/>
                </a:solidFill>
                <a:latin typeface="Arial" charset="0"/>
              </a:defRPr>
            </a:lvl3pPr>
            <a:lvl4pPr marL="1477145" indent="-211021" defTabSz="886580" eaLnBrk="0" hangingPunct="0">
              <a:spcBef>
                <a:spcPct val="50000"/>
              </a:spcBef>
              <a:defRPr sz="1500" b="1">
                <a:solidFill>
                  <a:schemeClr val="bg1"/>
                </a:solidFill>
                <a:latin typeface="Arial" charset="0"/>
              </a:defRPr>
            </a:lvl4pPr>
            <a:lvl5pPr marL="1899186" indent="-211021" defTabSz="886580" eaLnBrk="0" hangingPunct="0">
              <a:spcBef>
                <a:spcPct val="50000"/>
              </a:spcBef>
              <a:defRPr sz="1500" b="1">
                <a:solidFill>
                  <a:schemeClr val="bg1"/>
                </a:solidFill>
                <a:latin typeface="Arial" charset="0"/>
              </a:defRPr>
            </a:lvl5pPr>
            <a:lvl6pPr marL="2321227" indent="-211021" defTabSz="886580" eaLnBrk="0" fontAlgn="base" hangingPunct="0">
              <a:spcBef>
                <a:spcPct val="50000"/>
              </a:spcBef>
              <a:spcAft>
                <a:spcPct val="0"/>
              </a:spcAft>
              <a:defRPr sz="1500" b="1">
                <a:solidFill>
                  <a:schemeClr val="bg1"/>
                </a:solidFill>
                <a:latin typeface="Arial" charset="0"/>
              </a:defRPr>
            </a:lvl6pPr>
            <a:lvl7pPr marL="2743269" indent="-211021" defTabSz="886580" eaLnBrk="0" fontAlgn="base" hangingPunct="0">
              <a:spcBef>
                <a:spcPct val="50000"/>
              </a:spcBef>
              <a:spcAft>
                <a:spcPct val="0"/>
              </a:spcAft>
              <a:defRPr sz="1500" b="1">
                <a:solidFill>
                  <a:schemeClr val="bg1"/>
                </a:solidFill>
                <a:latin typeface="Arial" charset="0"/>
              </a:defRPr>
            </a:lvl7pPr>
            <a:lvl8pPr marL="3165310" indent="-211021" defTabSz="886580" eaLnBrk="0" fontAlgn="base" hangingPunct="0">
              <a:spcBef>
                <a:spcPct val="50000"/>
              </a:spcBef>
              <a:spcAft>
                <a:spcPct val="0"/>
              </a:spcAft>
              <a:defRPr sz="1500" b="1">
                <a:solidFill>
                  <a:schemeClr val="bg1"/>
                </a:solidFill>
                <a:latin typeface="Arial" charset="0"/>
              </a:defRPr>
            </a:lvl8pPr>
            <a:lvl9pPr marL="3587351" indent="-211021" defTabSz="886580" eaLnBrk="0" fontAlgn="base" hangingPunct="0">
              <a:spcBef>
                <a:spcPct val="50000"/>
              </a:spcBef>
              <a:spcAft>
                <a:spcPct val="0"/>
              </a:spcAft>
              <a:defRPr sz="1500" b="1">
                <a:solidFill>
                  <a:schemeClr val="bg1"/>
                </a:solidFill>
                <a:latin typeface="Arial" charset="0"/>
              </a:defRPr>
            </a:lvl9pPr>
          </a:lstStyle>
          <a:p>
            <a:pPr eaLnBrk="1" hangingPunct="1">
              <a:spcBef>
                <a:spcPct val="0"/>
              </a:spcBef>
              <a:defRPr/>
            </a:pPr>
            <a:fld id="{6B14B945-ECF4-4BF3-B042-36495FC78DE8}" type="slidenum">
              <a:rPr lang="en-GB" sz="1200" b="0">
                <a:solidFill>
                  <a:schemeClr val="tx1"/>
                </a:solidFill>
              </a:rPr>
              <a:pPr eaLnBrk="1" hangingPunct="1">
                <a:spcBef>
                  <a:spcPct val="0"/>
                </a:spcBef>
                <a:defRPr/>
              </a:pPr>
              <a:t>2</a:t>
            </a:fld>
            <a:endParaRPr lang="en-GB" sz="1200" b="0">
              <a:solidFill>
                <a:schemeClr val="tx1"/>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115639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r>
              <a:rPr lang="it-IT" b="1" dirty="0">
                <a:cs typeface="Times New Roman" pitchFamily="18" charset="0"/>
              </a:rPr>
              <a:t>Serie cicliche:</a:t>
            </a:r>
            <a:r>
              <a:rPr lang="it-IT" dirty="0">
                <a:cs typeface="Times New Roman" pitchFamily="18" charset="0"/>
              </a:rPr>
              <a:t> in cui non è dato stabilire quale sia il termine iniziale assoluto e quello finale assoluto della serie, senza un inizio ed una fine certi dell'andamento del fenomeno.</a:t>
            </a:r>
          </a:p>
          <a:p>
            <a:r>
              <a:rPr lang="it-IT" dirty="0">
                <a:cs typeface="Times New Roman" pitchFamily="18" charset="0"/>
              </a:rPr>
              <a:t> Indice di mortalità è calcolato</a:t>
            </a:r>
            <a:r>
              <a:rPr lang="it-IT" baseline="0" dirty="0">
                <a:cs typeface="Times New Roman" pitchFamily="18" charset="0"/>
              </a:rPr>
              <a:t> come r</a:t>
            </a:r>
            <a:r>
              <a:rPr lang="it-IT" dirty="0">
                <a:cs typeface="Times New Roman" pitchFamily="18" charset="0"/>
              </a:rPr>
              <a:t>apporto tra il numero dei morti e il numero degli incidenti con lesioni a persone, moltiplicato 100. </a:t>
            </a:r>
          </a:p>
          <a:p>
            <a:endParaRPr lang="it-IT" dirty="0">
              <a:cs typeface="Times New Roman" pitchFamily="18" charset="0"/>
            </a:endParaRPr>
          </a:p>
          <a:p>
            <a:endParaRPr lang="en-GB" dirty="0"/>
          </a:p>
        </p:txBody>
      </p:sp>
    </p:spTree>
    <p:extLst>
      <p:ext uri="{BB962C8B-B14F-4D97-AF65-F5344CB8AC3E}">
        <p14:creationId xmlns:p14="http://schemas.microsoft.com/office/powerpoint/2010/main" val="336207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pPr>
              <a:spcBef>
                <a:spcPct val="50000"/>
              </a:spcBef>
            </a:pPr>
            <a:r>
              <a:rPr lang="it-IT" sz="1200" b="0" dirty="0">
                <a:solidFill>
                  <a:srgbClr val="595959"/>
                </a:solidFill>
                <a:latin typeface="Verdana" pitchFamily="34" charset="0"/>
              </a:rPr>
              <a:t>I </a:t>
            </a:r>
            <a:r>
              <a:rPr lang="it-IT" sz="1200" b="1" dirty="0">
                <a:solidFill>
                  <a:srgbClr val="FF0000"/>
                </a:solidFill>
                <a:latin typeface="Verdana" pitchFamily="34" charset="0"/>
              </a:rPr>
              <a:t>cartogrammi</a:t>
            </a:r>
            <a:r>
              <a:rPr lang="it-IT" sz="1200" b="0" dirty="0">
                <a:solidFill>
                  <a:srgbClr val="595959"/>
                </a:solidFill>
                <a:latin typeface="Verdana" pitchFamily="34" charset="0"/>
              </a:rPr>
              <a:t> sono grafici utili per rappresentare </a:t>
            </a:r>
            <a:r>
              <a:rPr lang="it-IT" sz="1200" b="1" dirty="0">
                <a:solidFill>
                  <a:srgbClr val="595959"/>
                </a:solidFill>
                <a:latin typeface="Verdana" pitchFamily="34" charset="0"/>
              </a:rPr>
              <a:t>serie territoriali. </a:t>
            </a:r>
          </a:p>
          <a:p>
            <a:pPr>
              <a:spcBef>
                <a:spcPct val="50000"/>
              </a:spcBef>
            </a:pPr>
            <a:endParaRPr lang="it-IT" sz="1200" b="1" dirty="0">
              <a:solidFill>
                <a:srgbClr val="595959"/>
              </a:solidFill>
              <a:latin typeface="Verdana" pitchFamily="34" charset="0"/>
            </a:endParaRPr>
          </a:p>
          <a:p>
            <a:pPr marL="0" marR="0" indent="0" algn="l" defTabSz="914400" rtl="0" eaLnBrk="1" fontAlgn="auto" latinLnBrk="0" hangingPunct="1">
              <a:lnSpc>
                <a:spcPct val="100000"/>
              </a:lnSpc>
              <a:spcBef>
                <a:spcPct val="50000"/>
              </a:spcBef>
              <a:spcAft>
                <a:spcPts val="0"/>
              </a:spcAft>
              <a:buClrTx/>
              <a:buSzTx/>
              <a:buFontTx/>
              <a:buNone/>
              <a:tabLst/>
              <a:defRPr/>
            </a:pPr>
            <a:r>
              <a:rPr lang="en-GB" b="1" dirty="0" err="1"/>
              <a:t>Serie</a:t>
            </a:r>
            <a:r>
              <a:rPr lang="en-GB" b="1" dirty="0"/>
              <a:t> </a:t>
            </a:r>
            <a:r>
              <a:rPr lang="en-GB" b="1" dirty="0" err="1"/>
              <a:t>territoriali</a:t>
            </a:r>
            <a:r>
              <a:rPr lang="en-GB" dirty="0"/>
              <a:t>: </a:t>
            </a:r>
            <a:r>
              <a:rPr lang="en-GB" dirty="0" err="1"/>
              <a:t>serie</a:t>
            </a:r>
            <a:r>
              <a:rPr lang="en-GB" dirty="0"/>
              <a:t> relative a </a:t>
            </a:r>
            <a:r>
              <a:rPr lang="en-GB" dirty="0" err="1"/>
              <a:t>caratteri</a:t>
            </a:r>
            <a:r>
              <a:rPr lang="en-GB" dirty="0"/>
              <a:t> </a:t>
            </a:r>
            <a:r>
              <a:rPr lang="en-GB" dirty="0" err="1"/>
              <a:t>geografici</a:t>
            </a:r>
            <a:r>
              <a:rPr lang="en-GB" dirty="0"/>
              <a:t>, le cui </a:t>
            </a:r>
            <a:r>
              <a:rPr lang="en-GB" dirty="0" err="1"/>
              <a:t>modalità</a:t>
            </a:r>
            <a:r>
              <a:rPr lang="en-GB" dirty="0"/>
              <a:t> </a:t>
            </a:r>
            <a:r>
              <a:rPr lang="en-GB" dirty="0" err="1"/>
              <a:t>sono</a:t>
            </a:r>
            <a:r>
              <a:rPr lang="en-GB" dirty="0"/>
              <a:t> </a:t>
            </a:r>
            <a:r>
              <a:rPr lang="en-GB" dirty="0" err="1"/>
              <a:t>luoghi</a:t>
            </a:r>
            <a:r>
              <a:rPr lang="en-GB" dirty="0"/>
              <a:t>, </a:t>
            </a:r>
            <a:r>
              <a:rPr lang="en-GB" dirty="0" err="1"/>
              <a:t>nazioni</a:t>
            </a:r>
            <a:r>
              <a:rPr lang="en-GB" dirty="0"/>
              <a:t>, </a:t>
            </a:r>
            <a:r>
              <a:rPr lang="en-GB" dirty="0" err="1"/>
              <a:t>regioni</a:t>
            </a:r>
            <a:r>
              <a:rPr lang="en-GB" dirty="0"/>
              <a:t>, province, etc.</a:t>
            </a:r>
          </a:p>
          <a:p>
            <a:pPr>
              <a:spcBef>
                <a:spcPct val="50000"/>
              </a:spcBef>
            </a:pPr>
            <a:endParaRPr lang="it-IT" sz="1200" b="1" dirty="0">
              <a:solidFill>
                <a:srgbClr val="595959"/>
              </a:solidFill>
              <a:latin typeface="Verdana" pitchFamily="34" charset="0"/>
            </a:endParaRPr>
          </a:p>
          <a:p>
            <a:pPr>
              <a:spcBef>
                <a:spcPct val="50000"/>
              </a:spcBef>
            </a:pPr>
            <a:r>
              <a:rPr lang="it-IT" sz="1200" b="0" dirty="0">
                <a:solidFill>
                  <a:srgbClr val="595959"/>
                </a:solidFill>
                <a:latin typeface="Verdana" pitchFamily="34" charset="0"/>
              </a:rPr>
              <a:t>Per costruire un cartogramma occorre disporre di una carta geografica o topografica in cui siano chiaramente delimitate </a:t>
            </a:r>
            <a:br>
              <a:rPr lang="it-IT" sz="1200" b="0" dirty="0">
                <a:solidFill>
                  <a:srgbClr val="595959"/>
                </a:solidFill>
                <a:latin typeface="Verdana" pitchFamily="34" charset="0"/>
              </a:rPr>
            </a:br>
            <a:r>
              <a:rPr lang="it-IT" sz="1200" b="0" dirty="0">
                <a:solidFill>
                  <a:srgbClr val="595959"/>
                </a:solidFill>
                <a:latin typeface="Verdana" pitchFamily="34" charset="0"/>
              </a:rPr>
              <a:t>le diverse zone, regioni, circoscrizioni (geografiche, politiche, amministrative) rispetto alle quali viene analizzata l’intensità o la frequenza di uno </a:t>
            </a:r>
            <a:br>
              <a:rPr lang="it-IT" sz="1200" b="0" dirty="0">
                <a:solidFill>
                  <a:srgbClr val="595959"/>
                </a:solidFill>
                <a:latin typeface="Verdana" pitchFamily="34" charset="0"/>
              </a:rPr>
            </a:br>
            <a:r>
              <a:rPr lang="it-IT" sz="1200" b="0" dirty="0">
                <a:solidFill>
                  <a:srgbClr val="595959"/>
                </a:solidFill>
                <a:latin typeface="Verdana" pitchFamily="34" charset="0"/>
              </a:rPr>
              <a:t>o più caratteri (es. nati, morti, reddito pro capite, secondo le Regioni, Province, Comuni).</a:t>
            </a:r>
          </a:p>
        </p:txBody>
      </p:sp>
    </p:spTree>
    <p:extLst>
      <p:ext uri="{BB962C8B-B14F-4D97-AF65-F5344CB8AC3E}">
        <p14:creationId xmlns:p14="http://schemas.microsoft.com/office/powerpoint/2010/main" val="386165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pPr>
              <a:spcBef>
                <a:spcPct val="50000"/>
              </a:spcBef>
            </a:pPr>
            <a:r>
              <a:rPr lang="it-IT" sz="1200" b="0" dirty="0">
                <a:solidFill>
                  <a:srgbClr val="595959"/>
                </a:solidFill>
                <a:latin typeface="Verdana" pitchFamily="34" charset="0"/>
              </a:rPr>
              <a:t>Le mappe tematiche consentono, anche se molto empiricamente e in prima approssimazione, di tener conto dell’autocorrelazione spaziale, intesa come possibilità che un fenomeno che interessa  un certo territorio sia influenzato nelle sue manifestazioni dalla contiguità spaziale esistente tra i luoghi in cui il fenomeno è osservato.</a:t>
            </a:r>
          </a:p>
          <a:p>
            <a:pPr>
              <a:spcBef>
                <a:spcPct val="50000"/>
              </a:spcBef>
            </a:pPr>
            <a:r>
              <a:rPr lang="it-IT" sz="1200" b="0" dirty="0">
                <a:solidFill>
                  <a:srgbClr val="595959"/>
                </a:solidFill>
                <a:latin typeface="Verdana" pitchFamily="34" charset="0"/>
              </a:rPr>
              <a:t>Per esempio nella mappa della Liguria qui a destra, si nota come la densità della popolazione residente sia maggiore nei comuni costieri e in quelli circostanti i comuni capoluogo rispetto a quelli dell’entroterra.</a:t>
            </a:r>
          </a:p>
          <a:p>
            <a:endParaRPr lang="en-GB" dirty="0"/>
          </a:p>
        </p:txBody>
      </p:sp>
    </p:spTree>
    <p:extLst>
      <p:ext uri="{BB962C8B-B14F-4D97-AF65-F5344CB8AC3E}">
        <p14:creationId xmlns:p14="http://schemas.microsoft.com/office/powerpoint/2010/main" val="750412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4018993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it-IT" sz="1000" b="0" i="0" kern="1200" dirty="0">
              <a:solidFill>
                <a:schemeClr val="tx1"/>
              </a:solidFill>
              <a:effectLst/>
              <a:latin typeface="+mn-lt"/>
              <a:ea typeface="+mn-ea"/>
              <a:cs typeface="+mn-cs"/>
            </a:endParaRPr>
          </a:p>
          <a:p>
            <a:pPr fontAlgn="base"/>
            <a:r>
              <a:rPr lang="it-IT" sz="1200" b="0" i="0" kern="1200" dirty="0">
                <a:solidFill>
                  <a:schemeClr val="tx1"/>
                </a:solidFill>
                <a:effectLst/>
                <a:latin typeface="+mn-lt"/>
                <a:ea typeface="+mn-ea"/>
                <a:cs typeface="+mn-cs"/>
              </a:rPr>
              <a:t>Note:</a:t>
            </a:r>
          </a:p>
          <a:p>
            <a:pPr fontAlgn="base"/>
            <a:r>
              <a:rPr lang="it-IT" sz="1200" b="0" i="0" kern="1200" dirty="0">
                <a:solidFill>
                  <a:schemeClr val="tx1"/>
                </a:solidFill>
                <a:effectLst/>
                <a:latin typeface="+mn-lt"/>
                <a:ea typeface="+mn-ea"/>
                <a:cs typeface="+mn-cs"/>
              </a:rPr>
              <a:t>L’istogramma rappresenta la distribuzione di X tra le N unità statistiche osservate. In particolare ne evidenzia la posizione, la variabilità e la forma. Tale rappresentazione è subordinata alla scelta delle classi ed </a:t>
            </a:r>
            <a:r>
              <a:rPr lang="it-IT" sz="1200" b="0" i="0" kern="1200" cap="all" baseline="0" dirty="0">
                <a:solidFill>
                  <a:schemeClr val="tx1"/>
                </a:solidFill>
                <a:effectLst/>
                <a:latin typeface="+mn-lt"/>
                <a:ea typeface="+mn-ea"/>
                <a:cs typeface="+mn-cs"/>
              </a:rPr>
              <a:t>all’</a:t>
            </a:r>
            <a:r>
              <a:rPr lang="it-IT" sz="1200" b="0" i="1" kern="1200" cap="all" baseline="0" dirty="0">
                <a:solidFill>
                  <a:schemeClr val="tx1"/>
                </a:solidFill>
                <a:effectLst/>
                <a:latin typeface="+mn-lt"/>
                <a:ea typeface="+mn-ea"/>
                <a:cs typeface="+mn-cs"/>
              </a:rPr>
              <a:t>ipotesi dell’istogramma</a:t>
            </a:r>
            <a:r>
              <a:rPr lang="it-IT" sz="1200" b="0" i="0" kern="1200" dirty="0">
                <a:solidFill>
                  <a:schemeClr val="tx1"/>
                </a:solidFill>
                <a:effectLst/>
                <a:latin typeface="+mn-lt"/>
                <a:ea typeface="+mn-ea"/>
                <a:cs typeface="+mn-cs"/>
              </a:rPr>
              <a:t>, per cui all’interno di ciascuna classe la distribuzione del carattere si assume uniforme</a:t>
            </a:r>
          </a:p>
          <a:p>
            <a:pPr fontAlgn="base"/>
            <a:r>
              <a:rPr lang="it-IT" sz="1200" b="0" i="0" kern="1200" dirty="0">
                <a:solidFill>
                  <a:schemeClr val="tx1"/>
                </a:solidFill>
                <a:effectLst/>
                <a:latin typeface="+mn-lt"/>
                <a:ea typeface="+mn-ea"/>
                <a:cs typeface="+mn-cs"/>
              </a:rPr>
              <a:t>L’area del rettangolo i-esimo dell’istogramma è pari ad </a:t>
            </a:r>
            <a:r>
              <a:rPr lang="it-IT" sz="1200" b="0" i="0" kern="1200" dirty="0" err="1">
                <a:solidFill>
                  <a:schemeClr val="tx1"/>
                </a:solidFill>
                <a:effectLst/>
                <a:latin typeface="+mn-lt"/>
                <a:ea typeface="+mn-ea"/>
                <a:cs typeface="+mn-cs"/>
              </a:rPr>
              <a:t>a</a:t>
            </a:r>
            <a:r>
              <a:rPr lang="it-IT" sz="1200" b="0" i="0" kern="1200" baseline="-25000" dirty="0" err="1">
                <a:solidFill>
                  <a:schemeClr val="tx1"/>
                </a:solidFill>
                <a:effectLst/>
                <a:latin typeface="+mn-lt"/>
                <a:ea typeface="+mn-ea"/>
                <a:cs typeface="+mn-cs"/>
              </a:rPr>
              <a:t>i</a:t>
            </a:r>
            <a:r>
              <a:rPr lang="it-IT" sz="1200" b="0" i="0" kern="1200" dirty="0" err="1">
                <a:solidFill>
                  <a:schemeClr val="tx1"/>
                </a:solidFill>
                <a:effectLst/>
                <a:latin typeface="+mn-lt"/>
                <a:ea typeface="+mn-ea"/>
                <a:cs typeface="+mn-cs"/>
              </a:rPr>
              <a:t>·d</a:t>
            </a:r>
            <a:r>
              <a:rPr lang="it-IT" sz="1200" b="0" i="0" kern="1200" baseline="-25000" dirty="0" err="1">
                <a:solidFill>
                  <a:schemeClr val="tx1"/>
                </a:solidFill>
                <a:effectLst/>
                <a:latin typeface="+mn-lt"/>
                <a:ea typeface="+mn-ea"/>
                <a:cs typeface="+mn-cs"/>
              </a:rPr>
              <a:t>i</a:t>
            </a:r>
            <a:r>
              <a:rPr lang="it-IT" sz="1200" b="0" i="0" kern="1200" dirty="0">
                <a:solidFill>
                  <a:schemeClr val="tx1"/>
                </a:solidFill>
                <a:effectLst/>
                <a:latin typeface="+mn-lt"/>
                <a:ea typeface="+mn-ea"/>
                <a:cs typeface="+mn-cs"/>
              </a:rPr>
              <a:t> = n</a:t>
            </a:r>
            <a:r>
              <a:rPr lang="it-IT" sz="1200" b="0" i="0" kern="1200" baseline="-25000" dirty="0">
                <a:solidFill>
                  <a:schemeClr val="tx1"/>
                </a:solidFill>
                <a:effectLst/>
                <a:latin typeface="+mn-lt"/>
                <a:ea typeface="+mn-ea"/>
                <a:cs typeface="+mn-cs"/>
              </a:rPr>
              <a:t>i</a:t>
            </a:r>
            <a:r>
              <a:rPr lang="it-IT" sz="1200" b="0" i="0" kern="1200" dirty="0">
                <a:solidFill>
                  <a:schemeClr val="tx1"/>
                </a:solidFill>
                <a:effectLst/>
                <a:latin typeface="+mn-lt"/>
                <a:ea typeface="+mn-ea"/>
                <a:cs typeface="+mn-cs"/>
              </a:rPr>
              <a:t> e dunque rappresenta la frequenza della classe (x</a:t>
            </a:r>
            <a:r>
              <a:rPr lang="it-IT" sz="1200" b="0" i="0" kern="1200" baseline="-25000" dirty="0">
                <a:solidFill>
                  <a:schemeClr val="tx1"/>
                </a:solidFill>
                <a:effectLst/>
                <a:latin typeface="+mn-lt"/>
                <a:ea typeface="+mn-ea"/>
                <a:cs typeface="+mn-cs"/>
              </a:rPr>
              <a:t>i</a:t>
            </a:r>
            <a:r>
              <a:rPr lang="it-IT" sz="1200" b="0" i="0" kern="1200" dirty="0">
                <a:solidFill>
                  <a:schemeClr val="tx1"/>
                </a:solidFill>
                <a:effectLst/>
                <a:latin typeface="+mn-lt"/>
                <a:ea typeface="+mn-ea"/>
                <a:cs typeface="+mn-cs"/>
              </a:rPr>
              <a:t>, x</a:t>
            </a:r>
            <a:r>
              <a:rPr lang="it-IT" sz="1200" b="0" i="0" kern="1200" baseline="-25000" dirty="0">
                <a:solidFill>
                  <a:schemeClr val="tx1"/>
                </a:solidFill>
                <a:effectLst/>
                <a:latin typeface="+mn-lt"/>
                <a:ea typeface="+mn-ea"/>
                <a:cs typeface="+mn-cs"/>
              </a:rPr>
              <a:t>i+1</a:t>
            </a:r>
            <a:r>
              <a:rPr lang="it-IT" sz="1200" b="0" i="0" kern="1200" dirty="0">
                <a:solidFill>
                  <a:schemeClr val="tx1"/>
                </a:solidFill>
                <a:effectLst/>
                <a:latin typeface="+mn-lt"/>
                <a:ea typeface="+mn-ea"/>
                <a:cs typeface="+mn-cs"/>
              </a:rPr>
              <a:t>]</a:t>
            </a:r>
          </a:p>
          <a:p>
            <a:pPr fontAlgn="base"/>
            <a:r>
              <a:rPr lang="it-IT" sz="1200" b="1" i="0" kern="1200" dirty="0">
                <a:solidFill>
                  <a:srgbClr val="FF0000"/>
                </a:solidFill>
                <a:effectLst/>
                <a:latin typeface="+mn-lt"/>
                <a:ea typeface="+mn-ea"/>
                <a:cs typeface="+mn-cs"/>
              </a:rPr>
              <a:t>Se le classi hanno tutte la stessa ampiezza, è indifferente utilizzare frequenze o le densità di frequenza</a:t>
            </a:r>
          </a:p>
          <a:p>
            <a:pPr fontAlgn="base"/>
            <a:r>
              <a:rPr lang="it-IT" sz="1200" b="0" i="0" kern="1200" dirty="0">
                <a:solidFill>
                  <a:schemeClr val="tx1"/>
                </a:solidFill>
                <a:effectLst/>
                <a:latin typeface="+mn-lt"/>
                <a:ea typeface="+mn-ea"/>
                <a:cs typeface="+mn-cs"/>
              </a:rPr>
              <a:t>Al posto delle frequenze assolute si possono utilizzare quelle relative o percentuali ed al posto delle frequenze si possono utilizzare intensità (di X o di un altro carattere)</a:t>
            </a:r>
          </a:p>
          <a:p>
            <a:pPr fontAlgn="base"/>
            <a:r>
              <a:rPr lang="it-IT" sz="1200" b="1" i="0" kern="1200" dirty="0">
                <a:solidFill>
                  <a:schemeClr val="tx1"/>
                </a:solidFill>
                <a:effectLst/>
                <a:latin typeface="+mn-lt"/>
                <a:ea typeface="+mn-ea"/>
                <a:cs typeface="+mn-cs"/>
              </a:rPr>
              <a:t>La poligonale (di densità) di frequenza</a:t>
            </a:r>
          </a:p>
          <a:p>
            <a:pPr fontAlgn="base"/>
            <a:r>
              <a:rPr lang="it-IT" sz="1200" b="0" i="0" kern="1200" dirty="0">
                <a:solidFill>
                  <a:schemeClr val="tx1"/>
                </a:solidFill>
                <a:effectLst/>
                <a:latin typeface="+mn-lt"/>
                <a:ea typeface="+mn-ea"/>
                <a:cs typeface="+mn-cs"/>
              </a:rPr>
              <a:t>Nelle stesse ipotesi e notazioni formulate per l’istogramma, sia </a:t>
            </a:r>
            <a:r>
              <a:rPr lang="it-IT" sz="1200" b="1" i="0" kern="1200" dirty="0">
                <a:solidFill>
                  <a:schemeClr val="tx1"/>
                </a:solidFill>
                <a:effectLst/>
                <a:latin typeface="+mn-lt"/>
                <a:ea typeface="+mn-ea"/>
                <a:cs typeface="+mn-cs"/>
              </a:rPr>
              <a:t>c</a:t>
            </a:r>
            <a:r>
              <a:rPr lang="it-IT" sz="1200" b="1" i="0" kern="1200" baseline="-25000" dirty="0">
                <a:solidFill>
                  <a:schemeClr val="tx1"/>
                </a:solidFill>
                <a:effectLst/>
                <a:latin typeface="+mn-lt"/>
                <a:ea typeface="+mn-ea"/>
                <a:cs typeface="+mn-cs"/>
              </a:rPr>
              <a:t>i</a:t>
            </a:r>
            <a:r>
              <a:rPr lang="it-IT" sz="1200" b="1" i="0" kern="1200" dirty="0">
                <a:solidFill>
                  <a:schemeClr val="tx1"/>
                </a:solidFill>
                <a:effectLst/>
                <a:latin typeface="+mn-lt"/>
                <a:ea typeface="+mn-ea"/>
                <a:cs typeface="+mn-cs"/>
              </a:rPr>
              <a:t> = (x</a:t>
            </a:r>
            <a:r>
              <a:rPr lang="it-IT" sz="1200" b="1" i="0" kern="1200" baseline="-25000" dirty="0">
                <a:solidFill>
                  <a:schemeClr val="tx1"/>
                </a:solidFill>
                <a:effectLst/>
                <a:latin typeface="+mn-lt"/>
                <a:ea typeface="+mn-ea"/>
                <a:cs typeface="+mn-cs"/>
              </a:rPr>
              <a:t>i</a:t>
            </a:r>
            <a:r>
              <a:rPr lang="it-IT" sz="1200" b="1" i="0" kern="1200" dirty="0">
                <a:solidFill>
                  <a:schemeClr val="tx1"/>
                </a:solidFill>
                <a:effectLst/>
                <a:latin typeface="+mn-lt"/>
                <a:ea typeface="+mn-ea"/>
                <a:cs typeface="+mn-cs"/>
              </a:rPr>
              <a:t>+x</a:t>
            </a:r>
            <a:r>
              <a:rPr lang="it-IT" sz="1200" b="1" i="0" kern="1200" baseline="-25000" dirty="0">
                <a:solidFill>
                  <a:schemeClr val="tx1"/>
                </a:solidFill>
                <a:effectLst/>
                <a:latin typeface="+mn-lt"/>
                <a:ea typeface="+mn-ea"/>
                <a:cs typeface="+mn-cs"/>
              </a:rPr>
              <a:t>i+1</a:t>
            </a:r>
            <a:r>
              <a:rPr lang="it-IT" sz="1200" b="1" i="0" kern="1200" dirty="0">
                <a:solidFill>
                  <a:schemeClr val="tx1"/>
                </a:solidFill>
                <a:effectLst/>
                <a:latin typeface="+mn-lt"/>
                <a:ea typeface="+mn-ea"/>
                <a:cs typeface="+mn-cs"/>
              </a:rPr>
              <a:t>)/2</a:t>
            </a:r>
            <a:r>
              <a:rPr lang="it-IT" sz="1200" b="0" i="0" kern="1200" dirty="0">
                <a:solidFill>
                  <a:schemeClr val="tx1"/>
                </a:solidFill>
                <a:effectLst/>
                <a:latin typeface="+mn-lt"/>
                <a:ea typeface="+mn-ea"/>
                <a:cs typeface="+mn-cs"/>
              </a:rPr>
              <a:t> il </a:t>
            </a:r>
            <a:r>
              <a:rPr lang="it-IT" sz="1200" b="0" i="1" kern="1200" dirty="0">
                <a:solidFill>
                  <a:schemeClr val="tx1"/>
                </a:solidFill>
                <a:effectLst/>
                <a:latin typeface="+mn-lt"/>
                <a:ea typeface="+mn-ea"/>
                <a:cs typeface="+mn-cs"/>
              </a:rPr>
              <a:t>valore centrale</a:t>
            </a:r>
            <a:r>
              <a:rPr lang="it-IT" sz="1200" b="0" i="0" kern="1200" dirty="0">
                <a:solidFill>
                  <a:schemeClr val="tx1"/>
                </a:solidFill>
                <a:effectLst/>
                <a:latin typeface="+mn-lt"/>
                <a:ea typeface="+mn-ea"/>
                <a:cs typeface="+mn-cs"/>
              </a:rPr>
              <a:t> della classe i-esima. Un grafico cartesiano che associa i valori centrali (in ascissa) alle rispettive densità si chiama </a:t>
            </a:r>
            <a:r>
              <a:rPr lang="it-IT" sz="1200" b="1" i="0" kern="1200" dirty="0">
                <a:solidFill>
                  <a:schemeClr val="tx1"/>
                </a:solidFill>
                <a:effectLst/>
                <a:latin typeface="+mn-lt"/>
                <a:ea typeface="+mn-ea"/>
                <a:cs typeface="+mn-cs"/>
              </a:rPr>
              <a:t>poligonale di frequenza</a:t>
            </a:r>
            <a:r>
              <a:rPr lang="it-IT" sz="1200" b="0" i="0" kern="1200" dirty="0">
                <a:solidFill>
                  <a:schemeClr val="tx1"/>
                </a:solidFill>
                <a:effectLst/>
                <a:latin typeface="+mn-lt"/>
                <a:ea typeface="+mn-ea"/>
                <a:cs typeface="+mn-cs"/>
              </a:rPr>
              <a:t> di X (linea rossa nel grafico seguente).</a:t>
            </a:r>
          </a:p>
          <a:p>
            <a:endParaRPr lang="it-IT" sz="1000" b="0" i="0" kern="1200" dirty="0">
              <a:solidFill>
                <a:schemeClr val="tx1"/>
              </a:solidFill>
              <a:effectLst/>
              <a:latin typeface="+mn-lt"/>
              <a:ea typeface="+mn-ea"/>
              <a:cs typeface="+mn-cs"/>
            </a:endParaRPr>
          </a:p>
          <a:p>
            <a:r>
              <a:rPr lang="it-IT" sz="1000" b="0" i="0" kern="1200" dirty="0">
                <a:solidFill>
                  <a:schemeClr val="tx1"/>
                </a:solidFill>
                <a:effectLst/>
                <a:latin typeface="+mn-lt"/>
                <a:ea typeface="+mn-ea"/>
                <a:cs typeface="+mn-cs"/>
              </a:rPr>
              <a:t>Un grafico cartesiano che associa i valori centrali (in ascissa) alle rispettive densità si chiama </a:t>
            </a:r>
            <a:r>
              <a:rPr lang="it-IT" sz="1000" b="1" i="0" kern="1200" dirty="0">
                <a:solidFill>
                  <a:schemeClr val="tx1"/>
                </a:solidFill>
                <a:effectLst/>
                <a:latin typeface="+mn-lt"/>
                <a:ea typeface="+mn-ea"/>
                <a:cs typeface="+mn-cs"/>
              </a:rPr>
              <a:t>poligonale di frequenza</a:t>
            </a:r>
            <a:r>
              <a:rPr lang="it-IT" sz="1000" b="0" i="0" kern="1200" dirty="0">
                <a:solidFill>
                  <a:schemeClr val="tx1"/>
                </a:solidFill>
                <a:effectLst/>
                <a:latin typeface="+mn-lt"/>
                <a:ea typeface="+mn-ea"/>
                <a:cs typeface="+mn-cs"/>
              </a:rPr>
              <a:t> di X (linea rossa nel grafico seguente).</a:t>
            </a:r>
          </a:p>
          <a:p>
            <a:endParaRPr lang="en-GB" sz="1000" dirty="0"/>
          </a:p>
        </p:txBody>
      </p:sp>
    </p:spTree>
    <p:extLst>
      <p:ext uri="{BB962C8B-B14F-4D97-AF65-F5344CB8AC3E}">
        <p14:creationId xmlns:p14="http://schemas.microsoft.com/office/powerpoint/2010/main" val="1452142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4194990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1323416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3724170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1006421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303378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330652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3622847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2436377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126021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2193018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2153285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3989738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3743027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rtl="0"/>
            <a:r>
              <a:rPr lang="it-IT" sz="1100" dirty="0">
                <a:latin typeface="Arial" charset="0"/>
              </a:rPr>
              <a:t>Le facce di </a:t>
            </a:r>
            <a:r>
              <a:rPr lang="it-IT" sz="1100" dirty="0" err="1">
                <a:latin typeface="Arial" charset="0"/>
              </a:rPr>
              <a:t>Chernoff</a:t>
            </a:r>
            <a:r>
              <a:rPr lang="it-IT" sz="1100" dirty="0">
                <a:latin typeface="Arial" charset="0"/>
              </a:rPr>
              <a:t> sono ordinate (graduatoria decrescente) secondo la percentuale dei laureati che si sono dichiarati molto soddisfatti nei confronti del lavoro globalmente considerato. Osservando le facce è possibile formarsi una prima idea sulla coerenza tra tale opinione e l’opinione espressa nei confronti dei singoli aspetti dell’attività lavorativa svolta.</a:t>
            </a:r>
          </a:p>
          <a:p>
            <a:pPr marL="15875" indent="-15875">
              <a:spcBef>
                <a:spcPct val="50000"/>
              </a:spcBef>
              <a:defRPr/>
            </a:pPr>
            <a:endParaRPr lang="it-IT" sz="1200" b="0" dirty="0">
              <a:solidFill>
                <a:srgbClr val="993333"/>
              </a:solidFill>
              <a:latin typeface="Verdana" pitchFamily="34" charset="0"/>
              <a:cs typeface="+mn-cs"/>
            </a:endParaRPr>
          </a:p>
          <a:p>
            <a:pPr rtl="0"/>
            <a:endParaRPr lang="en-GB" dirty="0"/>
          </a:p>
        </p:txBody>
      </p:sp>
    </p:spTree>
    <p:extLst>
      <p:ext uri="{BB962C8B-B14F-4D97-AF65-F5344CB8AC3E}">
        <p14:creationId xmlns:p14="http://schemas.microsoft.com/office/powerpoint/2010/main" val="3945841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3511500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207197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580" eaLnBrk="0" hangingPunct="0">
              <a:spcBef>
                <a:spcPct val="50000"/>
              </a:spcBef>
              <a:defRPr sz="1500" b="1">
                <a:solidFill>
                  <a:schemeClr val="bg1"/>
                </a:solidFill>
                <a:latin typeface="Arial" charset="0"/>
              </a:defRPr>
            </a:lvl1pPr>
            <a:lvl2pPr marL="685817" indent="-263776" defTabSz="886580" eaLnBrk="0" hangingPunct="0">
              <a:spcBef>
                <a:spcPct val="50000"/>
              </a:spcBef>
              <a:defRPr sz="1500" b="1">
                <a:solidFill>
                  <a:schemeClr val="bg1"/>
                </a:solidFill>
                <a:latin typeface="Arial" charset="0"/>
              </a:defRPr>
            </a:lvl2pPr>
            <a:lvl3pPr marL="1055103" indent="-211021" defTabSz="886580" eaLnBrk="0" hangingPunct="0">
              <a:spcBef>
                <a:spcPct val="50000"/>
              </a:spcBef>
              <a:defRPr sz="1500" b="1">
                <a:solidFill>
                  <a:schemeClr val="bg1"/>
                </a:solidFill>
                <a:latin typeface="Arial" charset="0"/>
              </a:defRPr>
            </a:lvl3pPr>
            <a:lvl4pPr marL="1477145" indent="-211021" defTabSz="886580" eaLnBrk="0" hangingPunct="0">
              <a:spcBef>
                <a:spcPct val="50000"/>
              </a:spcBef>
              <a:defRPr sz="1500" b="1">
                <a:solidFill>
                  <a:schemeClr val="bg1"/>
                </a:solidFill>
                <a:latin typeface="Arial" charset="0"/>
              </a:defRPr>
            </a:lvl4pPr>
            <a:lvl5pPr marL="1899186" indent="-211021" defTabSz="886580" eaLnBrk="0" hangingPunct="0">
              <a:spcBef>
                <a:spcPct val="50000"/>
              </a:spcBef>
              <a:defRPr sz="1500" b="1">
                <a:solidFill>
                  <a:schemeClr val="bg1"/>
                </a:solidFill>
                <a:latin typeface="Arial" charset="0"/>
              </a:defRPr>
            </a:lvl5pPr>
            <a:lvl6pPr marL="2321227" indent="-211021" defTabSz="886580" eaLnBrk="0" fontAlgn="base" hangingPunct="0">
              <a:spcBef>
                <a:spcPct val="50000"/>
              </a:spcBef>
              <a:spcAft>
                <a:spcPct val="0"/>
              </a:spcAft>
              <a:defRPr sz="1500" b="1">
                <a:solidFill>
                  <a:schemeClr val="bg1"/>
                </a:solidFill>
                <a:latin typeface="Arial" charset="0"/>
              </a:defRPr>
            </a:lvl6pPr>
            <a:lvl7pPr marL="2743269" indent="-211021" defTabSz="886580" eaLnBrk="0" fontAlgn="base" hangingPunct="0">
              <a:spcBef>
                <a:spcPct val="50000"/>
              </a:spcBef>
              <a:spcAft>
                <a:spcPct val="0"/>
              </a:spcAft>
              <a:defRPr sz="1500" b="1">
                <a:solidFill>
                  <a:schemeClr val="bg1"/>
                </a:solidFill>
                <a:latin typeface="Arial" charset="0"/>
              </a:defRPr>
            </a:lvl7pPr>
            <a:lvl8pPr marL="3165310" indent="-211021" defTabSz="886580" eaLnBrk="0" fontAlgn="base" hangingPunct="0">
              <a:spcBef>
                <a:spcPct val="50000"/>
              </a:spcBef>
              <a:spcAft>
                <a:spcPct val="0"/>
              </a:spcAft>
              <a:defRPr sz="1500" b="1">
                <a:solidFill>
                  <a:schemeClr val="bg1"/>
                </a:solidFill>
                <a:latin typeface="Arial" charset="0"/>
              </a:defRPr>
            </a:lvl8pPr>
            <a:lvl9pPr marL="3587351" indent="-211021" defTabSz="886580" eaLnBrk="0" fontAlgn="base" hangingPunct="0">
              <a:spcBef>
                <a:spcPct val="50000"/>
              </a:spcBef>
              <a:spcAft>
                <a:spcPct val="0"/>
              </a:spcAft>
              <a:defRPr sz="1500" b="1">
                <a:solidFill>
                  <a:schemeClr val="bg1"/>
                </a:solidFill>
                <a:latin typeface="Arial" charset="0"/>
              </a:defRPr>
            </a:lvl9pPr>
          </a:lstStyle>
          <a:p>
            <a:pPr eaLnBrk="1" hangingPunct="1">
              <a:spcBef>
                <a:spcPct val="0"/>
              </a:spcBef>
              <a:defRPr/>
            </a:pPr>
            <a:fld id="{9D28C9E3-BD8B-4CEE-865E-C711A098D2FC}" type="slidenum">
              <a:rPr lang="en-GB" sz="1200" b="0">
                <a:solidFill>
                  <a:schemeClr val="tx1"/>
                </a:solidFill>
              </a:rPr>
              <a:pPr eaLnBrk="1" hangingPunct="1">
                <a:spcBef>
                  <a:spcPct val="0"/>
                </a:spcBef>
                <a:defRPr/>
              </a:pPr>
              <a:t>4</a:t>
            </a:fld>
            <a:endParaRPr lang="en-GB" sz="1200" b="0">
              <a:solidFill>
                <a:schemeClr val="tx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it-IT" b="1" dirty="0"/>
              <a:t>Ho dovuto cambiare</a:t>
            </a:r>
            <a:r>
              <a:rPr lang="it-IT" b="1" baseline="0" dirty="0"/>
              <a:t> la figura (grafico) per usarne una gratis (foto gratis su </a:t>
            </a:r>
            <a:r>
              <a:rPr lang="it-IT" b="1" baseline="0" dirty="0" err="1"/>
              <a:t>Pixabay</a:t>
            </a:r>
            <a:r>
              <a:rPr lang="it-IT" b="1" baseline="0" dirty="0"/>
              <a:t>), quella che c’era è evidentemente soggetta a copyright</a:t>
            </a:r>
            <a:endParaRPr lang="it-IT" b="1" dirty="0"/>
          </a:p>
          <a:p>
            <a:pPr eaLnBrk="1" hangingPunct="1"/>
            <a:endParaRPr lang="it-IT" b="1" dirty="0"/>
          </a:p>
          <a:p>
            <a:pPr eaLnBrk="1" hangingPunct="1"/>
            <a:endParaRPr lang="it-IT" b="1" dirty="0"/>
          </a:p>
          <a:p>
            <a:pPr eaLnBrk="1" hangingPunct="1"/>
            <a:r>
              <a:rPr lang="it-IT" b="1" dirty="0"/>
              <a:t>Distribuzione di frequenze</a:t>
            </a:r>
            <a:r>
              <a:rPr lang="it-IT" dirty="0"/>
              <a:t>: è l'insieme delle coppie ordinate il cui primo elemento corrisponde alla modalità o al valore assunto dal carattere statistico e il secondo elemento alla frequenza con cui compare quella particolare modalità.</a:t>
            </a:r>
          </a:p>
          <a:p>
            <a:pPr eaLnBrk="1" hangingPunct="1"/>
            <a:r>
              <a:rPr lang="it-IT" dirty="0"/>
              <a:t>La frequenza può essere:</a:t>
            </a:r>
          </a:p>
          <a:p>
            <a:pPr eaLnBrk="1" hangingPunct="1"/>
            <a:r>
              <a:rPr lang="it-IT" dirty="0"/>
              <a:t>assoluta (numero di volte che è presente una particolare modalità)</a:t>
            </a:r>
          </a:p>
          <a:p>
            <a:pPr eaLnBrk="1" hangingPunct="1"/>
            <a:r>
              <a:rPr lang="it-IT" dirty="0"/>
              <a:t>relativa (rapporto tra frequenza assoluta e numero delle unità statistiche)</a:t>
            </a:r>
          </a:p>
          <a:p>
            <a:pPr eaLnBrk="1" hangingPunct="1"/>
            <a:r>
              <a:rPr lang="it-IT" dirty="0"/>
              <a:t>percentuale (frequenza relativa moltiplicata per 100).</a:t>
            </a:r>
          </a:p>
          <a:p>
            <a:pPr eaLnBrk="1" hangingPunct="1"/>
            <a:r>
              <a:rPr lang="it-IT" b="1" dirty="0"/>
              <a:t>Distribuzione di intensità</a:t>
            </a:r>
            <a:r>
              <a:rPr lang="it-IT" dirty="0"/>
              <a:t>: si ottiene come risultato congiunto dell'operazione di classificazione del collettivo rispetto ad un carattere e di misurazione di un carattere quantitativo all'interno di ciascuna classe. Il carattere rispetto al quale si effettua la classificazione può coincidere o no con quello che viene misurato all'interno di ogni classe.</a:t>
            </a:r>
          </a:p>
        </p:txBody>
      </p:sp>
    </p:spTree>
    <p:extLst>
      <p:ext uri="{BB962C8B-B14F-4D97-AF65-F5344CB8AC3E}">
        <p14:creationId xmlns:p14="http://schemas.microsoft.com/office/powerpoint/2010/main" val="1501153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371600" y="1143000"/>
            <a:ext cx="4114800" cy="3086100"/>
          </a:xfrm>
          <a:ln/>
        </p:spPr>
      </p:sp>
      <p:sp>
        <p:nvSpPr>
          <p:cNvPr id="97283"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2873766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371600" y="1143000"/>
            <a:ext cx="4114800" cy="3086100"/>
          </a:xfrm>
          <a:ln/>
        </p:spPr>
      </p:sp>
      <p:sp>
        <p:nvSpPr>
          <p:cNvPr id="98307"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1081796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371600" y="1143000"/>
            <a:ext cx="4114800" cy="3086100"/>
          </a:xfrm>
          <a:ln/>
        </p:spPr>
      </p:sp>
      <p:sp>
        <p:nvSpPr>
          <p:cNvPr id="99331" name="Rectangle 3"/>
          <p:cNvSpPr>
            <a:spLocks noGrp="1" noChangeArrowheads="1"/>
          </p:cNvSpPr>
          <p:nvPr>
            <p:ph type="body" idx="1"/>
          </p:nvPr>
        </p:nvSpPr>
        <p:spPr>
          <a:noFill/>
        </p:spPr>
        <p:txBody>
          <a:bodyPr/>
          <a:lstStyle/>
          <a:p>
            <a:endParaRPr lang="it-IT"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4096744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371600" y="1143000"/>
            <a:ext cx="4114800" cy="3086100"/>
          </a:xfrm>
          <a:ln/>
        </p:spPr>
      </p:sp>
      <p:sp>
        <p:nvSpPr>
          <p:cNvPr id="100355"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4081069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371600" y="1143000"/>
            <a:ext cx="4114800" cy="3086100"/>
          </a:xfrm>
          <a:ln/>
        </p:spPr>
      </p:sp>
      <p:sp>
        <p:nvSpPr>
          <p:cNvPr id="101379"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3471255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371600" y="1143000"/>
            <a:ext cx="4114800" cy="3086100"/>
          </a:xfrm>
          <a:ln/>
        </p:spPr>
      </p:sp>
      <p:sp>
        <p:nvSpPr>
          <p:cNvPr id="101379"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39536384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371600" y="1143000"/>
            <a:ext cx="4114800" cy="3086100"/>
          </a:xfrm>
          <a:ln/>
        </p:spPr>
      </p:sp>
      <p:sp>
        <p:nvSpPr>
          <p:cNvPr id="102403"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3349420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371600" y="1143000"/>
            <a:ext cx="4114800" cy="3086100"/>
          </a:xfrm>
          <a:ln/>
        </p:spPr>
      </p:sp>
      <p:sp>
        <p:nvSpPr>
          <p:cNvPr id="102403"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1610099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371600" y="1143000"/>
            <a:ext cx="4114800" cy="3086100"/>
          </a:xfrm>
          <a:ln/>
        </p:spPr>
      </p:sp>
      <p:sp>
        <p:nvSpPr>
          <p:cNvPr id="102403"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38021110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371600" y="1143000"/>
            <a:ext cx="4114800" cy="3086100"/>
          </a:xfrm>
          <a:ln/>
        </p:spPr>
      </p:sp>
      <p:sp>
        <p:nvSpPr>
          <p:cNvPr id="103427"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400081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580" eaLnBrk="0" hangingPunct="0">
              <a:spcBef>
                <a:spcPct val="50000"/>
              </a:spcBef>
              <a:defRPr sz="1500" b="1">
                <a:solidFill>
                  <a:schemeClr val="bg1"/>
                </a:solidFill>
                <a:latin typeface="Arial" charset="0"/>
              </a:defRPr>
            </a:lvl1pPr>
            <a:lvl2pPr marL="685817" indent="-263776" defTabSz="886580" eaLnBrk="0" hangingPunct="0">
              <a:spcBef>
                <a:spcPct val="50000"/>
              </a:spcBef>
              <a:defRPr sz="1500" b="1">
                <a:solidFill>
                  <a:schemeClr val="bg1"/>
                </a:solidFill>
                <a:latin typeface="Arial" charset="0"/>
              </a:defRPr>
            </a:lvl2pPr>
            <a:lvl3pPr marL="1055103" indent="-211021" defTabSz="886580" eaLnBrk="0" hangingPunct="0">
              <a:spcBef>
                <a:spcPct val="50000"/>
              </a:spcBef>
              <a:defRPr sz="1500" b="1">
                <a:solidFill>
                  <a:schemeClr val="bg1"/>
                </a:solidFill>
                <a:latin typeface="Arial" charset="0"/>
              </a:defRPr>
            </a:lvl3pPr>
            <a:lvl4pPr marL="1477145" indent="-211021" defTabSz="886580" eaLnBrk="0" hangingPunct="0">
              <a:spcBef>
                <a:spcPct val="50000"/>
              </a:spcBef>
              <a:defRPr sz="1500" b="1">
                <a:solidFill>
                  <a:schemeClr val="bg1"/>
                </a:solidFill>
                <a:latin typeface="Arial" charset="0"/>
              </a:defRPr>
            </a:lvl4pPr>
            <a:lvl5pPr marL="1899186" indent="-211021" defTabSz="886580" eaLnBrk="0" hangingPunct="0">
              <a:spcBef>
                <a:spcPct val="50000"/>
              </a:spcBef>
              <a:defRPr sz="1500" b="1">
                <a:solidFill>
                  <a:schemeClr val="bg1"/>
                </a:solidFill>
                <a:latin typeface="Arial" charset="0"/>
              </a:defRPr>
            </a:lvl5pPr>
            <a:lvl6pPr marL="2321227" indent="-211021" defTabSz="886580" eaLnBrk="0" fontAlgn="base" hangingPunct="0">
              <a:spcBef>
                <a:spcPct val="50000"/>
              </a:spcBef>
              <a:spcAft>
                <a:spcPct val="0"/>
              </a:spcAft>
              <a:defRPr sz="1500" b="1">
                <a:solidFill>
                  <a:schemeClr val="bg1"/>
                </a:solidFill>
                <a:latin typeface="Arial" charset="0"/>
              </a:defRPr>
            </a:lvl6pPr>
            <a:lvl7pPr marL="2743269" indent="-211021" defTabSz="886580" eaLnBrk="0" fontAlgn="base" hangingPunct="0">
              <a:spcBef>
                <a:spcPct val="50000"/>
              </a:spcBef>
              <a:spcAft>
                <a:spcPct val="0"/>
              </a:spcAft>
              <a:defRPr sz="1500" b="1">
                <a:solidFill>
                  <a:schemeClr val="bg1"/>
                </a:solidFill>
                <a:latin typeface="Arial" charset="0"/>
              </a:defRPr>
            </a:lvl7pPr>
            <a:lvl8pPr marL="3165310" indent="-211021" defTabSz="886580" eaLnBrk="0" fontAlgn="base" hangingPunct="0">
              <a:spcBef>
                <a:spcPct val="50000"/>
              </a:spcBef>
              <a:spcAft>
                <a:spcPct val="0"/>
              </a:spcAft>
              <a:defRPr sz="1500" b="1">
                <a:solidFill>
                  <a:schemeClr val="bg1"/>
                </a:solidFill>
                <a:latin typeface="Arial" charset="0"/>
              </a:defRPr>
            </a:lvl8pPr>
            <a:lvl9pPr marL="3587351" indent="-211021" defTabSz="886580" eaLnBrk="0" fontAlgn="base" hangingPunct="0">
              <a:spcBef>
                <a:spcPct val="50000"/>
              </a:spcBef>
              <a:spcAft>
                <a:spcPct val="0"/>
              </a:spcAft>
              <a:defRPr sz="1500" b="1">
                <a:solidFill>
                  <a:schemeClr val="bg1"/>
                </a:solidFill>
                <a:latin typeface="Arial" charset="0"/>
              </a:defRPr>
            </a:lvl9pPr>
          </a:lstStyle>
          <a:p>
            <a:pPr eaLnBrk="1" hangingPunct="1">
              <a:spcBef>
                <a:spcPct val="0"/>
              </a:spcBef>
              <a:defRPr/>
            </a:pPr>
            <a:fld id="{9D28C9E3-BD8B-4CEE-865E-C711A098D2FC}" type="slidenum">
              <a:rPr lang="en-GB" sz="1200" b="0">
                <a:solidFill>
                  <a:schemeClr val="tx1"/>
                </a:solidFill>
              </a:rPr>
              <a:pPr eaLnBrk="1" hangingPunct="1">
                <a:spcBef>
                  <a:spcPct val="0"/>
                </a:spcBef>
                <a:defRPr/>
              </a:pPr>
              <a:t>5</a:t>
            </a:fld>
            <a:endParaRPr lang="en-GB" sz="1200" b="0">
              <a:solidFill>
                <a:schemeClr val="tx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it-IT" b="1" dirty="0"/>
              <a:t>Distribuzione di frequenze</a:t>
            </a:r>
            <a:r>
              <a:rPr lang="it-IT" dirty="0"/>
              <a:t>: è l'insieme delle coppie ordinate il cui primo elemento corrisponde alla modalità o al valore assunto dal carattere statistico e il secondo elemento alla frequenza con cui compare quella particolare modalità.</a:t>
            </a:r>
          </a:p>
          <a:p>
            <a:pPr eaLnBrk="1" hangingPunct="1"/>
            <a:r>
              <a:rPr lang="it-IT" dirty="0"/>
              <a:t>La frequenza può essere:</a:t>
            </a:r>
          </a:p>
          <a:p>
            <a:pPr eaLnBrk="1" hangingPunct="1"/>
            <a:r>
              <a:rPr lang="it-IT" dirty="0"/>
              <a:t>assoluta (numero di volte che è presente una particolare modalità)</a:t>
            </a:r>
          </a:p>
          <a:p>
            <a:pPr eaLnBrk="1" hangingPunct="1"/>
            <a:r>
              <a:rPr lang="it-IT" dirty="0"/>
              <a:t>relativa (rapporto tra frequenza assoluta e numero delle unità statistiche)</a:t>
            </a:r>
          </a:p>
          <a:p>
            <a:pPr eaLnBrk="1" hangingPunct="1"/>
            <a:r>
              <a:rPr lang="it-IT" dirty="0"/>
              <a:t>percentuale (frequenza relativa moltiplicata per 100).</a:t>
            </a:r>
          </a:p>
          <a:p>
            <a:pPr eaLnBrk="1" hangingPunct="1"/>
            <a:r>
              <a:rPr lang="it-IT" b="1" dirty="0"/>
              <a:t>Distribuzione di intensità</a:t>
            </a:r>
            <a:r>
              <a:rPr lang="it-IT" dirty="0"/>
              <a:t>: si ottiene come risultato congiunto dell'operazione di classificazione del collettivo rispetto ad un carattere e di misurazione di un carattere quantitativo all'interno di ciascuna classe. Il carattere rispetto al quale si effettua la classificazione può coincidere o no con quello che viene misurato all'interno di ogni classe.</a:t>
            </a:r>
          </a:p>
        </p:txBody>
      </p:sp>
    </p:spTree>
    <p:extLst>
      <p:ext uri="{BB962C8B-B14F-4D97-AF65-F5344CB8AC3E}">
        <p14:creationId xmlns:p14="http://schemas.microsoft.com/office/powerpoint/2010/main" val="3911933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811608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4189279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5D405DF-48F5-439D-A6F6-8C44BB03A80D}" type="slidenum">
              <a:rPr lang="it-IT" smtClean="0"/>
              <a:pPr/>
              <a:t>52</a:t>
            </a:fld>
            <a:endParaRPr lang="it-IT"/>
          </a:p>
        </p:txBody>
      </p:sp>
    </p:spTree>
    <p:extLst>
      <p:ext uri="{BB962C8B-B14F-4D97-AF65-F5344CB8AC3E}">
        <p14:creationId xmlns:p14="http://schemas.microsoft.com/office/powerpoint/2010/main" val="44101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r>
              <a:rPr lang="it-IT"/>
              <a:t>Entrambi i grafici rappresentano la distribuzione di frequenza di un carattere quantitativo di tipo discreto e pertanto sono formalmente corretti. Tuttavia uno dei due è più efficace.</a:t>
            </a:r>
          </a:p>
        </p:txBody>
      </p:sp>
    </p:spTree>
    <p:extLst>
      <p:ext uri="{BB962C8B-B14F-4D97-AF65-F5344CB8AC3E}">
        <p14:creationId xmlns:p14="http://schemas.microsoft.com/office/powerpoint/2010/main" val="1774191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it-IT"/>
          </a:p>
        </p:txBody>
      </p:sp>
    </p:spTree>
    <p:extLst>
      <p:ext uri="{BB962C8B-B14F-4D97-AF65-F5344CB8AC3E}">
        <p14:creationId xmlns:p14="http://schemas.microsoft.com/office/powerpoint/2010/main" val="654337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5F58BC-5B2E-4FD8-8DE2-C1066E05FD2A}" type="slidenum">
              <a:rPr lang="en-GB" altLang="it-IT" smtClean="0">
                <a:latin typeface="Arial" panose="020B0604020202020204" pitchFamily="34" charset="0"/>
                <a:ea typeface="MS PGothic" panose="020B0600070205080204" pitchFamily="34" charset="-128"/>
              </a:rPr>
              <a:pPr>
                <a:spcBef>
                  <a:spcPct val="0"/>
                </a:spcBef>
              </a:pPr>
              <a:t>57</a:t>
            </a:fld>
            <a:endParaRPr lang="en-GB" altLang="it-IT">
              <a:latin typeface="Arial" panose="020B0604020202020204" pitchFamily="34" charset="0"/>
              <a:ea typeface="MS PGothic" panose="020B0600070205080204" pitchFamily="34" charset="-128"/>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t-IT">
              <a:latin typeface="Arial" panose="020B0604020202020204" pitchFamily="34" charset="0"/>
            </a:endParaRPr>
          </a:p>
        </p:txBody>
      </p:sp>
    </p:spTree>
    <p:extLst>
      <p:ext uri="{BB962C8B-B14F-4D97-AF65-F5344CB8AC3E}">
        <p14:creationId xmlns:p14="http://schemas.microsoft.com/office/powerpoint/2010/main" val="374470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140035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a:spcBef>
                <a:spcPct val="50000"/>
              </a:spcBef>
            </a:pPr>
            <a:endParaRPr lang="it-IT" sz="1200" b="0" dirty="0">
              <a:solidFill>
                <a:srgbClr val="595959"/>
              </a:solidFill>
              <a:latin typeface="Verdana" pitchFamily="34" charset="0"/>
            </a:endParaRPr>
          </a:p>
          <a:p>
            <a:pPr>
              <a:spcBef>
                <a:spcPct val="50000"/>
              </a:spcBef>
            </a:pPr>
            <a:r>
              <a:rPr lang="it-IT" sz="1200" b="0" dirty="0">
                <a:solidFill>
                  <a:srgbClr val="595959"/>
                </a:solidFill>
                <a:latin typeface="Verdana" pitchFamily="34" charset="0"/>
              </a:rPr>
              <a:t>Per ogni distribuzione statistica semplice o doppia o multipla esiste il tipo di rappresentazione grafica adatta e una stessa distribuzione può essere rappresentata con più tipologie di grafico.</a:t>
            </a:r>
          </a:p>
          <a:p>
            <a:pPr>
              <a:spcBef>
                <a:spcPct val="50000"/>
              </a:spcBef>
            </a:pPr>
            <a:r>
              <a:rPr lang="it-IT" sz="1200" b="0" dirty="0">
                <a:solidFill>
                  <a:srgbClr val="595959"/>
                </a:solidFill>
                <a:latin typeface="Verdana" pitchFamily="34" charset="0"/>
              </a:rPr>
              <a:t>In generale esistono dei vincoli tra tipo di rappresentazione grafica e livello di misurazione dei caratteri da rappresentare che vanno rispettati affinché questa sia corretta, ossia fornisca un’immagine visiva quanto più possibile fedele del fenomeno e della sua distribuzione statistica.</a:t>
            </a:r>
          </a:p>
          <a:p>
            <a:pPr>
              <a:spcBef>
                <a:spcPct val="50000"/>
              </a:spcBef>
            </a:pPr>
            <a:r>
              <a:rPr lang="it-IT" sz="1200" b="0" dirty="0">
                <a:solidFill>
                  <a:srgbClr val="595959"/>
                </a:solidFill>
                <a:latin typeface="Verdana" pitchFamily="34" charset="0"/>
              </a:rPr>
              <a:t>Affinché una rappresentazione grafica sia utile ed efficace dovrebbe contenere con immediatezza e chiarezza tutte le informazioni necessarie alla comprensione dei dati in essa rappresentati.</a:t>
            </a:r>
          </a:p>
          <a:p>
            <a:endParaRPr lang="en-GB" dirty="0"/>
          </a:p>
          <a:p>
            <a:endParaRPr lang="en-GB" dirty="0"/>
          </a:p>
        </p:txBody>
      </p:sp>
    </p:spTree>
    <p:extLst>
      <p:ext uri="{BB962C8B-B14F-4D97-AF65-F5344CB8AC3E}">
        <p14:creationId xmlns:p14="http://schemas.microsoft.com/office/powerpoint/2010/main" val="1133187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p:spPr>
        <p:txBody>
          <a:bodyPr/>
          <a:lstStyle/>
          <a:p>
            <a:endParaRPr lang="it-IT"/>
          </a:p>
        </p:txBody>
      </p:sp>
      <p:sp>
        <p:nvSpPr>
          <p:cNvPr id="4" name="Segnaposto numero diapositiva 3"/>
          <p:cNvSpPr>
            <a:spLocks noGrp="1"/>
          </p:cNvSpPr>
          <p:nvPr>
            <p:ph type="sldNum" sz="quarter" idx="5"/>
          </p:nvPr>
        </p:nvSpPr>
        <p:spPr/>
        <p:txBody>
          <a:bodyPr/>
          <a:lstStyle/>
          <a:p>
            <a:pPr>
              <a:defRPr/>
            </a:pPr>
            <a:fld id="{9A0FED07-4A2F-4757-824B-EFC938CD4493}" type="slidenum">
              <a:rPr lang="en-GB" smtClean="0"/>
              <a:pPr>
                <a:defRPr/>
              </a:pPr>
              <a:t>8</a:t>
            </a:fld>
            <a:endParaRPr lang="en-GB"/>
          </a:p>
        </p:txBody>
      </p:sp>
    </p:spTree>
    <p:extLst>
      <p:ext uri="{BB962C8B-B14F-4D97-AF65-F5344CB8AC3E}">
        <p14:creationId xmlns:p14="http://schemas.microsoft.com/office/powerpoint/2010/main" val="7119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GB"/>
          </a:p>
        </p:txBody>
      </p:sp>
    </p:spTree>
    <p:extLst>
      <p:ext uri="{BB962C8B-B14F-4D97-AF65-F5344CB8AC3E}">
        <p14:creationId xmlns:p14="http://schemas.microsoft.com/office/powerpoint/2010/main" val="246862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11/06/2020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18872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11/06/2020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66353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11/06/2020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481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titolo capitolo">
    <p:spTree>
      <p:nvGrpSpPr>
        <p:cNvPr id="1" name=""/>
        <p:cNvGrpSpPr/>
        <p:nvPr/>
      </p:nvGrpSpPr>
      <p:grpSpPr>
        <a:xfrm>
          <a:off x="0" y="0"/>
          <a:ext cx="0" cy="0"/>
          <a:chOff x="0" y="0"/>
          <a:chExt cx="0" cy="0"/>
        </a:xfrm>
      </p:grpSpPr>
      <p:sp>
        <p:nvSpPr>
          <p:cNvPr id="7" name="Titolo 6"/>
          <p:cNvSpPr>
            <a:spLocks noGrp="1"/>
          </p:cNvSpPr>
          <p:nvPr>
            <p:ph type="title"/>
          </p:nvPr>
        </p:nvSpPr>
        <p:spPr>
          <a:xfrm>
            <a:off x="866775" y="965881"/>
            <a:ext cx="6201682" cy="1341890"/>
          </a:xfrm>
          <a:prstGeom prst="rect">
            <a:avLst/>
          </a:prstGeom>
          <a:noFill/>
          <a:ln w="9525">
            <a:noFill/>
            <a:miter lim="800000"/>
            <a:headEnd/>
            <a:tailEnd/>
          </a:ln>
        </p:spPr>
        <p:txBody>
          <a:bodyPr lIns="0" tIns="0" rIns="0" bIns="0"/>
          <a:lstStyle>
            <a:lvl1pPr marL="542925" indent="-542925" algn="l">
              <a:defRPr lang="it-IT"/>
            </a:lvl1pPr>
          </a:lstStyle>
          <a:p>
            <a:pPr lvl="0"/>
            <a:r>
              <a:rPr lang="it-IT" dirty="0"/>
              <a:t>Fare clic per modificare lo stile del titolo</a:t>
            </a:r>
          </a:p>
        </p:txBody>
      </p:sp>
    </p:spTree>
    <p:extLst>
      <p:ext uri="{BB962C8B-B14F-4D97-AF65-F5344CB8AC3E}">
        <p14:creationId xmlns:p14="http://schemas.microsoft.com/office/powerpoint/2010/main" val="37037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11/06/2020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0528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11/06/2020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89021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11/06/2020</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279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11/06/2020</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4287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11/06/2020</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52413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11/06/2020</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44644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11/06/2020</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14527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11/06/2020</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00487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userDrawn="1"/>
        </p:nvCxnSpPr>
        <p:spPr>
          <a:xfrm>
            <a:off x="777875" y="6254519"/>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558379" y="6346121"/>
            <a:ext cx="806786" cy="335805"/>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image" Target="../media/image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2246313"/>
            <a:ext cx="9156700" cy="3619500"/>
          </a:xfrm>
          <a:prstGeom prst="rect">
            <a:avLst/>
          </a:prstGeom>
          <a:noFill/>
          <a:ln>
            <a:noFill/>
          </a:ln>
        </p:spPr>
        <p:txBody>
          <a:bodyPr lIns="0" tIns="0" rIns="0" bIns="0"/>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fontAlgn="base" hangingPunct="1">
              <a:spcBef>
                <a:spcPct val="0"/>
              </a:spcBef>
              <a:spcAft>
                <a:spcPct val="0"/>
              </a:spcAft>
              <a:defRPr/>
            </a:pPr>
            <a:r>
              <a:rPr lang="en-US" altLang="it-IT" sz="2800" dirty="0">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Come </a:t>
            </a:r>
            <a:r>
              <a:rPr lang="en-US" altLang="it-IT" sz="2800" dirty="0" err="1">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raccogliere</a:t>
            </a:r>
            <a:r>
              <a:rPr lang="en-US" altLang="it-IT" sz="2800" dirty="0">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 </a:t>
            </a:r>
            <a:r>
              <a:rPr lang="en-US" altLang="it-IT" sz="2800" dirty="0" err="1">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leggere</a:t>
            </a:r>
            <a:r>
              <a:rPr lang="en-US" altLang="it-IT" sz="2800" dirty="0">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 e </a:t>
            </a:r>
            <a:r>
              <a:rPr lang="en-US" altLang="it-IT" sz="2800" dirty="0" err="1">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rappresentare</a:t>
            </a:r>
            <a:r>
              <a:rPr lang="en-US" altLang="it-IT" sz="2800" dirty="0">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 </a:t>
            </a:r>
            <a:r>
              <a:rPr lang="en-US" altLang="it-IT" sz="2800" dirty="0" err="1">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i</a:t>
            </a:r>
            <a:r>
              <a:rPr lang="en-US" altLang="it-IT" sz="2800" dirty="0">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 </a:t>
            </a:r>
            <a:r>
              <a:rPr lang="en-US" altLang="it-IT" sz="2800" dirty="0" err="1">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dati</a:t>
            </a:r>
            <a:endParaRPr lang="en-US" altLang="it-IT" sz="2800" dirty="0">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endParaRPr>
          </a:p>
          <a:p>
            <a:pPr algn="ctr" eaLnBrk="1" hangingPunct="1">
              <a:defRPr/>
            </a:pPr>
            <a:endParaRPr lang="en-US" altLang="it-IT" sz="2400" b="0" dirty="0">
              <a:solidFill>
                <a:srgbClr val="FFFFFF"/>
              </a:solidFill>
              <a:effectLst>
                <a:outerShdw blurRad="38100" dist="38100" dir="2700000" algn="tl">
                  <a:srgbClr val="C0C0C0"/>
                </a:outerShdw>
              </a:effectLst>
              <a:latin typeface="Verdana" charset="0"/>
            </a:endParaRPr>
          </a:p>
          <a:p>
            <a:pPr algn="ctr" eaLnBrk="1" hangingPunct="1">
              <a:defRPr/>
            </a:pPr>
            <a:endParaRPr lang="en-US" altLang="it-IT" sz="2400" b="0" dirty="0">
              <a:solidFill>
                <a:srgbClr val="FFFFFF"/>
              </a:solidFill>
              <a:effectLst>
                <a:outerShdw blurRad="38100" dist="38100" dir="2700000" algn="tl">
                  <a:srgbClr val="C0C0C0"/>
                </a:outerShdw>
              </a:effectLst>
              <a:latin typeface="Verdana" charset="0"/>
            </a:endParaRPr>
          </a:p>
          <a:p>
            <a:pPr algn="ctr" eaLnBrk="1" hangingPunct="1">
              <a:spcBef>
                <a:spcPct val="0"/>
              </a:spcBef>
              <a:defRPr/>
            </a:pPr>
            <a:r>
              <a:rPr lang="en-US" altLang="it-IT" sz="3000" dirty="0">
                <a:solidFill>
                  <a:srgbClr val="9E0000"/>
                </a:solidFill>
                <a:latin typeface="+mj-lt"/>
                <a:ea typeface="ＭＳ Ｐゴシック" charset="0"/>
                <a:cs typeface="Arial" charset="0"/>
              </a:rPr>
              <a:t>RAPPRESENTAZIONE GRAFICA DEI DATI</a:t>
            </a:r>
          </a:p>
          <a:p>
            <a:pPr algn="ctr" eaLnBrk="1" hangingPunct="1">
              <a:lnSpc>
                <a:spcPct val="80000"/>
              </a:lnSpc>
              <a:spcBef>
                <a:spcPts val="800"/>
              </a:spcBef>
              <a:defRPr/>
            </a:pPr>
            <a:r>
              <a:rPr lang="en-US" altLang="it-IT" sz="2400" dirty="0">
                <a:solidFill>
                  <a:srgbClr val="C00000"/>
                </a:solidFill>
                <a:effectLst>
                  <a:outerShdw blurRad="38100" dist="38100" dir="2700000" algn="tl">
                    <a:srgbClr val="C0C0C0"/>
                  </a:outerShdw>
                </a:effectLst>
                <a:latin typeface="Verdana" charset="0"/>
              </a:rPr>
              <a:t> </a:t>
            </a:r>
          </a:p>
        </p:txBody>
      </p:sp>
      <p:sp>
        <p:nvSpPr>
          <p:cNvPr id="3" name="CasellaDiTesto 2"/>
          <p:cNvSpPr txBox="1"/>
          <p:nvPr/>
        </p:nvSpPr>
        <p:spPr>
          <a:xfrm>
            <a:off x="665683" y="6372226"/>
            <a:ext cx="6950253" cy="246221"/>
          </a:xfrm>
          <a:prstGeom prst="rect">
            <a:avLst/>
          </a:prstGeom>
          <a:noFill/>
        </p:spPr>
        <p:txBody>
          <a:bodyPr wrap="square">
            <a:spAutoFit/>
          </a:bodyPr>
          <a:lstStyle/>
          <a:p>
            <a:pPr algn="r" eaLnBrk="1" fontAlgn="auto" hangingPunct="1">
              <a:spcBef>
                <a:spcPts val="0"/>
              </a:spcBef>
              <a:spcAft>
                <a:spcPts val="0"/>
              </a:spcAft>
              <a:defRPr/>
            </a:pPr>
            <a:r>
              <a:rPr lang="it-IT" sz="1000" dirty="0">
                <a:solidFill>
                  <a:schemeClr val="bg1">
                    <a:lumMod val="50000"/>
                  </a:schemeClr>
                </a:solidFill>
                <a:latin typeface="+mn-lt"/>
                <a:ea typeface="MS PGothic" pitchFamily="34" charset="-128"/>
                <a:cs typeface="+mn-cs"/>
              </a:rPr>
              <a:t>Scuola secondaria di secondo grado </a:t>
            </a:r>
            <a:r>
              <a:rPr lang="it-IT" sz="1000" dirty="0">
                <a:solidFill>
                  <a:srgbClr val="C00000"/>
                </a:solidFill>
                <a:latin typeface="+mn-lt"/>
                <a:ea typeface="MS PGothic" pitchFamily="34" charset="-128"/>
                <a:cs typeface="+mn-cs"/>
              </a:rPr>
              <a:t>|</a:t>
            </a:r>
            <a:r>
              <a:rPr lang="it-IT" sz="1000" dirty="0">
                <a:solidFill>
                  <a:schemeClr val="bg1">
                    <a:lumMod val="50000"/>
                  </a:schemeClr>
                </a:solidFill>
                <a:latin typeface="+mn-lt"/>
                <a:ea typeface="MS PGothic" pitchFamily="34" charset="-128"/>
                <a:cs typeface="+mn-cs"/>
              </a:rPr>
              <a:t> Come raccogliere … i dati – </a:t>
            </a:r>
            <a:r>
              <a:rPr lang="it-IT" sz="1000" dirty="0">
                <a:solidFill>
                  <a:schemeClr val="bg1">
                    <a:lumMod val="50000"/>
                  </a:schemeClr>
                </a:solidFill>
                <a:ea typeface="MS PGothic" pitchFamily="34" charset="-128"/>
              </a:rPr>
              <a:t>Rappresentazione grafica dei dati </a:t>
            </a:r>
            <a:r>
              <a:rPr lang="it-IT" sz="1000" dirty="0">
                <a:solidFill>
                  <a:schemeClr val="bg1">
                    <a:lumMod val="50000"/>
                  </a:schemeClr>
                </a:solidFill>
                <a:latin typeface="+mn-lt"/>
                <a:ea typeface="MS PGothic" pitchFamily="34" charset="-128"/>
              </a:rPr>
              <a:t> </a:t>
            </a:r>
            <a:r>
              <a:rPr lang="it-IT" sz="1000" dirty="0">
                <a:solidFill>
                  <a:srgbClr val="C00000"/>
                </a:solidFill>
                <a:latin typeface="+mn-lt"/>
                <a:ea typeface="MS PGothic" pitchFamily="34" charset="-128"/>
                <a:cs typeface="+mn-cs"/>
              </a:rPr>
              <a:t>| </a:t>
            </a:r>
            <a:r>
              <a:rPr lang="it-IT" sz="1000" dirty="0">
                <a:solidFill>
                  <a:schemeClr val="bg1">
                    <a:lumMod val="50000"/>
                  </a:schemeClr>
                </a:solidFill>
                <a:latin typeface="+mn-lt"/>
                <a:ea typeface="MS PGothic" pitchFamily="34" charset="-128"/>
                <a:cs typeface="+mn-cs"/>
              </a:rPr>
              <a:t>Pacchetto: </a:t>
            </a:r>
            <a:r>
              <a:rPr lang="it-IT" sz="1000" dirty="0">
                <a:solidFill>
                  <a:schemeClr val="bg1">
                    <a:lumMod val="50000"/>
                  </a:schemeClr>
                </a:solidFill>
                <a:ea typeface="MS PGothic" pitchFamily="34" charset="-128"/>
              </a:rPr>
              <a:t>L3</a:t>
            </a:r>
            <a:r>
              <a:rPr lang="it-IT" sz="1000" dirty="0">
                <a:solidFill>
                  <a:schemeClr val="bg1">
                    <a:lumMod val="50000"/>
                  </a:schemeClr>
                </a:solidFill>
                <a:latin typeface="+mn-lt"/>
                <a:ea typeface="MS PGothic" pitchFamily="34" charset="-128"/>
                <a:cs typeface="+mn-cs"/>
              </a:rPr>
              <a:t>.5</a:t>
            </a:r>
          </a:p>
        </p:txBody>
      </p:sp>
    </p:spTree>
    <p:extLst>
      <p:ext uri="{BB962C8B-B14F-4D97-AF65-F5344CB8AC3E}">
        <p14:creationId xmlns:p14="http://schemas.microsoft.com/office/powerpoint/2010/main" val="5938977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9"/>
          <p:cNvSpPr txBox="1">
            <a:spLocks noChangeArrowheads="1"/>
          </p:cNvSpPr>
          <p:nvPr/>
        </p:nvSpPr>
        <p:spPr bwMode="auto">
          <a:xfrm>
            <a:off x="776288" y="1487488"/>
            <a:ext cx="7861300" cy="366712"/>
          </a:xfrm>
          <a:prstGeom prst="rect">
            <a:avLst/>
          </a:prstGeom>
          <a:noFill/>
          <a:ln w="9525">
            <a:noFill/>
            <a:miter lim="800000"/>
            <a:headEnd/>
            <a:tailEnd/>
          </a:ln>
        </p:spPr>
        <p:txBody>
          <a:bodyPr>
            <a:spAutoFit/>
          </a:bodyPr>
          <a:lstStyle/>
          <a:p>
            <a:pPr>
              <a:spcBef>
                <a:spcPct val="50000"/>
              </a:spcBef>
            </a:pPr>
            <a:endParaRPr lang="it-IT" sz="1800" b="0">
              <a:solidFill>
                <a:srgbClr val="595959"/>
              </a:solidFill>
              <a:latin typeface="Verdana" pitchFamily="34" charset="0"/>
            </a:endParaRPr>
          </a:p>
        </p:txBody>
      </p:sp>
      <p:sp>
        <p:nvSpPr>
          <p:cNvPr id="5" name="Rectangle 3"/>
          <p:cNvSpPr>
            <a:spLocks noGrp="1" noChangeArrowheads="1"/>
          </p:cNvSpPr>
          <p:nvPr>
            <p:ph type="title" idx="4294967295"/>
          </p:nvPr>
        </p:nvSpPr>
        <p:spPr>
          <a:xfrm>
            <a:off x="965319" y="502053"/>
            <a:ext cx="8294687" cy="749300"/>
          </a:xfrm>
          <a:prstGeom prst="rect">
            <a:avLst/>
          </a:prstGeom>
        </p:spPr>
        <p:txBody>
          <a:bodyPr/>
          <a:lstStyle/>
          <a:p>
            <a:pPr marL="449263" indent="-449263" algn="l">
              <a:tabLst>
                <a:tab pos="6996113" algn="l"/>
              </a:tabLst>
            </a:pP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Le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componenti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di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supporto</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smtClean="0">
                <a:solidFill>
                  <a:srgbClr val="C00000"/>
                </a:solidFill>
                <a:effectLst/>
                <a:latin typeface="Verdana" panose="020B0604030504040204" pitchFamily="34" charset="0"/>
                <a:ea typeface="Verdana" panose="020B0604030504040204" pitchFamily="34" charset="0"/>
                <a:cs typeface="Verdana" panose="020B0604030504040204" pitchFamily="34" charset="0"/>
              </a:rPr>
              <a:t>1/2</a:t>
            </a:r>
            <a:endParaRPr sz="2400" dirty="0">
              <a:solidFill>
                <a:srgbClr val="C0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4101" name="CasellaDiTesto 9"/>
          <p:cNvSpPr txBox="1">
            <a:spLocks noChangeArrowheads="1"/>
          </p:cNvSpPr>
          <p:nvPr/>
        </p:nvSpPr>
        <p:spPr bwMode="auto">
          <a:xfrm>
            <a:off x="776288" y="1222375"/>
            <a:ext cx="7423150" cy="5062924"/>
          </a:xfrm>
          <a:prstGeom prst="rect">
            <a:avLst/>
          </a:prstGeom>
          <a:noFill/>
          <a:ln w="9525">
            <a:noFill/>
            <a:miter lim="800000"/>
            <a:headEnd/>
            <a:tailEnd/>
          </a:ln>
        </p:spPr>
        <p:txBody>
          <a:bodyPr wrap="square">
            <a:spAutoFit/>
          </a:bodyPr>
          <a:lstStyle/>
          <a:p>
            <a:pPr marL="447675" lvl="1" indent="-447675" algn="just">
              <a:spcBef>
                <a:spcPct val="50000"/>
              </a:spcBef>
              <a:buFont typeface="Arial" charset="0"/>
              <a:buChar char="•"/>
            </a:pPr>
            <a:r>
              <a:rPr lang="it-IT" sz="1800" b="1" dirty="0">
                <a:solidFill>
                  <a:srgbClr val="595959"/>
                </a:solidFill>
                <a:latin typeface="Verdana" pitchFamily="34" charset="0"/>
              </a:rPr>
              <a:t>Il titolo del grafico </a:t>
            </a:r>
            <a:r>
              <a:rPr lang="it-IT" sz="1800" b="0" dirty="0">
                <a:solidFill>
                  <a:srgbClr val="595959"/>
                </a:solidFill>
                <a:latin typeface="Verdana" pitchFamily="34" charset="0"/>
              </a:rPr>
              <a:t>deve essere breve e coinciso. </a:t>
            </a:r>
          </a:p>
          <a:p>
            <a:pPr marL="447675" lvl="1" indent="-447675" algn="just">
              <a:spcBef>
                <a:spcPts val="600"/>
              </a:spcBef>
              <a:buFont typeface="Arial" charset="0"/>
              <a:buNone/>
            </a:pPr>
            <a:r>
              <a:rPr lang="it-IT" sz="1800" b="0" dirty="0">
                <a:solidFill>
                  <a:srgbClr val="595959"/>
                </a:solidFill>
                <a:latin typeface="Verdana" pitchFamily="34" charset="0"/>
              </a:rPr>
              <a:t>	Ne esistono di due tipi:</a:t>
            </a:r>
          </a:p>
          <a:p>
            <a:pPr marL="1219200" lvl="2" indent="-304800" algn="just">
              <a:spcBef>
                <a:spcPts val="600"/>
              </a:spcBef>
              <a:buFont typeface="Arial" charset="0"/>
              <a:buChar char="•"/>
            </a:pPr>
            <a:r>
              <a:rPr lang="it-IT" sz="1800" b="1" dirty="0">
                <a:solidFill>
                  <a:srgbClr val="595959"/>
                </a:solidFill>
                <a:latin typeface="Verdana" pitchFamily="34" charset="0"/>
              </a:rPr>
              <a:t>Il titolo informativo</a:t>
            </a:r>
            <a:r>
              <a:rPr lang="it-IT" sz="1800" b="0" dirty="0">
                <a:solidFill>
                  <a:srgbClr val="595959"/>
                </a:solidFill>
                <a:latin typeface="Verdana" pitchFamily="34" charset="0"/>
              </a:rPr>
              <a:t> contiene le informazioni necessarie per comprendere i dati. Risponde alle tre domande:  “Cosa?”, </a:t>
            </a:r>
            <a:r>
              <a:rPr lang="it-IT" dirty="0">
                <a:solidFill>
                  <a:srgbClr val="595959"/>
                </a:solidFill>
                <a:latin typeface="Verdana" pitchFamily="34" charset="0"/>
              </a:rPr>
              <a:t>“Dove</a:t>
            </a:r>
            <a:r>
              <a:rPr lang="it-IT" sz="1800" b="0" dirty="0">
                <a:solidFill>
                  <a:srgbClr val="595959"/>
                </a:solidFill>
                <a:latin typeface="Verdana" pitchFamily="34" charset="0"/>
              </a:rPr>
              <a:t>?” e “Quando?”.</a:t>
            </a:r>
          </a:p>
          <a:p>
            <a:pPr marL="1219200" lvl="2" indent="-304800" algn="just">
              <a:spcBef>
                <a:spcPts val="600"/>
              </a:spcBef>
              <a:buFont typeface="Arial" charset="0"/>
              <a:buNone/>
            </a:pPr>
            <a:r>
              <a:rPr lang="it-IT" sz="1800" b="0" i="1" dirty="0">
                <a:solidFill>
                  <a:srgbClr val="595959"/>
                </a:solidFill>
                <a:latin typeface="Verdana" pitchFamily="34" charset="0"/>
              </a:rPr>
              <a:t>	p.es. Tasso di disoccupazione in Italia, anni </a:t>
            </a:r>
            <a:r>
              <a:rPr lang="it-IT" sz="1800" b="0" i="1" dirty="0" smtClean="0">
                <a:solidFill>
                  <a:srgbClr val="595959"/>
                </a:solidFill>
                <a:latin typeface="Verdana" pitchFamily="34" charset="0"/>
              </a:rPr>
              <a:t>2009-2012 (31 dicembre)</a:t>
            </a:r>
            <a:endParaRPr lang="it-IT" sz="1800" b="0" dirty="0">
              <a:solidFill>
                <a:srgbClr val="595959"/>
              </a:solidFill>
              <a:latin typeface="Verdana" pitchFamily="34" charset="0"/>
            </a:endParaRPr>
          </a:p>
          <a:p>
            <a:pPr marL="1219200" lvl="2" indent="-304800" algn="just">
              <a:spcBef>
                <a:spcPts val="600"/>
              </a:spcBef>
              <a:buFont typeface="Arial" charset="0"/>
              <a:buChar char="•"/>
            </a:pPr>
            <a:r>
              <a:rPr lang="it-IT" sz="1800" b="1" dirty="0">
                <a:solidFill>
                  <a:srgbClr val="595959"/>
                </a:solidFill>
                <a:latin typeface="Verdana" pitchFamily="34" charset="0"/>
              </a:rPr>
              <a:t>Il titolo descrittivo </a:t>
            </a:r>
            <a:r>
              <a:rPr lang="it-IT" sz="1800" b="0" dirty="0">
                <a:solidFill>
                  <a:srgbClr val="595959"/>
                </a:solidFill>
                <a:latin typeface="Verdana" pitchFamily="34" charset="0"/>
              </a:rPr>
              <a:t>sintetizza in poche parole il trend o il pattern rappresentato nel grafico.</a:t>
            </a:r>
          </a:p>
          <a:p>
            <a:pPr marL="1219200" lvl="2" indent="-304800" algn="just">
              <a:spcBef>
                <a:spcPts val="600"/>
              </a:spcBef>
              <a:buFont typeface="Arial" charset="0"/>
              <a:buNone/>
            </a:pPr>
            <a:r>
              <a:rPr lang="it-IT" sz="1800" dirty="0">
                <a:solidFill>
                  <a:srgbClr val="595959"/>
                </a:solidFill>
                <a:latin typeface="Verdana" pitchFamily="34" charset="0"/>
              </a:rPr>
              <a:t>	</a:t>
            </a:r>
            <a:r>
              <a:rPr lang="it-IT" sz="1800" b="0" i="1" dirty="0">
                <a:solidFill>
                  <a:srgbClr val="595959"/>
                </a:solidFill>
                <a:latin typeface="Verdana" pitchFamily="34" charset="0"/>
              </a:rPr>
              <a:t>p.es. L’aumento della disoccupazione in Italia dal 2009 al </a:t>
            </a:r>
            <a:r>
              <a:rPr lang="it-IT" sz="1800" b="0" i="1" dirty="0" smtClean="0">
                <a:solidFill>
                  <a:srgbClr val="595959"/>
                </a:solidFill>
                <a:latin typeface="Verdana" pitchFamily="34" charset="0"/>
              </a:rPr>
              <a:t>2012 (31 Dicembre)</a:t>
            </a:r>
            <a:endParaRPr lang="it-IT" sz="1800" b="0" i="1" dirty="0">
              <a:solidFill>
                <a:srgbClr val="595959"/>
              </a:solidFill>
              <a:latin typeface="Verdana" pitchFamily="34" charset="0"/>
            </a:endParaRPr>
          </a:p>
          <a:p>
            <a:pPr marL="447675" lvl="1" indent="-447675" algn="just">
              <a:spcBef>
                <a:spcPts val="600"/>
              </a:spcBef>
              <a:buFont typeface="Arial" charset="0"/>
              <a:buChar char="•"/>
            </a:pPr>
            <a:r>
              <a:rPr lang="it-IT" sz="1800" b="1" dirty="0">
                <a:solidFill>
                  <a:srgbClr val="595959"/>
                </a:solidFill>
                <a:latin typeface="Verdana" pitchFamily="34" charset="0"/>
              </a:rPr>
              <a:t>I titoli degli assi</a:t>
            </a:r>
            <a:r>
              <a:rPr lang="it-IT" sz="1800" b="0" dirty="0">
                <a:solidFill>
                  <a:srgbClr val="595959"/>
                </a:solidFill>
                <a:latin typeface="Verdana" pitchFamily="34" charset="0"/>
              </a:rPr>
              <a:t> identificano le mutabili o le variabili rappresentate dagli assi. Se si possono evincere dal titolo del grafico non è necessario ripeterli.</a:t>
            </a:r>
          </a:p>
          <a:p>
            <a:pPr marL="447675" lvl="1" indent="-447675" algn="just">
              <a:spcBef>
                <a:spcPts val="600"/>
              </a:spcBef>
              <a:buFont typeface="Arial" charset="0"/>
              <a:buChar char="•"/>
            </a:pPr>
            <a:r>
              <a:rPr lang="it-IT" sz="1800" b="1" dirty="0">
                <a:solidFill>
                  <a:srgbClr val="595959"/>
                </a:solidFill>
                <a:latin typeface="Verdana" pitchFamily="34" charset="0"/>
              </a:rPr>
              <a:t>Le etichette degli assi </a:t>
            </a:r>
            <a:r>
              <a:rPr lang="it-IT" sz="1800" b="0" dirty="0">
                <a:solidFill>
                  <a:srgbClr val="595959"/>
                </a:solidFill>
                <a:latin typeface="Verdana" pitchFamily="34" charset="0"/>
              </a:rPr>
              <a:t>identificano le modalità o i valori rappresentati nel grafico.</a:t>
            </a:r>
          </a:p>
        </p:txBody>
      </p:sp>
    </p:spTree>
    <p:extLst>
      <p:ext uri="{BB962C8B-B14F-4D97-AF65-F5344CB8AC3E}">
        <p14:creationId xmlns:p14="http://schemas.microsoft.com/office/powerpoint/2010/main" val="28489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9"/>
          <p:cNvSpPr txBox="1">
            <a:spLocks noChangeArrowheads="1"/>
          </p:cNvSpPr>
          <p:nvPr/>
        </p:nvSpPr>
        <p:spPr bwMode="auto">
          <a:xfrm>
            <a:off x="776288" y="1487488"/>
            <a:ext cx="7861300" cy="366712"/>
          </a:xfrm>
          <a:prstGeom prst="rect">
            <a:avLst/>
          </a:prstGeom>
          <a:noFill/>
          <a:ln w="9525">
            <a:noFill/>
            <a:miter lim="800000"/>
            <a:headEnd/>
            <a:tailEnd/>
          </a:ln>
        </p:spPr>
        <p:txBody>
          <a:bodyPr>
            <a:spAutoFit/>
          </a:bodyPr>
          <a:lstStyle/>
          <a:p>
            <a:pPr>
              <a:spcBef>
                <a:spcPct val="50000"/>
              </a:spcBef>
            </a:pPr>
            <a:endParaRPr lang="it-IT" sz="1800" b="0">
              <a:solidFill>
                <a:srgbClr val="595959"/>
              </a:solidFill>
              <a:latin typeface="Verdana" pitchFamily="34" charset="0"/>
            </a:endParaRPr>
          </a:p>
        </p:txBody>
      </p:sp>
      <p:sp>
        <p:nvSpPr>
          <p:cNvPr id="5" name="Rectangle 3"/>
          <p:cNvSpPr>
            <a:spLocks noGrp="1" noChangeArrowheads="1"/>
          </p:cNvSpPr>
          <p:nvPr>
            <p:ph type="title" idx="4294967295"/>
          </p:nvPr>
        </p:nvSpPr>
        <p:spPr>
          <a:xfrm>
            <a:off x="849314" y="473075"/>
            <a:ext cx="7571356" cy="749300"/>
          </a:xfrm>
          <a:prstGeom prst="rect">
            <a:avLst/>
          </a:prstGeom>
        </p:spPr>
        <p:txBody>
          <a:bodyPr/>
          <a:lstStyle/>
          <a:p>
            <a:pPr marL="449263" indent="-449263" algn="l">
              <a:tabLst>
                <a:tab pos="6996113" algn="l"/>
              </a:tabLst>
            </a:pP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Le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componenti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supporto</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2/2</a:t>
            </a:r>
          </a:p>
        </p:txBody>
      </p:sp>
      <p:sp>
        <p:nvSpPr>
          <p:cNvPr id="4101" name="CasellaDiTesto 9"/>
          <p:cNvSpPr txBox="1">
            <a:spLocks noChangeArrowheads="1"/>
          </p:cNvSpPr>
          <p:nvPr/>
        </p:nvSpPr>
        <p:spPr bwMode="auto">
          <a:xfrm>
            <a:off x="776288" y="1222375"/>
            <a:ext cx="7423150" cy="4524315"/>
          </a:xfrm>
          <a:prstGeom prst="rect">
            <a:avLst/>
          </a:prstGeom>
          <a:noFill/>
          <a:ln w="9525">
            <a:noFill/>
            <a:miter lim="800000"/>
            <a:headEnd/>
            <a:tailEnd/>
          </a:ln>
        </p:spPr>
        <p:txBody>
          <a:bodyPr wrap="square">
            <a:spAutoFit/>
          </a:bodyPr>
          <a:lstStyle/>
          <a:p>
            <a:pPr marL="447675" lvl="1" indent="-447675" algn="just">
              <a:spcBef>
                <a:spcPct val="50000"/>
              </a:spcBef>
              <a:buFont typeface="Arial" charset="0"/>
              <a:buChar char="•"/>
            </a:pPr>
            <a:r>
              <a:rPr lang="it-IT" sz="1800" b="1" dirty="0">
                <a:solidFill>
                  <a:srgbClr val="595959"/>
                </a:solidFill>
                <a:latin typeface="Verdana" pitchFamily="34" charset="0"/>
              </a:rPr>
              <a:t>L’unità di misura dei dati </a:t>
            </a:r>
            <a:r>
              <a:rPr lang="it-IT" sz="1800" b="0" dirty="0">
                <a:solidFill>
                  <a:srgbClr val="595959"/>
                </a:solidFill>
                <a:latin typeface="Verdana" pitchFamily="34" charset="0"/>
              </a:rPr>
              <a:t>(p.es. “in migliaia”, “%”, ecc.).</a:t>
            </a:r>
          </a:p>
          <a:p>
            <a:pPr marL="447675" lvl="1" indent="-447675" algn="just">
              <a:spcBef>
                <a:spcPct val="50000"/>
              </a:spcBef>
              <a:buFont typeface="Arial" charset="0"/>
              <a:buNone/>
            </a:pPr>
            <a:r>
              <a:rPr lang="it-IT" sz="1800" b="0" dirty="0">
                <a:solidFill>
                  <a:srgbClr val="595959"/>
                </a:solidFill>
                <a:latin typeface="Verdana" pitchFamily="34" charset="0"/>
              </a:rPr>
              <a:t>	Se l’unità di misura è ovvia, non è necessario specificarla (p.es. “anni” per le serie storiche).</a:t>
            </a:r>
            <a:endParaRPr lang="it-IT" sz="1800" dirty="0">
              <a:solidFill>
                <a:srgbClr val="595959"/>
              </a:solidFill>
              <a:latin typeface="Verdana" pitchFamily="34" charset="0"/>
            </a:endParaRPr>
          </a:p>
          <a:p>
            <a:pPr marL="447675" lvl="1" indent="-447675" algn="just">
              <a:spcBef>
                <a:spcPct val="50000"/>
              </a:spcBef>
              <a:buFont typeface="Arial" charset="0"/>
              <a:buChar char="•"/>
            </a:pPr>
            <a:r>
              <a:rPr lang="it-IT" sz="1800" b="1" dirty="0">
                <a:solidFill>
                  <a:srgbClr val="595959"/>
                </a:solidFill>
                <a:latin typeface="Verdana" pitchFamily="34" charset="0"/>
              </a:rPr>
              <a:t>La griglia</a:t>
            </a:r>
            <a:r>
              <a:rPr lang="it-IT" sz="1800" dirty="0">
                <a:solidFill>
                  <a:srgbClr val="595959"/>
                </a:solidFill>
                <a:latin typeface="Verdana" pitchFamily="34" charset="0"/>
              </a:rPr>
              <a:t> </a:t>
            </a:r>
            <a:r>
              <a:rPr lang="it-IT" sz="1800" b="0" dirty="0">
                <a:solidFill>
                  <a:srgbClr val="595959"/>
                </a:solidFill>
                <a:latin typeface="Verdana" pitchFamily="34" charset="0"/>
              </a:rPr>
              <a:t>può essere aggiunta per agevolare la lettura e il confronto dei dati.</a:t>
            </a:r>
          </a:p>
          <a:p>
            <a:pPr marL="447675" lvl="1" indent="-447675" algn="just">
              <a:spcBef>
                <a:spcPct val="50000"/>
              </a:spcBef>
              <a:buFont typeface="Arial" charset="0"/>
              <a:buChar char="•"/>
            </a:pPr>
            <a:r>
              <a:rPr lang="it-IT" sz="1800" b="1" dirty="0">
                <a:solidFill>
                  <a:srgbClr val="595959"/>
                </a:solidFill>
                <a:latin typeface="Verdana" pitchFamily="34" charset="0"/>
              </a:rPr>
              <a:t>La legenda</a:t>
            </a:r>
            <a:r>
              <a:rPr lang="it-IT" sz="1800" b="0" dirty="0">
                <a:solidFill>
                  <a:srgbClr val="595959"/>
                </a:solidFill>
                <a:latin typeface="Verdana" pitchFamily="34" charset="0"/>
              </a:rPr>
              <a:t> identifica simboli, tratteggi o colori usati per rappresentare i dati.</a:t>
            </a:r>
          </a:p>
          <a:p>
            <a:pPr marL="447675" lvl="1" indent="-447675" algn="just">
              <a:spcBef>
                <a:spcPct val="50000"/>
              </a:spcBef>
              <a:buFont typeface="Arial" charset="0"/>
              <a:buChar char="•"/>
            </a:pPr>
            <a:r>
              <a:rPr lang="it-IT" sz="1800" b="1" dirty="0">
                <a:solidFill>
                  <a:srgbClr val="595959"/>
                </a:solidFill>
                <a:latin typeface="Verdana" pitchFamily="34" charset="0"/>
              </a:rPr>
              <a:t>Le etichette dei dati</a:t>
            </a:r>
            <a:r>
              <a:rPr lang="it-IT" sz="1800" b="0" dirty="0">
                <a:solidFill>
                  <a:srgbClr val="595959"/>
                </a:solidFill>
                <a:latin typeface="Verdana" pitchFamily="34" charset="0"/>
              </a:rPr>
              <a:t> visualizzate sopra o vicino alle barre, alle aree o alle linee facilitano la lettura del grafico.</a:t>
            </a:r>
          </a:p>
          <a:p>
            <a:pPr marL="447675" lvl="1" indent="-447675" algn="just">
              <a:spcBef>
                <a:spcPct val="50000"/>
              </a:spcBef>
              <a:buFont typeface="Arial" charset="0"/>
              <a:buChar char="•"/>
            </a:pPr>
            <a:r>
              <a:rPr lang="it-IT" sz="1800" b="1" dirty="0">
                <a:solidFill>
                  <a:srgbClr val="595959"/>
                </a:solidFill>
                <a:latin typeface="Verdana" pitchFamily="34" charset="0"/>
              </a:rPr>
              <a:t>Le note </a:t>
            </a:r>
            <a:r>
              <a:rPr lang="it-IT" sz="1800" b="0" dirty="0">
                <a:solidFill>
                  <a:srgbClr val="595959"/>
                </a:solidFill>
                <a:latin typeface="Verdana" pitchFamily="34" charset="0"/>
              </a:rPr>
              <a:t>possono essere aggiunte per fornire definizioni o informazioni sulla metodologia.</a:t>
            </a:r>
          </a:p>
          <a:p>
            <a:pPr marL="447675" lvl="1" indent="-447675" algn="just">
              <a:spcBef>
                <a:spcPct val="50000"/>
              </a:spcBef>
              <a:buFont typeface="Arial" charset="0"/>
              <a:buChar char="•"/>
            </a:pPr>
            <a:r>
              <a:rPr lang="it-IT" sz="1800" b="1" dirty="0">
                <a:solidFill>
                  <a:srgbClr val="595959"/>
                </a:solidFill>
                <a:latin typeface="Verdana" pitchFamily="34" charset="0"/>
              </a:rPr>
              <a:t>La fonte </a:t>
            </a:r>
            <a:r>
              <a:rPr lang="it-IT" sz="1800" b="0" dirty="0">
                <a:solidFill>
                  <a:srgbClr val="595959"/>
                </a:solidFill>
                <a:latin typeface="Verdana" pitchFamily="34" charset="0"/>
              </a:rPr>
              <a:t>di provenienza dei dati.</a:t>
            </a:r>
          </a:p>
        </p:txBody>
      </p:sp>
    </p:spTree>
    <p:extLst>
      <p:ext uri="{BB962C8B-B14F-4D97-AF65-F5344CB8AC3E}">
        <p14:creationId xmlns:p14="http://schemas.microsoft.com/office/powerpoint/2010/main" val="229195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9"/>
          <p:cNvSpPr txBox="1">
            <a:spLocks noChangeArrowheads="1"/>
          </p:cNvSpPr>
          <p:nvPr/>
        </p:nvSpPr>
        <p:spPr bwMode="auto">
          <a:xfrm>
            <a:off x="776288" y="1487488"/>
            <a:ext cx="7861300" cy="366712"/>
          </a:xfrm>
          <a:prstGeom prst="rect">
            <a:avLst/>
          </a:prstGeom>
          <a:noFill/>
          <a:ln w="9525">
            <a:noFill/>
            <a:miter lim="800000"/>
            <a:headEnd/>
            <a:tailEnd/>
          </a:ln>
        </p:spPr>
        <p:txBody>
          <a:bodyPr>
            <a:spAutoFit/>
          </a:bodyPr>
          <a:lstStyle/>
          <a:p>
            <a:pPr>
              <a:spcBef>
                <a:spcPct val="50000"/>
              </a:spcBef>
            </a:pPr>
            <a:endParaRPr lang="it-IT" sz="1800" b="0">
              <a:solidFill>
                <a:srgbClr val="595959"/>
              </a:solidFill>
              <a:latin typeface="Verdana" pitchFamily="34" charset="0"/>
            </a:endParaRPr>
          </a:p>
        </p:txBody>
      </p:sp>
      <p:sp>
        <p:nvSpPr>
          <p:cNvPr id="5" name="Rectangle 3"/>
          <p:cNvSpPr>
            <a:spLocks noGrp="1" noChangeArrowheads="1"/>
          </p:cNvSpPr>
          <p:nvPr>
            <p:ph type="title" idx="4294967295"/>
          </p:nvPr>
        </p:nvSpPr>
        <p:spPr>
          <a:xfrm>
            <a:off x="776288" y="473075"/>
            <a:ext cx="7659686" cy="749300"/>
          </a:xfrm>
          <a:prstGeom prst="rect">
            <a:avLst/>
          </a:prstGeom>
        </p:spPr>
        <p:txBody>
          <a:bodyPr/>
          <a:lstStyle/>
          <a:p>
            <a:pPr marL="449263" indent="-449263" algn="l">
              <a:tabLst>
                <a:tab pos="6996113" algn="l"/>
              </a:tabLst>
            </a:pP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e) La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rilevanza</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dei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dati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1/2</a:t>
            </a:r>
          </a:p>
        </p:txBody>
      </p:sp>
      <p:sp>
        <p:nvSpPr>
          <p:cNvPr id="4101" name="CasellaDiTesto 9"/>
          <p:cNvSpPr txBox="1">
            <a:spLocks noChangeArrowheads="1"/>
          </p:cNvSpPr>
          <p:nvPr/>
        </p:nvSpPr>
        <p:spPr bwMode="auto">
          <a:xfrm>
            <a:off x="776288" y="1222375"/>
            <a:ext cx="7423150" cy="5370701"/>
          </a:xfrm>
          <a:prstGeom prst="rect">
            <a:avLst/>
          </a:prstGeom>
          <a:noFill/>
          <a:ln w="9525">
            <a:noFill/>
            <a:miter lim="800000"/>
            <a:headEnd/>
            <a:tailEnd/>
          </a:ln>
        </p:spPr>
        <p:txBody>
          <a:bodyPr wrap="square">
            <a:spAutoFit/>
          </a:bodyPr>
          <a:lstStyle/>
          <a:p>
            <a:pPr marL="0" lvl="1" algn="just">
              <a:spcBef>
                <a:spcPct val="50000"/>
              </a:spcBef>
              <a:tabLst>
                <a:tab pos="450850" algn="l"/>
              </a:tabLst>
            </a:pPr>
            <a:r>
              <a:rPr lang="it-IT" dirty="0">
                <a:solidFill>
                  <a:srgbClr val="595959"/>
                </a:solidFill>
                <a:latin typeface="Verdana" pitchFamily="34" charset="0"/>
              </a:rPr>
              <a:t>Affinché una rappresentazione grafica sia </a:t>
            </a: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utile ed efficace </a:t>
            </a:r>
            <a:r>
              <a:rPr lang="it-IT" dirty="0">
                <a:solidFill>
                  <a:srgbClr val="595959"/>
                </a:solidFill>
                <a:latin typeface="Verdana" pitchFamily="34" charset="0"/>
              </a:rPr>
              <a:t>dovrebbe:</a:t>
            </a:r>
          </a:p>
          <a:p>
            <a:pPr marL="36000" lvl="1" indent="-415925" algn="just">
              <a:spcBef>
                <a:spcPts val="600"/>
              </a:spcBef>
              <a:buFont typeface="Wingdings" pitchFamily="2" charset="2"/>
              <a:buChar char="ü"/>
              <a:tabLst>
                <a:tab pos="358775" algn="l"/>
                <a:tab pos="450850" algn="l"/>
              </a:tabLst>
            </a:pPr>
            <a:r>
              <a:rPr lang="it-IT" dirty="0">
                <a:solidFill>
                  <a:srgbClr val="595959"/>
                </a:solidFill>
                <a:latin typeface="Verdana" pitchFamily="34" charset="0"/>
              </a:rPr>
              <a:t>contenere con immediatezza e chiarezza tutte le </a:t>
            </a:r>
            <a:r>
              <a:rPr lang="it-IT" b="1" dirty="0">
                <a:solidFill>
                  <a:srgbClr val="595959"/>
                </a:solidFill>
                <a:latin typeface="Verdana" pitchFamily="34" charset="0"/>
              </a:rPr>
              <a:t>informazioni necessarie </a:t>
            </a:r>
            <a:r>
              <a:rPr lang="it-IT" dirty="0">
                <a:solidFill>
                  <a:srgbClr val="595959"/>
                </a:solidFill>
                <a:latin typeface="Verdana" pitchFamily="34" charset="0"/>
              </a:rPr>
              <a:t>alla comprensione dei dati in essa rappresentati; </a:t>
            </a:r>
          </a:p>
          <a:p>
            <a:pPr marL="36000" lvl="1" indent="-825500" algn="just">
              <a:spcBef>
                <a:spcPts val="600"/>
              </a:spcBef>
              <a:buFont typeface="Wingdings" pitchFamily="2" charset="2"/>
              <a:buChar char="ü"/>
              <a:tabLst>
                <a:tab pos="358775" algn="l"/>
                <a:tab pos="450850" algn="l"/>
              </a:tabLst>
            </a:pPr>
            <a:r>
              <a:rPr lang="it-IT" b="0" dirty="0">
                <a:solidFill>
                  <a:srgbClr val="595959"/>
                </a:solidFill>
                <a:latin typeface="Verdana" pitchFamily="34" charset="0"/>
              </a:rPr>
              <a:t>condurre l’attenzione sui dati: </a:t>
            </a:r>
            <a:r>
              <a:rPr lang="it-IT" dirty="0">
                <a:solidFill>
                  <a:srgbClr val="595959"/>
                </a:solidFill>
                <a:latin typeface="Verdana" pitchFamily="34" charset="0"/>
              </a:rPr>
              <a:t>gli</a:t>
            </a:r>
            <a:r>
              <a:rPr lang="it-IT" b="1" dirty="0">
                <a:solidFill>
                  <a:srgbClr val="595959"/>
                </a:solidFill>
                <a:latin typeface="Verdana" pitchFamily="34" charset="0"/>
              </a:rPr>
              <a:t> effetti decorativi </a:t>
            </a:r>
            <a:r>
              <a:rPr lang="it-IT" dirty="0">
                <a:solidFill>
                  <a:srgbClr val="595959"/>
                </a:solidFill>
                <a:latin typeface="Verdana" pitchFamily="34" charset="0"/>
              </a:rPr>
              <a:t>non devono allontanare l’attenzione del lettore dai dati.</a:t>
            </a:r>
            <a:endParaRPr lang="it-IT" b="0" dirty="0">
              <a:solidFill>
                <a:srgbClr val="595959"/>
              </a:solidFill>
              <a:latin typeface="Verdana" pitchFamily="34" charset="0"/>
            </a:endParaRPr>
          </a:p>
          <a:p>
            <a:pPr marL="447675" lvl="1" indent="-447675" algn="just">
              <a:spcBef>
                <a:spcPct val="50000"/>
              </a:spcBef>
              <a:buFont typeface="Arial" charset="0"/>
              <a:buNone/>
            </a:pPr>
            <a:endParaRPr lang="it-IT" sz="1800" b="0" dirty="0">
              <a:solidFill>
                <a:srgbClr val="595959"/>
              </a:solidFill>
              <a:latin typeface="Verdana" pitchFamily="34" charset="0"/>
            </a:endParaRPr>
          </a:p>
          <a:p>
            <a:pPr marL="447675" lvl="1" indent="-447675" algn="just">
              <a:spcBef>
                <a:spcPct val="50000"/>
              </a:spcBef>
              <a:buFont typeface="Arial" charset="0"/>
              <a:buNone/>
            </a:pPr>
            <a:r>
              <a:rPr lang="it-IT" sz="1800" b="0" dirty="0">
                <a:solidFill>
                  <a:srgbClr val="595959"/>
                </a:solidFill>
                <a:latin typeface="Verdana" pitchFamily="34" charset="0"/>
              </a:rPr>
              <a:t>Pertanto l</a:t>
            </a:r>
            <a:r>
              <a:rPr lang="it-IT" sz="1800" dirty="0">
                <a:solidFill>
                  <a:srgbClr val="595959"/>
                </a:solidFill>
                <a:latin typeface="Verdana" pitchFamily="34" charset="0"/>
              </a:rPr>
              <a:t>e </a:t>
            </a:r>
            <a:r>
              <a:rPr lang="it-IT" sz="1800" b="1" dirty="0">
                <a:solidFill>
                  <a:srgbClr val="595959"/>
                </a:solidFill>
                <a:latin typeface="Verdana" pitchFamily="34" charset="0"/>
              </a:rPr>
              <a:t>componenti di supporto</a:t>
            </a:r>
            <a:r>
              <a:rPr lang="it-IT" sz="1800" b="0" dirty="0">
                <a:solidFill>
                  <a:srgbClr val="595959"/>
                </a:solidFill>
                <a:latin typeface="Verdana" pitchFamily="34" charset="0"/>
              </a:rPr>
              <a:t>:</a:t>
            </a:r>
          </a:p>
          <a:p>
            <a:pPr marL="447675" lvl="1" indent="-447675" algn="just">
              <a:spcBef>
                <a:spcPct val="50000"/>
              </a:spcBef>
              <a:buFont typeface="Arial" charset="0"/>
              <a:buChar char="•"/>
            </a:pPr>
            <a:r>
              <a:rPr lang="it-IT" sz="1800" b="1" dirty="0">
                <a:solidFill>
                  <a:srgbClr val="595959"/>
                </a:solidFill>
                <a:latin typeface="Verdana" pitchFamily="34" charset="0"/>
              </a:rPr>
              <a:t>devono essere presenti solo se necessarie</a:t>
            </a:r>
            <a:r>
              <a:rPr lang="it-IT" sz="1800" b="0" dirty="0">
                <a:solidFill>
                  <a:srgbClr val="595959"/>
                </a:solidFill>
                <a:latin typeface="Verdana" pitchFamily="34" charset="0"/>
              </a:rPr>
              <a:t>: titoli degli assi, </a:t>
            </a:r>
            <a:r>
              <a:rPr lang="it-IT" sz="1800" b="0" dirty="0" err="1">
                <a:solidFill>
                  <a:srgbClr val="595959"/>
                </a:solidFill>
                <a:latin typeface="Verdana" pitchFamily="34" charset="0"/>
              </a:rPr>
              <a:t>legende</a:t>
            </a:r>
            <a:r>
              <a:rPr lang="it-IT" sz="1800" b="0" dirty="0">
                <a:solidFill>
                  <a:srgbClr val="595959"/>
                </a:solidFill>
                <a:latin typeface="Verdana" pitchFamily="34" charset="0"/>
              </a:rPr>
              <a:t> e etichette in alcuni casi possono essere essenziali per la comprensione del grafico, ma in altri  possono essere del tutto inutili.</a:t>
            </a:r>
          </a:p>
          <a:p>
            <a:pPr marL="447675" lvl="1" indent="-447675" algn="just">
              <a:spcBef>
                <a:spcPct val="50000"/>
              </a:spcBef>
              <a:buFont typeface="Arial" charset="0"/>
              <a:buChar char="•"/>
            </a:pPr>
            <a:r>
              <a:rPr lang="it-IT" sz="1800" b="1" dirty="0">
                <a:solidFill>
                  <a:srgbClr val="595959"/>
                </a:solidFill>
                <a:latin typeface="Verdana" pitchFamily="34" charset="0"/>
              </a:rPr>
              <a:t>devono essere lievi</a:t>
            </a:r>
            <a:r>
              <a:rPr lang="it-IT" sz="1800" b="0" dirty="0">
                <a:solidFill>
                  <a:srgbClr val="595959"/>
                </a:solidFill>
                <a:latin typeface="Verdana" pitchFamily="34" charset="0"/>
              </a:rPr>
              <a:t>: è preferibile usare linee più leggere per gli assi e per la griglia e linee più marcate per i dati.</a:t>
            </a:r>
          </a:p>
          <a:p>
            <a:pPr marL="447675" lvl="1" indent="-447675" algn="just">
              <a:spcBef>
                <a:spcPct val="50000"/>
              </a:spcBef>
              <a:buFont typeface="Arial" charset="0"/>
              <a:buNone/>
            </a:pPr>
            <a:r>
              <a:rPr lang="it-IT" sz="1800" b="0" dirty="0">
                <a:solidFill>
                  <a:srgbClr val="595959"/>
                </a:solidFill>
                <a:latin typeface="Verdana" pitchFamily="34" charset="0"/>
              </a:rPr>
              <a:t>	</a:t>
            </a:r>
          </a:p>
        </p:txBody>
      </p:sp>
    </p:spTree>
    <p:extLst>
      <p:ext uri="{BB962C8B-B14F-4D97-AF65-F5344CB8AC3E}">
        <p14:creationId xmlns:p14="http://schemas.microsoft.com/office/powerpoint/2010/main" val="205995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9"/>
          <p:cNvSpPr txBox="1">
            <a:spLocks noChangeArrowheads="1"/>
          </p:cNvSpPr>
          <p:nvPr/>
        </p:nvSpPr>
        <p:spPr bwMode="auto">
          <a:xfrm>
            <a:off x="776288" y="1487488"/>
            <a:ext cx="7861300" cy="366712"/>
          </a:xfrm>
          <a:prstGeom prst="rect">
            <a:avLst/>
          </a:prstGeom>
          <a:noFill/>
          <a:ln w="9525">
            <a:noFill/>
            <a:miter lim="800000"/>
            <a:headEnd/>
            <a:tailEnd/>
          </a:ln>
        </p:spPr>
        <p:txBody>
          <a:bodyPr>
            <a:spAutoFit/>
          </a:bodyPr>
          <a:lstStyle/>
          <a:p>
            <a:pPr>
              <a:spcBef>
                <a:spcPct val="50000"/>
              </a:spcBef>
            </a:pPr>
            <a:endParaRPr lang="it-IT" sz="1800" b="0">
              <a:solidFill>
                <a:srgbClr val="595959"/>
              </a:solidFill>
              <a:latin typeface="Verdana" pitchFamily="34" charset="0"/>
            </a:endParaRPr>
          </a:p>
        </p:txBody>
      </p:sp>
      <p:sp>
        <p:nvSpPr>
          <p:cNvPr id="5" name="Rectangle 3"/>
          <p:cNvSpPr>
            <a:spLocks noGrp="1" noChangeArrowheads="1"/>
          </p:cNvSpPr>
          <p:nvPr>
            <p:ph type="title" idx="4294967295"/>
          </p:nvPr>
        </p:nvSpPr>
        <p:spPr>
          <a:xfrm>
            <a:off x="914400" y="530225"/>
            <a:ext cx="7124131" cy="533400"/>
          </a:xfrm>
          <a:prstGeom prst="rect">
            <a:avLst/>
          </a:prstGeom>
        </p:spPr>
        <p:txBody>
          <a:bodyPr/>
          <a:lstStyle/>
          <a:p>
            <a:pPr marL="449263" indent="-449263" algn="l">
              <a:tabLst>
                <a:tab pos="6996113" algn="l"/>
              </a:tabLst>
            </a:pP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e) La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rilevanza</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dei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dati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2/2</a:t>
            </a:r>
          </a:p>
        </p:txBody>
      </p:sp>
      <p:graphicFrame>
        <p:nvGraphicFramePr>
          <p:cNvPr id="128009" name="Object 9"/>
          <p:cNvGraphicFramePr>
            <a:graphicFrameLocks noGrp="1" noChangeAspect="1"/>
          </p:cNvGraphicFramePr>
          <p:nvPr>
            <p:ph sz="half" idx="4294967295"/>
            <p:extLst>
              <p:ext uri="{D42A27DB-BD31-4B8C-83A1-F6EECF244321}">
                <p14:modId xmlns:p14="http://schemas.microsoft.com/office/powerpoint/2010/main" val="555963121"/>
              </p:ext>
            </p:extLst>
          </p:nvPr>
        </p:nvGraphicFramePr>
        <p:xfrm>
          <a:off x="776288" y="1101725"/>
          <a:ext cx="4038600" cy="2249488"/>
        </p:xfrm>
        <a:graphic>
          <a:graphicData uri="http://schemas.openxmlformats.org/presentationml/2006/ole">
            <mc:AlternateContent xmlns:mc="http://schemas.openxmlformats.org/markup-compatibility/2006">
              <mc:Choice xmlns:v="urn:schemas-microsoft-com:vml" Requires="v">
                <p:oleObj spid="_x0000_s1033" name="Grafico" r:id="rId4" imgW="3421380" imgH="1905000" progId="">
                  <p:embed/>
                </p:oleObj>
              </mc:Choice>
              <mc:Fallback>
                <p:oleObj name="Grafico" r:id="rId4" imgW="3421380" imgH="1905000" progId="">
                  <p:embed/>
                  <p:pic>
                    <p:nvPicPr>
                      <p:cNvPr id="0" name="Picture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1101725"/>
                        <a:ext cx="4038600" cy="224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8010" name="Picture 10"/>
          <p:cNvPicPr>
            <a:picLocks noGrp="1" noChangeAspect="1" noChangeArrowheads="1"/>
          </p:cNvPicPr>
          <p:nvPr>
            <p:ph sz="half" idx="4294967295"/>
          </p:nvPr>
        </p:nvPicPr>
        <p:blipFill>
          <a:blip r:embed="rId6" cstate="print"/>
          <a:srcRect/>
          <a:stretch>
            <a:fillRect/>
          </a:stretch>
        </p:blipFill>
        <p:spPr>
          <a:xfrm>
            <a:off x="4922838" y="1063625"/>
            <a:ext cx="3436937" cy="2324100"/>
          </a:xfrm>
          <a:prstGeom prst="rect">
            <a:avLst/>
          </a:prstGeom>
          <a:noFill/>
        </p:spPr>
      </p:pic>
      <p:sp>
        <p:nvSpPr>
          <p:cNvPr id="4101" name="CasellaDiTesto 9"/>
          <p:cNvSpPr txBox="1">
            <a:spLocks noChangeArrowheads="1"/>
          </p:cNvSpPr>
          <p:nvPr/>
        </p:nvSpPr>
        <p:spPr bwMode="auto">
          <a:xfrm>
            <a:off x="4591050" y="3944938"/>
            <a:ext cx="4344988" cy="366712"/>
          </a:xfrm>
          <a:prstGeom prst="rect">
            <a:avLst/>
          </a:prstGeom>
          <a:noFill/>
          <a:ln w="9525">
            <a:noFill/>
            <a:miter lim="800000"/>
            <a:headEnd/>
            <a:tailEnd/>
          </a:ln>
        </p:spPr>
        <p:txBody>
          <a:bodyPr>
            <a:spAutoFit/>
          </a:bodyPr>
          <a:lstStyle/>
          <a:p>
            <a:pPr marL="447675" lvl="1" indent="-447675" algn="just">
              <a:spcBef>
                <a:spcPct val="50000"/>
              </a:spcBef>
              <a:buFont typeface="Arial" charset="0"/>
              <a:buNone/>
            </a:pPr>
            <a:r>
              <a:rPr lang="it-IT" sz="1800" b="0">
                <a:solidFill>
                  <a:srgbClr val="595959"/>
                </a:solidFill>
                <a:latin typeface="Verdana" pitchFamily="34" charset="0"/>
              </a:rPr>
              <a:t>	</a:t>
            </a:r>
          </a:p>
        </p:txBody>
      </p:sp>
      <p:sp>
        <p:nvSpPr>
          <p:cNvPr id="128013" name="Text Box 13"/>
          <p:cNvSpPr txBox="1">
            <a:spLocks noChangeArrowheads="1"/>
          </p:cNvSpPr>
          <p:nvPr/>
        </p:nvSpPr>
        <p:spPr bwMode="auto">
          <a:xfrm>
            <a:off x="4410075" y="3741738"/>
            <a:ext cx="4054475" cy="2014537"/>
          </a:xfrm>
          <a:prstGeom prst="rect">
            <a:avLst/>
          </a:prstGeom>
          <a:noFill/>
          <a:ln w="9525">
            <a:noFill/>
            <a:miter lim="800000"/>
            <a:headEnd/>
            <a:tailEnd/>
          </a:ln>
          <a:effectLst/>
        </p:spPr>
        <p:txBody>
          <a:bodyPr>
            <a:spAutoFit/>
          </a:bodyPr>
          <a:lstStyle/>
          <a:p>
            <a:pPr lvl="1" algn="just"/>
            <a:r>
              <a:rPr lang="it-IT" sz="1800" b="0" dirty="0">
                <a:solidFill>
                  <a:srgbClr val="595959"/>
                </a:solidFill>
                <a:latin typeface="Verdana" pitchFamily="34" charset="0"/>
              </a:rPr>
              <a:t>Il grafico a destra è più facile da leggere.</a:t>
            </a:r>
          </a:p>
          <a:p>
            <a:pPr lvl="1" algn="just"/>
            <a:r>
              <a:rPr lang="it-IT" sz="1800" b="0" dirty="0">
                <a:solidFill>
                  <a:srgbClr val="595959"/>
                </a:solidFill>
                <a:latin typeface="Verdana" pitchFamily="34" charset="0"/>
              </a:rPr>
              <a:t>Il ricorso a poche componenti di supporto permette di concentrare l’attenzione sui dati.</a:t>
            </a:r>
          </a:p>
          <a:p>
            <a:pPr lvl="1" algn="just"/>
            <a:r>
              <a:rPr lang="it-IT" sz="1800" b="0" dirty="0">
                <a:solidFill>
                  <a:srgbClr val="595959"/>
                </a:solidFill>
                <a:latin typeface="Verdana" pitchFamily="34" charset="0"/>
              </a:rPr>
              <a:t>	</a:t>
            </a:r>
          </a:p>
        </p:txBody>
      </p:sp>
      <p:sp>
        <p:nvSpPr>
          <p:cNvPr id="128014" name="Text Box 14"/>
          <p:cNvSpPr txBox="1">
            <a:spLocks noChangeArrowheads="1"/>
          </p:cNvSpPr>
          <p:nvPr/>
        </p:nvSpPr>
        <p:spPr bwMode="auto">
          <a:xfrm>
            <a:off x="1078173" y="3741738"/>
            <a:ext cx="3512878" cy="2031325"/>
          </a:xfrm>
          <a:prstGeom prst="rect">
            <a:avLst/>
          </a:prstGeom>
          <a:noFill/>
          <a:ln w="9525">
            <a:noFill/>
            <a:miter lim="800000"/>
            <a:headEnd/>
            <a:tailEnd/>
          </a:ln>
          <a:effectLst/>
        </p:spPr>
        <p:txBody>
          <a:bodyPr wrap="square">
            <a:spAutoFit/>
          </a:bodyPr>
          <a:lstStyle/>
          <a:p>
            <a:pPr marL="179388" lvl="1" algn="just"/>
            <a:r>
              <a:rPr lang="it-IT" sz="1800" b="0" dirty="0">
                <a:solidFill>
                  <a:srgbClr val="595959"/>
                </a:solidFill>
                <a:latin typeface="Verdana" pitchFamily="34" charset="0"/>
              </a:rPr>
              <a:t>Nel grafico a sinistra tutte le componenti hanno il massimo impatto.</a:t>
            </a:r>
          </a:p>
          <a:p>
            <a:pPr marL="179388" lvl="1" algn="just"/>
            <a:r>
              <a:rPr lang="it-IT" sz="1800" b="0" dirty="0">
                <a:solidFill>
                  <a:srgbClr val="595959"/>
                </a:solidFill>
                <a:latin typeface="Verdana" pitchFamily="34" charset="0"/>
              </a:rPr>
              <a:t>Il risultato è un grafico confuso, difficile da leggere anche se sono presenti solo 3 valori.</a:t>
            </a:r>
          </a:p>
        </p:txBody>
      </p:sp>
    </p:spTree>
    <p:extLst>
      <p:ext uri="{BB962C8B-B14F-4D97-AF65-F5344CB8AC3E}">
        <p14:creationId xmlns:p14="http://schemas.microsoft.com/office/powerpoint/2010/main" val="276376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946150" y="1722438"/>
            <a:ext cx="6137275" cy="1604962"/>
          </a:xfrm>
          <a:prstGeom prst="rect">
            <a:avLst/>
          </a:prstGeom>
          <a:noFill/>
          <a:ln w="9525">
            <a:noFill/>
            <a:miter lim="800000"/>
            <a:headEnd/>
            <a:tailEnd/>
          </a:ln>
        </p:spPr>
        <p:txBody>
          <a:bodyPr>
            <a:spAutoFit/>
          </a:bodyPr>
          <a:lstStyle/>
          <a:p>
            <a:pPr marL="446088" lvl="1" indent="-342900" algn="just">
              <a:spcBef>
                <a:spcPct val="50000"/>
              </a:spcBef>
              <a:buFont typeface="Arial" charset="0"/>
              <a:buAutoNum type="alphaLcParenR"/>
            </a:pPr>
            <a:r>
              <a:rPr lang="it-IT" sz="1800" b="0" dirty="0">
                <a:solidFill>
                  <a:srgbClr val="595959"/>
                </a:solidFill>
                <a:latin typeface="Verdana" pitchFamily="34" charset="0"/>
              </a:rPr>
              <a:t>Grafici a barre</a:t>
            </a:r>
          </a:p>
          <a:p>
            <a:pPr marL="446088" lvl="1" indent="-342900" algn="just">
              <a:spcBef>
                <a:spcPct val="50000"/>
              </a:spcBef>
              <a:buFont typeface="Arial" charset="0"/>
              <a:buAutoNum type="alphaLcParenR"/>
            </a:pPr>
            <a:r>
              <a:rPr lang="it-IT" sz="1800" b="0" dirty="0">
                <a:solidFill>
                  <a:srgbClr val="595959"/>
                </a:solidFill>
                <a:latin typeface="Verdana" pitchFamily="34" charset="0"/>
              </a:rPr>
              <a:t>Diagrammi circolari</a:t>
            </a:r>
          </a:p>
          <a:p>
            <a:pPr marL="446088" lvl="1" indent="-342900" algn="just">
              <a:spcBef>
                <a:spcPct val="50000"/>
              </a:spcBef>
              <a:buFont typeface="Arial" charset="0"/>
              <a:buAutoNum type="alphaLcParenR"/>
            </a:pPr>
            <a:r>
              <a:rPr lang="it-IT" sz="1800" b="0" dirty="0">
                <a:solidFill>
                  <a:srgbClr val="595959"/>
                </a:solidFill>
                <a:latin typeface="Verdana" pitchFamily="34" charset="0"/>
              </a:rPr>
              <a:t>Diagrammi in coordinate polari</a:t>
            </a:r>
          </a:p>
          <a:p>
            <a:pPr marL="446088" lvl="1" indent="-342900" algn="just">
              <a:spcBef>
                <a:spcPct val="50000"/>
              </a:spcBef>
              <a:buFont typeface="Arial" charset="0"/>
              <a:buAutoNum type="alphaLcParenR"/>
            </a:pPr>
            <a:r>
              <a:rPr lang="it-IT" sz="1800" b="0" dirty="0">
                <a:solidFill>
                  <a:srgbClr val="595959"/>
                </a:solidFill>
                <a:latin typeface="Verdana" pitchFamily="34" charset="0"/>
              </a:rPr>
              <a:t>Cartogrammi, mappe tematiche</a:t>
            </a:r>
          </a:p>
        </p:txBody>
      </p:sp>
      <p:sp>
        <p:nvSpPr>
          <p:cNvPr id="13" name="Titolo 12"/>
          <p:cNvSpPr>
            <a:spLocks noGrp="1"/>
          </p:cNvSpPr>
          <p:nvPr>
            <p:ph type="title"/>
          </p:nvPr>
        </p:nvSpPr>
        <p:spPr>
          <a:xfrm>
            <a:off x="946150" y="654571"/>
            <a:ext cx="7734300" cy="1343025"/>
          </a:xfrm>
        </p:spPr>
        <p:txBody>
          <a:bodyPr/>
          <a:lstStyle/>
          <a:p>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2.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Rappresentazioni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grafiche</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caratteri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qualitativi</a:t>
            </a:r>
            <a:endPar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746617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533400" y="579120"/>
            <a:ext cx="8153400" cy="6252994"/>
          </a:xfrm>
          <a:prstGeom prst="rect">
            <a:avLst/>
          </a:prstGeom>
          <a:noFill/>
          <a:ln w="9525">
            <a:noFill/>
            <a:miter lim="800000"/>
            <a:headEnd/>
            <a:tailEnd/>
          </a:ln>
        </p:spPr>
        <p:txBody>
          <a:bodyPr wrap="square">
            <a:spAutoFit/>
          </a:bodyPr>
          <a:lstStyle/>
          <a:p>
            <a:pPr algn="just">
              <a:spcBef>
                <a:spcPts val="600"/>
              </a:spcBef>
            </a:pPr>
            <a:endParaRPr lang="it-IT" dirty="0">
              <a:solidFill>
                <a:srgbClr val="595959"/>
              </a:solidFill>
              <a:latin typeface="Verdana" pitchFamily="34" charset="0"/>
            </a:endParaRPr>
          </a:p>
          <a:p>
            <a:pPr algn="just">
              <a:spcBef>
                <a:spcPts val="600"/>
              </a:spcBef>
            </a:pPr>
            <a:r>
              <a:rPr lang="it-IT" sz="1800" b="1" dirty="0">
                <a:solidFill>
                  <a:srgbClr val="595959"/>
                </a:solidFill>
                <a:latin typeface="Verdana" pitchFamily="34" charset="0"/>
              </a:rPr>
              <a:t>Tipo di dati</a:t>
            </a:r>
            <a:r>
              <a:rPr lang="it-IT" sz="1800" dirty="0">
                <a:solidFill>
                  <a:srgbClr val="595959"/>
                </a:solidFill>
                <a:latin typeface="Verdana" pitchFamily="34" charset="0"/>
              </a:rPr>
              <a:t>:</a:t>
            </a:r>
            <a:r>
              <a:rPr lang="it-IT" sz="1800" b="1" dirty="0">
                <a:solidFill>
                  <a:srgbClr val="595959"/>
                </a:solidFill>
                <a:latin typeface="Verdana" pitchFamily="34" charset="0"/>
              </a:rPr>
              <a:t> </a:t>
            </a:r>
            <a:r>
              <a:rPr lang="it-IT" sz="1800" b="1" dirty="0">
                <a:solidFill>
                  <a:srgbClr val="FF0000"/>
                </a:solidFill>
                <a:latin typeface="Verdana" pitchFamily="34" charset="0"/>
              </a:rPr>
              <a:t>serie sconnesse </a:t>
            </a:r>
            <a:r>
              <a:rPr lang="it-IT" sz="1800" b="0" dirty="0">
                <a:solidFill>
                  <a:srgbClr val="FF0000"/>
                </a:solidFill>
                <a:latin typeface="Verdana" pitchFamily="34" charset="0"/>
              </a:rPr>
              <a:t>o </a:t>
            </a:r>
            <a:r>
              <a:rPr lang="it-IT" sz="1800" b="1" dirty="0">
                <a:solidFill>
                  <a:srgbClr val="FF0000"/>
                </a:solidFill>
                <a:latin typeface="Verdana" pitchFamily="34" charset="0"/>
              </a:rPr>
              <a:t>rettilinee</a:t>
            </a:r>
          </a:p>
          <a:p>
            <a:pPr algn="just">
              <a:spcBef>
                <a:spcPts val="600"/>
              </a:spcBef>
            </a:pPr>
            <a:endParaRPr lang="it-IT" b="1" dirty="0">
              <a:solidFill>
                <a:srgbClr val="595959"/>
              </a:solidFill>
              <a:latin typeface="Verdana" pitchFamily="34" charset="0"/>
            </a:endParaRPr>
          </a:p>
          <a:p>
            <a:pPr>
              <a:spcBef>
                <a:spcPct val="50000"/>
              </a:spcBef>
            </a:pPr>
            <a:r>
              <a:rPr lang="it-IT" dirty="0">
                <a:solidFill>
                  <a:srgbClr val="595959"/>
                </a:solidFill>
                <a:latin typeface="Verdana" pitchFamily="34" charset="0"/>
              </a:rPr>
              <a:t>Caratterizzati dall’avere </a:t>
            </a:r>
            <a:r>
              <a:rPr lang="it-IT" b="1" u="sng" dirty="0">
                <a:solidFill>
                  <a:srgbClr val="595959"/>
                </a:solidFill>
                <a:latin typeface="Verdana" pitchFamily="34" charset="0"/>
              </a:rPr>
              <a:t>un solo asse in scala graduata</a:t>
            </a:r>
            <a:r>
              <a:rPr lang="it-IT" dirty="0">
                <a:solidFill>
                  <a:srgbClr val="595959"/>
                </a:solidFill>
                <a:latin typeface="Verdana" pitchFamily="34" charset="0"/>
              </a:rPr>
              <a:t>, secondo l’unità di misura che si è scelta per rappresentare le frequenze o intensità.  </a:t>
            </a:r>
          </a:p>
          <a:p>
            <a:pPr>
              <a:spcBef>
                <a:spcPct val="50000"/>
              </a:spcBef>
            </a:pPr>
            <a:r>
              <a:rPr lang="it-IT" dirty="0">
                <a:solidFill>
                  <a:srgbClr val="595959"/>
                </a:solidFill>
                <a:latin typeface="Verdana" pitchFamily="34" charset="0"/>
              </a:rPr>
              <a:t>Sull’altro asse figureranno le modalità (qualitative), equidistanti, che avranno un ordine: </a:t>
            </a:r>
            <a:endParaRPr lang="it-IT" sz="1000" dirty="0">
              <a:solidFill>
                <a:srgbClr val="595959"/>
              </a:solidFill>
              <a:latin typeface="Verdana" pitchFamily="34" charset="0"/>
            </a:endParaRPr>
          </a:p>
          <a:p>
            <a:pPr lvl="1">
              <a:spcBef>
                <a:spcPct val="50000"/>
              </a:spcBef>
              <a:buFont typeface="Arial" pitchFamily="34" charset="0"/>
              <a:buChar char="•"/>
            </a:pPr>
            <a:r>
              <a:rPr lang="it-IT" dirty="0">
                <a:solidFill>
                  <a:srgbClr val="595959"/>
                </a:solidFill>
                <a:latin typeface="Verdana" pitchFamily="34" charset="0"/>
              </a:rPr>
              <a:t>arbitrario se la serie è </a:t>
            </a:r>
            <a:r>
              <a:rPr lang="it-IT" b="1" dirty="0">
                <a:solidFill>
                  <a:srgbClr val="595959"/>
                </a:solidFill>
                <a:latin typeface="Verdana" pitchFamily="34" charset="0"/>
              </a:rPr>
              <a:t>sconnessa</a:t>
            </a:r>
            <a:r>
              <a:rPr lang="it-IT" dirty="0">
                <a:solidFill>
                  <a:srgbClr val="595959"/>
                </a:solidFill>
                <a:latin typeface="Verdana" pitchFamily="34" charset="0"/>
              </a:rPr>
              <a:t>; </a:t>
            </a:r>
          </a:p>
          <a:p>
            <a:pPr lvl="1">
              <a:spcBef>
                <a:spcPct val="50000"/>
              </a:spcBef>
              <a:buFont typeface="Arial" pitchFamily="34" charset="0"/>
              <a:buChar char="•"/>
            </a:pPr>
            <a:r>
              <a:rPr lang="it-IT" dirty="0">
                <a:solidFill>
                  <a:srgbClr val="595959"/>
                </a:solidFill>
                <a:latin typeface="Verdana" pitchFamily="34" charset="0"/>
              </a:rPr>
              <a:t>che segue quello naturale che presentano nella serie se questa è </a:t>
            </a:r>
            <a:r>
              <a:rPr lang="it-IT" b="1" dirty="0">
                <a:solidFill>
                  <a:srgbClr val="595959"/>
                </a:solidFill>
                <a:latin typeface="Verdana" pitchFamily="34" charset="0"/>
              </a:rPr>
              <a:t>rettilinea</a:t>
            </a:r>
            <a:r>
              <a:rPr lang="it-IT" dirty="0">
                <a:solidFill>
                  <a:srgbClr val="595959"/>
                </a:solidFill>
                <a:latin typeface="Verdana" pitchFamily="34" charset="0"/>
              </a:rPr>
              <a:t>.</a:t>
            </a:r>
          </a:p>
          <a:p>
            <a:pPr lvl="1">
              <a:spcBef>
                <a:spcPct val="50000"/>
              </a:spcBef>
              <a:buFont typeface="Arial" pitchFamily="34" charset="0"/>
              <a:buChar char="•"/>
            </a:pPr>
            <a:endParaRPr lang="it-IT" dirty="0">
              <a:solidFill>
                <a:srgbClr val="595959"/>
              </a:solidFill>
              <a:latin typeface="Verdana" pitchFamily="34" charset="0"/>
            </a:endParaRPr>
          </a:p>
          <a:p>
            <a:pPr>
              <a:spcBef>
                <a:spcPct val="50000"/>
              </a:spcBef>
            </a:pPr>
            <a:r>
              <a:rPr lang="it-IT" b="1" dirty="0">
                <a:solidFill>
                  <a:srgbClr val="595959"/>
                </a:solidFill>
                <a:latin typeface="Verdana" pitchFamily="34" charset="0"/>
              </a:rPr>
              <a:t>Principali tipi:</a:t>
            </a:r>
          </a:p>
          <a:p>
            <a:pPr lvl="1">
              <a:spcBef>
                <a:spcPct val="50000"/>
              </a:spcBef>
              <a:buFont typeface="Arial" pitchFamily="34" charset="0"/>
              <a:buChar char="•"/>
            </a:pPr>
            <a:r>
              <a:rPr lang="it-IT" dirty="0">
                <a:solidFill>
                  <a:srgbClr val="595959"/>
                </a:solidFill>
                <a:latin typeface="Verdana" pitchFamily="34" charset="0"/>
              </a:rPr>
              <a:t> a colonne</a:t>
            </a:r>
          </a:p>
          <a:p>
            <a:pPr lvl="1">
              <a:spcBef>
                <a:spcPct val="50000"/>
              </a:spcBef>
              <a:buFont typeface="Arial" pitchFamily="34" charset="0"/>
              <a:buChar char="•"/>
            </a:pPr>
            <a:r>
              <a:rPr lang="it-IT" dirty="0">
                <a:solidFill>
                  <a:srgbClr val="595959"/>
                </a:solidFill>
                <a:latin typeface="Verdana" pitchFamily="34" charset="0"/>
              </a:rPr>
              <a:t> a nastri</a:t>
            </a:r>
          </a:p>
          <a:p>
            <a:pPr>
              <a:spcBef>
                <a:spcPct val="50000"/>
              </a:spcBef>
              <a:buFont typeface="Arial" pitchFamily="34" charset="0"/>
              <a:buChar char="•"/>
            </a:pPr>
            <a:endParaRPr lang="it-IT" dirty="0">
              <a:solidFill>
                <a:srgbClr val="595959"/>
              </a:solidFill>
              <a:latin typeface="Verdana" pitchFamily="34" charset="0"/>
            </a:endParaRPr>
          </a:p>
          <a:p>
            <a:pPr algn="just">
              <a:spcBef>
                <a:spcPts val="400"/>
              </a:spcBef>
            </a:pPr>
            <a:endParaRPr lang="it-IT" sz="1800" b="0" dirty="0">
              <a:solidFill>
                <a:srgbClr val="595959"/>
              </a:solidFill>
              <a:latin typeface="Verdana" pitchFamily="34" charset="0"/>
            </a:endParaRPr>
          </a:p>
        </p:txBody>
      </p:sp>
      <p:sp>
        <p:nvSpPr>
          <p:cNvPr id="5" name="Rectangle 3"/>
          <p:cNvSpPr>
            <a:spLocks noGrp="1" noChangeArrowheads="1"/>
          </p:cNvSpPr>
          <p:nvPr>
            <p:ph type="title"/>
          </p:nvPr>
        </p:nvSpPr>
        <p:spPr>
          <a:xfrm>
            <a:off x="776288" y="380312"/>
            <a:ext cx="7910512" cy="749300"/>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Grafici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 barre</a:t>
            </a:r>
            <a:r>
              <a:rPr lang="it-IT"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lang="it-IT" sz="2400" dirty="0" err="1">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ortogrammi</a:t>
            </a:r>
            <a:r>
              <a:rPr lang="it-IT"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(1/3) </a:t>
            </a:r>
          </a:p>
        </p:txBody>
      </p:sp>
    </p:spTree>
    <p:extLst>
      <p:ext uri="{BB962C8B-B14F-4D97-AF65-F5344CB8AC3E}">
        <p14:creationId xmlns:p14="http://schemas.microsoft.com/office/powerpoint/2010/main" val="94843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9"/>
          <p:cNvSpPr txBox="1">
            <a:spLocks noChangeArrowheads="1"/>
          </p:cNvSpPr>
          <p:nvPr/>
        </p:nvSpPr>
        <p:spPr bwMode="auto">
          <a:xfrm>
            <a:off x="3623131" y="1883727"/>
            <a:ext cx="5063669" cy="646331"/>
          </a:xfrm>
          <a:prstGeom prst="rect">
            <a:avLst/>
          </a:prstGeom>
          <a:noFill/>
          <a:ln w="9525">
            <a:noFill/>
            <a:miter lim="800000"/>
            <a:headEnd/>
            <a:tailEnd/>
          </a:ln>
        </p:spPr>
        <p:txBody>
          <a:bodyPr wrap="square">
            <a:spAutoFit/>
          </a:bodyPr>
          <a:lstStyle/>
          <a:p>
            <a:pPr>
              <a:spcBef>
                <a:spcPct val="50000"/>
              </a:spcBef>
              <a:defRPr/>
            </a:pPr>
            <a:r>
              <a:rPr lang="it-IT" sz="1200" b="1" dirty="0">
                <a:solidFill>
                  <a:schemeClr val="tx1">
                    <a:lumMod val="65000"/>
                    <a:lumOff val="35000"/>
                  </a:schemeClr>
                </a:solidFill>
                <a:latin typeface="Verdana" pitchFamily="34" charset="0"/>
              </a:rPr>
              <a:t>Persone di 14 anni e oltre per livello di soddisfazione su relazioni con amici </a:t>
            </a:r>
            <a:r>
              <a:rPr lang="it-IT" sz="1200" b="1" dirty="0">
                <a:solidFill>
                  <a:schemeClr val="tx1">
                    <a:lumMod val="65000"/>
                    <a:lumOff val="35000"/>
                  </a:schemeClr>
                </a:solidFill>
                <a:latin typeface="Verdana" pitchFamily="34" charset="0"/>
                <a:cs typeface="+mn-cs"/>
              </a:rPr>
              <a:t>Anno 2019 </a:t>
            </a:r>
            <a:r>
              <a:rPr lang="it-IT" sz="1200" dirty="0">
                <a:solidFill>
                  <a:schemeClr val="tx1">
                    <a:lumMod val="65000"/>
                    <a:lumOff val="35000"/>
                  </a:schemeClr>
                </a:solidFill>
                <a:latin typeface="Verdana" pitchFamily="34" charset="0"/>
              </a:rPr>
              <a:t>((per 100 persone 14 anni e oltre della stessa classe di età e sesso)</a:t>
            </a:r>
            <a:endParaRPr lang="it-IT" sz="1200" b="0" dirty="0">
              <a:solidFill>
                <a:schemeClr val="tx1">
                  <a:lumMod val="65000"/>
                  <a:lumOff val="35000"/>
                </a:schemeClr>
              </a:solidFill>
              <a:latin typeface="Verdana" pitchFamily="34" charset="0"/>
              <a:cs typeface="+mn-cs"/>
            </a:endParaRPr>
          </a:p>
        </p:txBody>
      </p:sp>
      <p:sp>
        <p:nvSpPr>
          <p:cNvPr id="8" name="Rectangle 3"/>
          <p:cNvSpPr>
            <a:spLocks noGrp="1" noChangeArrowheads="1"/>
          </p:cNvSpPr>
          <p:nvPr>
            <p:ph type="title"/>
          </p:nvPr>
        </p:nvSpPr>
        <p:spPr>
          <a:xfrm>
            <a:off x="914400" y="274638"/>
            <a:ext cx="7772400" cy="749300"/>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Ortogramma</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colonne</a:t>
            </a:r>
            <a: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lang="it-IT" sz="2400" dirty="0" smtClean="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sz="2400" dirty="0" smtClean="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a:t>
            </a:r>
            <a: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2/3)</a:t>
            </a:r>
            <a:r>
              <a:rPr dirty="0">
                <a:effectLst>
                  <a:outerShdw blurRad="38100" dist="38100" dir="2700000" algn="tl">
                    <a:srgbClr val="C0C0C0"/>
                  </a:outerShdw>
                </a:effectLst>
              </a:rPr>
              <a:t> </a:t>
            </a:r>
          </a:p>
        </p:txBody>
      </p:sp>
      <p:sp>
        <p:nvSpPr>
          <p:cNvPr id="14" name="CasellaDiTesto 9"/>
          <p:cNvSpPr txBox="1">
            <a:spLocks noChangeArrowheads="1"/>
          </p:cNvSpPr>
          <p:nvPr/>
        </p:nvSpPr>
        <p:spPr bwMode="auto">
          <a:xfrm>
            <a:off x="3751887" y="5578058"/>
            <a:ext cx="4596783" cy="230832"/>
          </a:xfrm>
          <a:prstGeom prst="rect">
            <a:avLst/>
          </a:prstGeom>
          <a:noFill/>
          <a:ln w="9525">
            <a:noFill/>
            <a:miter lim="800000"/>
            <a:headEnd/>
            <a:tailEnd/>
          </a:ln>
        </p:spPr>
        <p:txBody>
          <a:bodyPr wrap="square">
            <a:spAutoFit/>
          </a:bodyPr>
          <a:lstStyle/>
          <a:p>
            <a:pPr>
              <a:spcBef>
                <a:spcPct val="50000"/>
              </a:spcBef>
              <a:defRPr/>
            </a:pPr>
            <a:r>
              <a:rPr lang="it-IT" sz="900" b="1" dirty="0">
                <a:solidFill>
                  <a:schemeClr val="tx1">
                    <a:lumMod val="65000"/>
                    <a:lumOff val="35000"/>
                  </a:schemeClr>
                </a:solidFill>
                <a:latin typeface="Verdana" pitchFamily="34" charset="0"/>
                <a:cs typeface="+mn-cs"/>
              </a:rPr>
              <a:t>Fonte: Istat, Indagine Multiscopo “Aspetti della vita quotidiana”</a:t>
            </a:r>
          </a:p>
        </p:txBody>
      </p:sp>
      <p:sp>
        <p:nvSpPr>
          <p:cNvPr id="11" name="Rettangolo 10"/>
          <p:cNvSpPr/>
          <p:nvPr/>
        </p:nvSpPr>
        <p:spPr>
          <a:xfrm>
            <a:off x="590267" y="1023938"/>
            <a:ext cx="8096533" cy="646331"/>
          </a:xfrm>
          <a:prstGeom prst="rect">
            <a:avLst/>
          </a:prstGeom>
        </p:spPr>
        <p:txBody>
          <a:bodyPr wrap="square">
            <a:spAutoFit/>
          </a:bodyPr>
          <a:lstStyle/>
          <a:p>
            <a:pPr algn="just">
              <a:spcBef>
                <a:spcPts val="400"/>
              </a:spcBef>
            </a:pPr>
            <a:r>
              <a:rPr lang="it-IT" dirty="0">
                <a:solidFill>
                  <a:srgbClr val="595959"/>
                </a:solidFill>
                <a:latin typeface="Verdana" pitchFamily="34" charset="0"/>
              </a:rPr>
              <a:t>È una successione di </a:t>
            </a:r>
            <a:r>
              <a:rPr lang="it-IT" b="1" u="sng" dirty="0">
                <a:solidFill>
                  <a:srgbClr val="595959"/>
                </a:solidFill>
                <a:latin typeface="Verdana" pitchFamily="34" charset="0"/>
              </a:rPr>
              <a:t>colonne (segmenti verticali, rettangoli) </a:t>
            </a:r>
            <a:r>
              <a:rPr lang="it-IT" dirty="0">
                <a:solidFill>
                  <a:srgbClr val="595959"/>
                </a:solidFill>
                <a:latin typeface="Verdana" pitchFamily="34" charset="0"/>
              </a:rPr>
              <a:t>equidistanti ed in numero pari alle modalità del carattere </a:t>
            </a:r>
          </a:p>
        </p:txBody>
      </p:sp>
      <p:sp>
        <p:nvSpPr>
          <p:cNvPr id="13" name="Rettangolo 12"/>
          <p:cNvSpPr/>
          <p:nvPr/>
        </p:nvSpPr>
        <p:spPr>
          <a:xfrm>
            <a:off x="590267" y="2007850"/>
            <a:ext cx="2747293" cy="3570208"/>
          </a:xfrm>
          <a:prstGeom prst="rect">
            <a:avLst/>
          </a:prstGeom>
        </p:spPr>
        <p:txBody>
          <a:bodyPr wrap="square">
            <a:spAutoFit/>
          </a:bodyPr>
          <a:lstStyle/>
          <a:p>
            <a:pPr>
              <a:spcBef>
                <a:spcPts val="400"/>
              </a:spcBef>
              <a:spcAft>
                <a:spcPts val="200"/>
              </a:spcAft>
              <a:buFontTx/>
              <a:buChar char="-"/>
            </a:pPr>
            <a:r>
              <a:rPr lang="it-IT" b="1" dirty="0">
                <a:solidFill>
                  <a:srgbClr val="595959"/>
                </a:solidFill>
                <a:latin typeface="Verdana" pitchFamily="34" charset="0"/>
              </a:rPr>
              <a:t>Base</a:t>
            </a:r>
            <a:r>
              <a:rPr lang="it-IT" dirty="0">
                <a:solidFill>
                  <a:srgbClr val="595959"/>
                </a:solidFill>
                <a:latin typeface="Verdana" pitchFamily="34" charset="0"/>
              </a:rPr>
              <a:t> colonne: uguale o arbitraria </a:t>
            </a:r>
          </a:p>
          <a:p>
            <a:pPr>
              <a:spcBef>
                <a:spcPts val="400"/>
              </a:spcBef>
              <a:spcAft>
                <a:spcPts val="200"/>
              </a:spcAft>
              <a:buFontTx/>
              <a:buChar char="-"/>
            </a:pPr>
            <a:r>
              <a:rPr lang="it-IT" b="1" dirty="0">
                <a:solidFill>
                  <a:srgbClr val="595959"/>
                </a:solidFill>
                <a:latin typeface="Verdana" pitchFamily="34" charset="0"/>
              </a:rPr>
              <a:t>Altezza</a:t>
            </a:r>
            <a:r>
              <a:rPr lang="it-IT" dirty="0">
                <a:solidFill>
                  <a:srgbClr val="595959"/>
                </a:solidFill>
                <a:latin typeface="Verdana" pitchFamily="34" charset="0"/>
              </a:rPr>
              <a:t> colonne</a:t>
            </a:r>
            <a:r>
              <a:rPr lang="it-IT" i="1" dirty="0">
                <a:solidFill>
                  <a:srgbClr val="595959"/>
                </a:solidFill>
                <a:latin typeface="Verdana" pitchFamily="34" charset="0"/>
              </a:rPr>
              <a:t>: </a:t>
            </a:r>
            <a:r>
              <a:rPr lang="it-IT" dirty="0">
                <a:solidFill>
                  <a:srgbClr val="595959"/>
                </a:solidFill>
                <a:latin typeface="Verdana" pitchFamily="34" charset="0"/>
              </a:rPr>
              <a:t>uguale o proporzionale alla frequenza (assoluta o relativa) o all’intensità della modalità da rappresentare</a:t>
            </a:r>
          </a:p>
          <a:p>
            <a:pPr>
              <a:spcBef>
                <a:spcPts val="400"/>
              </a:spcBef>
              <a:spcAft>
                <a:spcPts val="200"/>
              </a:spcAft>
              <a:buFontTx/>
              <a:buChar char="-"/>
            </a:pPr>
            <a:r>
              <a:rPr lang="it-IT" b="1" dirty="0">
                <a:solidFill>
                  <a:srgbClr val="595959"/>
                </a:solidFill>
                <a:latin typeface="Verdana" pitchFamily="34" charset="0"/>
              </a:rPr>
              <a:t>Asse</a:t>
            </a:r>
            <a:r>
              <a:rPr lang="it-IT" dirty="0">
                <a:solidFill>
                  <a:srgbClr val="595959"/>
                </a:solidFill>
                <a:latin typeface="Verdana" pitchFamily="34" charset="0"/>
              </a:rPr>
              <a:t> </a:t>
            </a:r>
            <a:r>
              <a:rPr lang="it-IT" b="1" dirty="0">
                <a:solidFill>
                  <a:srgbClr val="595959"/>
                </a:solidFill>
                <a:latin typeface="Verdana" pitchFamily="34" charset="0"/>
              </a:rPr>
              <a:t>con scala</a:t>
            </a:r>
            <a:r>
              <a:rPr lang="it-IT" dirty="0">
                <a:solidFill>
                  <a:srgbClr val="595959"/>
                </a:solidFill>
                <a:latin typeface="Verdana" pitchFamily="34" charset="0"/>
              </a:rPr>
              <a:t>: verticale</a:t>
            </a:r>
          </a:p>
        </p:txBody>
      </p:sp>
      <p:pic>
        <p:nvPicPr>
          <p:cNvPr id="3" name="Immagine 2">
            <a:extLst>
              <a:ext uri="{FF2B5EF4-FFF2-40B4-BE49-F238E27FC236}">
                <a16:creationId xmlns:a16="http://schemas.microsoft.com/office/drawing/2014/main" xmlns="" id="{52A51F39-6AF6-4266-B3B8-85B0AFEC15DC}"/>
              </a:ext>
            </a:extLst>
          </p:cNvPr>
          <p:cNvPicPr>
            <a:picLocks noChangeAspect="1"/>
          </p:cNvPicPr>
          <p:nvPr/>
        </p:nvPicPr>
        <p:blipFill>
          <a:blip r:embed="rId3"/>
          <a:stretch>
            <a:fillRect/>
          </a:stretch>
        </p:blipFill>
        <p:spPr>
          <a:xfrm>
            <a:off x="3751889" y="2530058"/>
            <a:ext cx="4596782" cy="2908044"/>
          </a:xfrm>
          <a:prstGeom prst="rect">
            <a:avLst/>
          </a:prstGeom>
        </p:spPr>
      </p:pic>
    </p:spTree>
    <p:extLst>
      <p:ext uri="{BB962C8B-B14F-4D97-AF65-F5344CB8AC3E}">
        <p14:creationId xmlns:p14="http://schemas.microsoft.com/office/powerpoint/2010/main" val="2816643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887104" y="480168"/>
            <a:ext cx="7799696" cy="749300"/>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Ortogramma</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nastri</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it-IT" sz="2400" dirty="0" smtClean="0">
                <a:solidFill>
                  <a:srgbClr val="C00000"/>
                </a:solidFill>
                <a:effectLst/>
                <a:highlight>
                  <a:srgbClr val="FFFF00"/>
                </a:highlight>
                <a:latin typeface="Verdana" panose="020B0604030504040204" pitchFamily="34" charset="0"/>
                <a:ea typeface="Verdana" panose="020B0604030504040204" pitchFamily="34" charset="0"/>
                <a:cs typeface="Verdana" panose="020B0604030504040204" pitchFamily="34" charset="0"/>
              </a:rPr>
              <a:t>				</a:t>
            </a:r>
            <a:r>
              <a:rPr lang="it-IT" sz="2400" dirty="0" smtClean="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(3/3)</a:t>
            </a:r>
            <a: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0" name="Rettangolo 9"/>
          <p:cNvSpPr/>
          <p:nvPr/>
        </p:nvSpPr>
        <p:spPr>
          <a:xfrm>
            <a:off x="497205" y="1000035"/>
            <a:ext cx="8326755" cy="646331"/>
          </a:xfrm>
          <a:prstGeom prst="rect">
            <a:avLst/>
          </a:prstGeom>
        </p:spPr>
        <p:txBody>
          <a:bodyPr wrap="square">
            <a:spAutoFit/>
          </a:bodyPr>
          <a:lstStyle/>
          <a:p>
            <a:r>
              <a:rPr lang="it-IT" dirty="0">
                <a:solidFill>
                  <a:srgbClr val="595959"/>
                </a:solidFill>
                <a:latin typeface="Verdana" pitchFamily="34" charset="0"/>
              </a:rPr>
              <a:t>È una successione di </a:t>
            </a:r>
            <a:r>
              <a:rPr lang="it-IT" b="1" u="sng" dirty="0">
                <a:solidFill>
                  <a:srgbClr val="595959"/>
                </a:solidFill>
                <a:latin typeface="Verdana" pitchFamily="34" charset="0"/>
              </a:rPr>
              <a:t>nastri (segmenti orizzontali, rettangoli) </a:t>
            </a:r>
            <a:r>
              <a:rPr lang="it-IT" dirty="0" smtClean="0">
                <a:solidFill>
                  <a:srgbClr val="595959"/>
                </a:solidFill>
                <a:latin typeface="Verdana" pitchFamily="34" charset="0"/>
              </a:rPr>
              <a:t>equidistanti</a:t>
            </a:r>
            <a:r>
              <a:rPr lang="it-IT" dirty="0">
                <a:solidFill>
                  <a:srgbClr val="595959"/>
                </a:solidFill>
                <a:latin typeface="Verdana" pitchFamily="34" charset="0"/>
              </a:rPr>
              <a:t>, in numero pari alle modalità del carattere </a:t>
            </a:r>
            <a:endParaRPr lang="it-IT" dirty="0"/>
          </a:p>
        </p:txBody>
      </p:sp>
      <p:sp>
        <p:nvSpPr>
          <p:cNvPr id="11" name="Rettangolo 10"/>
          <p:cNvSpPr/>
          <p:nvPr/>
        </p:nvSpPr>
        <p:spPr>
          <a:xfrm>
            <a:off x="497205" y="2465902"/>
            <a:ext cx="2747293" cy="2939266"/>
          </a:xfrm>
          <a:prstGeom prst="rect">
            <a:avLst/>
          </a:prstGeom>
        </p:spPr>
        <p:txBody>
          <a:bodyPr wrap="square">
            <a:spAutoFit/>
          </a:bodyPr>
          <a:lstStyle/>
          <a:p>
            <a:pPr>
              <a:spcBef>
                <a:spcPts val="400"/>
              </a:spcBef>
              <a:spcAft>
                <a:spcPts val="200"/>
              </a:spcAft>
              <a:buFontTx/>
              <a:buChar char="-"/>
            </a:pPr>
            <a:r>
              <a:rPr lang="it-IT" b="1" dirty="0">
                <a:solidFill>
                  <a:srgbClr val="595959"/>
                </a:solidFill>
                <a:latin typeface="Verdana" pitchFamily="34" charset="0"/>
              </a:rPr>
              <a:t>Lunghezza </a:t>
            </a:r>
            <a:r>
              <a:rPr lang="it-IT" dirty="0">
                <a:solidFill>
                  <a:srgbClr val="595959"/>
                </a:solidFill>
                <a:latin typeface="Verdana" pitchFamily="34" charset="0"/>
              </a:rPr>
              <a:t>nastri:</a:t>
            </a:r>
            <a:r>
              <a:rPr lang="it-IT" i="1" dirty="0">
                <a:solidFill>
                  <a:srgbClr val="595959"/>
                </a:solidFill>
                <a:latin typeface="Verdana" pitchFamily="34" charset="0"/>
              </a:rPr>
              <a:t> </a:t>
            </a:r>
            <a:r>
              <a:rPr lang="it-IT" dirty="0">
                <a:solidFill>
                  <a:srgbClr val="595959"/>
                </a:solidFill>
                <a:latin typeface="Verdana" pitchFamily="34" charset="0"/>
              </a:rPr>
              <a:t>uguale o proporzionale alla frequenza (assoluta  o relativa) o all’intensità della modalità da rappresentare</a:t>
            </a:r>
          </a:p>
          <a:p>
            <a:pPr>
              <a:spcBef>
                <a:spcPts val="400"/>
              </a:spcBef>
              <a:spcAft>
                <a:spcPts val="200"/>
              </a:spcAft>
              <a:buFontTx/>
              <a:buChar char="-"/>
            </a:pPr>
            <a:r>
              <a:rPr lang="it-IT" b="1" dirty="0">
                <a:solidFill>
                  <a:srgbClr val="595959"/>
                </a:solidFill>
                <a:latin typeface="Verdana" pitchFamily="34" charset="0"/>
              </a:rPr>
              <a:t>Asse</a:t>
            </a:r>
            <a:r>
              <a:rPr lang="it-IT" dirty="0">
                <a:solidFill>
                  <a:srgbClr val="595959"/>
                </a:solidFill>
                <a:latin typeface="Verdana" pitchFamily="34" charset="0"/>
              </a:rPr>
              <a:t> </a:t>
            </a:r>
            <a:r>
              <a:rPr lang="it-IT" b="1" dirty="0">
                <a:solidFill>
                  <a:srgbClr val="595959"/>
                </a:solidFill>
                <a:latin typeface="Verdana" pitchFamily="34" charset="0"/>
              </a:rPr>
              <a:t>con scala</a:t>
            </a:r>
            <a:r>
              <a:rPr lang="it-IT" dirty="0">
                <a:solidFill>
                  <a:srgbClr val="595959"/>
                </a:solidFill>
                <a:latin typeface="Verdana" pitchFamily="34" charset="0"/>
              </a:rPr>
              <a:t>: orizzontale</a:t>
            </a:r>
          </a:p>
        </p:txBody>
      </p:sp>
      <p:sp>
        <p:nvSpPr>
          <p:cNvPr id="12" name="CasellaDiTesto 9"/>
          <p:cNvSpPr txBox="1">
            <a:spLocks noChangeArrowheads="1"/>
          </p:cNvSpPr>
          <p:nvPr/>
        </p:nvSpPr>
        <p:spPr bwMode="auto">
          <a:xfrm>
            <a:off x="3553648" y="1698519"/>
            <a:ext cx="5285778" cy="646331"/>
          </a:xfrm>
          <a:prstGeom prst="rect">
            <a:avLst/>
          </a:prstGeom>
          <a:noFill/>
          <a:ln w="9525">
            <a:noFill/>
            <a:miter lim="800000"/>
            <a:headEnd/>
            <a:tailEnd/>
          </a:ln>
        </p:spPr>
        <p:txBody>
          <a:bodyPr wrap="square">
            <a:spAutoFit/>
          </a:bodyPr>
          <a:lstStyle/>
          <a:p>
            <a:pPr>
              <a:spcBef>
                <a:spcPct val="50000"/>
              </a:spcBef>
              <a:defRPr/>
            </a:pPr>
            <a:r>
              <a:rPr lang="it-IT" sz="1200" b="1" dirty="0">
                <a:solidFill>
                  <a:schemeClr val="tx1">
                    <a:lumMod val="65000"/>
                    <a:lumOff val="35000"/>
                  </a:schemeClr>
                </a:solidFill>
                <a:latin typeface="Verdana" pitchFamily="34" charset="0"/>
              </a:rPr>
              <a:t>Persone di 14 anni e oltre per grado di fiducia interpersonale  - Anno 2019 (per 100 persone di 14 anni e oltre della stessa classe di età e sesso)</a:t>
            </a:r>
            <a:endParaRPr lang="it-IT" sz="1200" b="1" dirty="0">
              <a:solidFill>
                <a:schemeClr val="tx1">
                  <a:lumMod val="65000"/>
                  <a:lumOff val="35000"/>
                </a:schemeClr>
              </a:solidFill>
              <a:latin typeface="Verdana" pitchFamily="34" charset="0"/>
              <a:cs typeface="+mn-cs"/>
            </a:endParaRPr>
          </a:p>
        </p:txBody>
      </p:sp>
      <p:sp>
        <p:nvSpPr>
          <p:cNvPr id="13" name="CasellaDiTesto 9"/>
          <p:cNvSpPr txBox="1">
            <a:spLocks noChangeArrowheads="1"/>
          </p:cNvSpPr>
          <p:nvPr/>
        </p:nvSpPr>
        <p:spPr bwMode="auto">
          <a:xfrm>
            <a:off x="4049635" y="6309283"/>
            <a:ext cx="2849880" cy="230832"/>
          </a:xfrm>
          <a:prstGeom prst="rect">
            <a:avLst/>
          </a:prstGeom>
          <a:noFill/>
          <a:ln w="9525">
            <a:noFill/>
            <a:miter lim="800000"/>
            <a:headEnd/>
            <a:tailEnd/>
          </a:ln>
        </p:spPr>
        <p:txBody>
          <a:bodyPr wrap="square">
            <a:spAutoFit/>
          </a:bodyPr>
          <a:lstStyle/>
          <a:p>
            <a:pPr>
              <a:spcBef>
                <a:spcPct val="50000"/>
              </a:spcBef>
              <a:defRPr/>
            </a:pPr>
            <a:r>
              <a:rPr lang="it-IT" sz="900" b="1" dirty="0">
                <a:solidFill>
                  <a:schemeClr val="tx1">
                    <a:lumMod val="65000"/>
                    <a:lumOff val="35000"/>
                  </a:schemeClr>
                </a:solidFill>
                <a:latin typeface="Verdana" pitchFamily="34" charset="0"/>
                <a:cs typeface="+mn-cs"/>
              </a:rPr>
              <a:t>Fonte: Istat, Conti economici nazionali </a:t>
            </a:r>
          </a:p>
        </p:txBody>
      </p:sp>
      <p:pic>
        <p:nvPicPr>
          <p:cNvPr id="3" name="Immagine 2">
            <a:extLst>
              <a:ext uri="{FF2B5EF4-FFF2-40B4-BE49-F238E27FC236}">
                <a16:creationId xmlns:a16="http://schemas.microsoft.com/office/drawing/2014/main" xmlns="" id="{0485422D-E3A2-413F-B42B-FFC7CFAFD5EE}"/>
              </a:ext>
            </a:extLst>
          </p:cNvPr>
          <p:cNvPicPr>
            <a:picLocks noChangeAspect="1"/>
          </p:cNvPicPr>
          <p:nvPr/>
        </p:nvPicPr>
        <p:blipFill>
          <a:blip r:embed="rId3"/>
          <a:stretch>
            <a:fillRect/>
          </a:stretch>
        </p:blipFill>
        <p:spPr>
          <a:xfrm>
            <a:off x="3607209" y="2465902"/>
            <a:ext cx="5232217" cy="3144897"/>
          </a:xfrm>
          <a:prstGeom prst="rect">
            <a:avLst/>
          </a:prstGeom>
          <a:ln>
            <a:noFill/>
          </a:ln>
        </p:spPr>
      </p:pic>
    </p:spTree>
    <p:extLst>
      <p:ext uri="{BB962C8B-B14F-4D97-AF65-F5344CB8AC3E}">
        <p14:creationId xmlns:p14="http://schemas.microsoft.com/office/powerpoint/2010/main" val="323389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76288" y="1168400"/>
            <a:ext cx="7904162" cy="4939814"/>
          </a:xfrm>
          <a:prstGeom prst="rect">
            <a:avLst/>
          </a:prstGeom>
          <a:noFill/>
          <a:ln w="9525">
            <a:noFill/>
            <a:miter lim="800000"/>
            <a:headEnd/>
            <a:tailEnd/>
          </a:ln>
        </p:spPr>
        <p:txBody>
          <a:bodyPr>
            <a:spAutoFit/>
          </a:bodyPr>
          <a:lstStyle/>
          <a:p>
            <a:pPr algn="just">
              <a:spcBef>
                <a:spcPct val="50000"/>
              </a:spcBef>
            </a:pPr>
            <a:r>
              <a:rPr lang="it-IT" sz="1800" b="0" dirty="0">
                <a:solidFill>
                  <a:srgbClr val="595959"/>
                </a:solidFill>
                <a:latin typeface="Verdana" pitchFamily="34" charset="0"/>
              </a:rPr>
              <a:t>I diagrammi circolari (o aerogrammi) sono comunemente noti come ‘‘</a:t>
            </a:r>
            <a:r>
              <a:rPr lang="it-IT" sz="1800" b="1" dirty="0">
                <a:solidFill>
                  <a:srgbClr val="595959"/>
                </a:solidFill>
                <a:latin typeface="Verdana" pitchFamily="34" charset="0"/>
              </a:rPr>
              <a:t>diagrammi a torta</a:t>
            </a:r>
            <a:r>
              <a:rPr lang="it-IT" sz="1800" b="0" dirty="0">
                <a:solidFill>
                  <a:srgbClr val="595959"/>
                </a:solidFill>
                <a:latin typeface="Verdana" pitchFamily="34" charset="0"/>
              </a:rPr>
              <a:t>’’.</a:t>
            </a:r>
          </a:p>
          <a:p>
            <a:pPr algn="just">
              <a:spcBef>
                <a:spcPct val="50000"/>
              </a:spcBef>
            </a:pPr>
            <a:endParaRPr lang="it-IT" sz="1400" b="0" dirty="0">
              <a:solidFill>
                <a:srgbClr val="595959"/>
              </a:solidFill>
              <a:latin typeface="Verdana" pitchFamily="34" charset="0"/>
            </a:endParaRPr>
          </a:p>
          <a:p>
            <a:pPr algn="just">
              <a:spcBef>
                <a:spcPct val="50000"/>
              </a:spcBef>
            </a:pPr>
            <a:r>
              <a:rPr lang="it-IT" sz="1800" b="1" dirty="0">
                <a:solidFill>
                  <a:srgbClr val="595959"/>
                </a:solidFill>
                <a:latin typeface="Verdana" pitchFamily="34" charset="0"/>
              </a:rPr>
              <a:t>Tipo di dati</a:t>
            </a:r>
            <a:r>
              <a:rPr lang="it-IT" sz="1800" b="0" dirty="0">
                <a:solidFill>
                  <a:srgbClr val="595959"/>
                </a:solidFill>
                <a:latin typeface="Verdana" pitchFamily="34" charset="0"/>
              </a:rPr>
              <a:t>: </a:t>
            </a:r>
            <a:r>
              <a:rPr lang="it-IT" sz="1800" b="1" dirty="0">
                <a:solidFill>
                  <a:srgbClr val="FF0000"/>
                </a:solidFill>
                <a:latin typeface="Verdana" pitchFamily="34" charset="0"/>
              </a:rPr>
              <a:t>serie</a:t>
            </a:r>
            <a:r>
              <a:rPr lang="it-IT" sz="1800" b="0" dirty="0">
                <a:solidFill>
                  <a:srgbClr val="595959"/>
                </a:solidFill>
                <a:latin typeface="Verdana" pitchFamily="34" charset="0"/>
              </a:rPr>
              <a:t> </a:t>
            </a:r>
            <a:r>
              <a:rPr lang="it-IT" sz="1800" b="1" dirty="0">
                <a:solidFill>
                  <a:srgbClr val="FF0000"/>
                </a:solidFill>
                <a:latin typeface="Verdana" pitchFamily="34" charset="0"/>
              </a:rPr>
              <a:t>sconnesse o rettilinee</a:t>
            </a:r>
            <a:r>
              <a:rPr lang="it-IT" b="1" dirty="0">
                <a:solidFill>
                  <a:srgbClr val="595959"/>
                </a:solidFill>
                <a:latin typeface="Verdana" pitchFamily="34" charset="0"/>
              </a:rPr>
              <a:t> </a:t>
            </a:r>
          </a:p>
          <a:p>
            <a:pPr algn="just">
              <a:spcBef>
                <a:spcPct val="50000"/>
              </a:spcBef>
            </a:pPr>
            <a:r>
              <a:rPr lang="it-IT" sz="1800" b="1" dirty="0">
                <a:solidFill>
                  <a:srgbClr val="595959"/>
                </a:solidFill>
                <a:latin typeface="Verdana" pitchFamily="34" charset="0"/>
              </a:rPr>
              <a:t>Obiettivo: </a:t>
            </a:r>
            <a:r>
              <a:rPr lang="it-IT" sz="1800" b="0" dirty="0">
                <a:solidFill>
                  <a:srgbClr val="595959"/>
                </a:solidFill>
                <a:latin typeface="Verdana" pitchFamily="34" charset="0"/>
              </a:rPr>
              <a:t>mettere in evidenza </a:t>
            </a:r>
            <a:r>
              <a:rPr lang="it-IT" sz="1800" b="1" u="sng" dirty="0">
                <a:solidFill>
                  <a:srgbClr val="595959"/>
                </a:solidFill>
                <a:latin typeface="Verdana" pitchFamily="34" charset="0"/>
              </a:rPr>
              <a:t>l’importanza relativa delle singole modalità </a:t>
            </a:r>
            <a:r>
              <a:rPr lang="it-IT" sz="1800" b="0" dirty="0">
                <a:solidFill>
                  <a:srgbClr val="595959"/>
                </a:solidFill>
                <a:latin typeface="Verdana" pitchFamily="34" charset="0"/>
              </a:rPr>
              <a:t>rispetto al totale.</a:t>
            </a:r>
          </a:p>
          <a:p>
            <a:pPr algn="just">
              <a:spcBef>
                <a:spcPct val="50000"/>
              </a:spcBef>
            </a:pPr>
            <a:endParaRPr lang="it-IT" sz="1400" b="0" dirty="0">
              <a:solidFill>
                <a:srgbClr val="595959"/>
              </a:solidFill>
              <a:latin typeface="Verdana" pitchFamily="34" charset="0"/>
            </a:endParaRPr>
          </a:p>
          <a:p>
            <a:pPr algn="just">
              <a:spcBef>
                <a:spcPct val="50000"/>
              </a:spcBef>
            </a:pPr>
            <a:r>
              <a:rPr lang="it-IT" sz="1800" b="1" dirty="0">
                <a:solidFill>
                  <a:srgbClr val="595959"/>
                </a:solidFill>
                <a:latin typeface="Verdana" pitchFamily="34" charset="0"/>
              </a:rPr>
              <a:t>Principali tipi:</a:t>
            </a:r>
          </a:p>
          <a:p>
            <a:pPr algn="just">
              <a:spcBef>
                <a:spcPct val="50000"/>
              </a:spcBef>
              <a:buFontTx/>
              <a:buChar char="-"/>
            </a:pPr>
            <a:r>
              <a:rPr lang="it-IT" sz="1800" b="1" dirty="0">
                <a:solidFill>
                  <a:srgbClr val="595959"/>
                </a:solidFill>
                <a:latin typeface="Verdana" pitchFamily="34" charset="0"/>
              </a:rPr>
              <a:t>A spicchi o settori variabili</a:t>
            </a:r>
            <a:r>
              <a:rPr lang="it-IT" sz="1800" b="0" dirty="0">
                <a:solidFill>
                  <a:srgbClr val="595959"/>
                </a:solidFill>
                <a:latin typeface="Verdana" pitchFamily="34" charset="0"/>
              </a:rPr>
              <a:t>, con angoli al centro corrispondenti alle frequenze assolute (o relative) delle singole modalità e raggio fisso;</a:t>
            </a:r>
          </a:p>
          <a:p>
            <a:pPr algn="just">
              <a:spcBef>
                <a:spcPct val="50000"/>
              </a:spcBef>
              <a:buFontTx/>
              <a:buChar char="-"/>
            </a:pPr>
            <a:r>
              <a:rPr lang="it-IT" sz="1800" b="1" dirty="0">
                <a:solidFill>
                  <a:srgbClr val="595959"/>
                </a:solidFill>
                <a:latin typeface="Verdana" pitchFamily="34" charset="0"/>
              </a:rPr>
              <a:t>A spicchi o settori fissi</a:t>
            </a:r>
            <a:r>
              <a:rPr lang="it-IT" sz="1800" b="0" dirty="0">
                <a:solidFill>
                  <a:srgbClr val="595959"/>
                </a:solidFill>
                <a:latin typeface="Verdana" pitchFamily="34" charset="0"/>
              </a:rPr>
              <a:t>, con angoli al centro uguali e raggio variabile corrispondente alle frequenze assolute (o relative) delle singole modalità.</a:t>
            </a:r>
          </a:p>
        </p:txBody>
      </p:sp>
      <p:sp>
        <p:nvSpPr>
          <p:cNvPr id="5" name="Rectangle 3"/>
          <p:cNvSpPr>
            <a:spLocks noGrp="1" noChangeArrowheads="1"/>
          </p:cNvSpPr>
          <p:nvPr>
            <p:ph type="title"/>
          </p:nvPr>
        </p:nvSpPr>
        <p:spPr>
          <a:xfrm>
            <a:off x="776288" y="541930"/>
            <a:ext cx="7904162" cy="749300"/>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b)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Diagrammi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circolari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(1/2) </a:t>
            </a:r>
          </a:p>
        </p:txBody>
      </p:sp>
    </p:spTree>
    <p:extLst>
      <p:ext uri="{BB962C8B-B14F-4D97-AF65-F5344CB8AC3E}">
        <p14:creationId xmlns:p14="http://schemas.microsoft.com/office/powerpoint/2010/main" val="189402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818866" y="274638"/>
            <a:ext cx="7867934" cy="749300"/>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b)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Diagrammi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circolari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(2/2)</a:t>
            </a:r>
            <a:r>
              <a:rPr dirty="0">
                <a:effectLst>
                  <a:outerShdw blurRad="38100" dist="38100" dir="2700000" algn="tl">
                    <a:srgbClr val="C0C0C0"/>
                  </a:outerShdw>
                </a:effectLst>
              </a:rPr>
              <a:t> </a:t>
            </a:r>
          </a:p>
        </p:txBody>
      </p:sp>
      <p:sp>
        <p:nvSpPr>
          <p:cNvPr id="10" name="Rettangolo 9"/>
          <p:cNvSpPr/>
          <p:nvPr/>
        </p:nvSpPr>
        <p:spPr>
          <a:xfrm>
            <a:off x="926349" y="978491"/>
            <a:ext cx="7244862" cy="553998"/>
          </a:xfrm>
          <a:prstGeom prst="rect">
            <a:avLst/>
          </a:prstGeom>
        </p:spPr>
        <p:txBody>
          <a:bodyPr wrap="square">
            <a:spAutoFit/>
          </a:bodyPr>
          <a:lstStyle/>
          <a:p>
            <a:pPr algn="ctr">
              <a:spcBef>
                <a:spcPct val="50000"/>
              </a:spcBef>
            </a:pPr>
            <a:r>
              <a:rPr lang="it-IT" sz="1200" b="1" dirty="0">
                <a:solidFill>
                  <a:schemeClr val="tx1">
                    <a:lumMod val="65000"/>
                    <a:lumOff val="35000"/>
                  </a:schemeClr>
                </a:solidFill>
                <a:latin typeface="Verdana" pitchFamily="34" charset="0"/>
                <a:cs typeface="+mn-cs"/>
              </a:rPr>
              <a:t>Composizione percentuale della popolazione residente in Italia per ripartizione,</a:t>
            </a:r>
          </a:p>
          <a:p>
            <a:pPr algn="ctr">
              <a:spcBef>
                <a:spcPct val="50000"/>
              </a:spcBef>
            </a:pPr>
            <a:r>
              <a:rPr lang="it-IT" sz="1200" b="1" dirty="0">
                <a:solidFill>
                  <a:schemeClr val="tx1">
                    <a:lumMod val="65000"/>
                    <a:lumOff val="35000"/>
                  </a:schemeClr>
                </a:solidFill>
                <a:latin typeface="Verdana" pitchFamily="34" charset="0"/>
                <a:cs typeface="+mn-cs"/>
              </a:rPr>
              <a:t>1° gennaio 2019 (*)</a:t>
            </a:r>
          </a:p>
        </p:txBody>
      </p:sp>
      <p:sp>
        <p:nvSpPr>
          <p:cNvPr id="11" name="CasellaDiTesto 9"/>
          <p:cNvSpPr txBox="1">
            <a:spLocks noChangeArrowheads="1"/>
          </p:cNvSpPr>
          <p:nvPr/>
        </p:nvSpPr>
        <p:spPr bwMode="auto">
          <a:xfrm>
            <a:off x="818866" y="5694744"/>
            <a:ext cx="8185150" cy="438582"/>
          </a:xfrm>
          <a:prstGeom prst="rect">
            <a:avLst/>
          </a:prstGeom>
          <a:noFill/>
          <a:ln w="9525">
            <a:noFill/>
            <a:miter lim="800000"/>
            <a:headEnd/>
            <a:tailEnd/>
          </a:ln>
        </p:spPr>
        <p:txBody>
          <a:bodyPr wrap="square">
            <a:spAutoFit/>
          </a:bodyPr>
          <a:lstStyle/>
          <a:p>
            <a:pPr>
              <a:spcBef>
                <a:spcPct val="50000"/>
              </a:spcBef>
              <a:defRPr/>
            </a:pPr>
            <a:r>
              <a:rPr lang="it-IT" sz="900" b="1" i="1" dirty="0">
                <a:solidFill>
                  <a:schemeClr val="tx1">
                    <a:lumMod val="65000"/>
                    <a:lumOff val="35000"/>
                  </a:schemeClr>
                </a:solidFill>
                <a:latin typeface="Verdana" pitchFamily="34" charset="0"/>
                <a:cs typeface="+mn-cs"/>
              </a:rPr>
              <a:t>(*) Dati provvisori</a:t>
            </a:r>
          </a:p>
          <a:p>
            <a:pPr>
              <a:spcBef>
                <a:spcPct val="50000"/>
              </a:spcBef>
              <a:defRPr/>
            </a:pPr>
            <a:r>
              <a:rPr lang="it-IT" sz="900" b="1" i="1" dirty="0">
                <a:solidFill>
                  <a:schemeClr val="tx1">
                    <a:lumMod val="65000"/>
                    <a:lumOff val="35000"/>
                  </a:schemeClr>
                </a:solidFill>
                <a:latin typeface="Verdana" pitchFamily="34" charset="0"/>
                <a:cs typeface="+mn-cs"/>
              </a:rPr>
              <a:t>Fonte</a:t>
            </a:r>
            <a:r>
              <a:rPr lang="it-IT" sz="900" b="1" dirty="0">
                <a:solidFill>
                  <a:schemeClr val="tx1">
                    <a:lumMod val="65000"/>
                    <a:lumOff val="35000"/>
                  </a:schemeClr>
                </a:solidFill>
                <a:latin typeface="Verdana" pitchFamily="34" charset="0"/>
                <a:cs typeface="+mn-cs"/>
              </a:rPr>
              <a:t>: Istat, </a:t>
            </a:r>
            <a:r>
              <a:rPr lang="it-IT" sz="900" b="1" dirty="0" err="1">
                <a:solidFill>
                  <a:schemeClr val="tx1">
                    <a:lumMod val="65000"/>
                    <a:lumOff val="35000"/>
                  </a:schemeClr>
                </a:solidFill>
                <a:latin typeface="Verdana" pitchFamily="34" charset="0"/>
                <a:cs typeface="+mn-cs"/>
              </a:rPr>
              <a:t>demo.istat.it</a:t>
            </a:r>
            <a:endParaRPr lang="it-IT" sz="900" b="1" dirty="0">
              <a:solidFill>
                <a:schemeClr val="tx1">
                  <a:lumMod val="65000"/>
                  <a:lumOff val="35000"/>
                </a:schemeClr>
              </a:solidFill>
              <a:latin typeface="Verdana" pitchFamily="34" charset="0"/>
              <a:cs typeface="+mn-cs"/>
            </a:endParaRPr>
          </a:p>
        </p:txBody>
      </p:sp>
      <p:pic>
        <p:nvPicPr>
          <p:cNvPr id="46082" name="Picture 2"/>
          <p:cNvPicPr>
            <a:picLocks noChangeAspect="1" noChangeArrowheads="1"/>
          </p:cNvPicPr>
          <p:nvPr/>
        </p:nvPicPr>
        <p:blipFill>
          <a:blip r:embed="rId3"/>
          <a:srcRect t="8206" b="9192"/>
          <a:stretch>
            <a:fillRect/>
          </a:stretch>
        </p:blipFill>
        <p:spPr bwMode="auto">
          <a:xfrm>
            <a:off x="818866" y="1752407"/>
            <a:ext cx="7444681" cy="3699269"/>
          </a:xfrm>
          <a:prstGeom prst="rect">
            <a:avLst/>
          </a:prstGeom>
          <a:noFill/>
          <a:ln w="9525">
            <a:noFill/>
            <a:miter lim="800000"/>
            <a:headEnd/>
            <a:tailEnd/>
          </a:ln>
          <a:effectLst/>
        </p:spPr>
      </p:pic>
    </p:spTree>
    <p:extLst>
      <p:ext uri="{BB962C8B-B14F-4D97-AF65-F5344CB8AC3E}">
        <p14:creationId xmlns:p14="http://schemas.microsoft.com/office/powerpoint/2010/main" val="108034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1651000" y="2587625"/>
            <a:ext cx="6292850" cy="3338513"/>
          </a:xfrm>
          <a:prstGeom prst="rect">
            <a:avLst/>
          </a:prstGeom>
          <a:noFill/>
          <a:ln w="9525">
            <a:noFill/>
            <a:miter lim="800000"/>
            <a:headEnd/>
            <a:tailEnd/>
          </a:ln>
        </p:spPr>
        <p:txBody>
          <a:bodyPr lIns="0" tIns="0" rIns="0" bIns="0"/>
          <a:lstStyle/>
          <a:p>
            <a:pPr marL="457200" indent="-457200">
              <a:lnSpc>
                <a:spcPct val="80000"/>
              </a:lnSpc>
              <a:spcAft>
                <a:spcPts val="1400"/>
              </a:spcAft>
              <a:buClr>
                <a:srgbClr val="C00000"/>
              </a:buClr>
              <a:buFont typeface="Arial" charset="0"/>
              <a:buAutoNum type="arabicPeriod"/>
            </a:pPr>
            <a:r>
              <a:rPr lang="it-IT" sz="2000" dirty="0">
                <a:solidFill>
                  <a:srgbClr val="595959"/>
                </a:solidFill>
                <a:latin typeface="Verdana" pitchFamily="34" charset="0"/>
              </a:rPr>
              <a:t>Introduzione</a:t>
            </a:r>
          </a:p>
          <a:p>
            <a:pPr marL="457200" indent="-457200">
              <a:lnSpc>
                <a:spcPct val="80000"/>
              </a:lnSpc>
              <a:spcAft>
                <a:spcPts val="1400"/>
              </a:spcAft>
              <a:buClr>
                <a:srgbClr val="C00000"/>
              </a:buClr>
              <a:buFont typeface="Arial" charset="0"/>
              <a:buAutoNum type="arabicPeriod"/>
            </a:pPr>
            <a:r>
              <a:rPr lang="it-IT" sz="2000" dirty="0">
                <a:solidFill>
                  <a:srgbClr val="595959"/>
                </a:solidFill>
                <a:latin typeface="Verdana" pitchFamily="34" charset="0"/>
              </a:rPr>
              <a:t>Rappresentazioni grafiche di caratteri qualitativi </a:t>
            </a:r>
          </a:p>
          <a:p>
            <a:pPr marL="457200" indent="-457200">
              <a:lnSpc>
                <a:spcPct val="80000"/>
              </a:lnSpc>
              <a:spcAft>
                <a:spcPts val="1400"/>
              </a:spcAft>
              <a:buClr>
                <a:srgbClr val="C00000"/>
              </a:buClr>
              <a:buFont typeface="Arial" charset="0"/>
              <a:buAutoNum type="arabicPeriod"/>
            </a:pPr>
            <a:r>
              <a:rPr lang="it-IT" sz="2000" dirty="0">
                <a:solidFill>
                  <a:srgbClr val="595959"/>
                </a:solidFill>
                <a:latin typeface="Verdana" pitchFamily="34" charset="0"/>
              </a:rPr>
              <a:t>Rappresentazioni grafiche di caratteri quantitativi</a:t>
            </a:r>
          </a:p>
          <a:p>
            <a:pPr marL="457200" indent="-457200">
              <a:lnSpc>
                <a:spcPct val="80000"/>
              </a:lnSpc>
              <a:spcAft>
                <a:spcPts val="1400"/>
              </a:spcAft>
              <a:buClr>
                <a:srgbClr val="C00000"/>
              </a:buClr>
              <a:buFont typeface="Arial" charset="0"/>
              <a:buAutoNum type="arabicPeriod"/>
            </a:pPr>
            <a:r>
              <a:rPr lang="it-IT" sz="2000" dirty="0">
                <a:solidFill>
                  <a:srgbClr val="595959"/>
                </a:solidFill>
                <a:latin typeface="Verdana" pitchFamily="34" charset="0"/>
              </a:rPr>
              <a:t>Rappresentazioni grafiche di distribuzioni statistiche doppie</a:t>
            </a:r>
          </a:p>
          <a:p>
            <a:pPr marL="457200" indent="-457200">
              <a:lnSpc>
                <a:spcPct val="80000"/>
              </a:lnSpc>
              <a:spcAft>
                <a:spcPts val="1400"/>
              </a:spcAft>
              <a:buClr>
                <a:srgbClr val="C00000"/>
              </a:buClr>
              <a:buFont typeface="Arial" charset="0"/>
              <a:buAutoNum type="arabicPeriod"/>
            </a:pPr>
            <a:r>
              <a:rPr lang="it-IT" sz="2000" dirty="0">
                <a:solidFill>
                  <a:srgbClr val="595959"/>
                </a:solidFill>
                <a:latin typeface="Verdana" pitchFamily="34" charset="0"/>
              </a:rPr>
              <a:t>La scelta della rappresentazione grafica</a:t>
            </a:r>
          </a:p>
        </p:txBody>
      </p:sp>
      <p:sp>
        <p:nvSpPr>
          <p:cNvPr id="5" name="Titolo 4"/>
          <p:cNvSpPr>
            <a:spLocks noGrp="1"/>
          </p:cNvSpPr>
          <p:nvPr>
            <p:ph type="title"/>
          </p:nvPr>
        </p:nvSpPr>
        <p:spPr>
          <a:xfrm>
            <a:off x="2390775" y="965200"/>
            <a:ext cx="4678363" cy="1343025"/>
          </a:xfrm>
        </p:spPr>
        <p:txBody>
          <a:bodyPr/>
          <a:lstStyle/>
          <a:p>
            <a:pPr>
              <a:defRPr/>
            </a:pP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INDICE</a:t>
            </a:r>
          </a:p>
        </p:txBody>
      </p:sp>
    </p:spTree>
    <p:extLst>
      <p:ext uri="{BB962C8B-B14F-4D97-AF65-F5344CB8AC3E}">
        <p14:creationId xmlns:p14="http://schemas.microsoft.com/office/powerpoint/2010/main" val="197272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76289" y="825500"/>
            <a:ext cx="3805871" cy="3970318"/>
          </a:xfrm>
          <a:prstGeom prst="rect">
            <a:avLst/>
          </a:prstGeom>
          <a:noFill/>
          <a:ln w="9525">
            <a:noFill/>
            <a:miter lim="800000"/>
            <a:headEnd/>
            <a:tailEnd/>
          </a:ln>
        </p:spPr>
        <p:txBody>
          <a:bodyPr wrap="square">
            <a:spAutoFit/>
          </a:bodyPr>
          <a:lstStyle/>
          <a:p>
            <a:pPr algn="just">
              <a:spcBef>
                <a:spcPct val="50000"/>
              </a:spcBef>
            </a:pPr>
            <a:endParaRPr lang="it-IT" sz="1800" b="0" dirty="0">
              <a:solidFill>
                <a:srgbClr val="595959"/>
              </a:solidFill>
              <a:latin typeface="Verdana" pitchFamily="34" charset="0"/>
            </a:endParaRPr>
          </a:p>
          <a:p>
            <a:pPr>
              <a:spcBef>
                <a:spcPct val="50000"/>
              </a:spcBef>
            </a:pPr>
            <a:r>
              <a:rPr lang="it-IT" b="1" dirty="0">
                <a:solidFill>
                  <a:srgbClr val="595959"/>
                </a:solidFill>
                <a:latin typeface="Verdana" pitchFamily="34" charset="0"/>
              </a:rPr>
              <a:t>Tipo di dati</a:t>
            </a:r>
            <a:r>
              <a:rPr lang="it-IT" dirty="0">
                <a:solidFill>
                  <a:srgbClr val="595959"/>
                </a:solidFill>
                <a:latin typeface="Verdana" pitchFamily="34" charset="0"/>
              </a:rPr>
              <a:t>: </a:t>
            </a:r>
            <a:r>
              <a:rPr lang="it-IT" sz="1800" b="1" dirty="0">
                <a:solidFill>
                  <a:srgbClr val="FF0000"/>
                </a:solidFill>
                <a:latin typeface="Verdana" pitchFamily="34" charset="0"/>
              </a:rPr>
              <a:t>serie cicliche</a:t>
            </a:r>
            <a:r>
              <a:rPr lang="it-IT" sz="1800" dirty="0">
                <a:solidFill>
                  <a:srgbClr val="595959"/>
                </a:solidFill>
                <a:latin typeface="Verdana" pitchFamily="34" charset="0"/>
              </a:rPr>
              <a:t>,</a:t>
            </a:r>
          </a:p>
          <a:p>
            <a:pPr>
              <a:spcBef>
                <a:spcPct val="50000"/>
              </a:spcBef>
            </a:pPr>
            <a:r>
              <a:rPr lang="it-IT" dirty="0">
                <a:solidFill>
                  <a:srgbClr val="595959"/>
                </a:solidFill>
                <a:latin typeface="Verdana" pitchFamily="34" charset="0"/>
              </a:rPr>
              <a:t>o</a:t>
            </a:r>
            <a:r>
              <a:rPr lang="it-IT" sz="1800" b="0" dirty="0">
                <a:solidFill>
                  <a:srgbClr val="595959"/>
                </a:solidFill>
                <a:latin typeface="Verdana" pitchFamily="34" charset="0"/>
              </a:rPr>
              <a:t>vvero distribuzioni di mutabili che dispongono di un </a:t>
            </a:r>
            <a:r>
              <a:rPr lang="it-IT" sz="1800" b="1" u="sng" dirty="0">
                <a:solidFill>
                  <a:srgbClr val="595959"/>
                </a:solidFill>
                <a:latin typeface="Verdana" pitchFamily="34" charset="0"/>
              </a:rPr>
              <a:t>ordinamento naturale</a:t>
            </a:r>
            <a:r>
              <a:rPr lang="it-IT" b="1" u="sng" dirty="0">
                <a:solidFill>
                  <a:srgbClr val="595959"/>
                </a:solidFill>
                <a:latin typeface="Verdana" pitchFamily="34" charset="0"/>
              </a:rPr>
              <a:t> delle modalità</a:t>
            </a:r>
            <a:r>
              <a:rPr lang="it-IT" u="sng" dirty="0">
                <a:solidFill>
                  <a:srgbClr val="595959"/>
                </a:solidFill>
                <a:latin typeface="Verdana" pitchFamily="34" charset="0"/>
              </a:rPr>
              <a:t> </a:t>
            </a:r>
            <a:r>
              <a:rPr lang="it-IT" sz="1800" b="0" dirty="0">
                <a:solidFill>
                  <a:srgbClr val="595959"/>
                </a:solidFill>
                <a:latin typeface="Verdana" pitchFamily="34" charset="0"/>
              </a:rPr>
              <a:t>ma per le quali non si possono stabilire un termine iniziale e finale assoluti.</a:t>
            </a:r>
          </a:p>
          <a:p>
            <a:pPr>
              <a:spcBef>
                <a:spcPct val="50000"/>
              </a:spcBef>
            </a:pPr>
            <a:endParaRPr lang="it-IT" sz="1800" b="0" dirty="0">
              <a:solidFill>
                <a:srgbClr val="595959"/>
              </a:solidFill>
              <a:latin typeface="Verdana" pitchFamily="34" charset="0"/>
            </a:endParaRPr>
          </a:p>
          <a:p>
            <a:pPr>
              <a:spcBef>
                <a:spcPct val="50000"/>
              </a:spcBef>
            </a:pPr>
            <a:r>
              <a:rPr lang="it-IT" sz="1800" b="1" dirty="0">
                <a:solidFill>
                  <a:srgbClr val="595959"/>
                </a:solidFill>
                <a:latin typeface="Verdana" pitchFamily="34" charset="0"/>
              </a:rPr>
              <a:t>Esempi</a:t>
            </a:r>
            <a:r>
              <a:rPr lang="it-IT" sz="1800" b="0" dirty="0">
                <a:solidFill>
                  <a:srgbClr val="595959"/>
                </a:solidFill>
                <a:latin typeface="Verdana" pitchFamily="34" charset="0"/>
              </a:rPr>
              <a:t>: eventi e fenomeni registrati nei mesi dell’anno, nei giorni della settimana ecc.</a:t>
            </a:r>
          </a:p>
        </p:txBody>
      </p:sp>
      <p:sp>
        <p:nvSpPr>
          <p:cNvPr id="9" name="Rectangle 3"/>
          <p:cNvSpPr>
            <a:spLocks noGrp="1" noChangeArrowheads="1"/>
          </p:cNvSpPr>
          <p:nvPr>
            <p:ph type="title"/>
          </p:nvPr>
        </p:nvSpPr>
        <p:spPr>
          <a:xfrm>
            <a:off x="849313" y="424132"/>
            <a:ext cx="8294687" cy="615950"/>
          </a:xfrm>
        </p:spPr>
        <p:txBody>
          <a:bodyPr/>
          <a:lstStyle/>
          <a:p>
            <a:pPr algn="l">
              <a:defRPr/>
            </a:pP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c)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Diagrammi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in coordinate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polari</a:t>
            </a:r>
            <a:endPar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 name="Rettangolo 7"/>
          <p:cNvSpPr/>
          <p:nvPr/>
        </p:nvSpPr>
        <p:spPr>
          <a:xfrm>
            <a:off x="5100718" y="1304910"/>
            <a:ext cx="3591485" cy="738664"/>
          </a:xfrm>
          <a:prstGeom prst="rect">
            <a:avLst/>
          </a:prstGeom>
        </p:spPr>
        <p:txBody>
          <a:bodyPr wrap="square">
            <a:spAutoFit/>
          </a:bodyPr>
          <a:lstStyle/>
          <a:p>
            <a:pPr>
              <a:spcBef>
                <a:spcPct val="50000"/>
              </a:spcBef>
            </a:pPr>
            <a:r>
              <a:rPr lang="it-IT" sz="1200" b="1" dirty="0">
                <a:solidFill>
                  <a:schemeClr val="tx1">
                    <a:lumMod val="65000"/>
                    <a:lumOff val="35000"/>
                  </a:schemeClr>
                </a:solidFill>
                <a:latin typeface="Verdana" pitchFamily="34" charset="0"/>
                <a:cs typeface="+mn-cs"/>
              </a:rPr>
              <a:t>Indice di mortalità in incidenti stradali per mese e categoria della strada</a:t>
            </a:r>
          </a:p>
          <a:p>
            <a:pPr>
              <a:spcBef>
                <a:spcPct val="50000"/>
              </a:spcBef>
            </a:pPr>
            <a:r>
              <a:rPr lang="it-IT" sz="1200" b="1" dirty="0">
                <a:solidFill>
                  <a:schemeClr val="tx1">
                    <a:lumMod val="65000"/>
                    <a:lumOff val="35000"/>
                  </a:schemeClr>
                </a:solidFill>
                <a:latin typeface="Verdana" pitchFamily="34" charset="0"/>
                <a:cs typeface="+mn-cs"/>
              </a:rPr>
              <a:t>Anno 2018, </a:t>
            </a:r>
            <a:r>
              <a:rPr lang="it-IT" sz="1200" dirty="0">
                <a:solidFill>
                  <a:schemeClr val="tx1">
                    <a:lumMod val="65000"/>
                    <a:lumOff val="35000"/>
                  </a:schemeClr>
                </a:solidFill>
                <a:latin typeface="Verdana" pitchFamily="34" charset="0"/>
                <a:cs typeface="+mn-cs"/>
              </a:rPr>
              <a:t>morti per 100 incidenti</a:t>
            </a:r>
          </a:p>
        </p:txBody>
      </p:sp>
      <p:sp>
        <p:nvSpPr>
          <p:cNvPr id="10" name="CasellaDiTesto 9"/>
          <p:cNvSpPr txBox="1">
            <a:spLocks noChangeArrowheads="1"/>
          </p:cNvSpPr>
          <p:nvPr/>
        </p:nvSpPr>
        <p:spPr bwMode="auto">
          <a:xfrm>
            <a:off x="5100718" y="5095900"/>
            <a:ext cx="3591485" cy="369332"/>
          </a:xfrm>
          <a:prstGeom prst="rect">
            <a:avLst/>
          </a:prstGeom>
          <a:noFill/>
          <a:ln w="9525">
            <a:noFill/>
            <a:miter lim="800000"/>
            <a:headEnd/>
            <a:tailEnd/>
          </a:ln>
        </p:spPr>
        <p:txBody>
          <a:bodyPr wrap="square">
            <a:spAutoFit/>
          </a:bodyPr>
          <a:lstStyle/>
          <a:p>
            <a:pPr>
              <a:spcBef>
                <a:spcPct val="50000"/>
              </a:spcBef>
              <a:defRPr/>
            </a:pPr>
            <a:r>
              <a:rPr lang="it-IT" sz="900" b="1" i="1" dirty="0">
                <a:solidFill>
                  <a:schemeClr val="tx1">
                    <a:lumMod val="65000"/>
                    <a:lumOff val="35000"/>
                  </a:schemeClr>
                </a:solidFill>
                <a:latin typeface="Verdana" pitchFamily="34" charset="0"/>
                <a:cs typeface="+mn-cs"/>
              </a:rPr>
              <a:t>Fonte</a:t>
            </a:r>
            <a:r>
              <a:rPr lang="it-IT" sz="900" b="1" dirty="0">
                <a:solidFill>
                  <a:schemeClr val="tx1">
                    <a:lumMod val="65000"/>
                    <a:lumOff val="35000"/>
                  </a:schemeClr>
                </a:solidFill>
                <a:latin typeface="Verdana" pitchFamily="34" charset="0"/>
                <a:cs typeface="+mn-cs"/>
              </a:rPr>
              <a:t>: Istat, Rilevazione degli incidenti stradali con lesione a persone</a:t>
            </a:r>
          </a:p>
        </p:txBody>
      </p:sp>
      <p:pic>
        <p:nvPicPr>
          <p:cNvPr id="47106" name="Picture 2"/>
          <p:cNvPicPr>
            <a:picLocks noChangeAspect="1" noChangeArrowheads="1"/>
          </p:cNvPicPr>
          <p:nvPr/>
        </p:nvPicPr>
        <p:blipFill>
          <a:blip r:embed="rId3"/>
          <a:srcRect l="53283" t="32437" r="14087" b="31062"/>
          <a:stretch>
            <a:fillRect/>
          </a:stretch>
        </p:blipFill>
        <p:spPr bwMode="auto">
          <a:xfrm>
            <a:off x="4717981" y="2174240"/>
            <a:ext cx="3974222" cy="2499360"/>
          </a:xfrm>
          <a:prstGeom prst="rect">
            <a:avLst/>
          </a:prstGeom>
          <a:noFill/>
          <a:ln w="9525">
            <a:noFill/>
            <a:miter lim="800000"/>
            <a:headEnd/>
            <a:tailEnd/>
          </a:ln>
          <a:effectLst/>
        </p:spPr>
      </p:pic>
    </p:spTree>
    <p:extLst>
      <p:ext uri="{BB962C8B-B14F-4D97-AF65-F5344CB8AC3E}">
        <p14:creationId xmlns:p14="http://schemas.microsoft.com/office/powerpoint/2010/main" val="224240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685801" y="1164771"/>
            <a:ext cx="4010640" cy="4247317"/>
          </a:xfrm>
          <a:prstGeom prst="rect">
            <a:avLst/>
          </a:prstGeom>
          <a:noFill/>
          <a:ln w="9525">
            <a:noFill/>
            <a:miter lim="800000"/>
            <a:headEnd/>
            <a:tailEnd/>
          </a:ln>
        </p:spPr>
        <p:txBody>
          <a:bodyPr wrap="square">
            <a:spAutoFit/>
          </a:bodyPr>
          <a:lstStyle/>
          <a:p>
            <a:pPr>
              <a:spcBef>
                <a:spcPct val="50000"/>
              </a:spcBef>
            </a:pPr>
            <a:r>
              <a:rPr lang="it-IT" sz="1800" b="1" dirty="0">
                <a:solidFill>
                  <a:srgbClr val="595959"/>
                </a:solidFill>
                <a:latin typeface="Verdana" pitchFamily="34" charset="0"/>
              </a:rPr>
              <a:t>Cartogrammi</a:t>
            </a:r>
          </a:p>
          <a:p>
            <a:pPr>
              <a:spcBef>
                <a:spcPct val="50000"/>
              </a:spcBef>
            </a:pPr>
            <a:endParaRPr lang="it-IT" b="1" dirty="0">
              <a:solidFill>
                <a:srgbClr val="595959"/>
              </a:solidFill>
              <a:latin typeface="Verdana" pitchFamily="34" charset="0"/>
            </a:endParaRPr>
          </a:p>
          <a:p>
            <a:pPr>
              <a:spcBef>
                <a:spcPct val="50000"/>
              </a:spcBef>
            </a:pPr>
            <a:r>
              <a:rPr lang="it-IT" sz="1800" b="1" dirty="0">
                <a:solidFill>
                  <a:srgbClr val="595959"/>
                </a:solidFill>
                <a:latin typeface="Verdana" pitchFamily="34" charset="0"/>
              </a:rPr>
              <a:t>Tipo di dati: </a:t>
            </a:r>
            <a:r>
              <a:rPr lang="it-IT" sz="1800" b="1" dirty="0">
                <a:solidFill>
                  <a:srgbClr val="FF0000"/>
                </a:solidFill>
                <a:latin typeface="Verdana" pitchFamily="34" charset="0"/>
              </a:rPr>
              <a:t>serie territoriali</a:t>
            </a:r>
            <a:r>
              <a:rPr lang="it-IT" sz="1800" b="1" dirty="0">
                <a:solidFill>
                  <a:srgbClr val="595959"/>
                </a:solidFill>
                <a:latin typeface="Verdana" pitchFamily="34" charset="0"/>
              </a:rPr>
              <a:t> </a:t>
            </a:r>
          </a:p>
          <a:p>
            <a:pPr>
              <a:spcBef>
                <a:spcPct val="50000"/>
              </a:spcBef>
            </a:pPr>
            <a:endParaRPr lang="it-IT" sz="1800" b="0" dirty="0">
              <a:solidFill>
                <a:srgbClr val="595959"/>
              </a:solidFill>
              <a:latin typeface="Verdana" pitchFamily="34" charset="0"/>
            </a:endParaRPr>
          </a:p>
          <a:p>
            <a:pPr>
              <a:spcBef>
                <a:spcPct val="50000"/>
              </a:spcBef>
            </a:pPr>
            <a:r>
              <a:rPr lang="it-IT" sz="1800" b="0" dirty="0">
                <a:solidFill>
                  <a:srgbClr val="595959"/>
                </a:solidFill>
                <a:latin typeface="Verdana" pitchFamily="34" charset="0"/>
              </a:rPr>
              <a:t>Le diverse </a:t>
            </a:r>
            <a:r>
              <a:rPr lang="it-IT" dirty="0">
                <a:solidFill>
                  <a:srgbClr val="595959"/>
                </a:solidFill>
                <a:latin typeface="Verdana" pitchFamily="34" charset="0"/>
              </a:rPr>
              <a:t>zone/aree (geografiche, politiche, amministrative) di </a:t>
            </a:r>
            <a:r>
              <a:rPr lang="it-IT" sz="1800" b="0" dirty="0">
                <a:solidFill>
                  <a:srgbClr val="595959"/>
                </a:solidFill>
                <a:latin typeface="Verdana" pitchFamily="34" charset="0"/>
              </a:rPr>
              <a:t>una carta geografica o topografica assumono colorazioni o gradazioni di colore differenti in funzione dell’</a:t>
            </a:r>
            <a:r>
              <a:rPr lang="it-IT" sz="1800" b="1" u="sng" dirty="0">
                <a:solidFill>
                  <a:srgbClr val="595959"/>
                </a:solidFill>
                <a:latin typeface="Verdana" pitchFamily="34" charset="0"/>
              </a:rPr>
              <a:t>intensità</a:t>
            </a:r>
            <a:r>
              <a:rPr lang="it-IT" sz="1800" b="0" dirty="0">
                <a:solidFill>
                  <a:srgbClr val="595959"/>
                </a:solidFill>
                <a:latin typeface="Verdana" pitchFamily="34" charset="0"/>
              </a:rPr>
              <a:t> o de</a:t>
            </a:r>
            <a:r>
              <a:rPr lang="it-IT" sz="1800" dirty="0">
                <a:solidFill>
                  <a:srgbClr val="595959"/>
                </a:solidFill>
                <a:latin typeface="Verdana" pitchFamily="34" charset="0"/>
              </a:rPr>
              <a:t>lla</a:t>
            </a:r>
            <a:r>
              <a:rPr lang="it-IT" sz="1800" b="1" u="sng" dirty="0">
                <a:solidFill>
                  <a:srgbClr val="595959"/>
                </a:solidFill>
                <a:latin typeface="Verdana" pitchFamily="34" charset="0"/>
              </a:rPr>
              <a:t> frequenza </a:t>
            </a:r>
            <a:r>
              <a:rPr lang="it-IT" sz="1800" b="0" dirty="0">
                <a:solidFill>
                  <a:srgbClr val="595959"/>
                </a:solidFill>
                <a:latin typeface="Verdana" pitchFamily="34" charset="0"/>
              </a:rPr>
              <a:t>di uno o più caratteri a</a:t>
            </a:r>
            <a:r>
              <a:rPr lang="it-IT" dirty="0">
                <a:solidFill>
                  <a:srgbClr val="595959"/>
                </a:solidFill>
                <a:latin typeface="Verdana" pitchFamily="34" charset="0"/>
              </a:rPr>
              <a:t>nalizzati.</a:t>
            </a:r>
            <a:endParaRPr lang="it-IT" sz="1800" b="0" dirty="0">
              <a:solidFill>
                <a:srgbClr val="595959"/>
              </a:solidFill>
              <a:latin typeface="Verdana" pitchFamily="34" charset="0"/>
            </a:endParaRPr>
          </a:p>
        </p:txBody>
      </p:sp>
      <p:sp>
        <p:nvSpPr>
          <p:cNvPr id="6" name="Rectangle 3"/>
          <p:cNvSpPr>
            <a:spLocks noGrp="1" noChangeArrowheads="1"/>
          </p:cNvSpPr>
          <p:nvPr>
            <p:ph type="title"/>
          </p:nvPr>
        </p:nvSpPr>
        <p:spPr>
          <a:xfrm>
            <a:off x="838200" y="438411"/>
            <a:ext cx="7848600" cy="592137"/>
          </a:xfrm>
        </p:spPr>
        <p:txBody>
          <a:bodyPr lIns="0" tIns="0" rIns="0" bIns="0"/>
          <a:lstStyle/>
          <a:p>
            <a:pPr algn="l">
              <a:defRPr/>
            </a:pP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Cartogrammi,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mappe</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smtClean="0">
                <a:solidFill>
                  <a:srgbClr val="C00000"/>
                </a:solidFill>
                <a:effectLst/>
                <a:latin typeface="Verdana" panose="020B0604030504040204" pitchFamily="34" charset="0"/>
                <a:ea typeface="Verdana" panose="020B0604030504040204" pitchFamily="34" charset="0"/>
                <a:cs typeface="Verdana" panose="020B0604030504040204" pitchFamily="34" charset="0"/>
              </a:rPr>
              <a:t>tematiche</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(1/2) </a:t>
            </a:r>
          </a:p>
        </p:txBody>
      </p:sp>
      <p:grpSp>
        <p:nvGrpSpPr>
          <p:cNvPr id="9" name="Gruppo 8">
            <a:extLst>
              <a:ext uri="{FF2B5EF4-FFF2-40B4-BE49-F238E27FC236}">
                <a16:creationId xmlns:a16="http://schemas.microsoft.com/office/drawing/2014/main" xmlns="" id="{110A3681-C0BC-40D0-B6A3-E4B29BEB53D6}"/>
              </a:ext>
            </a:extLst>
          </p:cNvPr>
          <p:cNvGrpSpPr>
            <a:grpSpLocks noChangeAspect="1"/>
          </p:cNvGrpSpPr>
          <p:nvPr/>
        </p:nvGrpSpPr>
        <p:grpSpPr>
          <a:xfrm>
            <a:off x="5141517" y="1925329"/>
            <a:ext cx="3167372" cy="3826285"/>
            <a:chOff x="4838526" y="989412"/>
            <a:chExt cx="4038947" cy="4879176"/>
          </a:xfrm>
        </p:grpSpPr>
        <p:pic>
          <p:nvPicPr>
            <p:cNvPr id="10" name="Immagine 9">
              <a:extLst>
                <a:ext uri="{FF2B5EF4-FFF2-40B4-BE49-F238E27FC236}">
                  <a16:creationId xmlns:a16="http://schemas.microsoft.com/office/drawing/2014/main" xmlns="" id="{D077DFCA-FF47-4E64-85BD-FBFBCEE23362}"/>
                </a:ext>
              </a:extLst>
            </p:cNvPr>
            <p:cNvPicPr>
              <a:picLocks noChangeAspect="1"/>
            </p:cNvPicPr>
            <p:nvPr/>
          </p:nvPicPr>
          <p:blipFill rotWithShape="1">
            <a:blip r:embed="rId3"/>
            <a:srcRect l="62499" t="24520" r="7937" b="11957"/>
            <a:stretch/>
          </p:blipFill>
          <p:spPr>
            <a:xfrm>
              <a:off x="4838526" y="989412"/>
              <a:ext cx="4038947" cy="4879176"/>
            </a:xfrm>
            <a:prstGeom prst="rect">
              <a:avLst/>
            </a:prstGeom>
          </p:spPr>
        </p:pic>
        <p:pic>
          <p:nvPicPr>
            <p:cNvPr id="11" name="Immagine 10">
              <a:extLst>
                <a:ext uri="{FF2B5EF4-FFF2-40B4-BE49-F238E27FC236}">
                  <a16:creationId xmlns:a16="http://schemas.microsoft.com/office/drawing/2014/main" xmlns="" id="{3F9FB830-002F-4687-81AE-618593475CC5}"/>
                </a:ext>
              </a:extLst>
            </p:cNvPr>
            <p:cNvPicPr>
              <a:picLocks noChangeAspect="1"/>
            </p:cNvPicPr>
            <p:nvPr/>
          </p:nvPicPr>
          <p:blipFill rotWithShape="1">
            <a:blip r:embed="rId4"/>
            <a:srcRect l="69994" t="69931" r="16534" b="22646"/>
            <a:stretch/>
          </p:blipFill>
          <p:spPr>
            <a:xfrm>
              <a:off x="4838639" y="5278566"/>
              <a:ext cx="1752600" cy="542925"/>
            </a:xfrm>
            <a:prstGeom prst="rect">
              <a:avLst/>
            </a:prstGeom>
          </p:spPr>
        </p:pic>
        <p:sp>
          <p:nvSpPr>
            <p:cNvPr id="12" name="Rettangolo 11">
              <a:extLst>
                <a:ext uri="{FF2B5EF4-FFF2-40B4-BE49-F238E27FC236}">
                  <a16:creationId xmlns:a16="http://schemas.microsoft.com/office/drawing/2014/main" xmlns="" id="{55B7E099-759F-4A85-848B-B0824E14C652}"/>
                </a:ext>
              </a:extLst>
            </p:cNvPr>
            <p:cNvSpPr/>
            <p:nvPr/>
          </p:nvSpPr>
          <p:spPr>
            <a:xfrm>
              <a:off x="4840789" y="5100720"/>
              <a:ext cx="676788" cy="215444"/>
            </a:xfrm>
            <a:prstGeom prst="rect">
              <a:avLst/>
            </a:prstGeom>
          </p:spPr>
          <p:txBody>
            <a:bodyPr wrap="none">
              <a:spAutoFit/>
            </a:bodyPr>
            <a:lstStyle/>
            <a:p>
              <a:r>
                <a:rPr lang="it-IT" sz="800" dirty="0">
                  <a:latin typeface="Verdana" panose="020B0604030504040204" pitchFamily="34" charset="0"/>
                  <a:ea typeface="Verdana" panose="020B0604030504040204" pitchFamily="34" charset="0"/>
                  <a:cs typeface="Verdana" panose="020B0604030504040204" pitchFamily="34" charset="0"/>
                </a:rPr>
                <a:t>LEGENDA</a:t>
              </a:r>
              <a:endParaRPr lang="it-IT" sz="800" dirty="0"/>
            </a:p>
          </p:txBody>
        </p:sp>
      </p:grpSp>
      <p:sp>
        <p:nvSpPr>
          <p:cNvPr id="13" name="Rettangolo 12">
            <a:extLst>
              <a:ext uri="{FF2B5EF4-FFF2-40B4-BE49-F238E27FC236}">
                <a16:creationId xmlns:a16="http://schemas.microsoft.com/office/drawing/2014/main" xmlns="" id="{379459E2-FBAC-469C-88B6-89F44E61909E}"/>
              </a:ext>
            </a:extLst>
          </p:cNvPr>
          <p:cNvSpPr/>
          <p:nvPr/>
        </p:nvSpPr>
        <p:spPr>
          <a:xfrm>
            <a:off x="4637115" y="1024598"/>
            <a:ext cx="4010640" cy="830997"/>
          </a:xfrm>
          <a:prstGeom prst="rect">
            <a:avLst/>
          </a:prstGeom>
        </p:spPr>
        <p:txBody>
          <a:bodyPr wrap="square">
            <a:spAutoFit/>
          </a:bodyPr>
          <a:lstStyle/>
          <a:p>
            <a:pPr>
              <a:spcBef>
                <a:spcPts val="600"/>
              </a:spcBef>
              <a:spcAft>
                <a:spcPts val="600"/>
              </a:spcAft>
            </a:pPr>
            <a:r>
              <a:rPr lang="it-IT" sz="1200" b="1" dirty="0">
                <a:solidFill>
                  <a:schemeClr val="tx1">
                    <a:lumMod val="65000"/>
                    <a:lumOff val="35000"/>
                  </a:schemeClr>
                </a:solidFill>
              </a:rPr>
              <a:t>Grafico -  Persone di 14 anni e più che hanno usato Internet negli ultimi 3 mesi per leggere giornali, informazioni, riviste online per regione  - Anno 2019 </a:t>
            </a:r>
            <a:r>
              <a:rPr lang="it-IT" sz="1200" i="1" dirty="0">
                <a:solidFill>
                  <a:schemeClr val="tx1">
                    <a:lumMod val="65000"/>
                    <a:lumOff val="35000"/>
                  </a:schemeClr>
                </a:solidFill>
              </a:rPr>
              <a:t>(valori per 100 persone con le stesse caratteristiche)</a:t>
            </a:r>
          </a:p>
        </p:txBody>
      </p:sp>
      <p:sp>
        <p:nvSpPr>
          <p:cNvPr id="14" name="Rettangolo 13">
            <a:extLst>
              <a:ext uri="{FF2B5EF4-FFF2-40B4-BE49-F238E27FC236}">
                <a16:creationId xmlns:a16="http://schemas.microsoft.com/office/drawing/2014/main" xmlns="" id="{C0B15633-98F3-475B-B827-379F3EC54AEE}"/>
              </a:ext>
            </a:extLst>
          </p:cNvPr>
          <p:cNvSpPr/>
          <p:nvPr/>
        </p:nvSpPr>
        <p:spPr>
          <a:xfrm>
            <a:off x="4572000" y="5921426"/>
            <a:ext cx="4572000" cy="230832"/>
          </a:xfrm>
          <a:prstGeom prst="rect">
            <a:avLst/>
          </a:prstGeom>
        </p:spPr>
        <p:txBody>
          <a:bodyPr>
            <a:spAutoFit/>
          </a:bodyPr>
          <a:lstStyle/>
          <a:p>
            <a:r>
              <a:rPr lang="it-IT" sz="900" i="1" dirty="0"/>
              <a:t>Fonte: Istat, </a:t>
            </a:r>
            <a:r>
              <a:rPr lang="it-IT" sz="900" i="1" dirty="0" smtClean="0"/>
              <a:t>Cittadini </a:t>
            </a:r>
            <a:r>
              <a:rPr lang="it-IT" sz="900" i="1" dirty="0"/>
              <a:t>e ICT 2019</a:t>
            </a:r>
          </a:p>
        </p:txBody>
      </p:sp>
    </p:spTree>
    <p:extLst>
      <p:ext uri="{BB962C8B-B14F-4D97-AF65-F5344CB8AC3E}">
        <p14:creationId xmlns:p14="http://schemas.microsoft.com/office/powerpoint/2010/main" val="222293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23330" y="1534886"/>
            <a:ext cx="4408228" cy="4385816"/>
          </a:xfrm>
          <a:prstGeom prst="rect">
            <a:avLst/>
          </a:prstGeom>
          <a:noFill/>
          <a:ln w="9525">
            <a:noFill/>
            <a:miter lim="800000"/>
            <a:headEnd/>
            <a:tailEnd/>
          </a:ln>
        </p:spPr>
        <p:txBody>
          <a:bodyPr wrap="square">
            <a:spAutoFit/>
          </a:bodyPr>
          <a:lstStyle/>
          <a:p>
            <a:pPr>
              <a:spcBef>
                <a:spcPct val="50000"/>
              </a:spcBef>
            </a:pPr>
            <a:r>
              <a:rPr lang="it-IT" b="1" dirty="0">
                <a:solidFill>
                  <a:srgbClr val="595959"/>
                </a:solidFill>
                <a:latin typeface="Verdana" pitchFamily="34" charset="0"/>
              </a:rPr>
              <a:t>Mappe tematiche </a:t>
            </a:r>
          </a:p>
          <a:p>
            <a:pPr>
              <a:spcBef>
                <a:spcPct val="50000"/>
              </a:spcBef>
            </a:pPr>
            <a:endParaRPr lang="it-IT" b="1" dirty="0">
              <a:solidFill>
                <a:srgbClr val="595959"/>
              </a:solidFill>
              <a:latin typeface="Verdana" pitchFamily="34" charset="0"/>
            </a:endParaRPr>
          </a:p>
          <a:p>
            <a:pPr>
              <a:spcBef>
                <a:spcPct val="50000"/>
              </a:spcBef>
            </a:pPr>
            <a:r>
              <a:rPr lang="it-IT" b="1" dirty="0">
                <a:solidFill>
                  <a:srgbClr val="595959"/>
                </a:solidFill>
                <a:latin typeface="Verdana" pitchFamily="34" charset="0"/>
              </a:rPr>
              <a:t>Tipo di dati: </a:t>
            </a:r>
            <a:r>
              <a:rPr lang="it-IT" b="1" dirty="0">
                <a:solidFill>
                  <a:srgbClr val="FF0000"/>
                </a:solidFill>
                <a:latin typeface="Verdana" pitchFamily="34" charset="0"/>
              </a:rPr>
              <a:t>serie territoriali</a:t>
            </a:r>
            <a:r>
              <a:rPr lang="it-IT" b="1" dirty="0">
                <a:solidFill>
                  <a:srgbClr val="595959"/>
                </a:solidFill>
                <a:latin typeface="Verdana" pitchFamily="34" charset="0"/>
              </a:rPr>
              <a:t> </a:t>
            </a:r>
          </a:p>
          <a:p>
            <a:pPr>
              <a:spcBef>
                <a:spcPct val="50000"/>
              </a:spcBef>
            </a:pPr>
            <a:endParaRPr lang="it-IT" b="1" dirty="0">
              <a:solidFill>
                <a:srgbClr val="595959"/>
              </a:solidFill>
              <a:latin typeface="Verdana" pitchFamily="34" charset="0"/>
            </a:endParaRPr>
          </a:p>
          <a:p>
            <a:pPr>
              <a:spcBef>
                <a:spcPct val="50000"/>
              </a:spcBef>
            </a:pPr>
            <a:r>
              <a:rPr lang="it-IT" sz="1800" b="1" dirty="0">
                <a:solidFill>
                  <a:srgbClr val="595959"/>
                </a:solidFill>
                <a:latin typeface="Verdana" pitchFamily="34" charset="0"/>
              </a:rPr>
              <a:t>Obiettivo: </a:t>
            </a:r>
            <a:r>
              <a:rPr lang="it-IT" sz="1800" b="0" dirty="0">
                <a:solidFill>
                  <a:srgbClr val="595959"/>
                </a:solidFill>
                <a:latin typeface="Verdana" pitchFamily="34" charset="0"/>
              </a:rPr>
              <a:t>individuare l’esistenza </a:t>
            </a:r>
            <a:r>
              <a:rPr lang="it-IT" dirty="0">
                <a:solidFill>
                  <a:srgbClr val="595959"/>
                </a:solidFill>
                <a:latin typeface="Verdana" pitchFamily="34" charset="0"/>
              </a:rPr>
              <a:t>di </a:t>
            </a:r>
            <a:r>
              <a:rPr lang="it-IT" sz="1800" b="1" dirty="0">
                <a:solidFill>
                  <a:srgbClr val="FF0000"/>
                </a:solidFill>
                <a:latin typeface="Verdana" pitchFamily="34" charset="0"/>
              </a:rPr>
              <a:t>autocorrelazione spaziale</a:t>
            </a:r>
            <a:r>
              <a:rPr lang="it-IT" sz="1800" dirty="0">
                <a:solidFill>
                  <a:srgbClr val="595959"/>
                </a:solidFill>
                <a:latin typeface="Verdana" pitchFamily="34" charset="0"/>
              </a:rPr>
              <a:t>,</a:t>
            </a:r>
          </a:p>
          <a:p>
            <a:pPr>
              <a:spcBef>
                <a:spcPct val="50000"/>
              </a:spcBef>
            </a:pPr>
            <a:r>
              <a:rPr lang="it-IT" sz="1800" b="0" dirty="0">
                <a:solidFill>
                  <a:srgbClr val="595959"/>
                </a:solidFill>
                <a:latin typeface="Verdana" pitchFamily="34" charset="0"/>
              </a:rPr>
              <a:t>ovvero se un fenomeno in un dato territorio è influenzato nelle sue manifestazioni dalla </a:t>
            </a:r>
            <a:r>
              <a:rPr lang="it-IT" sz="1800" b="1" u="sng" dirty="0">
                <a:solidFill>
                  <a:srgbClr val="595959"/>
                </a:solidFill>
                <a:latin typeface="Verdana" pitchFamily="34" charset="0"/>
              </a:rPr>
              <a:t>contiguità</a:t>
            </a:r>
            <a:r>
              <a:rPr lang="it-IT" sz="1800" b="0" dirty="0">
                <a:solidFill>
                  <a:srgbClr val="595959"/>
                </a:solidFill>
                <a:latin typeface="Verdana" pitchFamily="34" charset="0"/>
              </a:rPr>
              <a:t> spaziale.</a:t>
            </a:r>
          </a:p>
          <a:p>
            <a:pPr>
              <a:spcBef>
                <a:spcPct val="50000"/>
              </a:spcBef>
            </a:pPr>
            <a:endParaRPr lang="it-IT" dirty="0">
              <a:solidFill>
                <a:srgbClr val="595959"/>
              </a:solidFill>
              <a:latin typeface="Verdana" pitchFamily="34" charset="0"/>
            </a:endParaRPr>
          </a:p>
          <a:p>
            <a:pPr>
              <a:spcBef>
                <a:spcPct val="50000"/>
              </a:spcBef>
            </a:pPr>
            <a:endParaRPr lang="it-IT" sz="1800" b="0" dirty="0">
              <a:solidFill>
                <a:srgbClr val="595959"/>
              </a:solidFill>
              <a:latin typeface="Verdana" pitchFamily="34" charset="0"/>
            </a:endParaRPr>
          </a:p>
        </p:txBody>
      </p:sp>
      <p:sp>
        <p:nvSpPr>
          <p:cNvPr id="8" name="Rectangle 3"/>
          <p:cNvSpPr>
            <a:spLocks noGrp="1" noChangeArrowheads="1"/>
          </p:cNvSpPr>
          <p:nvPr>
            <p:ph type="title"/>
          </p:nvPr>
        </p:nvSpPr>
        <p:spPr>
          <a:xfrm>
            <a:off x="723330" y="581025"/>
            <a:ext cx="7963470" cy="612775"/>
          </a:xfrm>
        </p:spPr>
        <p:txBody>
          <a:bodyPr lIns="0" tIns="0" rIns="0" bIns="0"/>
          <a:lstStyle/>
          <a:p>
            <a:pPr algn="l">
              <a:defRPr/>
            </a:pP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Cartogrammi, mappe tematiche</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(2/2) </a:t>
            </a:r>
          </a:p>
        </p:txBody>
      </p:sp>
      <p:pic>
        <p:nvPicPr>
          <p:cNvPr id="6" name="Immagine 5"/>
          <p:cNvPicPr>
            <a:picLocks noChangeAspect="1" noChangeArrowheads="1"/>
          </p:cNvPicPr>
          <p:nvPr/>
        </p:nvPicPr>
        <p:blipFill>
          <a:blip r:embed="rId3" cstate="print"/>
          <a:srcRect t="16875"/>
          <a:stretch>
            <a:fillRect/>
          </a:stretch>
        </p:blipFill>
        <p:spPr bwMode="auto">
          <a:xfrm>
            <a:off x="5240741" y="1928056"/>
            <a:ext cx="2958380" cy="3987808"/>
          </a:xfrm>
          <a:prstGeom prst="rect">
            <a:avLst/>
          </a:prstGeom>
          <a:noFill/>
          <a:ln w="9525">
            <a:noFill/>
            <a:miter lim="800000"/>
            <a:headEnd/>
            <a:tailEnd/>
          </a:ln>
        </p:spPr>
      </p:pic>
      <p:sp>
        <p:nvSpPr>
          <p:cNvPr id="5" name="CasellaDiTesto 9"/>
          <p:cNvSpPr txBox="1">
            <a:spLocks noChangeArrowheads="1"/>
          </p:cNvSpPr>
          <p:nvPr/>
        </p:nvSpPr>
        <p:spPr bwMode="auto">
          <a:xfrm>
            <a:off x="5240741" y="5915864"/>
            <a:ext cx="3685145" cy="232194"/>
          </a:xfrm>
          <a:prstGeom prst="rect">
            <a:avLst/>
          </a:prstGeom>
          <a:noFill/>
          <a:ln w="9525">
            <a:noFill/>
            <a:miter lim="800000"/>
            <a:headEnd/>
            <a:tailEnd/>
          </a:ln>
        </p:spPr>
        <p:txBody>
          <a:bodyPr wrap="square">
            <a:spAutoFit/>
          </a:bodyPr>
          <a:lstStyle/>
          <a:p>
            <a:pPr>
              <a:spcBef>
                <a:spcPct val="50000"/>
              </a:spcBef>
              <a:defRPr/>
            </a:pPr>
            <a:r>
              <a:rPr lang="it-IT" sz="900" b="1" i="1" dirty="0">
                <a:solidFill>
                  <a:schemeClr val="tx1">
                    <a:lumMod val="65000"/>
                    <a:lumOff val="35000"/>
                  </a:schemeClr>
                </a:solidFill>
                <a:latin typeface="Verdana" pitchFamily="34" charset="0"/>
                <a:cs typeface="+mn-cs"/>
              </a:rPr>
              <a:t>Fonte</a:t>
            </a:r>
            <a:r>
              <a:rPr lang="it-IT" sz="900" b="1" dirty="0">
                <a:solidFill>
                  <a:schemeClr val="tx1">
                    <a:lumMod val="65000"/>
                    <a:lumOff val="35000"/>
                  </a:schemeClr>
                </a:solidFill>
                <a:latin typeface="Verdana" pitchFamily="34" charset="0"/>
                <a:cs typeface="+mn-cs"/>
              </a:rPr>
              <a:t>: Istat, Censimento della popolazione</a:t>
            </a:r>
          </a:p>
        </p:txBody>
      </p:sp>
      <p:sp>
        <p:nvSpPr>
          <p:cNvPr id="7" name="Rettangolo 6"/>
          <p:cNvSpPr/>
          <p:nvPr/>
        </p:nvSpPr>
        <p:spPr>
          <a:xfrm>
            <a:off x="5228491" y="1165554"/>
            <a:ext cx="3219474" cy="738664"/>
          </a:xfrm>
          <a:prstGeom prst="rect">
            <a:avLst/>
          </a:prstGeom>
        </p:spPr>
        <p:txBody>
          <a:bodyPr wrap="square">
            <a:spAutoFit/>
          </a:bodyPr>
          <a:lstStyle/>
          <a:p>
            <a:pPr>
              <a:spcBef>
                <a:spcPct val="50000"/>
              </a:spcBef>
            </a:pPr>
            <a:r>
              <a:rPr lang="it-IT" sz="1200" b="1" dirty="0">
                <a:solidFill>
                  <a:schemeClr val="tx1">
                    <a:lumMod val="65000"/>
                    <a:lumOff val="35000"/>
                  </a:schemeClr>
                </a:solidFill>
                <a:latin typeface="Verdana" pitchFamily="34" charset="0"/>
                <a:cs typeface="+mn-cs"/>
              </a:rPr>
              <a:t>Densità della popolazione residente in Liguria per comune,</a:t>
            </a:r>
          </a:p>
          <a:p>
            <a:pPr>
              <a:spcBef>
                <a:spcPct val="50000"/>
              </a:spcBef>
            </a:pPr>
            <a:r>
              <a:rPr lang="it-IT" sz="1200" b="1" dirty="0">
                <a:solidFill>
                  <a:schemeClr val="tx1">
                    <a:lumMod val="65000"/>
                    <a:lumOff val="35000"/>
                  </a:schemeClr>
                </a:solidFill>
                <a:latin typeface="Verdana" pitchFamily="34" charset="0"/>
                <a:cs typeface="+mn-cs"/>
              </a:rPr>
              <a:t>Anno 2011</a:t>
            </a:r>
            <a:endParaRPr lang="it-IT" sz="1200" dirty="0">
              <a:solidFill>
                <a:schemeClr val="tx1">
                  <a:lumMod val="65000"/>
                  <a:lumOff val="35000"/>
                </a:schemeClr>
              </a:solidFill>
              <a:latin typeface="Verdana" pitchFamily="34" charset="0"/>
              <a:cs typeface="+mn-cs"/>
            </a:endParaRPr>
          </a:p>
        </p:txBody>
      </p:sp>
    </p:spTree>
    <p:extLst>
      <p:ext uri="{BB962C8B-B14F-4D97-AF65-F5344CB8AC3E}">
        <p14:creationId xmlns:p14="http://schemas.microsoft.com/office/powerpoint/2010/main" val="2467541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76288" y="1641475"/>
            <a:ext cx="7364412" cy="3255963"/>
          </a:xfrm>
          <a:prstGeom prst="rect">
            <a:avLst/>
          </a:prstGeom>
          <a:noFill/>
          <a:ln w="9525">
            <a:noFill/>
            <a:miter lim="800000"/>
            <a:headEnd/>
            <a:tailEnd/>
          </a:ln>
        </p:spPr>
        <p:txBody>
          <a:bodyPr>
            <a:spAutoFit/>
          </a:bodyPr>
          <a:lstStyle/>
          <a:p>
            <a:pPr marL="800100" lvl="1" indent="-342900">
              <a:spcBef>
                <a:spcPct val="50000"/>
              </a:spcBef>
              <a:buFont typeface="Arial" charset="0"/>
              <a:buAutoNum type="alphaLcParenR"/>
            </a:pPr>
            <a:r>
              <a:rPr lang="it-IT" sz="1800" b="0" dirty="0">
                <a:solidFill>
                  <a:srgbClr val="595959"/>
                </a:solidFill>
                <a:latin typeface="Verdana" pitchFamily="34" charset="0"/>
              </a:rPr>
              <a:t>Istogrammi </a:t>
            </a:r>
          </a:p>
          <a:p>
            <a:pPr marL="800100" lvl="1" indent="-342900">
              <a:spcBef>
                <a:spcPct val="50000"/>
              </a:spcBef>
              <a:buFont typeface="Arial" charset="0"/>
              <a:buAutoNum type="alphaLcParenR"/>
            </a:pPr>
            <a:r>
              <a:rPr lang="it-IT" sz="1800" b="0" dirty="0">
                <a:solidFill>
                  <a:srgbClr val="595959"/>
                </a:solidFill>
                <a:latin typeface="Verdana" pitchFamily="34" charset="0"/>
              </a:rPr>
              <a:t>Diagrammi cartesiani a segmenti</a:t>
            </a:r>
          </a:p>
          <a:p>
            <a:pPr marL="800100" lvl="1" indent="-342900">
              <a:spcBef>
                <a:spcPct val="50000"/>
              </a:spcBef>
              <a:buFont typeface="Arial" charset="0"/>
              <a:buAutoNum type="alphaLcParenR"/>
            </a:pPr>
            <a:r>
              <a:rPr lang="it-IT" sz="1800" b="0" dirty="0">
                <a:solidFill>
                  <a:srgbClr val="595959"/>
                </a:solidFill>
                <a:latin typeface="Verdana" pitchFamily="34" charset="0"/>
              </a:rPr>
              <a:t>Poligono e curve di frequenza per variabili continue</a:t>
            </a:r>
          </a:p>
          <a:p>
            <a:pPr marL="800100" lvl="1" indent="-342900">
              <a:spcBef>
                <a:spcPct val="50000"/>
              </a:spcBef>
              <a:buFont typeface="Arial" charset="0"/>
              <a:buAutoNum type="alphaLcParenR"/>
            </a:pPr>
            <a:r>
              <a:rPr lang="it-IT" sz="1800" b="0" dirty="0">
                <a:solidFill>
                  <a:srgbClr val="595959"/>
                </a:solidFill>
                <a:latin typeface="Verdana" pitchFamily="34" charset="0"/>
              </a:rPr>
              <a:t>Rappresentazioni di tipo informatico:</a:t>
            </a:r>
          </a:p>
          <a:p>
            <a:pPr marL="800100" lvl="1" indent="-342900">
              <a:spcBef>
                <a:spcPct val="50000"/>
              </a:spcBef>
            </a:pPr>
            <a:r>
              <a:rPr lang="it-IT" sz="1800" b="0" dirty="0">
                <a:solidFill>
                  <a:srgbClr val="595959"/>
                </a:solidFill>
                <a:latin typeface="Verdana" pitchFamily="34" charset="0"/>
              </a:rPr>
              <a:t>	- a ramo e foglia (</a:t>
            </a:r>
            <a:r>
              <a:rPr lang="it-IT" sz="1800" b="0" dirty="0" err="1">
                <a:solidFill>
                  <a:srgbClr val="595959"/>
                </a:solidFill>
                <a:latin typeface="Verdana" pitchFamily="34" charset="0"/>
              </a:rPr>
              <a:t>stem</a:t>
            </a:r>
            <a:r>
              <a:rPr lang="it-IT" sz="1800" b="0" dirty="0">
                <a:solidFill>
                  <a:srgbClr val="595959"/>
                </a:solidFill>
                <a:latin typeface="Verdana" pitchFamily="34" charset="0"/>
              </a:rPr>
              <a:t> and </a:t>
            </a:r>
            <a:r>
              <a:rPr lang="it-IT" sz="1800" b="0" dirty="0" err="1">
                <a:solidFill>
                  <a:srgbClr val="595959"/>
                </a:solidFill>
                <a:latin typeface="Verdana" pitchFamily="34" charset="0"/>
              </a:rPr>
              <a:t>leaf</a:t>
            </a:r>
            <a:r>
              <a:rPr lang="it-IT" sz="1800" b="0" dirty="0">
                <a:solidFill>
                  <a:srgbClr val="595959"/>
                </a:solidFill>
                <a:latin typeface="Verdana" pitchFamily="34" charset="0"/>
              </a:rPr>
              <a:t> plot)</a:t>
            </a:r>
          </a:p>
          <a:p>
            <a:pPr marL="800100" lvl="1" indent="-342900">
              <a:spcBef>
                <a:spcPct val="50000"/>
              </a:spcBef>
            </a:pPr>
            <a:r>
              <a:rPr lang="it-IT" sz="1800" b="0" dirty="0">
                <a:solidFill>
                  <a:srgbClr val="595959"/>
                </a:solidFill>
                <a:latin typeface="Verdana" pitchFamily="34" charset="0"/>
              </a:rPr>
              <a:t>	- a scatola (</a:t>
            </a:r>
            <a:r>
              <a:rPr lang="it-IT" sz="1800" b="0" dirty="0" err="1">
                <a:solidFill>
                  <a:srgbClr val="595959"/>
                </a:solidFill>
                <a:latin typeface="Verdana" pitchFamily="34" charset="0"/>
              </a:rPr>
              <a:t>boxplot</a:t>
            </a:r>
            <a:r>
              <a:rPr lang="it-IT" sz="1800" b="0" dirty="0">
                <a:solidFill>
                  <a:srgbClr val="595959"/>
                </a:solidFill>
                <a:latin typeface="Verdana" pitchFamily="34" charset="0"/>
              </a:rPr>
              <a:t>)</a:t>
            </a:r>
          </a:p>
          <a:p>
            <a:pPr marL="800100" lvl="1" indent="-342900">
              <a:spcBef>
                <a:spcPct val="50000"/>
              </a:spcBef>
            </a:pPr>
            <a:r>
              <a:rPr lang="it-IT" sz="1800" b="0" dirty="0">
                <a:solidFill>
                  <a:srgbClr val="595959"/>
                </a:solidFill>
                <a:latin typeface="Verdana" pitchFamily="34" charset="0"/>
              </a:rPr>
              <a:t>	- le facce di </a:t>
            </a:r>
            <a:r>
              <a:rPr lang="it-IT" sz="1800" b="0" dirty="0" err="1">
                <a:solidFill>
                  <a:srgbClr val="595959"/>
                </a:solidFill>
                <a:latin typeface="Verdana" pitchFamily="34" charset="0"/>
              </a:rPr>
              <a:t>Chernoff</a:t>
            </a:r>
            <a:endParaRPr lang="it-IT" sz="1800" b="0" dirty="0">
              <a:solidFill>
                <a:srgbClr val="595959"/>
              </a:solidFill>
              <a:latin typeface="Verdana" pitchFamily="34" charset="0"/>
            </a:endParaRPr>
          </a:p>
          <a:p>
            <a:pPr marL="800100" lvl="1" indent="-342900">
              <a:spcBef>
                <a:spcPct val="50000"/>
              </a:spcBef>
            </a:pPr>
            <a:r>
              <a:rPr lang="it-IT" sz="1800" b="0" dirty="0">
                <a:solidFill>
                  <a:srgbClr val="595959"/>
                </a:solidFill>
                <a:latin typeface="Verdana" pitchFamily="34" charset="0"/>
              </a:rPr>
              <a:t>	- ideogrammi o pittogrammi</a:t>
            </a:r>
          </a:p>
        </p:txBody>
      </p:sp>
      <p:sp>
        <p:nvSpPr>
          <p:cNvPr id="5" name="Rectangle 3"/>
          <p:cNvSpPr>
            <a:spLocks noGrp="1" noChangeArrowheads="1"/>
          </p:cNvSpPr>
          <p:nvPr>
            <p:ph type="title"/>
          </p:nvPr>
        </p:nvSpPr>
        <p:spPr>
          <a:xfrm>
            <a:off x="1079737" y="586642"/>
            <a:ext cx="7364413" cy="1054834"/>
          </a:xfrm>
        </p:spPr>
        <p:txBody>
          <a:bodyPr/>
          <a:lstStyle/>
          <a:p>
            <a:pPr algn="just"/>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3.	Rappresentazioni grafiche di</a:t>
            </a:r>
            <a:r>
              <a:rPr lang="it-IT"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caratteri</a:t>
            </a:r>
            <a:r>
              <a:rPr lang="it-IT"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quantitativi</a:t>
            </a:r>
          </a:p>
        </p:txBody>
      </p:sp>
    </p:spTree>
    <p:extLst>
      <p:ext uri="{BB962C8B-B14F-4D97-AF65-F5344CB8AC3E}">
        <p14:creationId xmlns:p14="http://schemas.microsoft.com/office/powerpoint/2010/main" val="347657760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76288" y="1079500"/>
            <a:ext cx="7881937" cy="5632311"/>
          </a:xfrm>
          <a:prstGeom prst="rect">
            <a:avLst/>
          </a:prstGeom>
          <a:noFill/>
          <a:ln w="9525">
            <a:noFill/>
            <a:miter lim="800000"/>
            <a:headEnd/>
            <a:tailEnd/>
          </a:ln>
        </p:spPr>
        <p:txBody>
          <a:bodyPr>
            <a:spAutoFit/>
          </a:bodyPr>
          <a:lstStyle/>
          <a:p>
            <a:pPr algn="just">
              <a:spcBef>
                <a:spcPct val="50000"/>
              </a:spcBef>
            </a:pPr>
            <a:r>
              <a:rPr lang="it-IT" sz="1800" b="0" dirty="0">
                <a:solidFill>
                  <a:srgbClr val="595959"/>
                </a:solidFill>
                <a:latin typeface="Verdana" pitchFamily="34" charset="0"/>
              </a:rPr>
              <a:t>Gli istogrammi si impiegano per rappresentare graficamente distribuzioni di frequenza di </a:t>
            </a:r>
            <a:r>
              <a:rPr lang="it-IT" sz="1800" b="1" dirty="0">
                <a:solidFill>
                  <a:srgbClr val="595959"/>
                </a:solidFill>
                <a:latin typeface="Verdana" pitchFamily="34" charset="0"/>
              </a:rPr>
              <a:t>caratteri quantitativi</a:t>
            </a:r>
            <a:r>
              <a:rPr lang="it-IT" sz="1800" dirty="0">
                <a:solidFill>
                  <a:srgbClr val="595959"/>
                </a:solidFill>
                <a:latin typeface="Verdana" pitchFamily="34" charset="0"/>
              </a:rPr>
              <a:t> </a:t>
            </a:r>
            <a:r>
              <a:rPr lang="it-IT" sz="1800" b="0" dirty="0">
                <a:solidFill>
                  <a:srgbClr val="595959"/>
                </a:solidFill>
                <a:latin typeface="Verdana" pitchFamily="34" charset="0"/>
              </a:rPr>
              <a:t>le cui modalità sono costituite da </a:t>
            </a:r>
            <a:r>
              <a:rPr lang="it-IT" sz="1800" b="1" dirty="0">
                <a:solidFill>
                  <a:srgbClr val="595959"/>
                </a:solidFill>
                <a:latin typeface="Verdana" pitchFamily="34" charset="0"/>
              </a:rPr>
              <a:t>classi di valori</a:t>
            </a:r>
            <a:r>
              <a:rPr lang="it-IT" sz="1800" b="0" dirty="0">
                <a:solidFill>
                  <a:srgbClr val="595959"/>
                </a:solidFill>
                <a:latin typeface="Verdana" pitchFamily="34" charset="0"/>
              </a:rPr>
              <a:t>.</a:t>
            </a:r>
          </a:p>
          <a:p>
            <a:pPr algn="just">
              <a:spcBef>
                <a:spcPct val="50000"/>
              </a:spcBef>
            </a:pPr>
            <a:endParaRPr lang="it-IT" sz="1800" b="0" dirty="0">
              <a:solidFill>
                <a:srgbClr val="595959"/>
              </a:solidFill>
              <a:latin typeface="Verdana" pitchFamily="34" charset="0"/>
            </a:endParaRPr>
          </a:p>
          <a:p>
            <a:pPr algn="just">
              <a:spcBef>
                <a:spcPct val="50000"/>
              </a:spcBef>
            </a:pPr>
            <a:r>
              <a:rPr lang="it-IT" sz="1800" b="0" dirty="0">
                <a:solidFill>
                  <a:schemeClr val="tx1">
                    <a:lumMod val="65000"/>
                    <a:lumOff val="35000"/>
                  </a:schemeClr>
                </a:solidFill>
                <a:latin typeface="Verdana" pitchFamily="34" charset="0"/>
              </a:rPr>
              <a:t>L’ipotesi di base su cui si fonda la rappresentazione per istogrammi è che </a:t>
            </a:r>
            <a:r>
              <a:rPr lang="it-IT" sz="1800" b="1" dirty="0">
                <a:solidFill>
                  <a:schemeClr val="tx1">
                    <a:lumMod val="65000"/>
                    <a:lumOff val="35000"/>
                  </a:schemeClr>
                </a:solidFill>
                <a:latin typeface="Verdana" pitchFamily="34" charset="0"/>
              </a:rPr>
              <a:t>all’interno di ciascuna classe le unità siano </a:t>
            </a:r>
            <a:r>
              <a:rPr lang="it-IT" sz="1800" b="1" dirty="0" err="1">
                <a:solidFill>
                  <a:schemeClr val="tx1">
                    <a:lumMod val="65000"/>
                    <a:lumOff val="35000"/>
                  </a:schemeClr>
                </a:solidFill>
                <a:latin typeface="Verdana" pitchFamily="34" charset="0"/>
              </a:rPr>
              <a:t>equidistribuite</a:t>
            </a:r>
            <a:r>
              <a:rPr lang="it-IT" sz="1800" dirty="0">
                <a:solidFill>
                  <a:schemeClr val="tx1">
                    <a:lumMod val="65000"/>
                    <a:lumOff val="35000"/>
                  </a:schemeClr>
                </a:solidFill>
                <a:latin typeface="Verdana" pitchFamily="34" charset="0"/>
              </a:rPr>
              <a:t>.</a:t>
            </a:r>
          </a:p>
          <a:p>
            <a:pPr algn="just">
              <a:spcBef>
                <a:spcPct val="50000"/>
              </a:spcBef>
            </a:pPr>
            <a:endParaRPr lang="it-IT" sz="1800" b="0" dirty="0">
              <a:solidFill>
                <a:schemeClr val="tx1">
                  <a:lumMod val="65000"/>
                  <a:lumOff val="35000"/>
                </a:schemeClr>
              </a:solidFill>
              <a:latin typeface="Verdana" pitchFamily="34" charset="0"/>
            </a:endParaRPr>
          </a:p>
          <a:p>
            <a:pPr algn="just">
              <a:spcBef>
                <a:spcPct val="50000"/>
              </a:spcBef>
            </a:pPr>
            <a:r>
              <a:rPr lang="it-IT" sz="1800" b="0" dirty="0">
                <a:solidFill>
                  <a:schemeClr val="tx1">
                    <a:lumMod val="65000"/>
                    <a:lumOff val="35000"/>
                  </a:schemeClr>
                </a:solidFill>
                <a:latin typeface="Verdana" pitchFamily="34" charset="0"/>
              </a:rPr>
              <a:t>Per rendere più evidente l’andamento e la forma della distribuzione, si possono congiungere con segmenti di retta i punti centrali dei lati superiori dei rettangoli ottenendo una linea spezzata detta </a:t>
            </a:r>
            <a:r>
              <a:rPr lang="it-IT" sz="1800" b="1" i="1" dirty="0">
                <a:solidFill>
                  <a:schemeClr val="tx1">
                    <a:lumMod val="65000"/>
                    <a:lumOff val="35000"/>
                  </a:schemeClr>
                </a:solidFill>
                <a:latin typeface="Verdana" pitchFamily="34" charset="0"/>
              </a:rPr>
              <a:t>poligono di frequenza</a:t>
            </a:r>
            <a:r>
              <a:rPr lang="it-IT" sz="1800" b="0" dirty="0">
                <a:solidFill>
                  <a:schemeClr val="tx1">
                    <a:lumMod val="65000"/>
                    <a:lumOff val="35000"/>
                  </a:schemeClr>
                </a:solidFill>
                <a:latin typeface="Verdana" pitchFamily="34" charset="0"/>
              </a:rPr>
              <a:t>, la quale deve essere chiusa toccando l’asse delle ascisse all’esterno delle classi estreme, in modo che l’area all’interno del poligono di frequenza equivalga a quella dell’istogramma.</a:t>
            </a:r>
          </a:p>
          <a:p>
            <a:pPr algn="just">
              <a:spcBef>
                <a:spcPct val="50000"/>
              </a:spcBef>
            </a:pPr>
            <a:endParaRPr lang="it-IT" sz="1800" b="0" dirty="0">
              <a:solidFill>
                <a:schemeClr val="tx1">
                  <a:lumMod val="65000"/>
                  <a:lumOff val="35000"/>
                </a:schemeClr>
              </a:solidFill>
              <a:latin typeface="Verdana" pitchFamily="34" charset="0"/>
            </a:endParaRPr>
          </a:p>
          <a:p>
            <a:pPr algn="just">
              <a:spcBef>
                <a:spcPct val="50000"/>
              </a:spcBef>
            </a:pPr>
            <a:endParaRPr lang="it-IT" sz="1800" b="0" dirty="0">
              <a:solidFill>
                <a:srgbClr val="595959"/>
              </a:solidFill>
              <a:latin typeface="Verdana" pitchFamily="34" charset="0"/>
            </a:endParaRPr>
          </a:p>
        </p:txBody>
      </p:sp>
      <p:sp>
        <p:nvSpPr>
          <p:cNvPr id="7" name="Rectangle 3"/>
          <p:cNvSpPr>
            <a:spLocks noGrp="1" noChangeArrowheads="1"/>
          </p:cNvSpPr>
          <p:nvPr>
            <p:ph type="title"/>
          </p:nvPr>
        </p:nvSpPr>
        <p:spPr>
          <a:xfrm>
            <a:off x="747713" y="465707"/>
            <a:ext cx="7619999" cy="613793"/>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Istogrammi</a:t>
            </a:r>
            <a: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(1/3)</a:t>
            </a:r>
            <a:b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br>
            <a:endPar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2980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709703" y="436027"/>
            <a:ext cx="7586316" cy="475989"/>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Istogrammi</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(2/3)</a:t>
            </a:r>
            <a:r>
              <a:rPr lang="it-IT"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highlight>
                  <a:srgbClr val="FFFF00"/>
                </a:highlight>
                <a:latin typeface="Verdana" panose="020B0604030504040204" pitchFamily="34" charset="0"/>
                <a:ea typeface="Verdana" panose="020B0604030504040204" pitchFamily="34" charset="0"/>
                <a:cs typeface="Verdana" panose="020B0604030504040204" pitchFamily="34" charset="0"/>
              </a:rPr>
              <a:t/>
            </a:r>
            <a:br>
              <a:rPr lang="it-IT" sz="2400" dirty="0">
                <a:solidFill>
                  <a:srgbClr val="C00000"/>
                </a:solidFill>
                <a:effectLst/>
                <a:highlight>
                  <a:srgbClr val="FFFF00"/>
                </a:highlight>
                <a:latin typeface="Verdana" panose="020B0604030504040204" pitchFamily="34" charset="0"/>
                <a:ea typeface="Verdana" panose="020B0604030504040204" pitchFamily="34" charset="0"/>
                <a:cs typeface="Verdana" panose="020B0604030504040204" pitchFamily="34" charset="0"/>
              </a:rPr>
            </a:br>
            <a:r>
              <a:rPr lang="it-IT" sz="2400" dirty="0">
                <a:effectLst/>
                <a:highlight>
                  <a:srgbClr val="FFFF00"/>
                </a:highlight>
              </a:rPr>
              <a:t>    </a:t>
            </a:r>
            <a:endParaRPr sz="2400" b="1" dirty="0">
              <a:effectLst/>
              <a:highlight>
                <a:srgbClr val="FFFF00"/>
              </a:highlight>
            </a:endParaRPr>
          </a:p>
        </p:txBody>
      </p:sp>
      <p:sp>
        <p:nvSpPr>
          <p:cNvPr id="8" name="Rettangolo 7"/>
          <p:cNvSpPr/>
          <p:nvPr/>
        </p:nvSpPr>
        <p:spPr>
          <a:xfrm>
            <a:off x="1723292" y="2095454"/>
            <a:ext cx="5409027" cy="646331"/>
          </a:xfrm>
          <a:prstGeom prst="rect">
            <a:avLst/>
          </a:prstGeom>
        </p:spPr>
        <p:txBody>
          <a:bodyPr wrap="square">
            <a:spAutoFit/>
          </a:bodyPr>
          <a:lstStyle/>
          <a:p>
            <a:pPr algn="just"/>
            <a:r>
              <a:rPr lang="it-IT" sz="1200" b="1" dirty="0">
                <a:solidFill>
                  <a:schemeClr val="tx1">
                    <a:lumMod val="65000"/>
                    <a:lumOff val="35000"/>
                  </a:schemeClr>
                </a:solidFill>
                <a:latin typeface="Verdana" panose="020B0604030504040204" pitchFamily="34" charset="0"/>
                <a:ea typeface="Verdana" panose="020B0604030504040204" pitchFamily="34" charset="0"/>
              </a:rPr>
              <a:t>Istogramma e poligono di frequenza della popolazione residente in Italia in età lavorativa per classi decennali di età al 01/</a:t>
            </a:r>
            <a:r>
              <a:rPr lang="it-IT" sz="1200" b="1" dirty="0" err="1">
                <a:solidFill>
                  <a:schemeClr val="tx1">
                    <a:lumMod val="65000"/>
                    <a:lumOff val="35000"/>
                  </a:schemeClr>
                </a:solidFill>
                <a:latin typeface="Verdana" panose="020B0604030504040204" pitchFamily="34" charset="0"/>
                <a:ea typeface="Verdana" panose="020B0604030504040204" pitchFamily="34" charset="0"/>
              </a:rPr>
              <a:t>01</a:t>
            </a:r>
            <a:r>
              <a:rPr lang="it-IT" sz="1200" b="1" dirty="0">
                <a:solidFill>
                  <a:schemeClr val="tx1">
                    <a:lumMod val="65000"/>
                    <a:lumOff val="35000"/>
                  </a:schemeClr>
                </a:solidFill>
                <a:latin typeface="Verdana" panose="020B0604030504040204" pitchFamily="34" charset="0"/>
                <a:ea typeface="Verdana" panose="020B0604030504040204" pitchFamily="34" charset="0"/>
              </a:rPr>
              <a:t>/2019 (valori in migliaia)</a:t>
            </a:r>
          </a:p>
        </p:txBody>
      </p:sp>
      <p:sp>
        <p:nvSpPr>
          <p:cNvPr id="9" name="CasellaDiTesto 9"/>
          <p:cNvSpPr txBox="1">
            <a:spLocks noChangeArrowheads="1"/>
          </p:cNvSpPr>
          <p:nvPr/>
        </p:nvSpPr>
        <p:spPr bwMode="auto">
          <a:xfrm>
            <a:off x="1723292" y="6297683"/>
            <a:ext cx="2899699" cy="230832"/>
          </a:xfrm>
          <a:prstGeom prst="rect">
            <a:avLst/>
          </a:prstGeom>
          <a:noFill/>
          <a:ln w="9525">
            <a:noFill/>
            <a:miter lim="800000"/>
            <a:headEnd/>
            <a:tailEnd/>
          </a:ln>
        </p:spPr>
        <p:txBody>
          <a:bodyPr wrap="square">
            <a:spAutoFit/>
          </a:bodyPr>
          <a:lstStyle/>
          <a:p>
            <a:pPr>
              <a:spcBef>
                <a:spcPct val="50000"/>
              </a:spcBef>
              <a:defRPr/>
            </a:pPr>
            <a:r>
              <a:rPr lang="it-IT" sz="900" b="1" i="1" dirty="0">
                <a:solidFill>
                  <a:schemeClr val="tx1">
                    <a:lumMod val="65000"/>
                    <a:lumOff val="35000"/>
                  </a:schemeClr>
                </a:solidFill>
                <a:latin typeface="Verdana" pitchFamily="34" charset="0"/>
                <a:cs typeface="+mn-cs"/>
              </a:rPr>
              <a:t>Fonte</a:t>
            </a:r>
            <a:r>
              <a:rPr lang="it-IT" sz="900" b="1" dirty="0">
                <a:solidFill>
                  <a:schemeClr val="tx1">
                    <a:lumMod val="65000"/>
                    <a:lumOff val="35000"/>
                  </a:schemeClr>
                </a:solidFill>
                <a:latin typeface="Verdana" pitchFamily="34" charset="0"/>
                <a:cs typeface="+mn-cs"/>
              </a:rPr>
              <a:t>: Istat, </a:t>
            </a:r>
            <a:r>
              <a:rPr lang="it-IT" sz="900" b="1" dirty="0" err="1">
                <a:solidFill>
                  <a:schemeClr val="tx1">
                    <a:lumMod val="65000"/>
                    <a:lumOff val="35000"/>
                  </a:schemeClr>
                </a:solidFill>
                <a:latin typeface="Verdana" pitchFamily="34" charset="0"/>
                <a:cs typeface="+mn-cs"/>
              </a:rPr>
              <a:t>demo.istat.it</a:t>
            </a:r>
            <a:endParaRPr lang="it-IT" sz="900" b="1" dirty="0">
              <a:solidFill>
                <a:schemeClr val="tx1">
                  <a:lumMod val="65000"/>
                  <a:lumOff val="35000"/>
                </a:schemeClr>
              </a:solidFill>
              <a:latin typeface="Verdana" pitchFamily="34" charset="0"/>
              <a:cs typeface="+mn-cs"/>
            </a:endParaRPr>
          </a:p>
        </p:txBody>
      </p:sp>
      <p:pic>
        <p:nvPicPr>
          <p:cNvPr id="4" name="Immagine 3">
            <a:extLst>
              <a:ext uri="{FF2B5EF4-FFF2-40B4-BE49-F238E27FC236}">
                <a16:creationId xmlns:a16="http://schemas.microsoft.com/office/drawing/2014/main" xmlns="" id="{4022DA10-F5E4-4891-BD1F-2E23EFFD26C6}"/>
              </a:ext>
            </a:extLst>
          </p:cNvPr>
          <p:cNvPicPr>
            <a:picLocks noChangeAspect="1"/>
          </p:cNvPicPr>
          <p:nvPr/>
        </p:nvPicPr>
        <p:blipFill>
          <a:blip r:embed="rId3"/>
          <a:stretch>
            <a:fillRect/>
          </a:stretch>
        </p:blipFill>
        <p:spPr>
          <a:xfrm>
            <a:off x="1873404" y="2877334"/>
            <a:ext cx="5258915" cy="3222306"/>
          </a:xfrm>
          <a:prstGeom prst="rect">
            <a:avLst/>
          </a:prstGeom>
        </p:spPr>
      </p:pic>
      <p:sp>
        <p:nvSpPr>
          <p:cNvPr id="10" name="CasellaDiTesto 9">
            <a:extLst>
              <a:ext uri="{FF2B5EF4-FFF2-40B4-BE49-F238E27FC236}">
                <a16:creationId xmlns:a16="http://schemas.microsoft.com/office/drawing/2014/main" xmlns="" id="{4DB8F4DE-605E-4961-9E53-E54C627D979E}"/>
              </a:ext>
            </a:extLst>
          </p:cNvPr>
          <p:cNvSpPr txBox="1">
            <a:spLocks noChangeArrowheads="1"/>
          </p:cNvSpPr>
          <p:nvPr/>
        </p:nvSpPr>
        <p:spPr bwMode="auto">
          <a:xfrm>
            <a:off x="776288" y="914400"/>
            <a:ext cx="7586315" cy="1200329"/>
          </a:xfrm>
          <a:prstGeom prst="rect">
            <a:avLst/>
          </a:prstGeom>
          <a:noFill/>
          <a:ln w="9525">
            <a:noFill/>
            <a:miter lim="800000"/>
            <a:headEnd/>
            <a:tailEnd/>
          </a:ln>
        </p:spPr>
        <p:txBody>
          <a:bodyPr wrap="square">
            <a:spAutoFit/>
          </a:bodyPr>
          <a:lstStyle/>
          <a:p>
            <a:pPr algn="just">
              <a:spcBef>
                <a:spcPct val="50000"/>
              </a:spcBef>
              <a:buFontTx/>
              <a:buChar char="-"/>
            </a:pPr>
            <a:r>
              <a:rPr lang="it-IT" sz="1800" b="0" dirty="0">
                <a:solidFill>
                  <a:srgbClr val="595959"/>
                </a:solidFill>
                <a:latin typeface="Verdana" pitchFamily="34" charset="0"/>
              </a:rPr>
              <a:t> Le </a:t>
            </a:r>
            <a:r>
              <a:rPr lang="it-IT" sz="1800" b="1" dirty="0">
                <a:solidFill>
                  <a:srgbClr val="595959"/>
                </a:solidFill>
                <a:latin typeface="Verdana" pitchFamily="34" charset="0"/>
              </a:rPr>
              <a:t>classi di valori </a:t>
            </a:r>
            <a:r>
              <a:rPr lang="it-IT" sz="1800" b="0" dirty="0">
                <a:solidFill>
                  <a:srgbClr val="595959"/>
                </a:solidFill>
                <a:latin typeface="Verdana" pitchFamily="34" charset="0"/>
              </a:rPr>
              <a:t>hanno </a:t>
            </a:r>
            <a:r>
              <a:rPr lang="it-IT" sz="1800" b="1" dirty="0">
                <a:solidFill>
                  <a:srgbClr val="595959"/>
                </a:solidFill>
                <a:latin typeface="Verdana" pitchFamily="34" charset="0"/>
              </a:rPr>
              <a:t>uguale ampiezza</a:t>
            </a:r>
            <a:r>
              <a:rPr lang="it-IT" sz="1800" dirty="0">
                <a:solidFill>
                  <a:srgbClr val="595959"/>
                </a:solidFill>
                <a:latin typeface="Verdana" pitchFamily="34" charset="0"/>
              </a:rPr>
              <a:t>:</a:t>
            </a:r>
            <a:r>
              <a:rPr lang="it-IT" sz="1800" b="0" dirty="0">
                <a:solidFill>
                  <a:srgbClr val="595959"/>
                </a:solidFill>
                <a:latin typeface="Verdana" pitchFamily="34" charset="0"/>
              </a:rPr>
              <a:t> tanti rettangoli contigui, ciascuno avente base uguale all’ampiezza della classe e altezza uguale o proporzionale alla frequenza (assoluta o relativa) assunta nell’insieme delle unità della classe.</a:t>
            </a:r>
            <a:endParaRPr lang="it-IT" sz="1000" b="0" dirty="0">
              <a:solidFill>
                <a:srgbClr val="595959"/>
              </a:solidFill>
              <a:latin typeface="Verdana" pitchFamily="34" charset="0"/>
            </a:endParaRPr>
          </a:p>
        </p:txBody>
      </p:sp>
    </p:spTree>
    <p:extLst>
      <p:ext uri="{BB962C8B-B14F-4D97-AF65-F5344CB8AC3E}">
        <p14:creationId xmlns:p14="http://schemas.microsoft.com/office/powerpoint/2010/main" val="41661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9"/>
          <p:cNvSpPr txBox="1">
            <a:spLocks noChangeArrowheads="1"/>
          </p:cNvSpPr>
          <p:nvPr/>
        </p:nvSpPr>
        <p:spPr bwMode="auto">
          <a:xfrm>
            <a:off x="708866" y="1050188"/>
            <a:ext cx="7726267" cy="1754326"/>
          </a:xfrm>
          <a:prstGeom prst="rect">
            <a:avLst/>
          </a:prstGeom>
          <a:noFill/>
          <a:ln w="9525">
            <a:noFill/>
            <a:miter lim="800000"/>
            <a:headEnd/>
            <a:tailEnd/>
          </a:ln>
        </p:spPr>
        <p:txBody>
          <a:bodyPr wrap="square">
            <a:spAutoFit/>
          </a:bodyPr>
          <a:lstStyle/>
          <a:p>
            <a:pPr marL="285750" indent="-285750" algn="just">
              <a:spcBef>
                <a:spcPct val="50000"/>
              </a:spcBef>
              <a:buFontTx/>
              <a:buChar char="-"/>
              <a:defRPr/>
            </a:pPr>
            <a:r>
              <a:rPr lang="it-IT" dirty="0">
                <a:solidFill>
                  <a:schemeClr val="tx1">
                    <a:lumMod val="65000"/>
                    <a:lumOff val="35000"/>
                  </a:schemeClr>
                </a:solidFill>
                <a:latin typeface="Verdana" pitchFamily="34" charset="0"/>
              </a:rPr>
              <a:t>Le </a:t>
            </a:r>
            <a:r>
              <a:rPr lang="it-IT" b="1" dirty="0">
                <a:solidFill>
                  <a:schemeClr val="tx1">
                    <a:lumMod val="65000"/>
                    <a:lumOff val="35000"/>
                  </a:schemeClr>
                </a:solidFill>
                <a:latin typeface="Verdana" pitchFamily="34" charset="0"/>
              </a:rPr>
              <a:t>classi di valori </a:t>
            </a:r>
            <a:r>
              <a:rPr lang="it-IT" dirty="0">
                <a:solidFill>
                  <a:schemeClr val="tx1">
                    <a:lumMod val="65000"/>
                    <a:lumOff val="35000"/>
                  </a:schemeClr>
                </a:solidFill>
                <a:latin typeface="Verdana" pitchFamily="34" charset="0"/>
              </a:rPr>
              <a:t>hanno </a:t>
            </a:r>
            <a:r>
              <a:rPr lang="it-IT" b="1" dirty="0">
                <a:solidFill>
                  <a:schemeClr val="tx1">
                    <a:lumMod val="65000"/>
                    <a:lumOff val="35000"/>
                  </a:schemeClr>
                </a:solidFill>
                <a:latin typeface="Verdana" pitchFamily="34" charset="0"/>
              </a:rPr>
              <a:t>diversa ampiezza</a:t>
            </a:r>
            <a:r>
              <a:rPr lang="it-IT" dirty="0">
                <a:solidFill>
                  <a:schemeClr val="tx1">
                    <a:lumMod val="65000"/>
                    <a:lumOff val="35000"/>
                  </a:schemeClr>
                </a:solidFill>
                <a:latin typeface="Verdana" pitchFamily="34" charset="0"/>
              </a:rPr>
              <a:t>: una serie di rettangoli con basi diverse ciascuno con </a:t>
            </a:r>
            <a:r>
              <a:rPr lang="it-IT" b="1" dirty="0">
                <a:solidFill>
                  <a:schemeClr val="tx1">
                    <a:lumMod val="65000"/>
                    <a:lumOff val="35000"/>
                  </a:schemeClr>
                </a:solidFill>
                <a:latin typeface="Verdana" pitchFamily="34" charset="0"/>
              </a:rPr>
              <a:t>base</a:t>
            </a:r>
            <a:r>
              <a:rPr lang="it-IT" dirty="0">
                <a:solidFill>
                  <a:schemeClr val="tx1">
                    <a:lumMod val="65000"/>
                    <a:lumOff val="35000"/>
                  </a:schemeClr>
                </a:solidFill>
                <a:latin typeface="Verdana" pitchFamily="34" charset="0"/>
              </a:rPr>
              <a:t> pari all’ampiezza della classe di età, </a:t>
            </a:r>
            <a:r>
              <a:rPr lang="it-IT" b="1" dirty="0">
                <a:solidFill>
                  <a:schemeClr val="tx1">
                    <a:lumMod val="65000"/>
                    <a:lumOff val="35000"/>
                  </a:schemeClr>
                </a:solidFill>
                <a:latin typeface="Verdana" pitchFamily="34" charset="0"/>
              </a:rPr>
              <a:t>altezza</a:t>
            </a:r>
            <a:r>
              <a:rPr lang="it-IT" dirty="0">
                <a:solidFill>
                  <a:schemeClr val="tx1">
                    <a:lumMod val="65000"/>
                    <a:lumOff val="35000"/>
                  </a:schemeClr>
                </a:solidFill>
                <a:latin typeface="Verdana" pitchFamily="34" charset="0"/>
              </a:rPr>
              <a:t> pari al rapporto tra le frequenze e l’ampiezza della classe (la c.d. «</a:t>
            </a:r>
            <a:r>
              <a:rPr lang="it-IT" b="1" dirty="0">
                <a:solidFill>
                  <a:schemeClr val="tx1">
                    <a:lumMod val="65000"/>
                    <a:lumOff val="35000"/>
                  </a:schemeClr>
                </a:solidFill>
                <a:latin typeface="Verdana" pitchFamily="34" charset="0"/>
              </a:rPr>
              <a:t>densità di frequenza</a:t>
            </a:r>
            <a:r>
              <a:rPr lang="it-IT" dirty="0">
                <a:solidFill>
                  <a:schemeClr val="tx1">
                    <a:lumMod val="65000"/>
                    <a:lumOff val="35000"/>
                  </a:schemeClr>
                </a:solidFill>
                <a:latin typeface="Verdana" pitchFamily="34" charset="0"/>
              </a:rPr>
              <a:t>») e </a:t>
            </a:r>
            <a:r>
              <a:rPr lang="it-IT" b="1" dirty="0">
                <a:solidFill>
                  <a:schemeClr val="tx1">
                    <a:lumMod val="65000"/>
                    <a:lumOff val="35000"/>
                  </a:schemeClr>
                </a:solidFill>
                <a:latin typeface="Verdana" pitchFamily="34" charset="0"/>
              </a:rPr>
              <a:t>area</a:t>
            </a:r>
            <a:r>
              <a:rPr lang="it-IT" dirty="0">
                <a:solidFill>
                  <a:schemeClr val="tx1">
                    <a:lumMod val="65000"/>
                    <a:lumOff val="35000"/>
                  </a:schemeClr>
                </a:solidFill>
                <a:latin typeface="Verdana" pitchFamily="34" charset="0"/>
              </a:rPr>
              <a:t> pari alle </a:t>
            </a:r>
            <a:r>
              <a:rPr lang="it-IT" b="1" dirty="0">
                <a:solidFill>
                  <a:schemeClr val="tx1">
                    <a:lumMod val="65000"/>
                    <a:lumOff val="35000"/>
                  </a:schemeClr>
                </a:solidFill>
                <a:latin typeface="Verdana" pitchFamily="34" charset="0"/>
              </a:rPr>
              <a:t>frequenze</a:t>
            </a:r>
            <a:r>
              <a:rPr lang="it-IT" dirty="0">
                <a:solidFill>
                  <a:schemeClr val="tx1">
                    <a:lumMod val="65000"/>
                    <a:lumOff val="35000"/>
                  </a:schemeClr>
                </a:solidFill>
                <a:latin typeface="Verdana" pitchFamily="34" charset="0"/>
              </a:rPr>
              <a:t> (assolute o relative).</a:t>
            </a:r>
            <a:endParaRPr lang="it-IT" b="0" dirty="0">
              <a:solidFill>
                <a:schemeClr val="tx1">
                  <a:lumMod val="65000"/>
                  <a:lumOff val="35000"/>
                </a:schemeClr>
              </a:solidFill>
              <a:latin typeface="Verdana" pitchFamily="34" charset="0"/>
              <a:cs typeface="+mn-cs"/>
            </a:endParaRPr>
          </a:p>
        </p:txBody>
      </p:sp>
      <p:sp>
        <p:nvSpPr>
          <p:cNvPr id="8" name="Rectangle 3"/>
          <p:cNvSpPr>
            <a:spLocks noGrp="1" noChangeArrowheads="1"/>
          </p:cNvSpPr>
          <p:nvPr>
            <p:ph type="title"/>
          </p:nvPr>
        </p:nvSpPr>
        <p:spPr>
          <a:xfrm>
            <a:off x="776288" y="424763"/>
            <a:ext cx="7910512" cy="380455"/>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Istogrammi</a:t>
            </a:r>
            <a: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lang="it-IT" sz="2400" dirty="0" smtClean="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t>
            </a:r>
            <a:r>
              <a:rPr sz="2400" dirty="0" smtClean="0">
                <a:solidFill>
                  <a:srgbClr val="C00000"/>
                </a:solidFill>
                <a:effectLst/>
                <a:latin typeface="Verdana" panose="020B0604030504040204" pitchFamily="34" charset="0"/>
                <a:ea typeface="Verdana" panose="020B0604030504040204" pitchFamily="34" charset="0"/>
                <a:cs typeface="Verdana" panose="020B0604030504040204" pitchFamily="34" charset="0"/>
              </a:rPr>
              <a:t>(</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3/3)</a:t>
            </a:r>
            <a:r>
              <a:rPr dirty="0">
                <a:effectLst/>
              </a:rPr>
              <a:t/>
            </a:r>
            <a:br>
              <a:rPr dirty="0">
                <a:effectLst/>
              </a:rPr>
            </a:br>
            <a:endParaRPr sz="2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8" name="CasellaDiTesto 9"/>
          <p:cNvSpPr txBox="1">
            <a:spLocks noChangeArrowheads="1"/>
          </p:cNvSpPr>
          <p:nvPr/>
        </p:nvSpPr>
        <p:spPr bwMode="auto">
          <a:xfrm>
            <a:off x="776288" y="6202405"/>
            <a:ext cx="2899699" cy="230832"/>
          </a:xfrm>
          <a:prstGeom prst="rect">
            <a:avLst/>
          </a:prstGeom>
          <a:noFill/>
          <a:ln w="9525">
            <a:noFill/>
            <a:miter lim="800000"/>
            <a:headEnd/>
            <a:tailEnd/>
          </a:ln>
        </p:spPr>
        <p:txBody>
          <a:bodyPr wrap="square">
            <a:spAutoFit/>
          </a:bodyPr>
          <a:lstStyle/>
          <a:p>
            <a:pPr>
              <a:spcBef>
                <a:spcPct val="50000"/>
              </a:spcBef>
              <a:defRPr/>
            </a:pPr>
            <a:r>
              <a:rPr lang="it-IT" sz="900" b="1" i="1" dirty="0">
                <a:solidFill>
                  <a:schemeClr val="tx1">
                    <a:lumMod val="65000"/>
                    <a:lumOff val="35000"/>
                  </a:schemeClr>
                </a:solidFill>
                <a:latin typeface="Verdana" pitchFamily="34" charset="0"/>
                <a:cs typeface="+mn-cs"/>
              </a:rPr>
              <a:t>Fonte</a:t>
            </a:r>
            <a:r>
              <a:rPr lang="it-IT" sz="900" b="1" dirty="0">
                <a:solidFill>
                  <a:schemeClr val="tx1">
                    <a:lumMod val="65000"/>
                    <a:lumOff val="35000"/>
                  </a:schemeClr>
                </a:solidFill>
                <a:latin typeface="Verdana" pitchFamily="34" charset="0"/>
                <a:cs typeface="+mn-cs"/>
              </a:rPr>
              <a:t>: Istat, </a:t>
            </a:r>
            <a:r>
              <a:rPr lang="it-IT" sz="900" b="1" dirty="0" err="1">
                <a:solidFill>
                  <a:schemeClr val="tx1">
                    <a:lumMod val="65000"/>
                    <a:lumOff val="35000"/>
                  </a:schemeClr>
                </a:solidFill>
                <a:latin typeface="Verdana" pitchFamily="34" charset="0"/>
                <a:cs typeface="+mn-cs"/>
              </a:rPr>
              <a:t>demo.istat.it</a:t>
            </a:r>
            <a:endParaRPr lang="it-IT" sz="900" b="1" dirty="0">
              <a:solidFill>
                <a:schemeClr val="tx1">
                  <a:lumMod val="65000"/>
                  <a:lumOff val="35000"/>
                </a:schemeClr>
              </a:solidFill>
              <a:latin typeface="Verdana" pitchFamily="34" charset="0"/>
              <a:cs typeface="+mn-cs"/>
            </a:endParaRPr>
          </a:p>
        </p:txBody>
      </p:sp>
      <p:grpSp>
        <p:nvGrpSpPr>
          <p:cNvPr id="39" name="Gruppo 38">
            <a:extLst>
              <a:ext uri="{FF2B5EF4-FFF2-40B4-BE49-F238E27FC236}">
                <a16:creationId xmlns:a16="http://schemas.microsoft.com/office/drawing/2014/main" xmlns="" id="{12352511-CD0E-4B7B-B480-D0A0A01CD8DA}"/>
              </a:ext>
            </a:extLst>
          </p:cNvPr>
          <p:cNvGrpSpPr/>
          <p:nvPr/>
        </p:nvGrpSpPr>
        <p:grpSpPr>
          <a:xfrm>
            <a:off x="3466913" y="2898478"/>
            <a:ext cx="5049807" cy="3343241"/>
            <a:chOff x="2978853" y="2459811"/>
            <a:chExt cx="5049807" cy="3343241"/>
          </a:xfrm>
        </p:grpSpPr>
        <p:sp>
          <p:nvSpPr>
            <p:cNvPr id="17" name="Rettangolo 16"/>
            <p:cNvSpPr/>
            <p:nvPr/>
          </p:nvSpPr>
          <p:spPr>
            <a:xfrm>
              <a:off x="3079152" y="2459811"/>
              <a:ext cx="4867921" cy="461665"/>
            </a:xfrm>
            <a:prstGeom prst="rect">
              <a:avLst/>
            </a:prstGeom>
          </p:spPr>
          <p:txBody>
            <a:bodyPr wrap="square">
              <a:spAutoFit/>
            </a:bodyPr>
            <a:lstStyle/>
            <a:p>
              <a:pPr algn="just"/>
              <a:r>
                <a:rPr lang="it-IT" sz="1200" b="1" dirty="0">
                  <a:solidFill>
                    <a:schemeClr val="tx1">
                      <a:lumMod val="65000"/>
                      <a:lumOff val="35000"/>
                    </a:schemeClr>
                  </a:solidFill>
                  <a:latin typeface="Verdana" panose="020B0604030504040204" pitchFamily="34" charset="0"/>
                  <a:ea typeface="Verdana" panose="020B0604030504040204" pitchFamily="34" charset="0"/>
                </a:rPr>
                <a:t>Istogramma della popolazione residente in Italia per classi di età al 01/01/2019 (frequenze relative)</a:t>
              </a:r>
            </a:p>
          </p:txBody>
        </p:sp>
        <p:grpSp>
          <p:nvGrpSpPr>
            <p:cNvPr id="21" name="Gruppo 20">
              <a:extLst>
                <a:ext uri="{FF2B5EF4-FFF2-40B4-BE49-F238E27FC236}">
                  <a16:creationId xmlns:a16="http://schemas.microsoft.com/office/drawing/2014/main" xmlns="" id="{2A0F2CBE-2B4D-41CA-B308-00FCC0474B35}"/>
                </a:ext>
              </a:extLst>
            </p:cNvPr>
            <p:cNvGrpSpPr>
              <a:grpSpLocks noChangeAspect="1"/>
            </p:cNvGrpSpPr>
            <p:nvPr/>
          </p:nvGrpSpPr>
          <p:grpSpPr>
            <a:xfrm>
              <a:off x="3452088" y="3043371"/>
              <a:ext cx="4576572" cy="2483505"/>
              <a:chOff x="659733" y="3108445"/>
              <a:chExt cx="5029200" cy="2729127"/>
            </a:xfrm>
          </p:grpSpPr>
          <p:pic>
            <p:nvPicPr>
              <p:cNvPr id="9" name="Immagine 8">
                <a:extLst>
                  <a:ext uri="{FF2B5EF4-FFF2-40B4-BE49-F238E27FC236}">
                    <a16:creationId xmlns:a16="http://schemas.microsoft.com/office/drawing/2014/main" xmlns="" id="{BDEE372A-1D91-429D-ABFF-D8CB495AC898}"/>
                  </a:ext>
                </a:extLst>
              </p:cNvPr>
              <p:cNvPicPr>
                <a:picLocks noChangeAspect="1"/>
              </p:cNvPicPr>
              <p:nvPr/>
            </p:nvPicPr>
            <p:blipFill>
              <a:blip r:embed="rId3"/>
              <a:stretch>
                <a:fillRect/>
              </a:stretch>
            </p:blipFill>
            <p:spPr>
              <a:xfrm>
                <a:off x="659733" y="3108445"/>
                <a:ext cx="5029200" cy="2535677"/>
              </a:xfrm>
              <a:prstGeom prst="rect">
                <a:avLst/>
              </a:prstGeom>
            </p:spPr>
          </p:pic>
          <p:grpSp>
            <p:nvGrpSpPr>
              <p:cNvPr id="11" name="Gruppo 10">
                <a:extLst>
                  <a:ext uri="{FF2B5EF4-FFF2-40B4-BE49-F238E27FC236}">
                    <a16:creationId xmlns:a16="http://schemas.microsoft.com/office/drawing/2014/main" xmlns="" id="{BAFF5019-B62C-4BBB-BBD9-23CEEED1F12A}"/>
                  </a:ext>
                </a:extLst>
              </p:cNvPr>
              <p:cNvGrpSpPr/>
              <p:nvPr/>
            </p:nvGrpSpPr>
            <p:grpSpPr>
              <a:xfrm>
                <a:off x="776288" y="5583910"/>
                <a:ext cx="4733448" cy="253662"/>
                <a:chOff x="776288" y="5583910"/>
                <a:chExt cx="4733448" cy="253662"/>
              </a:xfrm>
            </p:grpSpPr>
            <p:sp>
              <p:nvSpPr>
                <p:cNvPr id="10" name="CasellaDiTesto 9">
                  <a:extLst>
                    <a:ext uri="{FF2B5EF4-FFF2-40B4-BE49-F238E27FC236}">
                      <a16:creationId xmlns:a16="http://schemas.microsoft.com/office/drawing/2014/main" xmlns="" id="{0E9CCD2B-F8C9-4DFB-AECF-D5697F0DABCB}"/>
                    </a:ext>
                  </a:extLst>
                </p:cNvPr>
                <p:cNvSpPr txBox="1"/>
                <p:nvPr/>
              </p:nvSpPr>
              <p:spPr>
                <a:xfrm>
                  <a:off x="776288" y="5583910"/>
                  <a:ext cx="705040" cy="253662"/>
                </a:xfrm>
                <a:prstGeom prst="rect">
                  <a:avLst/>
                </a:prstGeom>
                <a:noFill/>
              </p:spPr>
              <p:txBody>
                <a:bodyPr wrap="square" rtlCol="0">
                  <a:spAutoFit/>
                </a:bodyPr>
                <a:lstStyle/>
                <a:p>
                  <a:pPr algn="ctr"/>
                  <a:r>
                    <a:rPr lang="it-IT" sz="900" dirty="0">
                      <a:solidFill>
                        <a:schemeClr val="tx1">
                          <a:lumMod val="65000"/>
                          <a:lumOff val="35000"/>
                        </a:schemeClr>
                      </a:solidFill>
                    </a:rPr>
                    <a:t>0 – 14</a:t>
                  </a:r>
                </a:p>
              </p:txBody>
            </p:sp>
            <p:sp>
              <p:nvSpPr>
                <p:cNvPr id="13" name="CasellaDiTesto 12">
                  <a:extLst>
                    <a:ext uri="{FF2B5EF4-FFF2-40B4-BE49-F238E27FC236}">
                      <a16:creationId xmlns:a16="http://schemas.microsoft.com/office/drawing/2014/main" xmlns="" id="{E84C3D6E-C989-46C5-98F3-71D70E61D9E1}"/>
                    </a:ext>
                  </a:extLst>
                </p:cNvPr>
                <p:cNvSpPr txBox="1"/>
                <p:nvPr/>
              </p:nvSpPr>
              <p:spPr>
                <a:xfrm>
                  <a:off x="1690688" y="5583910"/>
                  <a:ext cx="778192" cy="253662"/>
                </a:xfrm>
                <a:prstGeom prst="rect">
                  <a:avLst/>
                </a:prstGeom>
                <a:noFill/>
              </p:spPr>
              <p:txBody>
                <a:bodyPr wrap="square" rtlCol="0">
                  <a:spAutoFit/>
                </a:bodyPr>
                <a:lstStyle/>
                <a:p>
                  <a:pPr algn="ctr"/>
                  <a:r>
                    <a:rPr lang="it-IT" sz="900" dirty="0">
                      <a:solidFill>
                        <a:schemeClr val="tx1">
                          <a:lumMod val="65000"/>
                          <a:lumOff val="35000"/>
                        </a:schemeClr>
                      </a:solidFill>
                    </a:rPr>
                    <a:t>15 – 39</a:t>
                  </a:r>
                </a:p>
              </p:txBody>
            </p:sp>
            <p:sp>
              <p:nvSpPr>
                <p:cNvPr id="14" name="CasellaDiTesto 13">
                  <a:extLst>
                    <a:ext uri="{FF2B5EF4-FFF2-40B4-BE49-F238E27FC236}">
                      <a16:creationId xmlns:a16="http://schemas.microsoft.com/office/drawing/2014/main" xmlns="" id="{FB11548D-7BB9-4010-AC5E-3B00E5CD6BAB}"/>
                    </a:ext>
                  </a:extLst>
                </p:cNvPr>
                <p:cNvSpPr txBox="1"/>
                <p:nvPr/>
              </p:nvSpPr>
              <p:spPr>
                <a:xfrm>
                  <a:off x="2921015" y="5583910"/>
                  <a:ext cx="778192" cy="253662"/>
                </a:xfrm>
                <a:prstGeom prst="rect">
                  <a:avLst/>
                </a:prstGeom>
                <a:noFill/>
              </p:spPr>
              <p:txBody>
                <a:bodyPr wrap="square" rtlCol="0">
                  <a:spAutoFit/>
                </a:bodyPr>
                <a:lstStyle/>
                <a:p>
                  <a:pPr algn="ctr"/>
                  <a:r>
                    <a:rPr lang="it-IT" sz="900" dirty="0">
                      <a:solidFill>
                        <a:schemeClr val="tx1">
                          <a:lumMod val="65000"/>
                          <a:lumOff val="35000"/>
                        </a:schemeClr>
                      </a:solidFill>
                    </a:rPr>
                    <a:t>40 - 64</a:t>
                  </a:r>
                </a:p>
              </p:txBody>
            </p:sp>
            <p:sp>
              <p:nvSpPr>
                <p:cNvPr id="15" name="CasellaDiTesto 14">
                  <a:extLst>
                    <a:ext uri="{FF2B5EF4-FFF2-40B4-BE49-F238E27FC236}">
                      <a16:creationId xmlns:a16="http://schemas.microsoft.com/office/drawing/2014/main" xmlns="" id="{F8C740CE-59C6-4282-8B5C-CBE9D7A60F30}"/>
                    </a:ext>
                  </a:extLst>
                </p:cNvPr>
                <p:cNvSpPr txBox="1"/>
                <p:nvPr/>
              </p:nvSpPr>
              <p:spPr>
                <a:xfrm>
                  <a:off x="3861230" y="5583910"/>
                  <a:ext cx="778192" cy="253662"/>
                </a:xfrm>
                <a:prstGeom prst="rect">
                  <a:avLst/>
                </a:prstGeom>
                <a:noFill/>
              </p:spPr>
              <p:txBody>
                <a:bodyPr wrap="square" rtlCol="0">
                  <a:spAutoFit/>
                </a:bodyPr>
                <a:lstStyle/>
                <a:p>
                  <a:pPr algn="ctr"/>
                  <a:r>
                    <a:rPr lang="it-IT" sz="900" dirty="0">
                      <a:solidFill>
                        <a:schemeClr val="tx1">
                          <a:lumMod val="65000"/>
                          <a:lumOff val="35000"/>
                        </a:schemeClr>
                      </a:solidFill>
                    </a:rPr>
                    <a:t>65 - 79</a:t>
                  </a:r>
                </a:p>
              </p:txBody>
            </p:sp>
            <p:sp>
              <p:nvSpPr>
                <p:cNvPr id="16" name="CasellaDiTesto 15">
                  <a:extLst>
                    <a:ext uri="{FF2B5EF4-FFF2-40B4-BE49-F238E27FC236}">
                      <a16:creationId xmlns:a16="http://schemas.microsoft.com/office/drawing/2014/main" xmlns="" id="{0DDC8EF4-87B1-4437-85D0-97A429D3CACE}"/>
                    </a:ext>
                  </a:extLst>
                </p:cNvPr>
                <p:cNvSpPr txBox="1"/>
                <p:nvPr/>
              </p:nvSpPr>
              <p:spPr>
                <a:xfrm>
                  <a:off x="4731544" y="5583910"/>
                  <a:ext cx="778192" cy="253662"/>
                </a:xfrm>
                <a:prstGeom prst="rect">
                  <a:avLst/>
                </a:prstGeom>
                <a:noFill/>
              </p:spPr>
              <p:txBody>
                <a:bodyPr wrap="square" rtlCol="0">
                  <a:spAutoFit/>
                </a:bodyPr>
                <a:lstStyle/>
                <a:p>
                  <a:pPr algn="ctr"/>
                  <a:r>
                    <a:rPr lang="it-IT" sz="900" dirty="0">
                      <a:solidFill>
                        <a:schemeClr val="tx1">
                          <a:lumMod val="65000"/>
                          <a:lumOff val="35000"/>
                        </a:schemeClr>
                      </a:solidFill>
                    </a:rPr>
                    <a:t>80 e oltre</a:t>
                  </a:r>
                </a:p>
              </p:txBody>
            </p:sp>
          </p:grpSp>
        </p:grpSp>
        <p:sp>
          <p:nvSpPr>
            <p:cNvPr id="19" name="Rettangolo 18">
              <a:extLst>
                <a:ext uri="{FF2B5EF4-FFF2-40B4-BE49-F238E27FC236}">
                  <a16:creationId xmlns:a16="http://schemas.microsoft.com/office/drawing/2014/main" xmlns="" id="{5D31AE70-3114-4C00-A179-CA73F00065D0}"/>
                </a:ext>
              </a:extLst>
            </p:cNvPr>
            <p:cNvSpPr>
              <a:spLocks noChangeAspect="1"/>
            </p:cNvSpPr>
            <p:nvPr/>
          </p:nvSpPr>
          <p:spPr>
            <a:xfrm>
              <a:off x="5362813" y="5556831"/>
              <a:ext cx="880369" cy="246221"/>
            </a:xfrm>
            <a:prstGeom prst="rect">
              <a:avLst/>
            </a:prstGeom>
          </p:spPr>
          <p:txBody>
            <a:bodyPr wrap="none">
              <a:spAutoFit/>
            </a:bodyPr>
            <a:lstStyle/>
            <a:p>
              <a:pPr algn="ctr"/>
              <a:r>
                <a:rPr lang="it-IT" sz="1000" dirty="0">
                  <a:solidFill>
                    <a:schemeClr val="tx1">
                      <a:lumMod val="65000"/>
                      <a:lumOff val="35000"/>
                    </a:schemeClr>
                  </a:solidFill>
                </a:rPr>
                <a:t>Classi di età</a:t>
              </a:r>
            </a:p>
          </p:txBody>
        </p:sp>
        <p:sp>
          <p:nvSpPr>
            <p:cNvPr id="20" name="Rettangolo 19">
              <a:extLst>
                <a:ext uri="{FF2B5EF4-FFF2-40B4-BE49-F238E27FC236}">
                  <a16:creationId xmlns:a16="http://schemas.microsoft.com/office/drawing/2014/main" xmlns="" id="{2C38D71A-43F7-4A4A-9032-2091A0DDA24D}"/>
                </a:ext>
              </a:extLst>
            </p:cNvPr>
            <p:cNvSpPr>
              <a:spLocks noChangeAspect="1"/>
            </p:cNvSpPr>
            <p:nvPr/>
          </p:nvSpPr>
          <p:spPr>
            <a:xfrm rot="16200000" flipH="1">
              <a:off x="2153364" y="4131657"/>
              <a:ext cx="1897199" cy="246221"/>
            </a:xfrm>
            <a:prstGeom prst="rect">
              <a:avLst/>
            </a:prstGeom>
          </p:spPr>
          <p:txBody>
            <a:bodyPr wrap="square">
              <a:spAutoFit/>
            </a:bodyPr>
            <a:lstStyle/>
            <a:p>
              <a:pPr algn="ctr"/>
              <a:r>
                <a:rPr lang="it-IT" sz="1000" dirty="0">
                  <a:solidFill>
                    <a:schemeClr val="tx1">
                      <a:lumMod val="65000"/>
                      <a:lumOff val="35000"/>
                    </a:schemeClr>
                  </a:solidFill>
                </a:rPr>
                <a:t>Densità di frequenza</a:t>
              </a:r>
            </a:p>
          </p:txBody>
        </p:sp>
        <p:grpSp>
          <p:nvGrpSpPr>
            <p:cNvPr id="29" name="Gruppo 28">
              <a:extLst>
                <a:ext uri="{FF2B5EF4-FFF2-40B4-BE49-F238E27FC236}">
                  <a16:creationId xmlns:a16="http://schemas.microsoft.com/office/drawing/2014/main" xmlns="" id="{ABE5748D-B7FE-44D0-9D14-98FDABADFE12}"/>
                </a:ext>
              </a:extLst>
            </p:cNvPr>
            <p:cNvGrpSpPr/>
            <p:nvPr/>
          </p:nvGrpSpPr>
          <p:grpSpPr>
            <a:xfrm>
              <a:off x="3269072" y="3039564"/>
              <a:ext cx="262371" cy="2344513"/>
              <a:chOff x="831365" y="3093670"/>
              <a:chExt cx="262371" cy="2344513"/>
            </a:xfrm>
          </p:grpSpPr>
          <p:sp>
            <p:nvSpPr>
              <p:cNvPr id="22" name="Rettangolo 21">
                <a:extLst>
                  <a:ext uri="{FF2B5EF4-FFF2-40B4-BE49-F238E27FC236}">
                    <a16:creationId xmlns:a16="http://schemas.microsoft.com/office/drawing/2014/main" xmlns="" id="{5944C4F9-53DD-4935-81B0-EBFD4EEE1DBA}"/>
                  </a:ext>
                </a:extLst>
              </p:cNvPr>
              <p:cNvSpPr/>
              <p:nvPr/>
            </p:nvSpPr>
            <p:spPr>
              <a:xfrm rot="16200000">
                <a:off x="763838" y="5108285"/>
                <a:ext cx="444352" cy="215444"/>
              </a:xfrm>
              <a:prstGeom prst="rect">
                <a:avLst/>
              </a:prstGeom>
            </p:spPr>
            <p:txBody>
              <a:bodyPr wrap="none">
                <a:spAutoFit/>
              </a:bodyPr>
              <a:lstStyle/>
              <a:p>
                <a:pPr algn="ctr"/>
                <a:r>
                  <a:rPr lang="it-IT" sz="800" dirty="0">
                    <a:solidFill>
                      <a:schemeClr val="tx1">
                        <a:lumMod val="75000"/>
                        <a:lumOff val="25000"/>
                      </a:schemeClr>
                    </a:solidFill>
                  </a:rPr>
                  <a:t>0,000</a:t>
                </a:r>
              </a:p>
            </p:txBody>
          </p:sp>
          <p:sp>
            <p:nvSpPr>
              <p:cNvPr id="23" name="Rettangolo 22">
                <a:extLst>
                  <a:ext uri="{FF2B5EF4-FFF2-40B4-BE49-F238E27FC236}">
                    <a16:creationId xmlns:a16="http://schemas.microsoft.com/office/drawing/2014/main" xmlns="" id="{668DEC5C-AD70-4E96-A0B9-0132B3895F2A}"/>
                  </a:ext>
                </a:extLst>
              </p:cNvPr>
              <p:cNvSpPr/>
              <p:nvPr/>
            </p:nvSpPr>
            <p:spPr>
              <a:xfrm rot="16200000">
                <a:off x="716910" y="4519246"/>
                <a:ext cx="444353" cy="215444"/>
              </a:xfrm>
              <a:prstGeom prst="rect">
                <a:avLst/>
              </a:prstGeom>
            </p:spPr>
            <p:txBody>
              <a:bodyPr wrap="none">
                <a:spAutoFit/>
              </a:bodyPr>
              <a:lstStyle/>
              <a:p>
                <a:pPr algn="ctr"/>
                <a:r>
                  <a:rPr lang="it-IT" sz="800" dirty="0">
                    <a:solidFill>
                      <a:schemeClr val="tx1">
                        <a:lumMod val="75000"/>
                        <a:lumOff val="25000"/>
                      </a:schemeClr>
                    </a:solidFill>
                  </a:rPr>
                  <a:t>0,005</a:t>
                </a:r>
              </a:p>
            </p:txBody>
          </p:sp>
          <p:sp>
            <p:nvSpPr>
              <p:cNvPr id="24" name="Rettangolo 23">
                <a:extLst>
                  <a:ext uri="{FF2B5EF4-FFF2-40B4-BE49-F238E27FC236}">
                    <a16:creationId xmlns:a16="http://schemas.microsoft.com/office/drawing/2014/main" xmlns="" id="{5D422A3F-ACF2-4C55-AB42-15DD06AE9F5C}"/>
                  </a:ext>
                </a:extLst>
              </p:cNvPr>
              <p:cNvSpPr/>
              <p:nvPr/>
            </p:nvSpPr>
            <p:spPr>
              <a:xfrm rot="16200000">
                <a:off x="745549" y="3872924"/>
                <a:ext cx="444352" cy="215444"/>
              </a:xfrm>
              <a:prstGeom prst="rect">
                <a:avLst/>
              </a:prstGeom>
            </p:spPr>
            <p:txBody>
              <a:bodyPr wrap="none">
                <a:spAutoFit/>
              </a:bodyPr>
              <a:lstStyle/>
              <a:p>
                <a:pPr algn="ctr"/>
                <a:r>
                  <a:rPr lang="it-IT" sz="800" dirty="0">
                    <a:solidFill>
                      <a:schemeClr val="tx1">
                        <a:lumMod val="75000"/>
                        <a:lumOff val="25000"/>
                      </a:schemeClr>
                    </a:solidFill>
                  </a:rPr>
                  <a:t>0,010</a:t>
                </a:r>
              </a:p>
            </p:txBody>
          </p:sp>
          <p:sp>
            <p:nvSpPr>
              <p:cNvPr id="28" name="Rettangolo 27">
                <a:extLst>
                  <a:ext uri="{FF2B5EF4-FFF2-40B4-BE49-F238E27FC236}">
                    <a16:creationId xmlns:a16="http://schemas.microsoft.com/office/drawing/2014/main" xmlns="" id="{02976C81-D9D3-4375-8070-45D8E19BA8C8}"/>
                  </a:ext>
                </a:extLst>
              </p:cNvPr>
              <p:cNvSpPr/>
              <p:nvPr/>
            </p:nvSpPr>
            <p:spPr>
              <a:xfrm rot="16200000">
                <a:off x="763837" y="3208125"/>
                <a:ext cx="444353" cy="215444"/>
              </a:xfrm>
              <a:prstGeom prst="rect">
                <a:avLst/>
              </a:prstGeom>
            </p:spPr>
            <p:txBody>
              <a:bodyPr wrap="none">
                <a:spAutoFit/>
              </a:bodyPr>
              <a:lstStyle/>
              <a:p>
                <a:pPr algn="ctr"/>
                <a:r>
                  <a:rPr lang="it-IT" sz="800" dirty="0">
                    <a:solidFill>
                      <a:schemeClr val="tx1">
                        <a:lumMod val="75000"/>
                        <a:lumOff val="25000"/>
                      </a:schemeClr>
                    </a:solidFill>
                  </a:rPr>
                  <a:t>0,015</a:t>
                </a:r>
              </a:p>
            </p:txBody>
          </p:sp>
        </p:grpSp>
        <p:sp>
          <p:nvSpPr>
            <p:cNvPr id="31" name="Rettangolo 30">
              <a:extLst>
                <a:ext uri="{FF2B5EF4-FFF2-40B4-BE49-F238E27FC236}">
                  <a16:creationId xmlns:a16="http://schemas.microsoft.com/office/drawing/2014/main" xmlns="" id="{EBC0EEDE-15EB-4DCD-B661-C541FA36EAAB}"/>
                </a:ext>
              </a:extLst>
            </p:cNvPr>
            <p:cNvSpPr/>
            <p:nvPr/>
          </p:nvSpPr>
          <p:spPr>
            <a:xfrm>
              <a:off x="3667532" y="3916387"/>
              <a:ext cx="444352" cy="215444"/>
            </a:xfrm>
            <a:prstGeom prst="rect">
              <a:avLst/>
            </a:prstGeom>
          </p:spPr>
          <p:txBody>
            <a:bodyPr wrap="none">
              <a:spAutoFit/>
            </a:bodyPr>
            <a:lstStyle/>
            <a:p>
              <a:pPr algn="ctr"/>
              <a:r>
                <a:rPr lang="it-IT" sz="800" dirty="0">
                  <a:solidFill>
                    <a:schemeClr val="tx1">
                      <a:lumMod val="75000"/>
                      <a:lumOff val="25000"/>
                    </a:schemeClr>
                  </a:solidFill>
                </a:rPr>
                <a:t>0,009</a:t>
              </a:r>
            </a:p>
          </p:txBody>
        </p:sp>
        <p:sp>
          <p:nvSpPr>
            <p:cNvPr id="32" name="Rettangolo 31">
              <a:extLst>
                <a:ext uri="{FF2B5EF4-FFF2-40B4-BE49-F238E27FC236}">
                  <a16:creationId xmlns:a16="http://schemas.microsoft.com/office/drawing/2014/main" xmlns="" id="{1D42F216-3AB5-4537-A87B-7D0387E5A159}"/>
                </a:ext>
              </a:extLst>
            </p:cNvPr>
            <p:cNvSpPr/>
            <p:nvPr/>
          </p:nvSpPr>
          <p:spPr>
            <a:xfrm>
              <a:off x="4528254" y="3638514"/>
              <a:ext cx="444353" cy="215444"/>
            </a:xfrm>
            <a:prstGeom prst="rect">
              <a:avLst/>
            </a:prstGeom>
          </p:spPr>
          <p:txBody>
            <a:bodyPr wrap="none">
              <a:spAutoFit/>
            </a:bodyPr>
            <a:lstStyle/>
            <a:p>
              <a:pPr algn="ctr"/>
              <a:r>
                <a:rPr lang="it-IT" sz="800" dirty="0">
                  <a:solidFill>
                    <a:schemeClr val="tx1">
                      <a:lumMod val="75000"/>
                      <a:lumOff val="25000"/>
                    </a:schemeClr>
                  </a:solidFill>
                </a:rPr>
                <a:t>0,011</a:t>
              </a:r>
            </a:p>
          </p:txBody>
        </p:sp>
        <p:sp>
          <p:nvSpPr>
            <p:cNvPr id="33" name="Rettangolo 32">
              <a:extLst>
                <a:ext uri="{FF2B5EF4-FFF2-40B4-BE49-F238E27FC236}">
                  <a16:creationId xmlns:a16="http://schemas.microsoft.com/office/drawing/2014/main" xmlns="" id="{5CA37E96-387F-49F2-8366-E35A8651E22F}"/>
                </a:ext>
              </a:extLst>
            </p:cNvPr>
            <p:cNvSpPr/>
            <p:nvPr/>
          </p:nvSpPr>
          <p:spPr>
            <a:xfrm>
              <a:off x="5637825" y="3112144"/>
              <a:ext cx="444353" cy="215444"/>
            </a:xfrm>
            <a:prstGeom prst="rect">
              <a:avLst/>
            </a:prstGeom>
          </p:spPr>
          <p:txBody>
            <a:bodyPr wrap="none">
              <a:spAutoFit/>
            </a:bodyPr>
            <a:lstStyle/>
            <a:p>
              <a:pPr algn="ctr"/>
              <a:r>
                <a:rPr lang="it-IT" sz="800" dirty="0">
                  <a:solidFill>
                    <a:schemeClr val="tx1">
                      <a:lumMod val="75000"/>
                      <a:lumOff val="25000"/>
                    </a:schemeClr>
                  </a:solidFill>
                </a:rPr>
                <a:t>0,015</a:t>
              </a:r>
            </a:p>
          </p:txBody>
        </p:sp>
        <p:sp>
          <p:nvSpPr>
            <p:cNvPr id="34" name="Rettangolo 33">
              <a:extLst>
                <a:ext uri="{FF2B5EF4-FFF2-40B4-BE49-F238E27FC236}">
                  <a16:creationId xmlns:a16="http://schemas.microsoft.com/office/drawing/2014/main" xmlns="" id="{853593A8-A660-4444-A68E-8E8B4EB91EE4}"/>
                </a:ext>
              </a:extLst>
            </p:cNvPr>
            <p:cNvSpPr/>
            <p:nvPr/>
          </p:nvSpPr>
          <p:spPr>
            <a:xfrm>
              <a:off x="6497350" y="3650706"/>
              <a:ext cx="444353" cy="215444"/>
            </a:xfrm>
            <a:prstGeom prst="rect">
              <a:avLst/>
            </a:prstGeom>
          </p:spPr>
          <p:txBody>
            <a:bodyPr wrap="none">
              <a:spAutoFit/>
            </a:bodyPr>
            <a:lstStyle/>
            <a:p>
              <a:pPr algn="ctr"/>
              <a:r>
                <a:rPr lang="it-IT" sz="800" dirty="0">
                  <a:solidFill>
                    <a:schemeClr val="tx1">
                      <a:lumMod val="75000"/>
                      <a:lumOff val="25000"/>
                    </a:schemeClr>
                  </a:solidFill>
                </a:rPr>
                <a:t>0,011</a:t>
              </a:r>
            </a:p>
          </p:txBody>
        </p:sp>
        <p:sp>
          <p:nvSpPr>
            <p:cNvPr id="35" name="Rettangolo 34">
              <a:extLst>
                <a:ext uri="{FF2B5EF4-FFF2-40B4-BE49-F238E27FC236}">
                  <a16:creationId xmlns:a16="http://schemas.microsoft.com/office/drawing/2014/main" xmlns="" id="{9D71D236-A8D9-4504-B4E7-E0034A8D1E3A}"/>
                </a:ext>
              </a:extLst>
            </p:cNvPr>
            <p:cNvSpPr/>
            <p:nvPr/>
          </p:nvSpPr>
          <p:spPr>
            <a:xfrm>
              <a:off x="7289336" y="4579595"/>
              <a:ext cx="444353" cy="215444"/>
            </a:xfrm>
            <a:prstGeom prst="rect">
              <a:avLst/>
            </a:prstGeom>
          </p:spPr>
          <p:txBody>
            <a:bodyPr wrap="none">
              <a:spAutoFit/>
            </a:bodyPr>
            <a:lstStyle/>
            <a:p>
              <a:pPr algn="ctr"/>
              <a:r>
                <a:rPr lang="it-IT" sz="800" dirty="0">
                  <a:solidFill>
                    <a:schemeClr val="tx1">
                      <a:lumMod val="75000"/>
                      <a:lumOff val="25000"/>
                    </a:schemeClr>
                  </a:solidFill>
                </a:rPr>
                <a:t>0,004</a:t>
              </a:r>
            </a:p>
          </p:txBody>
        </p:sp>
      </p:grpSp>
      <p:sp>
        <p:nvSpPr>
          <p:cNvPr id="30" name="Rettangolo 29">
            <a:extLst>
              <a:ext uri="{FF2B5EF4-FFF2-40B4-BE49-F238E27FC236}">
                <a16:creationId xmlns:a16="http://schemas.microsoft.com/office/drawing/2014/main" xmlns="" id="{061CC12B-20B0-42A7-821B-4D1618A08501}"/>
              </a:ext>
            </a:extLst>
          </p:cNvPr>
          <p:cNvSpPr/>
          <p:nvPr/>
        </p:nvSpPr>
        <p:spPr>
          <a:xfrm>
            <a:off x="776288" y="3158866"/>
            <a:ext cx="2367418" cy="276999"/>
          </a:xfrm>
          <a:prstGeom prst="rect">
            <a:avLst/>
          </a:prstGeom>
        </p:spPr>
        <p:txBody>
          <a:bodyPr wrap="square">
            <a:spAutoFit/>
          </a:bodyPr>
          <a:lstStyle/>
          <a:p>
            <a:pPr algn="just"/>
            <a:r>
              <a:rPr lang="it-IT" sz="1200" b="1" dirty="0">
                <a:solidFill>
                  <a:schemeClr val="tx1">
                    <a:lumMod val="65000"/>
                    <a:lumOff val="35000"/>
                  </a:schemeClr>
                </a:solidFill>
                <a:latin typeface="Verdana" panose="020B0604030504040204" pitchFamily="34" charset="0"/>
                <a:ea typeface="Verdana" panose="020B0604030504040204" pitchFamily="34" charset="0"/>
              </a:rPr>
              <a:t>Popolazione al 1/1/2019</a:t>
            </a:r>
          </a:p>
        </p:txBody>
      </p:sp>
      <p:pic>
        <p:nvPicPr>
          <p:cNvPr id="2" name="Immagine 1">
            <a:extLst>
              <a:ext uri="{FF2B5EF4-FFF2-40B4-BE49-F238E27FC236}">
                <a16:creationId xmlns:a16="http://schemas.microsoft.com/office/drawing/2014/main" xmlns="" id="{F7411800-FB46-4FDE-8202-FC7B6B3D3D49}"/>
              </a:ext>
            </a:extLst>
          </p:cNvPr>
          <p:cNvPicPr>
            <a:picLocks noChangeAspect="1"/>
          </p:cNvPicPr>
          <p:nvPr/>
        </p:nvPicPr>
        <p:blipFill>
          <a:blip r:embed="rId4"/>
          <a:stretch>
            <a:fillRect/>
          </a:stretch>
        </p:blipFill>
        <p:spPr>
          <a:xfrm>
            <a:off x="858398" y="3550811"/>
            <a:ext cx="2502713" cy="1444142"/>
          </a:xfrm>
          <a:prstGeom prst="rect">
            <a:avLst/>
          </a:prstGeom>
        </p:spPr>
      </p:pic>
    </p:spTree>
    <p:extLst>
      <p:ext uri="{BB962C8B-B14F-4D97-AF65-F5344CB8AC3E}">
        <p14:creationId xmlns:p14="http://schemas.microsoft.com/office/powerpoint/2010/main" val="3116971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850900" y="920750"/>
            <a:ext cx="7419643" cy="5001369"/>
          </a:xfrm>
          <a:prstGeom prst="rect">
            <a:avLst/>
          </a:prstGeom>
          <a:noFill/>
          <a:ln w="9525">
            <a:noFill/>
            <a:miter lim="800000"/>
            <a:headEnd/>
            <a:tailEnd/>
          </a:ln>
        </p:spPr>
        <p:txBody>
          <a:bodyPr wrap="square">
            <a:spAutoFit/>
          </a:bodyPr>
          <a:lstStyle/>
          <a:p>
            <a:pPr algn="just">
              <a:spcBef>
                <a:spcPct val="50000"/>
              </a:spcBef>
            </a:pPr>
            <a:r>
              <a:rPr lang="it-IT" sz="1800" b="0" dirty="0">
                <a:solidFill>
                  <a:srgbClr val="595959"/>
                </a:solidFill>
                <a:latin typeface="Verdana" pitchFamily="34" charset="0"/>
              </a:rPr>
              <a:t>Sono impiegati per rappresentare graficamente caratteri quantitativi discreti, non divisi in classi, e possono configurarsi a segmenti verticali.</a:t>
            </a:r>
          </a:p>
          <a:p>
            <a:pPr algn="just">
              <a:spcBef>
                <a:spcPct val="50000"/>
              </a:spcBef>
            </a:pPr>
            <a:r>
              <a:rPr lang="it-IT" sz="1600" b="1" dirty="0">
                <a:solidFill>
                  <a:srgbClr val="595959"/>
                </a:solidFill>
                <a:latin typeface="Verdana" pitchFamily="34" charset="0"/>
              </a:rPr>
              <a:t>Esempio</a:t>
            </a:r>
            <a:r>
              <a:rPr lang="it-IT" sz="1600" dirty="0">
                <a:solidFill>
                  <a:srgbClr val="595959"/>
                </a:solidFill>
                <a:latin typeface="Verdana" pitchFamily="34" charset="0"/>
              </a:rPr>
              <a:t>.</a:t>
            </a:r>
            <a:r>
              <a:rPr lang="it-IT" sz="1600" b="0" dirty="0">
                <a:solidFill>
                  <a:srgbClr val="595959"/>
                </a:solidFill>
                <a:latin typeface="Verdana" pitchFamily="34" charset="0"/>
              </a:rPr>
              <a:t> Numero dei componenti per famiglia, numero delle stanze delle abitazioni, numero di unità locali delle aziende e così via.</a:t>
            </a:r>
          </a:p>
          <a:p>
            <a:pPr algn="just">
              <a:spcBef>
                <a:spcPct val="50000"/>
              </a:spcBef>
            </a:pPr>
            <a:r>
              <a:rPr lang="it-IT" sz="1800" b="0" dirty="0">
                <a:solidFill>
                  <a:srgbClr val="595959"/>
                </a:solidFill>
                <a:latin typeface="Verdana" pitchFamily="34" charset="0"/>
              </a:rPr>
              <a:t>Si costruiscono come i diagrammi cartesiani aventi due assi perpendicolari: l’asse delle ascisse (x) e l’asse delle ordinate (y), aventi origine comune (0). </a:t>
            </a:r>
          </a:p>
          <a:p>
            <a:pPr algn="just">
              <a:spcBef>
                <a:spcPct val="50000"/>
              </a:spcBef>
            </a:pPr>
            <a:r>
              <a:rPr lang="it-IT" sz="1800" b="0" dirty="0">
                <a:solidFill>
                  <a:srgbClr val="595959"/>
                </a:solidFill>
                <a:latin typeface="Verdana" pitchFamily="34" charset="0"/>
              </a:rPr>
              <a:t>Ogni coppia ordinata di valori (</a:t>
            </a:r>
            <a:r>
              <a:rPr lang="it-IT" sz="1800" b="0" dirty="0" err="1">
                <a:solidFill>
                  <a:srgbClr val="595959"/>
                </a:solidFill>
                <a:latin typeface="Verdana" pitchFamily="34" charset="0"/>
              </a:rPr>
              <a:t>x</a:t>
            </a:r>
            <a:r>
              <a:rPr lang="it-IT" sz="1800" b="0" baseline="-25000" dirty="0" err="1">
                <a:solidFill>
                  <a:srgbClr val="595959"/>
                </a:solidFill>
                <a:latin typeface="Verdana" pitchFamily="34" charset="0"/>
              </a:rPr>
              <a:t>i</a:t>
            </a:r>
            <a:r>
              <a:rPr lang="it-IT" sz="1800" b="0" dirty="0" err="1">
                <a:solidFill>
                  <a:srgbClr val="595959"/>
                </a:solidFill>
                <a:latin typeface="Verdana" pitchFamily="34" charset="0"/>
              </a:rPr>
              <a:t>,y</a:t>
            </a:r>
            <a:r>
              <a:rPr lang="it-IT" sz="1800" b="0" baseline="-25000" dirty="0" err="1">
                <a:solidFill>
                  <a:srgbClr val="595959"/>
                </a:solidFill>
                <a:latin typeface="Verdana" pitchFamily="34" charset="0"/>
              </a:rPr>
              <a:t>i</a:t>
            </a:r>
            <a:r>
              <a:rPr lang="it-IT" sz="1800" b="0" dirty="0">
                <a:solidFill>
                  <a:srgbClr val="595959"/>
                </a:solidFill>
                <a:latin typeface="Verdana" pitchFamily="34" charset="0"/>
              </a:rPr>
              <a:t>) determinerà un punto nel piano e l’insieme di tutte le coppie (x</a:t>
            </a:r>
            <a:r>
              <a:rPr lang="it-IT" sz="1800" b="0" baseline="-25000" dirty="0">
                <a:solidFill>
                  <a:srgbClr val="595959"/>
                </a:solidFill>
                <a:latin typeface="Verdana" pitchFamily="34" charset="0"/>
              </a:rPr>
              <a:t>i</a:t>
            </a:r>
            <a:r>
              <a:rPr lang="it-IT" sz="1800" b="0" dirty="0">
                <a:solidFill>
                  <a:srgbClr val="595959"/>
                </a:solidFill>
                <a:latin typeface="Verdana" pitchFamily="34" charset="0"/>
              </a:rPr>
              <a:t> = modalità quantitativa i-esima, </a:t>
            </a:r>
            <a:r>
              <a:rPr lang="it-IT" sz="1800" b="0" dirty="0" err="1">
                <a:solidFill>
                  <a:srgbClr val="595959"/>
                </a:solidFill>
                <a:latin typeface="Verdana" pitchFamily="34" charset="0"/>
              </a:rPr>
              <a:t>y</a:t>
            </a:r>
            <a:r>
              <a:rPr lang="it-IT" sz="1800" b="0" baseline="-25000" dirty="0" err="1">
                <a:solidFill>
                  <a:srgbClr val="595959"/>
                </a:solidFill>
                <a:latin typeface="Verdana" pitchFamily="34" charset="0"/>
              </a:rPr>
              <a:t>i</a:t>
            </a:r>
            <a:r>
              <a:rPr lang="it-IT" sz="1800" b="0" dirty="0">
                <a:solidFill>
                  <a:srgbClr val="595959"/>
                </a:solidFill>
                <a:latin typeface="Verdana" pitchFamily="34" charset="0"/>
              </a:rPr>
              <a:t> = frequenza della modalità i-esima) determinerà l’insieme dei punti nel piano che costituiscono la rappresentazione grafica della distribuzione considerata.</a:t>
            </a:r>
          </a:p>
          <a:p>
            <a:pPr algn="just">
              <a:spcBef>
                <a:spcPct val="50000"/>
              </a:spcBef>
            </a:pPr>
            <a:r>
              <a:rPr lang="it-IT" sz="1800" b="0" dirty="0">
                <a:solidFill>
                  <a:srgbClr val="595959"/>
                </a:solidFill>
                <a:latin typeface="Verdana" pitchFamily="34" charset="0"/>
              </a:rPr>
              <a:t>Per rendere maggiormente visibili tali punti, si tracciano dei segmenti verticali congiungenti l’ascissa (x</a:t>
            </a:r>
            <a:r>
              <a:rPr lang="it-IT" sz="1800" b="0" baseline="-25000" dirty="0">
                <a:solidFill>
                  <a:srgbClr val="595959"/>
                </a:solidFill>
                <a:latin typeface="Verdana" pitchFamily="34" charset="0"/>
              </a:rPr>
              <a:t>i</a:t>
            </a:r>
            <a:r>
              <a:rPr lang="it-IT" sz="1800" b="0" dirty="0">
                <a:solidFill>
                  <a:srgbClr val="595959"/>
                </a:solidFill>
                <a:latin typeface="Verdana" pitchFamily="34" charset="0"/>
              </a:rPr>
              <a:t>) con il punto del piano corrispondente all’ordinata (</a:t>
            </a:r>
            <a:r>
              <a:rPr lang="it-IT" sz="1800" b="0" dirty="0" err="1">
                <a:solidFill>
                  <a:srgbClr val="595959"/>
                </a:solidFill>
                <a:latin typeface="Verdana" pitchFamily="34" charset="0"/>
              </a:rPr>
              <a:t>y</a:t>
            </a:r>
            <a:r>
              <a:rPr lang="it-IT" sz="1800" b="0" baseline="-25000" dirty="0" err="1">
                <a:solidFill>
                  <a:srgbClr val="595959"/>
                </a:solidFill>
                <a:latin typeface="Verdana" pitchFamily="34" charset="0"/>
              </a:rPr>
              <a:t>i</a:t>
            </a:r>
            <a:r>
              <a:rPr lang="it-IT" sz="1800" b="0" dirty="0">
                <a:solidFill>
                  <a:srgbClr val="595959"/>
                </a:solidFill>
                <a:latin typeface="Verdana" pitchFamily="34" charset="0"/>
              </a:rPr>
              <a:t>).  </a:t>
            </a:r>
          </a:p>
        </p:txBody>
      </p:sp>
      <p:sp>
        <p:nvSpPr>
          <p:cNvPr id="5" name="Rectangle 3"/>
          <p:cNvSpPr>
            <a:spLocks noGrp="1" noChangeArrowheads="1"/>
          </p:cNvSpPr>
          <p:nvPr>
            <p:ph type="title"/>
          </p:nvPr>
        </p:nvSpPr>
        <p:spPr>
          <a:xfrm>
            <a:off x="850900" y="546100"/>
            <a:ext cx="7419643" cy="749300"/>
          </a:xfrm>
        </p:spPr>
        <p:txBody>
          <a:bodyPr/>
          <a:lstStyle/>
          <a:p>
            <a:pPr algn="l">
              <a:defRPr/>
            </a:pP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b) Diagrammi cartesiani a segmenti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(1/2)</a:t>
            </a:r>
            <a:r>
              <a:rPr dirty="0">
                <a:effectLst/>
              </a:rPr>
              <a:t/>
            </a:r>
            <a:br>
              <a:rPr dirty="0">
                <a:effectLst/>
              </a:rPr>
            </a:br>
            <a:endParaRPr dirty="0">
              <a:effectLst/>
            </a:endParaRPr>
          </a:p>
        </p:txBody>
      </p:sp>
    </p:spTree>
    <p:extLst>
      <p:ext uri="{BB962C8B-B14F-4D97-AF65-F5344CB8AC3E}">
        <p14:creationId xmlns:p14="http://schemas.microsoft.com/office/powerpoint/2010/main" val="2103130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818866" y="419862"/>
            <a:ext cx="7867934" cy="749300"/>
          </a:xfrm>
        </p:spPr>
        <p:txBody>
          <a:bodyPr/>
          <a:lstStyle/>
          <a:p>
            <a:pPr algn="l">
              <a:defRPr/>
            </a:pP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b)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Diagrammi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cartesiani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segmenti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(2/2)</a:t>
            </a:r>
            <a:b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br>
            <a:endPar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CasellaDiTesto 9">
            <a:extLst>
              <a:ext uri="{FF2B5EF4-FFF2-40B4-BE49-F238E27FC236}">
                <a16:creationId xmlns:a16="http://schemas.microsoft.com/office/drawing/2014/main" xmlns="" id="{00E14C13-8319-47DF-89F3-6477B7BF24F9}"/>
              </a:ext>
            </a:extLst>
          </p:cNvPr>
          <p:cNvSpPr txBox="1">
            <a:spLocks noChangeArrowheads="1"/>
          </p:cNvSpPr>
          <p:nvPr/>
        </p:nvSpPr>
        <p:spPr bwMode="auto">
          <a:xfrm>
            <a:off x="1852677" y="1106463"/>
            <a:ext cx="5576823" cy="646331"/>
          </a:xfrm>
          <a:prstGeom prst="rect">
            <a:avLst/>
          </a:prstGeom>
          <a:noFill/>
          <a:ln w="9525">
            <a:noFill/>
            <a:miter lim="800000"/>
            <a:headEnd/>
            <a:tailEnd/>
          </a:ln>
        </p:spPr>
        <p:txBody>
          <a:bodyPr wrap="square">
            <a:spAutoFit/>
          </a:bodyPr>
          <a:lstStyle/>
          <a:p>
            <a:pPr>
              <a:spcBef>
                <a:spcPct val="50000"/>
              </a:spcBef>
              <a:defRPr/>
            </a:pPr>
            <a:r>
              <a:rPr lang="it-IT" sz="1200" b="1" dirty="0">
                <a:solidFill>
                  <a:schemeClr val="tx1">
                    <a:lumMod val="65000"/>
                    <a:lumOff val="35000"/>
                  </a:schemeClr>
                </a:solidFill>
                <a:latin typeface="Verdana" pitchFamily="34" charset="0"/>
                <a:cs typeface="+mn-cs"/>
              </a:rPr>
              <a:t>Persone di 14 anni e più per livello di soddisfazione per la vita nel complesso (a) in Italia - Anno 2019 </a:t>
            </a:r>
            <a:r>
              <a:rPr lang="it-IT" sz="1200" b="0" dirty="0">
                <a:solidFill>
                  <a:schemeClr val="tx1">
                    <a:lumMod val="65000"/>
                    <a:lumOff val="35000"/>
                  </a:schemeClr>
                </a:solidFill>
                <a:latin typeface="Verdana" pitchFamily="34" charset="0"/>
                <a:cs typeface="+mn-cs"/>
              </a:rPr>
              <a:t>(per 100 persone di 14 anni e più)</a:t>
            </a:r>
          </a:p>
        </p:txBody>
      </p:sp>
      <p:sp>
        <p:nvSpPr>
          <p:cNvPr id="16" name="CasellaDiTesto 9">
            <a:extLst>
              <a:ext uri="{FF2B5EF4-FFF2-40B4-BE49-F238E27FC236}">
                <a16:creationId xmlns:a16="http://schemas.microsoft.com/office/drawing/2014/main" xmlns="" id="{3873FFFE-5360-42A8-B206-5414EEF7CC22}"/>
              </a:ext>
            </a:extLst>
          </p:cNvPr>
          <p:cNvSpPr txBox="1">
            <a:spLocks noChangeArrowheads="1"/>
          </p:cNvSpPr>
          <p:nvPr/>
        </p:nvSpPr>
        <p:spPr bwMode="auto">
          <a:xfrm>
            <a:off x="938146" y="6262187"/>
            <a:ext cx="5349240" cy="784830"/>
          </a:xfrm>
          <a:prstGeom prst="rect">
            <a:avLst/>
          </a:prstGeom>
          <a:noFill/>
          <a:ln w="9525">
            <a:noFill/>
            <a:miter lim="800000"/>
            <a:headEnd/>
            <a:tailEnd/>
          </a:ln>
        </p:spPr>
        <p:txBody>
          <a:bodyPr wrap="square">
            <a:spAutoFit/>
          </a:bodyPr>
          <a:lstStyle/>
          <a:p>
            <a:pPr>
              <a:spcBef>
                <a:spcPct val="50000"/>
              </a:spcBef>
              <a:defRPr/>
            </a:pPr>
            <a:r>
              <a:rPr lang="it-IT" sz="900" b="1" dirty="0">
                <a:solidFill>
                  <a:schemeClr val="tx1">
                    <a:lumMod val="65000"/>
                    <a:lumOff val="35000"/>
                  </a:schemeClr>
                </a:solidFill>
                <a:latin typeface="Verdana" pitchFamily="34" charset="0"/>
                <a:cs typeface="+mn-cs"/>
              </a:rPr>
              <a:t>Fonte: Istat, Indagine Multiscopo “Aspetti della vita quotidiana”</a:t>
            </a:r>
          </a:p>
          <a:p>
            <a:pPr>
              <a:spcBef>
                <a:spcPct val="50000"/>
              </a:spcBef>
              <a:defRPr/>
            </a:pPr>
            <a:r>
              <a:rPr lang="it-IT" sz="900" b="1" dirty="0">
                <a:solidFill>
                  <a:schemeClr val="tx1">
                    <a:lumMod val="65000"/>
                    <a:lumOff val="35000"/>
                  </a:schemeClr>
                </a:solidFill>
                <a:latin typeface="Verdana" pitchFamily="34" charset="0"/>
                <a:cs typeface="+mn-cs"/>
              </a:rPr>
              <a:t>(a) Espresso con un punteggio da 0 (per niente soddisfatto) a 10 (molto soddisfatto)</a:t>
            </a:r>
          </a:p>
          <a:p>
            <a:pPr>
              <a:spcBef>
                <a:spcPct val="50000"/>
              </a:spcBef>
              <a:defRPr/>
            </a:pPr>
            <a:endParaRPr lang="it-IT" sz="900" dirty="0">
              <a:solidFill>
                <a:schemeClr val="tx1">
                  <a:lumMod val="65000"/>
                  <a:lumOff val="35000"/>
                </a:schemeClr>
              </a:solidFill>
              <a:latin typeface="Verdana" pitchFamily="34" charset="0"/>
              <a:cs typeface="+mn-cs"/>
            </a:endParaRPr>
          </a:p>
        </p:txBody>
      </p:sp>
      <p:pic>
        <p:nvPicPr>
          <p:cNvPr id="5" name="Immagine 4" descr="Immagine che contiene bianco&#10;&#10;Descrizione generata automaticamente">
            <a:extLst>
              <a:ext uri="{FF2B5EF4-FFF2-40B4-BE49-F238E27FC236}">
                <a16:creationId xmlns:a16="http://schemas.microsoft.com/office/drawing/2014/main" xmlns="" id="{CDD61EA5-FCBA-41AF-8C67-FA38FEC8D436}"/>
              </a:ext>
            </a:extLst>
          </p:cNvPr>
          <p:cNvPicPr>
            <a:picLocks noChangeAspect="1"/>
          </p:cNvPicPr>
          <p:nvPr/>
        </p:nvPicPr>
        <p:blipFill>
          <a:blip r:embed="rId3"/>
          <a:stretch>
            <a:fillRect/>
          </a:stretch>
        </p:blipFill>
        <p:spPr>
          <a:xfrm>
            <a:off x="1460500" y="1791909"/>
            <a:ext cx="6132485" cy="4264435"/>
          </a:xfrm>
          <a:prstGeom prst="rect">
            <a:avLst/>
          </a:prstGeom>
        </p:spPr>
      </p:pic>
    </p:spTree>
    <p:extLst>
      <p:ext uri="{BB962C8B-B14F-4D97-AF65-F5344CB8AC3E}">
        <p14:creationId xmlns:p14="http://schemas.microsoft.com/office/powerpoint/2010/main" val="2673287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76288" y="1497276"/>
            <a:ext cx="7617085" cy="3970318"/>
          </a:xfrm>
          <a:prstGeom prst="rect">
            <a:avLst/>
          </a:prstGeom>
          <a:noFill/>
          <a:ln w="9525">
            <a:noFill/>
            <a:miter lim="800000"/>
            <a:headEnd/>
            <a:tailEnd/>
          </a:ln>
        </p:spPr>
        <p:txBody>
          <a:bodyPr wrap="square">
            <a:spAutoFit/>
          </a:bodyPr>
          <a:lstStyle/>
          <a:p>
            <a:pPr algn="just">
              <a:spcBef>
                <a:spcPct val="50000"/>
              </a:spcBef>
              <a:defRPr/>
            </a:pPr>
            <a:r>
              <a:rPr lang="it-IT" sz="1800" b="0" dirty="0">
                <a:solidFill>
                  <a:schemeClr val="tx1">
                    <a:lumMod val="65000"/>
                    <a:lumOff val="35000"/>
                  </a:schemeClr>
                </a:solidFill>
                <a:latin typeface="Verdana" pitchFamily="34" charset="0"/>
                <a:cs typeface="+mn-cs"/>
              </a:rPr>
              <a:t>I diagrammi cartesiani ortogonali sono impiegati anche per rappresentare graficamente i caratteri quantitativi continui (come ad esempio età, prezzi) o, nel caso delle serie storiche, per quei caratteri che si suppone si modifichino con continuità nel tempo.</a:t>
            </a:r>
          </a:p>
          <a:p>
            <a:pPr algn="just">
              <a:spcBef>
                <a:spcPct val="50000"/>
              </a:spcBef>
              <a:defRPr/>
            </a:pPr>
            <a:r>
              <a:rPr lang="it-IT" sz="1800" b="0" dirty="0">
                <a:solidFill>
                  <a:schemeClr val="tx1">
                    <a:lumMod val="65000"/>
                    <a:lumOff val="35000"/>
                  </a:schemeClr>
                </a:solidFill>
                <a:latin typeface="Verdana" pitchFamily="34" charset="0"/>
                <a:cs typeface="+mn-cs"/>
              </a:rPr>
              <a:t>La costruzione di tali diagrammi è del tutto analoga a quella vista per i diagrammi ad aste o segmenti salvo che, in questo caso, una volta ottenuti nel piano cartesiano i punti (</a:t>
            </a:r>
            <a:r>
              <a:rPr lang="it-IT" sz="1800" b="0" dirty="0" err="1">
                <a:solidFill>
                  <a:schemeClr val="tx1">
                    <a:lumMod val="65000"/>
                    <a:lumOff val="35000"/>
                  </a:schemeClr>
                </a:solidFill>
                <a:latin typeface="Verdana" pitchFamily="34" charset="0"/>
                <a:cs typeface="+mn-cs"/>
              </a:rPr>
              <a:t>x</a:t>
            </a:r>
            <a:r>
              <a:rPr lang="it-IT" sz="1800" b="0" baseline="-25000" dirty="0" err="1">
                <a:solidFill>
                  <a:schemeClr val="tx1">
                    <a:lumMod val="65000"/>
                    <a:lumOff val="35000"/>
                  </a:schemeClr>
                </a:solidFill>
                <a:latin typeface="Verdana" pitchFamily="34" charset="0"/>
                <a:cs typeface="+mn-cs"/>
              </a:rPr>
              <a:t>i</a:t>
            </a:r>
            <a:r>
              <a:rPr lang="it-IT" sz="1800" b="0" dirty="0" err="1">
                <a:solidFill>
                  <a:schemeClr val="tx1">
                    <a:lumMod val="65000"/>
                    <a:lumOff val="35000"/>
                  </a:schemeClr>
                </a:solidFill>
                <a:latin typeface="Verdana" pitchFamily="34" charset="0"/>
                <a:cs typeface="+mn-cs"/>
              </a:rPr>
              <a:t>,y</a:t>
            </a:r>
            <a:r>
              <a:rPr lang="it-IT" sz="1800" b="0" baseline="-25000" dirty="0" err="1">
                <a:solidFill>
                  <a:schemeClr val="tx1">
                    <a:lumMod val="65000"/>
                    <a:lumOff val="35000"/>
                  </a:schemeClr>
                </a:solidFill>
                <a:latin typeface="Verdana" pitchFamily="34" charset="0"/>
                <a:cs typeface="+mn-cs"/>
              </a:rPr>
              <a:t>i</a:t>
            </a:r>
            <a:r>
              <a:rPr lang="it-IT" sz="1800" b="0" dirty="0">
                <a:solidFill>
                  <a:schemeClr val="tx1">
                    <a:lumMod val="65000"/>
                    <a:lumOff val="35000"/>
                  </a:schemeClr>
                </a:solidFill>
                <a:latin typeface="Verdana" pitchFamily="34" charset="0"/>
                <a:cs typeface="+mn-cs"/>
              </a:rPr>
              <a:t>) rappresentanti la distribuzione considerata, essi vanno uniti mediante una spezzata detta </a:t>
            </a:r>
            <a:r>
              <a:rPr lang="it-IT" sz="1800" b="1" dirty="0">
                <a:solidFill>
                  <a:schemeClr val="tx1">
                    <a:lumMod val="65000"/>
                    <a:lumOff val="35000"/>
                  </a:schemeClr>
                </a:solidFill>
                <a:latin typeface="Verdana" pitchFamily="34" charset="0"/>
                <a:cs typeface="+mn-cs"/>
              </a:rPr>
              <a:t>poligono di frequenza</a:t>
            </a:r>
            <a:r>
              <a:rPr lang="it-IT" sz="1800" b="0" dirty="0">
                <a:solidFill>
                  <a:schemeClr val="tx1">
                    <a:lumMod val="65000"/>
                    <a:lumOff val="35000"/>
                  </a:schemeClr>
                </a:solidFill>
                <a:latin typeface="Verdana" pitchFamily="34" charset="0"/>
                <a:cs typeface="+mn-cs"/>
              </a:rPr>
              <a:t>.</a:t>
            </a:r>
          </a:p>
          <a:p>
            <a:pPr algn="just">
              <a:spcBef>
                <a:spcPct val="50000"/>
              </a:spcBef>
              <a:defRPr/>
            </a:pPr>
            <a:r>
              <a:rPr lang="it-IT" sz="1800" b="0" dirty="0">
                <a:solidFill>
                  <a:schemeClr val="tx1">
                    <a:lumMod val="65000"/>
                    <a:lumOff val="35000"/>
                  </a:schemeClr>
                </a:solidFill>
                <a:latin typeface="Verdana" pitchFamily="34" charset="0"/>
              </a:rPr>
              <a:t>All’aumentare del numero di unità rilevate il poligono di frequenza si approssima sempre più a una linea continua detta </a:t>
            </a:r>
            <a:r>
              <a:rPr lang="it-IT" sz="1800" b="1" dirty="0">
                <a:solidFill>
                  <a:schemeClr val="tx1">
                    <a:lumMod val="65000"/>
                    <a:lumOff val="35000"/>
                  </a:schemeClr>
                </a:solidFill>
                <a:latin typeface="Verdana" pitchFamily="34" charset="0"/>
              </a:rPr>
              <a:t>curva di frequenza</a:t>
            </a:r>
            <a:r>
              <a:rPr lang="it-IT" dirty="0">
                <a:solidFill>
                  <a:schemeClr val="tx1">
                    <a:lumMod val="65000"/>
                    <a:lumOff val="35000"/>
                  </a:schemeClr>
                </a:solidFill>
                <a:latin typeface="Verdana" pitchFamily="34" charset="0"/>
              </a:rPr>
              <a:t>.</a:t>
            </a:r>
            <a:endParaRPr lang="it-IT" sz="1800" b="0" dirty="0">
              <a:solidFill>
                <a:schemeClr val="tx1">
                  <a:lumMod val="65000"/>
                  <a:lumOff val="35000"/>
                </a:schemeClr>
              </a:solidFill>
              <a:latin typeface="Verdana" pitchFamily="34" charset="0"/>
              <a:cs typeface="+mn-cs"/>
            </a:endParaRPr>
          </a:p>
        </p:txBody>
      </p:sp>
      <p:sp>
        <p:nvSpPr>
          <p:cNvPr id="6" name="Rectangle 3"/>
          <p:cNvSpPr>
            <a:spLocks noGrp="1" noChangeArrowheads="1"/>
          </p:cNvSpPr>
          <p:nvPr>
            <p:ph type="title"/>
          </p:nvPr>
        </p:nvSpPr>
        <p:spPr>
          <a:xfrm>
            <a:off x="776288" y="397470"/>
            <a:ext cx="7910512" cy="749300"/>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c)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Poligono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e </a:t>
            </a:r>
            <a:r>
              <a:rPr sz="2400" err="1">
                <a:solidFill>
                  <a:srgbClr val="C00000"/>
                </a:solidFill>
                <a:effectLst/>
                <a:latin typeface="Verdana" panose="020B0604030504040204" pitchFamily="34" charset="0"/>
                <a:ea typeface="Verdana" panose="020B0604030504040204" pitchFamily="34" charset="0"/>
                <a:cs typeface="Verdana" panose="020B0604030504040204" pitchFamily="34" charset="0"/>
              </a:rPr>
              <a:t>curva</a:t>
            </a:r>
            <a:r>
              <a:rPr sz="2400">
                <a:solidFill>
                  <a:srgbClr val="C00000"/>
                </a:solidFill>
                <a:effectLst/>
                <a:latin typeface="Verdana" panose="020B0604030504040204" pitchFamily="34" charset="0"/>
                <a:ea typeface="Verdana" panose="020B0604030504040204" pitchFamily="34" charset="0"/>
                <a:cs typeface="Verdana" panose="020B0604030504040204" pitchFamily="34" charset="0"/>
              </a:rPr>
              <a:t> di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frequenza</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per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variabili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continue 	</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(1/4) </a:t>
            </a:r>
          </a:p>
        </p:txBody>
      </p:sp>
    </p:spTree>
    <p:extLst>
      <p:ext uri="{BB962C8B-B14F-4D97-AF65-F5344CB8AC3E}">
        <p14:creationId xmlns:p14="http://schemas.microsoft.com/office/powerpoint/2010/main" val="268893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804863" y="2535238"/>
            <a:ext cx="6738937" cy="2308324"/>
          </a:xfrm>
          <a:prstGeom prst="rect">
            <a:avLst/>
          </a:prstGeom>
          <a:noFill/>
          <a:ln w="9525">
            <a:noFill/>
            <a:miter lim="800000"/>
            <a:headEnd/>
            <a:tailEnd/>
          </a:ln>
        </p:spPr>
        <p:txBody>
          <a:bodyPr wrap="square">
            <a:spAutoFit/>
          </a:bodyPr>
          <a:lstStyle/>
          <a:p>
            <a:pPr marL="800100" lvl="1" indent="-342900" algn="just">
              <a:spcBef>
                <a:spcPct val="50000"/>
              </a:spcBef>
              <a:buFont typeface="Arial" charset="0"/>
              <a:buAutoNum type="alphaLcParenR"/>
            </a:pPr>
            <a:r>
              <a:rPr lang="it-IT" sz="1800" b="0" dirty="0">
                <a:solidFill>
                  <a:srgbClr val="595959"/>
                </a:solidFill>
                <a:latin typeface="Verdana" pitchFamily="34" charset="0"/>
              </a:rPr>
              <a:t>Obiettivo</a:t>
            </a:r>
          </a:p>
          <a:p>
            <a:pPr marL="800100" lvl="1" indent="-342900">
              <a:spcBef>
                <a:spcPct val="50000"/>
              </a:spcBef>
              <a:buFont typeface="Arial" charset="0"/>
              <a:buAutoNum type="alphaLcParenR"/>
            </a:pPr>
            <a:r>
              <a:rPr lang="it-IT" sz="1800" b="0" dirty="0">
                <a:solidFill>
                  <a:srgbClr val="595959"/>
                </a:solidFill>
                <a:latin typeface="Verdana" pitchFamily="34" charset="0"/>
              </a:rPr>
              <a:t>Potenzialità della rappresentazione grafica</a:t>
            </a:r>
          </a:p>
          <a:p>
            <a:pPr marL="800100" lvl="1" indent="-342900">
              <a:spcBef>
                <a:spcPct val="50000"/>
              </a:spcBef>
              <a:buFont typeface="Arial" charset="0"/>
              <a:buAutoNum type="alphaLcParenR"/>
            </a:pPr>
            <a:r>
              <a:rPr lang="it-IT" sz="1800" b="0" dirty="0">
                <a:solidFill>
                  <a:srgbClr val="595959"/>
                </a:solidFill>
                <a:latin typeface="Verdana" pitchFamily="34" charset="0"/>
              </a:rPr>
              <a:t>Diverse possibilità di rappresentazione a seconda del livello di misurazione dei caratteri</a:t>
            </a:r>
          </a:p>
          <a:p>
            <a:pPr marL="800100" lvl="1" indent="-342900">
              <a:spcBef>
                <a:spcPct val="50000"/>
              </a:spcBef>
              <a:buFont typeface="Arial" charset="0"/>
              <a:buAutoNum type="alphaLcParenR"/>
            </a:pPr>
            <a:r>
              <a:rPr lang="it-IT" sz="1800" b="0" dirty="0">
                <a:solidFill>
                  <a:srgbClr val="595959"/>
                </a:solidFill>
                <a:latin typeface="Verdana" pitchFamily="34" charset="0"/>
              </a:rPr>
              <a:t>Le componenti di un grafico</a:t>
            </a:r>
          </a:p>
          <a:p>
            <a:pPr marL="800100" lvl="1" indent="-342900">
              <a:spcBef>
                <a:spcPct val="50000"/>
              </a:spcBef>
              <a:buFont typeface="Arial" charset="0"/>
              <a:buAutoNum type="alphaLcParenR"/>
            </a:pPr>
            <a:r>
              <a:rPr lang="it-IT" sz="1800" b="0" dirty="0">
                <a:solidFill>
                  <a:srgbClr val="595959"/>
                </a:solidFill>
                <a:latin typeface="Verdana" pitchFamily="34" charset="0"/>
              </a:rPr>
              <a:t>La rilevanza dei dati</a:t>
            </a:r>
          </a:p>
        </p:txBody>
      </p:sp>
      <p:sp>
        <p:nvSpPr>
          <p:cNvPr id="10" name="Rectangle 3"/>
          <p:cNvSpPr>
            <a:spLocks noGrp="1" noChangeArrowheads="1"/>
          </p:cNvSpPr>
          <p:nvPr>
            <p:ph type="title"/>
          </p:nvPr>
        </p:nvSpPr>
        <p:spPr>
          <a:xfrm>
            <a:off x="866775" y="965200"/>
            <a:ext cx="6202363" cy="1343025"/>
          </a:xfrm>
        </p:spPr>
        <p:txBody>
          <a:bodyPr/>
          <a:lstStyle/>
          <a:p>
            <a:pPr>
              <a:defRPr/>
            </a:pP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1.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Introduzione</a:t>
            </a:r>
            <a:endPar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124877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113692" y="1319536"/>
            <a:ext cx="6904893" cy="461665"/>
          </a:xfrm>
          <a:prstGeom prst="rect">
            <a:avLst/>
          </a:prstGeom>
        </p:spPr>
        <p:txBody>
          <a:bodyPr wrap="square">
            <a:spAutoFit/>
          </a:bodyPr>
          <a:lstStyle/>
          <a:p>
            <a:r>
              <a:rPr lang="it-IT" sz="1200" dirty="0">
                <a:solidFill>
                  <a:schemeClr val="tx1">
                    <a:lumMod val="65000"/>
                    <a:lumOff val="35000"/>
                  </a:schemeClr>
                </a:solidFill>
                <a:latin typeface="Verdana" pitchFamily="34" charset="0"/>
                <a:cs typeface="+mn-cs"/>
              </a:rPr>
              <a:t>Evoluzione della mortalità infantile in Liguria e in Italia - Anni 1863 - 2007</a:t>
            </a:r>
          </a:p>
          <a:p>
            <a:r>
              <a:rPr lang="it-IT" sz="1200" dirty="0">
                <a:solidFill>
                  <a:schemeClr val="tx1">
                    <a:lumMod val="65000"/>
                    <a:lumOff val="35000"/>
                  </a:schemeClr>
                </a:solidFill>
                <a:latin typeface="Verdana" pitchFamily="34" charset="0"/>
                <a:cs typeface="+mn-cs"/>
              </a:rPr>
              <a:t>(morti 0-1 anno per 1.000 nati vivi)</a:t>
            </a:r>
          </a:p>
        </p:txBody>
      </p:sp>
      <p:sp>
        <p:nvSpPr>
          <p:cNvPr id="9" name="CasellaDiTesto 9"/>
          <p:cNvSpPr txBox="1">
            <a:spLocks noChangeArrowheads="1"/>
          </p:cNvSpPr>
          <p:nvPr/>
        </p:nvSpPr>
        <p:spPr bwMode="auto">
          <a:xfrm>
            <a:off x="1078522" y="6250668"/>
            <a:ext cx="7268308" cy="230832"/>
          </a:xfrm>
          <a:prstGeom prst="rect">
            <a:avLst/>
          </a:prstGeom>
          <a:noFill/>
          <a:ln w="9525">
            <a:noFill/>
            <a:miter lim="800000"/>
            <a:headEnd/>
            <a:tailEnd/>
          </a:ln>
        </p:spPr>
        <p:txBody>
          <a:bodyPr wrap="square">
            <a:spAutoFit/>
          </a:bodyPr>
          <a:lstStyle/>
          <a:p>
            <a:pPr>
              <a:spcBef>
                <a:spcPct val="50000"/>
              </a:spcBef>
              <a:defRPr/>
            </a:pPr>
            <a:r>
              <a:rPr lang="it-IT" sz="900" b="1" i="1" dirty="0">
                <a:solidFill>
                  <a:schemeClr val="tx1">
                    <a:lumMod val="65000"/>
                    <a:lumOff val="35000"/>
                  </a:schemeClr>
                </a:solidFill>
                <a:latin typeface="Verdana" pitchFamily="34" charset="0"/>
                <a:cs typeface="+mn-cs"/>
              </a:rPr>
              <a:t>Fonte</a:t>
            </a:r>
            <a:r>
              <a:rPr lang="it-IT" sz="900" b="1" dirty="0">
                <a:solidFill>
                  <a:schemeClr val="tx1">
                    <a:lumMod val="65000"/>
                    <a:lumOff val="35000"/>
                  </a:schemeClr>
                </a:solidFill>
                <a:latin typeface="Verdana" pitchFamily="34" charset="0"/>
                <a:cs typeface="+mn-cs"/>
              </a:rPr>
              <a:t>: Istat</a:t>
            </a:r>
          </a:p>
        </p:txBody>
      </p:sp>
      <p:pic>
        <p:nvPicPr>
          <p:cNvPr id="165890" name="Picture 2"/>
          <p:cNvPicPr>
            <a:picLocks noChangeAspect="1" noChangeArrowheads="1"/>
          </p:cNvPicPr>
          <p:nvPr/>
        </p:nvPicPr>
        <p:blipFill>
          <a:blip r:embed="rId3" cstate="print"/>
          <a:srcRect/>
          <a:stretch>
            <a:fillRect/>
          </a:stretch>
        </p:blipFill>
        <p:spPr bwMode="auto">
          <a:xfrm>
            <a:off x="682388" y="1152574"/>
            <a:ext cx="7664442" cy="5098094"/>
          </a:xfrm>
          <a:prstGeom prst="rect">
            <a:avLst/>
          </a:prstGeom>
          <a:noFill/>
          <a:ln w="9525">
            <a:noFill/>
            <a:miter lim="800000"/>
            <a:headEnd/>
            <a:tailEnd/>
          </a:ln>
          <a:effectLst/>
        </p:spPr>
      </p:pic>
      <p:sp>
        <p:nvSpPr>
          <p:cNvPr id="6" name="Rectangle 3"/>
          <p:cNvSpPr txBox="1">
            <a:spLocks noChangeArrowheads="1"/>
          </p:cNvSpPr>
          <p:nvPr/>
        </p:nvSpPr>
        <p:spPr bwMode="auto">
          <a:xfrm>
            <a:off x="818867" y="432637"/>
            <a:ext cx="7527963" cy="74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49263" marR="0" lvl="0" indent="-449263" algn="just" defTabSz="914400" rtl="0" eaLnBrk="0" fontAlgn="base" latinLnBrk="0" hangingPunct="0">
              <a:lnSpc>
                <a:spcPct val="100000"/>
              </a:lnSpc>
              <a:spcBef>
                <a:spcPct val="0"/>
              </a:spcBef>
              <a:spcAft>
                <a:spcPct val="0"/>
              </a:spcAft>
              <a:buClrTx/>
              <a:buSzTx/>
              <a:buFontTx/>
              <a:buNone/>
              <a:tabLst>
                <a:tab pos="6996113" algn="l"/>
              </a:tabLst>
              <a:defRPr/>
            </a:pPr>
            <a:r>
              <a:rPr kumimoji="0" lang="it-IT" sz="2400" b="0" i="0" u="none" strike="noStrike" kern="1200" cap="none" spc="0" normalizeH="0" baseline="0" noProof="0" dirty="0">
                <a:ln>
                  <a:noFill/>
                </a:ln>
                <a:solidFill>
                  <a:srgbClr val="C00000"/>
                </a:solidFill>
                <a:uLnTx/>
                <a:uFillTx/>
                <a:latin typeface="Verdana" pitchFamily="34" charset="0"/>
                <a:ea typeface="+mn-ea"/>
                <a:cs typeface="+mn-cs"/>
              </a:rPr>
              <a:t>c)	Poligono e curva di frequenza per variabili continue                                           (2/4) </a:t>
            </a:r>
          </a:p>
        </p:txBody>
      </p:sp>
    </p:spTree>
    <p:extLst>
      <p:ext uri="{BB962C8B-B14F-4D97-AF65-F5344CB8AC3E}">
        <p14:creationId xmlns:p14="http://schemas.microsoft.com/office/powerpoint/2010/main" val="1397104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76288" y="1212850"/>
            <a:ext cx="7596187" cy="915988"/>
          </a:xfrm>
          <a:prstGeom prst="rect">
            <a:avLst/>
          </a:prstGeom>
          <a:noFill/>
          <a:ln w="9525">
            <a:noFill/>
            <a:miter lim="800000"/>
            <a:headEnd/>
            <a:tailEnd/>
          </a:ln>
        </p:spPr>
        <p:txBody>
          <a:bodyPr wrap="square">
            <a:spAutoFit/>
          </a:bodyPr>
          <a:lstStyle/>
          <a:p>
            <a:pPr algn="just">
              <a:spcBef>
                <a:spcPct val="50000"/>
              </a:spcBef>
            </a:pPr>
            <a:r>
              <a:rPr lang="it-IT" sz="1800" b="1" dirty="0">
                <a:solidFill>
                  <a:srgbClr val="595959"/>
                </a:solidFill>
                <a:latin typeface="Verdana" pitchFamily="34" charset="0"/>
              </a:rPr>
              <a:t>Problemi di scala</a:t>
            </a:r>
            <a:r>
              <a:rPr lang="it-IT" sz="1800" dirty="0">
                <a:solidFill>
                  <a:srgbClr val="595959"/>
                </a:solidFill>
                <a:latin typeface="Verdana" pitchFamily="34" charset="0"/>
              </a:rPr>
              <a:t>:</a:t>
            </a:r>
            <a:r>
              <a:rPr lang="it-IT" sz="1800" b="0" dirty="0">
                <a:solidFill>
                  <a:srgbClr val="595959"/>
                </a:solidFill>
                <a:latin typeface="Verdana" pitchFamily="34" charset="0"/>
              </a:rPr>
              <a:t> questi grafici rappresentano la stessa distribuzione ma l’andamento della serie viene percepito in maniera diversa.</a:t>
            </a:r>
            <a:endParaRPr lang="it-IT" sz="1000" b="0" dirty="0">
              <a:solidFill>
                <a:srgbClr val="595959"/>
              </a:solidFill>
              <a:latin typeface="Verdana" pitchFamily="34" charset="0"/>
            </a:endParaRPr>
          </a:p>
        </p:txBody>
      </p:sp>
      <p:pic>
        <p:nvPicPr>
          <p:cNvPr id="134149" name="Picture 5"/>
          <p:cNvPicPr>
            <a:picLocks noChangeAspect="1" noChangeArrowheads="1"/>
          </p:cNvPicPr>
          <p:nvPr/>
        </p:nvPicPr>
        <p:blipFill>
          <a:blip r:embed="rId3" cstate="print"/>
          <a:srcRect/>
          <a:stretch>
            <a:fillRect/>
          </a:stretch>
        </p:blipFill>
        <p:spPr bwMode="auto">
          <a:xfrm>
            <a:off x="990599" y="2146300"/>
            <a:ext cx="6966045" cy="2233613"/>
          </a:xfrm>
          <a:prstGeom prst="rect">
            <a:avLst/>
          </a:prstGeom>
          <a:noFill/>
          <a:ln w="9525">
            <a:noFill/>
            <a:miter lim="800000"/>
            <a:headEnd/>
            <a:tailEnd/>
          </a:ln>
          <a:effectLst/>
        </p:spPr>
      </p:pic>
      <p:sp>
        <p:nvSpPr>
          <p:cNvPr id="134150" name="Text Box 6"/>
          <p:cNvSpPr txBox="1">
            <a:spLocks noChangeArrowheads="1"/>
          </p:cNvSpPr>
          <p:nvPr/>
        </p:nvSpPr>
        <p:spPr bwMode="auto">
          <a:xfrm>
            <a:off x="1036638" y="4379913"/>
            <a:ext cx="6759575" cy="228600"/>
          </a:xfrm>
          <a:prstGeom prst="rect">
            <a:avLst/>
          </a:prstGeom>
          <a:noFill/>
          <a:ln w="9525">
            <a:noFill/>
            <a:miter lim="800000"/>
            <a:headEnd/>
            <a:tailEnd/>
          </a:ln>
          <a:effectLst/>
        </p:spPr>
        <p:txBody>
          <a:bodyPr>
            <a:spAutoFit/>
          </a:bodyPr>
          <a:lstStyle/>
          <a:p>
            <a:pPr>
              <a:spcBef>
                <a:spcPct val="50000"/>
              </a:spcBef>
            </a:pPr>
            <a:r>
              <a:rPr lang="it-IT" sz="900" b="0" dirty="0">
                <a:solidFill>
                  <a:srgbClr val="595959"/>
                </a:solidFill>
                <a:latin typeface="Verdana" pitchFamily="34" charset="0"/>
              </a:rPr>
              <a:t>Fonte: </a:t>
            </a:r>
            <a:r>
              <a:rPr lang="en-US" sz="900" b="0" dirty="0">
                <a:solidFill>
                  <a:srgbClr val="595959"/>
                </a:solidFill>
                <a:latin typeface="Verdana" pitchFamily="34" charset="0"/>
              </a:rPr>
              <a:t>UNECE, Making Data Meaningful Part 2: A guide to presenting statistics, United nations, Geneva 2009. </a:t>
            </a:r>
            <a:endParaRPr lang="it-IT" sz="900" b="0" dirty="0">
              <a:solidFill>
                <a:srgbClr val="595959"/>
              </a:solidFill>
              <a:latin typeface="Verdana" pitchFamily="34" charset="0"/>
            </a:endParaRPr>
          </a:p>
        </p:txBody>
      </p:sp>
      <p:sp>
        <p:nvSpPr>
          <p:cNvPr id="134151" name="Text Box 7"/>
          <p:cNvSpPr txBox="1">
            <a:spLocks noChangeArrowheads="1"/>
          </p:cNvSpPr>
          <p:nvPr/>
        </p:nvSpPr>
        <p:spPr bwMode="auto">
          <a:xfrm>
            <a:off x="1036638" y="4634435"/>
            <a:ext cx="3352482" cy="1077218"/>
          </a:xfrm>
          <a:prstGeom prst="rect">
            <a:avLst/>
          </a:prstGeom>
          <a:noFill/>
          <a:ln w="9525">
            <a:noFill/>
            <a:miter lim="800000"/>
            <a:headEnd/>
            <a:tailEnd/>
          </a:ln>
          <a:effectLst/>
        </p:spPr>
        <p:txBody>
          <a:bodyPr wrap="square">
            <a:spAutoFit/>
          </a:bodyPr>
          <a:lstStyle/>
          <a:p>
            <a:pPr algn="just">
              <a:spcBef>
                <a:spcPct val="50000"/>
              </a:spcBef>
            </a:pPr>
            <a:r>
              <a:rPr lang="it-IT" sz="1600" b="0" dirty="0">
                <a:solidFill>
                  <a:srgbClr val="595959"/>
                </a:solidFill>
                <a:latin typeface="Verdana" pitchFamily="34" charset="0"/>
              </a:rPr>
              <a:t>Il grafico a sinistra  mostra un trend stabile per circa 10 anni, seguito da una moderata crescita.</a:t>
            </a:r>
          </a:p>
        </p:txBody>
      </p:sp>
      <p:sp>
        <p:nvSpPr>
          <p:cNvPr id="134152" name="Text Box 8"/>
          <p:cNvSpPr txBox="1">
            <a:spLocks noChangeArrowheads="1"/>
          </p:cNvSpPr>
          <p:nvPr/>
        </p:nvSpPr>
        <p:spPr bwMode="auto">
          <a:xfrm>
            <a:off x="4572000" y="4612423"/>
            <a:ext cx="3535362" cy="1569660"/>
          </a:xfrm>
          <a:prstGeom prst="rect">
            <a:avLst/>
          </a:prstGeom>
          <a:noFill/>
          <a:ln w="9525">
            <a:noFill/>
            <a:miter lim="800000"/>
            <a:headEnd/>
            <a:tailEnd/>
          </a:ln>
          <a:effectLst/>
        </p:spPr>
        <p:txBody>
          <a:bodyPr wrap="square">
            <a:spAutoFit/>
          </a:bodyPr>
          <a:lstStyle/>
          <a:p>
            <a:pPr algn="just">
              <a:spcBef>
                <a:spcPct val="50000"/>
              </a:spcBef>
            </a:pPr>
            <a:r>
              <a:rPr lang="it-IT" sz="1600" b="0" dirty="0">
                <a:solidFill>
                  <a:srgbClr val="595959"/>
                </a:solidFill>
                <a:latin typeface="Verdana" pitchFamily="34" charset="0"/>
              </a:rPr>
              <a:t>Riducendo la scala sull’asse delle ordinate (grafico a destra), risultano più evidenti le variazioni intervenute nei primi dieci anni e sembra più marcata la crescita dell’ultimo periodo.</a:t>
            </a:r>
          </a:p>
        </p:txBody>
      </p:sp>
      <p:sp>
        <p:nvSpPr>
          <p:cNvPr id="6" name="Rectangle 3"/>
          <p:cNvSpPr>
            <a:spLocks noChangeArrowheads="1"/>
          </p:cNvSpPr>
          <p:nvPr/>
        </p:nvSpPr>
        <p:spPr bwMode="auto">
          <a:xfrm>
            <a:off x="776288" y="463550"/>
            <a:ext cx="7596187" cy="749300"/>
          </a:xfrm>
          <a:prstGeom prst="rect">
            <a:avLst/>
          </a:prstGeom>
          <a:noFill/>
          <a:ln w="9525">
            <a:noFill/>
            <a:miter lim="800000"/>
            <a:headEnd/>
            <a:tailEnd/>
          </a:ln>
        </p:spPr>
        <p:txBody>
          <a:bodyPr anchor="ctr"/>
          <a:lstStyle/>
          <a:p>
            <a:pPr marL="449263" indent="-449263" algn="just" eaLnBrk="0" hangingPunct="0">
              <a:tabLst>
                <a:tab pos="6996113" algn="l"/>
              </a:tabLst>
            </a:pPr>
            <a:r>
              <a:rPr lang="it-IT" sz="2400" b="0" dirty="0">
                <a:solidFill>
                  <a:srgbClr val="C00000"/>
                </a:solidFill>
                <a:latin typeface="Verdana" pitchFamily="34" charset="0"/>
              </a:rPr>
              <a:t>c)	Poligono e curva di frequenza per variabili continue </a:t>
            </a:r>
            <a:r>
              <a:rPr lang="it-IT" sz="2400" dirty="0">
                <a:solidFill>
                  <a:srgbClr val="C00000"/>
                </a:solidFill>
                <a:latin typeface="Verdana" pitchFamily="34" charset="0"/>
              </a:rPr>
              <a:t>                                           </a:t>
            </a:r>
            <a:r>
              <a:rPr lang="it-IT" sz="2400" b="0" dirty="0">
                <a:solidFill>
                  <a:srgbClr val="C00000"/>
                </a:solidFill>
                <a:latin typeface="Verdana" pitchFamily="34" charset="0"/>
              </a:rPr>
              <a:t>(3/4) </a:t>
            </a:r>
          </a:p>
        </p:txBody>
      </p:sp>
    </p:spTree>
    <p:extLst>
      <p:ext uri="{BB962C8B-B14F-4D97-AF65-F5344CB8AC3E}">
        <p14:creationId xmlns:p14="http://schemas.microsoft.com/office/powerpoint/2010/main" val="1938614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615950" y="1409700"/>
            <a:ext cx="7881938" cy="915988"/>
          </a:xfrm>
          <a:prstGeom prst="rect">
            <a:avLst/>
          </a:prstGeom>
          <a:noFill/>
          <a:ln w="9525">
            <a:noFill/>
            <a:miter lim="800000"/>
            <a:headEnd/>
            <a:tailEnd/>
          </a:ln>
        </p:spPr>
        <p:txBody>
          <a:bodyPr>
            <a:spAutoFit/>
          </a:bodyPr>
          <a:lstStyle/>
          <a:p>
            <a:pPr algn="just">
              <a:spcBef>
                <a:spcPct val="50000"/>
              </a:spcBef>
            </a:pPr>
            <a:r>
              <a:rPr lang="it-IT" sz="1800" b="1" dirty="0">
                <a:solidFill>
                  <a:srgbClr val="595959"/>
                </a:solidFill>
                <a:latin typeface="Verdana" pitchFamily="34" charset="0"/>
              </a:rPr>
              <a:t>Problemi di scala</a:t>
            </a:r>
            <a:r>
              <a:rPr lang="it-IT" sz="1800" b="0" dirty="0">
                <a:solidFill>
                  <a:srgbClr val="595959"/>
                </a:solidFill>
                <a:latin typeface="Verdana" pitchFamily="34" charset="0"/>
              </a:rPr>
              <a:t>: quando l’asse delle ordinate non inizia dallo zero è opportuno evidenziarlo, in modo da richiamare l’attenzione del lettore su quest’aspetto.</a:t>
            </a:r>
            <a:endParaRPr lang="it-IT" sz="1000" b="0" dirty="0">
              <a:solidFill>
                <a:srgbClr val="595959"/>
              </a:solidFill>
              <a:latin typeface="Verdana" pitchFamily="34" charset="0"/>
            </a:endParaRPr>
          </a:p>
        </p:txBody>
      </p:sp>
      <p:sp>
        <p:nvSpPr>
          <p:cNvPr id="6" name="Rectangle 3"/>
          <p:cNvSpPr>
            <a:spLocks noChangeArrowheads="1"/>
          </p:cNvSpPr>
          <p:nvPr/>
        </p:nvSpPr>
        <p:spPr bwMode="auto">
          <a:xfrm>
            <a:off x="783313" y="424763"/>
            <a:ext cx="7547212" cy="749300"/>
          </a:xfrm>
          <a:prstGeom prst="rect">
            <a:avLst/>
          </a:prstGeom>
          <a:noFill/>
          <a:ln w="9525">
            <a:noFill/>
            <a:miter lim="800000"/>
            <a:headEnd/>
            <a:tailEnd/>
          </a:ln>
        </p:spPr>
        <p:txBody>
          <a:bodyPr anchor="ctr"/>
          <a:lstStyle/>
          <a:p>
            <a:pPr marL="449263" indent="-449263" algn="just" eaLnBrk="0" hangingPunct="0">
              <a:tabLst>
                <a:tab pos="6996113" algn="l"/>
              </a:tabLst>
            </a:pPr>
            <a:r>
              <a:rPr lang="it-IT" sz="2400" b="0" dirty="0">
                <a:solidFill>
                  <a:srgbClr val="C00000"/>
                </a:solidFill>
                <a:latin typeface="Verdana" pitchFamily="34" charset="0"/>
              </a:rPr>
              <a:t>c)	Poligono e curva di frequenza per variabili continue                                            (4/4) </a:t>
            </a:r>
          </a:p>
        </p:txBody>
      </p:sp>
      <p:pic>
        <p:nvPicPr>
          <p:cNvPr id="136203" name="Picture 11"/>
          <p:cNvPicPr>
            <a:picLocks noChangeAspect="1" noChangeArrowheads="1"/>
          </p:cNvPicPr>
          <p:nvPr/>
        </p:nvPicPr>
        <p:blipFill>
          <a:blip r:embed="rId3" cstate="print"/>
          <a:srcRect/>
          <a:stretch>
            <a:fillRect/>
          </a:stretch>
        </p:blipFill>
        <p:spPr bwMode="auto">
          <a:xfrm>
            <a:off x="1762125" y="2330664"/>
            <a:ext cx="5643563" cy="3860800"/>
          </a:xfrm>
          <a:prstGeom prst="rect">
            <a:avLst/>
          </a:prstGeom>
          <a:noFill/>
          <a:ln w="9525">
            <a:noFill/>
            <a:miter lim="800000"/>
            <a:headEnd/>
            <a:tailEnd/>
          </a:ln>
          <a:effectLst/>
        </p:spPr>
      </p:pic>
    </p:spTree>
    <p:extLst>
      <p:ext uri="{BB962C8B-B14F-4D97-AF65-F5344CB8AC3E}">
        <p14:creationId xmlns:p14="http://schemas.microsoft.com/office/powerpoint/2010/main" val="329850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64115" y="1008319"/>
            <a:ext cx="7870825" cy="2215991"/>
          </a:xfrm>
          <a:prstGeom prst="rect">
            <a:avLst/>
          </a:prstGeom>
          <a:noFill/>
          <a:ln w="9525">
            <a:noFill/>
            <a:miter lim="800000"/>
            <a:headEnd/>
            <a:tailEnd/>
          </a:ln>
        </p:spPr>
        <p:txBody>
          <a:bodyPr>
            <a:spAutoFit/>
          </a:bodyPr>
          <a:lstStyle/>
          <a:p>
            <a:pPr algn="just">
              <a:spcBef>
                <a:spcPct val="50000"/>
              </a:spcBef>
              <a:defRPr/>
            </a:pPr>
            <a:r>
              <a:rPr lang="it-IT" sz="1800" b="0" dirty="0">
                <a:solidFill>
                  <a:schemeClr val="tx1">
                    <a:lumMod val="65000"/>
                    <a:lumOff val="35000"/>
                  </a:schemeClr>
                </a:solidFill>
                <a:latin typeface="Verdana" pitchFamily="34" charset="0"/>
                <a:cs typeface="+mn-cs"/>
              </a:rPr>
              <a:t>Ne possiamo distinguere quattro tipologie principali: </a:t>
            </a:r>
          </a:p>
          <a:p>
            <a:pPr marL="285750" indent="-285750" algn="just">
              <a:spcBef>
                <a:spcPct val="50000"/>
              </a:spcBef>
              <a:buFontTx/>
              <a:buChar char="-"/>
              <a:defRPr/>
            </a:pPr>
            <a:r>
              <a:rPr lang="it-IT" sz="1800" b="1" dirty="0">
                <a:solidFill>
                  <a:schemeClr val="tx1">
                    <a:lumMod val="65000"/>
                    <a:lumOff val="35000"/>
                  </a:schemeClr>
                </a:solidFill>
                <a:latin typeface="Verdana" pitchFamily="34" charset="0"/>
                <a:cs typeface="+mn-cs"/>
              </a:rPr>
              <a:t>a ramo e foglia </a:t>
            </a:r>
            <a:r>
              <a:rPr lang="it-IT" sz="1800" b="0" dirty="0">
                <a:solidFill>
                  <a:schemeClr val="tx1">
                    <a:lumMod val="65000"/>
                    <a:lumOff val="35000"/>
                  </a:schemeClr>
                </a:solidFill>
                <a:latin typeface="Verdana" pitchFamily="34" charset="0"/>
                <a:cs typeface="+mn-cs"/>
              </a:rPr>
              <a:t>(</a:t>
            </a:r>
            <a:r>
              <a:rPr lang="it-IT" sz="1800" b="0" dirty="0" err="1">
                <a:solidFill>
                  <a:schemeClr val="tx1">
                    <a:lumMod val="65000"/>
                    <a:lumOff val="35000"/>
                  </a:schemeClr>
                </a:solidFill>
                <a:latin typeface="Verdana" pitchFamily="34" charset="0"/>
                <a:cs typeface="+mn-cs"/>
              </a:rPr>
              <a:t>stem</a:t>
            </a:r>
            <a:r>
              <a:rPr lang="it-IT" sz="1800" b="0" dirty="0">
                <a:solidFill>
                  <a:schemeClr val="tx1">
                    <a:lumMod val="65000"/>
                    <a:lumOff val="35000"/>
                  </a:schemeClr>
                </a:solidFill>
                <a:latin typeface="Verdana" pitchFamily="34" charset="0"/>
                <a:cs typeface="+mn-cs"/>
              </a:rPr>
              <a:t> and </a:t>
            </a:r>
            <a:r>
              <a:rPr lang="it-IT" sz="1800" b="0" dirty="0" err="1">
                <a:solidFill>
                  <a:schemeClr val="tx1">
                    <a:lumMod val="65000"/>
                    <a:lumOff val="35000"/>
                  </a:schemeClr>
                </a:solidFill>
                <a:latin typeface="Verdana" pitchFamily="34" charset="0"/>
                <a:cs typeface="+mn-cs"/>
              </a:rPr>
              <a:t>leaf</a:t>
            </a:r>
            <a:r>
              <a:rPr lang="it-IT" sz="1800" b="0" dirty="0">
                <a:solidFill>
                  <a:schemeClr val="tx1">
                    <a:lumMod val="65000"/>
                    <a:lumOff val="35000"/>
                  </a:schemeClr>
                </a:solidFill>
                <a:latin typeface="Verdana" pitchFamily="34" charset="0"/>
                <a:cs typeface="+mn-cs"/>
              </a:rPr>
              <a:t>).</a:t>
            </a:r>
          </a:p>
          <a:p>
            <a:pPr algn="just">
              <a:spcBef>
                <a:spcPct val="50000"/>
              </a:spcBef>
              <a:defRPr/>
            </a:pPr>
            <a:endParaRPr lang="it-IT" sz="800" b="0" dirty="0">
              <a:solidFill>
                <a:schemeClr val="tx1">
                  <a:lumMod val="65000"/>
                  <a:lumOff val="35000"/>
                </a:schemeClr>
              </a:solidFill>
              <a:latin typeface="Verdana" pitchFamily="34" charset="0"/>
              <a:cs typeface="+mn-cs"/>
            </a:endParaRPr>
          </a:p>
          <a:p>
            <a:pPr algn="just">
              <a:spcBef>
                <a:spcPct val="50000"/>
              </a:spcBef>
              <a:defRPr/>
            </a:pPr>
            <a:r>
              <a:rPr lang="it-IT" sz="1800" b="0" dirty="0">
                <a:solidFill>
                  <a:schemeClr val="tx1">
                    <a:lumMod val="65000"/>
                    <a:lumOff val="35000"/>
                  </a:schemeClr>
                </a:solidFill>
                <a:latin typeface="Verdana" pitchFamily="34" charset="0"/>
                <a:cs typeface="+mn-cs"/>
              </a:rPr>
              <a:t>Si considerino i dati relativi ai voti di maturità di 10 ragazzi:</a:t>
            </a:r>
          </a:p>
          <a:p>
            <a:pPr algn="just">
              <a:spcBef>
                <a:spcPct val="50000"/>
              </a:spcBef>
              <a:defRPr/>
            </a:pPr>
            <a:r>
              <a:rPr lang="it-IT" sz="1800" b="0" dirty="0">
                <a:solidFill>
                  <a:schemeClr val="tx1">
                    <a:lumMod val="65000"/>
                    <a:lumOff val="35000"/>
                  </a:schemeClr>
                </a:solidFill>
                <a:latin typeface="Verdana" pitchFamily="34" charset="0"/>
                <a:cs typeface="+mn-cs"/>
              </a:rPr>
              <a:t>65 74 79 83 </a:t>
            </a:r>
            <a:r>
              <a:rPr lang="it-IT" sz="1800" b="0" dirty="0" err="1">
                <a:solidFill>
                  <a:schemeClr val="tx1">
                    <a:lumMod val="65000"/>
                    <a:lumOff val="35000"/>
                  </a:schemeClr>
                </a:solidFill>
                <a:latin typeface="Verdana" pitchFamily="34" charset="0"/>
                <a:cs typeface="+mn-cs"/>
              </a:rPr>
              <a:t>83</a:t>
            </a:r>
            <a:r>
              <a:rPr lang="it-IT" sz="1800" b="0" dirty="0">
                <a:solidFill>
                  <a:schemeClr val="tx1">
                    <a:lumMod val="65000"/>
                    <a:lumOff val="35000"/>
                  </a:schemeClr>
                </a:solidFill>
                <a:latin typeface="Verdana" pitchFamily="34" charset="0"/>
                <a:cs typeface="+mn-cs"/>
              </a:rPr>
              <a:t> 86 88 92 97 99</a:t>
            </a:r>
          </a:p>
          <a:p>
            <a:pPr algn="just">
              <a:spcBef>
                <a:spcPct val="50000"/>
              </a:spcBef>
              <a:defRPr/>
            </a:pPr>
            <a:r>
              <a:rPr lang="it-IT" sz="1800" b="0" dirty="0">
                <a:solidFill>
                  <a:schemeClr val="tx1">
                    <a:lumMod val="65000"/>
                    <a:lumOff val="35000"/>
                  </a:schemeClr>
                </a:solidFill>
                <a:latin typeface="Verdana" pitchFamily="34" charset="0"/>
                <a:cs typeface="+mn-cs"/>
              </a:rPr>
              <a:t>Il primo passaggio è quello di dividere le decine dalle unità come:</a:t>
            </a:r>
          </a:p>
        </p:txBody>
      </p:sp>
      <p:sp>
        <p:nvSpPr>
          <p:cNvPr id="7" name="CasellaDiTesto 9"/>
          <p:cNvSpPr txBox="1">
            <a:spLocks noChangeArrowheads="1"/>
          </p:cNvSpPr>
          <p:nvPr/>
        </p:nvSpPr>
        <p:spPr bwMode="auto">
          <a:xfrm>
            <a:off x="2458385" y="3321283"/>
            <a:ext cx="5411240" cy="923330"/>
          </a:xfrm>
          <a:prstGeom prst="rect">
            <a:avLst/>
          </a:prstGeom>
          <a:noFill/>
          <a:ln w="9525">
            <a:noFill/>
            <a:miter lim="800000"/>
            <a:headEnd/>
            <a:tailEnd/>
          </a:ln>
        </p:spPr>
        <p:txBody>
          <a:bodyPr wrap="square">
            <a:spAutoFit/>
          </a:bodyPr>
          <a:lstStyle/>
          <a:p>
            <a:pPr algn="just">
              <a:spcBef>
                <a:spcPct val="50000"/>
              </a:spcBef>
              <a:defRPr/>
            </a:pPr>
            <a:r>
              <a:rPr lang="it-IT" sz="1800" b="0" dirty="0">
                <a:solidFill>
                  <a:schemeClr val="tx1">
                    <a:lumMod val="65000"/>
                    <a:lumOff val="35000"/>
                  </a:schemeClr>
                </a:solidFill>
                <a:latin typeface="Verdana" pitchFamily="34" charset="0"/>
                <a:cs typeface="+mn-cs"/>
              </a:rPr>
              <a:t>Il secondo passaggio è quello di raggruppare i rami posizionando le relative foglie una accanto all’altra:</a:t>
            </a:r>
          </a:p>
        </p:txBody>
      </p:sp>
      <p:sp>
        <p:nvSpPr>
          <p:cNvPr id="8" name="CasellaDiTesto 9"/>
          <p:cNvSpPr txBox="1">
            <a:spLocks noChangeArrowheads="1"/>
          </p:cNvSpPr>
          <p:nvPr/>
        </p:nvSpPr>
        <p:spPr bwMode="auto">
          <a:xfrm>
            <a:off x="4478859" y="4341586"/>
            <a:ext cx="3960812" cy="1477328"/>
          </a:xfrm>
          <a:prstGeom prst="rect">
            <a:avLst/>
          </a:prstGeom>
          <a:noFill/>
          <a:ln w="9525">
            <a:noFill/>
            <a:miter lim="800000"/>
            <a:headEnd/>
            <a:tailEnd/>
          </a:ln>
        </p:spPr>
        <p:txBody>
          <a:bodyPr>
            <a:spAutoFit/>
          </a:bodyPr>
          <a:lstStyle/>
          <a:p>
            <a:pPr algn="just">
              <a:spcBef>
                <a:spcPct val="50000"/>
              </a:spcBef>
              <a:defRPr/>
            </a:pPr>
            <a:r>
              <a:rPr lang="it-IT" sz="1800" b="0" dirty="0">
                <a:solidFill>
                  <a:schemeClr val="tx1">
                    <a:lumMod val="65000"/>
                    <a:lumOff val="35000"/>
                  </a:schemeClr>
                </a:solidFill>
                <a:latin typeface="Verdana" pitchFamily="34" charset="0"/>
                <a:cs typeface="+mn-cs"/>
              </a:rPr>
              <a:t>Nella rappresentazione a ramo e foglia dell’esempio si considera la prima cifra iniziale del voto di maturità come ‘‘ramo’’ e la seconda cifra come ‘‘foglia’’. </a:t>
            </a:r>
          </a:p>
        </p:txBody>
      </p:sp>
      <p:sp>
        <p:nvSpPr>
          <p:cNvPr id="9" name="Rectangle 3"/>
          <p:cNvSpPr>
            <a:spLocks noGrp="1" noChangeArrowheads="1"/>
          </p:cNvSpPr>
          <p:nvPr>
            <p:ph type="title"/>
          </p:nvPr>
        </p:nvSpPr>
        <p:spPr>
          <a:xfrm>
            <a:off x="764115" y="407988"/>
            <a:ext cx="7922685" cy="749300"/>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Rappresentazioni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di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tipo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informatico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(1/</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7</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t>
            </a:r>
            <a: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r>
            <a:b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br>
            <a:endPar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160773" name="Picture 5"/>
          <p:cNvPicPr>
            <a:picLocks noChangeAspect="1" noChangeArrowheads="1"/>
          </p:cNvPicPr>
          <p:nvPr/>
        </p:nvPicPr>
        <p:blipFill>
          <a:blip r:embed="rId3" cstate="print"/>
          <a:srcRect/>
          <a:stretch>
            <a:fillRect/>
          </a:stretch>
        </p:blipFill>
        <p:spPr bwMode="auto">
          <a:xfrm>
            <a:off x="904641" y="3411077"/>
            <a:ext cx="619125" cy="2390775"/>
          </a:xfrm>
          <a:prstGeom prst="rect">
            <a:avLst/>
          </a:prstGeom>
          <a:noFill/>
          <a:ln w="9525">
            <a:noFill/>
            <a:miter lim="800000"/>
            <a:headEnd/>
            <a:tailEnd/>
          </a:ln>
          <a:effectLst/>
        </p:spPr>
      </p:pic>
      <p:pic>
        <p:nvPicPr>
          <p:cNvPr id="160774" name="Picture 6"/>
          <p:cNvPicPr>
            <a:picLocks noChangeAspect="1" noChangeArrowheads="1"/>
          </p:cNvPicPr>
          <p:nvPr/>
        </p:nvPicPr>
        <p:blipFill>
          <a:blip r:embed="rId4" cstate="print"/>
          <a:srcRect/>
          <a:stretch>
            <a:fillRect/>
          </a:stretch>
        </p:blipFill>
        <p:spPr bwMode="auto">
          <a:xfrm>
            <a:off x="2691750" y="4341586"/>
            <a:ext cx="619125" cy="962025"/>
          </a:xfrm>
          <a:prstGeom prst="rect">
            <a:avLst/>
          </a:prstGeom>
          <a:noFill/>
          <a:ln w="9525">
            <a:noFill/>
            <a:miter lim="800000"/>
            <a:headEnd/>
            <a:tailEnd/>
          </a:ln>
          <a:effectLst/>
        </p:spPr>
      </p:pic>
      <p:sp>
        <p:nvSpPr>
          <p:cNvPr id="13" name="Freccia a destra 12"/>
          <p:cNvSpPr/>
          <p:nvPr/>
        </p:nvSpPr>
        <p:spPr bwMode="auto">
          <a:xfrm>
            <a:off x="1618936" y="4606465"/>
            <a:ext cx="839449" cy="314793"/>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424437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76288" y="936461"/>
            <a:ext cx="7508875" cy="2308324"/>
          </a:xfrm>
          <a:prstGeom prst="rect">
            <a:avLst/>
          </a:prstGeom>
          <a:noFill/>
          <a:ln w="9525">
            <a:noFill/>
            <a:miter lim="800000"/>
            <a:headEnd/>
            <a:tailEnd/>
          </a:ln>
        </p:spPr>
        <p:txBody>
          <a:bodyPr wrap="square">
            <a:spAutoFit/>
          </a:bodyPr>
          <a:lstStyle/>
          <a:p>
            <a:pPr algn="just">
              <a:spcBef>
                <a:spcPct val="50000"/>
              </a:spcBef>
              <a:defRPr/>
            </a:pPr>
            <a:r>
              <a:rPr lang="it-IT" sz="1800" b="0" dirty="0">
                <a:solidFill>
                  <a:schemeClr val="tx1">
                    <a:lumMod val="65000"/>
                    <a:lumOff val="35000"/>
                  </a:schemeClr>
                </a:solidFill>
                <a:latin typeface="Verdana" pitchFamily="34" charset="0"/>
                <a:cs typeface="+mn-cs"/>
              </a:rPr>
              <a:t>Questa tipologia di rappresentazione grafica pone immediatamente in evidenza sia quali sono i dati aventi come prima cifra 6, 7, 8, 9, sia il loro numero. </a:t>
            </a:r>
          </a:p>
          <a:p>
            <a:pPr algn="just">
              <a:spcBef>
                <a:spcPct val="50000"/>
              </a:spcBef>
              <a:defRPr/>
            </a:pPr>
            <a:r>
              <a:rPr lang="it-IT" sz="1800" b="0" dirty="0">
                <a:solidFill>
                  <a:schemeClr val="tx1">
                    <a:lumMod val="65000"/>
                    <a:lumOff val="35000"/>
                  </a:schemeClr>
                </a:solidFill>
                <a:latin typeface="Verdana" pitchFamily="34" charset="0"/>
                <a:cs typeface="+mn-cs"/>
              </a:rPr>
              <a:t>In tal modo è possibile visualizzare più modalità quantitative che differiscono tra di loro, ad esempio, sulle unità.</a:t>
            </a:r>
          </a:p>
          <a:p>
            <a:pPr algn="just">
              <a:spcBef>
                <a:spcPct val="50000"/>
              </a:spcBef>
              <a:defRPr/>
            </a:pPr>
            <a:r>
              <a:rPr lang="it-IT" sz="1800" b="0" dirty="0">
                <a:solidFill>
                  <a:schemeClr val="tx1">
                    <a:lumMod val="65000"/>
                    <a:lumOff val="35000"/>
                  </a:schemeClr>
                </a:solidFill>
                <a:latin typeface="Verdana" pitchFamily="34" charset="0"/>
                <a:cs typeface="+mn-cs"/>
              </a:rPr>
              <a:t>Le foglie possono anche disporsi in ordine crescente ottenendo:</a:t>
            </a:r>
          </a:p>
        </p:txBody>
      </p:sp>
      <p:sp>
        <p:nvSpPr>
          <p:cNvPr id="8" name="CasellaDiTesto 9"/>
          <p:cNvSpPr txBox="1">
            <a:spLocks noChangeArrowheads="1"/>
          </p:cNvSpPr>
          <p:nvPr/>
        </p:nvSpPr>
        <p:spPr bwMode="auto">
          <a:xfrm>
            <a:off x="776288" y="5639321"/>
            <a:ext cx="7508875" cy="646331"/>
          </a:xfrm>
          <a:prstGeom prst="rect">
            <a:avLst/>
          </a:prstGeom>
          <a:noFill/>
          <a:ln w="9525">
            <a:noFill/>
            <a:miter lim="800000"/>
            <a:headEnd/>
            <a:tailEnd/>
          </a:ln>
        </p:spPr>
        <p:txBody>
          <a:bodyPr>
            <a:spAutoFit/>
          </a:bodyPr>
          <a:lstStyle/>
          <a:p>
            <a:pPr algn="just">
              <a:spcBef>
                <a:spcPct val="50000"/>
              </a:spcBef>
              <a:defRPr/>
            </a:pPr>
            <a:r>
              <a:rPr lang="it-IT" sz="1800" b="0" dirty="0">
                <a:solidFill>
                  <a:schemeClr val="tx1">
                    <a:lumMod val="65000"/>
                    <a:lumOff val="35000"/>
                  </a:schemeClr>
                </a:solidFill>
                <a:latin typeface="Verdana" pitchFamily="34" charset="0"/>
                <a:cs typeface="+mn-cs"/>
              </a:rPr>
              <a:t>Giusto per avere un’idea, da questa tavola si legge che un solo ragazzo ha un voto di maturità pari a 65, tre superiori a 90.</a:t>
            </a:r>
          </a:p>
        </p:txBody>
      </p:sp>
      <p:sp>
        <p:nvSpPr>
          <p:cNvPr id="10" name="Rectangle 3"/>
          <p:cNvSpPr>
            <a:spLocks noGrp="1" noChangeArrowheads="1"/>
          </p:cNvSpPr>
          <p:nvPr>
            <p:ph type="title"/>
          </p:nvPr>
        </p:nvSpPr>
        <p:spPr>
          <a:xfrm>
            <a:off x="756444" y="397468"/>
            <a:ext cx="7739163" cy="538993"/>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Rappresentazioni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di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tipo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informatico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(2/</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7</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t>
            </a:r>
            <a:r>
              <a:rPr dirty="0">
                <a:effectLst>
                  <a:outerShdw blurRad="38100" dist="38100" dir="2700000" algn="tl">
                    <a:srgbClr val="C0C0C0"/>
                  </a:outerShdw>
                </a:effectLst>
              </a:rPr>
              <a:t/>
            </a:r>
            <a:br>
              <a:rPr dirty="0">
                <a:effectLst>
                  <a:outerShdw blurRad="38100" dist="38100" dir="2700000" algn="tl">
                    <a:srgbClr val="C0C0C0"/>
                  </a:outerShdw>
                </a:effectLst>
              </a:rPr>
            </a:br>
            <a:endParaRPr dirty="0">
              <a:effectLst>
                <a:outerShdw blurRad="38100" dist="38100" dir="2700000" algn="tl">
                  <a:srgbClr val="C0C0C0"/>
                </a:outerShdw>
              </a:effectLst>
            </a:endParaRPr>
          </a:p>
        </p:txBody>
      </p:sp>
      <p:pic>
        <p:nvPicPr>
          <p:cNvPr id="161794" name="Picture 2"/>
          <p:cNvPicPr>
            <a:picLocks noChangeAspect="1" noChangeArrowheads="1"/>
          </p:cNvPicPr>
          <p:nvPr/>
        </p:nvPicPr>
        <p:blipFill>
          <a:blip r:embed="rId3" cstate="print"/>
          <a:srcRect/>
          <a:stretch>
            <a:fillRect/>
          </a:stretch>
        </p:blipFill>
        <p:spPr bwMode="auto">
          <a:xfrm>
            <a:off x="2614600" y="3219877"/>
            <a:ext cx="3832250" cy="2251633"/>
          </a:xfrm>
          <a:prstGeom prst="rect">
            <a:avLst/>
          </a:prstGeom>
          <a:noFill/>
          <a:ln w="9525">
            <a:noFill/>
            <a:miter lim="800000"/>
            <a:headEnd/>
            <a:tailEnd/>
          </a:ln>
        </p:spPr>
      </p:pic>
    </p:spTree>
    <p:extLst>
      <p:ext uri="{BB962C8B-B14F-4D97-AF65-F5344CB8AC3E}">
        <p14:creationId xmlns:p14="http://schemas.microsoft.com/office/powerpoint/2010/main" val="1987747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42156" y="1033474"/>
            <a:ext cx="7839075" cy="923330"/>
          </a:xfrm>
          <a:prstGeom prst="rect">
            <a:avLst/>
          </a:prstGeom>
          <a:noFill/>
          <a:ln w="9525">
            <a:noFill/>
            <a:miter lim="800000"/>
            <a:headEnd/>
            <a:tailEnd/>
          </a:ln>
        </p:spPr>
        <p:txBody>
          <a:bodyPr>
            <a:spAutoFit/>
          </a:bodyPr>
          <a:lstStyle/>
          <a:p>
            <a:pPr marL="285750" indent="-285750" algn="just">
              <a:buFontTx/>
              <a:buChar char="-"/>
              <a:defRPr/>
            </a:pPr>
            <a:r>
              <a:rPr lang="it-IT" sz="1800" b="1" dirty="0">
                <a:solidFill>
                  <a:schemeClr val="tx1">
                    <a:lumMod val="65000"/>
                    <a:lumOff val="35000"/>
                  </a:schemeClr>
                </a:solidFill>
                <a:latin typeface="Verdana" pitchFamily="34" charset="0"/>
                <a:cs typeface="+mn-cs"/>
              </a:rPr>
              <a:t>a scatola</a:t>
            </a:r>
            <a:r>
              <a:rPr lang="it-IT" sz="1800" dirty="0">
                <a:solidFill>
                  <a:schemeClr val="tx1">
                    <a:lumMod val="65000"/>
                    <a:lumOff val="35000"/>
                  </a:schemeClr>
                </a:solidFill>
                <a:latin typeface="Verdana" pitchFamily="34" charset="0"/>
                <a:cs typeface="+mn-cs"/>
              </a:rPr>
              <a:t> </a:t>
            </a:r>
            <a:r>
              <a:rPr lang="it-IT" sz="1800" b="0" dirty="0">
                <a:solidFill>
                  <a:schemeClr val="tx1">
                    <a:lumMod val="65000"/>
                    <a:lumOff val="35000"/>
                  </a:schemeClr>
                </a:solidFill>
                <a:latin typeface="Verdana" pitchFamily="34" charset="0"/>
                <a:cs typeface="+mn-cs"/>
              </a:rPr>
              <a:t>(</a:t>
            </a:r>
            <a:r>
              <a:rPr lang="it-IT" sz="1800" b="0" dirty="0" err="1">
                <a:solidFill>
                  <a:schemeClr val="tx1">
                    <a:lumMod val="65000"/>
                    <a:lumOff val="35000"/>
                  </a:schemeClr>
                </a:solidFill>
                <a:latin typeface="Verdana" pitchFamily="34" charset="0"/>
                <a:cs typeface="+mn-cs"/>
              </a:rPr>
              <a:t>boxplot</a:t>
            </a:r>
            <a:r>
              <a:rPr lang="it-IT" sz="1800" b="0" dirty="0">
                <a:solidFill>
                  <a:schemeClr val="tx1">
                    <a:lumMod val="65000"/>
                    <a:lumOff val="35000"/>
                  </a:schemeClr>
                </a:solidFill>
                <a:latin typeface="Verdana" pitchFamily="34" charset="0"/>
                <a:cs typeface="+mn-cs"/>
              </a:rPr>
              <a:t>), la quale consente di disporre delle principali caratteristiche di una distribuzione statistica semplice.</a:t>
            </a:r>
          </a:p>
        </p:txBody>
      </p:sp>
      <p:pic>
        <p:nvPicPr>
          <p:cNvPr id="39939" name="Immagine 4"/>
          <p:cNvPicPr>
            <a:picLocks noChangeAspect="1" noChangeArrowheads="1"/>
          </p:cNvPicPr>
          <p:nvPr/>
        </p:nvPicPr>
        <p:blipFill>
          <a:blip r:embed="rId3" cstate="print"/>
          <a:srcRect/>
          <a:stretch>
            <a:fillRect/>
          </a:stretch>
        </p:blipFill>
        <p:spPr bwMode="auto">
          <a:xfrm>
            <a:off x="4759088" y="2172411"/>
            <a:ext cx="3695700" cy="1881662"/>
          </a:xfrm>
          <a:prstGeom prst="rect">
            <a:avLst/>
          </a:prstGeom>
          <a:noFill/>
          <a:ln w="9525">
            <a:solidFill>
              <a:srgbClr val="D9D9D9"/>
            </a:solidFill>
            <a:miter lim="800000"/>
            <a:headEnd/>
            <a:tailEnd/>
          </a:ln>
        </p:spPr>
      </p:pic>
      <p:sp>
        <p:nvSpPr>
          <p:cNvPr id="6" name="CasellaDiTesto 9"/>
          <p:cNvSpPr txBox="1">
            <a:spLocks noChangeArrowheads="1"/>
          </p:cNvSpPr>
          <p:nvPr/>
        </p:nvSpPr>
        <p:spPr bwMode="auto">
          <a:xfrm>
            <a:off x="741046" y="4032768"/>
            <a:ext cx="8036084" cy="2031325"/>
          </a:xfrm>
          <a:prstGeom prst="rect">
            <a:avLst/>
          </a:prstGeom>
          <a:noFill/>
          <a:ln w="9525">
            <a:noFill/>
            <a:miter lim="800000"/>
            <a:headEnd/>
            <a:tailEnd/>
          </a:ln>
        </p:spPr>
        <p:txBody>
          <a:bodyPr wrap="square">
            <a:spAutoFit/>
          </a:bodyPr>
          <a:lstStyle/>
          <a:p>
            <a:pPr marL="342900" indent="-342900" algn="just">
              <a:buFontTx/>
              <a:buAutoNum type="alphaLcParenR"/>
              <a:defRPr/>
            </a:pPr>
            <a:r>
              <a:rPr lang="it-IT" sz="1800" b="0" dirty="0">
                <a:solidFill>
                  <a:schemeClr val="tx1">
                    <a:lumMod val="65000"/>
                    <a:lumOff val="35000"/>
                  </a:schemeClr>
                </a:solidFill>
                <a:latin typeface="Verdana" pitchFamily="34" charset="0"/>
                <a:cs typeface="+mn-cs"/>
              </a:rPr>
              <a:t>i lati inferiore e superiore indicano rispettivamente il 1° quartile (Q</a:t>
            </a:r>
            <a:r>
              <a:rPr lang="it-IT" sz="1800" b="0" baseline="-25000" dirty="0">
                <a:solidFill>
                  <a:schemeClr val="tx1">
                    <a:lumMod val="65000"/>
                    <a:lumOff val="35000"/>
                  </a:schemeClr>
                </a:solidFill>
                <a:latin typeface="Verdana" pitchFamily="34" charset="0"/>
                <a:cs typeface="+mn-cs"/>
              </a:rPr>
              <a:t>1</a:t>
            </a:r>
            <a:r>
              <a:rPr lang="it-IT" sz="1800" b="0" dirty="0">
                <a:solidFill>
                  <a:schemeClr val="tx1">
                    <a:lumMod val="65000"/>
                    <a:lumOff val="35000"/>
                  </a:schemeClr>
                </a:solidFill>
                <a:latin typeface="Verdana" pitchFamily="34" charset="0"/>
                <a:cs typeface="+mn-cs"/>
              </a:rPr>
              <a:t>) e il 3° quartile (Q</a:t>
            </a:r>
            <a:r>
              <a:rPr lang="it-IT" sz="1800" b="0" baseline="-25000" dirty="0">
                <a:solidFill>
                  <a:schemeClr val="tx1">
                    <a:lumMod val="65000"/>
                    <a:lumOff val="35000"/>
                  </a:schemeClr>
                </a:solidFill>
                <a:latin typeface="Verdana" pitchFamily="34" charset="0"/>
                <a:cs typeface="+mn-cs"/>
              </a:rPr>
              <a:t>3</a:t>
            </a:r>
            <a:r>
              <a:rPr lang="it-IT" sz="1800" b="0" dirty="0">
                <a:solidFill>
                  <a:schemeClr val="tx1">
                    <a:lumMod val="65000"/>
                    <a:lumOff val="35000"/>
                  </a:schemeClr>
                </a:solidFill>
                <a:latin typeface="Verdana" pitchFamily="34" charset="0"/>
                <a:cs typeface="+mn-cs"/>
              </a:rPr>
              <a:t>) della distribuzione considerata;</a:t>
            </a:r>
          </a:p>
          <a:p>
            <a:pPr marL="342900" indent="-342900" algn="just">
              <a:buFont typeface="+mj-lt"/>
              <a:buAutoNum type="alphaLcParenR" startAt="2"/>
              <a:defRPr/>
            </a:pPr>
            <a:r>
              <a:rPr lang="it-IT" sz="1800" b="0" dirty="0">
                <a:solidFill>
                  <a:schemeClr val="tx1">
                    <a:lumMod val="65000"/>
                    <a:lumOff val="35000"/>
                  </a:schemeClr>
                </a:solidFill>
                <a:latin typeface="Verdana" pitchFamily="34" charset="0"/>
                <a:cs typeface="+mn-cs"/>
              </a:rPr>
              <a:t>la linea tratteggiata all’interno del rettangolo indica la posizione della mediana (Q</a:t>
            </a:r>
            <a:r>
              <a:rPr lang="it-IT" sz="1800" b="0" baseline="-25000" dirty="0">
                <a:solidFill>
                  <a:schemeClr val="tx1">
                    <a:lumMod val="65000"/>
                    <a:lumOff val="35000"/>
                  </a:schemeClr>
                </a:solidFill>
                <a:latin typeface="Verdana" pitchFamily="34" charset="0"/>
                <a:cs typeface="+mn-cs"/>
              </a:rPr>
              <a:t>2</a:t>
            </a:r>
            <a:r>
              <a:rPr lang="it-IT" sz="1800" b="0" dirty="0">
                <a:solidFill>
                  <a:schemeClr val="tx1">
                    <a:lumMod val="65000"/>
                    <a:lumOff val="35000"/>
                  </a:schemeClr>
                </a:solidFill>
                <a:latin typeface="Verdana" pitchFamily="34" charset="0"/>
                <a:cs typeface="+mn-cs"/>
              </a:rPr>
              <a:t>= 2° quartile);</a:t>
            </a:r>
          </a:p>
          <a:p>
            <a:pPr marL="342900" indent="-342900" algn="just">
              <a:buFont typeface="+mj-lt"/>
              <a:buAutoNum type="alphaLcParenR" startAt="2"/>
              <a:defRPr/>
            </a:pPr>
            <a:r>
              <a:rPr lang="it-IT" sz="1800" b="0" dirty="0">
                <a:solidFill>
                  <a:schemeClr val="tx1">
                    <a:lumMod val="65000"/>
                    <a:lumOff val="35000"/>
                  </a:schemeClr>
                </a:solidFill>
                <a:latin typeface="Verdana" pitchFamily="34" charset="0"/>
                <a:cs typeface="+mn-cs"/>
              </a:rPr>
              <a:t>il simbolo ‘‘+’’ rappresenta la media aritmetica;</a:t>
            </a:r>
          </a:p>
          <a:p>
            <a:pPr marL="342900" indent="-342900" algn="just">
              <a:buFont typeface="+mj-lt"/>
              <a:buAutoNum type="alphaLcParenR" startAt="2"/>
              <a:defRPr/>
            </a:pPr>
            <a:r>
              <a:rPr lang="it-IT" sz="1800" b="0" dirty="0">
                <a:solidFill>
                  <a:schemeClr val="tx1">
                    <a:lumMod val="65000"/>
                    <a:lumOff val="35000"/>
                  </a:schemeClr>
                </a:solidFill>
                <a:latin typeface="Verdana" pitchFamily="34" charset="0"/>
                <a:cs typeface="+mn-cs"/>
              </a:rPr>
              <a:t>la linea verticale tratteggiata (</a:t>
            </a:r>
            <a:r>
              <a:rPr lang="it-IT" sz="1800" b="0" dirty="0" err="1">
                <a:solidFill>
                  <a:schemeClr val="tx1">
                    <a:lumMod val="65000"/>
                    <a:lumOff val="35000"/>
                  </a:schemeClr>
                </a:solidFill>
                <a:latin typeface="Verdana" pitchFamily="34" charset="0"/>
                <a:cs typeface="+mn-cs"/>
              </a:rPr>
              <a:t>whisker</a:t>
            </a:r>
            <a:r>
              <a:rPr lang="it-IT" sz="1800" b="0" dirty="0">
                <a:solidFill>
                  <a:schemeClr val="tx1">
                    <a:lumMod val="65000"/>
                    <a:lumOff val="35000"/>
                  </a:schemeClr>
                </a:solidFill>
                <a:latin typeface="Verdana" pitchFamily="34" charset="0"/>
                <a:cs typeface="+mn-cs"/>
              </a:rPr>
              <a:t>) va da Q3 fino al massimo e da Q1 fino al minimo.  </a:t>
            </a:r>
          </a:p>
        </p:txBody>
      </p:sp>
      <p:sp>
        <p:nvSpPr>
          <p:cNvPr id="7" name="Rectangle 3"/>
          <p:cNvSpPr>
            <a:spLocks noGrp="1" noChangeArrowheads="1"/>
          </p:cNvSpPr>
          <p:nvPr>
            <p:ph type="title"/>
          </p:nvPr>
        </p:nvSpPr>
        <p:spPr>
          <a:xfrm>
            <a:off x="742156" y="445285"/>
            <a:ext cx="7712632" cy="526797"/>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Rappresentazioni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di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tipo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informatico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(3/</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7</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t>
            </a:r>
            <a:endParaRPr dirty="0">
              <a:effectLst>
                <a:outerShdw blurRad="38100" dist="38100" dir="2700000" algn="tl">
                  <a:srgbClr val="C0C0C0"/>
                </a:outerShdw>
              </a:effectLst>
            </a:endParaRPr>
          </a:p>
        </p:txBody>
      </p:sp>
      <p:sp>
        <p:nvSpPr>
          <p:cNvPr id="8" name="CasellaDiTesto 9">
            <a:extLst>
              <a:ext uri="{FF2B5EF4-FFF2-40B4-BE49-F238E27FC236}">
                <a16:creationId xmlns:a16="http://schemas.microsoft.com/office/drawing/2014/main" xmlns="" id="{B8E25A0B-D7E1-406D-8B04-B189872D2AAE}"/>
              </a:ext>
            </a:extLst>
          </p:cNvPr>
          <p:cNvSpPr txBox="1">
            <a:spLocks noChangeArrowheads="1"/>
          </p:cNvSpPr>
          <p:nvPr/>
        </p:nvSpPr>
        <p:spPr bwMode="auto">
          <a:xfrm>
            <a:off x="876301" y="2814658"/>
            <a:ext cx="3695699" cy="923330"/>
          </a:xfrm>
          <a:prstGeom prst="rect">
            <a:avLst/>
          </a:prstGeom>
          <a:noFill/>
          <a:ln w="9525">
            <a:noFill/>
            <a:miter lim="800000"/>
            <a:headEnd/>
            <a:tailEnd/>
          </a:ln>
        </p:spPr>
        <p:txBody>
          <a:bodyPr wrap="square">
            <a:spAutoFit/>
          </a:bodyPr>
          <a:lstStyle/>
          <a:p>
            <a:pPr algn="just">
              <a:defRPr/>
            </a:pPr>
            <a:r>
              <a:rPr lang="it-IT" sz="1800" b="0" dirty="0">
                <a:solidFill>
                  <a:schemeClr val="tx1">
                    <a:lumMod val="65000"/>
                    <a:lumOff val="35000"/>
                  </a:schemeClr>
                </a:solidFill>
                <a:latin typeface="Verdana" pitchFamily="34" charset="0"/>
                <a:cs typeface="+mn-cs"/>
              </a:rPr>
              <a:t>Nell’esempio di grafico a scatola riportata di lato, figura un rettangolo in cui:</a:t>
            </a:r>
          </a:p>
        </p:txBody>
      </p:sp>
    </p:spTree>
    <p:extLst>
      <p:ext uri="{BB962C8B-B14F-4D97-AF65-F5344CB8AC3E}">
        <p14:creationId xmlns:p14="http://schemas.microsoft.com/office/powerpoint/2010/main" val="1519941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50627" y="1265025"/>
            <a:ext cx="7601803" cy="4384675"/>
          </a:xfrm>
          <a:prstGeom prst="rect">
            <a:avLst/>
          </a:prstGeom>
          <a:noFill/>
          <a:ln w="9525">
            <a:noFill/>
            <a:miter lim="800000"/>
            <a:headEnd/>
            <a:tailEnd/>
          </a:ln>
        </p:spPr>
        <p:txBody>
          <a:bodyPr wrap="square">
            <a:spAutoFit/>
          </a:bodyPr>
          <a:lstStyle/>
          <a:p>
            <a:pPr marL="285750" indent="-285750" algn="just">
              <a:spcBef>
                <a:spcPct val="50000"/>
              </a:spcBef>
              <a:buFontTx/>
              <a:buChar char="-"/>
              <a:defRPr/>
            </a:pPr>
            <a:r>
              <a:rPr lang="it-IT" sz="1800" dirty="0">
                <a:solidFill>
                  <a:schemeClr val="tx1">
                    <a:lumMod val="65000"/>
                    <a:lumOff val="35000"/>
                  </a:schemeClr>
                </a:solidFill>
                <a:latin typeface="Verdana" pitchFamily="34" charset="0"/>
                <a:cs typeface="+mn-cs"/>
              </a:rPr>
              <a:t>le </a:t>
            </a:r>
            <a:r>
              <a:rPr lang="it-IT" sz="1800" b="1" dirty="0">
                <a:solidFill>
                  <a:schemeClr val="tx1">
                    <a:lumMod val="65000"/>
                    <a:lumOff val="35000"/>
                  </a:schemeClr>
                </a:solidFill>
                <a:latin typeface="Verdana" pitchFamily="34" charset="0"/>
                <a:cs typeface="+mn-cs"/>
              </a:rPr>
              <a:t>facce di </a:t>
            </a:r>
            <a:r>
              <a:rPr lang="it-IT" b="1" dirty="0" err="1">
                <a:solidFill>
                  <a:schemeClr val="tx1">
                    <a:lumMod val="65000"/>
                    <a:lumOff val="35000"/>
                  </a:schemeClr>
                </a:solidFill>
                <a:latin typeface="Verdana" pitchFamily="34" charset="0"/>
              </a:rPr>
              <a:t>C</a:t>
            </a:r>
            <a:r>
              <a:rPr lang="it-IT" sz="1800" b="1" dirty="0" err="1">
                <a:solidFill>
                  <a:schemeClr val="tx1">
                    <a:lumMod val="65000"/>
                    <a:lumOff val="35000"/>
                  </a:schemeClr>
                </a:solidFill>
                <a:latin typeface="Verdana" pitchFamily="34" charset="0"/>
                <a:cs typeface="+mn-cs"/>
              </a:rPr>
              <a:t>hernoff</a:t>
            </a:r>
            <a:r>
              <a:rPr lang="it-IT" sz="1800" b="0" dirty="0">
                <a:solidFill>
                  <a:schemeClr val="tx1">
                    <a:lumMod val="65000"/>
                    <a:lumOff val="35000"/>
                  </a:schemeClr>
                </a:solidFill>
                <a:latin typeface="Verdana" pitchFamily="34" charset="0"/>
                <a:cs typeface="+mn-cs"/>
              </a:rPr>
              <a:t>, una rappresentazione grafica particolare, introdotta nel 1973 ed eseguibile soltanto tramite software apposito, in cui si utilizzano i tratti di un volto (occhi, naso, bocca) per rappresentare le diverse componenti di un’informazione.</a:t>
            </a:r>
          </a:p>
          <a:p>
            <a:pPr algn="just">
              <a:spcBef>
                <a:spcPct val="50000"/>
              </a:spcBef>
              <a:defRPr/>
            </a:pPr>
            <a:r>
              <a:rPr lang="it-IT" sz="1800" b="0" dirty="0">
                <a:solidFill>
                  <a:schemeClr val="tx1">
                    <a:lumMod val="65000"/>
                    <a:lumOff val="35000"/>
                  </a:schemeClr>
                </a:solidFill>
                <a:latin typeface="Verdana" pitchFamily="34" charset="0"/>
                <a:cs typeface="+mn-cs"/>
              </a:rPr>
              <a:t>Tali rappresentazioni sono adatte sia per distribuzioni statistiche semplici che multiple.</a:t>
            </a:r>
          </a:p>
          <a:p>
            <a:pPr algn="just">
              <a:spcBef>
                <a:spcPct val="50000"/>
              </a:spcBef>
              <a:defRPr/>
            </a:pPr>
            <a:r>
              <a:rPr lang="it-IT" sz="1800" b="0" dirty="0">
                <a:solidFill>
                  <a:schemeClr val="tx1">
                    <a:lumMod val="65000"/>
                    <a:lumOff val="35000"/>
                  </a:schemeClr>
                </a:solidFill>
                <a:latin typeface="Verdana" pitchFamily="34" charset="0"/>
                <a:cs typeface="+mn-cs"/>
              </a:rPr>
              <a:t>Un limite di queste rappresentazioni, originali ed efficaci, è rappresentato dal fatto che non sempre è immediatamente chiaro quali elementi dei grafici rappresentano i dati. La forma e l’espressione del viso, infatti, possono risultare dalla combinazione dei valori corrispondenti a più variabili e l’informazione che se ne ricava sarà più di tipo qualitativo (somiglianze, dissomiglianze) che quantitativo.</a:t>
            </a:r>
          </a:p>
        </p:txBody>
      </p:sp>
      <p:sp>
        <p:nvSpPr>
          <p:cNvPr id="7" name="Rectangle 3"/>
          <p:cNvSpPr>
            <a:spLocks noGrp="1" noChangeArrowheads="1"/>
          </p:cNvSpPr>
          <p:nvPr>
            <p:ph type="title"/>
          </p:nvPr>
        </p:nvSpPr>
        <p:spPr>
          <a:xfrm>
            <a:off x="750627" y="412260"/>
            <a:ext cx="7601803" cy="508000"/>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Rappresentazioni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di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tipo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informatico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(4/</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7</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t>
            </a:r>
            <a:r>
              <a:rPr dirty="0">
                <a:effectLst>
                  <a:outerShdw blurRad="38100" dist="38100" dir="2700000" algn="tl">
                    <a:srgbClr val="C0C0C0"/>
                  </a:outerShdw>
                </a:effectLst>
              </a:rPr>
              <a:t/>
            </a:r>
            <a:br>
              <a:rPr dirty="0">
                <a:effectLst>
                  <a:outerShdw blurRad="38100" dist="38100" dir="2700000" algn="tl">
                    <a:srgbClr val="C0C0C0"/>
                  </a:outerShdw>
                </a:effectLst>
              </a:rPr>
            </a:br>
            <a:endParaRPr dirty="0">
              <a:effectLst>
                <a:outerShdw blurRad="38100" dist="38100" dir="2700000" algn="tl">
                  <a:srgbClr val="C0C0C0"/>
                </a:outerShdw>
              </a:effectLst>
            </a:endParaRPr>
          </a:p>
        </p:txBody>
      </p:sp>
    </p:spTree>
    <p:extLst>
      <p:ext uri="{BB962C8B-B14F-4D97-AF65-F5344CB8AC3E}">
        <p14:creationId xmlns:p14="http://schemas.microsoft.com/office/powerpoint/2010/main" val="2389035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726830" y="418455"/>
            <a:ext cx="7584657" cy="749300"/>
          </a:xfrm>
        </p:spPr>
        <p:txBody>
          <a:bodyPr/>
          <a:lstStyle/>
          <a:p>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Rappresentazioni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di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tipo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informatico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(5/</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7</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t>
            </a:r>
            <a: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
            </a:r>
            <a:b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br>
            <a:endPar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6" name="Rettangolo 5"/>
          <p:cNvSpPr/>
          <p:nvPr/>
        </p:nvSpPr>
        <p:spPr>
          <a:xfrm>
            <a:off x="943618" y="936922"/>
            <a:ext cx="6904893" cy="461665"/>
          </a:xfrm>
          <a:prstGeom prst="rect">
            <a:avLst/>
          </a:prstGeom>
        </p:spPr>
        <p:txBody>
          <a:bodyPr wrap="square">
            <a:spAutoFit/>
          </a:bodyPr>
          <a:lstStyle/>
          <a:p>
            <a:r>
              <a:rPr lang="it-IT" sz="1200" b="1" dirty="0">
                <a:solidFill>
                  <a:schemeClr val="tx1">
                    <a:lumMod val="65000"/>
                    <a:lumOff val="35000"/>
                  </a:schemeClr>
                </a:solidFill>
                <a:latin typeface="Verdana" pitchFamily="34" charset="0"/>
                <a:cs typeface="+mn-cs"/>
              </a:rPr>
              <a:t>Livelli di soddisfazione di alcuni aspetti del lavoro dei laureati occupati  dell’Ateneo fiorentino nell’anno 2000</a:t>
            </a:r>
          </a:p>
        </p:txBody>
      </p:sp>
      <p:pic>
        <p:nvPicPr>
          <p:cNvPr id="8" name="Immagine 7"/>
          <p:cNvPicPr/>
          <p:nvPr/>
        </p:nvPicPr>
        <p:blipFill>
          <a:blip r:embed="rId3" cstate="print"/>
          <a:srcRect l="18455" t="27682" r="19562" b="26298"/>
          <a:stretch>
            <a:fillRect/>
          </a:stretch>
        </p:blipFill>
        <p:spPr bwMode="auto">
          <a:xfrm>
            <a:off x="1272915" y="1391455"/>
            <a:ext cx="5990493" cy="3115542"/>
          </a:xfrm>
          <a:prstGeom prst="rect">
            <a:avLst/>
          </a:prstGeom>
          <a:noFill/>
          <a:ln w="9525">
            <a:noFill/>
            <a:miter lim="800000"/>
            <a:headEnd/>
            <a:tailEnd/>
          </a:ln>
        </p:spPr>
      </p:pic>
      <p:sp>
        <p:nvSpPr>
          <p:cNvPr id="9" name="CasellaDiTesto 9"/>
          <p:cNvSpPr txBox="1">
            <a:spLocks noChangeArrowheads="1"/>
          </p:cNvSpPr>
          <p:nvPr/>
        </p:nvSpPr>
        <p:spPr bwMode="auto">
          <a:xfrm>
            <a:off x="726830" y="4506997"/>
            <a:ext cx="7830843" cy="230832"/>
          </a:xfrm>
          <a:prstGeom prst="rect">
            <a:avLst/>
          </a:prstGeom>
          <a:noFill/>
          <a:ln w="9525">
            <a:noFill/>
            <a:miter lim="800000"/>
            <a:headEnd/>
            <a:tailEnd/>
          </a:ln>
        </p:spPr>
        <p:txBody>
          <a:bodyPr wrap="square">
            <a:spAutoFit/>
          </a:bodyPr>
          <a:lstStyle/>
          <a:p>
            <a:pPr>
              <a:spcBef>
                <a:spcPct val="50000"/>
              </a:spcBef>
              <a:defRPr/>
            </a:pPr>
            <a:r>
              <a:rPr lang="it-IT" sz="900" b="1" i="1" dirty="0">
                <a:solidFill>
                  <a:schemeClr val="tx1">
                    <a:lumMod val="65000"/>
                    <a:lumOff val="35000"/>
                  </a:schemeClr>
                </a:solidFill>
                <a:latin typeface="Verdana" pitchFamily="34" charset="0"/>
                <a:cs typeface="+mn-cs"/>
              </a:rPr>
              <a:t>Fonte</a:t>
            </a:r>
            <a:r>
              <a:rPr lang="it-IT" sz="900" b="1" dirty="0">
                <a:solidFill>
                  <a:schemeClr val="tx1">
                    <a:lumMod val="65000"/>
                    <a:lumOff val="35000"/>
                  </a:schemeClr>
                </a:solidFill>
                <a:latin typeface="Verdana" pitchFamily="34" charset="0"/>
                <a:cs typeface="+mn-cs"/>
              </a:rPr>
              <a:t>: </a:t>
            </a:r>
            <a:r>
              <a:rPr lang="it-IT" sz="900" b="1" dirty="0" err="1">
                <a:solidFill>
                  <a:schemeClr val="tx1">
                    <a:lumMod val="65000"/>
                    <a:lumOff val="35000"/>
                  </a:schemeClr>
                </a:solidFill>
                <a:latin typeface="Verdana" pitchFamily="34" charset="0"/>
                <a:cs typeface="+mn-cs"/>
              </a:rPr>
              <a:t>Chiandotto</a:t>
            </a:r>
            <a:r>
              <a:rPr lang="it-IT" sz="900" b="1" dirty="0">
                <a:solidFill>
                  <a:schemeClr val="tx1">
                    <a:lumMod val="65000"/>
                    <a:lumOff val="35000"/>
                  </a:schemeClr>
                </a:solidFill>
                <a:latin typeface="Verdana" pitchFamily="34" charset="0"/>
                <a:cs typeface="+mn-cs"/>
              </a:rPr>
              <a:t> B., Sulla misura della qualità della formazione universitaria, in Studi e Note di Economia 3/2004 </a:t>
            </a:r>
          </a:p>
        </p:txBody>
      </p:sp>
      <p:sp>
        <p:nvSpPr>
          <p:cNvPr id="11" name="CasellaDiTesto 10"/>
          <p:cNvSpPr txBox="1">
            <a:spLocks noChangeArrowheads="1"/>
          </p:cNvSpPr>
          <p:nvPr/>
        </p:nvSpPr>
        <p:spPr bwMode="auto">
          <a:xfrm>
            <a:off x="4788155" y="5153463"/>
            <a:ext cx="4009292" cy="861774"/>
          </a:xfrm>
          <a:prstGeom prst="rect">
            <a:avLst/>
          </a:prstGeom>
          <a:noFill/>
          <a:ln w="9525">
            <a:noFill/>
            <a:miter lim="800000"/>
            <a:headEnd/>
            <a:tailEnd/>
          </a:ln>
        </p:spPr>
        <p:txBody>
          <a:bodyPr wrap="square">
            <a:spAutoFit/>
          </a:bodyPr>
          <a:lstStyle/>
          <a:p>
            <a:pPr marL="15875" indent="-15875">
              <a:spcBef>
                <a:spcPct val="50000"/>
              </a:spcBef>
              <a:buFont typeface="Arial" pitchFamily="34" charset="0"/>
              <a:buChar char="•"/>
              <a:defRPr/>
            </a:pPr>
            <a:r>
              <a:rPr lang="it-IT" sz="1200" b="0" dirty="0">
                <a:solidFill>
                  <a:schemeClr val="bg2">
                    <a:lumMod val="10000"/>
                  </a:schemeClr>
                </a:solidFill>
                <a:latin typeface="Verdana" pitchFamily="34" charset="0"/>
                <a:cs typeface="+mn-cs"/>
              </a:rPr>
              <a:t>   curvatura bocca: possibilità di guadagnare</a:t>
            </a:r>
          </a:p>
          <a:p>
            <a:pPr marL="15875" indent="-15875">
              <a:lnSpc>
                <a:spcPts val="800"/>
              </a:lnSpc>
              <a:spcBef>
                <a:spcPct val="50000"/>
              </a:spcBef>
              <a:buFont typeface="Arial" pitchFamily="34" charset="0"/>
              <a:buChar char="•"/>
              <a:defRPr/>
            </a:pPr>
            <a:r>
              <a:rPr lang="it-IT" sz="1200" b="0" dirty="0">
                <a:solidFill>
                  <a:schemeClr val="bg2">
                    <a:lumMod val="10000"/>
                  </a:schemeClr>
                </a:solidFill>
                <a:latin typeface="Verdana" pitchFamily="34" charset="0"/>
                <a:cs typeface="+mn-cs"/>
              </a:rPr>
              <a:t>   larghezza bocca: locazione sede di lavoro</a:t>
            </a:r>
          </a:p>
          <a:p>
            <a:pPr marL="15875" indent="-15875">
              <a:lnSpc>
                <a:spcPts val="800"/>
              </a:lnSpc>
              <a:spcBef>
                <a:spcPct val="50000"/>
              </a:spcBef>
              <a:buFont typeface="Arial" pitchFamily="34" charset="0"/>
              <a:buChar char="•"/>
              <a:defRPr/>
            </a:pPr>
            <a:r>
              <a:rPr lang="it-IT" sz="1200" b="0" dirty="0">
                <a:solidFill>
                  <a:schemeClr val="bg2">
                    <a:lumMod val="10000"/>
                  </a:schemeClr>
                </a:solidFill>
                <a:latin typeface="Verdana" pitchFamily="34" charset="0"/>
                <a:cs typeface="+mn-cs"/>
              </a:rPr>
              <a:t>   altezza occhi: rapporti con i colleghi</a:t>
            </a:r>
          </a:p>
          <a:p>
            <a:pPr marL="15875" indent="-15875">
              <a:lnSpc>
                <a:spcPts val="800"/>
              </a:lnSpc>
              <a:spcBef>
                <a:spcPct val="50000"/>
              </a:spcBef>
              <a:buFont typeface="Arial" pitchFamily="34" charset="0"/>
              <a:buChar char="•"/>
              <a:defRPr/>
            </a:pPr>
            <a:r>
              <a:rPr lang="it-IT" sz="1200" b="0" dirty="0">
                <a:solidFill>
                  <a:schemeClr val="bg2">
                    <a:lumMod val="10000"/>
                  </a:schemeClr>
                </a:solidFill>
                <a:latin typeface="Verdana" pitchFamily="34" charset="0"/>
                <a:cs typeface="+mn-cs"/>
              </a:rPr>
              <a:t>   larghezza occhi: possibilità di carriera</a:t>
            </a:r>
          </a:p>
        </p:txBody>
      </p:sp>
      <p:sp>
        <p:nvSpPr>
          <p:cNvPr id="12" name="CasellaDiTesto 11"/>
          <p:cNvSpPr txBox="1">
            <a:spLocks noChangeArrowheads="1"/>
          </p:cNvSpPr>
          <p:nvPr/>
        </p:nvSpPr>
        <p:spPr bwMode="auto">
          <a:xfrm>
            <a:off x="726830" y="4717446"/>
            <a:ext cx="4009292" cy="1733808"/>
          </a:xfrm>
          <a:prstGeom prst="rect">
            <a:avLst/>
          </a:prstGeom>
          <a:noFill/>
          <a:ln w="9525">
            <a:noFill/>
            <a:miter lim="800000"/>
            <a:headEnd/>
            <a:tailEnd/>
          </a:ln>
        </p:spPr>
        <p:txBody>
          <a:bodyPr wrap="square">
            <a:spAutoFit/>
          </a:bodyPr>
          <a:lstStyle/>
          <a:p>
            <a:pPr marL="15875" indent="-15875">
              <a:spcBef>
                <a:spcPct val="50000"/>
              </a:spcBef>
              <a:defRPr/>
            </a:pPr>
            <a:r>
              <a:rPr lang="it-IT" sz="1800" b="0" dirty="0">
                <a:solidFill>
                  <a:srgbClr val="C00000"/>
                </a:solidFill>
                <a:latin typeface="Verdana" pitchFamily="34" charset="0"/>
                <a:cs typeface="+mn-cs"/>
              </a:rPr>
              <a:t>Legenda</a:t>
            </a:r>
            <a:r>
              <a:rPr lang="it-IT" sz="1800" b="0" dirty="0">
                <a:solidFill>
                  <a:schemeClr val="bg2">
                    <a:lumMod val="10000"/>
                  </a:schemeClr>
                </a:solidFill>
                <a:latin typeface="Verdana" pitchFamily="34" charset="0"/>
                <a:cs typeface="+mn-cs"/>
              </a:rPr>
              <a:t>:</a:t>
            </a:r>
            <a:endParaRPr lang="it-IT" sz="1200" b="0" dirty="0">
              <a:solidFill>
                <a:schemeClr val="bg2">
                  <a:lumMod val="10000"/>
                </a:schemeClr>
              </a:solidFill>
              <a:latin typeface="Verdana" pitchFamily="34" charset="0"/>
              <a:cs typeface="+mn-cs"/>
            </a:endParaRPr>
          </a:p>
          <a:p>
            <a:pPr marL="15875" indent="-15875">
              <a:lnSpc>
                <a:spcPts val="800"/>
              </a:lnSpc>
              <a:spcBef>
                <a:spcPct val="50000"/>
              </a:spcBef>
              <a:buFont typeface="Arial" pitchFamily="34" charset="0"/>
              <a:buChar char="•"/>
              <a:defRPr/>
            </a:pPr>
            <a:r>
              <a:rPr lang="it-IT" sz="1200" b="0" dirty="0">
                <a:solidFill>
                  <a:schemeClr val="bg2">
                    <a:lumMod val="10000"/>
                  </a:schemeClr>
                </a:solidFill>
                <a:latin typeface="Verdana" pitchFamily="34" charset="0"/>
                <a:cs typeface="+mn-cs"/>
              </a:rPr>
              <a:t>   larghezza della faccia: coerenza studi fatti</a:t>
            </a:r>
          </a:p>
          <a:p>
            <a:pPr marL="15875" indent="-15875">
              <a:lnSpc>
                <a:spcPts val="800"/>
              </a:lnSpc>
              <a:spcBef>
                <a:spcPct val="50000"/>
              </a:spcBef>
              <a:buFont typeface="Arial" pitchFamily="34" charset="0"/>
              <a:buChar char="•"/>
              <a:defRPr/>
            </a:pPr>
            <a:r>
              <a:rPr lang="it-IT" sz="1200" b="0" dirty="0">
                <a:solidFill>
                  <a:schemeClr val="bg2">
                    <a:lumMod val="10000"/>
                  </a:schemeClr>
                </a:solidFill>
                <a:latin typeface="Verdana" pitchFamily="34" charset="0"/>
                <a:cs typeface="+mn-cs"/>
              </a:rPr>
              <a:t>   livello delle orecchie: tempo libero</a:t>
            </a:r>
          </a:p>
          <a:p>
            <a:pPr marL="15875" indent="-15875">
              <a:lnSpc>
                <a:spcPts val="800"/>
              </a:lnSpc>
              <a:spcBef>
                <a:spcPct val="50000"/>
              </a:spcBef>
              <a:buFont typeface="Arial" pitchFamily="34" charset="0"/>
              <a:buChar char="•"/>
              <a:defRPr/>
            </a:pPr>
            <a:r>
              <a:rPr lang="it-IT" sz="1200" b="0" dirty="0">
                <a:solidFill>
                  <a:schemeClr val="bg2">
                    <a:lumMod val="10000"/>
                  </a:schemeClr>
                </a:solidFill>
                <a:latin typeface="Verdana" pitchFamily="34" charset="0"/>
                <a:cs typeface="+mn-cs"/>
              </a:rPr>
              <a:t>   ecc della fronte: stabilità/sicurezza</a:t>
            </a:r>
          </a:p>
          <a:p>
            <a:pPr marL="15875" indent="-15875">
              <a:lnSpc>
                <a:spcPts val="800"/>
              </a:lnSpc>
              <a:spcBef>
                <a:spcPct val="50000"/>
              </a:spcBef>
              <a:buFont typeface="Arial" pitchFamily="34" charset="0"/>
              <a:buChar char="•"/>
              <a:defRPr/>
            </a:pPr>
            <a:r>
              <a:rPr lang="it-IT" sz="1200" b="0" dirty="0">
                <a:solidFill>
                  <a:schemeClr val="bg2">
                    <a:lumMod val="10000"/>
                  </a:schemeClr>
                </a:solidFill>
                <a:latin typeface="Verdana" pitchFamily="34" charset="0"/>
                <a:cs typeface="+mn-cs"/>
              </a:rPr>
              <a:t>   ecc p. </a:t>
            </a:r>
            <a:r>
              <a:rPr lang="it-IT" sz="1200" b="0" dirty="0" err="1">
                <a:solidFill>
                  <a:schemeClr val="bg2">
                    <a:lumMod val="10000"/>
                  </a:schemeClr>
                </a:solidFill>
                <a:latin typeface="Verdana" pitchFamily="34" charset="0"/>
                <a:cs typeface="+mn-cs"/>
              </a:rPr>
              <a:t>inf</a:t>
            </a:r>
            <a:r>
              <a:rPr lang="it-IT" sz="1200" b="0" dirty="0">
                <a:solidFill>
                  <a:schemeClr val="bg2">
                    <a:lumMod val="10000"/>
                  </a:schemeClr>
                </a:solidFill>
                <a:latin typeface="Verdana" pitchFamily="34" charset="0"/>
                <a:cs typeface="+mn-cs"/>
              </a:rPr>
              <a:t>: acquisizioni professionali</a:t>
            </a:r>
          </a:p>
          <a:p>
            <a:pPr marL="15875" indent="-15875">
              <a:lnSpc>
                <a:spcPts val="800"/>
              </a:lnSpc>
              <a:spcBef>
                <a:spcPct val="50000"/>
              </a:spcBef>
              <a:buFont typeface="Arial" pitchFamily="34" charset="0"/>
              <a:buChar char="•"/>
              <a:defRPr/>
            </a:pPr>
            <a:r>
              <a:rPr lang="it-IT" sz="1200" b="0" dirty="0">
                <a:solidFill>
                  <a:schemeClr val="bg2">
                    <a:lumMod val="10000"/>
                  </a:schemeClr>
                </a:solidFill>
                <a:latin typeface="Verdana" pitchFamily="34" charset="0"/>
                <a:cs typeface="+mn-cs"/>
              </a:rPr>
              <a:t>   lunghezza naso: rispondenza interessi culturali</a:t>
            </a:r>
          </a:p>
          <a:p>
            <a:pPr marL="15875" indent="-15875">
              <a:lnSpc>
                <a:spcPts val="800"/>
              </a:lnSpc>
              <a:spcBef>
                <a:spcPct val="50000"/>
              </a:spcBef>
              <a:buFont typeface="Arial" pitchFamily="34" charset="0"/>
              <a:buChar char="•"/>
              <a:defRPr/>
            </a:pPr>
            <a:r>
              <a:rPr lang="it-IT" sz="1200" b="0" dirty="0">
                <a:solidFill>
                  <a:schemeClr val="bg2">
                    <a:lumMod val="10000"/>
                  </a:schemeClr>
                </a:solidFill>
                <a:latin typeface="Verdana" pitchFamily="34" charset="0"/>
                <a:cs typeface="+mn-cs"/>
              </a:rPr>
              <a:t>   centratura bocca: indipendenza/autonomia</a:t>
            </a:r>
          </a:p>
          <a:p>
            <a:pPr marL="15875" indent="-15875">
              <a:lnSpc>
                <a:spcPts val="800"/>
              </a:lnSpc>
              <a:spcBef>
                <a:spcPct val="50000"/>
              </a:spcBef>
              <a:defRPr/>
            </a:pPr>
            <a:endParaRPr lang="it-IT" sz="1200" b="0" dirty="0">
              <a:solidFill>
                <a:schemeClr val="bg2">
                  <a:lumMod val="10000"/>
                </a:schemeClr>
              </a:solidFill>
              <a:latin typeface="Verdana" pitchFamily="34" charset="0"/>
              <a:cs typeface="+mn-cs"/>
            </a:endParaRPr>
          </a:p>
        </p:txBody>
      </p:sp>
    </p:spTree>
    <p:extLst>
      <p:ext uri="{BB962C8B-B14F-4D97-AF65-F5344CB8AC3E}">
        <p14:creationId xmlns:p14="http://schemas.microsoft.com/office/powerpoint/2010/main" val="1125766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785445" y="476283"/>
            <a:ext cx="7901355" cy="503284"/>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Rappresentazioni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di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tipo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informatico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(6/</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7</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t>
            </a:r>
            <a:r>
              <a:rPr dirty="0">
                <a:effectLst>
                  <a:outerShdw blurRad="38100" dist="38100" dir="2700000" algn="tl">
                    <a:srgbClr val="C0C0C0"/>
                  </a:outerShdw>
                </a:effectLst>
              </a:rPr>
              <a:t/>
            </a:r>
            <a:br>
              <a:rPr dirty="0">
                <a:effectLst>
                  <a:outerShdw blurRad="38100" dist="38100" dir="2700000" algn="tl">
                    <a:srgbClr val="C0C0C0"/>
                  </a:outerShdw>
                </a:effectLst>
              </a:rPr>
            </a:br>
            <a:endParaRPr dirty="0">
              <a:effectLst>
                <a:outerShdw blurRad="38100" dist="38100" dir="2700000" algn="tl">
                  <a:srgbClr val="C0C0C0"/>
                </a:outerShdw>
              </a:effectLst>
            </a:endParaRPr>
          </a:p>
        </p:txBody>
      </p:sp>
      <p:sp>
        <p:nvSpPr>
          <p:cNvPr id="6" name="Rettangolo 5"/>
          <p:cNvSpPr/>
          <p:nvPr/>
        </p:nvSpPr>
        <p:spPr>
          <a:xfrm>
            <a:off x="726830" y="979567"/>
            <a:ext cx="6904893" cy="461665"/>
          </a:xfrm>
          <a:prstGeom prst="rect">
            <a:avLst/>
          </a:prstGeom>
        </p:spPr>
        <p:txBody>
          <a:bodyPr wrap="square">
            <a:spAutoFit/>
          </a:bodyPr>
          <a:lstStyle/>
          <a:p>
            <a:r>
              <a:rPr lang="it-IT" sz="1200" b="1" dirty="0">
                <a:solidFill>
                  <a:schemeClr val="tx1">
                    <a:lumMod val="65000"/>
                    <a:lumOff val="35000"/>
                  </a:schemeClr>
                </a:solidFill>
                <a:latin typeface="Verdana" pitchFamily="34" charset="0"/>
                <a:cs typeface="+mn-cs"/>
              </a:rPr>
              <a:t>Livelli di soddisfazione di alcuni aspetti del lavoro dei laureati occupati  dell’Ateneo fiorentino nell’anno 2000</a:t>
            </a:r>
          </a:p>
        </p:txBody>
      </p:sp>
      <p:pic>
        <p:nvPicPr>
          <p:cNvPr id="8" name="Immagine 7"/>
          <p:cNvPicPr/>
          <p:nvPr/>
        </p:nvPicPr>
        <p:blipFill>
          <a:blip r:embed="rId3" cstate="print"/>
          <a:srcRect l="18455" t="27682" r="19562" b="13841"/>
          <a:stretch>
            <a:fillRect/>
          </a:stretch>
        </p:blipFill>
        <p:spPr bwMode="auto">
          <a:xfrm>
            <a:off x="785445" y="1691640"/>
            <a:ext cx="5580183" cy="3958884"/>
          </a:xfrm>
          <a:prstGeom prst="rect">
            <a:avLst/>
          </a:prstGeom>
          <a:noFill/>
          <a:ln w="9525">
            <a:noFill/>
            <a:miter lim="800000"/>
            <a:headEnd/>
            <a:tailEnd/>
          </a:ln>
        </p:spPr>
      </p:pic>
      <p:sp>
        <p:nvSpPr>
          <p:cNvPr id="9" name="CasellaDiTesto 9"/>
          <p:cNvSpPr txBox="1">
            <a:spLocks noChangeArrowheads="1"/>
          </p:cNvSpPr>
          <p:nvPr/>
        </p:nvSpPr>
        <p:spPr bwMode="auto">
          <a:xfrm>
            <a:off x="726830" y="5980197"/>
            <a:ext cx="7268308" cy="369332"/>
          </a:xfrm>
          <a:prstGeom prst="rect">
            <a:avLst/>
          </a:prstGeom>
          <a:noFill/>
          <a:ln w="9525">
            <a:noFill/>
            <a:miter lim="800000"/>
            <a:headEnd/>
            <a:tailEnd/>
          </a:ln>
        </p:spPr>
        <p:txBody>
          <a:bodyPr wrap="square">
            <a:spAutoFit/>
          </a:bodyPr>
          <a:lstStyle/>
          <a:p>
            <a:pPr>
              <a:spcBef>
                <a:spcPct val="50000"/>
              </a:spcBef>
              <a:defRPr/>
            </a:pPr>
            <a:r>
              <a:rPr lang="it-IT" sz="900" i="1" dirty="0">
                <a:solidFill>
                  <a:schemeClr val="tx1">
                    <a:lumMod val="65000"/>
                    <a:lumOff val="35000"/>
                  </a:schemeClr>
                </a:solidFill>
                <a:latin typeface="Verdana" pitchFamily="34" charset="0"/>
                <a:cs typeface="+mn-cs"/>
              </a:rPr>
              <a:t>Fonte</a:t>
            </a:r>
            <a:r>
              <a:rPr lang="it-IT" sz="900" dirty="0">
                <a:solidFill>
                  <a:schemeClr val="tx1">
                    <a:lumMod val="65000"/>
                    <a:lumOff val="35000"/>
                  </a:schemeClr>
                </a:solidFill>
                <a:latin typeface="Verdana" pitchFamily="34" charset="0"/>
                <a:cs typeface="+mn-cs"/>
              </a:rPr>
              <a:t>: </a:t>
            </a:r>
            <a:r>
              <a:rPr lang="it-IT" sz="900" dirty="0" err="1">
                <a:solidFill>
                  <a:schemeClr val="tx1">
                    <a:lumMod val="65000"/>
                    <a:lumOff val="35000"/>
                  </a:schemeClr>
                </a:solidFill>
                <a:latin typeface="Verdana" pitchFamily="34" charset="0"/>
                <a:cs typeface="+mn-cs"/>
              </a:rPr>
              <a:t>Chiandotto</a:t>
            </a:r>
            <a:r>
              <a:rPr lang="it-IT" sz="900" dirty="0">
                <a:solidFill>
                  <a:schemeClr val="tx1">
                    <a:lumMod val="65000"/>
                    <a:lumOff val="35000"/>
                  </a:schemeClr>
                </a:solidFill>
                <a:latin typeface="Verdana" pitchFamily="34" charset="0"/>
                <a:cs typeface="+mn-cs"/>
              </a:rPr>
              <a:t> B., Sulla misura della qualità della formazione universitaria, in Studi e Note di Economia 3/2004. </a:t>
            </a:r>
          </a:p>
        </p:txBody>
      </p:sp>
      <p:sp>
        <p:nvSpPr>
          <p:cNvPr id="10" name="CasellaDiTesto 9"/>
          <p:cNvSpPr txBox="1">
            <a:spLocks noChangeArrowheads="1"/>
          </p:cNvSpPr>
          <p:nvPr/>
        </p:nvSpPr>
        <p:spPr bwMode="auto">
          <a:xfrm>
            <a:off x="6295292" y="1603254"/>
            <a:ext cx="2354893" cy="4108817"/>
          </a:xfrm>
          <a:prstGeom prst="rect">
            <a:avLst/>
          </a:prstGeom>
          <a:noFill/>
          <a:ln w="9525">
            <a:noFill/>
            <a:miter lim="800000"/>
            <a:headEnd/>
            <a:tailEnd/>
          </a:ln>
        </p:spPr>
        <p:txBody>
          <a:bodyPr wrap="square">
            <a:spAutoFit/>
          </a:bodyPr>
          <a:lstStyle/>
          <a:p>
            <a:pPr marL="15875" indent="-15875">
              <a:spcBef>
                <a:spcPct val="50000"/>
              </a:spcBef>
              <a:defRPr/>
            </a:pPr>
            <a:r>
              <a:rPr lang="it-IT" sz="1800" b="0" dirty="0">
                <a:solidFill>
                  <a:srgbClr val="993333"/>
                </a:solidFill>
                <a:latin typeface="Verdana" pitchFamily="34" charset="0"/>
                <a:cs typeface="+mn-cs"/>
              </a:rPr>
              <a:t>La larghezza della faccia</a:t>
            </a:r>
            <a:r>
              <a:rPr lang="it-IT" sz="1800" b="0" dirty="0">
                <a:solidFill>
                  <a:schemeClr val="tx1">
                    <a:lumMod val="65000"/>
                    <a:lumOff val="35000"/>
                  </a:schemeClr>
                </a:solidFill>
                <a:latin typeface="Verdana" pitchFamily="34" charset="0"/>
                <a:cs typeface="+mn-cs"/>
              </a:rPr>
              <a:t>, p.es., rappresenta la coerenza degli studi fatti con l’attività lavorativa svolta. </a:t>
            </a:r>
          </a:p>
          <a:p>
            <a:pPr marL="15875" indent="-15875">
              <a:spcBef>
                <a:spcPct val="50000"/>
              </a:spcBef>
              <a:defRPr/>
            </a:pPr>
            <a:r>
              <a:rPr lang="it-IT" sz="1800" b="0" dirty="0">
                <a:solidFill>
                  <a:schemeClr val="tx1">
                    <a:lumMod val="65000"/>
                    <a:lumOff val="35000"/>
                  </a:schemeClr>
                </a:solidFill>
                <a:latin typeface="Verdana" pitchFamily="34" charset="0"/>
                <a:cs typeface="+mn-cs"/>
              </a:rPr>
              <a:t>I laureati in odontoiatria registrano una maggiore coerenza rispetto ai laureati in materie letterarie.</a:t>
            </a:r>
          </a:p>
        </p:txBody>
      </p:sp>
      <p:sp>
        <p:nvSpPr>
          <p:cNvPr id="12" name="Ovale 11"/>
          <p:cNvSpPr/>
          <p:nvPr/>
        </p:nvSpPr>
        <p:spPr bwMode="auto">
          <a:xfrm>
            <a:off x="1440493" y="1694631"/>
            <a:ext cx="776614" cy="651353"/>
          </a:xfrm>
          <a:prstGeom prst="ellipse">
            <a:avLst/>
          </a:prstGeom>
          <a:noFill/>
          <a:ln w="28575" cap="flat" cmpd="sng" algn="ctr">
            <a:solidFill>
              <a:srgbClr val="99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dirty="0">
              <a:ln>
                <a:noFill/>
              </a:ln>
              <a:solidFill>
                <a:srgbClr val="993333"/>
              </a:solidFill>
              <a:effectLst/>
              <a:latin typeface="Arial" pitchFamily="34" charset="0"/>
            </a:endParaRPr>
          </a:p>
        </p:txBody>
      </p:sp>
      <p:sp>
        <p:nvSpPr>
          <p:cNvPr id="15" name="Ovale 14"/>
          <p:cNvSpPr/>
          <p:nvPr/>
        </p:nvSpPr>
        <p:spPr bwMode="auto">
          <a:xfrm>
            <a:off x="4936659" y="3512782"/>
            <a:ext cx="776614" cy="651353"/>
          </a:xfrm>
          <a:prstGeom prst="ellipse">
            <a:avLst/>
          </a:prstGeom>
          <a:noFill/>
          <a:ln w="28575" cap="flat" cmpd="sng" algn="ctr">
            <a:solidFill>
              <a:srgbClr val="99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dirty="0">
              <a:ln>
                <a:noFill/>
              </a:ln>
              <a:solidFill>
                <a:srgbClr val="993333"/>
              </a:solidFill>
              <a:effectLst/>
              <a:latin typeface="Arial" pitchFamily="34" charset="0"/>
            </a:endParaRPr>
          </a:p>
        </p:txBody>
      </p:sp>
    </p:spTree>
    <p:extLst>
      <p:ext uri="{BB962C8B-B14F-4D97-AF65-F5344CB8AC3E}">
        <p14:creationId xmlns:p14="http://schemas.microsoft.com/office/powerpoint/2010/main" val="2220786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9"/>
          <p:cNvSpPr txBox="1">
            <a:spLocks noChangeArrowheads="1"/>
          </p:cNvSpPr>
          <p:nvPr/>
        </p:nvSpPr>
        <p:spPr bwMode="auto">
          <a:xfrm>
            <a:off x="736979" y="897041"/>
            <a:ext cx="7691911" cy="3231654"/>
          </a:xfrm>
          <a:prstGeom prst="rect">
            <a:avLst/>
          </a:prstGeom>
          <a:noFill/>
          <a:ln w="9525">
            <a:noFill/>
            <a:miter lim="800000"/>
            <a:headEnd/>
            <a:tailEnd/>
          </a:ln>
        </p:spPr>
        <p:txBody>
          <a:bodyPr wrap="square">
            <a:spAutoFit/>
          </a:bodyPr>
          <a:lstStyle/>
          <a:p>
            <a:pPr marL="285750" indent="-285750" algn="just">
              <a:buFontTx/>
              <a:buChar char="-"/>
              <a:defRPr/>
            </a:pPr>
            <a:r>
              <a:rPr lang="it-IT" sz="1700" b="1" dirty="0">
                <a:solidFill>
                  <a:schemeClr val="tx1">
                    <a:lumMod val="65000"/>
                    <a:lumOff val="35000"/>
                  </a:schemeClr>
                </a:solidFill>
                <a:latin typeface="Verdana" pitchFamily="34" charset="0"/>
                <a:cs typeface="+mn-cs"/>
              </a:rPr>
              <a:t>ideogrammi</a:t>
            </a:r>
            <a:r>
              <a:rPr lang="it-IT" sz="1700" b="0" dirty="0">
                <a:solidFill>
                  <a:schemeClr val="tx1">
                    <a:lumMod val="65000"/>
                    <a:lumOff val="35000"/>
                  </a:schemeClr>
                </a:solidFill>
                <a:latin typeface="Verdana" pitchFamily="34" charset="0"/>
                <a:cs typeface="+mn-cs"/>
              </a:rPr>
              <a:t> o </a:t>
            </a:r>
            <a:r>
              <a:rPr lang="it-IT" sz="1700" b="1" dirty="0">
                <a:solidFill>
                  <a:schemeClr val="tx1">
                    <a:lumMod val="65000"/>
                    <a:lumOff val="35000"/>
                  </a:schemeClr>
                </a:solidFill>
                <a:latin typeface="Verdana" pitchFamily="34" charset="0"/>
                <a:cs typeface="+mn-cs"/>
              </a:rPr>
              <a:t>pittogrammi</a:t>
            </a:r>
            <a:r>
              <a:rPr lang="it-IT" sz="1700" b="0" dirty="0">
                <a:solidFill>
                  <a:schemeClr val="tx1">
                    <a:lumMod val="65000"/>
                    <a:lumOff val="35000"/>
                  </a:schemeClr>
                </a:solidFill>
                <a:latin typeface="Verdana" pitchFamily="34" charset="0"/>
                <a:cs typeface="+mn-cs"/>
              </a:rPr>
              <a:t>, rappresentazioni grafiche aventi carattere molto divulgativo perché si avvalgono di figure, simboli, generalmente tutti simili tra loro, aventi un’immediata attinenza con il carattere considerato (figure umane, oggetti ecc.) e di grandezza o numero variabile per indicare l’entità della frequenza o dell’intensità del carattere rappresentato.</a:t>
            </a:r>
          </a:p>
          <a:p>
            <a:pPr marL="285750" indent="-285750" algn="just">
              <a:buFontTx/>
              <a:buChar char="-"/>
              <a:defRPr/>
            </a:pPr>
            <a:endParaRPr lang="it-IT" sz="1000" b="0" dirty="0">
              <a:solidFill>
                <a:schemeClr val="tx1">
                  <a:lumMod val="65000"/>
                  <a:lumOff val="35000"/>
                </a:schemeClr>
              </a:solidFill>
              <a:latin typeface="Verdana" pitchFamily="34" charset="0"/>
              <a:cs typeface="+mn-cs"/>
            </a:endParaRPr>
          </a:p>
          <a:p>
            <a:pPr algn="just">
              <a:defRPr/>
            </a:pPr>
            <a:r>
              <a:rPr lang="it-IT" sz="1700" b="0" dirty="0">
                <a:solidFill>
                  <a:schemeClr val="tx1">
                    <a:lumMod val="65000"/>
                    <a:lumOff val="35000"/>
                  </a:schemeClr>
                </a:solidFill>
                <a:latin typeface="Verdana" pitchFamily="34" charset="0"/>
                <a:cs typeface="+mn-cs"/>
              </a:rPr>
              <a:t>Qualsiasi carattere statistico (qualitativo o quantitativo) può essere rappresentato con questa tipologia di grafici.</a:t>
            </a:r>
          </a:p>
          <a:p>
            <a:pPr algn="just">
              <a:defRPr/>
            </a:pPr>
            <a:r>
              <a:rPr lang="it-IT" sz="1700" b="0" dirty="0">
                <a:solidFill>
                  <a:schemeClr val="tx1">
                    <a:lumMod val="65000"/>
                    <a:lumOff val="35000"/>
                  </a:schemeClr>
                </a:solidFill>
                <a:latin typeface="Verdana" pitchFamily="34" charset="0"/>
                <a:cs typeface="+mn-cs"/>
              </a:rPr>
              <a:t>È da notare, tuttavia, che tali rappresentazioni possono prestarsi ad equivoci perché non sempre è agevole leggerli ed essi hanno una scarsa utilità scientifica. </a:t>
            </a:r>
          </a:p>
        </p:txBody>
      </p:sp>
      <p:sp>
        <p:nvSpPr>
          <p:cNvPr id="11" name="Rectangle 3"/>
          <p:cNvSpPr>
            <a:spLocks noGrp="1" noChangeArrowheads="1"/>
          </p:cNvSpPr>
          <p:nvPr>
            <p:ph type="title"/>
          </p:nvPr>
        </p:nvSpPr>
        <p:spPr>
          <a:xfrm>
            <a:off x="736979" y="400086"/>
            <a:ext cx="7949821" cy="437662"/>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Rappresentazioni</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di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tipo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informatico</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7</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7</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t>
            </a:r>
            <a:r>
              <a:rPr dirty="0">
                <a:effectLst>
                  <a:outerShdw blurRad="38100" dist="38100" dir="2700000" algn="tl">
                    <a:srgbClr val="C0C0C0"/>
                  </a:outerShdw>
                </a:effectLst>
              </a:rPr>
              <a:t/>
            </a:r>
            <a:br>
              <a:rPr dirty="0">
                <a:effectLst>
                  <a:outerShdw blurRad="38100" dist="38100" dir="2700000" algn="tl">
                    <a:srgbClr val="C0C0C0"/>
                  </a:outerShdw>
                </a:effectLst>
              </a:rPr>
            </a:br>
            <a:endParaRPr dirty="0">
              <a:effectLst>
                <a:outerShdw blurRad="38100" dist="38100" dir="2700000" algn="tl">
                  <a:srgbClr val="C0C0C0"/>
                </a:outerShdw>
              </a:effectLst>
            </a:endParaRPr>
          </a:p>
        </p:txBody>
      </p:sp>
      <p:pic>
        <p:nvPicPr>
          <p:cNvPr id="6" name="Immagine 5"/>
          <p:cNvPicPr/>
          <p:nvPr/>
        </p:nvPicPr>
        <p:blipFill>
          <a:blip r:embed="rId3" cstate="print"/>
          <a:srcRect l="12918" t="36909" r="49828" b="32296"/>
          <a:stretch>
            <a:fillRect/>
          </a:stretch>
        </p:blipFill>
        <p:spPr bwMode="auto">
          <a:xfrm>
            <a:off x="4947138" y="4503421"/>
            <a:ext cx="2774819" cy="1706311"/>
          </a:xfrm>
          <a:prstGeom prst="rect">
            <a:avLst/>
          </a:prstGeom>
          <a:noFill/>
          <a:ln w="9525">
            <a:noFill/>
            <a:miter lim="800000"/>
            <a:headEnd/>
            <a:tailEnd/>
          </a:ln>
        </p:spPr>
      </p:pic>
      <p:sp>
        <p:nvSpPr>
          <p:cNvPr id="7" name="CasellaDiTesto 9"/>
          <p:cNvSpPr txBox="1">
            <a:spLocks noChangeArrowheads="1"/>
          </p:cNvSpPr>
          <p:nvPr/>
        </p:nvSpPr>
        <p:spPr bwMode="auto">
          <a:xfrm>
            <a:off x="1261993" y="6269025"/>
            <a:ext cx="3685145" cy="232194"/>
          </a:xfrm>
          <a:prstGeom prst="rect">
            <a:avLst/>
          </a:prstGeom>
          <a:noFill/>
          <a:ln w="9525">
            <a:noFill/>
            <a:miter lim="800000"/>
            <a:headEnd/>
            <a:tailEnd/>
          </a:ln>
        </p:spPr>
        <p:txBody>
          <a:bodyPr wrap="square">
            <a:spAutoFit/>
          </a:bodyPr>
          <a:lstStyle/>
          <a:p>
            <a:pPr>
              <a:spcBef>
                <a:spcPct val="50000"/>
              </a:spcBef>
              <a:defRPr/>
            </a:pPr>
            <a:r>
              <a:rPr lang="it-IT" sz="900" b="1" i="1" dirty="0">
                <a:solidFill>
                  <a:schemeClr val="tx1">
                    <a:lumMod val="65000"/>
                    <a:lumOff val="35000"/>
                  </a:schemeClr>
                </a:solidFill>
                <a:latin typeface="Verdana" pitchFamily="34" charset="0"/>
                <a:cs typeface="+mn-cs"/>
              </a:rPr>
              <a:t>Fonte</a:t>
            </a:r>
            <a:r>
              <a:rPr lang="it-IT" sz="900" b="1" dirty="0">
                <a:solidFill>
                  <a:schemeClr val="tx1">
                    <a:lumMod val="65000"/>
                    <a:lumOff val="35000"/>
                  </a:schemeClr>
                </a:solidFill>
                <a:latin typeface="Verdana" pitchFamily="34" charset="0"/>
                <a:cs typeface="+mn-cs"/>
              </a:rPr>
              <a:t>: Istat</a:t>
            </a:r>
          </a:p>
        </p:txBody>
      </p:sp>
      <p:sp>
        <p:nvSpPr>
          <p:cNvPr id="8" name="Rettangolo 7"/>
          <p:cNvSpPr/>
          <p:nvPr/>
        </p:nvSpPr>
        <p:spPr>
          <a:xfrm>
            <a:off x="1055076" y="4097905"/>
            <a:ext cx="7432431" cy="461665"/>
          </a:xfrm>
          <a:prstGeom prst="rect">
            <a:avLst/>
          </a:prstGeom>
        </p:spPr>
        <p:txBody>
          <a:bodyPr wrap="square">
            <a:spAutoFit/>
          </a:bodyPr>
          <a:lstStyle/>
          <a:p>
            <a:r>
              <a:rPr lang="it-IT" sz="1200" b="1" dirty="0">
                <a:solidFill>
                  <a:schemeClr val="tx1">
                    <a:lumMod val="65000"/>
                    <a:lumOff val="35000"/>
                  </a:schemeClr>
                </a:solidFill>
                <a:latin typeface="Verdana" pitchFamily="34" charset="0"/>
                <a:cs typeface="+mn-cs"/>
              </a:rPr>
              <a:t>Volontari e lavoratori retribuiti nelle istituzioni non profit per genere – Italia Censimento  2011</a:t>
            </a:r>
          </a:p>
        </p:txBody>
      </p:sp>
      <p:pic>
        <p:nvPicPr>
          <p:cNvPr id="10" name="Immagine 9"/>
          <p:cNvPicPr/>
          <p:nvPr/>
        </p:nvPicPr>
        <p:blipFill>
          <a:blip r:embed="rId4" cstate="print"/>
          <a:srcRect l="12918" t="64592" r="49828" b="3691"/>
          <a:stretch>
            <a:fillRect/>
          </a:stretch>
        </p:blipFill>
        <p:spPr bwMode="auto">
          <a:xfrm>
            <a:off x="1082480" y="4550996"/>
            <a:ext cx="2704074" cy="1658736"/>
          </a:xfrm>
          <a:prstGeom prst="rect">
            <a:avLst/>
          </a:prstGeom>
          <a:noFill/>
          <a:ln w="9525">
            <a:noFill/>
            <a:miter lim="800000"/>
            <a:headEnd/>
            <a:tailEnd/>
          </a:ln>
        </p:spPr>
      </p:pic>
      <p:sp>
        <p:nvSpPr>
          <p:cNvPr id="12" name="CasellaDiTesto 9"/>
          <p:cNvSpPr txBox="1">
            <a:spLocks noChangeArrowheads="1"/>
          </p:cNvSpPr>
          <p:nvPr/>
        </p:nvSpPr>
        <p:spPr bwMode="auto">
          <a:xfrm>
            <a:off x="1097870" y="4574268"/>
            <a:ext cx="3685145" cy="232194"/>
          </a:xfrm>
          <a:prstGeom prst="rect">
            <a:avLst/>
          </a:prstGeom>
          <a:noFill/>
          <a:ln w="9525">
            <a:noFill/>
            <a:miter lim="800000"/>
            <a:headEnd/>
            <a:tailEnd/>
          </a:ln>
        </p:spPr>
        <p:txBody>
          <a:bodyPr wrap="square">
            <a:spAutoFit/>
          </a:bodyPr>
          <a:lstStyle/>
          <a:p>
            <a:pPr>
              <a:spcBef>
                <a:spcPct val="50000"/>
              </a:spcBef>
              <a:defRPr/>
            </a:pPr>
            <a:r>
              <a:rPr lang="it-IT" sz="900" b="1" dirty="0">
                <a:solidFill>
                  <a:schemeClr val="tx1"/>
                </a:solidFill>
                <a:latin typeface="Verdana" pitchFamily="34" charset="0"/>
                <a:cs typeface="+mn-cs"/>
              </a:rPr>
              <a:t>Volontari</a:t>
            </a:r>
          </a:p>
        </p:txBody>
      </p:sp>
      <p:sp>
        <p:nvSpPr>
          <p:cNvPr id="13" name="CasellaDiTesto 9"/>
          <p:cNvSpPr txBox="1">
            <a:spLocks noChangeArrowheads="1"/>
          </p:cNvSpPr>
          <p:nvPr/>
        </p:nvSpPr>
        <p:spPr bwMode="auto">
          <a:xfrm>
            <a:off x="4743747" y="4527375"/>
            <a:ext cx="3685145" cy="232194"/>
          </a:xfrm>
          <a:prstGeom prst="rect">
            <a:avLst/>
          </a:prstGeom>
          <a:noFill/>
          <a:ln w="9525">
            <a:noFill/>
            <a:miter lim="800000"/>
            <a:headEnd/>
            <a:tailEnd/>
          </a:ln>
        </p:spPr>
        <p:txBody>
          <a:bodyPr wrap="square">
            <a:spAutoFit/>
          </a:bodyPr>
          <a:lstStyle/>
          <a:p>
            <a:pPr>
              <a:spcBef>
                <a:spcPct val="50000"/>
              </a:spcBef>
              <a:defRPr/>
            </a:pPr>
            <a:r>
              <a:rPr lang="it-IT" sz="900" b="1" dirty="0">
                <a:solidFill>
                  <a:schemeClr val="tx1"/>
                </a:solidFill>
                <a:latin typeface="Verdana" pitchFamily="34" charset="0"/>
                <a:cs typeface="+mn-cs"/>
              </a:rPr>
              <a:t>Lavoratori retribuiti</a:t>
            </a:r>
          </a:p>
        </p:txBody>
      </p:sp>
    </p:spTree>
    <p:extLst>
      <p:ext uri="{BB962C8B-B14F-4D97-AF65-F5344CB8AC3E}">
        <p14:creationId xmlns:p14="http://schemas.microsoft.com/office/powerpoint/2010/main" val="401734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afico Investimenti Crescita - Foto gratis su Pixabay"/>
          <p:cNvPicPr>
            <a:picLocks noChangeAspect="1" noChangeArrowheads="1"/>
          </p:cNvPicPr>
          <p:nvPr/>
        </p:nvPicPr>
        <p:blipFill>
          <a:blip r:embed="rId3"/>
          <a:srcRect/>
          <a:stretch>
            <a:fillRect/>
          </a:stretch>
        </p:blipFill>
        <p:spPr bwMode="auto">
          <a:xfrm>
            <a:off x="3393453" y="1460238"/>
            <a:ext cx="5780530" cy="3986158"/>
          </a:xfrm>
          <a:prstGeom prst="rect">
            <a:avLst/>
          </a:prstGeom>
          <a:noFill/>
        </p:spPr>
      </p:pic>
      <p:sp>
        <p:nvSpPr>
          <p:cNvPr id="8" name="Text Box 9"/>
          <p:cNvSpPr txBox="1">
            <a:spLocks noChangeArrowheads="1"/>
          </p:cNvSpPr>
          <p:nvPr/>
        </p:nvSpPr>
        <p:spPr bwMode="auto">
          <a:xfrm>
            <a:off x="776288" y="1190625"/>
            <a:ext cx="7662862" cy="5276850"/>
          </a:xfrm>
          <a:prstGeom prst="rect">
            <a:avLst/>
          </a:prstGeom>
          <a:noFill/>
          <a:ln w="9525">
            <a:noFill/>
            <a:miter lim="800000"/>
            <a:headEnd/>
            <a:tailEnd/>
          </a:ln>
        </p:spPr>
        <p:txBody>
          <a:bodyPr lIns="0" tIns="0" rIns="0" bIns="0"/>
          <a:lstStyle/>
          <a:p>
            <a:pPr algn="just">
              <a:spcBef>
                <a:spcPct val="50000"/>
              </a:spcBef>
            </a:pPr>
            <a:endParaRPr lang="it-IT" sz="1000" b="0" dirty="0">
              <a:solidFill>
                <a:srgbClr val="595959"/>
              </a:solidFill>
              <a:latin typeface="Verdana" pitchFamily="34" charset="0"/>
            </a:endParaRPr>
          </a:p>
          <a:p>
            <a:pPr>
              <a:spcBef>
                <a:spcPct val="50000"/>
              </a:spcBef>
            </a:pPr>
            <a:r>
              <a:rPr lang="it-IT" sz="1800" b="0" dirty="0">
                <a:solidFill>
                  <a:srgbClr val="595959"/>
                </a:solidFill>
                <a:latin typeface="Verdana" pitchFamily="34" charset="0"/>
              </a:rPr>
              <a:t>Le </a:t>
            </a:r>
            <a:r>
              <a:rPr lang="it-IT" sz="1800" b="1" dirty="0">
                <a:solidFill>
                  <a:srgbClr val="595959"/>
                </a:solidFill>
                <a:latin typeface="Verdana" pitchFamily="34" charset="0"/>
              </a:rPr>
              <a:t>rappresentazioni grafiche</a:t>
            </a:r>
            <a:r>
              <a:rPr lang="it-IT" sz="1800" dirty="0">
                <a:solidFill>
                  <a:srgbClr val="595959"/>
                </a:solidFill>
                <a:latin typeface="Verdana" pitchFamily="34" charset="0"/>
              </a:rPr>
              <a:t> </a:t>
            </a:r>
            <a:r>
              <a:rPr lang="it-IT" sz="1800" b="0" dirty="0">
                <a:solidFill>
                  <a:srgbClr val="595959"/>
                </a:solidFill>
                <a:latin typeface="Verdana" pitchFamily="34" charset="0"/>
              </a:rPr>
              <a:t>hanno l’obiettivo di illustrare mediante:</a:t>
            </a:r>
          </a:p>
          <a:p>
            <a:pPr>
              <a:spcBef>
                <a:spcPct val="50000"/>
              </a:spcBef>
            </a:pPr>
            <a:endParaRPr lang="it-IT" sz="800" b="0" dirty="0">
              <a:solidFill>
                <a:srgbClr val="595959"/>
              </a:solidFill>
              <a:latin typeface="Verdana" pitchFamily="34" charset="0"/>
            </a:endParaRPr>
          </a:p>
          <a:p>
            <a:pPr>
              <a:spcBef>
                <a:spcPct val="50000"/>
              </a:spcBef>
              <a:buFontTx/>
              <a:buChar char="-"/>
            </a:pPr>
            <a:r>
              <a:rPr lang="it-IT" sz="1800" b="0" dirty="0">
                <a:solidFill>
                  <a:srgbClr val="595959"/>
                </a:solidFill>
                <a:latin typeface="Verdana" pitchFamily="34" charset="0"/>
              </a:rPr>
              <a:t> figure, </a:t>
            </a:r>
          </a:p>
          <a:p>
            <a:pPr>
              <a:spcBef>
                <a:spcPct val="50000"/>
              </a:spcBef>
              <a:buFontTx/>
              <a:buChar char="-"/>
            </a:pPr>
            <a:r>
              <a:rPr lang="it-IT" sz="1800" b="0" dirty="0">
                <a:solidFill>
                  <a:srgbClr val="595959"/>
                </a:solidFill>
                <a:latin typeface="Verdana" pitchFamily="34" charset="0"/>
              </a:rPr>
              <a:t> linee o segmenti, </a:t>
            </a:r>
          </a:p>
          <a:p>
            <a:pPr>
              <a:spcBef>
                <a:spcPct val="50000"/>
              </a:spcBef>
              <a:buFontTx/>
              <a:buChar char="-"/>
            </a:pPr>
            <a:r>
              <a:rPr lang="it-IT" sz="1800" b="0" dirty="0">
                <a:solidFill>
                  <a:srgbClr val="595959"/>
                </a:solidFill>
                <a:latin typeface="Verdana" pitchFamily="34" charset="0"/>
              </a:rPr>
              <a:t> superfici o aree, </a:t>
            </a:r>
          </a:p>
          <a:p>
            <a:pPr>
              <a:spcBef>
                <a:spcPct val="50000"/>
              </a:spcBef>
              <a:buFontTx/>
              <a:buChar char="-"/>
            </a:pPr>
            <a:r>
              <a:rPr lang="it-IT" sz="1800" b="0" dirty="0">
                <a:solidFill>
                  <a:srgbClr val="595959"/>
                </a:solidFill>
                <a:latin typeface="Verdana" pitchFamily="34" charset="0"/>
              </a:rPr>
              <a:t> solidi, </a:t>
            </a:r>
          </a:p>
          <a:p>
            <a:pPr>
              <a:spcBef>
                <a:spcPct val="50000"/>
              </a:spcBef>
              <a:buFontTx/>
              <a:buChar char="-"/>
            </a:pPr>
            <a:r>
              <a:rPr lang="it-IT" sz="1800" b="0" dirty="0">
                <a:solidFill>
                  <a:srgbClr val="595959"/>
                </a:solidFill>
                <a:latin typeface="Verdana" pitchFamily="34" charset="0"/>
              </a:rPr>
              <a:t> simboli convenzionali,</a:t>
            </a:r>
          </a:p>
          <a:p>
            <a:pPr>
              <a:spcBef>
                <a:spcPct val="50000"/>
              </a:spcBef>
              <a:buFontTx/>
              <a:buChar char="-"/>
            </a:pPr>
            <a:r>
              <a:rPr lang="it-IT" sz="1800" b="0" dirty="0">
                <a:solidFill>
                  <a:srgbClr val="595959"/>
                </a:solidFill>
                <a:latin typeface="Verdana" pitchFamily="34" charset="0"/>
              </a:rPr>
              <a:t> ecc. </a:t>
            </a:r>
          </a:p>
          <a:p>
            <a:pPr>
              <a:spcBef>
                <a:spcPct val="50000"/>
              </a:spcBef>
              <a:buFontTx/>
              <a:buChar char="-"/>
            </a:pPr>
            <a:endParaRPr lang="it-IT" sz="1000" b="0" dirty="0">
              <a:solidFill>
                <a:srgbClr val="595959"/>
              </a:solidFill>
              <a:latin typeface="Verdana" pitchFamily="34" charset="0"/>
            </a:endParaRPr>
          </a:p>
          <a:p>
            <a:pPr>
              <a:spcBef>
                <a:spcPct val="50000"/>
              </a:spcBef>
            </a:pPr>
            <a:r>
              <a:rPr lang="it-IT" sz="1800" b="0" dirty="0">
                <a:solidFill>
                  <a:srgbClr val="595959"/>
                </a:solidFill>
                <a:latin typeface="Verdana" pitchFamily="34" charset="0"/>
              </a:rPr>
              <a:t>una </a:t>
            </a: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distribuzione di frequenza </a:t>
            </a:r>
            <a:r>
              <a:rPr lang="it-IT" sz="1800" b="0" dirty="0">
                <a:solidFill>
                  <a:srgbClr val="595959"/>
                </a:solidFill>
                <a:latin typeface="Verdana" pitchFamily="34" charset="0"/>
              </a:rPr>
              <a:t>o di </a:t>
            </a: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intensità</a:t>
            </a:r>
            <a:r>
              <a:rPr lang="it-IT" sz="1800" b="0" dirty="0">
                <a:solidFill>
                  <a:srgbClr val="595959"/>
                </a:solidFill>
                <a:latin typeface="Verdana" pitchFamily="34" charset="0"/>
              </a:rPr>
              <a:t> in funzione delle </a:t>
            </a: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modalità</a:t>
            </a:r>
            <a:r>
              <a:rPr lang="it-IT" sz="1800" b="0" dirty="0">
                <a:solidFill>
                  <a:srgbClr val="595959"/>
                </a:solidFill>
                <a:latin typeface="Verdana" pitchFamily="34" charset="0"/>
              </a:rPr>
              <a:t> di uno o più caratteri </a:t>
            </a:r>
          </a:p>
          <a:p>
            <a:pPr>
              <a:spcBef>
                <a:spcPct val="50000"/>
              </a:spcBef>
            </a:pPr>
            <a:r>
              <a:rPr lang="it-IT" sz="1800" b="0" dirty="0">
                <a:solidFill>
                  <a:srgbClr val="595959"/>
                </a:solidFill>
                <a:latin typeface="Verdana" pitchFamily="34" charset="0"/>
                <a:sym typeface="Wingdings" pitchFamily="2" charset="2"/>
              </a:rPr>
              <a:t> </a:t>
            </a:r>
            <a:r>
              <a:rPr lang="it-IT" sz="1800" b="1" dirty="0">
                <a:solidFill>
                  <a:srgbClr val="595959"/>
                </a:solidFill>
                <a:effectLst>
                  <a:outerShdw blurRad="38100" dist="38100" dir="2700000" algn="tl">
                    <a:srgbClr val="000000">
                      <a:alpha val="43137"/>
                    </a:srgbClr>
                  </a:outerShdw>
                </a:effectLst>
                <a:latin typeface="Verdana" pitchFamily="34" charset="0"/>
                <a:sym typeface="Wingdings" pitchFamily="2" charset="2"/>
              </a:rPr>
              <a:t>seguono definizioni …</a:t>
            </a:r>
            <a:endParaRPr lang="it-IT" sz="1800" b="1" dirty="0">
              <a:solidFill>
                <a:srgbClr val="595959"/>
              </a:solidFill>
              <a:effectLst>
                <a:outerShdw blurRad="38100" dist="38100" dir="2700000" algn="tl">
                  <a:srgbClr val="000000">
                    <a:alpha val="43137"/>
                  </a:srgbClr>
                </a:outerShdw>
              </a:effectLst>
              <a:latin typeface="Verdana" pitchFamily="34" charset="0"/>
            </a:endParaRPr>
          </a:p>
          <a:p>
            <a:pPr>
              <a:spcBef>
                <a:spcPct val="50000"/>
              </a:spcBef>
            </a:pPr>
            <a:endParaRPr lang="it-IT" sz="1800" b="0" dirty="0">
              <a:solidFill>
                <a:srgbClr val="595959"/>
              </a:solidFill>
              <a:latin typeface="Verdana" pitchFamily="34" charset="0"/>
            </a:endParaRPr>
          </a:p>
          <a:p>
            <a:pPr>
              <a:lnSpc>
                <a:spcPct val="80000"/>
              </a:lnSpc>
              <a:spcAft>
                <a:spcPts val="800"/>
              </a:spcAft>
            </a:pPr>
            <a:endParaRPr lang="it-IT" sz="1800" dirty="0">
              <a:solidFill>
                <a:srgbClr val="595959"/>
              </a:solidFill>
              <a:latin typeface="Verdana" pitchFamily="34" charset="0"/>
            </a:endParaRPr>
          </a:p>
        </p:txBody>
      </p:sp>
      <p:sp>
        <p:nvSpPr>
          <p:cNvPr id="9" name="Rectangle 10"/>
          <p:cNvSpPr>
            <a:spLocks noGrp="1" noChangeArrowheads="1"/>
          </p:cNvSpPr>
          <p:nvPr>
            <p:ph type="title"/>
          </p:nvPr>
        </p:nvSpPr>
        <p:spPr>
          <a:xfrm>
            <a:off x="790575" y="620998"/>
            <a:ext cx="7496898" cy="749300"/>
          </a:xfrm>
        </p:spPr>
        <p:txBody>
          <a:bodyPr/>
          <a:lstStyle/>
          <a:p>
            <a:pPr algn="l">
              <a:defRPr/>
            </a:pP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a</a:t>
            </a:r>
            <a:r>
              <a:rPr sz="2400">
                <a:solidFill>
                  <a:srgbClr val="C00000"/>
                </a:solidFill>
                <a:effectLst/>
                <a:latin typeface="Verdana" panose="020B0604030504040204" pitchFamily="34" charset="0"/>
                <a:ea typeface="Verdana" panose="020B0604030504040204" pitchFamily="34" charset="0"/>
                <a:cs typeface="Verdana" panose="020B0604030504040204" pitchFamily="34" charset="0"/>
              </a:rPr>
              <a:t>) Obiettivo</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(1/2)</a:t>
            </a:r>
            <a:endPar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19301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1405891" y="1745459"/>
            <a:ext cx="5662570" cy="2246769"/>
          </a:xfrm>
          <a:prstGeom prst="rect">
            <a:avLst/>
          </a:prstGeom>
          <a:noFill/>
          <a:ln w="9525">
            <a:noFill/>
            <a:miter lim="800000"/>
            <a:headEnd/>
            <a:tailEnd/>
          </a:ln>
        </p:spPr>
        <p:txBody>
          <a:bodyPr wrap="square">
            <a:spAutoFit/>
          </a:bodyPr>
          <a:lstStyle/>
          <a:p>
            <a:pPr marL="335738" lvl="1" indent="-335738" algn="just">
              <a:spcBef>
                <a:spcPct val="50000"/>
              </a:spcBef>
              <a:buFont typeface="+mj-lt"/>
              <a:buAutoNum type="alphaLcParenR"/>
              <a:defRPr/>
            </a:pPr>
            <a:r>
              <a:rPr lang="it-IT" sz="2000" dirty="0">
                <a:solidFill>
                  <a:schemeClr val="tx1">
                    <a:lumMod val="65000"/>
                    <a:lumOff val="35000"/>
                  </a:schemeClr>
                </a:solidFill>
                <a:latin typeface="Verdana" pitchFamily="34" charset="0"/>
              </a:rPr>
              <a:t>Nuvola dei punti o </a:t>
            </a:r>
            <a:r>
              <a:rPr lang="it-IT" sz="2000" dirty="0" err="1">
                <a:solidFill>
                  <a:schemeClr val="tx1">
                    <a:lumMod val="65000"/>
                    <a:lumOff val="35000"/>
                  </a:schemeClr>
                </a:solidFill>
                <a:latin typeface="Verdana" pitchFamily="34" charset="0"/>
              </a:rPr>
              <a:t>scatter</a:t>
            </a:r>
            <a:r>
              <a:rPr lang="it-IT" sz="2000" dirty="0">
                <a:solidFill>
                  <a:schemeClr val="tx1">
                    <a:lumMod val="65000"/>
                    <a:lumOff val="35000"/>
                  </a:schemeClr>
                </a:solidFill>
                <a:latin typeface="Verdana" pitchFamily="34" charset="0"/>
              </a:rPr>
              <a:t> plot </a:t>
            </a:r>
          </a:p>
          <a:p>
            <a:pPr marL="335738" lvl="1" indent="-335738" algn="just">
              <a:spcBef>
                <a:spcPct val="50000"/>
              </a:spcBef>
              <a:buFont typeface="+mj-lt"/>
              <a:buAutoNum type="alphaLcParenR"/>
              <a:defRPr/>
            </a:pPr>
            <a:r>
              <a:rPr lang="it-IT" sz="2000" dirty="0">
                <a:solidFill>
                  <a:schemeClr val="tx1">
                    <a:lumMod val="65000"/>
                    <a:lumOff val="35000"/>
                  </a:schemeClr>
                </a:solidFill>
                <a:latin typeface="Verdana" pitchFamily="34" charset="0"/>
              </a:rPr>
              <a:t>Stereogramma</a:t>
            </a:r>
          </a:p>
          <a:p>
            <a:pPr marL="335738" lvl="1" indent="-335738" algn="just">
              <a:spcBef>
                <a:spcPct val="50000"/>
              </a:spcBef>
              <a:buFont typeface="+mj-lt"/>
              <a:buAutoNum type="alphaLcParenR"/>
              <a:defRPr/>
            </a:pPr>
            <a:r>
              <a:rPr lang="it-IT" sz="2000" dirty="0">
                <a:solidFill>
                  <a:schemeClr val="tx1">
                    <a:lumMod val="65000"/>
                    <a:lumOff val="35000"/>
                  </a:schemeClr>
                </a:solidFill>
                <a:latin typeface="Verdana" pitchFamily="34" charset="0"/>
              </a:rPr>
              <a:t>Diagrammi a barre e </a:t>
            </a:r>
            <a:r>
              <a:rPr lang="it-IT" sz="2000" dirty="0" err="1">
                <a:solidFill>
                  <a:schemeClr val="tx1">
                    <a:lumMod val="65000"/>
                    <a:lumOff val="35000"/>
                  </a:schemeClr>
                </a:solidFill>
                <a:latin typeface="Verdana" pitchFamily="34" charset="0"/>
              </a:rPr>
              <a:t>cartodiagrammi</a:t>
            </a:r>
            <a:endParaRPr lang="it-IT" sz="2000" dirty="0">
              <a:solidFill>
                <a:schemeClr val="tx1">
                  <a:lumMod val="65000"/>
                  <a:lumOff val="35000"/>
                </a:schemeClr>
              </a:solidFill>
              <a:latin typeface="Verdana" pitchFamily="34" charset="0"/>
            </a:endParaRPr>
          </a:p>
          <a:p>
            <a:pPr marL="335738" lvl="1" indent="-335738" algn="just">
              <a:spcBef>
                <a:spcPct val="50000"/>
              </a:spcBef>
              <a:buFont typeface="+mj-lt"/>
              <a:buAutoNum type="alphaLcParenR"/>
              <a:defRPr/>
            </a:pPr>
            <a:r>
              <a:rPr lang="it-IT" sz="2000" dirty="0">
                <a:solidFill>
                  <a:schemeClr val="tx1">
                    <a:lumMod val="65000"/>
                    <a:lumOff val="35000"/>
                  </a:schemeClr>
                </a:solidFill>
                <a:latin typeface="Verdana" pitchFamily="34" charset="0"/>
              </a:rPr>
              <a:t>Piramide delle età</a:t>
            </a:r>
          </a:p>
          <a:p>
            <a:pPr marL="335738" lvl="1" indent="-335738" algn="just">
              <a:spcBef>
                <a:spcPct val="50000"/>
              </a:spcBef>
              <a:buFont typeface="+mj-lt"/>
              <a:buAutoNum type="alphaLcParenR"/>
              <a:defRPr/>
            </a:pPr>
            <a:r>
              <a:rPr lang="it-IT" sz="2000" dirty="0" err="1">
                <a:solidFill>
                  <a:schemeClr val="tx1">
                    <a:lumMod val="65000"/>
                    <a:lumOff val="35000"/>
                  </a:schemeClr>
                </a:solidFill>
                <a:latin typeface="Verdana" pitchFamily="34" charset="0"/>
              </a:rPr>
              <a:t>Infografiche</a:t>
            </a:r>
            <a:endParaRPr lang="it-IT" sz="2000" dirty="0">
              <a:solidFill>
                <a:schemeClr val="tx1">
                  <a:lumMod val="65000"/>
                  <a:lumOff val="35000"/>
                </a:schemeClr>
              </a:solidFill>
              <a:latin typeface="Verdana" pitchFamily="34" charset="0"/>
            </a:endParaRPr>
          </a:p>
        </p:txBody>
      </p:sp>
      <p:sp>
        <p:nvSpPr>
          <p:cNvPr id="2" name="Titolo 1"/>
          <p:cNvSpPr>
            <a:spLocks noGrp="1"/>
          </p:cNvSpPr>
          <p:nvPr>
            <p:ph type="title"/>
          </p:nvPr>
        </p:nvSpPr>
        <p:spPr>
          <a:xfrm>
            <a:off x="866778" y="552962"/>
            <a:ext cx="7419972" cy="807208"/>
          </a:xfrm>
        </p:spPr>
        <p:txBody>
          <a:bodyPr/>
          <a:lstStyle/>
          <a:p>
            <a:pPr>
              <a:defRPr/>
            </a:pP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4.	Rappresentazioni grafiche di distribuzioni statistiche doppie</a:t>
            </a:r>
          </a:p>
        </p:txBody>
      </p:sp>
    </p:spTree>
    <p:extLst>
      <p:ext uri="{BB962C8B-B14F-4D97-AF65-F5344CB8AC3E}">
        <p14:creationId xmlns:p14="http://schemas.microsoft.com/office/powerpoint/2010/main" val="356935846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21162" y="1085382"/>
            <a:ext cx="7563419" cy="1077218"/>
          </a:xfrm>
          <a:prstGeom prst="rect">
            <a:avLst/>
          </a:prstGeom>
          <a:noFill/>
          <a:ln w="9525">
            <a:noFill/>
            <a:miter lim="800000"/>
            <a:headEnd/>
            <a:tailEnd/>
          </a:ln>
        </p:spPr>
        <p:txBody>
          <a:bodyPr wrap="square">
            <a:spAutoFit/>
          </a:bodyPr>
          <a:lstStyle/>
          <a:p>
            <a:pPr algn="just">
              <a:spcBef>
                <a:spcPct val="50000"/>
              </a:spcBef>
            </a:pPr>
            <a:r>
              <a:rPr lang="it-IT" sz="1600" dirty="0">
                <a:solidFill>
                  <a:srgbClr val="595959"/>
                </a:solidFill>
                <a:latin typeface="Verdana" pitchFamily="34" charset="0"/>
              </a:rPr>
              <a:t>È una rappresentazione grafica molto utilizzata nel caso di una distribuzione statistica doppia in cui entrambi i caratteri sono quantitativi perché consente di visualizzare la correlazione esistente fra le variabili.</a:t>
            </a:r>
          </a:p>
        </p:txBody>
      </p:sp>
      <p:sp>
        <p:nvSpPr>
          <p:cNvPr id="5" name="Rectangle 3"/>
          <p:cNvSpPr>
            <a:spLocks noGrp="1" noChangeArrowheads="1"/>
          </p:cNvSpPr>
          <p:nvPr>
            <p:ph type="title"/>
          </p:nvPr>
        </p:nvSpPr>
        <p:spPr>
          <a:xfrm>
            <a:off x="780483" y="582292"/>
            <a:ext cx="7444778" cy="537847"/>
          </a:xfrm>
        </p:spPr>
        <p:txBody>
          <a:bodyPr/>
          <a:lstStyle/>
          <a:p>
            <a:pPr algn="l">
              <a:defRPr/>
            </a:pP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a) Nuvola dei punti o scatter plot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(1/2) </a:t>
            </a:r>
          </a:p>
        </p:txBody>
      </p:sp>
      <p:pic>
        <p:nvPicPr>
          <p:cNvPr id="2" name="Immagine 1"/>
          <p:cNvPicPr>
            <a:picLocks noChangeAspect="1"/>
          </p:cNvPicPr>
          <p:nvPr/>
        </p:nvPicPr>
        <p:blipFill rotWithShape="1">
          <a:blip r:embed="rId3"/>
          <a:srcRect l="1648" t="4743" r="4864" b="2766"/>
          <a:stretch/>
        </p:blipFill>
        <p:spPr>
          <a:xfrm>
            <a:off x="5612129" y="2162600"/>
            <a:ext cx="2857501" cy="3052565"/>
          </a:xfrm>
          <a:prstGeom prst="rect">
            <a:avLst/>
          </a:prstGeom>
        </p:spPr>
      </p:pic>
      <p:sp>
        <p:nvSpPr>
          <p:cNvPr id="6" name="CasellaDiTesto 9"/>
          <p:cNvSpPr txBox="1">
            <a:spLocks noChangeArrowheads="1"/>
          </p:cNvSpPr>
          <p:nvPr/>
        </p:nvSpPr>
        <p:spPr bwMode="auto">
          <a:xfrm>
            <a:off x="721162" y="2193805"/>
            <a:ext cx="4759259" cy="3170099"/>
          </a:xfrm>
          <a:prstGeom prst="rect">
            <a:avLst/>
          </a:prstGeom>
          <a:noFill/>
          <a:ln w="9525">
            <a:noFill/>
            <a:miter lim="800000"/>
            <a:headEnd/>
            <a:tailEnd/>
          </a:ln>
        </p:spPr>
        <p:txBody>
          <a:bodyPr wrap="square">
            <a:spAutoFit/>
          </a:bodyPr>
          <a:lstStyle/>
          <a:p>
            <a:pPr algn="just">
              <a:spcBef>
                <a:spcPct val="50000"/>
              </a:spcBef>
            </a:pPr>
            <a:r>
              <a:rPr lang="it-IT" sz="1600" dirty="0">
                <a:solidFill>
                  <a:srgbClr val="595959"/>
                </a:solidFill>
                <a:latin typeface="Verdana" pitchFamily="34" charset="0"/>
              </a:rPr>
              <a:t>Nello </a:t>
            </a:r>
            <a:r>
              <a:rPr lang="it-IT" sz="1600" b="1" dirty="0" err="1">
                <a:solidFill>
                  <a:srgbClr val="595959"/>
                </a:solidFill>
                <a:latin typeface="Verdana" pitchFamily="34" charset="0"/>
              </a:rPr>
              <a:t>scatter</a:t>
            </a:r>
            <a:r>
              <a:rPr lang="it-IT" sz="1600" b="1" dirty="0">
                <a:solidFill>
                  <a:srgbClr val="595959"/>
                </a:solidFill>
                <a:latin typeface="Verdana" pitchFamily="34" charset="0"/>
              </a:rPr>
              <a:t> plot </a:t>
            </a:r>
            <a:r>
              <a:rPr lang="it-IT" sz="1600" dirty="0">
                <a:solidFill>
                  <a:srgbClr val="595959"/>
                </a:solidFill>
                <a:latin typeface="Verdana" pitchFamily="34" charset="0"/>
              </a:rPr>
              <a:t>le coppie di modalità dei due caratteri quantitativi, osservate per ogni unità del collettivo, vengono rappresentate come punti di un </a:t>
            </a:r>
            <a:r>
              <a:rPr lang="it-IT" sz="1600" b="1" dirty="0">
                <a:solidFill>
                  <a:srgbClr val="595959"/>
                </a:solidFill>
                <a:latin typeface="Verdana" pitchFamily="34" charset="0"/>
              </a:rPr>
              <a:t>piano cartesiano </a:t>
            </a:r>
            <a:r>
              <a:rPr lang="it-IT" sz="1600" dirty="0">
                <a:solidFill>
                  <a:srgbClr val="595959"/>
                </a:solidFill>
                <a:latin typeface="Verdana" pitchFamily="34" charset="0"/>
              </a:rPr>
              <a:t>i cui assi ortogonali corrispondono ai due caratteri.</a:t>
            </a:r>
          </a:p>
          <a:p>
            <a:pPr algn="just">
              <a:spcBef>
                <a:spcPct val="50000"/>
              </a:spcBef>
            </a:pPr>
            <a:r>
              <a:rPr lang="it-IT" sz="1600" dirty="0">
                <a:solidFill>
                  <a:srgbClr val="595959"/>
                </a:solidFill>
                <a:latin typeface="Verdana" pitchFamily="34" charset="0"/>
              </a:rPr>
              <a:t>La nuvola dei punti consente di vedere la dispersione tra le unità statistiche ossia la loro vicinanza o distanza, indicanti rispettivamente la loro somiglianza o dissomiglianza rispetto a due caratteri considerati contemporaneamente.</a:t>
            </a:r>
          </a:p>
        </p:txBody>
      </p:sp>
    </p:spTree>
    <p:extLst>
      <p:ext uri="{BB962C8B-B14F-4D97-AF65-F5344CB8AC3E}">
        <p14:creationId xmlns:p14="http://schemas.microsoft.com/office/powerpoint/2010/main" val="3836690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5442443" y="1209378"/>
            <a:ext cx="3042431" cy="4647426"/>
          </a:xfrm>
          <a:prstGeom prst="rect">
            <a:avLst/>
          </a:prstGeom>
          <a:noFill/>
          <a:ln w="9525">
            <a:noFill/>
            <a:miter lim="800000"/>
            <a:headEnd/>
            <a:tailEnd/>
          </a:ln>
        </p:spPr>
        <p:txBody>
          <a:bodyPr wrap="square">
            <a:spAutoFit/>
          </a:bodyPr>
          <a:lstStyle/>
          <a:p>
            <a:pPr algn="just">
              <a:spcBef>
                <a:spcPct val="50000"/>
              </a:spcBef>
              <a:defRPr/>
            </a:pPr>
            <a:r>
              <a:rPr lang="it-IT" sz="1600" dirty="0">
                <a:solidFill>
                  <a:srgbClr val="595959"/>
                </a:solidFill>
                <a:latin typeface="Verdana" pitchFamily="34" charset="0"/>
              </a:rPr>
              <a:t>Importante inoltre è la forma assunta dalla nuvola dei punti, che può fornire indicazioni sul tipo di relazione esistente tra due variabili.</a:t>
            </a:r>
          </a:p>
          <a:p>
            <a:pPr algn="just">
              <a:spcBef>
                <a:spcPct val="50000"/>
              </a:spcBef>
              <a:defRPr/>
            </a:pPr>
            <a:r>
              <a:rPr lang="it-IT" sz="1600" dirty="0">
                <a:solidFill>
                  <a:schemeClr val="tx1">
                    <a:lumMod val="65000"/>
                    <a:lumOff val="35000"/>
                  </a:schemeClr>
                </a:solidFill>
                <a:latin typeface="Verdana" pitchFamily="34" charset="0"/>
              </a:rPr>
              <a:t>Ad esempio: </a:t>
            </a:r>
          </a:p>
          <a:p>
            <a:pPr marL="214303" indent="-214303" algn="just">
              <a:spcBef>
                <a:spcPct val="50000"/>
              </a:spcBef>
              <a:buFontTx/>
              <a:buChar char="-"/>
              <a:defRPr/>
            </a:pPr>
            <a:r>
              <a:rPr lang="it-IT" sz="1600" dirty="0">
                <a:solidFill>
                  <a:schemeClr val="tx1">
                    <a:lumMod val="65000"/>
                    <a:lumOff val="35000"/>
                  </a:schemeClr>
                </a:solidFill>
                <a:latin typeface="Verdana" pitchFamily="34" charset="0"/>
              </a:rPr>
              <a:t>se i punti tendono a disporsi lungo una retta, le due variabili hanno una relazione di tipo lineare (Y = B</a:t>
            </a:r>
            <a:r>
              <a:rPr lang="it-IT" sz="1600" baseline="-25000" dirty="0">
                <a:solidFill>
                  <a:schemeClr val="tx1">
                    <a:lumMod val="65000"/>
                    <a:lumOff val="35000"/>
                  </a:schemeClr>
                </a:solidFill>
                <a:latin typeface="Verdana" pitchFamily="34" charset="0"/>
              </a:rPr>
              <a:t>0</a:t>
            </a:r>
            <a:r>
              <a:rPr lang="it-IT" sz="1600" dirty="0">
                <a:solidFill>
                  <a:schemeClr val="tx1">
                    <a:lumMod val="65000"/>
                    <a:lumOff val="35000"/>
                  </a:schemeClr>
                </a:solidFill>
                <a:latin typeface="Verdana" pitchFamily="34" charset="0"/>
              </a:rPr>
              <a:t>+B</a:t>
            </a:r>
            <a:r>
              <a:rPr lang="it-IT" sz="1600" baseline="-25000" dirty="0">
                <a:solidFill>
                  <a:schemeClr val="tx1">
                    <a:lumMod val="65000"/>
                    <a:lumOff val="35000"/>
                  </a:schemeClr>
                </a:solidFill>
                <a:latin typeface="Verdana" pitchFamily="34" charset="0"/>
              </a:rPr>
              <a:t>1</a:t>
            </a:r>
            <a:r>
              <a:rPr lang="it-IT" sz="1600" dirty="0">
                <a:solidFill>
                  <a:schemeClr val="tx1">
                    <a:lumMod val="65000"/>
                    <a:lumOff val="35000"/>
                  </a:schemeClr>
                </a:solidFill>
                <a:latin typeface="Verdana" pitchFamily="34" charset="0"/>
              </a:rPr>
              <a:t>X)</a:t>
            </a:r>
          </a:p>
          <a:p>
            <a:pPr marL="214303" indent="-214303" algn="just">
              <a:spcBef>
                <a:spcPct val="50000"/>
              </a:spcBef>
              <a:buFontTx/>
              <a:buChar char="-"/>
              <a:defRPr/>
            </a:pPr>
            <a:r>
              <a:rPr lang="it-IT" sz="1600" dirty="0">
                <a:solidFill>
                  <a:schemeClr val="tx1">
                    <a:lumMod val="65000"/>
                    <a:lumOff val="35000"/>
                  </a:schemeClr>
                </a:solidFill>
                <a:latin typeface="Verdana" pitchFamily="34" charset="0"/>
              </a:rPr>
              <a:t>se la nuvola di punti assume una forma sferica, tra le due variabili non vi è un legame di tipo lineare.</a:t>
            </a:r>
          </a:p>
        </p:txBody>
      </p:sp>
      <p:sp>
        <p:nvSpPr>
          <p:cNvPr id="8" name="Rectangle 3"/>
          <p:cNvSpPr>
            <a:spLocks noGrp="1" noChangeArrowheads="1"/>
          </p:cNvSpPr>
          <p:nvPr>
            <p:ph type="title"/>
          </p:nvPr>
        </p:nvSpPr>
        <p:spPr>
          <a:xfrm>
            <a:off x="777042" y="514684"/>
            <a:ext cx="7469509" cy="386084"/>
          </a:xfrm>
        </p:spPr>
        <p:txBody>
          <a:bodyPr/>
          <a:lstStyle/>
          <a:p>
            <a:pPr algn="l">
              <a:defRPr/>
            </a:pP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a) Nuvola dei punti o </a:t>
            </a:r>
            <a:r>
              <a:rPr sz="2400" err="1">
                <a:solidFill>
                  <a:srgbClr val="C00000"/>
                </a:solidFill>
                <a:latin typeface="Verdana" panose="020B0604030504040204" pitchFamily="34" charset="0"/>
                <a:ea typeface="Verdana" panose="020B0604030504040204" pitchFamily="34" charset="0"/>
                <a:cs typeface="Verdana" panose="020B0604030504040204" pitchFamily="34" charset="0"/>
              </a:rPr>
              <a:t>scatter</a:t>
            </a:r>
            <a:r>
              <a:rPr sz="240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smtClean="0">
                <a:solidFill>
                  <a:srgbClr val="C00000"/>
                </a:solidFill>
                <a:latin typeface="Verdana" panose="020B0604030504040204" pitchFamily="34" charset="0"/>
                <a:ea typeface="Verdana" panose="020B0604030504040204" pitchFamily="34" charset="0"/>
                <a:cs typeface="Verdana" panose="020B0604030504040204" pitchFamily="34" charset="0"/>
              </a:rPr>
              <a:t>plot</a:t>
            </a:r>
            <a:r>
              <a:rPr lang="it-IT" sz="2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(2/2)</a:t>
            </a:r>
          </a:p>
        </p:txBody>
      </p:sp>
      <p:pic>
        <p:nvPicPr>
          <p:cNvPr id="2" name="Immagine 1"/>
          <p:cNvPicPr>
            <a:picLocks noChangeAspect="1"/>
          </p:cNvPicPr>
          <p:nvPr/>
        </p:nvPicPr>
        <p:blipFill rotWithShape="1">
          <a:blip r:embed="rId3"/>
          <a:srcRect l="1149" t="1750" r="1840" b="1115"/>
          <a:stretch/>
        </p:blipFill>
        <p:spPr>
          <a:xfrm>
            <a:off x="571499" y="1337310"/>
            <a:ext cx="4886266" cy="4446270"/>
          </a:xfrm>
          <a:prstGeom prst="rect">
            <a:avLst/>
          </a:prstGeom>
        </p:spPr>
      </p:pic>
      <p:sp>
        <p:nvSpPr>
          <p:cNvPr id="17" name="CasellaDiTesto 9"/>
          <p:cNvSpPr txBox="1">
            <a:spLocks noChangeArrowheads="1"/>
          </p:cNvSpPr>
          <p:nvPr/>
        </p:nvSpPr>
        <p:spPr bwMode="auto">
          <a:xfrm>
            <a:off x="571499" y="5850018"/>
            <a:ext cx="2549072" cy="196208"/>
          </a:xfrm>
          <a:prstGeom prst="rect">
            <a:avLst/>
          </a:prstGeom>
          <a:noFill/>
          <a:ln w="9525">
            <a:noFill/>
            <a:miter lim="800000"/>
            <a:headEnd/>
            <a:tailEnd/>
          </a:ln>
        </p:spPr>
        <p:txBody>
          <a:bodyPr wrap="square">
            <a:spAutoFit/>
          </a:bodyPr>
          <a:lstStyle/>
          <a:p>
            <a:pPr>
              <a:spcBef>
                <a:spcPct val="50000"/>
              </a:spcBef>
              <a:defRPr/>
            </a:pPr>
            <a:r>
              <a:rPr lang="it-IT" sz="675" b="1" i="1" dirty="0">
                <a:solidFill>
                  <a:schemeClr val="tx1">
                    <a:lumMod val="65000"/>
                    <a:lumOff val="35000"/>
                  </a:schemeClr>
                </a:solidFill>
                <a:latin typeface="Verdana" pitchFamily="34" charset="0"/>
              </a:rPr>
              <a:t>Fonte</a:t>
            </a:r>
            <a:r>
              <a:rPr lang="it-IT" sz="675" b="1" dirty="0">
                <a:solidFill>
                  <a:schemeClr val="tx1">
                    <a:lumMod val="65000"/>
                    <a:lumOff val="35000"/>
                  </a:schemeClr>
                </a:solidFill>
                <a:latin typeface="Verdana" pitchFamily="34" charset="0"/>
              </a:rPr>
              <a:t>: Istat, Conti nazionali</a:t>
            </a:r>
          </a:p>
        </p:txBody>
      </p:sp>
    </p:spTree>
    <p:extLst>
      <p:ext uri="{BB962C8B-B14F-4D97-AF65-F5344CB8AC3E}">
        <p14:creationId xmlns:p14="http://schemas.microsoft.com/office/powerpoint/2010/main" val="3285019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866774" y="1252386"/>
            <a:ext cx="7346946" cy="830997"/>
          </a:xfrm>
          <a:prstGeom prst="rect">
            <a:avLst/>
          </a:prstGeom>
          <a:noFill/>
          <a:ln w="9525">
            <a:noFill/>
            <a:miter lim="800000"/>
            <a:headEnd/>
            <a:tailEnd/>
          </a:ln>
        </p:spPr>
        <p:txBody>
          <a:bodyPr wrap="square">
            <a:spAutoFit/>
          </a:bodyPr>
          <a:lstStyle/>
          <a:p>
            <a:pPr algn="just">
              <a:spcBef>
                <a:spcPct val="50000"/>
              </a:spcBef>
              <a:defRPr/>
            </a:pPr>
            <a:r>
              <a:rPr lang="it-IT" sz="1600" dirty="0">
                <a:solidFill>
                  <a:schemeClr val="tx1">
                    <a:lumMod val="65000"/>
                    <a:lumOff val="35000"/>
                  </a:schemeClr>
                </a:solidFill>
                <a:latin typeface="Verdana" pitchFamily="34" charset="0"/>
              </a:rPr>
              <a:t>Anche lo stereogramma è una rappresentazione grafica particolarmente indicata per </a:t>
            </a:r>
            <a:r>
              <a:rPr lang="it-IT" sz="1600" b="1" dirty="0">
                <a:solidFill>
                  <a:schemeClr val="tx1">
                    <a:lumMod val="65000"/>
                    <a:lumOff val="35000"/>
                  </a:schemeClr>
                </a:solidFill>
                <a:latin typeface="Verdana" pitchFamily="34" charset="0"/>
              </a:rPr>
              <a:t>tabelle a doppia entrata di correlazione.</a:t>
            </a:r>
          </a:p>
        </p:txBody>
      </p:sp>
      <p:sp>
        <p:nvSpPr>
          <p:cNvPr id="6" name="Rectangle 3"/>
          <p:cNvSpPr>
            <a:spLocks noGrp="1" noChangeArrowheads="1"/>
          </p:cNvSpPr>
          <p:nvPr>
            <p:ph type="title"/>
          </p:nvPr>
        </p:nvSpPr>
        <p:spPr>
          <a:xfrm>
            <a:off x="866774" y="640401"/>
            <a:ext cx="7488555" cy="364003"/>
          </a:xfrm>
        </p:spPr>
        <p:txBody>
          <a:bodyPr>
            <a:noAutofit/>
          </a:bodyPr>
          <a:lstStyle/>
          <a:p>
            <a:pPr algn="l">
              <a:defRPr/>
            </a:pP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b) Stereogramma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(1/3)</a:t>
            </a:r>
          </a:p>
        </p:txBody>
      </p:sp>
      <p:pic>
        <p:nvPicPr>
          <p:cNvPr id="2" name="Immagine 1"/>
          <p:cNvPicPr>
            <a:picLocks noChangeAspect="1"/>
          </p:cNvPicPr>
          <p:nvPr/>
        </p:nvPicPr>
        <p:blipFill>
          <a:blip r:embed="rId3"/>
          <a:stretch>
            <a:fillRect/>
          </a:stretch>
        </p:blipFill>
        <p:spPr>
          <a:xfrm>
            <a:off x="5128262" y="2469438"/>
            <a:ext cx="3341367" cy="2252830"/>
          </a:xfrm>
          <a:prstGeom prst="rect">
            <a:avLst/>
          </a:prstGeom>
        </p:spPr>
      </p:pic>
      <p:sp>
        <p:nvSpPr>
          <p:cNvPr id="3" name="Rettangolo 2"/>
          <p:cNvSpPr/>
          <p:nvPr/>
        </p:nvSpPr>
        <p:spPr>
          <a:xfrm>
            <a:off x="866777" y="2102767"/>
            <a:ext cx="4147185" cy="2987997"/>
          </a:xfrm>
          <a:prstGeom prst="rect">
            <a:avLst/>
          </a:prstGeom>
        </p:spPr>
        <p:txBody>
          <a:bodyPr wrap="square">
            <a:spAutoFit/>
          </a:bodyPr>
          <a:lstStyle/>
          <a:p>
            <a:pPr algn="just">
              <a:spcBef>
                <a:spcPct val="50000"/>
              </a:spcBef>
              <a:spcAft>
                <a:spcPts val="450"/>
              </a:spcAft>
              <a:defRPr/>
            </a:pPr>
            <a:r>
              <a:rPr lang="it-IT" sz="1600" dirty="0">
                <a:solidFill>
                  <a:schemeClr val="tx1">
                    <a:lumMod val="65000"/>
                    <a:lumOff val="35000"/>
                  </a:schemeClr>
                </a:solidFill>
                <a:latin typeface="Verdana" pitchFamily="34" charset="0"/>
              </a:rPr>
              <a:t>Lo </a:t>
            </a:r>
            <a:r>
              <a:rPr lang="it-IT" sz="1600" b="1" dirty="0">
                <a:solidFill>
                  <a:schemeClr val="tx1">
                    <a:lumMod val="65000"/>
                    <a:lumOff val="35000"/>
                  </a:schemeClr>
                </a:solidFill>
                <a:latin typeface="Verdana" pitchFamily="34" charset="0"/>
              </a:rPr>
              <a:t>stereogramma</a:t>
            </a:r>
            <a:r>
              <a:rPr lang="it-IT" sz="1600" dirty="0">
                <a:solidFill>
                  <a:schemeClr val="tx1">
                    <a:lumMod val="65000"/>
                    <a:lumOff val="35000"/>
                  </a:schemeClr>
                </a:solidFill>
                <a:latin typeface="Verdana" pitchFamily="34" charset="0"/>
              </a:rPr>
              <a:t> può rappresentare sia </a:t>
            </a:r>
            <a:r>
              <a:rPr lang="it-IT" sz="1600" b="1" dirty="0">
                <a:solidFill>
                  <a:schemeClr val="tx1">
                    <a:lumMod val="65000"/>
                    <a:lumOff val="35000"/>
                  </a:schemeClr>
                </a:solidFill>
                <a:latin typeface="Verdana" pitchFamily="34" charset="0"/>
              </a:rPr>
              <a:t>caratteri quantitativi </a:t>
            </a:r>
            <a:r>
              <a:rPr lang="it-IT" sz="1600" dirty="0">
                <a:solidFill>
                  <a:schemeClr val="tx1">
                    <a:lumMod val="65000"/>
                    <a:lumOff val="35000"/>
                  </a:schemeClr>
                </a:solidFill>
                <a:latin typeface="Verdana" pitchFamily="34" charset="0"/>
              </a:rPr>
              <a:t>che </a:t>
            </a:r>
            <a:r>
              <a:rPr lang="it-IT" sz="1600" b="1" dirty="0">
                <a:solidFill>
                  <a:schemeClr val="tx1">
                    <a:lumMod val="65000"/>
                    <a:lumOff val="35000"/>
                  </a:schemeClr>
                </a:solidFill>
                <a:latin typeface="Verdana" pitchFamily="34" charset="0"/>
              </a:rPr>
              <a:t>caratteri qualitativi.</a:t>
            </a:r>
          </a:p>
          <a:p>
            <a:pPr algn="just">
              <a:spcBef>
                <a:spcPct val="50000"/>
              </a:spcBef>
              <a:defRPr/>
            </a:pPr>
            <a:r>
              <a:rPr lang="it-IT" sz="1600" dirty="0">
                <a:solidFill>
                  <a:schemeClr val="tx1">
                    <a:lumMod val="65000"/>
                    <a:lumOff val="35000"/>
                  </a:schemeClr>
                </a:solidFill>
                <a:latin typeface="Verdana" pitchFamily="34" charset="0"/>
              </a:rPr>
              <a:t>Esso è costituito da un diagramma cartesiano ortogonale in uno spazio a tre dimensioni, in R</a:t>
            </a:r>
            <a:r>
              <a:rPr lang="it-IT" sz="1600" baseline="30000" dirty="0">
                <a:solidFill>
                  <a:schemeClr val="tx1">
                    <a:lumMod val="65000"/>
                    <a:lumOff val="35000"/>
                  </a:schemeClr>
                </a:solidFill>
                <a:latin typeface="Verdana" pitchFamily="34" charset="0"/>
              </a:rPr>
              <a:t>3</a:t>
            </a:r>
            <a:r>
              <a:rPr lang="it-IT" sz="1600" dirty="0">
                <a:solidFill>
                  <a:schemeClr val="tx1">
                    <a:lumMod val="65000"/>
                    <a:lumOff val="35000"/>
                  </a:schemeClr>
                </a:solidFill>
                <a:latin typeface="Verdana" pitchFamily="34" charset="0"/>
              </a:rPr>
              <a:t>, in cui sui tre assi (x, y e z) sono riportati rispettivamente: i valori della variabile X, i valori della variabile Y e le frequenze di associazione Z = f(x,y) delle due variabili.</a:t>
            </a:r>
          </a:p>
        </p:txBody>
      </p:sp>
      <p:sp>
        <p:nvSpPr>
          <p:cNvPr id="4" name="Rettangolo 3"/>
          <p:cNvSpPr/>
          <p:nvPr/>
        </p:nvSpPr>
        <p:spPr>
          <a:xfrm>
            <a:off x="866775" y="5108323"/>
            <a:ext cx="7346946" cy="830997"/>
          </a:xfrm>
          <a:prstGeom prst="rect">
            <a:avLst/>
          </a:prstGeom>
        </p:spPr>
        <p:txBody>
          <a:bodyPr wrap="square">
            <a:spAutoFit/>
          </a:bodyPr>
          <a:lstStyle/>
          <a:p>
            <a:pPr algn="just">
              <a:spcBef>
                <a:spcPct val="50000"/>
              </a:spcBef>
              <a:defRPr/>
            </a:pPr>
            <a:r>
              <a:rPr lang="it-IT" sz="1600" dirty="0">
                <a:solidFill>
                  <a:schemeClr val="tx1">
                    <a:lumMod val="65000"/>
                    <a:lumOff val="35000"/>
                  </a:schemeClr>
                </a:solidFill>
                <a:latin typeface="Verdana" pitchFamily="34" charset="0"/>
              </a:rPr>
              <a:t>Nella costruzione dello stereogramma, a seconda che le variabili siano entrambe discrete, una discreta e una continua oppure entrambe continue, occorre distinguere tra:</a:t>
            </a:r>
          </a:p>
        </p:txBody>
      </p:sp>
    </p:spTree>
    <p:extLst>
      <p:ext uri="{BB962C8B-B14F-4D97-AF65-F5344CB8AC3E}">
        <p14:creationId xmlns:p14="http://schemas.microsoft.com/office/powerpoint/2010/main" val="1442042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rotWithShape="1">
          <a:blip r:embed="rId3"/>
          <a:srcRect b="13653"/>
          <a:stretch/>
        </p:blipFill>
        <p:spPr>
          <a:xfrm>
            <a:off x="1210790" y="2129105"/>
            <a:ext cx="6830186" cy="3853460"/>
          </a:xfrm>
          <a:prstGeom prst="rect">
            <a:avLst/>
          </a:prstGeom>
        </p:spPr>
      </p:pic>
      <p:sp>
        <p:nvSpPr>
          <p:cNvPr id="4101" name="CasellaDiTesto 9"/>
          <p:cNvSpPr txBox="1">
            <a:spLocks noChangeArrowheads="1"/>
          </p:cNvSpPr>
          <p:nvPr/>
        </p:nvSpPr>
        <p:spPr bwMode="auto">
          <a:xfrm>
            <a:off x="960840" y="971660"/>
            <a:ext cx="7231109" cy="830997"/>
          </a:xfrm>
          <a:prstGeom prst="rect">
            <a:avLst/>
          </a:prstGeom>
          <a:noFill/>
          <a:ln w="9525">
            <a:noFill/>
            <a:miter lim="800000"/>
            <a:headEnd/>
            <a:tailEnd/>
          </a:ln>
        </p:spPr>
        <p:txBody>
          <a:bodyPr wrap="square">
            <a:spAutoFit/>
          </a:bodyPr>
          <a:lstStyle/>
          <a:p>
            <a:pPr marL="214303" indent="-214303" algn="just">
              <a:spcBef>
                <a:spcPct val="50000"/>
              </a:spcBef>
              <a:buFontTx/>
              <a:buChar char="-"/>
              <a:defRPr/>
            </a:pPr>
            <a:r>
              <a:rPr lang="it-IT" sz="1600" b="1" dirty="0">
                <a:solidFill>
                  <a:schemeClr val="tx1">
                    <a:lumMod val="65000"/>
                    <a:lumOff val="35000"/>
                  </a:schemeClr>
                </a:solidFill>
                <a:latin typeface="Verdana" pitchFamily="34" charset="0"/>
              </a:rPr>
              <a:t>Stereogramma a pali</a:t>
            </a:r>
            <a:r>
              <a:rPr lang="it-IT" sz="1600" dirty="0">
                <a:solidFill>
                  <a:schemeClr val="tx1">
                    <a:lumMod val="65000"/>
                    <a:lumOff val="35000"/>
                  </a:schemeClr>
                </a:solidFill>
                <a:latin typeface="Verdana" pitchFamily="34" charset="0"/>
              </a:rPr>
              <a:t>, impiegato nel caso di due variabili discrete oppure di variabili divise in classi di valori considerando il valore centrale di ciascuna classe;</a:t>
            </a:r>
          </a:p>
        </p:txBody>
      </p:sp>
      <p:sp>
        <p:nvSpPr>
          <p:cNvPr id="7" name="Rectangle 3"/>
          <p:cNvSpPr>
            <a:spLocks noGrp="1" noChangeArrowheads="1"/>
          </p:cNvSpPr>
          <p:nvPr>
            <p:ph type="title"/>
          </p:nvPr>
        </p:nvSpPr>
        <p:spPr>
          <a:xfrm>
            <a:off x="761825" y="494039"/>
            <a:ext cx="7551597" cy="392464"/>
          </a:xfrm>
        </p:spPr>
        <p:txBody>
          <a:bodyPr>
            <a:noAutofit/>
          </a:bodyPr>
          <a:lstStyle/>
          <a:p>
            <a:pPr algn="l">
              <a:defRPr/>
            </a:pP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b) Stereogramma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(2/3)</a:t>
            </a:r>
          </a:p>
        </p:txBody>
      </p:sp>
      <p:sp>
        <p:nvSpPr>
          <p:cNvPr id="4" name="Rettangolo 3"/>
          <p:cNvSpPr/>
          <p:nvPr/>
        </p:nvSpPr>
        <p:spPr>
          <a:xfrm>
            <a:off x="1143000" y="1827381"/>
            <a:ext cx="6823710" cy="276999"/>
          </a:xfrm>
          <a:prstGeom prst="rect">
            <a:avLst/>
          </a:prstGeom>
        </p:spPr>
        <p:txBody>
          <a:bodyPr wrap="square">
            <a:spAutoFit/>
          </a:bodyPr>
          <a:lstStyle/>
          <a:p>
            <a:pPr algn="ctr">
              <a:defRPr sz="1400" b="1" i="0" u="none" strike="noStrike" kern="1200" spc="0" baseline="0">
                <a:solidFill>
                  <a:sysClr val="windowText" lastClr="000000">
                    <a:lumMod val="65000"/>
                    <a:lumOff val="35000"/>
                  </a:sysClr>
                </a:solidFill>
                <a:latin typeface="+mn-lt"/>
                <a:ea typeface="+mn-ea"/>
                <a:cs typeface="+mn-cs"/>
              </a:defRPr>
            </a:pPr>
            <a:r>
              <a:rPr lang="it-IT" sz="1200" b="1" dirty="0"/>
              <a:t>Livello di soddisfazione per la vita nel complesso per classi di età (a) anno 2019 (valori %)</a:t>
            </a:r>
          </a:p>
        </p:txBody>
      </p:sp>
      <p:sp>
        <p:nvSpPr>
          <p:cNvPr id="18" name="CasellaDiTesto 9"/>
          <p:cNvSpPr txBox="1">
            <a:spLocks noChangeArrowheads="1"/>
          </p:cNvSpPr>
          <p:nvPr/>
        </p:nvSpPr>
        <p:spPr bwMode="auto">
          <a:xfrm>
            <a:off x="6705601" y="5783985"/>
            <a:ext cx="1886858" cy="196208"/>
          </a:xfrm>
          <a:prstGeom prst="rect">
            <a:avLst/>
          </a:prstGeom>
          <a:noFill/>
          <a:ln w="9525">
            <a:noFill/>
            <a:miter lim="800000"/>
            <a:headEnd/>
            <a:tailEnd/>
          </a:ln>
        </p:spPr>
        <p:txBody>
          <a:bodyPr wrap="square">
            <a:spAutoFit/>
          </a:bodyPr>
          <a:lstStyle/>
          <a:p>
            <a:pPr>
              <a:spcBef>
                <a:spcPct val="50000"/>
              </a:spcBef>
              <a:defRPr/>
            </a:pPr>
            <a:r>
              <a:rPr lang="it-IT" sz="675" b="1" i="1" dirty="0">
                <a:solidFill>
                  <a:schemeClr val="tx1">
                    <a:lumMod val="65000"/>
                    <a:lumOff val="35000"/>
                  </a:schemeClr>
                </a:solidFill>
                <a:latin typeface="Verdana" pitchFamily="34" charset="0"/>
              </a:rPr>
              <a:t>Fonte</a:t>
            </a:r>
            <a:r>
              <a:rPr lang="it-IT" sz="675" b="1" dirty="0">
                <a:solidFill>
                  <a:schemeClr val="tx1">
                    <a:lumMod val="65000"/>
                    <a:lumOff val="35000"/>
                  </a:schemeClr>
                </a:solidFill>
                <a:latin typeface="Verdana" pitchFamily="34" charset="0"/>
              </a:rPr>
              <a:t>: Istat, Indagine multiscopo</a:t>
            </a:r>
          </a:p>
        </p:txBody>
      </p:sp>
      <p:sp>
        <p:nvSpPr>
          <p:cNvPr id="8" name="Rettangolo 7"/>
          <p:cNvSpPr/>
          <p:nvPr/>
        </p:nvSpPr>
        <p:spPr>
          <a:xfrm>
            <a:off x="1200871" y="5980193"/>
            <a:ext cx="6914430" cy="246221"/>
          </a:xfrm>
          <a:prstGeom prst="rect">
            <a:avLst/>
          </a:prstGeom>
        </p:spPr>
        <p:txBody>
          <a:bodyPr wrap="square">
            <a:spAutoFit/>
          </a:bodyPr>
          <a:lstStyle/>
          <a:p>
            <a:r>
              <a:rPr lang="it-IT" sz="1000" b="1" dirty="0">
                <a:solidFill>
                  <a:schemeClr val="tx1">
                    <a:lumMod val="65000"/>
                    <a:lumOff val="35000"/>
                  </a:schemeClr>
                </a:solidFill>
                <a:latin typeface="Verdana" pitchFamily="34" charset="0"/>
              </a:rPr>
              <a:t>a) Espresso con un punteggio da 0 (per niente soddisfatto) a 10 (molto soddisfatto)</a:t>
            </a:r>
            <a:endParaRPr lang="it-IT" sz="1000" b="1" dirty="0"/>
          </a:p>
        </p:txBody>
      </p:sp>
    </p:spTree>
    <p:extLst>
      <p:ext uri="{BB962C8B-B14F-4D97-AF65-F5344CB8AC3E}">
        <p14:creationId xmlns:p14="http://schemas.microsoft.com/office/powerpoint/2010/main" val="1913203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796562" y="443154"/>
            <a:ext cx="7524478" cy="334086"/>
          </a:xfrm>
        </p:spPr>
        <p:txBody>
          <a:bodyPr>
            <a:noAutofit/>
          </a:bodyPr>
          <a:lstStyle/>
          <a:p>
            <a:pPr algn="l">
              <a:defRPr/>
            </a:pP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b) Stereogramma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(3/3) </a:t>
            </a:r>
          </a:p>
        </p:txBody>
      </p:sp>
      <p:sp>
        <p:nvSpPr>
          <p:cNvPr id="3" name="Rettangolo 2"/>
          <p:cNvSpPr/>
          <p:nvPr/>
        </p:nvSpPr>
        <p:spPr>
          <a:xfrm>
            <a:off x="956497" y="942065"/>
            <a:ext cx="7109188" cy="584775"/>
          </a:xfrm>
          <a:prstGeom prst="rect">
            <a:avLst/>
          </a:prstGeom>
        </p:spPr>
        <p:txBody>
          <a:bodyPr wrap="square">
            <a:spAutoFit/>
          </a:bodyPr>
          <a:lstStyle/>
          <a:p>
            <a:pPr marL="214303" indent="-214303" algn="just">
              <a:spcBef>
                <a:spcPct val="50000"/>
              </a:spcBef>
              <a:buFontTx/>
              <a:buChar char="-"/>
              <a:defRPr/>
            </a:pPr>
            <a:r>
              <a:rPr lang="it-IT" sz="1600" b="1" dirty="0">
                <a:solidFill>
                  <a:schemeClr val="tx1">
                    <a:lumMod val="65000"/>
                    <a:lumOff val="35000"/>
                  </a:schemeClr>
                </a:solidFill>
                <a:latin typeface="Verdana" pitchFamily="34" charset="0"/>
              </a:rPr>
              <a:t>Stereogramma a curve</a:t>
            </a:r>
            <a:r>
              <a:rPr lang="it-IT" sz="1600" dirty="0">
                <a:solidFill>
                  <a:schemeClr val="tx1">
                    <a:lumMod val="65000"/>
                    <a:lumOff val="35000"/>
                  </a:schemeClr>
                </a:solidFill>
                <a:latin typeface="Verdana" pitchFamily="34" charset="0"/>
              </a:rPr>
              <a:t>, utilizzato nel caso in cui entrambe le variabili sono continue oppure una è discreta e l’altra continua. </a:t>
            </a:r>
          </a:p>
        </p:txBody>
      </p:sp>
      <p:pic>
        <p:nvPicPr>
          <p:cNvPr id="5" name="Immagine 4"/>
          <p:cNvPicPr>
            <a:picLocks noChangeAspect="1"/>
          </p:cNvPicPr>
          <p:nvPr/>
        </p:nvPicPr>
        <p:blipFill>
          <a:blip r:embed="rId3"/>
          <a:stretch>
            <a:fillRect/>
          </a:stretch>
        </p:blipFill>
        <p:spPr>
          <a:xfrm>
            <a:off x="1405890" y="1922351"/>
            <a:ext cx="6210402" cy="4057842"/>
          </a:xfrm>
          <a:prstGeom prst="rect">
            <a:avLst/>
          </a:prstGeom>
        </p:spPr>
      </p:pic>
      <p:sp>
        <p:nvSpPr>
          <p:cNvPr id="11" name="Rettangolo 10"/>
          <p:cNvSpPr/>
          <p:nvPr/>
        </p:nvSpPr>
        <p:spPr>
          <a:xfrm>
            <a:off x="1131570" y="1658677"/>
            <a:ext cx="6823710" cy="276999"/>
          </a:xfrm>
          <a:prstGeom prst="rect">
            <a:avLst/>
          </a:prstGeom>
        </p:spPr>
        <p:txBody>
          <a:bodyPr wrap="square">
            <a:spAutoFit/>
          </a:bodyPr>
          <a:lstStyle/>
          <a:p>
            <a:pPr algn="ctr">
              <a:defRPr sz="1400" b="1" i="0" u="none" strike="noStrike" kern="1200" spc="0" baseline="0">
                <a:solidFill>
                  <a:sysClr val="windowText" lastClr="000000">
                    <a:lumMod val="65000"/>
                    <a:lumOff val="35000"/>
                  </a:sysClr>
                </a:solidFill>
                <a:latin typeface="+mn-lt"/>
                <a:ea typeface="+mn-ea"/>
                <a:cs typeface="+mn-cs"/>
              </a:defRPr>
            </a:pPr>
            <a:r>
              <a:rPr lang="it-IT" sz="1200" b="1" dirty="0"/>
              <a:t>Livello di soddisfazione per la vita nel complesso per classi di età (a) anno 2019 (valori %)</a:t>
            </a:r>
          </a:p>
        </p:txBody>
      </p:sp>
      <p:sp>
        <p:nvSpPr>
          <p:cNvPr id="8" name="Rettangolo 7"/>
          <p:cNvSpPr/>
          <p:nvPr/>
        </p:nvSpPr>
        <p:spPr>
          <a:xfrm>
            <a:off x="1200871" y="5980193"/>
            <a:ext cx="6914430" cy="246221"/>
          </a:xfrm>
          <a:prstGeom prst="rect">
            <a:avLst/>
          </a:prstGeom>
        </p:spPr>
        <p:txBody>
          <a:bodyPr wrap="square">
            <a:spAutoFit/>
          </a:bodyPr>
          <a:lstStyle/>
          <a:p>
            <a:r>
              <a:rPr lang="it-IT" sz="1000" b="1" dirty="0">
                <a:solidFill>
                  <a:schemeClr val="tx1">
                    <a:lumMod val="65000"/>
                    <a:lumOff val="35000"/>
                  </a:schemeClr>
                </a:solidFill>
                <a:latin typeface="Verdana" pitchFamily="34" charset="0"/>
              </a:rPr>
              <a:t>a) Espresso con un punteggio da 0 (per niente soddisfatto) a 10 (molto soddisfatto)</a:t>
            </a:r>
            <a:endParaRPr lang="it-IT" sz="1000" b="1" dirty="0"/>
          </a:p>
        </p:txBody>
      </p:sp>
      <p:sp>
        <p:nvSpPr>
          <p:cNvPr id="9" name="CasellaDiTesto 9"/>
          <p:cNvSpPr txBox="1">
            <a:spLocks noChangeArrowheads="1"/>
          </p:cNvSpPr>
          <p:nvPr/>
        </p:nvSpPr>
        <p:spPr bwMode="auto">
          <a:xfrm>
            <a:off x="6787327" y="5589584"/>
            <a:ext cx="1886858" cy="196208"/>
          </a:xfrm>
          <a:prstGeom prst="rect">
            <a:avLst/>
          </a:prstGeom>
          <a:noFill/>
          <a:ln w="9525">
            <a:noFill/>
            <a:miter lim="800000"/>
            <a:headEnd/>
            <a:tailEnd/>
          </a:ln>
        </p:spPr>
        <p:txBody>
          <a:bodyPr wrap="square">
            <a:spAutoFit/>
          </a:bodyPr>
          <a:lstStyle/>
          <a:p>
            <a:pPr>
              <a:spcBef>
                <a:spcPct val="50000"/>
              </a:spcBef>
              <a:defRPr/>
            </a:pPr>
            <a:r>
              <a:rPr lang="it-IT" sz="675" b="1" i="1" dirty="0">
                <a:solidFill>
                  <a:schemeClr val="tx1">
                    <a:lumMod val="65000"/>
                    <a:lumOff val="35000"/>
                  </a:schemeClr>
                </a:solidFill>
                <a:latin typeface="Verdana" pitchFamily="34" charset="0"/>
              </a:rPr>
              <a:t>Fonte</a:t>
            </a:r>
            <a:r>
              <a:rPr lang="it-IT" sz="675" b="1" dirty="0">
                <a:solidFill>
                  <a:schemeClr val="tx1">
                    <a:lumMod val="65000"/>
                    <a:lumOff val="35000"/>
                  </a:schemeClr>
                </a:solidFill>
                <a:latin typeface="Verdana" pitchFamily="34" charset="0"/>
              </a:rPr>
              <a:t>: Istat, Indagine multiscopo</a:t>
            </a:r>
          </a:p>
        </p:txBody>
      </p:sp>
    </p:spTree>
    <p:extLst>
      <p:ext uri="{BB962C8B-B14F-4D97-AF65-F5344CB8AC3E}">
        <p14:creationId xmlns:p14="http://schemas.microsoft.com/office/powerpoint/2010/main" val="2090587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67172" y="1234441"/>
            <a:ext cx="7428137" cy="4031873"/>
          </a:xfrm>
          <a:prstGeom prst="rect">
            <a:avLst/>
          </a:prstGeom>
          <a:noFill/>
          <a:ln w="9525">
            <a:noFill/>
            <a:miter lim="800000"/>
            <a:headEnd/>
            <a:tailEnd/>
          </a:ln>
        </p:spPr>
        <p:txBody>
          <a:bodyPr wrap="square">
            <a:spAutoFit/>
          </a:bodyPr>
          <a:lstStyle/>
          <a:p>
            <a:pPr algn="just">
              <a:spcBef>
                <a:spcPct val="50000"/>
              </a:spcBef>
              <a:defRPr/>
            </a:pPr>
            <a:r>
              <a:rPr lang="it-IT" sz="1600" dirty="0">
                <a:solidFill>
                  <a:schemeClr val="tx1">
                    <a:lumMod val="65000"/>
                    <a:lumOff val="35000"/>
                  </a:schemeClr>
                </a:solidFill>
                <a:latin typeface="Verdana" pitchFamily="34" charset="0"/>
              </a:rPr>
              <a:t>Nel caso di distribuzioni statistiche doppie in cui vi sono due mutabili o una variabile e una mutabile (</a:t>
            </a:r>
            <a:r>
              <a:rPr lang="it-IT" sz="1600" b="1" dirty="0">
                <a:solidFill>
                  <a:schemeClr val="tx1">
                    <a:lumMod val="65000"/>
                    <a:lumOff val="35000"/>
                  </a:schemeClr>
                </a:solidFill>
                <a:latin typeface="Verdana" pitchFamily="34" charset="0"/>
              </a:rPr>
              <a:t>tabelle di contingenza</a:t>
            </a:r>
            <a:r>
              <a:rPr lang="it-IT" sz="1600" dirty="0">
                <a:solidFill>
                  <a:schemeClr val="tx1">
                    <a:lumMod val="65000"/>
                    <a:lumOff val="35000"/>
                  </a:schemeClr>
                </a:solidFill>
                <a:latin typeface="Verdana" pitchFamily="34" charset="0"/>
              </a:rPr>
              <a:t>), esistono diverse possibili rappresentazioni grafiche, a seconda della natura dei due caratteri considerati e degli scopi della rappresentazione grafica.</a:t>
            </a:r>
          </a:p>
          <a:p>
            <a:pPr algn="just">
              <a:spcBef>
                <a:spcPct val="50000"/>
              </a:spcBef>
              <a:defRPr/>
            </a:pPr>
            <a:endParaRPr lang="it-IT" sz="1600" dirty="0">
              <a:solidFill>
                <a:schemeClr val="tx1">
                  <a:lumMod val="65000"/>
                  <a:lumOff val="35000"/>
                </a:schemeClr>
              </a:solidFill>
              <a:latin typeface="Verdana" pitchFamily="34" charset="0"/>
            </a:endParaRPr>
          </a:p>
          <a:p>
            <a:pPr algn="just">
              <a:spcBef>
                <a:spcPct val="50000"/>
              </a:spcBef>
              <a:defRPr/>
            </a:pPr>
            <a:r>
              <a:rPr lang="it-IT" sz="1600" dirty="0">
                <a:solidFill>
                  <a:schemeClr val="tx1">
                    <a:lumMod val="65000"/>
                    <a:lumOff val="35000"/>
                  </a:schemeClr>
                </a:solidFill>
                <a:latin typeface="Verdana" pitchFamily="34" charset="0"/>
              </a:rPr>
              <a:t>Tra le rappresentazioni più impiegate vi è quella già vista per le mutabili statistiche semplici, il </a:t>
            </a:r>
            <a:r>
              <a:rPr lang="it-IT" sz="1600" b="1" dirty="0">
                <a:solidFill>
                  <a:schemeClr val="tx1">
                    <a:lumMod val="65000"/>
                    <a:lumOff val="35000"/>
                  </a:schemeClr>
                </a:solidFill>
                <a:latin typeface="Verdana" pitchFamily="34" charset="0"/>
              </a:rPr>
              <a:t>diagramma a barre</a:t>
            </a:r>
            <a:r>
              <a:rPr lang="it-IT" sz="1600" dirty="0">
                <a:solidFill>
                  <a:schemeClr val="tx1">
                    <a:lumMod val="65000"/>
                    <a:lumOff val="35000"/>
                  </a:schemeClr>
                </a:solidFill>
                <a:latin typeface="Verdana" pitchFamily="34" charset="0"/>
              </a:rPr>
              <a:t>, anche se in questo caso sono rappresentati i due caratteri e le frequenze di associazione delle modalità dei medesimi: </a:t>
            </a:r>
          </a:p>
          <a:p>
            <a:pPr algn="just">
              <a:spcBef>
                <a:spcPct val="50000"/>
              </a:spcBef>
              <a:defRPr/>
            </a:pPr>
            <a:endParaRPr lang="it-IT" sz="1600" dirty="0">
              <a:solidFill>
                <a:schemeClr val="tx1">
                  <a:lumMod val="65000"/>
                  <a:lumOff val="35000"/>
                </a:schemeClr>
              </a:solidFill>
              <a:latin typeface="Verdana" pitchFamily="34" charset="0"/>
            </a:endParaRPr>
          </a:p>
          <a:p>
            <a:pPr marL="214303" indent="-214303" algn="just">
              <a:spcBef>
                <a:spcPct val="50000"/>
              </a:spcBef>
              <a:buFont typeface="Arial" panose="020B0604020202020204" pitchFamily="34" charset="0"/>
              <a:buChar char="•"/>
              <a:defRPr/>
            </a:pPr>
            <a:r>
              <a:rPr lang="it-IT" sz="1600" b="1" dirty="0">
                <a:solidFill>
                  <a:schemeClr val="tx1">
                    <a:lumMod val="65000"/>
                    <a:lumOff val="35000"/>
                  </a:schemeClr>
                </a:solidFill>
                <a:latin typeface="Verdana" pitchFamily="34" charset="0"/>
              </a:rPr>
              <a:t>Diagramma a barre verticali</a:t>
            </a:r>
          </a:p>
          <a:p>
            <a:pPr marL="214303" indent="-214303" algn="just">
              <a:spcBef>
                <a:spcPct val="50000"/>
              </a:spcBef>
              <a:buFont typeface="Arial" panose="020B0604020202020204" pitchFamily="34" charset="0"/>
              <a:buChar char="•"/>
              <a:defRPr/>
            </a:pPr>
            <a:endParaRPr lang="it-IT" sz="1600" b="1" dirty="0">
              <a:solidFill>
                <a:schemeClr val="tx1">
                  <a:lumMod val="65000"/>
                  <a:lumOff val="35000"/>
                </a:schemeClr>
              </a:solidFill>
              <a:latin typeface="Verdana" pitchFamily="34" charset="0"/>
            </a:endParaRPr>
          </a:p>
          <a:p>
            <a:pPr marL="214303" indent="-214303" algn="just">
              <a:spcBef>
                <a:spcPct val="50000"/>
              </a:spcBef>
              <a:buFont typeface="Arial" panose="020B0604020202020204" pitchFamily="34" charset="0"/>
              <a:buChar char="•"/>
              <a:defRPr/>
            </a:pPr>
            <a:r>
              <a:rPr lang="it-IT" sz="1600" b="1" dirty="0">
                <a:solidFill>
                  <a:schemeClr val="tx1">
                    <a:lumMod val="65000"/>
                    <a:lumOff val="35000"/>
                  </a:schemeClr>
                </a:solidFill>
                <a:latin typeface="Verdana" pitchFamily="34" charset="0"/>
              </a:rPr>
              <a:t>Diagramma a barre per impilamento</a:t>
            </a:r>
            <a:r>
              <a:rPr lang="it-IT" sz="1600" dirty="0">
                <a:solidFill>
                  <a:schemeClr val="tx1">
                    <a:lumMod val="65000"/>
                    <a:lumOff val="35000"/>
                  </a:schemeClr>
                </a:solidFill>
                <a:latin typeface="Verdana" pitchFamily="34" charset="0"/>
              </a:rPr>
              <a:t>.</a:t>
            </a:r>
          </a:p>
        </p:txBody>
      </p:sp>
      <p:sp>
        <p:nvSpPr>
          <p:cNvPr id="7" name="Rectangle 3"/>
          <p:cNvSpPr>
            <a:spLocks noGrp="1" noChangeArrowheads="1"/>
          </p:cNvSpPr>
          <p:nvPr>
            <p:ph type="title"/>
          </p:nvPr>
        </p:nvSpPr>
        <p:spPr>
          <a:xfrm>
            <a:off x="767172" y="507240"/>
            <a:ext cx="7565298" cy="384299"/>
          </a:xfrm>
          <a:noFill/>
          <a:ln w="9525">
            <a:noFill/>
            <a:miter lim="800000"/>
            <a:headEnd/>
            <a:tailEnd/>
          </a:ln>
        </p:spPr>
        <p:txBody>
          <a:bodyPr lIns="0" tIns="0" rIns="0" bIns="0">
            <a:noAutofit/>
          </a:bodyPr>
          <a:lstStyle/>
          <a:p>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c) Diagrammi a barre e </a:t>
            </a:r>
            <a:r>
              <a:rPr sz="2400" dirty="0" err="1">
                <a:solidFill>
                  <a:srgbClr val="C00000"/>
                </a:solidFill>
                <a:latin typeface="Verdana" panose="020B0604030504040204" pitchFamily="34" charset="0"/>
                <a:ea typeface="Verdana" panose="020B0604030504040204" pitchFamily="34" charset="0"/>
                <a:cs typeface="Verdana" panose="020B0604030504040204" pitchFamily="34" charset="0"/>
              </a:rPr>
              <a:t>cartodiagrammi</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(1/4)</a:t>
            </a:r>
          </a:p>
        </p:txBody>
      </p:sp>
    </p:spTree>
    <p:extLst>
      <p:ext uri="{BB962C8B-B14F-4D97-AF65-F5344CB8AC3E}">
        <p14:creationId xmlns:p14="http://schemas.microsoft.com/office/powerpoint/2010/main" val="1018641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1371740" y="1908943"/>
            <a:ext cx="6387535" cy="4171958"/>
          </a:xfrm>
          <a:prstGeom prst="rect">
            <a:avLst/>
          </a:prstGeom>
        </p:spPr>
      </p:pic>
      <p:sp>
        <p:nvSpPr>
          <p:cNvPr id="4101" name="CasellaDiTesto 9"/>
          <p:cNvSpPr txBox="1">
            <a:spLocks noChangeArrowheads="1"/>
          </p:cNvSpPr>
          <p:nvPr/>
        </p:nvSpPr>
        <p:spPr bwMode="auto">
          <a:xfrm>
            <a:off x="1725221" y="1112311"/>
            <a:ext cx="5969794" cy="338554"/>
          </a:xfrm>
          <a:prstGeom prst="rect">
            <a:avLst/>
          </a:prstGeom>
          <a:noFill/>
          <a:ln w="9525">
            <a:noFill/>
            <a:miter lim="800000"/>
            <a:headEnd/>
            <a:tailEnd/>
          </a:ln>
        </p:spPr>
        <p:txBody>
          <a:bodyPr>
            <a:spAutoFit/>
          </a:bodyPr>
          <a:lstStyle/>
          <a:p>
            <a:pPr algn="just">
              <a:spcBef>
                <a:spcPct val="50000"/>
              </a:spcBef>
              <a:defRPr/>
            </a:pPr>
            <a:r>
              <a:rPr lang="it-IT" sz="1600" b="1" dirty="0">
                <a:solidFill>
                  <a:schemeClr val="tx1">
                    <a:lumMod val="65000"/>
                    <a:lumOff val="35000"/>
                  </a:schemeClr>
                </a:solidFill>
                <a:latin typeface="Verdana" pitchFamily="34" charset="0"/>
              </a:rPr>
              <a:t>Diagramma a barre verticali</a:t>
            </a:r>
          </a:p>
        </p:txBody>
      </p:sp>
      <p:sp>
        <p:nvSpPr>
          <p:cNvPr id="7" name="Rectangle 3"/>
          <p:cNvSpPr>
            <a:spLocks noGrp="1" noChangeArrowheads="1"/>
          </p:cNvSpPr>
          <p:nvPr>
            <p:ph type="title"/>
          </p:nvPr>
        </p:nvSpPr>
        <p:spPr>
          <a:xfrm>
            <a:off x="744036" y="570537"/>
            <a:ext cx="7531284" cy="372869"/>
          </a:xfrm>
        </p:spPr>
        <p:txBody>
          <a:bodyPr/>
          <a:lstStyle/>
          <a:p>
            <a:pPr algn="l">
              <a:defRPr/>
            </a:pP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c) Diagrammi a barre e </a:t>
            </a:r>
            <a:r>
              <a:rPr sz="2400" dirty="0" err="1">
                <a:solidFill>
                  <a:srgbClr val="C00000"/>
                </a:solidFill>
                <a:latin typeface="Verdana" panose="020B0604030504040204" pitchFamily="34" charset="0"/>
                <a:ea typeface="Verdana" panose="020B0604030504040204" pitchFamily="34" charset="0"/>
                <a:cs typeface="Verdana" panose="020B0604030504040204" pitchFamily="34" charset="0"/>
              </a:rPr>
              <a:t>cartodiagrammi</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(2/4)</a:t>
            </a:r>
            <a:endParaRPr sz="2400" dirty="0">
              <a:effectLst/>
            </a:endParaRPr>
          </a:p>
        </p:txBody>
      </p:sp>
      <p:sp>
        <p:nvSpPr>
          <p:cNvPr id="6" name="Rettangolo 5"/>
          <p:cNvSpPr/>
          <p:nvPr/>
        </p:nvSpPr>
        <p:spPr>
          <a:xfrm>
            <a:off x="1577480" y="1504354"/>
            <a:ext cx="5909170" cy="276999"/>
          </a:xfrm>
          <a:prstGeom prst="rect">
            <a:avLst/>
          </a:prstGeom>
        </p:spPr>
        <p:txBody>
          <a:bodyPr wrap="square">
            <a:spAutoFit/>
          </a:bodyPr>
          <a:lstStyle/>
          <a:p>
            <a:r>
              <a:rPr lang="it-IT" sz="1200" b="1" dirty="0">
                <a:solidFill>
                  <a:schemeClr val="tx1">
                    <a:lumMod val="65000"/>
                    <a:lumOff val="35000"/>
                  </a:schemeClr>
                </a:solidFill>
                <a:latin typeface="Verdana" pitchFamily="34" charset="0"/>
              </a:rPr>
              <a:t>Docenti universitari per qualifica e genere – Italia – Anno 2018 </a:t>
            </a:r>
          </a:p>
        </p:txBody>
      </p:sp>
      <p:sp>
        <p:nvSpPr>
          <p:cNvPr id="8" name="CasellaDiTesto 9"/>
          <p:cNvSpPr txBox="1">
            <a:spLocks noChangeArrowheads="1"/>
          </p:cNvSpPr>
          <p:nvPr/>
        </p:nvSpPr>
        <p:spPr bwMode="auto">
          <a:xfrm>
            <a:off x="1406031" y="5825445"/>
            <a:ext cx="796946" cy="196208"/>
          </a:xfrm>
          <a:prstGeom prst="rect">
            <a:avLst/>
          </a:prstGeom>
          <a:noFill/>
          <a:ln w="9525">
            <a:noFill/>
            <a:miter lim="800000"/>
            <a:headEnd/>
            <a:tailEnd/>
          </a:ln>
        </p:spPr>
        <p:txBody>
          <a:bodyPr wrap="square">
            <a:spAutoFit/>
          </a:bodyPr>
          <a:lstStyle/>
          <a:p>
            <a:pPr>
              <a:spcBef>
                <a:spcPct val="50000"/>
              </a:spcBef>
              <a:defRPr/>
            </a:pPr>
            <a:r>
              <a:rPr lang="it-IT" sz="675" b="1" i="1" dirty="0">
                <a:solidFill>
                  <a:schemeClr val="tx1">
                    <a:lumMod val="65000"/>
                    <a:lumOff val="35000"/>
                  </a:schemeClr>
                </a:solidFill>
                <a:latin typeface="Verdana" pitchFamily="34" charset="0"/>
              </a:rPr>
              <a:t>Fonte</a:t>
            </a:r>
            <a:r>
              <a:rPr lang="it-IT" sz="675" b="1" dirty="0">
                <a:solidFill>
                  <a:schemeClr val="tx1">
                    <a:lumMod val="65000"/>
                    <a:lumOff val="35000"/>
                  </a:schemeClr>
                </a:solidFill>
                <a:latin typeface="Verdana" pitchFamily="34" charset="0"/>
              </a:rPr>
              <a:t>: MIUR</a:t>
            </a:r>
          </a:p>
        </p:txBody>
      </p:sp>
    </p:spTree>
    <p:extLst>
      <p:ext uri="{BB962C8B-B14F-4D97-AF65-F5344CB8AC3E}">
        <p14:creationId xmlns:p14="http://schemas.microsoft.com/office/powerpoint/2010/main" val="4079631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1477016" y="1791069"/>
            <a:ext cx="6489694" cy="4238682"/>
          </a:xfrm>
          <a:prstGeom prst="rect">
            <a:avLst/>
          </a:prstGeom>
        </p:spPr>
      </p:pic>
      <p:sp>
        <p:nvSpPr>
          <p:cNvPr id="7" name="Rectangle 3"/>
          <p:cNvSpPr>
            <a:spLocks noGrp="1" noChangeArrowheads="1"/>
          </p:cNvSpPr>
          <p:nvPr>
            <p:ph type="title"/>
          </p:nvPr>
        </p:nvSpPr>
        <p:spPr>
          <a:xfrm>
            <a:off x="765540" y="576414"/>
            <a:ext cx="7566930" cy="372869"/>
          </a:xfrm>
        </p:spPr>
        <p:txBody>
          <a:bodyPr/>
          <a:lstStyle/>
          <a:p>
            <a:pPr algn="l">
              <a:defRPr/>
            </a:pP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c) Diagrammi a barre e </a:t>
            </a:r>
            <a:r>
              <a:rPr sz="2400" dirty="0" err="1">
                <a:solidFill>
                  <a:srgbClr val="C00000"/>
                </a:solidFill>
                <a:latin typeface="Verdana" panose="020B0604030504040204" pitchFamily="34" charset="0"/>
                <a:ea typeface="Verdana" panose="020B0604030504040204" pitchFamily="34" charset="0"/>
                <a:cs typeface="Verdana" panose="020B0604030504040204" pitchFamily="34" charset="0"/>
              </a:rPr>
              <a:t>cartodiagrammi</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(3/4)</a:t>
            </a:r>
            <a:endParaRPr sz="2400" dirty="0">
              <a:effectLst/>
            </a:endParaRPr>
          </a:p>
        </p:txBody>
      </p:sp>
      <p:sp>
        <p:nvSpPr>
          <p:cNvPr id="9" name="CasellaDiTesto 9"/>
          <p:cNvSpPr txBox="1">
            <a:spLocks noChangeArrowheads="1"/>
          </p:cNvSpPr>
          <p:nvPr/>
        </p:nvSpPr>
        <p:spPr bwMode="auto">
          <a:xfrm>
            <a:off x="1626217" y="1147358"/>
            <a:ext cx="5969794" cy="338554"/>
          </a:xfrm>
          <a:prstGeom prst="rect">
            <a:avLst/>
          </a:prstGeom>
          <a:noFill/>
          <a:ln w="9525">
            <a:noFill/>
            <a:miter lim="800000"/>
            <a:headEnd/>
            <a:tailEnd/>
          </a:ln>
        </p:spPr>
        <p:txBody>
          <a:bodyPr>
            <a:spAutoFit/>
          </a:bodyPr>
          <a:lstStyle/>
          <a:p>
            <a:pPr algn="just">
              <a:spcBef>
                <a:spcPct val="50000"/>
              </a:spcBef>
              <a:defRPr/>
            </a:pPr>
            <a:r>
              <a:rPr lang="it-IT" sz="1600" b="1" dirty="0">
                <a:solidFill>
                  <a:schemeClr val="tx1">
                    <a:lumMod val="65000"/>
                    <a:lumOff val="35000"/>
                  </a:schemeClr>
                </a:solidFill>
                <a:latin typeface="Verdana" pitchFamily="34" charset="0"/>
              </a:rPr>
              <a:t>Diagramma a barre verticali</a:t>
            </a:r>
          </a:p>
        </p:txBody>
      </p:sp>
      <p:sp>
        <p:nvSpPr>
          <p:cNvPr id="10" name="Rettangolo 9"/>
          <p:cNvSpPr/>
          <p:nvPr/>
        </p:nvSpPr>
        <p:spPr>
          <a:xfrm>
            <a:off x="1633781" y="1499991"/>
            <a:ext cx="5870790" cy="276999"/>
          </a:xfrm>
          <a:prstGeom prst="rect">
            <a:avLst/>
          </a:prstGeom>
        </p:spPr>
        <p:txBody>
          <a:bodyPr wrap="square">
            <a:spAutoFit/>
          </a:bodyPr>
          <a:lstStyle/>
          <a:p>
            <a:r>
              <a:rPr lang="it-IT" sz="1200" b="1" dirty="0">
                <a:solidFill>
                  <a:schemeClr val="tx1">
                    <a:lumMod val="65000"/>
                    <a:lumOff val="35000"/>
                  </a:schemeClr>
                </a:solidFill>
                <a:latin typeface="Verdana" pitchFamily="34" charset="0"/>
              </a:rPr>
              <a:t>Docenti universitari per qualifica e genere – Italia – Anno 2018 </a:t>
            </a:r>
          </a:p>
        </p:txBody>
      </p:sp>
      <p:sp>
        <p:nvSpPr>
          <p:cNvPr id="11" name="CasellaDiTesto 9"/>
          <p:cNvSpPr txBox="1">
            <a:spLocks noChangeArrowheads="1"/>
          </p:cNvSpPr>
          <p:nvPr/>
        </p:nvSpPr>
        <p:spPr bwMode="auto">
          <a:xfrm>
            <a:off x="1477016" y="5814088"/>
            <a:ext cx="796946" cy="196208"/>
          </a:xfrm>
          <a:prstGeom prst="rect">
            <a:avLst/>
          </a:prstGeom>
          <a:noFill/>
          <a:ln w="9525">
            <a:noFill/>
            <a:miter lim="800000"/>
            <a:headEnd/>
            <a:tailEnd/>
          </a:ln>
        </p:spPr>
        <p:txBody>
          <a:bodyPr wrap="square">
            <a:spAutoFit/>
          </a:bodyPr>
          <a:lstStyle/>
          <a:p>
            <a:pPr>
              <a:spcBef>
                <a:spcPct val="50000"/>
              </a:spcBef>
              <a:defRPr/>
            </a:pPr>
            <a:r>
              <a:rPr lang="it-IT" sz="675" b="1" i="1" dirty="0">
                <a:solidFill>
                  <a:schemeClr val="tx1">
                    <a:lumMod val="65000"/>
                    <a:lumOff val="35000"/>
                  </a:schemeClr>
                </a:solidFill>
                <a:latin typeface="Verdana" pitchFamily="34" charset="0"/>
              </a:rPr>
              <a:t>Fonte</a:t>
            </a:r>
            <a:r>
              <a:rPr lang="it-IT" sz="675" b="1" dirty="0">
                <a:solidFill>
                  <a:schemeClr val="tx1">
                    <a:lumMod val="65000"/>
                    <a:lumOff val="35000"/>
                  </a:schemeClr>
                </a:solidFill>
                <a:latin typeface="Verdana" pitchFamily="34" charset="0"/>
              </a:rPr>
              <a:t>: MIUR</a:t>
            </a:r>
          </a:p>
        </p:txBody>
      </p:sp>
    </p:spTree>
    <p:extLst>
      <p:ext uri="{BB962C8B-B14F-4D97-AF65-F5344CB8AC3E}">
        <p14:creationId xmlns:p14="http://schemas.microsoft.com/office/powerpoint/2010/main" val="2151579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l="16604" b="19573"/>
          <a:stretch/>
        </p:blipFill>
        <p:spPr>
          <a:xfrm>
            <a:off x="2216038" y="1577340"/>
            <a:ext cx="2893171" cy="3636166"/>
          </a:xfrm>
          <a:prstGeom prst="rect">
            <a:avLst/>
          </a:prstGeom>
        </p:spPr>
      </p:pic>
      <p:sp>
        <p:nvSpPr>
          <p:cNvPr id="8" name="Rettangolo 7"/>
          <p:cNvSpPr/>
          <p:nvPr/>
        </p:nvSpPr>
        <p:spPr>
          <a:xfrm>
            <a:off x="2154050" y="4314381"/>
            <a:ext cx="1277586" cy="118711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4101" name="CasellaDiTesto 9"/>
          <p:cNvSpPr txBox="1">
            <a:spLocks noChangeArrowheads="1"/>
          </p:cNvSpPr>
          <p:nvPr/>
        </p:nvSpPr>
        <p:spPr bwMode="auto">
          <a:xfrm>
            <a:off x="5166359" y="1577340"/>
            <a:ext cx="3352073" cy="2062103"/>
          </a:xfrm>
          <a:prstGeom prst="rect">
            <a:avLst/>
          </a:prstGeom>
          <a:noFill/>
          <a:ln w="9525">
            <a:noFill/>
            <a:miter lim="800000"/>
            <a:headEnd/>
            <a:tailEnd/>
          </a:ln>
        </p:spPr>
        <p:txBody>
          <a:bodyPr wrap="square">
            <a:spAutoFit/>
          </a:bodyPr>
          <a:lstStyle/>
          <a:p>
            <a:pPr algn="just">
              <a:spcBef>
                <a:spcPct val="50000"/>
              </a:spcBef>
              <a:defRPr/>
            </a:pPr>
            <a:r>
              <a:rPr lang="it-IT" sz="1600" dirty="0">
                <a:solidFill>
                  <a:schemeClr val="tx1">
                    <a:lumMod val="65000"/>
                    <a:lumOff val="35000"/>
                  </a:schemeClr>
                </a:solidFill>
                <a:latin typeface="Verdana" pitchFamily="34" charset="0"/>
              </a:rPr>
              <a:t>I </a:t>
            </a:r>
            <a:r>
              <a:rPr lang="it-IT" sz="1600" b="1" dirty="0" err="1">
                <a:solidFill>
                  <a:schemeClr val="tx1">
                    <a:lumMod val="65000"/>
                    <a:lumOff val="35000"/>
                  </a:schemeClr>
                </a:solidFill>
                <a:latin typeface="Verdana" pitchFamily="34" charset="0"/>
              </a:rPr>
              <a:t>cartodiagrammi</a:t>
            </a:r>
            <a:r>
              <a:rPr lang="it-IT" sz="1600" dirty="0">
                <a:solidFill>
                  <a:schemeClr val="tx1">
                    <a:lumMod val="65000"/>
                    <a:lumOff val="35000"/>
                  </a:schemeClr>
                </a:solidFill>
                <a:latin typeface="Verdana" pitchFamily="34" charset="0"/>
              </a:rPr>
              <a:t> sono una varietà di  cartogrammi, nei quali l’intensità (o la frequenza) delle singole zone viene rappresentata da piccoli diagrammi (a colonne, a cerchi, ecc.) disegnati nelle medesime zone.</a:t>
            </a:r>
          </a:p>
        </p:txBody>
      </p:sp>
      <p:sp>
        <p:nvSpPr>
          <p:cNvPr id="6" name="Rectangle 3"/>
          <p:cNvSpPr>
            <a:spLocks noGrp="1" noChangeArrowheads="1"/>
          </p:cNvSpPr>
          <p:nvPr>
            <p:ph type="title"/>
          </p:nvPr>
        </p:nvSpPr>
        <p:spPr>
          <a:xfrm>
            <a:off x="772511" y="500763"/>
            <a:ext cx="7563041" cy="366707"/>
          </a:xfrm>
        </p:spPr>
        <p:txBody>
          <a:bodyPr/>
          <a:lstStyle/>
          <a:p>
            <a:pPr algn="l">
              <a:defRPr/>
            </a:pP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c) Diagrammi a barre e </a:t>
            </a:r>
            <a:r>
              <a:rPr sz="2400" dirty="0" err="1">
                <a:solidFill>
                  <a:srgbClr val="C00000"/>
                </a:solidFill>
                <a:latin typeface="Verdana" panose="020B0604030504040204" pitchFamily="34" charset="0"/>
                <a:ea typeface="Verdana" panose="020B0604030504040204" pitchFamily="34" charset="0"/>
                <a:cs typeface="Verdana" panose="020B0604030504040204" pitchFamily="34" charset="0"/>
              </a:rPr>
              <a:t>cartodiagrammi</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latin typeface="Verdana" panose="020B0604030504040204" pitchFamily="34" charset="0"/>
                <a:ea typeface="Verdana" panose="020B0604030504040204" pitchFamily="34" charset="0"/>
                <a:cs typeface="Verdana" panose="020B0604030504040204" pitchFamily="34" charset="0"/>
              </a:rPr>
              <a:t>(4/4)</a:t>
            </a:r>
            <a:endParaRPr sz="2400" dirty="0">
              <a:effectLst/>
            </a:endParaRPr>
          </a:p>
        </p:txBody>
      </p:sp>
      <p:sp>
        <p:nvSpPr>
          <p:cNvPr id="5" name="Rettangolo 4"/>
          <p:cNvSpPr/>
          <p:nvPr/>
        </p:nvSpPr>
        <p:spPr>
          <a:xfrm>
            <a:off x="1410892" y="1021537"/>
            <a:ext cx="6887753" cy="276999"/>
          </a:xfrm>
          <a:prstGeom prst="rect">
            <a:avLst/>
          </a:prstGeom>
        </p:spPr>
        <p:txBody>
          <a:bodyPr wrap="square">
            <a:spAutoFit/>
          </a:bodyPr>
          <a:lstStyle/>
          <a:p>
            <a:r>
              <a:rPr lang="it-IT" sz="1200" b="1" dirty="0"/>
              <a:t>Popolazione media residente e movimento naturale nell’anno 2018</a:t>
            </a:r>
          </a:p>
        </p:txBody>
      </p:sp>
      <p:pic>
        <p:nvPicPr>
          <p:cNvPr id="2" name="Immagine 1"/>
          <p:cNvPicPr>
            <a:picLocks noChangeAspect="1"/>
          </p:cNvPicPr>
          <p:nvPr/>
        </p:nvPicPr>
        <p:blipFill>
          <a:blip r:embed="rId4"/>
          <a:stretch>
            <a:fillRect/>
          </a:stretch>
        </p:blipFill>
        <p:spPr>
          <a:xfrm>
            <a:off x="772512" y="2742273"/>
            <a:ext cx="985091" cy="1086778"/>
          </a:xfrm>
          <a:prstGeom prst="rect">
            <a:avLst/>
          </a:prstGeom>
        </p:spPr>
      </p:pic>
      <p:sp>
        <p:nvSpPr>
          <p:cNvPr id="11" name="CasellaDiTesto 9"/>
          <p:cNvSpPr txBox="1">
            <a:spLocks noChangeArrowheads="1"/>
          </p:cNvSpPr>
          <p:nvPr/>
        </p:nvSpPr>
        <p:spPr bwMode="auto">
          <a:xfrm>
            <a:off x="1410892" y="5270665"/>
            <a:ext cx="7268308" cy="230832"/>
          </a:xfrm>
          <a:prstGeom prst="rect">
            <a:avLst/>
          </a:prstGeom>
          <a:noFill/>
          <a:ln w="9525">
            <a:noFill/>
            <a:miter lim="800000"/>
            <a:headEnd/>
            <a:tailEnd/>
          </a:ln>
        </p:spPr>
        <p:txBody>
          <a:bodyPr wrap="square">
            <a:spAutoFit/>
          </a:bodyPr>
          <a:lstStyle/>
          <a:p>
            <a:pPr>
              <a:spcBef>
                <a:spcPct val="50000"/>
              </a:spcBef>
              <a:defRPr/>
            </a:pPr>
            <a:r>
              <a:rPr lang="it-IT" sz="900" b="1" i="1" dirty="0">
                <a:solidFill>
                  <a:schemeClr val="tx1">
                    <a:lumMod val="65000"/>
                    <a:lumOff val="35000"/>
                  </a:schemeClr>
                </a:solidFill>
                <a:latin typeface="Verdana" pitchFamily="34" charset="0"/>
                <a:cs typeface="+mn-cs"/>
              </a:rPr>
              <a:t>Fonte</a:t>
            </a:r>
            <a:r>
              <a:rPr lang="it-IT" sz="900" b="1" dirty="0">
                <a:solidFill>
                  <a:schemeClr val="tx1">
                    <a:lumMod val="65000"/>
                    <a:lumOff val="35000"/>
                  </a:schemeClr>
                </a:solidFill>
                <a:latin typeface="Verdana" pitchFamily="34" charset="0"/>
                <a:cs typeface="+mn-cs"/>
              </a:rPr>
              <a:t>: Istat, elaborazione su dati Istat</a:t>
            </a:r>
          </a:p>
        </p:txBody>
      </p:sp>
    </p:spTree>
    <p:extLst>
      <p:ext uri="{BB962C8B-B14F-4D97-AF65-F5344CB8AC3E}">
        <p14:creationId xmlns:p14="http://schemas.microsoft.com/office/powerpoint/2010/main" val="85335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01884" y="1161954"/>
            <a:ext cx="8241174" cy="5078313"/>
          </a:xfrm>
          <a:prstGeom prst="rect">
            <a:avLst/>
          </a:prstGeom>
        </p:spPr>
        <p:txBody>
          <a:bodyPr wrap="square">
            <a:spAutoFit/>
          </a:bodyPr>
          <a:lstStyle/>
          <a:p>
            <a:r>
              <a:rPr lang="it-IT" b="1" dirty="0">
                <a:solidFill>
                  <a:srgbClr val="595959"/>
                </a:solidFill>
                <a:latin typeface="Verdana" pitchFamily="34" charset="0"/>
              </a:rPr>
              <a:t>Modalità</a:t>
            </a:r>
            <a:r>
              <a:rPr lang="it-IT" dirty="0">
                <a:solidFill>
                  <a:srgbClr val="595959"/>
                </a:solidFill>
                <a:latin typeface="Verdana" pitchFamily="34" charset="0"/>
              </a:rPr>
              <a:t>: ciascuno dei valori che può assumere un dato carattere statistico all’interno di un collettivo (determinazioni di una variabile/mutabile).</a:t>
            </a:r>
          </a:p>
          <a:p>
            <a:endParaRPr lang="it-IT" dirty="0">
              <a:solidFill>
                <a:srgbClr val="595959"/>
              </a:solidFill>
              <a:latin typeface="Verdana" pitchFamily="34" charset="0"/>
            </a:endParaRPr>
          </a:p>
          <a:p>
            <a:r>
              <a:rPr lang="it-IT" b="1" dirty="0">
                <a:solidFill>
                  <a:srgbClr val="595959"/>
                </a:solidFill>
                <a:latin typeface="Verdana" pitchFamily="34" charset="0"/>
              </a:rPr>
              <a:t>Frequenza</a:t>
            </a:r>
            <a:r>
              <a:rPr lang="it-IT" dirty="0">
                <a:solidFill>
                  <a:srgbClr val="595959"/>
                </a:solidFill>
                <a:latin typeface="Verdana" pitchFamily="34" charset="0"/>
              </a:rPr>
              <a:t>: può essere:</a:t>
            </a:r>
          </a:p>
          <a:p>
            <a:pPr lvl="1">
              <a:buFont typeface="Arial" pitchFamily="34" charset="0"/>
              <a:buChar char="•"/>
            </a:pP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assoluta</a:t>
            </a:r>
            <a:r>
              <a:rPr lang="it-IT" dirty="0">
                <a:solidFill>
                  <a:srgbClr val="595959"/>
                </a:solidFill>
                <a:latin typeface="Verdana" pitchFamily="34" charset="0"/>
              </a:rPr>
              <a:t>: numero di volte che in un determinato collettivo si presenta una particolare modalità;</a:t>
            </a:r>
          </a:p>
          <a:p>
            <a:pPr lvl="1">
              <a:buFont typeface="Arial" pitchFamily="34" charset="0"/>
              <a:buChar char="•"/>
            </a:pP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relativa</a:t>
            </a:r>
            <a:r>
              <a:rPr lang="it-IT" dirty="0">
                <a:solidFill>
                  <a:srgbClr val="595959"/>
                </a:solidFill>
                <a:latin typeface="Verdana" pitchFamily="34" charset="0"/>
              </a:rPr>
              <a:t>: rapporto tra frequenza assoluta e numero delle unità statistiche;</a:t>
            </a:r>
          </a:p>
          <a:p>
            <a:pPr lvl="1">
              <a:buFont typeface="Arial" pitchFamily="34" charset="0"/>
              <a:buChar char="•"/>
            </a:pP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percentuale</a:t>
            </a:r>
            <a:r>
              <a:rPr lang="it-IT" dirty="0">
                <a:solidFill>
                  <a:srgbClr val="595959"/>
                </a:solidFill>
                <a:latin typeface="Verdana" pitchFamily="34" charset="0"/>
              </a:rPr>
              <a:t>: frequenza relativa moltiplicata per 100.</a:t>
            </a:r>
          </a:p>
          <a:p>
            <a:endParaRPr lang="it-IT" dirty="0">
              <a:solidFill>
                <a:srgbClr val="595959"/>
              </a:solidFill>
              <a:latin typeface="Verdana" pitchFamily="34" charset="0"/>
            </a:endParaRPr>
          </a:p>
          <a:p>
            <a:r>
              <a:rPr lang="it-IT" b="1" dirty="0">
                <a:solidFill>
                  <a:srgbClr val="595959"/>
                </a:solidFill>
                <a:latin typeface="Verdana" pitchFamily="34" charset="0"/>
              </a:rPr>
              <a:t>Distribuzione di frequenza</a:t>
            </a:r>
            <a:r>
              <a:rPr lang="it-IT" dirty="0">
                <a:solidFill>
                  <a:srgbClr val="595959"/>
                </a:solidFill>
                <a:latin typeface="Verdana" pitchFamily="34" charset="0"/>
              </a:rPr>
              <a:t>: l'insieme delle coppie ordinate il cui primo elemento corrisponde alla </a:t>
            </a: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modalità</a:t>
            </a:r>
            <a:r>
              <a:rPr lang="it-IT" dirty="0">
                <a:solidFill>
                  <a:srgbClr val="595959"/>
                </a:solidFill>
                <a:latin typeface="Verdana" pitchFamily="34" charset="0"/>
              </a:rPr>
              <a:t> e il secondo elemento alla </a:t>
            </a: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frequenza</a:t>
            </a:r>
            <a:r>
              <a:rPr lang="it-IT" dirty="0">
                <a:solidFill>
                  <a:srgbClr val="595959"/>
                </a:solidFill>
                <a:latin typeface="Verdana" pitchFamily="34" charset="0"/>
              </a:rPr>
              <a:t> con cui compare quella particolare modalità.</a:t>
            </a:r>
          </a:p>
          <a:p>
            <a:endParaRPr lang="it-IT" dirty="0">
              <a:solidFill>
                <a:srgbClr val="595959"/>
              </a:solidFill>
              <a:latin typeface="Verdana" pitchFamily="34" charset="0"/>
            </a:endParaRPr>
          </a:p>
          <a:p>
            <a:r>
              <a:rPr lang="it-IT" b="1" dirty="0">
                <a:solidFill>
                  <a:srgbClr val="595959"/>
                </a:solidFill>
                <a:latin typeface="Verdana" pitchFamily="34" charset="0"/>
              </a:rPr>
              <a:t>Distribuzione di intensità</a:t>
            </a:r>
            <a:r>
              <a:rPr lang="it-IT" dirty="0">
                <a:solidFill>
                  <a:srgbClr val="595959"/>
                </a:solidFill>
                <a:latin typeface="Verdana" pitchFamily="34" charset="0"/>
              </a:rPr>
              <a:t>: si ottiene dalle operazioni di </a:t>
            </a: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classificazione</a:t>
            </a:r>
            <a:r>
              <a:rPr lang="it-IT" dirty="0">
                <a:solidFill>
                  <a:srgbClr val="595959"/>
                </a:solidFill>
                <a:latin typeface="Verdana" pitchFamily="34" charset="0"/>
              </a:rPr>
              <a:t> del collettivo rispetto ad un carattere e di </a:t>
            </a: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misurazione</a:t>
            </a:r>
            <a:r>
              <a:rPr lang="it-IT" dirty="0">
                <a:solidFill>
                  <a:srgbClr val="595959"/>
                </a:solidFill>
                <a:latin typeface="Verdana" pitchFamily="34" charset="0"/>
              </a:rPr>
              <a:t> di un carattere quantitativo all'interno di ciascuna classe.</a:t>
            </a:r>
          </a:p>
        </p:txBody>
      </p:sp>
      <p:sp>
        <p:nvSpPr>
          <p:cNvPr id="7" name="Rectangle 10"/>
          <p:cNvSpPr txBox="1">
            <a:spLocks noChangeArrowheads="1"/>
          </p:cNvSpPr>
          <p:nvPr/>
        </p:nvSpPr>
        <p:spPr>
          <a:xfrm>
            <a:off x="790575" y="620998"/>
            <a:ext cx="7496898" cy="7493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Verdana" panose="020B0604030504040204" pitchFamily="34" charset="0"/>
              </a:rPr>
              <a:t>a) Obiettivo											(2/</a:t>
            </a:r>
            <a:r>
              <a:rPr kumimoji="0" lang="it-IT" sz="2400" b="0" i="0" u="none" strike="noStrike" kern="1200" cap="none" spc="0" normalizeH="0" baseline="0" noProof="0" dirty="0" err="1">
                <a:ln>
                  <a:noFill/>
                </a:ln>
                <a:solidFill>
                  <a:srgbClr val="C00000"/>
                </a:solidFill>
                <a:effectLst/>
                <a:uLnTx/>
                <a:uFillTx/>
                <a:latin typeface="Verdana" panose="020B0604030504040204" pitchFamily="34" charset="0"/>
                <a:ea typeface="Verdana" panose="020B0604030504040204" pitchFamily="34" charset="0"/>
                <a:cs typeface="Verdana" panose="020B0604030504040204" pitchFamily="34" charset="0"/>
              </a:rPr>
              <a:t>2</a:t>
            </a:r>
            <a:r>
              <a:rPr kumimoji="0" lang="it-IT" sz="24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419301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77920" y="915558"/>
            <a:ext cx="7615451" cy="2308324"/>
          </a:xfrm>
          <a:prstGeom prst="rect">
            <a:avLst/>
          </a:prstGeom>
          <a:noFill/>
          <a:ln w="9525">
            <a:noFill/>
            <a:miter lim="800000"/>
            <a:headEnd/>
            <a:tailEnd/>
          </a:ln>
        </p:spPr>
        <p:txBody>
          <a:bodyPr wrap="square">
            <a:spAutoFit/>
          </a:bodyPr>
          <a:lstStyle/>
          <a:p>
            <a:pPr algn="just">
              <a:defRPr/>
            </a:pPr>
            <a:r>
              <a:rPr lang="it-IT" sz="1800" b="0" dirty="0">
                <a:solidFill>
                  <a:schemeClr val="tx1">
                    <a:lumMod val="65000"/>
                    <a:lumOff val="35000"/>
                  </a:schemeClr>
                </a:solidFill>
                <a:latin typeface="Verdana" pitchFamily="34" charset="0"/>
                <a:cs typeface="+mn-cs"/>
              </a:rPr>
              <a:t>È una particolare ed efficace rappresentazione grafica della struttura per età e sesso di un dato collettivo o popolazione.</a:t>
            </a:r>
          </a:p>
          <a:p>
            <a:pPr algn="just">
              <a:defRPr/>
            </a:pPr>
            <a:r>
              <a:rPr lang="it-IT" sz="1800" b="0" dirty="0">
                <a:solidFill>
                  <a:schemeClr val="tx1">
                    <a:lumMod val="65000"/>
                    <a:lumOff val="35000"/>
                  </a:schemeClr>
                </a:solidFill>
                <a:latin typeface="Verdana" pitchFamily="34" charset="0"/>
                <a:cs typeface="+mn-cs"/>
              </a:rPr>
              <a:t>È rappresentata da due istogrammi rovesciati, corrispondenti ai due sessi, sul cui asse verticale comune sono indicate le modalità del carattere età (in classi) e sul cui asse orizzontale sono riportate le frequenze (assolute o relative) sia dei maschi che delle femmine, corrispondenti a ciascuna classe di età considerata. </a:t>
            </a:r>
          </a:p>
        </p:txBody>
      </p:sp>
      <p:sp>
        <p:nvSpPr>
          <p:cNvPr id="7" name="Rectangle 3"/>
          <p:cNvSpPr>
            <a:spLocks noGrp="1" noChangeArrowheads="1"/>
          </p:cNvSpPr>
          <p:nvPr>
            <p:ph type="title"/>
          </p:nvPr>
        </p:nvSpPr>
        <p:spPr>
          <a:xfrm>
            <a:off x="777922" y="274638"/>
            <a:ext cx="7908878" cy="749300"/>
          </a:xfrm>
        </p:spPr>
        <p:txBody>
          <a:bodyPr/>
          <a:lstStyle/>
          <a:p>
            <a:pPr algn="l">
              <a:defRPr/>
            </a:pP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Piramide delle età 	</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(1/2)</a:t>
            </a:r>
            <a:r>
              <a:rPr dirty="0">
                <a:effectLst/>
              </a:rPr>
              <a:t> </a:t>
            </a:r>
          </a:p>
        </p:txBody>
      </p:sp>
      <p:sp>
        <p:nvSpPr>
          <p:cNvPr id="8" name="Rettangolo 7"/>
          <p:cNvSpPr/>
          <p:nvPr/>
        </p:nvSpPr>
        <p:spPr>
          <a:xfrm>
            <a:off x="609601" y="3277289"/>
            <a:ext cx="3825922" cy="461665"/>
          </a:xfrm>
          <a:prstGeom prst="rect">
            <a:avLst/>
          </a:prstGeom>
        </p:spPr>
        <p:txBody>
          <a:bodyPr wrap="square">
            <a:spAutoFit/>
          </a:bodyPr>
          <a:lstStyle/>
          <a:p>
            <a:r>
              <a:rPr lang="it-IT" sz="1200" b="1" dirty="0">
                <a:solidFill>
                  <a:schemeClr val="tx1">
                    <a:lumMod val="65000"/>
                    <a:lumOff val="35000"/>
                  </a:schemeClr>
                </a:solidFill>
                <a:latin typeface="Verdana" pitchFamily="34" charset="0"/>
                <a:cs typeface="+mn-cs"/>
              </a:rPr>
              <a:t>Struttura della popolazione per età e genere, Italia </a:t>
            </a:r>
            <a:r>
              <a:rPr lang="it-IT" sz="1200" b="1" dirty="0">
                <a:solidFill>
                  <a:schemeClr val="tx1">
                    <a:lumMod val="65000"/>
                    <a:lumOff val="35000"/>
                  </a:schemeClr>
                </a:solidFill>
                <a:latin typeface="Verdana" pitchFamily="34" charset="0"/>
              </a:rPr>
              <a:t>– </a:t>
            </a:r>
            <a:r>
              <a:rPr lang="it-IT" sz="1200" b="1" dirty="0">
                <a:solidFill>
                  <a:schemeClr val="tx1">
                    <a:lumMod val="65000"/>
                    <a:lumOff val="35000"/>
                  </a:schemeClr>
                </a:solidFill>
                <a:latin typeface="Verdana" pitchFamily="34" charset="0"/>
                <a:cs typeface="+mn-cs"/>
              </a:rPr>
              <a:t>Censimento 1861</a:t>
            </a:r>
          </a:p>
        </p:txBody>
      </p:sp>
      <p:sp>
        <p:nvSpPr>
          <p:cNvPr id="9" name="Rettangolo 8"/>
          <p:cNvSpPr/>
          <p:nvPr/>
        </p:nvSpPr>
        <p:spPr>
          <a:xfrm>
            <a:off x="4935065" y="3289012"/>
            <a:ext cx="3458308" cy="461665"/>
          </a:xfrm>
          <a:prstGeom prst="rect">
            <a:avLst/>
          </a:prstGeom>
        </p:spPr>
        <p:txBody>
          <a:bodyPr wrap="square">
            <a:spAutoFit/>
          </a:bodyPr>
          <a:lstStyle/>
          <a:p>
            <a:r>
              <a:rPr lang="it-IT" sz="1200" b="1" dirty="0">
                <a:solidFill>
                  <a:schemeClr val="tx1">
                    <a:lumMod val="65000"/>
                    <a:lumOff val="35000"/>
                  </a:schemeClr>
                </a:solidFill>
                <a:latin typeface="Verdana" pitchFamily="34" charset="0"/>
                <a:cs typeface="+mn-cs"/>
              </a:rPr>
              <a:t>Struttura della popolazione per età e genere, Italia – Censimento 2011</a:t>
            </a:r>
          </a:p>
        </p:txBody>
      </p:sp>
      <p:sp>
        <p:nvSpPr>
          <p:cNvPr id="10" name="CasellaDiTesto 9"/>
          <p:cNvSpPr txBox="1">
            <a:spLocks noChangeArrowheads="1"/>
          </p:cNvSpPr>
          <p:nvPr/>
        </p:nvSpPr>
        <p:spPr bwMode="auto">
          <a:xfrm>
            <a:off x="5130609" y="6274113"/>
            <a:ext cx="3685145" cy="232194"/>
          </a:xfrm>
          <a:prstGeom prst="rect">
            <a:avLst/>
          </a:prstGeom>
          <a:noFill/>
          <a:ln w="9525">
            <a:noFill/>
            <a:miter lim="800000"/>
            <a:headEnd/>
            <a:tailEnd/>
          </a:ln>
        </p:spPr>
        <p:txBody>
          <a:bodyPr wrap="square">
            <a:spAutoFit/>
          </a:bodyPr>
          <a:lstStyle/>
          <a:p>
            <a:pPr>
              <a:spcBef>
                <a:spcPct val="50000"/>
              </a:spcBef>
              <a:defRPr/>
            </a:pPr>
            <a:r>
              <a:rPr lang="it-IT" sz="900" b="1" i="1" dirty="0">
                <a:solidFill>
                  <a:schemeClr val="tx1">
                    <a:lumMod val="65000"/>
                    <a:lumOff val="35000"/>
                  </a:schemeClr>
                </a:solidFill>
                <a:latin typeface="Verdana" pitchFamily="34" charset="0"/>
                <a:cs typeface="+mn-cs"/>
              </a:rPr>
              <a:t>Fonte</a:t>
            </a:r>
            <a:r>
              <a:rPr lang="it-IT" sz="900" b="1" dirty="0">
                <a:solidFill>
                  <a:schemeClr val="tx1">
                    <a:lumMod val="65000"/>
                    <a:lumOff val="35000"/>
                  </a:schemeClr>
                </a:solidFill>
                <a:latin typeface="Verdana" pitchFamily="34" charset="0"/>
                <a:cs typeface="+mn-cs"/>
              </a:rPr>
              <a:t>: Istat</a:t>
            </a:r>
          </a:p>
        </p:txBody>
      </p:sp>
      <p:sp>
        <p:nvSpPr>
          <p:cNvPr id="11" name="CasellaDiTesto 9"/>
          <p:cNvSpPr txBox="1">
            <a:spLocks noChangeArrowheads="1"/>
          </p:cNvSpPr>
          <p:nvPr/>
        </p:nvSpPr>
        <p:spPr bwMode="auto">
          <a:xfrm>
            <a:off x="652394" y="6297560"/>
            <a:ext cx="3685145" cy="438582"/>
          </a:xfrm>
          <a:prstGeom prst="rect">
            <a:avLst/>
          </a:prstGeom>
          <a:noFill/>
          <a:ln w="9525">
            <a:noFill/>
            <a:miter lim="800000"/>
            <a:headEnd/>
            <a:tailEnd/>
          </a:ln>
        </p:spPr>
        <p:txBody>
          <a:bodyPr wrap="square">
            <a:spAutoFit/>
          </a:bodyPr>
          <a:lstStyle/>
          <a:p>
            <a:pPr>
              <a:spcBef>
                <a:spcPct val="50000"/>
              </a:spcBef>
              <a:defRPr/>
            </a:pPr>
            <a:r>
              <a:rPr lang="it-IT" sz="900" b="1" i="1" dirty="0">
                <a:solidFill>
                  <a:schemeClr val="tx1">
                    <a:lumMod val="65000"/>
                    <a:lumOff val="35000"/>
                  </a:schemeClr>
                </a:solidFill>
                <a:latin typeface="Verdana" pitchFamily="34" charset="0"/>
                <a:cs typeface="+mn-cs"/>
              </a:rPr>
              <a:t>Fonte</a:t>
            </a:r>
            <a:r>
              <a:rPr lang="it-IT" sz="900" b="1" dirty="0">
                <a:solidFill>
                  <a:schemeClr val="tx1">
                    <a:lumMod val="65000"/>
                    <a:lumOff val="35000"/>
                  </a:schemeClr>
                </a:solidFill>
                <a:latin typeface="Verdana" pitchFamily="34" charset="0"/>
                <a:cs typeface="+mn-cs"/>
              </a:rPr>
              <a:t>: Istat da Ministero di agricoltura,</a:t>
            </a:r>
          </a:p>
          <a:p>
            <a:pPr>
              <a:spcBef>
                <a:spcPct val="50000"/>
              </a:spcBef>
              <a:defRPr/>
            </a:pPr>
            <a:r>
              <a:rPr lang="it-IT" sz="900" b="1" dirty="0">
                <a:solidFill>
                  <a:schemeClr val="tx1">
                    <a:lumMod val="65000"/>
                    <a:lumOff val="35000"/>
                  </a:schemeClr>
                </a:solidFill>
                <a:latin typeface="Verdana" pitchFamily="34" charset="0"/>
                <a:cs typeface="+mn-cs"/>
              </a:rPr>
              <a:t>industria e commercio</a:t>
            </a:r>
          </a:p>
        </p:txBody>
      </p:sp>
      <p:pic>
        <p:nvPicPr>
          <p:cNvPr id="171010" name="Picture 2"/>
          <p:cNvPicPr>
            <a:picLocks noChangeAspect="1" noChangeArrowheads="1"/>
          </p:cNvPicPr>
          <p:nvPr/>
        </p:nvPicPr>
        <p:blipFill>
          <a:blip r:embed="rId3" cstate="print"/>
          <a:srcRect/>
          <a:stretch>
            <a:fillRect/>
          </a:stretch>
        </p:blipFill>
        <p:spPr bwMode="auto">
          <a:xfrm>
            <a:off x="491318" y="3612737"/>
            <a:ext cx="3944205" cy="2670175"/>
          </a:xfrm>
          <a:prstGeom prst="rect">
            <a:avLst/>
          </a:prstGeom>
          <a:noFill/>
          <a:ln w="9525">
            <a:noFill/>
            <a:miter lim="800000"/>
            <a:headEnd/>
            <a:tailEnd/>
          </a:ln>
          <a:effectLst/>
        </p:spPr>
      </p:pic>
      <p:pic>
        <p:nvPicPr>
          <p:cNvPr id="171011" name="Picture 3"/>
          <p:cNvPicPr>
            <a:picLocks noChangeAspect="1" noChangeArrowheads="1"/>
          </p:cNvPicPr>
          <p:nvPr/>
        </p:nvPicPr>
        <p:blipFill>
          <a:blip r:embed="rId4" cstate="print"/>
          <a:srcRect/>
          <a:stretch>
            <a:fillRect/>
          </a:stretch>
        </p:blipFill>
        <p:spPr bwMode="auto">
          <a:xfrm>
            <a:off x="4585646" y="3627350"/>
            <a:ext cx="3957854" cy="2678678"/>
          </a:xfrm>
          <a:prstGeom prst="rect">
            <a:avLst/>
          </a:prstGeom>
          <a:noFill/>
          <a:ln w="9525">
            <a:noFill/>
            <a:miter lim="800000"/>
            <a:headEnd/>
            <a:tailEnd/>
          </a:ln>
          <a:effectLst/>
        </p:spPr>
      </p:pic>
    </p:spTree>
    <p:extLst>
      <p:ext uri="{BB962C8B-B14F-4D97-AF65-F5344CB8AC3E}">
        <p14:creationId xmlns:p14="http://schemas.microsoft.com/office/powerpoint/2010/main" val="1489904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776288" y="1026909"/>
            <a:ext cx="7617085" cy="5355312"/>
          </a:xfrm>
          <a:prstGeom prst="rect">
            <a:avLst/>
          </a:prstGeom>
          <a:noFill/>
          <a:ln w="9525">
            <a:noFill/>
            <a:miter lim="800000"/>
            <a:headEnd/>
            <a:tailEnd/>
          </a:ln>
        </p:spPr>
        <p:txBody>
          <a:bodyPr wrap="square">
            <a:spAutoFit/>
          </a:bodyPr>
          <a:lstStyle/>
          <a:p>
            <a:pPr algn="just">
              <a:defRPr/>
            </a:pPr>
            <a:r>
              <a:rPr lang="it-IT" sz="1800" b="0" dirty="0">
                <a:solidFill>
                  <a:schemeClr val="tx1">
                    <a:lumMod val="65000"/>
                    <a:lumOff val="35000"/>
                  </a:schemeClr>
                </a:solidFill>
                <a:latin typeface="Verdana" pitchFamily="34" charset="0"/>
                <a:cs typeface="+mn-cs"/>
              </a:rPr>
              <a:t>Dalla forma assunta dalla piramide è possibile trarre indicazioni sia sui fattori che caratterizzano la struttura per età e sesso attuale che sull’evoluzione passata, nonché previsioni per un arco di tempo non superiore a un secolo.</a:t>
            </a:r>
          </a:p>
          <a:p>
            <a:pPr algn="just">
              <a:defRPr/>
            </a:pPr>
            <a:r>
              <a:rPr lang="it-IT" sz="1800" b="0" dirty="0">
                <a:solidFill>
                  <a:schemeClr val="tx1">
                    <a:lumMod val="65000"/>
                    <a:lumOff val="35000"/>
                  </a:schemeClr>
                </a:solidFill>
                <a:latin typeface="Verdana" pitchFamily="34" charset="0"/>
                <a:cs typeface="+mn-cs"/>
              </a:rPr>
              <a:t>Tali indicazioni possono essere tratte analizzando, in particolare:</a:t>
            </a:r>
          </a:p>
          <a:p>
            <a:pPr marL="285750" indent="-285750" algn="just">
              <a:spcBef>
                <a:spcPct val="50000"/>
              </a:spcBef>
              <a:buFontTx/>
              <a:buChar char="-"/>
              <a:defRPr/>
            </a:pPr>
            <a:r>
              <a:rPr lang="it-IT" sz="1800" b="0" dirty="0">
                <a:solidFill>
                  <a:schemeClr val="tx1">
                    <a:lumMod val="65000"/>
                    <a:lumOff val="35000"/>
                  </a:schemeClr>
                </a:solidFill>
                <a:latin typeface="Verdana" pitchFamily="34" charset="0"/>
                <a:cs typeface="+mn-cs"/>
              </a:rPr>
              <a:t>La </a:t>
            </a:r>
            <a:r>
              <a:rPr lang="it-IT" sz="1800" b="1" dirty="0">
                <a:solidFill>
                  <a:schemeClr val="tx1">
                    <a:lumMod val="65000"/>
                    <a:lumOff val="35000"/>
                  </a:schemeClr>
                </a:solidFill>
                <a:latin typeface="Verdana" pitchFamily="34" charset="0"/>
                <a:cs typeface="+mn-cs"/>
              </a:rPr>
              <a:t>base</a:t>
            </a:r>
            <a:r>
              <a:rPr lang="it-IT" sz="1800" b="0" dirty="0">
                <a:solidFill>
                  <a:schemeClr val="tx1">
                    <a:lumMod val="65000"/>
                    <a:lumOff val="35000"/>
                  </a:schemeClr>
                </a:solidFill>
                <a:latin typeface="Verdana" pitchFamily="34" charset="0"/>
                <a:cs typeface="+mn-cs"/>
              </a:rPr>
              <a:t>, che fornisce indicazioni circa il flusso delle nascite. Se è molto larga, si ha un flusso di nascite in forte aumento; se è sufficientemente larga, le nascite sono costanti o in lieve aumento; se è stretta significa che il flusso delle nascite è in diminuzione.</a:t>
            </a:r>
          </a:p>
          <a:p>
            <a:pPr marL="285750" indent="-285750" algn="just">
              <a:spcBef>
                <a:spcPct val="50000"/>
              </a:spcBef>
              <a:buFontTx/>
              <a:buChar char="-"/>
              <a:defRPr/>
            </a:pPr>
            <a:r>
              <a:rPr lang="it-IT" sz="1800" b="0" dirty="0">
                <a:solidFill>
                  <a:schemeClr val="tx1">
                    <a:lumMod val="65000"/>
                    <a:lumOff val="35000"/>
                  </a:schemeClr>
                </a:solidFill>
                <a:latin typeface="Verdana" pitchFamily="34" charset="0"/>
                <a:cs typeface="+mn-cs"/>
              </a:rPr>
              <a:t>L’</a:t>
            </a:r>
            <a:r>
              <a:rPr lang="it-IT" sz="1800" b="1" dirty="0">
                <a:solidFill>
                  <a:schemeClr val="tx1">
                    <a:lumMod val="65000"/>
                    <a:lumOff val="35000"/>
                  </a:schemeClr>
                </a:solidFill>
                <a:latin typeface="Verdana" pitchFamily="34" charset="0"/>
                <a:cs typeface="+mn-cs"/>
              </a:rPr>
              <a:t>inclinazione dei lati</a:t>
            </a:r>
            <a:r>
              <a:rPr lang="it-IT" sz="1800" b="0" dirty="0">
                <a:solidFill>
                  <a:schemeClr val="tx1">
                    <a:lumMod val="65000"/>
                    <a:lumOff val="35000"/>
                  </a:schemeClr>
                </a:solidFill>
                <a:latin typeface="Verdana" pitchFamily="34" charset="0"/>
                <a:cs typeface="+mn-cs"/>
              </a:rPr>
              <a:t>, che fornisce indicazioni circa il livello generale di eliminazione per morte. Se l’obliquità dei lati è forte, si ha un’alta mortalità; se è debole, si ha una bassa mortalità.</a:t>
            </a:r>
          </a:p>
          <a:p>
            <a:pPr marL="285750" indent="-285750" algn="just">
              <a:spcBef>
                <a:spcPct val="50000"/>
              </a:spcBef>
              <a:buFontTx/>
              <a:buChar char="-"/>
              <a:defRPr/>
            </a:pPr>
            <a:r>
              <a:rPr lang="it-IT" sz="1800" b="0" dirty="0">
                <a:solidFill>
                  <a:schemeClr val="tx1">
                    <a:lumMod val="65000"/>
                    <a:lumOff val="35000"/>
                  </a:schemeClr>
                </a:solidFill>
                <a:latin typeface="Verdana" pitchFamily="34" charset="0"/>
                <a:cs typeface="+mn-cs"/>
              </a:rPr>
              <a:t>La presenza di </a:t>
            </a:r>
            <a:r>
              <a:rPr lang="it-IT" sz="1800" b="1" dirty="0">
                <a:solidFill>
                  <a:schemeClr val="tx1">
                    <a:lumMod val="65000"/>
                    <a:lumOff val="35000"/>
                  </a:schemeClr>
                </a:solidFill>
                <a:latin typeface="Verdana" pitchFamily="34" charset="0"/>
                <a:cs typeface="+mn-cs"/>
              </a:rPr>
              <a:t>rigonfiamenti o strozzature </a:t>
            </a:r>
            <a:r>
              <a:rPr lang="it-IT" sz="1800" b="0" dirty="0">
                <a:solidFill>
                  <a:schemeClr val="tx1">
                    <a:lumMod val="65000"/>
                    <a:lumOff val="35000"/>
                  </a:schemeClr>
                </a:solidFill>
                <a:latin typeface="Verdana" pitchFamily="34" charset="0"/>
                <a:cs typeface="+mn-cs"/>
              </a:rPr>
              <a:t>per particolari classi d’età, che fornisce indicazione dell’intervento di particolari fattori di perturbazione (guerre, epidemie, ecc.).</a:t>
            </a:r>
          </a:p>
        </p:txBody>
      </p:sp>
      <p:sp>
        <p:nvSpPr>
          <p:cNvPr id="6" name="Rectangle 3"/>
          <p:cNvSpPr>
            <a:spLocks noGrp="1" noChangeArrowheads="1"/>
          </p:cNvSpPr>
          <p:nvPr>
            <p:ph type="title"/>
          </p:nvPr>
        </p:nvSpPr>
        <p:spPr>
          <a:xfrm>
            <a:off x="776288" y="274638"/>
            <a:ext cx="7910512" cy="749300"/>
          </a:xfrm>
        </p:spPr>
        <p:txBody>
          <a:bodyPr/>
          <a:lstStyle/>
          <a:p>
            <a:pPr algn="l">
              <a:defRPr/>
            </a:pP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Piramide delle età 	</a:t>
            </a:r>
            <a:r>
              <a:rPr lang="it-IT"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(2/2)</a:t>
            </a:r>
            <a:r>
              <a:rPr dirty="0">
                <a:effectLst/>
              </a:rPr>
              <a:t> </a:t>
            </a:r>
          </a:p>
        </p:txBody>
      </p:sp>
    </p:spTree>
    <p:extLst>
      <p:ext uri="{BB962C8B-B14F-4D97-AF65-F5344CB8AC3E}">
        <p14:creationId xmlns:p14="http://schemas.microsoft.com/office/powerpoint/2010/main" val="31729735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59009" y="498635"/>
            <a:ext cx="6201682" cy="38038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d) </a:t>
            </a:r>
            <a:r>
              <a:rPr lang="it-IT" sz="2400" dirty="0" err="1">
                <a:solidFill>
                  <a:srgbClr val="C00000"/>
                </a:solidFill>
                <a:latin typeface="Verdana" panose="020B0604030504040204" pitchFamily="34" charset="0"/>
                <a:ea typeface="Verdana" panose="020B0604030504040204" pitchFamily="34" charset="0"/>
                <a:cs typeface="Verdana" panose="020B0604030504040204" pitchFamily="34" charset="0"/>
              </a:rPr>
              <a:t>Infografiche</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(1/3)</a:t>
            </a:r>
            <a:endParaRPr lang="it-IT" sz="2400" dirty="0"/>
          </a:p>
        </p:txBody>
      </p:sp>
      <p:sp>
        <p:nvSpPr>
          <p:cNvPr id="5" name="Rettangolo 4"/>
          <p:cNvSpPr/>
          <p:nvPr/>
        </p:nvSpPr>
        <p:spPr>
          <a:xfrm>
            <a:off x="759009" y="1492978"/>
            <a:ext cx="7516311" cy="3762568"/>
          </a:xfrm>
          <a:prstGeom prst="rect">
            <a:avLst/>
          </a:prstGeom>
        </p:spPr>
        <p:txBody>
          <a:bodyPr wrap="square">
            <a:spAutoFit/>
          </a:bodyPr>
          <a:lstStyle/>
          <a:p>
            <a:pPr algn="just"/>
            <a:r>
              <a:rPr lang="it-IT" dirty="0">
                <a:solidFill>
                  <a:schemeClr val="tx1">
                    <a:lumMod val="65000"/>
                    <a:lumOff val="35000"/>
                  </a:schemeClr>
                </a:solidFill>
                <a:latin typeface="Verdana" pitchFamily="34" charset="0"/>
              </a:rPr>
              <a:t>L’</a:t>
            </a:r>
            <a:r>
              <a:rPr lang="it-IT" b="1" dirty="0" err="1">
                <a:solidFill>
                  <a:schemeClr val="tx1">
                    <a:lumMod val="65000"/>
                    <a:lumOff val="35000"/>
                  </a:schemeClr>
                </a:solidFill>
                <a:latin typeface="Verdana" pitchFamily="34" charset="0"/>
              </a:rPr>
              <a:t>infografica</a:t>
            </a:r>
            <a:r>
              <a:rPr lang="it-IT" dirty="0">
                <a:solidFill>
                  <a:schemeClr val="tx1">
                    <a:lumMod val="65000"/>
                    <a:lumOff val="35000"/>
                  </a:schemeClr>
                </a:solidFill>
                <a:latin typeface="Verdana" pitchFamily="34" charset="0"/>
              </a:rPr>
              <a:t> (traduzione dei termini inglesi information design, information </a:t>
            </a:r>
            <a:r>
              <a:rPr lang="it-IT" dirty="0" err="1">
                <a:solidFill>
                  <a:schemeClr val="tx1">
                    <a:lumMod val="65000"/>
                    <a:lumOff val="35000"/>
                  </a:schemeClr>
                </a:solidFill>
                <a:latin typeface="Verdana" pitchFamily="34" charset="0"/>
              </a:rPr>
              <a:t>graphic</a:t>
            </a:r>
            <a:r>
              <a:rPr lang="it-IT" dirty="0">
                <a:solidFill>
                  <a:schemeClr val="tx1">
                    <a:lumMod val="65000"/>
                    <a:lumOff val="35000"/>
                  </a:schemeClr>
                </a:solidFill>
                <a:latin typeface="Verdana" pitchFamily="34" charset="0"/>
              </a:rPr>
              <a:t> o </a:t>
            </a:r>
            <a:r>
              <a:rPr lang="it-IT" dirty="0" err="1">
                <a:solidFill>
                  <a:schemeClr val="tx1">
                    <a:lumMod val="65000"/>
                    <a:lumOff val="35000"/>
                  </a:schemeClr>
                </a:solidFill>
                <a:latin typeface="Verdana" pitchFamily="34" charset="0"/>
              </a:rPr>
              <a:t>infographic</a:t>
            </a:r>
            <a:r>
              <a:rPr lang="it-IT" dirty="0">
                <a:solidFill>
                  <a:schemeClr val="tx1">
                    <a:lumMod val="65000"/>
                    <a:lumOff val="35000"/>
                  </a:schemeClr>
                </a:solidFill>
                <a:latin typeface="Verdana" pitchFamily="34" charset="0"/>
              </a:rPr>
              <a:t>) è una forma di comunicazione che dà la possibilità di raccontare rapidamente numerosi dati. </a:t>
            </a:r>
          </a:p>
          <a:p>
            <a:pPr algn="just">
              <a:spcBef>
                <a:spcPts val="900"/>
              </a:spcBef>
            </a:pPr>
            <a:r>
              <a:rPr lang="it-IT" dirty="0">
                <a:solidFill>
                  <a:schemeClr val="tx1">
                    <a:lumMod val="65000"/>
                    <a:lumOff val="35000"/>
                  </a:schemeClr>
                </a:solidFill>
                <a:latin typeface="Verdana" pitchFamily="34" charset="0"/>
              </a:rPr>
              <a:t>I dati in nostro possesso vengono </a:t>
            </a:r>
            <a:r>
              <a:rPr lang="it-IT" b="1" dirty="0">
                <a:solidFill>
                  <a:schemeClr val="tx1">
                    <a:lumMod val="65000"/>
                    <a:lumOff val="35000"/>
                  </a:schemeClr>
                </a:solidFill>
                <a:latin typeface="Verdana" pitchFamily="34" charset="0"/>
              </a:rPr>
              <a:t>analizzati, ordinati, ripuliti</a:t>
            </a:r>
            <a:r>
              <a:rPr lang="it-IT" dirty="0">
                <a:solidFill>
                  <a:schemeClr val="tx1">
                    <a:lumMod val="65000"/>
                    <a:lumOff val="35000"/>
                  </a:schemeClr>
                </a:solidFill>
                <a:latin typeface="Verdana" pitchFamily="34" charset="0"/>
              </a:rPr>
              <a:t>, fino ad arrivare al </a:t>
            </a:r>
            <a:r>
              <a:rPr lang="it-IT">
                <a:solidFill>
                  <a:schemeClr val="tx1">
                    <a:lumMod val="65000"/>
                    <a:lumOff val="35000"/>
                  </a:schemeClr>
                </a:solidFill>
                <a:latin typeface="Verdana" pitchFamily="34" charset="0"/>
              </a:rPr>
              <a:t>contenuto essenziale, </a:t>
            </a:r>
            <a:r>
              <a:rPr lang="it-IT" dirty="0">
                <a:solidFill>
                  <a:schemeClr val="tx1">
                    <a:lumMod val="65000"/>
                    <a:lumOff val="35000"/>
                  </a:schemeClr>
                </a:solidFill>
                <a:latin typeface="Verdana" pitchFamily="34" charset="0"/>
              </a:rPr>
              <a:t>per essere poi </a:t>
            </a:r>
            <a:r>
              <a:rPr lang="it-IT" b="1" dirty="0">
                <a:solidFill>
                  <a:schemeClr val="tx1">
                    <a:lumMod val="65000"/>
                    <a:lumOff val="35000"/>
                  </a:schemeClr>
                </a:solidFill>
                <a:latin typeface="Verdana" pitchFamily="34" charset="0"/>
              </a:rPr>
              <a:t>tradotti graficamente </a:t>
            </a:r>
            <a:r>
              <a:rPr lang="it-IT" dirty="0">
                <a:solidFill>
                  <a:schemeClr val="tx1">
                    <a:lumMod val="65000"/>
                    <a:lumOff val="35000"/>
                  </a:schemeClr>
                </a:solidFill>
                <a:latin typeface="Verdana" pitchFamily="34" charset="0"/>
              </a:rPr>
              <a:t>nella forma più semplice, chiara e accattivante, pronti per </a:t>
            </a:r>
            <a:r>
              <a:rPr lang="it-IT">
                <a:solidFill>
                  <a:schemeClr val="tx1">
                    <a:lumMod val="65000"/>
                    <a:lumOff val="35000"/>
                  </a:schemeClr>
                </a:solidFill>
                <a:latin typeface="Verdana" pitchFamily="34" charset="0"/>
              </a:rPr>
              <a:t>essere consultati, </a:t>
            </a:r>
            <a:r>
              <a:rPr lang="it-IT" dirty="0">
                <a:solidFill>
                  <a:schemeClr val="tx1">
                    <a:lumMod val="65000"/>
                    <a:lumOff val="35000"/>
                  </a:schemeClr>
                </a:solidFill>
                <a:latin typeface="Verdana" pitchFamily="34" charset="0"/>
              </a:rPr>
              <a:t>trasmettendo il risultato in modo </a:t>
            </a:r>
            <a:r>
              <a:rPr lang="it-IT" b="1" dirty="0">
                <a:solidFill>
                  <a:schemeClr val="tx1">
                    <a:lumMod val="65000"/>
                    <a:lumOff val="35000"/>
                  </a:schemeClr>
                </a:solidFill>
                <a:latin typeface="Verdana" pitchFamily="34" charset="0"/>
              </a:rPr>
              <a:t>efficace</a:t>
            </a:r>
            <a:r>
              <a:rPr lang="it-IT" dirty="0">
                <a:solidFill>
                  <a:schemeClr val="tx1">
                    <a:lumMod val="65000"/>
                    <a:lumOff val="35000"/>
                  </a:schemeClr>
                </a:solidFill>
                <a:latin typeface="Verdana" pitchFamily="34" charset="0"/>
              </a:rPr>
              <a:t> ed </a:t>
            </a:r>
            <a:r>
              <a:rPr lang="it-IT" b="1" dirty="0">
                <a:solidFill>
                  <a:schemeClr val="tx1">
                    <a:lumMod val="65000"/>
                    <a:lumOff val="35000"/>
                  </a:schemeClr>
                </a:solidFill>
                <a:latin typeface="Verdana" pitchFamily="34" charset="0"/>
              </a:rPr>
              <a:t>immediato, </a:t>
            </a:r>
            <a:r>
              <a:rPr lang="it-IT" dirty="0">
                <a:solidFill>
                  <a:schemeClr val="tx1">
                    <a:lumMod val="65000"/>
                    <a:lumOff val="35000"/>
                  </a:schemeClr>
                </a:solidFill>
                <a:latin typeface="Verdana" pitchFamily="34" charset="0"/>
              </a:rPr>
              <a:t>permettendo inoltre di </a:t>
            </a:r>
            <a:r>
              <a:rPr lang="it-IT" b="1" dirty="0">
                <a:solidFill>
                  <a:schemeClr val="tx1">
                    <a:lumMod val="65000"/>
                    <a:lumOff val="35000"/>
                  </a:schemeClr>
                </a:solidFill>
                <a:latin typeface="Verdana" pitchFamily="34" charset="0"/>
              </a:rPr>
              <a:t>confrontare</a:t>
            </a:r>
            <a:r>
              <a:rPr lang="it-IT" dirty="0">
                <a:solidFill>
                  <a:schemeClr val="tx1">
                    <a:lumMod val="65000"/>
                    <a:lumOff val="35000"/>
                  </a:schemeClr>
                </a:solidFill>
                <a:latin typeface="Verdana" pitchFamily="34" charset="0"/>
              </a:rPr>
              <a:t> più dati simultaneamente.</a:t>
            </a:r>
          </a:p>
          <a:p>
            <a:pPr algn="just">
              <a:spcBef>
                <a:spcPts val="900"/>
              </a:spcBef>
            </a:pPr>
            <a:endParaRPr lang="it-IT" dirty="0">
              <a:solidFill>
                <a:schemeClr val="tx1">
                  <a:lumMod val="65000"/>
                  <a:lumOff val="35000"/>
                </a:schemeClr>
              </a:solidFill>
              <a:latin typeface="Verdana" pitchFamily="34" charset="0"/>
            </a:endParaRPr>
          </a:p>
          <a:p>
            <a:pPr algn="just">
              <a:spcBef>
                <a:spcPts val="900"/>
              </a:spcBef>
            </a:pPr>
            <a:endParaRPr lang="it-IT" dirty="0">
              <a:solidFill>
                <a:schemeClr val="tx1">
                  <a:lumMod val="65000"/>
                  <a:lumOff val="35000"/>
                </a:schemeClr>
              </a:solidFill>
              <a:latin typeface="Verdana" pitchFamily="34" charset="0"/>
            </a:endParaRPr>
          </a:p>
        </p:txBody>
      </p:sp>
    </p:spTree>
    <p:extLst>
      <p:ext uri="{BB962C8B-B14F-4D97-AF65-F5344CB8AC3E}">
        <p14:creationId xmlns:p14="http://schemas.microsoft.com/office/powerpoint/2010/main" val="290590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479" y="1418210"/>
            <a:ext cx="6263603" cy="4402755"/>
          </a:xfrm>
        </p:spPr>
      </p:pic>
      <p:sp>
        <p:nvSpPr>
          <p:cNvPr id="2" name="Titolo 1"/>
          <p:cNvSpPr>
            <a:spLocks noGrp="1"/>
          </p:cNvSpPr>
          <p:nvPr>
            <p:ph type="title"/>
          </p:nvPr>
        </p:nvSpPr>
        <p:spPr>
          <a:xfrm>
            <a:off x="1223630" y="1005426"/>
            <a:ext cx="6696744" cy="518943"/>
          </a:xfrm>
        </p:spPr>
        <p:txBody>
          <a:bodyPr/>
          <a:lstStyle/>
          <a:p>
            <a:r>
              <a:rPr lang="it-IT" sz="2100" dirty="0"/>
              <a:t>Le infografiche prima delle infografiche</a:t>
            </a:r>
          </a:p>
        </p:txBody>
      </p:sp>
      <p:sp>
        <p:nvSpPr>
          <p:cNvPr id="7" name="Rectangle 3"/>
          <p:cNvSpPr txBox="1">
            <a:spLocks noChangeArrowheads="1"/>
          </p:cNvSpPr>
          <p:nvPr/>
        </p:nvSpPr>
        <p:spPr>
          <a:xfrm>
            <a:off x="793298" y="478599"/>
            <a:ext cx="7607751" cy="38038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d) </a:t>
            </a:r>
            <a:r>
              <a:rPr lang="it-IT" sz="2400" dirty="0" err="1">
                <a:solidFill>
                  <a:srgbClr val="C00000"/>
                </a:solidFill>
                <a:latin typeface="Verdana" panose="020B0604030504040204" pitchFamily="34" charset="0"/>
                <a:ea typeface="Verdana" panose="020B0604030504040204" pitchFamily="34" charset="0"/>
                <a:cs typeface="Verdana" panose="020B0604030504040204" pitchFamily="34" charset="0"/>
              </a:rPr>
              <a:t>Infografiche</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(2/3)</a:t>
            </a:r>
            <a:endParaRPr lang="it-IT" sz="2400" dirty="0"/>
          </a:p>
        </p:txBody>
      </p:sp>
      <p:sp>
        <p:nvSpPr>
          <p:cNvPr id="8" name="Rettangolo arrotondato 8">
            <a:extLst>
              <a:ext uri="{FF2B5EF4-FFF2-40B4-BE49-F238E27FC236}">
                <a16:creationId xmlns:a16="http://schemas.microsoft.com/office/drawing/2014/main" xmlns="" id="{602E7C56-9EE0-4CD8-ABEF-81F1977C0CF4}"/>
              </a:ext>
            </a:extLst>
          </p:cNvPr>
          <p:cNvSpPr/>
          <p:nvPr/>
        </p:nvSpPr>
        <p:spPr>
          <a:xfrm>
            <a:off x="793298" y="5729526"/>
            <a:ext cx="1009689" cy="474703"/>
          </a:xfrm>
          <a:prstGeom prst="roundRect">
            <a:avLst>
              <a:gd name="adj" fmla="val 1066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500" dirty="0"/>
              <a:t>Istat, 1987</a:t>
            </a:r>
          </a:p>
        </p:txBody>
      </p:sp>
    </p:spTree>
    <p:extLst>
      <p:ext uri="{BB962C8B-B14F-4D97-AF65-F5344CB8AC3E}">
        <p14:creationId xmlns:p14="http://schemas.microsoft.com/office/powerpoint/2010/main" val="3973697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3872" y="927347"/>
            <a:ext cx="6172200" cy="375880"/>
          </a:xfrm>
        </p:spPr>
        <p:txBody>
          <a:bodyPr/>
          <a:lstStyle/>
          <a:p>
            <a:r>
              <a:rPr lang="it-IT" sz="2100" dirty="0" err="1"/>
              <a:t>Infografiche</a:t>
            </a:r>
            <a:r>
              <a:rPr lang="it-IT" sz="2100" dirty="0"/>
              <a:t> oggi</a:t>
            </a:r>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030" y="1485900"/>
            <a:ext cx="7506337" cy="4182285"/>
          </a:xfrm>
        </p:spPr>
      </p:pic>
      <p:sp>
        <p:nvSpPr>
          <p:cNvPr id="5" name="Rectangle 3"/>
          <p:cNvSpPr txBox="1">
            <a:spLocks noChangeArrowheads="1"/>
          </p:cNvSpPr>
          <p:nvPr/>
        </p:nvSpPr>
        <p:spPr>
          <a:xfrm>
            <a:off x="816159" y="497547"/>
            <a:ext cx="6201682" cy="38038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d) </a:t>
            </a:r>
            <a:r>
              <a:rPr lang="it-IT" sz="2400" dirty="0" err="1">
                <a:solidFill>
                  <a:srgbClr val="C00000"/>
                </a:solidFill>
                <a:latin typeface="Verdana" panose="020B0604030504040204" pitchFamily="34" charset="0"/>
                <a:ea typeface="Verdana" panose="020B0604030504040204" pitchFamily="34" charset="0"/>
                <a:cs typeface="Verdana" panose="020B0604030504040204" pitchFamily="34" charset="0"/>
              </a:rPr>
              <a:t>Infografiche</a:t>
            </a: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                           (3/3)</a:t>
            </a:r>
            <a:endParaRPr lang="it-IT" sz="2400" dirty="0"/>
          </a:p>
        </p:txBody>
      </p:sp>
      <p:sp>
        <p:nvSpPr>
          <p:cNvPr id="6" name="Rettangolo arrotondato 8">
            <a:extLst>
              <a:ext uri="{FF2B5EF4-FFF2-40B4-BE49-F238E27FC236}">
                <a16:creationId xmlns:a16="http://schemas.microsoft.com/office/drawing/2014/main" xmlns="" id="{602E7C56-9EE0-4CD8-ABEF-81F1977C0CF4}"/>
              </a:ext>
            </a:extLst>
          </p:cNvPr>
          <p:cNvSpPr/>
          <p:nvPr/>
        </p:nvSpPr>
        <p:spPr>
          <a:xfrm>
            <a:off x="781867" y="5736765"/>
            <a:ext cx="1009689" cy="474703"/>
          </a:xfrm>
          <a:prstGeom prst="roundRect">
            <a:avLst>
              <a:gd name="adj" fmla="val 1066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500" dirty="0"/>
              <a:t>Istat, 2018</a:t>
            </a:r>
          </a:p>
        </p:txBody>
      </p:sp>
    </p:spTree>
    <p:extLst>
      <p:ext uri="{BB962C8B-B14F-4D97-AF65-F5344CB8AC3E}">
        <p14:creationId xmlns:p14="http://schemas.microsoft.com/office/powerpoint/2010/main" val="3754400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ttangolo 6"/>
          <p:cNvSpPr>
            <a:spLocks noChangeArrowheads="1"/>
          </p:cNvSpPr>
          <p:nvPr/>
        </p:nvSpPr>
        <p:spPr bwMode="auto">
          <a:xfrm>
            <a:off x="4360863" y="4437063"/>
            <a:ext cx="184150" cy="457200"/>
          </a:xfrm>
          <a:prstGeom prst="rect">
            <a:avLst/>
          </a:prstGeom>
          <a:noFill/>
          <a:ln w="9525">
            <a:noFill/>
            <a:miter lim="800000"/>
            <a:headEnd/>
            <a:tailEnd/>
          </a:ln>
        </p:spPr>
        <p:txBody>
          <a:bodyPr wrap="none">
            <a:spAutoFit/>
          </a:bodyPr>
          <a:lstStyle/>
          <a:p>
            <a:pPr algn="ctr"/>
            <a:endParaRPr lang="it-IT" sz="2400">
              <a:solidFill>
                <a:srgbClr val="C00000"/>
              </a:solidFill>
              <a:latin typeface="Calibri" pitchFamily="34" charset="0"/>
            </a:endParaRPr>
          </a:p>
        </p:txBody>
      </p:sp>
      <p:sp>
        <p:nvSpPr>
          <p:cNvPr id="6" name="Rectangle 3"/>
          <p:cNvSpPr>
            <a:spLocks noChangeArrowheads="1"/>
          </p:cNvSpPr>
          <p:nvPr/>
        </p:nvSpPr>
        <p:spPr bwMode="auto">
          <a:xfrm>
            <a:off x="764275" y="274638"/>
            <a:ext cx="7922525" cy="749300"/>
          </a:xfrm>
          <a:prstGeom prst="rect">
            <a:avLst/>
          </a:prstGeom>
          <a:noFill/>
          <a:ln w="9525">
            <a:noFill/>
            <a:miter lim="800000"/>
            <a:headEnd/>
            <a:tailEnd/>
          </a:ln>
        </p:spPr>
        <p:txBody>
          <a:bodyPr anchor="ctr"/>
          <a:lstStyle/>
          <a:p>
            <a:pPr marL="449263" indent="-449263" eaLnBrk="0" hangingPunct="0">
              <a:tabLst>
                <a:tab pos="6996113" algn="l"/>
              </a:tabLst>
            </a:pPr>
            <a:r>
              <a:rPr lang="it-IT" sz="2400" b="0" dirty="0">
                <a:solidFill>
                  <a:srgbClr val="C00000"/>
                </a:solidFill>
                <a:latin typeface="Verdana" pitchFamily="34" charset="0"/>
              </a:rPr>
              <a:t>La scelta della rappresentazione grafica 1/2</a:t>
            </a:r>
          </a:p>
        </p:txBody>
      </p:sp>
      <p:sp>
        <p:nvSpPr>
          <p:cNvPr id="4101" name="CasellaDiTesto 9"/>
          <p:cNvSpPr txBox="1">
            <a:spLocks noChangeArrowheads="1"/>
          </p:cNvSpPr>
          <p:nvPr/>
        </p:nvSpPr>
        <p:spPr bwMode="auto">
          <a:xfrm>
            <a:off x="764274" y="1036638"/>
            <a:ext cx="7916175" cy="779462"/>
          </a:xfrm>
          <a:prstGeom prst="rect">
            <a:avLst/>
          </a:prstGeom>
          <a:noFill/>
          <a:ln w="9525">
            <a:noFill/>
            <a:miter lim="800000"/>
            <a:headEnd/>
            <a:tailEnd/>
          </a:ln>
        </p:spPr>
        <p:txBody>
          <a:bodyPr wrap="square">
            <a:spAutoFit/>
          </a:bodyPr>
          <a:lstStyle/>
          <a:p>
            <a:pPr algn="just">
              <a:spcBef>
                <a:spcPct val="50000"/>
              </a:spcBef>
            </a:pPr>
            <a:r>
              <a:rPr lang="it-IT" sz="1800" b="0" dirty="0">
                <a:solidFill>
                  <a:srgbClr val="595959"/>
                </a:solidFill>
                <a:latin typeface="Verdana" pitchFamily="34" charset="0"/>
              </a:rPr>
              <a:t>Questi 2 grafici rappresentano la stessa distribuzione.</a:t>
            </a:r>
          </a:p>
          <a:p>
            <a:pPr algn="just">
              <a:spcBef>
                <a:spcPct val="50000"/>
              </a:spcBef>
            </a:pPr>
            <a:r>
              <a:rPr lang="it-IT" sz="1800" b="0" dirty="0">
                <a:solidFill>
                  <a:srgbClr val="595959"/>
                </a:solidFill>
                <a:latin typeface="Verdana" pitchFamily="34" charset="0"/>
              </a:rPr>
              <a:t>Qual è più chiaro?</a:t>
            </a:r>
          </a:p>
        </p:txBody>
      </p:sp>
      <p:pic>
        <p:nvPicPr>
          <p:cNvPr id="138245" name="Picture 5"/>
          <p:cNvPicPr>
            <a:picLocks noChangeAspect="1" noChangeArrowheads="1"/>
          </p:cNvPicPr>
          <p:nvPr/>
        </p:nvPicPr>
        <p:blipFill>
          <a:blip r:embed="rId3" cstate="print"/>
          <a:srcRect/>
          <a:stretch>
            <a:fillRect/>
          </a:stretch>
        </p:blipFill>
        <p:spPr bwMode="auto">
          <a:xfrm>
            <a:off x="1389063" y="2397125"/>
            <a:ext cx="5678487" cy="2070100"/>
          </a:xfrm>
          <a:prstGeom prst="rect">
            <a:avLst/>
          </a:prstGeom>
          <a:noFill/>
          <a:ln w="9525">
            <a:noFill/>
            <a:miter lim="800000"/>
            <a:headEnd/>
            <a:tailEnd/>
          </a:ln>
          <a:effectLst/>
        </p:spPr>
      </p:pic>
      <p:sp>
        <p:nvSpPr>
          <p:cNvPr id="138246" name="Text Box 6"/>
          <p:cNvSpPr txBox="1">
            <a:spLocks noChangeArrowheads="1"/>
          </p:cNvSpPr>
          <p:nvPr/>
        </p:nvSpPr>
        <p:spPr bwMode="auto">
          <a:xfrm>
            <a:off x="1346200" y="4583113"/>
            <a:ext cx="6759575" cy="228600"/>
          </a:xfrm>
          <a:prstGeom prst="rect">
            <a:avLst/>
          </a:prstGeom>
          <a:noFill/>
          <a:ln w="9525">
            <a:noFill/>
            <a:miter lim="800000"/>
            <a:headEnd/>
            <a:tailEnd/>
          </a:ln>
          <a:effectLst/>
        </p:spPr>
        <p:txBody>
          <a:bodyPr>
            <a:spAutoFit/>
          </a:bodyPr>
          <a:lstStyle/>
          <a:p>
            <a:pPr>
              <a:spcBef>
                <a:spcPct val="50000"/>
              </a:spcBef>
            </a:pPr>
            <a:r>
              <a:rPr lang="it-IT" sz="900" b="0" dirty="0">
                <a:solidFill>
                  <a:srgbClr val="595959"/>
                </a:solidFill>
                <a:latin typeface="Verdana" pitchFamily="34" charset="0"/>
              </a:rPr>
              <a:t>Fonte: </a:t>
            </a:r>
            <a:r>
              <a:rPr lang="en-US" sz="900" b="0" dirty="0">
                <a:solidFill>
                  <a:srgbClr val="595959"/>
                </a:solidFill>
                <a:latin typeface="Verdana" pitchFamily="34" charset="0"/>
              </a:rPr>
              <a:t>UNECE, Making Data Meaningful Part 2: A guide to presenting statistics, United nations, Geneva 2009. </a:t>
            </a:r>
            <a:endParaRPr lang="it-IT" sz="900" b="0" dirty="0">
              <a:solidFill>
                <a:srgbClr val="595959"/>
              </a:solidFill>
              <a:latin typeface="Verdana" pitchFamily="34" charset="0"/>
            </a:endParaRPr>
          </a:p>
        </p:txBody>
      </p:sp>
      <p:sp>
        <p:nvSpPr>
          <p:cNvPr id="2" name="CasellaDiTesto 9"/>
          <p:cNvSpPr txBox="1">
            <a:spLocks noChangeArrowheads="1"/>
          </p:cNvSpPr>
          <p:nvPr/>
        </p:nvSpPr>
        <p:spPr bwMode="auto">
          <a:xfrm>
            <a:off x="764274" y="5138738"/>
            <a:ext cx="7821612" cy="366712"/>
          </a:xfrm>
          <a:prstGeom prst="rect">
            <a:avLst/>
          </a:prstGeom>
          <a:noFill/>
          <a:ln w="9525">
            <a:noFill/>
            <a:miter lim="800000"/>
            <a:headEnd/>
            <a:tailEnd/>
          </a:ln>
        </p:spPr>
        <p:txBody>
          <a:bodyPr>
            <a:spAutoFit/>
          </a:bodyPr>
          <a:lstStyle/>
          <a:p>
            <a:pPr marL="447675" lvl="1" indent="-447675" algn="just">
              <a:spcBef>
                <a:spcPct val="50000"/>
              </a:spcBef>
              <a:buFont typeface="Arial" charset="0"/>
              <a:buNone/>
            </a:pPr>
            <a:r>
              <a:rPr lang="it-IT" sz="1800" b="0" dirty="0">
                <a:solidFill>
                  <a:srgbClr val="595959"/>
                </a:solidFill>
                <a:latin typeface="Verdana" pitchFamily="34" charset="0"/>
              </a:rPr>
              <a:t>Quale settore del diagramma circolare è maggiore?</a:t>
            </a:r>
          </a:p>
        </p:txBody>
      </p:sp>
    </p:spTree>
    <p:extLst>
      <p:ext uri="{BB962C8B-B14F-4D97-AF65-F5344CB8AC3E}">
        <p14:creationId xmlns:p14="http://schemas.microsoft.com/office/powerpoint/2010/main" val="1099437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ttangolo 6"/>
          <p:cNvSpPr>
            <a:spLocks noChangeArrowheads="1"/>
          </p:cNvSpPr>
          <p:nvPr/>
        </p:nvSpPr>
        <p:spPr bwMode="auto">
          <a:xfrm>
            <a:off x="4360863" y="4437063"/>
            <a:ext cx="184150" cy="457200"/>
          </a:xfrm>
          <a:prstGeom prst="rect">
            <a:avLst/>
          </a:prstGeom>
          <a:noFill/>
          <a:ln w="9525">
            <a:noFill/>
            <a:miter lim="800000"/>
            <a:headEnd/>
            <a:tailEnd/>
          </a:ln>
        </p:spPr>
        <p:txBody>
          <a:bodyPr wrap="none">
            <a:spAutoFit/>
          </a:bodyPr>
          <a:lstStyle/>
          <a:p>
            <a:pPr algn="ctr"/>
            <a:endParaRPr lang="it-IT" sz="2400">
              <a:solidFill>
                <a:srgbClr val="C00000"/>
              </a:solidFill>
              <a:latin typeface="Calibri" pitchFamily="34" charset="0"/>
            </a:endParaRPr>
          </a:p>
        </p:txBody>
      </p:sp>
      <p:sp>
        <p:nvSpPr>
          <p:cNvPr id="6" name="Rectangle 3"/>
          <p:cNvSpPr>
            <a:spLocks noChangeArrowheads="1"/>
          </p:cNvSpPr>
          <p:nvPr/>
        </p:nvSpPr>
        <p:spPr bwMode="auto">
          <a:xfrm>
            <a:off x="750627" y="274638"/>
            <a:ext cx="7936173" cy="749300"/>
          </a:xfrm>
          <a:prstGeom prst="rect">
            <a:avLst/>
          </a:prstGeom>
          <a:noFill/>
          <a:ln w="9525">
            <a:noFill/>
            <a:miter lim="800000"/>
            <a:headEnd/>
            <a:tailEnd/>
          </a:ln>
        </p:spPr>
        <p:txBody>
          <a:bodyPr anchor="ctr"/>
          <a:lstStyle/>
          <a:p>
            <a:pPr marL="449263" indent="-449263" eaLnBrk="0" hangingPunct="0">
              <a:tabLst>
                <a:tab pos="6996113" algn="l"/>
              </a:tabLst>
            </a:pPr>
            <a:r>
              <a:rPr lang="it-IT" sz="2400" b="0" dirty="0">
                <a:solidFill>
                  <a:srgbClr val="C00000"/>
                </a:solidFill>
                <a:latin typeface="Verdana" pitchFamily="34" charset="0"/>
              </a:rPr>
              <a:t>La scelta della rappresentazione grafica 2/</a:t>
            </a:r>
            <a:r>
              <a:rPr lang="it-IT" sz="2400" b="0" dirty="0" err="1">
                <a:solidFill>
                  <a:srgbClr val="C00000"/>
                </a:solidFill>
                <a:latin typeface="Verdana" pitchFamily="34" charset="0"/>
              </a:rPr>
              <a:t>2</a:t>
            </a:r>
            <a:endParaRPr lang="it-IT" sz="2400" b="0" dirty="0">
              <a:solidFill>
                <a:srgbClr val="C00000"/>
              </a:solidFill>
              <a:latin typeface="Verdana" pitchFamily="34" charset="0"/>
            </a:endParaRPr>
          </a:p>
        </p:txBody>
      </p:sp>
      <p:sp>
        <p:nvSpPr>
          <p:cNvPr id="4101" name="CasellaDiTesto 9"/>
          <p:cNvSpPr txBox="1">
            <a:spLocks noChangeArrowheads="1"/>
          </p:cNvSpPr>
          <p:nvPr/>
        </p:nvSpPr>
        <p:spPr bwMode="auto">
          <a:xfrm>
            <a:off x="750626" y="1036638"/>
            <a:ext cx="7738280" cy="1328737"/>
          </a:xfrm>
          <a:prstGeom prst="rect">
            <a:avLst/>
          </a:prstGeom>
          <a:noFill/>
          <a:ln w="9525">
            <a:noFill/>
            <a:miter lim="800000"/>
            <a:headEnd/>
            <a:tailEnd/>
          </a:ln>
        </p:spPr>
        <p:txBody>
          <a:bodyPr wrap="square">
            <a:spAutoFit/>
          </a:bodyPr>
          <a:lstStyle/>
          <a:p>
            <a:pPr algn="just">
              <a:spcBef>
                <a:spcPct val="50000"/>
              </a:spcBef>
            </a:pPr>
            <a:r>
              <a:rPr lang="it-IT" sz="1800" b="0" dirty="0">
                <a:solidFill>
                  <a:srgbClr val="595959"/>
                </a:solidFill>
                <a:latin typeface="Verdana" pitchFamily="34" charset="0"/>
              </a:rPr>
              <a:t>Per la maggior parte delle persone è più facile confrontare segmenti  piuttosto che angoli.</a:t>
            </a:r>
          </a:p>
          <a:p>
            <a:pPr algn="just">
              <a:spcBef>
                <a:spcPct val="50000"/>
              </a:spcBef>
            </a:pPr>
            <a:r>
              <a:rPr lang="it-IT" sz="1800" b="0" dirty="0">
                <a:solidFill>
                  <a:srgbClr val="595959"/>
                </a:solidFill>
                <a:latin typeface="Verdana" pitchFamily="34" charset="0"/>
              </a:rPr>
              <a:t>Nel diagramma circolare i settori numero 1 e 4 sembrano identici, mentre nel diagramma a barre è evidente </a:t>
            </a:r>
            <a:r>
              <a:rPr lang="it-IT" sz="1800" b="0">
                <a:solidFill>
                  <a:srgbClr val="595959"/>
                </a:solidFill>
                <a:latin typeface="Verdana" pitchFamily="34" charset="0"/>
              </a:rPr>
              <a:t>la differenza.</a:t>
            </a:r>
            <a:endParaRPr lang="it-IT" sz="1800" b="0" dirty="0">
              <a:solidFill>
                <a:srgbClr val="595959"/>
              </a:solidFill>
              <a:latin typeface="Verdana" pitchFamily="34" charset="0"/>
            </a:endParaRPr>
          </a:p>
        </p:txBody>
      </p:sp>
      <p:pic>
        <p:nvPicPr>
          <p:cNvPr id="142341" name="Picture 5"/>
          <p:cNvPicPr>
            <a:picLocks noChangeAspect="1" noChangeArrowheads="1"/>
          </p:cNvPicPr>
          <p:nvPr/>
        </p:nvPicPr>
        <p:blipFill>
          <a:blip r:embed="rId3" cstate="print"/>
          <a:srcRect/>
          <a:stretch>
            <a:fillRect/>
          </a:stretch>
        </p:blipFill>
        <p:spPr bwMode="auto">
          <a:xfrm>
            <a:off x="1389063" y="2397125"/>
            <a:ext cx="5678487" cy="2070100"/>
          </a:xfrm>
          <a:prstGeom prst="rect">
            <a:avLst/>
          </a:prstGeom>
          <a:noFill/>
          <a:ln w="9525">
            <a:noFill/>
            <a:miter lim="800000"/>
            <a:headEnd/>
            <a:tailEnd/>
          </a:ln>
          <a:effectLst/>
        </p:spPr>
      </p:pic>
      <p:sp>
        <p:nvSpPr>
          <p:cNvPr id="142342" name="Text Box 6"/>
          <p:cNvSpPr txBox="1">
            <a:spLocks noChangeArrowheads="1"/>
          </p:cNvSpPr>
          <p:nvPr/>
        </p:nvSpPr>
        <p:spPr bwMode="auto">
          <a:xfrm>
            <a:off x="1346200" y="4583113"/>
            <a:ext cx="6759575" cy="228600"/>
          </a:xfrm>
          <a:prstGeom prst="rect">
            <a:avLst/>
          </a:prstGeom>
          <a:noFill/>
          <a:ln w="9525">
            <a:noFill/>
            <a:miter lim="800000"/>
            <a:headEnd/>
            <a:tailEnd/>
          </a:ln>
          <a:effectLst/>
        </p:spPr>
        <p:txBody>
          <a:bodyPr>
            <a:spAutoFit/>
          </a:bodyPr>
          <a:lstStyle/>
          <a:p>
            <a:pPr>
              <a:spcBef>
                <a:spcPct val="50000"/>
              </a:spcBef>
            </a:pPr>
            <a:r>
              <a:rPr lang="it-IT" sz="900" b="0">
                <a:solidFill>
                  <a:srgbClr val="595959"/>
                </a:solidFill>
                <a:latin typeface="Verdana" pitchFamily="34" charset="0"/>
              </a:rPr>
              <a:t>Fonte: </a:t>
            </a:r>
            <a:r>
              <a:rPr lang="en-US" sz="900" b="0">
                <a:solidFill>
                  <a:srgbClr val="595959"/>
                </a:solidFill>
                <a:latin typeface="Verdana" pitchFamily="34" charset="0"/>
              </a:rPr>
              <a:t>UNECE, Making Data Meaningful Part 2: A guide to presenting statistics,United nations, Geneva 2009. </a:t>
            </a:r>
            <a:endParaRPr lang="it-IT" sz="900" b="0">
              <a:solidFill>
                <a:srgbClr val="595959"/>
              </a:solidFill>
              <a:latin typeface="Verdana" pitchFamily="34" charset="0"/>
            </a:endParaRPr>
          </a:p>
        </p:txBody>
      </p:sp>
      <p:sp>
        <p:nvSpPr>
          <p:cNvPr id="2" name="CasellaDiTesto 9"/>
          <p:cNvSpPr txBox="1">
            <a:spLocks noChangeArrowheads="1"/>
          </p:cNvSpPr>
          <p:nvPr/>
        </p:nvSpPr>
        <p:spPr bwMode="auto">
          <a:xfrm>
            <a:off x="750625" y="5126038"/>
            <a:ext cx="7738281" cy="915987"/>
          </a:xfrm>
          <a:prstGeom prst="rect">
            <a:avLst/>
          </a:prstGeom>
          <a:noFill/>
          <a:ln w="9525">
            <a:noFill/>
            <a:miter lim="800000"/>
            <a:headEnd/>
            <a:tailEnd/>
          </a:ln>
        </p:spPr>
        <p:txBody>
          <a:bodyPr wrap="square">
            <a:spAutoFit/>
          </a:bodyPr>
          <a:lstStyle/>
          <a:p>
            <a:pPr marL="0" lvl="1" indent="-447675">
              <a:spcBef>
                <a:spcPct val="50000"/>
              </a:spcBef>
              <a:buFont typeface="Arial" charset="0"/>
              <a:buNone/>
            </a:pPr>
            <a:r>
              <a:rPr lang="it-IT" sz="1800" b="0" dirty="0">
                <a:solidFill>
                  <a:srgbClr val="595959"/>
                </a:solidFill>
                <a:latin typeface="Verdana" pitchFamily="34" charset="0"/>
              </a:rPr>
              <a:t>È opportuno rappresentare la stessa distribuzione con più grafici per individuare quello che meglio rappresenta il messaggio che si vuole veicolare.</a:t>
            </a:r>
          </a:p>
        </p:txBody>
      </p:sp>
    </p:spTree>
    <p:extLst>
      <p:ext uri="{BB962C8B-B14F-4D97-AF65-F5344CB8AC3E}">
        <p14:creationId xmlns:p14="http://schemas.microsoft.com/office/powerpoint/2010/main" val="2275906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859338" y="5146675"/>
            <a:ext cx="3471862" cy="646113"/>
          </a:xfrm>
          <a:prstGeom prst="rect">
            <a:avLst/>
          </a:prstGeom>
          <a:noFill/>
        </p:spPr>
        <p:txBody>
          <a:bodyPr>
            <a:spAutoFit/>
          </a:bodyPr>
          <a:lstStyle/>
          <a:p>
            <a:pPr algn="r" eaLnBrk="1" fontAlgn="auto" hangingPunct="1">
              <a:spcBef>
                <a:spcPts val="0"/>
              </a:spcBef>
              <a:spcAft>
                <a:spcPts val="0"/>
              </a:spcAft>
              <a:defRPr/>
            </a:pPr>
            <a:r>
              <a:rPr lang="it-IT" i="1" dirty="0">
                <a:solidFill>
                  <a:schemeClr val="bg1">
                    <a:lumMod val="50000"/>
                  </a:schemeClr>
                </a:solidFill>
                <a:latin typeface="+mn-lt"/>
                <a:cs typeface="+mn-cs"/>
              </a:rPr>
              <a:t>Rete territoriale per lo sviluppo della cultura statistica</a:t>
            </a:r>
          </a:p>
        </p:txBody>
      </p:sp>
      <p:sp>
        <p:nvSpPr>
          <p:cNvPr id="4" name="Text Box 1"/>
          <p:cNvSpPr txBox="1">
            <a:spLocks noChangeArrowheads="1"/>
          </p:cNvSpPr>
          <p:nvPr/>
        </p:nvSpPr>
        <p:spPr bwMode="auto">
          <a:xfrm>
            <a:off x="1701800" y="2214563"/>
            <a:ext cx="5848350"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eaLnBrk="1" hangingPunct="1">
              <a:buSzPct val="100000"/>
              <a:defRPr/>
            </a:pPr>
            <a:r>
              <a:rPr lang="it-IT" altLang="it-IT" sz="5400" i="1" dirty="0">
                <a:solidFill>
                  <a:srgbClr val="9E0000"/>
                </a:solidFill>
                <a:effectLst>
                  <a:outerShdw blurRad="38100" dist="38100" dir="2700000" algn="tl">
                    <a:srgbClr val="C0C0C0"/>
                  </a:outerShdw>
                </a:effectLst>
                <a:latin typeface="Comic Sans MS" panose="030F0702030302020204" pitchFamily="66" charset="0"/>
              </a:rPr>
              <a:t>Grazie !</a:t>
            </a:r>
          </a:p>
        </p:txBody>
      </p:sp>
    </p:spTree>
    <p:extLst>
      <p:ext uri="{BB962C8B-B14F-4D97-AF65-F5344CB8AC3E}">
        <p14:creationId xmlns:p14="http://schemas.microsoft.com/office/powerpoint/2010/main" val="156936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9"/>
          <p:cNvSpPr txBox="1">
            <a:spLocks noChangeArrowheads="1"/>
          </p:cNvSpPr>
          <p:nvPr/>
        </p:nvSpPr>
        <p:spPr bwMode="auto">
          <a:xfrm>
            <a:off x="776288" y="1300163"/>
            <a:ext cx="7850187" cy="4662815"/>
          </a:xfrm>
          <a:prstGeom prst="rect">
            <a:avLst/>
          </a:prstGeom>
          <a:noFill/>
          <a:ln w="9525">
            <a:noFill/>
            <a:miter lim="800000"/>
            <a:headEnd/>
            <a:tailEnd/>
          </a:ln>
        </p:spPr>
        <p:txBody>
          <a:bodyPr>
            <a:spAutoFit/>
          </a:bodyPr>
          <a:lstStyle/>
          <a:p>
            <a:pPr marL="176213" indent="-176213">
              <a:spcBef>
                <a:spcPct val="50000"/>
              </a:spcBef>
            </a:pPr>
            <a:r>
              <a:rPr lang="it-IT" sz="1800" dirty="0">
                <a:solidFill>
                  <a:srgbClr val="595959"/>
                </a:solidFill>
                <a:latin typeface="Verdana" pitchFamily="34" charset="0"/>
              </a:rPr>
              <a:t>- </a:t>
            </a:r>
            <a:r>
              <a:rPr lang="it-IT" sz="1800" b="1" dirty="0">
                <a:solidFill>
                  <a:srgbClr val="595959"/>
                </a:solidFill>
                <a:latin typeface="Verdana" pitchFamily="34" charset="0"/>
              </a:rPr>
              <a:t>Visualizzazione immediata dell’andamento del fenomeno e della struttura della distribuzione</a:t>
            </a:r>
            <a:r>
              <a:rPr lang="it-IT" sz="1800" b="0" dirty="0">
                <a:solidFill>
                  <a:srgbClr val="595959"/>
                </a:solidFill>
                <a:latin typeface="Verdana" pitchFamily="34" charset="0"/>
              </a:rPr>
              <a:t>, che consente una efficace e globale descrizione dei dati;</a:t>
            </a:r>
          </a:p>
          <a:p>
            <a:pPr marL="176213" indent="-176213">
              <a:spcBef>
                <a:spcPct val="50000"/>
              </a:spcBef>
            </a:pPr>
            <a:r>
              <a:rPr lang="it-IT" sz="1800" b="0" dirty="0">
                <a:solidFill>
                  <a:srgbClr val="595959"/>
                </a:solidFill>
                <a:latin typeface="Verdana" pitchFamily="34" charset="0"/>
              </a:rPr>
              <a:t>- </a:t>
            </a:r>
            <a:r>
              <a:rPr lang="it-IT" sz="1800" b="1" dirty="0">
                <a:solidFill>
                  <a:srgbClr val="595959"/>
                </a:solidFill>
                <a:latin typeface="Verdana" pitchFamily="34" charset="0"/>
              </a:rPr>
              <a:t>Sintesi</a:t>
            </a:r>
            <a:r>
              <a:rPr lang="it-IT" sz="1800" b="0" dirty="0">
                <a:solidFill>
                  <a:srgbClr val="595959"/>
                </a:solidFill>
                <a:latin typeface="Verdana" pitchFamily="34" charset="0"/>
              </a:rPr>
              <a:t> e quindi possibilità, in poco spazio, di confrontare più distribuzioni (curve, spezzate, ecc.);</a:t>
            </a:r>
          </a:p>
          <a:p>
            <a:pPr>
              <a:spcBef>
                <a:spcPct val="50000"/>
              </a:spcBef>
              <a:buFontTx/>
              <a:buChar char="-"/>
            </a:pPr>
            <a:r>
              <a:rPr lang="it-IT" sz="1800" dirty="0">
                <a:solidFill>
                  <a:srgbClr val="595959"/>
                </a:solidFill>
                <a:latin typeface="Verdana" pitchFamily="34" charset="0"/>
              </a:rPr>
              <a:t> </a:t>
            </a:r>
            <a:r>
              <a:rPr lang="it-IT" sz="1800" b="1" dirty="0">
                <a:solidFill>
                  <a:srgbClr val="595959"/>
                </a:solidFill>
                <a:latin typeface="Verdana" pitchFamily="34" charset="0"/>
              </a:rPr>
              <a:t>Potenzialità investigative</a:t>
            </a:r>
            <a:r>
              <a:rPr lang="it-IT" sz="1800" b="0" dirty="0">
                <a:solidFill>
                  <a:srgbClr val="595959"/>
                </a:solidFill>
                <a:latin typeface="Verdana" pitchFamily="34" charset="0"/>
              </a:rPr>
              <a:t>:</a:t>
            </a:r>
          </a:p>
          <a:p>
            <a:pPr marL="742950" lvl="1" indent="-285750">
              <a:spcBef>
                <a:spcPct val="50000"/>
              </a:spcBef>
              <a:buFont typeface="Arial" charset="0"/>
              <a:buChar char="•"/>
            </a:pPr>
            <a:r>
              <a:rPr lang="it-IT" sz="1800" b="0" dirty="0">
                <a:solidFill>
                  <a:srgbClr val="595959"/>
                </a:solidFill>
                <a:latin typeface="Verdana" pitchFamily="34" charset="0"/>
              </a:rPr>
              <a:t>mette in risalto i casi ‘‘anomali’’ (particolari </a:t>
            </a:r>
            <a:r>
              <a:rPr lang="it-IT" sz="1800" b="0" i="1" dirty="0">
                <a:solidFill>
                  <a:srgbClr val="595959"/>
                </a:solidFill>
                <a:latin typeface="Verdana" pitchFamily="34" charset="0"/>
              </a:rPr>
              <a:t>picchi</a:t>
            </a:r>
            <a:r>
              <a:rPr lang="it-IT" sz="1800" b="0" dirty="0">
                <a:solidFill>
                  <a:srgbClr val="595959"/>
                </a:solidFill>
                <a:latin typeface="Verdana" pitchFamily="34" charset="0"/>
              </a:rPr>
              <a:t> grafici), imputabili a errori nei dati o a effettivi casi anomali, che vanno ulteriormente approfonditi</a:t>
            </a:r>
            <a:r>
              <a:rPr lang="it-IT" dirty="0">
                <a:solidFill>
                  <a:srgbClr val="595959"/>
                </a:solidFill>
                <a:latin typeface="Verdana" pitchFamily="34" charset="0"/>
              </a:rPr>
              <a:t>;</a:t>
            </a:r>
            <a:endParaRPr lang="it-IT" sz="1800" b="0" dirty="0">
              <a:solidFill>
                <a:srgbClr val="595959"/>
              </a:solidFill>
              <a:latin typeface="Verdana" pitchFamily="34" charset="0"/>
            </a:endParaRPr>
          </a:p>
          <a:p>
            <a:pPr marL="742950" lvl="1" indent="-285750">
              <a:spcBef>
                <a:spcPct val="50000"/>
              </a:spcBef>
              <a:buFont typeface="Arial" charset="0"/>
              <a:buChar char="•"/>
            </a:pPr>
            <a:r>
              <a:rPr lang="it-IT" sz="1800" b="0" dirty="0">
                <a:solidFill>
                  <a:srgbClr val="595959"/>
                </a:solidFill>
                <a:latin typeface="Verdana" pitchFamily="34" charset="0"/>
              </a:rPr>
              <a:t>evidenzia le correlazioni tra caratteri aventi tra loro un legame logico</a:t>
            </a:r>
            <a:r>
              <a:rPr lang="it-IT" dirty="0">
                <a:solidFill>
                  <a:srgbClr val="595959"/>
                </a:solidFill>
                <a:latin typeface="Verdana" pitchFamily="34" charset="0"/>
              </a:rPr>
              <a:t>;</a:t>
            </a:r>
          </a:p>
          <a:p>
            <a:pPr marL="742950" lvl="1" indent="-285750">
              <a:spcBef>
                <a:spcPct val="50000"/>
              </a:spcBef>
              <a:buFont typeface="Arial" charset="0"/>
              <a:buChar char="•"/>
            </a:pPr>
            <a:r>
              <a:rPr lang="it-IT" sz="1800" b="0" dirty="0">
                <a:solidFill>
                  <a:srgbClr val="595959"/>
                </a:solidFill>
                <a:latin typeface="Verdana" pitchFamily="34" charset="0"/>
              </a:rPr>
              <a:t>permette di individuare andamenti di fondo </a:t>
            </a:r>
            <a:r>
              <a:rPr lang="it-IT" sz="1800" b="0" i="1" dirty="0">
                <a:solidFill>
                  <a:srgbClr val="595959"/>
                </a:solidFill>
                <a:latin typeface="Verdana" pitchFamily="34" charset="0"/>
              </a:rPr>
              <a:t>(trend)</a:t>
            </a:r>
            <a:r>
              <a:rPr lang="it-IT" sz="1800" b="0" dirty="0">
                <a:solidFill>
                  <a:srgbClr val="595959"/>
                </a:solidFill>
                <a:latin typeface="Verdana" pitchFamily="34" charset="0"/>
              </a:rPr>
              <a:t> interpolabili con funzioni matematiche (ad es. curva normale, retta, ecc.).</a:t>
            </a:r>
          </a:p>
        </p:txBody>
      </p:sp>
      <p:sp>
        <p:nvSpPr>
          <p:cNvPr id="5" name="Rectangle 3"/>
          <p:cNvSpPr>
            <a:spLocks noGrp="1" noChangeArrowheads="1"/>
          </p:cNvSpPr>
          <p:nvPr>
            <p:ph type="title"/>
          </p:nvPr>
        </p:nvSpPr>
        <p:spPr>
          <a:xfrm>
            <a:off x="392113" y="550863"/>
            <a:ext cx="8294687" cy="749300"/>
          </a:xfrm>
        </p:spPr>
        <p:txBody>
          <a:bodyPr/>
          <a:lstStyle/>
          <a:p>
            <a:r>
              <a:rPr sz="2400" dirty="0">
                <a:solidFill>
                  <a:srgbClr val="C0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b</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Potenzialità</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della</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rappresentazione</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grafica</a:t>
            </a:r>
            <a:endPar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780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9"/>
          <p:cNvSpPr txBox="1">
            <a:spLocks noChangeArrowheads="1"/>
          </p:cNvSpPr>
          <p:nvPr/>
        </p:nvSpPr>
        <p:spPr bwMode="auto">
          <a:xfrm>
            <a:off x="776288" y="1470625"/>
            <a:ext cx="7816850" cy="4108817"/>
          </a:xfrm>
          <a:prstGeom prst="rect">
            <a:avLst/>
          </a:prstGeom>
          <a:noFill/>
          <a:ln w="9525">
            <a:noFill/>
            <a:miter lim="800000"/>
            <a:headEnd/>
            <a:tailEnd/>
          </a:ln>
        </p:spPr>
        <p:txBody>
          <a:bodyPr>
            <a:spAutoFit/>
          </a:bodyPr>
          <a:lstStyle/>
          <a:p>
            <a:pPr>
              <a:spcBef>
                <a:spcPct val="50000"/>
              </a:spcBef>
              <a:buFont typeface="Arial" pitchFamily="34" charset="0"/>
              <a:buChar char="•"/>
            </a:pPr>
            <a:r>
              <a:rPr lang="it-IT" dirty="0">
                <a:solidFill>
                  <a:srgbClr val="595959"/>
                </a:solidFill>
                <a:latin typeface="Verdana" pitchFamily="34" charset="0"/>
              </a:rPr>
              <a:t>Esistono dei vincoli tra tipo di rappresentazione grafica e </a:t>
            </a:r>
            <a:r>
              <a:rPr lang="it-IT" b="1" dirty="0">
                <a:solidFill>
                  <a:srgbClr val="C00000"/>
                </a:solidFill>
                <a:latin typeface="Verdana" panose="020B0604030504040204" pitchFamily="34" charset="0"/>
                <a:ea typeface="Verdana" panose="020B0604030504040204" pitchFamily="34" charset="0"/>
                <a:cs typeface="Verdana" panose="020B0604030504040204" pitchFamily="34" charset="0"/>
              </a:rPr>
              <a:t>livello di misurazione dei caratteri</a:t>
            </a:r>
            <a:r>
              <a:rPr lang="it-IT"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it-IT" dirty="0">
                <a:solidFill>
                  <a:srgbClr val="595959"/>
                </a:solidFill>
                <a:latin typeface="Verdana" pitchFamily="34" charset="0"/>
              </a:rPr>
              <a:t>da rappresentare (caratteri qualitativi/quantitativi).</a:t>
            </a:r>
            <a:endParaRPr lang="it-IT" sz="1800" b="0" dirty="0">
              <a:solidFill>
                <a:srgbClr val="595959"/>
              </a:solidFill>
              <a:latin typeface="Verdana" pitchFamily="34" charset="0"/>
            </a:endParaRPr>
          </a:p>
          <a:p>
            <a:pPr>
              <a:spcBef>
                <a:spcPct val="50000"/>
              </a:spcBef>
              <a:buFont typeface="Arial" pitchFamily="34" charset="0"/>
              <a:buChar char="•"/>
            </a:pPr>
            <a:endParaRPr lang="it-IT" sz="1800" b="0" dirty="0">
              <a:solidFill>
                <a:srgbClr val="595959"/>
              </a:solidFill>
              <a:latin typeface="Verdana" pitchFamily="34" charset="0"/>
            </a:endParaRPr>
          </a:p>
          <a:p>
            <a:pPr>
              <a:spcBef>
                <a:spcPct val="50000"/>
              </a:spcBef>
              <a:buFont typeface="Arial" pitchFamily="34" charset="0"/>
              <a:buChar char="•"/>
            </a:pPr>
            <a:r>
              <a:rPr lang="it-IT" dirty="0">
                <a:solidFill>
                  <a:srgbClr val="595959"/>
                </a:solidFill>
                <a:latin typeface="Verdana" pitchFamily="34" charset="0"/>
              </a:rPr>
              <a:t>Per ogni tipo di </a:t>
            </a:r>
            <a:r>
              <a:rPr lang="it-IT" b="1" dirty="0">
                <a:solidFill>
                  <a:srgbClr val="C00000"/>
                </a:solidFill>
                <a:latin typeface="Verdana" panose="020B0604030504040204" pitchFamily="34" charset="0"/>
                <a:ea typeface="Verdana" panose="020B0604030504040204" pitchFamily="34" charset="0"/>
                <a:cs typeface="Verdana" panose="020B0604030504040204" pitchFamily="34" charset="0"/>
              </a:rPr>
              <a:t>distribuzione statistica </a:t>
            </a:r>
            <a:r>
              <a:rPr lang="it-IT" dirty="0">
                <a:solidFill>
                  <a:srgbClr val="595959"/>
                </a:solidFill>
                <a:latin typeface="Verdana" pitchFamily="34" charset="0"/>
              </a:rPr>
              <a:t>(semplice o doppia o multipla) o serie di dati (spaziali, temporali) </a:t>
            </a:r>
            <a:r>
              <a:rPr lang="it-IT" sz="1800" b="0" dirty="0">
                <a:solidFill>
                  <a:srgbClr val="595959"/>
                </a:solidFill>
                <a:latin typeface="Verdana" pitchFamily="34" charset="0"/>
              </a:rPr>
              <a:t>esistono delle tipologie di rappresentazione grafica adatte.</a:t>
            </a:r>
            <a:endParaRPr lang="it-IT" dirty="0">
              <a:solidFill>
                <a:srgbClr val="595959"/>
              </a:solidFill>
              <a:latin typeface="Verdana" pitchFamily="34" charset="0"/>
            </a:endParaRPr>
          </a:p>
          <a:p>
            <a:pPr>
              <a:spcBef>
                <a:spcPct val="50000"/>
              </a:spcBef>
              <a:buFont typeface="Arial" pitchFamily="34" charset="0"/>
              <a:buChar char="•"/>
            </a:pPr>
            <a:endParaRPr lang="it-IT" dirty="0">
              <a:solidFill>
                <a:srgbClr val="595959"/>
              </a:solidFill>
              <a:latin typeface="Verdana" pitchFamily="34" charset="0"/>
            </a:endParaRPr>
          </a:p>
          <a:p>
            <a:pPr>
              <a:spcBef>
                <a:spcPct val="50000"/>
              </a:spcBef>
              <a:buFont typeface="Arial" pitchFamily="34" charset="0"/>
              <a:buChar char="•"/>
            </a:pPr>
            <a:r>
              <a:rPr lang="it-IT" dirty="0">
                <a:solidFill>
                  <a:srgbClr val="595959"/>
                </a:solidFill>
                <a:latin typeface="Verdana" pitchFamily="34" charset="0"/>
              </a:rPr>
              <a:t>Rispettare i suddetti vincoli permette una rappresentazione e un’immagine visiva quanto più possibile fedele del fenomeno e della sua distribuzione statistica.</a:t>
            </a:r>
          </a:p>
          <a:p>
            <a:pPr>
              <a:spcBef>
                <a:spcPct val="50000"/>
              </a:spcBef>
              <a:buFont typeface="Arial" pitchFamily="34" charset="0"/>
              <a:buChar char="•"/>
            </a:pPr>
            <a:endParaRPr lang="it-IT" sz="1800" b="0" dirty="0">
              <a:solidFill>
                <a:srgbClr val="595959"/>
              </a:solidFill>
              <a:latin typeface="Verdana" pitchFamily="34" charset="0"/>
            </a:endParaRPr>
          </a:p>
        </p:txBody>
      </p:sp>
      <p:sp>
        <p:nvSpPr>
          <p:cNvPr id="5" name="Rectangle 3"/>
          <p:cNvSpPr>
            <a:spLocks noGrp="1" noChangeArrowheads="1"/>
          </p:cNvSpPr>
          <p:nvPr>
            <p:ph type="title"/>
          </p:nvPr>
        </p:nvSpPr>
        <p:spPr>
          <a:xfrm>
            <a:off x="776288" y="533945"/>
            <a:ext cx="7910512" cy="749300"/>
          </a:xfrm>
        </p:spPr>
        <p:txBody>
          <a:bodyPr/>
          <a:lstStyle/>
          <a:p>
            <a:pPr algn="l"/>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c) Diverse </a:t>
            </a:r>
            <a:r>
              <a:rPr sz="240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possibilità</a:t>
            </a:r>
            <a:r>
              <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di</a:t>
            </a:r>
            <a:r>
              <a:rPr sz="2400">
                <a:solidFill>
                  <a:srgbClr val="C00000"/>
                </a:solidFill>
                <a:effectLst/>
                <a:latin typeface="Verdana" panose="020B0604030504040204" pitchFamily="34" charset="0"/>
                <a:ea typeface="Verdana" panose="020B0604030504040204" pitchFamily="34" charset="0"/>
                <a:cs typeface="Verdana" panose="020B0604030504040204" pitchFamily="34" charset="0"/>
              </a:rPr>
              <a:t> rappresentazione</a:t>
            </a:r>
            <a:endParaRPr sz="24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092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olo 2"/>
          <p:cNvSpPr>
            <a:spLocks noGrp="1"/>
          </p:cNvSpPr>
          <p:nvPr>
            <p:ph type="title"/>
          </p:nvPr>
        </p:nvSpPr>
        <p:spPr>
          <a:xfrm>
            <a:off x="777922" y="0"/>
            <a:ext cx="7908878" cy="749300"/>
          </a:xfrm>
        </p:spPr>
        <p:txBody>
          <a:bodyPr/>
          <a:lstStyle/>
          <a:p>
            <a:pPr algn="l"/>
            <a:r>
              <a:rPr lang="it-IT" sz="2400" b="0" dirty="0">
                <a:latin typeface="Verdana" panose="020B0604030504040204" pitchFamily="34" charset="0"/>
                <a:ea typeface="Verdana" panose="020B0604030504040204" pitchFamily="34" charset="0"/>
                <a:cs typeface="Verdana" panose="020B0604030504040204" pitchFamily="34" charset="0"/>
              </a:rPr>
              <a:t/>
            </a:r>
            <a:br>
              <a:rPr lang="it-IT" sz="2400" b="0" dirty="0">
                <a:latin typeface="Verdana" panose="020B0604030504040204" pitchFamily="34" charset="0"/>
                <a:ea typeface="Verdana" panose="020B0604030504040204" pitchFamily="34" charset="0"/>
                <a:cs typeface="Verdana" panose="020B0604030504040204" pitchFamily="34" charset="0"/>
              </a:rPr>
            </a:br>
            <a:r>
              <a:rPr lang="it-IT" sz="200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Tipo di </a:t>
            </a:r>
            <a:r>
              <a:rPr lang="it-IT" sz="2000" b="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grafico secondo il </a:t>
            </a:r>
            <a:r>
              <a:rPr sz="2000" b="0" dirty="0" err="1">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livello</a:t>
            </a:r>
            <a:r>
              <a:rPr sz="2000" b="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di </a:t>
            </a:r>
            <a:r>
              <a:rPr sz="2000" b="0" dirty="0" err="1">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misurazione</a:t>
            </a:r>
            <a:r>
              <a:rPr sz="2000" b="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sz="2000" b="0" dirty="0" err="1">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dei</a:t>
            </a:r>
            <a:r>
              <a:rPr sz="2000" b="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sz="2000" b="0" dirty="0" err="1">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caratteri</a:t>
            </a:r>
            <a:endParaRPr sz="2000" b="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6423" name="Group 39"/>
          <p:cNvGraphicFramePr>
            <a:graphicFrameLocks noGrp="1"/>
          </p:cNvGraphicFramePr>
          <p:nvPr>
            <p:extLst>
              <p:ext uri="{D42A27DB-BD31-4B8C-83A1-F6EECF244321}">
                <p14:modId xmlns:p14="http://schemas.microsoft.com/office/powerpoint/2010/main" val="2722068306"/>
              </p:ext>
            </p:extLst>
          </p:nvPr>
        </p:nvGraphicFramePr>
        <p:xfrm>
          <a:off x="518615" y="771371"/>
          <a:ext cx="8168185" cy="5486400"/>
        </p:xfrm>
        <a:graphic>
          <a:graphicData uri="http://schemas.openxmlformats.org/drawingml/2006/table">
            <a:tbl>
              <a:tblPr/>
              <a:tblGrid>
                <a:gridCol w="2752419">
                  <a:extLst>
                    <a:ext uri="{9D8B030D-6E8A-4147-A177-3AD203B41FA5}">
                      <a16:colId xmlns:a16="http://schemas.microsoft.com/office/drawing/2014/main" xmlns="" val="20000"/>
                    </a:ext>
                  </a:extLst>
                </a:gridCol>
                <a:gridCol w="5415766">
                  <a:extLst>
                    <a:ext uri="{9D8B030D-6E8A-4147-A177-3AD203B41FA5}">
                      <a16:colId xmlns:a16="http://schemas.microsoft.com/office/drawing/2014/main" xmlns="" val="20001"/>
                    </a:ext>
                  </a:extLst>
                </a:gridCol>
              </a:tblGrid>
              <a:tr h="196187">
                <a:tc>
                  <a:txBody>
                    <a:bodyPr/>
                    <a:lstStyle/>
                    <a:p>
                      <a:pPr marL="68263"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000000"/>
                          </a:solidFill>
                          <a:effectLst/>
                          <a:latin typeface="Verdana" pitchFamily="34" charset="0"/>
                          <a:cs typeface="Arial" charset="0"/>
                        </a:rPr>
                        <a:t>Tipo di grafico</a:t>
                      </a:r>
                      <a:endParaRPr kumimoji="0" lang="it-IT" sz="1400" b="1" i="0" u="none" strike="noStrike" cap="none" normalizeH="0" baseline="0" dirty="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68263"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00"/>
                          </a:solidFill>
                          <a:effectLst/>
                          <a:latin typeface="Verdana" pitchFamily="34" charset="0"/>
                          <a:cs typeface="Arial" charset="0"/>
                        </a:rPr>
                        <a:t>Livello di misurazione dei caratteri</a:t>
                      </a:r>
                      <a:endParaRPr kumimoji="0" lang="it-IT" sz="1400" b="1" i="0" u="none" strike="noStrike" cap="none" normalizeH="0" baseline="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xmlns="" val="10000"/>
                  </a:ext>
                </a:extLst>
              </a:tr>
              <a:tr h="588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Grafici a barre o </a:t>
                      </a:r>
                      <a:r>
                        <a:rPr kumimoji="0" lang="it-IT" sz="1400" b="0" i="0" u="none" strike="noStrike" cap="none" normalizeH="0" baseline="0" dirty="0" err="1">
                          <a:ln>
                            <a:noFill/>
                          </a:ln>
                          <a:solidFill>
                            <a:srgbClr val="000000"/>
                          </a:solidFill>
                          <a:effectLst/>
                          <a:latin typeface="Verdana" pitchFamily="34" charset="0"/>
                          <a:cs typeface="Arial" charset="0"/>
                        </a:rPr>
                        <a:t>ortogrammi</a:t>
                      </a:r>
                      <a:r>
                        <a:rPr kumimoji="0" lang="it-IT" sz="1400" b="0" i="0" u="none" strike="noStrike" cap="none" normalizeH="0" baseline="0" dirty="0">
                          <a:ln>
                            <a:noFill/>
                          </a:ln>
                          <a:solidFill>
                            <a:srgbClr val="000000"/>
                          </a:solidFill>
                          <a:effectLst/>
                          <a:latin typeface="Verdana" pitchFamily="34"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Verdana" pitchFamily="34" charset="0"/>
                        <a:buChar char="-"/>
                        <a:tabLst/>
                      </a:pPr>
                      <a:r>
                        <a:rPr kumimoji="0" lang="it-IT" sz="1400" b="0" i="0" u="none" strike="noStrike" cap="none" normalizeH="0" baseline="0" dirty="0">
                          <a:ln>
                            <a:noFill/>
                          </a:ln>
                          <a:solidFill>
                            <a:srgbClr val="000000"/>
                          </a:solidFill>
                          <a:effectLst/>
                          <a:latin typeface="Verdana" pitchFamily="34" charset="0"/>
                          <a:cs typeface="Arial" charset="0"/>
                        </a:rPr>
                        <a:t>a colonne (verticale)</a:t>
                      </a:r>
                    </a:p>
                    <a:p>
                      <a:pPr marL="0" marR="0" lvl="0" indent="0" algn="l" defTabSz="914400" rtl="0" eaLnBrk="1" fontAlgn="base" latinLnBrk="0" hangingPunct="1">
                        <a:lnSpc>
                          <a:spcPct val="100000"/>
                        </a:lnSpc>
                        <a:spcBef>
                          <a:spcPct val="0"/>
                        </a:spcBef>
                        <a:spcAft>
                          <a:spcPct val="0"/>
                        </a:spcAft>
                        <a:buClrTx/>
                        <a:buSzTx/>
                        <a:buFont typeface="Verdana" pitchFamily="34" charset="0"/>
                        <a:buChar char="-"/>
                        <a:tabLst/>
                      </a:pPr>
                      <a:r>
                        <a:rPr kumimoji="0" lang="it-IT" sz="1400" b="0" i="0" u="none" strike="noStrike" cap="none" normalizeH="0" baseline="0" dirty="0">
                          <a:ln>
                            <a:noFill/>
                          </a:ln>
                          <a:solidFill>
                            <a:srgbClr val="000000"/>
                          </a:solidFill>
                          <a:effectLst/>
                          <a:latin typeface="Verdana" pitchFamily="34" charset="0"/>
                          <a:cs typeface="Arial" charset="0"/>
                        </a:rPr>
                        <a:t>a nastri (orizzontale)</a:t>
                      </a:r>
                      <a:endParaRPr kumimoji="0" lang="it-IT" sz="1400" b="0" i="0" u="none" strike="noStrike" cap="none" normalizeH="0" baseline="0" dirty="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a:ln>
                            <a:noFill/>
                          </a:ln>
                          <a:solidFill>
                            <a:srgbClr val="000000"/>
                          </a:solidFill>
                          <a:effectLst/>
                          <a:latin typeface="Verdana" pitchFamily="34" charset="0"/>
                          <a:cs typeface="Arial" charset="0"/>
                        </a:rPr>
                        <a:t>Distribuzioni semplici (serie): caratteri qualitativi; mutabili sconnesse, mutabili rettilinee</a:t>
                      </a:r>
                      <a:endParaRPr kumimoji="0" lang="it-IT" sz="1400" b="0" i="0" u="none" strike="noStrike" cap="none" normalizeH="0" baseline="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xmlns="" val="10001"/>
                  </a:ext>
                </a:extLst>
              </a:tr>
              <a:tr h="784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Diagrammi circolari o areogrammi circolari:</a:t>
                      </a:r>
                    </a:p>
                    <a:p>
                      <a:pPr marL="0" marR="0" lvl="0" indent="0" algn="l" defTabSz="914400" rtl="0" eaLnBrk="1" fontAlgn="base" latinLnBrk="0" hangingPunct="1">
                        <a:lnSpc>
                          <a:spcPct val="100000"/>
                        </a:lnSpc>
                        <a:spcBef>
                          <a:spcPct val="0"/>
                        </a:spcBef>
                        <a:spcAft>
                          <a:spcPct val="0"/>
                        </a:spcAft>
                        <a:buClrTx/>
                        <a:buSzTx/>
                        <a:buFont typeface="Verdana" pitchFamily="34" charset="0"/>
                        <a:buChar char="-"/>
                        <a:tabLst/>
                      </a:pPr>
                      <a:r>
                        <a:rPr kumimoji="0" lang="it-IT" sz="1400" b="0" i="0" u="none" strike="noStrike" cap="none" normalizeH="0" baseline="0" dirty="0">
                          <a:ln>
                            <a:noFill/>
                          </a:ln>
                          <a:solidFill>
                            <a:srgbClr val="000000"/>
                          </a:solidFill>
                          <a:effectLst/>
                          <a:latin typeface="Verdana" pitchFamily="34" charset="0"/>
                          <a:cs typeface="Arial" charset="0"/>
                        </a:rPr>
                        <a:t>a spicchi proporzionali</a:t>
                      </a:r>
                    </a:p>
                    <a:p>
                      <a:pPr marL="0" marR="0" lvl="0" indent="0" algn="l" defTabSz="914400" rtl="0" eaLnBrk="1" fontAlgn="base" latinLnBrk="0" hangingPunct="1">
                        <a:lnSpc>
                          <a:spcPct val="100000"/>
                        </a:lnSpc>
                        <a:spcBef>
                          <a:spcPct val="0"/>
                        </a:spcBef>
                        <a:spcAft>
                          <a:spcPct val="0"/>
                        </a:spcAft>
                        <a:buClrTx/>
                        <a:buSzTx/>
                        <a:buFont typeface="Verdana" pitchFamily="34" charset="0"/>
                        <a:buChar char="-"/>
                        <a:tabLst/>
                      </a:pPr>
                      <a:r>
                        <a:rPr kumimoji="0" lang="it-IT" sz="1400" b="0" i="0" u="none" strike="noStrike" cap="none" normalizeH="0" baseline="0" dirty="0">
                          <a:ln>
                            <a:noFill/>
                          </a:ln>
                          <a:solidFill>
                            <a:srgbClr val="000000"/>
                          </a:solidFill>
                          <a:effectLst/>
                          <a:latin typeface="Verdana" pitchFamily="34" charset="0"/>
                          <a:cs typeface="Arial" charset="0"/>
                        </a:rPr>
                        <a:t>a spicchi uguali</a:t>
                      </a:r>
                      <a:endParaRPr kumimoji="0" lang="it-IT" sz="1400" b="0" i="0" u="none" strike="noStrike" cap="none" normalizeH="0" baseline="0" dirty="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Distribuzioni semplici (serie): caratteri qualitativi; mutabili sconnesse, mutabili rettilinee</a:t>
                      </a:r>
                      <a:endParaRPr kumimoji="0" lang="it-IT" sz="1400" b="0" i="0" u="none" strike="noStrike" cap="none" normalizeH="0" baseline="0" dirty="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xmlns="" val="10002"/>
                  </a:ext>
                </a:extLst>
              </a:tr>
              <a:tr h="392374">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a:ln>
                            <a:noFill/>
                          </a:ln>
                          <a:solidFill>
                            <a:srgbClr val="000000"/>
                          </a:solidFill>
                          <a:effectLst/>
                          <a:latin typeface="Verdana" pitchFamily="34" charset="0"/>
                          <a:cs typeface="Arial" charset="0"/>
                        </a:rPr>
                        <a:t>Diagrammi in coordinate polari</a:t>
                      </a:r>
                      <a:endParaRPr kumimoji="0" lang="it-IT" sz="1400" b="0" i="0" u="none" strike="noStrike" cap="none" normalizeH="0" baseline="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Distribuzioni semplici (serie): caratteri qualitativi; mutabili cicliche</a:t>
                      </a:r>
                      <a:endParaRPr kumimoji="0" lang="it-IT" sz="1400" b="0" i="0" u="none" strike="noStrike" cap="none" normalizeH="0" baseline="0" dirty="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xmlns="" val="10003"/>
                  </a:ext>
                </a:extLst>
              </a:tr>
              <a:tr h="588562">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a:ln>
                            <a:noFill/>
                          </a:ln>
                          <a:solidFill>
                            <a:srgbClr val="000000"/>
                          </a:solidFill>
                          <a:effectLst/>
                          <a:latin typeface="Verdana" pitchFamily="34" charset="0"/>
                          <a:cs typeface="Arial" charset="0"/>
                        </a:rPr>
                        <a:t>Cartogrammi, mappe tematiche</a:t>
                      </a:r>
                      <a:endParaRPr kumimoji="0" lang="it-IT" sz="1400" b="0" i="0" u="none" strike="noStrike" cap="none" normalizeH="0" baseline="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Distribuzioni semplici (serie): caratteri qualitativi mutabili sconnesse riferite a luoghi, territori ecc. (serie territoriali e spaziali)</a:t>
                      </a:r>
                      <a:endParaRPr kumimoji="0" lang="it-IT" sz="1400" b="0" i="0" u="none" strike="noStrike" cap="none" normalizeH="0" baseline="0" dirty="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xmlns="" val="10004"/>
                  </a:ext>
                </a:extLst>
              </a:tr>
              <a:tr h="392374">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a:ln>
                            <a:noFill/>
                          </a:ln>
                          <a:solidFill>
                            <a:srgbClr val="000000"/>
                          </a:solidFill>
                          <a:effectLst/>
                          <a:latin typeface="Verdana" pitchFamily="34" charset="0"/>
                          <a:cs typeface="Arial" charset="0"/>
                        </a:rPr>
                        <a:t>Istogrammi e poligono di frequenza</a:t>
                      </a:r>
                      <a:endParaRPr kumimoji="0" lang="it-IT" sz="1400" b="0" i="0" u="none" strike="noStrike" cap="none" normalizeH="0" baseline="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Distribuzioni semplici (seriazioni): caratteri quantitativi: variabili (continue o semicontinue) divise in classi di valori</a:t>
                      </a:r>
                      <a:endParaRPr kumimoji="0" lang="it-IT" sz="1400" b="0" i="0" u="none" strike="noStrike" cap="none" normalizeH="0" baseline="0" dirty="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xmlns="" val="10005"/>
                  </a:ext>
                </a:extLst>
              </a:tr>
              <a:tr h="658628">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a:ln>
                            <a:noFill/>
                          </a:ln>
                          <a:solidFill>
                            <a:srgbClr val="000000"/>
                          </a:solidFill>
                          <a:effectLst/>
                          <a:latin typeface="Verdana" pitchFamily="34" charset="0"/>
                          <a:cs typeface="Arial" charset="0"/>
                        </a:rPr>
                        <a:t>Diagrammi in coordinate cartesiane ortogonali a canne d'organo</a:t>
                      </a:r>
                      <a:endParaRPr kumimoji="0" lang="it-IT" sz="1400" b="0" i="0" u="none" strike="noStrike" cap="none" normalizeH="0" baseline="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Distribuzioni (seriazioni): caratteri quantitativi: discrete </a:t>
                      </a:r>
                    </a:p>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Distribuzioni semplici: serie temporali riferite a fenomeni discreti</a:t>
                      </a:r>
                      <a:endParaRPr kumimoji="0" lang="it-IT" sz="1400" b="0" i="0" u="none" strike="noStrike" cap="none" normalizeH="0" baseline="0" dirty="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xmlns="" val="10006"/>
                  </a:ext>
                </a:extLst>
              </a:tr>
              <a:tr h="854816">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a:ln>
                            <a:noFill/>
                          </a:ln>
                          <a:solidFill>
                            <a:srgbClr val="000000"/>
                          </a:solidFill>
                          <a:effectLst/>
                          <a:latin typeface="Verdana" pitchFamily="34" charset="0"/>
                          <a:cs typeface="Arial" charset="0"/>
                        </a:rPr>
                        <a:t>Diagrammi in coordinate cartesiane ortogonali (poligoni di frequenza e curve di frequenza)</a:t>
                      </a:r>
                      <a:endParaRPr kumimoji="0" lang="it-IT" sz="1400" b="0" i="0" u="none" strike="noStrike" cap="none" normalizeH="0" baseline="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Distribuzioni (seriazioni): caratteri quantitativi: continue e semicontinue </a:t>
                      </a:r>
                    </a:p>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Distribuzioni semplici: serie temporali riferite a fenomeni continui o semicontinui</a:t>
                      </a:r>
                      <a:endParaRPr kumimoji="0" lang="it-IT" sz="1400" b="0" i="0" u="none" strike="noStrike" cap="none" normalizeH="0" baseline="0" dirty="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xmlns="" val="10007"/>
                  </a:ext>
                </a:extLst>
              </a:tr>
              <a:tr h="588562">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Ideogrammi o pittogrammi o diagrammi a figure simboliche</a:t>
                      </a:r>
                      <a:endParaRPr kumimoji="0" lang="it-IT" sz="1400" b="0" i="0" u="none" strike="noStrike" cap="none" normalizeH="0" baseline="0" dirty="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68263" marR="0" lvl="0" indent="0" algn="l" defTabSz="914400" rtl="0" eaLnBrk="1" fontAlgn="base" latinLnBrk="0" hangingPunct="1">
                        <a:lnSpc>
                          <a:spcPct val="100000"/>
                        </a:lnSpc>
                        <a:spcBef>
                          <a:spcPts val="600"/>
                        </a:spcBef>
                        <a:spcAft>
                          <a:spcPct val="0"/>
                        </a:spcAft>
                        <a:buClrTx/>
                        <a:buSzTx/>
                        <a:buFontTx/>
                        <a:buNone/>
                        <a:tabLst/>
                      </a:pPr>
                      <a:r>
                        <a:rPr kumimoji="0" lang="it-IT" sz="1400" b="0" i="0" u="none" strike="noStrike" cap="none" normalizeH="0" baseline="0" dirty="0">
                          <a:ln>
                            <a:noFill/>
                          </a:ln>
                          <a:solidFill>
                            <a:srgbClr val="000000"/>
                          </a:solidFill>
                          <a:effectLst/>
                          <a:latin typeface="Verdana" pitchFamily="34" charset="0"/>
                          <a:cs typeface="Arial" charset="0"/>
                        </a:rPr>
                        <a:t>Per distribuzioni semplici e doppie e qualsiasi tipo di carattere. Di carattere divulgativo ma non scientifico</a:t>
                      </a:r>
                      <a:endParaRPr kumimoji="0" lang="it-IT" sz="1400" b="0" i="0" u="none" strike="noStrike" cap="none" normalizeH="0" baseline="0" dirty="0">
                        <a:ln>
                          <a:noFill/>
                        </a:ln>
                        <a:solidFill>
                          <a:srgbClr val="993333"/>
                        </a:solidFill>
                        <a:effectLst/>
                        <a:latin typeface="Verdana" pitchFamily="34" charset="0"/>
                        <a:ea typeface="Calibri" pitchFamily="34" charset="0"/>
                        <a:cs typeface="Times New Roman" pitchFamily="18" charset="0"/>
                      </a:endParaRPr>
                    </a:p>
                  </a:txBody>
                  <a:tcPr marL="42689" marR="42689"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0265635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9"/>
          <p:cNvSpPr txBox="1">
            <a:spLocks noChangeArrowheads="1"/>
          </p:cNvSpPr>
          <p:nvPr/>
        </p:nvSpPr>
        <p:spPr bwMode="auto">
          <a:xfrm>
            <a:off x="776288" y="1487488"/>
            <a:ext cx="7861300" cy="366712"/>
          </a:xfrm>
          <a:prstGeom prst="rect">
            <a:avLst/>
          </a:prstGeom>
          <a:noFill/>
          <a:ln w="9525">
            <a:noFill/>
            <a:miter lim="800000"/>
            <a:headEnd/>
            <a:tailEnd/>
          </a:ln>
        </p:spPr>
        <p:txBody>
          <a:bodyPr>
            <a:spAutoFit/>
          </a:bodyPr>
          <a:lstStyle/>
          <a:p>
            <a:pPr>
              <a:spcBef>
                <a:spcPct val="50000"/>
              </a:spcBef>
            </a:pPr>
            <a:endParaRPr lang="it-IT" sz="1800" b="0">
              <a:solidFill>
                <a:srgbClr val="595959"/>
              </a:solidFill>
              <a:latin typeface="Verdana" pitchFamily="34" charset="0"/>
            </a:endParaRPr>
          </a:p>
        </p:txBody>
      </p:sp>
      <p:sp>
        <p:nvSpPr>
          <p:cNvPr id="5" name="Rectangle 3"/>
          <p:cNvSpPr>
            <a:spLocks noGrp="1" noChangeArrowheads="1"/>
          </p:cNvSpPr>
          <p:nvPr>
            <p:ph type="title" idx="4294967295"/>
          </p:nvPr>
        </p:nvSpPr>
        <p:spPr>
          <a:xfrm>
            <a:off x="849313" y="582257"/>
            <a:ext cx="7350125" cy="749300"/>
          </a:xfrm>
          <a:prstGeom prst="rect">
            <a:avLst/>
          </a:prstGeom>
        </p:spPr>
        <p:txBody>
          <a:bodyPr/>
          <a:lstStyle/>
          <a:p>
            <a:pPr marL="449263" indent="-449263" algn="l">
              <a:tabLst>
                <a:tab pos="6996113" algn="l"/>
              </a:tabLst>
            </a:pP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d) Le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componenti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di</a:t>
            </a:r>
            <a:r>
              <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un </a:t>
            </a:r>
            <a:r>
              <a:rPr sz="2400" b="0" dirty="0" err="1">
                <a:solidFill>
                  <a:srgbClr val="C00000"/>
                </a:solidFill>
                <a:effectLst/>
                <a:latin typeface="Verdana" panose="020B0604030504040204" pitchFamily="34" charset="0"/>
                <a:ea typeface="Verdana" panose="020B0604030504040204" pitchFamily="34" charset="0"/>
                <a:cs typeface="Verdana" panose="020B0604030504040204" pitchFamily="34" charset="0"/>
              </a:rPr>
              <a:t>grafico</a:t>
            </a:r>
            <a:endParaRPr sz="2400" b="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101" name="CasellaDiTesto 9"/>
          <p:cNvSpPr txBox="1">
            <a:spLocks noChangeArrowheads="1"/>
          </p:cNvSpPr>
          <p:nvPr/>
        </p:nvSpPr>
        <p:spPr bwMode="auto">
          <a:xfrm>
            <a:off x="849313" y="1222375"/>
            <a:ext cx="7350125" cy="4681538"/>
          </a:xfrm>
          <a:prstGeom prst="rect">
            <a:avLst/>
          </a:prstGeom>
          <a:noFill/>
          <a:ln w="9525">
            <a:noFill/>
            <a:miter lim="800000"/>
            <a:headEnd/>
            <a:tailEnd/>
          </a:ln>
        </p:spPr>
        <p:txBody>
          <a:bodyPr wrap="square">
            <a:spAutoFit/>
          </a:bodyPr>
          <a:lstStyle/>
          <a:p>
            <a:pPr marL="447675" lvl="1" indent="-447675">
              <a:spcBef>
                <a:spcPct val="50000"/>
              </a:spcBef>
              <a:buFont typeface="Arial" charset="0"/>
              <a:buChar char="•"/>
            </a:pPr>
            <a:r>
              <a:rPr lang="it-IT" sz="1800" b="1" dirty="0">
                <a:solidFill>
                  <a:srgbClr val="595959"/>
                </a:solidFill>
                <a:latin typeface="Verdana" pitchFamily="34" charset="0"/>
              </a:rPr>
              <a:t>I dati</a:t>
            </a:r>
            <a:r>
              <a:rPr lang="it-IT" sz="1800" b="0" dirty="0">
                <a:solidFill>
                  <a:srgbClr val="595959"/>
                </a:solidFill>
                <a:latin typeface="Verdana" pitchFamily="34" charset="0"/>
              </a:rPr>
              <a:t>: sono rappresentati in barre, linee, aree o punti.</a:t>
            </a:r>
          </a:p>
          <a:p>
            <a:pPr marL="447675" lvl="1" indent="-447675">
              <a:spcBef>
                <a:spcPct val="50000"/>
              </a:spcBef>
              <a:buFont typeface="Arial" charset="0"/>
              <a:buChar char="•"/>
            </a:pPr>
            <a:r>
              <a:rPr lang="it-IT" sz="1800" b="1" dirty="0">
                <a:solidFill>
                  <a:srgbClr val="595959"/>
                </a:solidFill>
                <a:latin typeface="Verdana" pitchFamily="34" charset="0"/>
              </a:rPr>
              <a:t>Le componenti di supporto</a:t>
            </a:r>
            <a:r>
              <a:rPr lang="it-IT" sz="1800" dirty="0">
                <a:solidFill>
                  <a:srgbClr val="595959"/>
                </a:solidFill>
                <a:latin typeface="Verdana" pitchFamily="34" charset="0"/>
              </a:rPr>
              <a:t>:</a:t>
            </a:r>
            <a:r>
              <a:rPr lang="it-IT" sz="1800" b="0" dirty="0">
                <a:solidFill>
                  <a:srgbClr val="595959"/>
                </a:solidFill>
                <a:latin typeface="Verdana" pitchFamily="34" charset="0"/>
              </a:rPr>
              <a:t> consentono la comprensione dei dati:</a:t>
            </a:r>
          </a:p>
          <a:p>
            <a:pPr marL="1219200" lvl="2" indent="-304800">
              <a:lnSpc>
                <a:spcPct val="80000"/>
              </a:lnSpc>
              <a:spcBef>
                <a:spcPct val="50000"/>
              </a:spcBef>
              <a:buFont typeface="Arial" charset="0"/>
              <a:buChar char="−"/>
            </a:pPr>
            <a:r>
              <a:rPr lang="it-IT" sz="1800" b="0" dirty="0">
                <a:solidFill>
                  <a:srgbClr val="595959"/>
                </a:solidFill>
                <a:latin typeface="Verdana" pitchFamily="34" charset="0"/>
              </a:rPr>
              <a:t>Il titolo del grafico </a:t>
            </a:r>
          </a:p>
          <a:p>
            <a:pPr marL="1219200" lvl="2" indent="-304800">
              <a:lnSpc>
                <a:spcPct val="80000"/>
              </a:lnSpc>
              <a:spcBef>
                <a:spcPct val="50000"/>
              </a:spcBef>
              <a:buFont typeface="Arial" charset="0"/>
              <a:buChar char="−"/>
            </a:pPr>
            <a:r>
              <a:rPr lang="it-IT" sz="1800" b="0" dirty="0">
                <a:solidFill>
                  <a:srgbClr val="595959"/>
                </a:solidFill>
                <a:latin typeface="Verdana" pitchFamily="34" charset="0"/>
              </a:rPr>
              <a:t>I titoli degli assi </a:t>
            </a:r>
          </a:p>
          <a:p>
            <a:pPr marL="1219200" lvl="2" indent="-304800">
              <a:lnSpc>
                <a:spcPct val="80000"/>
              </a:lnSpc>
              <a:spcBef>
                <a:spcPct val="50000"/>
              </a:spcBef>
              <a:buFont typeface="Arial" charset="0"/>
              <a:buChar char="−"/>
            </a:pPr>
            <a:r>
              <a:rPr lang="it-IT" sz="1800" b="0" dirty="0">
                <a:solidFill>
                  <a:srgbClr val="595959"/>
                </a:solidFill>
                <a:latin typeface="Verdana" pitchFamily="34" charset="0"/>
              </a:rPr>
              <a:t>Le etichette degli assi</a:t>
            </a:r>
          </a:p>
          <a:p>
            <a:pPr marL="1219200" lvl="2" indent="-304800">
              <a:lnSpc>
                <a:spcPct val="80000"/>
              </a:lnSpc>
              <a:spcBef>
                <a:spcPct val="50000"/>
              </a:spcBef>
              <a:buFont typeface="Arial" charset="0"/>
              <a:buChar char="−"/>
            </a:pPr>
            <a:r>
              <a:rPr lang="it-IT" sz="1800" b="0" dirty="0">
                <a:solidFill>
                  <a:srgbClr val="595959"/>
                </a:solidFill>
                <a:latin typeface="Verdana" pitchFamily="34" charset="0"/>
              </a:rPr>
              <a:t>L’unità di misura dei dati </a:t>
            </a:r>
          </a:p>
          <a:p>
            <a:pPr marL="1219200" lvl="2" indent="-304800">
              <a:lnSpc>
                <a:spcPct val="80000"/>
              </a:lnSpc>
              <a:spcBef>
                <a:spcPct val="50000"/>
              </a:spcBef>
              <a:buFont typeface="Arial" charset="0"/>
              <a:buChar char="−"/>
            </a:pPr>
            <a:r>
              <a:rPr lang="it-IT" sz="1800" b="0" dirty="0">
                <a:solidFill>
                  <a:srgbClr val="595959"/>
                </a:solidFill>
                <a:latin typeface="Verdana" pitchFamily="34" charset="0"/>
              </a:rPr>
              <a:t>La griglia </a:t>
            </a:r>
          </a:p>
          <a:p>
            <a:pPr marL="1219200" lvl="2" indent="-304800">
              <a:lnSpc>
                <a:spcPct val="80000"/>
              </a:lnSpc>
              <a:spcBef>
                <a:spcPct val="50000"/>
              </a:spcBef>
              <a:buFont typeface="Arial" charset="0"/>
              <a:buChar char="−"/>
            </a:pPr>
            <a:r>
              <a:rPr lang="it-IT" sz="1800" b="0" dirty="0">
                <a:solidFill>
                  <a:srgbClr val="595959"/>
                </a:solidFill>
                <a:latin typeface="Verdana" pitchFamily="34" charset="0"/>
              </a:rPr>
              <a:t>La legenda </a:t>
            </a:r>
          </a:p>
          <a:p>
            <a:pPr marL="1219200" lvl="2" indent="-304800">
              <a:lnSpc>
                <a:spcPct val="80000"/>
              </a:lnSpc>
              <a:spcBef>
                <a:spcPct val="50000"/>
              </a:spcBef>
              <a:buFont typeface="Arial" charset="0"/>
              <a:buChar char="−"/>
            </a:pPr>
            <a:r>
              <a:rPr lang="it-IT" sz="1800" b="0" dirty="0">
                <a:solidFill>
                  <a:srgbClr val="595959"/>
                </a:solidFill>
                <a:latin typeface="Verdana" pitchFamily="34" charset="0"/>
              </a:rPr>
              <a:t>Le etichette dei dati </a:t>
            </a:r>
          </a:p>
          <a:p>
            <a:pPr marL="1219200" lvl="2" indent="-304800">
              <a:lnSpc>
                <a:spcPct val="80000"/>
              </a:lnSpc>
              <a:spcBef>
                <a:spcPct val="50000"/>
              </a:spcBef>
              <a:buFont typeface="Arial" charset="0"/>
              <a:buChar char="−"/>
            </a:pPr>
            <a:r>
              <a:rPr lang="it-IT" sz="1800" b="0" dirty="0">
                <a:solidFill>
                  <a:srgbClr val="595959"/>
                </a:solidFill>
                <a:latin typeface="Verdana" pitchFamily="34" charset="0"/>
              </a:rPr>
              <a:t>Le note </a:t>
            </a:r>
          </a:p>
          <a:p>
            <a:pPr marL="1219200" lvl="2" indent="-304800">
              <a:lnSpc>
                <a:spcPct val="80000"/>
              </a:lnSpc>
              <a:spcBef>
                <a:spcPct val="50000"/>
              </a:spcBef>
              <a:buFont typeface="Arial" charset="0"/>
              <a:buChar char="−"/>
            </a:pPr>
            <a:r>
              <a:rPr lang="it-IT" sz="1800" b="0" dirty="0">
                <a:solidFill>
                  <a:srgbClr val="595959"/>
                </a:solidFill>
                <a:latin typeface="Verdana" pitchFamily="34" charset="0"/>
              </a:rPr>
              <a:t>La fonte dei dati.</a:t>
            </a:r>
          </a:p>
          <a:p>
            <a:pPr marL="447675" lvl="1" indent="-447675">
              <a:spcBef>
                <a:spcPct val="50000"/>
              </a:spcBef>
              <a:buFont typeface="Arial" charset="0"/>
              <a:buChar char="•"/>
            </a:pPr>
            <a:r>
              <a:rPr lang="it-IT" sz="1800" b="1" dirty="0">
                <a:solidFill>
                  <a:srgbClr val="595959"/>
                </a:solidFill>
                <a:latin typeface="Verdana" pitchFamily="34" charset="0"/>
              </a:rPr>
              <a:t>Gli elementi decorativi</a:t>
            </a:r>
            <a:r>
              <a:rPr lang="it-IT" sz="1800" dirty="0">
                <a:solidFill>
                  <a:srgbClr val="595959"/>
                </a:solidFill>
                <a:latin typeface="Verdana" pitchFamily="34" charset="0"/>
              </a:rPr>
              <a:t>:</a:t>
            </a:r>
            <a:r>
              <a:rPr lang="it-IT" sz="1800" b="0" dirty="0">
                <a:solidFill>
                  <a:srgbClr val="595959"/>
                </a:solidFill>
                <a:latin typeface="Verdana" pitchFamily="34" charset="0"/>
              </a:rPr>
              <a:t> non sono legati ai dati.</a:t>
            </a:r>
          </a:p>
        </p:txBody>
      </p:sp>
    </p:spTree>
    <p:extLst>
      <p:ext uri="{BB962C8B-B14F-4D97-AF65-F5344CB8AC3E}">
        <p14:creationId xmlns:p14="http://schemas.microsoft.com/office/powerpoint/2010/main" val="319667937"/>
      </p:ext>
    </p:extLst>
  </p:cSld>
  <p:clrMapOvr>
    <a:masterClrMapping/>
  </p:clrMapOvr>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5380</Words>
  <Application>Microsoft Office PowerPoint</Application>
  <PresentationFormat>Presentazione su schermo (4:3)</PresentationFormat>
  <Paragraphs>459</Paragraphs>
  <Slides>57</Slides>
  <Notes>55</Notes>
  <HiddenSlides>1</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57</vt:i4>
      </vt:variant>
    </vt:vector>
  </HeadingPairs>
  <TitlesOfParts>
    <vt:vector size="67" baseType="lpstr">
      <vt:lpstr>ＭＳ Ｐゴシック</vt:lpstr>
      <vt:lpstr>ＭＳ Ｐゴシック</vt:lpstr>
      <vt:lpstr>Arial</vt:lpstr>
      <vt:lpstr>Calibri</vt:lpstr>
      <vt:lpstr>Comic Sans MS</vt:lpstr>
      <vt:lpstr>Times New Roman</vt:lpstr>
      <vt:lpstr>Verdana</vt:lpstr>
      <vt:lpstr>Wingdings</vt:lpstr>
      <vt:lpstr>copertina</vt:lpstr>
      <vt:lpstr>Grafico</vt:lpstr>
      <vt:lpstr>Presentazione standard di PowerPoint</vt:lpstr>
      <vt:lpstr>INDICE</vt:lpstr>
      <vt:lpstr>1. Introduzione</vt:lpstr>
      <vt:lpstr>a) Obiettivo           (1/2)</vt:lpstr>
      <vt:lpstr>Presentazione standard di PowerPoint</vt:lpstr>
      <vt:lpstr>b) Potenzialità della rappresentazione grafica</vt:lpstr>
      <vt:lpstr>c) Diverse possibilità di rappresentazione</vt:lpstr>
      <vt:lpstr> Tipo di grafico secondo il livello di misurazione dei caratteri</vt:lpstr>
      <vt:lpstr>d) Le componenti di un grafico</vt:lpstr>
      <vt:lpstr>Le componenti di supporto 1/2</vt:lpstr>
      <vt:lpstr>Le componenti di supporto 2/2</vt:lpstr>
      <vt:lpstr>e) La rilevanza dei dati 1/2</vt:lpstr>
      <vt:lpstr>e) La rilevanza dei dati 2/2</vt:lpstr>
      <vt:lpstr>2. Rappresentazioni grafiche di caratteri qualitativi</vt:lpstr>
      <vt:lpstr>a) Grafici a barre (ortogrammi)                  (1/3) </vt:lpstr>
      <vt:lpstr>a) Ortogramma a colonne       (2/3) </vt:lpstr>
      <vt:lpstr>a) Ortogramma a nastri                 (3/3) </vt:lpstr>
      <vt:lpstr>b) Diagrammi circolari                          (1/2) </vt:lpstr>
      <vt:lpstr>b) Diagrammi circolari                         (2/2) </vt:lpstr>
      <vt:lpstr>c) Diagrammi in coordinate polari</vt:lpstr>
      <vt:lpstr>d) Cartogrammi, mappe tematiche             (1/2) </vt:lpstr>
      <vt:lpstr>d) Cartogrammi, mappe tematiche              (2/2) </vt:lpstr>
      <vt:lpstr>3. Rappresentazioni grafiche di caratteri quantitativi</vt:lpstr>
      <vt:lpstr>a) Istogrammi                                         (1/3) </vt:lpstr>
      <vt:lpstr>a) Istogrammi                                        (2/3)                                         </vt:lpstr>
      <vt:lpstr>a) Istogrammi           (3/3) </vt:lpstr>
      <vt:lpstr>b) Diagrammi cartesiani a segmenti     (1/2) </vt:lpstr>
      <vt:lpstr>b) Diagrammi cartesiani a segmenti        (2/2) </vt:lpstr>
      <vt:lpstr>c) Poligono e curva di frequenza per variabili continue                                              (1/4) </vt:lpstr>
      <vt:lpstr>Presentazione standard di PowerPoint</vt:lpstr>
      <vt:lpstr>Presentazione standard di PowerPoint</vt:lpstr>
      <vt:lpstr>Presentazione standard di PowerPoint</vt:lpstr>
      <vt:lpstr>d) Rappresentazioni di tipo informatico     (1/7) </vt:lpstr>
      <vt:lpstr>d) Rappresentazioni di tipo informatico     (2/7) </vt:lpstr>
      <vt:lpstr>d) Rappresentazioni di tipo informatico     (3/7)</vt:lpstr>
      <vt:lpstr>d) Rappresentazioni di tipo informatico    (4/7) </vt:lpstr>
      <vt:lpstr>d) Rappresentazioni di tipo informatico  (5/7) </vt:lpstr>
      <vt:lpstr>d) Rappresentazioni di tipo informatico  (6/7) </vt:lpstr>
      <vt:lpstr>d) Rappresentazioni di tipo informatico     (7/7) </vt:lpstr>
      <vt:lpstr>4. Rappresentazioni grafiche di distribuzioni statistiche doppie</vt:lpstr>
      <vt:lpstr>a) Nuvola dei punti o scatter plot           (1/2) </vt:lpstr>
      <vt:lpstr>a) Nuvola dei punti o scatter plot           (2/2)</vt:lpstr>
      <vt:lpstr>b) Stereogramma                                 (1/3)</vt:lpstr>
      <vt:lpstr>b) Stereogramma                               (2/3)</vt:lpstr>
      <vt:lpstr>b) Stereogramma                                 (3/3) </vt:lpstr>
      <vt:lpstr>c) Diagrammi a barre e cartodiagrammi    (1/4)</vt:lpstr>
      <vt:lpstr>c) Diagrammi a barre e cartodiagrammi   (2/4)</vt:lpstr>
      <vt:lpstr>c) Diagrammi a barre e cartodiagrammi    (3/4)</vt:lpstr>
      <vt:lpstr>c) Diagrammi a barre e cartodiagrammi    (4/4)</vt:lpstr>
      <vt:lpstr>d) Piramide delle età                             (1/2) </vt:lpstr>
      <vt:lpstr>d) Piramide delle età                             (2/2) </vt:lpstr>
      <vt:lpstr>Presentazione standard di PowerPoint</vt:lpstr>
      <vt:lpstr>Le infografiche prima delle infografiche</vt:lpstr>
      <vt:lpstr>Infografiche oggi</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RAPPRESENTAZIONE DEI DATI IN Grafici;</dc:title>
  <dc:creator>Rete della promozione della cultura statistica</dc:creator>
  <cp:keywords>LA RAPPRESENTAZIONE DEI DATI IN Grafici;S2.C2</cp:keywords>
  <cp:lastModifiedBy>Barbara Ascari</cp:lastModifiedBy>
  <cp:revision>203</cp:revision>
  <dcterms:created xsi:type="dcterms:W3CDTF">2012-12-11T11:00:35Z</dcterms:created>
  <dcterms:modified xsi:type="dcterms:W3CDTF">2020-06-11T13:50:01Z</dcterms:modified>
</cp:coreProperties>
</file>