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11" r:id="rId2"/>
    <p:sldId id="368" r:id="rId3"/>
    <p:sldId id="396" r:id="rId4"/>
    <p:sldId id="371" r:id="rId5"/>
    <p:sldId id="372" r:id="rId6"/>
    <p:sldId id="373" r:id="rId7"/>
    <p:sldId id="374" r:id="rId8"/>
    <p:sldId id="375" r:id="rId9"/>
    <p:sldId id="377" r:id="rId10"/>
    <p:sldId id="376" r:id="rId11"/>
    <p:sldId id="378" r:id="rId12"/>
    <p:sldId id="379" r:id="rId13"/>
    <p:sldId id="413" r:id="rId14"/>
    <p:sldId id="412" r:id="rId15"/>
    <p:sldId id="381" r:id="rId16"/>
    <p:sldId id="415" r:id="rId17"/>
    <p:sldId id="383" r:id="rId18"/>
    <p:sldId id="416" r:id="rId19"/>
    <p:sldId id="384" r:id="rId20"/>
    <p:sldId id="402" r:id="rId21"/>
    <p:sldId id="403" r:id="rId22"/>
    <p:sldId id="410" r:id="rId23"/>
    <p:sldId id="388" r:id="rId24"/>
    <p:sldId id="411" r:id="rId25"/>
    <p:sldId id="400" r:id="rId26"/>
    <p:sldId id="408" r:id="rId27"/>
    <p:sldId id="398" r:id="rId28"/>
    <p:sldId id="401" r:id="rId29"/>
    <p:sldId id="417" r:id="rId30"/>
    <p:sldId id="389" r:id="rId31"/>
    <p:sldId id="392" r:id="rId32"/>
    <p:sldId id="393" r:id="rId33"/>
    <p:sldId id="419" r:id="rId3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65950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644" y="78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443-FBCD-464B-A641-477EEE59C588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05DF-48F5-439D-A6F6-8C44BB03A80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53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96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35A6F80D-B8E6-4ABD-B9AF-823FEF4189C0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10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2739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BD0F115-5680-4AE5-8255-0AE0A5CFB333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2479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554C7149-5622-49F1-A1AC-CAFDDE87A906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8098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554C7149-5622-49F1-A1AC-CAFDDE87A906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14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0943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5F33ADAD-001C-4551-970A-A3A26F739C24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15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3885465" y="8686908"/>
            <a:ext cx="2971433" cy="4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E1D219-B8A4-4C28-A013-87EA6EFF6361}" type="slidenum">
              <a:rPr lang="it-IT" altLang="it-IT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it-IT" altLang="it-IT" sz="12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554C7149-5622-49F1-A1AC-CAFDDE87A906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62624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EBBE6D94-2E00-4920-985C-FFBEF4B62382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3885465" y="8686908"/>
            <a:ext cx="2971433" cy="4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20F7C6-E5A1-4531-8441-F549F2A32339}" type="slidenum">
              <a:rPr lang="it-IT" altLang="it-IT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it-IT" altLang="it-IT" sz="12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95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554C7149-5622-49F1-A1AC-CAFDDE87A906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18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36773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22B207F1-34EF-41D6-9644-DAB46346F1E2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27599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A1891D4C-3BD6-4C2A-975B-00BC6EA11029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21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694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107816AF-76B1-4159-B5F0-B9D4CD725B6D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5465" y="8686908"/>
            <a:ext cx="2971433" cy="4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AF1571-EDCC-4EBC-A3D8-E60D1464B14D}" type="slidenum">
              <a:rPr lang="en-GB" altLang="it-IT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GB" altLang="it-IT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8916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A9FD33B7-062C-48BF-B2EF-14AC4A47B682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22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5448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A9FD33B7-062C-48BF-B2EF-14AC4A47B682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23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4087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A9FD33B7-062C-48BF-B2EF-14AC4A47B682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24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08745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263EA027-2A32-4098-975A-3ED71ED2E037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25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954072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263EA027-2A32-4098-975A-3ED71ED2E037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26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704813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D3D8359D-8457-44E8-9AF2-7DB0D8F62013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27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82512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771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9331D3DB-0648-4E0D-9235-54BF17A132B0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30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637461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A17F357-2A30-42E2-8D22-9403C309C57B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31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31722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CA8A5A8-EA2F-4295-B3A6-B896DF9D3746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32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7584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97A6FF41-2C0F-4CA2-A986-6B2829F79339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33292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F58BC-5B2E-4FD8-8DE2-C1066E05FD2A}" type="slidenum">
              <a:rPr lang="en-GB" altLang="it-IT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33</a:t>
            </a:fld>
            <a:endParaRPr lang="en-GB" altLang="it-IT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5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D331420E-3E74-4868-BC03-9B2D381665D9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885465" y="8686908"/>
            <a:ext cx="2971433" cy="4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5861B7-25B0-4571-9D3F-D943C51213A0}" type="slidenum">
              <a:rPr lang="it-IT" altLang="it-IT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it-IT" altLang="it-IT" sz="12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1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3607AF35-61BC-4DA1-951A-37A3F6670D2B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7631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7FB36399-7840-4429-B58D-F0773267D6AB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18760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3ACEFDC4-4CE8-43DB-A11F-E81B325A5D16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76582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AD077935-66B0-4F96-A78B-8FBF01E5224E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8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0547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A294530-9DB4-46A1-B6C2-E8E205059BEC}" type="slidenum">
              <a:rPr lang="it-IT" altLang="it-IT">
                <a:solidFill>
                  <a:srgbClr val="000000"/>
                </a:solidFill>
                <a:latin typeface="Times New Roman" charset="0"/>
              </a:rPr>
              <a:pPr eaLnBrk="1" hangingPunct="1"/>
              <a:t>9</a:t>
            </a:fld>
            <a:endParaRPr lang="it-IT" altLang="it-IT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4522"/>
            <a:ext cx="5486400" cy="411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544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26/05/2020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at.it/it/archivio/22792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at.it/it/dati-analisi-e-prodotti/contenuti-interattivi/contanom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tif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at.it/it/archivio/acqu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istat.it/" TargetMode="External"/><Relationship Id="rId2" Type="http://schemas.openxmlformats.org/officeDocument/2006/relationships/hyperlink" Target="https://docs.google.com/spreadsheets/d/1ahcwhpC162gzmtegpE4Svgr02OYU08rdbKkvipRekw8/edit?usp=shar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s://www.istat.it/it/files/2020/02/indicatori-demografici-2019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2246313"/>
            <a:ext cx="9156700" cy="361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Leggiamo la realtà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attraverso la statistica</a:t>
            </a: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it-IT" sz="3000" dirty="0">
                <a:solidFill>
                  <a:srgbClr val="9E0000"/>
                </a:solidFill>
                <a:latin typeface="+mj-lt"/>
                <a:ea typeface="ＭＳ Ｐゴシック" charset="0"/>
                <a:cs typeface="Arial" charset="0"/>
              </a:rPr>
              <a:t>LE BASI DELLA STATISTICA</a:t>
            </a:r>
          </a:p>
          <a:p>
            <a:pPr algn="ctr"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65225" y="6372226"/>
            <a:ext cx="6048375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Scuola secondaria di primo grado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 Leggiamo la realtà attraverso la statistica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– Le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basi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Pacchetto: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L2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.1</a:t>
            </a:r>
            <a:endParaRPr lang="it-IT" sz="1000" dirty="0">
              <a:solidFill>
                <a:schemeClr val="bg1">
                  <a:lumMod val="50000"/>
                </a:schemeClr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0" y="283192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4200" b="1" dirty="0">
                <a:solidFill>
                  <a:srgbClr val="C00000"/>
                </a:solidFill>
                <a:latin typeface="Verdana" charset="0"/>
              </a:rPr>
              <a:t>E adesso…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sz="4200" b="1" dirty="0">
                <a:solidFill>
                  <a:srgbClr val="C00000"/>
                </a:solidFill>
                <a:latin typeface="Verdana" charset="0"/>
              </a:rPr>
              <a:t>…passiamo alla pratica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57" y="586853"/>
            <a:ext cx="15192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43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731484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Strumenti della statistica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11792" y="1978925"/>
            <a:ext cx="8175008" cy="345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400" dirty="0">
                <a:solidFill>
                  <a:srgbClr val="595959"/>
                </a:solidFill>
                <a:latin typeface="Verdana" charset="0"/>
              </a:rPr>
              <a:t>Quali sono gli strumenti della statistica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400" dirty="0">
                <a:solidFill>
                  <a:srgbClr val="595959"/>
                </a:solidFill>
                <a:latin typeface="Verdana" charset="0"/>
              </a:rPr>
              <a:t>di cui parleremo?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24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>
                <a:srgbClr val="BF251E"/>
              </a:buClr>
              <a:buFont typeface="Times" charset="0"/>
              <a:buChar char="•"/>
            </a:pPr>
            <a:r>
              <a:rPr lang="it-IT" altLang="it-IT" sz="2400" dirty="0">
                <a:solidFill>
                  <a:srgbClr val="C5000B"/>
                </a:solidFill>
                <a:latin typeface="Verdana" charset="0"/>
              </a:rPr>
              <a:t> Frequenze</a:t>
            </a:r>
          </a:p>
          <a:p>
            <a:pPr eaLnBrk="1" hangingPunct="1">
              <a:spcBef>
                <a:spcPts val="450"/>
              </a:spcBef>
              <a:buClr>
                <a:srgbClr val="BF251E"/>
              </a:buClr>
              <a:buFont typeface="Times" charset="0"/>
              <a:buChar char="•"/>
            </a:pPr>
            <a:r>
              <a:rPr lang="it-IT" altLang="it-IT" sz="2400" dirty="0">
                <a:solidFill>
                  <a:srgbClr val="C5000B"/>
                </a:solidFill>
                <a:latin typeface="Verdana" charset="0"/>
              </a:rPr>
              <a:t> Tabelle di frequenza</a:t>
            </a:r>
          </a:p>
          <a:p>
            <a:pPr algn="just" eaLnBrk="1" hangingPunct="1">
              <a:spcBef>
                <a:spcPts val="450"/>
              </a:spcBef>
              <a:buClr>
                <a:srgbClr val="BF251E"/>
              </a:buClr>
              <a:buFont typeface="Times" charset="0"/>
              <a:buChar char="•"/>
            </a:pPr>
            <a:r>
              <a:rPr lang="it-IT" altLang="it-IT" sz="2400" dirty="0">
                <a:solidFill>
                  <a:srgbClr val="C5000B"/>
                </a:solidFill>
                <a:latin typeface="Verdana" charset="0"/>
              </a:rPr>
              <a:t> Indici di posizione </a:t>
            </a:r>
            <a:r>
              <a:rPr lang="it-IT" altLang="it-IT" sz="2400" dirty="0">
                <a:solidFill>
                  <a:srgbClr val="505150"/>
                </a:solidFill>
                <a:latin typeface="Verdana" charset="0"/>
              </a:rPr>
              <a:t>(moda, media, mediana)</a:t>
            </a:r>
          </a:p>
          <a:p>
            <a:pPr algn="just" eaLnBrk="1" hangingPunct="1">
              <a:spcBef>
                <a:spcPts val="450"/>
              </a:spcBef>
              <a:buClr>
                <a:srgbClr val="BF251E"/>
              </a:buClr>
              <a:buFont typeface="Times" charset="0"/>
              <a:buChar char="•"/>
            </a:pPr>
            <a:r>
              <a:rPr lang="it-IT" altLang="it-IT" sz="2400" dirty="0">
                <a:solidFill>
                  <a:srgbClr val="505150"/>
                </a:solidFill>
                <a:latin typeface="Verdana" charset="0"/>
              </a:rPr>
              <a:t> </a:t>
            </a:r>
            <a:r>
              <a:rPr lang="it-IT" altLang="it-IT" sz="2400" dirty="0">
                <a:solidFill>
                  <a:srgbClr val="C00000"/>
                </a:solidFill>
                <a:latin typeface="Verdana" charset="0"/>
              </a:rPr>
              <a:t>Misure di variabilità</a:t>
            </a:r>
            <a:r>
              <a:rPr lang="it-IT" altLang="it-IT" sz="2400" dirty="0">
                <a:solidFill>
                  <a:srgbClr val="505150"/>
                </a:solidFill>
                <a:latin typeface="Verdana" charset="0"/>
              </a:rPr>
              <a:t> (campo di variazione o range)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57" y="257153"/>
            <a:ext cx="13017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630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Le frequenze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533400" y="1328160"/>
            <a:ext cx="8153400" cy="132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I primi conteggi, cioè il numero di volte in cui si presenta ciascuna modalità assunta da una variabile, si chiamano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frequenze.</a:t>
            </a:r>
          </a:p>
          <a:p>
            <a:pPr eaLnBrk="1" hangingPunct="1">
              <a:buClrTx/>
              <a:buFontTx/>
              <a:buNone/>
            </a:pPr>
            <a:endParaRPr lang="it-IT" altLang="it-IT" sz="8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Tahoma" charset="0"/>
            </a:endParaRPr>
          </a:p>
        </p:txBody>
      </p:sp>
      <p:sp>
        <p:nvSpPr>
          <p:cNvPr id="41063" name="Text Box 103"/>
          <p:cNvSpPr txBox="1">
            <a:spLocks noChangeArrowheads="1"/>
          </p:cNvSpPr>
          <p:nvPr/>
        </p:nvSpPr>
        <p:spPr bwMode="auto">
          <a:xfrm>
            <a:off x="457200" y="4406333"/>
            <a:ext cx="3185281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dirty="0">
                <a:solidFill>
                  <a:srgbClr val="404040"/>
                </a:solidFill>
                <a:latin typeface="Verdana" charset="0"/>
              </a:rPr>
              <a:t>Partendo dai dati raccolti, conteggiando quante volte si verifica ogni modalità, si arriva alla </a:t>
            </a:r>
            <a:r>
              <a:rPr lang="it-IT" altLang="it-IT" b="1" dirty="0">
                <a:solidFill>
                  <a:srgbClr val="C5000B"/>
                </a:solidFill>
                <a:latin typeface="Verdana" charset="0"/>
              </a:rPr>
              <a:t>tabella di frequenza!</a:t>
            </a:r>
          </a:p>
        </p:txBody>
      </p:sp>
      <p:graphicFrame>
        <p:nvGraphicFramePr>
          <p:cNvPr id="9" name="Group 54">
            <a:extLst>
              <a:ext uri="{FF2B5EF4-FFF2-40B4-BE49-F238E27FC236}">
                <a16:creationId xmlns:a16="http://schemas.microsoft.com/office/drawing/2014/main" xmlns="" id="{B8F3B919-1455-6348-8969-38FC0BA75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34497"/>
              </p:ext>
            </p:extLst>
          </p:nvPr>
        </p:nvGraphicFramePr>
        <p:xfrm>
          <a:off x="4704436" y="3296318"/>
          <a:ext cx="3800733" cy="2568322"/>
        </p:xfrm>
        <a:graphic>
          <a:graphicData uri="http://schemas.openxmlformats.org/drawingml/2006/table">
            <a:tbl>
              <a:tblPr/>
              <a:tblGrid>
                <a:gridCol w="241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AutoShape 55">
            <a:extLst>
              <a:ext uri="{FF2B5EF4-FFF2-40B4-BE49-F238E27FC236}">
                <a16:creationId xmlns:a16="http://schemas.microsoft.com/office/drawing/2014/main" xmlns="" id="{BA8D9E1D-0635-6649-A2F3-4EA390657337}"/>
              </a:ext>
            </a:extLst>
          </p:cNvPr>
          <p:cNvSpPr>
            <a:spLocks noChangeArrowheads="1"/>
          </p:cNvSpPr>
          <p:nvPr/>
        </p:nvSpPr>
        <p:spPr bwMode="auto">
          <a:xfrm rot="17839453">
            <a:off x="3347113" y="3128494"/>
            <a:ext cx="935038" cy="1120775"/>
          </a:xfrm>
          <a:prstGeom prst="downArrow">
            <a:avLst>
              <a:gd name="adj1" fmla="val 50000"/>
              <a:gd name="adj2" fmla="val 56598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8FC909F-30A6-F241-8A75-638563DE2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0" y="2235084"/>
            <a:ext cx="3098800" cy="1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9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7C92084D-750C-584A-8C85-B67580956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6" y="3122860"/>
            <a:ext cx="2952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marL="84138" indent="14288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Tahoma" charset="0"/>
              </a:rPr>
              <a:t>Le</a:t>
            </a:r>
            <a:r>
              <a:rPr lang="it-IT" altLang="it-IT" b="1" dirty="0">
                <a:solidFill>
                  <a:srgbClr val="595959"/>
                </a:solidFill>
                <a:latin typeface="Tahoma" charset="0"/>
              </a:rPr>
              <a:t> </a:t>
            </a:r>
            <a:r>
              <a:rPr lang="it-IT" altLang="it-IT" b="1" dirty="0">
                <a:solidFill>
                  <a:srgbClr val="C00000"/>
                </a:solidFill>
                <a:latin typeface="Tahoma" charset="0"/>
              </a:rPr>
              <a:t>frequenze assolute</a:t>
            </a:r>
            <a:r>
              <a:rPr lang="it-IT" altLang="it-IT" dirty="0">
                <a:solidFill>
                  <a:srgbClr val="C00000"/>
                </a:solidFill>
                <a:latin typeface="Tahoma" charset="0"/>
              </a:rPr>
              <a:t> </a:t>
            </a:r>
            <a:r>
              <a:rPr lang="it-IT" altLang="it-IT" dirty="0">
                <a:solidFill>
                  <a:srgbClr val="595959"/>
                </a:solidFill>
                <a:latin typeface="Tahoma" charset="0"/>
              </a:rPr>
              <a:t>sono il numero di volte che ciascuna modalità si presenta nella popolazione osservata.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Tahoma" charset="0"/>
            </a:endParaRPr>
          </a:p>
        </p:txBody>
      </p:sp>
      <p:sp>
        <p:nvSpPr>
          <p:cNvPr id="5" name="Rectangle 54">
            <a:extLst>
              <a:ext uri="{FF2B5EF4-FFF2-40B4-BE49-F238E27FC236}">
                <a16:creationId xmlns:a16="http://schemas.microsoft.com/office/drawing/2014/main" xmlns="" id="{A0A55D5B-A7C5-1545-9863-F3F3E56C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32" y="1252257"/>
            <a:ext cx="8675687" cy="143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La tabella è formata da due colonne:</a:t>
            </a:r>
          </a:p>
          <a:p>
            <a:pPr eaLnBrk="1" hangingPunct="1">
              <a:buClrTx/>
              <a:buFontTx/>
              <a:buNone/>
            </a:pPr>
            <a:endParaRPr lang="it-IT" altLang="it-IT" sz="700" dirty="0">
              <a:solidFill>
                <a:srgbClr val="595959"/>
              </a:solidFill>
              <a:latin typeface="Verdana" charset="0"/>
            </a:endParaRPr>
          </a:p>
          <a:p>
            <a:pPr marL="342900" indent="-342900" eaLnBrk="1" hangingPunct="1">
              <a:buClr>
                <a:srgbClr val="BF251E"/>
              </a:buClr>
              <a:buFont typeface="+mj-lt"/>
              <a:buAutoNum type="arabicPeriod"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Modalità </a:t>
            </a:r>
            <a:br>
              <a:rPr lang="it-IT" altLang="it-IT" dirty="0">
                <a:solidFill>
                  <a:srgbClr val="595959"/>
                </a:solidFill>
                <a:latin typeface="Verdana" charset="0"/>
              </a:rPr>
            </a:b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marL="342900" indent="-342900" eaLnBrk="1" hangingPunct="1">
              <a:buClr>
                <a:srgbClr val="BF251E"/>
              </a:buClr>
              <a:buFont typeface="+mj-lt"/>
              <a:buAutoNum type="arabicPeriod"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Frequenze (in caso di numeri interi sono dette </a:t>
            </a:r>
            <a:r>
              <a:rPr lang="it-IT" altLang="it-IT" b="1" dirty="0">
                <a:solidFill>
                  <a:srgbClr val="C00000"/>
                </a:solidFill>
                <a:latin typeface="Verdana" charset="0"/>
              </a:rPr>
              <a:t>assolute</a:t>
            </a:r>
            <a:r>
              <a:rPr lang="it-IT" altLang="it-IT" dirty="0">
                <a:solidFill>
                  <a:srgbClr val="505150"/>
                </a:solidFill>
                <a:latin typeface="Verdana" charset="0"/>
              </a:rPr>
              <a:t>).</a:t>
            </a:r>
          </a:p>
          <a:p>
            <a:pPr eaLnBrk="1" hangingPunct="1">
              <a:buClrTx/>
              <a:buFontTx/>
              <a:buNone/>
            </a:pPr>
            <a:endParaRPr lang="it-IT" altLang="it-IT" sz="800" dirty="0">
              <a:solidFill>
                <a:srgbClr val="595959"/>
              </a:solidFill>
              <a:latin typeface="Verdana" charset="0"/>
            </a:endParaRPr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xmlns="" id="{A2BE6F77-481A-014B-ACEB-0C1B05EB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776" y="5235856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graphicFrame>
        <p:nvGraphicFramePr>
          <p:cNvPr id="7" name="Group 54">
            <a:extLst>
              <a:ext uri="{FF2B5EF4-FFF2-40B4-BE49-F238E27FC236}">
                <a16:creationId xmlns:a16="http://schemas.microsoft.com/office/drawing/2014/main" xmlns="" id="{7E6EDEFB-703B-A34D-A657-BA5A4F352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65929"/>
              </p:ext>
            </p:extLst>
          </p:nvPr>
        </p:nvGraphicFramePr>
        <p:xfrm>
          <a:off x="1071343" y="3059713"/>
          <a:ext cx="3800733" cy="2568322"/>
        </p:xfrm>
        <a:graphic>
          <a:graphicData uri="http://schemas.openxmlformats.org/drawingml/2006/table">
            <a:tbl>
              <a:tblPr/>
              <a:tblGrid>
                <a:gridCol w="241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ssolute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6410E937-0EF4-F94C-8980-5ED41F10B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" y="424532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La tabella di </a:t>
            </a: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frequenza</a:t>
            </a:r>
            <a:endParaRPr lang="it-IT" altLang="it-IT" sz="3800" b="1" dirty="0">
              <a:solidFill>
                <a:srgbClr val="C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Posso fare confronti?...No!</a:t>
            </a:r>
          </a:p>
        </p:txBody>
      </p:sp>
      <p:graphicFrame>
        <p:nvGraphicFramePr>
          <p:cNvPr id="9" name="Group 54">
            <a:extLst>
              <a:ext uri="{FF2B5EF4-FFF2-40B4-BE49-F238E27FC236}">
                <a16:creationId xmlns:a16="http://schemas.microsoft.com/office/drawing/2014/main" xmlns="" id="{B8F3B919-1455-6348-8969-38FC0BA75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39582"/>
              </p:ext>
            </p:extLst>
          </p:nvPr>
        </p:nvGraphicFramePr>
        <p:xfrm>
          <a:off x="350032" y="3062625"/>
          <a:ext cx="3800733" cy="2568322"/>
        </p:xfrm>
        <a:graphic>
          <a:graphicData uri="http://schemas.openxmlformats.org/drawingml/2006/table">
            <a:tbl>
              <a:tblPr/>
              <a:tblGrid>
                <a:gridCol w="241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59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6">
            <a:extLst>
              <a:ext uri="{FF2B5EF4-FFF2-40B4-BE49-F238E27FC236}">
                <a16:creationId xmlns:a16="http://schemas.microsoft.com/office/drawing/2014/main" xmlns="" id="{2672C78C-88A2-F442-8D3F-72CF8F46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8228"/>
            <a:ext cx="7921625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Se prendiamo i dati assoluti delle presenze turistiche </a:t>
            </a: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dei residenti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in Italia nel 2017, non possiamo fare confronti con i dati raccolti in classe.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Le frequenze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assolute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non sono confrontabili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in quanto si riferiscono ad un diverso numero di casi totali.</a:t>
            </a:r>
          </a:p>
        </p:txBody>
      </p:sp>
      <p:graphicFrame>
        <p:nvGraphicFramePr>
          <p:cNvPr id="11" name="Group 54">
            <a:extLst>
              <a:ext uri="{FF2B5EF4-FFF2-40B4-BE49-F238E27FC236}">
                <a16:creationId xmlns:a16="http://schemas.microsoft.com/office/drawing/2014/main" xmlns="" id="{9E723127-BE4B-D34E-9D4C-2C86C50A2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32272"/>
              </p:ext>
            </p:extLst>
          </p:nvPr>
        </p:nvGraphicFramePr>
        <p:xfrm>
          <a:off x="4651664" y="3098787"/>
          <a:ext cx="3800733" cy="2568322"/>
        </p:xfrm>
        <a:graphic>
          <a:graphicData uri="http://schemas.openxmlformats.org/drawingml/2006/table">
            <a:tbl>
              <a:tblPr/>
              <a:tblGrid>
                <a:gridCol w="241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vacanza*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135.012.926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33.068.417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51.523.161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110.046.581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15.586.460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75.391.610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168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 dirty="0"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</a:rPr>
                        <a:t>420.629.155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DA88E6F-9F65-F44C-8A09-A3396AC02C68}"/>
              </a:ext>
            </a:extLst>
          </p:cNvPr>
          <p:cNvSpPr/>
          <p:nvPr/>
        </p:nvSpPr>
        <p:spPr>
          <a:xfrm>
            <a:off x="611187" y="5768215"/>
            <a:ext cx="792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Vengono conteggiati i numeri di giorni di presenza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281243" y="2658596"/>
            <a:ext cx="3776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Studenti per destinazione della vacanza</a:t>
            </a:r>
            <a:endParaRPr lang="it-IT" sz="1400" i="1" dirty="0"/>
          </a:p>
        </p:txBody>
      </p:sp>
      <p:sp>
        <p:nvSpPr>
          <p:cNvPr id="6" name="Rettangolo 5"/>
          <p:cNvSpPr/>
          <p:nvPr/>
        </p:nvSpPr>
        <p:spPr>
          <a:xfrm>
            <a:off x="4571999" y="2587737"/>
            <a:ext cx="4530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Presenze dei residenti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in Italia per destinazione </a:t>
            </a:r>
            <a:endParaRPr lang="it-IT" altLang="it-IT" sz="1400" i="1" dirty="0" smtClean="0">
              <a:solidFill>
                <a:srgbClr val="595959"/>
              </a:solidFill>
              <a:latin typeface="Verdana" charset="0"/>
            </a:endParaRPr>
          </a:p>
          <a:p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della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vacanza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986444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57200" y="356526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Le frequenze relative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68313" y="1052513"/>
            <a:ext cx="79914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Dividendo le frequenze assolute per n, il numero totale delle unità statistiche, si ottengono le frequenze relative.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4572000" y="5902325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1031" name="AutoShape 5"/>
          <p:cNvSpPr>
            <a:spLocks noChangeArrowheads="1"/>
          </p:cNvSpPr>
          <p:nvPr/>
        </p:nvSpPr>
        <p:spPr bwMode="auto">
          <a:xfrm rot="300000" flipH="1">
            <a:off x="7665799" y="2962888"/>
            <a:ext cx="719137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graphicFrame>
        <p:nvGraphicFramePr>
          <p:cNvPr id="4308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07852"/>
              </p:ext>
            </p:extLst>
          </p:nvPr>
        </p:nvGraphicFramePr>
        <p:xfrm>
          <a:off x="1221834" y="2049090"/>
          <a:ext cx="6121400" cy="2770632"/>
        </p:xfrm>
        <a:graphic>
          <a:graphicData uri="http://schemas.openxmlformats.org/drawingml/2006/table">
            <a:tbl>
              <a:tblPr/>
              <a:tblGrid>
                <a:gridCol w="2039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55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Destinazione della vacanza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Frequenze assolute 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Frequenze relative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0,34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ago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0,24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Città d'arte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ollina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0,06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9379191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043588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Totale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65" name="Rectangle 75"/>
          <p:cNvSpPr>
            <a:spLocks noChangeArrowheads="1"/>
          </p:cNvSpPr>
          <p:nvPr/>
        </p:nvSpPr>
        <p:spPr bwMode="auto">
          <a:xfrm rot="5400000">
            <a:off x="5820213" y="3311254"/>
            <a:ext cx="2186047" cy="859994"/>
          </a:xfrm>
          <a:prstGeom prst="rect">
            <a:avLst/>
          </a:prstGeom>
          <a:noFill/>
          <a:ln w="3816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graphicFrame>
        <p:nvGraphicFramePr>
          <p:cNvPr id="10" name="Object 77">
            <a:extLst>
              <a:ext uri="{FF2B5EF4-FFF2-40B4-BE49-F238E27FC236}">
                <a16:creationId xmlns:a16="http://schemas.microsoft.com/office/drawing/2014/main" xmlns="" id="{AFD65300-5EA2-A840-9860-A985E0A45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24677"/>
              </p:ext>
            </p:extLst>
          </p:nvPr>
        </p:nvGraphicFramePr>
        <p:xfrm>
          <a:off x="2060134" y="5445467"/>
          <a:ext cx="492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zione" r:id="rId4" imgW="491473" imgH="491473" progId="Equation.3">
                  <p:embed/>
                </p:oleObj>
              </mc:Choice>
              <mc:Fallback>
                <p:oleObj name="Equazione" r:id="rId4" imgW="491473" imgH="491473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34" y="5445467"/>
                        <a:ext cx="4927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88602C01-67FB-104F-B514-BD60D688C5F7}"/>
              </a:ext>
            </a:extLst>
          </p:cNvPr>
          <p:cNvSpPr/>
          <p:nvPr/>
        </p:nvSpPr>
        <p:spPr>
          <a:xfrm>
            <a:off x="1191085" y="1712960"/>
            <a:ext cx="3776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Studenti per destinazione della vacanza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660213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Posso fare confronti?...Si!</a:t>
            </a:r>
          </a:p>
        </p:txBody>
      </p:sp>
      <p:graphicFrame>
        <p:nvGraphicFramePr>
          <p:cNvPr id="9" name="Group 54">
            <a:extLst>
              <a:ext uri="{FF2B5EF4-FFF2-40B4-BE49-F238E27FC236}">
                <a16:creationId xmlns:a16="http://schemas.microsoft.com/office/drawing/2014/main" xmlns="" id="{B8F3B919-1455-6348-8969-38FC0BA75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6667"/>
              </p:ext>
            </p:extLst>
          </p:nvPr>
        </p:nvGraphicFramePr>
        <p:xfrm>
          <a:off x="244928" y="2768092"/>
          <a:ext cx="3800733" cy="2696956"/>
        </p:xfrm>
        <a:graphic>
          <a:graphicData uri="http://schemas.openxmlformats.org/drawingml/2006/table">
            <a:tbl>
              <a:tblPr/>
              <a:tblGrid>
                <a:gridCol w="241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 relative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0,34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0,24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0,10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0,06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6">
            <a:extLst>
              <a:ext uri="{FF2B5EF4-FFF2-40B4-BE49-F238E27FC236}">
                <a16:creationId xmlns:a16="http://schemas.microsoft.com/office/drawing/2014/main" xmlns="" id="{2672C78C-88A2-F442-8D3F-72CF8F46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8228"/>
            <a:ext cx="792162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Le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frequenze relative permettono agevolmente di fare confronti, infatti non dipendono più da n, il numero delle unità statistiche! </a:t>
            </a:r>
          </a:p>
          <a:p>
            <a:pPr algn="just" eaLnBrk="1" hangingPunct="1"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</p:txBody>
      </p:sp>
      <p:graphicFrame>
        <p:nvGraphicFramePr>
          <p:cNvPr id="11" name="Group 54">
            <a:extLst>
              <a:ext uri="{FF2B5EF4-FFF2-40B4-BE49-F238E27FC236}">
                <a16:creationId xmlns:a16="http://schemas.microsoft.com/office/drawing/2014/main" xmlns="" id="{9E723127-BE4B-D34E-9D4C-2C86C50A2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72749"/>
              </p:ext>
            </p:extLst>
          </p:nvPr>
        </p:nvGraphicFramePr>
        <p:xfrm>
          <a:off x="4578092" y="2768092"/>
          <a:ext cx="3800733" cy="2783638"/>
        </p:xfrm>
        <a:graphic>
          <a:graphicData uri="http://schemas.openxmlformats.org/drawingml/2006/table">
            <a:tbl>
              <a:tblPr/>
              <a:tblGrid>
                <a:gridCol w="241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 relative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0,32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2" name="Object 77">
            <a:extLst>
              <a:ext uri="{FF2B5EF4-FFF2-40B4-BE49-F238E27FC236}">
                <a16:creationId xmlns:a16="http://schemas.microsoft.com/office/drawing/2014/main" xmlns="" id="{55EEB41F-85C1-1348-A28A-F07387B3EA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1225" y="5561906"/>
          <a:ext cx="492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1" name="Equazione" r:id="rId4" imgW="491473" imgH="491473" progId="Equation.3">
                  <p:embed/>
                </p:oleObj>
              </mc:Choice>
              <mc:Fallback>
                <p:oleObj name="Equazione" r:id="rId4" imgW="491473" imgH="491473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561906"/>
                        <a:ext cx="4927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FCFA5B2E-41DC-A546-B80B-5ECB949D105D}"/>
              </a:ext>
            </a:extLst>
          </p:cNvPr>
          <p:cNvSpPr/>
          <p:nvPr/>
        </p:nvSpPr>
        <p:spPr>
          <a:xfrm>
            <a:off x="244928" y="2336423"/>
            <a:ext cx="3776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Studenti per destinazione della vacanza</a:t>
            </a:r>
            <a:endParaRPr lang="it-IT" sz="1400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9E634EBB-99FA-7347-AF7B-870471EC2732}"/>
              </a:ext>
            </a:extLst>
          </p:cNvPr>
          <p:cNvSpPr/>
          <p:nvPr/>
        </p:nvSpPr>
        <p:spPr>
          <a:xfrm>
            <a:off x="4571999" y="2187393"/>
            <a:ext cx="3806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Residenti in Italia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per </a:t>
            </a:r>
            <a:endParaRPr lang="it-IT" altLang="it-IT" sz="1400" i="1" dirty="0" smtClean="0">
              <a:solidFill>
                <a:srgbClr val="595959"/>
              </a:solidFill>
              <a:latin typeface="Verdana" charset="0"/>
            </a:endParaRPr>
          </a:p>
          <a:p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destinazione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della vacanza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1005485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6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44542"/>
              </p:ext>
            </p:extLst>
          </p:nvPr>
        </p:nvGraphicFramePr>
        <p:xfrm>
          <a:off x="538956" y="2144471"/>
          <a:ext cx="8066088" cy="2770632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55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Destinazione della vacanza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Frequenze assolute 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Frequenze relative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Frequenze percentuali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0,34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34%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0,24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24%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0,14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14%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Città d'arte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0,10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10%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Collina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0,06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6%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0,12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12%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Totale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100%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093" name="Text Box 90"/>
          <p:cNvSpPr txBox="1">
            <a:spLocks noChangeArrowheads="1"/>
          </p:cNvSpPr>
          <p:nvPr/>
        </p:nvSpPr>
        <p:spPr bwMode="auto">
          <a:xfrm>
            <a:off x="457200" y="356526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Le frequenze percentuali</a:t>
            </a:r>
          </a:p>
        </p:txBody>
      </p:sp>
      <p:sp>
        <p:nvSpPr>
          <p:cNvPr id="2095" name="Rectangle 92"/>
          <p:cNvSpPr>
            <a:spLocks noChangeArrowheads="1"/>
          </p:cNvSpPr>
          <p:nvPr/>
        </p:nvSpPr>
        <p:spPr bwMode="auto">
          <a:xfrm>
            <a:off x="468313" y="1052513"/>
            <a:ext cx="8294687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Moltiplicando per 100 le frequenze relative si ottengono le frequenze percentuali</a:t>
            </a:r>
          </a:p>
        </p:txBody>
      </p:sp>
      <p:sp>
        <p:nvSpPr>
          <p:cNvPr id="2096" name="Rectangle 93"/>
          <p:cNvSpPr>
            <a:spLocks noChangeArrowheads="1"/>
          </p:cNvSpPr>
          <p:nvPr/>
        </p:nvSpPr>
        <p:spPr bwMode="auto">
          <a:xfrm>
            <a:off x="4572000" y="5437985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2097" name="AutoShape 94"/>
          <p:cNvSpPr>
            <a:spLocks noChangeArrowheads="1"/>
          </p:cNvSpPr>
          <p:nvPr/>
        </p:nvSpPr>
        <p:spPr bwMode="auto">
          <a:xfrm rot="11700000" flipH="1">
            <a:off x="6835775" y="2975772"/>
            <a:ext cx="719138" cy="7318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z="1600" dirty="0"/>
          </a:p>
        </p:txBody>
      </p:sp>
      <p:sp>
        <p:nvSpPr>
          <p:cNvPr id="2098" name="Rectangle 95"/>
          <p:cNvSpPr>
            <a:spLocks noChangeArrowheads="1"/>
          </p:cNvSpPr>
          <p:nvPr/>
        </p:nvSpPr>
        <p:spPr bwMode="auto">
          <a:xfrm rot="5400000">
            <a:off x="7255669" y="3300416"/>
            <a:ext cx="1911350" cy="792162"/>
          </a:xfrm>
          <a:prstGeom prst="rect">
            <a:avLst/>
          </a:prstGeom>
          <a:noFill/>
          <a:ln w="3816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altLang="it-IT" sz="1600" dirty="0"/>
          </a:p>
        </p:txBody>
      </p:sp>
      <p:sp>
        <p:nvSpPr>
          <p:cNvPr id="2099" name="Rectangle 97"/>
          <p:cNvSpPr>
            <a:spLocks noChangeArrowheads="1"/>
          </p:cNvSpPr>
          <p:nvPr/>
        </p:nvSpPr>
        <p:spPr bwMode="auto">
          <a:xfrm>
            <a:off x="612775" y="5631746"/>
            <a:ext cx="79930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Con le frequenze percentuali è ancora più semplice fare confronti!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xmlns="" id="{0F8F62ED-3280-7541-A808-B4A0A646D23A}"/>
                  </a:ext>
                </a:extLst>
              </p:cNvPr>
              <p:cNvSpPr txBox="1"/>
              <p:nvPr/>
            </p:nvSpPr>
            <p:spPr>
              <a:xfrm>
                <a:off x="1822449" y="5209591"/>
                <a:ext cx="5316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𝑓𝑟𝑒𝑞𝑢𝑒𝑛𝑧𝑎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𝑝𝑒𝑟𝑐𝑒𝑛𝑡𝑢𝑎𝑙𝑒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𝑓𝑟𝑒𝑞𝑢𝑒𝑛𝑧𝑎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𝑟𝑒𝑙𝑎𝑡𝑖𝑣𝑎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8F62ED-3280-7541-A808-B4A0A646D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49" y="5209591"/>
                <a:ext cx="5316712" cy="276999"/>
              </a:xfrm>
              <a:prstGeom prst="rect">
                <a:avLst/>
              </a:prstGeom>
              <a:blipFill>
                <a:blip r:embed="rId3"/>
                <a:stretch>
                  <a:fillRect l="-714" r="-476" b="-391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7CB97A4-2C48-C84E-8CAB-D03C49CEDD41}"/>
              </a:ext>
            </a:extLst>
          </p:cNvPr>
          <p:cNvSpPr/>
          <p:nvPr/>
        </p:nvSpPr>
        <p:spPr>
          <a:xfrm>
            <a:off x="539750" y="1789554"/>
            <a:ext cx="3776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Studenti per destinazione della vacanza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413561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84082"/>
            <a:ext cx="868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800" b="1" dirty="0" smtClean="0">
                <a:solidFill>
                  <a:srgbClr val="C00000"/>
                </a:solidFill>
                <a:latin typeface="Verdana" charset="0"/>
              </a:rPr>
              <a:t>Il </a:t>
            </a:r>
            <a:r>
              <a:rPr lang="it-IT" altLang="it-IT" sz="2800" b="1" dirty="0">
                <a:solidFill>
                  <a:srgbClr val="C00000"/>
                </a:solidFill>
                <a:latin typeface="Verdana" charset="0"/>
              </a:rPr>
              <a:t>confronto è facile con le percentuali!</a:t>
            </a:r>
          </a:p>
        </p:txBody>
      </p:sp>
      <p:graphicFrame>
        <p:nvGraphicFramePr>
          <p:cNvPr id="9" name="Group 54">
            <a:extLst>
              <a:ext uri="{FF2B5EF4-FFF2-40B4-BE49-F238E27FC236}">
                <a16:creationId xmlns:a16="http://schemas.microsoft.com/office/drawing/2014/main" xmlns="" id="{B8F3B919-1455-6348-8969-38FC0BA75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03640"/>
              </p:ext>
            </p:extLst>
          </p:nvPr>
        </p:nvGraphicFramePr>
        <p:xfrm>
          <a:off x="261256" y="2248834"/>
          <a:ext cx="4016830" cy="2696956"/>
        </p:xfrm>
        <a:graphic>
          <a:graphicData uri="http://schemas.openxmlformats.org/drawingml/2006/table">
            <a:tbl>
              <a:tblPr/>
              <a:tblGrid>
                <a:gridCol w="1857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 percentuali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34%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24%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14%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10%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6%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12%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100%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6">
            <a:extLst>
              <a:ext uri="{FF2B5EF4-FFF2-40B4-BE49-F238E27FC236}">
                <a16:creationId xmlns:a16="http://schemas.microsoft.com/office/drawing/2014/main" xmlns="" id="{2672C78C-88A2-F442-8D3F-72CF8F46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8228"/>
            <a:ext cx="79216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Le  frequenze percentuali sono facili da leggere... </a:t>
            </a:r>
          </a:p>
        </p:txBody>
      </p:sp>
      <p:graphicFrame>
        <p:nvGraphicFramePr>
          <p:cNvPr id="11" name="Group 54">
            <a:extLst>
              <a:ext uri="{FF2B5EF4-FFF2-40B4-BE49-F238E27FC236}">
                <a16:creationId xmlns:a16="http://schemas.microsoft.com/office/drawing/2014/main" xmlns="" id="{9E723127-BE4B-D34E-9D4C-2C86C50A2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67417"/>
              </p:ext>
            </p:extLst>
          </p:nvPr>
        </p:nvGraphicFramePr>
        <p:xfrm>
          <a:off x="4578092" y="2248834"/>
          <a:ext cx="3800733" cy="2783638"/>
        </p:xfrm>
        <a:graphic>
          <a:graphicData uri="http://schemas.openxmlformats.org/drawingml/2006/table">
            <a:tbl>
              <a:tblPr/>
              <a:tblGrid>
                <a:gridCol w="1839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 percentuali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100%</a:t>
                      </a:r>
                    </a:p>
                  </a:txBody>
                  <a:tcPr marL="8093" marR="8093" marT="8093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76">
            <a:extLst>
              <a:ext uri="{FF2B5EF4-FFF2-40B4-BE49-F238E27FC236}">
                <a16:creationId xmlns:a16="http://schemas.microsoft.com/office/drawing/2014/main" xmlns="" id="{02F3632C-5F69-9549-8DC9-5CF4A3EA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3" y="4777004"/>
            <a:ext cx="792162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Per esempio: </a:t>
            </a:r>
            <a:r>
              <a:rPr lang="it-IT" altLang="it-IT" i="1" dirty="0">
                <a:solidFill>
                  <a:srgbClr val="595959"/>
                </a:solidFill>
                <a:latin typeface="Verdana" charset="0"/>
              </a:rPr>
              <a:t>le città d’arte sono la destinazione della vacanza scelta dal 26% degli Italiani, mentre nella classe solo il 10% degli studenti ha scelto questa meta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D3C92C62-4F0B-484F-89F5-81DD8B578A4D}"/>
              </a:ext>
            </a:extLst>
          </p:cNvPr>
          <p:cNvSpPr/>
          <p:nvPr/>
        </p:nvSpPr>
        <p:spPr>
          <a:xfrm>
            <a:off x="261256" y="1887399"/>
            <a:ext cx="3776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Studenti per destinazione della vacanza</a:t>
            </a:r>
            <a:endParaRPr lang="it-IT" sz="1400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A52CC93-6668-0647-895D-429FFD554321}"/>
              </a:ext>
            </a:extLst>
          </p:cNvPr>
          <p:cNvSpPr/>
          <p:nvPr/>
        </p:nvSpPr>
        <p:spPr>
          <a:xfrm>
            <a:off x="4473429" y="1887399"/>
            <a:ext cx="4668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Residenti in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Italia per </a:t>
            </a:r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destinazione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della vacanza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116252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"/>
          <p:cNvSpPr txBox="1">
            <a:spLocks noChangeArrowheads="1"/>
          </p:cNvSpPr>
          <p:nvPr/>
        </p:nvSpPr>
        <p:spPr bwMode="auto">
          <a:xfrm>
            <a:off x="0" y="424766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3400" b="1" dirty="0">
                <a:solidFill>
                  <a:srgbClr val="C00000"/>
                </a:solidFill>
                <a:latin typeface="Verdana" charset="0"/>
              </a:rPr>
              <a:t>Calcolo delle frequenze percentuali</a:t>
            </a:r>
          </a:p>
        </p:txBody>
      </p:sp>
      <p:sp>
        <p:nvSpPr>
          <p:cNvPr id="3079" name="Text Box 2"/>
          <p:cNvSpPr txBox="1">
            <a:spLocks noChangeArrowheads="1"/>
          </p:cNvSpPr>
          <p:nvPr/>
        </p:nvSpPr>
        <p:spPr bwMode="auto">
          <a:xfrm>
            <a:off x="450056" y="1120091"/>
            <a:ext cx="82438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Gli studenti che sono andati in </a:t>
            </a: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vacanza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sono classificati anche secondo la variabile qualitativa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mezzo di trasporto usato.</a:t>
            </a:r>
            <a:endParaRPr lang="it-IT" altLang="it-IT" dirty="0">
              <a:solidFill>
                <a:srgbClr val="595959"/>
              </a:solidFill>
              <a:latin typeface="Verdana" charset="0"/>
            </a:endParaRPr>
          </a:p>
        </p:txBody>
      </p:sp>
      <p:sp>
        <p:nvSpPr>
          <p:cNvPr id="3133" name="Line 116"/>
          <p:cNvSpPr>
            <a:spLocks noChangeShapeType="1"/>
          </p:cNvSpPr>
          <p:nvPr/>
        </p:nvSpPr>
        <p:spPr bwMode="auto">
          <a:xfrm flipV="1">
            <a:off x="1116013" y="4867275"/>
            <a:ext cx="1368425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sz="1600" dirty="0"/>
          </a:p>
        </p:txBody>
      </p:sp>
      <p:sp>
        <p:nvSpPr>
          <p:cNvPr id="3134" name="Line 117"/>
          <p:cNvSpPr>
            <a:spLocks noChangeShapeType="1"/>
          </p:cNvSpPr>
          <p:nvPr/>
        </p:nvSpPr>
        <p:spPr bwMode="auto">
          <a:xfrm flipV="1">
            <a:off x="1403350" y="4722813"/>
            <a:ext cx="938213" cy="1476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sz="1600" dirty="0"/>
          </a:p>
        </p:txBody>
      </p:sp>
      <p:sp>
        <p:nvSpPr>
          <p:cNvPr id="3135" name="Line 118"/>
          <p:cNvSpPr>
            <a:spLocks noChangeShapeType="1"/>
          </p:cNvSpPr>
          <p:nvPr/>
        </p:nvSpPr>
        <p:spPr bwMode="auto">
          <a:xfrm flipV="1">
            <a:off x="1187450" y="4867275"/>
            <a:ext cx="1296988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sz="1600" dirty="0"/>
          </a:p>
        </p:txBody>
      </p:sp>
      <p:sp>
        <p:nvSpPr>
          <p:cNvPr id="3137" name="AutoShape 120"/>
          <p:cNvSpPr>
            <a:spLocks noChangeArrowheads="1"/>
          </p:cNvSpPr>
          <p:nvPr/>
        </p:nvSpPr>
        <p:spPr bwMode="auto">
          <a:xfrm>
            <a:off x="8123682" y="3315576"/>
            <a:ext cx="366712" cy="485775"/>
          </a:xfrm>
          <a:prstGeom prst="downArrow">
            <a:avLst>
              <a:gd name="adj1" fmla="val 50000"/>
              <a:gd name="adj2" fmla="val 54374"/>
            </a:avLst>
          </a:prstGeom>
          <a:solidFill>
            <a:srgbClr val="C00000"/>
          </a:solidFill>
          <a:ln w="9360" cap="sq">
            <a:solidFill>
              <a:srgbClr val="FE10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600" dirty="0"/>
          </a:p>
        </p:txBody>
      </p:sp>
      <p:sp>
        <p:nvSpPr>
          <p:cNvPr id="3138" name="AutoShape 121"/>
          <p:cNvSpPr>
            <a:spLocks noChangeArrowheads="1"/>
          </p:cNvSpPr>
          <p:nvPr/>
        </p:nvSpPr>
        <p:spPr bwMode="auto">
          <a:xfrm>
            <a:off x="3579541" y="2773363"/>
            <a:ext cx="498747" cy="733425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00000"/>
          </a:solidFill>
          <a:ln w="9360" cap="sq">
            <a:solidFill>
              <a:srgbClr val="FE10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1600" dirty="0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90621"/>
              </p:ext>
            </p:extLst>
          </p:nvPr>
        </p:nvGraphicFramePr>
        <p:xfrm>
          <a:off x="662412" y="1944410"/>
          <a:ext cx="2849674" cy="2353637"/>
        </p:xfrm>
        <a:graphic>
          <a:graphicData uri="http://schemas.openxmlformats.org/drawingml/2006/table">
            <a:tbl>
              <a:tblPr/>
              <a:tblGrid>
                <a:gridCol w="1637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34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Mezzo di trasporto usato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Frequenze assolute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Treno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Aereo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Auto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10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Pullman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Nave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8856235"/>
                  </a:ext>
                </a:extLst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36066"/>
              </p:ext>
            </p:extLst>
          </p:nvPr>
        </p:nvGraphicFramePr>
        <p:xfrm>
          <a:off x="4291007" y="3870442"/>
          <a:ext cx="4114800" cy="2261235"/>
        </p:xfrm>
        <a:graphic>
          <a:graphicData uri="http://schemas.openxmlformats.org/drawingml/2006/table">
            <a:tbl>
              <a:tblPr/>
              <a:tblGrid>
                <a:gridCol w="1560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5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Mezzo di trasporto usato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Frequenze assolute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Frequenze percentuali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Treno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Aereo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Auto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Pullman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Nave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25660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xmlns="" id="{43F6A3CF-6F1B-A644-96D5-E0FB0FB11714}"/>
                  </a:ext>
                </a:extLst>
              </p:cNvPr>
              <p:cNvSpPr txBox="1"/>
              <p:nvPr/>
            </p:nvSpPr>
            <p:spPr>
              <a:xfrm>
                <a:off x="4257626" y="3168768"/>
                <a:ext cx="1444657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100=60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3F6A3CF-6F1B-A644-96D5-E0FB0FB11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26" y="3168768"/>
                <a:ext cx="1444657" cy="520463"/>
              </a:xfrm>
              <a:prstGeom prst="rect">
                <a:avLst/>
              </a:prstGeom>
              <a:blipFill>
                <a:blip r:embed="rId3"/>
                <a:stretch>
                  <a:fillRect l="-1739" t="-4878" r="-1739" b="-146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xmlns="" id="{EEBFCA50-A230-1141-BB24-AFA09E7D3D49}"/>
                  </a:ext>
                </a:extLst>
              </p:cNvPr>
              <p:cNvSpPr txBox="1"/>
              <p:nvPr/>
            </p:nvSpPr>
            <p:spPr>
              <a:xfrm>
                <a:off x="5702283" y="3173757"/>
                <a:ext cx="2311273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100=20 …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BFCA50-A230-1141-BB24-AFA09E7D3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83" y="3173757"/>
                <a:ext cx="2311273" cy="520463"/>
              </a:xfrm>
              <a:prstGeom prst="rect">
                <a:avLst/>
              </a:prstGeom>
              <a:blipFill>
                <a:blip r:embed="rId4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xmlns="" id="{452A6197-9048-3D4C-B9A8-EEB6411C10B6}"/>
              </a:ext>
            </a:extLst>
          </p:cNvPr>
          <p:cNvSpPr/>
          <p:nvPr/>
        </p:nvSpPr>
        <p:spPr>
          <a:xfrm>
            <a:off x="729866" y="4534780"/>
            <a:ext cx="2570381" cy="15968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Nella classe il </a:t>
            </a:r>
            <a:r>
              <a:rPr lang="it-IT" sz="1600" b="1" dirty="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treno</a:t>
            </a:r>
            <a:r>
              <a:rPr lang="it-IT" sz="1600" dirty="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 è il mezzo di trasporto più utilizzato!!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xmlns="" id="{49695651-2D6D-4648-A4C2-E8868D79763E}"/>
                  </a:ext>
                </a:extLst>
              </p:cNvPr>
              <p:cNvSpPr txBox="1"/>
              <p:nvPr/>
            </p:nvSpPr>
            <p:spPr>
              <a:xfrm>
                <a:off x="4078288" y="2136079"/>
                <a:ext cx="4331955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𝑓𝑟𝑒𝑞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𝑝𝑒𝑟𝑐𝑒𝑛𝑡𝑢𝑎𝑙𝑒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𝑓𝑟𝑒𝑞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𝑎𝑠𝑠𝑜𝑙𝑢𝑡𝑎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9695651-2D6D-4648-A4C2-E8868D797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88" y="2136079"/>
                <a:ext cx="4331955" cy="526554"/>
              </a:xfrm>
              <a:prstGeom prst="rect">
                <a:avLst/>
              </a:prstGeom>
              <a:blipFill>
                <a:blip r:embed="rId5"/>
                <a:stretch>
                  <a:fillRect t="-4762" b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18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03313" y="1865313"/>
            <a:ext cx="69659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54831" y="1632882"/>
            <a:ext cx="8746824" cy="4376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Arial" charset="0"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it-IT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Cosa </a:t>
            </a:r>
            <a:r>
              <a:rPr lang="it-IT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studia la </a:t>
            </a:r>
            <a:r>
              <a:rPr lang="it-IT" sz="2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statistica</a:t>
            </a:r>
            <a:endParaRPr lang="it-IT" sz="24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it-IT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Variabile e modalità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it-IT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Unità statistica e popolazione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it-IT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Frequenze (assolute, relative, percentuali)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it-IT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Indici di posizione (media, moda, mediana)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it-IT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Indici di variabilità (campo di variazione o range)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it-IT" sz="24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it-IT" sz="24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36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it-IT" sz="2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endParaRPr lang="it-IT" sz="2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defTabSz="914400">
              <a:buClrTx/>
              <a:buSzTx/>
              <a:buFontTx/>
              <a:buNone/>
              <a:defRPr/>
            </a:pPr>
            <a:r>
              <a:rPr lang="it-IT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it-IT" sz="4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Indice</a:t>
            </a:r>
            <a:endParaRPr lang="it-IT" sz="1800" b="1" dirty="0">
              <a:solidFill>
                <a:srgbClr val="DDDDD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8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rosso, camion, guidando, vecchio&#10;&#10;Descrizione generata automaticamente">
            <a:extLst>
              <a:ext uri="{FF2B5EF4-FFF2-40B4-BE49-F238E27FC236}">
                <a16:creationId xmlns:a16="http://schemas.microsoft.com/office/drawing/2014/main" xmlns="" id="{CDB738BA-E65D-DE43-BB96-E7459AD24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" r="1456"/>
          <a:stretch/>
        </p:blipFill>
        <p:spPr>
          <a:xfrm>
            <a:off x="57429" y="1815416"/>
            <a:ext cx="5078976" cy="33788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9D892E3-A317-8D4D-A7A0-1F9F29D2D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45"/>
          <a:stretch/>
        </p:blipFill>
        <p:spPr>
          <a:xfrm>
            <a:off x="0" y="1120091"/>
            <a:ext cx="9144000" cy="66161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B4A58BF-7923-C24A-B020-5130BF429DA3}"/>
              </a:ext>
            </a:extLst>
          </p:cNvPr>
          <p:cNvSpPr/>
          <p:nvPr/>
        </p:nvSpPr>
        <p:spPr>
          <a:xfrm>
            <a:off x="5479151" y="1994772"/>
            <a:ext cx="3607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Nel 2018 l’auto rimane il mezzo di trasporto più utilizzato per viaggiare (59,2% dei </a:t>
            </a:r>
            <a:r>
              <a:rPr lang="it-IT" dirty="0" smtClean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viaggi), </a:t>
            </a:r>
            <a:r>
              <a:rPr lang="it-IT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seguono aereo (19,8%) e treno (10,0%).</a:t>
            </a: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r>
              <a:rPr lang="it-IT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 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xmlns="" id="{20C07367-829B-104E-89BB-D5CD892C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5" y="424766"/>
            <a:ext cx="873140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400" b="1" dirty="0">
                <a:solidFill>
                  <a:srgbClr val="C00000"/>
                </a:solidFill>
                <a:latin typeface="Verdana" charset="0"/>
              </a:rPr>
              <a:t>In Italia invece…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ABFEFF57-7479-0949-9C50-9650B4350E23}"/>
              </a:ext>
            </a:extLst>
          </p:cNvPr>
          <p:cNvSpPr/>
          <p:nvPr/>
        </p:nvSpPr>
        <p:spPr>
          <a:xfrm>
            <a:off x="152969" y="5297810"/>
            <a:ext cx="477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scoprirne di più </a:t>
            </a:r>
            <a:r>
              <a:rPr lang="it-IT" sz="12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https://www.istat.it/it/archivio/227929</a:t>
            </a:r>
            <a:endParaRPr lang="it-IT" sz="1200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67483F61-44D4-244E-B652-09D8A25DBB93}"/>
              </a:ext>
            </a:extLst>
          </p:cNvPr>
          <p:cNvSpPr/>
          <p:nvPr/>
        </p:nvSpPr>
        <p:spPr>
          <a:xfrm>
            <a:off x="6240106" y="3749950"/>
            <a:ext cx="2636776" cy="16355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In Italia </a:t>
            </a:r>
            <a:r>
              <a:rPr lang="it-IT" sz="1600" b="1" dirty="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l’auto</a:t>
            </a:r>
            <a:r>
              <a:rPr lang="it-IT" sz="1600" dirty="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 è il mezzo di trasporto più utilizzato!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95100D76-6786-3449-9410-1299F434082A}"/>
              </a:ext>
            </a:extLst>
          </p:cNvPr>
          <p:cNvSpPr/>
          <p:nvPr/>
        </p:nvSpPr>
        <p:spPr>
          <a:xfrm>
            <a:off x="152969" y="5607001"/>
            <a:ext cx="7405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Grazie alle percentuali riusciamo a fare il confronto tra i dati della classe e i dati italiani!</a:t>
            </a:r>
          </a:p>
          <a:p>
            <a:endParaRPr lang="it-IT" b="1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6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34624" y="561246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Indici di posizione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634624" y="1256571"/>
            <a:ext cx="8471276" cy="57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1900" dirty="0">
                <a:solidFill>
                  <a:srgbClr val="595959"/>
                </a:solidFill>
                <a:latin typeface="Verdana" charset="0"/>
              </a:rPr>
              <a:t>Si usano per sintetizzare una distribuzione con un </a:t>
            </a:r>
            <a:r>
              <a:rPr lang="it-IT" altLang="it-IT" sz="1900" b="1" dirty="0">
                <a:solidFill>
                  <a:srgbClr val="595959"/>
                </a:solidFill>
                <a:latin typeface="Verdana" charset="0"/>
              </a:rPr>
              <a:t>unico valore.</a:t>
            </a:r>
            <a:endParaRPr lang="it-IT" altLang="it-IT" sz="1900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sz="2400" dirty="0">
                <a:solidFill>
                  <a:srgbClr val="5051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indici di posizione misurano l'ordine di grandezza </a:t>
            </a:r>
            <a:r>
              <a:rPr lang="it-IT" sz="2400" dirty="0" smtClean="0">
                <a:solidFill>
                  <a:srgbClr val="5051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</a:t>
            </a:r>
            <a:r>
              <a:rPr lang="it-IT" sz="2400" dirty="0">
                <a:solidFill>
                  <a:srgbClr val="5051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Variabile di interesse.</a:t>
            </a:r>
            <a:endParaRPr lang="it-IT" altLang="it-IT" sz="1900" dirty="0">
              <a:solidFill>
                <a:srgbClr val="505150"/>
              </a:solidFill>
              <a:latin typeface="Verdana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1900" dirty="0">
                <a:solidFill>
                  <a:srgbClr val="595959"/>
                </a:solidFill>
                <a:latin typeface="Verdana" charset="0"/>
              </a:rPr>
              <a:t>I più noti sono: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Char char="•"/>
            </a:pPr>
            <a:r>
              <a:rPr lang="it-IT" altLang="it-IT" sz="1900" dirty="0">
                <a:solidFill>
                  <a:srgbClr val="595959"/>
                </a:solidFill>
                <a:latin typeface="Verdana" charset="0"/>
              </a:rPr>
              <a:t> moda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Char char="•"/>
            </a:pPr>
            <a:r>
              <a:rPr lang="it-IT" altLang="it-IT" sz="1900" dirty="0">
                <a:solidFill>
                  <a:srgbClr val="595959"/>
                </a:solidFill>
                <a:latin typeface="Verdana" charset="0"/>
              </a:rPr>
              <a:t> media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Char char="•"/>
            </a:pPr>
            <a:r>
              <a:rPr lang="it-IT" altLang="it-IT" sz="1900" dirty="0">
                <a:solidFill>
                  <a:srgbClr val="595959"/>
                </a:solidFill>
                <a:latin typeface="Verdana" charset="0"/>
              </a:rPr>
              <a:t> mediana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1900" dirty="0">
                <a:solidFill>
                  <a:srgbClr val="595959"/>
                </a:solidFill>
                <a:latin typeface="Verdana" charset="0"/>
              </a:rPr>
              <a:t>… ne esistono molti altri, ognuno ha le proprie peculiarità.</a:t>
            </a:r>
            <a:endParaRPr lang="it-IT" altLang="it-IT" sz="1900" i="1" dirty="0">
              <a:solidFill>
                <a:srgbClr val="595959"/>
              </a:solidFill>
              <a:latin typeface="Tahoma" charset="0"/>
            </a:endParaRPr>
          </a:p>
          <a:p>
            <a:pPr algn="just" eaLnBrk="1" hangingPunct="1">
              <a:buClrTx/>
              <a:buFontTx/>
              <a:buNone/>
            </a:pPr>
            <a:endParaRPr lang="it-IT" altLang="it-IT" sz="1900" i="1" dirty="0">
              <a:solidFill>
                <a:srgbClr val="595959"/>
              </a:solidFill>
              <a:latin typeface="Tahoma" charset="0"/>
            </a:endParaRPr>
          </a:p>
          <a:p>
            <a:r>
              <a:rPr 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Attenzione però! </a:t>
            </a:r>
          </a:p>
          <a:p>
            <a:r>
              <a:rPr 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può calcolare la </a:t>
            </a:r>
            <a:r>
              <a:rPr lang="it-IT" b="1" i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 dei mezzi utilizzati</a:t>
            </a:r>
            <a:r>
              <a:rPr 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it-IT" i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risposta è </a:t>
            </a:r>
            <a:r>
              <a:rPr lang="it-IT" b="1" i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it-IT" i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Infatti non tutti i caratteri sono uguali e dovremo scegliere l’indice corretto per ogni tipo di variabile… </a:t>
            </a:r>
          </a:p>
          <a:p>
            <a:endParaRPr lang="it-IT" i="1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i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ricordate la differenza tra variabili </a:t>
            </a:r>
            <a:r>
              <a:rPr lang="it-IT" b="1" i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qualitative e quantitative?</a:t>
            </a:r>
          </a:p>
          <a:p>
            <a:endParaRPr lang="it-IT" altLang="it-IT" b="1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it-IT" altLang="it-IT" sz="2000" dirty="0">
              <a:solidFill>
                <a:srgbClr val="595959"/>
              </a:solidFill>
              <a:latin typeface="Tahoma" charset="0"/>
            </a:endParaRPr>
          </a:p>
          <a:p>
            <a:pPr algn="just" eaLnBrk="1" hangingPunct="1">
              <a:buClrTx/>
              <a:buFontTx/>
              <a:buNone/>
            </a:pPr>
            <a:endParaRPr lang="it-IT" altLang="it-IT" sz="2000" dirty="0">
              <a:solidFill>
                <a:srgbClr val="595959"/>
              </a:solidFill>
              <a:latin typeface="Tahoma" charset="0"/>
            </a:endParaRPr>
          </a:p>
          <a:p>
            <a:pPr algn="just" eaLnBrk="1" hangingPunct="1">
              <a:buClrTx/>
              <a:buFontTx/>
              <a:buNone/>
            </a:pPr>
            <a:endParaRPr lang="it-IT" altLang="it-IT" sz="2000" dirty="0">
              <a:solidFill>
                <a:srgbClr val="59595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5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620976" y="34287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Moda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20976" y="1038203"/>
            <a:ext cx="8153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È la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modalità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con la massima frequenza.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Si può calcolare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per tutti i tipi di caratteri.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800" dirty="0">
              <a:solidFill>
                <a:srgbClr val="595959"/>
              </a:solidFill>
              <a:latin typeface="Verdana" charset="0"/>
            </a:endParaRPr>
          </a:p>
        </p:txBody>
      </p:sp>
      <p:pic>
        <p:nvPicPr>
          <p:cNvPr id="8" name="Immagine 7" descr="Immagine che contiene rosso, camion, guidando, vecchio&#10;&#10;Descrizione generata automaticamente">
            <a:extLst>
              <a:ext uri="{FF2B5EF4-FFF2-40B4-BE49-F238E27FC236}">
                <a16:creationId xmlns:a16="http://schemas.microsoft.com/office/drawing/2014/main" xmlns="" id="{842B5802-F4A3-5E4C-9E93-502223E0D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4" r="1456"/>
          <a:stretch/>
        </p:blipFill>
        <p:spPr>
          <a:xfrm>
            <a:off x="0" y="3269955"/>
            <a:ext cx="4387920" cy="291908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6C7B0D84-2458-8F4F-AA8B-2D8992218761}"/>
              </a:ext>
            </a:extLst>
          </p:cNvPr>
          <p:cNvSpPr/>
          <p:nvPr/>
        </p:nvSpPr>
        <p:spPr>
          <a:xfrm>
            <a:off x="5479151" y="2874882"/>
            <a:ext cx="3607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r>
              <a:rPr lang="it-IT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06FFCF56-0D18-EA46-AF0C-9C708A00C6F2}"/>
              </a:ext>
            </a:extLst>
          </p:cNvPr>
          <p:cNvSpPr/>
          <p:nvPr/>
        </p:nvSpPr>
        <p:spPr>
          <a:xfrm>
            <a:off x="5548686" y="4291431"/>
            <a:ext cx="2606178" cy="174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Italia è l’auto, mentre nella classe è il treno!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xmlns="" id="{069C27F3-6317-B545-9C77-F515BB5ED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63622"/>
              </p:ext>
            </p:extLst>
          </p:nvPr>
        </p:nvGraphicFramePr>
        <p:xfrm>
          <a:off x="5188543" y="1528894"/>
          <a:ext cx="2959413" cy="2308323"/>
        </p:xfrm>
        <a:graphic>
          <a:graphicData uri="http://schemas.openxmlformats.org/drawingml/2006/table">
            <a:tbl>
              <a:tblPr/>
              <a:tblGrid>
                <a:gridCol w="1560591">
                  <a:extLst>
                    <a:ext uri="{9D8B030D-6E8A-4147-A177-3AD203B41FA5}">
                      <a16:colId xmlns:a16="http://schemas.microsoft.com/office/drawing/2014/main" xmlns="" val="1196594489"/>
                    </a:ext>
                  </a:extLst>
                </a:gridCol>
                <a:gridCol w="1398822">
                  <a:extLst>
                    <a:ext uri="{9D8B030D-6E8A-4147-A177-3AD203B41FA5}">
                      <a16:colId xmlns:a16="http://schemas.microsoft.com/office/drawing/2014/main" xmlns="" val="4192004133"/>
                    </a:ext>
                  </a:extLst>
                </a:gridCol>
              </a:tblGrid>
              <a:tr h="75647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Mezzo di trasporto usato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505150"/>
                          </a:solidFill>
                          <a:latin typeface="Verdana"/>
                          <a:ea typeface="+mn-ea"/>
                          <a:cs typeface="+mn-cs"/>
                        </a:rPr>
                        <a:t>Frequenze percentuali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457464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Treno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0" i="0" u="none" strike="noStrike" kern="1200" dirty="0">
                          <a:solidFill>
                            <a:srgbClr val="505150"/>
                          </a:solidFill>
                          <a:latin typeface="Verdana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854109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Aereo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0" i="0" u="none" strike="noStrike" kern="1200" dirty="0">
                          <a:solidFill>
                            <a:srgbClr val="505150"/>
                          </a:solidFill>
                          <a:latin typeface="Verdana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619398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Auto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0" i="0" u="none" strike="noStrike" kern="1200" dirty="0">
                          <a:solidFill>
                            <a:srgbClr val="505150"/>
                          </a:solidFill>
                          <a:latin typeface="Verdana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380350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Pullman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0" i="0" u="none" strike="noStrike" kern="1200" dirty="0">
                          <a:solidFill>
                            <a:srgbClr val="505150"/>
                          </a:solidFill>
                          <a:latin typeface="Verdana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77715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Nave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0" i="0" u="none" strike="noStrike" kern="1200" dirty="0">
                          <a:solidFill>
                            <a:srgbClr val="505150"/>
                          </a:solidFill>
                          <a:latin typeface="Verdana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115500"/>
                  </a:ext>
                </a:extLst>
              </a:tr>
              <a:tr h="2586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505150"/>
                          </a:solidFill>
                          <a:latin typeface="Verdana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505150"/>
                          </a:solidFill>
                          <a:latin typeface="Verdana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3715757"/>
                  </a:ext>
                </a:extLst>
              </a:tr>
            </a:tbl>
          </a:graphicData>
        </a:graphic>
      </p:graphicFrame>
      <p:sp>
        <p:nvSpPr>
          <p:cNvPr id="12" name="AutoShape 55">
            <a:extLst>
              <a:ext uri="{FF2B5EF4-FFF2-40B4-BE49-F238E27FC236}">
                <a16:creationId xmlns:a16="http://schemas.microsoft.com/office/drawing/2014/main" xmlns="" id="{867254D2-BC37-4046-A1CD-894394C0E01E}"/>
              </a:ext>
            </a:extLst>
          </p:cNvPr>
          <p:cNvSpPr>
            <a:spLocks noChangeArrowheads="1"/>
          </p:cNvSpPr>
          <p:nvPr/>
        </p:nvSpPr>
        <p:spPr bwMode="auto">
          <a:xfrm rot="5160000">
            <a:off x="3920401" y="3626871"/>
            <a:ext cx="935038" cy="1120775"/>
          </a:xfrm>
          <a:prstGeom prst="downArrow">
            <a:avLst>
              <a:gd name="adj1" fmla="val 50000"/>
              <a:gd name="adj2" fmla="val 50016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13" name="AutoShape 55">
            <a:extLst>
              <a:ext uri="{FF2B5EF4-FFF2-40B4-BE49-F238E27FC236}">
                <a16:creationId xmlns:a16="http://schemas.microsoft.com/office/drawing/2014/main" xmlns="" id="{19414A83-1E84-5C4F-A59D-AE5E5852FF6E}"/>
              </a:ext>
            </a:extLst>
          </p:cNvPr>
          <p:cNvSpPr>
            <a:spLocks noChangeArrowheads="1"/>
          </p:cNvSpPr>
          <p:nvPr/>
        </p:nvSpPr>
        <p:spPr bwMode="auto">
          <a:xfrm rot="5160000">
            <a:off x="8055506" y="1757903"/>
            <a:ext cx="935038" cy="1120775"/>
          </a:xfrm>
          <a:prstGeom prst="downArrow">
            <a:avLst>
              <a:gd name="adj1" fmla="val 50000"/>
              <a:gd name="adj2" fmla="val 50016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E68237A4-A0EE-C943-9397-057B12D593E6}"/>
              </a:ext>
            </a:extLst>
          </p:cNvPr>
          <p:cNvSpPr/>
          <p:nvPr/>
        </p:nvSpPr>
        <p:spPr>
          <a:xfrm>
            <a:off x="2551863" y="4043154"/>
            <a:ext cx="611646" cy="4965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99837928-8F7E-9F46-AE57-6D1DB2A8D621}"/>
              </a:ext>
            </a:extLst>
          </p:cNvPr>
          <p:cNvSpPr/>
          <p:nvPr/>
        </p:nvSpPr>
        <p:spPr>
          <a:xfrm>
            <a:off x="5006778" y="2224219"/>
            <a:ext cx="1096999" cy="3448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4940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84558" y="342878"/>
            <a:ext cx="895944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Quali sono i nomi </a:t>
            </a: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«alla moda»?</a:t>
            </a:r>
            <a:endParaRPr lang="it-IT" altLang="it-IT" sz="3800" b="1" dirty="0">
              <a:solidFill>
                <a:srgbClr val="C00000"/>
              </a:solidFill>
              <a:latin typeface="Verdana" charset="0"/>
            </a:endParaRP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D96F0172-3334-714A-BA01-908B266B2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4"/>
          <a:stretch/>
        </p:blipFill>
        <p:spPr>
          <a:xfrm>
            <a:off x="1456253" y="1152503"/>
            <a:ext cx="6476168" cy="4965476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C1A82E3C-02E8-EC43-B9E0-557EDDA99888}"/>
              </a:ext>
            </a:extLst>
          </p:cNvPr>
          <p:cNvGrpSpPr/>
          <p:nvPr/>
        </p:nvGrpSpPr>
        <p:grpSpPr>
          <a:xfrm>
            <a:off x="318552" y="2793828"/>
            <a:ext cx="8755584" cy="3669283"/>
            <a:chOff x="318552" y="2793828"/>
            <a:chExt cx="8755584" cy="3669283"/>
          </a:xfrm>
        </p:grpSpPr>
        <p:sp>
          <p:nvSpPr>
            <p:cNvPr id="10" name="AutoShape 55">
              <a:extLst>
                <a:ext uri="{FF2B5EF4-FFF2-40B4-BE49-F238E27FC236}">
                  <a16:creationId xmlns:a16="http://schemas.microsoft.com/office/drawing/2014/main" xmlns="" id="{0F2E6E94-52E7-BF40-8111-D4BD169888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8193987" y="2561365"/>
              <a:ext cx="639524" cy="1120775"/>
            </a:xfrm>
            <a:prstGeom prst="downArrow">
              <a:avLst>
                <a:gd name="adj1" fmla="val 50000"/>
                <a:gd name="adj2" fmla="val 50016"/>
              </a:avLst>
            </a:prstGeom>
            <a:solidFill>
              <a:srgbClr val="C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altLang="it-IT" dirty="0"/>
            </a:p>
          </p:txBody>
        </p:sp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xmlns="" id="{EB388490-9A70-924D-80F5-18C0998349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88026">
              <a:off x="553977" y="2558403"/>
              <a:ext cx="649925" cy="1120775"/>
            </a:xfrm>
            <a:prstGeom prst="downArrow">
              <a:avLst>
                <a:gd name="adj1" fmla="val 50000"/>
                <a:gd name="adj2" fmla="val 50016"/>
              </a:avLst>
            </a:prstGeom>
            <a:solidFill>
              <a:srgbClr val="C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altLang="it-IT" dirty="0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D7B998C1-2B6A-C04E-A920-5556E87B9270}"/>
                </a:ext>
              </a:extLst>
            </p:cNvPr>
            <p:cNvSpPr/>
            <p:nvPr/>
          </p:nvSpPr>
          <p:spPr>
            <a:xfrm>
              <a:off x="693884" y="6001446"/>
              <a:ext cx="7739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rgbClr val="5051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 scoprirne  di più </a:t>
              </a:r>
              <a:r>
                <a:rPr lang="it-IT" sz="1200" dirty="0">
                  <a:solidFill>
                    <a:srgbClr val="5051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4"/>
                </a:rPr>
                <a:t>https://www.istat.it/it/dati-analisi-e-prodotti/contenuti-interattivi/contanomi</a:t>
              </a:r>
              <a:r>
                <a:rPr lang="it-IT" sz="1200" dirty="0">
                  <a:solidFill>
                    <a:srgbClr val="5051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endPara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4A86DE9E-2D27-E241-B735-F9E7DD6B709D}"/>
                </a:ext>
              </a:extLst>
            </p:cNvPr>
            <p:cNvSpPr/>
            <p:nvPr/>
          </p:nvSpPr>
          <p:spPr>
            <a:xfrm>
              <a:off x="1662217" y="2957343"/>
              <a:ext cx="1096999" cy="34485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19A10C2C-0E76-194C-9A2F-31F6173B49CE}"/>
                </a:ext>
              </a:extLst>
            </p:cNvPr>
            <p:cNvSpPr/>
            <p:nvPr/>
          </p:nvSpPr>
          <p:spPr>
            <a:xfrm>
              <a:off x="4694337" y="2957343"/>
              <a:ext cx="1096999" cy="34485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648984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620976" y="34287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Per i caratteri quantitativi?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97176" y="1038203"/>
            <a:ext cx="8153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8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000" dirty="0" smtClean="0">
                <a:solidFill>
                  <a:srgbClr val="595959"/>
                </a:solidFill>
                <a:latin typeface="Verdana" charset="0"/>
              </a:rPr>
              <a:t>L’insegnante, </a:t>
            </a: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nel registro elettronico, ha visualizzato la seguente tabella di frequenza sulle valutazioni dell’ultima verifica dei suoi 19 studenti.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La </a:t>
            </a:r>
            <a:r>
              <a:rPr lang="it-IT" altLang="it-IT" sz="2000" b="1" dirty="0">
                <a:solidFill>
                  <a:srgbClr val="595959"/>
                </a:solidFill>
                <a:latin typeface="Verdana" charset="0"/>
              </a:rPr>
              <a:t>moda</a:t>
            </a: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 è la modalità - voto - più frequente: è il voto 6!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2000" dirty="0">
              <a:solidFill>
                <a:srgbClr val="595959"/>
              </a:solidFill>
              <a:latin typeface="Verdana" charset="0"/>
            </a:endParaRPr>
          </a:p>
        </p:txBody>
      </p:sp>
      <p:graphicFrame>
        <p:nvGraphicFramePr>
          <p:cNvPr id="5023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06657"/>
              </p:ext>
            </p:extLst>
          </p:nvPr>
        </p:nvGraphicFramePr>
        <p:xfrm>
          <a:off x="729346" y="3162278"/>
          <a:ext cx="2809875" cy="2856361"/>
        </p:xfrm>
        <a:graphic>
          <a:graphicData uri="http://schemas.openxmlformats.org/drawingml/2006/table">
            <a:tbl>
              <a:tblPr/>
              <a:tblGrid>
                <a:gridCol w="995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4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54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Voto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Frequenze assolute</a:t>
                      </a:r>
                    </a:p>
                  </a:txBody>
                  <a:tcPr marT="45711" marB="45711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4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4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4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4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4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4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T="45711" marB="4571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0231" name="AutoShape 55"/>
          <p:cNvSpPr>
            <a:spLocks noChangeArrowheads="1"/>
          </p:cNvSpPr>
          <p:nvPr/>
        </p:nvSpPr>
        <p:spPr bwMode="auto">
          <a:xfrm rot="5160000">
            <a:off x="1364506" y="3792332"/>
            <a:ext cx="678699" cy="1120775"/>
          </a:xfrm>
          <a:prstGeom prst="downArrow">
            <a:avLst>
              <a:gd name="adj1" fmla="val 50000"/>
              <a:gd name="adj2" fmla="val 50016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BE63DD57-9481-9348-B47D-387E87966F43}"/>
              </a:ext>
            </a:extLst>
          </p:cNvPr>
          <p:cNvSpPr/>
          <p:nvPr/>
        </p:nvSpPr>
        <p:spPr>
          <a:xfrm>
            <a:off x="4845269" y="2949545"/>
            <a:ext cx="3007413" cy="156990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La moda si può calcolare per tutti i tipi di caratteri, sia quantitativi che qualitativi!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062CBE9-C95E-1745-9BE7-65E1F9942D19}"/>
              </a:ext>
            </a:extLst>
          </p:cNvPr>
          <p:cNvSpPr/>
          <p:nvPr/>
        </p:nvSpPr>
        <p:spPr>
          <a:xfrm>
            <a:off x="4018545" y="5005940"/>
            <a:ext cx="4543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È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più semplice calcolare la moda se i dati sono raccolti in tabella.</a:t>
            </a:r>
          </a:p>
        </p:txBody>
      </p:sp>
    </p:spTree>
    <p:extLst>
      <p:ext uri="{BB962C8B-B14F-4D97-AF65-F5344CB8AC3E}">
        <p14:creationId xmlns:p14="http://schemas.microsoft.com/office/powerpoint/2010/main" val="2350294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"/>
          <p:cNvSpPr txBox="1">
            <a:spLocks noChangeArrowheads="1"/>
          </p:cNvSpPr>
          <p:nvPr/>
        </p:nvSpPr>
        <p:spPr bwMode="auto">
          <a:xfrm>
            <a:off x="525440" y="1635573"/>
            <a:ext cx="79263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Può essere calcolata solo per caratteri </a:t>
            </a:r>
            <a:r>
              <a:rPr lang="it-IT" altLang="it-IT" sz="2000" b="1" dirty="0">
                <a:solidFill>
                  <a:srgbClr val="595959"/>
                </a:solidFill>
                <a:latin typeface="Verdana" charset="0"/>
              </a:rPr>
              <a:t>quantitativi, con modalità numeriche.</a:t>
            </a:r>
            <a:endParaRPr lang="it-IT" altLang="it-IT" sz="20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20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La media, indicata con M, si ottiene sommando tutti valori osservati e dividendo per il numero totale delle unità statistiche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525440" y="397470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Media aritmetica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12481"/>
              </p:ext>
            </p:extLst>
          </p:nvPr>
        </p:nvGraphicFramePr>
        <p:xfrm>
          <a:off x="2427287" y="3951671"/>
          <a:ext cx="41386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6" name="Equazione" r:id="rId4" imgW="491255" imgH="393505" progId="Equation.3">
                  <p:embed/>
                </p:oleObj>
              </mc:Choice>
              <mc:Fallback>
                <p:oleObj name="Equazione" r:id="rId4" imgW="491255" imgH="393505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7" y="3951671"/>
                        <a:ext cx="4138613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e 9"/>
          <p:cNvSpPr/>
          <p:nvPr/>
        </p:nvSpPr>
        <p:spPr>
          <a:xfrm>
            <a:off x="5496910" y="1534510"/>
            <a:ext cx="1860554" cy="5993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675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525440" y="397470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Facciamo un esempio…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525440" y="1471436"/>
            <a:ext cx="8389902" cy="27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La professoressa vuole capire se gli studenti, nell’ultimo compito in classe, sono migliorati. Nel compito precedente avevano preso tutti 5!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Comincia con l’ordinare tutti i voti della sua classe:</a:t>
            </a:r>
          </a:p>
          <a:p>
            <a:pPr algn="ctr" eaLnBrk="1" hangingPunct="1">
              <a:buClrTx/>
              <a:buFontTx/>
              <a:buNone/>
            </a:pPr>
            <a:endParaRPr lang="it-IT" altLang="it-IT" sz="2400" b="1" dirty="0">
              <a:solidFill>
                <a:srgbClr val="595959"/>
              </a:solidFill>
              <a:latin typeface="Verdana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it-IT" altLang="it-IT" sz="2400" b="1" dirty="0">
                <a:solidFill>
                  <a:srgbClr val="E81871"/>
                </a:solidFill>
                <a:latin typeface="Verdana" charset="0"/>
              </a:rPr>
              <a:t>5 5 5 5</a:t>
            </a:r>
            <a:r>
              <a:rPr lang="it-IT" altLang="it-IT" sz="24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400" b="1" dirty="0">
                <a:solidFill>
                  <a:srgbClr val="006600"/>
                </a:solidFill>
                <a:latin typeface="Verdana" charset="0"/>
              </a:rPr>
              <a:t>6 6 6 6 6 6 6 6</a:t>
            </a:r>
            <a:r>
              <a:rPr lang="it-IT" altLang="it-IT" sz="2400" b="1" dirty="0">
                <a:solidFill>
                  <a:srgbClr val="492FE7"/>
                </a:solidFill>
                <a:latin typeface="Verdana" charset="0"/>
              </a:rPr>
              <a:t> 7 7 7 7</a:t>
            </a:r>
            <a:r>
              <a:rPr lang="it-IT" altLang="it-IT" sz="24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400" b="1" dirty="0">
                <a:solidFill>
                  <a:srgbClr val="E81871"/>
                </a:solidFill>
                <a:latin typeface="Verdana" charset="0"/>
              </a:rPr>
              <a:t>8 8</a:t>
            </a:r>
            <a:r>
              <a:rPr lang="it-IT" altLang="it-IT" sz="24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400" b="1" dirty="0">
                <a:solidFill>
                  <a:srgbClr val="9C6F00"/>
                </a:solidFill>
                <a:latin typeface="Verdana" charset="0"/>
              </a:rPr>
              <a:t>9</a:t>
            </a:r>
          </a:p>
          <a:p>
            <a:pPr algn="just" eaLnBrk="1" hangingPunct="1"/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/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/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Per calcolare la media, somma tutti i voti e li divide per il numero degli studenti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97833"/>
              </p:ext>
            </p:extLst>
          </p:nvPr>
        </p:nvGraphicFramePr>
        <p:xfrm>
          <a:off x="1623976" y="4274882"/>
          <a:ext cx="5359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Equazione" r:id="rId4" imgW="491449" imgH="393660" progId="Equation.3">
                  <p:embed/>
                </p:oleObj>
              </mc:Choice>
              <mc:Fallback>
                <p:oleObj name="Equazione" r:id="rId4" imgW="491449" imgH="39366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976" y="4274882"/>
                        <a:ext cx="53594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525440" y="5429338"/>
            <a:ext cx="79994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Per fortuna il voto medio è 6,4 … la situazione della classe è migliorata!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F5625CB-03FE-964C-97D4-CA1E9657ED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3" t="18679" r="11081" b="20659"/>
          <a:stretch/>
        </p:blipFill>
        <p:spPr>
          <a:xfrm>
            <a:off x="7534855" y="0"/>
            <a:ext cx="1709644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9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457200" y="1145064"/>
            <a:ext cx="8305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000" smtClean="0">
                <a:solidFill>
                  <a:srgbClr val="595959"/>
                </a:solidFill>
                <a:latin typeface="Verdana" charset="0"/>
              </a:rPr>
              <a:t>Quando i dati </a:t>
            </a: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sono in tabella la formula cambia. Ogni valore osservato va pesato, cioè moltiplicato, con la relativa frequenza assoluta, tutto diviso per n!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468312" y="333375"/>
            <a:ext cx="85232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Quando </a:t>
            </a: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i dati sono in tabella…</a:t>
            </a:r>
          </a:p>
        </p:txBody>
      </p:sp>
      <p:graphicFrame>
        <p:nvGraphicFramePr>
          <p:cNvPr id="532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8366"/>
              </p:ext>
            </p:extLst>
          </p:nvPr>
        </p:nvGraphicFramePr>
        <p:xfrm>
          <a:off x="981513" y="3465378"/>
          <a:ext cx="4187626" cy="2699096"/>
        </p:xfrm>
        <a:graphic>
          <a:graphicData uri="http://schemas.openxmlformats.org/drawingml/2006/table">
            <a:tbl>
              <a:tblPr/>
              <a:tblGrid>
                <a:gridCol w="97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4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06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Voto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360" marR="9360" marT="9360" marB="0" anchor="ctr" horzOverflow="overflow">
                    <a:lnL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Frequenze assolute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endParaRPr kumimoji="0" lang="it-IT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360" marR="9360" marT="936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Modalità x Frequenze assolute</a:t>
                      </a:r>
                      <a:endParaRPr kumimoji="0" lang="it-IT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360" marR="9360" marT="9360" marB="0" anchor="ctr" horzOverflow="overflow">
                    <a:lnL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9360" marR="9360" marT="9360" marB="0" anchor="ctr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20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9360" marR="9360" marT="9360" marB="0" anchor="ctr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8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48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9360" marR="9360" marT="9360" marB="0" anchor="ctr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28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0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8</a:t>
                      </a:r>
                    </a:p>
                  </a:txBody>
                  <a:tcPr marL="9360" marR="9360" marT="9360" marB="0" anchor="ctr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16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</a:txBody>
                  <a:tcPr marL="9360" marR="9360" marT="9360" marB="0" anchor="ctr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</a:txBody>
                  <a:tcPr marL="9360" marR="9360" marT="9360" marB="0" horzOverflow="overflow">
                    <a:lnL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8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Somma 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360" marR="9360" marT="9360" marB="0" anchor="ctr" horzOverflow="overflow">
                    <a:lnL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19</a:t>
                      </a:r>
                    </a:p>
                  </a:txBody>
                  <a:tcPr marL="9360" marR="9360" marT="936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121</a:t>
                      </a:r>
                    </a:p>
                  </a:txBody>
                  <a:tcPr marL="9360" marR="9360" marT="9360" marB="0" horzOverflow="overflow">
                    <a:lnL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1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D48FD122-1A0C-6748-BE45-17303A26878D}"/>
                  </a:ext>
                </a:extLst>
              </p:cNvPr>
              <p:cNvSpPr txBox="1"/>
              <p:nvPr/>
            </p:nvSpPr>
            <p:spPr>
              <a:xfrm>
                <a:off x="733226" y="2443484"/>
                <a:ext cx="8138413" cy="706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3200" b="0" i="1" dirty="0">
                    <a:ea typeface="Cambria Math" panose="02040503050406030204" pitchFamily="18" charset="0"/>
                  </a:rPr>
                  <a:t>M </a:t>
                </a:r>
                <a:r>
                  <a:rPr lang="it-IT" sz="3200" b="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5∙4+6∙8+7∙4+8∙2+9∙1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121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=6,4</m:t>
                    </m:r>
                  </m:oMath>
                </a14:m>
                <a:endParaRPr lang="it-IT" sz="3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8FD122-1A0C-6748-BE45-17303A268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6" y="2443484"/>
                <a:ext cx="8138413" cy="706091"/>
              </a:xfrm>
              <a:prstGeom prst="rect">
                <a:avLst/>
              </a:prstGeom>
              <a:blipFill>
                <a:blip r:embed="rId3"/>
                <a:stretch>
                  <a:fillRect l="-2960" t="-3571" b="-160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832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, verde&#10;&#10;Descrizione generata automaticamente">
            <a:extLst>
              <a:ext uri="{FF2B5EF4-FFF2-40B4-BE49-F238E27FC236}">
                <a16:creationId xmlns:a16="http://schemas.microsoft.com/office/drawing/2014/main" xmlns="" id="{736DE2C0-FDE2-AB41-A1DE-2AD327E0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26" y="395122"/>
            <a:ext cx="5374667" cy="4372242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A009EC-9080-8C49-A4A0-AAEFF7BF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2" y="5134701"/>
            <a:ext cx="79994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Per calcolarla basta sommare i litri di acqua usati giornalmente e poi dividerli per tutti i residenti in Italia.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CBF0E3A-8B13-FB4B-8CF3-7D3D9D93AB2E}"/>
              </a:ext>
            </a:extLst>
          </p:cNvPr>
          <p:cNvSpPr/>
          <p:nvPr/>
        </p:nvSpPr>
        <p:spPr>
          <a:xfrm>
            <a:off x="939734" y="6378766"/>
            <a:ext cx="4700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scoprirne di più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https://www.istat.it/it/archivio/acqua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7090" y="1397090"/>
            <a:ext cx="8229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Alcuni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esempi 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di utilizzo 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della media</a:t>
            </a:r>
            <a:endParaRPr lang="it-IT" altLang="it-IT" sz="3800" b="1" dirty="0">
              <a:solidFill>
                <a:srgbClr val="C00000"/>
              </a:solidFill>
              <a:latin typeface="Verdana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B26EA17-E00F-464F-B34A-E80792200D8D}"/>
              </a:ext>
            </a:extLst>
          </p:cNvPr>
          <p:cNvSpPr/>
          <p:nvPr/>
        </p:nvSpPr>
        <p:spPr>
          <a:xfrm>
            <a:off x="457199" y="2874206"/>
            <a:ext cx="2519083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>
              <a:spcBef>
                <a:spcPts val="1125"/>
              </a:spcBef>
            </a:pPr>
            <a:r>
              <a:rPr lang="it-IT" dirty="0">
                <a:solidFill>
                  <a:srgbClr val="595959"/>
                </a:solidFill>
                <a:latin typeface="Verdana" charset="0"/>
              </a:rPr>
              <a:t>In Italia nel 2018 ogni abitante ha usato, in </a:t>
            </a:r>
            <a:r>
              <a:rPr lang="it-IT" b="1" dirty="0">
                <a:solidFill>
                  <a:srgbClr val="595959"/>
                </a:solidFill>
                <a:latin typeface="Verdana" charset="0"/>
              </a:rPr>
              <a:t>media</a:t>
            </a:r>
            <a:r>
              <a:rPr lang="it-IT" dirty="0">
                <a:solidFill>
                  <a:srgbClr val="595959"/>
                </a:solidFill>
                <a:latin typeface="Verdana" charset="0"/>
              </a:rPr>
              <a:t>, 237 litri di acqua al giorno.</a:t>
            </a:r>
          </a:p>
          <a:p>
            <a:pPr algn="just">
              <a:spcBef>
                <a:spcPts val="1125"/>
              </a:spcBef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A009EC-9080-8C49-A4A0-AAEFF7BF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77" y="3877388"/>
            <a:ext cx="7999413" cy="17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45,7 anni è l’età media degli italiani!</a:t>
            </a:r>
          </a:p>
          <a:p>
            <a:pPr algn="just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Per calcolare l’età media basta sommare gli anni vissuti di tutti i residenti in Italia e dividerli per il loro numero (60,3 milioni).</a:t>
            </a:r>
          </a:p>
          <a:p>
            <a:pPr algn="just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Per approfondire il procedimento è possibile scaricare il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  <a:hlinkClick r:id="rId2"/>
              </a:rPr>
              <a:t>foglio elettronico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e aggiornarlo con i dati Istat del </a:t>
            </a:r>
            <a:r>
              <a:rPr lang="it-IT" altLang="it-IT" dirty="0" smtClean="0">
                <a:solidFill>
                  <a:srgbClr val="595959"/>
                </a:solidFill>
                <a:latin typeface="Verdana" charset="0"/>
                <a:hlinkClick r:id="rId3"/>
              </a:rPr>
              <a:t>sito</a:t>
            </a: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.</a:t>
            </a:r>
            <a:endParaRPr lang="it-IT" altLang="it-IT" dirty="0">
              <a:solidFill>
                <a:srgbClr val="595959"/>
              </a:solidFill>
              <a:latin typeface="Verdana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CBF0E3A-8B13-FB4B-8CF3-7D3D9D93AB2E}"/>
              </a:ext>
            </a:extLst>
          </p:cNvPr>
          <p:cNvSpPr/>
          <p:nvPr/>
        </p:nvSpPr>
        <p:spPr>
          <a:xfrm>
            <a:off x="449877" y="6386125"/>
            <a:ext cx="7136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scoprirne di più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https://www.istat.it/it/files//2020/02/indicatori-demografici-2019.pdf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9547" y="333375"/>
            <a:ext cx="8229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Media aritmetica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49A8AEAB-7ECB-B947-A774-B1BDD1230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168"/>
            <a:ext cx="9144000" cy="3837519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xmlns="" id="{D288FC81-8734-7A49-8B3D-5B344C3326FA}"/>
              </a:ext>
            </a:extLst>
          </p:cNvPr>
          <p:cNvSpPr/>
          <p:nvPr/>
        </p:nvSpPr>
        <p:spPr>
          <a:xfrm>
            <a:off x="6531429" y="768829"/>
            <a:ext cx="2246810" cy="16314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9094" name="Picture 6">
            <a:hlinkClick r:id="rId3"/>
            <a:extLst>
              <a:ext uri="{FF2B5EF4-FFF2-40B4-BE49-F238E27FC236}">
                <a16:creationId xmlns:a16="http://schemas.microsoft.com/office/drawing/2014/main" xmlns="" id="{0E50E776-75D9-D647-AC42-7C2711A4F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80"/>
          <a:stretch/>
        </p:blipFill>
        <p:spPr bwMode="auto">
          <a:xfrm>
            <a:off x="6252938" y="5388071"/>
            <a:ext cx="219635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34624" y="506654"/>
            <a:ext cx="822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Cosa studia la </a:t>
            </a: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statistica</a:t>
            </a:r>
            <a:endParaRPr lang="it-IT" altLang="it-IT" sz="3800" b="1" dirty="0">
              <a:solidFill>
                <a:srgbClr val="C00000"/>
              </a:solidFill>
              <a:latin typeface="Verdana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04775" y="1429603"/>
            <a:ext cx="7900914" cy="39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La statistica raccoglie, ordina, riassume, presenta e analizza i dati, trae valide conclusioni e </a:t>
            </a:r>
            <a:r>
              <a:rPr lang="it-IT" altLang="it-IT" sz="2200" dirty="0" smtClean="0">
                <a:solidFill>
                  <a:srgbClr val="595959"/>
                </a:solidFill>
                <a:latin typeface="Verdana" charset="0"/>
              </a:rPr>
              <a:t>consente di prendere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ragionevoli decisioni sulla base di analisi.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DDEAD41-A32D-0244-A86B-C23199125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10" y="4033146"/>
            <a:ext cx="4603124" cy="25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1588" eaLnBrk="0" hangingPunct="0"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588" algn="l"/>
                <a:tab pos="915988" algn="l"/>
                <a:tab pos="1830388" algn="l"/>
                <a:tab pos="2744788" algn="l"/>
                <a:tab pos="3659188" algn="l"/>
                <a:tab pos="4573588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SzPct val="135000"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La statistica cerca di estrarre il </a:t>
            </a: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“succo”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da enormi quantità di informazioni, dà voce ai numeri con l’aiuto di </a:t>
            </a:r>
            <a:r>
              <a:rPr lang="it-IT" altLang="it-IT" sz="2200" b="1" dirty="0">
                <a:solidFill>
                  <a:srgbClr val="C00000"/>
                </a:solidFill>
                <a:latin typeface="Verdana" charset="0"/>
              </a:rPr>
              <a:t>tabelle, grafici e indici.</a:t>
            </a:r>
          </a:p>
          <a:p>
            <a:pPr algn="just" eaLnBrk="1" hangingPunct="1">
              <a:spcBef>
                <a:spcPts val="450"/>
              </a:spcBef>
              <a:buClrTx/>
              <a:buSzPct val="135000"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Tx/>
              <a:buSzPct val="135000"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</p:txBody>
      </p:sp>
      <p:pic>
        <p:nvPicPr>
          <p:cNvPr id="6" name="Elemento grafico 5" descr="Grafico a barre da destra a sinistra">
            <a:extLst>
              <a:ext uri="{FF2B5EF4-FFF2-40B4-BE49-F238E27FC236}">
                <a16:creationId xmlns:a16="http://schemas.microsoft.com/office/drawing/2014/main" xmlns="" id="{752A9221-189D-E644-8909-91F32481F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59681" y="4872263"/>
            <a:ext cx="914400" cy="914400"/>
          </a:xfrm>
          <a:prstGeom prst="rect">
            <a:avLst/>
          </a:prstGeom>
        </p:spPr>
      </p:pic>
      <p:pic>
        <p:nvPicPr>
          <p:cNvPr id="8" name="Elemento grafico 7" descr="Tabella">
            <a:extLst>
              <a:ext uri="{FF2B5EF4-FFF2-40B4-BE49-F238E27FC236}">
                <a16:creationId xmlns:a16="http://schemas.microsoft.com/office/drawing/2014/main" xmlns="" id="{C711BC6E-0BFC-594F-8A52-6E8D34796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77595" y="5314025"/>
            <a:ext cx="914400" cy="914400"/>
          </a:xfrm>
          <a:prstGeom prst="rect">
            <a:avLst/>
          </a:prstGeom>
        </p:spPr>
      </p:pic>
      <p:pic>
        <p:nvPicPr>
          <p:cNvPr id="10" name="Elemento grafico 9" descr="Sottotitoli da destra a sinistra">
            <a:extLst>
              <a:ext uri="{FF2B5EF4-FFF2-40B4-BE49-F238E27FC236}">
                <a16:creationId xmlns:a16="http://schemas.microsoft.com/office/drawing/2014/main" xmlns="" id="{6D201472-2346-064C-8CDC-0BE21CFAD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29109" y="3065367"/>
            <a:ext cx="914400" cy="914400"/>
          </a:xfrm>
          <a:prstGeom prst="rect">
            <a:avLst/>
          </a:prstGeom>
        </p:spPr>
      </p:pic>
      <p:pic>
        <p:nvPicPr>
          <p:cNvPr id="12" name="Elemento grafico 11" descr="Sottotitoli">
            <a:extLst>
              <a:ext uri="{FF2B5EF4-FFF2-40B4-BE49-F238E27FC236}">
                <a16:creationId xmlns:a16="http://schemas.microsoft.com/office/drawing/2014/main" xmlns="" id="{FD5BD222-E96D-BC4D-9254-94241B468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08802" y="2507086"/>
            <a:ext cx="914400" cy="914400"/>
          </a:xfrm>
          <a:prstGeom prst="rect">
            <a:avLst/>
          </a:prstGeom>
        </p:spPr>
      </p:pic>
      <p:pic>
        <p:nvPicPr>
          <p:cNvPr id="14" name="Elemento grafico 13" descr="Sottotitoli">
            <a:extLst>
              <a:ext uri="{FF2B5EF4-FFF2-40B4-BE49-F238E27FC236}">
                <a16:creationId xmlns:a16="http://schemas.microsoft.com/office/drawing/2014/main" xmlns="" id="{0254749D-DAE7-4B40-A76E-8057760025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50518" y="2955288"/>
            <a:ext cx="914400" cy="914400"/>
          </a:xfrm>
          <a:prstGeom prst="rect">
            <a:avLst/>
          </a:prstGeom>
        </p:spPr>
      </p:pic>
      <p:pic>
        <p:nvPicPr>
          <p:cNvPr id="18" name="Elemento grafico 17" descr="Sottotitoli da destra a sinistra">
            <a:extLst>
              <a:ext uri="{FF2B5EF4-FFF2-40B4-BE49-F238E27FC236}">
                <a16:creationId xmlns:a16="http://schemas.microsoft.com/office/drawing/2014/main" xmlns="" id="{3CE67F21-C13E-E143-AAFC-5DC779F571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099298" y="2925489"/>
            <a:ext cx="914400" cy="914400"/>
          </a:xfrm>
          <a:prstGeom prst="rect">
            <a:avLst/>
          </a:prstGeom>
        </p:spPr>
      </p:pic>
      <p:pic>
        <p:nvPicPr>
          <p:cNvPr id="19" name="Elemento grafico 18" descr="Sottotitoli">
            <a:extLst>
              <a:ext uri="{FF2B5EF4-FFF2-40B4-BE49-F238E27FC236}">
                <a16:creationId xmlns:a16="http://schemas.microsoft.com/office/drawing/2014/main" xmlns="" id="{51F60B4C-D9CB-7A44-9C27-9F2C1233E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58527" y="3561364"/>
            <a:ext cx="914400" cy="914400"/>
          </a:xfrm>
          <a:prstGeom prst="rect">
            <a:avLst/>
          </a:prstGeom>
        </p:spPr>
      </p:pic>
      <p:pic>
        <p:nvPicPr>
          <p:cNvPr id="20" name="Elemento grafico 19" descr="Sottotitoli">
            <a:extLst>
              <a:ext uri="{FF2B5EF4-FFF2-40B4-BE49-F238E27FC236}">
                <a16:creationId xmlns:a16="http://schemas.microsoft.com/office/drawing/2014/main" xmlns="" id="{66EE1C6A-0659-1044-9E18-4F53723F5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14567" y="3620742"/>
            <a:ext cx="914400" cy="914400"/>
          </a:xfrm>
          <a:prstGeom prst="rect">
            <a:avLst/>
          </a:prstGeom>
        </p:spPr>
      </p:pic>
      <p:pic>
        <p:nvPicPr>
          <p:cNvPr id="16" name="Elemento grafico 15" descr="Grafico a torta">
            <a:extLst>
              <a:ext uri="{FF2B5EF4-FFF2-40B4-BE49-F238E27FC236}">
                <a16:creationId xmlns:a16="http://schemas.microsoft.com/office/drawing/2014/main" xmlns="" id="{B99E6C85-C391-5F4B-AC8D-972311BD97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134795" y="4178841"/>
            <a:ext cx="914400" cy="914400"/>
          </a:xfrm>
          <a:prstGeom prst="rect">
            <a:avLst/>
          </a:prstGeom>
        </p:spPr>
      </p:pic>
      <p:pic>
        <p:nvPicPr>
          <p:cNvPr id="21" name="Elemento grafico 20" descr="Filtro">
            <a:extLst>
              <a:ext uri="{FF2B5EF4-FFF2-40B4-BE49-F238E27FC236}">
                <a16:creationId xmlns:a16="http://schemas.microsoft.com/office/drawing/2014/main" xmlns="" id="{E67D05DF-BC9D-3244-A2B2-CFB3660E78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908586" y="4258292"/>
            <a:ext cx="1123136" cy="1123136"/>
          </a:xfrm>
          <a:prstGeom prst="rect">
            <a:avLst/>
          </a:prstGeom>
        </p:spPr>
      </p:pic>
      <p:pic>
        <p:nvPicPr>
          <p:cNvPr id="25" name="Elemento grafico 24" descr="Sottotitoli da destra a sinistra">
            <a:extLst>
              <a:ext uri="{FF2B5EF4-FFF2-40B4-BE49-F238E27FC236}">
                <a16:creationId xmlns:a16="http://schemas.microsoft.com/office/drawing/2014/main" xmlns="" id="{F78797FA-1E4E-8440-8636-49EFC603B7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896365" y="19698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5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531769" y="994723"/>
            <a:ext cx="829692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È il valore che occupa il </a:t>
            </a:r>
            <a:r>
              <a:rPr lang="it-IT" altLang="it-IT" sz="2000" b="1" dirty="0">
                <a:solidFill>
                  <a:srgbClr val="595959"/>
                </a:solidFill>
                <a:latin typeface="Verdana" charset="0"/>
              </a:rPr>
              <a:t>posto centrale</a:t>
            </a: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 di una distribuzione di dati ordinati in modo crescente.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2000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Esaminiamo </a:t>
            </a:r>
            <a:r>
              <a:rPr lang="it-IT" altLang="it-IT" sz="2000" dirty="0" smtClean="0">
                <a:solidFill>
                  <a:srgbClr val="595959"/>
                </a:solidFill>
                <a:latin typeface="Verdana" charset="0"/>
              </a:rPr>
              <a:t>la </a:t>
            </a: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variabile </a:t>
            </a:r>
            <a:r>
              <a:rPr lang="it-IT" altLang="it-IT" sz="2000" b="1" i="1" dirty="0">
                <a:solidFill>
                  <a:srgbClr val="595959"/>
                </a:solidFill>
                <a:latin typeface="Verdana" charset="0"/>
              </a:rPr>
              <a:t>Voto</a:t>
            </a:r>
            <a:r>
              <a:rPr lang="it-IT" altLang="it-IT" sz="2000" i="1" dirty="0">
                <a:solidFill>
                  <a:srgbClr val="595959"/>
                </a:solidFill>
                <a:latin typeface="Verdana" charset="0"/>
              </a:rPr>
              <a:t>. P</a:t>
            </a: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er determinare la mediana si ordinano i dati in modo crescente e si individua il </a:t>
            </a:r>
            <a:r>
              <a:rPr lang="it-IT" altLang="it-IT" sz="2000" b="1" dirty="0">
                <a:solidFill>
                  <a:srgbClr val="595959"/>
                </a:solidFill>
                <a:latin typeface="Verdana" charset="0"/>
              </a:rPr>
              <a:t>valore centrale, </a:t>
            </a:r>
            <a:r>
              <a:rPr lang="it-IT" altLang="it-IT" sz="2000" dirty="0">
                <a:solidFill>
                  <a:srgbClr val="595959"/>
                </a:solidFill>
                <a:latin typeface="Verdana" charset="0"/>
              </a:rPr>
              <a:t>cioè quello che lascia alla sua destra e alla sua sinistra un eguale numero di valori.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511792" y="315582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Mediana</a:t>
            </a:r>
          </a:p>
        </p:txBody>
      </p:sp>
      <p:sp>
        <p:nvSpPr>
          <p:cNvPr id="51255" name="AutoShape 55"/>
          <p:cNvSpPr>
            <a:spLocks noChangeArrowheads="1"/>
          </p:cNvSpPr>
          <p:nvPr/>
        </p:nvSpPr>
        <p:spPr bwMode="auto">
          <a:xfrm rot="8040000">
            <a:off x="4505240" y="4376896"/>
            <a:ext cx="476250" cy="4365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dirty="0"/>
          </a:p>
        </p:txBody>
      </p:sp>
      <p:sp>
        <p:nvSpPr>
          <p:cNvPr id="52255" name="Text Box 56"/>
          <p:cNvSpPr txBox="1">
            <a:spLocks noChangeArrowheads="1"/>
          </p:cNvSpPr>
          <p:nvPr/>
        </p:nvSpPr>
        <p:spPr bwMode="auto">
          <a:xfrm>
            <a:off x="1862846" y="3899852"/>
            <a:ext cx="5246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000" b="1" dirty="0">
                <a:solidFill>
                  <a:srgbClr val="E81871"/>
                </a:solidFill>
                <a:latin typeface="Verdana" charset="0"/>
              </a:rPr>
              <a:t>5 5 5 5</a:t>
            </a:r>
            <a:r>
              <a:rPr lang="it-IT" altLang="it-IT" sz="20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000" b="1" dirty="0">
                <a:solidFill>
                  <a:srgbClr val="006600"/>
                </a:solidFill>
                <a:latin typeface="Verdana" charset="0"/>
              </a:rPr>
              <a:t>6 6 6 6 6 </a:t>
            </a:r>
            <a:r>
              <a:rPr lang="it-IT" altLang="it-IT" sz="2800" b="1" dirty="0">
                <a:solidFill>
                  <a:srgbClr val="000000"/>
                </a:solidFill>
                <a:latin typeface="Verdana" charset="0"/>
              </a:rPr>
              <a:t>6</a:t>
            </a:r>
            <a:r>
              <a:rPr lang="it-IT" altLang="it-IT" sz="2000" b="1" dirty="0">
                <a:solidFill>
                  <a:srgbClr val="006600"/>
                </a:solidFill>
                <a:latin typeface="Verdana" charset="0"/>
              </a:rPr>
              <a:t> 6 6</a:t>
            </a:r>
            <a:r>
              <a:rPr lang="it-IT" altLang="it-IT" sz="2000" b="1" dirty="0">
                <a:solidFill>
                  <a:srgbClr val="492FE7"/>
                </a:solidFill>
                <a:latin typeface="Verdana" charset="0"/>
              </a:rPr>
              <a:t> 7 7 7 7</a:t>
            </a:r>
            <a:r>
              <a:rPr lang="it-IT" altLang="it-IT" sz="20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000" b="1" dirty="0">
                <a:solidFill>
                  <a:srgbClr val="E81871"/>
                </a:solidFill>
                <a:latin typeface="Verdana" charset="0"/>
              </a:rPr>
              <a:t>8 8</a:t>
            </a:r>
            <a:r>
              <a:rPr lang="it-IT" altLang="it-IT" sz="20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000" b="1" dirty="0">
                <a:solidFill>
                  <a:srgbClr val="9C6F00"/>
                </a:solidFill>
                <a:latin typeface="Verdana" charset="0"/>
              </a:rPr>
              <a:t>9</a:t>
            </a:r>
          </a:p>
        </p:txBody>
      </p:sp>
      <p:sp>
        <p:nvSpPr>
          <p:cNvPr id="52256" name="Text Box 57"/>
          <p:cNvSpPr txBox="1">
            <a:spLocks noChangeArrowheads="1"/>
          </p:cNvSpPr>
          <p:nvPr/>
        </p:nvSpPr>
        <p:spPr bwMode="auto">
          <a:xfrm>
            <a:off x="1172495" y="4960710"/>
            <a:ext cx="7303385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lvl="0" algn="just" defTabSz="914400" eaLnBrk="1" hangingPunct="1">
              <a:tabLst/>
            </a:pPr>
            <a:r>
              <a:rPr lang="it-IT" sz="20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i dati sono in numero pari, non esiste un solo elemento centrale, bensì due. In tal caso la mediana è data dalla media aritmetica dei due valori centrali.</a:t>
            </a:r>
          </a:p>
        </p:txBody>
      </p:sp>
    </p:spTree>
    <p:extLst>
      <p:ext uri="{BB962C8B-B14F-4D97-AF65-F5344CB8AC3E}">
        <p14:creationId xmlns:p14="http://schemas.microsoft.com/office/powerpoint/2010/main" val="1756624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511792" y="41111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Variabilità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736541" y="1496270"/>
            <a:ext cx="7209279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È la tendenza delle unità ad assumere diverse modalità </a:t>
            </a:r>
            <a:r>
              <a:rPr lang="it-IT" altLang="it-IT" sz="2200" dirty="0" smtClean="0">
                <a:solidFill>
                  <a:srgbClr val="595959"/>
                </a:solidFill>
                <a:latin typeface="Verdana" charset="0"/>
              </a:rPr>
              <a:t>della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Variabile.</a:t>
            </a:r>
          </a:p>
          <a:p>
            <a:pPr algn="just" eaLnBrk="1" hangingPunct="1"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La media non basta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 a dare un’immagine della distribuzione di </a:t>
            </a:r>
            <a:r>
              <a:rPr lang="it-IT" altLang="it-IT" sz="2200" dirty="0" smtClean="0">
                <a:solidFill>
                  <a:srgbClr val="595959"/>
                </a:solidFill>
                <a:latin typeface="Verdana" charset="0"/>
              </a:rPr>
              <a:t>una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Variabile!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Servono degli indici che descrivano la </a:t>
            </a: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diversità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 delle unità osservate, cioè la loro </a:t>
            </a: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eterogeneità.</a:t>
            </a: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endParaRPr lang="it-IT" altLang="it-IT" sz="2200" i="1" dirty="0">
              <a:solidFill>
                <a:srgbClr val="59595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18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34287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Campo di variazione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31800" y="1047750"/>
            <a:ext cx="8452893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it-IT" altLang="it-IT" sz="800" dirty="0">
              <a:solidFill>
                <a:srgbClr val="595959"/>
              </a:solidFill>
              <a:latin typeface="Verdana" charset="0"/>
            </a:endParaRPr>
          </a:p>
          <a:p>
            <a:r>
              <a:rPr lang="it-IT" sz="20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L’indice di variabilità più semplice è il </a:t>
            </a:r>
            <a:r>
              <a:rPr lang="it-IT" sz="2000" b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di variazione</a:t>
            </a:r>
            <a:r>
              <a:rPr lang="it-IT" sz="20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detto anche </a:t>
            </a:r>
            <a:r>
              <a:rPr lang="it-IT" sz="2000" b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Range</a:t>
            </a:r>
            <a:r>
              <a:rPr lang="it-IT" sz="20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it-IT" sz="20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campo di variazione è la differenza tra il massimo e il minimo valore osservato!</a:t>
            </a:r>
          </a:p>
        </p:txBody>
      </p:sp>
      <p:sp>
        <p:nvSpPr>
          <p:cNvPr id="55382" name="Text Box 86"/>
          <p:cNvSpPr txBox="1">
            <a:spLocks noChangeArrowheads="1"/>
          </p:cNvSpPr>
          <p:nvPr/>
        </p:nvSpPr>
        <p:spPr bwMode="auto">
          <a:xfrm>
            <a:off x="5672635" y="2375270"/>
            <a:ext cx="3471365" cy="39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600" dirty="0">
                <a:solidFill>
                  <a:srgbClr val="595959"/>
                </a:solidFill>
                <a:latin typeface="Wingdings" charset="2"/>
              </a:rPr>
              <a:t></a:t>
            </a:r>
            <a:r>
              <a:rPr lang="it-IT" alt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variazione 5-5=0</a:t>
            </a:r>
          </a:p>
          <a:p>
            <a:pPr marL="52388" indent="-52388" eaLnBrk="1" hangingPunct="1">
              <a:buClrTx/>
              <a:buFontTx/>
              <a:buNone/>
            </a:pPr>
            <a:endParaRPr lang="it-IT" b="1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388" indent="-52388" eaLnBrk="1" hangingPunct="1">
              <a:buClrTx/>
              <a:buFontTx/>
              <a:buNone/>
            </a:pPr>
            <a:r>
              <a:rPr lang="it-IT" b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c’è variabilità</a:t>
            </a:r>
            <a:r>
              <a:rPr 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cioè gli studenti hanno preso tutti lo stesso voto. Sono stati tutti insufficienti!</a:t>
            </a:r>
            <a:endParaRPr lang="it-IT" altLang="it-IT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it-IT" alt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it-IT" alt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variazione 9-5=4</a:t>
            </a:r>
          </a:p>
          <a:p>
            <a:pPr marL="11113" indent="-11113" eaLnBrk="1" hangingPunct="1">
              <a:buClrTx/>
              <a:buFontTx/>
              <a:buNone/>
            </a:pPr>
            <a:endParaRPr lang="it-IT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113" indent="-11113" eaLnBrk="1" hangingPunct="1">
              <a:buClrTx/>
              <a:buFontTx/>
              <a:buNone/>
            </a:pPr>
            <a:r>
              <a:rPr 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 seconda prova c’è </a:t>
            </a:r>
            <a:r>
              <a:rPr lang="it-IT" b="1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 variabilità</a:t>
            </a:r>
            <a:r>
              <a:rPr lang="it-IT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Gli studenti hanno preso voti differenti, dall’insufficienza all’ottimo!</a:t>
            </a:r>
            <a:endParaRPr lang="it-IT" altLang="it-IT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56">
            <a:extLst>
              <a:ext uri="{FF2B5EF4-FFF2-40B4-BE49-F238E27FC236}">
                <a16:creationId xmlns:a16="http://schemas.microsoft.com/office/drawing/2014/main" xmlns="" id="{15519766-3748-2B4A-8972-88635AD79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32399"/>
            <a:ext cx="524083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000" b="1" dirty="0">
                <a:solidFill>
                  <a:srgbClr val="E81871"/>
                </a:solidFill>
                <a:latin typeface="Verdana" charset="0"/>
              </a:rPr>
              <a:t>5 5 5 5</a:t>
            </a:r>
            <a:r>
              <a:rPr lang="it-IT" altLang="it-IT" sz="20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000" b="1" dirty="0">
                <a:solidFill>
                  <a:srgbClr val="006600"/>
                </a:solidFill>
                <a:latin typeface="Verdana" charset="0"/>
              </a:rPr>
              <a:t>6 6 6 6 6 6 6 6</a:t>
            </a:r>
            <a:r>
              <a:rPr lang="it-IT" altLang="it-IT" sz="2000" b="1" dirty="0">
                <a:solidFill>
                  <a:srgbClr val="492FE7"/>
                </a:solidFill>
                <a:latin typeface="Verdana" charset="0"/>
              </a:rPr>
              <a:t> 7 7 7 7</a:t>
            </a:r>
            <a:r>
              <a:rPr lang="it-IT" altLang="it-IT" sz="20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000" b="1" dirty="0">
                <a:solidFill>
                  <a:srgbClr val="E81871"/>
                </a:solidFill>
                <a:latin typeface="Verdana" charset="0"/>
              </a:rPr>
              <a:t>8 8</a:t>
            </a:r>
            <a:r>
              <a:rPr lang="it-IT" altLang="it-IT" sz="20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000" b="1" dirty="0">
                <a:solidFill>
                  <a:srgbClr val="9C6F00"/>
                </a:solidFill>
                <a:latin typeface="Verdana" charset="0"/>
              </a:rPr>
              <a:t>9</a:t>
            </a:r>
          </a:p>
        </p:txBody>
      </p:sp>
      <p:sp>
        <p:nvSpPr>
          <p:cNvPr id="10" name="Text Box 56">
            <a:extLst>
              <a:ext uri="{FF2B5EF4-FFF2-40B4-BE49-F238E27FC236}">
                <a16:creationId xmlns:a16="http://schemas.microsoft.com/office/drawing/2014/main" xmlns="" id="{DF500FE2-AF02-014F-8721-255FFD849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75300"/>
            <a:ext cx="5329001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000" b="1" dirty="0">
                <a:solidFill>
                  <a:srgbClr val="E81871"/>
                </a:solidFill>
                <a:latin typeface="Verdana" charset="0"/>
              </a:rPr>
              <a:t>5 5 5 5</a:t>
            </a:r>
            <a:r>
              <a:rPr lang="it-IT" altLang="it-IT" sz="2000" b="1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altLang="it-IT" sz="2000" b="1" dirty="0">
                <a:solidFill>
                  <a:srgbClr val="E81871"/>
                </a:solidFill>
                <a:latin typeface="Verdana" charset="0"/>
              </a:rPr>
              <a:t>5 5 5 5 5 5 5 5 5 5 5 5 5 5 5 </a:t>
            </a:r>
          </a:p>
        </p:txBody>
      </p:sp>
    </p:spTree>
    <p:extLst>
      <p:ext uri="{BB962C8B-B14F-4D97-AF65-F5344CB8AC3E}">
        <p14:creationId xmlns:p14="http://schemas.microsoft.com/office/powerpoint/2010/main" val="2471190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59338" y="5146675"/>
            <a:ext cx="3471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Rete territoriale per lo sviluppo della cultura statistica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01800" y="2214563"/>
            <a:ext cx="5848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5400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Grazie !</a:t>
            </a:r>
          </a:p>
        </p:txBody>
      </p:sp>
    </p:spTree>
    <p:extLst>
      <p:ext uri="{BB962C8B-B14F-4D97-AF65-F5344CB8AC3E}">
        <p14:creationId xmlns:p14="http://schemas.microsoft.com/office/powerpoint/2010/main" val="17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76230" y="452059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Un esempio:</a:t>
            </a:r>
            <a:endParaRPr lang="it-IT" altLang="it-IT" sz="3800" b="1" dirty="0">
              <a:solidFill>
                <a:srgbClr val="C00000"/>
              </a:solidFill>
              <a:latin typeface="Verdana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6681" y="1267683"/>
            <a:ext cx="8294687" cy="166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In una scuola secondaria di primo grado, gli insegnanti hanno realizzato una indagine sui viaggi e le vacanze estive degli alunni. 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Hanno chiesto a ciascun ragazzo di esprimersi tra sei possibili scelte: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lago,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mare,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montagna,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collina, </a:t>
            </a:r>
            <a:r>
              <a:rPr lang="it-IT" altLang="it-IT" b="1" dirty="0" smtClean="0">
                <a:solidFill>
                  <a:srgbClr val="595959"/>
                </a:solidFill>
                <a:latin typeface="Verdana" charset="0"/>
              </a:rPr>
              <a:t>città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d'arte, altro.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Ecco i dati raccolti: 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744470" y="5186145"/>
            <a:ext cx="8604250" cy="8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Quanti sono gli studenti?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Qual è stata la destinazione preferita?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b="1" dirty="0">
                <a:solidFill>
                  <a:srgbClr val="C00000"/>
                </a:solidFill>
                <a:latin typeface="Verdana" charset="0"/>
              </a:rPr>
              <a:t>Siamo in grado di rispondere in pochi secondi?</a:t>
            </a: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65826"/>
              </p:ext>
            </p:extLst>
          </p:nvPr>
        </p:nvGraphicFramePr>
        <p:xfrm>
          <a:off x="837892" y="2938177"/>
          <a:ext cx="6119812" cy="2162175"/>
        </p:xfrm>
        <a:graphic>
          <a:graphicData uri="http://schemas.openxmlformats.org/drawingml/2006/table">
            <a:tbl>
              <a:tblPr/>
              <a:tblGrid>
                <a:gridCol w="1185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città d'arte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città d'arte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collina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collina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collina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città d'arte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città d'arte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montagna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altro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mare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lago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  <a:cs typeface="Arial" charset="0"/>
                        </a:rPr>
                        <a:t>città d'arte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88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92288" y="456206"/>
            <a:ext cx="885684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Se classifichiamo le risposte…</a:t>
            </a:r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66459"/>
              </p:ext>
            </p:extLst>
          </p:nvPr>
        </p:nvGraphicFramePr>
        <p:xfrm>
          <a:off x="935754" y="3559673"/>
          <a:ext cx="3967310" cy="2568322"/>
        </p:xfrm>
        <a:graphic>
          <a:graphicData uri="http://schemas.openxmlformats.org/drawingml/2006/table">
            <a:tbl>
              <a:tblPr/>
              <a:tblGrid>
                <a:gridCol w="26849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Destinazione della vacanza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Conteggi</a:t>
                      </a:r>
                    </a:p>
                  </a:txBody>
                  <a:tcPr marL="9360" marR="9360" marT="9358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Mare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Lago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Montagna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Città d'arte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987807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Collina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9499791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Altro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318310"/>
                  </a:ext>
                </a:extLst>
              </a:tr>
              <a:tr h="2863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Totale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L="9360" marR="9360" marT="9358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7915" name="Text Box 51"/>
          <p:cNvSpPr txBox="1">
            <a:spLocks noChangeArrowheads="1"/>
          </p:cNvSpPr>
          <p:nvPr/>
        </p:nvSpPr>
        <p:spPr bwMode="auto">
          <a:xfrm>
            <a:off x="517033" y="1282203"/>
            <a:ext cx="8007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i dati possono essere raccolti in una tabella!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10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Gli studenti sono 50.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La destinazione preferita? </a:t>
            </a:r>
            <a:r>
              <a:rPr lang="it-IT" altLang="it-IT" sz="2200" dirty="0" smtClean="0">
                <a:solidFill>
                  <a:srgbClr val="595959"/>
                </a:solidFill>
                <a:latin typeface="Verdana" charset="0"/>
              </a:rPr>
              <a:t>È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il mare!</a:t>
            </a:r>
          </a:p>
        </p:txBody>
      </p:sp>
      <p:pic>
        <p:nvPicPr>
          <p:cNvPr id="37916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33" y="1151531"/>
            <a:ext cx="1755595" cy="189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52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84496" y="588538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E ora si comincia </a:t>
            </a: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…</a:t>
            </a:r>
            <a:endParaRPr lang="it-IT" altLang="it-IT" sz="3800" b="1" dirty="0">
              <a:solidFill>
                <a:srgbClr val="C00000"/>
              </a:solidFill>
              <a:latin typeface="Verdana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Prima di fare cose “divertenti” con i dati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è necessario dare alle cose il nome giusto!</a:t>
            </a:r>
          </a:p>
          <a:p>
            <a:pPr eaLnBrk="1" hangingPunct="1"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Bisogna imparare un po’ di </a:t>
            </a: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glossario:</a:t>
            </a:r>
          </a:p>
          <a:p>
            <a:pPr eaLnBrk="1" hangingPunct="1"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algn="r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parole nuove o </a:t>
            </a:r>
          </a:p>
          <a:p>
            <a:pPr algn="r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parole “vecchie” </a:t>
            </a:r>
          </a:p>
          <a:p>
            <a:pPr algn="r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con nuovi significati.</a:t>
            </a:r>
          </a:p>
        </p:txBody>
      </p:sp>
    </p:spTree>
    <p:extLst>
      <p:ext uri="{BB962C8B-B14F-4D97-AF65-F5344CB8AC3E}">
        <p14:creationId xmlns:p14="http://schemas.microsoft.com/office/powerpoint/2010/main" val="2093310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57200" y="370174"/>
            <a:ext cx="822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Variabile e Modalità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41251" y="1529166"/>
            <a:ext cx="8229600" cy="4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Variabile</a:t>
            </a: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	è una caratteristica di interesse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	viene rilevata / misurata / osservata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	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	Le variabili sono anche dette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caratteri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.</a:t>
            </a:r>
          </a:p>
          <a:p>
            <a:pPr algn="just" eaLnBrk="1" hangingPunct="1">
              <a:buClrTx/>
              <a:buFontTx/>
              <a:buNone/>
            </a:pPr>
            <a:endParaRPr lang="it-IT" altLang="it-IT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endParaRPr lang="it-IT" altLang="it-IT" b="1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Modalità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	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sono manifestazioni </a:t>
            </a: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della 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v</a:t>
            </a:r>
            <a:r>
              <a:rPr lang="it-IT" altLang="it-IT" dirty="0" smtClean="0">
                <a:solidFill>
                  <a:srgbClr val="595959"/>
                </a:solidFill>
                <a:latin typeface="Verdana" charset="0"/>
              </a:rPr>
              <a:t>ariabile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, possono essere 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	numeriche o non</a:t>
            </a:r>
            <a:r>
              <a:rPr lang="it-IT" altLang="it-IT" dirty="0">
                <a:solidFill>
                  <a:srgbClr val="595959"/>
                </a:solidFill>
                <a:latin typeface="Verdana" charset="0"/>
              </a:rPr>
              <a:t> </a:t>
            </a: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numeriche</a:t>
            </a:r>
          </a:p>
          <a:p>
            <a:pPr algn="just" eaLnBrk="1" hangingPunct="1">
              <a:buClrTx/>
              <a:buFontTx/>
              <a:buNone/>
            </a:pPr>
            <a:endParaRPr lang="it-IT" altLang="it-IT" b="1" i="1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endParaRPr lang="it-IT" altLang="it-IT" i="1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i="1" dirty="0">
                <a:solidFill>
                  <a:srgbClr val="595959"/>
                </a:solidFill>
                <a:latin typeface="Verdana" charset="0"/>
              </a:rPr>
              <a:t>es. La </a:t>
            </a:r>
            <a:r>
              <a:rPr lang="it-IT" altLang="it-IT" b="1" i="1" dirty="0">
                <a:solidFill>
                  <a:srgbClr val="C5000B"/>
                </a:solidFill>
                <a:latin typeface="Verdana" charset="0"/>
              </a:rPr>
              <a:t>variabile </a:t>
            </a:r>
            <a:r>
              <a:rPr lang="it-IT" altLang="it-IT" i="1" dirty="0">
                <a:solidFill>
                  <a:srgbClr val="595959"/>
                </a:solidFill>
                <a:latin typeface="Verdana" charset="0"/>
              </a:rPr>
              <a:t>rilevata dagli insegnanti è 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b="1" i="1" dirty="0">
                <a:solidFill>
                  <a:srgbClr val="595959"/>
                </a:solidFill>
                <a:latin typeface="Verdana" charset="0"/>
              </a:rPr>
              <a:t>la destinazione della vacanza</a:t>
            </a:r>
            <a:r>
              <a:rPr lang="it-IT" altLang="it-IT" i="1" dirty="0">
                <a:solidFill>
                  <a:srgbClr val="595959"/>
                </a:solidFill>
                <a:latin typeface="Verdana" charset="0"/>
              </a:rPr>
              <a:t> </a:t>
            </a:r>
          </a:p>
          <a:p>
            <a:pPr algn="just" eaLnBrk="1" hangingPunct="1">
              <a:buClrTx/>
              <a:buFontTx/>
              <a:buNone/>
            </a:pPr>
            <a:endParaRPr lang="it-IT" altLang="it-IT" i="1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i="1" dirty="0">
                <a:solidFill>
                  <a:srgbClr val="595959"/>
                </a:solidFill>
                <a:latin typeface="Verdana" charset="0"/>
              </a:rPr>
              <a:t>L</a:t>
            </a:r>
            <a:r>
              <a:rPr lang="it-IT" altLang="it-IT" i="1" dirty="0" smtClean="0">
                <a:solidFill>
                  <a:srgbClr val="595959"/>
                </a:solidFill>
                <a:latin typeface="Verdana" charset="0"/>
              </a:rPr>
              <a:t>e </a:t>
            </a:r>
            <a:r>
              <a:rPr lang="it-IT" altLang="it-IT" b="1" i="1" dirty="0">
                <a:solidFill>
                  <a:srgbClr val="C5000B"/>
                </a:solidFill>
                <a:latin typeface="Verdana" charset="0"/>
              </a:rPr>
              <a:t>modalità</a:t>
            </a:r>
            <a:r>
              <a:rPr lang="it-IT" altLang="it-IT" b="1" i="1" dirty="0">
                <a:solidFill>
                  <a:srgbClr val="595959"/>
                </a:solidFill>
                <a:latin typeface="Verdana" charset="0"/>
              </a:rPr>
              <a:t> </a:t>
            </a:r>
            <a:r>
              <a:rPr lang="it-IT" altLang="it-IT" i="1" dirty="0">
                <a:solidFill>
                  <a:srgbClr val="595959"/>
                </a:solidFill>
                <a:latin typeface="Verdana" charset="0"/>
              </a:rPr>
              <a:t>sono: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b="1" dirty="0">
                <a:solidFill>
                  <a:srgbClr val="595959"/>
                </a:solidFill>
                <a:latin typeface="Verdana" charset="0"/>
              </a:rPr>
              <a:t>lago, mare, montagna, collina, città d'arte, altro</a:t>
            </a:r>
            <a:endParaRPr lang="it-IT" altLang="it-IT" b="1" i="1" dirty="0">
              <a:solidFill>
                <a:srgbClr val="59595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34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488619"/>
            <a:ext cx="868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Unità statistica </a:t>
            </a:r>
            <a:r>
              <a:rPr lang="it-IT" altLang="it-IT" sz="3800" b="1" dirty="0" smtClean="0">
                <a:solidFill>
                  <a:srgbClr val="C00000"/>
                </a:solidFill>
                <a:latin typeface="Verdana" charset="0"/>
              </a:rPr>
              <a:t>e </a:t>
            </a:r>
            <a:r>
              <a:rPr lang="it-IT" altLang="it-IT" sz="3800" b="1" dirty="0">
                <a:solidFill>
                  <a:srgbClr val="C00000"/>
                </a:solidFill>
                <a:latin typeface="Verdana" charset="0"/>
              </a:rPr>
              <a:t>Popolazione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93076" y="1597642"/>
            <a:ext cx="7848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L’</a:t>
            </a: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unità statistica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è</a:t>
            </a: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l’unità elementare su cui vengono osservati i caratteri</a:t>
            </a:r>
          </a:p>
          <a:p>
            <a:pPr eaLnBrk="1" hangingPunct="1"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buClrTx/>
              <a:buFontTx/>
              <a:buNone/>
            </a:pPr>
            <a:r>
              <a:rPr lang="it-IT" altLang="it-IT" sz="2000" i="1" dirty="0">
                <a:solidFill>
                  <a:srgbClr val="595959"/>
                </a:solidFill>
                <a:latin typeface="Verdana" charset="0"/>
              </a:rPr>
              <a:t>Nell’indagine sulla variabile </a:t>
            </a:r>
            <a:r>
              <a:rPr lang="it-IT" altLang="it-IT" sz="2000" b="1" i="1" dirty="0">
                <a:solidFill>
                  <a:srgbClr val="595959"/>
                </a:solidFill>
                <a:latin typeface="Verdana" charset="0"/>
              </a:rPr>
              <a:t>Destinazione della </a:t>
            </a:r>
            <a:r>
              <a:rPr lang="it-IT" altLang="it-IT" sz="2000" b="1" i="1" dirty="0" smtClean="0">
                <a:solidFill>
                  <a:srgbClr val="595959"/>
                </a:solidFill>
                <a:latin typeface="Verdana" charset="0"/>
              </a:rPr>
              <a:t>vacanza</a:t>
            </a:r>
            <a:r>
              <a:rPr lang="it-IT" altLang="it-IT" sz="2000" i="1" dirty="0" smtClean="0">
                <a:solidFill>
                  <a:srgbClr val="595959"/>
                </a:solidFill>
                <a:latin typeface="Verdana" charset="0"/>
              </a:rPr>
              <a:t/>
            </a:r>
            <a:br>
              <a:rPr lang="it-IT" altLang="it-IT" sz="2000" i="1" dirty="0" smtClean="0">
                <a:solidFill>
                  <a:srgbClr val="595959"/>
                </a:solidFill>
                <a:latin typeface="Verdana" charset="0"/>
              </a:rPr>
            </a:br>
            <a:r>
              <a:rPr lang="it-IT" altLang="it-IT" sz="2000" i="1" dirty="0" smtClean="0">
                <a:solidFill>
                  <a:srgbClr val="595959"/>
                </a:solidFill>
                <a:latin typeface="Verdana" charset="0"/>
              </a:rPr>
              <a:t>le </a:t>
            </a:r>
            <a:r>
              <a:rPr lang="it-IT" altLang="it-IT" sz="2000" i="1" dirty="0">
                <a:solidFill>
                  <a:srgbClr val="595959"/>
                </a:solidFill>
                <a:latin typeface="Verdana" charset="0"/>
              </a:rPr>
              <a:t>unità statistiche sono i 50 studenti</a:t>
            </a:r>
          </a:p>
          <a:p>
            <a:pPr eaLnBrk="1" hangingPunct="1">
              <a:buClrTx/>
              <a:buFontTx/>
              <a:buNone/>
            </a:pPr>
            <a:endParaRPr lang="it-IT" altLang="it-IT" sz="2000" dirty="0">
              <a:solidFill>
                <a:srgbClr val="595959"/>
              </a:solidFill>
              <a:latin typeface="Verdana" charset="0"/>
            </a:endParaRPr>
          </a:p>
          <a:p>
            <a:pPr eaLnBrk="1" hangingPunct="1">
              <a:buClrTx/>
              <a:buFontTx/>
              <a:buNone/>
            </a:pPr>
            <a:endParaRPr lang="it-IT" altLang="it-IT" sz="2000" b="1" i="1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La </a:t>
            </a: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popolazione 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è l’insieme delle unità statistiche di interesse</a:t>
            </a:r>
          </a:p>
          <a:p>
            <a:pPr algn="just" eaLnBrk="1" hangingPunct="1">
              <a:buClrTx/>
              <a:buFontTx/>
              <a:buNone/>
            </a:pPr>
            <a:endParaRPr lang="it-IT" altLang="it-IT" sz="2200" dirty="0">
              <a:solidFill>
                <a:srgbClr val="595959"/>
              </a:solidFill>
              <a:latin typeface="Verdana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it-IT" altLang="it-IT" sz="2200" b="1" dirty="0">
                <a:solidFill>
                  <a:srgbClr val="595959"/>
                </a:solidFill>
                <a:latin typeface="Verdana" charset="0"/>
              </a:rPr>
              <a:t>n=</a:t>
            </a: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 il numero totale 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sz="2200" dirty="0">
                <a:solidFill>
                  <a:srgbClr val="595959"/>
                </a:solidFill>
                <a:latin typeface="Verdana" charset="0"/>
              </a:rPr>
              <a:t>delle unità statistiche considerate</a:t>
            </a:r>
            <a:endParaRPr lang="it-IT" altLang="it-IT" sz="2200" i="1" dirty="0">
              <a:solidFill>
                <a:srgbClr val="595959"/>
              </a:solidFill>
              <a:latin typeface="Verdana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82" y="4742089"/>
            <a:ext cx="2684536" cy="14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A2909F5-22FD-D242-A6CB-5D7754BF1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7" t="40563" r="23478" b="2290"/>
          <a:stretch/>
        </p:blipFill>
        <p:spPr bwMode="auto">
          <a:xfrm>
            <a:off x="3909963" y="2012084"/>
            <a:ext cx="291172" cy="6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86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552736" y="533950"/>
            <a:ext cx="5411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Verdana" charset="0"/>
              </a:rPr>
              <a:t>A seconda del tipo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Verdana" charset="0"/>
              </a:rPr>
              <a:t>di modalità…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50201" y="3527734"/>
            <a:ext cx="1657350" cy="266869"/>
          </a:xfrm>
          <a:prstGeom prst="rect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3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595959"/>
                </a:solidFill>
                <a:latin typeface="Verdana" charset="0"/>
              </a:rPr>
              <a:t>Variabili</a:t>
            </a:r>
          </a:p>
        </p:txBody>
      </p:sp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2219611" y="3675394"/>
            <a:ext cx="215900" cy="1587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2435511" y="2235531"/>
            <a:ext cx="1588" cy="2808288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2435511" y="2235531"/>
            <a:ext cx="215900" cy="1588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637763" y="1449219"/>
            <a:ext cx="2952750" cy="899350"/>
          </a:xfrm>
          <a:prstGeom prst="rect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85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AC0000"/>
                </a:solidFill>
                <a:latin typeface="Verdana" charset="0"/>
              </a:rPr>
              <a:t>Quantitative</a:t>
            </a:r>
          </a:p>
          <a:p>
            <a:pPr marL="84138" eaLnBrk="1" hangingPunct="1">
              <a:lnSpc>
                <a:spcPct val="80000"/>
              </a:lnSpc>
              <a:spcBef>
                <a:spcPts val="850"/>
              </a:spcBef>
              <a:buClrTx/>
              <a:buFontTx/>
              <a:buNone/>
              <a:tabLst>
                <a:tab pos="841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400" dirty="0">
                <a:solidFill>
                  <a:srgbClr val="595959"/>
                </a:solidFill>
                <a:latin typeface="Verdana" charset="0"/>
              </a:rPr>
              <a:t>Esprimibili mediante </a:t>
            </a:r>
            <a:r>
              <a:rPr lang="it-IT" altLang="it-IT" sz="1400" b="1" dirty="0">
                <a:solidFill>
                  <a:srgbClr val="595959"/>
                </a:solidFill>
                <a:latin typeface="Verdana" charset="0"/>
              </a:rPr>
              <a:t>numeri</a:t>
            </a:r>
            <a:r>
              <a:rPr lang="it-IT" altLang="it-IT" sz="1400" dirty="0">
                <a:solidFill>
                  <a:srgbClr val="595959"/>
                </a:solidFill>
                <a:latin typeface="Verdana" charset="0"/>
              </a:rPr>
              <a:t> riferiti ad una unità di misura</a:t>
            </a:r>
            <a:br>
              <a:rPr lang="it-IT" altLang="it-IT" sz="1400" dirty="0">
                <a:solidFill>
                  <a:srgbClr val="595959"/>
                </a:solidFill>
                <a:latin typeface="Verdana" charset="0"/>
              </a:rPr>
            </a:br>
            <a:r>
              <a:rPr lang="it-IT" altLang="it-IT" sz="1400" dirty="0">
                <a:solidFill>
                  <a:srgbClr val="595959"/>
                </a:solidFill>
                <a:latin typeface="Verdana" charset="0"/>
              </a:rPr>
              <a:t>Sono </a:t>
            </a:r>
            <a:r>
              <a:rPr lang="it-IT" altLang="it-IT" sz="1400" b="1" i="1" dirty="0">
                <a:solidFill>
                  <a:srgbClr val="595959"/>
                </a:solidFill>
                <a:latin typeface="Verdana" charset="0"/>
              </a:rPr>
              <a:t>misurabili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>
            <a:off x="5604161" y="2235531"/>
            <a:ext cx="215900" cy="1588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5820061" y="1586244"/>
            <a:ext cx="1588" cy="1296987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5820061" y="1587831"/>
            <a:ext cx="215900" cy="1588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5820061" y="2883231"/>
            <a:ext cx="215900" cy="1588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6022313" y="576543"/>
            <a:ext cx="2592388" cy="1279454"/>
          </a:xfrm>
          <a:prstGeom prst="rect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6800" rIns="90000" bIns="46800" anchor="ctr">
            <a:spAutoFit/>
          </a:bodyPr>
          <a:lstStyle>
            <a:lvl1pPr marL="88900"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70000"/>
              </a:lnSpc>
              <a:buClrTx/>
              <a:buFontTx/>
              <a:buNone/>
            </a:pPr>
            <a:r>
              <a:rPr lang="it-IT" altLang="it-IT" sz="1400" b="1" dirty="0">
                <a:solidFill>
                  <a:srgbClr val="AC0000"/>
                </a:solidFill>
                <a:latin typeface="Verdana" charset="0"/>
              </a:rPr>
              <a:t>Discrete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Assumono un numero </a:t>
            </a:r>
            <a:r>
              <a:rPr lang="it-IT" altLang="it-IT" sz="1400" i="1" u="sng" dirty="0">
                <a:solidFill>
                  <a:srgbClr val="595959"/>
                </a:solidFill>
                <a:latin typeface="Verdana" charset="0"/>
              </a:rPr>
              <a:t>limitato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 </a:t>
            </a:r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(o numerabile) di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valori </a:t>
            </a:r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che hanno corrispondenza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biunivoca con i numeri interi</a:t>
            </a:r>
            <a:br>
              <a:rPr lang="it-IT" altLang="it-IT" sz="1400" i="1" dirty="0">
                <a:solidFill>
                  <a:srgbClr val="595959"/>
                </a:solidFill>
                <a:latin typeface="Verdana" charset="0"/>
              </a:rPr>
            </a:br>
            <a:r>
              <a:rPr lang="it-IT" altLang="it-IT" sz="1400" b="1" i="1" dirty="0">
                <a:solidFill>
                  <a:srgbClr val="595959"/>
                </a:solidFill>
                <a:latin typeface="Verdana" charset="0"/>
              </a:rPr>
              <a:t>es. numero di fratelli</a:t>
            </a:r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6022313" y="2247746"/>
            <a:ext cx="2592388" cy="1369222"/>
          </a:xfrm>
          <a:prstGeom prst="rect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6800" rIns="90000" bIns="46800" anchor="ctr">
            <a:spAutoFit/>
          </a:bodyPr>
          <a:lstStyle>
            <a:lvl1pPr marL="88900"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5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AC0000"/>
                </a:solidFill>
                <a:latin typeface="Verdana" charset="0"/>
              </a:rPr>
              <a:t>Continue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Tx/>
              <a:buFontTx/>
              <a:buNone/>
            </a:pP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Assumono un numero </a:t>
            </a:r>
            <a:r>
              <a:rPr lang="it-IT" altLang="it-IT" sz="1400" i="1" u="sng" dirty="0">
                <a:solidFill>
                  <a:srgbClr val="595959"/>
                </a:solidFill>
                <a:latin typeface="Verdana" charset="0"/>
              </a:rPr>
              <a:t>illimitato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 di valori </a:t>
            </a:r>
            <a:r>
              <a:rPr lang="it-IT" altLang="it-IT" sz="1400" i="1" dirty="0" smtClean="0">
                <a:solidFill>
                  <a:srgbClr val="595959"/>
                </a:solidFill>
                <a:latin typeface="Verdana" charset="0"/>
              </a:rPr>
              <a:t>che hanno corrispondenza </a:t>
            </a: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biunivoca con i numeri reali</a:t>
            </a:r>
            <a:br>
              <a:rPr lang="it-IT" altLang="it-IT" sz="1400" i="1" dirty="0">
                <a:solidFill>
                  <a:srgbClr val="595959"/>
                </a:solidFill>
                <a:latin typeface="Verdana" charset="0"/>
              </a:rPr>
            </a:br>
            <a:r>
              <a:rPr lang="it-IT" altLang="it-IT" sz="1400" b="1" i="1" dirty="0">
                <a:solidFill>
                  <a:srgbClr val="595959"/>
                </a:solidFill>
                <a:latin typeface="Verdana" charset="0"/>
              </a:rPr>
              <a:t>es. peso, altezza</a:t>
            </a:r>
          </a:p>
        </p:txBody>
      </p:sp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2637763" y="4527710"/>
            <a:ext cx="2879725" cy="752643"/>
          </a:xfrm>
          <a:prstGeom prst="rect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3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AC0000"/>
                </a:solidFill>
                <a:latin typeface="Verdana" charset="0"/>
              </a:rPr>
              <a:t>Qualitative</a:t>
            </a:r>
          </a:p>
          <a:p>
            <a:pPr marL="84138" eaLnBrk="1" hangingPunct="1">
              <a:lnSpc>
                <a:spcPct val="80000"/>
              </a:lnSpc>
              <a:spcBef>
                <a:spcPts val="1125"/>
              </a:spcBef>
              <a:buClrTx/>
              <a:buFontTx/>
              <a:buNone/>
            </a:pPr>
            <a:r>
              <a:rPr lang="it-IT" altLang="it-IT" sz="1400" dirty="0">
                <a:solidFill>
                  <a:srgbClr val="595959"/>
                </a:solidFill>
                <a:latin typeface="Verdana" charset="0"/>
              </a:rPr>
              <a:t>Esprimibili mediante </a:t>
            </a:r>
            <a:r>
              <a:rPr lang="it-IT" altLang="it-IT" sz="1400" b="1" dirty="0">
                <a:solidFill>
                  <a:srgbClr val="595959"/>
                </a:solidFill>
                <a:latin typeface="Verdana" charset="0"/>
              </a:rPr>
              <a:t>attributi</a:t>
            </a:r>
            <a:r>
              <a:rPr lang="it-IT" altLang="it-IT" sz="1400" dirty="0">
                <a:solidFill>
                  <a:srgbClr val="595959"/>
                </a:solidFill>
                <a:latin typeface="Verdana" charset="0"/>
              </a:rPr>
              <a:t/>
            </a:r>
            <a:br>
              <a:rPr lang="it-IT" altLang="it-IT" sz="1400" dirty="0">
                <a:solidFill>
                  <a:srgbClr val="595959"/>
                </a:solidFill>
                <a:latin typeface="Verdana" charset="0"/>
              </a:rPr>
            </a:br>
            <a:r>
              <a:rPr lang="it-IT" altLang="it-IT" sz="1400" dirty="0">
                <a:solidFill>
                  <a:srgbClr val="595959"/>
                </a:solidFill>
                <a:latin typeface="Verdana" charset="0"/>
              </a:rPr>
              <a:t>Sono </a:t>
            </a:r>
            <a:r>
              <a:rPr lang="it-IT" altLang="it-IT" sz="1400" b="1" i="1" dirty="0">
                <a:solidFill>
                  <a:srgbClr val="595959"/>
                </a:solidFill>
                <a:latin typeface="Verdana" charset="0"/>
              </a:rPr>
              <a:t>non misurabili</a:t>
            </a:r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>
            <a:off x="2435511" y="5043819"/>
            <a:ext cx="215900" cy="1587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24" name="Line 15"/>
          <p:cNvSpPr>
            <a:spLocks noChangeShapeType="1"/>
          </p:cNvSpPr>
          <p:nvPr/>
        </p:nvSpPr>
        <p:spPr bwMode="auto">
          <a:xfrm>
            <a:off x="5531136" y="5043819"/>
            <a:ext cx="215900" cy="1587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25" name="Line 16"/>
          <p:cNvSpPr>
            <a:spLocks noChangeShapeType="1"/>
          </p:cNvSpPr>
          <p:nvPr/>
        </p:nvSpPr>
        <p:spPr bwMode="auto">
          <a:xfrm>
            <a:off x="5747036" y="4396119"/>
            <a:ext cx="1588" cy="1368425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26" name="Text Box 17"/>
          <p:cNvSpPr txBox="1">
            <a:spLocks noChangeArrowheads="1"/>
          </p:cNvSpPr>
          <p:nvPr/>
        </p:nvSpPr>
        <p:spPr bwMode="auto">
          <a:xfrm>
            <a:off x="5949288" y="3883621"/>
            <a:ext cx="2663825" cy="813685"/>
          </a:xfrm>
          <a:prstGeom prst="rect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6800" rIns="90000" bIns="46800" anchor="ctr">
            <a:spAutoFit/>
          </a:bodyPr>
          <a:lstStyle>
            <a:lvl1pPr marL="88900"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438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AC0000"/>
                </a:solidFill>
                <a:latin typeface="Verdana" charset="0"/>
              </a:rPr>
              <a:t>Ordinali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Tx/>
              <a:buFontTx/>
              <a:buNone/>
            </a:pP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Ordine naturale di successione</a:t>
            </a:r>
            <a:br>
              <a:rPr lang="it-IT" altLang="it-IT" sz="1400" i="1" dirty="0">
                <a:solidFill>
                  <a:srgbClr val="595959"/>
                </a:solidFill>
                <a:latin typeface="Verdana" charset="0"/>
              </a:rPr>
            </a:br>
            <a:r>
              <a:rPr lang="it-IT" altLang="it-IT" sz="1400" b="1" i="1" dirty="0">
                <a:solidFill>
                  <a:srgbClr val="595959"/>
                </a:solidFill>
                <a:latin typeface="Verdana" charset="0"/>
              </a:rPr>
              <a:t>es. titolo di studio</a:t>
            </a:r>
          </a:p>
        </p:txBody>
      </p:sp>
      <p:sp>
        <p:nvSpPr>
          <p:cNvPr id="43027" name="Line 18"/>
          <p:cNvSpPr>
            <a:spLocks noChangeShapeType="1"/>
          </p:cNvSpPr>
          <p:nvPr/>
        </p:nvSpPr>
        <p:spPr bwMode="auto">
          <a:xfrm>
            <a:off x="5747036" y="4396119"/>
            <a:ext cx="215900" cy="1587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28" name="Line 19"/>
          <p:cNvSpPr>
            <a:spLocks noChangeShapeType="1"/>
          </p:cNvSpPr>
          <p:nvPr/>
        </p:nvSpPr>
        <p:spPr bwMode="auto">
          <a:xfrm>
            <a:off x="5748624" y="5764544"/>
            <a:ext cx="215900" cy="1587"/>
          </a:xfrm>
          <a:prstGeom prst="line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029" name="Text Box 20"/>
          <p:cNvSpPr txBox="1">
            <a:spLocks noChangeArrowheads="1"/>
          </p:cNvSpPr>
          <p:nvPr/>
        </p:nvSpPr>
        <p:spPr bwMode="auto">
          <a:xfrm>
            <a:off x="5950876" y="5273105"/>
            <a:ext cx="2663825" cy="890629"/>
          </a:xfrm>
          <a:prstGeom prst="rect">
            <a:avLst/>
          </a:prstGeom>
          <a:noFill/>
          <a:ln w="25560" cap="sq">
            <a:solidFill>
              <a:srgbClr val="A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6800" rIns="90000" bIns="46800" anchor="ctr">
            <a:spAutoFit/>
          </a:bodyPr>
          <a:lstStyle>
            <a:lvl1pPr marL="88900"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1pPr>
            <a:lvl2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3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AC0000"/>
                </a:solidFill>
                <a:latin typeface="Verdana" charset="0"/>
              </a:rPr>
              <a:t>Sconnesse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Tx/>
              <a:buFontTx/>
              <a:buNone/>
            </a:pPr>
            <a:r>
              <a:rPr lang="it-IT" altLang="it-IT" sz="1400" i="1" dirty="0">
                <a:solidFill>
                  <a:srgbClr val="595959"/>
                </a:solidFill>
                <a:latin typeface="Verdana" charset="0"/>
              </a:rPr>
              <a:t>Nessun ordine tra le modalità</a:t>
            </a:r>
            <a:br>
              <a:rPr lang="it-IT" altLang="it-IT" sz="1400" i="1" dirty="0">
                <a:solidFill>
                  <a:srgbClr val="595959"/>
                </a:solidFill>
                <a:latin typeface="Verdana" charset="0"/>
              </a:rPr>
            </a:br>
            <a:r>
              <a:rPr lang="it-IT" altLang="it-IT" sz="1400" b="1" i="1" dirty="0">
                <a:solidFill>
                  <a:srgbClr val="595959"/>
                </a:solidFill>
                <a:latin typeface="Verdana" charset="0"/>
              </a:rPr>
              <a:t>es. sesso, colore capelli</a:t>
            </a:r>
          </a:p>
        </p:txBody>
      </p:sp>
    </p:spTree>
    <p:extLst>
      <p:ext uri="{BB962C8B-B14F-4D97-AF65-F5344CB8AC3E}">
        <p14:creationId xmlns:p14="http://schemas.microsoft.com/office/powerpoint/2010/main" val="3669763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2088</Words>
  <Application>Microsoft Office PowerPoint</Application>
  <PresentationFormat>Presentazione su schermo (4:3)</PresentationFormat>
  <Paragraphs>622</Paragraphs>
  <Slides>33</Slides>
  <Notes>30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Cambria Math</vt:lpstr>
      <vt:lpstr>Comic Sans MS</vt:lpstr>
      <vt:lpstr>Tahoma</vt:lpstr>
      <vt:lpstr>Times</vt:lpstr>
      <vt:lpstr>Times New Roman</vt:lpstr>
      <vt:lpstr>Verdana</vt:lpstr>
      <vt:lpstr>Wingdings</vt:lpstr>
      <vt:lpstr>copertina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Susi Osti</dc:creator>
  <cp:lastModifiedBy>Barbara Ascari</cp:lastModifiedBy>
  <cp:revision>95</cp:revision>
  <dcterms:created xsi:type="dcterms:W3CDTF">2020-03-26T16:50:58Z</dcterms:created>
  <dcterms:modified xsi:type="dcterms:W3CDTF">2020-05-26T07:08:18Z</dcterms:modified>
</cp:coreProperties>
</file>