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732" r:id="rId2"/>
  </p:sldMasterIdLst>
  <p:notesMasterIdLst>
    <p:notesMasterId r:id="rId21"/>
  </p:notesMasterIdLst>
  <p:handoutMasterIdLst>
    <p:handoutMasterId r:id="rId22"/>
  </p:handoutMasterIdLst>
  <p:sldIdLst>
    <p:sldId id="362" r:id="rId3"/>
    <p:sldId id="540" r:id="rId4"/>
    <p:sldId id="536" r:id="rId5"/>
    <p:sldId id="573" r:id="rId6"/>
    <p:sldId id="572" r:id="rId7"/>
    <p:sldId id="565" r:id="rId8"/>
    <p:sldId id="567" r:id="rId9"/>
    <p:sldId id="569" r:id="rId10"/>
    <p:sldId id="570" r:id="rId11"/>
    <p:sldId id="558" r:id="rId12"/>
    <p:sldId id="560" r:id="rId13"/>
    <p:sldId id="561" r:id="rId14"/>
    <p:sldId id="559" r:id="rId15"/>
    <p:sldId id="408" r:id="rId16"/>
    <p:sldId id="563" r:id="rId17"/>
    <p:sldId id="544" r:id="rId18"/>
    <p:sldId id="562" r:id="rId19"/>
    <p:sldId id="534" r:id="rId20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lipp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0099"/>
    <a:srgbClr val="009900"/>
    <a:srgbClr val="CCFFCC"/>
    <a:srgbClr val="969696"/>
    <a:srgbClr val="FFFFCC"/>
    <a:srgbClr val="E4C9FF"/>
    <a:srgbClr val="33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56" autoAdjust="0"/>
    <p:restoredTop sz="80654" autoAdjust="0"/>
  </p:normalViewPr>
  <p:slideViewPr>
    <p:cSldViewPr>
      <p:cViewPr>
        <p:scale>
          <a:sx n="61" d="100"/>
          <a:sy n="61" d="100"/>
        </p:scale>
        <p:origin x="-822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1932"/>
    </p:cViewPr>
  </p:sorterViewPr>
  <p:notesViewPr>
    <p:cSldViewPr>
      <p:cViewPr>
        <p:scale>
          <a:sx n="78" d="100"/>
          <a:sy n="78" d="100"/>
        </p:scale>
        <p:origin x="-2190" y="-72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Cartel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Cartel1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5599272199200439E-2"/>
          <c:y val="3.831607004696435E-2"/>
          <c:w val="0.92692380059739354"/>
          <c:h val="0.80853186722535197"/>
        </c:manualLayout>
      </c:layout>
      <c:barChart>
        <c:barDir val="col"/>
        <c:grouping val="clustered"/>
        <c:ser>
          <c:idx val="0"/>
          <c:order val="0"/>
          <c:tx>
            <c:strRef>
              <c:f>'DOP IGP in UE 2011'!$D$3</c:f>
              <c:strCache>
                <c:ptCount val="1"/>
                <c:pt idx="0">
                  <c:v>n.</c:v>
                </c:pt>
              </c:strCache>
            </c:strRef>
          </c:tx>
          <c:dPt>
            <c:idx val="8"/>
            <c:spPr>
              <a:solidFill>
                <a:srgbClr val="0070C0"/>
              </a:solidFill>
            </c:spPr>
          </c:dPt>
          <c:dPt>
            <c:idx val="24"/>
            <c:spPr>
              <a:solidFill>
                <a:srgbClr val="C00000"/>
              </a:solidFill>
            </c:spPr>
          </c:dPt>
          <c:cat>
            <c:strRef>
              <c:f>'DOP IGP in UE 2011'!$C$4:$C$28</c:f>
              <c:strCache>
                <c:ptCount val="25"/>
                <c:pt idx="0">
                  <c:v>Bulgaria</c:v>
                </c:pt>
                <c:pt idx="1">
                  <c:v>Cipro</c:v>
                </c:pt>
                <c:pt idx="2">
                  <c:v>Lituania</c:v>
                </c:pt>
                <c:pt idx="3">
                  <c:v>Romania</c:v>
                </c:pt>
                <c:pt idx="4">
                  <c:v>Danimarca</c:v>
                </c:pt>
                <c:pt idx="5">
                  <c:v>Irlanda</c:v>
                </c:pt>
                <c:pt idx="6">
                  <c:v>Lussemburgo</c:v>
                </c:pt>
                <c:pt idx="7">
                  <c:v>Svezia</c:v>
                </c:pt>
                <c:pt idx="8">
                  <c:v>Extra-UE</c:v>
                </c:pt>
                <c:pt idx="9">
                  <c:v>Finlandia</c:v>
                </c:pt>
                <c:pt idx="10">
                  <c:v>Paesi Bassi</c:v>
                </c:pt>
                <c:pt idx="11">
                  <c:v>Slovacchia</c:v>
                </c:pt>
                <c:pt idx="12">
                  <c:v>Ungheria</c:v>
                </c:pt>
                <c:pt idx="13">
                  <c:v>Slovenia</c:v>
                </c:pt>
                <c:pt idx="14">
                  <c:v>Belgio</c:v>
                </c:pt>
                <c:pt idx="15">
                  <c:v>Austria</c:v>
                </c:pt>
                <c:pt idx="16">
                  <c:v>Rep.Ceca</c:v>
                </c:pt>
                <c:pt idx="17">
                  <c:v>Polonia</c:v>
                </c:pt>
                <c:pt idx="18">
                  <c:v>Regno Unito</c:v>
                </c:pt>
                <c:pt idx="19">
                  <c:v>Germania</c:v>
                </c:pt>
                <c:pt idx="20">
                  <c:v>Grecia</c:v>
                </c:pt>
                <c:pt idx="21">
                  <c:v>Portogallo</c:v>
                </c:pt>
                <c:pt idx="22">
                  <c:v>Spagna</c:v>
                </c:pt>
                <c:pt idx="23">
                  <c:v>Francia</c:v>
                </c:pt>
                <c:pt idx="24">
                  <c:v>Italia</c:v>
                </c:pt>
              </c:strCache>
            </c:strRef>
          </c:cat>
          <c:val>
            <c:numRef>
              <c:f>'DOP IGP in UE 2011'!$D$4:$D$28</c:f>
              <c:numCache>
                <c:formatCode>General</c:formatCode>
                <c:ptCount val="2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4</c:v>
                </c:pt>
                <c:pt idx="6">
                  <c:v>4</c:v>
                </c:pt>
                <c:pt idx="7">
                  <c:v>6</c:v>
                </c:pt>
                <c:pt idx="8">
                  <c:v>8</c:v>
                </c:pt>
                <c:pt idx="9">
                  <c:v>8</c:v>
                </c:pt>
                <c:pt idx="10">
                  <c:v>9</c:v>
                </c:pt>
                <c:pt idx="11">
                  <c:v>9</c:v>
                </c:pt>
                <c:pt idx="12">
                  <c:v>9</c:v>
                </c:pt>
                <c:pt idx="13">
                  <c:v>10</c:v>
                </c:pt>
                <c:pt idx="14">
                  <c:v>13</c:v>
                </c:pt>
                <c:pt idx="15">
                  <c:v>14</c:v>
                </c:pt>
                <c:pt idx="16">
                  <c:v>27</c:v>
                </c:pt>
                <c:pt idx="17">
                  <c:v>32</c:v>
                </c:pt>
                <c:pt idx="18">
                  <c:v>40</c:v>
                </c:pt>
                <c:pt idx="19">
                  <c:v>80</c:v>
                </c:pt>
                <c:pt idx="20">
                  <c:v>94</c:v>
                </c:pt>
                <c:pt idx="21">
                  <c:v>116</c:v>
                </c:pt>
                <c:pt idx="22">
                  <c:v>156</c:v>
                </c:pt>
                <c:pt idx="23">
                  <c:v>188</c:v>
                </c:pt>
                <c:pt idx="24">
                  <c:v>239</c:v>
                </c:pt>
              </c:numCache>
            </c:numRef>
          </c:val>
        </c:ser>
        <c:axId val="37328000"/>
        <c:axId val="37334016"/>
      </c:barChart>
      <c:catAx>
        <c:axId val="37328000"/>
        <c:scaling>
          <c:orientation val="minMax"/>
        </c:scaling>
        <c:axPos val="b"/>
        <c:tickLblPos val="nextTo"/>
        <c:crossAx val="37334016"/>
        <c:crosses val="autoZero"/>
        <c:auto val="1"/>
        <c:lblAlgn val="ctr"/>
        <c:lblOffset val="100"/>
      </c:catAx>
      <c:valAx>
        <c:axId val="37334016"/>
        <c:scaling>
          <c:orientation val="minMax"/>
        </c:scaling>
        <c:axPos val="l"/>
        <c:majorGridlines/>
        <c:numFmt formatCode="General" sourceLinked="1"/>
        <c:tickLblPos val="nextTo"/>
        <c:crossAx val="37328000"/>
        <c:crosses val="autoZero"/>
        <c:crossBetween val="between"/>
      </c:valAx>
    </c:plotArea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 </a:t>
            </a:r>
            <a:r>
              <a:rPr lang="en-US" sz="2400" b="0" dirty="0" smtClean="0">
                <a:latin typeface="Comic Sans MS" pitchFamily="66" charset="0"/>
              </a:rPr>
              <a:t>Le </a:t>
            </a:r>
            <a:r>
              <a:rPr lang="en-US" sz="2400" b="0" dirty="0" err="1" smtClean="0">
                <a:latin typeface="Comic Sans MS" pitchFamily="66" charset="0"/>
              </a:rPr>
              <a:t>grandi</a:t>
            </a:r>
            <a:r>
              <a:rPr lang="en-US" sz="2400" b="0" dirty="0" smtClean="0">
                <a:latin typeface="Comic Sans MS" pitchFamily="66" charset="0"/>
              </a:rPr>
              <a:t> </a:t>
            </a:r>
            <a:r>
              <a:rPr lang="en-US" sz="2400" b="0" dirty="0" err="1" smtClean="0">
                <a:latin typeface="Comic Sans MS" pitchFamily="66" charset="0"/>
              </a:rPr>
              <a:t>Denominazioni</a:t>
            </a:r>
            <a:endParaRPr lang="en-US" sz="2400" b="0" dirty="0">
              <a:latin typeface="Comic Sans MS" pitchFamily="66" charset="0"/>
            </a:endParaRPr>
          </a:p>
        </c:rich>
      </c:tx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Foglio2!$E$1</c:f>
              <c:strCache>
                <c:ptCount val="1"/>
                <c:pt idx="0">
                  <c:v> Margine in % </c:v>
                </c:pt>
              </c:strCache>
            </c:strRef>
          </c:tx>
          <c:cat>
            <c:strRef>
              <c:f>Foglio2!$A$2:$A$15</c:f>
              <c:strCache>
                <c:ptCount val="14"/>
                <c:pt idx="0">
                  <c:v>Mela Val di Non</c:v>
                </c:pt>
                <c:pt idx="1">
                  <c:v>Asiago</c:v>
                </c:pt>
                <c:pt idx="2">
                  <c:v>Bresaola della Valtellina</c:v>
                </c:pt>
                <c:pt idx="3">
                  <c:v>Gorgonzola</c:v>
                </c:pt>
                <c:pt idx="4">
                  <c:v>Mela Alto Adige o Südtiroler Apfel</c:v>
                </c:pt>
                <c:pt idx="5">
                  <c:v>Mozzarella di Bufala Campana</c:v>
                </c:pt>
                <c:pt idx="6">
                  <c:v>Parmigiano Reggiano</c:v>
                </c:pt>
                <c:pt idx="7">
                  <c:v>Pecorino Romano</c:v>
                </c:pt>
                <c:pt idx="8">
                  <c:v>Provolone Valpadana</c:v>
                </c:pt>
                <c:pt idx="9">
                  <c:v>Prosciutto di Parma</c:v>
                </c:pt>
                <c:pt idx="10">
                  <c:v>Prosciutto di San Daniele</c:v>
                </c:pt>
                <c:pt idx="11">
                  <c:v>Speck dell'Alto Adige</c:v>
                </c:pt>
                <c:pt idx="12">
                  <c:v>Grana Padano</c:v>
                </c:pt>
                <c:pt idx="13">
                  <c:v>Totale Top 15</c:v>
                </c:pt>
              </c:strCache>
            </c:strRef>
          </c:cat>
          <c:val>
            <c:numRef>
              <c:f>Foglio2!$E$2:$E$15</c:f>
              <c:numCache>
                <c:formatCode>General</c:formatCode>
                <c:ptCount val="14"/>
                <c:pt idx="0">
                  <c:v>53.5</c:v>
                </c:pt>
                <c:pt idx="1">
                  <c:v>107.7</c:v>
                </c:pt>
                <c:pt idx="2">
                  <c:v>80</c:v>
                </c:pt>
                <c:pt idx="3">
                  <c:v>106.5</c:v>
                </c:pt>
                <c:pt idx="4">
                  <c:v>51.8</c:v>
                </c:pt>
                <c:pt idx="5">
                  <c:v>41.2</c:v>
                </c:pt>
                <c:pt idx="6">
                  <c:v>63.7</c:v>
                </c:pt>
                <c:pt idx="7">
                  <c:v>96.4</c:v>
                </c:pt>
                <c:pt idx="8">
                  <c:v>122.6</c:v>
                </c:pt>
                <c:pt idx="9">
                  <c:v>221.4</c:v>
                </c:pt>
                <c:pt idx="10">
                  <c:v>110.1</c:v>
                </c:pt>
                <c:pt idx="11">
                  <c:v>100</c:v>
                </c:pt>
                <c:pt idx="12">
                  <c:v>51.8</c:v>
                </c:pt>
                <c:pt idx="13">
                  <c:v>93.1</c:v>
                </c:pt>
              </c:numCache>
            </c:numRef>
          </c:val>
        </c:ser>
        <c:shape val="box"/>
        <c:axId val="34862208"/>
        <c:axId val="34863744"/>
        <c:axId val="0"/>
      </c:bar3DChart>
      <c:catAx>
        <c:axId val="34862208"/>
        <c:scaling>
          <c:orientation val="minMax"/>
        </c:scaling>
        <c:axPos val="b"/>
        <c:tickLblPos val="nextTo"/>
        <c:crossAx val="34863744"/>
        <c:crosses val="autoZero"/>
        <c:auto val="1"/>
        <c:lblAlgn val="ctr"/>
        <c:lblOffset val="100"/>
      </c:catAx>
      <c:valAx>
        <c:axId val="34863744"/>
        <c:scaling>
          <c:orientation val="minMax"/>
        </c:scaling>
        <c:axPos val="l"/>
        <c:majorGridlines/>
        <c:numFmt formatCode="General" sourceLinked="1"/>
        <c:tickLblPos val="nextTo"/>
        <c:crossAx val="34862208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sz="2000" b="0" dirty="0" smtClean="0">
                <a:latin typeface="Comic Sans MS" pitchFamily="66" charset="0"/>
              </a:rPr>
              <a:t>Le </a:t>
            </a:r>
            <a:r>
              <a:rPr lang="en-US" sz="2000" b="0" dirty="0" err="1" smtClean="0">
                <a:latin typeface="Comic Sans MS" pitchFamily="66" charset="0"/>
              </a:rPr>
              <a:t>Denominazioni</a:t>
            </a:r>
            <a:r>
              <a:rPr lang="en-US" sz="2000" b="0" dirty="0" smtClean="0">
                <a:latin typeface="Comic Sans MS" pitchFamily="66" charset="0"/>
              </a:rPr>
              <a:t> </a:t>
            </a:r>
            <a:r>
              <a:rPr lang="en-US" sz="2000" b="0" dirty="0" err="1" smtClean="0">
                <a:latin typeface="Comic Sans MS" pitchFamily="66" charset="0"/>
              </a:rPr>
              <a:t>minori</a:t>
            </a:r>
            <a:endParaRPr lang="en-US" sz="2000" b="0" dirty="0">
              <a:latin typeface="Comic Sans MS" pitchFamily="66" charset="0"/>
            </a:endParaRPr>
          </a:p>
        </c:rich>
      </c:tx>
      <c:layout>
        <c:manualLayout>
          <c:xMode val="edge"/>
          <c:yMode val="edge"/>
          <c:x val="0.32016361904707658"/>
          <c:y val="7.262264977094048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Foglio2!$E$21</c:f>
              <c:strCache>
                <c:ptCount val="1"/>
                <c:pt idx="0">
                  <c:v> Margine in % </c:v>
                </c:pt>
              </c:strCache>
            </c:strRef>
          </c:tx>
          <c:dPt>
            <c:idx val="0"/>
            <c:spPr>
              <a:solidFill>
                <a:schemeClr val="accent5">
                  <a:lumMod val="50000"/>
                </a:schemeClr>
              </a:solidFill>
              <a:ln>
                <a:solidFill>
                  <a:srgbClr val="C00000"/>
                </a:solidFill>
              </a:ln>
            </c:spPr>
          </c:dPt>
          <c:dPt>
            <c:idx val="11"/>
            <c:spPr>
              <a:solidFill>
                <a:srgbClr val="990000"/>
              </a:solidFill>
              <a:ln>
                <a:solidFill>
                  <a:schemeClr val="tx1"/>
                </a:solidFill>
              </a:ln>
            </c:spPr>
          </c:dPt>
          <c:dPt>
            <c:idx val="12"/>
            <c:spPr>
              <a:solidFill>
                <a:srgbClr val="FF0000"/>
              </a:solidFill>
            </c:spPr>
          </c:dPt>
          <c:dPt>
            <c:idx val="13"/>
            <c:spPr>
              <a:solidFill>
                <a:srgbClr val="FF0000"/>
              </a:solidFill>
            </c:spPr>
          </c:dPt>
          <c:dPt>
            <c:idx val="14"/>
            <c:spPr>
              <a:solidFill>
                <a:srgbClr val="FF0000"/>
              </a:solidFill>
            </c:spPr>
          </c:dPt>
          <c:dPt>
            <c:idx val="15"/>
            <c:spPr>
              <a:solidFill>
                <a:srgbClr val="FF0000"/>
              </a:solidFill>
            </c:spPr>
          </c:dPt>
          <c:dPt>
            <c:idx val="16"/>
            <c:spPr>
              <a:solidFill>
                <a:srgbClr val="FF0000"/>
              </a:solidFill>
            </c:spPr>
          </c:dPt>
          <c:cat>
            <c:strRef>
              <c:f>Foglio2!$A$22:$A$38</c:f>
              <c:strCache>
                <c:ptCount val="17"/>
                <c:pt idx="0">
                  <c:v>Dop</c:v>
                </c:pt>
                <c:pt idx="1">
                  <c:v>Aceti diversi da aceti di vino</c:v>
                </c:pt>
                <c:pt idx="2">
                  <c:v>Altri prodotti di origine animale</c:v>
                </c:pt>
                <c:pt idx="3">
                  <c:v>Carni trasformate</c:v>
                </c:pt>
                <c:pt idx="4">
                  <c:v>Formaggi</c:v>
                </c:pt>
                <c:pt idx="5">
                  <c:v>Olio di oliva</c:v>
                </c:pt>
                <c:pt idx="6">
                  <c:v>Olio essenziale</c:v>
                </c:pt>
                <c:pt idx="7">
                  <c:v>Olive da tavola</c:v>
                </c:pt>
                <c:pt idx="8">
                  <c:v>Ortofrutticoli e cereali</c:v>
                </c:pt>
                <c:pt idx="9">
                  <c:v>Prodotti di panetteria</c:v>
                </c:pt>
                <c:pt idx="10">
                  <c:v>Spezie</c:v>
                </c:pt>
                <c:pt idx="11">
                  <c:v>Igp</c:v>
                </c:pt>
                <c:pt idx="12">
                  <c:v>Carni fresche</c:v>
                </c:pt>
                <c:pt idx="13">
                  <c:v>Carni trasformate</c:v>
                </c:pt>
                <c:pt idx="14">
                  <c:v>Olio di oliva</c:v>
                </c:pt>
                <c:pt idx="15">
                  <c:v>Ortofrutticoli e cereali</c:v>
                </c:pt>
                <c:pt idx="16">
                  <c:v>Totale Altri prodotti</c:v>
                </c:pt>
              </c:strCache>
            </c:strRef>
          </c:cat>
          <c:val>
            <c:numRef>
              <c:f>Foglio2!$E$22:$E$38</c:f>
              <c:numCache>
                <c:formatCode>General</c:formatCode>
                <c:ptCount val="17"/>
                <c:pt idx="0">
                  <c:v>65.400000000000006</c:v>
                </c:pt>
                <c:pt idx="1">
                  <c:v>100</c:v>
                </c:pt>
                <c:pt idx="2">
                  <c:v>7.9</c:v>
                </c:pt>
                <c:pt idx="3">
                  <c:v>70.3</c:v>
                </c:pt>
                <c:pt idx="4">
                  <c:v>56.2</c:v>
                </c:pt>
                <c:pt idx="5">
                  <c:v>44.6</c:v>
                </c:pt>
                <c:pt idx="6">
                  <c:v>73.099999999999994</c:v>
                </c:pt>
                <c:pt idx="7">
                  <c:v>62.5</c:v>
                </c:pt>
                <c:pt idx="8">
                  <c:v>62.2</c:v>
                </c:pt>
                <c:pt idx="9">
                  <c:v>36.800000000000004</c:v>
                </c:pt>
                <c:pt idx="10">
                  <c:v>40</c:v>
                </c:pt>
                <c:pt idx="11">
                  <c:v>81.8</c:v>
                </c:pt>
                <c:pt idx="12">
                  <c:v>41.3</c:v>
                </c:pt>
                <c:pt idx="13">
                  <c:v>109.3</c:v>
                </c:pt>
                <c:pt idx="14">
                  <c:v>20</c:v>
                </c:pt>
                <c:pt idx="15">
                  <c:v>81.099999999999994</c:v>
                </c:pt>
                <c:pt idx="16">
                  <c:v>68.8</c:v>
                </c:pt>
              </c:numCache>
            </c:numRef>
          </c:val>
        </c:ser>
        <c:shape val="box"/>
        <c:axId val="34886400"/>
        <c:axId val="34887936"/>
        <c:axId val="0"/>
      </c:bar3DChart>
      <c:catAx>
        <c:axId val="34886400"/>
        <c:scaling>
          <c:orientation val="minMax"/>
        </c:scaling>
        <c:axPos val="b"/>
        <c:tickLblPos val="nextTo"/>
        <c:crossAx val="34887936"/>
        <c:crosses val="autoZero"/>
        <c:auto val="1"/>
        <c:lblAlgn val="ctr"/>
        <c:lblOffset val="100"/>
      </c:catAx>
      <c:valAx>
        <c:axId val="34887936"/>
        <c:scaling>
          <c:orientation val="minMax"/>
        </c:scaling>
        <c:axPos val="l"/>
        <c:majorGridlines/>
        <c:numFmt formatCode="General" sourceLinked="1"/>
        <c:tickLblPos val="nextTo"/>
        <c:crossAx val="3488640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0.50719</cdr:x>
      <cdr:y>0.94997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328592" y="4919427"/>
          <a:ext cx="3761558" cy="237765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0.55352</cdr:x>
      <cdr:y>0.94118</cdr:y>
    </cdr:from>
    <cdr:to>
      <cdr:x>1</cdr:x>
      <cdr:y>0.98973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4752528" y="4608512"/>
          <a:ext cx="3761558" cy="237765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 defTabSz="947738" eaLnBrk="0" hangingPunct="0">
              <a:buFontTx/>
              <a:buBlip>
                <a:blip r:embed="rId2"/>
              </a:buBlip>
              <a:defRPr sz="1200" b="1">
                <a:solidFill>
                  <a:srgbClr val="000099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 algn="r" defTabSz="947738" eaLnBrk="0" hangingPunct="0">
              <a:buFontTx/>
              <a:buBlip>
                <a:blip r:embed="rId2"/>
              </a:buBlip>
              <a:defRPr sz="1200" b="1">
                <a:solidFill>
                  <a:srgbClr val="000099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 defTabSz="947738" eaLnBrk="0" hangingPunct="0">
              <a:buFontTx/>
              <a:buBlip>
                <a:blip r:embed="rId2"/>
              </a:buBlip>
              <a:defRPr sz="1200" b="1">
                <a:solidFill>
                  <a:srgbClr val="000099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 algn="r" defTabSz="947738" eaLnBrk="0" hangingPunct="0">
              <a:buFontTx/>
              <a:buBlip>
                <a:blip r:embed="rId2"/>
              </a:buBlip>
              <a:defRPr sz="1200" b="1">
                <a:solidFill>
                  <a:srgbClr val="000099"/>
                </a:solidFill>
                <a:latin typeface="Tahoma" pitchFamily="34" charset="0"/>
                <a:cs typeface="Times New Roman" pitchFamily="18" charset="0"/>
                <a:sym typeface="Wingdings" pitchFamily="2" charset="2"/>
              </a:defRPr>
            </a:lvl1pPr>
          </a:lstStyle>
          <a:p>
            <a:pPr>
              <a:defRPr/>
            </a:pPr>
            <a:fld id="{71E1CAE0-FC9E-4D45-91A1-0FD0210C9D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 defTabSz="947738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313" y="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 defTabSz="947738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313" y="9721850"/>
            <a:ext cx="30749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23" tIns="47361" rIns="94723" bIns="47361" numCol="1" anchor="b" anchorCtr="0" compatLnSpc="1">
            <a:prstTxWarp prst="textNoShape">
              <a:avLst/>
            </a:prstTxWarp>
          </a:bodyPr>
          <a:lstStyle>
            <a:lvl1pPr algn="r" defTabSz="947738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1E6B672A-8632-4BB9-8762-A05D832FC6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66763"/>
            <a:ext cx="5119687" cy="3840162"/>
          </a:xfrm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375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552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5175"/>
            <a:ext cx="5119688" cy="3840163"/>
          </a:xfrm>
          <a:ln/>
        </p:spPr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8513"/>
          </a:xfrm>
          <a:noFill/>
          <a:ln/>
        </p:spPr>
        <p:txBody>
          <a:bodyPr/>
          <a:lstStyle/>
          <a:p>
            <a:pPr eaLnBrk="1" hangingPunct="1"/>
            <a:endParaRPr lang="en-US" sz="1800" b="1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r>
              <a:rPr lang="it-IT" smtClean="0"/>
              <a:t>Punto di partenza: elevato numero di IG registrate in Italia e in EU (soprattutto paesi “mediterranei”): successo? L’elevato numero di DOP e IGP registrate può essere assunto come </a:t>
            </a:r>
            <a:r>
              <a:rPr lang="it-IT" b="1" smtClean="0"/>
              <a:t>proxy</a:t>
            </a:r>
            <a:r>
              <a:rPr lang="it-IT" smtClean="0"/>
              <a:t> delle elevate aspettative che le imprese hanno sulle potenzialità di questo strumento. Elevato interesse, molte richieste, anche in itinere.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r>
              <a:rPr lang="it-IT" smtClean="0"/>
              <a:t>L’ipotesi è che le denominazioni riflettano una cultura espressa dagli abitanti e dai consumatori di un territorio sviluppata nella storia attraverso la capacità di interagire  con le risorse naturali di quel territorio. E’ da questo legame (di produzione e di consumo) che nasce e si sviluppa la reputazione delle denominazioni 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r>
              <a:rPr lang="it-IT" smtClean="0"/>
              <a:t>Se andiamo a vedere più in dettaglio, la situazione all’interno dell’universo DOP e IGP in Italia è molto diversificata. La “classifica” mostra una forte concentrazione del valore tra i primi 10 prodotti, molti dei quali avevano già una protezione nazionale (procedura semplificata). </a:t>
            </a:r>
            <a:r>
              <a:rPr lang="it-IT" u="sng" smtClean="0"/>
              <a:t>C’è da ipotizzare che in questi casi la protezione comunitaria non abbia inciso più di tanto</a:t>
            </a:r>
            <a:r>
              <a:rPr lang="it-IT" smtClean="0"/>
              <a:t>. Moltissimi prodotti sono dunque “economicamente piccoli”</a:t>
            </a:r>
          </a:p>
          <a:p>
            <a:r>
              <a:rPr lang="it-IT" smtClean="0"/>
              <a:t>Inoltre, pur non disponendo di dati ufficiali al riguardo (come invece avviene per il settore vino), l’effettivo livello di utilizzo delle DOP e IGP in Italia varia moltissimo a seconda delle denominazioni, e mentre alcune sono effettivamente molto utilizzate, altre possono perfino definirsi “dormienti”.</a:t>
            </a:r>
          </a:p>
          <a:p>
            <a:r>
              <a:rPr lang="it-IT" smtClean="0"/>
              <a:t>Questi sono indizi di uno scarso impatto della protezione, o quanto meno di un impatto molto variabile a seconda della specifica situazione.</a:t>
            </a:r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r>
              <a:rPr lang="it-IT" smtClean="0"/>
              <a:t>Se declinassimo sui territori il fatturato notiamo come in certi casi nascono veri e propri cluster (distretti) mentre in altri non si vede un effetto ricaduta sul territorio e sui sistemi localo del lavoro, venendo meno un effetto sinergico capace di generare degli spin-off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La presenza di margini commerciali elevati giustifica lìinteresse delle imprese a partecipare a questo mercato ma … sui costi della gestione dei prodotti e delle denominazion, anche rispetto ai concorrenti, si molto poco….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738" y="4862513"/>
            <a:ext cx="5203825" cy="4605337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1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it-IT" noProof="0" smtClean="0"/>
              <a:t>Fare clic per modificare lo stile del titolo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it-IT" noProof="0" smtClean="0"/>
              <a:t>Fare clic per modificare lo stile del sottotitolo dello schema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B85FA-B1B7-4EB8-B904-73C771385712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02B4-199F-44D4-92BF-99F1DD779D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14086-C738-4B4E-8FBB-34300B77D72E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9BC46-6ABA-4CD7-93B9-B4367E014E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028D-0F0F-40DB-B3A4-7A0DACA6A1F8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B97C5-E2AB-4AB1-8869-70A6D0E4CC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EB90-7D8E-4A3E-B5C4-8F4C3F746B1B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1BBAA-185F-407B-AB37-EA0736AA32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92688-9F73-42AF-9540-BBF40ED6F5A6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800C1-138F-4746-9DFF-39A40B8682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D59CD-A7FD-49FC-AED8-C1408E65E456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568F0-80E8-4FDD-B065-A972713214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0E621-4ECE-4EE4-8EDC-96660EA9DD45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843E9-4734-49E3-88A8-CF80DA5D87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444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it-IT"/>
              <a:t>Le denominazioni geografiche</a:t>
            </a:r>
          </a:p>
        </p:txBody>
      </p:sp>
      <p:sp>
        <p:nvSpPr>
          <p:cNvPr id="1444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95B31-6ACF-4150-9166-25386231EA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AA5D-625F-4DF7-9292-75A6968E1E84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0C2A4-BE27-41D7-87A1-C4BEE81BA11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9926A-543C-465A-82AA-0B3031BCB8AA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864B4-2A54-4463-90D7-F752CACD70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FAD69-C002-420A-B6C4-2CC2AFABD9CB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8CDC2-3DCD-45B3-8596-F4F81A8F57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18F71-B61F-405E-B0A8-31FC6719845D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19112-5CDE-49CA-BD8B-8F87F744A5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07176-E205-44F1-A224-5486039E31AA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D835E-1A69-4C89-84D2-9F6328839F8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649B1-F756-4DA2-83A6-8B2DDDA53319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1F5FE-5EBD-4173-B28F-2CF5361C20E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CAB3D-4B57-4497-8AB9-331FFEEE6DE9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37034-48BB-4BA7-B48C-4F9AFBEECE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A6339-7DDD-4EF6-AD15-6091D098E0BE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A5812-C50A-4B42-9A36-120744C871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DB2A1EE1-176B-4E8C-AEA0-601EDA2DF0B4}" type="datetimeFigureOut">
              <a:rPr lang="it-IT"/>
              <a:pPr>
                <a:defRPr/>
              </a:pPr>
              <a:t>27/09/2012</a:t>
            </a:fld>
            <a:endParaRPr lang="it-IT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cs typeface="+mn-cs"/>
              </a:defRPr>
            </a:lvl1pPr>
          </a:lstStyle>
          <a:p>
            <a:pPr>
              <a:defRPr/>
            </a:pPr>
            <a:fld id="{EED7EEF6-127D-4A09-931C-393348CF82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  <p:sldLayoutId id="2147483747" r:id="rId3"/>
    <p:sldLayoutId id="2147483746" r:id="rId4"/>
    <p:sldLayoutId id="2147483745" r:id="rId5"/>
    <p:sldLayoutId id="2147483744" r:id="rId6"/>
    <p:sldLayoutId id="2147483743" r:id="rId7"/>
    <p:sldLayoutId id="2147483742" r:id="rId8"/>
    <p:sldLayoutId id="2147483741" r:id="rId9"/>
    <p:sldLayoutId id="2147483740" r:id="rId10"/>
    <p:sldLayoutId id="2147483739" r:id="rId11"/>
    <p:sldLayoutId id="2147483738" r:id="rId12"/>
    <p:sldLayoutId id="2147483737" r:id="rId13"/>
    <p:sldLayoutId id="2147483736" r:id="rId14"/>
    <p:sldLayoutId id="2147483735" r:id="rId1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5699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Le denominazioni geografiche</a:t>
            </a:r>
          </a:p>
        </p:txBody>
      </p:sp>
      <p:sp>
        <p:nvSpPr>
          <p:cNvPr id="174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1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2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52BACB10-7EC9-4E4D-A940-D1B4C3F8157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300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685800" y="220980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GB" sz="3000">
              <a:solidFill>
                <a:schemeClr val="tx2"/>
              </a:solidFill>
              <a:latin typeface="Tahoma" pitchFamily="34" charset="0"/>
            </a:endParaRPr>
          </a:p>
        </p:txBody>
      </p:sp>
      <p:sp>
        <p:nvSpPr>
          <p:cNvPr id="193539" name="Rectangle 3"/>
          <p:cNvSpPr>
            <a:spLocks noChangeArrowheads="1"/>
          </p:cNvSpPr>
          <p:nvPr/>
        </p:nvSpPr>
        <p:spPr bwMode="auto">
          <a:xfrm>
            <a:off x="395288" y="620713"/>
            <a:ext cx="828357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/>
          <a:lstStyle/>
          <a:p>
            <a:pPr algn="ctr">
              <a:defRPr/>
            </a:pPr>
            <a:r>
              <a:rPr lang="it-IT" sz="2800" b="1" dirty="0">
                <a:solidFill>
                  <a:srgbClr val="3399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Convegno ISTAT «Agricoltura di qualità: i numeri di un settore in evoluzione»</a:t>
            </a:r>
            <a:endParaRPr lang="en-GB" sz="2800" b="1" dirty="0">
              <a:solidFill>
                <a:srgbClr val="3399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592138" y="2060575"/>
            <a:ext cx="8208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200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Filippo Arfini, Giovanni Belletti, Andrea Marescotti</a:t>
            </a:r>
          </a:p>
        </p:txBody>
      </p:sp>
      <p:sp>
        <p:nvSpPr>
          <p:cNvPr id="193541" name="Rectangle 5"/>
          <p:cNvSpPr>
            <a:spLocks noChangeArrowheads="1"/>
          </p:cNvSpPr>
          <p:nvPr/>
        </p:nvSpPr>
        <p:spPr bwMode="auto">
          <a:xfrm>
            <a:off x="685800" y="2565400"/>
            <a:ext cx="8134350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54000" rIns="54000" anchor="ctr"/>
          <a:lstStyle/>
          <a:p>
            <a:pPr algn="ctr">
              <a:defRPr/>
            </a:pPr>
            <a:r>
              <a:rPr lang="it-IT" sz="3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La valutazione degli effetti della protezione delle indicazioni </a:t>
            </a:r>
            <a:r>
              <a:rPr lang="it-IT" sz="34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Times New Roman" pitchFamily="18" charset="0"/>
              </a:rPr>
              <a:t>geografiche</a:t>
            </a:r>
            <a:endParaRPr lang="it-IT" sz="3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1509" name="Picture 1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3292475" y="4724400"/>
            <a:ext cx="2808288" cy="1022350"/>
          </a:xfrm>
        </p:spPr>
      </p:pic>
      <p:sp>
        <p:nvSpPr>
          <p:cNvPr id="21510" name="Rectangle 4"/>
          <p:cNvSpPr>
            <a:spLocks noChangeArrowheads="1"/>
          </p:cNvSpPr>
          <p:nvPr/>
        </p:nvSpPr>
        <p:spPr bwMode="auto">
          <a:xfrm>
            <a:off x="611188" y="6310313"/>
            <a:ext cx="82089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2200">
                <a:solidFill>
                  <a:srgbClr val="339966"/>
                </a:solidFill>
                <a:latin typeface="Comic Sans MS" pitchFamily="66" charset="0"/>
                <a:cs typeface="Times New Roman" pitchFamily="18" charset="0"/>
              </a:rPr>
              <a:t>Roma, 18 settembre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9938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539750" y="1557338"/>
            <a:ext cx="8208963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Nonostante siano sempre più disponibili informazioni e dati (soprattutto in alcuni paesi, come l’Italia e la Francia), fino ad oggi in Europa è stato fatto poco o nulla per valutare l’effettivo impatto della protezione comunitaria sulle imprese, e ancora meno su aspetti economici più «sistemici», o su aspetti sociali e ambientali.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Cosa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sappiamo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degli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effetti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della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protezione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?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39941" name="Rettangolo 1"/>
          <p:cNvSpPr>
            <a:spLocks noChangeArrowheads="1"/>
          </p:cNvSpPr>
          <p:nvPr/>
        </p:nvSpPr>
        <p:spPr bwMode="auto">
          <a:xfrm>
            <a:off x="560388" y="3357563"/>
            <a:ext cx="826135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La letteratura scientifica disponibile è spesso relativa all’esame di un numero limitato di casi, e soprattutto prende in esame pochi aspetti, spesso solo gli effetti «prezzo e quantità», mentre gli aspetti da considerare per valutare il «successo» derivante dall’ottenimento della protezione comunitaria sono numerosissimi.</a:t>
            </a:r>
          </a:p>
        </p:txBody>
      </p:sp>
      <p:sp>
        <p:nvSpPr>
          <p:cNvPr id="39942" name="Rettangolo 1"/>
          <p:cNvSpPr>
            <a:spLocks noChangeArrowheads="1"/>
          </p:cNvSpPr>
          <p:nvPr/>
        </p:nvSpPr>
        <p:spPr bwMode="auto">
          <a:xfrm>
            <a:off x="539750" y="5300663"/>
            <a:ext cx="82613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Inoltre i pochi studi disponibili mettono in luce luci ma anche molte ombre sugli effetti della protezione.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41986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La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valutazione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dell’UE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(2008)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41988" name="Rettangolo 1"/>
          <p:cNvSpPr>
            <a:spLocks noChangeArrowheads="1"/>
          </p:cNvSpPr>
          <p:nvPr/>
        </p:nvSpPr>
        <p:spPr bwMode="auto">
          <a:xfrm>
            <a:off x="560388" y="4149725"/>
            <a:ext cx="82613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Inoltre per la maggior parte dei </a:t>
            </a:r>
            <a:r>
              <a:rPr lang="en-GB" sz="200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commercianti e distributori 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le produzioni DOP-IGP incidono molto poco sul business. In generale il beneficio più importante consiste nel miglioramento della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  <a:cs typeface="Times New Roman" pitchFamily="18" charset="0"/>
              </a:rPr>
              <a:t>reputazione 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che deriva dall’essere associati a produzioni di qualità.</a:t>
            </a:r>
          </a:p>
          <a:p>
            <a:endParaRPr lang="en-GB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Per quanto riguarda </a:t>
            </a:r>
            <a:r>
              <a:rPr lang="en-GB" sz="200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i consumatori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il livello di riconoscimento dei nomi e simboli DOP-IGP è basso nell’EU27, e c’è una forte confusione sul loro reale significato.</a:t>
            </a:r>
          </a:p>
        </p:txBody>
      </p:sp>
      <p:pic>
        <p:nvPicPr>
          <p:cNvPr id="41989" name="Picture 3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4284663" y="1711325"/>
            <a:ext cx="4186237" cy="2232025"/>
          </a:xfrm>
          <a:ln cap="flat">
            <a:solidFill>
              <a:schemeClr val="tx1"/>
            </a:solidFill>
          </a:ln>
        </p:spPr>
      </p:pic>
      <p:sp>
        <p:nvSpPr>
          <p:cNvPr id="41990" name="Rettangolo 7"/>
          <p:cNvSpPr>
            <a:spLocks noChangeArrowheads="1"/>
          </p:cNvSpPr>
          <p:nvPr/>
        </p:nvSpPr>
        <p:spPr bwMode="auto">
          <a:xfrm>
            <a:off x="631825" y="1706563"/>
            <a:ext cx="36528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“I </a:t>
            </a:r>
            <a:r>
              <a:rPr lang="en-GB" sz="200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produttori DOP-IGP 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ritengono che lo schema apporti significativi benefici in termini di </a:t>
            </a:r>
            <a:r>
              <a:rPr lang="en-GB" sz="2000">
                <a:solidFill>
                  <a:srgbClr val="009900"/>
                </a:solidFill>
                <a:latin typeface="Comic Sans MS" pitchFamily="66" charset="0"/>
                <a:cs typeface="Times New Roman" pitchFamily="18" charset="0"/>
              </a:rPr>
              <a:t>reputazione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ma che abbia un minor impatto sulla profittabilità”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44034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39750" y="1725613"/>
            <a:ext cx="8424863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Il tema della valutazione è molto attuale, non solo nell’UE, ma anche in tutti i paesi extra-UE «amici delle indicazioni geografiche».  </a:t>
            </a:r>
          </a:p>
          <a:p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Lo testimonia anche l’interesse della FAO, dell’UNIDO, dell’ITC, del WIPO, con la realizzazione di guide e progetti di formazione.</a:t>
            </a:r>
            <a:r>
              <a:rPr lang="it-IT" sz="2000"/>
              <a:t> 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Gli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effetti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delle DOP-IGP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pic>
        <p:nvPicPr>
          <p:cNvPr id="44037" name="Picture 3" descr="MCj03115500000[1]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6443663" y="3860800"/>
            <a:ext cx="2238375" cy="1871663"/>
          </a:xfrm>
        </p:spPr>
      </p:pic>
      <p:sp>
        <p:nvSpPr>
          <p:cNvPr id="44038" name="Text Box 7"/>
          <p:cNvSpPr txBox="1">
            <a:spLocks noChangeArrowheads="1"/>
          </p:cNvSpPr>
          <p:nvPr/>
        </p:nvSpPr>
        <p:spPr bwMode="auto">
          <a:xfrm>
            <a:off x="684213" y="3860800"/>
            <a:ext cx="5473700" cy="193992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  <a:sym typeface="Wingdings" pitchFamily="2" charset="2"/>
              </a:rPr>
              <a:t>Si tratta dunque di esplorare con maggior grado di dettaglio i possibili effetti economici, ma anche sociali e ambientali, che la protezione delle indicazioni geografiche può generare, sia a livello di singole imprese che di sistemi produttivi territoriali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46082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Costi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e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benefici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per le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imprese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singole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595313" y="2060575"/>
          <a:ext cx="8008937" cy="3475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4371"/>
                <a:gridCol w="4004371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Costi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Benefici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Preliminari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Price premium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Diretti (controlli)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Aumento quantità</a:t>
                      </a:r>
                      <a:r>
                        <a:rPr lang="it-IT" sz="2000" kern="1200" baseline="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 vendute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Indiretti (adeguamento strutture e organizzazione)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Stabilizzazione delle relazioni commerciali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Non conformità 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Apertura nuovi canali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Altri costi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Prodotti derivati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Adozione sistemi di qualità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000099"/>
                          </a:solidFill>
                          <a:latin typeface="Comic Sans MS" pitchFamily="66" charset="0"/>
                          <a:ea typeface="+mn-ea"/>
                          <a:cs typeface="Times New Roman" pitchFamily="18" charset="0"/>
                        </a:rPr>
                        <a:t>Effetto reputazione (medaglia)</a:t>
                      </a:r>
                      <a:endParaRPr lang="it-IT" sz="2000" kern="1200" dirty="0">
                        <a:solidFill>
                          <a:srgbClr val="000099"/>
                        </a:solidFill>
                        <a:latin typeface="Comic Sans MS" pitchFamily="66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539750" y="1649413"/>
            <a:ext cx="8208963" cy="247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marL="352425" indent="-352425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defRPr/>
            </a:pPr>
            <a:r>
              <a:rPr lang="en-GB" sz="2000" b="1" dirty="0" err="1" smtClean="0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Effetti</a:t>
            </a:r>
            <a:r>
              <a:rPr lang="en-GB" sz="2000" b="1" dirty="0" smtClean="0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b="1" dirty="0" err="1" smtClean="0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esclusione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:</a:t>
            </a:r>
          </a:p>
          <a:p>
            <a:pPr marL="342900" indent="-342900" eaLnBrk="1" hangingPunct="1">
              <a:lnSpc>
                <a:spcPts val="19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al di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fuori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dell’area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produzione</a:t>
            </a:r>
            <a:endParaRPr lang="en-GB" sz="2000" dirty="0" smtClean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ts val="19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che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non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usano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o non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possono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usare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le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tecniche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produttive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previste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dal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disciplinare</a:t>
            </a:r>
            <a:endParaRPr lang="en-GB" sz="2000" dirty="0" smtClean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marL="342900" indent="-342900" eaLnBrk="1" hangingPunct="1">
              <a:lnSpc>
                <a:spcPts val="19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con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propri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brand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affermati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in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presenza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livelli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qualità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del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prodotto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DOP-IGP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ritenuto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troppo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basso. </a:t>
            </a:r>
          </a:p>
          <a:p>
            <a:pPr marL="342900" indent="-342900" eaLnBrk="1" hangingPunct="1">
              <a:lnSpc>
                <a:spcPts val="1900"/>
              </a:lnSpc>
              <a:spcBef>
                <a:spcPct val="50000"/>
              </a:spcBef>
              <a:buFont typeface="Wingdings" pitchFamily="2" charset="2"/>
              <a:buChar char="q"/>
              <a:defRPr/>
            </a:pP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“non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” (non </a:t>
            </a:r>
            <a:r>
              <a:rPr lang="en-GB" sz="2000" dirty="0" err="1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professionali</a:t>
            </a:r>
            <a:r>
              <a:rPr lang="en-GB" sz="2000" dirty="0" smtClean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) </a:t>
            </a:r>
          </a:p>
        </p:txBody>
      </p:sp>
      <p:sp>
        <p:nvSpPr>
          <p:cNvPr id="48131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48132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Altri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esempi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di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effetti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da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considerare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48134" name="Text Box 13"/>
          <p:cNvSpPr txBox="1">
            <a:spLocks noChangeArrowheads="1"/>
          </p:cNvSpPr>
          <p:nvPr/>
        </p:nvSpPr>
        <p:spPr bwMode="auto">
          <a:xfrm>
            <a:off x="539750" y="4429125"/>
            <a:ext cx="81375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Espropriazione dei benefici</a:t>
            </a:r>
            <a:r>
              <a:rPr lang="en-GB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Possibilità che imprese esterne catturino la reputazione DOP-IGP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8135" name="Text Box 12"/>
          <p:cNvSpPr txBox="1">
            <a:spLocks noChangeArrowheads="1"/>
          </p:cNvSpPr>
          <p:nvPr/>
        </p:nvSpPr>
        <p:spPr bwMode="auto">
          <a:xfrm>
            <a:off x="539750" y="5516563"/>
            <a:ext cx="8208963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Effetti di spillover</a:t>
            </a: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La più alta reputazione del nome geografico può essere utilizzata da altre imprese e/o organizzazioni per sostenere le proprie attività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Valutare 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50178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Altri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esempi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di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effetti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da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considerare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50180" name="Text Box 13"/>
          <p:cNvSpPr txBox="1">
            <a:spLocks noChangeArrowheads="1"/>
          </p:cNvSpPr>
          <p:nvPr/>
        </p:nvSpPr>
        <p:spPr bwMode="auto">
          <a:xfrm>
            <a:off x="611188" y="1700213"/>
            <a:ext cx="813752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Aspetti sociali</a:t>
            </a:r>
            <a:r>
              <a:rPr lang="en-GB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Cultura e tradizioni locali (standardizzazione del prodotto e/o adeguamento a logiche di mercato), questioni di genere, cooperazione tra imprese, etc. 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0181" name="Text Box 13"/>
          <p:cNvSpPr txBox="1">
            <a:spLocks noChangeArrowheads="1"/>
          </p:cNvSpPr>
          <p:nvPr/>
        </p:nvSpPr>
        <p:spPr bwMode="auto">
          <a:xfrm>
            <a:off x="611188" y="3359150"/>
            <a:ext cx="8137525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b="1">
                <a:solidFill>
                  <a:srgbClr val="990000"/>
                </a:solidFill>
                <a:latin typeface="Comic Sans MS" pitchFamily="66" charset="0"/>
                <a:cs typeface="Times New Roman" pitchFamily="18" charset="0"/>
              </a:rPr>
              <a:t>Aspetti ambientali</a:t>
            </a:r>
            <a:r>
              <a:rPr lang="en-GB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Paesaggio, biodiversità, effetti monocoltura, acqua, etc.</a:t>
            </a:r>
            <a:endParaRPr lang="it-IT" sz="20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50182" name="Rectangle 3"/>
          <p:cNvSpPr>
            <a:spLocks noChangeArrowheads="1"/>
          </p:cNvSpPr>
          <p:nvPr/>
        </p:nvSpPr>
        <p:spPr bwMode="auto">
          <a:xfrm>
            <a:off x="611188" y="4967288"/>
            <a:ext cx="8210550" cy="163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Un tentativo di costruire una metodologia di valutazione degli effetti della protezione è stata effettuata nell’ambito di un progetto di cooperazione tra Svizzera e Giamaica. La metodologia è stata poi applicata a tre prodotti che intendevano sottoporre la domanda di protezione al governo giamaicano.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413" y="1176338"/>
            <a:ext cx="8293100" cy="56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3850" y="7938"/>
            <a:ext cx="1655763" cy="212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66925" y="68263"/>
            <a:ext cx="2808288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3625" y="17463"/>
            <a:ext cx="38877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Per concludere…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54274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427038" y="1508125"/>
            <a:ext cx="8466137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valutazione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del “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successo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”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una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DOP-IGP è un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processo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che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deve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tenere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conto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molti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aspetti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.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Inoltre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il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“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giudizio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finale”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può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essere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diverso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seconda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chi 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valuta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e di 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quali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aspetti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vengono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presi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in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considerazione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eaLnBrk="0" hangingPunct="0">
              <a:lnSpc>
                <a:spcPct val="90000"/>
              </a:lnSpc>
              <a:defRPr/>
            </a:pPr>
            <a:endParaRPr lang="en-GB" sz="2000" dirty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Occorre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sensibilizzare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gli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operatori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sull’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utilità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della</a:t>
            </a:r>
            <a:r>
              <a:rPr lang="en-GB" sz="2000" b="1" dirty="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b="1" dirty="0" err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valutazione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non solo ex-post ma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anche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ex-ante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. </a:t>
            </a:r>
          </a:p>
          <a:p>
            <a:pPr marL="342900" indent="-342900" eaLnBrk="0" hangingPunct="0">
              <a:lnSpc>
                <a:spcPct val="90000"/>
              </a:lnSpc>
              <a:buFont typeface="Wingdings"/>
              <a:buChar char="à"/>
              <a:defRPr/>
            </a:pP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Bilancio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missione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per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autovalutazione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Consorzi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e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?</a:t>
            </a:r>
          </a:p>
          <a:p>
            <a:pPr marL="342900" indent="-342900" eaLnBrk="0" hangingPunct="0">
              <a:lnSpc>
                <a:spcPct val="90000"/>
              </a:lnSpc>
              <a:buFont typeface="Wingdings"/>
              <a:buChar char="à"/>
              <a:defRPr/>
            </a:pP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Valutazione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ex-ante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contestuale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alla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presentazione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della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domanda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?</a:t>
            </a:r>
            <a:endParaRPr lang="en-GB" sz="2000" dirty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defRPr/>
            </a:pPr>
            <a:endParaRPr lang="en-GB" sz="2000" dirty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protezione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delle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denominazioni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geografiche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è solo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uno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tanti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strumenti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nelle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mani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produttori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;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deve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essere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sostenuta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altre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azioni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informazione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promozione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formazione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da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un’azione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coordinamento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tra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imprese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(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collettiva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). </a:t>
            </a:r>
          </a:p>
          <a:p>
            <a:pPr eaLnBrk="0" hangingPunct="0">
              <a:lnSpc>
                <a:spcPct val="90000"/>
              </a:lnSpc>
              <a:defRPr/>
            </a:pPr>
            <a:endParaRPr lang="en-GB" sz="2000" dirty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Il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ruolo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dell’operatore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pubblico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vari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livelli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è di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fondamentale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importanza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nei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controlli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e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nella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regolazione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ma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anche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nel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sostegno</a:t>
            </a:r>
            <a:r>
              <a:rPr lang="en-GB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2"/>
          <p:cNvSpPr txBox="1">
            <a:spLocks noChangeArrowheads="1"/>
          </p:cNvSpPr>
          <p:nvPr/>
        </p:nvSpPr>
        <p:spPr bwMode="auto">
          <a:xfrm>
            <a:off x="755650" y="2289175"/>
            <a:ext cx="8388350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endParaRPr lang="en-GB" sz="260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56322" name="Picture 9" descr="Parmigiano sardo"/>
          <p:cNvPicPr>
            <a:picLocks noGrp="1" noChangeAspect="1" noChangeArrowheads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4564063" y="279400"/>
            <a:ext cx="4579937" cy="6396038"/>
          </a:xfrm>
        </p:spPr>
      </p:pic>
      <p:sp>
        <p:nvSpPr>
          <p:cNvPr id="581643" name="Text Box 11"/>
          <p:cNvSpPr txBox="1">
            <a:spLocks noChangeArrowheads="1"/>
          </p:cNvSpPr>
          <p:nvPr/>
        </p:nvSpPr>
        <p:spPr bwMode="auto">
          <a:xfrm>
            <a:off x="395288" y="817563"/>
            <a:ext cx="4122737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it-IT" sz="2800" b="1" dirty="0">
                <a:solidFill>
                  <a:srgbClr val="990033"/>
                </a:solidFill>
                <a:cs typeface="+mn-cs"/>
              </a:rPr>
              <a:t>Grazie per l’attenzione</a:t>
            </a:r>
          </a:p>
        </p:txBody>
      </p:sp>
      <p:sp>
        <p:nvSpPr>
          <p:cNvPr id="56324" name="Rectangle 3"/>
          <p:cNvSpPr>
            <a:spLocks noChangeArrowheads="1"/>
          </p:cNvSpPr>
          <p:nvPr/>
        </p:nvSpPr>
        <p:spPr bwMode="auto">
          <a:xfrm>
            <a:off x="468313" y="2508250"/>
            <a:ext cx="4211637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4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filippo.arfini@unipr.it</a:t>
            </a:r>
          </a:p>
          <a:p>
            <a:endParaRPr lang="it-IT" sz="24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it-IT" sz="24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giovanni.belletti@unifi.it</a:t>
            </a:r>
          </a:p>
          <a:p>
            <a:endParaRPr lang="it-IT" sz="240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r>
              <a:rPr lang="it-IT" sz="24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andrea.marescotti@unifi.it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5"/>
          <p:cNvSpPr txBox="1">
            <a:spLocks noChangeArrowheads="1"/>
          </p:cNvSpPr>
          <p:nvPr/>
        </p:nvSpPr>
        <p:spPr bwMode="auto">
          <a:xfrm>
            <a:off x="430213" y="252413"/>
            <a:ext cx="8318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3554" name="Line 3"/>
          <p:cNvSpPr>
            <a:spLocks noChangeShapeType="1"/>
          </p:cNvSpPr>
          <p:nvPr/>
        </p:nvSpPr>
        <p:spPr bwMode="auto">
          <a:xfrm>
            <a:off x="0" y="828675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DOP e IGP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nell’Unione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Europea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(31-12-2011)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grpSp>
        <p:nvGrpSpPr>
          <p:cNvPr id="23556" name="Group 6"/>
          <p:cNvGrpSpPr>
            <a:grpSpLocks/>
          </p:cNvGrpSpPr>
          <p:nvPr/>
        </p:nvGrpSpPr>
        <p:grpSpPr bwMode="auto">
          <a:xfrm>
            <a:off x="2555875" y="2133600"/>
            <a:ext cx="3097213" cy="1512888"/>
            <a:chOff x="1882" y="1162"/>
            <a:chExt cx="1951" cy="953"/>
          </a:xfrm>
        </p:grpSpPr>
        <p:pic>
          <p:nvPicPr>
            <p:cNvPr id="23559" name="Picture 4" descr="Qua - tipici DOP it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0" y="1162"/>
              <a:ext cx="953" cy="9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0" name="Picture 5" descr="aop1_en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882" y="1162"/>
              <a:ext cx="952" cy="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9" name="Grafico 8"/>
          <p:cNvGraphicFramePr>
            <a:graphicFrameLocks/>
          </p:cNvGraphicFramePr>
          <p:nvPr/>
        </p:nvGraphicFramePr>
        <p:xfrm>
          <a:off x="755317" y="1494781"/>
          <a:ext cx="7993396" cy="3950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3558" name="Rectangle 3"/>
          <p:cNvSpPr>
            <a:spLocks noChangeArrowheads="1"/>
          </p:cNvSpPr>
          <p:nvPr/>
        </p:nvSpPr>
        <p:spPr bwMode="auto">
          <a:xfrm>
            <a:off x="682625" y="5581650"/>
            <a:ext cx="79914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L’elevato numero di DOP e IGP registrate può essere assunto come </a:t>
            </a:r>
            <a:r>
              <a:rPr lang="it-IT" sz="2000" b="1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proxy</a:t>
            </a:r>
            <a:r>
              <a:rPr lang="it-IT" sz="2000">
                <a:solidFill>
                  <a:srgbClr val="C0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delle elevate aspettative che le imprese hanno sulle potenzialità di questo strumento.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5602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7251" name="Rectangle 3"/>
          <p:cNvSpPr>
            <a:spLocks noChangeArrowheads="1"/>
          </p:cNvSpPr>
          <p:nvPr/>
        </p:nvSpPr>
        <p:spPr bwMode="auto">
          <a:xfrm>
            <a:off x="430213" y="1474788"/>
            <a:ext cx="79914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Proprio il successo numerico del sistema delle Denominazioni ci spinge a chiederci: 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Si tratta di un vero successo? </a:t>
            </a:r>
          </a:p>
          <a:p>
            <a:pPr marL="342900" indent="-342900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Quali effetti sono generati rispetto: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alla gestione di un nuovo segmento di mercato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alla presenza di rapporti sleali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alle forme di governo dei sistemi di qualità 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ai rapporti con l territorio (inclusi quelli ambientali e sociali)</a:t>
            </a:r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§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alla distribuzione dei margini commerciali lungo la filiera</a:t>
            </a:r>
          </a:p>
          <a:p>
            <a:pPr marL="342900" lvl="1" indent="-342900">
              <a:spcAft>
                <a:spcPts val="1200"/>
              </a:spcAft>
              <a:buFont typeface="Wingdings" pitchFamily="2" charset="2"/>
              <a:buChar char="ü"/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Gli strumenti metodologici adottati 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per misurare gli effetti del sistema delle Denominazioni sono 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adeguati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?</a:t>
            </a:r>
            <a:endParaRPr lang="it-IT" sz="2000" dirty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… e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gli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effetti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? 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87400" y="1557338"/>
          <a:ext cx="8064500" cy="406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0233"/>
                <a:gridCol w="1224136"/>
                <a:gridCol w="1296144"/>
                <a:gridCol w="1903987"/>
              </a:tblGrid>
              <a:tr h="370608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Denominazione</a:t>
                      </a:r>
                      <a:endParaRPr lang="it-IT" sz="1600" b="1" i="0" u="none" strike="noStrike" dirty="0">
                        <a:solidFill>
                          <a:srgbClr val="00B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1" i="0" u="none" strike="noStrike" dirty="0">
                        <a:solidFill>
                          <a:srgbClr val="00B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Milioni</a:t>
                      </a:r>
                      <a:r>
                        <a:rPr lang="it-IT" sz="1600" b="1" i="0" u="none" strike="noStrike" baseline="0" dirty="0" smtClean="0"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 euro</a:t>
                      </a:r>
                      <a:endParaRPr lang="it-IT" sz="1600" b="1" i="0" u="none" strike="noStrike" dirty="0">
                        <a:solidFill>
                          <a:srgbClr val="00B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omic Sans MS" pitchFamily="66" charset="0"/>
                        </a:rPr>
                        <a:t>% tot</a:t>
                      </a:r>
                      <a:endParaRPr lang="it-IT" sz="1600" b="1" i="0" u="none" strike="noStrike" dirty="0">
                        <a:solidFill>
                          <a:srgbClr val="00B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Grana Padano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Formaggio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1.259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21,01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Parmigiano-Reggiano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Formaggio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1.163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19,41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Prosciutto di Parma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Salumi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900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15,02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Prosciutto </a:t>
                      </a:r>
                      <a:r>
                        <a:rPr lang="it-IT" sz="1600" u="none" strike="noStrike" dirty="0" err="1">
                          <a:effectLst/>
                          <a:latin typeface="Comic Sans MS" pitchFamily="66" charset="0"/>
                        </a:rPr>
                        <a:t>S.Daniele</a:t>
                      </a:r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Salumi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309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5,16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Mozzarella di bufala campana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Formaggio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290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4,84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Aceto Balsamico di Modena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Aceto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243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4,06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Mortadella </a:t>
                      </a:r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di Bologna IGP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Salumi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218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3,64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Gorgonzola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Formaggio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216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3,60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Bresaola della Valtellina IGP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Salumi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199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3,32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Pecorino Romano DOP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omic Sans MS" pitchFamily="66" charset="0"/>
                        </a:rPr>
                        <a:t>Formaggio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156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2,60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Top 10 </a:t>
                      </a:r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(</a:t>
                      </a:r>
                      <a:r>
                        <a:rPr lang="en-US" sz="1600" u="none" strike="noStrike" dirty="0" err="1" smtClean="0">
                          <a:effectLst/>
                          <a:latin typeface="Comic Sans MS" pitchFamily="66" charset="0"/>
                        </a:rPr>
                        <a:t>su</a:t>
                      </a:r>
                      <a:r>
                        <a:rPr lang="en-US" sz="1600" u="none" strike="noStrike" dirty="0" smtClean="0">
                          <a:effectLst/>
                          <a:latin typeface="Comic Sans MS" pitchFamily="66" charset="0"/>
                        </a:rPr>
                        <a:t> </a:t>
                      </a:r>
                      <a:r>
                        <a:rPr lang="en-US" sz="1600" u="none" strike="noStrike" dirty="0">
                          <a:effectLst/>
                          <a:latin typeface="Comic Sans MS" pitchFamily="66" charset="0"/>
                        </a:rPr>
                        <a:t>239)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4.953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82,66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  <a:tr h="28386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Totale Italia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5.992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 smtClean="0">
                          <a:effectLst/>
                          <a:latin typeface="Comic Sans MS" pitchFamily="66" charset="0"/>
                        </a:rPr>
                        <a:t>100,00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9525" marR="9525" marT="9526" marB="0" anchor="b"/>
                </a:tc>
              </a:tr>
            </a:tbl>
          </a:graphicData>
        </a:graphic>
      </p:graphicFrame>
      <p:sp>
        <p:nvSpPr>
          <p:cNvPr id="27727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1" name="Ovale 10"/>
          <p:cNvSpPr/>
          <p:nvPr/>
        </p:nvSpPr>
        <p:spPr>
          <a:xfrm>
            <a:off x="7918450" y="4941888"/>
            <a:ext cx="1225550" cy="431800"/>
          </a:xfrm>
          <a:prstGeom prst="ellipse">
            <a:avLst/>
          </a:prstGeom>
          <a:noFill/>
          <a:ln w="412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2" name="Ovale 11"/>
          <p:cNvSpPr/>
          <p:nvPr/>
        </p:nvSpPr>
        <p:spPr>
          <a:xfrm>
            <a:off x="7920038" y="1844675"/>
            <a:ext cx="1223962" cy="1008063"/>
          </a:xfrm>
          <a:prstGeom prst="ellipse">
            <a:avLst/>
          </a:prstGeom>
          <a:noFill/>
          <a:ln w="41275" cmpd="sng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7730" name="Rectangle 3"/>
          <p:cNvSpPr>
            <a:spLocks noChangeArrowheads="1"/>
          </p:cNvSpPr>
          <p:nvPr/>
        </p:nvSpPr>
        <p:spPr bwMode="auto">
          <a:xfrm>
            <a:off x="757238" y="6105525"/>
            <a:ext cx="7991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La situazione è molto diversificata. </a:t>
            </a:r>
          </a:p>
          <a:p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Inoltre poche informazioni sull’effettivo utilizzo.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Italia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: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fatturato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alla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produzione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di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alcune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DOP e IGP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27732" name="Rectangle 3"/>
          <p:cNvSpPr>
            <a:spLocks noChangeArrowheads="1"/>
          </p:cNvSpPr>
          <p:nvPr/>
        </p:nvSpPr>
        <p:spPr bwMode="auto">
          <a:xfrm>
            <a:off x="757238" y="5645150"/>
            <a:ext cx="79914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it-IT" sz="1600" i="1">
                <a:latin typeface="Comic Sans MS" pitchFamily="66" charset="0"/>
                <a:cs typeface="Times New Roman" pitchFamily="18" charset="0"/>
              </a:rPr>
              <a:t>Fonte: Indagine Qualivita-Ismea, dati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29698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11188" y="5373688"/>
            <a:ext cx="7991475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174625" indent="-174625">
              <a:buFont typeface="Arial" charset="0"/>
              <a:buChar char="•"/>
            </a:pPr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Micro-aziende che convivono con grandi gruppi</a:t>
            </a:r>
          </a:p>
          <a:p>
            <a:pPr marL="174625" indent="-174625">
              <a:buFont typeface="Arial" charset="0"/>
              <a:buChar char="•"/>
            </a:pPr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Difficoltà a sviluppare strategie commerciali adeguate</a:t>
            </a:r>
          </a:p>
          <a:p>
            <a:pPr marL="174625" indent="-174625">
              <a:buFont typeface="Arial" charset="0"/>
              <a:buChar char="•"/>
            </a:pPr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Necessità di aggregazione in Associazioni per sviluppare strategie di promozione e comunicazione 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3534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</a:rPr>
              <a:t>Fatturato medio per aziende con prodotto certificato per tipologia e settore </a:t>
            </a: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</a:rPr>
              <a:t>merceologico (.000 euro)</a:t>
            </a:r>
            <a:endParaRPr lang="fr-FR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graphicFrame>
        <p:nvGraphicFramePr>
          <p:cNvPr id="10" name="Tabella 9"/>
          <p:cNvGraphicFramePr>
            <a:graphicFrameLocks noGrp="1"/>
          </p:cNvGraphicFramePr>
          <p:nvPr/>
        </p:nvGraphicFramePr>
        <p:xfrm>
          <a:off x="611560" y="1916832"/>
          <a:ext cx="8064896" cy="329374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5732877"/>
                <a:gridCol w="2332019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 err="1"/>
                        <a:t>Dop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1.070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/>
                        <a:t>Aceti diversi da aceti di vino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Carni trasformate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1.094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Formaggi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1.837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Olio di oliva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/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Ortofrutticoli e cereali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Prodotti di panetteria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146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 err="1"/>
                        <a:t>Igp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1.302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Carni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Carni trasformate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3.202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/>
                        <a:t>Olio di oliva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91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/>
                        <a:t>Ortofrutticoli e cereali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825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/>
                        <a:t>630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b="1" u="none" strike="noStrike" dirty="0"/>
                        <a:t>Totale complessivo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/>
                        <a:t>1.147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1746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Il legame con il territorio di origine</a:t>
            </a:r>
            <a:endParaRPr lang="fr-FR" sz="2400" b="1" dirty="0" err="1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  <a:sym typeface="Wingdings" pitchFamily="2" charset="2"/>
            </a:endParaRPr>
          </a:p>
        </p:txBody>
      </p:sp>
      <p:sp>
        <p:nvSpPr>
          <p:cNvPr id="6" name="CasellaDiTesto 6"/>
          <p:cNvSpPr txBox="1">
            <a:spLocks noChangeArrowheads="1"/>
          </p:cNvSpPr>
          <p:nvPr/>
        </p:nvSpPr>
        <p:spPr bwMode="auto">
          <a:xfrm>
            <a:off x="395288" y="1557338"/>
            <a:ext cx="8748712" cy="34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La zona di origine di 89 </a:t>
            </a:r>
            <a:r>
              <a:rPr lang="it-IT" sz="2000" dirty="0" err="1">
                <a:solidFill>
                  <a:srgbClr val="000099"/>
                </a:solidFill>
                <a:latin typeface="Comic Sans MS" pitchFamily="66" charset="0"/>
              </a:rPr>
              <a:t>Dop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 e 51 </a:t>
            </a:r>
            <a:r>
              <a:rPr lang="it-IT" sz="2000" dirty="0" err="1">
                <a:solidFill>
                  <a:srgbClr val="000099"/>
                </a:solidFill>
                <a:latin typeface="Comic Sans MS" pitchFamily="66" charset="0"/>
              </a:rPr>
              <a:t>Igp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 è 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all’interno 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di una sola regione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.</a:t>
            </a:r>
          </a:p>
          <a:p>
            <a:pPr>
              <a:defRPr/>
            </a:pPr>
            <a:endParaRPr lang="it-IT" sz="2000" dirty="0">
              <a:solidFill>
                <a:srgbClr val="000099"/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Ci 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sono anche casi dove l’area di origine copre più regioni per motivi  … storici, economici e … politici.</a:t>
            </a:r>
          </a:p>
          <a:p>
            <a:pPr>
              <a:spcBef>
                <a:spcPts val="600"/>
              </a:spcBef>
              <a:defRPr/>
            </a:pPr>
            <a:r>
              <a:rPr lang="it-IT" b="1" dirty="0">
                <a:solidFill>
                  <a:srgbClr val="000099"/>
                </a:solidFill>
                <a:latin typeface="Comic Sans MS" pitchFamily="66" charset="0"/>
              </a:rPr>
              <a:t>DOP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: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   -  Mozzarella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di Bufala Campana (4 Regioni)</a:t>
            </a:r>
          </a:p>
          <a:p>
            <a:pPr lvl="2">
              <a:spcBef>
                <a:spcPts val="600"/>
              </a:spcBef>
              <a:buFontTx/>
              <a:buChar char="-"/>
              <a:defRPr/>
            </a:pP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Provolone </a:t>
            </a:r>
            <a:r>
              <a:rPr lang="it-IT" dirty="0" err="1">
                <a:solidFill>
                  <a:srgbClr val="000099"/>
                </a:solidFill>
                <a:latin typeface="Comic Sans MS" pitchFamily="66" charset="0"/>
              </a:rPr>
              <a:t>Valpadano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(4 Regioni)</a:t>
            </a:r>
          </a:p>
          <a:p>
            <a:pPr lvl="2">
              <a:spcBef>
                <a:spcPts val="600"/>
              </a:spcBef>
              <a:buFontTx/>
              <a:buChar char="-"/>
              <a:defRPr/>
            </a:pP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Caciocavallo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Silano (5 Regioni)</a:t>
            </a:r>
          </a:p>
          <a:p>
            <a:pPr lvl="2">
              <a:spcBef>
                <a:spcPts val="600"/>
              </a:spcBef>
              <a:buFontTx/>
              <a:buChar char="-"/>
              <a:defRPr/>
            </a:pP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Salamino Italiano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alla Cacciatora (11 Regioni)</a:t>
            </a:r>
          </a:p>
          <a:p>
            <a:pPr lvl="2" indent="-914400">
              <a:spcBef>
                <a:spcPts val="600"/>
              </a:spcBef>
              <a:defRPr/>
            </a:pPr>
            <a:r>
              <a:rPr lang="it-IT" b="1" dirty="0">
                <a:solidFill>
                  <a:srgbClr val="000099"/>
                </a:solidFill>
                <a:latin typeface="Comic Sans MS" pitchFamily="66" charset="0"/>
              </a:rPr>
              <a:t>IGP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: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      - 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Mortadella di Bologna (8 Regioni)</a:t>
            </a:r>
          </a:p>
          <a:p>
            <a:pPr marL="1798638" lvl="2" indent="-1798638">
              <a:spcBef>
                <a:spcPts val="600"/>
              </a:spcBef>
              <a:defRPr/>
            </a:pPr>
            <a:r>
              <a:rPr lang="it-IT" b="1" dirty="0">
                <a:solidFill>
                  <a:srgbClr val="000099"/>
                </a:solidFill>
                <a:latin typeface="Comic Sans MS" pitchFamily="66" charset="0"/>
              </a:rPr>
              <a:t>Doppia </a:t>
            </a:r>
            <a:r>
              <a:rPr lang="it-IT" b="1" dirty="0">
                <a:solidFill>
                  <a:srgbClr val="000099"/>
                </a:solidFill>
                <a:latin typeface="Comic Sans MS" pitchFamily="66" charset="0"/>
              </a:rPr>
              <a:t>Zona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: Prosciutti DOP di Parma, S. Daniele, Modena, Toscano (11 Regioni</a:t>
            </a:r>
            <a:r>
              <a:rPr lang="it-IT" dirty="0">
                <a:solidFill>
                  <a:srgbClr val="000099"/>
                </a:solidFill>
                <a:latin typeface="Comic Sans MS" pitchFamily="66" charset="0"/>
              </a:rPr>
              <a:t>)</a:t>
            </a:r>
            <a:endParaRPr lang="it-IT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250825" y="5534025"/>
            <a:ext cx="8893175" cy="1323975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Rapporto articolato ma con forti implicazioni sul </a:t>
            </a:r>
            <a:r>
              <a:rPr lang="it-IT" sz="2000" b="1" dirty="0">
                <a:solidFill>
                  <a:srgbClr val="000099"/>
                </a:solidFill>
                <a:latin typeface="Comic Sans MS" pitchFamily="66" charset="0"/>
              </a:rPr>
              <a:t>coordinamento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, sui </a:t>
            </a:r>
            <a:r>
              <a:rPr lang="it-IT" sz="2000" b="1" dirty="0">
                <a:solidFill>
                  <a:srgbClr val="000099"/>
                </a:solidFill>
                <a:latin typeface="Comic Sans MS" pitchFamily="66" charset="0"/>
              </a:rPr>
              <a:t>rapporti di mercato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. Il rischio è “</a:t>
            </a:r>
            <a:r>
              <a:rPr lang="it-IT" sz="2000" b="1" i="1" dirty="0">
                <a:solidFill>
                  <a:srgbClr val="000099"/>
                </a:solidFill>
                <a:latin typeface="Comic Sans MS" pitchFamily="66" charset="0"/>
              </a:rPr>
              <a:t>banalizzare</a:t>
            </a:r>
            <a:r>
              <a:rPr lang="it-IT" sz="2000" dirty="0">
                <a:solidFill>
                  <a:srgbClr val="000099"/>
                </a:solidFill>
                <a:latin typeface="Comic Sans MS" pitchFamily="66" charset="0"/>
              </a:rPr>
              <a:t>” la Denominazione a seguito di una perdita progressiva dei legami storici e culturali con le aree che hanno originato la Denominazione</a:t>
            </a:r>
            <a:endParaRPr lang="it-IT" sz="2000" dirty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3794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it-IT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</a:rPr>
              <a:t>Volume </a:t>
            </a:r>
            <a:r>
              <a:rPr lang="it-IT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</a:rPr>
              <a:t>di prodotto certificato commercializzato per canale commerciale e per Denominazione  in % (2007)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it-IT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sp>
        <p:nvSpPr>
          <p:cNvPr id="33796" name="CasellaDiTesto 5"/>
          <p:cNvSpPr txBox="1">
            <a:spLocks noChangeArrowheads="1"/>
          </p:cNvSpPr>
          <p:nvPr/>
        </p:nvSpPr>
        <p:spPr bwMode="auto">
          <a:xfrm>
            <a:off x="323850" y="4868863"/>
            <a:ext cx="882015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/>
            <a:r>
              <a:rPr lang="it-IT"/>
              <a:t>- </a:t>
            </a:r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Forte propensione all’uso della GDO per le grandi Denominazioni … ma con molti problemi in assenza di strategie di marketing mix</a:t>
            </a:r>
          </a:p>
          <a:p>
            <a:pPr marL="174625" indent="-174625"/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- Elevata incidenza del canale tradizionale e della ristorazione per le altre Denominazioni con ripercussioni sui sistemi locali</a:t>
            </a:r>
          </a:p>
          <a:p>
            <a:pPr marL="174625" indent="-174625"/>
            <a:r>
              <a:rPr lang="it-IT" sz="2000">
                <a:solidFill>
                  <a:srgbClr val="000099"/>
                </a:solidFill>
                <a:latin typeface="Comic Sans MS" pitchFamily="66" charset="0"/>
                <a:cs typeface="Times New Roman" pitchFamily="18" charset="0"/>
              </a:rPr>
              <a:t>- Basso volume di prodotto esportato, forte orientamento ai mercati  a maggior rischio di uso improprio dei marchi</a:t>
            </a: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467544" y="1974363"/>
          <a:ext cx="8424934" cy="2699511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642598"/>
                <a:gridCol w="847792"/>
                <a:gridCol w="847792"/>
                <a:gridCol w="847792"/>
                <a:gridCol w="847792"/>
                <a:gridCol w="847792"/>
                <a:gridCol w="847792"/>
                <a:gridCol w="847792"/>
                <a:gridCol w="847792"/>
              </a:tblGrid>
              <a:tr h="32873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 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Canale di vendita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Mercati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Export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>
                          <a:latin typeface="Comic Sans MS" pitchFamily="66" charset="0"/>
                        </a:rPr>
                        <a:t>Diretta</a:t>
                      </a:r>
                      <a:r>
                        <a:rPr lang="en-US" sz="1600" u="none" strike="noStrike" dirty="0">
                          <a:latin typeface="Comic Sans MS" pitchFamily="66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 smtClean="0">
                          <a:latin typeface="Comic Sans MS" pitchFamily="66" charset="0"/>
                        </a:rPr>
                        <a:t>Trad</a:t>
                      </a:r>
                      <a:r>
                        <a:rPr lang="en-US" sz="1600" u="none" strike="noStrike" dirty="0" smtClean="0">
                          <a:latin typeface="Comic Sans MS" pitchFamily="66" charset="0"/>
                        </a:rPr>
                        <a:t>.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latin typeface="Comic Sans MS" pitchFamily="66" charset="0"/>
                        </a:rPr>
                        <a:t>GDO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err="1" smtClean="0">
                          <a:latin typeface="Comic Sans MS" pitchFamily="66" charset="0"/>
                        </a:rPr>
                        <a:t>Rist</a:t>
                      </a:r>
                      <a:r>
                        <a:rPr lang="en-US" sz="1600" u="none" strike="noStrike" dirty="0" smtClean="0">
                          <a:latin typeface="Comic Sans MS" pitchFamily="66" charset="0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Interno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Estero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 Ue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u="none" strike="noStrike" dirty="0" smtClean="0">
                          <a:latin typeface="Comic Sans MS" pitchFamily="66" charset="0"/>
                        </a:rPr>
                        <a:t>Ex-Ue </a:t>
                      </a:r>
                      <a:endParaRPr lang="it-IT" sz="16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328733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Comic Sans MS" pitchFamily="66" charset="0"/>
                        </a:rPr>
                        <a:t>Grandi</a:t>
                      </a:r>
                      <a:r>
                        <a:rPr lang="it-IT" sz="1600" u="none" strike="noStrike" baseline="0" dirty="0" smtClean="0">
                          <a:latin typeface="Comic Sans MS" pitchFamily="66" charset="0"/>
                        </a:rPr>
                        <a:t> Denominazioni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30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55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10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76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60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40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328733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i="1" u="none" strike="noStrike" dirty="0" err="1">
                          <a:latin typeface="Comic Sans MS" pitchFamily="66" charset="0"/>
                        </a:rPr>
                        <a:t>Dop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30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54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77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latin typeface="Comic Sans MS" pitchFamily="66" charset="0"/>
                        </a:rPr>
                        <a:t>54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46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328733"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i="1" u="none" strike="noStrike" dirty="0" err="1">
                          <a:latin typeface="Comic Sans MS" pitchFamily="66" charset="0"/>
                        </a:rPr>
                        <a:t>Igp</a:t>
                      </a:r>
                      <a:endParaRPr lang="it-IT" sz="1600" b="1" i="1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latin typeface="Comic Sans MS" pitchFamily="66" charset="0"/>
                        </a:rPr>
                        <a:t>0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31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58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12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latin typeface="Comic Sans MS" pitchFamily="66" charset="0"/>
                        </a:rPr>
                        <a:t>75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25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79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466486">
                <a:tc>
                  <a:txBody>
                    <a:bodyPr/>
                    <a:lstStyle/>
                    <a:p>
                      <a:pPr algn="l" fontAlgn="b"/>
                      <a:r>
                        <a:rPr lang="it-IT" sz="1600" u="none" strike="noStrike" dirty="0" smtClean="0">
                          <a:latin typeface="Comic Sans MS" pitchFamily="66" charset="0"/>
                        </a:rPr>
                        <a:t>Denominazioni</a:t>
                      </a:r>
                      <a:r>
                        <a:rPr lang="it-IT" sz="1600" u="none" strike="noStrike" baseline="0" dirty="0" smtClean="0">
                          <a:latin typeface="Comic Sans MS" pitchFamily="66" charset="0"/>
                        </a:rPr>
                        <a:t> minori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21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43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12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>
                          <a:latin typeface="Comic Sans MS" pitchFamily="66" charset="0"/>
                        </a:rPr>
                        <a:t>87</a:t>
                      </a:r>
                      <a:endParaRPr lang="it-IT" sz="1600" b="1" i="0" u="none" strike="noStrike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13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64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u="none" strike="noStrike" dirty="0">
                          <a:latin typeface="Comic Sans MS" pitchFamily="66" charset="0"/>
                        </a:rPr>
                        <a:t>36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  <a:tr h="313078">
                <a:tc gridSpan="9">
                  <a:txBody>
                    <a:bodyPr/>
                    <a:lstStyle/>
                    <a:p>
                      <a:pPr algn="l" fontAlgn="b"/>
                      <a:r>
                        <a:rPr lang="it-IT" sz="1600" i="1" u="none" strike="noStrike" dirty="0">
                          <a:latin typeface="Comic Sans MS" pitchFamily="66" charset="0"/>
                        </a:rPr>
                        <a:t>Fonte: nostre elaborazioni su dati </a:t>
                      </a:r>
                      <a:r>
                        <a:rPr lang="it-IT" sz="1600" i="1" u="none" strike="noStrike" dirty="0" err="1">
                          <a:latin typeface="Comic Sans MS" pitchFamily="66" charset="0"/>
                        </a:rPr>
                        <a:t>Qualivita</a:t>
                      </a:r>
                      <a:r>
                        <a:rPr lang="it-IT" sz="1600" i="1" u="none" strike="noStrike" dirty="0">
                          <a:latin typeface="Comic Sans MS" pitchFamily="66" charset="0"/>
                        </a:rPr>
                        <a:t> (2009)</a:t>
                      </a:r>
                      <a:endParaRPr lang="it-IT" sz="1600" b="0" i="1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5842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margini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commerciali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delle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denominazioni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(</a:t>
            </a:r>
            <a:r>
              <a:rPr lang="fr-FR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incremento</a:t>
            </a:r>
            <a:r>
              <a:rPr lang="fr-F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percentuale</a:t>
            </a:r>
            <a:r>
              <a:rPr lang="fr-FR" sz="1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)</a:t>
            </a:r>
            <a:endParaRPr lang="fr-FR" sz="16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827584" y="1700808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Connettore 1 6"/>
          <p:cNvCxnSpPr/>
          <p:nvPr/>
        </p:nvCxnSpPr>
        <p:spPr>
          <a:xfrm flipH="1">
            <a:off x="1476375" y="3716338"/>
            <a:ext cx="6480175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5"/>
          <p:cNvSpPr txBox="1">
            <a:spLocks noChangeArrowheads="1"/>
          </p:cNvSpPr>
          <p:nvPr/>
        </p:nvSpPr>
        <p:spPr bwMode="auto">
          <a:xfrm>
            <a:off x="430213" y="260350"/>
            <a:ext cx="83185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660033"/>
                </a:solidFill>
                <a:latin typeface="Comic Sans MS" pitchFamily="66" charset="0"/>
              </a:rPr>
              <a:t>Il successo delle DOP-IGP</a:t>
            </a:r>
            <a:endParaRPr lang="it-IT" sz="3200" b="1">
              <a:solidFill>
                <a:srgbClr val="008000"/>
              </a:solidFill>
              <a:latin typeface="Comic Sans MS" pitchFamily="66" charset="0"/>
            </a:endParaRPr>
          </a:p>
        </p:txBody>
      </p:sp>
      <p:sp>
        <p:nvSpPr>
          <p:cNvPr id="37890" name="Line 3"/>
          <p:cNvSpPr>
            <a:spLocks noChangeShapeType="1"/>
          </p:cNvSpPr>
          <p:nvPr/>
        </p:nvSpPr>
        <p:spPr bwMode="auto">
          <a:xfrm>
            <a:off x="0" y="836613"/>
            <a:ext cx="91440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graphicFrame>
        <p:nvGraphicFramePr>
          <p:cNvPr id="6" name="Grafico 5"/>
          <p:cNvGraphicFramePr/>
          <p:nvPr/>
        </p:nvGraphicFramePr>
        <p:xfrm>
          <a:off x="467544" y="1628800"/>
          <a:ext cx="842493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68313" y="981075"/>
            <a:ext cx="8353425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479425"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margini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commerciali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delle </a:t>
            </a:r>
            <a:r>
              <a:rPr lang="fr-FR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denominazioni</a:t>
            </a:r>
            <a:r>
              <a:rPr lang="fr-F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fr-F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(</a:t>
            </a:r>
            <a:r>
              <a:rPr lang="fr-FR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incremento</a:t>
            </a:r>
            <a:r>
              <a:rPr lang="fr-FR" sz="1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 </a:t>
            </a:r>
            <a:r>
              <a:rPr lang="fr-FR" sz="16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percentuale</a:t>
            </a:r>
            <a:r>
              <a:rPr lang="fr-FR" sz="16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cs typeface="+mn-cs"/>
                <a:sym typeface="Wingdings" pitchFamily="2" charset="2"/>
              </a:rPr>
              <a:t>)</a:t>
            </a:r>
            <a:endParaRPr lang="fr-FR" sz="1600" dirty="0" smtClean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ivello">
  <a:themeElements>
    <a:clrScheme name="Livello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ivello">
      <a:majorFont>
        <a:latin typeface="Garamond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ivello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vello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vello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vello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vello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vello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vello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vello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ixel">
  <a:themeElements>
    <a:clrScheme name="Pixel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2_Pix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ivello 8">
    <a:dk1>
      <a:srgbClr val="000000"/>
    </a:dk1>
    <a:lt1>
      <a:srgbClr val="FFFFFF"/>
    </a:lt1>
    <a:dk2>
      <a:srgbClr val="999900"/>
    </a:dk2>
    <a:lt2>
      <a:srgbClr val="666600"/>
    </a:lt2>
    <a:accent1>
      <a:srgbClr val="99CC00"/>
    </a:accent1>
    <a:accent2>
      <a:srgbClr val="CCCC66"/>
    </a:accent2>
    <a:accent3>
      <a:srgbClr val="FFFFFF"/>
    </a:accent3>
    <a:accent4>
      <a:srgbClr val="000000"/>
    </a:accent4>
    <a:accent5>
      <a:srgbClr val="CAE2AA"/>
    </a:accent5>
    <a:accent6>
      <a:srgbClr val="B9B95C"/>
    </a:accent6>
    <a:hlink>
      <a:srgbClr val="FFCC00"/>
    </a:hlink>
    <a:folHlink>
      <a:srgbClr val="CC9900"/>
    </a:folHlink>
  </a:clrScheme>
  <a:fontScheme name="Livello">
    <a:majorFont>
      <a:latin typeface="Garamond"/>
      <a:ea typeface=""/>
      <a:cs typeface="Arial"/>
    </a:majorFont>
    <a:minorFont>
      <a:latin typeface="Verdana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8211</TotalTime>
  <Words>1466</Words>
  <Application>Microsoft Office PowerPoint</Application>
  <PresentationFormat>Presentazione su schermo (4:3)</PresentationFormat>
  <Paragraphs>174</Paragraphs>
  <Slides>18</Slides>
  <Notes>18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18</vt:i4>
      </vt:variant>
    </vt:vector>
  </HeadingPairs>
  <TitlesOfParts>
    <vt:vector size="31" baseType="lpstr">
      <vt:lpstr>Trebuchet MS</vt:lpstr>
      <vt:lpstr>Arial</vt:lpstr>
      <vt:lpstr>Garamond</vt:lpstr>
      <vt:lpstr>Verdana</vt:lpstr>
      <vt:lpstr>Wingdings</vt:lpstr>
      <vt:lpstr>Times New Roman</vt:lpstr>
      <vt:lpstr>Arial Black</vt:lpstr>
      <vt:lpstr>Tahoma</vt:lpstr>
      <vt:lpstr>Comic Sans MS</vt:lpstr>
      <vt:lpstr>Livello</vt:lpstr>
      <vt:lpstr>2_Pixel</vt:lpstr>
      <vt:lpstr>Livello</vt:lpstr>
      <vt:lpstr>2_Pixel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denominazioni geografiche</dc:title>
  <dc:creator>Tunia Burgassi</dc:creator>
  <cp:lastModifiedBy>template</cp:lastModifiedBy>
  <cp:revision>307</cp:revision>
  <dcterms:created xsi:type="dcterms:W3CDTF">2006-12-01T14:30:14Z</dcterms:created>
  <dcterms:modified xsi:type="dcterms:W3CDTF">2012-09-27T07:37:55Z</dcterms:modified>
</cp:coreProperties>
</file>