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301" r:id="rId5"/>
    <p:sldId id="302" r:id="rId6"/>
    <p:sldId id="303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2438338" rtl="0" fontAlgn="auto" latinLnBrk="0" hangingPunct="0">
      <a:lnSpc>
        <a:spcPct val="9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nela Text Regular"/>
        <a:ea typeface="Canela Text Regular"/>
        <a:cs typeface="Canela Text Regular"/>
        <a:sym typeface="Canela Text Regular"/>
      </a:defRPr>
    </a:lvl1pPr>
    <a:lvl2pPr marL="0" marR="0" indent="0" algn="l" defTabSz="2438338" rtl="0" fontAlgn="auto" latinLnBrk="0" hangingPunct="0">
      <a:lnSpc>
        <a:spcPct val="9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nela Text Regular"/>
        <a:ea typeface="Canela Text Regular"/>
        <a:cs typeface="Canela Text Regular"/>
        <a:sym typeface="Canela Text Regular"/>
      </a:defRPr>
    </a:lvl2pPr>
    <a:lvl3pPr marL="0" marR="0" indent="0" algn="l" defTabSz="2438338" rtl="0" fontAlgn="auto" latinLnBrk="0" hangingPunct="0">
      <a:lnSpc>
        <a:spcPct val="9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nela Text Regular"/>
        <a:ea typeface="Canela Text Regular"/>
        <a:cs typeface="Canela Text Regular"/>
        <a:sym typeface="Canela Text Regular"/>
      </a:defRPr>
    </a:lvl3pPr>
    <a:lvl4pPr marL="0" marR="0" indent="0" algn="l" defTabSz="2438338" rtl="0" fontAlgn="auto" latinLnBrk="0" hangingPunct="0">
      <a:lnSpc>
        <a:spcPct val="9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nela Text Regular"/>
        <a:ea typeface="Canela Text Regular"/>
        <a:cs typeface="Canela Text Regular"/>
        <a:sym typeface="Canela Text Regular"/>
      </a:defRPr>
    </a:lvl4pPr>
    <a:lvl5pPr marL="0" marR="0" indent="0" algn="l" defTabSz="2438338" rtl="0" fontAlgn="auto" latinLnBrk="0" hangingPunct="0">
      <a:lnSpc>
        <a:spcPct val="9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nela Text Regular"/>
        <a:ea typeface="Canela Text Regular"/>
        <a:cs typeface="Canela Text Regular"/>
        <a:sym typeface="Canela Text Regular"/>
      </a:defRPr>
    </a:lvl5pPr>
    <a:lvl6pPr marL="0" marR="0" indent="0" algn="l" defTabSz="2438338" rtl="0" fontAlgn="auto" latinLnBrk="0" hangingPunct="0">
      <a:lnSpc>
        <a:spcPct val="9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nela Text Regular"/>
        <a:ea typeface="Canela Text Regular"/>
        <a:cs typeface="Canela Text Regular"/>
        <a:sym typeface="Canela Text Regular"/>
      </a:defRPr>
    </a:lvl6pPr>
    <a:lvl7pPr marL="0" marR="0" indent="0" algn="l" defTabSz="2438338" rtl="0" fontAlgn="auto" latinLnBrk="0" hangingPunct="0">
      <a:lnSpc>
        <a:spcPct val="9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nela Text Regular"/>
        <a:ea typeface="Canela Text Regular"/>
        <a:cs typeface="Canela Text Regular"/>
        <a:sym typeface="Canela Text Regular"/>
      </a:defRPr>
    </a:lvl7pPr>
    <a:lvl8pPr marL="0" marR="0" indent="0" algn="l" defTabSz="2438338" rtl="0" fontAlgn="auto" latinLnBrk="0" hangingPunct="0">
      <a:lnSpc>
        <a:spcPct val="9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nela Text Regular"/>
        <a:ea typeface="Canela Text Regular"/>
        <a:cs typeface="Canela Text Regular"/>
        <a:sym typeface="Canela Text Regular"/>
      </a:defRPr>
    </a:lvl8pPr>
    <a:lvl9pPr marL="0" marR="0" indent="0" algn="l" defTabSz="2438338" rtl="0" fontAlgn="auto" latinLnBrk="0" hangingPunct="0">
      <a:lnSpc>
        <a:spcPct val="90000"/>
      </a:lnSpc>
      <a:spcBef>
        <a:spcPts val="2400"/>
      </a:spcBef>
      <a:spcAft>
        <a:spcPts val="0"/>
      </a:spcAft>
      <a:buClrTx/>
      <a:buSzTx/>
      <a:buFontTx/>
      <a:buNone/>
      <a:tabLst/>
      <a:defRPr kumimoji="0" sz="4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nela Text Regular"/>
        <a:ea typeface="Canela Text Regular"/>
        <a:cs typeface="Canela Text Regular"/>
        <a:sym typeface="Canela Text Regular"/>
      </a:defRPr>
    </a:lvl9pPr>
  </p:defaultTextStyle>
  <p:extLst>
    <p:ext uri="{EFAFB233-063F-42B5-8137-9DF3F51BA10A}">
      <p15:sldGuideLst xmlns:p15="http://schemas.microsoft.com/office/powerpoint/2012/main">
        <p15:guide id="5" pos="7635" userDrawn="1">
          <p15:clr>
            <a:srgbClr val="A4A3A4"/>
          </p15:clr>
        </p15:guide>
        <p15:guide id="6" pos="11377" userDrawn="1">
          <p15:clr>
            <a:srgbClr val="A4A3A4"/>
          </p15:clr>
        </p15:guide>
        <p15:guide id="7" pos="2985" userDrawn="1">
          <p15:clr>
            <a:srgbClr val="A4A3A4"/>
          </p15:clr>
        </p15:guide>
        <p15:guide id="12" orient="horz" pos="7404" userDrawn="1">
          <p15:clr>
            <a:srgbClr val="A4A3A4"/>
          </p15:clr>
        </p15:guide>
        <p15:guide id="14" orient="horz" pos="895" userDrawn="1">
          <p15:clr>
            <a:srgbClr val="A4A3A4"/>
          </p15:clr>
        </p15:guide>
        <p15:guide id="16" orient="horz" pos="4343" userDrawn="1">
          <p15:clr>
            <a:srgbClr val="A4A3A4"/>
          </p15:clr>
        </p15:guide>
        <p15:guide id="17" orient="horz" pos="779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59AC"/>
    <a:srgbClr val="83CAC7"/>
    <a:srgbClr val="E69ACD"/>
    <a:srgbClr val="8CD786"/>
    <a:srgbClr val="33C5B9"/>
    <a:srgbClr val="92D050"/>
    <a:srgbClr val="EBA1BC"/>
    <a:srgbClr val="AADBD6"/>
    <a:srgbClr val="E6828F"/>
    <a:srgbClr val="AC7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-217956"/>
              <a:satOff val="14368"/>
              <a:lumOff val="17764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CEEEE"/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571091"/>
              <a:satOff val="15926"/>
              <a:lumOff val="22314"/>
            </a:schemeClr>
          </a:solidFill>
        </a:fill>
      </a:tcStyle>
    </a:firstCol>
    <a:lastRow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45B43B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45B43B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9036"/>
              <a:lumOff val="17111"/>
            </a:schemeClr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BD17"/>
          </a:solidFill>
        </a:fill>
      </a:tcStyle>
    </a:firstCol>
    <a:la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8A2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CEEEF"/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32C5B9"/>
          </a:solidFill>
        </a:fill>
      </a:tcStyle>
    </a:firstCol>
    <a:la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38100" cap="flat">
              <a:solidFill>
                <a:schemeClr val="accent2">
                  <a:hueOff val="240640"/>
                  <a:satOff val="2542"/>
                  <a:lumOff val="-13198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chemeClr val="accent2">
              <a:hueOff val="240640"/>
              <a:satOff val="2542"/>
              <a:lumOff val="-13198"/>
            </a:schemeClr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F"/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  <a:tblStyle styleId="{5940675A-B579-460E-94D1-54222C63F5DA}" styleName="Nessuno stile, griglia tabel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44"/>
    <p:restoredTop sz="94676"/>
  </p:normalViewPr>
  <p:slideViewPr>
    <p:cSldViewPr snapToGrid="0" snapToObjects="1" showGuides="1">
      <p:cViewPr varScale="1">
        <p:scale>
          <a:sx n="50" d="100"/>
          <a:sy n="50" d="100"/>
        </p:scale>
        <p:origin x="160" y="832"/>
      </p:cViewPr>
      <p:guideLst>
        <p:guide pos="7635"/>
        <p:guide pos="11377"/>
        <p:guide pos="2985"/>
        <p:guide orient="horz" pos="7404"/>
        <p:guide orient="horz" pos="895"/>
        <p:guide orient="horz" pos="4343"/>
        <p:guide orient="horz" pos="779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Silvia\Dropbox\Dropbox\progetto_bambini\ARGOMENTO_5_MODA\GRAFICO%20MODA.xls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cat>
            <c:strRef>
              <c:f>Foglio1!$D$21:$D$27</c:f>
              <c:strCache>
                <c:ptCount val="7"/>
                <c:pt idx="0">
                  <c:v>FRAGOLA </c:v>
                </c:pt>
                <c:pt idx="1">
                  <c:v>CREMA </c:v>
                </c:pt>
                <c:pt idx="2">
                  <c:v>CIOCCOLATO </c:v>
                </c:pt>
                <c:pt idx="3">
                  <c:v>LIMONE </c:v>
                </c:pt>
                <c:pt idx="4">
                  <c:v>PISTACCHIO </c:v>
                </c:pt>
                <c:pt idx="5">
                  <c:v>FIOR DI LATTE </c:v>
                </c:pt>
                <c:pt idx="6">
                  <c:v>STRACCIATELLA </c:v>
                </c:pt>
              </c:strCache>
            </c:strRef>
          </c:cat>
          <c:val>
            <c:numRef>
              <c:f>Foglio1!$E$21:$E$27</c:f>
              <c:numCache>
                <c:formatCode>General</c:formatCode>
                <c:ptCount val="7"/>
                <c:pt idx="0">
                  <c:v>10</c:v>
                </c:pt>
                <c:pt idx="1">
                  <c:v>3</c:v>
                </c:pt>
                <c:pt idx="2">
                  <c:v>12</c:v>
                </c:pt>
                <c:pt idx="3">
                  <c:v>2</c:v>
                </c:pt>
                <c:pt idx="4">
                  <c:v>1</c:v>
                </c:pt>
                <c:pt idx="5">
                  <c:v>8</c:v>
                </c:pt>
                <c:pt idx="6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3A-EB43-838C-77B1B629FF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45076752"/>
        <c:axId val="-145074032"/>
      </c:barChart>
      <c:catAx>
        <c:axId val="-1450767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145074032"/>
        <c:crosses val="autoZero"/>
        <c:auto val="1"/>
        <c:lblAlgn val="ctr"/>
        <c:lblOffset val="100"/>
        <c:noMultiLvlLbl val="0"/>
      </c:catAx>
      <c:valAx>
        <c:axId val="-1450740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1450767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400"/>
      </a:pPr>
      <a:endParaRPr lang="it-IT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" name="Shape 14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13" hasCustomPrompt="1"/>
          </p:nvPr>
        </p:nvSpPr>
        <p:spPr>
          <a:xfrm>
            <a:off x="1219200" y="11986162"/>
            <a:ext cx="21945599" cy="605791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3000" spc="-29">
                <a:latin typeface="Graphik-MediumItalic"/>
                <a:ea typeface="Graphik-MediumItalic"/>
                <a:cs typeface="Graphik-MediumItalic"/>
                <a:sym typeface="Graphik Medium"/>
              </a:defRPr>
            </a:lvl1pPr>
          </a:lstStyle>
          <a:p>
            <a:r>
              <a:t>Author and Date</a:t>
            </a:r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19200" y="3543300"/>
            <a:ext cx="21945600" cy="4267200"/>
          </a:xfrm>
          <a:prstGeom prst="rect">
            <a:avLst/>
          </a:prstGeom>
        </p:spPr>
        <p:txBody>
          <a:bodyPr anchor="b"/>
          <a:lstStyle>
            <a:lvl1pPr>
              <a:defRPr sz="12800" spc="-128"/>
            </a:lvl1pPr>
          </a:lstStyle>
          <a:p>
            <a:r>
              <a:t>Presentation Title</a:t>
            </a:r>
          </a:p>
        </p:txBody>
      </p:sp>
      <p:sp>
        <p:nvSpPr>
          <p:cNvPr id="13" name="Corpo livello uno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19200" y="7567579"/>
            <a:ext cx="21945600" cy="2250593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latin typeface="Graphik-SemiboldItalic"/>
                <a:ea typeface="Graphik-SemiboldItalic"/>
                <a:cs typeface="Graphik-SemiboldItalic"/>
                <a:sym typeface="Graphik Semibold"/>
              </a:defRPr>
            </a:lvl1pPr>
            <a:lvl2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latin typeface="Graphik-SemiboldItalic"/>
                <a:ea typeface="Graphik-SemiboldItalic"/>
                <a:cs typeface="Graphik-SemiboldItalic"/>
                <a:sym typeface="Graphik Semibold"/>
              </a:defRPr>
            </a:lvl2pPr>
            <a:lvl3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latin typeface="Graphik-SemiboldItalic"/>
                <a:ea typeface="Graphik-SemiboldItalic"/>
                <a:cs typeface="Graphik-SemiboldItalic"/>
                <a:sym typeface="Graphik Semibold"/>
              </a:defRPr>
            </a:lvl3pPr>
            <a:lvl4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latin typeface="Graphik-SemiboldItalic"/>
                <a:ea typeface="Graphik-SemiboldItalic"/>
                <a:cs typeface="Graphik-SemiboldItalic"/>
                <a:sym typeface="Graphik Semibold"/>
              </a:defRPr>
            </a:lvl4pPr>
            <a:lvl5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latin typeface="Graphik-SemiboldItalic"/>
                <a:ea typeface="Graphik-SemiboldItalic"/>
                <a:cs typeface="Graphik-SemiboldItalic"/>
                <a:sym typeface="Graphik Semibold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2700000"/>
            <a:ext cx="388621" cy="42926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740519873_3318x2212.jpg"/>
          <p:cNvSpPr>
            <a:spLocks noGrp="1"/>
          </p:cNvSpPr>
          <p:nvPr>
            <p:ph type="pic" idx="13"/>
          </p:nvPr>
        </p:nvSpPr>
        <p:spPr>
          <a:xfrm>
            <a:off x="0" y="-1270000"/>
            <a:ext cx="24384000" cy="1625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19200" y="3543300"/>
            <a:ext cx="21945600" cy="4267200"/>
          </a:xfrm>
          <a:prstGeom prst="rect">
            <a:avLst/>
          </a:prstGeom>
        </p:spPr>
        <p:txBody>
          <a:bodyPr anchor="b"/>
          <a:lstStyle>
            <a:lvl1pPr>
              <a:defRPr sz="12800" spc="-128">
                <a:solidFill>
                  <a:srgbClr val="FFFFFF"/>
                </a:solidFill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3" name="Corpo livello uno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19200" y="7569200"/>
            <a:ext cx="21945600" cy="2252112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solidFill>
                  <a:srgbClr val="FFFFFF"/>
                </a:solidFill>
                <a:latin typeface="Graphik-SemiboldItalic"/>
                <a:ea typeface="Graphik-SemiboldItalic"/>
                <a:cs typeface="Graphik-SemiboldItalic"/>
                <a:sym typeface="Graphik Semibold"/>
              </a:defRPr>
            </a:lvl1pPr>
            <a:lvl2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solidFill>
                  <a:srgbClr val="FFFFFF"/>
                </a:solidFill>
                <a:latin typeface="Graphik-SemiboldItalic"/>
                <a:ea typeface="Graphik-SemiboldItalic"/>
                <a:cs typeface="Graphik-SemiboldItalic"/>
                <a:sym typeface="Graphik Semibold"/>
              </a:defRPr>
            </a:lvl2pPr>
            <a:lvl3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solidFill>
                  <a:srgbClr val="FFFFFF"/>
                </a:solidFill>
                <a:latin typeface="Graphik-SemiboldItalic"/>
                <a:ea typeface="Graphik-SemiboldItalic"/>
                <a:cs typeface="Graphik-SemiboldItalic"/>
                <a:sym typeface="Graphik Semibold"/>
              </a:defRPr>
            </a:lvl3pPr>
            <a:lvl4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solidFill>
                  <a:srgbClr val="FFFFFF"/>
                </a:solidFill>
                <a:latin typeface="Graphik-SemiboldItalic"/>
                <a:ea typeface="Graphik-SemiboldItalic"/>
                <a:cs typeface="Graphik-SemiboldItalic"/>
                <a:sym typeface="Graphik Semibold"/>
              </a:defRPr>
            </a:lvl4pPr>
            <a:lvl5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solidFill>
                  <a:srgbClr val="FFFFFF"/>
                </a:solidFill>
                <a:latin typeface="Graphik-SemiboldItalic"/>
                <a:ea typeface="Graphik-SemiboldItalic"/>
                <a:cs typeface="Graphik-SemiboldItalic"/>
                <a:sym typeface="Graphik Semibold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4" name="Author and Date"/>
          <p:cNvSpPr txBox="1">
            <a:spLocks noGrp="1"/>
          </p:cNvSpPr>
          <p:nvPr>
            <p:ph type="body" sz="quarter" idx="14" hasCustomPrompt="1"/>
          </p:nvPr>
        </p:nvSpPr>
        <p:spPr>
          <a:xfrm>
            <a:off x="1219200" y="11988800"/>
            <a:ext cx="21945602" cy="605791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3000" spc="-29">
                <a:solidFill>
                  <a:srgbClr val="FFFFFF"/>
                </a:solidFill>
                <a:latin typeface="Graphik-MediumItalic"/>
                <a:ea typeface="Graphik-MediumItalic"/>
                <a:cs typeface="Graphik-MediumItalic"/>
                <a:sym typeface="Graphik Medium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5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15495" y="4585102"/>
            <a:ext cx="9757338" cy="2540001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3" name="Immagine"/>
          <p:cNvSpPr>
            <a:spLocks noGrp="1"/>
          </p:cNvSpPr>
          <p:nvPr>
            <p:ph type="pic" idx="13"/>
          </p:nvPr>
        </p:nvSpPr>
        <p:spPr>
          <a:xfrm>
            <a:off x="9283700" y="1270000"/>
            <a:ext cx="167513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4" name="Corpo livello uno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19200" y="7016750"/>
            <a:ext cx="9753600" cy="5416550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-SemiboldItalic"/>
                <a:ea typeface="Graphik-SemiboldItalic"/>
                <a:cs typeface="Graphik-SemiboldItalic"/>
                <a:sym typeface="Graphik Semibold"/>
              </a:defRPr>
            </a:lvl1pPr>
            <a:lvl2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-SemiboldItalic"/>
                <a:ea typeface="Graphik-SemiboldItalic"/>
                <a:cs typeface="Graphik-SemiboldItalic"/>
                <a:sym typeface="Graphik Semibold"/>
              </a:defRPr>
            </a:lvl2pPr>
            <a:lvl3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-SemiboldItalic"/>
                <a:ea typeface="Graphik-SemiboldItalic"/>
                <a:cs typeface="Graphik-SemiboldItalic"/>
                <a:sym typeface="Graphik Semibold"/>
              </a:defRPr>
            </a:lvl3pPr>
            <a:lvl4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-SemiboldItalic"/>
                <a:ea typeface="Graphik-SemiboldItalic"/>
                <a:cs typeface="Graphik-SemiboldItalic"/>
                <a:sym typeface="Graphik Semibold"/>
              </a:defRPr>
            </a:lvl4pPr>
            <a:lvl5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-SemiboldItalic"/>
                <a:ea typeface="Graphik-SemiboldItalic"/>
                <a:cs typeface="Graphik-SemiboldItalic"/>
                <a:sym typeface="Graphik Semibold"/>
              </a:defRPr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3" name="Corpo livello uno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4" name="Slide Subtitle"/>
          <p:cNvSpPr txBox="1">
            <a:spLocks noGrp="1"/>
          </p:cNvSpPr>
          <p:nvPr>
            <p:ph type="body" sz="quarter" idx="13" hasCustomPrompt="1"/>
          </p:nvPr>
        </p:nvSpPr>
        <p:spPr>
          <a:xfrm>
            <a:off x="1219200" y="2384648"/>
            <a:ext cx="21945602" cy="832613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-SemiboldItalic"/>
                <a:ea typeface="Graphik-SemiboldItalic"/>
                <a:cs typeface="Graphik-SemiboldItalic"/>
                <a:sym typeface="Graphik Semibold"/>
              </a:defRPr>
            </a:lvl1pPr>
          </a:lstStyle>
          <a:p>
            <a:r>
              <a:t>Slide Subtitle</a:t>
            </a:r>
          </a:p>
        </p:txBody>
      </p:sp>
      <p:sp>
        <p:nvSpPr>
          <p:cNvPr id="45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Corpo livello uno…"/>
          <p:cNvSpPr txBox="1">
            <a:spLocks noGrp="1"/>
          </p:cNvSpPr>
          <p:nvPr>
            <p:ph type="body" idx="1" hasCustomPrompt="1"/>
          </p:nvPr>
        </p:nvSpPr>
        <p:spPr>
          <a:xfrm>
            <a:off x="1219200" y="4013200"/>
            <a:ext cx="21945600" cy="8487148"/>
          </a:xfrm>
          <a:prstGeom prst="rect">
            <a:avLst/>
          </a:prstGeom>
        </p:spPr>
        <p:txBody>
          <a:bodyPr numCol="2" spcCol="2558384"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2700000"/>
            <a:ext cx="388621" cy="42926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19200" y="774700"/>
            <a:ext cx="9753600" cy="16002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61" name="Immagine"/>
          <p:cNvSpPr>
            <a:spLocks noGrp="1"/>
          </p:cNvSpPr>
          <p:nvPr>
            <p:ph type="pic" idx="13"/>
          </p:nvPr>
        </p:nvSpPr>
        <p:spPr>
          <a:xfrm>
            <a:off x="12192644" y="718588"/>
            <a:ext cx="10972801" cy="1232962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2" name="Slide Subtitle"/>
          <p:cNvSpPr txBox="1">
            <a:spLocks noGrp="1"/>
          </p:cNvSpPr>
          <p:nvPr>
            <p:ph type="body" sz="quarter" idx="14" hasCustomPrompt="1"/>
          </p:nvPr>
        </p:nvSpPr>
        <p:spPr>
          <a:xfrm>
            <a:off x="1219200" y="2387600"/>
            <a:ext cx="9757569" cy="832612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-SemiboldItalic"/>
                <a:ea typeface="Graphik-SemiboldItalic"/>
                <a:cs typeface="Graphik-SemiboldItalic"/>
                <a:sym typeface="Graphik Semibold"/>
              </a:defRPr>
            </a:lvl1pPr>
          </a:lstStyle>
          <a:p>
            <a:r>
              <a:t>Slide Subtitle</a:t>
            </a:r>
          </a:p>
        </p:txBody>
      </p:sp>
      <p:sp>
        <p:nvSpPr>
          <p:cNvPr id="63" name="Corpo livello uno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19200" y="4023221"/>
            <a:ext cx="9757569" cy="8384679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4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4039" y="12700000"/>
            <a:ext cx="388621" cy="42926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19200" y="3242270"/>
            <a:ext cx="21945600" cy="6604001"/>
          </a:xfrm>
          <a:prstGeom prst="rect">
            <a:avLst/>
          </a:prstGeom>
        </p:spPr>
        <p:txBody>
          <a:bodyPr anchor="ctr"/>
          <a:lstStyle>
            <a:lvl1pPr>
              <a:defRPr sz="12800" spc="0"/>
            </a:lvl1pPr>
          </a:lstStyle>
          <a:p>
            <a:r>
              <a:t>Section Title</a:t>
            </a:r>
          </a:p>
        </p:txBody>
      </p:sp>
      <p:sp>
        <p:nvSpPr>
          <p:cNvPr id="72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2700000"/>
            <a:ext cx="388621" cy="42926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80" name="Slide Subtitle"/>
          <p:cNvSpPr txBox="1">
            <a:spLocks noGrp="1"/>
          </p:cNvSpPr>
          <p:nvPr>
            <p:ph type="body" sz="quarter" idx="13" hasCustomPrompt="1"/>
          </p:nvPr>
        </p:nvSpPr>
        <p:spPr>
          <a:xfrm>
            <a:off x="1219200" y="2384648"/>
            <a:ext cx="21945602" cy="832613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-SemiboldItalic"/>
                <a:ea typeface="Graphik-SemiboldItalic"/>
                <a:cs typeface="Graphik-SemiboldItalic"/>
                <a:sym typeface="Graphik Semibold"/>
              </a:defRPr>
            </a:lvl1pPr>
          </a:lstStyle>
          <a:p>
            <a:r>
              <a:t>Slide Subtitle</a:t>
            </a:r>
          </a:p>
        </p:txBody>
      </p:sp>
      <p:sp>
        <p:nvSpPr>
          <p:cNvPr id="81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2700000"/>
            <a:ext cx="388621" cy="42926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89" name="Corpo livello uno…"/>
          <p:cNvSpPr txBox="1">
            <a:spLocks noGrp="1"/>
          </p:cNvSpPr>
          <p:nvPr>
            <p:ph type="body" idx="1" hasCustomPrompt="1"/>
          </p:nvPr>
        </p:nvSpPr>
        <p:spPr>
          <a:xfrm>
            <a:off x="1219200" y="4013200"/>
            <a:ext cx="21945600" cy="8385548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buSzTx/>
              <a:buNone/>
              <a:defRPr sz="6800" spc="-136">
                <a:latin typeface="Canela Deck Regular"/>
                <a:ea typeface="Canela Deck Regular"/>
                <a:cs typeface="Canela Deck Regular"/>
                <a:sym typeface="Canela Deck Regular"/>
              </a:defRPr>
            </a:lvl1pPr>
            <a:lvl2pPr marL="0" indent="0" defTabSz="825500">
              <a:lnSpc>
                <a:spcPct val="100000"/>
              </a:lnSpc>
              <a:buSzTx/>
              <a:buNone/>
              <a:defRPr sz="6800" spc="-136">
                <a:latin typeface="Canela Deck Regular"/>
                <a:ea typeface="Canela Deck Regular"/>
                <a:cs typeface="Canela Deck Regular"/>
                <a:sym typeface="Canela Deck Regular"/>
              </a:defRPr>
            </a:lvl2pPr>
            <a:lvl3pPr marL="0" indent="0" defTabSz="825500">
              <a:lnSpc>
                <a:spcPct val="100000"/>
              </a:lnSpc>
              <a:buSzTx/>
              <a:buNone/>
              <a:defRPr sz="6800" spc="-136">
                <a:latin typeface="Canela Deck Regular"/>
                <a:ea typeface="Canela Deck Regular"/>
                <a:cs typeface="Canela Deck Regular"/>
                <a:sym typeface="Canela Deck Regular"/>
              </a:defRPr>
            </a:lvl3pPr>
            <a:lvl4pPr marL="0" indent="0" defTabSz="825500">
              <a:lnSpc>
                <a:spcPct val="100000"/>
              </a:lnSpc>
              <a:buSzTx/>
              <a:buNone/>
              <a:defRPr sz="6800" spc="-136">
                <a:latin typeface="Canela Deck Regular"/>
                <a:ea typeface="Canela Deck Regular"/>
                <a:cs typeface="Canela Deck Regular"/>
                <a:sym typeface="Canela Deck Regular"/>
              </a:defRPr>
            </a:lvl4pPr>
            <a:lvl5pPr marL="0" indent="0" defTabSz="825500">
              <a:lnSpc>
                <a:spcPct val="100000"/>
              </a:lnSpc>
              <a:buSzTx/>
              <a:buNone/>
              <a:defRPr sz="6800" spc="-136">
                <a:latin typeface="Canela Deck Regular"/>
                <a:ea typeface="Canela Deck Regular"/>
                <a:cs typeface="Canela Deck Regular"/>
                <a:sym typeface="Canela Deck Regular"/>
              </a:defRPr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0" name="Agenda Subtitle"/>
          <p:cNvSpPr txBox="1">
            <a:spLocks noGrp="1"/>
          </p:cNvSpPr>
          <p:nvPr>
            <p:ph type="body" sz="quarter" idx="13" hasCustomPrompt="1"/>
          </p:nvPr>
        </p:nvSpPr>
        <p:spPr>
          <a:xfrm>
            <a:off x="1219200" y="2387115"/>
            <a:ext cx="21945602" cy="832613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-SemiboldItalic"/>
                <a:ea typeface="Graphik-SemiboldItalic"/>
                <a:cs typeface="Graphik-SemiboldItalic"/>
                <a:sym typeface="Graphik Semibold"/>
              </a:defRPr>
            </a:lvl1pPr>
          </a:lstStyle>
          <a:p>
            <a:r>
              <a:t>Agenda Subtitle</a:t>
            </a:r>
          </a:p>
        </p:txBody>
      </p:sp>
      <p:sp>
        <p:nvSpPr>
          <p:cNvPr id="91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2700000"/>
            <a:ext cx="388621" cy="42926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Corpo livello uno…"/>
          <p:cNvSpPr txBox="1">
            <a:spLocks noGrp="1"/>
          </p:cNvSpPr>
          <p:nvPr>
            <p:ph type="body" idx="1" hasCustomPrompt="1"/>
          </p:nvPr>
        </p:nvSpPr>
        <p:spPr>
          <a:xfrm>
            <a:off x="1219200" y="3251200"/>
            <a:ext cx="21945600" cy="6604000"/>
          </a:xfrm>
          <a:prstGeom prst="rect">
            <a:avLst/>
          </a:prstGeom>
        </p:spPr>
        <p:txBody>
          <a:bodyPr anchor="ctr"/>
          <a:lstStyle>
            <a:lvl1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12800">
                <a:latin typeface="Canela Regular"/>
                <a:ea typeface="Canela Regular"/>
                <a:cs typeface="Canela Regular"/>
                <a:sym typeface="Canela Regular"/>
              </a:defRPr>
            </a:lvl1pPr>
            <a:lvl2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12800">
                <a:latin typeface="Canela Regular"/>
                <a:ea typeface="Canela Regular"/>
                <a:cs typeface="Canela Regular"/>
                <a:sym typeface="Canela Regular"/>
              </a:defRPr>
            </a:lvl2pPr>
            <a:lvl3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12800">
                <a:latin typeface="Canela Regular"/>
                <a:ea typeface="Canela Regular"/>
                <a:cs typeface="Canela Regular"/>
                <a:sym typeface="Canela Regular"/>
              </a:defRPr>
            </a:lvl3pPr>
            <a:lvl4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12800">
                <a:latin typeface="Canela Regular"/>
                <a:ea typeface="Canela Regular"/>
                <a:cs typeface="Canela Regular"/>
                <a:sym typeface="Canela Regular"/>
              </a:defRPr>
            </a:lvl4pPr>
            <a:lvl5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12800">
                <a:latin typeface="Canela Regular"/>
                <a:ea typeface="Canela Regular"/>
                <a:cs typeface="Canela Regular"/>
                <a:sym typeface="Canela Regular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9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Fact information"/>
          <p:cNvSpPr txBox="1">
            <a:spLocks noGrp="1"/>
          </p:cNvSpPr>
          <p:nvPr>
            <p:ph type="body" sz="quarter" idx="13" hasCustomPrompt="1"/>
          </p:nvPr>
        </p:nvSpPr>
        <p:spPr>
          <a:xfrm>
            <a:off x="1219200" y="8462239"/>
            <a:ext cx="21945602" cy="832613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-SemiboldItalic"/>
                <a:ea typeface="Graphik-SemiboldItalic"/>
                <a:cs typeface="Graphik-SemiboldItalic"/>
                <a:sym typeface="Graphik Semibold"/>
              </a:defRPr>
            </a:lvl1pPr>
          </a:lstStyle>
          <a:p>
            <a:r>
              <a:t>Fact information</a:t>
            </a:r>
          </a:p>
        </p:txBody>
      </p:sp>
      <p:sp>
        <p:nvSpPr>
          <p:cNvPr id="107" name="Corpo livello uno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19200" y="4214484"/>
            <a:ext cx="21945600" cy="4269708"/>
          </a:xfrm>
          <a:prstGeom prst="rect">
            <a:avLst/>
          </a:prstGeom>
        </p:spPr>
        <p:txBody>
          <a:bodyPr anchor="b"/>
          <a:lstStyle>
            <a:lvl1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22400">
                <a:latin typeface="+mn-lt"/>
                <a:ea typeface="+mn-ea"/>
                <a:cs typeface="+mn-cs"/>
                <a:sym typeface="Canela Bold"/>
              </a:defRPr>
            </a:lvl1pPr>
            <a:lvl2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22400">
                <a:latin typeface="+mn-lt"/>
                <a:ea typeface="+mn-ea"/>
                <a:cs typeface="+mn-cs"/>
                <a:sym typeface="Canela Bold"/>
              </a:defRPr>
            </a:lvl2pPr>
            <a:lvl3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22400">
                <a:latin typeface="+mn-lt"/>
                <a:ea typeface="+mn-ea"/>
                <a:cs typeface="+mn-cs"/>
                <a:sym typeface="Canela Bold"/>
              </a:defRPr>
            </a:lvl3pPr>
            <a:lvl4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22400">
                <a:latin typeface="+mn-lt"/>
                <a:ea typeface="+mn-ea"/>
                <a:cs typeface="+mn-cs"/>
                <a:sym typeface="Canela Bold"/>
              </a:defRPr>
            </a:lvl4pPr>
            <a:lvl5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22400">
                <a:latin typeface="+mn-lt"/>
                <a:ea typeface="+mn-ea"/>
                <a:cs typeface="+mn-cs"/>
                <a:sym typeface="Canela Bold"/>
              </a:defRPr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8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Attribution"/>
          <p:cNvSpPr txBox="1">
            <a:spLocks noGrp="1"/>
          </p:cNvSpPr>
          <p:nvPr>
            <p:ph type="body" sz="quarter" idx="13" hasCustomPrompt="1"/>
          </p:nvPr>
        </p:nvSpPr>
        <p:spPr>
          <a:xfrm>
            <a:off x="1219200" y="11100053"/>
            <a:ext cx="21945602" cy="832613"/>
          </a:xfrm>
          <a:prstGeom prst="rect">
            <a:avLst/>
          </a:prstGeom>
        </p:spPr>
        <p:txBody>
          <a:bodyPr anchor="ctr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-SemiboldItalic"/>
                <a:ea typeface="Graphik-SemiboldItalic"/>
                <a:cs typeface="Graphik-SemiboldItalic"/>
                <a:sym typeface="Graphik Semibold"/>
              </a:defRPr>
            </a:lvl1pPr>
          </a:lstStyle>
          <a:p>
            <a:r>
              <a:t>Attribution</a:t>
            </a:r>
          </a:p>
        </p:txBody>
      </p:sp>
      <p:sp>
        <p:nvSpPr>
          <p:cNvPr id="116" name="Corpo livello uno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19200" y="4178300"/>
            <a:ext cx="21945600" cy="4416425"/>
          </a:xfrm>
          <a:prstGeom prst="rect">
            <a:avLst/>
          </a:prstGeom>
        </p:spPr>
        <p:txBody>
          <a:bodyPr anchor="ctr"/>
          <a:lstStyle>
            <a:lvl1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8400">
                <a:latin typeface="+mn-lt"/>
                <a:ea typeface="+mn-ea"/>
                <a:cs typeface="+mn-cs"/>
                <a:sym typeface="Canela Bold"/>
              </a:defRPr>
            </a:lvl1pPr>
            <a:lvl2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8400">
                <a:latin typeface="+mn-lt"/>
                <a:ea typeface="+mn-ea"/>
                <a:cs typeface="+mn-cs"/>
                <a:sym typeface="Canela Bold"/>
              </a:defRPr>
            </a:lvl2pPr>
            <a:lvl3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8400">
                <a:latin typeface="+mn-lt"/>
                <a:ea typeface="+mn-ea"/>
                <a:cs typeface="+mn-cs"/>
                <a:sym typeface="Canela Bold"/>
              </a:defRPr>
            </a:lvl3pPr>
            <a:lvl4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8400">
                <a:latin typeface="+mn-lt"/>
                <a:ea typeface="+mn-ea"/>
                <a:cs typeface="+mn-cs"/>
                <a:sym typeface="Canela Bold"/>
              </a:defRPr>
            </a:lvl4pPr>
            <a:lvl5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8400">
                <a:latin typeface="+mn-lt"/>
                <a:ea typeface="+mn-ea"/>
                <a:cs typeface="+mn-cs"/>
                <a:sym typeface="Canela Bold"/>
              </a:defRPr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7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2700000"/>
            <a:ext cx="388621" cy="42926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941297804_1296x1457.jpg"/>
          <p:cNvSpPr>
            <a:spLocks noGrp="1"/>
          </p:cNvSpPr>
          <p:nvPr>
            <p:ph type="pic" sz="quarter" idx="13"/>
          </p:nvPr>
        </p:nvSpPr>
        <p:spPr>
          <a:xfrm>
            <a:off x="15744825" y="5581752"/>
            <a:ext cx="7365408" cy="82804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915009552_2264x1509.jpg"/>
          <p:cNvSpPr>
            <a:spLocks noGrp="1"/>
          </p:cNvSpPr>
          <p:nvPr>
            <p:ph type="pic" sz="quarter" idx="14"/>
          </p:nvPr>
        </p:nvSpPr>
        <p:spPr>
          <a:xfrm>
            <a:off x="15363825" y="1270000"/>
            <a:ext cx="8115300" cy="540900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740519873_3318x2212.jpg"/>
          <p:cNvSpPr>
            <a:spLocks noGrp="1"/>
          </p:cNvSpPr>
          <p:nvPr>
            <p:ph type="pic" idx="15"/>
          </p:nvPr>
        </p:nvSpPr>
        <p:spPr>
          <a:xfrm>
            <a:off x="-635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7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2700000"/>
            <a:ext cx="388621" cy="42926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740519873_3318x2212.jpg"/>
          <p:cNvSpPr>
            <a:spLocks noGrp="1"/>
          </p:cNvSpPr>
          <p:nvPr>
            <p:ph type="pic" idx="13"/>
          </p:nvPr>
        </p:nvSpPr>
        <p:spPr>
          <a:xfrm>
            <a:off x="1270000" y="-423334"/>
            <a:ext cx="21844000" cy="1456266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2700000"/>
            <a:ext cx="388621" cy="42926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2700000"/>
            <a:ext cx="388621" cy="42926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19200" y="774700"/>
            <a:ext cx="21945600" cy="1727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Corpo livello uno…"/>
          <p:cNvSpPr txBox="1">
            <a:spLocks noGrp="1"/>
          </p:cNvSpPr>
          <p:nvPr>
            <p:ph type="body" idx="1" hasCustomPrompt="1"/>
          </p:nvPr>
        </p:nvSpPr>
        <p:spPr>
          <a:xfrm>
            <a:off x="1219200" y="4013200"/>
            <a:ext cx="21948577" cy="8483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97689" y="12700000"/>
            <a:ext cx="388621" cy="42926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algn="ctr" defTabSz="584200">
              <a:lnSpc>
                <a:spcPct val="100000"/>
              </a:lnSpc>
              <a:spcBef>
                <a:spcPts val="0"/>
              </a:spcBef>
              <a:defRPr sz="2000">
                <a:solidFill>
                  <a:srgbClr val="5E5E5E"/>
                </a:solidFill>
                <a:latin typeface="Graphik"/>
                <a:ea typeface="Graphik"/>
                <a:cs typeface="Graphik"/>
                <a:sym typeface="Graphik"/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 spd="med"/>
  <p:txStyles>
    <p:titleStyle>
      <a:lvl1pPr marL="0" marR="0" indent="0" algn="ctr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1pPr>
      <a:lvl2pPr marL="0" marR="0" indent="0" algn="ctr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2pPr>
      <a:lvl3pPr marL="0" marR="0" indent="0" algn="ctr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3pPr>
      <a:lvl4pPr marL="0" marR="0" indent="0" algn="ctr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4pPr>
      <a:lvl5pPr marL="0" marR="0" indent="0" algn="ctr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5pPr>
      <a:lvl6pPr marL="0" marR="0" indent="0" algn="ctr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6pPr>
      <a:lvl7pPr marL="0" marR="0" indent="0" algn="ctr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7pPr>
      <a:lvl8pPr marL="0" marR="0" indent="0" algn="ctr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8pPr>
      <a:lvl9pPr marL="0" marR="0" indent="0" algn="ctr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9pPr>
    </p:titleStyle>
    <p:bodyStyle>
      <a:lvl1pPr marL="546100" marR="0" indent="-546100" algn="l" defTabSz="2438338" rtl="0" latinLnBrk="0">
        <a:lnSpc>
          <a:spcPct val="90000"/>
        </a:lnSpc>
        <a:spcBef>
          <a:spcPts val="2400"/>
        </a:spcBef>
        <a:spcAft>
          <a:spcPts val="0"/>
        </a:spcAft>
        <a:buClrTx/>
        <a:buSzPct val="150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Canela Text Regular"/>
          <a:ea typeface="Canela Text Regular"/>
          <a:cs typeface="Canela Text Regular"/>
          <a:sym typeface="Canela Text Regular"/>
        </a:defRPr>
      </a:lvl1pPr>
      <a:lvl2pPr marL="1092200" marR="0" indent="-546100" algn="l" defTabSz="2438338" rtl="0" latinLnBrk="0">
        <a:lnSpc>
          <a:spcPct val="90000"/>
        </a:lnSpc>
        <a:spcBef>
          <a:spcPts val="2400"/>
        </a:spcBef>
        <a:spcAft>
          <a:spcPts val="0"/>
        </a:spcAft>
        <a:buClrTx/>
        <a:buSzPct val="150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Canela Text Regular"/>
          <a:ea typeface="Canela Text Regular"/>
          <a:cs typeface="Canela Text Regular"/>
          <a:sym typeface="Canela Text Regular"/>
        </a:defRPr>
      </a:lvl2pPr>
      <a:lvl3pPr marL="1638300" marR="0" indent="-546100" algn="l" defTabSz="2438338" rtl="0" latinLnBrk="0">
        <a:lnSpc>
          <a:spcPct val="90000"/>
        </a:lnSpc>
        <a:spcBef>
          <a:spcPts val="2400"/>
        </a:spcBef>
        <a:spcAft>
          <a:spcPts val="0"/>
        </a:spcAft>
        <a:buClrTx/>
        <a:buSzPct val="150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Canela Text Regular"/>
          <a:ea typeface="Canela Text Regular"/>
          <a:cs typeface="Canela Text Regular"/>
          <a:sym typeface="Canela Text Regular"/>
        </a:defRPr>
      </a:lvl3pPr>
      <a:lvl4pPr marL="2184400" marR="0" indent="-546100" algn="l" defTabSz="2438338" rtl="0" latinLnBrk="0">
        <a:lnSpc>
          <a:spcPct val="90000"/>
        </a:lnSpc>
        <a:spcBef>
          <a:spcPts val="2400"/>
        </a:spcBef>
        <a:spcAft>
          <a:spcPts val="0"/>
        </a:spcAft>
        <a:buClrTx/>
        <a:buSzPct val="150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Canela Text Regular"/>
          <a:ea typeface="Canela Text Regular"/>
          <a:cs typeface="Canela Text Regular"/>
          <a:sym typeface="Canela Text Regular"/>
        </a:defRPr>
      </a:lvl4pPr>
      <a:lvl5pPr marL="2730500" marR="0" indent="-546100" algn="l" defTabSz="2438338" rtl="0" latinLnBrk="0">
        <a:lnSpc>
          <a:spcPct val="90000"/>
        </a:lnSpc>
        <a:spcBef>
          <a:spcPts val="2400"/>
        </a:spcBef>
        <a:spcAft>
          <a:spcPts val="0"/>
        </a:spcAft>
        <a:buClrTx/>
        <a:buSzPct val="150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Canela Text Regular"/>
          <a:ea typeface="Canela Text Regular"/>
          <a:cs typeface="Canela Text Regular"/>
          <a:sym typeface="Canela Text Regular"/>
        </a:defRPr>
      </a:lvl5pPr>
      <a:lvl6pPr marL="3276600" marR="0" indent="-546100" algn="l" defTabSz="2438338" rtl="0" latinLnBrk="0">
        <a:lnSpc>
          <a:spcPct val="90000"/>
        </a:lnSpc>
        <a:spcBef>
          <a:spcPts val="2400"/>
        </a:spcBef>
        <a:spcAft>
          <a:spcPts val="0"/>
        </a:spcAft>
        <a:buClrTx/>
        <a:buSzPct val="150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Canela Text Regular"/>
          <a:ea typeface="Canela Text Regular"/>
          <a:cs typeface="Canela Text Regular"/>
          <a:sym typeface="Canela Text Regular"/>
        </a:defRPr>
      </a:lvl6pPr>
      <a:lvl7pPr marL="3822700" marR="0" indent="-546100" algn="l" defTabSz="2438338" rtl="0" latinLnBrk="0">
        <a:lnSpc>
          <a:spcPct val="90000"/>
        </a:lnSpc>
        <a:spcBef>
          <a:spcPts val="2400"/>
        </a:spcBef>
        <a:spcAft>
          <a:spcPts val="0"/>
        </a:spcAft>
        <a:buClrTx/>
        <a:buSzPct val="150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Canela Text Regular"/>
          <a:ea typeface="Canela Text Regular"/>
          <a:cs typeface="Canela Text Regular"/>
          <a:sym typeface="Canela Text Regular"/>
        </a:defRPr>
      </a:lvl7pPr>
      <a:lvl8pPr marL="4368800" marR="0" indent="-546100" algn="l" defTabSz="2438338" rtl="0" latinLnBrk="0">
        <a:lnSpc>
          <a:spcPct val="90000"/>
        </a:lnSpc>
        <a:spcBef>
          <a:spcPts val="2400"/>
        </a:spcBef>
        <a:spcAft>
          <a:spcPts val="0"/>
        </a:spcAft>
        <a:buClrTx/>
        <a:buSzPct val="150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Canela Text Regular"/>
          <a:ea typeface="Canela Text Regular"/>
          <a:cs typeface="Canela Text Regular"/>
          <a:sym typeface="Canela Text Regular"/>
        </a:defRPr>
      </a:lvl8pPr>
      <a:lvl9pPr marL="4914900" marR="0" indent="-546100" algn="l" defTabSz="2438338" rtl="0" latinLnBrk="0">
        <a:lnSpc>
          <a:spcPct val="90000"/>
        </a:lnSpc>
        <a:spcBef>
          <a:spcPts val="2400"/>
        </a:spcBef>
        <a:spcAft>
          <a:spcPts val="0"/>
        </a:spcAft>
        <a:buClrTx/>
        <a:buSzPct val="150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Canela Text Regular"/>
          <a:ea typeface="Canela Text Regular"/>
          <a:cs typeface="Canela Text Regular"/>
          <a:sym typeface="Canela Text Regular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6B79ACBA-8589-B64C-B68A-74386D4AC1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pic>
        <p:nvPicPr>
          <p:cNvPr id="150" name="Royalty Free Music - Inspirational Corporate _ Background Positive Instrumental Motivational (online-audio-converter.com).mp3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571500" cy="571500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8F843060-4630-0448-9401-9ABD5FBC1D14}"/>
              </a:ext>
            </a:extLst>
          </p:cNvPr>
          <p:cNvSpPr/>
          <p:nvPr/>
        </p:nvSpPr>
        <p:spPr>
          <a:xfrm>
            <a:off x="4608084" y="5062600"/>
            <a:ext cx="5690982" cy="13665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it-IT" sz="9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LA MODA</a:t>
            </a:r>
            <a:endParaRPr lang="it-IT" sz="9200" b="1" dirty="0">
              <a:solidFill>
                <a:srgbClr val="5E5E5E"/>
              </a:solidFill>
              <a:latin typeface="Helvetica Neue"/>
              <a:ea typeface="Helvetica Neue"/>
              <a:cs typeface="Helvetica Neue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15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La maestra Margherita ha fatto un’indagine in classe per vedere…"/>
          <p:cNvSpPr txBox="1"/>
          <p:nvPr/>
        </p:nvSpPr>
        <p:spPr>
          <a:xfrm>
            <a:off x="10209504" y="569403"/>
            <a:ext cx="13248607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algn="ctr" defTabSz="457200">
              <a:lnSpc>
                <a:spcPct val="100000"/>
              </a:lnSpc>
              <a:spcBef>
                <a:spcPts val="0"/>
              </a:spcBef>
              <a:defRPr sz="4200" b="1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 lang="it-IT" altLang="en-US" dirty="0"/>
              <a:t>Un papà e una mamma devono scegliere </a:t>
            </a:r>
            <a:br>
              <a:rPr lang="it-IT" altLang="en-US" dirty="0"/>
            </a:br>
            <a:r>
              <a:rPr lang="it-IT" altLang="en-US" dirty="0"/>
              <a:t>il nome per il proprio bambino che sta per nascere</a:t>
            </a:r>
            <a:endParaRPr lang="it-IT" altLang="it-IT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F2469F74-B882-1B40-8DC5-5D2EECD77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6051" y="11645342"/>
            <a:ext cx="2245438" cy="1515440"/>
          </a:xfrm>
          <a:prstGeom prst="rect">
            <a:avLst/>
          </a:prstGeom>
        </p:spPr>
      </p:pic>
      <p:pic>
        <p:nvPicPr>
          <p:cNvPr id="27" name="Immagine 26">
            <a:extLst>
              <a:ext uri="{FF2B5EF4-FFF2-40B4-BE49-F238E27FC236}">
                <a16:creationId xmlns:a16="http://schemas.microsoft.com/office/drawing/2014/main" id="{D956EF85-B089-BE48-A0E7-8FE1B5ABF8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65303" y="2811350"/>
            <a:ext cx="11722017" cy="8942500"/>
          </a:xfrm>
          <a:prstGeom prst="rect">
            <a:avLst/>
          </a:prstGeom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1D98B863-2A95-C445-AE9D-D9484059ED59}"/>
              </a:ext>
            </a:extLst>
          </p:cNvPr>
          <p:cNvSpPr/>
          <p:nvPr/>
        </p:nvSpPr>
        <p:spPr>
          <a:xfrm>
            <a:off x="2908071" y="7257499"/>
            <a:ext cx="7443063" cy="14219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hangingPunct="1"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un nome alla </a:t>
            </a:r>
            <a:r>
              <a:rPr lang="it-IT" sz="9600" b="1" dirty="0">
                <a:solidFill>
                  <a:srgbClr val="4E6DA5"/>
                </a:solidFill>
                <a:latin typeface="Helvetica Neue"/>
                <a:ea typeface="Helvetica Neue"/>
                <a:cs typeface="Helvetica Neue"/>
              </a:rPr>
              <a:t>MODA</a:t>
            </a:r>
          </a:p>
        </p:txBody>
      </p:sp>
      <p:grpSp>
        <p:nvGrpSpPr>
          <p:cNvPr id="8" name="Gruppo 7">
            <a:extLst>
              <a:ext uri="{FF2B5EF4-FFF2-40B4-BE49-F238E27FC236}">
                <a16:creationId xmlns:a16="http://schemas.microsoft.com/office/drawing/2014/main" id="{95F0E314-F214-C146-AEFD-030A8BB7AF99}"/>
              </a:ext>
            </a:extLst>
          </p:cNvPr>
          <p:cNvGrpSpPr/>
          <p:nvPr/>
        </p:nvGrpSpPr>
        <p:grpSpPr>
          <a:xfrm>
            <a:off x="2854520" y="2269483"/>
            <a:ext cx="13435360" cy="4730886"/>
            <a:chOff x="2854520" y="2269483"/>
            <a:chExt cx="13435360" cy="4730886"/>
          </a:xfrm>
        </p:grpSpPr>
        <p:grpSp>
          <p:nvGrpSpPr>
            <p:cNvPr id="5" name="Gruppo 4">
              <a:extLst>
                <a:ext uri="{FF2B5EF4-FFF2-40B4-BE49-F238E27FC236}">
                  <a16:creationId xmlns:a16="http://schemas.microsoft.com/office/drawing/2014/main" id="{3660DFA1-8431-CA40-BA30-D94D684D67E5}"/>
                </a:ext>
              </a:extLst>
            </p:cNvPr>
            <p:cNvGrpSpPr/>
            <p:nvPr/>
          </p:nvGrpSpPr>
          <p:grpSpPr>
            <a:xfrm>
              <a:off x="2854520" y="2269483"/>
              <a:ext cx="13435360" cy="4189019"/>
              <a:chOff x="1319213" y="2336460"/>
              <a:chExt cx="13435360" cy="4189019"/>
            </a:xfrm>
          </p:grpSpPr>
          <p:sp>
            <p:nvSpPr>
              <p:cNvPr id="28" name="Rettangolo 27">
                <a:extLst>
                  <a:ext uri="{FF2B5EF4-FFF2-40B4-BE49-F238E27FC236}">
                    <a16:creationId xmlns:a16="http://schemas.microsoft.com/office/drawing/2014/main" id="{269F799A-8D27-2947-8078-D634AC3AC867}"/>
                  </a:ext>
                </a:extLst>
              </p:cNvPr>
              <p:cNvSpPr/>
              <p:nvPr/>
            </p:nvSpPr>
            <p:spPr>
              <a:xfrm>
                <a:off x="1319213" y="2878327"/>
                <a:ext cx="8416086" cy="36471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hangingPunct="1">
                  <a:lnSpc>
                    <a:spcPct val="150000"/>
                  </a:lnSpc>
                  <a:spcBef>
                    <a:spcPts val="0"/>
                  </a:spcBef>
                  <a:defRPr/>
                </a:pPr>
                <a:r>
                  <a:rPr lang="it-IT" sz="4200" b="1" dirty="0">
                    <a:solidFill>
                      <a:srgbClr val="5E5E5E"/>
                    </a:solidFill>
                    <a:latin typeface="Helvetica Neue"/>
                    <a:ea typeface="Helvetica Neue"/>
                    <a:cs typeface="Helvetica Neue"/>
                  </a:rPr>
                  <a:t>Sarà </a:t>
                </a:r>
                <a:r>
                  <a:rPr lang="it-IT" sz="4200" b="1" dirty="0">
                    <a:solidFill>
                      <a:schemeClr val="accent1">
                        <a:lumMod val="60000"/>
                        <a:lumOff val="40000"/>
                      </a:schemeClr>
                    </a:solidFill>
                    <a:latin typeface="Helvetica Neue"/>
                    <a:ea typeface="Helvetica Neue"/>
                    <a:cs typeface="Helvetica Neue"/>
                  </a:rPr>
                  <a:t>maschio</a:t>
                </a:r>
                <a:r>
                  <a:rPr lang="it-IT" sz="4200" b="1" dirty="0">
                    <a:solidFill>
                      <a:srgbClr val="5E5E5E"/>
                    </a:solidFill>
                    <a:latin typeface="Helvetica Neue"/>
                    <a:ea typeface="Helvetica Neue"/>
                    <a:cs typeface="Helvetica Neue"/>
                  </a:rPr>
                  <a:t> o sarà  </a:t>
                </a:r>
                <a:r>
                  <a:rPr lang="it-IT" sz="4200" b="1" dirty="0">
                    <a:solidFill>
                      <a:srgbClr val="E6828F"/>
                    </a:solidFill>
                    <a:latin typeface="Helvetica Neue"/>
                    <a:ea typeface="Helvetica Neue"/>
                    <a:cs typeface="Helvetica Neue"/>
                  </a:rPr>
                  <a:t>femmina</a:t>
                </a:r>
                <a:r>
                  <a:rPr lang="it-IT" sz="4200" b="1" dirty="0">
                    <a:solidFill>
                      <a:srgbClr val="5E5E5E"/>
                    </a:solidFill>
                    <a:latin typeface="Helvetica Neue"/>
                    <a:ea typeface="Helvetica Neue"/>
                    <a:cs typeface="Helvetica Neue"/>
                  </a:rPr>
                  <a:t>? </a:t>
                </a:r>
              </a:p>
              <a:p>
                <a:pPr hangingPunct="1">
                  <a:lnSpc>
                    <a:spcPct val="150000"/>
                  </a:lnSpc>
                  <a:spcBef>
                    <a:spcPts val="0"/>
                  </a:spcBef>
                  <a:defRPr/>
                </a:pPr>
                <a:r>
                  <a:rPr lang="it-IT" sz="4200" b="1" dirty="0">
                    <a:solidFill>
                      <a:srgbClr val="5E5E5E"/>
                    </a:solidFill>
                    <a:latin typeface="Helvetica Neue"/>
                    <a:ea typeface="Helvetica Neue"/>
                    <a:cs typeface="Helvetica Neue"/>
                  </a:rPr>
                  <a:t>Questo ancora non si sa… </a:t>
                </a:r>
                <a:br>
                  <a:rPr lang="it-IT" sz="4200" b="1" dirty="0">
                    <a:solidFill>
                      <a:srgbClr val="5E5E5E"/>
                    </a:solidFill>
                    <a:latin typeface="Helvetica Neue"/>
                    <a:ea typeface="Helvetica Neue"/>
                    <a:cs typeface="Helvetica Neue"/>
                  </a:rPr>
                </a:br>
                <a:r>
                  <a:rPr lang="it-IT" sz="4200" b="1" dirty="0">
                    <a:solidFill>
                      <a:srgbClr val="5E5E5E"/>
                    </a:solidFill>
                    <a:latin typeface="Helvetica Neue"/>
                    <a:ea typeface="Helvetica Neue"/>
                    <a:cs typeface="Helvetica Neue"/>
                  </a:rPr>
                  <a:t>Di certo vogliono scegliere</a:t>
                </a:r>
              </a:p>
              <a:p>
                <a:pPr defTabSz="457200">
                  <a:lnSpc>
                    <a:spcPct val="100000"/>
                  </a:lnSpc>
                  <a:spcBef>
                    <a:spcPts val="0"/>
                  </a:spcBef>
                  <a:defRPr sz="4200" b="1">
                    <a:solidFill>
                      <a:srgbClr val="5E5E5E"/>
                    </a:solidFill>
                    <a:latin typeface="Helvetica Neue"/>
                    <a:ea typeface="Helvetica Neue"/>
                    <a:cs typeface="Helvetica Neue"/>
                    <a:sym typeface="Helvetica Neue"/>
                  </a:defRPr>
                </a:pPr>
                <a:endParaRPr lang="it-IT" b="1" dirty="0">
                  <a:solidFill>
                    <a:srgbClr val="5E5E5E"/>
                  </a:solidFill>
                  <a:latin typeface="Helvetica Neue"/>
                  <a:cs typeface="Helvetica Neue"/>
                  <a:sym typeface="Helvetica Neue"/>
                </a:endParaRPr>
              </a:p>
            </p:txBody>
          </p:sp>
          <p:pic>
            <p:nvPicPr>
              <p:cNvPr id="4" name="Immagine 3">
                <a:extLst>
                  <a:ext uri="{FF2B5EF4-FFF2-40B4-BE49-F238E27FC236}">
                    <a16:creationId xmlns:a16="http://schemas.microsoft.com/office/drawing/2014/main" id="{C7C837D5-A897-AF45-AE92-32A0E439D4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314803" y="2336460"/>
                <a:ext cx="3439770" cy="3316037"/>
              </a:xfrm>
              <a:prstGeom prst="rect">
                <a:avLst/>
              </a:prstGeom>
            </p:spPr>
          </p:pic>
        </p:grpSp>
        <p:pic>
          <p:nvPicPr>
            <p:cNvPr id="7" name="Immagine 6">
              <a:extLst>
                <a:ext uri="{FF2B5EF4-FFF2-40B4-BE49-F238E27FC236}">
                  <a16:creationId xmlns:a16="http://schemas.microsoft.com/office/drawing/2014/main" id="{AC9F7CEF-A474-7149-8D42-9AAB6C8868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4938" y="3480459"/>
              <a:ext cx="3651250" cy="3519910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magine 22">
            <a:extLst>
              <a:ext uri="{FF2B5EF4-FFF2-40B4-BE49-F238E27FC236}">
                <a16:creationId xmlns:a16="http://schemas.microsoft.com/office/drawing/2014/main" id="{7D487A47-33A2-2749-94E3-C5777B78EE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6051" y="11645342"/>
            <a:ext cx="2245438" cy="1515440"/>
          </a:xfrm>
          <a:prstGeom prst="rect">
            <a:avLst/>
          </a:prstGeom>
        </p:spPr>
      </p:pic>
      <p:sp>
        <p:nvSpPr>
          <p:cNvPr id="24" name="La maestra Margherita ha fatto un’indagine in classe per vedere…">
            <a:extLst>
              <a:ext uri="{FF2B5EF4-FFF2-40B4-BE49-F238E27FC236}">
                <a16:creationId xmlns:a16="http://schemas.microsoft.com/office/drawing/2014/main" id="{0C2EE1F5-6D5D-5D46-B700-0AB61BEEF4AD}"/>
              </a:ext>
            </a:extLst>
          </p:cNvPr>
          <p:cNvSpPr txBox="1"/>
          <p:nvPr/>
        </p:nvSpPr>
        <p:spPr>
          <a:xfrm>
            <a:off x="17610667" y="4597830"/>
            <a:ext cx="5791406" cy="4534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hangingPunct="1">
              <a:spcBef>
                <a:spcPts val="0"/>
              </a:spcBef>
              <a:defRPr/>
            </a:pPr>
            <a:r>
              <a:rPr lang="it-IT" sz="40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I genitori, molto indecisi, leggono </a:t>
            </a:r>
            <a:br>
              <a:rPr lang="it-IT" sz="40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40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e rileggono calendario e libri sui nomi fino </a:t>
            </a:r>
            <a:br>
              <a:rPr lang="it-IT" sz="40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40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a quando una sera, durante il telegiornale, viene diffusa </a:t>
            </a:r>
            <a:br>
              <a:rPr lang="it-IT" sz="40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40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una notizia…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A9761A23-7C2B-C842-A48E-00D16F6C63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795102" cy="137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magine 22">
            <a:extLst>
              <a:ext uri="{FF2B5EF4-FFF2-40B4-BE49-F238E27FC236}">
                <a16:creationId xmlns:a16="http://schemas.microsoft.com/office/drawing/2014/main" id="{7D487A47-33A2-2749-94E3-C5777B78EE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6051" y="11069606"/>
            <a:ext cx="2245438" cy="1515440"/>
          </a:xfrm>
          <a:prstGeom prst="rect">
            <a:avLst/>
          </a:prstGeom>
        </p:spPr>
      </p:pic>
      <p:pic>
        <p:nvPicPr>
          <p:cNvPr id="14" name="Immagine 13">
            <a:extLst>
              <a:ext uri="{FF2B5EF4-FFF2-40B4-BE49-F238E27FC236}">
                <a16:creationId xmlns:a16="http://schemas.microsoft.com/office/drawing/2014/main" id="{4A986CAA-8CF4-F548-B3F6-179015CA51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35" y="1047982"/>
            <a:ext cx="20607051" cy="12521698"/>
          </a:xfrm>
          <a:prstGeom prst="rect">
            <a:avLst/>
          </a:prstGeom>
        </p:spPr>
      </p:pic>
      <p:grpSp>
        <p:nvGrpSpPr>
          <p:cNvPr id="6" name="Gruppo 5">
            <a:extLst>
              <a:ext uri="{FF2B5EF4-FFF2-40B4-BE49-F238E27FC236}">
                <a16:creationId xmlns:a16="http://schemas.microsoft.com/office/drawing/2014/main" id="{A4303879-1625-964E-8BAC-41C49F3B0CFA}"/>
              </a:ext>
            </a:extLst>
          </p:cNvPr>
          <p:cNvGrpSpPr/>
          <p:nvPr/>
        </p:nvGrpSpPr>
        <p:grpSpPr>
          <a:xfrm>
            <a:off x="594040" y="1911720"/>
            <a:ext cx="19592826" cy="10207755"/>
            <a:chOff x="1192933" y="1236658"/>
            <a:chExt cx="19592826" cy="10207755"/>
          </a:xfrm>
        </p:grpSpPr>
        <p:sp>
          <p:nvSpPr>
            <p:cNvPr id="21" name="Rettangolo 20">
              <a:extLst>
                <a:ext uri="{FF2B5EF4-FFF2-40B4-BE49-F238E27FC236}">
                  <a16:creationId xmlns:a16="http://schemas.microsoft.com/office/drawing/2014/main" id="{E36297F7-A2AC-4D42-A9D9-4655A574C231}"/>
                </a:ext>
              </a:extLst>
            </p:cNvPr>
            <p:cNvSpPr/>
            <p:nvPr/>
          </p:nvSpPr>
          <p:spPr>
            <a:xfrm>
              <a:off x="2224494" y="1236658"/>
              <a:ext cx="17881600" cy="100642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hangingPunct="1">
                <a:spcBef>
                  <a:spcPts val="0"/>
                </a:spcBef>
                <a:defRPr/>
              </a:pPr>
              <a:r>
                <a:rPr lang="it-IT" sz="8000" b="1" dirty="0">
                  <a:solidFill>
                    <a:schemeClr val="bg1"/>
                  </a:solidFill>
                  <a:latin typeface="Helvetica Neue"/>
                  <a:ea typeface="Helvetica Neue"/>
                  <a:cs typeface="Helvetica Neue"/>
                </a:rPr>
                <a:t>Buonasera a tutti i telespettatori.</a:t>
              </a:r>
            </a:p>
            <a:p>
              <a:pPr algn="ctr" hangingPunct="1">
                <a:spcBef>
                  <a:spcPts val="0"/>
                </a:spcBef>
                <a:defRPr/>
              </a:pPr>
              <a:endParaRPr lang="it-IT" sz="80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endParaRPr>
            </a:p>
            <a:p>
              <a:pPr algn="ctr" hangingPunct="1">
                <a:spcBef>
                  <a:spcPts val="0"/>
                </a:spcBef>
                <a:defRPr/>
              </a:pPr>
              <a:r>
                <a:rPr lang="it-IT" sz="8000" b="1" dirty="0">
                  <a:solidFill>
                    <a:schemeClr val="bg1"/>
                  </a:solidFill>
                  <a:latin typeface="Helvetica Neue"/>
                  <a:ea typeface="Helvetica Neue"/>
                  <a:cs typeface="Helvetica Neue"/>
                </a:rPr>
                <a:t>L’Istat fa sapere che i nomi più scelti per i nati nell’anno 2018 </a:t>
              </a:r>
            </a:p>
            <a:p>
              <a:pPr algn="ctr" hangingPunct="1">
                <a:spcBef>
                  <a:spcPts val="0"/>
                </a:spcBef>
                <a:defRPr/>
              </a:pPr>
              <a:r>
                <a:rPr lang="it-IT" sz="8000" b="1" dirty="0">
                  <a:solidFill>
                    <a:schemeClr val="bg1"/>
                  </a:solidFill>
                  <a:latin typeface="Helvetica Neue"/>
                  <a:ea typeface="Helvetica Neue"/>
                  <a:cs typeface="Helvetica Neue"/>
                </a:rPr>
                <a:t>sono stati:</a:t>
              </a:r>
            </a:p>
            <a:p>
              <a:pPr algn="ctr" hangingPunct="1">
                <a:spcBef>
                  <a:spcPts val="0"/>
                </a:spcBef>
                <a:defRPr/>
              </a:pPr>
              <a:endParaRPr lang="it-IT" sz="80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endParaRPr>
            </a:p>
            <a:p>
              <a:pPr algn="ctr" hangingPunct="1">
                <a:spcBef>
                  <a:spcPts val="0"/>
                </a:spcBef>
                <a:defRPr/>
              </a:pPr>
              <a:r>
                <a:rPr lang="it-IT" sz="8000" b="1" dirty="0">
                  <a:solidFill>
                    <a:srgbClr val="2B347B"/>
                  </a:solidFill>
                  <a:latin typeface="Helvetica Neue"/>
                  <a:ea typeface="Helvetica Neue"/>
                  <a:cs typeface="Helvetica Neue"/>
                </a:rPr>
                <a:t>Leonardo</a:t>
              </a:r>
              <a:r>
                <a:rPr lang="it-IT" sz="8000" b="1" dirty="0">
                  <a:solidFill>
                    <a:schemeClr val="bg1"/>
                  </a:solidFill>
                  <a:latin typeface="Helvetica Neue"/>
                  <a:ea typeface="Helvetica Neue"/>
                  <a:cs typeface="Helvetica Neue"/>
                </a:rPr>
                <a:t> per i maschi</a:t>
              </a:r>
            </a:p>
            <a:p>
              <a:pPr algn="ctr" hangingPunct="1">
                <a:spcBef>
                  <a:spcPts val="0"/>
                </a:spcBef>
                <a:defRPr/>
              </a:pPr>
              <a:endParaRPr lang="it-IT" sz="80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endParaRPr>
            </a:p>
            <a:p>
              <a:pPr algn="ctr" hangingPunct="1">
                <a:spcBef>
                  <a:spcPts val="0"/>
                </a:spcBef>
                <a:defRPr/>
              </a:pPr>
              <a:r>
                <a:rPr lang="it-IT" sz="8000" b="1" dirty="0">
                  <a:solidFill>
                    <a:srgbClr val="AC7FAB"/>
                  </a:solidFill>
                  <a:latin typeface="Helvetica Neue"/>
                  <a:ea typeface="Helvetica Neue"/>
                  <a:cs typeface="Helvetica Neue"/>
                </a:rPr>
                <a:t>Sofia</a:t>
              </a:r>
              <a:r>
                <a:rPr lang="it-IT" sz="8000" b="1" dirty="0">
                  <a:solidFill>
                    <a:schemeClr val="bg1"/>
                  </a:solidFill>
                  <a:latin typeface="Helvetica Neue"/>
                  <a:ea typeface="Helvetica Neue"/>
                  <a:cs typeface="Helvetica Neue"/>
                </a:rPr>
                <a:t> per le femmine</a:t>
              </a:r>
            </a:p>
          </p:txBody>
        </p:sp>
        <p:pic>
          <p:nvPicPr>
            <p:cNvPr id="3" name="Immagine 2">
              <a:extLst>
                <a:ext uri="{FF2B5EF4-FFF2-40B4-BE49-F238E27FC236}">
                  <a16:creationId xmlns:a16="http://schemas.microsoft.com/office/drawing/2014/main" id="{2A6DFB97-CB43-1443-9E0A-507A98DC55C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22631" y="7844413"/>
              <a:ext cx="4163128" cy="3600000"/>
            </a:xfrm>
            <a:prstGeom prst="rect">
              <a:avLst/>
            </a:prstGeom>
          </p:spPr>
        </p:pic>
        <p:pic>
          <p:nvPicPr>
            <p:cNvPr id="5" name="Immagine 4">
              <a:extLst>
                <a:ext uri="{FF2B5EF4-FFF2-40B4-BE49-F238E27FC236}">
                  <a16:creationId xmlns:a16="http://schemas.microsoft.com/office/drawing/2014/main" id="{82DE02FF-FABA-7349-A2FE-2CA44266E59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2933" y="6697785"/>
              <a:ext cx="4282759" cy="36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1482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magine 13">
            <a:extLst>
              <a:ext uri="{FF2B5EF4-FFF2-40B4-BE49-F238E27FC236}">
                <a16:creationId xmlns:a16="http://schemas.microsoft.com/office/drawing/2014/main" id="{4A986CAA-8CF4-F548-B3F6-179015CA51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35" y="1047982"/>
            <a:ext cx="20607051" cy="12521698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436F3D7D-CA4F-8C43-A553-F3F70E744B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56051" y="11069606"/>
            <a:ext cx="2245438" cy="1515440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D14EE4B0-6507-DA47-BAAF-341B75B584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210" y="1762618"/>
            <a:ext cx="3213100" cy="6121400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D829A9EC-9681-3247-9D3F-B27127FDE9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4200" y="7258050"/>
            <a:ext cx="3568700" cy="4495800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75A2275E-2C7D-0945-9407-3B302A3E53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0160" y="7698882"/>
            <a:ext cx="2908300" cy="4254500"/>
          </a:xfrm>
          <a:prstGeom prst="rect">
            <a:avLst/>
          </a:prstGeom>
        </p:spPr>
      </p:pic>
      <p:sp>
        <p:nvSpPr>
          <p:cNvPr id="21" name="Rettangolo 20">
            <a:extLst>
              <a:ext uri="{FF2B5EF4-FFF2-40B4-BE49-F238E27FC236}">
                <a16:creationId xmlns:a16="http://schemas.microsoft.com/office/drawing/2014/main" id="{E36297F7-A2AC-4D42-A9D9-4655A574C231}"/>
              </a:ext>
            </a:extLst>
          </p:cNvPr>
          <p:cNvSpPr/>
          <p:nvPr/>
        </p:nvSpPr>
        <p:spPr>
          <a:xfrm>
            <a:off x="1836860" y="1762618"/>
            <a:ext cx="17881600" cy="10618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1">
              <a:spcBef>
                <a:spcPts val="0"/>
              </a:spcBef>
              <a:defRPr/>
            </a:pPr>
            <a:r>
              <a:rPr lang="it-IT" sz="80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La classifica dei nomi scelti per </a:t>
            </a:r>
          </a:p>
          <a:p>
            <a:pPr algn="ctr" hangingPunct="1">
              <a:spcBef>
                <a:spcPts val="0"/>
              </a:spcBef>
              <a:defRPr/>
            </a:pPr>
            <a:r>
              <a:rPr lang="it-IT" sz="80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i bambini nati in Italia nel 2018 </a:t>
            </a:r>
          </a:p>
          <a:p>
            <a:pPr algn="ctr" hangingPunct="1">
              <a:spcBef>
                <a:spcPts val="0"/>
              </a:spcBef>
              <a:defRPr/>
            </a:pPr>
            <a:r>
              <a:rPr lang="it-IT" sz="80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è la seguente:</a:t>
            </a:r>
          </a:p>
          <a:p>
            <a:pPr hangingPunct="1">
              <a:spcBef>
                <a:spcPts val="0"/>
              </a:spcBef>
              <a:defRPr/>
            </a:pPr>
            <a:r>
              <a:rPr lang="it-IT" sz="6600" b="1" dirty="0">
                <a:solidFill>
                  <a:srgbClr val="2B347B"/>
                </a:solidFill>
                <a:latin typeface="Helvetica Neue"/>
                <a:ea typeface="Helvetica Neue"/>
                <a:cs typeface="Helvetica Neue"/>
              </a:rPr>
              <a:t>maschi:</a:t>
            </a:r>
            <a:r>
              <a:rPr lang="it-IT" sz="66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                          </a:t>
            </a:r>
            <a:br>
              <a:rPr lang="it-IT" sz="80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60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1° Leonardo		7.690                      </a:t>
            </a:r>
          </a:p>
          <a:p>
            <a:pPr hangingPunct="1">
              <a:spcBef>
                <a:spcPts val="0"/>
              </a:spcBef>
              <a:defRPr/>
            </a:pPr>
            <a:r>
              <a:rPr lang="it-IT" sz="60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2° Francesco		6.519              </a:t>
            </a:r>
          </a:p>
          <a:p>
            <a:pPr hangingPunct="1">
              <a:spcBef>
                <a:spcPts val="0"/>
              </a:spcBef>
              <a:defRPr/>
            </a:pPr>
            <a:r>
              <a:rPr lang="it-IT" sz="60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3° Alessandro	5.660</a:t>
            </a:r>
            <a:endParaRPr lang="it-IT" sz="8000" b="1" dirty="0">
              <a:solidFill>
                <a:schemeClr val="bg1"/>
              </a:solidFill>
              <a:latin typeface="Helvetica Neue"/>
              <a:ea typeface="Helvetica Neue"/>
              <a:cs typeface="Helvetica Neue"/>
            </a:endParaRPr>
          </a:p>
          <a:p>
            <a:pPr hangingPunct="1">
              <a:spcBef>
                <a:spcPts val="0"/>
              </a:spcBef>
              <a:defRPr/>
            </a:pPr>
            <a:r>
              <a:rPr lang="it-IT" sz="6600" b="1" dirty="0">
                <a:solidFill>
                  <a:srgbClr val="AC7FAB"/>
                </a:solidFill>
                <a:latin typeface="Helvetica Neue"/>
                <a:ea typeface="Helvetica Neue"/>
                <a:cs typeface="Helvetica Neue"/>
              </a:rPr>
              <a:t>femmine: </a:t>
            </a:r>
            <a:r>
              <a:rPr lang="it-IT" sz="66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                             </a:t>
            </a:r>
          </a:p>
          <a:p>
            <a:pPr hangingPunct="1">
              <a:spcBef>
                <a:spcPts val="0"/>
              </a:spcBef>
              <a:defRPr/>
            </a:pPr>
            <a:r>
              <a:rPr lang="it-IT" sz="60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1° Sofia		6.400                              </a:t>
            </a:r>
          </a:p>
          <a:p>
            <a:pPr hangingPunct="1">
              <a:spcBef>
                <a:spcPts val="0"/>
              </a:spcBef>
              <a:defRPr/>
            </a:pPr>
            <a:r>
              <a:rPr lang="it-IT" sz="60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2° Giulia		5.917                            </a:t>
            </a:r>
          </a:p>
          <a:p>
            <a:pPr hangingPunct="1">
              <a:spcBef>
                <a:spcPts val="0"/>
              </a:spcBef>
              <a:defRPr/>
            </a:pPr>
            <a:r>
              <a:rPr lang="it-IT" sz="60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3° Aurora		5.862</a:t>
            </a:r>
          </a:p>
        </p:txBody>
      </p:sp>
    </p:spTree>
    <p:extLst>
      <p:ext uri="{BB962C8B-B14F-4D97-AF65-F5344CB8AC3E}">
        <p14:creationId xmlns:p14="http://schemas.microsoft.com/office/powerpoint/2010/main" val="219039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436F3D7D-CA4F-8C43-A553-F3F70E744B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6051" y="11069606"/>
            <a:ext cx="2245438" cy="1515440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BFC31FEF-D4F6-624F-AE14-9E572B36A421}"/>
              </a:ext>
            </a:extLst>
          </p:cNvPr>
          <p:cNvSpPr/>
          <p:nvPr/>
        </p:nvSpPr>
        <p:spPr>
          <a:xfrm>
            <a:off x="7380998" y="-3788331"/>
            <a:ext cx="9012404" cy="7017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hangingPunct="1">
              <a:spcBef>
                <a:spcPts val="0"/>
              </a:spcBef>
              <a:defRPr/>
            </a:pPr>
            <a:r>
              <a:rPr lang="it-IT" dirty="0"/>
              <a:t>Dopo aver ascoltato il notiziario…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9CDAF8BD-D766-A74D-832E-4809DE237B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272588"/>
            <a:ext cx="13664042" cy="10321443"/>
          </a:xfrm>
          <a:prstGeom prst="rect">
            <a:avLst/>
          </a:prstGeom>
        </p:spPr>
      </p:pic>
      <p:grpSp>
        <p:nvGrpSpPr>
          <p:cNvPr id="13" name="Gruppo 12">
            <a:extLst>
              <a:ext uri="{FF2B5EF4-FFF2-40B4-BE49-F238E27FC236}">
                <a16:creationId xmlns:a16="http://schemas.microsoft.com/office/drawing/2014/main" id="{D5C28C78-2B2D-EB4D-8AFC-29CE37211F76}"/>
              </a:ext>
            </a:extLst>
          </p:cNvPr>
          <p:cNvGrpSpPr/>
          <p:nvPr/>
        </p:nvGrpSpPr>
        <p:grpSpPr>
          <a:xfrm>
            <a:off x="2574472" y="2601328"/>
            <a:ext cx="4941358" cy="3657600"/>
            <a:chOff x="3625321" y="1133475"/>
            <a:chExt cx="4941358" cy="3657600"/>
          </a:xfrm>
        </p:grpSpPr>
        <p:sp>
          <p:nvSpPr>
            <p:cNvPr id="12" name="Nuvola 11">
              <a:extLst>
                <a:ext uri="{FF2B5EF4-FFF2-40B4-BE49-F238E27FC236}">
                  <a16:creationId xmlns:a16="http://schemas.microsoft.com/office/drawing/2014/main" id="{CE052065-E62B-0242-91DE-10F982FB7A0D}"/>
                </a:ext>
              </a:extLst>
            </p:cNvPr>
            <p:cNvSpPr/>
            <p:nvPr/>
          </p:nvSpPr>
          <p:spPr>
            <a:xfrm>
              <a:off x="3625321" y="1133475"/>
              <a:ext cx="4941358" cy="3657600"/>
            </a:xfrm>
            <a:prstGeom prst="cloud">
              <a:avLst/>
            </a:prstGeom>
            <a:solidFill>
              <a:srgbClr val="FFC000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11303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it-IT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Graphik"/>
                <a:ea typeface="Graphik"/>
                <a:cs typeface="Graphik"/>
                <a:sym typeface="Graphik"/>
              </a:endParaRPr>
            </a:p>
          </p:txBody>
        </p:sp>
        <p:sp>
          <p:nvSpPr>
            <p:cNvPr id="9" name="Rettangolo 8">
              <a:extLst>
                <a:ext uri="{FF2B5EF4-FFF2-40B4-BE49-F238E27FC236}">
                  <a16:creationId xmlns:a16="http://schemas.microsoft.com/office/drawing/2014/main" id="{5FAE6C8E-0138-824D-9F64-EF907AECD339}"/>
                </a:ext>
              </a:extLst>
            </p:cNvPr>
            <p:cNvSpPr/>
            <p:nvPr/>
          </p:nvSpPr>
          <p:spPr>
            <a:xfrm>
              <a:off x="4572185" y="2298247"/>
              <a:ext cx="3047629" cy="132805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hangingPunct="1">
                <a:spcBef>
                  <a:spcPts val="0"/>
                </a:spcBef>
                <a:defRPr/>
              </a:pPr>
              <a:r>
                <a:rPr lang="it-IT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Adesso </a:t>
              </a:r>
            </a:p>
            <a:p>
              <a:pPr algn="ctr" hangingPunct="1">
                <a:spcBef>
                  <a:spcPts val="0"/>
                </a:spcBef>
                <a:defRPr/>
              </a:pPr>
              <a:r>
                <a:rPr lang="it-IT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è chiaro!</a:t>
              </a:r>
            </a:p>
          </p:txBody>
        </p:sp>
      </p:grpSp>
      <p:grpSp>
        <p:nvGrpSpPr>
          <p:cNvPr id="17" name="Gruppo 16">
            <a:extLst>
              <a:ext uri="{FF2B5EF4-FFF2-40B4-BE49-F238E27FC236}">
                <a16:creationId xmlns:a16="http://schemas.microsoft.com/office/drawing/2014/main" id="{9B8DF099-BC22-1249-94B5-64143DFF1CEF}"/>
              </a:ext>
            </a:extLst>
          </p:cNvPr>
          <p:cNvGrpSpPr/>
          <p:nvPr/>
        </p:nvGrpSpPr>
        <p:grpSpPr>
          <a:xfrm>
            <a:off x="8691032" y="261230"/>
            <a:ext cx="8380237" cy="3657600"/>
            <a:chOff x="8691032" y="261230"/>
            <a:chExt cx="8380237" cy="3657600"/>
          </a:xfrm>
        </p:grpSpPr>
        <p:sp>
          <p:nvSpPr>
            <p:cNvPr id="15" name="Nuvola 14">
              <a:extLst>
                <a:ext uri="{FF2B5EF4-FFF2-40B4-BE49-F238E27FC236}">
                  <a16:creationId xmlns:a16="http://schemas.microsoft.com/office/drawing/2014/main" id="{8E584D78-FE67-DB41-8DFB-CDBF048D8D8F}"/>
                </a:ext>
              </a:extLst>
            </p:cNvPr>
            <p:cNvSpPr/>
            <p:nvPr/>
          </p:nvSpPr>
          <p:spPr>
            <a:xfrm>
              <a:off x="8691032" y="261230"/>
              <a:ext cx="8380237" cy="3657600"/>
            </a:xfrm>
            <a:prstGeom prst="cloud">
              <a:avLst/>
            </a:prstGeom>
            <a:solidFill>
              <a:schemeClr val="tx2">
                <a:lumMod val="60000"/>
                <a:lumOff val="40000"/>
              </a:schemeClr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11303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it-IT" sz="32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Graphik"/>
                <a:ea typeface="Graphik"/>
                <a:cs typeface="Graphik"/>
                <a:sym typeface="Graphik"/>
              </a:endParaRPr>
            </a:p>
          </p:txBody>
        </p:sp>
        <p:sp>
          <p:nvSpPr>
            <p:cNvPr id="10" name="Rettangolo 9">
              <a:extLst>
                <a:ext uri="{FF2B5EF4-FFF2-40B4-BE49-F238E27FC236}">
                  <a16:creationId xmlns:a16="http://schemas.microsoft.com/office/drawing/2014/main" id="{2C4F6123-095F-5340-9882-619361BA12AB}"/>
                </a:ext>
              </a:extLst>
            </p:cNvPr>
            <p:cNvSpPr/>
            <p:nvPr/>
          </p:nvSpPr>
          <p:spPr>
            <a:xfrm>
              <a:off x="8910245" y="689646"/>
              <a:ext cx="7827903" cy="28007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hangingPunct="1">
                <a:lnSpc>
                  <a:spcPct val="100000"/>
                </a:lnSpc>
                <a:spcBef>
                  <a:spcPts val="0"/>
                </a:spcBef>
                <a:defRPr/>
              </a:pPr>
              <a:r>
                <a:rPr lang="it-IT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Finalmente! </a:t>
              </a:r>
            </a:p>
            <a:p>
              <a:pPr algn="ctr" hangingPunct="1">
                <a:lnSpc>
                  <a:spcPct val="100000"/>
                </a:lnSpc>
                <a:spcBef>
                  <a:spcPts val="0"/>
                </a:spcBef>
                <a:defRPr/>
              </a:pPr>
              <a:r>
                <a:rPr lang="it-IT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Ora sappiamo come scegliere un nome </a:t>
              </a:r>
              <a:br>
                <a:rPr lang="it-IT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</a:br>
              <a:r>
                <a:rPr lang="it-IT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alla  </a:t>
              </a:r>
              <a:r>
                <a:rPr lang="it-IT" b="1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MODA</a:t>
              </a:r>
              <a:r>
                <a:rPr lang="it-IT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!</a:t>
              </a:r>
            </a:p>
          </p:txBody>
        </p:sp>
      </p:grpSp>
      <p:grpSp>
        <p:nvGrpSpPr>
          <p:cNvPr id="18" name="Gruppo 17">
            <a:extLst>
              <a:ext uri="{FF2B5EF4-FFF2-40B4-BE49-F238E27FC236}">
                <a16:creationId xmlns:a16="http://schemas.microsoft.com/office/drawing/2014/main" id="{F6D4995E-44A7-9B4D-93E6-A6F1590742AE}"/>
              </a:ext>
            </a:extLst>
          </p:cNvPr>
          <p:cNvGrpSpPr/>
          <p:nvPr/>
        </p:nvGrpSpPr>
        <p:grpSpPr>
          <a:xfrm>
            <a:off x="14223420" y="3918829"/>
            <a:ext cx="7529269" cy="10664889"/>
            <a:chOff x="16655787" y="404717"/>
            <a:chExt cx="7529269" cy="10664889"/>
          </a:xfrm>
        </p:grpSpPr>
        <p:pic>
          <p:nvPicPr>
            <p:cNvPr id="4" name="Immagine 3">
              <a:extLst>
                <a:ext uri="{FF2B5EF4-FFF2-40B4-BE49-F238E27FC236}">
                  <a16:creationId xmlns:a16="http://schemas.microsoft.com/office/drawing/2014/main" id="{8150070A-F16B-D34E-B2E2-0CEEEC89D4B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96169" y="4674387"/>
              <a:ext cx="6226289" cy="6395219"/>
            </a:xfrm>
            <a:prstGeom prst="rect">
              <a:avLst/>
            </a:prstGeom>
          </p:spPr>
        </p:pic>
        <p:sp>
          <p:nvSpPr>
            <p:cNvPr id="16" name="Nuvola 15">
              <a:extLst>
                <a:ext uri="{FF2B5EF4-FFF2-40B4-BE49-F238E27FC236}">
                  <a16:creationId xmlns:a16="http://schemas.microsoft.com/office/drawing/2014/main" id="{555A1F79-F090-354D-9D4F-073F696C0A46}"/>
                </a:ext>
              </a:extLst>
            </p:cNvPr>
            <p:cNvSpPr/>
            <p:nvPr/>
          </p:nvSpPr>
          <p:spPr>
            <a:xfrm>
              <a:off x="17586091" y="404717"/>
              <a:ext cx="5668663" cy="4212396"/>
            </a:xfrm>
            <a:prstGeom prst="cloud">
              <a:avLst/>
            </a:prstGeom>
            <a:solidFill>
              <a:srgbClr val="E6828F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11303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it-IT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Graphik"/>
                <a:ea typeface="Graphik"/>
                <a:cs typeface="Graphik"/>
                <a:sym typeface="Graphik"/>
              </a:endParaRPr>
            </a:p>
          </p:txBody>
        </p:sp>
        <p:sp>
          <p:nvSpPr>
            <p:cNvPr id="11" name="Rettangolo 10">
              <a:extLst>
                <a:ext uri="{FF2B5EF4-FFF2-40B4-BE49-F238E27FC236}">
                  <a16:creationId xmlns:a16="http://schemas.microsoft.com/office/drawing/2014/main" id="{53145FF7-57D8-2243-A529-A6F9D83AF85B}"/>
                </a:ext>
              </a:extLst>
            </p:cNvPr>
            <p:cNvSpPr/>
            <p:nvPr/>
          </p:nvSpPr>
          <p:spPr>
            <a:xfrm>
              <a:off x="16655787" y="1021200"/>
              <a:ext cx="7529269" cy="23098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hangingPunct="1">
                <a:lnSpc>
                  <a:spcPct val="110000"/>
                </a:lnSpc>
                <a:spcBef>
                  <a:spcPts val="0"/>
                </a:spcBef>
                <a:defRPr/>
              </a:pPr>
              <a:r>
                <a:rPr lang="it-IT" b="1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Anch’io </a:t>
              </a:r>
            </a:p>
            <a:p>
              <a:pPr algn="ctr" hangingPunct="1">
                <a:lnSpc>
                  <a:spcPct val="110000"/>
                </a:lnSpc>
                <a:spcBef>
                  <a:spcPts val="0"/>
                </a:spcBef>
                <a:defRPr/>
              </a:pPr>
              <a:r>
                <a:rPr lang="it-IT" b="1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ho capito!</a:t>
              </a:r>
            </a:p>
            <a:p>
              <a:pPr algn="ctr" hangingPunct="1">
                <a:lnSpc>
                  <a:spcPct val="110000"/>
                </a:lnSpc>
                <a:spcBef>
                  <a:spcPts val="0"/>
                </a:spcBef>
                <a:defRPr/>
              </a:pPr>
              <a:r>
                <a:rPr lang="it-IT" b="1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Ve lo spiego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2553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436F3D7D-CA4F-8C43-A553-F3F70E744B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6051" y="11069606"/>
            <a:ext cx="2245438" cy="1515440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BFC31FEF-D4F6-624F-AE14-9E572B36A421}"/>
              </a:ext>
            </a:extLst>
          </p:cNvPr>
          <p:cNvSpPr/>
          <p:nvPr/>
        </p:nvSpPr>
        <p:spPr>
          <a:xfrm>
            <a:off x="7380998" y="-3788331"/>
            <a:ext cx="9012404" cy="7017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hangingPunct="1">
              <a:spcBef>
                <a:spcPts val="0"/>
              </a:spcBef>
              <a:defRPr/>
            </a:pPr>
            <a:r>
              <a:rPr lang="it-IT" dirty="0"/>
              <a:t>Dopo aver ascoltato il notiziario…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9CDAF8BD-D766-A74D-832E-4809DE237B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272588"/>
            <a:ext cx="13664042" cy="10321443"/>
          </a:xfrm>
          <a:prstGeom prst="rect">
            <a:avLst/>
          </a:prstGeom>
        </p:spPr>
      </p:pic>
      <p:grpSp>
        <p:nvGrpSpPr>
          <p:cNvPr id="3" name="Gruppo 2">
            <a:extLst>
              <a:ext uri="{FF2B5EF4-FFF2-40B4-BE49-F238E27FC236}">
                <a16:creationId xmlns:a16="http://schemas.microsoft.com/office/drawing/2014/main" id="{AF612040-90FD-8141-9A3A-6D15DB891FE4}"/>
              </a:ext>
            </a:extLst>
          </p:cNvPr>
          <p:cNvGrpSpPr/>
          <p:nvPr/>
        </p:nvGrpSpPr>
        <p:grpSpPr>
          <a:xfrm>
            <a:off x="15153724" y="3918829"/>
            <a:ext cx="8891434" cy="10664889"/>
            <a:chOff x="15153724" y="3918829"/>
            <a:chExt cx="8891434" cy="10664889"/>
          </a:xfrm>
        </p:grpSpPr>
        <p:pic>
          <p:nvPicPr>
            <p:cNvPr id="4" name="Immagine 3">
              <a:extLst>
                <a:ext uri="{FF2B5EF4-FFF2-40B4-BE49-F238E27FC236}">
                  <a16:creationId xmlns:a16="http://schemas.microsoft.com/office/drawing/2014/main" id="{8150070A-F16B-D34E-B2E2-0CEEEC89D4B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63802" y="8188499"/>
              <a:ext cx="6226289" cy="6395219"/>
            </a:xfrm>
            <a:prstGeom prst="rect">
              <a:avLst/>
            </a:prstGeom>
          </p:spPr>
        </p:pic>
        <p:sp>
          <p:nvSpPr>
            <p:cNvPr id="16" name="Nuvola 15">
              <a:extLst>
                <a:ext uri="{FF2B5EF4-FFF2-40B4-BE49-F238E27FC236}">
                  <a16:creationId xmlns:a16="http://schemas.microsoft.com/office/drawing/2014/main" id="{555A1F79-F090-354D-9D4F-073F696C0A46}"/>
                </a:ext>
              </a:extLst>
            </p:cNvPr>
            <p:cNvSpPr/>
            <p:nvPr/>
          </p:nvSpPr>
          <p:spPr>
            <a:xfrm>
              <a:off x="15153724" y="3918829"/>
              <a:ext cx="8891434" cy="4212396"/>
            </a:xfrm>
            <a:prstGeom prst="cloud">
              <a:avLst/>
            </a:prstGeom>
            <a:solidFill>
              <a:srgbClr val="E6828F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11303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it-IT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Graphik"/>
                <a:ea typeface="Graphik"/>
                <a:cs typeface="Graphik"/>
                <a:sym typeface="Graphik"/>
              </a:endParaRPr>
            </a:p>
          </p:txBody>
        </p:sp>
        <p:sp>
          <p:nvSpPr>
            <p:cNvPr id="11" name="Rettangolo 10">
              <a:extLst>
                <a:ext uri="{FF2B5EF4-FFF2-40B4-BE49-F238E27FC236}">
                  <a16:creationId xmlns:a16="http://schemas.microsoft.com/office/drawing/2014/main" id="{53145FF7-57D8-2243-A529-A6F9D83AF85B}"/>
                </a:ext>
              </a:extLst>
            </p:cNvPr>
            <p:cNvSpPr/>
            <p:nvPr/>
          </p:nvSpPr>
          <p:spPr>
            <a:xfrm>
              <a:off x="16138093" y="4808107"/>
              <a:ext cx="7078973" cy="25468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hangingPunct="1">
                <a:spcBef>
                  <a:spcPts val="0"/>
                </a:spcBef>
                <a:defRPr/>
              </a:pPr>
              <a:r>
                <a:rPr lang="it-IT" b="1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Basta scegliere </a:t>
              </a:r>
            </a:p>
            <a:p>
              <a:pPr algn="ctr" hangingPunct="1">
                <a:spcBef>
                  <a:spcPts val="0"/>
                </a:spcBef>
                <a:defRPr/>
              </a:pPr>
              <a:r>
                <a:rPr lang="it-IT" b="1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il nome che  è stato usato di più </a:t>
              </a:r>
            </a:p>
            <a:p>
              <a:pPr algn="ctr" hangingPunct="1">
                <a:spcBef>
                  <a:spcPts val="0"/>
                </a:spcBef>
                <a:defRPr/>
              </a:pPr>
              <a:r>
                <a:rPr lang="it-IT" b="1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per i  neonati</a:t>
              </a:r>
            </a:p>
          </p:txBody>
        </p:sp>
      </p:grpSp>
      <p:grpSp>
        <p:nvGrpSpPr>
          <p:cNvPr id="19" name="Gruppo 18">
            <a:extLst>
              <a:ext uri="{FF2B5EF4-FFF2-40B4-BE49-F238E27FC236}">
                <a16:creationId xmlns:a16="http://schemas.microsoft.com/office/drawing/2014/main" id="{2C710732-0BB6-8F40-8739-906F831C387F}"/>
              </a:ext>
            </a:extLst>
          </p:cNvPr>
          <p:cNvGrpSpPr/>
          <p:nvPr/>
        </p:nvGrpSpPr>
        <p:grpSpPr>
          <a:xfrm>
            <a:off x="0" y="0"/>
            <a:ext cx="9093025" cy="5613621"/>
            <a:chOff x="186442" y="1133475"/>
            <a:chExt cx="9093025" cy="3657600"/>
          </a:xfrm>
        </p:grpSpPr>
        <p:sp>
          <p:nvSpPr>
            <p:cNvPr id="20" name="Nuvola 19">
              <a:extLst>
                <a:ext uri="{FF2B5EF4-FFF2-40B4-BE49-F238E27FC236}">
                  <a16:creationId xmlns:a16="http://schemas.microsoft.com/office/drawing/2014/main" id="{1961D841-9909-7D4F-A9B6-EF19AF788D07}"/>
                </a:ext>
              </a:extLst>
            </p:cNvPr>
            <p:cNvSpPr/>
            <p:nvPr/>
          </p:nvSpPr>
          <p:spPr>
            <a:xfrm>
              <a:off x="186442" y="1133475"/>
              <a:ext cx="9093025" cy="3657600"/>
            </a:xfrm>
            <a:prstGeom prst="cloud">
              <a:avLst/>
            </a:prstGeom>
            <a:solidFill>
              <a:srgbClr val="FFC000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11303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it-IT" sz="32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Graphik"/>
                <a:ea typeface="Graphik"/>
                <a:cs typeface="Graphik"/>
                <a:sym typeface="Graphik"/>
              </a:endParaRPr>
            </a:p>
          </p:txBody>
        </p:sp>
        <p:sp>
          <p:nvSpPr>
            <p:cNvPr id="21" name="Rettangolo 20">
              <a:extLst>
                <a:ext uri="{FF2B5EF4-FFF2-40B4-BE49-F238E27FC236}">
                  <a16:creationId xmlns:a16="http://schemas.microsoft.com/office/drawing/2014/main" id="{CCD4D9B2-A6D1-C044-B74C-5A650E2A011A}"/>
                </a:ext>
              </a:extLst>
            </p:cNvPr>
            <p:cNvSpPr/>
            <p:nvPr/>
          </p:nvSpPr>
          <p:spPr>
            <a:xfrm>
              <a:off x="1167899" y="1724746"/>
              <a:ext cx="7130110" cy="24755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hangingPunct="1">
                <a:lnSpc>
                  <a:spcPct val="110000"/>
                </a:lnSpc>
                <a:spcBef>
                  <a:spcPts val="0"/>
                </a:spcBef>
                <a:defRPr/>
              </a:pPr>
              <a:r>
                <a:rPr lang="it-IT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Brava! Se è quello </a:t>
              </a:r>
            </a:p>
            <a:p>
              <a:pPr algn="ctr" hangingPunct="1">
                <a:lnSpc>
                  <a:spcPct val="110000"/>
                </a:lnSpc>
                <a:spcBef>
                  <a:spcPts val="0"/>
                </a:spcBef>
                <a:defRPr/>
              </a:pPr>
              <a:r>
                <a:rPr lang="it-IT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utilizzato più di tutti gli altri, allora significa </a:t>
              </a:r>
              <a:br>
                <a:rPr lang="it-IT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</a:br>
              <a:r>
                <a:rPr lang="it-IT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che è di MODA!</a:t>
              </a:r>
            </a:p>
          </p:txBody>
        </p:sp>
      </p:grpSp>
      <p:grpSp>
        <p:nvGrpSpPr>
          <p:cNvPr id="25" name="Gruppo 24">
            <a:extLst>
              <a:ext uri="{FF2B5EF4-FFF2-40B4-BE49-F238E27FC236}">
                <a16:creationId xmlns:a16="http://schemas.microsoft.com/office/drawing/2014/main" id="{B8D5349C-BE03-FA4B-BF80-3B981F41770C}"/>
              </a:ext>
            </a:extLst>
          </p:cNvPr>
          <p:cNvGrpSpPr/>
          <p:nvPr/>
        </p:nvGrpSpPr>
        <p:grpSpPr>
          <a:xfrm>
            <a:off x="8805333" y="469447"/>
            <a:ext cx="8380237" cy="3657600"/>
            <a:chOff x="8805333" y="469447"/>
            <a:chExt cx="8380237" cy="3657600"/>
          </a:xfrm>
        </p:grpSpPr>
        <p:sp>
          <p:nvSpPr>
            <p:cNvPr id="26" name="Nuvola 25">
              <a:extLst>
                <a:ext uri="{FF2B5EF4-FFF2-40B4-BE49-F238E27FC236}">
                  <a16:creationId xmlns:a16="http://schemas.microsoft.com/office/drawing/2014/main" id="{E898BA8F-7201-5444-8D3B-A1FBEB719FBA}"/>
                </a:ext>
              </a:extLst>
            </p:cNvPr>
            <p:cNvSpPr/>
            <p:nvPr/>
          </p:nvSpPr>
          <p:spPr>
            <a:xfrm>
              <a:off x="8805333" y="469447"/>
              <a:ext cx="8380237" cy="3657600"/>
            </a:xfrm>
            <a:prstGeom prst="cloud">
              <a:avLst/>
            </a:prstGeom>
            <a:solidFill>
              <a:schemeClr val="tx2">
                <a:lumMod val="60000"/>
                <a:lumOff val="40000"/>
              </a:schemeClr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11303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it-IT" sz="3200" b="0" i="0" u="none" strike="noStrike" cap="none" spc="0" normalizeH="0" baseline="0" dirty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Graphik"/>
                <a:ea typeface="Graphik"/>
                <a:cs typeface="Graphik"/>
                <a:sym typeface="Graphik"/>
              </a:endParaRPr>
            </a:p>
          </p:txBody>
        </p:sp>
        <p:sp>
          <p:nvSpPr>
            <p:cNvPr id="27" name="Rettangolo 26">
              <a:extLst>
                <a:ext uri="{FF2B5EF4-FFF2-40B4-BE49-F238E27FC236}">
                  <a16:creationId xmlns:a16="http://schemas.microsoft.com/office/drawing/2014/main" id="{B703A0D0-52A1-2542-BD12-84B4DB9378E8}"/>
                </a:ext>
              </a:extLst>
            </p:cNvPr>
            <p:cNvSpPr/>
            <p:nvPr/>
          </p:nvSpPr>
          <p:spPr>
            <a:xfrm>
              <a:off x="8967200" y="907472"/>
              <a:ext cx="7827903" cy="25468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hangingPunct="1">
                <a:spcBef>
                  <a:spcPts val="0"/>
                </a:spcBef>
                <a:defRPr/>
              </a:pPr>
              <a:r>
                <a:rPr lang="it-IT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Quindi:</a:t>
              </a:r>
            </a:p>
            <a:p>
              <a:pPr algn="ctr" hangingPunct="1">
                <a:spcBef>
                  <a:spcPts val="0"/>
                </a:spcBef>
                <a:defRPr/>
              </a:pPr>
              <a:r>
                <a:rPr lang="it-IT" dirty="0">
                  <a:solidFill>
                    <a:schemeClr val="bg1"/>
                  </a:solidFill>
                  <a:latin typeface="Lucida Handwriting" panose="03010101010101010101" pitchFamily="66" charset="77"/>
                  <a:cs typeface="Arial" pitchFamily="34" charset="0"/>
                </a:rPr>
                <a:t>Leonardo se sarà maschio o Sofia se sarà femmina!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668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La maestra Margherita ha fatto un’indagine in classe per vedere…"/>
          <p:cNvSpPr txBox="1"/>
          <p:nvPr/>
        </p:nvSpPr>
        <p:spPr>
          <a:xfrm>
            <a:off x="10209504" y="569403"/>
            <a:ext cx="13248607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algn="ctr" defTabSz="457200">
              <a:lnSpc>
                <a:spcPct val="100000"/>
              </a:lnSpc>
              <a:spcBef>
                <a:spcPts val="0"/>
              </a:spcBef>
              <a:defRPr sz="4200" b="1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 lang="it-IT" b="1" dirty="0">
                <a:solidFill>
                  <a:srgbClr val="5E5E5E"/>
                </a:solidFill>
                <a:ea typeface="Helvetica Neue"/>
                <a:sym typeface="Helvetica Neue"/>
              </a:rPr>
              <a:t>Finalmente quella sera la famiglia sceglie il nome da dare al bambino o alla bambina in arrivo</a:t>
            </a:r>
            <a:endParaRPr lang="it-IT" altLang="it-IT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F2469F74-B882-1B40-8DC5-5D2EECD77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6051" y="11645342"/>
            <a:ext cx="2245438" cy="1515440"/>
          </a:xfrm>
          <a:prstGeom prst="rect">
            <a:avLst/>
          </a:prstGeom>
        </p:spPr>
      </p:pic>
      <p:pic>
        <p:nvPicPr>
          <p:cNvPr id="27" name="Immagine 26">
            <a:extLst>
              <a:ext uri="{FF2B5EF4-FFF2-40B4-BE49-F238E27FC236}">
                <a16:creationId xmlns:a16="http://schemas.microsoft.com/office/drawing/2014/main" id="{D956EF85-B089-BE48-A0E7-8FE1B5ABF8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65303" y="2811350"/>
            <a:ext cx="11722017" cy="8942500"/>
          </a:xfrm>
          <a:prstGeom prst="rect">
            <a:avLst/>
          </a:prstGeom>
        </p:spPr>
      </p:pic>
      <p:sp>
        <p:nvSpPr>
          <p:cNvPr id="28" name="Rettangolo 27">
            <a:extLst>
              <a:ext uri="{FF2B5EF4-FFF2-40B4-BE49-F238E27FC236}">
                <a16:creationId xmlns:a16="http://schemas.microsoft.com/office/drawing/2014/main" id="{269F799A-8D27-2947-8078-D634AC3AC867}"/>
              </a:ext>
            </a:extLst>
          </p:cNvPr>
          <p:cNvSpPr/>
          <p:nvPr/>
        </p:nvSpPr>
        <p:spPr>
          <a:xfrm>
            <a:off x="1282700" y="4584290"/>
            <a:ext cx="7959230" cy="4609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Per decidere, hanno utilizzato </a:t>
            </a:r>
          </a:p>
          <a:p>
            <a:pPr algn="ctr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un concetto statistico </a:t>
            </a:r>
          </a:p>
          <a:p>
            <a:pPr algn="ctr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che porta proprio il nome di</a:t>
            </a:r>
          </a:p>
          <a:p>
            <a:pPr algn="ctr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it-IT" sz="8000" b="1" dirty="0">
                <a:solidFill>
                  <a:srgbClr val="4E6DA5"/>
                </a:solidFill>
                <a:latin typeface="Helvetica Neue"/>
                <a:ea typeface="Helvetica Neue"/>
                <a:cs typeface="Helvetica Neue"/>
              </a:rPr>
              <a:t>MODA</a:t>
            </a:r>
            <a:endParaRPr lang="it-IT" sz="8000" b="1" dirty="0">
              <a:solidFill>
                <a:srgbClr val="5E5E5E"/>
              </a:solidFill>
              <a:latin typeface="Helvetica Neue"/>
              <a:ea typeface="Helvetica Neue"/>
              <a:cs typeface="Helvetica Neue"/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205F7307-8557-A546-882C-F502EAA3FA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09504" y="2215740"/>
            <a:ext cx="5994400" cy="473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76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" grpId="0" animBg="1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La maestra Margherita ha fatto un’indagine in classe per vedere…"/>
          <p:cNvSpPr txBox="1"/>
          <p:nvPr/>
        </p:nvSpPr>
        <p:spPr>
          <a:xfrm>
            <a:off x="1282700" y="569403"/>
            <a:ext cx="21639213" cy="1395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algn="ctr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Cerchiamo di capire cos’è la MODA in statistica. Riprendiamo l’esempio dei nomi </a:t>
            </a:r>
          </a:p>
          <a:p>
            <a:pPr algn="ctr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dei neonati del 2018.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F2469F74-B882-1B40-8DC5-5D2EECD77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6051" y="11645342"/>
            <a:ext cx="2245438" cy="1515440"/>
          </a:xfrm>
          <a:prstGeom prst="rect">
            <a:avLst/>
          </a:prstGeom>
        </p:spPr>
      </p:pic>
      <p:sp>
        <p:nvSpPr>
          <p:cNvPr id="28" name="Rettangolo 27">
            <a:extLst>
              <a:ext uri="{FF2B5EF4-FFF2-40B4-BE49-F238E27FC236}">
                <a16:creationId xmlns:a16="http://schemas.microsoft.com/office/drawing/2014/main" id="{269F799A-8D27-2947-8078-D634AC3AC867}"/>
              </a:ext>
            </a:extLst>
          </p:cNvPr>
          <p:cNvSpPr/>
          <p:nvPr/>
        </p:nvSpPr>
        <p:spPr>
          <a:xfrm>
            <a:off x="1282700" y="5332482"/>
            <a:ext cx="537162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Nelle tabelle sono riportati </a:t>
            </a:r>
          </a:p>
          <a:p>
            <a:pPr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i primi 10 nomi da maschio </a:t>
            </a:r>
          </a:p>
          <a:p>
            <a:pPr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e da femmina.</a:t>
            </a:r>
          </a:p>
          <a:p>
            <a:pPr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FF0000"/>
                </a:solidFill>
                <a:latin typeface="Helvetica Neue"/>
                <a:ea typeface="Helvetica Neue"/>
                <a:cs typeface="Helvetica Neue"/>
              </a:rPr>
              <a:t>Curiosate un po’…</a:t>
            </a:r>
          </a:p>
        </p:txBody>
      </p:sp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99EE08BF-AD2B-2E43-AEDE-37C156487C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2589490"/>
              </p:ext>
            </p:extLst>
          </p:nvPr>
        </p:nvGraphicFramePr>
        <p:xfrm>
          <a:off x="7362904" y="2989944"/>
          <a:ext cx="6860541" cy="865539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6695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909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07384">
                <a:tc>
                  <a:txBody>
                    <a:bodyPr/>
                    <a:lstStyle/>
                    <a:p>
                      <a:pPr algn="ctr"/>
                      <a:r>
                        <a:rPr lang="it-IT" sz="3300" b="1" i="0" dirty="0">
                          <a:latin typeface="Helvetica Neue Condensed Black" panose="02000503000000020004" pitchFamily="2" charset="0"/>
                          <a:ea typeface="Helvetica Neue Condensed Black" panose="02000503000000020004" pitchFamily="2" charset="0"/>
                          <a:cs typeface="Helvetica Neue Condensed Black" panose="02000503000000020004" pitchFamily="2" charset="0"/>
                        </a:rPr>
                        <a:t>Nomi</a:t>
                      </a:r>
                    </a:p>
                  </a:txBody>
                  <a:tcPr marL="189391" marR="189391" marT="94694" marB="94694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300" b="1" i="0" dirty="0">
                          <a:latin typeface="Helvetica Neue Condensed Black" panose="02000503000000020004" pitchFamily="2" charset="0"/>
                          <a:ea typeface="Helvetica Neue Condensed Black" panose="02000503000000020004" pitchFamily="2" charset="0"/>
                          <a:cs typeface="Helvetica Neue Condensed Black" panose="02000503000000020004" pitchFamily="2" charset="0"/>
                        </a:rPr>
                        <a:t>Nati con quel nome</a:t>
                      </a:r>
                    </a:p>
                  </a:txBody>
                  <a:tcPr marL="189391" marR="189391" marT="94694" marB="94694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Leonardo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7.690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Francesco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6.519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Alessandro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5.660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Lorenzo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5.566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Mattia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5.474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Andrea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5.016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Gabriele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4.721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Riccardo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4.456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Tommaso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4.181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Edoardo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3.776</a:t>
                      </a:r>
                    </a:p>
                  </a:txBody>
                  <a:tcPr marL="19728" marR="19728" marT="19728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9" name="Tabella 8">
            <a:extLst>
              <a:ext uri="{FF2B5EF4-FFF2-40B4-BE49-F238E27FC236}">
                <a16:creationId xmlns:a16="http://schemas.microsoft.com/office/drawing/2014/main" id="{AD5AC4CA-BF56-4F4F-B7EC-42A1B3B237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221560"/>
              </p:ext>
            </p:extLst>
          </p:nvPr>
        </p:nvGraphicFramePr>
        <p:xfrm>
          <a:off x="14795638" y="2989944"/>
          <a:ext cx="6839766" cy="865539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6584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812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07388">
                <a:tc>
                  <a:txBody>
                    <a:bodyPr/>
                    <a:lstStyle/>
                    <a:p>
                      <a:pPr algn="ctr"/>
                      <a:r>
                        <a:rPr lang="it-IT" sz="3300" b="1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Condensed Black" panose="02000503000000020004" pitchFamily="2" charset="0"/>
                          <a:ea typeface="Helvetica Neue Condensed Black" panose="02000503000000020004" pitchFamily="2" charset="0"/>
                          <a:cs typeface="Helvetica Neue Condensed Black" panose="02000503000000020004" pitchFamily="2" charset="0"/>
                          <a:sym typeface="Graphik"/>
                        </a:rPr>
                        <a:t>Nomi</a:t>
                      </a:r>
                    </a:p>
                  </a:txBody>
                  <a:tcPr marL="188817" marR="188817" marT="94400" marB="94400">
                    <a:solidFill>
                      <a:srgbClr val="D559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3300" b="1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Condensed Black" panose="02000503000000020004" pitchFamily="2" charset="0"/>
                          <a:ea typeface="Helvetica Neue Condensed Black" panose="02000503000000020004" pitchFamily="2" charset="0"/>
                          <a:cs typeface="Helvetica Neue Condensed Black" panose="02000503000000020004" pitchFamily="2" charset="0"/>
                          <a:sym typeface="Graphik"/>
                        </a:rPr>
                        <a:t>Nate con </a:t>
                      </a:r>
                      <a:br>
                        <a:rPr lang="it-IT" sz="3300" b="1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Condensed Black" panose="02000503000000020004" pitchFamily="2" charset="0"/>
                          <a:ea typeface="Helvetica Neue Condensed Black" panose="02000503000000020004" pitchFamily="2" charset="0"/>
                          <a:cs typeface="Helvetica Neue Condensed Black" panose="02000503000000020004" pitchFamily="2" charset="0"/>
                          <a:sym typeface="Graphik"/>
                        </a:rPr>
                      </a:br>
                      <a:r>
                        <a:rPr lang="it-IT" sz="3300" b="1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Condensed Black" panose="02000503000000020004" pitchFamily="2" charset="0"/>
                          <a:ea typeface="Helvetica Neue Condensed Black" panose="02000503000000020004" pitchFamily="2" charset="0"/>
                          <a:cs typeface="Helvetica Neue Condensed Black" panose="02000503000000020004" pitchFamily="2" charset="0"/>
                          <a:sym typeface="Graphik"/>
                        </a:rPr>
                        <a:t>quel nome</a:t>
                      </a:r>
                    </a:p>
                  </a:txBody>
                  <a:tcPr marL="188817" marR="188817" marT="94400" marB="94400">
                    <a:solidFill>
                      <a:srgbClr val="D559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Sofia</a:t>
                      </a:r>
                    </a:p>
                  </a:txBody>
                  <a:tcPr marL="19668" marR="19668" marT="19666" marB="0" anchor="b">
                    <a:solidFill>
                      <a:srgbClr val="E69A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6.400</a:t>
                      </a:r>
                    </a:p>
                  </a:txBody>
                  <a:tcPr marL="19668" marR="19668" marT="19666" marB="0" anchor="b">
                    <a:solidFill>
                      <a:srgbClr val="E69A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Giulia</a:t>
                      </a:r>
                    </a:p>
                  </a:txBody>
                  <a:tcPr marL="19668" marR="19668" marT="19666" marB="0" anchor="b">
                    <a:solidFill>
                      <a:srgbClr val="D559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5.917</a:t>
                      </a:r>
                    </a:p>
                  </a:txBody>
                  <a:tcPr marL="19668" marR="19668" marT="19666" marB="0" anchor="b">
                    <a:solidFill>
                      <a:srgbClr val="D559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Aurora</a:t>
                      </a:r>
                    </a:p>
                  </a:txBody>
                  <a:tcPr marL="19668" marR="19668" marT="19666" marB="0" anchor="b">
                    <a:solidFill>
                      <a:srgbClr val="E69A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5.862</a:t>
                      </a:r>
                    </a:p>
                  </a:txBody>
                  <a:tcPr marL="19668" marR="19668" marT="19666" marB="0" anchor="b">
                    <a:solidFill>
                      <a:srgbClr val="E69A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Alice</a:t>
                      </a:r>
                    </a:p>
                  </a:txBody>
                  <a:tcPr marL="19668" marR="19668" marT="19666" marB="0" anchor="b">
                    <a:solidFill>
                      <a:srgbClr val="D559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3.741</a:t>
                      </a:r>
                    </a:p>
                  </a:txBody>
                  <a:tcPr marL="19668" marR="19668" marT="19666" marB="0" anchor="b">
                    <a:solidFill>
                      <a:srgbClr val="D559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Ginevra</a:t>
                      </a:r>
                    </a:p>
                  </a:txBody>
                  <a:tcPr marL="19668" marR="19668" marT="19666" marB="0" anchor="b">
                    <a:solidFill>
                      <a:srgbClr val="E69A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3.688</a:t>
                      </a:r>
                    </a:p>
                  </a:txBody>
                  <a:tcPr marL="19668" marR="19668" marT="19666" marB="0" anchor="b">
                    <a:solidFill>
                      <a:srgbClr val="E69A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Emma</a:t>
                      </a:r>
                    </a:p>
                  </a:txBody>
                  <a:tcPr marL="19668" marR="19668" marT="19666" marB="0" anchor="b">
                    <a:solidFill>
                      <a:srgbClr val="D559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3.481</a:t>
                      </a:r>
                    </a:p>
                  </a:txBody>
                  <a:tcPr marL="19668" marR="19668" marT="19666" marB="0" anchor="b">
                    <a:solidFill>
                      <a:srgbClr val="D559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Giorgia</a:t>
                      </a:r>
                    </a:p>
                  </a:txBody>
                  <a:tcPr marL="19668" marR="19668" marT="19666" marB="0" anchor="b">
                    <a:solidFill>
                      <a:srgbClr val="E69A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3.251</a:t>
                      </a:r>
                    </a:p>
                  </a:txBody>
                  <a:tcPr marL="19668" marR="19668" marT="19666" marB="0" anchor="b">
                    <a:solidFill>
                      <a:srgbClr val="E69A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Greta</a:t>
                      </a:r>
                    </a:p>
                  </a:txBody>
                  <a:tcPr marL="19668" marR="19668" marT="19666" marB="0" anchor="b">
                    <a:solidFill>
                      <a:srgbClr val="D559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3.043</a:t>
                      </a:r>
                    </a:p>
                  </a:txBody>
                  <a:tcPr marL="19668" marR="19668" marT="19666" marB="0" anchor="b">
                    <a:solidFill>
                      <a:srgbClr val="D559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Beatrice</a:t>
                      </a:r>
                    </a:p>
                  </a:txBody>
                  <a:tcPr marL="19668" marR="19668" marT="19666" marB="0" anchor="b">
                    <a:solidFill>
                      <a:srgbClr val="E69A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3.030</a:t>
                      </a:r>
                    </a:p>
                  </a:txBody>
                  <a:tcPr marL="19668" marR="19668" marT="19666" marB="0" anchor="b">
                    <a:solidFill>
                      <a:srgbClr val="E69A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724801"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Anna</a:t>
                      </a:r>
                    </a:p>
                  </a:txBody>
                  <a:tcPr marL="19668" marR="19668" marT="19666" marB="0" anchor="b">
                    <a:solidFill>
                      <a:srgbClr val="D559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33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2.762</a:t>
                      </a:r>
                    </a:p>
                  </a:txBody>
                  <a:tcPr marL="19668" marR="19668" marT="19666" marB="0" anchor="b">
                    <a:solidFill>
                      <a:srgbClr val="D559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10" name="Immagine 9">
            <a:extLst>
              <a:ext uri="{FF2B5EF4-FFF2-40B4-BE49-F238E27FC236}">
                <a16:creationId xmlns:a16="http://schemas.microsoft.com/office/drawing/2014/main" id="{45C8F410-19AB-F741-92BC-D50B8EFA9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505" y="10389533"/>
            <a:ext cx="1376412" cy="2013529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A4A651D8-D644-F946-B04D-6C8DF9574D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712463" y="1692971"/>
            <a:ext cx="1663698" cy="309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68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La maestra Margherita ha fatto un’indagine in classe per vedere…"/>
          <p:cNvSpPr txBox="1"/>
          <p:nvPr/>
        </p:nvSpPr>
        <p:spPr>
          <a:xfrm>
            <a:off x="1282701" y="989534"/>
            <a:ext cx="5371621" cy="20415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FF0000"/>
                </a:solidFill>
                <a:latin typeface="Helvetica Neue"/>
                <a:ea typeface="Helvetica Neue"/>
                <a:cs typeface="Helvetica Neue"/>
              </a:rPr>
              <a:t>Leonardo</a:t>
            </a: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 è il nome </a:t>
            </a:r>
          </a:p>
          <a:p>
            <a:pPr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più usato nel 2018 </a:t>
            </a:r>
          </a:p>
          <a:p>
            <a:pPr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per i maschi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F2469F74-B882-1B40-8DC5-5D2EECD77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6051" y="11645342"/>
            <a:ext cx="2245438" cy="1515440"/>
          </a:xfrm>
          <a:prstGeom prst="rect">
            <a:avLst/>
          </a:prstGeom>
        </p:spPr>
      </p:pic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99EE08BF-AD2B-2E43-AEDE-37C156487C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790284"/>
              </p:ext>
            </p:extLst>
          </p:nvPr>
        </p:nvGraphicFramePr>
        <p:xfrm>
          <a:off x="9415849" y="1158189"/>
          <a:ext cx="9119287" cy="114814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877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1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70748">
                <a:tc>
                  <a:txBody>
                    <a:bodyPr/>
                    <a:lstStyle/>
                    <a:p>
                      <a:pPr algn="ctr"/>
                      <a:r>
                        <a:rPr lang="it-IT" sz="4400" b="1" i="0" dirty="0">
                          <a:solidFill>
                            <a:schemeClr val="bg1"/>
                          </a:solidFill>
                          <a:latin typeface="Helvetica Neue Condensed Black" panose="02000503000000020004" pitchFamily="2" charset="0"/>
                          <a:ea typeface="Helvetica Neue Condensed Black" panose="02000503000000020004" pitchFamily="2" charset="0"/>
                          <a:cs typeface="Helvetica Neue Condensed Black" panose="02000503000000020004" pitchFamily="2" charset="0"/>
                        </a:rPr>
                        <a:t>Nomi</a:t>
                      </a:r>
                    </a:p>
                  </a:txBody>
                  <a:tcPr marL="251746" marR="251746" marT="125871" marB="125871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4400" b="1" i="0" dirty="0">
                          <a:solidFill>
                            <a:schemeClr val="bg1"/>
                          </a:solidFill>
                          <a:latin typeface="Helvetica Neue Condensed Black" panose="02000503000000020004" pitchFamily="2" charset="0"/>
                          <a:ea typeface="Helvetica Neue Condensed Black" panose="02000503000000020004" pitchFamily="2" charset="0"/>
                          <a:cs typeface="Helvetica Neue Condensed Black" panose="02000503000000020004" pitchFamily="2" charset="0"/>
                        </a:rPr>
                        <a:t>Nati con quel nome</a:t>
                      </a:r>
                    </a:p>
                  </a:txBody>
                  <a:tcPr marL="251746" marR="251746" marT="125871" marB="125871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3432"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Leonardo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7.690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9860"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Francesco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6.519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3432"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Alessandro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5.660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63432"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Lorenzo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5.566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63432"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Mattia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5.474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63432"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Andrea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5.016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63432"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Gabriele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4.721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63432"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Riccardo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4.456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963432"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Tommaso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4.181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963432"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Edoardo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400" b="0" i="0" u="none" strike="noStrike" dirty="0">
                          <a:solidFill>
                            <a:schemeClr val="bg1"/>
                          </a:solidFill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</a:rPr>
                        <a:t>3.776</a:t>
                      </a:r>
                    </a:p>
                  </a:txBody>
                  <a:tcPr marL="26223" marR="26223" marT="26223" marB="0" anchor="b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pSp>
        <p:nvGrpSpPr>
          <p:cNvPr id="14" name="Gruppo 13">
            <a:extLst>
              <a:ext uri="{FF2B5EF4-FFF2-40B4-BE49-F238E27FC236}">
                <a16:creationId xmlns:a16="http://schemas.microsoft.com/office/drawing/2014/main" id="{1FB235F8-E802-6941-A4FB-798D484AFB87}"/>
              </a:ext>
            </a:extLst>
          </p:cNvPr>
          <p:cNvGrpSpPr/>
          <p:nvPr/>
        </p:nvGrpSpPr>
        <p:grpSpPr>
          <a:xfrm>
            <a:off x="6870357" y="3031119"/>
            <a:ext cx="6549081" cy="1747232"/>
            <a:chOff x="6870357" y="3031119"/>
            <a:chExt cx="6549081" cy="1747232"/>
          </a:xfrm>
        </p:grpSpPr>
        <p:sp>
          <p:nvSpPr>
            <p:cNvPr id="4" name="Cornice 3">
              <a:extLst>
                <a:ext uri="{FF2B5EF4-FFF2-40B4-BE49-F238E27FC236}">
                  <a16:creationId xmlns:a16="http://schemas.microsoft.com/office/drawing/2014/main" id="{CEA00E3E-2131-704A-9E9C-78FE52B36183}"/>
                </a:ext>
              </a:extLst>
            </p:cNvPr>
            <p:cNvSpPr/>
            <p:nvPr/>
          </p:nvSpPr>
          <p:spPr>
            <a:xfrm>
              <a:off x="10354962" y="3031119"/>
              <a:ext cx="3064476" cy="1194892"/>
            </a:xfrm>
            <a:prstGeom prst="frame">
              <a:avLst/>
            </a:prstGeom>
            <a:solidFill>
              <a:srgbClr val="FF0000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11303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it-IT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Graphik"/>
                <a:ea typeface="Graphik"/>
                <a:cs typeface="Graphik"/>
                <a:sym typeface="Graphik"/>
              </a:endParaRPr>
            </a:p>
          </p:txBody>
        </p:sp>
        <p:cxnSp>
          <p:nvCxnSpPr>
            <p:cNvPr id="6" name="Connettore 2 5">
              <a:extLst>
                <a:ext uri="{FF2B5EF4-FFF2-40B4-BE49-F238E27FC236}">
                  <a16:creationId xmlns:a16="http://schemas.microsoft.com/office/drawing/2014/main" id="{4AB1007B-5D80-0444-B4C7-D55CFF4CE28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70357" y="3583459"/>
              <a:ext cx="3534033" cy="1194892"/>
            </a:xfrm>
            <a:prstGeom prst="straightConnector1">
              <a:avLst/>
            </a:prstGeom>
            <a:noFill/>
            <a:ln w="76200" cap="flat">
              <a:solidFill>
                <a:srgbClr val="FF0000"/>
              </a:solidFill>
              <a:prstDash val="solid"/>
              <a:miter lim="400000"/>
              <a:tailEnd type="triangle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grpSp>
        <p:nvGrpSpPr>
          <p:cNvPr id="15" name="Gruppo 14">
            <a:extLst>
              <a:ext uri="{FF2B5EF4-FFF2-40B4-BE49-F238E27FC236}">
                <a16:creationId xmlns:a16="http://schemas.microsoft.com/office/drawing/2014/main" id="{99500D00-D62F-064A-ACEB-038C2118AFF3}"/>
              </a:ext>
            </a:extLst>
          </p:cNvPr>
          <p:cNvGrpSpPr/>
          <p:nvPr/>
        </p:nvGrpSpPr>
        <p:grpSpPr>
          <a:xfrm>
            <a:off x="14906368" y="3031119"/>
            <a:ext cx="5432853" cy="1565595"/>
            <a:chOff x="14906368" y="3031119"/>
            <a:chExt cx="5432853" cy="1565595"/>
          </a:xfrm>
        </p:grpSpPr>
        <p:sp>
          <p:nvSpPr>
            <p:cNvPr id="12" name="Cornice 11">
              <a:extLst>
                <a:ext uri="{FF2B5EF4-FFF2-40B4-BE49-F238E27FC236}">
                  <a16:creationId xmlns:a16="http://schemas.microsoft.com/office/drawing/2014/main" id="{6DA8644E-D467-C144-8C8D-A528660A66D9}"/>
                </a:ext>
              </a:extLst>
            </p:cNvPr>
            <p:cNvSpPr/>
            <p:nvPr/>
          </p:nvSpPr>
          <p:spPr>
            <a:xfrm>
              <a:off x="14906368" y="3031119"/>
              <a:ext cx="3064476" cy="1194892"/>
            </a:xfrm>
            <a:prstGeom prst="frame">
              <a:avLst/>
            </a:prstGeom>
            <a:solidFill>
              <a:srgbClr val="FF0000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11303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it-IT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Graphik"/>
                <a:ea typeface="Graphik"/>
                <a:cs typeface="Graphik"/>
                <a:sym typeface="Graphik"/>
              </a:endParaRPr>
            </a:p>
          </p:txBody>
        </p:sp>
        <p:cxnSp>
          <p:nvCxnSpPr>
            <p:cNvPr id="13" name="Connettore 2 12">
              <a:extLst>
                <a:ext uri="{FF2B5EF4-FFF2-40B4-BE49-F238E27FC236}">
                  <a16:creationId xmlns:a16="http://schemas.microsoft.com/office/drawing/2014/main" id="{A14025E2-B9F2-494D-A18C-38467FEA7930}"/>
                </a:ext>
              </a:extLst>
            </p:cNvPr>
            <p:cNvCxnSpPr>
              <a:cxnSpLocks/>
            </p:cNvCxnSpPr>
            <p:nvPr/>
          </p:nvCxnSpPr>
          <p:spPr>
            <a:xfrm>
              <a:off x="17921416" y="3628565"/>
              <a:ext cx="2417805" cy="968149"/>
            </a:xfrm>
            <a:prstGeom prst="straightConnector1">
              <a:avLst/>
            </a:prstGeom>
            <a:noFill/>
            <a:ln w="76200" cap="flat">
              <a:solidFill>
                <a:srgbClr val="FF0000"/>
              </a:solidFill>
              <a:prstDash val="solid"/>
              <a:miter lim="400000"/>
              <a:tailEnd type="triangle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9B623E5A-5117-F34F-8A43-45505724BF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2045" y="4438876"/>
            <a:ext cx="3024187" cy="3083921"/>
          </a:xfrm>
          <a:prstGeom prst="rect">
            <a:avLst/>
          </a:prstGeom>
          <a:noFill/>
          <a:ln w="444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1">
              <a:spcBef>
                <a:spcPts val="0"/>
              </a:spcBef>
              <a:defRPr/>
            </a:pP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Leonardo </a:t>
            </a:r>
          </a:p>
          <a:p>
            <a:pPr algn="ctr" hangingPunct="1">
              <a:spcBef>
                <a:spcPts val="0"/>
              </a:spcBef>
              <a:defRPr/>
            </a:pP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è il nome assegnato </a:t>
            </a:r>
            <a:r>
              <a:rPr lang="it-IT" sz="3600" b="1" dirty="0">
                <a:solidFill>
                  <a:srgbClr val="FF0000"/>
                </a:solidFill>
                <a:latin typeface="Helvetica Neue"/>
                <a:ea typeface="Helvetica Neue"/>
                <a:cs typeface="Helvetica Neue"/>
              </a:rPr>
              <a:t>più </a:t>
            </a:r>
          </a:p>
          <a:p>
            <a:pPr algn="ctr" hangingPunct="1">
              <a:spcBef>
                <a:spcPts val="0"/>
              </a:spcBef>
              <a:defRPr/>
            </a:pPr>
            <a:r>
              <a:rPr lang="it-IT" sz="3600" b="1" dirty="0">
                <a:solidFill>
                  <a:srgbClr val="FF0000"/>
                </a:solidFill>
                <a:latin typeface="Helvetica Neue"/>
                <a:ea typeface="Helvetica Neue"/>
                <a:cs typeface="Helvetica Neue"/>
              </a:rPr>
              <a:t>di frequente</a:t>
            </a: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 </a:t>
            </a:r>
          </a:p>
          <a:p>
            <a:pPr algn="ctr" hangingPunct="1">
              <a:spcBef>
                <a:spcPts val="0"/>
              </a:spcBef>
              <a:defRPr/>
            </a:pP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ai maschi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7ABA64FA-E232-9146-9603-5F5D455946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39221" y="4980365"/>
            <a:ext cx="3024187" cy="2086725"/>
          </a:xfrm>
          <a:prstGeom prst="rect">
            <a:avLst/>
          </a:prstGeom>
          <a:noFill/>
          <a:ln w="444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3600" b="1" dirty="0">
                <a:solidFill>
                  <a:srgbClr val="FF0000"/>
                </a:solidFill>
                <a:latin typeface="Helvetica Neue"/>
                <a:ea typeface="Helvetica Neue"/>
                <a:cs typeface="Helvetica Neue"/>
              </a:rPr>
              <a:t>Valore maggiore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di tutti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gli altri</a:t>
            </a:r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0B49349C-55A1-464B-A9C3-82A32E6F067D}"/>
              </a:ext>
            </a:extLst>
          </p:cNvPr>
          <p:cNvSpPr/>
          <p:nvPr/>
        </p:nvSpPr>
        <p:spPr>
          <a:xfrm>
            <a:off x="1282701" y="7982466"/>
            <a:ext cx="5371621" cy="4657220"/>
          </a:xfrm>
          <a:prstGeom prst="rect">
            <a:avLst/>
          </a:prstGeom>
          <a:solidFill>
            <a:srgbClr val="FF0000"/>
          </a:solidFill>
        </p:spPr>
        <p:txBody>
          <a:bodyPr wrap="square" lIns="648000" anchor="ctr" anchorCtr="0">
            <a:noAutofit/>
          </a:bodyPr>
          <a:lstStyle/>
          <a:p>
            <a:pPr hangingPunct="1">
              <a:spcBef>
                <a:spcPts val="0"/>
              </a:spcBef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Allora si dice che </a:t>
            </a:r>
            <a:r>
              <a:rPr lang="it-IT" sz="5400" b="1" dirty="0">
                <a:solidFill>
                  <a:schemeClr val="bg1"/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Leonardo</a:t>
            </a: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 </a:t>
            </a:r>
          </a:p>
          <a:p>
            <a:pPr hangingPunct="1">
              <a:spcBef>
                <a:spcPts val="0"/>
              </a:spcBef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è la </a:t>
            </a:r>
            <a:r>
              <a:rPr lang="it-IT" sz="8000" b="1" dirty="0">
                <a:solidFill>
                  <a:schemeClr val="bg1"/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MODA</a:t>
            </a: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 </a:t>
            </a:r>
          </a:p>
          <a:p>
            <a:pPr hangingPunct="1">
              <a:spcBef>
                <a:spcPts val="0"/>
              </a:spcBef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per i nomi </a:t>
            </a:r>
          </a:p>
          <a:p>
            <a:pPr hangingPunct="1">
              <a:spcBef>
                <a:spcPts val="0"/>
              </a:spcBef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da maschio</a:t>
            </a:r>
          </a:p>
        </p:txBody>
      </p:sp>
      <p:pic>
        <p:nvPicPr>
          <p:cNvPr id="21" name="Immagine 20">
            <a:extLst>
              <a:ext uri="{FF2B5EF4-FFF2-40B4-BE49-F238E27FC236}">
                <a16:creationId xmlns:a16="http://schemas.microsoft.com/office/drawing/2014/main" id="{A264FCE6-3F31-0B4A-AB67-2764F49E9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728" y="11048399"/>
            <a:ext cx="1376412" cy="201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72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Tabella 19">
            <a:extLst>
              <a:ext uri="{FF2B5EF4-FFF2-40B4-BE49-F238E27FC236}">
                <a16:creationId xmlns:a16="http://schemas.microsoft.com/office/drawing/2014/main" id="{A60A9100-D529-B442-ACBD-2E7A7DF539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2966191"/>
              </p:ext>
            </p:extLst>
          </p:nvPr>
        </p:nvGraphicFramePr>
        <p:xfrm>
          <a:off x="9347200" y="1133475"/>
          <a:ext cx="9230072" cy="1168022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9370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3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99231">
                <a:tc>
                  <a:txBody>
                    <a:bodyPr/>
                    <a:lstStyle/>
                    <a:p>
                      <a:pPr algn="ctr"/>
                      <a:r>
                        <a:rPr lang="it-IT" sz="4500" b="1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Condensed Black" panose="02000503000000020004" pitchFamily="2" charset="0"/>
                          <a:ea typeface="Helvetica Neue Condensed Black" panose="02000503000000020004" pitchFamily="2" charset="0"/>
                          <a:cs typeface="Helvetica Neue Condensed Black" panose="02000503000000020004" pitchFamily="2" charset="0"/>
                          <a:sym typeface="Graphik"/>
                        </a:rPr>
                        <a:t>Nomi</a:t>
                      </a:r>
                    </a:p>
                  </a:txBody>
                  <a:tcPr marL="254803" marR="254803" marT="127390" marB="127390">
                    <a:solidFill>
                      <a:srgbClr val="D559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4500" b="1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Condensed Black" panose="02000503000000020004" pitchFamily="2" charset="0"/>
                          <a:ea typeface="Helvetica Neue Condensed Black" panose="02000503000000020004" pitchFamily="2" charset="0"/>
                          <a:cs typeface="Helvetica Neue Condensed Black" panose="02000503000000020004" pitchFamily="2" charset="0"/>
                          <a:sym typeface="Graphik"/>
                        </a:rPr>
                        <a:t>Nate con quel nome</a:t>
                      </a:r>
                    </a:p>
                  </a:txBody>
                  <a:tcPr marL="254803" marR="254803" marT="127390" marB="127390">
                    <a:solidFill>
                      <a:srgbClr val="D559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8099"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Sofia</a:t>
                      </a:r>
                    </a:p>
                  </a:txBody>
                  <a:tcPr marL="26541" marR="26541" marT="26539" marB="0" anchor="b">
                    <a:solidFill>
                      <a:srgbClr val="E69A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6.400</a:t>
                      </a:r>
                    </a:p>
                  </a:txBody>
                  <a:tcPr marL="26541" marR="26541" marT="26539" marB="0" anchor="b">
                    <a:solidFill>
                      <a:srgbClr val="E69A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8099"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Giulia</a:t>
                      </a:r>
                    </a:p>
                  </a:txBody>
                  <a:tcPr marL="26541" marR="26541" marT="26539" marB="0" anchor="b">
                    <a:solidFill>
                      <a:srgbClr val="D559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5.917</a:t>
                      </a:r>
                    </a:p>
                  </a:txBody>
                  <a:tcPr marL="26541" marR="26541" marT="26539" marB="0" anchor="b">
                    <a:solidFill>
                      <a:srgbClr val="D559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8099"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Aurora</a:t>
                      </a:r>
                    </a:p>
                  </a:txBody>
                  <a:tcPr marL="26541" marR="26541" marT="26539" marB="0" anchor="b">
                    <a:solidFill>
                      <a:srgbClr val="E69A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5.862</a:t>
                      </a:r>
                    </a:p>
                  </a:txBody>
                  <a:tcPr marL="26541" marR="26541" marT="26539" marB="0" anchor="b">
                    <a:solidFill>
                      <a:srgbClr val="E69A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8099"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Alice</a:t>
                      </a:r>
                    </a:p>
                  </a:txBody>
                  <a:tcPr marL="26541" marR="26541" marT="26539" marB="0" anchor="b">
                    <a:solidFill>
                      <a:srgbClr val="D559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3.741</a:t>
                      </a:r>
                    </a:p>
                  </a:txBody>
                  <a:tcPr marL="26541" marR="26541" marT="26539" marB="0" anchor="b">
                    <a:solidFill>
                      <a:srgbClr val="D559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78099"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Ginevra</a:t>
                      </a:r>
                    </a:p>
                  </a:txBody>
                  <a:tcPr marL="26541" marR="26541" marT="26539" marB="0" anchor="b">
                    <a:solidFill>
                      <a:srgbClr val="E69A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3.688</a:t>
                      </a:r>
                    </a:p>
                  </a:txBody>
                  <a:tcPr marL="26541" marR="26541" marT="26539" marB="0" anchor="b">
                    <a:solidFill>
                      <a:srgbClr val="E69A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78099"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Emma</a:t>
                      </a:r>
                    </a:p>
                  </a:txBody>
                  <a:tcPr marL="26541" marR="26541" marT="26539" marB="0" anchor="b">
                    <a:solidFill>
                      <a:srgbClr val="D559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3.481</a:t>
                      </a:r>
                    </a:p>
                  </a:txBody>
                  <a:tcPr marL="26541" marR="26541" marT="26539" marB="0" anchor="b">
                    <a:solidFill>
                      <a:srgbClr val="D559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78099"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Giorgia</a:t>
                      </a:r>
                    </a:p>
                  </a:txBody>
                  <a:tcPr marL="26541" marR="26541" marT="26539" marB="0" anchor="b">
                    <a:solidFill>
                      <a:srgbClr val="E69A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3.251</a:t>
                      </a:r>
                    </a:p>
                  </a:txBody>
                  <a:tcPr marL="26541" marR="26541" marT="26539" marB="0" anchor="b">
                    <a:solidFill>
                      <a:srgbClr val="E69A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78099"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Greta</a:t>
                      </a:r>
                    </a:p>
                  </a:txBody>
                  <a:tcPr marL="26541" marR="26541" marT="26539" marB="0" anchor="b">
                    <a:solidFill>
                      <a:srgbClr val="D559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3.043</a:t>
                      </a:r>
                    </a:p>
                  </a:txBody>
                  <a:tcPr marL="26541" marR="26541" marT="26539" marB="0" anchor="b">
                    <a:solidFill>
                      <a:srgbClr val="D559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978099"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Beatrice</a:t>
                      </a:r>
                    </a:p>
                  </a:txBody>
                  <a:tcPr marL="26541" marR="26541" marT="26539" marB="0" anchor="b">
                    <a:solidFill>
                      <a:srgbClr val="E69A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3.030</a:t>
                      </a:r>
                    </a:p>
                  </a:txBody>
                  <a:tcPr marL="26541" marR="26541" marT="26539" marB="0" anchor="b">
                    <a:solidFill>
                      <a:srgbClr val="E69A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978099"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Anna</a:t>
                      </a:r>
                    </a:p>
                  </a:txBody>
                  <a:tcPr marL="26541" marR="26541" marT="26539" marB="0" anchor="b">
                    <a:solidFill>
                      <a:srgbClr val="D559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4500" b="0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 Medium" panose="02000503000000020004" pitchFamily="2" charset="0"/>
                          <a:ea typeface="Helvetica Neue Medium" panose="02000503000000020004" pitchFamily="2" charset="0"/>
                          <a:cs typeface="Helvetica Neue Medium" panose="02000503000000020004" pitchFamily="2" charset="0"/>
                          <a:sym typeface="Graphik"/>
                        </a:rPr>
                        <a:t>2.762</a:t>
                      </a:r>
                    </a:p>
                  </a:txBody>
                  <a:tcPr marL="26541" marR="26541" marT="26539" marB="0" anchor="b">
                    <a:solidFill>
                      <a:srgbClr val="D559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54" name="La maestra Margherita ha fatto un’indagine in classe per vedere…"/>
          <p:cNvSpPr txBox="1"/>
          <p:nvPr/>
        </p:nvSpPr>
        <p:spPr>
          <a:xfrm>
            <a:off x="1282701" y="989534"/>
            <a:ext cx="5371621" cy="20723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FF0000"/>
                </a:solidFill>
                <a:latin typeface="Helvetica Neue"/>
                <a:ea typeface="Helvetica Neue"/>
                <a:cs typeface="Helvetica Neue"/>
              </a:rPr>
              <a:t>Sofia</a:t>
            </a:r>
            <a:r>
              <a:rPr lang="it-IT" dirty="0"/>
              <a:t> </a:t>
            </a: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è il nome </a:t>
            </a:r>
            <a:b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più usato nel 2018 per le femmine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F2469F74-B882-1B40-8DC5-5D2EECD77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6051" y="11645342"/>
            <a:ext cx="2245438" cy="1515440"/>
          </a:xfrm>
          <a:prstGeom prst="rect">
            <a:avLst/>
          </a:prstGeom>
        </p:spPr>
      </p:pic>
      <p:grpSp>
        <p:nvGrpSpPr>
          <p:cNvPr id="14" name="Gruppo 13">
            <a:extLst>
              <a:ext uri="{FF2B5EF4-FFF2-40B4-BE49-F238E27FC236}">
                <a16:creationId xmlns:a16="http://schemas.microsoft.com/office/drawing/2014/main" id="{1FB235F8-E802-6941-A4FB-798D484AFB87}"/>
              </a:ext>
            </a:extLst>
          </p:cNvPr>
          <p:cNvGrpSpPr/>
          <p:nvPr/>
        </p:nvGrpSpPr>
        <p:grpSpPr>
          <a:xfrm>
            <a:off x="6870357" y="3031119"/>
            <a:ext cx="6549081" cy="1747232"/>
            <a:chOff x="6870357" y="3031119"/>
            <a:chExt cx="6549081" cy="1747232"/>
          </a:xfrm>
        </p:grpSpPr>
        <p:sp>
          <p:nvSpPr>
            <p:cNvPr id="4" name="Cornice 3">
              <a:extLst>
                <a:ext uri="{FF2B5EF4-FFF2-40B4-BE49-F238E27FC236}">
                  <a16:creationId xmlns:a16="http://schemas.microsoft.com/office/drawing/2014/main" id="{CEA00E3E-2131-704A-9E9C-78FE52B36183}"/>
                </a:ext>
              </a:extLst>
            </p:cNvPr>
            <p:cNvSpPr/>
            <p:nvPr/>
          </p:nvSpPr>
          <p:spPr>
            <a:xfrm>
              <a:off x="10354962" y="3031119"/>
              <a:ext cx="3064476" cy="1194892"/>
            </a:xfrm>
            <a:prstGeom prst="frame">
              <a:avLst/>
            </a:prstGeom>
            <a:solidFill>
              <a:srgbClr val="FF0000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11303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it-IT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Graphik"/>
                <a:ea typeface="Graphik"/>
                <a:cs typeface="Graphik"/>
                <a:sym typeface="Graphik"/>
              </a:endParaRPr>
            </a:p>
          </p:txBody>
        </p:sp>
        <p:cxnSp>
          <p:nvCxnSpPr>
            <p:cNvPr id="6" name="Connettore 2 5">
              <a:extLst>
                <a:ext uri="{FF2B5EF4-FFF2-40B4-BE49-F238E27FC236}">
                  <a16:creationId xmlns:a16="http://schemas.microsoft.com/office/drawing/2014/main" id="{4AB1007B-5D80-0444-B4C7-D55CFF4CE28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70357" y="3583459"/>
              <a:ext cx="3534033" cy="1194892"/>
            </a:xfrm>
            <a:prstGeom prst="straightConnector1">
              <a:avLst/>
            </a:prstGeom>
            <a:noFill/>
            <a:ln w="76200" cap="flat">
              <a:solidFill>
                <a:srgbClr val="FF0000"/>
              </a:solidFill>
              <a:prstDash val="solid"/>
              <a:miter lim="400000"/>
              <a:tailEnd type="triangle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grpSp>
        <p:nvGrpSpPr>
          <p:cNvPr id="15" name="Gruppo 14">
            <a:extLst>
              <a:ext uri="{FF2B5EF4-FFF2-40B4-BE49-F238E27FC236}">
                <a16:creationId xmlns:a16="http://schemas.microsoft.com/office/drawing/2014/main" id="{99500D00-D62F-064A-ACEB-038C2118AFF3}"/>
              </a:ext>
            </a:extLst>
          </p:cNvPr>
          <p:cNvGrpSpPr/>
          <p:nvPr/>
        </p:nvGrpSpPr>
        <p:grpSpPr>
          <a:xfrm>
            <a:off x="14906368" y="3031119"/>
            <a:ext cx="5432853" cy="1565595"/>
            <a:chOff x="14906368" y="3031119"/>
            <a:chExt cx="5432853" cy="1565595"/>
          </a:xfrm>
        </p:grpSpPr>
        <p:sp>
          <p:nvSpPr>
            <p:cNvPr id="12" name="Cornice 11">
              <a:extLst>
                <a:ext uri="{FF2B5EF4-FFF2-40B4-BE49-F238E27FC236}">
                  <a16:creationId xmlns:a16="http://schemas.microsoft.com/office/drawing/2014/main" id="{6DA8644E-D467-C144-8C8D-A528660A66D9}"/>
                </a:ext>
              </a:extLst>
            </p:cNvPr>
            <p:cNvSpPr/>
            <p:nvPr/>
          </p:nvSpPr>
          <p:spPr>
            <a:xfrm>
              <a:off x="14906368" y="3031119"/>
              <a:ext cx="3064476" cy="1194892"/>
            </a:xfrm>
            <a:prstGeom prst="frame">
              <a:avLst/>
            </a:prstGeom>
            <a:solidFill>
              <a:srgbClr val="FF0000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11303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it-IT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Graphik"/>
                <a:ea typeface="Graphik"/>
                <a:cs typeface="Graphik"/>
                <a:sym typeface="Graphik"/>
              </a:endParaRPr>
            </a:p>
          </p:txBody>
        </p:sp>
        <p:cxnSp>
          <p:nvCxnSpPr>
            <p:cNvPr id="13" name="Connettore 2 12">
              <a:extLst>
                <a:ext uri="{FF2B5EF4-FFF2-40B4-BE49-F238E27FC236}">
                  <a16:creationId xmlns:a16="http://schemas.microsoft.com/office/drawing/2014/main" id="{A14025E2-B9F2-494D-A18C-38467FEA7930}"/>
                </a:ext>
              </a:extLst>
            </p:cNvPr>
            <p:cNvCxnSpPr>
              <a:cxnSpLocks/>
            </p:cNvCxnSpPr>
            <p:nvPr/>
          </p:nvCxnSpPr>
          <p:spPr>
            <a:xfrm>
              <a:off x="17921416" y="3628565"/>
              <a:ext cx="2417805" cy="968149"/>
            </a:xfrm>
            <a:prstGeom prst="straightConnector1">
              <a:avLst/>
            </a:prstGeom>
            <a:noFill/>
            <a:ln w="76200" cap="flat">
              <a:solidFill>
                <a:srgbClr val="FF0000"/>
              </a:solidFill>
              <a:prstDash val="solid"/>
              <a:miter lim="400000"/>
              <a:tailEnd type="triangle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9B623E5A-5117-F34F-8A43-45505724BF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2045" y="4438876"/>
            <a:ext cx="3024187" cy="3083921"/>
          </a:xfrm>
          <a:prstGeom prst="rect">
            <a:avLst/>
          </a:prstGeom>
          <a:noFill/>
          <a:ln w="444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1">
              <a:spcBef>
                <a:spcPts val="0"/>
              </a:spcBef>
              <a:defRPr/>
            </a:pP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Sofia </a:t>
            </a:r>
          </a:p>
          <a:p>
            <a:pPr algn="ctr" hangingPunct="1">
              <a:spcBef>
                <a:spcPts val="0"/>
              </a:spcBef>
              <a:defRPr/>
            </a:pP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è il nome assegnato </a:t>
            </a:r>
            <a:r>
              <a:rPr lang="it-IT" sz="3600" b="1" dirty="0">
                <a:solidFill>
                  <a:srgbClr val="FF0000"/>
                </a:solidFill>
                <a:latin typeface="Helvetica Neue"/>
                <a:ea typeface="Helvetica Neue"/>
                <a:cs typeface="Helvetica Neue"/>
              </a:rPr>
              <a:t>più </a:t>
            </a:r>
          </a:p>
          <a:p>
            <a:pPr algn="ctr" hangingPunct="1">
              <a:spcBef>
                <a:spcPts val="0"/>
              </a:spcBef>
              <a:defRPr/>
            </a:pPr>
            <a:r>
              <a:rPr lang="it-IT" sz="3600" b="1" dirty="0">
                <a:solidFill>
                  <a:srgbClr val="FF0000"/>
                </a:solidFill>
                <a:latin typeface="Helvetica Neue"/>
                <a:ea typeface="Helvetica Neue"/>
                <a:cs typeface="Helvetica Neue"/>
              </a:rPr>
              <a:t>di frequente</a:t>
            </a: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 </a:t>
            </a:r>
          </a:p>
          <a:p>
            <a:pPr algn="ctr" hangingPunct="1">
              <a:spcBef>
                <a:spcPts val="0"/>
              </a:spcBef>
              <a:defRPr/>
            </a:pP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alle femmine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7ABA64FA-E232-9146-9603-5F5D455946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39221" y="4980365"/>
            <a:ext cx="3024187" cy="2086725"/>
          </a:xfrm>
          <a:prstGeom prst="rect">
            <a:avLst/>
          </a:prstGeom>
          <a:noFill/>
          <a:ln w="444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3600" b="1" dirty="0">
                <a:solidFill>
                  <a:srgbClr val="FF0000"/>
                </a:solidFill>
                <a:latin typeface="Helvetica Neue"/>
                <a:ea typeface="Helvetica Neue"/>
                <a:cs typeface="Helvetica Neue"/>
              </a:rPr>
              <a:t>Valore maggiore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di tutti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gli altri</a:t>
            </a:r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0B49349C-55A1-464B-A9C3-82A32E6F067D}"/>
              </a:ext>
            </a:extLst>
          </p:cNvPr>
          <p:cNvSpPr/>
          <p:nvPr/>
        </p:nvSpPr>
        <p:spPr>
          <a:xfrm>
            <a:off x="1282701" y="7982466"/>
            <a:ext cx="5371621" cy="4657220"/>
          </a:xfrm>
          <a:prstGeom prst="rect">
            <a:avLst/>
          </a:prstGeom>
          <a:solidFill>
            <a:srgbClr val="FF0000"/>
          </a:solidFill>
        </p:spPr>
        <p:txBody>
          <a:bodyPr wrap="square" lIns="648000" anchor="ctr" anchorCtr="0">
            <a:noAutofit/>
          </a:bodyPr>
          <a:lstStyle/>
          <a:p>
            <a:pPr hangingPunct="1">
              <a:spcBef>
                <a:spcPts val="0"/>
              </a:spcBef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Allora si dice che </a:t>
            </a:r>
            <a:r>
              <a:rPr lang="it-IT" sz="5400" b="1" dirty="0">
                <a:solidFill>
                  <a:schemeClr val="bg1"/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Sofia</a:t>
            </a: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 </a:t>
            </a:r>
          </a:p>
          <a:p>
            <a:pPr hangingPunct="1">
              <a:spcBef>
                <a:spcPts val="0"/>
              </a:spcBef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è la </a:t>
            </a:r>
            <a:r>
              <a:rPr lang="it-IT" sz="8000" b="1" dirty="0">
                <a:solidFill>
                  <a:schemeClr val="bg1"/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MODA</a:t>
            </a: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 </a:t>
            </a:r>
          </a:p>
          <a:p>
            <a:pPr hangingPunct="1">
              <a:spcBef>
                <a:spcPts val="0"/>
              </a:spcBef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per i nomi </a:t>
            </a:r>
          </a:p>
          <a:p>
            <a:pPr hangingPunct="1">
              <a:spcBef>
                <a:spcPts val="0"/>
              </a:spcBef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da femmina</a:t>
            </a:r>
          </a:p>
        </p:txBody>
      </p:sp>
      <p:pic>
        <p:nvPicPr>
          <p:cNvPr id="21" name="Immagine 20">
            <a:extLst>
              <a:ext uri="{FF2B5EF4-FFF2-40B4-BE49-F238E27FC236}">
                <a16:creationId xmlns:a16="http://schemas.microsoft.com/office/drawing/2014/main" id="{A264FCE6-3F31-0B4A-AB67-2764F49E9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94930" y="9677793"/>
            <a:ext cx="1818445" cy="338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6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F2469F74-B882-1B40-8DC5-5D2EECD77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6051" y="11645342"/>
            <a:ext cx="2245438" cy="1515440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7835EE91-7A94-DE4E-93F2-35CA5B9CB454}"/>
              </a:ext>
            </a:extLst>
          </p:cNvPr>
          <p:cNvSpPr/>
          <p:nvPr/>
        </p:nvSpPr>
        <p:spPr>
          <a:xfrm>
            <a:off x="5441224" y="1133476"/>
            <a:ext cx="13393737" cy="10791416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 hangingPunct="1">
              <a:lnSpc>
                <a:spcPts val="7000"/>
              </a:lnSpc>
              <a:spcBef>
                <a:spcPts val="0"/>
              </a:spcBef>
              <a:defRPr/>
            </a:pPr>
            <a:endParaRPr lang="it-IT" sz="5400" b="1" dirty="0">
              <a:solidFill>
                <a:schemeClr val="bg1"/>
              </a:solidFill>
              <a:latin typeface="Helvetica Neue"/>
              <a:ea typeface="Helvetica Neue"/>
              <a:cs typeface="Helvetica Neue"/>
            </a:endParaRPr>
          </a:p>
          <a:p>
            <a:pPr algn="ctr" hangingPunct="1">
              <a:lnSpc>
                <a:spcPts val="7000"/>
              </a:lnSpc>
              <a:spcBef>
                <a:spcPts val="0"/>
              </a:spcBef>
              <a:defRPr/>
            </a:pPr>
            <a:endParaRPr lang="it-IT" sz="5400" b="1" dirty="0">
              <a:solidFill>
                <a:schemeClr val="bg1"/>
              </a:solidFill>
              <a:latin typeface="Helvetica Neue"/>
              <a:ea typeface="Helvetica Neue"/>
              <a:cs typeface="Helvetica Neue"/>
            </a:endParaRPr>
          </a:p>
          <a:p>
            <a:pPr algn="ctr" hangingPunct="1">
              <a:lnSpc>
                <a:spcPts val="7000"/>
              </a:lnSpc>
              <a:spcBef>
                <a:spcPts val="0"/>
              </a:spcBef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Dunque, per individuare la </a:t>
            </a:r>
            <a:r>
              <a:rPr lang="it-IT" sz="8000" b="1" dirty="0">
                <a:solidFill>
                  <a:schemeClr val="bg1"/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MODA</a:t>
            </a: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 </a:t>
            </a:r>
          </a:p>
          <a:p>
            <a:pPr algn="ctr" hangingPunct="1">
              <a:lnSpc>
                <a:spcPts val="7000"/>
              </a:lnSpc>
              <a:spcBef>
                <a:spcPts val="0"/>
              </a:spcBef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in un elenco di caratteristiche </a:t>
            </a:r>
          </a:p>
          <a:p>
            <a:pPr algn="ctr" hangingPunct="1">
              <a:lnSpc>
                <a:spcPts val="7000"/>
              </a:lnSpc>
              <a:spcBef>
                <a:spcPts val="0"/>
              </a:spcBef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(nomi, colori preferiti, cantanti preferiti…)</a:t>
            </a:r>
          </a:p>
          <a:p>
            <a:pPr algn="ctr" hangingPunct="1">
              <a:lnSpc>
                <a:spcPts val="7000"/>
              </a:lnSpc>
              <a:spcBef>
                <a:spcPts val="0"/>
              </a:spcBef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basterà individuare</a:t>
            </a:r>
          </a:p>
          <a:p>
            <a:pPr algn="ctr" hangingPunct="1">
              <a:lnSpc>
                <a:spcPts val="7000"/>
              </a:lnSpc>
              <a:spcBef>
                <a:spcPts val="0"/>
              </a:spcBef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quella tipologia </a:t>
            </a:r>
          </a:p>
          <a:p>
            <a:pPr algn="ctr" hangingPunct="1">
              <a:lnSpc>
                <a:spcPts val="7000"/>
              </a:lnSpc>
              <a:spcBef>
                <a:spcPts val="0"/>
              </a:spcBef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che ha il maggior numero </a:t>
            </a:r>
          </a:p>
          <a:p>
            <a:pPr algn="ctr" hangingPunct="1">
              <a:lnSpc>
                <a:spcPts val="7000"/>
              </a:lnSpc>
              <a:spcBef>
                <a:spcPts val="0"/>
              </a:spcBef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di preferenze</a:t>
            </a:r>
          </a:p>
          <a:p>
            <a:pPr algn="ctr" hangingPunct="1">
              <a:lnSpc>
                <a:spcPts val="7000"/>
              </a:lnSpc>
              <a:spcBef>
                <a:spcPts val="0"/>
              </a:spcBef>
              <a:defRPr/>
            </a:pPr>
            <a:endParaRPr lang="it-IT" sz="5400" b="1" dirty="0">
              <a:solidFill>
                <a:schemeClr val="bg1"/>
              </a:solidFill>
              <a:latin typeface="Helvetica Neue"/>
              <a:ea typeface="Helvetica Neue"/>
              <a:cs typeface="Helvetica Neue"/>
            </a:endParaRPr>
          </a:p>
          <a:p>
            <a:pPr algn="ctr" hangingPunct="1">
              <a:lnSpc>
                <a:spcPts val="7000"/>
              </a:lnSpc>
              <a:spcBef>
                <a:spcPts val="0"/>
              </a:spcBef>
              <a:defRPr/>
            </a:pPr>
            <a:endParaRPr lang="it-IT" sz="5400" b="1" dirty="0">
              <a:solidFill>
                <a:schemeClr val="bg1"/>
              </a:solidFill>
              <a:latin typeface="Helvetica Neue"/>
              <a:ea typeface="Helvetica Neue"/>
              <a:cs typeface="Helvetica Neue"/>
            </a:endParaRPr>
          </a:p>
        </p:txBody>
      </p:sp>
      <p:pic>
        <p:nvPicPr>
          <p:cNvPr id="21" name="Immagine 20">
            <a:extLst>
              <a:ext uri="{FF2B5EF4-FFF2-40B4-BE49-F238E27FC236}">
                <a16:creationId xmlns:a16="http://schemas.microsoft.com/office/drawing/2014/main" id="{A264FCE6-3F31-0B4A-AB67-2764F49E9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526352" y="6436925"/>
            <a:ext cx="5929699" cy="5929699"/>
          </a:xfrm>
          <a:prstGeom prst="rect">
            <a:avLst/>
          </a:prstGeom>
        </p:spPr>
      </p:pic>
      <p:pic>
        <p:nvPicPr>
          <p:cNvPr id="17" name="Immagine 16">
            <a:extLst>
              <a:ext uri="{FF2B5EF4-FFF2-40B4-BE49-F238E27FC236}">
                <a16:creationId xmlns:a16="http://schemas.microsoft.com/office/drawing/2014/main" id="{3658F66E-0A04-0B4D-9280-656AC1394E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33843" y="196666"/>
            <a:ext cx="6104883" cy="4321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1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ella 8">
            <a:extLst>
              <a:ext uri="{FF2B5EF4-FFF2-40B4-BE49-F238E27FC236}">
                <a16:creationId xmlns:a16="http://schemas.microsoft.com/office/drawing/2014/main" id="{B329E843-9518-EB49-8867-3CBDFC91B1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882246"/>
              </p:ext>
            </p:extLst>
          </p:nvPr>
        </p:nvGraphicFramePr>
        <p:xfrm>
          <a:off x="7587049" y="2152468"/>
          <a:ext cx="11050201" cy="960138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6255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46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47151">
                <a:tc>
                  <a:txBody>
                    <a:bodyPr/>
                    <a:lstStyle/>
                    <a:p>
                      <a:pPr algn="ctr"/>
                      <a:r>
                        <a:rPr lang="it-IT" sz="4400" b="1" i="0" dirty="0">
                          <a:solidFill>
                            <a:schemeClr val="bg1"/>
                          </a:solidFill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Gusto</a:t>
                      </a:r>
                      <a:r>
                        <a:rPr lang="it-IT" sz="4400" b="1" i="0" baseline="0" dirty="0">
                          <a:solidFill>
                            <a:schemeClr val="bg1"/>
                          </a:solidFill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 di gelato</a:t>
                      </a:r>
                      <a:endParaRPr lang="it-IT" sz="4400" b="1" i="0" dirty="0">
                        <a:solidFill>
                          <a:schemeClr val="bg1"/>
                        </a:solidFill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240463" marR="240463" marT="120220" marB="120220">
                    <a:solidFill>
                      <a:srgbClr val="33C5B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4400" b="1" i="0" dirty="0">
                          <a:solidFill>
                            <a:schemeClr val="bg1"/>
                          </a:solidFill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Bambini</a:t>
                      </a:r>
                      <a:r>
                        <a:rPr lang="it-IT" sz="4400" b="1" i="0" baseline="0" dirty="0">
                          <a:solidFill>
                            <a:schemeClr val="bg1"/>
                          </a:solidFill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 </a:t>
                      </a:r>
                      <a:br>
                        <a:rPr lang="it-IT" sz="4400" b="1" i="0" baseline="0" dirty="0">
                          <a:solidFill>
                            <a:schemeClr val="bg1"/>
                          </a:solidFill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it-IT" sz="4400" b="1" i="0" baseline="0" dirty="0">
                          <a:solidFill>
                            <a:schemeClr val="bg1"/>
                          </a:solidFill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che </a:t>
                      </a:r>
                      <a:br>
                        <a:rPr lang="it-IT" sz="4400" b="1" i="0" baseline="0" dirty="0">
                          <a:solidFill>
                            <a:schemeClr val="bg1"/>
                          </a:solidFill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it-IT" sz="4400" b="1" i="0" baseline="0" dirty="0">
                          <a:solidFill>
                            <a:schemeClr val="bg1"/>
                          </a:solidFill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lo preferiscono</a:t>
                      </a:r>
                      <a:endParaRPr lang="it-IT" sz="4400" b="1" i="0" dirty="0">
                        <a:solidFill>
                          <a:schemeClr val="bg1"/>
                        </a:solidFill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240463" marR="240463" marT="120220" marB="120220">
                    <a:solidFill>
                      <a:srgbClr val="33C5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3576">
                <a:tc>
                  <a:txBody>
                    <a:bodyPr/>
                    <a:lstStyle/>
                    <a:p>
                      <a:pPr algn="l" fontAlgn="b"/>
                      <a:r>
                        <a:rPr lang="it-IT" sz="4400" b="1" i="0" u="none" strike="noStrike" dirty="0">
                          <a:solidFill>
                            <a:schemeClr val="bg1"/>
                          </a:solidFill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  Fragola</a:t>
                      </a:r>
                    </a:p>
                  </a:txBody>
                  <a:tcPr marL="25048" marR="25048" marT="25046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4400" b="1" i="0" u="none" strike="noStrike" dirty="0">
                        <a:solidFill>
                          <a:schemeClr val="bg1"/>
                        </a:solidFill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25048" marR="25048" marT="25046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4281">
                <a:tc>
                  <a:txBody>
                    <a:bodyPr/>
                    <a:lstStyle/>
                    <a:p>
                      <a:pPr algn="l" fontAlgn="b"/>
                      <a:r>
                        <a:rPr lang="it-IT" sz="4400" b="1" i="0" u="none" strike="noStrike" dirty="0">
                          <a:solidFill>
                            <a:schemeClr val="bg1"/>
                          </a:solidFill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  Crema</a:t>
                      </a:r>
                    </a:p>
                  </a:txBody>
                  <a:tcPr marL="25048" marR="25048" marT="25046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4400" b="1" i="0" u="none" strike="noStrike" dirty="0">
                        <a:solidFill>
                          <a:schemeClr val="bg1"/>
                        </a:solidFill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25048" marR="25048" marT="25046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4281">
                <a:tc>
                  <a:txBody>
                    <a:bodyPr/>
                    <a:lstStyle/>
                    <a:p>
                      <a:pPr algn="l" fontAlgn="b"/>
                      <a:r>
                        <a:rPr lang="it-IT" sz="4400" b="1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  <a:sym typeface="Graphik"/>
                        </a:rPr>
                        <a:t>  Cioccolato</a:t>
                      </a:r>
                    </a:p>
                  </a:txBody>
                  <a:tcPr marL="25048" marR="25048" marT="25046" marB="0" anchor="b"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4400" b="1" i="0" u="none" strike="noStrike" dirty="0">
                        <a:solidFill>
                          <a:schemeClr val="bg1"/>
                        </a:solidFill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25048" marR="25048" marT="25046" marB="0" anchor="b"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4281">
                <a:tc>
                  <a:txBody>
                    <a:bodyPr/>
                    <a:lstStyle/>
                    <a:p>
                      <a:pPr algn="l" fontAlgn="b"/>
                      <a:r>
                        <a:rPr lang="it-IT" sz="4400" b="1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  <a:sym typeface="Graphik"/>
                        </a:rPr>
                        <a:t>  Limone</a:t>
                      </a:r>
                    </a:p>
                  </a:txBody>
                  <a:tcPr marL="25048" marR="25048" marT="25046" marB="0" anchor="b">
                    <a:solidFill>
                      <a:srgbClr val="D559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4400" b="1" i="0" u="none" strike="noStrike" dirty="0">
                        <a:solidFill>
                          <a:schemeClr val="bg1"/>
                        </a:solidFill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25048" marR="25048" marT="25046" marB="0" anchor="b">
                    <a:solidFill>
                      <a:srgbClr val="D559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54281">
                <a:tc>
                  <a:txBody>
                    <a:bodyPr/>
                    <a:lstStyle/>
                    <a:p>
                      <a:pPr algn="l" fontAlgn="b"/>
                      <a:r>
                        <a:rPr lang="it-IT" sz="4400" b="1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  <a:sym typeface="Graphik"/>
                        </a:rPr>
                        <a:t>  Pistacchio</a:t>
                      </a:r>
                    </a:p>
                  </a:txBody>
                  <a:tcPr marL="25048" marR="25048" marT="25046" marB="0" anchor="b">
                    <a:solidFill>
                      <a:srgbClr val="8CD7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4400" b="1" i="0" u="none" strike="noStrike" dirty="0">
                        <a:solidFill>
                          <a:schemeClr val="bg1"/>
                        </a:solidFill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25048" marR="25048" marT="25046" marB="0" anchor="b">
                    <a:solidFill>
                      <a:srgbClr val="8CD7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54281">
                <a:tc>
                  <a:txBody>
                    <a:bodyPr/>
                    <a:lstStyle/>
                    <a:p>
                      <a:pPr algn="l" fontAlgn="b"/>
                      <a:r>
                        <a:rPr lang="it-IT" sz="4400" b="1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  <a:sym typeface="Graphik"/>
                        </a:rPr>
                        <a:t>  Fior</a:t>
                      </a:r>
                      <a:r>
                        <a:rPr lang="it-IT" sz="4400" b="1" i="0" u="none" strike="noStrike" baseline="0" dirty="0">
                          <a:solidFill>
                            <a:schemeClr val="bg1"/>
                          </a:solidFill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 </a:t>
                      </a:r>
                      <a:r>
                        <a:rPr lang="it-IT" sz="4400" b="1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  <a:sym typeface="Graphik"/>
                        </a:rPr>
                        <a:t>di latte</a:t>
                      </a:r>
                    </a:p>
                  </a:txBody>
                  <a:tcPr marL="25048" marR="25048" marT="25046" marB="0" anchor="b">
                    <a:solidFill>
                      <a:srgbClr val="E69A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4400" b="1" i="0" u="none" strike="noStrike" dirty="0">
                        <a:solidFill>
                          <a:schemeClr val="bg1"/>
                        </a:solidFill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25048" marR="25048" marT="25046" marB="0" anchor="b">
                    <a:solidFill>
                      <a:srgbClr val="E69A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054281">
                <a:tc>
                  <a:txBody>
                    <a:bodyPr/>
                    <a:lstStyle/>
                    <a:p>
                      <a:pPr algn="l" fontAlgn="b"/>
                      <a:r>
                        <a:rPr lang="it-IT" sz="4400" b="1" i="0" u="none" strike="noStrike" cap="none" spc="0" baseline="0" dirty="0">
                          <a:solidFill>
                            <a:schemeClr val="bg1"/>
                          </a:solidFill>
                          <a:uFillTx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  <a:sym typeface="Graphik"/>
                        </a:rPr>
                        <a:t>  Stracciatella</a:t>
                      </a:r>
                    </a:p>
                  </a:txBody>
                  <a:tcPr marL="25048" marR="25048" marT="25046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it-IT" sz="4400" b="1" i="0" u="none" strike="noStrike" dirty="0">
                        <a:solidFill>
                          <a:schemeClr val="bg1"/>
                        </a:solidFill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25048" marR="25048" marT="25046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3" name="Immagine 2">
            <a:extLst>
              <a:ext uri="{FF2B5EF4-FFF2-40B4-BE49-F238E27FC236}">
                <a16:creationId xmlns:a16="http://schemas.microsoft.com/office/drawing/2014/main" id="{F2469F74-B882-1B40-8DC5-5D2EECD77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6051" y="11645342"/>
            <a:ext cx="2245438" cy="1515440"/>
          </a:xfrm>
          <a:prstGeom prst="rect">
            <a:avLst/>
          </a:prstGeom>
        </p:spPr>
      </p:pic>
      <p:sp>
        <p:nvSpPr>
          <p:cNvPr id="6" name="La maestra Margherita ha fatto un’indagine in classe per vedere…">
            <a:extLst>
              <a:ext uri="{FF2B5EF4-FFF2-40B4-BE49-F238E27FC236}">
                <a16:creationId xmlns:a16="http://schemas.microsoft.com/office/drawing/2014/main" id="{9998D9C6-13B0-494F-B84A-18056551CDA6}"/>
              </a:ext>
            </a:extLst>
          </p:cNvPr>
          <p:cNvSpPr txBox="1"/>
          <p:nvPr/>
        </p:nvSpPr>
        <p:spPr>
          <a:xfrm>
            <a:off x="7592542" y="396408"/>
            <a:ext cx="13574713" cy="9473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Vediamo un altro esempio…</a:t>
            </a: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19A5C3F4-69E5-494B-8104-3BC744E20EF9}"/>
              </a:ext>
            </a:extLst>
          </p:cNvPr>
          <p:cNvSpPr/>
          <p:nvPr/>
        </p:nvSpPr>
        <p:spPr>
          <a:xfrm>
            <a:off x="1455694" y="3580179"/>
            <a:ext cx="537162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Una maestra </a:t>
            </a:r>
            <a:b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ha chiesto </a:t>
            </a:r>
            <a:b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agli alunni delle sue classi quale fosse </a:t>
            </a:r>
            <a:b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il gusto di gelato preferito. </a:t>
            </a:r>
            <a:b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</a:br>
            <a:endParaRPr lang="it-IT" sz="4200" b="1" dirty="0">
              <a:solidFill>
                <a:srgbClr val="5E5E5E"/>
              </a:solidFill>
              <a:latin typeface="Helvetica Neue"/>
              <a:ea typeface="Helvetica Neue"/>
              <a:cs typeface="Helvetica Neue"/>
            </a:endParaRPr>
          </a:p>
          <a:p>
            <a:pPr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FF0000"/>
                </a:solidFill>
                <a:latin typeface="Helvetica Neue"/>
                <a:ea typeface="Helvetica Neue"/>
                <a:cs typeface="Helvetica Neue"/>
              </a:rPr>
              <a:t>Nella tabella sono riportati i risultati del sondaggio:</a:t>
            </a: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69FB17EF-6675-7A4D-841A-DAF30C67D8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35447" y="4560922"/>
            <a:ext cx="771363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" hangingPunct="1"/>
            <a:r>
              <a:rPr lang="it-IT" altLang="it-IT" b="1" dirty="0">
                <a:solidFill>
                  <a:schemeClr val="bg1"/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10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5D9D2868-D2A7-294A-ABDD-9863951347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28793" y="5633221"/>
            <a:ext cx="478017" cy="701731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" hangingPunct="1"/>
            <a:r>
              <a:rPr lang="it-IT" altLang="it-IT" b="1" dirty="0">
                <a:solidFill>
                  <a:schemeClr val="bg1"/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3</a:t>
            </a:r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F49E9A92-53B0-C340-BAEE-28501622F7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35447" y="6705519"/>
            <a:ext cx="771363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" hangingPunct="1"/>
            <a:r>
              <a:rPr lang="it-IT" altLang="it-IT" b="1" dirty="0">
                <a:solidFill>
                  <a:schemeClr val="bg1"/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12</a:t>
            </a:r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2F745366-3D6A-534B-879C-5FD06C5C98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28793" y="7777818"/>
            <a:ext cx="47801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" hangingPunct="1"/>
            <a:r>
              <a:rPr lang="it-IT" altLang="it-IT" b="1" dirty="0">
                <a:solidFill>
                  <a:schemeClr val="bg1"/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2</a:t>
            </a:r>
          </a:p>
        </p:txBody>
      </p:sp>
      <p:sp>
        <p:nvSpPr>
          <p:cNvPr id="15" name="Rettangolo 14">
            <a:extLst>
              <a:ext uri="{FF2B5EF4-FFF2-40B4-BE49-F238E27FC236}">
                <a16:creationId xmlns:a16="http://schemas.microsoft.com/office/drawing/2014/main" id="{D2057320-D6A4-E24B-9675-95CE3CB958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28793" y="9922416"/>
            <a:ext cx="47801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" hangingPunct="1"/>
            <a:r>
              <a:rPr lang="it-IT" altLang="it-IT" b="1" dirty="0">
                <a:solidFill>
                  <a:schemeClr val="bg1"/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8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9D606938-450D-9A4D-8025-DA125B0CFF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28793" y="8850117"/>
            <a:ext cx="47801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" hangingPunct="1"/>
            <a:r>
              <a:rPr lang="it-IT" altLang="it-IT" b="1" dirty="0">
                <a:solidFill>
                  <a:schemeClr val="bg1"/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1</a:t>
            </a:r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1F125D66-10BF-1C4F-80C5-7D86E5CE19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28793" y="10994713"/>
            <a:ext cx="47801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" hangingPunct="1"/>
            <a:r>
              <a:rPr lang="it-IT" altLang="it-IT" b="1" dirty="0">
                <a:solidFill>
                  <a:schemeClr val="bg1"/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6</a:t>
            </a:r>
          </a:p>
        </p:txBody>
      </p:sp>
      <p:pic>
        <p:nvPicPr>
          <p:cNvPr id="19" name="Immagine 18">
            <a:extLst>
              <a:ext uri="{FF2B5EF4-FFF2-40B4-BE49-F238E27FC236}">
                <a16:creationId xmlns:a16="http://schemas.microsoft.com/office/drawing/2014/main" id="{EEDB4155-BCC4-DE4A-A401-71FC27F232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309" y="3028503"/>
            <a:ext cx="640372" cy="1251636"/>
          </a:xfrm>
          <a:prstGeom prst="rect">
            <a:avLst/>
          </a:prstGeom>
        </p:spPr>
      </p:pic>
      <p:pic>
        <p:nvPicPr>
          <p:cNvPr id="22" name="Immagine 21">
            <a:extLst>
              <a:ext uri="{FF2B5EF4-FFF2-40B4-BE49-F238E27FC236}">
                <a16:creationId xmlns:a16="http://schemas.microsoft.com/office/drawing/2014/main" id="{EFC07F4E-8A04-CD4F-B5DD-6841039CE6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4321" y="3028503"/>
            <a:ext cx="640967" cy="1252800"/>
          </a:xfrm>
          <a:prstGeom prst="rect">
            <a:avLst/>
          </a:prstGeom>
        </p:spPr>
      </p:pic>
      <p:pic>
        <p:nvPicPr>
          <p:cNvPr id="23" name="Immagine 22">
            <a:extLst>
              <a:ext uri="{FF2B5EF4-FFF2-40B4-BE49-F238E27FC236}">
                <a16:creationId xmlns:a16="http://schemas.microsoft.com/office/drawing/2014/main" id="{4A7650F7-C4AC-4E4D-9306-6A0B33346A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4928" y="3028503"/>
            <a:ext cx="640372" cy="1251636"/>
          </a:xfrm>
          <a:prstGeom prst="rect">
            <a:avLst/>
          </a:prstGeom>
        </p:spPr>
      </p:pic>
      <p:pic>
        <p:nvPicPr>
          <p:cNvPr id="24" name="Immagine 23">
            <a:extLst>
              <a:ext uri="{FF2B5EF4-FFF2-40B4-BE49-F238E27FC236}">
                <a16:creationId xmlns:a16="http://schemas.microsoft.com/office/drawing/2014/main" id="{55139180-B07D-BA4F-9D8C-108365D56C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4940" y="3028503"/>
            <a:ext cx="640967" cy="1252800"/>
          </a:xfrm>
          <a:prstGeom prst="rect">
            <a:avLst/>
          </a:prstGeom>
        </p:spPr>
      </p:pic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0C2ECE72-3BDB-A14E-843D-817FBB4BB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20229" y="2152468"/>
            <a:ext cx="4671643" cy="2585323"/>
          </a:xfrm>
          <a:prstGeom prst="rect">
            <a:avLst/>
          </a:prstGeom>
          <a:noFill/>
          <a:ln w="444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hangingPunct="1">
              <a:spcBef>
                <a:spcPts val="0"/>
              </a:spcBef>
              <a:defRPr/>
            </a:pP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Per trovare la MODA tra i gusti di gelato, dovremo cercare </a:t>
            </a:r>
            <a:b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il gusto preferito </a:t>
            </a:r>
            <a:b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da più bambini</a:t>
            </a:r>
          </a:p>
        </p:txBody>
      </p:sp>
      <p:grpSp>
        <p:nvGrpSpPr>
          <p:cNvPr id="40" name="Gruppo 39">
            <a:extLst>
              <a:ext uri="{FF2B5EF4-FFF2-40B4-BE49-F238E27FC236}">
                <a16:creationId xmlns:a16="http://schemas.microsoft.com/office/drawing/2014/main" id="{94E10D02-AFE3-7248-BE71-060444778C2C}"/>
              </a:ext>
            </a:extLst>
          </p:cNvPr>
          <p:cNvGrpSpPr/>
          <p:nvPr/>
        </p:nvGrpSpPr>
        <p:grpSpPr>
          <a:xfrm>
            <a:off x="14902250" y="5291589"/>
            <a:ext cx="8692796" cy="2361971"/>
            <a:chOff x="14902250" y="5291589"/>
            <a:chExt cx="8692796" cy="2361971"/>
          </a:xfrm>
        </p:grpSpPr>
        <p:grpSp>
          <p:nvGrpSpPr>
            <p:cNvPr id="30" name="Gruppo 29">
              <a:extLst>
                <a:ext uri="{FF2B5EF4-FFF2-40B4-BE49-F238E27FC236}">
                  <a16:creationId xmlns:a16="http://schemas.microsoft.com/office/drawing/2014/main" id="{9FFD4955-F05A-134C-B8D2-31FBA583497B}"/>
                </a:ext>
              </a:extLst>
            </p:cNvPr>
            <p:cNvGrpSpPr/>
            <p:nvPr/>
          </p:nvGrpSpPr>
          <p:grpSpPr>
            <a:xfrm>
              <a:off x="14902250" y="6413035"/>
              <a:ext cx="5426595" cy="1240525"/>
              <a:chOff x="15959874" y="2985486"/>
              <a:chExt cx="5426595" cy="1240525"/>
            </a:xfrm>
          </p:grpSpPr>
          <p:sp>
            <p:nvSpPr>
              <p:cNvPr id="31" name="Cornice 30">
                <a:extLst>
                  <a:ext uri="{FF2B5EF4-FFF2-40B4-BE49-F238E27FC236}">
                    <a16:creationId xmlns:a16="http://schemas.microsoft.com/office/drawing/2014/main" id="{4A9856E9-52A0-E940-AB23-3603F3556278}"/>
                  </a:ext>
                </a:extLst>
              </p:cNvPr>
              <p:cNvSpPr/>
              <p:nvPr/>
            </p:nvSpPr>
            <p:spPr>
              <a:xfrm>
                <a:off x="15959874" y="3031119"/>
                <a:ext cx="1482810" cy="1194892"/>
              </a:xfrm>
              <a:prstGeom prst="frame">
                <a:avLst/>
              </a:prstGeom>
              <a:solidFill>
                <a:srgbClr val="FF0000"/>
              </a:soli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50800" tIns="50800" rIns="50800" bIns="50800" numCol="1" spcCol="38100" rtlCol="0" anchor="ctr">
                <a:spAutoFit/>
              </a:bodyPr>
              <a:lstStyle/>
              <a:p>
                <a:pPr marL="0" marR="0" indent="0" algn="ctr" defTabSz="11303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it-IT" sz="3200" b="0" i="0" u="none" strike="noStrike" cap="none" spc="0" normalizeH="0" baseline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Graphik"/>
                  <a:ea typeface="Graphik"/>
                  <a:cs typeface="Graphik"/>
                  <a:sym typeface="Graphik"/>
                </a:endParaRPr>
              </a:p>
            </p:txBody>
          </p:sp>
          <p:cxnSp>
            <p:nvCxnSpPr>
              <p:cNvPr id="32" name="Connettore 2 31">
                <a:extLst>
                  <a:ext uri="{FF2B5EF4-FFF2-40B4-BE49-F238E27FC236}">
                    <a16:creationId xmlns:a16="http://schemas.microsoft.com/office/drawing/2014/main" id="{DD90B136-AD04-B04D-A43A-EF638F0FF600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7380465" y="2985486"/>
                <a:ext cx="4006004" cy="704240"/>
              </a:xfrm>
              <a:prstGeom prst="straightConnector1">
                <a:avLst/>
              </a:prstGeom>
              <a:noFill/>
              <a:ln w="76200" cap="flat">
                <a:solidFill>
                  <a:srgbClr val="FF0000"/>
                </a:solidFill>
                <a:prstDash val="solid"/>
                <a:miter lim="400000"/>
                <a:tailEnd type="triangle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</p:grpSp>
        <p:sp>
          <p:nvSpPr>
            <p:cNvPr id="36" name="CasellaDiTesto 35">
              <a:extLst>
                <a:ext uri="{FF2B5EF4-FFF2-40B4-BE49-F238E27FC236}">
                  <a16:creationId xmlns:a16="http://schemas.microsoft.com/office/drawing/2014/main" id="{A97BE130-1A43-7D4D-8911-43AE8F7319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570859" y="5291589"/>
              <a:ext cx="3024187" cy="2086725"/>
            </a:xfrm>
            <a:prstGeom prst="rect">
              <a:avLst/>
            </a:prstGeom>
            <a:noFill/>
            <a:ln w="44450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3600" b="1" dirty="0">
                  <a:solidFill>
                    <a:srgbClr val="FF0000"/>
                  </a:solidFill>
                  <a:latin typeface="Helvetica Neue"/>
                  <a:ea typeface="Helvetica Neue"/>
                  <a:cs typeface="Helvetica Neue"/>
                </a:rPr>
                <a:t>Valore maggiore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3600" b="1" dirty="0">
                  <a:solidFill>
                    <a:srgbClr val="5E5E5E"/>
                  </a:solidFill>
                  <a:latin typeface="Helvetica Neue"/>
                  <a:ea typeface="Helvetica Neue"/>
                  <a:cs typeface="Helvetica Neue"/>
                </a:rPr>
                <a:t>di tutti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t-IT" sz="3600" b="1" dirty="0">
                  <a:solidFill>
                    <a:srgbClr val="5E5E5E"/>
                  </a:solidFill>
                  <a:latin typeface="Helvetica Neue"/>
                  <a:ea typeface="Helvetica Neue"/>
                  <a:cs typeface="Helvetica Neue"/>
                </a:rPr>
                <a:t>gli altri</a:t>
              </a:r>
            </a:p>
          </p:txBody>
        </p:sp>
      </p:grpSp>
      <p:grpSp>
        <p:nvGrpSpPr>
          <p:cNvPr id="41" name="Gruppo 40">
            <a:extLst>
              <a:ext uri="{FF2B5EF4-FFF2-40B4-BE49-F238E27FC236}">
                <a16:creationId xmlns:a16="http://schemas.microsoft.com/office/drawing/2014/main" id="{F3CD4896-9949-AA47-8D21-EF33735503A8}"/>
              </a:ext>
            </a:extLst>
          </p:cNvPr>
          <p:cNvGrpSpPr/>
          <p:nvPr/>
        </p:nvGrpSpPr>
        <p:grpSpPr>
          <a:xfrm>
            <a:off x="7548989" y="6705519"/>
            <a:ext cx="15993290" cy="3036955"/>
            <a:chOff x="7548989" y="6705519"/>
            <a:chExt cx="15993290" cy="3036955"/>
          </a:xfrm>
        </p:grpSpPr>
        <p:grpSp>
          <p:nvGrpSpPr>
            <p:cNvPr id="25" name="Gruppo 24">
              <a:extLst>
                <a:ext uri="{FF2B5EF4-FFF2-40B4-BE49-F238E27FC236}">
                  <a16:creationId xmlns:a16="http://schemas.microsoft.com/office/drawing/2014/main" id="{B0FCB00F-C678-F94C-8A6F-70801FEB8A83}"/>
                </a:ext>
              </a:extLst>
            </p:cNvPr>
            <p:cNvGrpSpPr/>
            <p:nvPr/>
          </p:nvGrpSpPr>
          <p:grpSpPr>
            <a:xfrm>
              <a:off x="7548989" y="6705519"/>
              <a:ext cx="12444242" cy="2729179"/>
              <a:chOff x="15178218" y="3031119"/>
              <a:chExt cx="12444242" cy="2729179"/>
            </a:xfrm>
          </p:grpSpPr>
          <p:sp>
            <p:nvSpPr>
              <p:cNvPr id="26" name="Cornice 25">
                <a:extLst>
                  <a:ext uri="{FF2B5EF4-FFF2-40B4-BE49-F238E27FC236}">
                    <a16:creationId xmlns:a16="http://schemas.microsoft.com/office/drawing/2014/main" id="{1C6D0D6A-A9A8-9F4A-9375-08BB256DABEE}"/>
                  </a:ext>
                </a:extLst>
              </p:cNvPr>
              <p:cNvSpPr/>
              <p:nvPr/>
            </p:nvSpPr>
            <p:spPr>
              <a:xfrm>
                <a:off x="15178218" y="3031119"/>
                <a:ext cx="3572093" cy="1194892"/>
              </a:xfrm>
              <a:prstGeom prst="frame">
                <a:avLst/>
              </a:prstGeom>
              <a:solidFill>
                <a:srgbClr val="FF0000"/>
              </a:solidFill>
              <a:ln w="1270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50800" tIns="50800" rIns="50800" bIns="50800" numCol="1" spcCol="38100" rtlCol="0" anchor="ctr">
                <a:spAutoFit/>
              </a:bodyPr>
              <a:lstStyle/>
              <a:p>
                <a:pPr marL="0" marR="0" indent="0" algn="ctr" defTabSz="11303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it-IT" sz="3200" b="0" i="0" u="none" strike="noStrike" cap="none" spc="0" normalizeH="0" baseline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Graphik"/>
                  <a:ea typeface="Graphik"/>
                  <a:cs typeface="Graphik"/>
                  <a:sym typeface="Graphik"/>
                </a:endParaRPr>
              </a:p>
            </p:txBody>
          </p:sp>
          <p:cxnSp>
            <p:nvCxnSpPr>
              <p:cNvPr id="27" name="Connettore 2 26">
                <a:extLst>
                  <a:ext uri="{FF2B5EF4-FFF2-40B4-BE49-F238E27FC236}">
                    <a16:creationId xmlns:a16="http://schemas.microsoft.com/office/drawing/2014/main" id="{EBA1262B-298B-8641-BAA1-BCC70E826B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700883" y="3732850"/>
                <a:ext cx="8921577" cy="2027448"/>
              </a:xfrm>
              <a:prstGeom prst="straightConnector1">
                <a:avLst/>
              </a:prstGeom>
              <a:noFill/>
              <a:ln w="76200" cap="flat">
                <a:solidFill>
                  <a:srgbClr val="FF0000"/>
                </a:solidFill>
                <a:prstDash val="solid"/>
                <a:miter lim="400000"/>
                <a:tailEnd type="triangle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</p:grpSp>
        <p:sp>
          <p:nvSpPr>
            <p:cNvPr id="37" name="CasellaDiTesto 36">
              <a:extLst>
                <a:ext uri="{FF2B5EF4-FFF2-40B4-BE49-F238E27FC236}">
                  <a16:creationId xmlns:a16="http://schemas.microsoft.com/office/drawing/2014/main" id="{BF7CB106-1036-C34C-A63B-6F7646813C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518092" y="8542145"/>
              <a:ext cx="3024187" cy="1200329"/>
            </a:xfrm>
            <a:prstGeom prst="rect">
              <a:avLst/>
            </a:prstGeom>
            <a:solidFill>
              <a:srgbClr val="FF0000"/>
            </a:solidFill>
            <a:ln w="444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hangingPunct="1">
                <a:spcBef>
                  <a:spcPts val="0"/>
                </a:spcBef>
                <a:defRPr/>
              </a:pPr>
              <a:r>
                <a:rPr lang="it-IT" sz="8000" b="1" dirty="0">
                  <a:solidFill>
                    <a:schemeClr val="bg1"/>
                  </a:solidFill>
                  <a:latin typeface="Helvetica Neue Condensed Black" panose="02000503000000020004" pitchFamily="2" charset="0"/>
                  <a:ea typeface="Helvetica Neue Condensed Black" panose="02000503000000020004" pitchFamily="2" charset="0"/>
                  <a:cs typeface="Helvetica Neue Condensed Black" panose="02000503000000020004" pitchFamily="2" charset="0"/>
                </a:rPr>
                <a:t>MODA</a:t>
              </a:r>
              <a:endParaRPr lang="it-IT" sz="80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760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5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5" grpId="0"/>
      <p:bldP spid="14" grpId="0"/>
      <p:bldP spid="16" grpId="0"/>
      <p:bldP spid="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F2469F74-B882-1B40-8DC5-5D2EECD77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6051" y="11645342"/>
            <a:ext cx="2245438" cy="1515440"/>
          </a:xfrm>
          <a:prstGeom prst="rect">
            <a:avLst/>
          </a:prstGeom>
        </p:spPr>
      </p:pic>
      <p:sp>
        <p:nvSpPr>
          <p:cNvPr id="6" name="La maestra Margherita ha fatto un’indagine in classe per vedere…">
            <a:extLst>
              <a:ext uri="{FF2B5EF4-FFF2-40B4-BE49-F238E27FC236}">
                <a16:creationId xmlns:a16="http://schemas.microsoft.com/office/drawing/2014/main" id="{9998D9C6-13B0-494F-B84A-18056551CDA6}"/>
              </a:ext>
            </a:extLst>
          </p:cNvPr>
          <p:cNvSpPr txBox="1"/>
          <p:nvPr/>
        </p:nvSpPr>
        <p:spPr>
          <a:xfrm>
            <a:off x="7592542" y="396408"/>
            <a:ext cx="13574713" cy="9473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Vediamo un altro esempio…</a:t>
            </a:r>
          </a:p>
        </p:txBody>
      </p:sp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0C2ECE72-3BDB-A14E-843D-817FBB4BB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20229" y="2152468"/>
            <a:ext cx="4671643" cy="2585323"/>
          </a:xfrm>
          <a:prstGeom prst="rect">
            <a:avLst/>
          </a:prstGeom>
          <a:noFill/>
          <a:ln w="444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hangingPunct="1">
              <a:spcBef>
                <a:spcPts val="0"/>
              </a:spcBef>
              <a:defRPr/>
            </a:pP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E se i dati sono rappresentati </a:t>
            </a:r>
            <a:b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in un grafico anziché </a:t>
            </a:r>
            <a:b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36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in una tabella…</a:t>
            </a:r>
          </a:p>
        </p:txBody>
      </p:sp>
      <p:graphicFrame>
        <p:nvGraphicFramePr>
          <p:cNvPr id="28" name="Grafico 27">
            <a:extLst>
              <a:ext uri="{FF2B5EF4-FFF2-40B4-BE49-F238E27FC236}">
                <a16:creationId xmlns:a16="http://schemas.microsoft.com/office/drawing/2014/main" id="{99725B6C-DF7C-D149-82E9-D2D0E668329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4020505"/>
              </p:ext>
            </p:extLst>
          </p:nvPr>
        </p:nvGraphicFramePr>
        <p:xfrm>
          <a:off x="5859315" y="1481065"/>
          <a:ext cx="12092459" cy="107142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0" name="Gruppo 39">
            <a:extLst>
              <a:ext uri="{FF2B5EF4-FFF2-40B4-BE49-F238E27FC236}">
                <a16:creationId xmlns:a16="http://schemas.microsoft.com/office/drawing/2014/main" id="{94E10D02-AFE3-7248-BE71-060444778C2C}"/>
              </a:ext>
            </a:extLst>
          </p:cNvPr>
          <p:cNvGrpSpPr/>
          <p:nvPr/>
        </p:nvGrpSpPr>
        <p:grpSpPr>
          <a:xfrm>
            <a:off x="10502652" y="3405653"/>
            <a:ext cx="12661152" cy="4227548"/>
            <a:chOff x="15573013" y="7216177"/>
            <a:chExt cx="12661152" cy="4227548"/>
          </a:xfrm>
        </p:grpSpPr>
        <p:cxnSp>
          <p:nvCxnSpPr>
            <p:cNvPr id="32" name="Connettore 2 31">
              <a:extLst>
                <a:ext uri="{FF2B5EF4-FFF2-40B4-BE49-F238E27FC236}">
                  <a16:creationId xmlns:a16="http://schemas.microsoft.com/office/drawing/2014/main" id="{DD90B136-AD04-B04D-A43A-EF638F0FF600}"/>
                </a:ext>
              </a:extLst>
            </p:cNvPr>
            <p:cNvCxnSpPr>
              <a:cxnSpLocks/>
            </p:cNvCxnSpPr>
            <p:nvPr/>
          </p:nvCxnSpPr>
          <p:spPr>
            <a:xfrm>
              <a:off x="15573013" y="7216177"/>
              <a:ext cx="8543044" cy="3019908"/>
            </a:xfrm>
            <a:prstGeom prst="straightConnector1">
              <a:avLst/>
            </a:prstGeom>
            <a:noFill/>
            <a:ln w="76200" cap="flat">
              <a:solidFill>
                <a:srgbClr val="FF0000"/>
              </a:solidFill>
              <a:prstDash val="solid"/>
              <a:miter lim="400000"/>
              <a:tailEnd type="triangle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sp>
          <p:nvSpPr>
            <p:cNvPr id="36" name="CasellaDiTesto 35">
              <a:extLst>
                <a:ext uri="{FF2B5EF4-FFF2-40B4-BE49-F238E27FC236}">
                  <a16:creationId xmlns:a16="http://schemas.microsoft.com/office/drawing/2014/main" id="{A97BE130-1A43-7D4D-8911-43AE8F7319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209978" y="9357000"/>
              <a:ext cx="3024187" cy="2086725"/>
            </a:xfrm>
            <a:prstGeom prst="rect">
              <a:avLst/>
            </a:prstGeom>
            <a:noFill/>
            <a:ln w="44450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hangingPunct="1">
                <a:spcBef>
                  <a:spcPts val="0"/>
                </a:spcBef>
                <a:defRPr/>
              </a:pPr>
              <a:r>
                <a:rPr lang="it-IT" sz="3600" b="1" dirty="0">
                  <a:solidFill>
                    <a:srgbClr val="5E5E5E"/>
                  </a:solidFill>
                  <a:latin typeface="Helvetica Neue"/>
                  <a:ea typeface="Helvetica Neue"/>
                  <a:cs typeface="Helvetica Neue"/>
                </a:rPr>
                <a:t>Barra </a:t>
              </a:r>
              <a:br>
                <a:rPr lang="it-IT" sz="3600" b="1" dirty="0">
                  <a:solidFill>
                    <a:srgbClr val="5E5E5E"/>
                  </a:solidFill>
                  <a:latin typeface="Helvetica Neue"/>
                  <a:ea typeface="Helvetica Neue"/>
                  <a:cs typeface="Helvetica Neue"/>
                </a:rPr>
              </a:br>
              <a:r>
                <a:rPr lang="it-IT" sz="3600" b="1" dirty="0">
                  <a:solidFill>
                    <a:srgbClr val="FF0000"/>
                  </a:solidFill>
                  <a:latin typeface="Helvetica Neue"/>
                  <a:ea typeface="Helvetica Neue"/>
                  <a:cs typeface="Helvetica Neue"/>
                </a:rPr>
                <a:t>più alta </a:t>
              </a:r>
            </a:p>
            <a:p>
              <a:pPr algn="ctr" hangingPunct="1">
                <a:spcBef>
                  <a:spcPts val="0"/>
                </a:spcBef>
                <a:defRPr/>
              </a:pPr>
              <a:r>
                <a:rPr lang="it-IT" sz="3600" b="1" dirty="0">
                  <a:solidFill>
                    <a:srgbClr val="5E5E5E"/>
                  </a:solidFill>
                  <a:latin typeface="Helvetica Neue"/>
                  <a:ea typeface="Helvetica Neue"/>
                  <a:cs typeface="Helvetica Neue"/>
                </a:rPr>
                <a:t>di tutte </a:t>
              </a:r>
            </a:p>
            <a:p>
              <a:pPr algn="ctr" hangingPunct="1">
                <a:spcBef>
                  <a:spcPts val="0"/>
                </a:spcBef>
                <a:defRPr/>
              </a:pPr>
              <a:r>
                <a:rPr lang="it-IT" sz="3600" b="1" dirty="0">
                  <a:solidFill>
                    <a:srgbClr val="5E5E5E"/>
                  </a:solidFill>
                  <a:latin typeface="Helvetica Neue"/>
                  <a:ea typeface="Helvetica Neue"/>
                  <a:cs typeface="Helvetica Neue"/>
                </a:rPr>
                <a:t>le altre</a:t>
              </a:r>
            </a:p>
          </p:txBody>
        </p:sp>
      </p:grpSp>
      <p:grpSp>
        <p:nvGrpSpPr>
          <p:cNvPr id="33" name="Gruppo 32">
            <a:extLst>
              <a:ext uri="{FF2B5EF4-FFF2-40B4-BE49-F238E27FC236}">
                <a16:creationId xmlns:a16="http://schemas.microsoft.com/office/drawing/2014/main" id="{23231FD1-6E8B-8048-8EA5-E4ACCD100F10}"/>
              </a:ext>
            </a:extLst>
          </p:cNvPr>
          <p:cNvGrpSpPr/>
          <p:nvPr/>
        </p:nvGrpSpPr>
        <p:grpSpPr>
          <a:xfrm>
            <a:off x="10997514" y="9175441"/>
            <a:ext cx="12794358" cy="2785900"/>
            <a:chOff x="16286178" y="6172814"/>
            <a:chExt cx="12794358" cy="2785900"/>
          </a:xfrm>
        </p:grpSpPr>
        <p:cxnSp>
          <p:nvCxnSpPr>
            <p:cNvPr id="35" name="Connettore 2 34">
              <a:extLst>
                <a:ext uri="{FF2B5EF4-FFF2-40B4-BE49-F238E27FC236}">
                  <a16:creationId xmlns:a16="http://schemas.microsoft.com/office/drawing/2014/main" id="{4BBAB9C4-0882-E34A-ACDB-469604925E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286178" y="6610931"/>
              <a:ext cx="8748583" cy="2347783"/>
            </a:xfrm>
            <a:prstGeom prst="straightConnector1">
              <a:avLst/>
            </a:prstGeom>
            <a:noFill/>
            <a:ln w="76200" cap="flat">
              <a:solidFill>
                <a:srgbClr val="FF0000"/>
              </a:solidFill>
              <a:prstDash val="solid"/>
              <a:miter lim="400000"/>
              <a:tailEnd type="triangle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sp>
          <p:nvSpPr>
            <p:cNvPr id="38" name="CasellaDiTesto 37">
              <a:extLst>
                <a:ext uri="{FF2B5EF4-FFF2-40B4-BE49-F238E27FC236}">
                  <a16:creationId xmlns:a16="http://schemas.microsoft.com/office/drawing/2014/main" id="{DCDCCFD6-7391-B049-9E67-DB5AA3430B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556950" y="6172814"/>
              <a:ext cx="3523586" cy="1200329"/>
            </a:xfrm>
            <a:prstGeom prst="rect">
              <a:avLst/>
            </a:prstGeom>
            <a:solidFill>
              <a:srgbClr val="FF0000"/>
            </a:solidFill>
            <a:ln w="444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hangingPunct="1">
                <a:spcBef>
                  <a:spcPts val="0"/>
                </a:spcBef>
                <a:defRPr/>
              </a:pPr>
              <a:r>
                <a:rPr lang="it-IT" sz="8000" b="1" dirty="0">
                  <a:solidFill>
                    <a:schemeClr val="bg1"/>
                  </a:solidFill>
                  <a:latin typeface="Helvetica Neue Condensed Black" panose="02000503000000020004" pitchFamily="2" charset="0"/>
                  <a:ea typeface="Helvetica Neue Condensed Black" panose="02000503000000020004" pitchFamily="2" charset="0"/>
                  <a:cs typeface="Helvetica Neue Condensed Black" panose="02000503000000020004" pitchFamily="2" charset="0"/>
                </a:rPr>
                <a:t>MODA</a:t>
              </a:r>
            </a:p>
          </p:txBody>
        </p:sp>
      </p:grpSp>
      <p:pic>
        <p:nvPicPr>
          <p:cNvPr id="42" name="Immagine 41">
            <a:extLst>
              <a:ext uri="{FF2B5EF4-FFF2-40B4-BE49-F238E27FC236}">
                <a16:creationId xmlns:a16="http://schemas.microsoft.com/office/drawing/2014/main" id="{486634B3-A81A-9942-A1F6-404C339A29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956" y="4473162"/>
            <a:ext cx="2582843" cy="5048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41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po 10">
            <a:extLst>
              <a:ext uri="{FF2B5EF4-FFF2-40B4-BE49-F238E27FC236}">
                <a16:creationId xmlns:a16="http://schemas.microsoft.com/office/drawing/2014/main" id="{EBE3E502-39B6-5844-862E-78AFCF6B40D3}"/>
              </a:ext>
            </a:extLst>
          </p:cNvPr>
          <p:cNvGrpSpPr/>
          <p:nvPr/>
        </p:nvGrpSpPr>
        <p:grpSpPr>
          <a:xfrm>
            <a:off x="9292281" y="8291210"/>
            <a:ext cx="14370922" cy="2696123"/>
            <a:chOff x="9292281" y="8291210"/>
            <a:chExt cx="14370922" cy="2696123"/>
          </a:xfrm>
        </p:grpSpPr>
        <p:grpSp>
          <p:nvGrpSpPr>
            <p:cNvPr id="33" name="Gruppo 32">
              <a:extLst>
                <a:ext uri="{FF2B5EF4-FFF2-40B4-BE49-F238E27FC236}">
                  <a16:creationId xmlns:a16="http://schemas.microsoft.com/office/drawing/2014/main" id="{23231FD1-6E8B-8048-8EA5-E4ACCD100F10}"/>
                </a:ext>
              </a:extLst>
            </p:cNvPr>
            <p:cNvGrpSpPr/>
            <p:nvPr/>
          </p:nvGrpSpPr>
          <p:grpSpPr>
            <a:xfrm>
              <a:off x="9292281" y="8291210"/>
              <a:ext cx="14370922" cy="2696123"/>
              <a:chOff x="14580945" y="5288583"/>
              <a:chExt cx="14370922" cy="2696123"/>
            </a:xfrm>
          </p:grpSpPr>
          <p:cxnSp>
            <p:nvCxnSpPr>
              <p:cNvPr id="35" name="Connettore 2 34">
                <a:extLst>
                  <a:ext uri="{FF2B5EF4-FFF2-40B4-BE49-F238E27FC236}">
                    <a16:creationId xmlns:a16="http://schemas.microsoft.com/office/drawing/2014/main" id="{4BBAB9C4-0882-E34A-ACDB-469604925E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580945" y="6840099"/>
                <a:ext cx="10602097" cy="92113"/>
              </a:xfrm>
              <a:prstGeom prst="straightConnector1">
                <a:avLst/>
              </a:prstGeom>
              <a:noFill/>
              <a:ln w="76200" cap="flat">
                <a:solidFill>
                  <a:srgbClr val="FF0000"/>
                </a:solidFill>
                <a:prstDash val="solid"/>
                <a:miter lim="400000"/>
                <a:tailEnd type="triangle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38" name="CasellaDiTesto 37">
                <a:extLst>
                  <a:ext uri="{FF2B5EF4-FFF2-40B4-BE49-F238E27FC236}">
                    <a16:creationId xmlns:a16="http://schemas.microsoft.com/office/drawing/2014/main" id="{DCDCCFD6-7391-B049-9E67-DB5AA3430B7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5428281" y="5288583"/>
                <a:ext cx="3523586" cy="2696123"/>
              </a:xfrm>
              <a:prstGeom prst="rect">
                <a:avLst/>
              </a:prstGeom>
              <a:solidFill>
                <a:srgbClr val="FF0000"/>
              </a:solidFill>
              <a:ln w="44450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 hangingPunct="1">
                  <a:spcBef>
                    <a:spcPts val="0"/>
                  </a:spcBef>
                  <a:defRPr/>
                </a:pPr>
                <a:r>
                  <a:rPr lang="it-IT" sz="3600" b="1" dirty="0">
                    <a:solidFill>
                      <a:schemeClr val="bg1"/>
                    </a:solidFill>
                    <a:latin typeface="Helvetica Neue"/>
                    <a:ea typeface="Helvetica Neue"/>
                    <a:cs typeface="Helvetica Neue"/>
                  </a:rPr>
                  <a:t>In questo caso esiste più </a:t>
                </a:r>
              </a:p>
              <a:p>
                <a:pPr algn="ctr" hangingPunct="1">
                  <a:spcBef>
                    <a:spcPts val="0"/>
                  </a:spcBef>
                  <a:defRPr/>
                </a:pPr>
                <a:r>
                  <a:rPr lang="it-IT" sz="3600" b="1" dirty="0">
                    <a:solidFill>
                      <a:schemeClr val="bg1"/>
                    </a:solidFill>
                    <a:latin typeface="Helvetica Neue"/>
                    <a:ea typeface="Helvetica Neue"/>
                    <a:cs typeface="Helvetica Neue"/>
                  </a:rPr>
                  <a:t>di una</a:t>
                </a:r>
                <a:r>
                  <a:rPr lang="it-IT" sz="3600" b="1" dirty="0">
                    <a:solidFill>
                      <a:srgbClr val="5E5E5E"/>
                    </a:solidFill>
                    <a:latin typeface="Helvetica Neue"/>
                    <a:ea typeface="Helvetica Neue"/>
                    <a:cs typeface="Helvetica Neue"/>
                  </a:rPr>
                  <a:t> </a:t>
                </a:r>
                <a:r>
                  <a:rPr lang="it-IT" sz="8000" b="1" dirty="0">
                    <a:solidFill>
                      <a:schemeClr val="bg1"/>
                    </a:solidFill>
                    <a:latin typeface="Helvetica Neue Condensed Black" panose="02000503000000020004" pitchFamily="2" charset="0"/>
                    <a:ea typeface="Helvetica Neue Condensed Black" panose="02000503000000020004" pitchFamily="2" charset="0"/>
                    <a:cs typeface="Helvetica Neue Condensed Black" panose="02000503000000020004" pitchFamily="2" charset="0"/>
                  </a:rPr>
                  <a:t>MODA</a:t>
                </a:r>
              </a:p>
            </p:txBody>
          </p:sp>
        </p:grpSp>
        <p:cxnSp>
          <p:nvCxnSpPr>
            <p:cNvPr id="22" name="Connettore 2 21">
              <a:extLst>
                <a:ext uri="{FF2B5EF4-FFF2-40B4-BE49-F238E27FC236}">
                  <a16:creationId xmlns:a16="http://schemas.microsoft.com/office/drawing/2014/main" id="{EA0689EB-87F9-D045-826D-7D043F2311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95220" y="10354965"/>
              <a:ext cx="8649730" cy="222419"/>
            </a:xfrm>
            <a:prstGeom prst="straightConnector1">
              <a:avLst/>
            </a:prstGeom>
            <a:noFill/>
            <a:ln w="76200" cap="flat">
              <a:solidFill>
                <a:srgbClr val="FF0000"/>
              </a:solidFill>
              <a:prstDash val="solid"/>
              <a:miter lim="400000"/>
              <a:tailEnd type="triangle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3" name="Immagine 2">
            <a:extLst>
              <a:ext uri="{FF2B5EF4-FFF2-40B4-BE49-F238E27FC236}">
                <a16:creationId xmlns:a16="http://schemas.microsoft.com/office/drawing/2014/main" id="{F2469F74-B882-1B40-8DC5-5D2EECD77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6051" y="11645342"/>
            <a:ext cx="2245438" cy="1515440"/>
          </a:xfrm>
          <a:prstGeom prst="rect">
            <a:avLst/>
          </a:prstGeom>
        </p:spPr>
      </p:pic>
      <p:sp>
        <p:nvSpPr>
          <p:cNvPr id="6" name="La maestra Margherita ha fatto un’indagine in classe per vedere…">
            <a:extLst>
              <a:ext uri="{FF2B5EF4-FFF2-40B4-BE49-F238E27FC236}">
                <a16:creationId xmlns:a16="http://schemas.microsoft.com/office/drawing/2014/main" id="{9998D9C6-13B0-494F-B84A-18056551CDA6}"/>
              </a:ext>
            </a:extLst>
          </p:cNvPr>
          <p:cNvSpPr txBox="1"/>
          <p:nvPr/>
        </p:nvSpPr>
        <p:spPr>
          <a:xfrm>
            <a:off x="7592542" y="396408"/>
            <a:ext cx="14624907" cy="18753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50800" tIns="50800" rIns="50800" bIns="50800">
            <a:spAutoFit/>
          </a:bodyPr>
          <a:lstStyle/>
          <a:p>
            <a:pPr hangingPunct="1"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Attenzione! </a:t>
            </a:r>
          </a:p>
          <a:p>
            <a:pPr hangingPunct="1"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Non è detto che la MODA sia sempre un valore unico.</a:t>
            </a:r>
          </a:p>
          <a:p>
            <a:pPr hangingPunct="1">
              <a:spcBef>
                <a:spcPts val="0"/>
              </a:spcBef>
              <a:defRPr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Se il grafico delle preferenze fosse</a:t>
            </a:r>
            <a:r>
              <a:rPr lang="it-IT" dirty="0"/>
              <a:t> </a:t>
            </a: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stato questo…</a:t>
            </a:r>
          </a:p>
        </p:txBody>
      </p:sp>
      <p:pic>
        <p:nvPicPr>
          <p:cNvPr id="42" name="Immagine 41">
            <a:extLst>
              <a:ext uri="{FF2B5EF4-FFF2-40B4-BE49-F238E27FC236}">
                <a16:creationId xmlns:a16="http://schemas.microsoft.com/office/drawing/2014/main" id="{486634B3-A81A-9942-A1F6-404C339A29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640" y="3242926"/>
            <a:ext cx="2582843" cy="5048284"/>
          </a:xfrm>
          <a:prstGeom prst="rect">
            <a:avLst/>
          </a:prstGeom>
        </p:spPr>
      </p:pic>
      <p:grpSp>
        <p:nvGrpSpPr>
          <p:cNvPr id="8" name="Gruppo 7">
            <a:extLst>
              <a:ext uri="{FF2B5EF4-FFF2-40B4-BE49-F238E27FC236}">
                <a16:creationId xmlns:a16="http://schemas.microsoft.com/office/drawing/2014/main" id="{41C9935E-6683-9443-8E9D-1C3C5668976D}"/>
              </a:ext>
            </a:extLst>
          </p:cNvPr>
          <p:cNvGrpSpPr/>
          <p:nvPr/>
        </p:nvGrpSpPr>
        <p:grpSpPr>
          <a:xfrm>
            <a:off x="9604822" y="4102442"/>
            <a:ext cx="13558982" cy="3530759"/>
            <a:chOff x="9604822" y="4102442"/>
            <a:chExt cx="13558982" cy="3530759"/>
          </a:xfrm>
        </p:grpSpPr>
        <p:grpSp>
          <p:nvGrpSpPr>
            <p:cNvPr id="40" name="Gruppo 39">
              <a:extLst>
                <a:ext uri="{FF2B5EF4-FFF2-40B4-BE49-F238E27FC236}">
                  <a16:creationId xmlns:a16="http://schemas.microsoft.com/office/drawing/2014/main" id="{94E10D02-AFE3-7248-BE71-060444778C2C}"/>
                </a:ext>
              </a:extLst>
            </p:cNvPr>
            <p:cNvGrpSpPr/>
            <p:nvPr/>
          </p:nvGrpSpPr>
          <p:grpSpPr>
            <a:xfrm>
              <a:off x="12257903" y="4102442"/>
              <a:ext cx="10905901" cy="3530759"/>
              <a:chOff x="17328264" y="7912966"/>
              <a:chExt cx="10905901" cy="3530759"/>
            </a:xfrm>
          </p:grpSpPr>
          <p:sp>
            <p:nvSpPr>
              <p:cNvPr id="36" name="CasellaDiTesto 35">
                <a:extLst>
                  <a:ext uri="{FF2B5EF4-FFF2-40B4-BE49-F238E27FC236}">
                    <a16:creationId xmlns:a16="http://schemas.microsoft.com/office/drawing/2014/main" id="{A97BE130-1A43-7D4D-8911-43AE8F73192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5209978" y="9357000"/>
                <a:ext cx="3024187" cy="2086725"/>
              </a:xfrm>
              <a:prstGeom prst="rect">
                <a:avLst/>
              </a:prstGeom>
              <a:noFill/>
              <a:ln w="44450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hangingPunct="1">
                  <a:spcBef>
                    <a:spcPts val="0"/>
                  </a:spcBef>
                  <a:defRPr/>
                </a:pPr>
                <a:r>
                  <a:rPr lang="it-IT" sz="3600" b="1" dirty="0">
                    <a:solidFill>
                      <a:srgbClr val="5E5E5E"/>
                    </a:solidFill>
                    <a:latin typeface="Helvetica Neue"/>
                    <a:ea typeface="Helvetica Neue"/>
                    <a:cs typeface="Helvetica Neue"/>
                  </a:rPr>
                  <a:t>Due barre con </a:t>
                </a:r>
                <a:r>
                  <a:rPr lang="it-IT" sz="3600" b="1" dirty="0">
                    <a:solidFill>
                      <a:srgbClr val="FF0000"/>
                    </a:solidFill>
                    <a:latin typeface="Helvetica Neue"/>
                    <a:ea typeface="Helvetica Neue"/>
                    <a:cs typeface="Helvetica Neue"/>
                  </a:rPr>
                  <a:t>uguale altezza massima </a:t>
                </a:r>
              </a:p>
            </p:txBody>
          </p:sp>
          <p:cxnSp>
            <p:nvCxnSpPr>
              <p:cNvPr id="32" name="Connettore 2 31">
                <a:extLst>
                  <a:ext uri="{FF2B5EF4-FFF2-40B4-BE49-F238E27FC236}">
                    <a16:creationId xmlns:a16="http://schemas.microsoft.com/office/drawing/2014/main" id="{DD90B136-AD04-B04D-A43A-EF638F0FF60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328264" y="7912966"/>
                <a:ext cx="7661189" cy="1444034"/>
              </a:xfrm>
              <a:prstGeom prst="straightConnector1">
                <a:avLst/>
              </a:prstGeom>
              <a:noFill/>
              <a:ln w="76200" cap="flat">
                <a:solidFill>
                  <a:srgbClr val="FF0000"/>
                </a:solidFill>
                <a:prstDash val="solid"/>
                <a:miter lim="400000"/>
                <a:tailEnd type="triangle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</p:grpSp>
        <p:cxnSp>
          <p:nvCxnSpPr>
            <p:cNvPr id="17" name="Connettore 2 16">
              <a:extLst>
                <a:ext uri="{FF2B5EF4-FFF2-40B4-BE49-F238E27FC236}">
                  <a16:creationId xmlns:a16="http://schemas.microsoft.com/office/drawing/2014/main" id="{83FA63BA-4AC9-FF4C-82B5-1622615AF85B}"/>
                </a:ext>
              </a:extLst>
            </p:cNvPr>
            <p:cNvCxnSpPr>
              <a:cxnSpLocks/>
            </p:cNvCxnSpPr>
            <p:nvPr/>
          </p:nvCxnSpPr>
          <p:spPr>
            <a:xfrm>
              <a:off x="9604822" y="4102442"/>
              <a:ext cx="10314270" cy="1927655"/>
            </a:xfrm>
            <a:prstGeom prst="straightConnector1">
              <a:avLst/>
            </a:prstGeom>
            <a:noFill/>
            <a:ln w="76200" cap="flat">
              <a:solidFill>
                <a:srgbClr val="FF0000"/>
              </a:solidFill>
              <a:prstDash val="solid"/>
              <a:miter lim="400000"/>
              <a:tailEnd type="triangle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14" name="Picture 21">
            <a:extLst>
              <a:ext uri="{FF2B5EF4-FFF2-40B4-BE49-F238E27FC236}">
                <a16:creationId xmlns:a16="http://schemas.microsoft.com/office/drawing/2014/main" id="{35D8F10D-682D-4840-A2F4-7256C9CCEE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2542" y="2535407"/>
            <a:ext cx="10602957" cy="9510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Immagine 28">
            <a:extLst>
              <a:ext uri="{FF2B5EF4-FFF2-40B4-BE49-F238E27FC236}">
                <a16:creationId xmlns:a16="http://schemas.microsoft.com/office/drawing/2014/main" id="{43ED4A92-F59B-5B42-A9DA-A245FFA1E6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463" y="5417890"/>
            <a:ext cx="2582843" cy="5048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00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F2469F74-B882-1B40-8DC5-5D2EECD77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6051" y="11645342"/>
            <a:ext cx="2245438" cy="1515440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7835EE91-7A94-DE4E-93F2-35CA5B9CB454}"/>
              </a:ext>
            </a:extLst>
          </p:cNvPr>
          <p:cNvSpPr/>
          <p:nvPr/>
        </p:nvSpPr>
        <p:spPr>
          <a:xfrm>
            <a:off x="5416509" y="2616294"/>
            <a:ext cx="13393737" cy="8321317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 hangingPunct="1">
              <a:lnSpc>
                <a:spcPts val="7000"/>
              </a:lnSpc>
              <a:spcBef>
                <a:spcPts val="0"/>
              </a:spcBef>
              <a:defRPr/>
            </a:pPr>
            <a:endParaRPr lang="it-IT" sz="5400" b="1" dirty="0">
              <a:solidFill>
                <a:schemeClr val="bg1"/>
              </a:solidFill>
              <a:latin typeface="Helvetica Neue"/>
              <a:ea typeface="Helvetica Neue"/>
              <a:cs typeface="Helvetica Neue"/>
            </a:endParaRPr>
          </a:p>
          <a:p>
            <a:pPr algn="ctr" hangingPunct="1">
              <a:lnSpc>
                <a:spcPts val="7000"/>
              </a:lnSpc>
              <a:spcBef>
                <a:spcPts val="0"/>
              </a:spcBef>
              <a:spcAft>
                <a:spcPts val="1200"/>
              </a:spcAft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Cos’è la</a:t>
            </a:r>
            <a:r>
              <a:rPr lang="it-IT" sz="5400" dirty="0"/>
              <a:t> </a:t>
            </a:r>
            <a:r>
              <a:rPr lang="it-IT" sz="8000" b="1" dirty="0">
                <a:solidFill>
                  <a:schemeClr val="bg1"/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MODA</a:t>
            </a:r>
            <a:r>
              <a:rPr lang="it-IT" sz="5400" dirty="0"/>
              <a:t> </a:t>
            </a: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statistica?</a:t>
            </a:r>
          </a:p>
          <a:p>
            <a:pPr algn="ctr" hangingPunct="1">
              <a:lnSpc>
                <a:spcPts val="5200"/>
              </a:lnSpc>
              <a:spcBef>
                <a:spcPts val="0"/>
              </a:spcBef>
              <a:defRPr/>
            </a:pPr>
            <a:r>
              <a:rPr lang="it-IT" sz="54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 </a:t>
            </a:r>
            <a:r>
              <a:rPr lang="it-IT" sz="48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La </a:t>
            </a:r>
            <a:r>
              <a:rPr lang="it-IT" sz="4800" b="1" dirty="0">
                <a:solidFill>
                  <a:schemeClr val="bg1"/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MODA</a:t>
            </a:r>
            <a:r>
              <a:rPr lang="it-IT" sz="48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 in statistica fornisce informazioni su cosa si verifica nella maggior parte </a:t>
            </a:r>
          </a:p>
          <a:p>
            <a:pPr algn="ctr" hangingPunct="1">
              <a:lnSpc>
                <a:spcPts val="5200"/>
              </a:lnSpc>
              <a:spcBef>
                <a:spcPts val="0"/>
              </a:spcBef>
              <a:defRPr/>
            </a:pPr>
            <a:r>
              <a:rPr lang="it-IT" sz="48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dei casi, ossia indica ciò che risulta </a:t>
            </a:r>
            <a:br>
              <a:rPr lang="it-IT" sz="48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48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più frequente.</a:t>
            </a:r>
          </a:p>
          <a:p>
            <a:pPr algn="ctr" hangingPunct="1">
              <a:lnSpc>
                <a:spcPct val="150000"/>
              </a:lnSpc>
              <a:spcBef>
                <a:spcPts val="0"/>
              </a:spcBef>
              <a:defRPr/>
            </a:pPr>
            <a:endParaRPr lang="it-IT" sz="2800" b="1" dirty="0">
              <a:solidFill>
                <a:schemeClr val="bg1"/>
              </a:solidFill>
              <a:latin typeface="Helvetica Neue"/>
              <a:ea typeface="Helvetica Neue"/>
              <a:cs typeface="Helvetica Neue"/>
            </a:endParaRPr>
          </a:p>
          <a:p>
            <a:pPr algn="ctr" hangingPunct="1">
              <a:lnSpc>
                <a:spcPts val="5200"/>
              </a:lnSpc>
              <a:spcBef>
                <a:spcPts val="0"/>
              </a:spcBef>
              <a:defRPr/>
            </a:pPr>
            <a:r>
              <a:rPr lang="it-IT" sz="48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La </a:t>
            </a:r>
            <a:r>
              <a:rPr lang="it-IT" sz="4800" b="1" dirty="0">
                <a:solidFill>
                  <a:schemeClr val="bg1"/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MODA</a:t>
            </a:r>
            <a:r>
              <a:rPr lang="it-IT" sz="48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, pertanto, permette di conoscere </a:t>
            </a:r>
            <a:br>
              <a:rPr lang="it-IT" sz="48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48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la caratteristica predominante (in numero) </a:t>
            </a:r>
            <a:br>
              <a:rPr lang="it-IT" sz="48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48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su tutte le altre</a:t>
            </a:r>
            <a:endParaRPr lang="it-IT" sz="4000" b="1" dirty="0">
              <a:solidFill>
                <a:schemeClr val="bg1"/>
              </a:solidFill>
              <a:latin typeface="Helvetica Neue"/>
              <a:ea typeface="Helvetica Neue"/>
              <a:cs typeface="Helvetica Neue"/>
            </a:endParaRPr>
          </a:p>
          <a:p>
            <a:pPr algn="ctr" hangingPunct="1">
              <a:lnSpc>
                <a:spcPct val="150000"/>
              </a:lnSpc>
              <a:spcBef>
                <a:spcPts val="0"/>
              </a:spcBef>
              <a:defRPr/>
            </a:pPr>
            <a:endParaRPr lang="it-IT" sz="4800" b="1" dirty="0">
              <a:solidFill>
                <a:schemeClr val="bg1"/>
              </a:solidFill>
              <a:latin typeface="Helvetica Neue"/>
              <a:ea typeface="Helvetica Neue"/>
              <a:cs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773477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F2469F74-B882-1B40-8DC5-5D2EECD77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6051" y="11645342"/>
            <a:ext cx="2245438" cy="1515440"/>
          </a:xfrm>
          <a:prstGeom prst="rect">
            <a:avLst/>
          </a:prstGeom>
        </p:spPr>
      </p:pic>
      <p:grpSp>
        <p:nvGrpSpPr>
          <p:cNvPr id="15" name="Gruppo 14">
            <a:extLst>
              <a:ext uri="{FF2B5EF4-FFF2-40B4-BE49-F238E27FC236}">
                <a16:creationId xmlns:a16="http://schemas.microsoft.com/office/drawing/2014/main" id="{5C4F445B-22DD-084E-8230-B14850335ADC}"/>
              </a:ext>
            </a:extLst>
          </p:cNvPr>
          <p:cNvGrpSpPr/>
          <p:nvPr/>
        </p:nvGrpSpPr>
        <p:grpSpPr>
          <a:xfrm>
            <a:off x="7311120" y="6398920"/>
            <a:ext cx="9792668" cy="6285785"/>
            <a:chOff x="7311120" y="6398920"/>
            <a:chExt cx="9792668" cy="6285785"/>
          </a:xfrm>
        </p:grpSpPr>
        <p:grpSp>
          <p:nvGrpSpPr>
            <p:cNvPr id="7" name="Gruppo 6">
              <a:extLst>
                <a:ext uri="{FF2B5EF4-FFF2-40B4-BE49-F238E27FC236}">
                  <a16:creationId xmlns:a16="http://schemas.microsoft.com/office/drawing/2014/main" id="{01F693C8-76C0-794C-9F81-C228DDC9CC65}"/>
                </a:ext>
              </a:extLst>
            </p:cNvPr>
            <p:cNvGrpSpPr/>
            <p:nvPr/>
          </p:nvGrpSpPr>
          <p:grpSpPr>
            <a:xfrm>
              <a:off x="7311120" y="6398920"/>
              <a:ext cx="8085399" cy="6285785"/>
              <a:chOff x="7311120" y="6398920"/>
              <a:chExt cx="8085399" cy="6285785"/>
            </a:xfrm>
          </p:grpSpPr>
          <p:grpSp>
            <p:nvGrpSpPr>
              <p:cNvPr id="8" name="Gruppo 7">
                <a:extLst>
                  <a:ext uri="{FF2B5EF4-FFF2-40B4-BE49-F238E27FC236}">
                    <a16:creationId xmlns:a16="http://schemas.microsoft.com/office/drawing/2014/main" id="{FFBD0846-45AB-874E-956B-DB93507884FD}"/>
                  </a:ext>
                </a:extLst>
              </p:cNvPr>
              <p:cNvGrpSpPr/>
              <p:nvPr/>
            </p:nvGrpSpPr>
            <p:grpSpPr>
              <a:xfrm>
                <a:off x="7311120" y="6398920"/>
                <a:ext cx="8085399" cy="6285785"/>
                <a:chOff x="12381481" y="10209444"/>
                <a:chExt cx="8085399" cy="6285785"/>
              </a:xfrm>
            </p:grpSpPr>
            <p:sp>
              <p:nvSpPr>
                <p:cNvPr id="10" name="CasellaDiTesto 9">
                  <a:extLst>
                    <a:ext uri="{FF2B5EF4-FFF2-40B4-BE49-F238E27FC236}">
                      <a16:creationId xmlns:a16="http://schemas.microsoft.com/office/drawing/2014/main" id="{76C0B392-F6B7-7A42-BFF3-C645583D6B6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381481" y="13909906"/>
                  <a:ext cx="3414538" cy="2585323"/>
                </a:xfrm>
                <a:prstGeom prst="rect">
                  <a:avLst/>
                </a:prstGeom>
                <a:noFill/>
                <a:ln w="44450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 algn="ctr" hangingPunct="1">
                    <a:spcBef>
                      <a:spcPts val="0"/>
                    </a:spcBef>
                    <a:defRPr/>
                  </a:pPr>
                  <a:r>
                    <a:rPr lang="it-IT" sz="3600" b="1" dirty="0">
                      <a:solidFill>
                        <a:srgbClr val="FF0000"/>
                      </a:solidFill>
                      <a:latin typeface="Helvetica Neue"/>
                      <a:ea typeface="Helvetica Neue"/>
                      <a:cs typeface="Helvetica Neue"/>
                    </a:rPr>
                    <a:t>Numero maggiore</a:t>
                  </a:r>
                </a:p>
                <a:p>
                  <a:pPr algn="ctr" hangingPunct="1">
                    <a:spcBef>
                      <a:spcPts val="0"/>
                    </a:spcBef>
                    <a:defRPr/>
                  </a:pPr>
                  <a:r>
                    <a:rPr lang="it-IT" sz="3600" b="1" dirty="0">
                      <a:solidFill>
                        <a:srgbClr val="5E5E5E"/>
                      </a:solidFill>
                      <a:latin typeface="Helvetica Neue"/>
                      <a:ea typeface="Helvetica Neue"/>
                      <a:cs typeface="Helvetica Neue"/>
                    </a:rPr>
                    <a:t>di tutti gli altri </a:t>
                  </a:r>
                </a:p>
                <a:p>
                  <a:pPr algn="ctr" hangingPunct="1">
                    <a:spcBef>
                      <a:spcPts val="0"/>
                    </a:spcBef>
                    <a:defRPr/>
                  </a:pPr>
                  <a:r>
                    <a:rPr lang="it-IT" sz="3600" b="1" dirty="0">
                      <a:solidFill>
                        <a:srgbClr val="5E5E5E"/>
                      </a:solidFill>
                      <a:latin typeface="Helvetica Neue"/>
                      <a:ea typeface="Helvetica Neue"/>
                      <a:cs typeface="Helvetica Neue"/>
                    </a:rPr>
                    <a:t>in una </a:t>
                  </a:r>
                </a:p>
                <a:p>
                  <a:pPr algn="ctr" hangingPunct="1">
                    <a:spcBef>
                      <a:spcPts val="0"/>
                    </a:spcBef>
                    <a:defRPr/>
                  </a:pPr>
                  <a:r>
                    <a:rPr lang="it-IT" sz="3600" b="1" dirty="0">
                      <a:solidFill>
                        <a:srgbClr val="5E5E5E"/>
                      </a:solidFill>
                      <a:latin typeface="Helvetica Neue"/>
                      <a:ea typeface="Helvetica Neue"/>
                      <a:cs typeface="Helvetica Neue"/>
                    </a:rPr>
                    <a:t>tabella</a:t>
                  </a:r>
                  <a:endParaRPr lang="it-IT" sz="3600" b="1" dirty="0">
                    <a:solidFill>
                      <a:srgbClr val="FF0000"/>
                    </a:solidFill>
                    <a:latin typeface="Helvetica Neue"/>
                    <a:ea typeface="Helvetica Neue"/>
                    <a:cs typeface="Helvetica Neue"/>
                  </a:endParaRPr>
                </a:p>
              </p:txBody>
            </p:sp>
            <p:cxnSp>
              <p:nvCxnSpPr>
                <p:cNvPr id="11" name="Connettore 2 10">
                  <a:extLst>
                    <a:ext uri="{FF2B5EF4-FFF2-40B4-BE49-F238E27FC236}">
                      <a16:creationId xmlns:a16="http://schemas.microsoft.com/office/drawing/2014/main" id="{D50DC890-C2EB-BC4F-9CCF-8727CAB5936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0466880" y="10209444"/>
                  <a:ext cx="0" cy="3354927"/>
                </a:xfrm>
                <a:prstGeom prst="straightConnector1">
                  <a:avLst/>
                </a:prstGeom>
                <a:noFill/>
                <a:ln w="76200" cap="flat">
                  <a:solidFill>
                    <a:srgbClr val="FF0000"/>
                  </a:solidFill>
                  <a:prstDash val="solid"/>
                  <a:miter lim="400000"/>
                  <a:tailEnd type="triangle"/>
                </a:ln>
                <a:effectLst/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none"/>
              </p:style>
            </p:cxnSp>
          </p:grpSp>
          <p:cxnSp>
            <p:nvCxnSpPr>
              <p:cNvPr id="9" name="Connettore 2 8">
                <a:extLst>
                  <a:ext uri="{FF2B5EF4-FFF2-40B4-BE49-F238E27FC236}">
                    <a16:creationId xmlns:a16="http://schemas.microsoft.com/office/drawing/2014/main" id="{25A0A1CB-0957-2047-8D30-12F9D82A45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904861" y="7225058"/>
                <a:ext cx="0" cy="2528789"/>
              </a:xfrm>
              <a:prstGeom prst="straightConnector1">
                <a:avLst/>
              </a:prstGeom>
              <a:noFill/>
              <a:ln w="76200" cap="flat">
                <a:solidFill>
                  <a:srgbClr val="FF0000"/>
                </a:solidFill>
                <a:prstDash val="solid"/>
                <a:miter lim="400000"/>
                <a:tailEnd type="triangle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</p:grpSp>
        <p:sp>
          <p:nvSpPr>
            <p:cNvPr id="14" name="CasellaDiTesto 13">
              <a:extLst>
                <a:ext uri="{FF2B5EF4-FFF2-40B4-BE49-F238E27FC236}">
                  <a16:creationId xmlns:a16="http://schemas.microsoft.com/office/drawing/2014/main" id="{75A9006E-B31E-4F4A-8ED2-1A5A255DEA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689250" y="10099381"/>
              <a:ext cx="3414538" cy="2585323"/>
            </a:xfrm>
            <a:prstGeom prst="rect">
              <a:avLst/>
            </a:prstGeom>
            <a:noFill/>
            <a:ln w="4445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hangingPunct="1">
                <a:spcBef>
                  <a:spcPts val="0"/>
                </a:spcBef>
                <a:defRPr/>
              </a:pPr>
              <a:r>
                <a:rPr lang="it-IT" sz="3600" b="1" dirty="0">
                  <a:solidFill>
                    <a:srgbClr val="FF0000"/>
                  </a:solidFill>
                  <a:latin typeface="Helvetica Neue"/>
                  <a:ea typeface="Helvetica Neue"/>
                  <a:cs typeface="Helvetica Neue"/>
                </a:rPr>
                <a:t>Barra più alta </a:t>
              </a:r>
            </a:p>
            <a:p>
              <a:pPr algn="ctr" hangingPunct="1">
                <a:spcBef>
                  <a:spcPts val="0"/>
                </a:spcBef>
                <a:defRPr/>
              </a:pPr>
              <a:r>
                <a:rPr lang="it-IT" sz="3600" b="1" dirty="0">
                  <a:solidFill>
                    <a:srgbClr val="5E5E5E"/>
                  </a:solidFill>
                  <a:latin typeface="Helvetica Neue"/>
                  <a:ea typeface="Helvetica Neue"/>
                  <a:cs typeface="Helvetica Neue"/>
                </a:rPr>
                <a:t>di tutte le altre </a:t>
              </a:r>
            </a:p>
            <a:p>
              <a:pPr algn="ctr" hangingPunct="1">
                <a:spcBef>
                  <a:spcPts val="0"/>
                </a:spcBef>
                <a:defRPr/>
              </a:pPr>
              <a:r>
                <a:rPr lang="it-IT" sz="3600" b="1" dirty="0">
                  <a:solidFill>
                    <a:srgbClr val="5E5E5E"/>
                  </a:solidFill>
                  <a:latin typeface="Helvetica Neue"/>
                  <a:ea typeface="Helvetica Neue"/>
                  <a:cs typeface="Helvetica Neue"/>
                </a:rPr>
                <a:t>in un </a:t>
              </a:r>
            </a:p>
            <a:p>
              <a:pPr algn="ctr" hangingPunct="1">
                <a:spcBef>
                  <a:spcPts val="0"/>
                </a:spcBef>
                <a:defRPr/>
              </a:pPr>
              <a:r>
                <a:rPr lang="it-IT" sz="3600" b="1" dirty="0">
                  <a:solidFill>
                    <a:srgbClr val="5E5E5E"/>
                  </a:solidFill>
                  <a:latin typeface="Helvetica Neue"/>
                  <a:ea typeface="Helvetica Neue"/>
                  <a:cs typeface="Helvetica Neue"/>
                </a:rPr>
                <a:t>grafico</a:t>
              </a:r>
            </a:p>
            <a:p>
              <a:pPr algn="ctr" hangingPunct="1">
                <a:spcBef>
                  <a:spcPts val="0"/>
                </a:spcBef>
                <a:defRPr/>
              </a:pPr>
              <a:r>
                <a:rPr lang="it-IT" sz="3600" b="1" dirty="0">
                  <a:solidFill>
                    <a:srgbClr val="5E5E5E"/>
                  </a:solidFill>
                  <a:latin typeface="Helvetica Neue"/>
                  <a:ea typeface="Helvetica Neue"/>
                  <a:cs typeface="Helvetica Neue"/>
                </a:rPr>
                <a:t>tabella</a:t>
              </a:r>
              <a:endParaRPr lang="it-IT" sz="3600" b="1" dirty="0">
                <a:solidFill>
                  <a:srgbClr val="FF0000"/>
                </a:solidFill>
                <a:latin typeface="Helvetica Neue"/>
                <a:ea typeface="Helvetica Neue"/>
                <a:cs typeface="Helvetica Neue"/>
              </a:endParaRPr>
            </a:p>
          </p:txBody>
        </p:sp>
      </p:grpSp>
      <p:sp>
        <p:nvSpPr>
          <p:cNvPr id="2" name="Rettangolo 1">
            <a:extLst>
              <a:ext uri="{FF2B5EF4-FFF2-40B4-BE49-F238E27FC236}">
                <a16:creationId xmlns:a16="http://schemas.microsoft.com/office/drawing/2014/main" id="{7835EE91-7A94-DE4E-93F2-35CA5B9CB454}"/>
              </a:ext>
            </a:extLst>
          </p:cNvPr>
          <p:cNvSpPr/>
          <p:nvPr/>
        </p:nvSpPr>
        <p:spPr>
          <a:xfrm>
            <a:off x="4230246" y="2616294"/>
            <a:ext cx="15787688" cy="4877169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 hangingPunct="1">
              <a:lnSpc>
                <a:spcPts val="7000"/>
              </a:lnSpc>
              <a:spcBef>
                <a:spcPts val="0"/>
              </a:spcBef>
              <a:defRPr/>
            </a:pPr>
            <a:endParaRPr lang="it-IT" sz="5400" b="1" dirty="0">
              <a:solidFill>
                <a:schemeClr val="bg1"/>
              </a:solidFill>
              <a:latin typeface="Helvetica Neue"/>
              <a:ea typeface="Helvetica Neue"/>
              <a:cs typeface="Helvetica Neue"/>
            </a:endParaRPr>
          </a:p>
          <a:p>
            <a:pPr algn="ctr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it-IT" sz="48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Per individuare la </a:t>
            </a:r>
            <a:r>
              <a:rPr lang="it-IT" sz="4800" b="1" dirty="0">
                <a:solidFill>
                  <a:schemeClr val="bg1"/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MODA</a:t>
            </a:r>
            <a:r>
              <a:rPr lang="it-IT" sz="48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 tra varie caratteristiche</a:t>
            </a:r>
          </a:p>
          <a:p>
            <a:pPr algn="ctr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it-IT" sz="48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è necessario scegliere quella </a:t>
            </a:r>
          </a:p>
          <a:p>
            <a:pPr algn="ctr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it-IT" sz="4800" b="1" dirty="0">
                <a:solidFill>
                  <a:schemeClr val="bg1"/>
                </a:solidFill>
                <a:latin typeface="Helvetica Neue"/>
                <a:ea typeface="Helvetica Neue"/>
                <a:cs typeface="Helvetica Neue"/>
              </a:rPr>
              <a:t>che si ripete più di tutte le altre</a:t>
            </a:r>
          </a:p>
          <a:p>
            <a:pPr algn="ctr" hangingPunct="1">
              <a:lnSpc>
                <a:spcPct val="150000"/>
              </a:lnSpc>
              <a:spcBef>
                <a:spcPts val="0"/>
              </a:spcBef>
              <a:defRPr/>
            </a:pPr>
            <a:endParaRPr lang="it-IT" sz="2800" b="1" dirty="0">
              <a:solidFill>
                <a:schemeClr val="bg1"/>
              </a:solidFill>
              <a:latin typeface="Helvetica Neue"/>
              <a:ea typeface="Helvetica Neue"/>
              <a:cs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32131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7835EE91-7A94-DE4E-93F2-35CA5B9CB454}"/>
              </a:ext>
            </a:extLst>
          </p:cNvPr>
          <p:cNvSpPr/>
          <p:nvPr/>
        </p:nvSpPr>
        <p:spPr>
          <a:xfrm>
            <a:off x="4226719" y="1986201"/>
            <a:ext cx="15787688" cy="54941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hangingPunct="1">
              <a:lnSpc>
                <a:spcPct val="150000"/>
              </a:lnSpc>
              <a:spcBef>
                <a:spcPct val="20000"/>
              </a:spcBef>
              <a:spcAft>
                <a:spcPct val="20000"/>
              </a:spcAft>
              <a:defRPr/>
            </a:pPr>
            <a:r>
              <a:rPr lang="it-IT" sz="4800" b="1" dirty="0">
                <a:solidFill>
                  <a:schemeClr val="bg2">
                    <a:lumMod val="50000"/>
                  </a:schemeClr>
                </a:solidFill>
                <a:latin typeface="Helvetica Neue"/>
                <a:ea typeface="Helvetica Neue"/>
                <a:cs typeface="Helvetica Neue"/>
              </a:rPr>
              <a:t>Chiedete all’interno della classe qual è l’animale domestico preferito e, per ciascun animale, </a:t>
            </a:r>
            <a:br>
              <a:rPr lang="it-IT" sz="4800" b="1" dirty="0">
                <a:solidFill>
                  <a:schemeClr val="bg2">
                    <a:lumMod val="50000"/>
                  </a:schemeClr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4800" b="1" dirty="0">
                <a:solidFill>
                  <a:schemeClr val="bg2">
                    <a:lumMod val="50000"/>
                  </a:schemeClr>
                </a:solidFill>
                <a:latin typeface="Helvetica Neue"/>
                <a:ea typeface="Helvetica Neue"/>
                <a:cs typeface="Helvetica Neue"/>
              </a:rPr>
              <a:t>riportate in una tabella (o in un grafico) il numero </a:t>
            </a:r>
            <a:br>
              <a:rPr lang="it-IT" sz="4800" b="1" dirty="0">
                <a:solidFill>
                  <a:schemeClr val="bg2">
                    <a:lumMod val="50000"/>
                  </a:schemeClr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4800" b="1" dirty="0">
                <a:solidFill>
                  <a:schemeClr val="bg2">
                    <a:lumMod val="50000"/>
                  </a:schemeClr>
                </a:solidFill>
                <a:latin typeface="Helvetica Neue"/>
                <a:ea typeface="Helvetica Neue"/>
                <a:cs typeface="Helvetica Neue"/>
              </a:rPr>
              <a:t>di bambini che lo scelgono come il preferito. </a:t>
            </a:r>
            <a:br>
              <a:rPr lang="it-IT" sz="4800" b="1" dirty="0">
                <a:solidFill>
                  <a:schemeClr val="bg2">
                    <a:lumMod val="50000"/>
                  </a:schemeClr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4800" b="1" dirty="0">
                <a:solidFill>
                  <a:schemeClr val="bg2">
                    <a:lumMod val="50000"/>
                  </a:schemeClr>
                </a:solidFill>
                <a:latin typeface="Helvetica Neue"/>
                <a:ea typeface="Helvetica Neue"/>
                <a:cs typeface="Helvetica Neue"/>
              </a:rPr>
              <a:t>Cercate poi la </a:t>
            </a:r>
            <a:r>
              <a:rPr lang="it-IT" sz="4800" b="1" dirty="0">
                <a:solidFill>
                  <a:schemeClr val="bg2">
                    <a:lumMod val="50000"/>
                  </a:schemeClr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MODA</a:t>
            </a:r>
            <a:r>
              <a:rPr lang="it-IT" sz="4800" b="1" dirty="0">
                <a:solidFill>
                  <a:schemeClr val="bg2">
                    <a:lumMod val="50000"/>
                  </a:schemeClr>
                </a:solidFill>
                <a:latin typeface="Helvetica Neue"/>
                <a:ea typeface="Helvetica Neue"/>
                <a:cs typeface="Helvetica Neue"/>
              </a:rPr>
              <a:t>.</a:t>
            </a:r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2E8C5E5E-3994-4842-B64A-A9DC5355DCAC}"/>
              </a:ext>
            </a:extLst>
          </p:cNvPr>
          <p:cNvSpPr/>
          <p:nvPr/>
        </p:nvSpPr>
        <p:spPr>
          <a:xfrm>
            <a:off x="4226719" y="7937431"/>
            <a:ext cx="13834269" cy="43861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hangingPunct="1">
              <a:lnSpc>
                <a:spcPct val="150000"/>
              </a:lnSpc>
              <a:spcBef>
                <a:spcPct val="20000"/>
              </a:spcBef>
              <a:spcAft>
                <a:spcPct val="20000"/>
              </a:spcAft>
              <a:defRPr/>
            </a:pPr>
            <a:r>
              <a:rPr lang="it-IT" sz="4800" b="1" dirty="0">
                <a:solidFill>
                  <a:schemeClr val="bg2">
                    <a:lumMod val="50000"/>
                  </a:schemeClr>
                </a:solidFill>
                <a:latin typeface="Helvetica Neue"/>
                <a:ea typeface="Helvetica Neue"/>
                <a:cs typeface="Helvetica Neue"/>
              </a:rPr>
              <a:t>Domandate a ciascun compagno di classe </a:t>
            </a:r>
            <a:br>
              <a:rPr lang="it-IT" sz="4800" b="1" dirty="0">
                <a:solidFill>
                  <a:schemeClr val="bg2">
                    <a:lumMod val="50000"/>
                  </a:schemeClr>
                </a:solidFill>
                <a:latin typeface="Helvetica Neue"/>
                <a:ea typeface="Helvetica Neue"/>
                <a:cs typeface="Helvetica Neue"/>
              </a:rPr>
            </a:br>
            <a:r>
              <a:rPr lang="it-IT" sz="4800" b="1" dirty="0">
                <a:solidFill>
                  <a:schemeClr val="bg2">
                    <a:lumMod val="50000"/>
                  </a:schemeClr>
                </a:solidFill>
                <a:latin typeface="Helvetica Neue"/>
                <a:ea typeface="Helvetica Neue"/>
                <a:cs typeface="Helvetica Neue"/>
              </a:rPr>
              <a:t>la sua misura di scarpe e riportate in una tabella quanti bambini calzano ciascun numero. Infine, cercate la </a:t>
            </a:r>
            <a:r>
              <a:rPr lang="it-IT" sz="4800" b="1" dirty="0">
                <a:solidFill>
                  <a:schemeClr val="bg2">
                    <a:lumMod val="50000"/>
                  </a:schemeClr>
                </a:solidFill>
                <a:latin typeface="Helvetica Neue Condensed Black" panose="02000503000000020004" pitchFamily="2" charset="0"/>
                <a:ea typeface="Helvetica Neue Condensed Black" panose="02000503000000020004" pitchFamily="2" charset="0"/>
                <a:cs typeface="Helvetica Neue Condensed Black" panose="02000503000000020004" pitchFamily="2" charset="0"/>
              </a:rPr>
              <a:t>MODA</a:t>
            </a:r>
            <a:r>
              <a:rPr lang="it-IT" sz="4800" b="1" dirty="0">
                <a:solidFill>
                  <a:schemeClr val="bg2">
                    <a:lumMod val="50000"/>
                  </a:schemeClr>
                </a:solidFill>
                <a:latin typeface="Helvetica Neue"/>
                <a:ea typeface="Helvetica Neue"/>
                <a:cs typeface="Helvetica Neue"/>
              </a:rPr>
              <a:t>.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C60B7392-EDFE-1343-A9BF-A25ED5242E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56682" y="7632700"/>
            <a:ext cx="5957094" cy="4012642"/>
          </a:xfrm>
          <a:prstGeom prst="rect">
            <a:avLst/>
          </a:prstGeom>
        </p:spPr>
      </p:pic>
      <p:pic>
        <p:nvPicPr>
          <p:cNvPr id="16" name="Immagine 15">
            <a:extLst>
              <a:ext uri="{FF2B5EF4-FFF2-40B4-BE49-F238E27FC236}">
                <a16:creationId xmlns:a16="http://schemas.microsoft.com/office/drawing/2014/main" id="{74C81098-97C5-2A48-8652-A8749079BF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00140" y="1729956"/>
            <a:ext cx="4311822" cy="4943727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0F52B56C-28E4-6149-A933-BE6ECCB39840}"/>
              </a:ext>
            </a:extLst>
          </p:cNvPr>
          <p:cNvSpPr txBox="1"/>
          <p:nvPr/>
        </p:nvSpPr>
        <p:spPr>
          <a:xfrm>
            <a:off x="711538" y="561168"/>
            <a:ext cx="8869784" cy="10197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t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Mettetevi</a:t>
            </a:r>
            <a:r>
              <a:rPr kumimoji="0" lang="it-IT" sz="44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nela Text Regular"/>
                <a:ea typeface="Canela Text Regular"/>
                <a:cs typeface="Canela Text Regular"/>
                <a:sym typeface="Canela Text Regular"/>
              </a:rPr>
              <a:t> </a:t>
            </a:r>
            <a:r>
              <a:rPr lang="it-IT" sz="4200" b="1" dirty="0">
                <a:solidFill>
                  <a:srgbClr val="5E5E5E"/>
                </a:solidFill>
                <a:latin typeface="Helvetica Neue"/>
                <a:ea typeface="Helvetica Neue"/>
                <a:cs typeface="Helvetica Neue"/>
              </a:rPr>
              <a:t>alla prova</a:t>
            </a:r>
          </a:p>
        </p:txBody>
      </p:sp>
    </p:spTree>
    <p:extLst>
      <p:ext uri="{BB962C8B-B14F-4D97-AF65-F5344CB8AC3E}">
        <p14:creationId xmlns:p14="http://schemas.microsoft.com/office/powerpoint/2010/main" val="27485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</p:bldLst>
  </p:timing>
</p:sld>
</file>

<file path=ppt/theme/theme1.xml><?xml version="1.0" encoding="utf-8"?>
<a:theme xmlns:a="http://schemas.openxmlformats.org/drawingml/2006/main" name="23_ClassicWhite">
  <a:themeElements>
    <a:clrScheme name="23_Clas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3E74D1"/>
      </a:accent1>
      <a:accent2>
        <a:srgbClr val="33C5B9"/>
      </a:accent2>
      <a:accent3>
        <a:srgbClr val="45B53C"/>
      </a:accent3>
      <a:accent4>
        <a:srgbClr val="FFBD16"/>
      </a:accent4>
      <a:accent5>
        <a:srgbClr val="E22146"/>
      </a:accent5>
      <a:accent6>
        <a:srgbClr val="836BB7"/>
      </a:accent6>
      <a:hlink>
        <a:srgbClr val="0000FF"/>
      </a:hlink>
      <a:folHlink>
        <a:srgbClr val="FF00FF"/>
      </a:folHlink>
    </a:clrScheme>
    <a:fontScheme name="23_ClassicWhite">
      <a:majorFont>
        <a:latin typeface="Canela Bold"/>
        <a:ea typeface="Canela Bold"/>
        <a:cs typeface="Canela Bold"/>
      </a:majorFont>
      <a:minorFont>
        <a:latin typeface="Canela Bold"/>
        <a:ea typeface="Canela Bold"/>
        <a:cs typeface="Canela Bold"/>
      </a:minorFont>
    </a:fontScheme>
    <a:fmtScheme name="23_Clas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11303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Graphik"/>
            <a:ea typeface="Graphik"/>
            <a:cs typeface="Graphik"/>
            <a:sym typeface="Graphik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t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2400"/>
          </a:spcBef>
          <a:spcAft>
            <a:spcPts val="0"/>
          </a:spcAft>
          <a:buClrTx/>
          <a:buSzTx/>
          <a:buFontTx/>
          <a:buNone/>
          <a:tabLst/>
          <a:defRPr kumimoji="0" sz="4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nela Text Regular"/>
            <a:ea typeface="Canela Text Regular"/>
            <a:cs typeface="Canela Text Regular"/>
            <a:sym typeface="Canela Text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3_ClassicWhite">
  <a:themeElements>
    <a:clrScheme name="23_Clas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3E74D1"/>
      </a:accent1>
      <a:accent2>
        <a:srgbClr val="33C5B9"/>
      </a:accent2>
      <a:accent3>
        <a:srgbClr val="45B53C"/>
      </a:accent3>
      <a:accent4>
        <a:srgbClr val="FFBD16"/>
      </a:accent4>
      <a:accent5>
        <a:srgbClr val="E22146"/>
      </a:accent5>
      <a:accent6>
        <a:srgbClr val="836BB7"/>
      </a:accent6>
      <a:hlink>
        <a:srgbClr val="0000FF"/>
      </a:hlink>
      <a:folHlink>
        <a:srgbClr val="FF00FF"/>
      </a:folHlink>
    </a:clrScheme>
    <a:fontScheme name="23_ClassicWhite">
      <a:majorFont>
        <a:latin typeface="Canela Bold"/>
        <a:ea typeface="Canela Bold"/>
        <a:cs typeface="Canela Bold"/>
      </a:majorFont>
      <a:minorFont>
        <a:latin typeface="Canela Bold"/>
        <a:ea typeface="Canela Bold"/>
        <a:cs typeface="Canela Bold"/>
      </a:minorFont>
    </a:fontScheme>
    <a:fmtScheme name="23_Clas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11303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Graphik"/>
            <a:ea typeface="Graphik"/>
            <a:cs typeface="Graphik"/>
            <a:sym typeface="Graphik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t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2400"/>
          </a:spcBef>
          <a:spcAft>
            <a:spcPts val="0"/>
          </a:spcAft>
          <a:buClrTx/>
          <a:buSzTx/>
          <a:buFontTx/>
          <a:buNone/>
          <a:tabLst/>
          <a:defRPr kumimoji="0" sz="4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nela Text Regular"/>
            <a:ea typeface="Canela Text Regular"/>
            <a:cs typeface="Canela Text Regular"/>
            <a:sym typeface="Canela Text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5707</TotalTime>
  <Words>849</Words>
  <Application>Microsoft Macintosh PowerPoint</Application>
  <PresentationFormat>Personalizzato</PresentationFormat>
  <Paragraphs>232</Paragraphs>
  <Slides>18</Slides>
  <Notes>0</Notes>
  <HiddenSlides>0</HiddenSlides>
  <MMClips>1</MMClips>
  <ScaleCrop>false</ScaleCrop>
  <HeadingPairs>
    <vt:vector size="6" baseType="variant">
      <vt:variant>
        <vt:lpstr>Caratteri utilizzati</vt:lpstr>
      </vt:variant>
      <vt:variant>
        <vt:i4>11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30" baseType="lpstr">
      <vt:lpstr>Canela Bold</vt:lpstr>
      <vt:lpstr>Canela Deck Regular</vt:lpstr>
      <vt:lpstr>Canela Regular</vt:lpstr>
      <vt:lpstr>Canela Text Regular</vt:lpstr>
      <vt:lpstr>Graphik</vt:lpstr>
      <vt:lpstr>Graphik-MediumItalic</vt:lpstr>
      <vt:lpstr>Graphik-SemiboldItalic</vt:lpstr>
      <vt:lpstr>Helvetica Neue</vt:lpstr>
      <vt:lpstr>Helvetica Neue Condensed Black</vt:lpstr>
      <vt:lpstr>Helvetica Neue Medium</vt:lpstr>
      <vt:lpstr>Lucida Handwriting</vt:lpstr>
      <vt:lpstr>23_ClassicWhite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cp:lastModifiedBy>Bruna Tabanella</cp:lastModifiedBy>
  <cp:revision>437</cp:revision>
  <dcterms:modified xsi:type="dcterms:W3CDTF">2020-09-08T07:05:41Z</dcterms:modified>
</cp:coreProperties>
</file>