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683" userDrawn="1">
          <p15:clr>
            <a:srgbClr val="A4A3A4"/>
          </p15:clr>
        </p15:guide>
        <p15:guide id="2" pos="2985" userDrawn="1">
          <p15:clr>
            <a:srgbClr val="A4A3A4"/>
          </p15:clr>
        </p15:guide>
        <p15:guide id="3" orient="horz" pos="555" userDrawn="1">
          <p15:clr>
            <a:srgbClr val="A4A3A4"/>
          </p15:clr>
        </p15:guide>
        <p15:guide id="4" orient="horz" pos="5341" userDrawn="1">
          <p15:clr>
            <a:srgbClr val="A4A3A4"/>
          </p15:clr>
        </p15:guide>
        <p15:guide id="5" orient="horz" pos="3549" userDrawn="1">
          <p15:clr>
            <a:srgbClr val="A4A3A4"/>
          </p15:clr>
        </p15:guide>
        <p15:guide id="6" orient="horz" pos="6951" userDrawn="1">
          <p15:clr>
            <a:srgbClr val="A4A3A4"/>
          </p15:clr>
        </p15:guide>
        <p15:guide id="7" orient="horz" pos="5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246"/>
    <a:srgbClr val="E22147"/>
    <a:srgbClr val="1C3D75"/>
    <a:srgbClr val="FFBD15"/>
    <a:srgbClr val="B0D7C4"/>
    <a:srgbClr val="E88393"/>
    <a:srgbClr val="5B5E5F"/>
    <a:srgbClr val="D96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94694"/>
  </p:normalViewPr>
  <p:slideViewPr>
    <p:cSldViewPr snapToGrid="0" snapToObjects="1" showGuides="1">
      <p:cViewPr varScale="1">
        <p:scale>
          <a:sx n="58" d="100"/>
          <a:sy n="58" d="100"/>
        </p:scale>
        <p:origin x="400" y="232"/>
      </p:cViewPr>
      <p:guideLst>
        <p:guide orient="horz" pos="4683"/>
        <p:guide pos="2985"/>
        <p:guide orient="horz" pos="555"/>
        <p:guide orient="horz" pos="5341"/>
        <p:guide orient="horz" pos="3549"/>
        <p:guide orient="horz" pos="6951"/>
        <p:guide orient="horz" pos="5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13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14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15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13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13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Immagine"/>
          <p:cNvSpPr>
            <a:spLocks noGrp="1"/>
          </p:cNvSpPr>
          <p:nvPr>
            <p:ph type="pic" idx="13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Immagine"/>
          <p:cNvSpPr>
            <a:spLocks noGrp="1"/>
          </p:cNvSpPr>
          <p:nvPr>
            <p:ph type="pic" idx="13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Royalty Free Music - Inspirational Corporate _ Background Positive Instrumental Motivational (online-audio-converter.com)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775E894-6161-D54A-A04F-B1F1F6AF5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uppo"/>
          <p:cNvGrpSpPr/>
          <p:nvPr/>
        </p:nvGrpSpPr>
        <p:grpSpPr>
          <a:xfrm>
            <a:off x="621709" y="681851"/>
            <a:ext cx="23372109" cy="11230507"/>
            <a:chOff x="0" y="0"/>
            <a:chExt cx="23372108" cy="11230505"/>
          </a:xfrm>
        </p:grpSpPr>
        <p:pic>
          <p:nvPicPr>
            <p:cNvPr id="347" name="Immagine" descr="Immagine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E8839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282760" y="5575747"/>
              <a:ext cx="2315821" cy="38072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21072" y="0"/>
              <a:ext cx="2251037" cy="3591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638953"/>
              <a:ext cx="2251037" cy="3591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052414"/>
              <a:ext cx="2251037" cy="3591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Immagine" descr="Immagine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E8839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8995959" y="1178184"/>
              <a:ext cx="2315822" cy="3807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3" name="Adesso prova tu a compilare…"/>
          <p:cNvSpPr txBox="1"/>
          <p:nvPr/>
        </p:nvSpPr>
        <p:spPr>
          <a:xfrm>
            <a:off x="2397414" y="4484398"/>
            <a:ext cx="19589173" cy="4747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76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Adesso prova tu a compilare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76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una tabella di frequenza!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76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Prendi un foglio di carta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76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 una matita o una penna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B3AD02-C314-F44C-B078-8EEA1C363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6051" y="11645342"/>
            <a:ext cx="2245438" cy="15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È il primo giorno di scuola…"/>
          <p:cNvSpPr txBox="1"/>
          <p:nvPr/>
        </p:nvSpPr>
        <p:spPr>
          <a:xfrm>
            <a:off x="2660194" y="1139163"/>
            <a:ext cx="19589173" cy="267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È il primo giorno di scuola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la maestra ha chiesto ai suoi nuovi alunni come sono stati accompagnati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scuola (a piedi o in macchina)</a:t>
            </a:r>
          </a:p>
        </p:txBody>
      </p:sp>
      <p:grpSp>
        <p:nvGrpSpPr>
          <p:cNvPr id="367" name="Gruppo"/>
          <p:cNvGrpSpPr/>
          <p:nvPr/>
        </p:nvGrpSpPr>
        <p:grpSpPr>
          <a:xfrm>
            <a:off x="768724" y="1614180"/>
            <a:ext cx="23372111" cy="11230507"/>
            <a:chOff x="-1" y="0"/>
            <a:chExt cx="23372110" cy="11230506"/>
          </a:xfrm>
        </p:grpSpPr>
        <p:grpSp>
          <p:nvGrpSpPr>
            <p:cNvPr id="361" name="Gruppo"/>
            <p:cNvGrpSpPr/>
            <p:nvPr/>
          </p:nvGrpSpPr>
          <p:grpSpPr>
            <a:xfrm>
              <a:off x="-1" y="0"/>
              <a:ext cx="23372110" cy="11230506"/>
              <a:chOff x="0" y="0"/>
              <a:chExt cx="23372108" cy="11230505"/>
            </a:xfrm>
          </p:grpSpPr>
          <p:pic>
            <p:nvPicPr>
              <p:cNvPr id="356" name="Immagine" descr="Immagine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E88393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282760" y="5575747"/>
                <a:ext cx="2315821" cy="38072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7" name="Immagine" descr="Immagin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21072" y="0"/>
                <a:ext cx="2251037" cy="35915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8" name="Immagine" descr="Immagin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7638953"/>
                <a:ext cx="2251037" cy="35915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9" name="Immagine" descr="Immagin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2052414"/>
                <a:ext cx="2251037" cy="35915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0" name="Immagine" descr="Immagine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E88393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18995959" y="1178184"/>
                <a:ext cx="2315822" cy="38072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62" name="Immagine" descr="Immagine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E8839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590142" y="1206947"/>
              <a:ext cx="2315822" cy="38072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11454" y="2295477"/>
              <a:ext cx="2251037" cy="3591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0382" y="6751415"/>
              <a:ext cx="2251037" cy="3591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" name="Immagine" descr="Immagine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E8839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2778342" y="5953384"/>
              <a:ext cx="2315822" cy="38072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70E2C035-7180-A54E-8654-8FBD16D04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6051" y="11645342"/>
            <a:ext cx="2245438" cy="15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ul foglio di carta scrivi le parole «a piedi» e «in macchina» una sotto l’altra. Segna con una crocetta le risposte dei bambini"/>
          <p:cNvSpPr txBox="1"/>
          <p:nvPr/>
        </p:nvSpPr>
        <p:spPr>
          <a:xfrm>
            <a:off x="2660194" y="1139163"/>
            <a:ext cx="19589173" cy="138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Sul foglio di carta scrivi le parole «a piedi» e «in macchina» una sotto l’altra. Segna con una crocetta le risposte dei bambini</a:t>
            </a:r>
          </a:p>
        </p:txBody>
      </p:sp>
      <p:grpSp>
        <p:nvGrpSpPr>
          <p:cNvPr id="372" name="Gruppo"/>
          <p:cNvGrpSpPr/>
          <p:nvPr/>
        </p:nvGrpSpPr>
        <p:grpSpPr>
          <a:xfrm>
            <a:off x="7578069" y="2668821"/>
            <a:ext cx="2315823" cy="4563918"/>
            <a:chOff x="0" y="0"/>
            <a:chExt cx="2315821" cy="4563916"/>
          </a:xfrm>
        </p:grpSpPr>
        <p:pic>
          <p:nvPicPr>
            <p:cNvPr id="370" name="Immagine" descr="Immagine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E8839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0" y="756678"/>
              <a:ext cx="2315821" cy="3807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1" name="a piedi"/>
            <p:cNvSpPr txBox="1"/>
            <p:nvPr/>
          </p:nvSpPr>
          <p:spPr>
            <a:xfrm>
              <a:off x="254619" y="0"/>
              <a:ext cx="1806583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42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>
                  <a:solidFill>
                    <a:srgbClr val="B0D7C4"/>
                  </a:solidFill>
                </a:rPr>
                <a:t>a </a:t>
              </a:r>
              <a:r>
                <a:rPr dirty="0" err="1">
                  <a:solidFill>
                    <a:srgbClr val="B0D7C4"/>
                  </a:solidFill>
                </a:rPr>
                <a:t>piedi</a:t>
              </a:r>
              <a:endParaRPr dirty="0">
                <a:solidFill>
                  <a:srgbClr val="B0D7C4"/>
                </a:solidFill>
              </a:endParaRPr>
            </a:p>
          </p:txBody>
        </p:sp>
      </p:grpSp>
      <p:grpSp>
        <p:nvGrpSpPr>
          <p:cNvPr id="375" name="Gruppo"/>
          <p:cNvGrpSpPr/>
          <p:nvPr/>
        </p:nvGrpSpPr>
        <p:grpSpPr>
          <a:xfrm>
            <a:off x="13124188" y="8300500"/>
            <a:ext cx="3212418" cy="4303237"/>
            <a:chOff x="-8866" y="0"/>
            <a:chExt cx="3212417" cy="4303236"/>
          </a:xfrm>
        </p:grpSpPr>
        <p:pic>
          <p:nvPicPr>
            <p:cNvPr id="373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825" y="711683"/>
              <a:ext cx="2251037" cy="3591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4" name="in macchina"/>
            <p:cNvSpPr txBox="1"/>
            <p:nvPr/>
          </p:nvSpPr>
          <p:spPr>
            <a:xfrm>
              <a:off x="-8866" y="0"/>
              <a:ext cx="3212417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42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>
                  <a:solidFill>
                    <a:srgbClr val="E88393"/>
                  </a:solidFill>
                </a:rPr>
                <a:t>in </a:t>
              </a:r>
              <a:r>
                <a:rPr dirty="0" err="1">
                  <a:solidFill>
                    <a:srgbClr val="E88393"/>
                  </a:solidFill>
                </a:rPr>
                <a:t>macchina</a:t>
              </a:r>
              <a:endParaRPr dirty="0">
                <a:solidFill>
                  <a:srgbClr val="E88393"/>
                </a:solidFill>
              </a:endParaRPr>
            </a:p>
          </p:txBody>
        </p:sp>
      </p:grpSp>
      <p:grpSp>
        <p:nvGrpSpPr>
          <p:cNvPr id="378" name="Gruppo"/>
          <p:cNvGrpSpPr/>
          <p:nvPr/>
        </p:nvGrpSpPr>
        <p:grpSpPr>
          <a:xfrm>
            <a:off x="16108857" y="2551539"/>
            <a:ext cx="2251038" cy="4306461"/>
            <a:chOff x="0" y="0"/>
            <a:chExt cx="2251037" cy="4306460"/>
          </a:xfrm>
        </p:grpSpPr>
        <p:pic>
          <p:nvPicPr>
            <p:cNvPr id="376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14907"/>
              <a:ext cx="2251037" cy="3591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7" name="a piedi"/>
            <p:cNvSpPr txBox="1"/>
            <p:nvPr/>
          </p:nvSpPr>
          <p:spPr>
            <a:xfrm>
              <a:off x="182025" y="0"/>
              <a:ext cx="1806584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42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>
                  <a:solidFill>
                    <a:srgbClr val="B0D7C4"/>
                  </a:solidFill>
                </a:rPr>
                <a:t>a </a:t>
              </a:r>
              <a:r>
                <a:rPr dirty="0" err="1">
                  <a:solidFill>
                    <a:srgbClr val="B0D7C4"/>
                  </a:solidFill>
                </a:rPr>
                <a:t>piedi</a:t>
              </a:r>
              <a:endParaRPr dirty="0">
                <a:solidFill>
                  <a:srgbClr val="B0D7C4"/>
                </a:solidFill>
              </a:endParaRPr>
            </a:p>
          </p:txBody>
        </p:sp>
      </p:grpSp>
      <p:grpSp>
        <p:nvGrpSpPr>
          <p:cNvPr id="381" name="Gruppo"/>
          <p:cNvGrpSpPr/>
          <p:nvPr/>
        </p:nvGrpSpPr>
        <p:grpSpPr>
          <a:xfrm>
            <a:off x="11872287" y="3141938"/>
            <a:ext cx="2315823" cy="4611354"/>
            <a:chOff x="0" y="0"/>
            <a:chExt cx="2315821" cy="4611353"/>
          </a:xfrm>
        </p:grpSpPr>
        <p:pic>
          <p:nvPicPr>
            <p:cNvPr id="379" name="Immagine" descr="Immagine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E8839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0" y="804114"/>
              <a:ext cx="2315821" cy="38072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0" name="a piedi"/>
            <p:cNvSpPr txBox="1"/>
            <p:nvPr/>
          </p:nvSpPr>
          <p:spPr>
            <a:xfrm>
              <a:off x="254619" y="0"/>
              <a:ext cx="1806583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42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>
                  <a:solidFill>
                    <a:srgbClr val="B0D7C4"/>
                  </a:solidFill>
                </a:rPr>
                <a:t>a </a:t>
              </a:r>
              <a:r>
                <a:rPr dirty="0" err="1">
                  <a:solidFill>
                    <a:srgbClr val="B0D7C4"/>
                  </a:solidFill>
                </a:rPr>
                <a:t>piedi</a:t>
              </a:r>
              <a:endParaRPr dirty="0">
                <a:solidFill>
                  <a:srgbClr val="B0D7C4"/>
                </a:solidFill>
              </a:endParaRPr>
            </a:p>
          </p:txBody>
        </p:sp>
      </p:grpSp>
      <p:grpSp>
        <p:nvGrpSpPr>
          <p:cNvPr id="384" name="Gruppo"/>
          <p:cNvGrpSpPr/>
          <p:nvPr/>
        </p:nvGrpSpPr>
        <p:grpSpPr>
          <a:xfrm>
            <a:off x="9029109" y="8167921"/>
            <a:ext cx="2251038" cy="4380899"/>
            <a:chOff x="0" y="0"/>
            <a:chExt cx="2251037" cy="4380897"/>
          </a:xfrm>
        </p:grpSpPr>
        <p:pic>
          <p:nvPicPr>
            <p:cNvPr id="382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89344"/>
              <a:ext cx="2251037" cy="3591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3" name="a piedi"/>
            <p:cNvSpPr txBox="1"/>
            <p:nvPr/>
          </p:nvSpPr>
          <p:spPr>
            <a:xfrm>
              <a:off x="222226" y="0"/>
              <a:ext cx="1806584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42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>
                  <a:solidFill>
                    <a:srgbClr val="B0D7C4"/>
                  </a:solidFill>
                </a:rPr>
                <a:t>a </a:t>
              </a:r>
              <a:r>
                <a:rPr dirty="0" err="1">
                  <a:solidFill>
                    <a:srgbClr val="B0D7C4"/>
                  </a:solidFill>
                </a:rPr>
                <a:t>piedi</a:t>
              </a:r>
              <a:endParaRPr dirty="0">
                <a:solidFill>
                  <a:srgbClr val="B0D7C4"/>
                </a:solidFill>
              </a:endParaRPr>
            </a:p>
          </p:txBody>
        </p:sp>
      </p:grpSp>
      <p:grpSp>
        <p:nvGrpSpPr>
          <p:cNvPr id="387" name="Gruppo"/>
          <p:cNvGrpSpPr/>
          <p:nvPr/>
        </p:nvGrpSpPr>
        <p:grpSpPr>
          <a:xfrm>
            <a:off x="1073526" y="3507713"/>
            <a:ext cx="2251038" cy="4342107"/>
            <a:chOff x="0" y="0"/>
            <a:chExt cx="2251037" cy="4342105"/>
          </a:xfrm>
        </p:grpSpPr>
        <p:pic>
          <p:nvPicPr>
            <p:cNvPr id="385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0552"/>
              <a:ext cx="2251037" cy="3591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6" name="a piedi"/>
            <p:cNvSpPr txBox="1"/>
            <p:nvPr/>
          </p:nvSpPr>
          <p:spPr>
            <a:xfrm>
              <a:off x="222226" y="0"/>
              <a:ext cx="1806584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42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>
                  <a:solidFill>
                    <a:srgbClr val="B0D7C4"/>
                  </a:solidFill>
                </a:rPr>
                <a:t>a </a:t>
              </a:r>
              <a:r>
                <a:rPr dirty="0" err="1">
                  <a:solidFill>
                    <a:srgbClr val="B0D7C4"/>
                  </a:solidFill>
                </a:rPr>
                <a:t>piedi</a:t>
              </a:r>
              <a:endParaRPr dirty="0">
                <a:solidFill>
                  <a:srgbClr val="B0D7C4"/>
                </a:solidFill>
              </a:endParaRPr>
            </a:p>
          </p:txBody>
        </p:sp>
      </p:grpSp>
      <p:grpSp>
        <p:nvGrpSpPr>
          <p:cNvPr id="390" name="Gruppo"/>
          <p:cNvGrpSpPr/>
          <p:nvPr/>
        </p:nvGrpSpPr>
        <p:grpSpPr>
          <a:xfrm>
            <a:off x="21076998" y="3087921"/>
            <a:ext cx="2251038" cy="4335084"/>
            <a:chOff x="0" y="0"/>
            <a:chExt cx="2251037" cy="4335083"/>
          </a:xfrm>
        </p:grpSpPr>
        <p:pic>
          <p:nvPicPr>
            <p:cNvPr id="388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43530"/>
              <a:ext cx="2251037" cy="3591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9" name="a piedi"/>
            <p:cNvSpPr txBox="1"/>
            <p:nvPr/>
          </p:nvSpPr>
          <p:spPr>
            <a:xfrm>
              <a:off x="222226" y="0"/>
              <a:ext cx="1806584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42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>
                  <a:solidFill>
                    <a:srgbClr val="B0D7C4"/>
                  </a:solidFill>
                </a:rPr>
                <a:t>a </a:t>
              </a:r>
              <a:r>
                <a:rPr dirty="0" err="1">
                  <a:solidFill>
                    <a:srgbClr val="B0D7C4"/>
                  </a:solidFill>
                </a:rPr>
                <a:t>piedi</a:t>
              </a:r>
              <a:endParaRPr dirty="0">
                <a:solidFill>
                  <a:srgbClr val="B0D7C4"/>
                </a:solidFill>
              </a:endParaRPr>
            </a:p>
          </p:txBody>
        </p:sp>
      </p:grpSp>
      <p:grpSp>
        <p:nvGrpSpPr>
          <p:cNvPr id="393" name="Gruppo"/>
          <p:cNvGrpSpPr/>
          <p:nvPr/>
        </p:nvGrpSpPr>
        <p:grpSpPr>
          <a:xfrm>
            <a:off x="4654139" y="7558321"/>
            <a:ext cx="3212418" cy="4563918"/>
            <a:chOff x="-8866" y="0"/>
            <a:chExt cx="3212417" cy="4563916"/>
          </a:xfrm>
        </p:grpSpPr>
        <p:pic>
          <p:nvPicPr>
            <p:cNvPr id="391" name="Immagine" descr="Immagine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E8839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83802" y="756677"/>
              <a:ext cx="2315822" cy="38072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2" name="in macchina"/>
            <p:cNvSpPr txBox="1"/>
            <p:nvPr/>
          </p:nvSpPr>
          <p:spPr>
            <a:xfrm>
              <a:off x="-8866" y="0"/>
              <a:ext cx="3212417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42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>
                  <a:solidFill>
                    <a:srgbClr val="E88393"/>
                  </a:solidFill>
                </a:rPr>
                <a:t>in </a:t>
              </a:r>
              <a:r>
                <a:rPr dirty="0" err="1">
                  <a:solidFill>
                    <a:srgbClr val="E88393"/>
                  </a:solidFill>
                </a:rPr>
                <a:t>macchina</a:t>
              </a:r>
              <a:endParaRPr dirty="0">
                <a:solidFill>
                  <a:srgbClr val="E88393"/>
                </a:solidFill>
              </a:endParaRPr>
            </a:p>
          </p:txBody>
        </p:sp>
      </p:grpSp>
      <p:grpSp>
        <p:nvGrpSpPr>
          <p:cNvPr id="396" name="Gruppo"/>
          <p:cNvGrpSpPr/>
          <p:nvPr/>
        </p:nvGrpSpPr>
        <p:grpSpPr>
          <a:xfrm>
            <a:off x="915866" y="8845117"/>
            <a:ext cx="3212418" cy="4303237"/>
            <a:chOff x="-8866" y="0"/>
            <a:chExt cx="3212417" cy="4303236"/>
          </a:xfrm>
        </p:grpSpPr>
        <p:pic>
          <p:nvPicPr>
            <p:cNvPr id="394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824" y="711683"/>
              <a:ext cx="2251037" cy="3591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5" name="in macchina"/>
            <p:cNvSpPr txBox="1"/>
            <p:nvPr/>
          </p:nvSpPr>
          <p:spPr>
            <a:xfrm>
              <a:off x="-8866" y="0"/>
              <a:ext cx="3212417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42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>
                  <a:solidFill>
                    <a:srgbClr val="E88393"/>
                  </a:solidFill>
                </a:rPr>
                <a:t>in </a:t>
              </a:r>
              <a:r>
                <a:rPr dirty="0" err="1">
                  <a:solidFill>
                    <a:srgbClr val="E88393"/>
                  </a:solidFill>
                </a:rPr>
                <a:t>macchina</a:t>
              </a:r>
              <a:endParaRPr dirty="0">
                <a:solidFill>
                  <a:srgbClr val="E88393"/>
                </a:solidFill>
              </a:endParaRPr>
            </a:p>
          </p:txBody>
        </p:sp>
      </p:grpSp>
      <p:grpSp>
        <p:nvGrpSpPr>
          <p:cNvPr id="399" name="Gruppo"/>
          <p:cNvGrpSpPr/>
          <p:nvPr/>
        </p:nvGrpSpPr>
        <p:grpSpPr>
          <a:xfrm>
            <a:off x="17864580" y="7200961"/>
            <a:ext cx="3212418" cy="4538518"/>
            <a:chOff x="-8866" y="0"/>
            <a:chExt cx="3212417" cy="4538516"/>
          </a:xfrm>
        </p:grpSpPr>
        <p:pic>
          <p:nvPicPr>
            <p:cNvPr id="397" name="Immagine" descr="Immagine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E8839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39431" y="731278"/>
              <a:ext cx="2315822" cy="3807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8" name="in macchina"/>
            <p:cNvSpPr txBox="1"/>
            <p:nvPr/>
          </p:nvSpPr>
          <p:spPr>
            <a:xfrm>
              <a:off x="-8866" y="0"/>
              <a:ext cx="3212417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42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dirty="0">
                  <a:solidFill>
                    <a:srgbClr val="E88393"/>
                  </a:solidFill>
                </a:rPr>
                <a:t>in </a:t>
              </a:r>
              <a:r>
                <a:rPr dirty="0" err="1">
                  <a:solidFill>
                    <a:srgbClr val="E88393"/>
                  </a:solidFill>
                </a:rPr>
                <a:t>macchina</a:t>
              </a:r>
              <a:endParaRPr dirty="0">
                <a:solidFill>
                  <a:srgbClr val="E88393"/>
                </a:solidFill>
              </a:endParaRPr>
            </a:p>
          </p:txBody>
        </p:sp>
      </p:grpSp>
      <p:sp>
        <p:nvSpPr>
          <p:cNvPr id="400" name="Sul foglio di carta scrivi le parole «a piedi» e «in macchina» una sotto l’altra. Segna con una crocetta le risposte dei bambini"/>
          <p:cNvSpPr txBox="1"/>
          <p:nvPr/>
        </p:nvSpPr>
        <p:spPr>
          <a:xfrm>
            <a:off x="1414004" y="-3352800"/>
            <a:ext cx="23232391" cy="202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Sul foglio di carta scrivi le parole «a piedi» e «in macchina» una sotto l’altra. Segna con una crocetta le risposte dei bambini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B7AE02AC-BB6E-CD45-AE80-0D02973AB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6051" y="11645342"/>
            <a:ext cx="2245438" cy="15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2" animBg="1" advAuto="0"/>
      <p:bldP spid="375" grpId="9" animBg="1" advAuto="0"/>
      <p:bldP spid="378" grpId="4" animBg="1" advAuto="0"/>
      <p:bldP spid="381" grpId="3" animBg="1" advAuto="0"/>
      <p:bldP spid="384" grpId="8" animBg="1" advAuto="0"/>
      <p:bldP spid="387" grpId="1" animBg="1" advAuto="0"/>
      <p:bldP spid="390" grpId="5" animBg="1" advAuto="0"/>
      <p:bldP spid="393" grpId="7" animBg="1" advAuto="0"/>
      <p:bldP spid="396" grpId="6" animBg="1" advAuto="0"/>
      <p:bldP spid="399" grpId="1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Questo è il risultato che dovresti avere trovato"/>
          <p:cNvSpPr txBox="1"/>
          <p:nvPr/>
        </p:nvSpPr>
        <p:spPr>
          <a:xfrm>
            <a:off x="2660194" y="1139163"/>
            <a:ext cx="19589173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Questo è il risultato che dovresti avere trovato</a:t>
            </a:r>
          </a:p>
        </p:txBody>
      </p:sp>
      <p:grpSp>
        <p:nvGrpSpPr>
          <p:cNvPr id="411" name="Gruppo"/>
          <p:cNvGrpSpPr/>
          <p:nvPr/>
        </p:nvGrpSpPr>
        <p:grpSpPr>
          <a:xfrm>
            <a:off x="7409730" y="2773015"/>
            <a:ext cx="9564540" cy="6409962"/>
            <a:chOff x="0" y="0"/>
            <a:chExt cx="9564538" cy="6409961"/>
          </a:xfrm>
        </p:grpSpPr>
        <p:sp>
          <p:nvSpPr>
            <p:cNvPr id="403" name="Rettangolo arrotondato"/>
            <p:cNvSpPr/>
            <p:nvPr/>
          </p:nvSpPr>
          <p:spPr>
            <a:xfrm>
              <a:off x="0" y="0"/>
              <a:ext cx="4741955" cy="1483079"/>
            </a:xfrm>
            <a:prstGeom prst="roundRect">
              <a:avLst>
                <a:gd name="adj" fmla="val 15000"/>
              </a:avLst>
            </a:prstGeom>
            <a:solidFill>
              <a:srgbClr val="B7D5C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404" name="Rettangolo arrotondato"/>
            <p:cNvSpPr/>
            <p:nvPr/>
          </p:nvSpPr>
          <p:spPr>
            <a:xfrm>
              <a:off x="0" y="1642294"/>
              <a:ext cx="4741955" cy="1483079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405" name="Rettangolo arrotondato"/>
            <p:cNvSpPr/>
            <p:nvPr/>
          </p:nvSpPr>
          <p:spPr>
            <a:xfrm>
              <a:off x="0" y="3284589"/>
              <a:ext cx="4741955" cy="1483079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406" name="Rettangolo arrotondato"/>
            <p:cNvSpPr/>
            <p:nvPr/>
          </p:nvSpPr>
          <p:spPr>
            <a:xfrm>
              <a:off x="0" y="4926883"/>
              <a:ext cx="4741955" cy="1483079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407" name="Rettangolo arrotondato"/>
            <p:cNvSpPr/>
            <p:nvPr/>
          </p:nvSpPr>
          <p:spPr>
            <a:xfrm>
              <a:off x="4822584" y="0"/>
              <a:ext cx="4741955" cy="1483079"/>
            </a:xfrm>
            <a:prstGeom prst="roundRect">
              <a:avLst>
                <a:gd name="adj" fmla="val 15000"/>
              </a:avLst>
            </a:prstGeom>
            <a:solidFill>
              <a:srgbClr val="B7D5C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dirty="0"/>
            </a:p>
          </p:txBody>
        </p:sp>
        <p:sp>
          <p:nvSpPr>
            <p:cNvPr id="408" name="Rettangolo arrotondato"/>
            <p:cNvSpPr/>
            <p:nvPr/>
          </p:nvSpPr>
          <p:spPr>
            <a:xfrm>
              <a:off x="4822584" y="1642294"/>
              <a:ext cx="4741955" cy="1483079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dirty="0"/>
            </a:p>
          </p:txBody>
        </p:sp>
        <p:sp>
          <p:nvSpPr>
            <p:cNvPr id="409" name="Rettangolo arrotondato"/>
            <p:cNvSpPr/>
            <p:nvPr/>
          </p:nvSpPr>
          <p:spPr>
            <a:xfrm>
              <a:off x="4822584" y="3284589"/>
              <a:ext cx="4741955" cy="1483079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dirty="0"/>
            </a:p>
          </p:txBody>
        </p:sp>
        <p:sp>
          <p:nvSpPr>
            <p:cNvPr id="410" name="Rettangolo arrotondato"/>
            <p:cNvSpPr/>
            <p:nvPr/>
          </p:nvSpPr>
          <p:spPr>
            <a:xfrm>
              <a:off x="4822584" y="4926883"/>
              <a:ext cx="4741955" cy="1483079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dirty="0"/>
            </a:p>
          </p:txBody>
        </p:sp>
      </p:grpSp>
      <p:sp>
        <p:nvSpPr>
          <p:cNvPr id="412" name="Come sono stati…"/>
          <p:cNvSpPr txBox="1"/>
          <p:nvPr/>
        </p:nvSpPr>
        <p:spPr>
          <a:xfrm>
            <a:off x="8010094" y="3079648"/>
            <a:ext cx="3646832" cy="1100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>
              <a:lnSpc>
                <a:spcPts val="38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dirty="0"/>
              <a:t>Come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stati</a:t>
            </a:r>
            <a:r>
              <a:rPr dirty="0"/>
              <a:t> </a:t>
            </a:r>
          </a:p>
          <a:p>
            <a:pPr algn="ctr">
              <a:lnSpc>
                <a:spcPts val="38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rPr dirty="0" err="1"/>
              <a:t>accompagnati</a:t>
            </a: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413" name="a piedi"/>
          <p:cNvSpPr txBox="1"/>
          <p:nvPr/>
        </p:nvSpPr>
        <p:spPr>
          <a:xfrm>
            <a:off x="9064870" y="4863696"/>
            <a:ext cx="153728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3000">
                <a:solidFill>
                  <a:srgbClr val="5E5E5E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sz="4000" dirty="0"/>
              <a:t>a </a:t>
            </a:r>
            <a:r>
              <a:rPr sz="4000" dirty="0" err="1"/>
              <a:t>piedi</a:t>
            </a:r>
            <a:endParaRPr sz="4000" dirty="0"/>
          </a:p>
        </p:txBody>
      </p:sp>
      <p:sp>
        <p:nvSpPr>
          <p:cNvPr id="414" name="in macchina"/>
          <p:cNvSpPr txBox="1"/>
          <p:nvPr/>
        </p:nvSpPr>
        <p:spPr>
          <a:xfrm>
            <a:off x="8464574" y="6431264"/>
            <a:ext cx="270587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3000">
                <a:solidFill>
                  <a:srgbClr val="5E5E5E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sz="4000" dirty="0"/>
              <a:t>in </a:t>
            </a:r>
            <a:r>
              <a:rPr sz="4000" dirty="0" err="1"/>
              <a:t>macchina</a:t>
            </a:r>
            <a:endParaRPr sz="4000" dirty="0"/>
          </a:p>
        </p:txBody>
      </p:sp>
      <p:sp>
        <p:nvSpPr>
          <p:cNvPr id="415" name="totale"/>
          <p:cNvSpPr txBox="1"/>
          <p:nvPr/>
        </p:nvSpPr>
        <p:spPr>
          <a:xfrm>
            <a:off x="9120201" y="8084992"/>
            <a:ext cx="13946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3000">
                <a:solidFill>
                  <a:srgbClr val="5E5E5E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lang="it-IT" sz="4000" dirty="0"/>
              <a:t>T</a:t>
            </a:r>
            <a:r>
              <a:rPr sz="4000" dirty="0" err="1"/>
              <a:t>otale</a:t>
            </a:r>
            <a:endParaRPr sz="4000" dirty="0"/>
          </a:p>
        </p:txBody>
      </p:sp>
      <p:sp>
        <p:nvSpPr>
          <p:cNvPr id="416" name="Frequenza"/>
          <p:cNvSpPr txBox="1"/>
          <p:nvPr/>
        </p:nvSpPr>
        <p:spPr>
          <a:xfrm>
            <a:off x="13485013" y="3333648"/>
            <a:ext cx="2298193" cy="52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 err="1"/>
              <a:t>Frequenza</a:t>
            </a:r>
            <a:endParaRPr dirty="0"/>
          </a:p>
        </p:txBody>
      </p:sp>
      <p:grpSp>
        <p:nvGrpSpPr>
          <p:cNvPr id="419" name="Gruppo"/>
          <p:cNvGrpSpPr/>
          <p:nvPr/>
        </p:nvGrpSpPr>
        <p:grpSpPr>
          <a:xfrm>
            <a:off x="13682130" y="4288818"/>
            <a:ext cx="1791705" cy="1751561"/>
            <a:chOff x="-76200" y="-89421"/>
            <a:chExt cx="1791704" cy="1751560"/>
          </a:xfrm>
        </p:grpSpPr>
        <p:sp>
          <p:nvSpPr>
            <p:cNvPr id="417" name="Cerchio"/>
            <p:cNvSpPr/>
            <p:nvPr/>
          </p:nvSpPr>
          <p:spPr>
            <a:xfrm>
              <a:off x="-76200" y="-89421"/>
              <a:ext cx="1751559" cy="1751560"/>
            </a:xfrm>
            <a:prstGeom prst="ellipse">
              <a:avLst/>
            </a:prstGeom>
            <a:noFill/>
            <a:ln w="57150" cap="flat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dirty="0"/>
            </a:p>
          </p:txBody>
        </p:sp>
        <p:sp>
          <p:nvSpPr>
            <p:cNvPr id="418" name="6"/>
            <p:cNvSpPr/>
            <p:nvPr/>
          </p:nvSpPr>
          <p:spPr>
            <a:xfrm>
              <a:off x="445503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422" name="Gruppo"/>
          <p:cNvGrpSpPr/>
          <p:nvPr/>
        </p:nvGrpSpPr>
        <p:grpSpPr>
          <a:xfrm>
            <a:off x="13707530" y="5943711"/>
            <a:ext cx="1766305" cy="1751561"/>
            <a:chOff x="-50800" y="-89421"/>
            <a:chExt cx="1766304" cy="1751560"/>
          </a:xfrm>
        </p:grpSpPr>
        <p:sp>
          <p:nvSpPr>
            <p:cNvPr id="420" name="Cerchio"/>
            <p:cNvSpPr/>
            <p:nvPr/>
          </p:nvSpPr>
          <p:spPr>
            <a:xfrm>
              <a:off x="-50800" y="-89421"/>
              <a:ext cx="1751559" cy="1751560"/>
            </a:xfrm>
            <a:prstGeom prst="ellipse">
              <a:avLst/>
            </a:prstGeom>
            <a:noFill/>
            <a:ln w="57150" cap="flat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421" name="4"/>
            <p:cNvSpPr/>
            <p:nvPr/>
          </p:nvSpPr>
          <p:spPr>
            <a:xfrm>
              <a:off x="445503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425" name="Gruppo"/>
          <p:cNvGrpSpPr/>
          <p:nvPr/>
        </p:nvGrpSpPr>
        <p:grpSpPr>
          <a:xfrm>
            <a:off x="13732930" y="7606798"/>
            <a:ext cx="1751560" cy="1751561"/>
            <a:chOff x="-25400" y="-140221"/>
            <a:chExt cx="1751559" cy="1751560"/>
          </a:xfrm>
        </p:grpSpPr>
        <p:sp>
          <p:nvSpPr>
            <p:cNvPr id="423" name="Cerchio"/>
            <p:cNvSpPr/>
            <p:nvPr/>
          </p:nvSpPr>
          <p:spPr>
            <a:xfrm>
              <a:off x="-25400" y="-140221"/>
              <a:ext cx="1751559" cy="1751560"/>
            </a:xfrm>
            <a:prstGeom prst="ellipse">
              <a:avLst/>
            </a:prstGeom>
            <a:noFill/>
            <a:ln w="57150" cap="flat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dirty="0"/>
            </a:p>
          </p:txBody>
        </p:sp>
        <p:sp>
          <p:nvSpPr>
            <p:cNvPr id="424" name="10"/>
            <p:cNvSpPr/>
            <p:nvPr/>
          </p:nvSpPr>
          <p:spPr>
            <a:xfrm>
              <a:off x="64503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426" name="Ricorda sempre:…"/>
          <p:cNvSpPr txBox="1"/>
          <p:nvPr/>
        </p:nvSpPr>
        <p:spPr>
          <a:xfrm>
            <a:off x="941984" y="9388338"/>
            <a:ext cx="22611959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Ricorda</a:t>
            </a:r>
            <a:r>
              <a:rPr dirty="0"/>
              <a:t> </a:t>
            </a:r>
            <a:r>
              <a:rPr dirty="0" err="1"/>
              <a:t>sempre</a:t>
            </a:r>
            <a:r>
              <a:rPr dirty="0"/>
              <a:t>: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- in una </a:t>
            </a:r>
            <a:r>
              <a:rPr dirty="0" err="1"/>
              <a:t>tabella</a:t>
            </a:r>
            <a:r>
              <a:rPr dirty="0"/>
              <a:t> di </a:t>
            </a:r>
            <a:r>
              <a:rPr dirty="0" err="1"/>
              <a:t>frequenza</a:t>
            </a:r>
            <a:r>
              <a:rPr dirty="0"/>
              <a:t> </a:t>
            </a:r>
            <a:r>
              <a:rPr dirty="0" err="1"/>
              <a:t>servono</a:t>
            </a:r>
            <a:r>
              <a:rPr dirty="0"/>
              <a:t> due </a:t>
            </a:r>
            <a:r>
              <a:rPr dirty="0" err="1"/>
              <a:t>colonne</a:t>
            </a:r>
            <a:endParaRPr dirty="0"/>
          </a:p>
          <a:p>
            <a:pPr marL="12700" lvl="6" indent="-12700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  </a:t>
            </a:r>
            <a:r>
              <a:rPr lang="it-IT" dirty="0"/>
              <a:t>		</a:t>
            </a:r>
            <a:r>
              <a:rPr dirty="0" err="1"/>
              <a:t>nella</a:t>
            </a:r>
            <a:r>
              <a:rPr dirty="0"/>
              <a:t> prima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inseriscono</a:t>
            </a:r>
            <a:r>
              <a:rPr dirty="0"/>
              <a:t> le </a:t>
            </a:r>
            <a:r>
              <a:rPr dirty="0" err="1"/>
              <a:t>possibili</a:t>
            </a:r>
            <a:r>
              <a:rPr dirty="0"/>
              <a:t> </a:t>
            </a:r>
            <a:r>
              <a:rPr dirty="0" err="1"/>
              <a:t>risposte</a:t>
            </a:r>
            <a:endParaRPr dirty="0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  </a:t>
            </a:r>
            <a:r>
              <a:rPr lang="it-IT" dirty="0"/>
              <a:t>		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seconda</a:t>
            </a:r>
            <a:r>
              <a:rPr dirty="0"/>
              <a:t> le </a:t>
            </a:r>
            <a:r>
              <a:rPr dirty="0" err="1"/>
              <a:t>frequenze</a:t>
            </a:r>
            <a:r>
              <a:rPr dirty="0"/>
              <a:t>, </a:t>
            </a:r>
            <a:r>
              <a:rPr dirty="0" err="1"/>
              <a:t>cioè</a:t>
            </a:r>
            <a:r>
              <a:rPr dirty="0"/>
              <a:t> </a:t>
            </a:r>
            <a:r>
              <a:rPr dirty="0" err="1"/>
              <a:t>quanti</a:t>
            </a:r>
            <a:r>
              <a:rPr dirty="0"/>
              <a:t>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dato</a:t>
            </a:r>
            <a:r>
              <a:rPr dirty="0"/>
              <a:t> </a:t>
            </a:r>
            <a:r>
              <a:rPr dirty="0" err="1"/>
              <a:t>ciascun</a:t>
            </a:r>
            <a:r>
              <a:rPr dirty="0"/>
              <a:t> </a:t>
            </a:r>
            <a:r>
              <a:rPr dirty="0" err="1"/>
              <a:t>tipo</a:t>
            </a:r>
            <a:r>
              <a:rPr dirty="0"/>
              <a:t> di </a:t>
            </a:r>
            <a:r>
              <a:rPr dirty="0" err="1"/>
              <a:t>risposta</a:t>
            </a:r>
            <a:endParaRPr dirty="0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- in una </a:t>
            </a:r>
            <a:r>
              <a:rPr dirty="0" err="1"/>
              <a:t>tabella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sempre</a:t>
            </a:r>
            <a:r>
              <a:rPr dirty="0"/>
              <a:t> </a:t>
            </a:r>
            <a:r>
              <a:rPr dirty="0" err="1"/>
              <a:t>riportare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, </a:t>
            </a:r>
            <a:r>
              <a:rPr dirty="0" err="1"/>
              <a:t>cioè</a:t>
            </a:r>
            <a:r>
              <a:rPr dirty="0"/>
              <a:t> la </a:t>
            </a:r>
            <a:r>
              <a:rPr dirty="0" err="1"/>
              <a:t>somma</a:t>
            </a:r>
            <a:r>
              <a:rPr dirty="0"/>
              <a:t> di </a:t>
            </a:r>
            <a:r>
              <a:rPr dirty="0" err="1"/>
              <a:t>tutte</a:t>
            </a:r>
            <a:r>
              <a:rPr dirty="0"/>
              <a:t> le </a:t>
            </a:r>
            <a:r>
              <a:rPr dirty="0" err="1"/>
              <a:t>risposte</a:t>
            </a:r>
            <a:r>
              <a:rPr dirty="0"/>
              <a:t> date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1" animBg="1" advAuto="0"/>
      <p:bldP spid="422" grpId="2" animBg="1" advAuto="0"/>
      <p:bldP spid="425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a maestra Margherita ha fatto un’indagine in classe per vedere…"/>
          <p:cNvSpPr txBox="1"/>
          <p:nvPr/>
        </p:nvSpPr>
        <p:spPr>
          <a:xfrm>
            <a:off x="2660194" y="1139163"/>
            <a:ext cx="19589173" cy="138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La </a:t>
            </a:r>
            <a:r>
              <a:rPr dirty="0" err="1"/>
              <a:t>maestra</a:t>
            </a:r>
            <a:r>
              <a:rPr dirty="0"/>
              <a:t> Margherita ha </a:t>
            </a:r>
            <a:r>
              <a:rPr dirty="0" err="1"/>
              <a:t>fatto</a:t>
            </a:r>
            <a:r>
              <a:rPr dirty="0"/>
              <a:t> </a:t>
            </a:r>
            <a:r>
              <a:rPr dirty="0" err="1"/>
              <a:t>un’indagine</a:t>
            </a:r>
            <a:r>
              <a:rPr dirty="0"/>
              <a:t> in </a:t>
            </a:r>
            <a:r>
              <a:rPr dirty="0" err="1"/>
              <a:t>classe</a:t>
            </a:r>
            <a:r>
              <a:rPr dirty="0"/>
              <a:t> per </a:t>
            </a:r>
            <a:r>
              <a:rPr dirty="0" err="1"/>
              <a:t>vedere</a:t>
            </a:r>
            <a:r>
              <a:rPr dirty="0"/>
              <a:t>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qual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colore</a:t>
            </a:r>
            <a:r>
              <a:rPr dirty="0"/>
              <a:t> </a:t>
            </a:r>
            <a:r>
              <a:rPr dirty="0" err="1"/>
              <a:t>preferito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suoi</a:t>
            </a:r>
            <a:r>
              <a:rPr dirty="0"/>
              <a:t> </a:t>
            </a:r>
            <a:r>
              <a:rPr dirty="0" err="1"/>
              <a:t>alunni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  </a:t>
            </a:r>
          </a:p>
        </p:txBody>
      </p:sp>
      <p:grpSp>
        <p:nvGrpSpPr>
          <p:cNvPr id="157" name="Gruppo"/>
          <p:cNvGrpSpPr/>
          <p:nvPr/>
        </p:nvGrpSpPr>
        <p:grpSpPr>
          <a:xfrm>
            <a:off x="2641599" y="5909915"/>
            <a:ext cx="6062763" cy="1896170"/>
            <a:chOff x="0" y="0"/>
            <a:chExt cx="6062761" cy="1896169"/>
          </a:xfrm>
        </p:grpSpPr>
        <p:sp>
          <p:nvSpPr>
            <p:cNvPr id="155" name="Rettangolo arrotondato"/>
            <p:cNvSpPr/>
            <p:nvPr/>
          </p:nvSpPr>
          <p:spPr>
            <a:xfrm>
              <a:off x="0" y="0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156" name="ROSSO"/>
            <p:cNvSpPr txBox="1"/>
            <p:nvPr/>
          </p:nvSpPr>
          <p:spPr>
            <a:xfrm>
              <a:off x="1659780" y="326419"/>
              <a:ext cx="2743201" cy="1243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75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ROSSO</a:t>
              </a:r>
            </a:p>
          </p:txBody>
        </p:sp>
      </p:grpSp>
      <p:grpSp>
        <p:nvGrpSpPr>
          <p:cNvPr id="160" name="Gruppo"/>
          <p:cNvGrpSpPr/>
          <p:nvPr/>
        </p:nvGrpSpPr>
        <p:grpSpPr>
          <a:xfrm>
            <a:off x="9423400" y="5909915"/>
            <a:ext cx="6062762" cy="1896170"/>
            <a:chOff x="0" y="0"/>
            <a:chExt cx="6062761" cy="1896169"/>
          </a:xfrm>
        </p:grpSpPr>
        <p:sp>
          <p:nvSpPr>
            <p:cNvPr id="158" name="Rettangolo arrotondato"/>
            <p:cNvSpPr/>
            <p:nvPr/>
          </p:nvSpPr>
          <p:spPr>
            <a:xfrm>
              <a:off x="0" y="0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159" name="GIALLO"/>
            <p:cNvSpPr txBox="1"/>
            <p:nvPr/>
          </p:nvSpPr>
          <p:spPr>
            <a:xfrm>
              <a:off x="1615013" y="326419"/>
              <a:ext cx="2832736" cy="1243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75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GIALLO</a:t>
              </a:r>
            </a:p>
          </p:txBody>
        </p:sp>
      </p:grpSp>
      <p:grpSp>
        <p:nvGrpSpPr>
          <p:cNvPr id="163" name="Gruppo"/>
          <p:cNvGrpSpPr/>
          <p:nvPr/>
        </p:nvGrpSpPr>
        <p:grpSpPr>
          <a:xfrm>
            <a:off x="16205200" y="5909915"/>
            <a:ext cx="6062762" cy="1896170"/>
            <a:chOff x="0" y="0"/>
            <a:chExt cx="6062761" cy="1896169"/>
          </a:xfrm>
        </p:grpSpPr>
        <p:sp>
          <p:nvSpPr>
            <p:cNvPr id="161" name="Rettangolo arrotondato"/>
            <p:cNvSpPr/>
            <p:nvPr/>
          </p:nvSpPr>
          <p:spPr>
            <a:xfrm>
              <a:off x="0" y="0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chemeClr val="accent1">
                <a:lumOff val="-244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162" name="BLU"/>
            <p:cNvSpPr txBox="1"/>
            <p:nvPr/>
          </p:nvSpPr>
          <p:spPr>
            <a:xfrm>
              <a:off x="2215563" y="326419"/>
              <a:ext cx="1631634" cy="1243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75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BLU</a:t>
              </a:r>
            </a:p>
          </p:txBody>
        </p:sp>
      </p:grpSp>
      <p:sp>
        <p:nvSpPr>
          <p:cNvPr id="164" name="Vediamo cosa hanno risposto i bambini…"/>
          <p:cNvSpPr txBox="1"/>
          <p:nvPr/>
        </p:nvSpPr>
        <p:spPr>
          <a:xfrm>
            <a:off x="8467358" y="11385550"/>
            <a:ext cx="10807581" cy="94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266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Vediamo</a:t>
            </a:r>
            <a:r>
              <a:rPr dirty="0"/>
              <a:t> </a:t>
            </a:r>
            <a:r>
              <a:rPr dirty="0" err="1"/>
              <a:t>cosa</a:t>
            </a:r>
            <a:r>
              <a:rPr dirty="0"/>
              <a:t>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risposto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bambini…</a:t>
            </a:r>
            <a:endParaRPr sz="12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469F74-B882-1B40-8DC5-5D2EECD77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051" y="11645342"/>
            <a:ext cx="2245438" cy="15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fill="hold" grpId="4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  <p:bldP spid="160" grpId="2" animBg="1" advAuto="0"/>
      <p:bldP spid="163" grpId="3" animBg="1" advAuto="0"/>
      <p:bldP spid="164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magine" descr="Immagine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8839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20469" y="1534223"/>
            <a:ext cx="2315821" cy="380723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7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510" y="1642066"/>
            <a:ext cx="2251037" cy="35915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8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710" y="1642066"/>
            <a:ext cx="2251037" cy="35915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09" y="1642066"/>
            <a:ext cx="2251037" cy="35915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72" name="Gruppo"/>
          <p:cNvGrpSpPr/>
          <p:nvPr/>
        </p:nvGrpSpPr>
        <p:grpSpPr>
          <a:xfrm>
            <a:off x="2378818" y="6679093"/>
            <a:ext cx="6062763" cy="1896171"/>
            <a:chOff x="0" y="0"/>
            <a:chExt cx="6062761" cy="1896169"/>
          </a:xfrm>
        </p:grpSpPr>
        <p:sp>
          <p:nvSpPr>
            <p:cNvPr id="170" name="Rettangolo arrotondato"/>
            <p:cNvSpPr/>
            <p:nvPr/>
          </p:nvSpPr>
          <p:spPr>
            <a:xfrm>
              <a:off x="0" y="0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171" name="ROSSO"/>
            <p:cNvSpPr txBox="1"/>
            <p:nvPr/>
          </p:nvSpPr>
          <p:spPr>
            <a:xfrm>
              <a:off x="1659780" y="326419"/>
              <a:ext cx="2743201" cy="1243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75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dirty="0"/>
                <a:t>ROSSO</a:t>
              </a:r>
            </a:p>
          </p:txBody>
        </p:sp>
      </p:grpSp>
      <p:pic>
        <p:nvPicPr>
          <p:cNvPr id="17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309" y="1642066"/>
            <a:ext cx="2251037" cy="35915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75" name="Immagine" descr="Immagine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8839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913070" y="1534223"/>
            <a:ext cx="2315822" cy="380723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78" name="Gruppo"/>
          <p:cNvGrpSpPr/>
          <p:nvPr/>
        </p:nvGrpSpPr>
        <p:grpSpPr>
          <a:xfrm>
            <a:off x="9160618" y="6679093"/>
            <a:ext cx="6062764" cy="1896171"/>
            <a:chOff x="0" y="0"/>
            <a:chExt cx="6062761" cy="1896169"/>
          </a:xfrm>
        </p:grpSpPr>
        <p:sp>
          <p:nvSpPr>
            <p:cNvPr id="176" name="Rettangolo arrotondato"/>
            <p:cNvSpPr/>
            <p:nvPr/>
          </p:nvSpPr>
          <p:spPr>
            <a:xfrm>
              <a:off x="0" y="0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177" name="GIALLO"/>
            <p:cNvSpPr txBox="1"/>
            <p:nvPr/>
          </p:nvSpPr>
          <p:spPr>
            <a:xfrm>
              <a:off x="1615013" y="326419"/>
              <a:ext cx="2832736" cy="1243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75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GIALLO</a:t>
              </a:r>
            </a:p>
          </p:txBody>
        </p:sp>
      </p:grpSp>
      <p:pic>
        <p:nvPicPr>
          <p:cNvPr id="180" name="Immagine" descr="Immagine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8839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84669" y="1534223"/>
            <a:ext cx="2315821" cy="380723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1" name="Immagine" descr="Immagine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8839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248869" y="1534223"/>
            <a:ext cx="2315821" cy="380723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84" name="Gruppo"/>
          <p:cNvGrpSpPr/>
          <p:nvPr/>
        </p:nvGrpSpPr>
        <p:grpSpPr>
          <a:xfrm>
            <a:off x="15942419" y="6679093"/>
            <a:ext cx="6062763" cy="1896171"/>
            <a:chOff x="0" y="0"/>
            <a:chExt cx="6062761" cy="1896169"/>
          </a:xfrm>
        </p:grpSpPr>
        <p:sp>
          <p:nvSpPr>
            <p:cNvPr id="182" name="Rettangolo arrotondato"/>
            <p:cNvSpPr/>
            <p:nvPr/>
          </p:nvSpPr>
          <p:spPr>
            <a:xfrm>
              <a:off x="0" y="0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chemeClr val="accent1">
                <a:lumOff val="-244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183" name="BLU"/>
            <p:cNvSpPr txBox="1"/>
            <p:nvPr/>
          </p:nvSpPr>
          <p:spPr>
            <a:xfrm>
              <a:off x="2215563" y="326419"/>
              <a:ext cx="1631634" cy="1243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75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BLU</a:t>
              </a:r>
            </a:p>
          </p:txBody>
        </p:sp>
      </p:grpSp>
      <p:sp>
        <p:nvSpPr>
          <p:cNvPr id="186" name="La maestra ora ha bisogno di fare un riassunto (sintesi) delle risposte dei suoi alunni.…"/>
          <p:cNvSpPr txBox="1"/>
          <p:nvPr/>
        </p:nvSpPr>
        <p:spPr>
          <a:xfrm>
            <a:off x="1209920" y="11379637"/>
            <a:ext cx="18772410" cy="1415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4266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La </a:t>
            </a:r>
            <a:r>
              <a:rPr dirty="0" err="1"/>
              <a:t>maestra</a:t>
            </a:r>
            <a:r>
              <a:rPr dirty="0"/>
              <a:t> </a:t>
            </a:r>
            <a:r>
              <a:rPr dirty="0" err="1"/>
              <a:t>ora</a:t>
            </a:r>
            <a:r>
              <a:rPr dirty="0"/>
              <a:t> ha </a:t>
            </a:r>
            <a:r>
              <a:rPr dirty="0" err="1"/>
              <a:t>bisogno</a:t>
            </a:r>
            <a:r>
              <a:rPr dirty="0"/>
              <a:t> di fare un </a:t>
            </a:r>
            <a:r>
              <a:rPr dirty="0" err="1"/>
              <a:t>riassunto</a:t>
            </a:r>
            <a:r>
              <a:rPr dirty="0"/>
              <a:t> (</a:t>
            </a:r>
            <a:r>
              <a:rPr dirty="0" err="1"/>
              <a:t>sintesi</a:t>
            </a:r>
            <a:r>
              <a:rPr dirty="0"/>
              <a:t>)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risposte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suoi</a:t>
            </a:r>
            <a:r>
              <a:rPr dirty="0"/>
              <a:t> </a:t>
            </a:r>
            <a:r>
              <a:rPr dirty="0" err="1"/>
              <a:t>alunni</a:t>
            </a:r>
            <a:r>
              <a:rPr dirty="0"/>
              <a:t>.</a:t>
            </a:r>
            <a:r>
              <a:rPr lang="it-IT" dirty="0"/>
              <a:t> </a:t>
            </a:r>
            <a:r>
              <a:rPr dirty="0"/>
              <a:t>Come fa?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37527C-068F-124F-80D6-F5295E7E29B3}"/>
              </a:ext>
            </a:extLst>
          </p:cNvPr>
          <p:cNvSpPr txBox="1"/>
          <p:nvPr/>
        </p:nvSpPr>
        <p:spPr>
          <a:xfrm>
            <a:off x="3840289" y="9107611"/>
            <a:ext cx="17491968" cy="1610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r>
              <a:rPr lang="it-IT" sz="4266" b="1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clicca su ogni bambino e vedrai lampeggiare il suo colore preferito</a:t>
            </a:r>
            <a:b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kumimoji="0" lang="it-IT" sz="4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sym typeface="Canela Text Regular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8D0D52-CEB5-0B4B-BA34-23035740B0A2}"/>
              </a:ext>
            </a:extLst>
          </p:cNvPr>
          <p:cNvSpPr txBox="1"/>
          <p:nvPr/>
        </p:nvSpPr>
        <p:spPr>
          <a:xfrm>
            <a:off x="1326325" y="5441717"/>
            <a:ext cx="1913249" cy="1019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266" b="1" dirty="0">
                <a:solidFill>
                  <a:srgbClr val="E22147"/>
                </a:solidFill>
                <a:latin typeface="Helvetica Neue"/>
                <a:ea typeface="Helvetica Neue"/>
                <a:cs typeface="Helvetica Neue"/>
              </a:rPr>
              <a:t>rosso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7D487A47-33A2-2749-94E3-C5777B78E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6051" y="11645342"/>
            <a:ext cx="2245438" cy="151544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12D8110-A064-0948-B47B-70C46AF84AB3}"/>
              </a:ext>
            </a:extLst>
          </p:cNvPr>
          <p:cNvSpPr txBox="1"/>
          <p:nvPr/>
        </p:nvSpPr>
        <p:spPr>
          <a:xfrm>
            <a:off x="4121754" y="5441717"/>
            <a:ext cx="1913249" cy="1019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266" b="1" dirty="0">
                <a:solidFill>
                  <a:srgbClr val="FFBD15"/>
                </a:solidFill>
                <a:latin typeface="Helvetica Neue"/>
                <a:ea typeface="Helvetica Neue"/>
                <a:cs typeface="Helvetica Neue"/>
              </a:rPr>
              <a:t>giallo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D5908F3-D648-B044-B6E5-FFD598692121}"/>
              </a:ext>
            </a:extLst>
          </p:cNvPr>
          <p:cNvSpPr txBox="1"/>
          <p:nvPr/>
        </p:nvSpPr>
        <p:spPr>
          <a:xfrm>
            <a:off x="9785954" y="5441717"/>
            <a:ext cx="1913249" cy="1019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266" b="1" dirty="0">
                <a:solidFill>
                  <a:srgbClr val="1C3D75"/>
                </a:solidFill>
                <a:latin typeface="Helvetica Neue"/>
                <a:ea typeface="Helvetica Neue"/>
                <a:cs typeface="Helvetica Neue"/>
              </a:rPr>
              <a:t>blu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7CCCC8F-7FF0-6C42-961F-B257A8598EA0}"/>
              </a:ext>
            </a:extLst>
          </p:cNvPr>
          <p:cNvSpPr txBox="1"/>
          <p:nvPr/>
        </p:nvSpPr>
        <p:spPr>
          <a:xfrm>
            <a:off x="21114356" y="5441717"/>
            <a:ext cx="1913249" cy="1019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266" b="1" dirty="0">
                <a:solidFill>
                  <a:srgbClr val="1C3D75"/>
                </a:solidFill>
                <a:latin typeface="Helvetica Neue"/>
                <a:ea typeface="Helvetica Neue"/>
                <a:cs typeface="Helvetica Neue"/>
              </a:rPr>
              <a:t>blu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08DB266-7B3D-3E42-9558-B2AAEBBEDFB7}"/>
              </a:ext>
            </a:extLst>
          </p:cNvPr>
          <p:cNvSpPr txBox="1"/>
          <p:nvPr/>
        </p:nvSpPr>
        <p:spPr>
          <a:xfrm>
            <a:off x="15450154" y="5441717"/>
            <a:ext cx="1913249" cy="1019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266" b="1" dirty="0">
                <a:solidFill>
                  <a:srgbClr val="FFBD15"/>
                </a:solidFill>
                <a:latin typeface="Helvetica Neue"/>
                <a:ea typeface="Helvetica Neue"/>
                <a:cs typeface="Helvetica Neue"/>
              </a:rPr>
              <a:t>giallo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D736D9A-1690-BB4F-BC7F-9079E585693E}"/>
              </a:ext>
            </a:extLst>
          </p:cNvPr>
          <p:cNvSpPr txBox="1"/>
          <p:nvPr/>
        </p:nvSpPr>
        <p:spPr>
          <a:xfrm>
            <a:off x="6961722" y="5441717"/>
            <a:ext cx="1913249" cy="1019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266" b="1" dirty="0">
                <a:solidFill>
                  <a:srgbClr val="E22147"/>
                </a:solidFill>
                <a:latin typeface="Helvetica Neue"/>
                <a:ea typeface="Helvetica Neue"/>
                <a:cs typeface="Helvetica Neue"/>
              </a:rPr>
              <a:t>rosso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BD4AED6-64D3-3042-91EA-0DC0FBD88C87}"/>
              </a:ext>
            </a:extLst>
          </p:cNvPr>
          <p:cNvSpPr txBox="1"/>
          <p:nvPr/>
        </p:nvSpPr>
        <p:spPr>
          <a:xfrm>
            <a:off x="12658411" y="5441717"/>
            <a:ext cx="1913249" cy="1019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266" b="1" dirty="0">
                <a:solidFill>
                  <a:srgbClr val="E22147"/>
                </a:solidFill>
                <a:latin typeface="Helvetica Neue"/>
                <a:ea typeface="Helvetica Neue"/>
                <a:cs typeface="Helvetica Neue"/>
              </a:rPr>
              <a:t>rosso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0669083-B58B-A547-9009-181F36754250}"/>
              </a:ext>
            </a:extLst>
          </p:cNvPr>
          <p:cNvSpPr txBox="1"/>
          <p:nvPr/>
        </p:nvSpPr>
        <p:spPr>
          <a:xfrm>
            <a:off x="18290124" y="5441717"/>
            <a:ext cx="1913249" cy="1019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266" b="1" dirty="0">
                <a:solidFill>
                  <a:srgbClr val="E22147"/>
                </a:solidFill>
                <a:latin typeface="Helvetica Neue"/>
                <a:ea typeface="Helvetica Neue"/>
                <a:cs typeface="Helvetica Neue"/>
              </a:rPr>
              <a:t>rosso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ostruisce uno schema in cui riporta con una crocetta la risposta  di ogni bambino a fianco del colore che ha scelto. Vediamo…"/>
          <p:cNvSpPr txBox="1"/>
          <p:nvPr/>
        </p:nvSpPr>
        <p:spPr>
          <a:xfrm>
            <a:off x="2660194" y="708859"/>
            <a:ext cx="19589173" cy="138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Costruisce uno schema in cui riporta con una crocetta la risposta </a:t>
            </a:r>
            <a:br/>
            <a:r>
              <a:t>di ogni bambino a fianco del colore che ha scelto. Vediamo…</a:t>
            </a:r>
          </a:p>
        </p:txBody>
      </p:sp>
      <p:sp>
        <p:nvSpPr>
          <p:cNvPr id="189" name="Rettangolo arrotondato"/>
          <p:cNvSpPr/>
          <p:nvPr/>
        </p:nvSpPr>
        <p:spPr>
          <a:xfrm>
            <a:off x="2387599" y="2469711"/>
            <a:ext cx="6062763" cy="1896170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90" name="Rettangolo arrotondato"/>
          <p:cNvSpPr/>
          <p:nvPr/>
        </p:nvSpPr>
        <p:spPr>
          <a:xfrm>
            <a:off x="2387599" y="4569444"/>
            <a:ext cx="6062763" cy="1896171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91" name="Rettangolo arrotondato"/>
          <p:cNvSpPr/>
          <p:nvPr/>
        </p:nvSpPr>
        <p:spPr>
          <a:xfrm>
            <a:off x="2387599" y="6669178"/>
            <a:ext cx="6062763" cy="1896170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92" name="Rettangolo arrotondato"/>
          <p:cNvSpPr/>
          <p:nvPr/>
        </p:nvSpPr>
        <p:spPr>
          <a:xfrm>
            <a:off x="2387599" y="8768911"/>
            <a:ext cx="6062763" cy="1896170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93" name="ROSSO"/>
          <p:cNvSpPr txBox="1"/>
          <p:nvPr/>
        </p:nvSpPr>
        <p:spPr>
          <a:xfrm rot="16200000">
            <a:off x="631080" y="5793330"/>
            <a:ext cx="2743201" cy="1243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500">
                <a:solidFill>
                  <a:srgbClr val="CF394B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ROSSO</a:t>
            </a:r>
          </a:p>
        </p:txBody>
      </p:sp>
      <p:sp>
        <p:nvSpPr>
          <p:cNvPr id="194" name="X"/>
          <p:cNvSpPr txBox="1"/>
          <p:nvPr/>
        </p:nvSpPr>
        <p:spPr>
          <a:xfrm>
            <a:off x="4977223" y="2504437"/>
            <a:ext cx="883515" cy="1826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13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/>
              <a:t>X</a:t>
            </a:r>
          </a:p>
        </p:txBody>
      </p:sp>
      <p:sp>
        <p:nvSpPr>
          <p:cNvPr id="195" name="Rettangolo arrotondato"/>
          <p:cNvSpPr/>
          <p:nvPr/>
        </p:nvSpPr>
        <p:spPr>
          <a:xfrm>
            <a:off x="9798050" y="2469711"/>
            <a:ext cx="6062762" cy="1896170"/>
          </a:xfrm>
          <a:prstGeom prst="roundRect">
            <a:avLst>
              <a:gd name="adj" fmla="val 15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96" name="Rettangolo arrotondato"/>
          <p:cNvSpPr/>
          <p:nvPr/>
        </p:nvSpPr>
        <p:spPr>
          <a:xfrm>
            <a:off x="9798050" y="4569444"/>
            <a:ext cx="6062762" cy="1896171"/>
          </a:xfrm>
          <a:prstGeom prst="roundRect">
            <a:avLst>
              <a:gd name="adj" fmla="val 15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97" name="Rettangolo arrotondato"/>
          <p:cNvSpPr/>
          <p:nvPr/>
        </p:nvSpPr>
        <p:spPr>
          <a:xfrm>
            <a:off x="9798050" y="6669178"/>
            <a:ext cx="6062762" cy="1896170"/>
          </a:xfrm>
          <a:prstGeom prst="roundRect">
            <a:avLst>
              <a:gd name="adj" fmla="val 15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98" name="Rettangolo arrotondato"/>
          <p:cNvSpPr/>
          <p:nvPr/>
        </p:nvSpPr>
        <p:spPr>
          <a:xfrm>
            <a:off x="9798050" y="8768911"/>
            <a:ext cx="6062762" cy="1896170"/>
          </a:xfrm>
          <a:prstGeom prst="roundRect">
            <a:avLst>
              <a:gd name="adj" fmla="val 15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199" name="GIALLO"/>
          <p:cNvSpPr txBox="1"/>
          <p:nvPr/>
        </p:nvSpPr>
        <p:spPr>
          <a:xfrm rot="16200000">
            <a:off x="8009463" y="5945731"/>
            <a:ext cx="2832736" cy="1243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500">
                <a:solidFill>
                  <a:srgbClr val="F4C046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GIALLO</a:t>
            </a:r>
          </a:p>
        </p:txBody>
      </p:sp>
      <p:sp>
        <p:nvSpPr>
          <p:cNvPr id="200" name="Rettangolo arrotondato"/>
          <p:cNvSpPr/>
          <p:nvPr/>
        </p:nvSpPr>
        <p:spPr>
          <a:xfrm>
            <a:off x="17348200" y="2469711"/>
            <a:ext cx="6062762" cy="1896170"/>
          </a:xfrm>
          <a:prstGeom prst="roundRect">
            <a:avLst>
              <a:gd name="adj" fmla="val 15000"/>
            </a:avLst>
          </a:prstGeom>
          <a:solidFill>
            <a:schemeClr val="accent1">
              <a:lumOff val="-244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201" name="Rettangolo arrotondato"/>
          <p:cNvSpPr/>
          <p:nvPr/>
        </p:nvSpPr>
        <p:spPr>
          <a:xfrm>
            <a:off x="17348200" y="4569444"/>
            <a:ext cx="6062762" cy="1896171"/>
          </a:xfrm>
          <a:prstGeom prst="roundRect">
            <a:avLst>
              <a:gd name="adj" fmla="val 15000"/>
            </a:avLst>
          </a:prstGeom>
          <a:solidFill>
            <a:schemeClr val="accent1">
              <a:lumOff val="-244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202" name="Rettangolo arrotondato"/>
          <p:cNvSpPr/>
          <p:nvPr/>
        </p:nvSpPr>
        <p:spPr>
          <a:xfrm>
            <a:off x="17348200" y="6669178"/>
            <a:ext cx="6062762" cy="1896170"/>
          </a:xfrm>
          <a:prstGeom prst="roundRect">
            <a:avLst>
              <a:gd name="adj" fmla="val 15000"/>
            </a:avLst>
          </a:prstGeom>
          <a:solidFill>
            <a:schemeClr val="accent1">
              <a:lumOff val="-244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203" name="Rettangolo arrotondato"/>
          <p:cNvSpPr/>
          <p:nvPr/>
        </p:nvSpPr>
        <p:spPr>
          <a:xfrm>
            <a:off x="17348200" y="8768911"/>
            <a:ext cx="6062762" cy="1896170"/>
          </a:xfrm>
          <a:prstGeom prst="roundRect">
            <a:avLst>
              <a:gd name="adj" fmla="val 15000"/>
            </a:avLst>
          </a:prstGeom>
          <a:solidFill>
            <a:schemeClr val="accent1">
              <a:lumOff val="-244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303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sp>
        <p:nvSpPr>
          <p:cNvPr id="204" name="BLU"/>
          <p:cNvSpPr txBox="1"/>
          <p:nvPr/>
        </p:nvSpPr>
        <p:spPr>
          <a:xfrm rot="16200000">
            <a:off x="16160165" y="5945730"/>
            <a:ext cx="1631633" cy="1243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500">
                <a:solidFill>
                  <a:srgbClr val="253C72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BLU</a:t>
            </a:r>
          </a:p>
        </p:txBody>
      </p:sp>
      <p:sp>
        <p:nvSpPr>
          <p:cNvPr id="205" name="X"/>
          <p:cNvSpPr txBox="1"/>
          <p:nvPr/>
        </p:nvSpPr>
        <p:spPr>
          <a:xfrm>
            <a:off x="12369864" y="4638896"/>
            <a:ext cx="883514" cy="18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13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X</a:t>
            </a:r>
          </a:p>
        </p:txBody>
      </p:sp>
      <p:sp>
        <p:nvSpPr>
          <p:cNvPr id="206" name="X"/>
          <p:cNvSpPr txBox="1"/>
          <p:nvPr/>
        </p:nvSpPr>
        <p:spPr>
          <a:xfrm>
            <a:off x="12369864" y="2504437"/>
            <a:ext cx="883514" cy="1826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13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/>
              <a:t>X</a:t>
            </a:r>
          </a:p>
        </p:txBody>
      </p:sp>
      <p:sp>
        <p:nvSpPr>
          <p:cNvPr id="207" name="X"/>
          <p:cNvSpPr txBox="1"/>
          <p:nvPr/>
        </p:nvSpPr>
        <p:spPr>
          <a:xfrm>
            <a:off x="4977223" y="4604170"/>
            <a:ext cx="883515" cy="18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13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X</a:t>
            </a:r>
          </a:p>
        </p:txBody>
      </p:sp>
      <p:sp>
        <p:nvSpPr>
          <p:cNvPr id="208" name="X"/>
          <p:cNvSpPr txBox="1"/>
          <p:nvPr/>
        </p:nvSpPr>
        <p:spPr>
          <a:xfrm>
            <a:off x="19937823" y="2504437"/>
            <a:ext cx="883514" cy="1826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13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/>
              <a:t>X</a:t>
            </a:r>
          </a:p>
        </p:txBody>
      </p:sp>
      <p:sp>
        <p:nvSpPr>
          <p:cNvPr id="209" name="X"/>
          <p:cNvSpPr txBox="1"/>
          <p:nvPr/>
        </p:nvSpPr>
        <p:spPr>
          <a:xfrm>
            <a:off x="4977223" y="6738629"/>
            <a:ext cx="883515" cy="18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13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X</a:t>
            </a:r>
          </a:p>
        </p:txBody>
      </p:sp>
      <p:sp>
        <p:nvSpPr>
          <p:cNvPr id="210" name="X"/>
          <p:cNvSpPr txBox="1"/>
          <p:nvPr/>
        </p:nvSpPr>
        <p:spPr>
          <a:xfrm>
            <a:off x="19937823" y="4604170"/>
            <a:ext cx="883514" cy="18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13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X</a:t>
            </a:r>
          </a:p>
        </p:txBody>
      </p:sp>
      <p:sp>
        <p:nvSpPr>
          <p:cNvPr id="211" name="X"/>
          <p:cNvSpPr txBox="1"/>
          <p:nvPr/>
        </p:nvSpPr>
        <p:spPr>
          <a:xfrm>
            <a:off x="4977223" y="8838362"/>
            <a:ext cx="883515" cy="18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13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X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3156F41F-FA6D-DD43-AF50-EBFFB7B62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051" y="11645342"/>
            <a:ext cx="2245438" cy="15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1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" presetClass="entr" presetSubtype="1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205" grpId="3" animBg="1" advAuto="0"/>
      <p:bldP spid="206" grpId="2" animBg="1" advAuto="0"/>
      <p:bldP spid="207" grpId="4" animBg="1" advAuto="0"/>
      <p:bldP spid="208" grpId="5" animBg="1" advAuto="0"/>
      <p:bldP spid="209" grpId="6" animBg="1" advAuto="0"/>
      <p:bldP spid="210" grpId="7" animBg="1" advAuto="0"/>
      <p:bldP spid="211" grpId="8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ontiamo ora quanti bambini hanno scelto il colore rosso,…"/>
          <p:cNvSpPr txBox="1"/>
          <p:nvPr/>
        </p:nvSpPr>
        <p:spPr>
          <a:xfrm>
            <a:off x="2660194" y="735753"/>
            <a:ext cx="19589173" cy="138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Contiamo ora quanti bambini hanno scelto il colore rosso,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quanti il giallo e quanti il blu</a:t>
            </a:r>
          </a:p>
        </p:txBody>
      </p:sp>
      <p:grpSp>
        <p:nvGrpSpPr>
          <p:cNvPr id="223" name="Gruppo"/>
          <p:cNvGrpSpPr/>
          <p:nvPr/>
        </p:nvGrpSpPr>
        <p:grpSpPr>
          <a:xfrm>
            <a:off x="1381015" y="2420405"/>
            <a:ext cx="7069347" cy="8195370"/>
            <a:chOff x="0" y="0"/>
            <a:chExt cx="7069345" cy="8195369"/>
          </a:xfrm>
        </p:grpSpPr>
        <p:sp>
          <p:nvSpPr>
            <p:cNvPr id="214" name="Rettangolo arrotondato"/>
            <p:cNvSpPr/>
            <p:nvPr/>
          </p:nvSpPr>
          <p:spPr>
            <a:xfrm>
              <a:off x="1006584" y="0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15" name="Rettangolo arrotondato"/>
            <p:cNvSpPr/>
            <p:nvPr/>
          </p:nvSpPr>
          <p:spPr>
            <a:xfrm>
              <a:off x="1006584" y="2099733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16" name="Rettangolo arrotondato"/>
            <p:cNvSpPr/>
            <p:nvPr/>
          </p:nvSpPr>
          <p:spPr>
            <a:xfrm>
              <a:off x="1006584" y="4199466"/>
              <a:ext cx="6062762" cy="1896171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17" name="Rettangolo arrotondato"/>
            <p:cNvSpPr/>
            <p:nvPr/>
          </p:nvSpPr>
          <p:spPr>
            <a:xfrm>
              <a:off x="1006584" y="6299200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18" name="ROSSO"/>
            <p:cNvSpPr txBox="1"/>
            <p:nvPr/>
          </p:nvSpPr>
          <p:spPr>
            <a:xfrm rot="16200000">
              <a:off x="-749935" y="3323619"/>
              <a:ext cx="2743201" cy="1243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7500">
                  <a:solidFill>
                    <a:srgbClr val="CF394B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ROSSO</a:t>
              </a:r>
            </a:p>
          </p:txBody>
        </p:sp>
        <p:sp>
          <p:nvSpPr>
            <p:cNvPr id="219" name="X"/>
            <p:cNvSpPr txBox="1"/>
            <p:nvPr/>
          </p:nvSpPr>
          <p:spPr>
            <a:xfrm>
              <a:off x="3596208" y="34726"/>
              <a:ext cx="883514" cy="1826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220" name="X"/>
            <p:cNvSpPr txBox="1"/>
            <p:nvPr/>
          </p:nvSpPr>
          <p:spPr>
            <a:xfrm>
              <a:off x="3596208" y="2134459"/>
              <a:ext cx="883514" cy="1826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221" name="X"/>
            <p:cNvSpPr txBox="1"/>
            <p:nvPr/>
          </p:nvSpPr>
          <p:spPr>
            <a:xfrm>
              <a:off x="3596208" y="4268918"/>
              <a:ext cx="883514" cy="1826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222" name="X"/>
            <p:cNvSpPr txBox="1"/>
            <p:nvPr/>
          </p:nvSpPr>
          <p:spPr>
            <a:xfrm>
              <a:off x="3596208" y="6368651"/>
              <a:ext cx="883514" cy="1826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X</a:t>
              </a:r>
            </a:p>
          </p:txBody>
        </p:sp>
      </p:grpSp>
      <p:grpSp>
        <p:nvGrpSpPr>
          <p:cNvPr id="231" name="Gruppo"/>
          <p:cNvGrpSpPr/>
          <p:nvPr/>
        </p:nvGrpSpPr>
        <p:grpSpPr>
          <a:xfrm>
            <a:off x="8804164" y="2420405"/>
            <a:ext cx="7056649" cy="8195371"/>
            <a:chOff x="-1" y="0"/>
            <a:chExt cx="7056648" cy="8195370"/>
          </a:xfrm>
        </p:grpSpPr>
        <p:sp>
          <p:nvSpPr>
            <p:cNvPr id="224" name="Rettangolo arrotondato"/>
            <p:cNvSpPr/>
            <p:nvPr/>
          </p:nvSpPr>
          <p:spPr>
            <a:xfrm>
              <a:off x="993884" y="0"/>
              <a:ext cx="6062763" cy="1896170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25" name="Rettangolo arrotondato"/>
            <p:cNvSpPr/>
            <p:nvPr/>
          </p:nvSpPr>
          <p:spPr>
            <a:xfrm>
              <a:off x="993884" y="2099733"/>
              <a:ext cx="6062763" cy="1896170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26" name="Rettangolo arrotondato"/>
            <p:cNvSpPr/>
            <p:nvPr/>
          </p:nvSpPr>
          <p:spPr>
            <a:xfrm>
              <a:off x="993884" y="4199466"/>
              <a:ext cx="6062763" cy="1896171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27" name="Rettangolo arrotondato"/>
            <p:cNvSpPr/>
            <p:nvPr/>
          </p:nvSpPr>
          <p:spPr>
            <a:xfrm>
              <a:off x="993884" y="6299200"/>
              <a:ext cx="6062763" cy="1896170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28" name="GIALLO"/>
            <p:cNvSpPr txBox="1"/>
            <p:nvPr/>
          </p:nvSpPr>
          <p:spPr>
            <a:xfrm rot="16200000">
              <a:off x="-794703" y="3476020"/>
              <a:ext cx="2832736" cy="1243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7500">
                  <a:solidFill>
                    <a:srgbClr val="F4C046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GIALLO</a:t>
              </a:r>
            </a:p>
          </p:txBody>
        </p:sp>
        <p:sp>
          <p:nvSpPr>
            <p:cNvPr id="229" name="X"/>
            <p:cNvSpPr txBox="1"/>
            <p:nvPr/>
          </p:nvSpPr>
          <p:spPr>
            <a:xfrm>
              <a:off x="3610301" y="2169185"/>
              <a:ext cx="883514" cy="1826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230" name="X"/>
            <p:cNvSpPr txBox="1"/>
            <p:nvPr/>
          </p:nvSpPr>
          <p:spPr>
            <a:xfrm>
              <a:off x="3610301" y="34726"/>
              <a:ext cx="883514" cy="1826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dirty="0"/>
                <a:t>X</a:t>
              </a:r>
            </a:p>
          </p:txBody>
        </p:sp>
      </p:grpSp>
      <p:grpSp>
        <p:nvGrpSpPr>
          <p:cNvPr id="239" name="Gruppo"/>
          <p:cNvGrpSpPr/>
          <p:nvPr/>
        </p:nvGrpSpPr>
        <p:grpSpPr>
          <a:xfrm>
            <a:off x="16354316" y="2420405"/>
            <a:ext cx="7056646" cy="8195370"/>
            <a:chOff x="0" y="0"/>
            <a:chExt cx="7056645" cy="8195369"/>
          </a:xfrm>
        </p:grpSpPr>
        <p:sp>
          <p:nvSpPr>
            <p:cNvPr id="232" name="Rettangolo arrotondato"/>
            <p:cNvSpPr/>
            <p:nvPr/>
          </p:nvSpPr>
          <p:spPr>
            <a:xfrm>
              <a:off x="993883" y="0"/>
              <a:ext cx="6062763" cy="1896170"/>
            </a:xfrm>
            <a:prstGeom prst="roundRect">
              <a:avLst>
                <a:gd name="adj" fmla="val 15000"/>
              </a:avLst>
            </a:prstGeom>
            <a:solidFill>
              <a:schemeClr val="accent1">
                <a:lumOff val="-244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33" name="Rettangolo arrotondato"/>
            <p:cNvSpPr/>
            <p:nvPr/>
          </p:nvSpPr>
          <p:spPr>
            <a:xfrm>
              <a:off x="993883" y="2099733"/>
              <a:ext cx="6062763" cy="1896170"/>
            </a:xfrm>
            <a:prstGeom prst="roundRect">
              <a:avLst>
                <a:gd name="adj" fmla="val 15000"/>
              </a:avLst>
            </a:prstGeom>
            <a:solidFill>
              <a:schemeClr val="accent1">
                <a:lumOff val="-244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34" name="Rettangolo arrotondato"/>
            <p:cNvSpPr/>
            <p:nvPr/>
          </p:nvSpPr>
          <p:spPr>
            <a:xfrm>
              <a:off x="993883" y="4199466"/>
              <a:ext cx="6062763" cy="1896171"/>
            </a:xfrm>
            <a:prstGeom prst="roundRect">
              <a:avLst>
                <a:gd name="adj" fmla="val 15000"/>
              </a:avLst>
            </a:prstGeom>
            <a:solidFill>
              <a:schemeClr val="accent1">
                <a:lumOff val="-244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35" name="Rettangolo arrotondato"/>
            <p:cNvSpPr/>
            <p:nvPr/>
          </p:nvSpPr>
          <p:spPr>
            <a:xfrm>
              <a:off x="993883" y="6299200"/>
              <a:ext cx="6062763" cy="1896170"/>
            </a:xfrm>
            <a:prstGeom prst="roundRect">
              <a:avLst>
                <a:gd name="adj" fmla="val 15000"/>
              </a:avLst>
            </a:prstGeom>
            <a:solidFill>
              <a:schemeClr val="accent1">
                <a:lumOff val="-244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36" name="BLU"/>
            <p:cNvSpPr txBox="1"/>
            <p:nvPr/>
          </p:nvSpPr>
          <p:spPr>
            <a:xfrm rot="16200000">
              <a:off x="-194152" y="3476019"/>
              <a:ext cx="1631634" cy="1243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7500">
                  <a:solidFill>
                    <a:srgbClr val="253C72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BLU</a:t>
              </a:r>
            </a:p>
          </p:txBody>
        </p:sp>
        <p:sp>
          <p:nvSpPr>
            <p:cNvPr id="237" name="X"/>
            <p:cNvSpPr txBox="1"/>
            <p:nvPr/>
          </p:nvSpPr>
          <p:spPr>
            <a:xfrm>
              <a:off x="3583506" y="34726"/>
              <a:ext cx="883515" cy="1826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238" name="X"/>
            <p:cNvSpPr txBox="1"/>
            <p:nvPr/>
          </p:nvSpPr>
          <p:spPr>
            <a:xfrm>
              <a:off x="3583506" y="2134459"/>
              <a:ext cx="883515" cy="1826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t>X</a:t>
              </a:r>
            </a:p>
          </p:txBody>
        </p:sp>
      </p:grpSp>
      <p:grpSp>
        <p:nvGrpSpPr>
          <p:cNvPr id="242" name="Gruppo"/>
          <p:cNvGrpSpPr/>
          <p:nvPr/>
        </p:nvGrpSpPr>
        <p:grpSpPr>
          <a:xfrm>
            <a:off x="7040660" y="10320593"/>
            <a:ext cx="1751561" cy="1751561"/>
            <a:chOff x="0" y="37579"/>
            <a:chExt cx="1751559" cy="1751560"/>
          </a:xfrm>
        </p:grpSpPr>
        <p:sp>
          <p:nvSpPr>
            <p:cNvPr id="240" name="Cerchio"/>
            <p:cNvSpPr/>
            <p:nvPr/>
          </p:nvSpPr>
          <p:spPr>
            <a:xfrm>
              <a:off x="0" y="37579"/>
              <a:ext cx="1751559" cy="1751560"/>
            </a:xfrm>
            <a:prstGeom prst="ellipse">
              <a:avLst/>
            </a:prstGeom>
            <a:noFill/>
            <a:ln w="57150" cap="flat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41" name="4"/>
            <p:cNvSpPr txBox="1"/>
            <p:nvPr/>
          </p:nvSpPr>
          <p:spPr>
            <a:xfrm>
              <a:off x="394704" y="101600"/>
              <a:ext cx="856003" cy="1667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245" name="Gruppo"/>
          <p:cNvGrpSpPr/>
          <p:nvPr/>
        </p:nvGrpSpPr>
        <p:grpSpPr>
          <a:xfrm>
            <a:off x="14342752" y="10320593"/>
            <a:ext cx="1751560" cy="1782457"/>
            <a:chOff x="0" y="37579"/>
            <a:chExt cx="1751559" cy="1782456"/>
          </a:xfrm>
        </p:grpSpPr>
        <p:sp>
          <p:nvSpPr>
            <p:cNvPr id="243" name="Cerchio"/>
            <p:cNvSpPr/>
            <p:nvPr/>
          </p:nvSpPr>
          <p:spPr>
            <a:xfrm>
              <a:off x="0" y="37579"/>
              <a:ext cx="1751559" cy="1751560"/>
            </a:xfrm>
            <a:prstGeom prst="ellipse">
              <a:avLst/>
            </a:prstGeom>
            <a:noFill/>
            <a:ln w="57150" cap="flat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dirty="0"/>
            </a:p>
          </p:txBody>
        </p:sp>
        <p:sp>
          <p:nvSpPr>
            <p:cNvPr id="244" name="2"/>
            <p:cNvSpPr txBox="1"/>
            <p:nvPr/>
          </p:nvSpPr>
          <p:spPr>
            <a:xfrm>
              <a:off x="445503" y="152400"/>
              <a:ext cx="856004" cy="1667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248" name="Gruppo"/>
          <p:cNvGrpSpPr/>
          <p:nvPr/>
        </p:nvGrpSpPr>
        <p:grpSpPr>
          <a:xfrm>
            <a:off x="22052061" y="10320593"/>
            <a:ext cx="1751560" cy="1751561"/>
            <a:chOff x="0" y="37579"/>
            <a:chExt cx="1751559" cy="1751560"/>
          </a:xfrm>
        </p:grpSpPr>
        <p:sp>
          <p:nvSpPr>
            <p:cNvPr id="246" name="Cerchio"/>
            <p:cNvSpPr/>
            <p:nvPr/>
          </p:nvSpPr>
          <p:spPr>
            <a:xfrm>
              <a:off x="0" y="37579"/>
              <a:ext cx="1751559" cy="1751560"/>
            </a:xfrm>
            <a:prstGeom prst="ellipse">
              <a:avLst/>
            </a:prstGeom>
            <a:noFill/>
            <a:ln w="57150" cap="flat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dirty="0"/>
            </a:p>
          </p:txBody>
        </p:sp>
        <p:sp>
          <p:nvSpPr>
            <p:cNvPr id="247" name="2"/>
            <p:cNvSpPr txBox="1"/>
            <p:nvPr/>
          </p:nvSpPr>
          <p:spPr>
            <a:xfrm>
              <a:off x="445503" y="101600"/>
              <a:ext cx="856004" cy="1667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13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49" name="La parola FREQUENZA significa QUANTI. Nel nostro caso indica quante volte è stato scelto un certo colore"/>
          <p:cNvSpPr txBox="1"/>
          <p:nvPr/>
        </p:nvSpPr>
        <p:spPr>
          <a:xfrm>
            <a:off x="1209919" y="12173180"/>
            <a:ext cx="1922961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3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La </a:t>
            </a:r>
            <a:r>
              <a:rPr dirty="0" err="1"/>
              <a:t>parola</a:t>
            </a:r>
            <a:r>
              <a:rPr dirty="0"/>
              <a:t> FREQUENZA </a:t>
            </a:r>
            <a:r>
              <a:rPr dirty="0" err="1"/>
              <a:t>significa</a:t>
            </a:r>
            <a:r>
              <a:rPr dirty="0"/>
              <a:t> QUANTI. Nel </a:t>
            </a:r>
            <a:r>
              <a:rPr dirty="0" err="1"/>
              <a:t>nostro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indica</a:t>
            </a:r>
            <a:r>
              <a:rPr dirty="0"/>
              <a:t> </a:t>
            </a:r>
            <a:r>
              <a:rPr dirty="0" err="1"/>
              <a:t>quante</a:t>
            </a:r>
            <a:r>
              <a:rPr dirty="0"/>
              <a:t> volte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stato</a:t>
            </a:r>
            <a:r>
              <a:rPr dirty="0"/>
              <a:t> </a:t>
            </a:r>
            <a:r>
              <a:rPr dirty="0" err="1"/>
              <a:t>scelto</a:t>
            </a:r>
            <a:r>
              <a:rPr dirty="0"/>
              <a:t> un </a:t>
            </a:r>
            <a:r>
              <a:rPr dirty="0" err="1"/>
              <a:t>certo</a:t>
            </a:r>
            <a:r>
              <a:rPr dirty="0"/>
              <a:t> </a:t>
            </a:r>
            <a:r>
              <a:rPr dirty="0" err="1"/>
              <a:t>colore</a:t>
            </a:r>
            <a:endParaRPr dirty="0"/>
          </a:p>
        </p:txBody>
      </p:sp>
      <p:sp>
        <p:nvSpPr>
          <p:cNvPr id="250" name="frequenza"/>
          <p:cNvSpPr txBox="1"/>
          <p:nvPr/>
        </p:nvSpPr>
        <p:spPr>
          <a:xfrm>
            <a:off x="4043092" y="11013693"/>
            <a:ext cx="302006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000">
                <a:solidFill>
                  <a:srgbClr val="D5D5D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frequenza</a:t>
            </a:r>
          </a:p>
        </p:txBody>
      </p:sp>
      <p:sp>
        <p:nvSpPr>
          <p:cNvPr id="251" name="frequenza"/>
          <p:cNvSpPr txBox="1"/>
          <p:nvPr/>
        </p:nvSpPr>
        <p:spPr>
          <a:xfrm>
            <a:off x="11282092" y="11013693"/>
            <a:ext cx="302006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000">
                <a:solidFill>
                  <a:srgbClr val="D5D5D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frequenza</a:t>
            </a:r>
          </a:p>
        </p:txBody>
      </p:sp>
      <p:sp>
        <p:nvSpPr>
          <p:cNvPr id="252" name="frequenza"/>
          <p:cNvSpPr txBox="1"/>
          <p:nvPr/>
        </p:nvSpPr>
        <p:spPr>
          <a:xfrm>
            <a:off x="19016392" y="11013693"/>
            <a:ext cx="302006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000">
                <a:solidFill>
                  <a:srgbClr val="D5D5D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frequenza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F643B738-BF97-B042-BA79-E50726D3B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918" y="12361332"/>
            <a:ext cx="1598045" cy="1078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7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  <p:bldP spid="245" grpId="2" animBg="1" advAuto="0"/>
      <p:bldP spid="248" grpId="3" animBg="1" advAuto="0"/>
      <p:bldP spid="249" grpId="7" animBg="1" advAuto="0"/>
      <p:bldP spid="250" grpId="4" animBg="1" advAuto="0"/>
      <p:bldP spid="251" grpId="5" animBg="1" advAuto="0"/>
      <p:bldP spid="252" grpId="6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rasformiamo lo schema della maestra in una TABELLA DI FREQUENZA…"/>
          <p:cNvSpPr txBox="1"/>
          <p:nvPr/>
        </p:nvSpPr>
        <p:spPr>
          <a:xfrm>
            <a:off x="2660194" y="735753"/>
            <a:ext cx="19589173" cy="138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Trasformiamo lo schema della maestra in una TABELLA DI FREQUENZA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1°Passo: Ci servono 5 RIGHE e 2 COLONNE </a:t>
            </a:r>
          </a:p>
        </p:txBody>
      </p:sp>
      <p:sp>
        <p:nvSpPr>
          <p:cNvPr id="264" name="Righe"/>
          <p:cNvSpPr txBox="1"/>
          <p:nvPr/>
        </p:nvSpPr>
        <p:spPr>
          <a:xfrm rot="16200000">
            <a:off x="5768376" y="7324660"/>
            <a:ext cx="2366032" cy="114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500">
                <a:solidFill>
                  <a:srgbClr val="E1929E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 err="1">
                <a:solidFill>
                  <a:srgbClr val="E88393"/>
                </a:solidFill>
              </a:rPr>
              <a:t>Righe</a:t>
            </a:r>
            <a:endParaRPr dirty="0">
              <a:solidFill>
                <a:srgbClr val="E88393"/>
              </a:solidFill>
            </a:endParaRPr>
          </a:p>
        </p:txBody>
      </p:sp>
      <p:sp>
        <p:nvSpPr>
          <p:cNvPr id="265" name="Colonne"/>
          <p:cNvSpPr txBox="1"/>
          <p:nvPr/>
        </p:nvSpPr>
        <p:spPr>
          <a:xfrm>
            <a:off x="11203305" y="2416625"/>
            <a:ext cx="3292568" cy="114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500">
                <a:solidFill>
                  <a:srgbClr val="E1929E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 err="1">
                <a:solidFill>
                  <a:srgbClr val="E88393"/>
                </a:solidFill>
              </a:rPr>
              <a:t>Colonne</a:t>
            </a:r>
            <a:endParaRPr dirty="0">
              <a:solidFill>
                <a:srgbClr val="E88393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6844C6A-E72A-C343-B70B-9D3A887E7CAE}"/>
              </a:ext>
            </a:extLst>
          </p:cNvPr>
          <p:cNvGrpSpPr/>
          <p:nvPr/>
        </p:nvGrpSpPr>
        <p:grpSpPr>
          <a:xfrm>
            <a:off x="7585446" y="3659956"/>
            <a:ext cx="10508507" cy="8846970"/>
            <a:chOff x="6077694" y="4119215"/>
            <a:chExt cx="12228613" cy="10295104"/>
          </a:xfrm>
        </p:grpSpPr>
        <p:sp>
          <p:nvSpPr>
            <p:cNvPr id="255" name="Rettangolo arrotondato"/>
            <p:cNvSpPr/>
            <p:nvPr/>
          </p:nvSpPr>
          <p:spPr>
            <a:xfrm>
              <a:off x="6077694" y="4119215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</a:pPr>
              <a:endParaRPr sz="3200">
                <a:solidFill>
                  <a:srgbClr val="FFFFFF"/>
                </a:solidFill>
                <a:latin typeface="Graphik"/>
              </a:endParaRPr>
            </a:p>
          </p:txBody>
        </p:sp>
        <p:sp>
          <p:nvSpPr>
            <p:cNvPr id="256" name="Rettangolo arrotondato"/>
            <p:cNvSpPr/>
            <p:nvPr/>
          </p:nvSpPr>
          <p:spPr>
            <a:xfrm>
              <a:off x="6077694" y="6218948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57" name="Rettangolo arrotondato"/>
            <p:cNvSpPr/>
            <p:nvPr/>
          </p:nvSpPr>
          <p:spPr>
            <a:xfrm>
              <a:off x="6077694" y="8318682"/>
              <a:ext cx="6062762" cy="189617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58" name="Rettangolo arrotondato"/>
            <p:cNvSpPr/>
            <p:nvPr/>
          </p:nvSpPr>
          <p:spPr>
            <a:xfrm>
              <a:off x="6077694" y="10418416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</a:pPr>
              <a:endParaRPr sz="3200">
                <a:solidFill>
                  <a:srgbClr val="FFFFFF"/>
                </a:solidFill>
                <a:latin typeface="Graphik"/>
              </a:endParaRPr>
            </a:p>
          </p:txBody>
        </p:sp>
        <p:sp>
          <p:nvSpPr>
            <p:cNvPr id="259" name="Rettangolo arrotondato"/>
            <p:cNvSpPr/>
            <p:nvPr/>
          </p:nvSpPr>
          <p:spPr>
            <a:xfrm>
              <a:off x="12243545" y="4119215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</a:pPr>
              <a:endParaRPr sz="3200">
                <a:solidFill>
                  <a:srgbClr val="FFFFFF"/>
                </a:solidFill>
                <a:latin typeface="Graphik"/>
              </a:endParaRPr>
            </a:p>
          </p:txBody>
        </p:sp>
        <p:sp>
          <p:nvSpPr>
            <p:cNvPr id="260" name="Rettangolo arrotondato"/>
            <p:cNvSpPr/>
            <p:nvPr/>
          </p:nvSpPr>
          <p:spPr>
            <a:xfrm>
              <a:off x="12243545" y="6218948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61" name="Rettangolo arrotondato"/>
            <p:cNvSpPr/>
            <p:nvPr/>
          </p:nvSpPr>
          <p:spPr>
            <a:xfrm>
              <a:off x="12243545" y="8318682"/>
              <a:ext cx="6062762" cy="189617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/>
            </a:p>
          </p:txBody>
        </p:sp>
        <p:sp>
          <p:nvSpPr>
            <p:cNvPr id="262" name="Rettangolo arrotondato"/>
            <p:cNvSpPr/>
            <p:nvPr/>
          </p:nvSpPr>
          <p:spPr>
            <a:xfrm>
              <a:off x="12243545" y="10418416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</a:pPr>
              <a:endParaRPr sz="3200">
                <a:solidFill>
                  <a:srgbClr val="FFFFFF"/>
                </a:solidFill>
                <a:latin typeface="Graphik"/>
              </a:endParaRPr>
            </a:p>
          </p:txBody>
        </p:sp>
        <p:sp>
          <p:nvSpPr>
            <p:cNvPr id="14" name="Rettangolo arrotondato">
              <a:extLst>
                <a:ext uri="{FF2B5EF4-FFF2-40B4-BE49-F238E27FC236}">
                  <a16:creationId xmlns:a16="http://schemas.microsoft.com/office/drawing/2014/main" id="{966F5378-C76B-5342-A9B0-933595E44112}"/>
                </a:ext>
              </a:extLst>
            </p:cNvPr>
            <p:cNvSpPr/>
            <p:nvPr/>
          </p:nvSpPr>
          <p:spPr>
            <a:xfrm>
              <a:off x="6077694" y="12518149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</a:pPr>
              <a:endParaRPr sz="3200">
                <a:solidFill>
                  <a:srgbClr val="FFFFFF"/>
                </a:solidFill>
                <a:latin typeface="Graphik"/>
              </a:endParaRPr>
            </a:p>
          </p:txBody>
        </p:sp>
        <p:sp>
          <p:nvSpPr>
            <p:cNvPr id="15" name="Rettangolo arrotondato">
              <a:extLst>
                <a:ext uri="{FF2B5EF4-FFF2-40B4-BE49-F238E27FC236}">
                  <a16:creationId xmlns:a16="http://schemas.microsoft.com/office/drawing/2014/main" id="{956FE2DC-A073-D64D-864B-531DC8DE5262}"/>
                </a:ext>
              </a:extLst>
            </p:cNvPr>
            <p:cNvSpPr/>
            <p:nvPr/>
          </p:nvSpPr>
          <p:spPr>
            <a:xfrm>
              <a:off x="12243545" y="12518149"/>
              <a:ext cx="6062762" cy="189617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F4DE7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</a:pPr>
              <a:endParaRPr sz="3200">
                <a:solidFill>
                  <a:srgbClr val="FFFFFF"/>
                </a:solidFill>
                <a:latin typeface="Graphik"/>
              </a:endParaRPr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D6785644-5B13-EC41-A9C9-826F31D05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051" y="11645342"/>
            <a:ext cx="2245438" cy="15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1" animBg="1" advAuto="0"/>
      <p:bldP spid="265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2°Passo: Riempiamo la prima riga della tabella…"/>
          <p:cNvSpPr txBox="1"/>
          <p:nvPr/>
        </p:nvSpPr>
        <p:spPr>
          <a:xfrm>
            <a:off x="2660194" y="762647"/>
            <a:ext cx="1958917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2°Passo: </a:t>
            </a:r>
            <a:r>
              <a:rPr dirty="0" err="1"/>
              <a:t>Riempiamo</a:t>
            </a:r>
            <a:r>
              <a:rPr dirty="0"/>
              <a:t> la prima </a:t>
            </a:r>
            <a:r>
              <a:rPr dirty="0" err="1"/>
              <a:t>riga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tabella</a:t>
            </a:r>
            <a:endParaRPr dirty="0"/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 dirty="0"/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La prima </a:t>
            </a:r>
            <a:r>
              <a:rPr dirty="0" err="1"/>
              <a:t>riga</a:t>
            </a:r>
            <a:r>
              <a:rPr dirty="0"/>
              <a:t> di una </a:t>
            </a:r>
            <a:r>
              <a:rPr dirty="0" err="1"/>
              <a:t>tabella</a:t>
            </a:r>
            <a:r>
              <a:rPr dirty="0"/>
              <a:t> di </a:t>
            </a:r>
            <a:r>
              <a:rPr dirty="0" err="1"/>
              <a:t>frequenza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chiama</a:t>
            </a:r>
            <a:r>
              <a:rPr dirty="0"/>
              <a:t> </a:t>
            </a:r>
            <a:r>
              <a:rPr dirty="0">
                <a:solidFill>
                  <a:srgbClr val="B0D7C4"/>
                </a:solidFill>
              </a:rPr>
              <a:t>TESTATA</a:t>
            </a:r>
          </a:p>
        </p:txBody>
      </p:sp>
      <p:sp>
        <p:nvSpPr>
          <p:cNvPr id="277" name="La  TESTATA descrive quello che è contenuto nelle caselle sottostanti, è il titolo di ogni colonna!"/>
          <p:cNvSpPr txBox="1"/>
          <p:nvPr/>
        </p:nvSpPr>
        <p:spPr>
          <a:xfrm>
            <a:off x="2842216" y="12201170"/>
            <a:ext cx="14856631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3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La  </a:t>
            </a:r>
            <a:r>
              <a:rPr dirty="0">
                <a:solidFill>
                  <a:srgbClr val="B0D7C4"/>
                </a:solidFill>
              </a:rPr>
              <a:t>TESTATA</a:t>
            </a:r>
            <a:r>
              <a:rPr dirty="0"/>
              <a:t> </a:t>
            </a:r>
            <a:r>
              <a:rPr dirty="0" err="1"/>
              <a:t>descrive</a:t>
            </a:r>
            <a:r>
              <a:rPr dirty="0"/>
              <a:t> </a:t>
            </a:r>
            <a:r>
              <a:rPr dirty="0" err="1"/>
              <a:t>quello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contenuto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caselle</a:t>
            </a:r>
            <a:r>
              <a:rPr dirty="0"/>
              <a:t> </a:t>
            </a:r>
            <a:r>
              <a:rPr dirty="0" err="1"/>
              <a:t>sottostanti</a:t>
            </a:r>
            <a:r>
              <a:rPr dirty="0"/>
              <a:t>, </a:t>
            </a:r>
            <a:br>
              <a:rPr lang="it-IT" dirty="0"/>
            </a:b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titolo</a:t>
            </a:r>
            <a:r>
              <a:rPr dirty="0"/>
              <a:t> di </a:t>
            </a: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colonna</a:t>
            </a:r>
            <a:r>
              <a:rPr dirty="0"/>
              <a:t>!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D02DAC9-DF11-F449-BFA9-A4EC7F30C399}"/>
              </a:ext>
            </a:extLst>
          </p:cNvPr>
          <p:cNvGrpSpPr/>
          <p:nvPr/>
        </p:nvGrpSpPr>
        <p:grpSpPr>
          <a:xfrm>
            <a:off x="7495369" y="2932016"/>
            <a:ext cx="10508507" cy="8846970"/>
            <a:chOff x="7495369" y="3308532"/>
            <a:chExt cx="10508507" cy="884697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3DF506F8-9C23-4E4D-9A41-F5BF7170E2FC}"/>
                </a:ext>
              </a:extLst>
            </p:cNvPr>
            <p:cNvGrpSpPr/>
            <p:nvPr/>
          </p:nvGrpSpPr>
          <p:grpSpPr>
            <a:xfrm>
              <a:off x="7495369" y="3308532"/>
              <a:ext cx="10508507" cy="8846970"/>
              <a:chOff x="6077694" y="4119215"/>
              <a:chExt cx="12228613" cy="10295104"/>
            </a:xfrm>
          </p:grpSpPr>
          <p:sp>
            <p:nvSpPr>
              <p:cNvPr id="16" name="Rettangolo arrotondato">
                <a:extLst>
                  <a:ext uri="{FF2B5EF4-FFF2-40B4-BE49-F238E27FC236}">
                    <a16:creationId xmlns:a16="http://schemas.microsoft.com/office/drawing/2014/main" id="{8A443CE3-BCAF-4648-BA17-FB28E1749C63}"/>
                  </a:ext>
                </a:extLst>
              </p:cNvPr>
              <p:cNvSpPr/>
              <p:nvPr/>
            </p:nvSpPr>
            <p:spPr>
              <a:xfrm>
                <a:off x="6077694" y="4119215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B0D7C4"/>
              </a:solidFill>
              <a:ln w="63500" cap="flat">
                <a:noFill/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17" name="Rettangolo arrotondato">
                <a:extLst>
                  <a:ext uri="{FF2B5EF4-FFF2-40B4-BE49-F238E27FC236}">
                    <a16:creationId xmlns:a16="http://schemas.microsoft.com/office/drawing/2014/main" id="{B39D3AD5-A993-4447-9256-316A7A8EDADB}"/>
                  </a:ext>
                </a:extLst>
              </p:cNvPr>
              <p:cNvSpPr/>
              <p:nvPr/>
            </p:nvSpPr>
            <p:spPr>
              <a:xfrm>
                <a:off x="6077694" y="6218948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/>
              </a:p>
            </p:txBody>
          </p:sp>
          <p:sp>
            <p:nvSpPr>
              <p:cNvPr id="18" name="Rettangolo arrotondato">
                <a:extLst>
                  <a:ext uri="{FF2B5EF4-FFF2-40B4-BE49-F238E27FC236}">
                    <a16:creationId xmlns:a16="http://schemas.microsoft.com/office/drawing/2014/main" id="{D7861F36-B96E-104B-A347-FA4DAD33441A}"/>
                  </a:ext>
                </a:extLst>
              </p:cNvPr>
              <p:cNvSpPr/>
              <p:nvPr/>
            </p:nvSpPr>
            <p:spPr>
              <a:xfrm>
                <a:off x="6077694" y="8318682"/>
                <a:ext cx="6062762" cy="1896171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/>
              </a:p>
            </p:txBody>
          </p:sp>
          <p:sp>
            <p:nvSpPr>
              <p:cNvPr id="19" name="Rettangolo arrotondato">
                <a:extLst>
                  <a:ext uri="{FF2B5EF4-FFF2-40B4-BE49-F238E27FC236}">
                    <a16:creationId xmlns:a16="http://schemas.microsoft.com/office/drawing/2014/main" id="{F4918F50-E384-2E4F-8D80-FC3A0BD83273}"/>
                  </a:ext>
                </a:extLst>
              </p:cNvPr>
              <p:cNvSpPr/>
              <p:nvPr/>
            </p:nvSpPr>
            <p:spPr>
              <a:xfrm>
                <a:off x="6077694" y="10418416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20" name="Rettangolo arrotondato">
                <a:extLst>
                  <a:ext uri="{FF2B5EF4-FFF2-40B4-BE49-F238E27FC236}">
                    <a16:creationId xmlns:a16="http://schemas.microsoft.com/office/drawing/2014/main" id="{013EA39D-A4DB-3A45-BC43-AC87EDEC8A46}"/>
                  </a:ext>
                </a:extLst>
              </p:cNvPr>
              <p:cNvSpPr/>
              <p:nvPr/>
            </p:nvSpPr>
            <p:spPr>
              <a:xfrm>
                <a:off x="12243545" y="4119215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B0D7C4"/>
              </a:solidFill>
              <a:ln w="63500" cap="flat">
                <a:noFill/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21" name="Rettangolo arrotondato">
                <a:extLst>
                  <a:ext uri="{FF2B5EF4-FFF2-40B4-BE49-F238E27FC236}">
                    <a16:creationId xmlns:a16="http://schemas.microsoft.com/office/drawing/2014/main" id="{D8D27CBB-0C0F-5642-BB59-14BFC618B0FB}"/>
                  </a:ext>
                </a:extLst>
              </p:cNvPr>
              <p:cNvSpPr/>
              <p:nvPr/>
            </p:nvSpPr>
            <p:spPr>
              <a:xfrm>
                <a:off x="12243545" y="6218948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/>
              </a:p>
            </p:txBody>
          </p:sp>
          <p:sp>
            <p:nvSpPr>
              <p:cNvPr id="22" name="Rettangolo arrotondato">
                <a:extLst>
                  <a:ext uri="{FF2B5EF4-FFF2-40B4-BE49-F238E27FC236}">
                    <a16:creationId xmlns:a16="http://schemas.microsoft.com/office/drawing/2014/main" id="{4B14A609-99D4-554C-8EC8-5880F8AA1E8C}"/>
                  </a:ext>
                </a:extLst>
              </p:cNvPr>
              <p:cNvSpPr/>
              <p:nvPr/>
            </p:nvSpPr>
            <p:spPr>
              <a:xfrm>
                <a:off x="12243545" y="8318682"/>
                <a:ext cx="6062762" cy="1896171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/>
              </a:p>
            </p:txBody>
          </p:sp>
          <p:sp>
            <p:nvSpPr>
              <p:cNvPr id="23" name="Rettangolo arrotondato">
                <a:extLst>
                  <a:ext uri="{FF2B5EF4-FFF2-40B4-BE49-F238E27FC236}">
                    <a16:creationId xmlns:a16="http://schemas.microsoft.com/office/drawing/2014/main" id="{7E2CD7A8-E9FF-9745-A1BB-6D2D246F3E2A}"/>
                  </a:ext>
                </a:extLst>
              </p:cNvPr>
              <p:cNvSpPr/>
              <p:nvPr/>
            </p:nvSpPr>
            <p:spPr>
              <a:xfrm>
                <a:off x="12243545" y="10418416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24" name="Rettangolo arrotondato">
                <a:extLst>
                  <a:ext uri="{FF2B5EF4-FFF2-40B4-BE49-F238E27FC236}">
                    <a16:creationId xmlns:a16="http://schemas.microsoft.com/office/drawing/2014/main" id="{2EC3DA17-7D2B-3F4D-A694-CACA999A6DC7}"/>
                  </a:ext>
                </a:extLst>
              </p:cNvPr>
              <p:cNvSpPr/>
              <p:nvPr/>
            </p:nvSpPr>
            <p:spPr>
              <a:xfrm>
                <a:off x="6077694" y="12518149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25" name="Rettangolo arrotondato">
                <a:extLst>
                  <a:ext uri="{FF2B5EF4-FFF2-40B4-BE49-F238E27FC236}">
                    <a16:creationId xmlns:a16="http://schemas.microsoft.com/office/drawing/2014/main" id="{C334D524-254F-6A4B-826C-4DDFBA4C6CA3}"/>
                  </a:ext>
                </a:extLst>
              </p:cNvPr>
              <p:cNvSpPr/>
              <p:nvPr/>
            </p:nvSpPr>
            <p:spPr>
              <a:xfrm>
                <a:off x="12243545" y="12518149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</p:grpSp>
        <p:sp>
          <p:nvSpPr>
            <p:cNvPr id="278" name="Colore"/>
            <p:cNvSpPr txBox="1"/>
            <p:nvPr/>
          </p:nvSpPr>
          <p:spPr>
            <a:xfrm>
              <a:off x="8835578" y="3573362"/>
              <a:ext cx="2529539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>
                <a:defRPr sz="90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sz="7200" dirty="0" err="1"/>
                <a:t>Colore</a:t>
              </a:r>
              <a:endParaRPr sz="7200" dirty="0"/>
            </a:p>
          </p:txBody>
        </p:sp>
        <p:sp>
          <p:nvSpPr>
            <p:cNvPr id="279" name="Frequenza"/>
            <p:cNvSpPr txBox="1"/>
            <p:nvPr/>
          </p:nvSpPr>
          <p:spPr>
            <a:xfrm>
              <a:off x="13361479" y="3573362"/>
              <a:ext cx="4074833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>
                <a:defRPr sz="90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sz="7200" dirty="0" err="1"/>
                <a:t>Frequenza</a:t>
              </a:r>
              <a:endParaRPr sz="7200" dirty="0"/>
            </a:p>
          </p:txBody>
        </p:sp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203DDF96-BAC2-A642-A5A0-E88260E9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051" y="11645342"/>
            <a:ext cx="2245438" cy="15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9825596C-0542-9F49-BCB4-A2E8885A44DA}"/>
              </a:ext>
            </a:extLst>
          </p:cNvPr>
          <p:cNvGrpSpPr/>
          <p:nvPr/>
        </p:nvGrpSpPr>
        <p:grpSpPr>
          <a:xfrm>
            <a:off x="7621959" y="2989942"/>
            <a:ext cx="10508507" cy="8846970"/>
            <a:chOff x="7495369" y="3308532"/>
            <a:chExt cx="10508507" cy="8846970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A21199D5-C135-CB4A-BEBD-62B1F5CCD7BB}"/>
                </a:ext>
              </a:extLst>
            </p:cNvPr>
            <p:cNvGrpSpPr/>
            <p:nvPr/>
          </p:nvGrpSpPr>
          <p:grpSpPr>
            <a:xfrm>
              <a:off x="7495369" y="3308532"/>
              <a:ext cx="10508507" cy="8846970"/>
              <a:chOff x="6077694" y="4119215"/>
              <a:chExt cx="12228613" cy="10295104"/>
            </a:xfrm>
          </p:grpSpPr>
          <p:sp>
            <p:nvSpPr>
              <p:cNvPr id="26" name="Rettangolo arrotondato">
                <a:extLst>
                  <a:ext uri="{FF2B5EF4-FFF2-40B4-BE49-F238E27FC236}">
                    <a16:creationId xmlns:a16="http://schemas.microsoft.com/office/drawing/2014/main" id="{1F8370DB-B0CA-E846-B53C-067EA19EBC0B}"/>
                  </a:ext>
                </a:extLst>
              </p:cNvPr>
              <p:cNvSpPr/>
              <p:nvPr/>
            </p:nvSpPr>
            <p:spPr>
              <a:xfrm>
                <a:off x="6077694" y="4119215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B0D7C4"/>
              </a:solidFill>
              <a:ln w="63500" cap="flat">
                <a:noFill/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27" name="Rettangolo arrotondato">
                <a:extLst>
                  <a:ext uri="{FF2B5EF4-FFF2-40B4-BE49-F238E27FC236}">
                    <a16:creationId xmlns:a16="http://schemas.microsoft.com/office/drawing/2014/main" id="{B46DCAE2-6852-3E48-9B4D-671ADB93B850}"/>
                  </a:ext>
                </a:extLst>
              </p:cNvPr>
              <p:cNvSpPr/>
              <p:nvPr/>
            </p:nvSpPr>
            <p:spPr>
              <a:xfrm>
                <a:off x="6077694" y="6218948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/>
              </a:p>
            </p:txBody>
          </p:sp>
          <p:sp>
            <p:nvSpPr>
              <p:cNvPr id="28" name="Rettangolo arrotondato">
                <a:extLst>
                  <a:ext uri="{FF2B5EF4-FFF2-40B4-BE49-F238E27FC236}">
                    <a16:creationId xmlns:a16="http://schemas.microsoft.com/office/drawing/2014/main" id="{E7176385-C6A3-414D-A9AE-66510780EA85}"/>
                  </a:ext>
                </a:extLst>
              </p:cNvPr>
              <p:cNvSpPr/>
              <p:nvPr/>
            </p:nvSpPr>
            <p:spPr>
              <a:xfrm>
                <a:off x="6077694" y="8318682"/>
                <a:ext cx="6062762" cy="1896171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/>
              </a:p>
            </p:txBody>
          </p:sp>
          <p:sp>
            <p:nvSpPr>
              <p:cNvPr id="29" name="Rettangolo arrotondato">
                <a:extLst>
                  <a:ext uri="{FF2B5EF4-FFF2-40B4-BE49-F238E27FC236}">
                    <a16:creationId xmlns:a16="http://schemas.microsoft.com/office/drawing/2014/main" id="{06EA1C18-6729-0048-9A32-11838265F0C6}"/>
                  </a:ext>
                </a:extLst>
              </p:cNvPr>
              <p:cNvSpPr/>
              <p:nvPr/>
            </p:nvSpPr>
            <p:spPr>
              <a:xfrm>
                <a:off x="6077694" y="10418416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30" name="Rettangolo arrotondato">
                <a:extLst>
                  <a:ext uri="{FF2B5EF4-FFF2-40B4-BE49-F238E27FC236}">
                    <a16:creationId xmlns:a16="http://schemas.microsoft.com/office/drawing/2014/main" id="{C578D466-9CB9-054B-8B7D-13AA8406047E}"/>
                  </a:ext>
                </a:extLst>
              </p:cNvPr>
              <p:cNvSpPr/>
              <p:nvPr/>
            </p:nvSpPr>
            <p:spPr>
              <a:xfrm>
                <a:off x="12243545" y="4119215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B0D7C4"/>
              </a:solidFill>
              <a:ln w="63500" cap="flat">
                <a:noFill/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31" name="Rettangolo arrotondato">
                <a:extLst>
                  <a:ext uri="{FF2B5EF4-FFF2-40B4-BE49-F238E27FC236}">
                    <a16:creationId xmlns:a16="http://schemas.microsoft.com/office/drawing/2014/main" id="{04735D84-19FB-CF4C-8A5F-010AB966972E}"/>
                  </a:ext>
                </a:extLst>
              </p:cNvPr>
              <p:cNvSpPr/>
              <p:nvPr/>
            </p:nvSpPr>
            <p:spPr>
              <a:xfrm>
                <a:off x="12243545" y="6218948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/>
              </a:p>
            </p:txBody>
          </p:sp>
          <p:sp>
            <p:nvSpPr>
              <p:cNvPr id="32" name="Rettangolo arrotondato">
                <a:extLst>
                  <a:ext uri="{FF2B5EF4-FFF2-40B4-BE49-F238E27FC236}">
                    <a16:creationId xmlns:a16="http://schemas.microsoft.com/office/drawing/2014/main" id="{0048273F-5064-ED4A-9385-91786CA14248}"/>
                  </a:ext>
                </a:extLst>
              </p:cNvPr>
              <p:cNvSpPr/>
              <p:nvPr/>
            </p:nvSpPr>
            <p:spPr>
              <a:xfrm>
                <a:off x="12243545" y="8318682"/>
                <a:ext cx="6062762" cy="1896171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/>
              </a:p>
            </p:txBody>
          </p:sp>
          <p:sp>
            <p:nvSpPr>
              <p:cNvPr id="33" name="Rettangolo arrotondato">
                <a:extLst>
                  <a:ext uri="{FF2B5EF4-FFF2-40B4-BE49-F238E27FC236}">
                    <a16:creationId xmlns:a16="http://schemas.microsoft.com/office/drawing/2014/main" id="{27A489CA-EC2F-B34F-8AAC-F8873F5862A2}"/>
                  </a:ext>
                </a:extLst>
              </p:cNvPr>
              <p:cNvSpPr/>
              <p:nvPr/>
            </p:nvSpPr>
            <p:spPr>
              <a:xfrm>
                <a:off x="12243545" y="10418416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34" name="Rettangolo arrotondato">
                <a:extLst>
                  <a:ext uri="{FF2B5EF4-FFF2-40B4-BE49-F238E27FC236}">
                    <a16:creationId xmlns:a16="http://schemas.microsoft.com/office/drawing/2014/main" id="{B60427BD-3968-3D4F-BC46-DFFDCCE085CD}"/>
                  </a:ext>
                </a:extLst>
              </p:cNvPr>
              <p:cNvSpPr/>
              <p:nvPr/>
            </p:nvSpPr>
            <p:spPr>
              <a:xfrm>
                <a:off x="6077694" y="12518149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35" name="Rettangolo arrotondato">
                <a:extLst>
                  <a:ext uri="{FF2B5EF4-FFF2-40B4-BE49-F238E27FC236}">
                    <a16:creationId xmlns:a16="http://schemas.microsoft.com/office/drawing/2014/main" id="{36F0292D-F037-5C4A-820B-AC8A6E7147AD}"/>
                  </a:ext>
                </a:extLst>
              </p:cNvPr>
              <p:cNvSpPr/>
              <p:nvPr/>
            </p:nvSpPr>
            <p:spPr>
              <a:xfrm>
                <a:off x="12243545" y="12518149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</p:grpSp>
        <p:sp>
          <p:nvSpPr>
            <p:cNvPr id="24" name="Colore">
              <a:extLst>
                <a:ext uri="{FF2B5EF4-FFF2-40B4-BE49-F238E27FC236}">
                  <a16:creationId xmlns:a16="http://schemas.microsoft.com/office/drawing/2014/main" id="{B1A6F15C-F229-044E-994A-4361E0DC9BB2}"/>
                </a:ext>
              </a:extLst>
            </p:cNvPr>
            <p:cNvSpPr txBox="1"/>
            <p:nvPr/>
          </p:nvSpPr>
          <p:spPr>
            <a:xfrm>
              <a:off x="8825633" y="3628762"/>
              <a:ext cx="2529539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>
                <a:defRPr sz="90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sz="7200" dirty="0" err="1"/>
                <a:t>Colore</a:t>
              </a:r>
              <a:endParaRPr sz="7200" dirty="0"/>
            </a:p>
          </p:txBody>
        </p:sp>
        <p:sp>
          <p:nvSpPr>
            <p:cNvPr id="25" name="Frequenza">
              <a:extLst>
                <a:ext uri="{FF2B5EF4-FFF2-40B4-BE49-F238E27FC236}">
                  <a16:creationId xmlns:a16="http://schemas.microsoft.com/office/drawing/2014/main" id="{FDAF603A-4405-BA41-8BE3-A2675D7EFBBD}"/>
                </a:ext>
              </a:extLst>
            </p:cNvPr>
            <p:cNvSpPr txBox="1"/>
            <p:nvPr/>
          </p:nvSpPr>
          <p:spPr>
            <a:xfrm>
              <a:off x="13361479" y="3590707"/>
              <a:ext cx="4074833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>
                <a:defRPr sz="90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sz="7200" dirty="0" err="1"/>
                <a:t>Frequenza</a:t>
              </a:r>
              <a:endParaRPr sz="7200" dirty="0"/>
            </a:p>
          </p:txBody>
        </p:sp>
      </p:grpSp>
      <p:sp>
        <p:nvSpPr>
          <p:cNvPr id="281" name="3°Passo: Riempiamo la prima colonna della tabella…"/>
          <p:cNvSpPr txBox="1"/>
          <p:nvPr/>
        </p:nvSpPr>
        <p:spPr>
          <a:xfrm>
            <a:off x="2660194" y="735753"/>
            <a:ext cx="19589173" cy="202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3°Passo: Riempiamo la prima colonna della tabella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La prima colonna di una tabella di frequenza si chiama FIANCATA</a:t>
            </a:r>
          </a:p>
        </p:txBody>
      </p:sp>
      <p:sp>
        <p:nvSpPr>
          <p:cNvPr id="293" name="Totale significa quanti in tutto. Nel nostro caso indica il numero complessivo di bambini della classe"/>
          <p:cNvSpPr txBox="1"/>
          <p:nvPr/>
        </p:nvSpPr>
        <p:spPr>
          <a:xfrm>
            <a:off x="2583891" y="12097352"/>
            <a:ext cx="16095753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3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Totale</a:t>
            </a:r>
            <a:r>
              <a:rPr dirty="0"/>
              <a:t> </a:t>
            </a:r>
            <a:r>
              <a:rPr dirty="0" err="1"/>
              <a:t>significa</a:t>
            </a:r>
            <a:r>
              <a:rPr dirty="0"/>
              <a:t> </a:t>
            </a:r>
            <a:r>
              <a:rPr dirty="0" err="1"/>
              <a:t>quanti</a:t>
            </a:r>
            <a:r>
              <a:rPr dirty="0"/>
              <a:t> in </a:t>
            </a:r>
            <a:r>
              <a:rPr dirty="0" err="1"/>
              <a:t>tutto</a:t>
            </a:r>
            <a:r>
              <a:rPr dirty="0"/>
              <a:t>. Nel </a:t>
            </a:r>
            <a:r>
              <a:rPr dirty="0" err="1"/>
              <a:t>nostro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indica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complessivo</a:t>
            </a:r>
            <a:r>
              <a:rPr dirty="0"/>
              <a:t> </a:t>
            </a:r>
            <a:br>
              <a:rPr lang="it-IT" dirty="0"/>
            </a:br>
            <a:r>
              <a:rPr dirty="0"/>
              <a:t>di bambini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classe</a:t>
            </a:r>
            <a:endParaRPr dirty="0"/>
          </a:p>
        </p:txBody>
      </p:sp>
      <p:sp>
        <p:nvSpPr>
          <p:cNvPr id="300" name="Nel nostro caso la FIANCATA…"/>
          <p:cNvSpPr txBox="1"/>
          <p:nvPr/>
        </p:nvSpPr>
        <p:spPr>
          <a:xfrm>
            <a:off x="1460260" y="5441390"/>
            <a:ext cx="5455159" cy="290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Nel </a:t>
            </a:r>
            <a:r>
              <a:rPr dirty="0" err="1"/>
              <a:t>nostro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 la FIANCATA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serve per </a:t>
            </a:r>
            <a:r>
              <a:rPr dirty="0" err="1"/>
              <a:t>scrivere</a:t>
            </a:r>
            <a:r>
              <a:rPr dirty="0"/>
              <a:t>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i</a:t>
            </a:r>
            <a:r>
              <a:rPr dirty="0"/>
              <a:t> 3 </a:t>
            </a:r>
            <a:r>
              <a:rPr dirty="0" err="1"/>
              <a:t>colori</a:t>
            </a:r>
            <a:r>
              <a:rPr dirty="0"/>
              <a:t> (</a:t>
            </a:r>
            <a:r>
              <a:rPr dirty="0" err="1"/>
              <a:t>rosso</a:t>
            </a:r>
            <a:r>
              <a:rPr dirty="0"/>
              <a:t>, </a:t>
            </a:r>
            <a:r>
              <a:rPr dirty="0" err="1"/>
              <a:t>giallo</a:t>
            </a:r>
            <a:r>
              <a:rPr dirty="0"/>
              <a:t>, </a:t>
            </a:r>
            <a:r>
              <a:rPr dirty="0" err="1"/>
              <a:t>blu</a:t>
            </a:r>
            <a:r>
              <a:rPr dirty="0"/>
              <a:t>)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Totale</a:t>
            </a:r>
            <a:endParaRPr dirty="0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</a:t>
            </a:r>
          </a:p>
        </p:txBody>
      </p:sp>
      <p:sp>
        <p:nvSpPr>
          <p:cNvPr id="296" name="Rosso"/>
          <p:cNvSpPr txBox="1"/>
          <p:nvPr/>
        </p:nvSpPr>
        <p:spPr>
          <a:xfrm>
            <a:off x="9185420" y="5136591"/>
            <a:ext cx="2019301" cy="1020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6000">
                <a:solidFill>
                  <a:srgbClr val="CF394B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/>
              <a:t>Rosso</a:t>
            </a:r>
          </a:p>
        </p:txBody>
      </p:sp>
      <p:sp>
        <p:nvSpPr>
          <p:cNvPr id="297" name="Giallo"/>
          <p:cNvSpPr txBox="1"/>
          <p:nvPr/>
        </p:nvSpPr>
        <p:spPr>
          <a:xfrm>
            <a:off x="9250190" y="6919481"/>
            <a:ext cx="1889761" cy="1020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6000">
                <a:solidFill>
                  <a:srgbClr val="F4C046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 err="1"/>
              <a:t>Giallo</a:t>
            </a:r>
            <a:endParaRPr dirty="0"/>
          </a:p>
        </p:txBody>
      </p:sp>
      <p:sp>
        <p:nvSpPr>
          <p:cNvPr id="298" name="Blu"/>
          <p:cNvSpPr txBox="1"/>
          <p:nvPr/>
        </p:nvSpPr>
        <p:spPr>
          <a:xfrm>
            <a:off x="9622808" y="8702371"/>
            <a:ext cx="1144525" cy="1020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6000">
                <a:solidFill>
                  <a:srgbClr val="253C72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/>
              <a:t>Blu</a:t>
            </a:r>
          </a:p>
        </p:txBody>
      </p:sp>
      <p:sp>
        <p:nvSpPr>
          <p:cNvPr id="299" name="Totale"/>
          <p:cNvSpPr txBox="1"/>
          <p:nvPr/>
        </p:nvSpPr>
        <p:spPr>
          <a:xfrm>
            <a:off x="9207518" y="10485260"/>
            <a:ext cx="1975105" cy="1020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6000">
                <a:solidFill>
                  <a:srgbClr val="79797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 err="1"/>
              <a:t>Totale</a:t>
            </a:r>
            <a:endParaRPr dirty="0"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5ADAB2DF-5956-A543-8F2C-4DE1EF1FA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051" y="11645342"/>
            <a:ext cx="2245438" cy="15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1" animBg="1" advAuto="0"/>
      <p:bldP spid="300" grpId="0" animBg="1"/>
      <p:bldP spid="296" grpId="0" animBg="1"/>
      <p:bldP spid="297" grpId="0" animBg="1"/>
      <p:bldP spid="298" grpId="0" animBg="1"/>
      <p:bldP spid="2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o 45">
            <a:extLst>
              <a:ext uri="{FF2B5EF4-FFF2-40B4-BE49-F238E27FC236}">
                <a16:creationId xmlns:a16="http://schemas.microsoft.com/office/drawing/2014/main" id="{7ADA7B47-6091-C445-B4C0-EBC5E31153D5}"/>
              </a:ext>
            </a:extLst>
          </p:cNvPr>
          <p:cNvGrpSpPr/>
          <p:nvPr/>
        </p:nvGrpSpPr>
        <p:grpSpPr>
          <a:xfrm>
            <a:off x="7621959" y="3016836"/>
            <a:ext cx="10508507" cy="8846970"/>
            <a:chOff x="7495369" y="3308532"/>
            <a:chExt cx="10508507" cy="8846970"/>
          </a:xfrm>
        </p:grpSpPr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422E5882-5BB9-C540-8B73-AE3E989595AA}"/>
                </a:ext>
              </a:extLst>
            </p:cNvPr>
            <p:cNvGrpSpPr/>
            <p:nvPr/>
          </p:nvGrpSpPr>
          <p:grpSpPr>
            <a:xfrm>
              <a:off x="7495369" y="3308532"/>
              <a:ext cx="10508507" cy="8846970"/>
              <a:chOff x="6077694" y="4119215"/>
              <a:chExt cx="12228613" cy="10295104"/>
            </a:xfrm>
          </p:grpSpPr>
          <p:sp>
            <p:nvSpPr>
              <p:cNvPr id="50" name="Rettangolo arrotondato">
                <a:extLst>
                  <a:ext uri="{FF2B5EF4-FFF2-40B4-BE49-F238E27FC236}">
                    <a16:creationId xmlns:a16="http://schemas.microsoft.com/office/drawing/2014/main" id="{F74ADFBC-3A95-6141-8E1B-4F9CF5C92831}"/>
                  </a:ext>
                </a:extLst>
              </p:cNvPr>
              <p:cNvSpPr/>
              <p:nvPr/>
            </p:nvSpPr>
            <p:spPr>
              <a:xfrm>
                <a:off x="6077694" y="4119215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B0D7C4"/>
              </a:solidFill>
              <a:ln w="63500" cap="flat">
                <a:noFill/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51" name="Rettangolo arrotondato">
                <a:extLst>
                  <a:ext uri="{FF2B5EF4-FFF2-40B4-BE49-F238E27FC236}">
                    <a16:creationId xmlns:a16="http://schemas.microsoft.com/office/drawing/2014/main" id="{2A69FE8A-838F-AE4E-B8B8-4A784B375816}"/>
                  </a:ext>
                </a:extLst>
              </p:cNvPr>
              <p:cNvSpPr/>
              <p:nvPr/>
            </p:nvSpPr>
            <p:spPr>
              <a:xfrm>
                <a:off x="6077694" y="6218948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/>
              </a:p>
            </p:txBody>
          </p:sp>
          <p:sp>
            <p:nvSpPr>
              <p:cNvPr id="52" name="Rettangolo arrotondato">
                <a:extLst>
                  <a:ext uri="{FF2B5EF4-FFF2-40B4-BE49-F238E27FC236}">
                    <a16:creationId xmlns:a16="http://schemas.microsoft.com/office/drawing/2014/main" id="{D2BAE188-E230-404C-B591-217069504C7A}"/>
                  </a:ext>
                </a:extLst>
              </p:cNvPr>
              <p:cNvSpPr/>
              <p:nvPr/>
            </p:nvSpPr>
            <p:spPr>
              <a:xfrm>
                <a:off x="6077694" y="8318682"/>
                <a:ext cx="6062762" cy="1896171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/>
              </a:p>
            </p:txBody>
          </p:sp>
          <p:sp>
            <p:nvSpPr>
              <p:cNvPr id="53" name="Rettangolo arrotondato">
                <a:extLst>
                  <a:ext uri="{FF2B5EF4-FFF2-40B4-BE49-F238E27FC236}">
                    <a16:creationId xmlns:a16="http://schemas.microsoft.com/office/drawing/2014/main" id="{A9CB4D0E-AB27-DE4C-A1B3-3FE03B244739}"/>
                  </a:ext>
                </a:extLst>
              </p:cNvPr>
              <p:cNvSpPr/>
              <p:nvPr/>
            </p:nvSpPr>
            <p:spPr>
              <a:xfrm>
                <a:off x="6077694" y="10418416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54" name="Rettangolo arrotondato">
                <a:extLst>
                  <a:ext uri="{FF2B5EF4-FFF2-40B4-BE49-F238E27FC236}">
                    <a16:creationId xmlns:a16="http://schemas.microsoft.com/office/drawing/2014/main" id="{BFAAD60A-DD45-E842-8B62-9A14BA052F6F}"/>
                  </a:ext>
                </a:extLst>
              </p:cNvPr>
              <p:cNvSpPr/>
              <p:nvPr/>
            </p:nvSpPr>
            <p:spPr>
              <a:xfrm>
                <a:off x="12243545" y="4119215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B0D7C4"/>
              </a:solidFill>
              <a:ln w="63500" cap="flat">
                <a:noFill/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55" name="Rettangolo arrotondato">
                <a:extLst>
                  <a:ext uri="{FF2B5EF4-FFF2-40B4-BE49-F238E27FC236}">
                    <a16:creationId xmlns:a16="http://schemas.microsoft.com/office/drawing/2014/main" id="{38D6BE41-1783-9E47-85B4-F92166D777DD}"/>
                  </a:ext>
                </a:extLst>
              </p:cNvPr>
              <p:cNvSpPr/>
              <p:nvPr/>
            </p:nvSpPr>
            <p:spPr>
              <a:xfrm>
                <a:off x="12243545" y="6218948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 dirty="0"/>
              </a:p>
            </p:txBody>
          </p:sp>
          <p:sp>
            <p:nvSpPr>
              <p:cNvPr id="56" name="Rettangolo arrotondato">
                <a:extLst>
                  <a:ext uri="{FF2B5EF4-FFF2-40B4-BE49-F238E27FC236}">
                    <a16:creationId xmlns:a16="http://schemas.microsoft.com/office/drawing/2014/main" id="{930008C1-B862-BC48-88E2-022D025FD81F}"/>
                  </a:ext>
                </a:extLst>
              </p:cNvPr>
              <p:cNvSpPr/>
              <p:nvPr/>
            </p:nvSpPr>
            <p:spPr>
              <a:xfrm>
                <a:off x="12243545" y="8318682"/>
                <a:ext cx="6062762" cy="1896171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/>
              </a:p>
            </p:txBody>
          </p:sp>
          <p:sp>
            <p:nvSpPr>
              <p:cNvPr id="57" name="Rettangolo arrotondato">
                <a:extLst>
                  <a:ext uri="{FF2B5EF4-FFF2-40B4-BE49-F238E27FC236}">
                    <a16:creationId xmlns:a16="http://schemas.microsoft.com/office/drawing/2014/main" id="{ABDAE75D-A062-0949-90E1-0D372B0A2384}"/>
                  </a:ext>
                </a:extLst>
              </p:cNvPr>
              <p:cNvSpPr/>
              <p:nvPr/>
            </p:nvSpPr>
            <p:spPr>
              <a:xfrm>
                <a:off x="12243545" y="10418416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58" name="Rettangolo arrotondato">
                <a:extLst>
                  <a:ext uri="{FF2B5EF4-FFF2-40B4-BE49-F238E27FC236}">
                    <a16:creationId xmlns:a16="http://schemas.microsoft.com/office/drawing/2014/main" id="{860483BA-297F-4B4B-B763-73109CEB021C}"/>
                  </a:ext>
                </a:extLst>
              </p:cNvPr>
              <p:cNvSpPr/>
              <p:nvPr/>
            </p:nvSpPr>
            <p:spPr>
              <a:xfrm>
                <a:off x="6077694" y="12518149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  <p:sp>
            <p:nvSpPr>
              <p:cNvPr id="59" name="Rettangolo arrotondato">
                <a:extLst>
                  <a:ext uri="{FF2B5EF4-FFF2-40B4-BE49-F238E27FC236}">
                    <a16:creationId xmlns:a16="http://schemas.microsoft.com/office/drawing/2014/main" id="{F31BAEFD-567D-6B43-8AEB-821AD3F07280}"/>
                  </a:ext>
                </a:extLst>
              </p:cNvPr>
              <p:cNvSpPr/>
              <p:nvPr/>
            </p:nvSpPr>
            <p:spPr>
              <a:xfrm>
                <a:off x="12243545" y="12518149"/>
                <a:ext cx="6062762" cy="189617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63500" cap="flat">
                <a:solidFill>
                  <a:srgbClr val="F4DE7C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</a:pPr>
                <a:endParaRPr sz="3200">
                  <a:solidFill>
                    <a:srgbClr val="FFFFFF"/>
                  </a:solidFill>
                  <a:latin typeface="Graphik"/>
                </a:endParaRPr>
              </a:p>
            </p:txBody>
          </p:sp>
        </p:grpSp>
        <p:sp>
          <p:nvSpPr>
            <p:cNvPr id="48" name="Colore">
              <a:extLst>
                <a:ext uri="{FF2B5EF4-FFF2-40B4-BE49-F238E27FC236}">
                  <a16:creationId xmlns:a16="http://schemas.microsoft.com/office/drawing/2014/main" id="{46355597-79EF-8240-B755-9147F3160BE3}"/>
                </a:ext>
              </a:extLst>
            </p:cNvPr>
            <p:cNvSpPr txBox="1"/>
            <p:nvPr/>
          </p:nvSpPr>
          <p:spPr>
            <a:xfrm>
              <a:off x="8587578" y="3573363"/>
              <a:ext cx="2529539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>
                <a:defRPr sz="90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sz="7200" dirty="0" err="1"/>
                <a:t>Colore</a:t>
              </a:r>
              <a:endParaRPr sz="7200" dirty="0"/>
            </a:p>
          </p:txBody>
        </p:sp>
        <p:sp>
          <p:nvSpPr>
            <p:cNvPr id="49" name="Frequenza">
              <a:extLst>
                <a:ext uri="{FF2B5EF4-FFF2-40B4-BE49-F238E27FC236}">
                  <a16:creationId xmlns:a16="http://schemas.microsoft.com/office/drawing/2014/main" id="{FC015E29-D2BB-1843-8A70-634C5C91848E}"/>
                </a:ext>
              </a:extLst>
            </p:cNvPr>
            <p:cNvSpPr txBox="1"/>
            <p:nvPr/>
          </p:nvSpPr>
          <p:spPr>
            <a:xfrm>
              <a:off x="13361479" y="3573363"/>
              <a:ext cx="4074833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>
                <a:defRPr sz="9000">
                  <a:solidFill>
                    <a:srgbClr val="FFFFFF"/>
                  </a:solidFill>
                  <a:latin typeface="Helvetica Neue Black Condensed"/>
                  <a:ea typeface="Helvetica Neue Black Condensed"/>
                  <a:cs typeface="Helvetica Neue Black Condensed"/>
                  <a:sym typeface="Helvetica Neue Black Condensed"/>
                </a:defRPr>
              </a:lvl1pPr>
            </a:lstStyle>
            <a:p>
              <a:r>
                <a:rPr sz="7200" dirty="0" err="1"/>
                <a:t>Frequenza</a:t>
              </a:r>
              <a:endParaRPr sz="7200" dirty="0"/>
            </a:p>
          </p:txBody>
        </p:sp>
      </p:grpSp>
      <p:sp>
        <p:nvSpPr>
          <p:cNvPr id="60" name="Rosso">
            <a:extLst>
              <a:ext uri="{FF2B5EF4-FFF2-40B4-BE49-F238E27FC236}">
                <a16:creationId xmlns:a16="http://schemas.microsoft.com/office/drawing/2014/main" id="{E488A156-9148-8E47-A591-E142741207A3}"/>
              </a:ext>
            </a:extLst>
          </p:cNvPr>
          <p:cNvSpPr txBox="1"/>
          <p:nvPr/>
        </p:nvSpPr>
        <p:spPr>
          <a:xfrm>
            <a:off x="8970268" y="5190379"/>
            <a:ext cx="2019301" cy="1020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6000">
                <a:solidFill>
                  <a:srgbClr val="CF394B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/>
              <a:t>Rosso</a:t>
            </a:r>
          </a:p>
        </p:txBody>
      </p:sp>
      <p:sp>
        <p:nvSpPr>
          <p:cNvPr id="61" name="Giallo">
            <a:extLst>
              <a:ext uri="{FF2B5EF4-FFF2-40B4-BE49-F238E27FC236}">
                <a16:creationId xmlns:a16="http://schemas.microsoft.com/office/drawing/2014/main" id="{222403E5-B742-794E-91BE-5ADE1D6F8B58}"/>
              </a:ext>
            </a:extLst>
          </p:cNvPr>
          <p:cNvSpPr txBox="1"/>
          <p:nvPr/>
        </p:nvSpPr>
        <p:spPr>
          <a:xfrm>
            <a:off x="9035038" y="6973269"/>
            <a:ext cx="1889761" cy="1020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6000">
                <a:solidFill>
                  <a:srgbClr val="F4C046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Giallo</a:t>
            </a:r>
          </a:p>
        </p:txBody>
      </p:sp>
      <p:sp>
        <p:nvSpPr>
          <p:cNvPr id="62" name="Blu">
            <a:extLst>
              <a:ext uri="{FF2B5EF4-FFF2-40B4-BE49-F238E27FC236}">
                <a16:creationId xmlns:a16="http://schemas.microsoft.com/office/drawing/2014/main" id="{A85C298D-CEB6-774F-BB35-34F1343CD150}"/>
              </a:ext>
            </a:extLst>
          </p:cNvPr>
          <p:cNvSpPr txBox="1"/>
          <p:nvPr/>
        </p:nvSpPr>
        <p:spPr>
          <a:xfrm>
            <a:off x="9407656" y="8756159"/>
            <a:ext cx="1144525" cy="1020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6000">
                <a:solidFill>
                  <a:srgbClr val="253C72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Blu</a:t>
            </a:r>
          </a:p>
        </p:txBody>
      </p:sp>
      <p:sp>
        <p:nvSpPr>
          <p:cNvPr id="63" name="Totale">
            <a:extLst>
              <a:ext uri="{FF2B5EF4-FFF2-40B4-BE49-F238E27FC236}">
                <a16:creationId xmlns:a16="http://schemas.microsoft.com/office/drawing/2014/main" id="{A9E7C42F-FD18-F943-8370-4D42565C8CA0}"/>
              </a:ext>
            </a:extLst>
          </p:cNvPr>
          <p:cNvSpPr txBox="1"/>
          <p:nvPr/>
        </p:nvSpPr>
        <p:spPr>
          <a:xfrm>
            <a:off x="8992366" y="10539048"/>
            <a:ext cx="1975105" cy="1020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 sz="6000">
                <a:solidFill>
                  <a:srgbClr val="79797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 err="1"/>
              <a:t>Totale</a:t>
            </a:r>
            <a:endParaRPr dirty="0"/>
          </a:p>
        </p:txBody>
      </p:sp>
      <p:sp>
        <p:nvSpPr>
          <p:cNvPr id="302" name="4°Passo: non resta che inserire le frequenze…"/>
          <p:cNvSpPr txBox="1"/>
          <p:nvPr/>
        </p:nvSpPr>
        <p:spPr>
          <a:xfrm>
            <a:off x="2660194" y="762647"/>
            <a:ext cx="19589173" cy="2676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4°Passo: non </a:t>
            </a:r>
            <a:r>
              <a:rPr dirty="0" err="1"/>
              <a:t>resta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inserire</a:t>
            </a:r>
            <a:r>
              <a:rPr dirty="0"/>
              <a:t> le </a:t>
            </a:r>
            <a:r>
              <a:rPr dirty="0" err="1"/>
              <a:t>frequenze</a:t>
            </a:r>
            <a:endParaRPr dirty="0"/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42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 </a:t>
            </a:r>
            <a:r>
              <a:rPr dirty="0" err="1"/>
              <a:t>cioè</a:t>
            </a:r>
            <a:r>
              <a:rPr dirty="0"/>
              <a:t> </a:t>
            </a:r>
            <a:r>
              <a:rPr dirty="0" err="1"/>
              <a:t>quanti</a:t>
            </a:r>
            <a:r>
              <a:rPr dirty="0"/>
              <a:t> </a:t>
            </a:r>
            <a:r>
              <a:rPr dirty="0" err="1"/>
              <a:t>bimbi</a:t>
            </a:r>
            <a:r>
              <a:rPr dirty="0"/>
              <a:t>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scelto</a:t>
            </a:r>
            <a:r>
              <a:rPr dirty="0"/>
              <a:t> un </a:t>
            </a:r>
            <a:r>
              <a:rPr dirty="0" err="1"/>
              <a:t>certo</a:t>
            </a:r>
            <a:r>
              <a:rPr dirty="0"/>
              <a:t> </a:t>
            </a:r>
            <a:r>
              <a:rPr dirty="0" err="1"/>
              <a:t>colore</a:t>
            </a:r>
            <a:r>
              <a:rPr dirty="0"/>
              <a:t> e </a:t>
            </a:r>
            <a:r>
              <a:rPr dirty="0" err="1"/>
              <a:t>otteniamo</a:t>
            </a:r>
            <a:r>
              <a:rPr dirty="0"/>
              <a:t> </a:t>
            </a:r>
            <a:br>
              <a:rPr dirty="0"/>
            </a:br>
            <a:r>
              <a:rPr dirty="0"/>
              <a:t>la TABELLA DI FREQUENZA! </a:t>
            </a:r>
          </a:p>
        </p:txBody>
      </p:sp>
      <p:grpSp>
        <p:nvGrpSpPr>
          <p:cNvPr id="325" name="Gruppo"/>
          <p:cNvGrpSpPr/>
          <p:nvPr/>
        </p:nvGrpSpPr>
        <p:grpSpPr>
          <a:xfrm>
            <a:off x="14762260" y="4775083"/>
            <a:ext cx="7876240" cy="1757057"/>
            <a:chOff x="0" y="37579"/>
            <a:chExt cx="7876237" cy="1757055"/>
          </a:xfrm>
        </p:grpSpPr>
        <p:grpSp>
          <p:nvGrpSpPr>
            <p:cNvPr id="323" name="Gruppo"/>
            <p:cNvGrpSpPr/>
            <p:nvPr/>
          </p:nvGrpSpPr>
          <p:grpSpPr>
            <a:xfrm>
              <a:off x="0" y="37579"/>
              <a:ext cx="1751560" cy="1757055"/>
              <a:chOff x="0" y="37579"/>
              <a:chExt cx="1751559" cy="1757054"/>
            </a:xfrm>
          </p:grpSpPr>
          <p:sp>
            <p:nvSpPr>
              <p:cNvPr id="321" name="Cerchio"/>
              <p:cNvSpPr/>
              <p:nvPr/>
            </p:nvSpPr>
            <p:spPr>
              <a:xfrm>
                <a:off x="0" y="37579"/>
                <a:ext cx="1751559" cy="1751560"/>
              </a:xfrm>
              <a:prstGeom prst="ellipse">
                <a:avLst/>
              </a:prstGeom>
              <a:noFill/>
              <a:ln w="57150" cap="flat">
                <a:solidFill>
                  <a:schemeClr val="tx1">
                    <a:lumMod val="65000"/>
                    <a:lumOff val="35000"/>
                  </a:schemeClr>
                </a:solidFill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 dirty="0"/>
              </a:p>
            </p:txBody>
          </p:sp>
          <p:sp>
            <p:nvSpPr>
              <p:cNvPr id="322" name="4"/>
              <p:cNvSpPr txBox="1"/>
              <p:nvPr/>
            </p:nvSpPr>
            <p:spPr>
              <a:xfrm>
                <a:off x="445503" y="127000"/>
                <a:ext cx="856003" cy="16676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>
                  <a:defRPr sz="11300">
                    <a:solidFill>
                      <a:srgbClr val="FFFFFF"/>
                    </a:solidFill>
                    <a:latin typeface="Helvetica Neue Black Condensed"/>
                    <a:ea typeface="Helvetica Neue Black Condensed"/>
                    <a:cs typeface="Helvetica Neue Black Condensed"/>
                    <a:sym typeface="Helvetica Neue Black Condensed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</a:t>
                </a:r>
              </a:p>
            </p:txBody>
          </p:sp>
        </p:grpSp>
        <p:sp>
          <p:nvSpPr>
            <p:cNvPr id="324" name="Sono i bambini che hanno scelto il rosso"/>
            <p:cNvSpPr txBox="1"/>
            <p:nvPr/>
          </p:nvSpPr>
          <p:spPr>
            <a:xfrm>
              <a:off x="3716446" y="356175"/>
              <a:ext cx="4159791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25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l"/>
              <a:r>
                <a:rPr dirty="0" err="1"/>
                <a:t>Sono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bambini </a:t>
              </a:r>
              <a:r>
                <a:rPr dirty="0" err="1"/>
                <a:t>che</a:t>
              </a:r>
              <a:r>
                <a:rPr dirty="0"/>
                <a:t> </a:t>
              </a:r>
              <a:r>
                <a:rPr dirty="0" err="1"/>
                <a:t>hanno</a:t>
              </a:r>
              <a:r>
                <a:rPr dirty="0"/>
                <a:t> </a:t>
              </a:r>
              <a:endParaRPr lang="it-IT" dirty="0"/>
            </a:p>
            <a:p>
              <a:pPr algn="l"/>
              <a:r>
                <a:rPr dirty="0" err="1"/>
                <a:t>scelto</a:t>
              </a:r>
              <a:r>
                <a:rPr dirty="0"/>
                <a:t> </a:t>
              </a:r>
              <a:r>
                <a:rPr dirty="0" err="1"/>
                <a:t>il</a:t>
              </a:r>
              <a:r>
                <a:rPr dirty="0"/>
                <a:t> </a:t>
              </a:r>
              <a:r>
                <a:rPr dirty="0" err="1"/>
                <a:t>rosso</a:t>
              </a:r>
              <a:endParaRPr dirty="0"/>
            </a:p>
          </p:txBody>
        </p:sp>
      </p:grpSp>
      <p:grpSp>
        <p:nvGrpSpPr>
          <p:cNvPr id="330" name="Gruppo"/>
          <p:cNvGrpSpPr/>
          <p:nvPr/>
        </p:nvGrpSpPr>
        <p:grpSpPr>
          <a:xfrm>
            <a:off x="14762260" y="6577462"/>
            <a:ext cx="7886240" cy="1751562"/>
            <a:chOff x="0" y="37579"/>
            <a:chExt cx="7886239" cy="1751561"/>
          </a:xfrm>
        </p:grpSpPr>
        <p:grpSp>
          <p:nvGrpSpPr>
            <p:cNvPr id="328" name="Gruppo"/>
            <p:cNvGrpSpPr/>
            <p:nvPr/>
          </p:nvGrpSpPr>
          <p:grpSpPr>
            <a:xfrm>
              <a:off x="0" y="37579"/>
              <a:ext cx="1751560" cy="1751561"/>
              <a:chOff x="0" y="37579"/>
              <a:chExt cx="1751559" cy="1751560"/>
            </a:xfrm>
          </p:grpSpPr>
          <p:sp>
            <p:nvSpPr>
              <p:cNvPr id="326" name="Cerchio"/>
              <p:cNvSpPr/>
              <p:nvPr/>
            </p:nvSpPr>
            <p:spPr>
              <a:xfrm>
                <a:off x="0" y="37579"/>
                <a:ext cx="1751559" cy="1751560"/>
              </a:xfrm>
              <a:prstGeom prst="ellipse">
                <a:avLst/>
              </a:prstGeom>
              <a:noFill/>
              <a:ln w="57150" cap="flat">
                <a:solidFill>
                  <a:schemeClr val="tx1">
                    <a:lumMod val="65000"/>
                    <a:lumOff val="35000"/>
                  </a:schemeClr>
                </a:solidFill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 dirty="0"/>
              </a:p>
            </p:txBody>
          </p:sp>
          <p:sp>
            <p:nvSpPr>
              <p:cNvPr id="327" name="2"/>
              <p:cNvSpPr txBox="1"/>
              <p:nvPr/>
            </p:nvSpPr>
            <p:spPr>
              <a:xfrm>
                <a:off x="445503" y="101600"/>
                <a:ext cx="856004" cy="16676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>
                  <a:defRPr sz="11300">
                    <a:solidFill>
                      <a:srgbClr val="FFFFFF"/>
                    </a:solidFill>
                    <a:latin typeface="Helvetica Neue Black Condensed"/>
                    <a:ea typeface="Helvetica Neue Black Condensed"/>
                    <a:cs typeface="Helvetica Neue Black Condensed"/>
                    <a:sym typeface="Helvetica Neue Black Condensed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329" name="Sono i bambini che hanno scelto il giallo"/>
            <p:cNvSpPr txBox="1"/>
            <p:nvPr/>
          </p:nvSpPr>
          <p:spPr>
            <a:xfrm>
              <a:off x="3726446" y="457775"/>
              <a:ext cx="4159793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25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l"/>
              <a:r>
                <a:rPr dirty="0" err="1"/>
                <a:t>Sono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bambini </a:t>
              </a:r>
              <a:r>
                <a:rPr dirty="0" err="1"/>
                <a:t>che</a:t>
              </a:r>
              <a:r>
                <a:rPr dirty="0"/>
                <a:t> </a:t>
              </a:r>
              <a:r>
                <a:rPr dirty="0" err="1"/>
                <a:t>hanno</a:t>
              </a:r>
              <a:r>
                <a:rPr dirty="0"/>
                <a:t> </a:t>
              </a:r>
              <a:endParaRPr lang="it-IT" dirty="0"/>
            </a:p>
            <a:p>
              <a:pPr algn="l"/>
              <a:r>
                <a:rPr dirty="0" err="1"/>
                <a:t>scelto</a:t>
              </a:r>
              <a:r>
                <a:rPr dirty="0"/>
                <a:t> </a:t>
              </a:r>
              <a:r>
                <a:rPr dirty="0" err="1"/>
                <a:t>il</a:t>
              </a:r>
              <a:r>
                <a:rPr dirty="0"/>
                <a:t> </a:t>
              </a:r>
              <a:r>
                <a:rPr dirty="0" err="1"/>
                <a:t>giallo</a:t>
              </a:r>
              <a:endParaRPr dirty="0"/>
            </a:p>
          </p:txBody>
        </p:sp>
      </p:grpSp>
      <p:grpSp>
        <p:nvGrpSpPr>
          <p:cNvPr id="335" name="Gruppo"/>
          <p:cNvGrpSpPr/>
          <p:nvPr/>
        </p:nvGrpSpPr>
        <p:grpSpPr>
          <a:xfrm>
            <a:off x="14762260" y="8355257"/>
            <a:ext cx="7888144" cy="1782457"/>
            <a:chOff x="0" y="189979"/>
            <a:chExt cx="7888142" cy="1782455"/>
          </a:xfrm>
        </p:grpSpPr>
        <p:grpSp>
          <p:nvGrpSpPr>
            <p:cNvPr id="333" name="Gruppo"/>
            <p:cNvGrpSpPr/>
            <p:nvPr/>
          </p:nvGrpSpPr>
          <p:grpSpPr>
            <a:xfrm>
              <a:off x="0" y="189979"/>
              <a:ext cx="1751560" cy="1782455"/>
              <a:chOff x="0" y="189979"/>
              <a:chExt cx="1751559" cy="1782454"/>
            </a:xfrm>
          </p:grpSpPr>
          <p:sp>
            <p:nvSpPr>
              <p:cNvPr id="331" name="Cerchio"/>
              <p:cNvSpPr/>
              <p:nvPr/>
            </p:nvSpPr>
            <p:spPr>
              <a:xfrm>
                <a:off x="0" y="189979"/>
                <a:ext cx="1751559" cy="1751560"/>
              </a:xfrm>
              <a:prstGeom prst="ellipse">
                <a:avLst/>
              </a:prstGeom>
              <a:noFill/>
              <a:ln w="57150" cap="flat">
                <a:solidFill>
                  <a:schemeClr val="tx1">
                    <a:lumMod val="65000"/>
                    <a:lumOff val="35000"/>
                  </a:schemeClr>
                </a:solidFill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 dirty="0"/>
              </a:p>
            </p:txBody>
          </p:sp>
          <p:sp>
            <p:nvSpPr>
              <p:cNvPr id="332" name="2"/>
              <p:cNvSpPr txBox="1"/>
              <p:nvPr/>
            </p:nvSpPr>
            <p:spPr>
              <a:xfrm>
                <a:off x="445503" y="304800"/>
                <a:ext cx="856004" cy="16676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>
                  <a:defRPr sz="11300">
                    <a:solidFill>
                      <a:srgbClr val="FFFFFF"/>
                    </a:solidFill>
                    <a:latin typeface="Helvetica Neue Black Condensed"/>
                    <a:ea typeface="Helvetica Neue Black Condensed"/>
                    <a:cs typeface="Helvetica Neue Black Condensed"/>
                    <a:sym typeface="Helvetica Neue Black Condensed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334" name="Sono i bambini che hanno scelto il blu"/>
            <p:cNvSpPr txBox="1"/>
            <p:nvPr/>
          </p:nvSpPr>
          <p:spPr>
            <a:xfrm>
              <a:off x="3728351" y="610176"/>
              <a:ext cx="4159791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25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l"/>
              <a:r>
                <a:rPr dirty="0" err="1"/>
                <a:t>Sono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bambini </a:t>
              </a:r>
              <a:r>
                <a:rPr dirty="0" err="1"/>
                <a:t>che</a:t>
              </a:r>
              <a:r>
                <a:rPr dirty="0"/>
                <a:t> </a:t>
              </a:r>
              <a:r>
                <a:rPr dirty="0" err="1"/>
                <a:t>hanno</a:t>
              </a:r>
              <a:r>
                <a:rPr dirty="0"/>
                <a:t> </a:t>
              </a:r>
              <a:endParaRPr lang="it-IT" dirty="0"/>
            </a:p>
            <a:p>
              <a:pPr algn="l"/>
              <a:r>
                <a:rPr dirty="0" err="1"/>
                <a:t>scelto</a:t>
              </a:r>
              <a:r>
                <a:rPr dirty="0"/>
                <a:t> </a:t>
              </a:r>
              <a:r>
                <a:rPr dirty="0" err="1"/>
                <a:t>il</a:t>
              </a:r>
              <a:r>
                <a:rPr dirty="0"/>
                <a:t> </a:t>
              </a:r>
              <a:r>
                <a:rPr dirty="0" err="1"/>
                <a:t>blu</a:t>
              </a:r>
              <a:endParaRPr dirty="0"/>
            </a:p>
          </p:txBody>
        </p:sp>
      </p:grpSp>
      <p:grpSp>
        <p:nvGrpSpPr>
          <p:cNvPr id="340" name="Gruppo"/>
          <p:cNvGrpSpPr/>
          <p:nvPr/>
        </p:nvGrpSpPr>
        <p:grpSpPr>
          <a:xfrm>
            <a:off x="14762260" y="10161733"/>
            <a:ext cx="8076113" cy="1782457"/>
            <a:chOff x="0" y="164579"/>
            <a:chExt cx="8076111" cy="1782456"/>
          </a:xfrm>
        </p:grpSpPr>
        <p:grpSp>
          <p:nvGrpSpPr>
            <p:cNvPr id="338" name="Gruppo"/>
            <p:cNvGrpSpPr/>
            <p:nvPr/>
          </p:nvGrpSpPr>
          <p:grpSpPr>
            <a:xfrm>
              <a:off x="0" y="164579"/>
              <a:ext cx="1751560" cy="1782456"/>
              <a:chOff x="0" y="164579"/>
              <a:chExt cx="1751559" cy="1782455"/>
            </a:xfrm>
          </p:grpSpPr>
          <p:sp>
            <p:nvSpPr>
              <p:cNvPr id="336" name="Cerchio"/>
              <p:cNvSpPr/>
              <p:nvPr/>
            </p:nvSpPr>
            <p:spPr>
              <a:xfrm>
                <a:off x="0" y="164579"/>
                <a:ext cx="1751559" cy="1751560"/>
              </a:xfrm>
              <a:prstGeom prst="ellipse">
                <a:avLst/>
              </a:prstGeom>
              <a:noFill/>
              <a:ln w="57150" cap="flat">
                <a:solidFill>
                  <a:schemeClr val="tx1">
                    <a:lumMod val="65000"/>
                    <a:lumOff val="35000"/>
                  </a:schemeClr>
                </a:solidFill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11303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Graphik"/>
                    <a:ea typeface="Graphik"/>
                    <a:cs typeface="Graphik"/>
                    <a:sym typeface="Graphik"/>
                  </a:defRPr>
                </a:pPr>
                <a:endParaRPr dirty="0"/>
              </a:p>
            </p:txBody>
          </p:sp>
          <p:sp>
            <p:nvSpPr>
              <p:cNvPr id="337" name="8"/>
              <p:cNvSpPr txBox="1"/>
              <p:nvPr/>
            </p:nvSpPr>
            <p:spPr>
              <a:xfrm>
                <a:off x="445503" y="279400"/>
                <a:ext cx="856004" cy="16676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t">
                <a:spAutoFit/>
              </a:bodyPr>
              <a:lstStyle>
                <a:lvl1pPr>
                  <a:defRPr sz="11300">
                    <a:solidFill>
                      <a:srgbClr val="FFFFFF"/>
                    </a:solidFill>
                    <a:latin typeface="Helvetica Neue Black Condensed"/>
                    <a:ea typeface="Helvetica Neue Black Condensed"/>
                    <a:cs typeface="Helvetica Neue Black Condensed"/>
                    <a:sym typeface="Helvetica Neue Black Condensed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</a:t>
                </a:r>
              </a:p>
            </p:txBody>
          </p:sp>
        </p:grpSp>
        <p:sp>
          <p:nvSpPr>
            <p:cNvPr id="339" name="4+2+2= 8 è il numero totale dei bambini…"/>
            <p:cNvSpPr txBox="1"/>
            <p:nvPr/>
          </p:nvSpPr>
          <p:spPr>
            <a:xfrm>
              <a:off x="3746401" y="595981"/>
              <a:ext cx="4329710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25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/>
                <a:t>4+2+2= 8 </a:t>
              </a:r>
              <a:r>
                <a:rPr dirty="0" err="1"/>
                <a:t>è</a:t>
              </a:r>
              <a:r>
                <a:rPr dirty="0"/>
                <a:t> </a:t>
              </a:r>
              <a:r>
                <a:rPr dirty="0" err="1"/>
                <a:t>il</a:t>
              </a:r>
              <a:r>
                <a:rPr dirty="0"/>
                <a:t> </a:t>
              </a:r>
              <a:r>
                <a:rPr dirty="0" err="1"/>
                <a:t>numero</a:t>
              </a:r>
              <a:r>
                <a:rPr dirty="0"/>
                <a:t> </a:t>
              </a:r>
              <a:r>
                <a:rPr dirty="0" err="1"/>
                <a:t>totale</a:t>
              </a:r>
              <a:r>
                <a:rPr dirty="0"/>
                <a:t> </a:t>
              </a:r>
              <a:endParaRPr lang="it-IT" dirty="0"/>
            </a:p>
            <a:p>
              <a:pPr defTabSz="457200">
                <a:lnSpc>
                  <a:spcPct val="100000"/>
                </a:lnSpc>
                <a:spcBef>
                  <a:spcPts val="0"/>
                </a:spcBef>
                <a:defRPr sz="2500" b="1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 err="1"/>
                <a:t>dei</a:t>
              </a:r>
              <a:r>
                <a:rPr dirty="0"/>
                <a:t> bambini </a:t>
              </a:r>
              <a:r>
                <a:rPr dirty="0" err="1"/>
                <a:t>della</a:t>
              </a:r>
              <a:r>
                <a:rPr dirty="0"/>
                <a:t> </a:t>
              </a:r>
              <a:r>
                <a:rPr dirty="0" err="1"/>
                <a:t>classe</a:t>
              </a:r>
              <a:endParaRPr dirty="0"/>
            </a:p>
          </p:txBody>
        </p:sp>
      </p:grpSp>
      <p:pic>
        <p:nvPicPr>
          <p:cNvPr id="341" name="Immagine" descr="Immagine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8839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99074" y="4208077"/>
            <a:ext cx="2251037" cy="3700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262" y="616523"/>
            <a:ext cx="2251037" cy="3591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08" y="7919488"/>
            <a:ext cx="2251037" cy="3591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40" y="1690426"/>
            <a:ext cx="1785454" cy="2848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8839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00446" y="271552"/>
            <a:ext cx="1726112" cy="2837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BA427882-1D81-D14C-9326-1CEAA2A10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6051" y="11645342"/>
            <a:ext cx="2245438" cy="15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1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1" fill="hold" grpId="5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2" animBg="1" advAuto="0"/>
      <p:bldP spid="330" grpId="3" animBg="1" advAuto="0"/>
      <p:bldP spid="335" grpId="4" animBg="1" advAuto="0"/>
      <p:bldP spid="340" grpId="5" animBg="1" advAuto="0"/>
    </p:bldLst>
  </p:timing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568</Words>
  <Application>Microsoft Macintosh PowerPoint</Application>
  <PresentationFormat>Personalizzato</PresentationFormat>
  <Paragraphs>131</Paragraphs>
  <Slides>13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5" baseType="lpstr"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Helvetica Neue Black Condensed</vt:lpstr>
      <vt:lpstr>Helvetica Neue Medium</vt:lpstr>
      <vt:lpstr>Times Roman</vt:lpstr>
      <vt:lpstr>23_ClassicWhite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Bruna Tabanella</cp:lastModifiedBy>
  <cp:revision>58</cp:revision>
  <dcterms:modified xsi:type="dcterms:W3CDTF">2020-10-02T10:49:54Z</dcterms:modified>
</cp:coreProperties>
</file>