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467" r:id="rId2"/>
    <p:sldId id="395" r:id="rId3"/>
    <p:sldId id="459" r:id="rId4"/>
    <p:sldId id="397" r:id="rId5"/>
    <p:sldId id="460" r:id="rId6"/>
    <p:sldId id="399" r:id="rId7"/>
    <p:sldId id="463" r:id="rId8"/>
    <p:sldId id="452" r:id="rId9"/>
    <p:sldId id="464" r:id="rId10"/>
    <p:sldId id="406" r:id="rId11"/>
    <p:sldId id="407" r:id="rId12"/>
    <p:sldId id="433" r:id="rId13"/>
    <p:sldId id="465" r:id="rId14"/>
    <p:sldId id="409" r:id="rId15"/>
    <p:sldId id="410" r:id="rId16"/>
    <p:sldId id="461" r:id="rId17"/>
    <p:sldId id="466" r:id="rId18"/>
    <p:sldId id="413" r:id="rId19"/>
    <p:sldId id="455" r:id="rId20"/>
    <p:sldId id="458" r:id="rId21"/>
    <p:sldId id="456" r:id="rId22"/>
    <p:sldId id="457" r:id="rId23"/>
    <p:sldId id="440" r:id="rId24"/>
    <p:sldId id="444" r:id="rId25"/>
    <p:sldId id="445" r:id="rId26"/>
    <p:sldId id="438" r:id="rId27"/>
    <p:sldId id="442" r:id="rId28"/>
    <p:sldId id="416" r:id="rId29"/>
    <p:sldId id="451" r:id="rId30"/>
    <p:sldId id="417" r:id="rId31"/>
    <p:sldId id="447" r:id="rId32"/>
    <p:sldId id="450" r:id="rId33"/>
    <p:sldId id="448" r:id="rId34"/>
    <p:sldId id="468" r:id="rId35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150"/>
    <a:srgbClr val="7F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84187" autoAdjust="0"/>
  </p:normalViewPr>
  <p:slideViewPr>
    <p:cSldViewPr snapToGrid="0" snapToObjects="1">
      <p:cViewPr varScale="1">
        <p:scale>
          <a:sx n="73" d="100"/>
          <a:sy n="73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406D57-D5D6-47A7-B8E0-52DBF533162F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4D8062-46F1-4CAB-A7D9-B175BFADFA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7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13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Modificato</a:t>
            </a:r>
            <a:r>
              <a:rPr lang="it-IT" altLang="it-IT" baseline="0" dirty="0">
                <a:latin typeface="Times New Roman" panose="02020603050405020304" pitchFamily="18" charset="0"/>
              </a:rPr>
              <a:t> il testo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0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b="0" dirty="0">
                <a:solidFill>
                  <a:srgbClr val="C00000"/>
                </a:solidFill>
                <a:latin typeface="+mn-lt"/>
              </a:rPr>
              <a:t>Indice di dipendenza degli anziani sostituito</a:t>
            </a:r>
            <a:r>
              <a:rPr lang="it-IT" altLang="it-IT" sz="1200" b="0" baseline="0" dirty="0">
                <a:solidFill>
                  <a:srgbClr val="C00000"/>
                </a:solidFill>
                <a:latin typeface="+mn-lt"/>
              </a:rPr>
              <a:t> con l’indice di vecchiaia.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b="0" baseline="0" dirty="0">
                <a:solidFill>
                  <a:srgbClr val="C00000"/>
                </a:solidFill>
                <a:latin typeface="+mn-lt"/>
              </a:rPr>
              <a:t>Inserita nuova tabella con i relativi commenti</a:t>
            </a:r>
            <a:endParaRPr lang="it-IT" altLang="it-IT" sz="1200" b="0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5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Confermata,</a:t>
            </a:r>
            <a:r>
              <a:rPr lang="it-IT" altLang="it-IT" baseline="0" dirty="0">
                <a:latin typeface="Times New Roman" panose="02020603050405020304" pitchFamily="18" charset="0"/>
              </a:rPr>
              <a:t> alcune modifiche al testo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31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it-IT" altLang="ja-JP" dirty="0">
                <a:solidFill>
                  <a:srgbClr val="5F5F5F"/>
                </a:solidFill>
              </a:rPr>
              <a:t>Aggiornata tabella al 2017/2018 e calcolata per ripartizione geografica e non per regioni per snellire  e aggiornati commenti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altLang="ja-JP" dirty="0">
                <a:solidFill>
                  <a:srgbClr val="5F5F5F"/>
                </a:solidFill>
              </a:rPr>
              <a:t>Forse l’aiuto “familiare delle nonne” nelle regioni meridionali non riesce oramai più a compensare la minore disponibilità di strutture pubbliche di cura dei bambini?</a:t>
            </a:r>
            <a:endParaRPr lang="it-IT" altLang="it-IT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70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12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b="0" dirty="0">
                <a:solidFill>
                  <a:srgbClr val="5F5F5F"/>
                </a:solidFill>
              </a:rPr>
              <a:t>Aggiornata al 2018/2019 la  tabella per ripartizioni geografiche eliminando le regioni per maggiore semplicità di lettura e aggiornati i commenti ed evidenziati i valori con colori</a:t>
            </a:r>
          </a:p>
          <a:p>
            <a:pPr eaLnBrk="1" hangingPunct="1">
              <a:spcBef>
                <a:spcPct val="0"/>
              </a:spcBef>
            </a:pPr>
            <a:endParaRPr lang="it-IT" altLang="it-IT" b="0" dirty="0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b="0" dirty="0">
                <a:solidFill>
                  <a:srgbClr val="5F5F5F"/>
                </a:solidFill>
              </a:rPr>
              <a:t>Negli ultimi anni si è aperta una frattura tra le opportunità occupazionali del nord e quelle del mezzogiorno, soprattutto per le donne.</a:t>
            </a:r>
          </a:p>
          <a:p>
            <a:pPr eaLnBrk="1" hangingPunct="1">
              <a:spcBef>
                <a:spcPct val="0"/>
              </a:spcBef>
            </a:pPr>
            <a:endParaRPr lang="it-IT" altLang="it-IT" b="0" dirty="0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b="1" dirty="0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b="1" dirty="0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b="1" dirty="0">
              <a:solidFill>
                <a:srgbClr val="5F5F5F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79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Aggiornata tabella al 2018-2019 per ripartizione ed eliminando anche qui le regioni</a:t>
            </a:r>
          </a:p>
        </p:txBody>
      </p:sp>
    </p:spTree>
    <p:extLst>
      <p:ext uri="{BB962C8B-B14F-4D97-AF65-F5344CB8AC3E}">
        <p14:creationId xmlns:p14="http://schemas.microsoft.com/office/powerpoint/2010/main" val="3850988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Rapporti di derivazione: </a:t>
            </a:r>
            <a:r>
              <a:rPr lang="it-IT" altLang="it-IT" baseline="0" dirty="0">
                <a:latin typeface="Times New Roman" panose="02020603050405020304" pitchFamily="18" charset="0"/>
              </a:rPr>
              <a:t>modificata la parte teorica e gli esempi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8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33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7713" indent="-287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093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327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04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6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07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0A15926-8444-4E00-A84C-A107BDFF86AB}" type="slidenum">
              <a:rPr lang="en-GB" altLang="it-IT" smtClean="0">
                <a:solidFill>
                  <a:srgbClr val="000000"/>
                </a:solidFill>
                <a:latin typeface="Times New Roman" panose="02020603050405020304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it-IT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Nella</a:t>
            </a:r>
            <a:r>
              <a:rPr lang="en-GB" altLang="it-IT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it-IT" baseline="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seconda</a:t>
            </a:r>
            <a:r>
              <a:rPr lang="en-GB" altLang="it-IT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it-IT" baseline="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sezione</a:t>
            </a:r>
            <a:r>
              <a:rPr lang="en-GB" altLang="it-IT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it-IT" baseline="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inseriti</a:t>
            </a:r>
            <a:r>
              <a:rPr lang="en-GB" altLang="it-IT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it-IT" baseline="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Incidenti</a:t>
            </a:r>
            <a:r>
              <a:rPr lang="en-GB" altLang="it-IT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GB" altLang="it-IT" baseline="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stradali</a:t>
            </a:r>
            <a:r>
              <a:rPr lang="en-GB" altLang="it-IT" baseline="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 ’SDGs</a:t>
            </a:r>
            <a:endParaRPr lang="en-GB" altLang="it-IT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004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140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modificata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555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Slide modificata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347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nuova: presentazione Numeri</a:t>
            </a:r>
            <a:r>
              <a:rPr lang="it-IT" baseline="0" dirty="0"/>
              <a:t> Indici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2692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nuova: presentazione Numeri</a:t>
            </a:r>
            <a:r>
              <a:rPr lang="it-IT" baseline="0" dirty="0"/>
              <a:t> Indici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0584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Slide modificata: Aggiornata</a:t>
            </a:r>
            <a:r>
              <a:rPr lang="it-IT" altLang="it-IT" baseline="0" dirty="0">
                <a:latin typeface="Times New Roman" panose="02020603050405020304" pitchFamily="18" charset="0"/>
              </a:rPr>
              <a:t> la tavola con nuove </a:t>
            </a:r>
            <a:r>
              <a:rPr lang="it-IT" altLang="it-IT" dirty="0">
                <a:latin typeface="Times New Roman" panose="02020603050405020304" pitchFamily="18" charset="0"/>
              </a:rPr>
              <a:t>annualità di riferimento e</a:t>
            </a:r>
            <a:r>
              <a:rPr lang="it-IT" altLang="it-IT" baseline="0" dirty="0">
                <a:latin typeface="Times New Roman" panose="02020603050405020304" pitchFamily="18" charset="0"/>
              </a:rPr>
              <a:t> nuova formattazione. </a:t>
            </a:r>
            <a:r>
              <a:rPr lang="it-IT" altLang="it-IT" dirty="0">
                <a:latin typeface="Times New Roman" panose="02020603050405020304" pitchFamily="18" charset="0"/>
              </a:rPr>
              <a:t>Inseriti i riferimenti nel commento</a:t>
            </a:r>
          </a:p>
        </p:txBody>
      </p:sp>
    </p:spTree>
    <p:extLst>
      <p:ext uri="{BB962C8B-B14F-4D97-AF65-F5344CB8AC3E}">
        <p14:creationId xmlns:p14="http://schemas.microsoft.com/office/powerpoint/2010/main" val="2358437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>
                <a:latin typeface="Times New Roman" panose="02020603050405020304" pitchFamily="18" charset="0"/>
              </a:rPr>
              <a:t>Slide modificata: Aggiornata</a:t>
            </a:r>
            <a:r>
              <a:rPr lang="it-IT" altLang="it-IT" baseline="0" dirty="0">
                <a:latin typeface="Times New Roman" panose="02020603050405020304" pitchFamily="18" charset="0"/>
              </a:rPr>
              <a:t> la tavola con nuove </a:t>
            </a:r>
            <a:r>
              <a:rPr lang="it-IT" altLang="it-IT" dirty="0">
                <a:latin typeface="Times New Roman" panose="02020603050405020304" pitchFamily="18" charset="0"/>
              </a:rPr>
              <a:t>annualità di riferimento e</a:t>
            </a:r>
            <a:r>
              <a:rPr lang="it-IT" altLang="it-IT" baseline="0" dirty="0">
                <a:latin typeface="Times New Roman" panose="02020603050405020304" pitchFamily="18" charset="0"/>
              </a:rPr>
              <a:t> nuova formattazione. Modificato il commento ed i</a:t>
            </a:r>
            <a:r>
              <a:rPr lang="it-IT" altLang="it-IT" dirty="0">
                <a:latin typeface="Times New Roman" panose="02020603050405020304" pitchFamily="18" charset="0"/>
              </a:rPr>
              <a:t>nseriti i riferimenti</a:t>
            </a:r>
          </a:p>
          <a:p>
            <a:pPr eaLnBrk="1" hangingPunct="1">
              <a:spcBef>
                <a:spcPct val="0"/>
              </a:spcBef>
            </a:pP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89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Slide modificata</a:t>
            </a:r>
            <a:r>
              <a:rPr lang="it-IT" altLang="it-IT" baseline="0" dirty="0">
                <a:latin typeface="Times New Roman" panose="02020603050405020304" pitchFamily="18" charset="0"/>
              </a:rPr>
              <a:t> e spostata all’inizio della sezione 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569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nuova: Esempio</a:t>
            </a:r>
            <a:r>
              <a:rPr lang="it-IT" baseline="0" dirty="0"/>
              <a:t> di utilizzo di indicatori per la misurazione e il confronto spazio temporale dell’incidentalità stradale con lesioni a persone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612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Slide modificata: Nuova presentazione del Benessere Equo e Sostenibile.</a:t>
            </a:r>
            <a:r>
              <a:rPr lang="it-IT" altLang="it-IT" baseline="0" dirty="0">
                <a:latin typeface="Times New Roman" panose="02020603050405020304" pitchFamily="18" charset="0"/>
              </a:rPr>
              <a:t> La parte centrale della slide corrisponde alla precedente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>
                <a:solidFill>
                  <a:srgbClr val="595959"/>
                </a:solidFill>
                <a:ea typeface="ＭＳ Ｐゴシック" panose="020B0600070205080204" pitchFamily="34" charset="-128"/>
              </a:rPr>
              <a:t>Cambiata impostazione della slide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>
                <a:solidFill>
                  <a:srgbClr val="59595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Evidenziato in verde frequenze e intensita e aggiunto simbolo del rapporto e casella di testo sottostante ad esso con specifica del rapporto</a:t>
            </a: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688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modificata: nuova presentazione dei dodici</a:t>
            </a:r>
            <a:r>
              <a:rPr lang="it-IT" baseline="0" dirty="0"/>
              <a:t> domini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659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nuova:</a:t>
            </a:r>
            <a:r>
              <a:rPr lang="it-IT" baseline="0" dirty="0"/>
              <a:t> presentazione degli obiettivi dell’Agenda 2030 e  dell’informazione statistica prodotta dall’ISTAT con il Rapporto </a:t>
            </a:r>
            <a:r>
              <a:rPr lang="it-IT" baseline="0" dirty="0" err="1"/>
              <a:t>SDGs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288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Slide nuova: </a:t>
            </a:r>
            <a:r>
              <a:rPr lang="it-IT" dirty="0" err="1"/>
              <a:t>Infografica</a:t>
            </a:r>
            <a:r>
              <a:rPr lang="it-IT" dirty="0"/>
              <a:t> dei risultati di sintesi del Rapporto 2019 sugli Obiettivi di sviluppo sostenibile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D8062-46F1-4CAB-A7D9-B175BFADFA0B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9678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5F58BC-5B2E-4FD8-8DE2-C1066E05FD2A}" type="slidenum">
              <a:rPr lang="en-GB" altLang="it-IT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34</a:t>
            </a:fld>
            <a:endParaRPr lang="en-GB" altLang="it-IT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9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9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PAOLA: ho chiuso la parentesi che era rimasta aperta</a:t>
            </a:r>
          </a:p>
          <a:p>
            <a:pPr>
              <a:spcBef>
                <a:spcPct val="50000"/>
              </a:spcBef>
            </a:pPr>
            <a:endParaRPr lang="it-IT" altLang="it-IT" dirty="0" smtClean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50000"/>
              </a:spcBef>
            </a:pPr>
            <a:r>
              <a:rPr lang="it-IT" altLang="it-IT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Eliminato  </a:t>
            </a:r>
            <a:r>
              <a:rPr lang="it-IT" altLang="it-IT" i="1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Una caratteristica quantitativa di un fenomeno viene rapportata ad una dimensione del campo in cui viene osservata, </a:t>
            </a:r>
            <a:r>
              <a:rPr lang="it-IT" altLang="it-IT" sz="1100" i="1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ad esempio lo spazio o il tempo, o un gruppo di persone di riferimento</a:t>
            </a:r>
          </a:p>
          <a:p>
            <a:pPr>
              <a:spcBef>
                <a:spcPct val="50000"/>
              </a:spcBef>
            </a:pPr>
            <a:r>
              <a:rPr lang="it-IT" altLang="it-IT" sz="1100" i="1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 e </a:t>
            </a:r>
            <a:r>
              <a:rPr lang="it-IT" altLang="it-IT" sz="11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sostituita con     </a:t>
            </a:r>
            <a:r>
              <a:rPr lang="it-IT" altLang="it-IT" sz="1100" i="1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Questi </a:t>
            </a:r>
            <a:r>
              <a:rPr lang="it-IT" altLang="it-IT" sz="1100" i="1" dirty="0" err="1">
                <a:solidFill>
                  <a:srgbClr val="5F5F5F"/>
                </a:solidFill>
                <a:ea typeface="ＭＳ Ｐゴシック" panose="020B0600070205080204" pitchFamily="34" charset="-128"/>
              </a:rPr>
              <a:t>particolari………qualcos</a:t>
            </a:r>
            <a:r>
              <a:rPr lang="it-IT" altLang="it-IT" sz="1100" i="1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’altro e   Possono essere </a:t>
            </a:r>
            <a:r>
              <a:rPr lang="it-IT" altLang="it-IT" sz="1100" i="1" dirty="0" err="1">
                <a:solidFill>
                  <a:srgbClr val="5F5F5F"/>
                </a:solidFill>
                <a:ea typeface="ＭＳ Ｐゴシック" panose="020B0600070205080204" pitchFamily="34" charset="-128"/>
              </a:rPr>
              <a:t>calcolati….frequenza</a:t>
            </a:r>
            <a:endParaRPr lang="it-IT" altLang="it-IT" i="1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71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dirty="0"/>
              <a:t>Sostituiti</a:t>
            </a:r>
            <a:r>
              <a:rPr lang="it-IT" baseline="0" dirty="0"/>
              <a:t> il secondo e terzo esempio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49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dirty="0">
                <a:latin typeface="Times New Roman" panose="02020603050405020304" pitchFamily="18" charset="0"/>
              </a:rPr>
              <a:t>Sostituita alla precedente (nuova tematica)</a:t>
            </a:r>
          </a:p>
          <a:p>
            <a:pPr eaLnBrk="1" hangingPunct="1">
              <a:spcBef>
                <a:spcPct val="0"/>
              </a:spcBef>
            </a:pPr>
            <a:endParaRPr lang="it-IT" altLang="it-IT" dirty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FDC711-0F69-4B66-912C-B8C95933A66D}" type="slidenum">
              <a:rPr lang="it-IT" altLang="it-IT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9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 smtClean="0">
                <a:latin typeface="Times New Roman" panose="02020603050405020304" pitchFamily="18" charset="0"/>
              </a:rPr>
              <a:t>Paola:</a:t>
            </a:r>
            <a:r>
              <a:rPr lang="it-IT" altLang="it-IT" baseline="0" dirty="0" smtClean="0">
                <a:latin typeface="Times New Roman" panose="02020603050405020304" pitchFamily="18" charset="0"/>
              </a:rPr>
              <a:t> ho riposizionato l’ovale delle Isole</a:t>
            </a:r>
            <a:endParaRPr lang="it-IT" altLang="it-IT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it-IT" altLang="it-IT" dirty="0" smtClean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dirty="0" smtClean="0">
                <a:latin typeface="Times New Roman" panose="02020603050405020304" pitchFamily="18" charset="0"/>
              </a:rPr>
              <a:t>Slide </a:t>
            </a:r>
            <a:r>
              <a:rPr lang="it-IT" altLang="it-IT" dirty="0">
                <a:latin typeface="Times New Roman" panose="02020603050405020304" pitchFamily="18" charset="0"/>
              </a:rPr>
              <a:t>aggiornata con tema nuovo con </a:t>
            </a:r>
            <a:r>
              <a:rPr lang="it-IT" altLang="it-IT" baseline="0" dirty="0">
                <a:latin typeface="Times New Roman" panose="02020603050405020304" pitchFamily="18" charset="0"/>
              </a:rPr>
              <a:t>inserimento delle colonne classi e Iscritti. 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8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altLang="it-IT" dirty="0">
                <a:latin typeface="Times New Roman" panose="02020603050405020304" pitchFamily="18" charset="0"/>
              </a:rPr>
              <a:t>Modificato il</a:t>
            </a:r>
            <a:r>
              <a:rPr lang="it-IT" altLang="it-IT" baseline="0" dirty="0">
                <a:latin typeface="Times New Roman" panose="02020603050405020304" pitchFamily="18" charset="0"/>
              </a:rPr>
              <a:t> testo</a:t>
            </a:r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4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E997E9-B3C1-4ACE-82A9-2BADF8D28629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B07C2A-2007-4E2D-810A-531ACE30D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86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E21605-B1E2-481C-BE23-BA5B034E4366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0E9381-DA53-4F14-A253-5106A56B50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78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B1BBD1-BDE1-4DFB-A4CE-8115C3D1A5FB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5E81F1-C68B-4E63-8F81-4EF7D08644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116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834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27039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8475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60137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5180"/>
          </a:xfrm>
          <a:prstGeom prst="rect">
            <a:avLst/>
          </a:prstGeo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900113" y="1628775"/>
            <a:ext cx="7559675" cy="4248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0554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D161DD-9322-448D-ABDB-41FA965254C6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FBA4B2-671B-44E6-B5BC-7C4E1E5969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70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5D0D42-952A-48FC-B44B-FC3573EDF345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486BD4-146C-47AE-85F8-827F5FD8CE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49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1FF919-6A24-436A-B0CC-5CB111E8C3AD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C04FB6-E051-4790-B928-55563D6646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87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A24B58-C4C5-46A2-9640-A9656283098D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EDE062-FE2A-480C-98CF-369A0D9EAE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84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6B5587-F9E4-4FE1-A423-3906C2740036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4A75C7-D8FF-40D7-86C7-B00CA0EC2C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11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70CAB5-9EFA-45FA-A55F-C644D83697F4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B8AC6B-AE83-448C-BB35-2FF5C1AB0A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1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FD5291-4248-4F73-A2F1-D9845E5FF018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C2A6FB-AFE1-4242-9798-BA8BBECDE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33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8D637D-04EB-4D56-A892-990BBA98A006}" type="datetimeFigureOut">
              <a:rPr lang="it-IT"/>
              <a:pPr>
                <a:defRPr/>
              </a:pPr>
              <a:t>04/05/2020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429C6F-8C9E-4468-BCA4-3081B1C7F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Times New Roman" pitchFamily="-28" charset="0"/>
              <a:buNone/>
              <a:defRPr/>
            </a:pPr>
            <a:endParaRPr lang="en-US"/>
          </a:p>
        </p:txBody>
      </p:sp>
      <p:cxnSp>
        <p:nvCxnSpPr>
          <p:cNvPr id="9" name="Connettore 1 8"/>
          <p:cNvCxnSpPr/>
          <p:nvPr/>
        </p:nvCxnSpPr>
        <p:spPr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Immagine 10" descr="marchio 2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6346825"/>
            <a:ext cx="8064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Sviluppo_sostenibile" TargetMode="External"/><Relationship Id="rId3" Type="http://schemas.openxmlformats.org/officeDocument/2006/relationships/hyperlink" Target="https://it.wikipedia.org/wiki/Economia" TargetMode="External"/><Relationship Id="rId7" Type="http://schemas.openxmlformats.org/officeDocument/2006/relationships/hyperlink" Target="https://it.wikipedia.org/wiki/Coefficiente_di_Gini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t.wikipedia.org/wiki/Ambientalismo" TargetMode="External"/><Relationship Id="rId5" Type="http://schemas.openxmlformats.org/officeDocument/2006/relationships/hyperlink" Target="https://it.wikipedia.org/wiki/Societ%C3%A0_(sociologia)" TargetMode="External"/><Relationship Id="rId4" Type="http://schemas.openxmlformats.org/officeDocument/2006/relationships/hyperlink" Target="https://it.wikipedia.org/wiki/PIL" TargetMode="External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stat.it/it/files/2019/12/Bes_2019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stat.it/it/files/2019/04/SDGs_2019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xqFQoTCKrkhceFhccCFUrvFAod6C4Ptg&amp;url=http://www.sassiland.com/notizie_matera/notizia.asp?id=21171&amp;t=maida_dati_istat_confermano_diminuzione_della_popolazione_lucana&amp;ei=Ij67VarLPMreU-jdvLAL&amp;bvm=bv.99261572,d.bGQ&amp;psig=AFQjCNEqMWT02gUdvVkprHsie0HNvuZnRA&amp;ust=143842083257059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/>
          </p:cNvSpPr>
          <p:nvPr/>
        </p:nvSpPr>
        <p:spPr bwMode="auto">
          <a:xfrm>
            <a:off x="0" y="2246313"/>
            <a:ext cx="9156700" cy="361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Bookman Old Style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Leggiamo la realtà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itchFamily="34" charset="-128"/>
              </a:rPr>
              <a:t>attraverso la statistica</a:t>
            </a: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defRPr/>
            </a:pPr>
            <a:endParaRPr lang="en-US" altLang="it-IT" sz="2400" b="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</a:endParaRPr>
          </a:p>
          <a:p>
            <a:pPr algn="ctr" eaLnBrk="1" hangingPunct="1">
              <a:spcBef>
                <a:spcPct val="0"/>
              </a:spcBef>
              <a:defRPr/>
            </a:pPr>
            <a:r>
              <a:rPr lang="en-US" altLang="it-IT" sz="3000" dirty="0" smtClean="0">
                <a:solidFill>
                  <a:srgbClr val="9E0000"/>
                </a:solidFill>
                <a:latin typeface="+mj-lt"/>
                <a:ea typeface="ＭＳ Ｐゴシック" charset="0"/>
                <a:cs typeface="Arial" charset="0"/>
              </a:rPr>
              <a:t>RAPPORTI E INDICATORI STATISTICI</a:t>
            </a:r>
            <a:endParaRPr lang="en-US" altLang="it-IT" sz="3000" dirty="0">
              <a:solidFill>
                <a:srgbClr val="9E0000"/>
              </a:solidFill>
              <a:latin typeface="+mj-lt"/>
              <a:ea typeface="ＭＳ Ｐゴシック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800"/>
              </a:spcBef>
              <a:defRPr/>
            </a:pPr>
            <a:r>
              <a:rPr lang="en-US" altLang="it-IT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07039" y="6372226"/>
            <a:ext cx="66065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Scuola secondaria di primo grado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 Leggiamo la realtà …–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</a:rPr>
              <a:t>Rapporti e indicatori statistici </a:t>
            </a:r>
            <a:r>
              <a:rPr lang="it-IT" sz="1000" dirty="0" smtClean="0">
                <a:solidFill>
                  <a:srgbClr val="C00000"/>
                </a:solidFill>
                <a:latin typeface="+mn-lt"/>
                <a:ea typeface="MS PGothic" pitchFamily="34" charset="-128"/>
                <a:cs typeface="+mn-cs"/>
              </a:rPr>
              <a:t>| </a:t>
            </a:r>
            <a:r>
              <a:rPr lang="it-IT" sz="100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Pacchetto: 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ea typeface="MS PGothic" pitchFamily="34" charset="-128"/>
              </a:rPr>
              <a:t>L2</a:t>
            </a:r>
            <a:r>
              <a:rPr lang="it-IT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MS PGothic" pitchFamily="34" charset="-128"/>
                <a:cs typeface="+mn-cs"/>
              </a:rPr>
              <a:t>.5</a:t>
            </a:r>
            <a:endParaRPr lang="it-IT" sz="1000" dirty="0">
              <a:solidFill>
                <a:schemeClr val="bg1">
                  <a:lumMod val="50000"/>
                </a:schemeClr>
              </a:solidFill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524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/>
          </p:cNvSpPr>
          <p:nvPr/>
        </p:nvSpPr>
        <p:spPr bwMode="auto">
          <a:xfrm>
            <a:off x="805217" y="379052"/>
            <a:ext cx="7288581" cy="12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Esempio: Rapporto dei sessi alla nascita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Quoziente di mascolinità</a:t>
            </a:r>
          </a:p>
        </p:txBody>
      </p:sp>
      <p:sp>
        <p:nvSpPr>
          <p:cNvPr id="27651" name="CasellaDiTesto 3"/>
          <p:cNvSpPr txBox="1">
            <a:spLocks noChangeArrowheads="1"/>
          </p:cNvSpPr>
          <p:nvPr/>
        </p:nvSpPr>
        <p:spPr bwMode="auto">
          <a:xfrm>
            <a:off x="804863" y="3693814"/>
            <a:ext cx="760580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2000" dirty="0">
                <a:solidFill>
                  <a:srgbClr val="505150"/>
                </a:solidFill>
                <a:latin typeface="+mn-lt"/>
              </a:rPr>
              <a:t>Nel 2018, </a:t>
            </a:r>
            <a:r>
              <a:rPr lang="it-IT" altLang="it-IT" sz="2000" dirty="0" smtClean="0">
                <a:solidFill>
                  <a:srgbClr val="505150"/>
                </a:solidFill>
                <a:latin typeface="+mn-lt"/>
              </a:rPr>
              <a:t>in </a:t>
            </a:r>
            <a:r>
              <a:rPr lang="it-IT" altLang="it-IT" sz="2000" dirty="0">
                <a:solidFill>
                  <a:srgbClr val="505150"/>
                </a:solidFill>
                <a:latin typeface="+mn-lt"/>
              </a:rPr>
              <a:t>Italia sono nati (vivi) 226.754 maschi e 214.026 femmine. Il Rapporto ci dice che sono nati </a:t>
            </a:r>
            <a:r>
              <a:rPr lang="it-IT" altLang="it-IT" sz="2000" dirty="0" smtClean="0">
                <a:solidFill>
                  <a:srgbClr val="505150"/>
                </a:solidFill>
                <a:latin typeface="+mn-lt"/>
              </a:rPr>
              <a:t>1,06 </a:t>
            </a:r>
            <a:r>
              <a:rPr lang="it-IT" altLang="it-IT" sz="2000" dirty="0">
                <a:solidFill>
                  <a:srgbClr val="505150"/>
                </a:solidFill>
                <a:latin typeface="+mn-lt"/>
              </a:rPr>
              <a:t>maschi per ogni femmina o, se moltiplichiamo per 100, che sono nati 106 maschi per ogni 100 </a:t>
            </a:r>
            <a:r>
              <a:rPr lang="it-IT" altLang="it-IT" sz="2000" dirty="0" smtClean="0">
                <a:solidFill>
                  <a:srgbClr val="505150"/>
                </a:solidFill>
                <a:latin typeface="+mn-lt"/>
              </a:rPr>
              <a:t>femmine</a:t>
            </a:r>
            <a:endParaRPr lang="it-IT" altLang="it-IT" sz="2000" dirty="0">
              <a:solidFill>
                <a:srgbClr val="50515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2000" dirty="0">
                <a:solidFill>
                  <a:srgbClr val="505150"/>
                </a:solidFill>
                <a:latin typeface="+mn-lt"/>
              </a:rPr>
              <a:t>Tale rapporto oscilla, in TUTTE le popolazioni umane, tra 105 e 106 ed è una </a:t>
            </a:r>
            <a:r>
              <a:rPr lang="it-IT" altLang="it-IT" sz="2000" dirty="0">
                <a:solidFill>
                  <a:srgbClr val="FF0000"/>
                </a:solidFill>
                <a:latin typeface="+mn-lt"/>
              </a:rPr>
              <a:t>costante demografica</a:t>
            </a:r>
          </a:p>
        </p:txBody>
      </p:sp>
      <p:pic>
        <p:nvPicPr>
          <p:cNvPr id="27652" name="Immagine 1" descr="neonati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56" y="818444"/>
            <a:ext cx="1702047" cy="123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5218" y="2277083"/>
            <a:ext cx="3906982" cy="765979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12200" y="2055137"/>
            <a:ext cx="3213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05150"/>
                </a:solidFill>
                <a:latin typeface="+mn-lt"/>
                <a:ea typeface="ＭＳ Ｐゴシック" charset="-128"/>
              </a:rPr>
              <a:t>Indica quanti maschi sono nati vivi per 100 femmine nell’anno considerato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/>
          </p:cNvSpPr>
          <p:nvPr/>
        </p:nvSpPr>
        <p:spPr bwMode="auto">
          <a:xfrm>
            <a:off x="0" y="20478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Altri e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sempi: Indice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di vecchiaia</a:t>
            </a:r>
          </a:p>
        </p:txBody>
      </p:sp>
      <p:sp>
        <p:nvSpPr>
          <p:cNvPr id="34819" name="CasellaDiTesto 5"/>
          <p:cNvSpPr txBox="1">
            <a:spLocks noChangeArrowheads="1"/>
          </p:cNvSpPr>
          <p:nvPr/>
        </p:nvSpPr>
        <p:spPr bwMode="auto">
          <a:xfrm>
            <a:off x="695322" y="1039734"/>
            <a:ext cx="7796825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it-IT" dirty="0"/>
              <a:t>Indica il </a:t>
            </a:r>
            <a:r>
              <a:rPr lang="it-IT" dirty="0">
                <a:solidFill>
                  <a:srgbClr val="FF0000"/>
                </a:solidFill>
              </a:rPr>
              <a:t>grado di invecchiamento di una popolazione </a:t>
            </a:r>
          </a:p>
          <a:p>
            <a:pPr algn="just" eaLnBrk="1" hangingPunct="1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Lo si calcola moltiplicando per 100 il rapporto fra il numero delle </a:t>
            </a:r>
            <a:r>
              <a:rPr lang="it-IT" sz="1600" dirty="0" smtClean="0"/>
              <a:t>persone “</a:t>
            </a:r>
            <a:r>
              <a:rPr lang="it-IT" sz="1600" dirty="0"/>
              <a:t>anziane” (65 anni e oltre) e quello dei “giovani” (0-14 anni), di </a:t>
            </a:r>
            <a:r>
              <a:rPr lang="it-IT" sz="1600" dirty="0" smtClean="0"/>
              <a:t>un </a:t>
            </a:r>
            <a:r>
              <a:rPr lang="it-IT" sz="1600" dirty="0"/>
              <a:t>determinato t</a:t>
            </a:r>
            <a:r>
              <a:rPr lang="it-IT" sz="1600" dirty="0" smtClean="0"/>
              <a:t>erritorio</a:t>
            </a:r>
            <a:endParaRPr lang="it-IT" altLang="it-IT" sz="1600" dirty="0">
              <a:solidFill>
                <a:srgbClr val="595959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Immagine 3" descr="vecch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41" y="2724857"/>
            <a:ext cx="1587722" cy="179606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59517" y="4998883"/>
            <a:ext cx="793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/>
              <a:t>Valori superiori a 100 indicano </a:t>
            </a:r>
            <a:r>
              <a:rPr lang="it-IT" sz="1600" dirty="0" smtClean="0"/>
              <a:t>una </a:t>
            </a:r>
            <a:r>
              <a:rPr lang="it-IT" sz="1600" dirty="0"/>
              <a:t>maggiore presenza di soggetti anziani rispetto ai giovanissimi: la popolazione italiana dal 2014 al 2019 tende ad </a:t>
            </a:r>
            <a:r>
              <a:rPr lang="it-IT" sz="1600" dirty="0" smtClean="0"/>
              <a:t>invecchiare </a:t>
            </a:r>
            <a:endParaRPr lang="it-IT" sz="1600" dirty="0"/>
          </a:p>
          <a:p>
            <a:pPr>
              <a:lnSpc>
                <a:spcPct val="150000"/>
              </a:lnSpc>
            </a:pPr>
            <a:r>
              <a:rPr lang="it-IT" sz="1600" dirty="0"/>
              <a:t>In Italia nel 2019 c’erano 173,1 ultra sessantacinquenni ogni 100 </a:t>
            </a:r>
            <a:r>
              <a:rPr lang="it-IT" sz="1600" dirty="0" smtClean="0"/>
              <a:t>giovani </a:t>
            </a:r>
            <a:endParaRPr lang="it-IT" sz="1600" dirty="0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823865" y="2317007"/>
          <a:ext cx="5260066" cy="2589543"/>
        </p:xfrm>
        <a:graphic>
          <a:graphicData uri="http://schemas.openxmlformats.org/drawingml/2006/table">
            <a:tbl>
              <a:tblPr/>
              <a:tblGrid>
                <a:gridCol w="134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9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5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57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57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6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Tipo indicatore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Indice di vecchiaia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Anni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Territorio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 Nord-ovest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166.54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169.83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179.8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 Nord-est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160.14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163.39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170.2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173.4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176.8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 Centro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166.87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169.31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172.3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175.2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178.3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182.3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 Sud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131.12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135.90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145.2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149.2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  Isole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latin typeface="Arial"/>
                        </a:rPr>
                        <a:t>142.78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latin typeface="Arial"/>
                        </a:rPr>
                        <a:t>146.78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151.2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156.4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160.6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Italia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154.1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157.7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161.4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165.3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168.9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173.1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latin typeface="Arial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5100">
                <a:tc gridSpan="7">
                  <a:txBody>
                    <a:bodyPr/>
                    <a:lstStyle/>
                    <a:p>
                      <a:pPr algn="l" fontAlgn="t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Fonte: Istat. Banca dati Demo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/>
          </p:cNvSpPr>
          <p:nvPr/>
        </p:nvSpPr>
        <p:spPr bwMode="auto">
          <a:xfrm>
            <a:off x="0" y="20478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Altri </a:t>
            </a:r>
            <a:r>
              <a:rPr lang="it-IT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esempi</a:t>
            </a:r>
            <a:endParaRPr lang="it-IT" sz="3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</p:txBody>
      </p:sp>
      <p:pic>
        <p:nvPicPr>
          <p:cNvPr id="28680" name="Picture 16" descr="5730624-cartone-animato-di-computer-portatile-della-mamma-di-interruzione-di-un-bamb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3189685"/>
            <a:ext cx="291147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408634"/>
            <a:ext cx="9144000" cy="82170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36869" name="Rettangolo 2"/>
          <p:cNvSpPr>
            <a:spLocks noChangeArrowheads="1"/>
          </p:cNvSpPr>
          <p:nvPr/>
        </p:nvSpPr>
        <p:spPr bwMode="auto">
          <a:xfrm>
            <a:off x="593725" y="2879725"/>
            <a:ext cx="4892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400" i="1" dirty="0">
                <a:solidFill>
                  <a:srgbClr val="5F5F5F"/>
                </a:solidFill>
              </a:rPr>
              <a:t>La </a:t>
            </a:r>
            <a:r>
              <a:rPr lang="it-IT" altLang="it-IT" sz="2400" b="1" i="1" dirty="0">
                <a:solidFill>
                  <a:srgbClr val="C00000"/>
                </a:solidFill>
              </a:rPr>
              <a:t>qualità dell’occupazione </a:t>
            </a:r>
            <a:r>
              <a:rPr lang="it-IT" altLang="it-IT" sz="2400" i="1" dirty="0">
                <a:solidFill>
                  <a:srgbClr val="5F5F5F"/>
                </a:solidFill>
              </a:rPr>
              <a:t>di un </a:t>
            </a:r>
            <a:r>
              <a:rPr lang="it-IT" altLang="it-IT" sz="2400" i="1" dirty="0" smtClean="0">
                <a:solidFill>
                  <a:srgbClr val="5F5F5F"/>
                </a:solidFill>
              </a:rPr>
              <a:t>Paese si </a:t>
            </a:r>
            <a:r>
              <a:rPr lang="it-IT" altLang="it-IT" sz="2400" i="1" dirty="0">
                <a:solidFill>
                  <a:srgbClr val="5F5F5F"/>
                </a:solidFill>
              </a:rPr>
              <a:t>misura anche dalla possibilità che le donne, e in particolare quelle con figli piccoli, riescano a conciliare il lavoro retribuito con le attività di cura </a:t>
            </a:r>
            <a:r>
              <a:rPr lang="it-IT" altLang="it-IT" sz="2400" i="1" dirty="0" smtClean="0">
                <a:solidFill>
                  <a:srgbClr val="5F5F5F"/>
                </a:solidFill>
              </a:rPr>
              <a:t>familiare… vediamo </a:t>
            </a:r>
            <a:r>
              <a:rPr lang="it-IT" altLang="it-IT" sz="2400" i="1" dirty="0">
                <a:solidFill>
                  <a:srgbClr val="5F5F5F"/>
                </a:solidFill>
              </a:rPr>
              <a:t>cosa ci dicono i numeri…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8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tangolo 11"/>
          <p:cNvSpPr>
            <a:spLocks noChangeArrowheads="1"/>
          </p:cNvSpPr>
          <p:nvPr/>
        </p:nvSpPr>
        <p:spPr bwMode="auto">
          <a:xfrm>
            <a:off x="434714" y="1809083"/>
            <a:ext cx="4137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it-IT" altLang="it-IT" sz="1200" b="1" dirty="0">
                <a:solidFill>
                  <a:srgbClr val="595959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Rapporto tra il tasso di occupazione</a:t>
            </a:r>
            <a:br>
              <a:rPr lang="it-IT" altLang="it-IT" sz="1200" b="1" dirty="0">
                <a:solidFill>
                  <a:srgbClr val="595959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r>
              <a:rPr lang="it-IT" altLang="it-IT" sz="1200" b="1" dirty="0">
                <a:solidFill>
                  <a:srgbClr val="595959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delle donne di 25-49 anni con figli in età prescolare e quello delle donne senza figli </a:t>
            </a: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5343525" y="3089275"/>
            <a:ext cx="1316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5079502" y="1165245"/>
            <a:ext cx="3227231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Il rapporto pari a </a:t>
            </a:r>
            <a:r>
              <a:rPr lang="it-IT" altLang="it-IT" sz="1800" b="1" dirty="0">
                <a:solidFill>
                  <a:srgbClr val="5F5F5F"/>
                </a:solidFill>
                <a:latin typeface="+mn-lt"/>
              </a:rPr>
              <a:t>73,8%</a:t>
            </a: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 per il 2018 significa </a:t>
            </a: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che in </a:t>
            </a: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Italia  le donne con figli piccoli </a:t>
            </a: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hanno </a:t>
            </a: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una probabilità di lavorare di poco inferiore al 30% rispetto alle donne senza </a:t>
            </a: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figli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dirty="0">
              <a:solidFill>
                <a:srgbClr val="5F5F5F"/>
              </a:solidFill>
              <a:latin typeface="+mn-lt"/>
            </a:endParaRP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Per il Mezzogiorno tale rapporto (65,3%) è inferiore alle altre ripartizioni  geografiche</a:t>
            </a:r>
            <a:endParaRPr lang="it-IT" altLang="ja-JP" sz="2000" dirty="0">
              <a:solidFill>
                <a:srgbClr val="5F5F5F"/>
              </a:solidFill>
              <a:latin typeface="+mn-lt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ja-JP" sz="2000" b="1" dirty="0">
              <a:solidFill>
                <a:srgbClr val="5F5F5F"/>
              </a:solidFill>
              <a:latin typeface="+mn-lt"/>
            </a:endParaRPr>
          </a:p>
        </p:txBody>
      </p:sp>
      <p:sp>
        <p:nvSpPr>
          <p:cNvPr id="109581" name="Text Box 10"/>
          <p:cNvSpPr txBox="1">
            <a:spLocks noChangeArrowheads="1"/>
          </p:cNvSpPr>
          <p:nvPr/>
        </p:nvSpPr>
        <p:spPr bwMode="auto">
          <a:xfrm>
            <a:off x="0" y="3381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800" b="1" dirty="0">
                <a:solidFill>
                  <a:srgbClr val="A50021"/>
                </a:solidFill>
                <a:latin typeface="Verdana" charset="0"/>
              </a:rPr>
              <a:t> </a:t>
            </a: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“</a:t>
            </a:r>
            <a:r>
              <a:rPr lang="it-IT" sz="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Statistichiamo</a:t>
            </a: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” un po'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74B66F4-C76E-4C08-B86A-6C3091E6E42D}"/>
              </a:ext>
            </a:extLst>
          </p:cNvPr>
          <p:cNvSpPr txBox="1"/>
          <p:nvPr/>
        </p:nvSpPr>
        <p:spPr>
          <a:xfrm>
            <a:off x="540250" y="4614836"/>
            <a:ext cx="352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Fonte</a:t>
            </a:r>
            <a:r>
              <a:rPr lang="it-IT" sz="900" dirty="0" smtClean="0"/>
              <a:t>: Indicatore </a:t>
            </a:r>
            <a:r>
              <a:rPr lang="it-IT" sz="900" dirty="0" err="1"/>
              <a:t>Bes</a:t>
            </a:r>
            <a:r>
              <a:rPr lang="it-IT" sz="900" dirty="0"/>
              <a:t> 2019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2523992"/>
            <a:ext cx="4023360" cy="20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Titolo 1"/>
          <p:cNvSpPr>
            <a:spLocks/>
          </p:cNvSpPr>
          <p:nvPr/>
        </p:nvSpPr>
        <p:spPr bwMode="auto">
          <a:xfrm>
            <a:off x="457200" y="274638"/>
            <a:ext cx="8229600" cy="6143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800" b="1">
              <a:solidFill>
                <a:srgbClr val="9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</p:txBody>
      </p:sp>
      <p:sp>
        <p:nvSpPr>
          <p:cNvPr id="3" name="Titolo 2"/>
          <p:cNvSpPr>
            <a:spLocks/>
          </p:cNvSpPr>
          <p:nvPr/>
        </p:nvSpPr>
        <p:spPr bwMode="auto">
          <a:xfrm>
            <a:off x="0" y="204788"/>
            <a:ext cx="9144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Rapporti di composizione</a:t>
            </a:r>
          </a:p>
        </p:txBody>
      </p:sp>
      <p:sp>
        <p:nvSpPr>
          <p:cNvPr id="30724" name="Rettangolo 4"/>
          <p:cNvSpPr>
            <a:spLocks noChangeArrowheads="1"/>
          </p:cNvSpPr>
          <p:nvPr/>
        </p:nvSpPr>
        <p:spPr bwMode="auto">
          <a:xfrm>
            <a:off x="552450" y="1474788"/>
            <a:ext cx="79359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it-IT" altLang="it-IT" sz="2400" dirty="0">
                <a:latin typeface="+mj-lt"/>
              </a:rPr>
              <a:t>Sono detti anche di “</a:t>
            </a:r>
            <a:r>
              <a:rPr lang="it-IT" altLang="it-IT" sz="2400" b="1" dirty="0">
                <a:latin typeface="+mj-lt"/>
              </a:rPr>
              <a:t>parte al tutto</a:t>
            </a:r>
            <a:r>
              <a:rPr lang="it-IT" altLang="it-IT" sz="2400" dirty="0">
                <a:latin typeface="+mj-lt"/>
              </a:rPr>
              <a:t>”</a:t>
            </a:r>
            <a:r>
              <a:rPr lang="it-IT" altLang="it-IT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it-IT" altLang="it-IT" sz="2400" dirty="0">
                <a:latin typeface="+mj-lt"/>
              </a:rPr>
              <a:t> mettono in relazione l’intensità o </a:t>
            </a:r>
            <a:r>
              <a:rPr lang="it-IT" altLang="it-IT" sz="2400" dirty="0" smtClean="0">
                <a:latin typeface="+mj-lt"/>
              </a:rPr>
              <a:t>frequenza di </a:t>
            </a:r>
            <a:r>
              <a:rPr lang="it-IT" altLang="it-IT" sz="2400" dirty="0">
                <a:latin typeface="+mj-lt"/>
              </a:rPr>
              <a:t>una modalità all’intensità totale del fenomeno complessivo</a:t>
            </a:r>
          </a:p>
          <a:p>
            <a:pPr eaLnBrk="1" fontAlgn="auto" hangingPunct="1"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it-IT" altLang="it-IT" sz="2400" dirty="0">
                <a:latin typeface="+mj-lt"/>
              </a:rPr>
              <a:t>Tra i rapporti di composizione più utilizzati vi sono le </a:t>
            </a:r>
            <a:r>
              <a:rPr lang="it-IT" altLang="it-IT" sz="2400" b="1" dirty="0">
                <a:latin typeface="+mj-lt"/>
              </a:rPr>
              <a:t>frequenze relative</a:t>
            </a:r>
            <a:r>
              <a:rPr lang="it-IT" altLang="it-IT" sz="2400" dirty="0">
                <a:latin typeface="+mj-lt"/>
              </a:rPr>
              <a:t> di una distribuzione statistica </a:t>
            </a:r>
          </a:p>
          <a:p>
            <a:pPr eaLnBrk="1" fontAlgn="auto" hangingPunct="1"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endParaRPr lang="it-IT" altLang="it-IT" sz="2400" u="sng" dirty="0">
              <a:solidFill>
                <a:srgbClr val="A50021"/>
              </a:solidFill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700"/>
              </a:spcAft>
              <a:buFontTx/>
              <a:buNone/>
              <a:defRPr/>
            </a:pPr>
            <a:r>
              <a:rPr lang="it-IT" altLang="it-IT" sz="2400" u="sng" dirty="0">
                <a:solidFill>
                  <a:srgbClr val="A50021"/>
                </a:solidFill>
                <a:latin typeface="+mj-lt"/>
              </a:rPr>
              <a:t>Esempio</a:t>
            </a:r>
          </a:p>
        </p:txBody>
      </p:sp>
      <p:sp>
        <p:nvSpPr>
          <p:cNvPr id="4" name="CasellaDiTesto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 rot="10800000" flipV="1">
            <a:off x="875546" y="4928225"/>
            <a:ext cx="7290263" cy="763479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/>
          </p:cNvSpPr>
          <p:nvPr/>
        </p:nvSpPr>
        <p:spPr bwMode="auto">
          <a:xfrm>
            <a:off x="0" y="24606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Alcuni esempi noti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60375" y="1341438"/>
            <a:ext cx="37957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Tasso di occupazione</a:t>
            </a:r>
          </a:p>
        </p:txBody>
      </p:sp>
      <p:sp>
        <p:nvSpPr>
          <p:cNvPr id="31749" name="Rettangolo 11"/>
          <p:cNvSpPr>
            <a:spLocks noChangeArrowheads="1"/>
          </p:cNvSpPr>
          <p:nvPr/>
        </p:nvSpPr>
        <p:spPr bwMode="auto">
          <a:xfrm>
            <a:off x="460375" y="3146425"/>
            <a:ext cx="7767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dirty="0">
                <a:solidFill>
                  <a:srgbClr val="C00000"/>
                </a:solidFill>
                <a:latin typeface="+mj-lt"/>
              </a:rPr>
              <a:t>Giovani che non lavorano e non studiano (</a:t>
            </a:r>
            <a:r>
              <a:rPr lang="it-IT" altLang="it-IT" sz="2400" b="1" dirty="0" err="1">
                <a:solidFill>
                  <a:srgbClr val="C00000"/>
                </a:solidFill>
                <a:latin typeface="+mj-lt"/>
              </a:rPr>
              <a:t>Neet</a:t>
            </a:r>
            <a:r>
              <a:rPr lang="it-IT" altLang="it-IT" sz="2400" b="1" dirty="0">
                <a:solidFill>
                  <a:srgbClr val="C00000"/>
                </a:solidFill>
                <a:latin typeface="+mj-lt"/>
              </a:rPr>
              <a:t>*):</a:t>
            </a:r>
            <a:r>
              <a:rPr lang="it-IT" altLang="it-IT" sz="240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43013" name="Picture 29" descr="9688725-uomini-d-39-affari-che-lavorano-insieme-in-uffic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14450"/>
            <a:ext cx="23129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MP9004424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4714201"/>
            <a:ext cx="161290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1029" y="1941982"/>
            <a:ext cx="3908955" cy="758862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13" name="CasellaDiTesto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4387" y="3893969"/>
            <a:ext cx="8213402" cy="819135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sp>
        <p:nvSpPr>
          <p:cNvPr id="43017" name="Rettangolo 3"/>
          <p:cNvSpPr>
            <a:spLocks noChangeArrowheads="1"/>
          </p:cNvSpPr>
          <p:nvPr/>
        </p:nvSpPr>
        <p:spPr bwMode="auto">
          <a:xfrm>
            <a:off x="611188" y="5367338"/>
            <a:ext cx="6570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i="1"/>
              <a:t>*</a:t>
            </a:r>
            <a:r>
              <a:rPr lang="it-IT" altLang="it-IT" sz="1600" b="1" i="1">
                <a:solidFill>
                  <a:srgbClr val="C00000"/>
                </a:solidFill>
              </a:rPr>
              <a:t>Neet</a:t>
            </a:r>
            <a:r>
              <a:rPr lang="it-IT" altLang="it-IT" sz="1600" i="1"/>
              <a:t> =Not in Education, Employment or Training, giovani non più inseriti in un percorso scolastico/formativo ma neppure impegnati in un’attività lavorativa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319088" y="1936750"/>
            <a:ext cx="455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>
                <a:solidFill>
                  <a:srgbClr val="595959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Tasso di occupazione per sesso (età 20-64)</a:t>
            </a:r>
          </a:p>
        </p:txBody>
      </p:sp>
      <p:pic>
        <p:nvPicPr>
          <p:cNvPr id="45059" name="Picture 10" descr="ANd9GcQJ6nbUDrUaVUnW4PRs63MMyeuYd0E39ZzVSG7joavmv1G7-i6M5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66750"/>
            <a:ext cx="1276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3">
            <a:extLst>
              <a:ext uri="{FF2B5EF4-FFF2-40B4-BE49-F238E27FC236}">
                <a16:creationId xmlns:a16="http://schemas.microsoft.com/office/drawing/2014/main" xmlns="" id="{2B84CD53-9282-4F52-957F-759BBC8D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524000"/>
            <a:ext cx="4114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La differenza tra il 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tasso di occupazione</a:t>
            </a: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 del Mezzogiorno e quello del Nord è </a:t>
            </a:r>
            <a:r>
              <a:rPr lang="it-IT" altLang="it-IT" sz="2000" dirty="0" smtClean="0">
                <a:solidFill>
                  <a:srgbClr val="5F5F5F"/>
                </a:solidFill>
                <a:latin typeface="+mj-lt"/>
              </a:rPr>
              <a:t>notevole</a:t>
            </a:r>
            <a:endParaRPr lang="it-IT" altLang="it-IT" sz="2000" dirty="0">
              <a:solidFill>
                <a:srgbClr val="5F5F5F"/>
              </a:solidFill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dirty="0">
              <a:solidFill>
                <a:srgbClr val="5F5F5F"/>
              </a:solidFill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Nel 2019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su 100 persone dai 20 </a:t>
            </a:r>
            <a:r>
              <a:rPr lang="it-IT" altLang="it-IT" sz="2000" dirty="0" smtClean="0">
                <a:solidFill>
                  <a:srgbClr val="5F5F5F"/>
                </a:solidFill>
                <a:latin typeface="+mj-lt"/>
              </a:rPr>
              <a:t>ai </a:t>
            </a: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64 anni residenti nel Mezzogiorno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hanno </a:t>
            </a:r>
            <a:r>
              <a:rPr lang="it-IT" altLang="it-IT" sz="2000" dirty="0" smtClean="0">
                <a:solidFill>
                  <a:srgbClr val="5F5F5F"/>
                </a:solidFill>
                <a:latin typeface="+mj-lt"/>
              </a:rPr>
              <a:t>lavorato circa </a:t>
            </a:r>
            <a:r>
              <a:rPr lang="it-IT" altLang="it-IT" sz="2000" b="1" dirty="0" smtClean="0">
                <a:solidFill>
                  <a:srgbClr val="FF0000"/>
                </a:solidFill>
                <a:latin typeface="+mj-lt"/>
              </a:rPr>
              <a:t>62 </a:t>
            </a:r>
            <a:r>
              <a:rPr lang="it-IT" altLang="it-IT" sz="2000" b="1" dirty="0">
                <a:solidFill>
                  <a:srgbClr val="FF0000"/>
                </a:solidFill>
                <a:latin typeface="+mj-lt"/>
              </a:rPr>
              <a:t>maschi</a:t>
            </a:r>
            <a:r>
              <a:rPr lang="it-IT" altLang="it-IT" sz="2000" b="1" dirty="0">
                <a:solidFill>
                  <a:srgbClr val="5F5F5F"/>
                </a:solidFill>
                <a:latin typeface="+mj-lt"/>
              </a:rPr>
              <a:t> </a:t>
            </a: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e       </a:t>
            </a:r>
            <a:r>
              <a:rPr lang="it-IT" altLang="it-IT" sz="2000" b="1" dirty="0">
                <a:solidFill>
                  <a:srgbClr val="FF0000"/>
                </a:solidFill>
                <a:latin typeface="+mj-lt"/>
              </a:rPr>
              <a:t>36 femmine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dirty="0">
              <a:solidFill>
                <a:srgbClr val="5F5F5F"/>
              </a:solidFill>
              <a:latin typeface="+mj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mentre su 100 persone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residenti al Nord hanno lavorato </a:t>
            </a:r>
            <a:r>
              <a:rPr lang="it-IT" altLang="it-IT" sz="2000" dirty="0" smtClean="0">
                <a:solidFill>
                  <a:srgbClr val="5F5F5F"/>
                </a:solidFill>
                <a:latin typeface="+mj-lt"/>
              </a:rPr>
              <a:t>circa </a:t>
            </a:r>
            <a:r>
              <a:rPr lang="it-IT" altLang="it-IT" sz="2000" b="1" dirty="0" smtClean="0">
                <a:solidFill>
                  <a:srgbClr val="0070C0"/>
                </a:solidFill>
                <a:latin typeface="+mj-lt"/>
              </a:rPr>
              <a:t>81 </a:t>
            </a: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maschi </a:t>
            </a:r>
            <a:r>
              <a:rPr lang="it-IT" altLang="it-IT" sz="2000" dirty="0">
                <a:solidFill>
                  <a:srgbClr val="5F5F5F"/>
                </a:solidFill>
                <a:latin typeface="+mj-lt"/>
              </a:rPr>
              <a:t>e </a:t>
            </a:r>
            <a:r>
              <a:rPr lang="it-IT" altLang="it-IT" sz="2000" b="1" dirty="0">
                <a:solidFill>
                  <a:srgbClr val="0070C0"/>
                </a:solidFill>
                <a:latin typeface="+mj-lt"/>
              </a:rPr>
              <a:t>65 femmine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2000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0606" name="Text Box 10">
            <a:extLst>
              <a:ext uri="{FF2B5EF4-FFF2-40B4-BE49-F238E27FC236}">
                <a16:creationId xmlns:a16="http://schemas.microsoft.com/office/drawing/2014/main" xmlns="" id="{4E9D9697-2CA5-4D8E-B66D-D7FE9CCEB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1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A50021"/>
                </a:solidFill>
                <a:latin typeface="Verdana" charset="0"/>
              </a:rPr>
              <a:t>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“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Statistichiamo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” un po'</a:t>
            </a:r>
          </a:p>
        </p:txBody>
      </p:sp>
      <p:pic>
        <p:nvPicPr>
          <p:cNvPr id="45062" name="Immagin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343150"/>
            <a:ext cx="43957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74B66F4-C76E-4C08-B86A-6C3091E6E42D}"/>
              </a:ext>
            </a:extLst>
          </p:cNvPr>
          <p:cNvSpPr txBox="1"/>
          <p:nvPr/>
        </p:nvSpPr>
        <p:spPr>
          <a:xfrm>
            <a:off x="346075" y="4630266"/>
            <a:ext cx="352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Fonte: Rilevazione sulle Forze di Lavoro 2018-2019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9612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11"/>
          <p:cNvSpPr>
            <a:spLocks noChangeArrowheads="1"/>
          </p:cNvSpPr>
          <p:nvPr/>
        </p:nvSpPr>
        <p:spPr bwMode="auto">
          <a:xfrm>
            <a:off x="58738" y="2308382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Giovani che non lavorano e non studiano (</a:t>
            </a:r>
            <a:r>
              <a:rPr lang="it-IT" altLang="it-IT" sz="1400" b="1" dirty="0" err="1">
                <a:solidFill>
                  <a:srgbClr val="595959"/>
                </a:solidFill>
                <a:ea typeface="ＭＳ Ｐゴシック" panose="020B0600070205080204" pitchFamily="34" charset="-128"/>
              </a:rPr>
              <a:t>Neet</a:t>
            </a:r>
            <a:r>
              <a:rPr lang="it-IT" altLang="it-IT" sz="1400" b="1" dirty="0">
                <a:ea typeface="ＭＳ Ｐゴシック" panose="020B0600070205080204" pitchFamily="34" charset="-128"/>
              </a:rPr>
              <a:t>)</a:t>
            </a:r>
            <a:endParaRPr lang="it-IT" altLang="it-IT" sz="1400" dirty="0">
              <a:ea typeface="ＭＳ Ｐゴシック" panose="020B0600070205080204" pitchFamily="34" charset="-128"/>
            </a:endParaRPr>
          </a:p>
        </p:txBody>
      </p:sp>
      <p:pic>
        <p:nvPicPr>
          <p:cNvPr id="47107" name="Picture 7" descr="k137117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936625"/>
            <a:ext cx="14144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9">
            <a:extLst>
              <a:ext uri="{FF2B5EF4-FFF2-40B4-BE49-F238E27FC236}">
                <a16:creationId xmlns:a16="http://schemas.microsoft.com/office/drawing/2014/main" xmlns="" id="{54102F04-9A20-4D40-BD94-FA3D1A15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1687513"/>
            <a:ext cx="48561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La quota di </a:t>
            </a:r>
            <a:r>
              <a:rPr lang="it-IT" altLang="it-IT" sz="1800" b="1" dirty="0" err="1">
                <a:solidFill>
                  <a:srgbClr val="C00000"/>
                </a:solidFill>
                <a:latin typeface="+mn-lt"/>
              </a:rPr>
              <a:t>Neet</a:t>
            </a: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  presenta delle differenze territoriali </a:t>
            </a: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elevate</a:t>
            </a:r>
            <a:endParaRPr lang="it-IT" altLang="it-IT" sz="1800" dirty="0">
              <a:solidFill>
                <a:srgbClr val="5F5F5F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dirty="0">
              <a:solidFill>
                <a:srgbClr val="5F5F5F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Nel 2019, al </a:t>
            </a: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Nord </a:t>
            </a: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la quota si attesta     all’11,7% per i maschi e al 17,5% per le femmine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dirty="0">
              <a:solidFill>
                <a:srgbClr val="5F5F5F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Nel </a:t>
            </a:r>
            <a:r>
              <a:rPr lang="it-IT" altLang="it-IT" sz="1800" dirty="0" smtClean="0">
                <a:solidFill>
                  <a:srgbClr val="5F5F5F"/>
                </a:solidFill>
                <a:latin typeface="+mn-lt"/>
              </a:rPr>
              <a:t>Mezzogiorno </a:t>
            </a: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invece oltre un terzo di giovani tra i 15-29 anni non studiano, non sono inseriti in programmi di formazione e non lavorano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800" dirty="0">
              <a:solidFill>
                <a:srgbClr val="5F5F5F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5F5F5F"/>
                </a:solidFill>
                <a:latin typeface="+mn-lt"/>
              </a:rPr>
              <a:t>In altre parole </a:t>
            </a:r>
            <a:r>
              <a:rPr lang="it-IT" altLang="it-IT" sz="1800" u="sng" dirty="0">
                <a:solidFill>
                  <a:srgbClr val="5F5F5F"/>
                </a:solidFill>
                <a:latin typeface="+mn-lt"/>
              </a:rPr>
              <a:t>nel </a:t>
            </a:r>
            <a:r>
              <a:rPr lang="it-IT" altLang="it-IT" sz="1800" u="sng" dirty="0" smtClean="0">
                <a:solidFill>
                  <a:srgbClr val="5F5F5F"/>
                </a:solidFill>
                <a:latin typeface="+mn-lt"/>
              </a:rPr>
              <a:t>Mezzogiorno </a:t>
            </a:r>
            <a:r>
              <a:rPr lang="it-IT" altLang="it-IT" sz="1800" u="sng" dirty="0">
                <a:solidFill>
                  <a:srgbClr val="5F5F5F"/>
                </a:solidFill>
                <a:latin typeface="+mn-lt"/>
              </a:rPr>
              <a:t>32 ragazzi su 100 e 34 ragazze su 100 sono </a:t>
            </a:r>
            <a:r>
              <a:rPr lang="it-IT" altLang="it-IT" sz="1800" b="1" dirty="0" err="1">
                <a:solidFill>
                  <a:srgbClr val="C00000"/>
                </a:solidFill>
                <a:latin typeface="+mn-lt"/>
              </a:rPr>
              <a:t>Neet</a:t>
            </a:r>
            <a:endParaRPr lang="it-IT" altLang="it-IT" sz="1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7C2BA2E3-C456-47B3-9003-64651F8D9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21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rgbClr val="A50021"/>
                </a:solidFill>
                <a:latin typeface="Verdana" charset="0"/>
              </a:rPr>
              <a:t>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“</a:t>
            </a:r>
            <a:r>
              <a:rPr lang="it-IT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Statistichiamo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” un po'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F489EB4-4E48-4784-AF14-3F25111D0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58" y="2796538"/>
            <a:ext cx="3871134" cy="2182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74B66F4-C76E-4C08-B86A-6C3091E6E42D}"/>
              </a:ext>
            </a:extLst>
          </p:cNvPr>
          <p:cNvSpPr txBox="1"/>
          <p:nvPr/>
        </p:nvSpPr>
        <p:spPr>
          <a:xfrm>
            <a:off x="283758" y="4979038"/>
            <a:ext cx="3524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smtClean="0"/>
              <a:t>Fonte: Rilevazione sulle Forze di Lavoro 2018-2019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32325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652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Rapporti di derivazione	</a:t>
            </a:r>
          </a:p>
        </p:txBody>
      </p:sp>
      <p:sp>
        <p:nvSpPr>
          <p:cNvPr id="34819" name="Rettangolo 4"/>
          <p:cNvSpPr>
            <a:spLocks noChangeArrowheads="1"/>
          </p:cNvSpPr>
          <p:nvPr/>
        </p:nvSpPr>
        <p:spPr bwMode="auto">
          <a:xfrm>
            <a:off x="325925" y="1185724"/>
            <a:ext cx="8528363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2000" dirty="0">
                <a:latin typeface="+mj-lt"/>
              </a:rPr>
              <a:t> </a:t>
            </a:r>
            <a:r>
              <a:rPr lang="it-IT" altLang="it-IT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 usano per confrontare fenomeni che sono uno il presupposto dell’altro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Ossia, sono dati dal rapporto fra due fenomeni di cui quello al denominatore rappresenta il presupposto per il manifestarsi dell’altro (al numeratore</a:t>
            </a:r>
            <a:r>
              <a:rPr lang="it-IT" alt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endParaRPr lang="it-IT" altLang="it-IT" sz="2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endParaRPr lang="it-IT" altLang="it-IT" sz="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Si distinguono in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200" b="1" dirty="0">
                <a:solidFill>
                  <a:srgbClr val="C00000"/>
                </a:solidFill>
                <a:latin typeface="+mj-lt"/>
              </a:rPr>
              <a:t>rapporti generici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dirty="0">
                <a:latin typeface="+mj-lt"/>
              </a:rPr>
              <a:t>e </a:t>
            </a:r>
            <a:r>
              <a:rPr lang="it-IT" altLang="it-IT" sz="2200" b="1" dirty="0">
                <a:solidFill>
                  <a:srgbClr val="C00000"/>
                </a:solidFill>
                <a:latin typeface="+mj-lt"/>
              </a:rPr>
              <a:t>rapporti specifici</a:t>
            </a:r>
            <a:r>
              <a:rPr lang="it-IT" altLang="it-IT" sz="2200" b="1" dirty="0">
                <a:latin typeface="+mj-lt"/>
              </a:rPr>
              <a:t>, </a:t>
            </a:r>
            <a:r>
              <a:rPr lang="it-IT" altLang="it-IT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seconda che il fenomeno posto al denominatore possa considerarsi un presupposto generico o un presupposto </a:t>
            </a:r>
            <a:r>
              <a:rPr lang="it-IT" altLang="it-IT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specifico </a:t>
            </a:r>
            <a:endParaRPr lang="it-IT" altLang="it-IT" sz="2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it-IT" altLang="it-IT" sz="1400" dirty="0">
              <a:latin typeface="+mj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200" b="1" dirty="0" smtClean="0">
                <a:solidFill>
                  <a:srgbClr val="C00000"/>
                </a:solidFill>
                <a:latin typeface="+mj-lt"/>
              </a:rPr>
              <a:t>Esempi</a:t>
            </a:r>
            <a:r>
              <a:rPr lang="it-IT" altLang="it-IT" sz="2000" dirty="0" smtClean="0">
                <a:latin typeface="+mj-lt"/>
              </a:rPr>
              <a:t>: </a:t>
            </a:r>
            <a:r>
              <a:rPr lang="it-IT" altLang="it-IT" sz="2000" i="1" dirty="0" smtClean="0">
                <a:latin typeface="+mj-lt"/>
              </a:rPr>
              <a:t>l</a:t>
            </a:r>
            <a:r>
              <a:rPr lang="it-IT" altLang="it-IT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’ammontare </a:t>
            </a:r>
            <a:r>
              <a:rPr lang="it-IT" altLang="it-IT" sz="2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della popolazione per i morti di un dato territorio e anno (quoziente generico di mortalità); i nati vivi, per i morti nel 1°anno di vita (quoziente specifico di mortalità infantile</a:t>
            </a:r>
            <a:r>
              <a:rPr lang="it-IT" altLang="it-IT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endParaRPr lang="it-IT" altLang="it-IT" sz="2200" i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8763"/>
            <a:ext cx="91440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Quozienti demografici</a:t>
            </a:r>
          </a:p>
        </p:txBody>
      </p:sp>
      <p:sp>
        <p:nvSpPr>
          <p:cNvPr id="9" name="Rettangolo 8"/>
          <p:cNvSpPr/>
          <p:nvPr/>
        </p:nvSpPr>
        <p:spPr>
          <a:xfrm>
            <a:off x="3313466" y="45810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dirty="0"/>
              <a:t> </a:t>
            </a:r>
            <a:endParaRPr lang="it-IT" altLang="it-IT" b="1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8598" y="1149790"/>
            <a:ext cx="7867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200" dirty="0">
                <a:solidFill>
                  <a:srgbClr val="595959"/>
                </a:solidFill>
                <a:latin typeface="+mj-lt"/>
                <a:ea typeface="ＭＳ Ｐゴシック" charset="-128"/>
              </a:rPr>
              <a:t>Anche i rapporti di derivazione sono molto utilizzati negli studi demografici e vengono comunemente chiamati anche </a:t>
            </a:r>
            <a:r>
              <a:rPr lang="it-IT" altLang="it-IT" sz="2200" b="1" dirty="0" err="1">
                <a:solidFill>
                  <a:srgbClr val="C00000"/>
                </a:solidFill>
                <a:latin typeface="+mj-lt"/>
                <a:ea typeface="ＭＳ Ｐゴシック" charset="-128"/>
              </a:rPr>
              <a:t>tassi…</a:t>
            </a:r>
            <a:r>
              <a:rPr lang="it-IT" altLang="it-IT" sz="2200" dirty="0">
                <a:solidFill>
                  <a:srgbClr val="595959"/>
                </a:solidFill>
                <a:latin typeface="+mj-lt"/>
                <a:ea typeface="ＭＳ Ｐゴシック" charset="-128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78598" y="1919231"/>
            <a:ext cx="76863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200" dirty="0">
                <a:solidFill>
                  <a:srgbClr val="595959"/>
                </a:solidFill>
                <a:latin typeface="+mj-lt"/>
                <a:ea typeface="ＭＳ Ｐゴシック" charset="-128"/>
              </a:rPr>
              <a:t>Esempi:</a:t>
            </a:r>
          </a:p>
          <a:p>
            <a:endParaRPr lang="it-IT" altLang="it-IT" sz="8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  <a:p>
            <a:pPr algn="just"/>
            <a:endParaRPr lang="it-IT" altLang="it-IT" sz="1600" b="1" dirty="0" smtClean="0">
              <a:solidFill>
                <a:srgbClr val="C00000"/>
              </a:solidFill>
              <a:latin typeface="+mj-lt"/>
              <a:ea typeface="ＭＳ Ｐゴシック" charset="-128"/>
            </a:endParaRPr>
          </a:p>
          <a:p>
            <a:pPr algn="just"/>
            <a:r>
              <a:rPr lang="it-IT" altLang="it-IT" sz="1600" b="1" dirty="0" smtClean="0">
                <a:solidFill>
                  <a:srgbClr val="C00000"/>
                </a:solidFill>
                <a:latin typeface="+mj-lt"/>
                <a:ea typeface="ＭＳ Ｐゴシック" charset="-128"/>
              </a:rPr>
              <a:t>Natalità </a:t>
            </a:r>
            <a:r>
              <a:rPr lang="it-IT" altLang="it-IT" sz="16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(tasso di): </a:t>
            </a:r>
            <a:endParaRPr lang="it-IT" altLang="it-IT" sz="1600" b="1" dirty="0" smtClean="0">
              <a:solidFill>
                <a:srgbClr val="C00000"/>
              </a:solidFill>
              <a:latin typeface="+mj-lt"/>
              <a:ea typeface="ＭＳ Ｐゴシック" charset="-128"/>
            </a:endParaRPr>
          </a:p>
          <a:p>
            <a:pPr algn="just"/>
            <a:endParaRPr lang="it-IT" altLang="it-IT" sz="16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  <a:p>
            <a:pPr algn="just"/>
            <a:endParaRPr lang="it-IT" altLang="it-IT" sz="1600" b="1" dirty="0" smtClean="0">
              <a:solidFill>
                <a:srgbClr val="C00000"/>
              </a:solidFill>
              <a:latin typeface="+mj-lt"/>
              <a:ea typeface="ＭＳ Ｐゴシック" charset="-128"/>
            </a:endParaRPr>
          </a:p>
          <a:p>
            <a:pPr algn="just"/>
            <a:endParaRPr lang="it-IT" altLang="it-IT" sz="1600" b="1" dirty="0">
              <a:solidFill>
                <a:srgbClr val="C00000"/>
              </a:solidFill>
              <a:latin typeface="+mj-lt"/>
              <a:ea typeface="ＭＳ Ｐゴシック" charset="-128"/>
            </a:endParaRPr>
          </a:p>
          <a:p>
            <a:pPr algn="just"/>
            <a:r>
              <a:rPr lang="it-IT" altLang="it-IT" sz="1600" b="1" dirty="0" smtClean="0">
                <a:solidFill>
                  <a:srgbClr val="C00000"/>
                </a:solidFill>
                <a:latin typeface="+mj-lt"/>
                <a:ea typeface="ＭＳ Ｐゴシック" charset="-128"/>
              </a:rPr>
              <a:t>Mortalità </a:t>
            </a:r>
            <a:r>
              <a:rPr lang="it-IT" altLang="it-IT" sz="16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(tasso di</a:t>
            </a:r>
            <a:r>
              <a:rPr lang="it-IT" altLang="it-IT" sz="1600" b="1" dirty="0" smtClean="0">
                <a:solidFill>
                  <a:srgbClr val="C00000"/>
                </a:solidFill>
                <a:latin typeface="+mj-lt"/>
                <a:ea typeface="ＭＳ Ｐゴシック" charset="-128"/>
              </a:rPr>
              <a:t>):</a:t>
            </a:r>
          </a:p>
          <a:p>
            <a:pPr algn="just"/>
            <a:endParaRPr lang="it-IT" altLang="it-IT" sz="16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  <a:p>
            <a:pPr algn="just"/>
            <a:endParaRPr lang="it-IT" altLang="it-IT" sz="16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  <a:p>
            <a:pPr algn="just"/>
            <a:endParaRPr lang="it-IT" altLang="it-IT" sz="1600" b="1" dirty="0" smtClean="0">
              <a:solidFill>
                <a:srgbClr val="C00000"/>
              </a:solidFill>
              <a:ea typeface="ＭＳ Ｐゴシック" charset="-128"/>
            </a:endParaRPr>
          </a:p>
          <a:p>
            <a:pPr algn="just"/>
            <a:r>
              <a:rPr lang="it-IT" altLang="it-IT" sz="1600" b="1" dirty="0" smtClean="0">
                <a:solidFill>
                  <a:srgbClr val="C00000"/>
                </a:solidFill>
                <a:ea typeface="ＭＳ Ｐゴシック" charset="-128"/>
              </a:rPr>
              <a:t>Fecondità </a:t>
            </a:r>
            <a:r>
              <a:rPr lang="it-IT" altLang="it-IT" sz="1600" b="1" dirty="0">
                <a:solidFill>
                  <a:srgbClr val="C00000"/>
                </a:solidFill>
                <a:ea typeface="ＭＳ Ｐゴシック" charset="-128"/>
              </a:rPr>
              <a:t>(tasso di</a:t>
            </a:r>
            <a:r>
              <a:rPr lang="it-IT" altLang="it-IT" sz="1600" b="1" dirty="0" smtClean="0">
                <a:solidFill>
                  <a:srgbClr val="C00000"/>
                </a:solidFill>
                <a:ea typeface="ＭＳ Ｐゴシック" charset="-128"/>
              </a:rPr>
              <a:t>):</a:t>
            </a:r>
            <a:endParaRPr lang="it-IT" altLang="it-IT" sz="2000" dirty="0">
              <a:solidFill>
                <a:srgbClr val="595959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969831" y="278434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1000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66" y="2624614"/>
            <a:ext cx="3506982" cy="6836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052" y="3602688"/>
            <a:ext cx="3506982" cy="68366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969830" y="375985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1000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9792" y="4807071"/>
            <a:ext cx="5490038" cy="68366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969831" y="495038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1000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4445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eaLnBrk="0" hangingPunct="0"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Indice</a:t>
            </a:r>
            <a:endParaRPr lang="it-IT" sz="1800" b="1" dirty="0">
              <a:solidFill>
                <a:srgbClr val="DDDDDD"/>
              </a:solidFill>
            </a:endParaRPr>
          </a:p>
        </p:txBody>
      </p:sp>
      <p:sp>
        <p:nvSpPr>
          <p:cNvPr id="4" name="Text Box 9"/>
          <p:cNvSpPr>
            <a:spLocks noChangeArrowheads="1"/>
          </p:cNvSpPr>
          <p:nvPr/>
        </p:nvSpPr>
        <p:spPr bwMode="auto">
          <a:xfrm>
            <a:off x="954088" y="1935163"/>
            <a:ext cx="724569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3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Rapporti statistici</a:t>
            </a:r>
          </a:p>
          <a:p>
            <a:pPr marL="457200" indent="-4572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32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Applicazioni: </a:t>
            </a:r>
          </a:p>
          <a:p>
            <a:pPr lv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Incidenti S</a:t>
            </a:r>
            <a:r>
              <a:rPr lang="it-IT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tradali </a:t>
            </a:r>
            <a:r>
              <a:rPr lang="it-IT" sz="2000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Indicatori del grado di incidentalità</a:t>
            </a:r>
          </a:p>
          <a:p>
            <a:pPr lv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BES </a:t>
            </a:r>
            <a:r>
              <a:rPr lang="it-IT" sz="2000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Indicatori per misurare il progresso della società</a:t>
            </a:r>
          </a:p>
          <a:p>
            <a:pPr lvl="1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dirty="0" err="1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SDGs</a:t>
            </a:r>
            <a:r>
              <a:rPr lang="it-IT" sz="2000" i="1" dirty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Indicatori per misurare lo sviluppo sostenibile </a:t>
            </a:r>
            <a:endParaRPr lang="it-IT" i="1" dirty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1638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571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4191"/>
            <a:ext cx="8229600" cy="721243"/>
          </a:xfrm>
        </p:spPr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“</a:t>
            </a:r>
            <a:r>
              <a:rPr lang="it-IT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Statistichiamo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” un po'</a:t>
            </a:r>
            <a:endParaRPr lang="it-IT" sz="3200" dirty="0"/>
          </a:p>
        </p:txBody>
      </p:sp>
      <p:pic>
        <p:nvPicPr>
          <p:cNvPr id="4" name="Segnaposto contenuto 3" descr="tassi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9" y="995882"/>
            <a:ext cx="8229600" cy="2942376"/>
          </a:xfrm>
        </p:spPr>
      </p:pic>
      <p:sp>
        <p:nvSpPr>
          <p:cNvPr id="6" name="CasellaDiTesto 5"/>
          <p:cNvSpPr txBox="1"/>
          <p:nvPr/>
        </p:nvSpPr>
        <p:spPr>
          <a:xfrm>
            <a:off x="457199" y="4119327"/>
            <a:ext cx="8433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Il tasso di natalità </a:t>
            </a:r>
            <a:r>
              <a:rPr lang="it-IT" dirty="0"/>
              <a:t>del complesso della popolazione residente è pari al 7,3 per mille. Il primato è detenuto dalla provincia autonoma di Bolzano (10,0 per mille) mentre in Sardegna (5,7 per mille) e in Liguria (5,8 per mille) si rilevano i valori più </a:t>
            </a:r>
            <a:r>
              <a:rPr lang="it-IT" dirty="0" smtClean="0"/>
              <a:t>bassi</a:t>
            </a:r>
            <a:endParaRPr lang="it-IT" dirty="0"/>
          </a:p>
          <a:p>
            <a:r>
              <a:rPr lang="it-IT" altLang="it-IT" sz="20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Il tasso di mortalità </a:t>
            </a:r>
            <a:r>
              <a:rPr lang="it-IT" dirty="0"/>
              <a:t>è pari a 10,5 per mille, varia da un minimo di 8,3 per mille nella provincia autonoma di Bolzano a un massimo di 14,3 in Liguria ed è legato alla struttura per età della </a:t>
            </a:r>
            <a:r>
              <a:rPr lang="it-IT" dirty="0" smtClean="0"/>
              <a:t>popolazione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3938258"/>
            <a:ext cx="1941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Fonte: Istat – Anno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25" y="591669"/>
            <a:ext cx="8274132" cy="3955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8899"/>
            <a:ext cx="8053057" cy="419062"/>
          </a:xfrm>
        </p:spPr>
        <p:txBody>
          <a:bodyPr/>
          <a:lstStyle/>
          <a:p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Tassi di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fecondità 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specifici</a:t>
            </a:r>
            <a:b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/>
            </a:r>
            <a:b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</a:b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39917" y="4348591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solidFill>
                  <a:srgbClr val="595959"/>
                </a:solidFill>
                <a:latin typeface="+mj-lt"/>
                <a:ea typeface="ＭＳ Ｐゴシック" charset="-128"/>
              </a:rPr>
              <a:t>In media si diventa madri a </a:t>
            </a:r>
            <a:r>
              <a:rPr lang="it-IT" altLang="it-IT" b="1" dirty="0" err="1">
                <a:solidFill>
                  <a:srgbClr val="C00000"/>
                </a:solidFill>
                <a:latin typeface="+mj-lt"/>
                <a:ea typeface="ＭＳ Ｐゴシック" charset="-128"/>
              </a:rPr>
              <a:t>31,2 anni</a:t>
            </a:r>
          </a:p>
          <a:p>
            <a:endParaRPr lang="it-IT" altLang="it-IT" dirty="0">
              <a:solidFill>
                <a:srgbClr val="595959"/>
              </a:solidFill>
              <a:latin typeface="+mj-lt"/>
              <a:ea typeface="ＭＳ Ｐゴシック" charset="-128"/>
            </a:endParaRPr>
          </a:p>
          <a:p>
            <a:pPr algn="just"/>
            <a:r>
              <a:rPr lang="it-IT" altLang="it-IT" dirty="0">
                <a:solidFill>
                  <a:srgbClr val="595959"/>
                </a:solidFill>
                <a:latin typeface="+mj-lt"/>
                <a:ea typeface="ＭＳ Ｐゴシック" charset="-128"/>
              </a:rPr>
              <a:t>Le donne residenti </a:t>
            </a:r>
            <a:r>
              <a:rPr lang="it-IT" altLang="it-IT" dirty="0" smtClean="0">
                <a:solidFill>
                  <a:srgbClr val="595959"/>
                </a:solidFill>
                <a:latin typeface="+mj-lt"/>
                <a:ea typeface="ＭＳ Ｐゴシック" charset="-128"/>
              </a:rPr>
              <a:t>in Italia </a:t>
            </a:r>
            <a:r>
              <a:rPr lang="it-IT" altLang="it-IT" dirty="0">
                <a:solidFill>
                  <a:srgbClr val="595959"/>
                </a:solidFill>
                <a:latin typeface="+mj-lt"/>
                <a:ea typeface="ＭＳ Ｐゴシック" charset="-128"/>
              </a:rPr>
              <a:t>hanno accentuato il rinvio dell’esperienza riproduttiva verso età sempre più avanzate; rispetto al 1995, i tassi di fecondità sono cresciuti nelle età superiori a 30 anni mentre continuano a diminuire tra le donne più </a:t>
            </a:r>
            <a:r>
              <a:rPr lang="it-IT" altLang="it-IT" dirty="0" smtClean="0">
                <a:solidFill>
                  <a:srgbClr val="595959"/>
                </a:solidFill>
                <a:latin typeface="+mj-lt"/>
                <a:ea typeface="ＭＳ Ｐゴシック" charset="-128"/>
              </a:rPr>
              <a:t>giovani </a:t>
            </a:r>
            <a:endParaRPr lang="it-IT" altLang="it-IT" dirty="0">
              <a:solidFill>
                <a:srgbClr val="595959"/>
              </a:solidFill>
              <a:latin typeface="+mj-lt"/>
              <a:ea typeface="ＭＳ Ｐゴシック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73191" y="3859179"/>
            <a:ext cx="83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70C0"/>
                </a:solidFill>
              </a:rPr>
              <a:t>Età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5464" y="4046877"/>
            <a:ext cx="9509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Fonte: Istat</a:t>
            </a:r>
            <a:endParaRPr lang="it-IT" sz="1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35102" y="1278320"/>
            <a:ext cx="111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rgbClr val="0070C0"/>
                </a:solidFill>
              </a:rPr>
              <a:t>Tasso di </a:t>
            </a:r>
          </a:p>
          <a:p>
            <a:r>
              <a:rPr lang="it-IT" sz="1000" dirty="0">
                <a:solidFill>
                  <a:srgbClr val="0070C0"/>
                </a:solidFill>
              </a:rPr>
              <a:t>Fecondità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Uno sguardo all’</a:t>
            </a:r>
            <a:r>
              <a:rPr lang="it-IT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Europa…</a:t>
            </a:r>
            <a:endParaRPr lang="it-IT" sz="3200" dirty="0"/>
          </a:p>
        </p:txBody>
      </p:sp>
      <p:pic>
        <p:nvPicPr>
          <p:cNvPr id="5" name="Segnaposto contenuto 4" descr="natalità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883920"/>
            <a:ext cx="8229600" cy="3519702"/>
          </a:xfrm>
          <a:ln w="9525">
            <a:solidFill>
              <a:srgbClr val="505150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457200" y="4403622"/>
            <a:ext cx="11929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Fonte: Eurostat</a:t>
            </a:r>
            <a:endParaRPr lang="it-IT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" y="4744016"/>
            <a:ext cx="8016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 dati Eurostat pubblicati nel 2019 e aggiornati al </a:t>
            </a:r>
            <a:r>
              <a:rPr lang="it-IT" sz="1600" dirty="0" smtClean="0"/>
              <a:t>2018 riportano che, </a:t>
            </a:r>
            <a:r>
              <a:rPr lang="it-IT" sz="1600" dirty="0"/>
              <a:t>tra gli Stati membri, </a:t>
            </a:r>
            <a:r>
              <a:rPr lang="it-IT" altLang="it-IT" sz="16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i più alti tassi di natalità nel 2018 </a:t>
            </a:r>
            <a:r>
              <a:rPr lang="it-IT" sz="1600" dirty="0"/>
              <a:t>sono stati registrati in Irlanda (12,5 per 1.000 abitanti), Francia </a:t>
            </a:r>
            <a:r>
              <a:rPr lang="it-IT" sz="1600"/>
              <a:t>(</a:t>
            </a:r>
            <a:r>
              <a:rPr lang="it-IT" sz="1600" smtClean="0"/>
              <a:t>11,3) </a:t>
            </a:r>
            <a:r>
              <a:rPr lang="it-IT" sz="1600" dirty="0"/>
              <a:t>e Regno Unito </a:t>
            </a:r>
            <a:r>
              <a:rPr lang="it-IT" sz="1600"/>
              <a:t>(</a:t>
            </a:r>
            <a:r>
              <a:rPr lang="it-IT" sz="1600" smtClean="0"/>
              <a:t>11,0), </a:t>
            </a:r>
            <a:r>
              <a:rPr lang="it-IT" sz="1600" dirty="0"/>
              <a:t>mentre </a:t>
            </a:r>
            <a:r>
              <a:rPr lang="it-IT" altLang="it-IT" sz="16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i più bassi </a:t>
            </a:r>
            <a:r>
              <a:rPr lang="it-IT" sz="1600" dirty="0"/>
              <a:t>sono stati registrati in </a:t>
            </a:r>
            <a:r>
              <a:rPr lang="it-IT" altLang="it-IT" sz="16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Italia </a:t>
            </a:r>
            <a:r>
              <a:rPr lang="it-IT" altLang="it-IT" sz="1600" b="1">
                <a:solidFill>
                  <a:srgbClr val="C00000"/>
                </a:solidFill>
                <a:latin typeface="+mj-lt"/>
                <a:ea typeface="ＭＳ Ｐゴシック" charset="-128"/>
              </a:rPr>
              <a:t>(</a:t>
            </a:r>
            <a:r>
              <a:rPr lang="it-IT" altLang="it-IT" sz="1600" b="1" smtClean="0">
                <a:solidFill>
                  <a:srgbClr val="C00000"/>
                </a:solidFill>
                <a:latin typeface="+mj-lt"/>
                <a:ea typeface="ＭＳ Ｐゴシック" charset="-128"/>
              </a:rPr>
              <a:t>7,3)</a:t>
            </a:r>
            <a:r>
              <a:rPr lang="it-IT" altLang="it-IT" sz="1600" b="1" smtClean="0">
                <a:latin typeface="+mj-lt"/>
                <a:ea typeface="ＭＳ Ｐゴシック" charset="-128"/>
              </a:rPr>
              <a:t>,</a:t>
            </a:r>
            <a:r>
              <a:rPr lang="it-IT" altLang="it-IT" sz="1600" b="1" smtClean="0">
                <a:solidFill>
                  <a:srgbClr val="C00000"/>
                </a:solidFill>
                <a:latin typeface="+mj-lt"/>
                <a:ea typeface="ＭＳ Ｐゴシック" charset="-128"/>
              </a:rPr>
              <a:t> </a:t>
            </a:r>
            <a:r>
              <a:rPr lang="it-IT" sz="1600" dirty="0"/>
              <a:t>Spagna </a:t>
            </a:r>
            <a:r>
              <a:rPr lang="it-IT" sz="1600"/>
              <a:t>(</a:t>
            </a:r>
            <a:r>
              <a:rPr lang="it-IT" sz="1600" smtClean="0"/>
              <a:t>7,9), </a:t>
            </a:r>
            <a:r>
              <a:rPr lang="it-IT" sz="1600" dirty="0"/>
              <a:t>Grecia </a:t>
            </a:r>
            <a:r>
              <a:rPr lang="it-IT" sz="1600"/>
              <a:t>(</a:t>
            </a:r>
            <a:r>
              <a:rPr lang="it-IT" sz="1600" smtClean="0"/>
              <a:t>8,1), </a:t>
            </a:r>
            <a:r>
              <a:rPr lang="it-IT" sz="1600" dirty="0"/>
              <a:t>e Croazia </a:t>
            </a:r>
            <a:r>
              <a:rPr lang="it-IT" sz="1600"/>
              <a:t>(</a:t>
            </a:r>
            <a:r>
              <a:rPr lang="it-IT" sz="1600" smtClean="0"/>
              <a:t>9,0). </a:t>
            </a:r>
            <a:endParaRPr lang="it-IT" sz="1600" dirty="0"/>
          </a:p>
          <a:p>
            <a:pPr algn="just"/>
            <a:r>
              <a:rPr lang="it-IT" sz="1600" dirty="0"/>
              <a:t>A livello UE, il tasso di natalità è stato di 9,7 per 1.000 </a:t>
            </a:r>
            <a:r>
              <a:rPr lang="it-IT" sz="1600" dirty="0" smtClean="0"/>
              <a:t>abitanti </a:t>
            </a:r>
            <a:endParaRPr lang="it-IT" sz="1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4447" y="987670"/>
            <a:ext cx="779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Tasso di</a:t>
            </a:r>
          </a:p>
          <a:p>
            <a:r>
              <a:rPr lang="it-IT" sz="1000" dirty="0"/>
              <a:t>natalità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6813176" y="1694329"/>
            <a:ext cx="358590" cy="6902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993106" y="1448108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/>
          </p:cNvSpPr>
          <p:nvPr/>
        </p:nvSpPr>
        <p:spPr bwMode="auto">
          <a:xfrm>
            <a:off x="0" y="16113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Per un ulteriore approfondimento..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endParaRPr lang="it-IT" sz="4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endParaRPr lang="it-IT" sz="4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endParaRPr lang="it-IT" sz="4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Numeri </a:t>
            </a:r>
            <a:r>
              <a:rPr lang="it-IT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Indice</a:t>
            </a:r>
            <a:endParaRPr lang="it-IT" sz="4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27015"/>
            <a:ext cx="8229600" cy="5009662"/>
          </a:xfrm>
        </p:spPr>
        <p:txBody>
          <a:bodyPr/>
          <a:lstStyle/>
          <a:p>
            <a:r>
              <a:rPr lang="it-IT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 studiare come un determinato fenomeno si evolve nel tempo oppure da un luogo ad un altro, vengono utilizzati i </a:t>
            </a:r>
            <a:r>
              <a:rPr lang="it-IT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numeri </a:t>
            </a:r>
            <a:r>
              <a:rPr lang="it-IT" b="1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indice</a:t>
            </a:r>
            <a:r>
              <a:rPr lang="it-IT" dirty="0" smtClean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Possiamo avere:</a:t>
            </a:r>
          </a:p>
          <a:p>
            <a:pPr lvl="1" eaLnBrk="1" hangingPunct="1"/>
            <a:r>
              <a:rPr lang="it-IT" altLang="it-IT" sz="24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numeri </a:t>
            </a:r>
            <a:r>
              <a:rPr lang="it-IT" altLang="it-IT" sz="2400" b="1" dirty="0" smtClean="0">
                <a:solidFill>
                  <a:srgbClr val="595959"/>
                </a:solidFill>
                <a:ea typeface="ＭＳ Ｐゴシック" panose="020B0600070205080204" pitchFamily="34" charset="-128"/>
              </a:rPr>
              <a:t>indice temporali</a:t>
            </a:r>
            <a:endParaRPr lang="it-IT" altLang="it-IT" sz="2400" b="1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it-IT" altLang="it-IT" sz="24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numeri </a:t>
            </a:r>
            <a:r>
              <a:rPr lang="it-IT" altLang="it-IT" sz="2400" b="1" dirty="0" smtClean="0">
                <a:solidFill>
                  <a:srgbClr val="595959"/>
                </a:solidFill>
                <a:ea typeface="ＭＳ Ｐゴシック" panose="020B0600070205080204" pitchFamily="34" charset="-128"/>
              </a:rPr>
              <a:t>indice </a:t>
            </a:r>
            <a:r>
              <a:rPr lang="it-IT" altLang="it-IT" sz="24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territoriali</a:t>
            </a:r>
          </a:p>
          <a:p>
            <a:pPr eaLnBrk="1" hangingPunct="1"/>
            <a:endParaRPr lang="it-IT" altLang="it-IT" sz="8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 marL="400050" lvl="1" indent="0">
              <a:buNone/>
            </a:pPr>
            <a:r>
              <a:rPr lang="it-IT" altLang="it-IT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Il termine con il quale vengono messi a rapporto (denominatore) si dice </a:t>
            </a:r>
            <a:r>
              <a:rPr lang="it-IT" altLang="it-IT" sz="20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base degli </a:t>
            </a:r>
            <a:r>
              <a:rPr lang="it-IT" altLang="it-IT" sz="2000" b="1" dirty="0" smtClean="0">
                <a:solidFill>
                  <a:srgbClr val="595959"/>
                </a:solidFill>
                <a:ea typeface="ＭＳ Ｐゴシック" panose="020B0600070205080204" pitchFamily="34" charset="-128"/>
              </a:rPr>
              <a:t>indici</a:t>
            </a:r>
            <a:endParaRPr lang="it-IT" altLang="it-IT" sz="2000" b="1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pPr marL="400050" lvl="1" indent="0">
              <a:buNone/>
            </a:pPr>
            <a:r>
              <a:rPr lang="it-IT" altLang="it-IT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Essendo</a:t>
            </a:r>
            <a:r>
              <a:rPr lang="it-IT" altLang="it-IT" sz="2000" b="1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 numeri puri </a:t>
            </a:r>
            <a:r>
              <a:rPr lang="it-IT" altLang="it-IT" sz="2000" dirty="0" smtClean="0">
                <a:solidFill>
                  <a:srgbClr val="595959"/>
                </a:solidFill>
                <a:ea typeface="ＭＳ Ｐゴシック" panose="020B0600070205080204" pitchFamily="34" charset="-128"/>
              </a:rPr>
              <a:t>è </a:t>
            </a:r>
            <a:r>
              <a:rPr lang="it-IT" altLang="it-IT" sz="20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possibile effettuare confronti tra variazioni di fenomeni diversi</a:t>
            </a:r>
          </a:p>
          <a:p>
            <a:pPr marL="400050" lvl="1" indent="0">
              <a:buNone/>
            </a:pPr>
            <a:endParaRPr lang="it-IT" altLang="it-IT" sz="2000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Numeri </a:t>
            </a:r>
            <a:r>
              <a:rPr lang="it-IT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Indice</a:t>
            </a:r>
            <a:endParaRPr lang="it-IT" sz="4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8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7538" y="1253516"/>
            <a:ext cx="8229600" cy="5006607"/>
          </a:xfrm>
        </p:spPr>
        <p:txBody>
          <a:bodyPr/>
          <a:lstStyle/>
          <a:p>
            <a:r>
              <a:rPr lang="it-IT" sz="3000" dirty="0"/>
              <a:t>Con i </a:t>
            </a:r>
            <a:r>
              <a:rPr lang="it-IT" sz="3000" b="1" dirty="0"/>
              <a:t>numeri </a:t>
            </a:r>
            <a:r>
              <a:rPr lang="it-IT" sz="3000" b="1" dirty="0" smtClean="0"/>
              <a:t>indice </a:t>
            </a:r>
            <a:r>
              <a:rPr lang="it-IT" sz="3000" b="1" dirty="0"/>
              <a:t>semplici</a:t>
            </a:r>
            <a:r>
              <a:rPr lang="it-IT" sz="3000" dirty="0"/>
              <a:t> viene considerata una serie di valori alla volta, cioè si studia l’evoluzione di un solo fenomeno</a:t>
            </a:r>
          </a:p>
          <a:p>
            <a:pPr marL="0" indent="0">
              <a:buNone/>
            </a:pPr>
            <a:r>
              <a:rPr lang="it-IT" sz="3000" dirty="0"/>
              <a:t> </a:t>
            </a:r>
          </a:p>
          <a:p>
            <a:r>
              <a:rPr lang="it-IT" sz="3000" dirty="0"/>
              <a:t>Con i </a:t>
            </a:r>
            <a:r>
              <a:rPr lang="it-IT" sz="3000" b="1" dirty="0"/>
              <a:t>numeri </a:t>
            </a:r>
            <a:r>
              <a:rPr lang="it-IT" sz="3000" b="1" dirty="0" smtClean="0"/>
              <a:t>indice </a:t>
            </a:r>
            <a:r>
              <a:rPr lang="it-IT" sz="3000" b="1" dirty="0"/>
              <a:t>composti</a:t>
            </a:r>
            <a:r>
              <a:rPr lang="it-IT" sz="3000" dirty="0"/>
              <a:t> si esaminano contemporaneamente più fenomeni, che possono essere in relazione tra loro. Alcuni riguardano l’economia, ad esempio l’indice </a:t>
            </a:r>
            <a:r>
              <a:rPr lang="it-IT" sz="3000" dirty="0" smtClean="0"/>
              <a:t>Istat </a:t>
            </a:r>
            <a:r>
              <a:rPr lang="it-IT" sz="3000" dirty="0"/>
              <a:t>del costo della vita</a:t>
            </a:r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 bwMode="auto">
          <a:xfrm>
            <a:off x="457200" y="492126"/>
            <a:ext cx="8229600" cy="7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Numeri </a:t>
            </a:r>
            <a:r>
              <a:rPr lang="it-IT" sz="4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Indice</a:t>
            </a:r>
            <a:endParaRPr lang="it-IT" sz="4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7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/>
          </p:cNvSpPr>
          <p:nvPr/>
        </p:nvSpPr>
        <p:spPr bwMode="auto">
          <a:xfrm>
            <a:off x="0" y="231775"/>
            <a:ext cx="9144000" cy="9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Numeri 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Indice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a base fissa</a:t>
            </a:r>
          </a:p>
        </p:txBody>
      </p:sp>
      <p:sp>
        <p:nvSpPr>
          <p:cNvPr id="24579" name="CasellaDiTesto 9"/>
          <p:cNvSpPr txBox="1">
            <a:spLocks noChangeArrowheads="1"/>
          </p:cNvSpPr>
          <p:nvPr/>
        </p:nvSpPr>
        <p:spPr bwMode="auto">
          <a:xfrm>
            <a:off x="772868" y="985318"/>
            <a:ext cx="7886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2000" dirty="0">
                <a:latin typeface="+mj-lt"/>
              </a:rPr>
              <a:t>Si utilizzano per evidenziare i percorsi di crescita o diminuzione di misure (p. e. iscritti alla terza classe) nel loro variare nel tempo</a:t>
            </a:r>
          </a:p>
        </p:txBody>
      </p:sp>
      <p:sp>
        <p:nvSpPr>
          <p:cNvPr id="60421" name="Rettangolo 5"/>
          <p:cNvSpPr>
            <a:spLocks noChangeArrowheads="1"/>
          </p:cNvSpPr>
          <p:nvPr/>
        </p:nvSpPr>
        <p:spPr bwMode="auto">
          <a:xfrm>
            <a:off x="6151807" y="1787038"/>
            <a:ext cx="283368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505150"/>
                </a:solidFill>
              </a:rPr>
              <a:t>Il confronto è più facile: tutte le misure sono espresse in indici calcolati </a:t>
            </a:r>
            <a:r>
              <a:rPr lang="it-IT" altLang="it-IT" b="1" dirty="0">
                <a:solidFill>
                  <a:srgbClr val="505150"/>
                </a:solidFill>
              </a:rPr>
              <a:t>a partire da una base comune </a:t>
            </a:r>
            <a:r>
              <a:rPr lang="it-IT" altLang="it-IT" dirty="0">
                <a:solidFill>
                  <a:srgbClr val="505150"/>
                </a:solidFill>
              </a:rPr>
              <a:t>che si pone pari a 100 (iscritti nel 2014)</a:t>
            </a:r>
          </a:p>
          <a:p>
            <a:pPr eaLnBrk="1" hangingPunct="1"/>
            <a:endParaRPr lang="it-IT" altLang="it-IT" dirty="0">
              <a:solidFill>
                <a:srgbClr val="505150"/>
              </a:solidFill>
            </a:endParaRPr>
          </a:p>
          <a:p>
            <a:pPr eaLnBrk="1" hangingPunct="1"/>
            <a:r>
              <a:rPr lang="it-IT" altLang="it-IT" sz="2000" i="1" dirty="0">
                <a:solidFill>
                  <a:srgbClr val="FF0000"/>
                </a:solidFill>
              </a:rPr>
              <a:t>*</a:t>
            </a:r>
            <a:r>
              <a:rPr lang="it-IT" altLang="it-IT" sz="2000" i="1" dirty="0">
                <a:solidFill>
                  <a:srgbClr val="505150"/>
                </a:solidFill>
              </a:rPr>
              <a:t>Nel </a:t>
            </a:r>
            <a:r>
              <a:rPr lang="it-IT" altLang="it-IT" sz="2000" i="1" dirty="0" smtClean="0">
                <a:solidFill>
                  <a:srgbClr val="505150"/>
                </a:solidFill>
              </a:rPr>
              <a:t>2019 rispetto </a:t>
            </a:r>
            <a:r>
              <a:rPr lang="it-IT" altLang="it-IT" sz="2000" i="1" dirty="0">
                <a:solidFill>
                  <a:srgbClr val="505150"/>
                </a:solidFill>
              </a:rPr>
              <a:t>al </a:t>
            </a:r>
            <a:r>
              <a:rPr lang="it-IT" altLang="it-IT" sz="2000" i="1" dirty="0" smtClean="0">
                <a:solidFill>
                  <a:srgbClr val="505150"/>
                </a:solidFill>
              </a:rPr>
              <a:t>2014 </a:t>
            </a:r>
            <a:r>
              <a:rPr lang="it-IT" altLang="it-IT" sz="2000" i="1" dirty="0">
                <a:solidFill>
                  <a:srgbClr val="505150"/>
                </a:solidFill>
              </a:rPr>
              <a:t>gli iscritti sono aumentati del 26%</a:t>
            </a:r>
          </a:p>
          <a:p>
            <a:pPr eaLnBrk="1" hangingPunct="1"/>
            <a:endParaRPr lang="it-IT" altLang="it-IT" sz="2000" i="1" dirty="0">
              <a:solidFill>
                <a:srgbClr val="505150"/>
              </a:solidFill>
            </a:endParaRPr>
          </a:p>
          <a:p>
            <a:pPr eaLnBrk="1" hangingPunct="1"/>
            <a:r>
              <a:rPr lang="it-IT" altLang="it-IT" sz="2000" i="1" dirty="0">
                <a:solidFill>
                  <a:srgbClr val="FF0000"/>
                </a:solidFill>
              </a:rPr>
              <a:t>**</a:t>
            </a:r>
            <a:r>
              <a:rPr lang="it-IT" altLang="it-IT" sz="2000" i="1" dirty="0">
                <a:solidFill>
                  <a:srgbClr val="505150"/>
                </a:solidFill>
              </a:rPr>
              <a:t>Nel 2016 rispetto al 2014 gli iscritti sono diminuiti del 8%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317" y="2446747"/>
            <a:ext cx="4573457" cy="27399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/>
          </p:cNvSpPr>
          <p:nvPr/>
        </p:nvSpPr>
        <p:spPr bwMode="auto">
          <a:xfrm>
            <a:off x="0" y="231775"/>
            <a:ext cx="9144000" cy="123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Numeri I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ndice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a base mobile</a:t>
            </a:r>
          </a:p>
        </p:txBody>
      </p:sp>
      <p:sp>
        <p:nvSpPr>
          <p:cNvPr id="24579" name="CasellaDiTesto 9"/>
          <p:cNvSpPr txBox="1">
            <a:spLocks noChangeArrowheads="1"/>
          </p:cNvSpPr>
          <p:nvPr/>
        </p:nvSpPr>
        <p:spPr bwMode="auto">
          <a:xfrm>
            <a:off x="530592" y="1188061"/>
            <a:ext cx="8281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sz="2000" dirty="0">
                <a:latin typeface="+mn-lt"/>
              </a:rPr>
              <a:t>Per analizzare l’andamento di un fenomeno si può confrontare la sua intensità in un periodo con quella nel periodo immediatamente precedente</a:t>
            </a:r>
            <a:endParaRPr lang="it-IT" altLang="it-IT" sz="2000" dirty="0">
              <a:latin typeface="+mn-lt"/>
            </a:endParaRPr>
          </a:p>
        </p:txBody>
      </p:sp>
      <p:sp>
        <p:nvSpPr>
          <p:cNvPr id="62468" name="Rettangolo 5"/>
          <p:cNvSpPr>
            <a:spLocks noChangeArrowheads="1"/>
          </p:cNvSpPr>
          <p:nvPr/>
        </p:nvSpPr>
        <p:spPr bwMode="auto">
          <a:xfrm>
            <a:off x="5978892" y="2946891"/>
            <a:ext cx="28336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dirty="0">
              <a:solidFill>
                <a:srgbClr val="505150"/>
              </a:solidFill>
            </a:endParaRPr>
          </a:p>
          <a:p>
            <a:pPr eaLnBrk="1" hangingPunct="1"/>
            <a:endParaRPr lang="it-IT" altLang="it-IT" dirty="0">
              <a:solidFill>
                <a:srgbClr val="505150"/>
              </a:solidFill>
            </a:endParaRPr>
          </a:p>
          <a:p>
            <a:pPr eaLnBrk="1" hangingPunct="1"/>
            <a:endParaRPr lang="it-IT" altLang="it-IT" sz="2000" i="1" dirty="0">
              <a:solidFill>
                <a:srgbClr val="505150"/>
              </a:solidFill>
            </a:endParaRPr>
          </a:p>
          <a:p>
            <a:pPr eaLnBrk="1" hangingPunct="1"/>
            <a:r>
              <a:rPr lang="it-IT" altLang="it-IT" sz="2000" i="1" dirty="0" smtClean="0">
                <a:solidFill>
                  <a:srgbClr val="FF0000"/>
                </a:solidFill>
              </a:rPr>
              <a:t>*</a:t>
            </a:r>
            <a:r>
              <a:rPr lang="it-IT" altLang="it-IT" sz="2000" i="1" dirty="0" smtClean="0">
                <a:solidFill>
                  <a:srgbClr val="505150"/>
                </a:solidFill>
              </a:rPr>
              <a:t>Nel </a:t>
            </a:r>
            <a:r>
              <a:rPr lang="it-IT" altLang="it-IT" sz="2000" i="1" dirty="0">
                <a:solidFill>
                  <a:srgbClr val="505150"/>
                </a:solidFill>
              </a:rPr>
              <a:t>2016 rispetto al 2015 gli iscritti sono diminuiti del 17</a:t>
            </a:r>
            <a:r>
              <a:rPr lang="it-IT" altLang="it-IT" sz="2000" i="1" dirty="0" smtClean="0">
                <a:solidFill>
                  <a:srgbClr val="505150"/>
                </a:solidFill>
              </a:rPr>
              <a:t>%</a:t>
            </a:r>
          </a:p>
          <a:p>
            <a:pPr eaLnBrk="1" hangingPunct="1"/>
            <a:endParaRPr lang="it-IT" altLang="it-IT" sz="2000" i="1" dirty="0">
              <a:solidFill>
                <a:srgbClr val="505150"/>
              </a:solidFill>
            </a:endParaRPr>
          </a:p>
          <a:p>
            <a:pPr eaLnBrk="1" hangingPunct="1"/>
            <a:r>
              <a:rPr lang="it-IT" altLang="it-IT" sz="2000" i="1" dirty="0" smtClean="0">
                <a:solidFill>
                  <a:srgbClr val="FF0000"/>
                </a:solidFill>
              </a:rPr>
              <a:t>**</a:t>
            </a:r>
            <a:r>
              <a:rPr lang="it-IT" altLang="it-IT" sz="2000" i="1" dirty="0">
                <a:solidFill>
                  <a:srgbClr val="505150"/>
                </a:solidFill>
              </a:rPr>
              <a:t>Nel 2017 rispetto al 2016 gli iscritti sono aumentati del 25%</a:t>
            </a:r>
          </a:p>
          <a:p>
            <a:pPr eaLnBrk="1" hangingPunct="1"/>
            <a:endParaRPr lang="it-IT" altLang="it-IT" sz="2000" i="1" dirty="0">
              <a:solidFill>
                <a:srgbClr val="505150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54063" y="2547938"/>
            <a:ext cx="4997449" cy="3057524"/>
            <a:chOff x="475" y="1605"/>
            <a:chExt cx="3148" cy="192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5" y="1605"/>
              <a:ext cx="3139" cy="1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75" y="1605"/>
              <a:ext cx="3139" cy="18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3" y="1835"/>
              <a:ext cx="33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Anni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677" y="1835"/>
              <a:ext cx="90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Numero Indice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3" y="2254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2014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301" y="2254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03" y="2464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01" y="2464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72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90" y="2464"/>
              <a:ext cx="2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313" y="2704"/>
              <a:ext cx="14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*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70" y="2464"/>
              <a:ext cx="7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=72/65*100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3" y="2673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2016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01" y="2673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964" y="2693"/>
              <a:ext cx="27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83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308" y="2925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**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770" y="2673"/>
              <a:ext cx="7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=60/72*100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03" y="2882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301" y="2882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017" y="2882"/>
              <a:ext cx="2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125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770" y="2882"/>
              <a:ext cx="7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=75/60*100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503" y="3092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301" y="3092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83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017" y="3092"/>
              <a:ext cx="2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111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770" y="3092"/>
              <a:ext cx="7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=83/75*100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03" y="3301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301" y="3301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82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054" y="3301"/>
              <a:ext cx="21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99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70" y="3301"/>
              <a:ext cx="75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=82/83*100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90" y="1626"/>
              <a:ext cx="45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Iscritti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090" y="1835"/>
              <a:ext cx="44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classe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090" y="2045"/>
              <a:ext cx="35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terza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75" y="1605"/>
              <a:ext cx="9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1062" y="1605"/>
              <a:ext cx="10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650" y="1605"/>
              <a:ext cx="9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475" y="1605"/>
              <a:ext cx="21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75" y="1605"/>
              <a:ext cx="210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568" y="1605"/>
              <a:ext cx="9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605" y="1605"/>
              <a:ext cx="9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>
              <a:off x="475" y="2233"/>
              <a:ext cx="21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75" y="2233"/>
              <a:ext cx="2102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475" y="3490"/>
              <a:ext cx="21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75" y="3490"/>
              <a:ext cx="2102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75" y="3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75" y="3500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1062" y="3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062" y="3500"/>
              <a:ext cx="10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1650" y="3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650" y="3500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2568" y="3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2568" y="3500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3605" y="3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3605" y="3500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3614" y="16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3614" y="1605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3614" y="181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614" y="1814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>
              <a:off x="3614" y="202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614" y="2024"/>
              <a:ext cx="9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>
              <a:off x="3614" y="223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64" name="Rectangle 63"/>
            <p:cNvSpPr>
              <a:spLocks noChangeArrowheads="1"/>
            </p:cNvSpPr>
            <p:nvPr/>
          </p:nvSpPr>
          <p:spPr bwMode="auto">
            <a:xfrm>
              <a:off x="3614" y="2233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65" name="Line 64"/>
            <p:cNvSpPr>
              <a:spLocks noChangeShapeType="1"/>
            </p:cNvSpPr>
            <p:nvPr/>
          </p:nvSpPr>
          <p:spPr bwMode="auto">
            <a:xfrm>
              <a:off x="3614" y="244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66" name="Rectangle 65"/>
            <p:cNvSpPr>
              <a:spLocks noChangeArrowheads="1"/>
            </p:cNvSpPr>
            <p:nvPr/>
          </p:nvSpPr>
          <p:spPr bwMode="auto">
            <a:xfrm>
              <a:off x="3614" y="2443"/>
              <a:ext cx="9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67" name="Line 66"/>
            <p:cNvSpPr>
              <a:spLocks noChangeShapeType="1"/>
            </p:cNvSpPr>
            <p:nvPr/>
          </p:nvSpPr>
          <p:spPr bwMode="auto">
            <a:xfrm>
              <a:off x="3614" y="265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69" name="Rectangle 67"/>
            <p:cNvSpPr>
              <a:spLocks noChangeArrowheads="1"/>
            </p:cNvSpPr>
            <p:nvPr/>
          </p:nvSpPr>
          <p:spPr bwMode="auto">
            <a:xfrm>
              <a:off x="3614" y="2652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0" name="Line 68"/>
            <p:cNvSpPr>
              <a:spLocks noChangeShapeType="1"/>
            </p:cNvSpPr>
            <p:nvPr/>
          </p:nvSpPr>
          <p:spPr bwMode="auto">
            <a:xfrm>
              <a:off x="3614" y="28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1" name="Rectangle 69"/>
            <p:cNvSpPr>
              <a:spLocks noChangeArrowheads="1"/>
            </p:cNvSpPr>
            <p:nvPr/>
          </p:nvSpPr>
          <p:spPr bwMode="auto">
            <a:xfrm>
              <a:off x="3614" y="2862"/>
              <a:ext cx="9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2" name="Line 70"/>
            <p:cNvSpPr>
              <a:spLocks noChangeShapeType="1"/>
            </p:cNvSpPr>
            <p:nvPr/>
          </p:nvSpPr>
          <p:spPr bwMode="auto">
            <a:xfrm>
              <a:off x="3614" y="30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3" name="Rectangle 71"/>
            <p:cNvSpPr>
              <a:spLocks noChangeArrowheads="1"/>
            </p:cNvSpPr>
            <p:nvPr/>
          </p:nvSpPr>
          <p:spPr bwMode="auto">
            <a:xfrm>
              <a:off x="3614" y="3071"/>
              <a:ext cx="9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4" name="Line 72"/>
            <p:cNvSpPr>
              <a:spLocks noChangeShapeType="1"/>
            </p:cNvSpPr>
            <p:nvPr/>
          </p:nvSpPr>
          <p:spPr bwMode="auto">
            <a:xfrm>
              <a:off x="3614" y="328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5" name="Rectangle 73"/>
            <p:cNvSpPr>
              <a:spLocks noChangeArrowheads="1"/>
            </p:cNvSpPr>
            <p:nvPr/>
          </p:nvSpPr>
          <p:spPr bwMode="auto">
            <a:xfrm>
              <a:off x="3614" y="3280"/>
              <a:ext cx="9" cy="1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6" name="Line 74"/>
            <p:cNvSpPr>
              <a:spLocks noChangeShapeType="1"/>
            </p:cNvSpPr>
            <p:nvPr/>
          </p:nvSpPr>
          <p:spPr bwMode="auto">
            <a:xfrm>
              <a:off x="3614" y="349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477" name="Rectangle 75"/>
            <p:cNvSpPr>
              <a:spLocks noChangeArrowheads="1"/>
            </p:cNvSpPr>
            <p:nvPr/>
          </p:nvSpPr>
          <p:spPr bwMode="auto">
            <a:xfrm>
              <a:off x="3614" y="3490"/>
              <a:ext cx="9" cy="10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 idx="4294967295"/>
          </p:nvPr>
        </p:nvSpPr>
        <p:spPr>
          <a:xfrm>
            <a:off x="0" y="403225"/>
            <a:ext cx="9144000" cy="1155700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spcAft>
                <a:spcPts val="0"/>
              </a:spcAft>
              <a:tabLst>
                <a:tab pos="6367463" algn="l"/>
              </a:tabLst>
              <a:defRPr/>
            </a:pP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Perché calcolare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i </a:t>
            </a:r>
            <a:r>
              <a:rPr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rapporti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 </a:t>
            </a:r>
            <a:r>
              <a:rPr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statistici</a:t>
            </a: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?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  <a:cs typeface="+mn-cs"/>
            </a:endParaRPr>
          </a:p>
        </p:txBody>
      </p:sp>
      <p:sp>
        <p:nvSpPr>
          <p:cNvPr id="66563" name="Text Box 9"/>
          <p:cNvSpPr txBox="1">
            <a:spLocks noChangeArrowheads="1"/>
          </p:cNvSpPr>
          <p:nvPr/>
        </p:nvSpPr>
        <p:spPr bwMode="auto">
          <a:xfrm>
            <a:off x="879475" y="1704609"/>
            <a:ext cx="567372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>
                <a:solidFill>
                  <a:srgbClr val="505150"/>
                </a:solidFill>
                <a:ea typeface="ＭＳ Ｐゴシック" panose="020B0600070205080204" pitchFamily="34" charset="-128"/>
              </a:rPr>
              <a:t>Nella ricerca sociale ed economica, l’utilizzo dei rapporti statistici ha permesso di costruire una serie di </a:t>
            </a:r>
            <a:r>
              <a:rPr lang="it-IT" altLang="it-IT" sz="2400" b="1" dirty="0">
                <a:solidFill>
                  <a:srgbClr val="505150"/>
                </a:solidFill>
                <a:ea typeface="ＭＳ Ｐゴシック" panose="020B0600070205080204" pitchFamily="34" charset="-128"/>
              </a:rPr>
              <a:t>indicatori</a:t>
            </a:r>
            <a:r>
              <a:rPr lang="it-IT" altLang="it-IT" sz="2400" dirty="0">
                <a:solidFill>
                  <a:srgbClr val="505150"/>
                </a:solidFill>
                <a:ea typeface="ＭＳ Ｐゴシック" panose="020B0600070205080204" pitchFamily="34" charset="-128"/>
              </a:rPr>
              <a:t> utili a misurare gli aspetti più significativi di un fenomeno </a:t>
            </a:r>
            <a:r>
              <a:rPr lang="it-IT" altLang="it-IT" sz="2400" dirty="0" smtClean="0">
                <a:solidFill>
                  <a:srgbClr val="505150"/>
                </a:solidFill>
                <a:ea typeface="ＭＳ Ｐゴシック" panose="020B0600070205080204" pitchFamily="34" charset="-128"/>
              </a:rPr>
              <a:t>e a </a:t>
            </a:r>
            <a:r>
              <a:rPr lang="it-IT" altLang="it-IT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individuare </a:t>
            </a:r>
            <a:r>
              <a:rPr lang="it-IT" altLang="it-IT" sz="24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possibili priorità per l’azione politica, amministrativa e per le scelte del singolo </a:t>
            </a:r>
            <a:r>
              <a:rPr lang="it-IT" altLang="it-IT" sz="2400" b="1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individuo</a:t>
            </a:r>
            <a:endParaRPr lang="it-IT" altLang="it-IT" sz="2400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6564" name="Picture 11" descr="ANd9GcRQFRqIWChDVlAD5WHh-B5GLQFW7DB1qe--L8EZvaaDQvVnqH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89050"/>
            <a:ext cx="19637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3" descr="ANd9GcR7AtFyvD4hcqIqHVxWG6FL5KW0opCUPxy7_Le3eHNHmaiqjwDv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35263"/>
            <a:ext cx="21605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15" descr="ANd9GcSYnlFxnrfw3N_xLLoDZBiCZ-sorLdI7KlhFnX8ThsBo4RuR1w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695825"/>
            <a:ext cx="19431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79475" y="5151928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Di seguito vediamo alcune importanti </a:t>
            </a:r>
            <a:r>
              <a:rPr lang="it-IT" b="1" dirty="0">
                <a:solidFill>
                  <a:srgbClr val="C00000"/>
                </a:solidFill>
              </a:rPr>
              <a:t>applicazioni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25" y="904461"/>
            <a:ext cx="3342563" cy="45894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68" y="904461"/>
            <a:ext cx="3247711" cy="458947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7990"/>
            <a:ext cx="8229600" cy="866290"/>
          </a:xfrm>
        </p:spPr>
        <p:txBody>
          <a:bodyPr/>
          <a:lstStyle/>
          <a:p>
            <a:r>
              <a:rPr lang="it-IT" sz="2000" b="1" dirty="0">
                <a:solidFill>
                  <a:srgbClr val="C00000"/>
                </a:solidFill>
              </a:rPr>
              <a:t>Rilevazione Incidenti Stradali con lesioni a persone </a:t>
            </a:r>
            <a:br>
              <a:rPr lang="it-IT" sz="2000" b="1" dirty="0">
                <a:solidFill>
                  <a:srgbClr val="C00000"/>
                </a:solidFill>
              </a:rPr>
            </a:br>
            <a:r>
              <a:rPr lang="it-IT" sz="2000" b="1" dirty="0"/>
              <a:t>Indicatori di mortalità e lesività anno 2018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31668" y="5493932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Morti su numero di incidenti x 100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799591" y="5461666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Feriti su numero di incidenti x 100</a:t>
            </a:r>
          </a:p>
        </p:txBody>
      </p:sp>
    </p:spTree>
    <p:extLst>
      <p:ext uri="{BB962C8B-B14F-4D97-AF65-F5344CB8AC3E}">
        <p14:creationId xmlns:p14="http://schemas.microsoft.com/office/powerpoint/2010/main" val="7900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Immagin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45396" r="35413" b="37720"/>
          <a:stretch>
            <a:fillRect/>
          </a:stretch>
        </p:blipFill>
        <p:spPr bwMode="auto">
          <a:xfrm>
            <a:off x="6808788" y="1104900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olo 1"/>
          <p:cNvSpPr>
            <a:spLocks/>
          </p:cNvSpPr>
          <p:nvPr/>
        </p:nvSpPr>
        <p:spPr bwMode="auto">
          <a:xfrm>
            <a:off x="457200" y="274638"/>
            <a:ext cx="8229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 sz="2800" b="1">
              <a:solidFill>
                <a:srgbClr val="890F3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0" y="2047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Rapporto statistico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xmlns="" id="{5E616968-442B-487A-A156-3DFB2A74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1257300"/>
            <a:ext cx="644366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600" dirty="0"/>
              <a:t> è un </a:t>
            </a:r>
            <a:r>
              <a:rPr lang="it-IT" altLang="it-IT" sz="1600" u="sng" dirty="0"/>
              <a:t>quoziente</a:t>
            </a:r>
            <a:r>
              <a:rPr lang="it-IT" altLang="it-IT" sz="1600" dirty="0"/>
              <a:t> tra </a:t>
            </a:r>
            <a:r>
              <a:rPr lang="it-IT" altLang="it-IT" sz="1600" b="1" dirty="0">
                <a:solidFill>
                  <a:srgbClr val="00B050"/>
                </a:solidFill>
              </a:rPr>
              <a:t>frequenze</a:t>
            </a:r>
            <a:r>
              <a:rPr lang="it-IT" altLang="it-IT" sz="1600" dirty="0"/>
              <a:t> (</a:t>
            </a:r>
            <a:r>
              <a:rPr lang="it-IT" altLang="it-IT" sz="1600" i="1" dirty="0"/>
              <a:t>numero delle </a:t>
            </a:r>
            <a:r>
              <a:rPr lang="it-IT" altLang="it-IT" sz="1600" i="1" dirty="0" smtClean="0"/>
              <a:t>osservazioni</a:t>
            </a:r>
            <a:r>
              <a:rPr lang="it-IT" altLang="it-IT" sz="1600" dirty="0" smtClean="0"/>
              <a:t>) </a:t>
            </a:r>
            <a:r>
              <a:rPr lang="it-IT" altLang="it-IT" sz="1600" dirty="0"/>
              <a:t>o </a:t>
            </a:r>
            <a:r>
              <a:rPr lang="it-IT" altLang="it-IT" sz="1600" b="1" dirty="0">
                <a:solidFill>
                  <a:srgbClr val="00B050"/>
                </a:solidFill>
              </a:rPr>
              <a:t>intensità</a:t>
            </a:r>
            <a:r>
              <a:rPr lang="it-IT" altLang="it-IT" sz="1600" dirty="0"/>
              <a:t> (</a:t>
            </a:r>
            <a:r>
              <a:rPr lang="it-IT" altLang="it-IT" sz="1600" i="1" dirty="0"/>
              <a:t>misurazioni, ad </a:t>
            </a:r>
            <a:r>
              <a:rPr lang="it-IT" altLang="it-IT" sz="1600" i="1" dirty="0">
                <a:latin typeface="+mj-lt"/>
              </a:rPr>
              <a:t>es</a:t>
            </a:r>
            <a:r>
              <a:rPr lang="it-IT" altLang="it-IT" sz="1600" i="1" dirty="0"/>
              <a:t>. prezzo, reddito, temperatura, </a:t>
            </a:r>
            <a:r>
              <a:rPr lang="it-IT" altLang="it-IT" sz="1600" i="1" dirty="0" smtClean="0"/>
              <a:t>peso</a:t>
            </a:r>
            <a:r>
              <a:rPr lang="it-IT" altLang="it-IT" sz="1600" dirty="0"/>
              <a:t>) di due fenomeni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600" dirty="0"/>
              <a:t> almeno una delle due grandezze (a numeratore o denominatore) è di natura statistica</a:t>
            </a:r>
            <a:r>
              <a:rPr lang="it-IT" altLang="it-IT" sz="1600" dirty="0" smtClean="0"/>
              <a:t>, </a:t>
            </a:r>
            <a:r>
              <a:rPr lang="it-IT" altLang="it-IT" sz="1600" dirty="0"/>
              <a:t>ossia riferita ad un fenomeno collettivo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600" dirty="0"/>
              <a:t> tra le grandezze vi è una chiara relazione logica</a:t>
            </a:r>
          </a:p>
        </p:txBody>
      </p:sp>
      <p:pic>
        <p:nvPicPr>
          <p:cNvPr id="18437" name="Picture 2" descr="http://comefare.com/files/2011/03/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3298825"/>
            <a:ext cx="18446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ttangolo 3"/>
          <p:cNvSpPr>
            <a:spLocks noChangeArrowheads="1"/>
          </p:cNvSpPr>
          <p:nvPr/>
        </p:nvSpPr>
        <p:spPr bwMode="auto">
          <a:xfrm>
            <a:off x="6661150" y="3432175"/>
            <a:ext cx="2366963" cy="1169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Ci dice QUANTA PARTE dell’intensità del fenomeno del numeratore compete in media </a:t>
            </a:r>
            <a:r>
              <a:rPr lang="it-IT" altLang="it-IT" sz="1400" dirty="0" smtClean="0">
                <a:solidFill>
                  <a:srgbClr val="595959"/>
                </a:solidFill>
                <a:ea typeface="ＭＳ Ｐゴシック" panose="020B0600070205080204" pitchFamily="34" charset="-128"/>
              </a:rPr>
              <a:t>ad </a:t>
            </a:r>
            <a:r>
              <a:rPr lang="it-IT" altLang="it-IT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ogni </a:t>
            </a:r>
            <a:r>
              <a:rPr lang="it-IT" altLang="it-IT" sz="1400" dirty="0" smtClean="0">
                <a:solidFill>
                  <a:srgbClr val="595959"/>
                </a:solidFill>
                <a:ea typeface="ＭＳ Ｐゴシック" panose="020B0600070205080204" pitchFamily="34" charset="-128"/>
              </a:rPr>
              <a:t>UNITÀ </a:t>
            </a:r>
            <a:r>
              <a:rPr lang="it-IT" altLang="it-IT" sz="1400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di intensità del denominatore</a:t>
            </a:r>
            <a:endParaRPr lang="it-IT" altLang="it-IT" sz="1400" b="1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440" name="Rettangolo 12"/>
          <p:cNvSpPr>
            <a:spLocks noChangeArrowheads="1"/>
          </p:cNvSpPr>
          <p:nvPr/>
        </p:nvSpPr>
        <p:spPr bwMode="auto">
          <a:xfrm>
            <a:off x="463550" y="5080000"/>
            <a:ext cx="795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it-IT" altLang="it-IT" dirty="0">
                <a:solidFill>
                  <a:srgbClr val="595959"/>
                </a:solidFill>
                <a:ea typeface="ＭＳ Ｐゴシック" panose="020B0600070205080204" pitchFamily="34" charset="-128"/>
              </a:rPr>
              <a:t>Senza l’impiego dei rapporti statistici, il confronto tra i valori assoluti di due o più caratteri può portare a conclusioni non corrette e non significative</a:t>
            </a:r>
            <a:endParaRPr lang="it-IT" altLang="it-IT" b="1" dirty="0">
              <a:solidFill>
                <a:srgbClr val="595959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04CCF36A-1827-4BA8-AEBC-54A22E930C6D}"/>
              </a:ext>
            </a:extLst>
          </p:cNvPr>
          <p:cNvCxnSpPr/>
          <p:nvPr/>
        </p:nvCxnSpPr>
        <p:spPr>
          <a:xfrm>
            <a:off x="7942263" y="2976563"/>
            <a:ext cx="0" cy="4175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65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9"/>
          <p:cNvSpPr txBox="1">
            <a:spLocks noChangeArrowheads="1"/>
          </p:cNvSpPr>
          <p:nvPr/>
        </p:nvSpPr>
        <p:spPr bwMode="auto">
          <a:xfrm>
            <a:off x="1308100" y="1116013"/>
            <a:ext cx="6540500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endParaRPr lang="it-IT" altLang="it-IT" sz="2000">
              <a:solidFill>
                <a:srgbClr val="595959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Segnaposto contenuto 2"/>
          <p:cNvSpPr>
            <a:spLocks/>
          </p:cNvSpPr>
          <p:nvPr/>
        </p:nvSpPr>
        <p:spPr bwMode="auto">
          <a:xfrm>
            <a:off x="611188" y="2087563"/>
            <a:ext cx="807561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it-IT" altLang="it-IT" sz="2000">
              <a:solidFill>
                <a:srgbClr val="595959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18" name="Rettangolo 8"/>
          <p:cNvSpPr>
            <a:spLocks noChangeArrowheads="1"/>
          </p:cNvSpPr>
          <p:nvPr/>
        </p:nvSpPr>
        <p:spPr bwMode="auto">
          <a:xfrm>
            <a:off x="542925" y="849219"/>
            <a:ext cx="807085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it-IT" sz="2000" dirty="0"/>
              <a:t>Il </a:t>
            </a:r>
            <a:r>
              <a:rPr lang="it-IT" sz="2000" b="1" dirty="0"/>
              <a:t>benessere equo e sostenibile</a:t>
            </a:r>
            <a:r>
              <a:rPr lang="it-IT" sz="2000" dirty="0"/>
              <a:t> (</a:t>
            </a:r>
            <a:r>
              <a:rPr lang="it-IT" sz="2000" b="1" dirty="0"/>
              <a:t>BES</a:t>
            </a:r>
            <a:r>
              <a:rPr lang="it-IT" sz="2000" dirty="0"/>
              <a:t>) è un indice, sviluppato </a:t>
            </a:r>
            <a:r>
              <a:rPr lang="it-IT" sz="2000" dirty="0" smtClean="0"/>
              <a:t>dall‘Istat</a:t>
            </a:r>
            <a:r>
              <a:rPr lang="it-IT" sz="2000" dirty="0"/>
              <a:t> e dal CNEL, per valutare il progresso di una società non solo dal punto di vista </a:t>
            </a:r>
            <a:r>
              <a:rPr lang="it-IT" sz="2000" dirty="0">
                <a:hlinkClick r:id="rId3" tooltip="Economia"/>
              </a:rPr>
              <a:t>economico</a:t>
            </a:r>
            <a:r>
              <a:rPr lang="it-IT" sz="2000" dirty="0"/>
              <a:t>, come ad esempio fa il </a:t>
            </a:r>
            <a:r>
              <a:rPr lang="it-IT" sz="2000" dirty="0">
                <a:hlinkClick r:id="rId4" tooltip="PIL"/>
              </a:rPr>
              <a:t>PIL</a:t>
            </a:r>
            <a:r>
              <a:rPr lang="it-IT" sz="2000" dirty="0"/>
              <a:t> (Prodotto Interno Lordo, reddito prodotto nel </a:t>
            </a:r>
            <a:r>
              <a:rPr lang="it-IT" sz="2000" dirty="0" smtClean="0"/>
              <a:t>Paese</a:t>
            </a:r>
            <a:r>
              <a:rPr lang="it-IT" sz="2000" dirty="0"/>
              <a:t>), ma anche </a:t>
            </a:r>
            <a:r>
              <a:rPr lang="it-IT" sz="2000" dirty="0">
                <a:hlinkClick r:id="rId5" tooltip="Società (sociologia)"/>
              </a:rPr>
              <a:t>sociale</a:t>
            </a:r>
            <a:r>
              <a:rPr lang="it-IT" sz="2000" dirty="0"/>
              <a:t> e </a:t>
            </a:r>
            <a:r>
              <a:rPr lang="it-IT" sz="2000" dirty="0">
                <a:hlinkClick r:id="rId6" tooltip="Ambientalismo"/>
              </a:rPr>
              <a:t>ambientale</a:t>
            </a:r>
            <a:r>
              <a:rPr lang="it-IT" sz="2000" dirty="0"/>
              <a:t> e corredato da misure di </a:t>
            </a:r>
            <a:r>
              <a:rPr lang="it-IT" sz="2000" dirty="0">
                <a:hlinkClick r:id="rId7" tooltip="Coefficiente di Gini"/>
              </a:rPr>
              <a:t>disuguaglianza</a:t>
            </a:r>
            <a:r>
              <a:rPr lang="it-IT" sz="2000" dirty="0"/>
              <a:t> e </a:t>
            </a:r>
            <a:r>
              <a:rPr lang="it-IT" sz="2000" dirty="0" smtClean="0">
                <a:hlinkClick r:id="rId8" tooltip="Sviluppo sostenibile"/>
              </a:rPr>
              <a:t>sostenibilità</a:t>
            </a:r>
            <a:endParaRPr lang="it-IT" sz="2000"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it-IT" sz="1200" dirty="0"/>
              <a:t>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00B050"/>
                </a:solidFill>
                <a:latin typeface="+mn-lt"/>
              </a:rPr>
              <a:t>Benessere</a:t>
            </a:r>
            <a:r>
              <a:rPr lang="it-IT" altLang="it-IT" sz="1800" dirty="0">
                <a:latin typeface="+mn-lt"/>
              </a:rPr>
              <a:t>: analisi multidimensionale degli aspetti rilevanti della qualità della vita dei </a:t>
            </a:r>
            <a:r>
              <a:rPr lang="it-IT" altLang="it-IT" sz="1800" dirty="0" smtClean="0">
                <a:latin typeface="+mn-lt"/>
              </a:rPr>
              <a:t>cittadini</a:t>
            </a:r>
            <a:endParaRPr lang="it-IT" altLang="it-IT" sz="1800" dirty="0">
              <a:latin typeface="+mn-lt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FFC000"/>
                </a:solidFill>
                <a:latin typeface="+mn-lt"/>
              </a:rPr>
              <a:t>Equo</a:t>
            </a:r>
            <a:r>
              <a:rPr lang="it-IT" altLang="it-IT" sz="1800" dirty="0">
                <a:latin typeface="+mn-lt"/>
              </a:rPr>
              <a:t>: attenzione alla distribuzione delle determinanti del benessere tra soggetti </a:t>
            </a:r>
            <a:r>
              <a:rPr lang="it-IT" altLang="it-IT" sz="1800" dirty="0" smtClean="0">
                <a:latin typeface="+mn-lt"/>
              </a:rPr>
              <a:t>sociali</a:t>
            </a:r>
            <a:endParaRPr lang="it-IT" altLang="it-IT" sz="1800" dirty="0">
              <a:latin typeface="+mn-lt"/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rgbClr val="0070C0"/>
                </a:solidFill>
                <a:latin typeface="+mn-lt"/>
              </a:rPr>
              <a:t>Sostenibile</a:t>
            </a:r>
            <a:r>
              <a:rPr lang="it-IT" altLang="it-IT" sz="1800" dirty="0">
                <a:latin typeface="+mn-lt"/>
              </a:rPr>
              <a:t>: garanzia dello stesso benessere anche per le generazioni </a:t>
            </a:r>
            <a:r>
              <a:rPr lang="it-IT" altLang="it-IT" sz="1800" dirty="0" smtClean="0">
                <a:latin typeface="+mn-lt"/>
              </a:rPr>
              <a:t>future</a:t>
            </a:r>
            <a:endParaRPr lang="it-IT" altLang="it-IT" sz="1800" dirty="0">
              <a:latin typeface="+mn-lt"/>
            </a:endParaRP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endParaRPr lang="it-IT" altLang="it-IT" sz="2000" dirty="0">
              <a:solidFill>
                <a:srgbClr val="777777"/>
              </a:solidFill>
              <a:latin typeface="+mn-lt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 idx="4294967295"/>
          </p:nvPr>
        </p:nvSpPr>
        <p:spPr>
          <a:xfrm>
            <a:off x="-50800" y="415925"/>
            <a:ext cx="9144000" cy="1155700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  <a:cs typeface="+mn-cs"/>
              </a:rPr>
              <a:t>BES</a:t>
            </a:r>
            <a:endParaRPr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ea typeface="ＭＳ Ｐゴシック" charset="-128"/>
              <a:cs typeface="+mn-cs"/>
            </a:endParaRPr>
          </a:p>
        </p:txBody>
      </p:sp>
      <p:pic>
        <p:nvPicPr>
          <p:cNvPr id="9" name="Picture 2" descr="Risultato immagini per benessere equo sostenibi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93140"/>
            <a:ext cx="2893506" cy="15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577"/>
            <a:ext cx="8229600" cy="1143000"/>
          </a:xfrm>
        </p:spPr>
        <p:txBody>
          <a:bodyPr/>
          <a:lstStyle/>
          <a:p>
            <a:r>
              <a:rPr lang="it-IT" altLang="it-IT" sz="2800" b="1" dirty="0">
                <a:solidFill>
                  <a:srgbClr val="C00000"/>
                </a:solidFill>
              </a:rPr>
              <a:t>Le dimensioni del Rapporto BES - Istat</a:t>
            </a:r>
            <a:r>
              <a:rPr lang="it-IT" altLang="it-IT" sz="2400" b="1" dirty="0">
                <a:solidFill>
                  <a:schemeClr val="folHlink"/>
                </a:solidFill>
              </a:rPr>
              <a:t/>
            </a:r>
            <a:br>
              <a:rPr lang="it-IT" altLang="it-IT" sz="2400" b="1" dirty="0">
                <a:solidFill>
                  <a:schemeClr val="folHlink"/>
                </a:solidFill>
              </a:rPr>
            </a:br>
            <a:r>
              <a:rPr lang="it-IT" altLang="it-IT" sz="2400" b="1" dirty="0">
                <a:solidFill>
                  <a:schemeClr val="folHlink"/>
                </a:solidFill>
              </a:rPr>
              <a:t/>
            </a:r>
            <a:br>
              <a:rPr lang="it-IT" altLang="it-IT" sz="2400" b="1" dirty="0">
                <a:solidFill>
                  <a:schemeClr val="folHlink"/>
                </a:solidFill>
              </a:rPr>
            </a:br>
            <a:r>
              <a:rPr lang="it-IT" altLang="it-IT" sz="2400" b="1" dirty="0">
                <a:solidFill>
                  <a:schemeClr val="folHlink"/>
                </a:solidFill>
              </a:rPr>
              <a:t>134 indicatori</a:t>
            </a:r>
            <a:r>
              <a:rPr lang="it-IT" altLang="it-IT" sz="2400" b="1" dirty="0">
                <a:solidFill>
                  <a:srgbClr val="5F5F5F"/>
                </a:solidFill>
              </a:rPr>
              <a:t> </a:t>
            </a:r>
            <a:r>
              <a:rPr lang="it-IT" altLang="it-IT" sz="2400" dirty="0">
                <a:solidFill>
                  <a:srgbClr val="5F5F5F"/>
                </a:solidFill>
              </a:rPr>
              <a:t>raggruppati in </a:t>
            </a:r>
            <a:r>
              <a:rPr lang="it-IT" altLang="it-IT" sz="2400" dirty="0">
                <a:solidFill>
                  <a:schemeClr val="folHlink"/>
                </a:solidFill>
              </a:rPr>
              <a:t>12 dimensioni </a:t>
            </a:r>
            <a:r>
              <a:rPr lang="it-IT" altLang="it-IT" sz="2400">
                <a:solidFill>
                  <a:schemeClr val="folHlink"/>
                </a:solidFill>
              </a:rPr>
              <a:t>del </a:t>
            </a:r>
            <a:r>
              <a:rPr lang="it-IT" altLang="it-IT" sz="2400" smtClean="0">
                <a:solidFill>
                  <a:schemeClr val="folHlink"/>
                </a:solidFill>
              </a:rPr>
              <a:t>benessere</a:t>
            </a:r>
            <a:r>
              <a:rPr lang="it-IT" altLang="it-IT" sz="2400" dirty="0">
                <a:solidFill>
                  <a:srgbClr val="5F5F5F"/>
                </a:solidFill>
              </a:rPr>
              <a:t/>
            </a:r>
            <a:br>
              <a:rPr lang="it-IT" altLang="it-IT" sz="2400" dirty="0">
                <a:solidFill>
                  <a:srgbClr val="5F5F5F"/>
                </a:solidFill>
              </a:rPr>
            </a:br>
            <a:endParaRPr lang="it-IT" sz="2400" dirty="0"/>
          </a:p>
        </p:txBody>
      </p:sp>
      <p:pic>
        <p:nvPicPr>
          <p:cNvPr id="104450" name="Picture 2" descr="Risultato immagini per benessere equo sostenib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/>
          <a:stretch/>
        </p:blipFill>
        <p:spPr bwMode="auto">
          <a:xfrm>
            <a:off x="740854" y="1678853"/>
            <a:ext cx="7506676" cy="42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1"/>
          <p:cNvSpPr>
            <a:spLocks noChangeArrowheads="1"/>
          </p:cNvSpPr>
          <p:nvPr/>
        </p:nvSpPr>
        <p:spPr bwMode="auto">
          <a:xfrm>
            <a:off x="607276" y="6271411"/>
            <a:ext cx="45895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sz="1600" dirty="0">
                <a:hlinkClick r:id="rId4"/>
              </a:rPr>
              <a:t>https://www.istat.it/it/files//2019/12/Bes_2019.pdf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6116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91869"/>
            <a:ext cx="8229600" cy="678839"/>
          </a:xfrm>
        </p:spPr>
        <p:txBody>
          <a:bodyPr/>
          <a:lstStyle/>
          <a:p>
            <a:r>
              <a:rPr lang="it-IT" sz="3200" b="1" dirty="0">
                <a:solidFill>
                  <a:srgbClr val="C00000"/>
                </a:solidFill>
              </a:rPr>
              <a:t>Quale sviluppo?</a:t>
            </a:r>
          </a:p>
        </p:txBody>
      </p:sp>
      <p:sp>
        <p:nvSpPr>
          <p:cNvPr id="3" name="Rettangolo 2"/>
          <p:cNvSpPr/>
          <p:nvPr/>
        </p:nvSpPr>
        <p:spPr>
          <a:xfrm>
            <a:off x="726831" y="1739932"/>
            <a:ext cx="77372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L’</a:t>
            </a:r>
            <a:r>
              <a:rPr lang="it-IT" dirty="0">
                <a:solidFill>
                  <a:srgbClr val="C00000"/>
                </a:solidFill>
              </a:rPr>
              <a:t>Agenda</a:t>
            </a:r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2030</a:t>
            </a:r>
            <a:r>
              <a:rPr lang="it-IT" dirty="0"/>
              <a:t>, adottata dall’Assemblea Generale delle Nazioni Unite, è costituita da </a:t>
            </a:r>
            <a:r>
              <a:rPr lang="it-IT" b="1" dirty="0"/>
              <a:t>17 Obiettivi finalizzati all’eliminazione della povertà, alla protezione del pianeta e al raggiungimento di una prosperità diffusa</a:t>
            </a:r>
            <a:r>
              <a:rPr lang="it-IT" dirty="0"/>
              <a:t>. </a:t>
            </a:r>
          </a:p>
          <a:p>
            <a:r>
              <a:rPr lang="it-IT" dirty="0"/>
              <a:t>Gli obiettivi fanno riferimento a diversi domini dello sviluppo sociale ed economico e vengono affrontati attraverso un approccio integrato, finalizzato a realizzare un progresso </a:t>
            </a:r>
            <a:r>
              <a:rPr lang="it-IT" dirty="0" smtClean="0"/>
              <a:t>sostenibile</a:t>
            </a:r>
            <a:endParaRPr lang="it-IT" dirty="0"/>
          </a:p>
          <a:p>
            <a:endParaRPr lang="it-IT" dirty="0"/>
          </a:p>
          <a:p>
            <a:r>
              <a:rPr lang="it-IT" dirty="0"/>
              <a:t>L’Istat, come gli altri istituti nazionali di statistica, ha il compito di costruire l’informazione statistica necessaria al monitoraggio dell’Agenda 2030 per il nostro Paese e a contribuire alla realizzazione di questo progetto </a:t>
            </a:r>
            <a:r>
              <a:rPr lang="it-IT" dirty="0" smtClean="0"/>
              <a:t>globale</a:t>
            </a:r>
            <a:endParaRPr lang="it-IT" dirty="0"/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b="1" dirty="0"/>
              <a:t>Rapporto </a:t>
            </a:r>
            <a:r>
              <a:rPr lang="it-IT" b="1" dirty="0" err="1"/>
              <a:t>SDGs</a:t>
            </a:r>
            <a:r>
              <a:rPr lang="it-IT" b="1" dirty="0"/>
              <a:t> </a:t>
            </a:r>
            <a:r>
              <a:rPr lang="it-IT" dirty="0"/>
              <a:t>propone 123 indicatori, per un totale di </a:t>
            </a:r>
          </a:p>
          <a:p>
            <a:r>
              <a:rPr lang="it-IT" dirty="0"/>
              <a:t>303 misure statistiche nazionali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26831" y="946167"/>
            <a:ext cx="7584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RAPPORTO </a:t>
            </a:r>
            <a:r>
              <a:rPr lang="it-IT" b="1" dirty="0" err="1" smtClean="0"/>
              <a:t>SDGs</a:t>
            </a:r>
            <a:r>
              <a:rPr lang="it-IT" b="1" dirty="0" smtClean="0"/>
              <a:t> </a:t>
            </a:r>
            <a:r>
              <a:rPr lang="it-IT" b="1" dirty="0"/>
              <a:t>2019 </a:t>
            </a:r>
          </a:p>
          <a:p>
            <a:r>
              <a:rPr lang="it-IT" dirty="0"/>
              <a:t>INFORMAZIONI STATISTICHE PER L’AGENDA 2030 IN ITALIA</a:t>
            </a:r>
          </a:p>
        </p:txBody>
      </p:sp>
      <p:pic>
        <p:nvPicPr>
          <p:cNvPr id="5" name="Picture 4" descr="copertina Rapporto SDGs 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63" y="4556369"/>
            <a:ext cx="1141030" cy="16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46369" y="6278881"/>
            <a:ext cx="546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hlinkClick r:id="rId4"/>
              </a:rPr>
              <a:t>https://www.istat.it/it/files//2019/04/SDGs_2019.pdf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994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/>
          <a:stretch/>
        </p:blipFill>
        <p:spPr>
          <a:xfrm>
            <a:off x="0" y="1375508"/>
            <a:ext cx="9144000" cy="453580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33687" y="463269"/>
            <a:ext cx="827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Sustainable</a:t>
            </a:r>
            <a:r>
              <a:rPr lang="it-IT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Development </a:t>
            </a:r>
            <a:r>
              <a:rPr lang="it-IT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Goals</a:t>
            </a:r>
            <a:r>
              <a:rPr lang="it-IT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it-IT" b="1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SDGs</a:t>
            </a:r>
            <a:r>
              <a:rPr lang="it-IT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 – Obiettivi di sviluppo sostenibile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3687" y="919388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Rapporto 2019 </a:t>
            </a:r>
            <a:r>
              <a:rPr lang="it-IT" sz="1600" b="1" i="1" dirty="0"/>
              <a:t>in sintesi</a:t>
            </a:r>
          </a:p>
        </p:txBody>
      </p:sp>
    </p:spTree>
    <p:extLst>
      <p:ext uri="{BB962C8B-B14F-4D97-AF65-F5344CB8AC3E}">
        <p14:creationId xmlns:p14="http://schemas.microsoft.com/office/powerpoint/2010/main" val="10318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859338" y="5146675"/>
            <a:ext cx="34718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i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Rete territoriale per lo sviluppo della cultura statistica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01800" y="2214563"/>
            <a:ext cx="58483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5400" i="1" dirty="0" smtClean="0">
                <a:solidFill>
                  <a:srgbClr val="9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Grazie !</a:t>
            </a:r>
          </a:p>
        </p:txBody>
      </p:sp>
    </p:spTree>
    <p:extLst>
      <p:ext uri="{BB962C8B-B14F-4D97-AF65-F5344CB8AC3E}">
        <p14:creationId xmlns:p14="http://schemas.microsoft.com/office/powerpoint/2010/main" val="22369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9"/>
          <p:cNvSpPr txBox="1">
            <a:spLocks noChangeArrowheads="1"/>
          </p:cNvSpPr>
          <p:nvPr/>
        </p:nvSpPr>
        <p:spPr bwMode="auto">
          <a:xfrm>
            <a:off x="777875" y="1789430"/>
            <a:ext cx="7985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382588" indent="-192088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Times" charset="0"/>
              <a:buChar char="•"/>
              <a:defRPr/>
            </a:pPr>
            <a:r>
              <a:rPr lang="it-IT" altLang="it-IT" dirty="0">
                <a:solidFill>
                  <a:srgbClr val="777777"/>
                </a:solidFill>
                <a:latin typeface="+mn-lt"/>
              </a:rPr>
              <a:t>Rapporti di densità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Times" charset="0"/>
              <a:buChar char="•"/>
              <a:defRPr/>
            </a:pPr>
            <a:r>
              <a:rPr lang="it-IT" altLang="it-IT" dirty="0">
                <a:solidFill>
                  <a:srgbClr val="777777"/>
                </a:solidFill>
                <a:latin typeface="+mn-lt"/>
              </a:rPr>
              <a:t>Rapporti di coesistenza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Times" charset="0"/>
              <a:buChar char="•"/>
              <a:defRPr/>
            </a:pPr>
            <a:r>
              <a:rPr lang="it-IT" altLang="it-IT" dirty="0">
                <a:solidFill>
                  <a:srgbClr val="777777"/>
                </a:solidFill>
                <a:latin typeface="+mn-lt"/>
              </a:rPr>
              <a:t>Rapporti di composizione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Times" charset="0"/>
              <a:buChar char="•"/>
              <a:defRPr/>
            </a:pPr>
            <a:r>
              <a:rPr lang="it-IT" altLang="it-IT" dirty="0">
                <a:solidFill>
                  <a:srgbClr val="777777"/>
                </a:solidFill>
                <a:latin typeface="+mn-lt"/>
              </a:rPr>
              <a:t>Rapporti di derivazione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Times" charset="0"/>
              <a:buChar char="•"/>
              <a:defRPr/>
            </a:pPr>
            <a:r>
              <a:rPr lang="it-IT" altLang="it-IT" dirty="0">
                <a:solidFill>
                  <a:srgbClr val="777777"/>
                </a:solidFill>
                <a:latin typeface="+mn-lt"/>
              </a:rPr>
              <a:t>Numeri </a:t>
            </a:r>
            <a:r>
              <a:rPr lang="it-IT" altLang="it-IT" dirty="0" smtClean="0">
                <a:solidFill>
                  <a:srgbClr val="777777"/>
                </a:solidFill>
                <a:latin typeface="+mn-lt"/>
              </a:rPr>
              <a:t>Indice </a:t>
            </a:r>
            <a:r>
              <a:rPr lang="it-IT" altLang="it-IT" i="1" dirty="0">
                <a:solidFill>
                  <a:srgbClr val="777777"/>
                </a:solidFill>
                <a:latin typeface="+mn-lt"/>
              </a:rPr>
              <a:t>(approfondimento)</a:t>
            </a:r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0" y="4095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Rapporti statistici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9AA1BB-B757-4758-8AB3-A8320AF710E6}"/>
              </a:ext>
            </a:extLst>
          </p:cNvPr>
          <p:cNvSpPr>
            <a:spLocks/>
          </p:cNvSpPr>
          <p:nvPr/>
        </p:nvSpPr>
        <p:spPr bwMode="auto">
          <a:xfrm>
            <a:off x="0" y="109538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</a:rPr>
              <a:t>Rapporti di densità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8C2472C-2518-4B4E-8C35-CA2E1AEA333D}"/>
              </a:ext>
            </a:extLst>
          </p:cNvPr>
          <p:cNvSpPr txBox="1"/>
          <p:nvPr/>
        </p:nvSpPr>
        <p:spPr>
          <a:xfrm>
            <a:off x="977993" y="1462461"/>
            <a:ext cx="6964735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Questi particolari tipi di rapporti statistici si hanno quando la relazione logica tra numeratore e denominatore ha a che fare con l’ADDENSARSI o l’affollamento di qualcosa rispetto a qualcos’altro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Possono essere calcolati con riferimento allo spazio, al tempo (in questo caso diventano </a:t>
            </a:r>
            <a:r>
              <a:rPr lang="it-IT" i="1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RAPPORTI </a:t>
            </a:r>
            <a:r>
              <a:rPr lang="it-IT" i="1" dirty="0" err="1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DI</a:t>
            </a:r>
            <a:r>
              <a:rPr lang="it-IT" i="1" dirty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 </a:t>
            </a:r>
            <a:r>
              <a:rPr lang="it-IT" i="1" dirty="0" smtClean="0">
                <a:solidFill>
                  <a:srgbClr val="595959"/>
                </a:solidFill>
                <a:latin typeface="Verdana" charset="0"/>
                <a:ea typeface="ＭＳ Ｐゴシック" charset="-128"/>
              </a:rPr>
              <a:t>FREQUENZA)</a:t>
            </a:r>
            <a:endParaRPr lang="it-IT" i="1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i="1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Si possono calcolare confrontando grandezze statistiche</a:t>
            </a:r>
          </a:p>
          <a:p>
            <a:pPr>
              <a:defRPr/>
            </a:pPr>
            <a:r>
              <a:rPr lang="it-IT" altLang="it-IT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.	</a:t>
            </a:r>
            <a:r>
              <a:rPr lang="it-IT" altLang="it-IT" dirty="0">
                <a:solidFill>
                  <a:srgbClr val="505150"/>
                </a:solidFill>
                <a:ea typeface="ＭＳ Ｐゴシック" panose="020B0600070205080204" pitchFamily="34" charset="-128"/>
              </a:rPr>
              <a:t>che siano entrambe </a:t>
            </a:r>
            <a:r>
              <a:rPr lang="it-IT" altLang="it-IT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flussi </a:t>
            </a:r>
            <a:r>
              <a:rPr lang="it-IT" altLang="it-IT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(riferite ad un intervallo temporale)</a:t>
            </a:r>
            <a:endParaRPr lang="it-IT" altLang="it-IT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it-IT" altLang="it-IT" dirty="0">
                <a:ea typeface="ＭＳ Ｐゴシック" panose="020B0600070205080204" pitchFamily="34" charset="-128"/>
              </a:rPr>
              <a:t>.	</a:t>
            </a:r>
            <a:r>
              <a:rPr lang="it-IT" altLang="it-IT" dirty="0">
                <a:solidFill>
                  <a:srgbClr val="505150"/>
                </a:solidFill>
                <a:ea typeface="ＭＳ Ｐゴシック" panose="020B0600070205080204" pitchFamily="34" charset="-128"/>
              </a:rPr>
              <a:t>entrambe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stock (</a:t>
            </a:r>
            <a:r>
              <a:rPr lang="it-IT" altLang="it-IT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riferite ad un istante temporale</a:t>
            </a:r>
            <a:r>
              <a:rPr lang="it-IT" altLang="it-IT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>
              <a:defRPr/>
            </a:pPr>
            <a:r>
              <a:rPr lang="it-IT" altLang="it-IT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.	</a:t>
            </a:r>
            <a:r>
              <a:rPr lang="it-IT" altLang="it-IT" dirty="0">
                <a:solidFill>
                  <a:srgbClr val="505150"/>
                </a:solidFill>
                <a:ea typeface="ＭＳ Ｐゴシック" panose="020B0600070205080204" pitchFamily="34" charset="-128"/>
              </a:rPr>
              <a:t>un flusso e uno stock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600" i="1" dirty="0">
              <a:solidFill>
                <a:srgbClr val="595959"/>
              </a:solidFill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9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/>
          </p:cNvSpPr>
          <p:nvPr/>
        </p:nvSpPr>
        <p:spPr bwMode="auto">
          <a:xfrm>
            <a:off x="-95250" y="177800"/>
            <a:ext cx="9239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Esempi</a:t>
            </a:r>
          </a:p>
        </p:txBody>
      </p:sp>
      <p:pic>
        <p:nvPicPr>
          <p:cNvPr id="24582" name="Picture 2" descr="http://www.sassiland.com/public/foto/notizie_2013/images/ista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1579563"/>
            <a:ext cx="17399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05600" y="1553667"/>
            <a:ext cx="3332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Densità della popolazione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05600" y="2955409"/>
            <a:ext cx="42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Indice di alunni iscritti per classe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05600" y="4392738"/>
            <a:ext cx="549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</a:rPr>
              <a:t>Numero medio di componenti della famiglia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31697" y="1996168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Popolazione</a:t>
            </a:r>
          </a:p>
          <a:p>
            <a:pPr algn="ctr"/>
            <a:r>
              <a:rPr lang="it-IT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Superficie territoriale in Kmq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099840" y="3461567"/>
            <a:ext cx="4047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di alunni della scuola</a:t>
            </a:r>
          </a:p>
          <a:p>
            <a:pPr algn="ctr"/>
            <a:r>
              <a:rPr lang="it-IT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di classi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974006" y="4866944"/>
            <a:ext cx="4299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Popolazione che vive in </a:t>
            </a:r>
            <a:r>
              <a:rPr lang="it-IT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</a:p>
          <a:p>
            <a:pPr algn="ctr"/>
            <a:r>
              <a:rPr lang="it-IT" sz="2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Totale delle famiglie</a:t>
            </a:r>
          </a:p>
        </p:txBody>
      </p:sp>
      <p:cxnSp>
        <p:nvCxnSpPr>
          <p:cNvPr id="6" name="Connettore 1 5"/>
          <p:cNvCxnSpPr>
            <a:stCxn id="11" idx="1"/>
            <a:endCxn id="11" idx="3"/>
          </p:cNvCxnSpPr>
          <p:nvPr/>
        </p:nvCxnSpPr>
        <p:spPr>
          <a:xfrm>
            <a:off x="2131697" y="2411667"/>
            <a:ext cx="393409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stCxn id="12" idx="1"/>
            <a:endCxn id="12" idx="3"/>
          </p:cNvCxnSpPr>
          <p:nvPr/>
        </p:nvCxnSpPr>
        <p:spPr>
          <a:xfrm>
            <a:off x="2099840" y="3877066"/>
            <a:ext cx="404790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13" idx="1"/>
            <a:endCxn id="13" idx="3"/>
          </p:cNvCxnSpPr>
          <p:nvPr/>
        </p:nvCxnSpPr>
        <p:spPr>
          <a:xfrm>
            <a:off x="1974006" y="5282443"/>
            <a:ext cx="42995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C:\Users\user\AppData\Local\Microsoft\Windows\INetCache\IE\C5TJ0JDD\scuola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1552" y="3217888"/>
            <a:ext cx="1299172" cy="1074676"/>
          </a:xfrm>
          <a:prstGeom prst="rect">
            <a:avLst/>
          </a:prstGeom>
          <a:noFill/>
        </p:spPr>
      </p:pic>
      <p:pic>
        <p:nvPicPr>
          <p:cNvPr id="1026" name="Picture 2" descr="Risultato immagini per famiglia diseg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4866944"/>
            <a:ext cx="1879444" cy="11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/>
          </p:cNvSpPr>
          <p:nvPr/>
        </p:nvSpPr>
        <p:spPr bwMode="auto">
          <a:xfrm>
            <a:off x="490538" y="344488"/>
            <a:ext cx="8653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Numero medio di componenti per famiglia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36C767F-66F4-4F11-8957-5625C3418248}"/>
              </a:ext>
            </a:extLst>
          </p:cNvPr>
          <p:cNvSpPr txBox="1"/>
          <p:nvPr/>
        </p:nvSpPr>
        <p:spPr>
          <a:xfrm>
            <a:off x="5186363" y="1651950"/>
            <a:ext cx="31180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 numero medio di componenti per famiglia è sceso da 2,7 (media 1996-1997) a 2,4 (media 2016-2017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Nello stesso periodo sono aumentate le famiglie unipersonali: dal 20,8 per cento al 31,9 per </a:t>
            </a:r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cento</a:t>
            </a:r>
          </a:p>
          <a:p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Mentre le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famiglie numerose – ovvero quelle con cinque o più componenti – hanno mostrato un sensibile calo (dal 7,9 per cento al 5,3 per cento)</a:t>
            </a:r>
          </a:p>
          <a:p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it-IT" sz="1400" dirty="0">
                <a:solidFill>
                  <a:srgbClr val="FF0000"/>
                </a:solidFill>
              </a:rPr>
              <a:t>Una famiglia su tre è dunque costituita da una sola persona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179FCFF7-E817-4877-989D-B672080FF415}"/>
              </a:ext>
            </a:extLst>
          </p:cNvPr>
          <p:cNvSpPr/>
          <p:nvPr/>
        </p:nvSpPr>
        <p:spPr>
          <a:xfrm>
            <a:off x="311085" y="461592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900" dirty="0"/>
              <a:t>Fonte: Istat, Indagine multiscopo “Aspetti della vita quotidiana” (R)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66F3F5AF-80BC-42D9-83B3-FBEF8F930C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12" t="-567" r="812" b="-7795"/>
          <a:stretch/>
        </p:blipFill>
        <p:spPr>
          <a:xfrm>
            <a:off x="311085" y="1749633"/>
            <a:ext cx="4837569" cy="281293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CasellaDiTesto 1"/>
          <p:cNvSpPr txBox="1"/>
          <p:nvPr/>
        </p:nvSpPr>
        <p:spPr>
          <a:xfrm>
            <a:off x="2504447" y="1696284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636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0"/>
          <p:cNvSpPr txBox="1">
            <a:spLocks noChangeArrowheads="1"/>
          </p:cNvSpPr>
          <p:nvPr/>
        </p:nvSpPr>
        <p:spPr bwMode="auto">
          <a:xfrm>
            <a:off x="99588" y="2861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urier New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“</a:t>
            </a:r>
            <a:r>
              <a:rPr lang="it-IT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Statistichiamo</a:t>
            </a:r>
            <a:r>
              <a:rPr lang="it-IT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” un po'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71588" y="902416"/>
            <a:ext cx="381150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Il rapporto fra il numero degli alunni che frequentano una data scuola ed il numero delle classi di quella scuola è un altro </a:t>
            </a:r>
            <a:r>
              <a:rPr lang="it-IT" altLang="it-IT" sz="1600" b="1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Rapporto di </a:t>
            </a:r>
            <a:r>
              <a:rPr lang="it-IT" altLang="it-IT" sz="1600" b="1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densità</a:t>
            </a:r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Il numero medio di alunni per classe più elevato, nel 2018, </a:t>
            </a:r>
            <a:r>
              <a:rPr lang="it-IT" altLang="it-IT" sz="1600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si </a:t>
            </a:r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registra </a:t>
            </a:r>
          </a:p>
          <a:p>
            <a:pPr eaLnBrk="1" hangingPunct="1"/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al Nord-est mentre il più basso nelle </a:t>
            </a:r>
            <a:r>
              <a:rPr lang="it-IT" altLang="it-IT" sz="1600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Isole</a:t>
            </a:r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Il tasso più basso si osserva</a:t>
            </a:r>
          </a:p>
          <a:p>
            <a:pPr algn="just" eaLnBrk="1" hangingPunct="1">
              <a:buFontTx/>
              <a:buChar char="•"/>
            </a:pPr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 in Sardegna 18,3</a:t>
            </a:r>
          </a:p>
          <a:p>
            <a:pPr algn="just" eaLnBrk="1" hangingPunct="1">
              <a:buFontTx/>
              <a:buChar char="•"/>
            </a:pPr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 in </a:t>
            </a:r>
            <a:r>
              <a:rPr lang="it-IT" altLang="it-IT" sz="1600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Calabria </a:t>
            </a:r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18,4 </a:t>
            </a:r>
          </a:p>
          <a:p>
            <a:pPr algn="just" eaLnBrk="1" hangingPunct="1"/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Entrambi sono al di sotto della media </a:t>
            </a:r>
            <a:r>
              <a:rPr lang="it-IT" altLang="it-IT" sz="1600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nazionale </a:t>
            </a:r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(20,9</a:t>
            </a:r>
            <a:r>
              <a:rPr lang="it-IT" altLang="it-IT" sz="1600" dirty="0" smtClean="0">
                <a:solidFill>
                  <a:srgbClr val="5F5F5F"/>
                </a:solidFill>
                <a:ea typeface="ＭＳ Ｐゴシック" panose="020B0600070205080204" pitchFamily="34" charset="-128"/>
              </a:rPr>
              <a:t>)</a:t>
            </a:r>
            <a:endParaRPr lang="it-IT" altLang="it-IT" sz="1600" dirty="0">
              <a:solidFill>
                <a:srgbClr val="5F5F5F"/>
              </a:solidFill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it-IT" altLang="it-IT" sz="1600" dirty="0">
                <a:solidFill>
                  <a:srgbClr val="5F5F5F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2604"/>
              </p:ext>
            </p:extLst>
          </p:nvPr>
        </p:nvGraphicFramePr>
        <p:xfrm>
          <a:off x="516047" y="747861"/>
          <a:ext cx="3947312" cy="5216208"/>
        </p:xfrm>
        <a:graphic>
          <a:graphicData uri="http://schemas.openxmlformats.org/drawingml/2006/table">
            <a:tbl>
              <a:tblPr/>
              <a:tblGrid>
                <a:gridCol w="1553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1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71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6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551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Scuole: Secondaria di I grado - scuole, classi e alunni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Anno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2018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65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Tipo dato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Scuole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Classi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Iscritti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Iscritti per classe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2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latin typeface="Verdana"/>
                        </a:rPr>
                        <a:t>Territorio</a:t>
                      </a:r>
                    </a:p>
                  </a:txBody>
                  <a:tcPr marL="3791" marR="3791" marT="37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i="0" u="none" strike="noStrike" dirty="0">
                          <a:latin typeface="Verdana"/>
                        </a:rPr>
                        <a:t>  Nord-ovest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2074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20772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446989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21.5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Piemonte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571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5571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116875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64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Valle d'Aosta / Vallée d'</a:t>
                      </a:r>
                      <a:r>
                        <a:rPr lang="it-IT" sz="900" b="0" i="0" u="none" strike="noStrike" dirty="0" err="1">
                          <a:latin typeface="Verdana"/>
                        </a:rPr>
                        <a:t>Aoste</a:t>
                      </a:r>
                      <a:endParaRPr lang="it-IT" sz="900" b="0" i="0" u="none" strike="noStrike" dirty="0">
                        <a:latin typeface="Verdana"/>
                      </a:endParaRP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21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177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3600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20.3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Liguria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193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1785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38344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21.5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latin typeface="Verdana"/>
                        </a:rPr>
                        <a:t>    Lombardia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1289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13239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288170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21.8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i="0" u="none" strike="noStrike" dirty="0">
                          <a:latin typeface="Verdana"/>
                        </a:rPr>
                        <a:t>  Nord-est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1477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latin typeface="Arial"/>
                        </a:rPr>
                        <a:t>15318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330113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21.6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64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Trentino Alto Adige / </a:t>
                      </a:r>
                      <a:r>
                        <a:rPr lang="it-IT" sz="900" b="0" i="0" u="none" strike="noStrike" dirty="0" err="1">
                          <a:latin typeface="Verdana"/>
                        </a:rPr>
                        <a:t>Südtirol</a:t>
                      </a:r>
                      <a:endParaRPr lang="it-IT" sz="900" b="0" i="0" u="none" strike="noStrike" dirty="0">
                        <a:latin typeface="Verdana"/>
                      </a:endParaRP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175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1672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34087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20.4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64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Provincia Autonoma Bolzano / </a:t>
                      </a:r>
                      <a:r>
                        <a:rPr lang="it-IT" sz="900" b="0" i="0" u="none" strike="noStrike" dirty="0" err="1">
                          <a:latin typeface="Verdana"/>
                        </a:rPr>
                        <a:t>Bozen</a:t>
                      </a:r>
                      <a:endParaRPr lang="it-IT" sz="900" b="0" i="0" u="none" strike="noStrike" dirty="0">
                        <a:latin typeface="Verdana"/>
                      </a:endParaRP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91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887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17337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19.5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64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Provincia Autonoma Trento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84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785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16750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21.3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Veneto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653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6637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142467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21.5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latin typeface="Verdana"/>
                        </a:rPr>
                        <a:t>    Friuli-Venezia Giulia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168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1564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31884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20.4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>
                          <a:latin typeface="Verdana"/>
                        </a:rPr>
                        <a:t>    Emilia-Romagna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481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5445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121675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22.3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i="0" u="none" strike="noStrike" dirty="0">
                          <a:latin typeface="Verdana"/>
                        </a:rPr>
                        <a:t>  Centro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1427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15292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327981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21.4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Toscana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423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4545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100108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Umbria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115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1137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23873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Marche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228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1925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41516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21.6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Lazio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661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7685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162484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21.1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i="0" u="none" strike="noStrike" dirty="0">
                          <a:latin typeface="Verdana"/>
                        </a:rPr>
                        <a:t>  Sud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2092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21358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428621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20.1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Abruzzo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220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1762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34725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19.7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Molise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72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411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7679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18.7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Campania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784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9675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193447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20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Puglia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426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5604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120882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21.6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Basilicata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137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837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15486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18.5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Calabria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453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3069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56402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18.4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i="0" u="none" strike="noStrike" dirty="0">
                          <a:latin typeface="Verdana"/>
                        </a:rPr>
                        <a:t>  Isole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994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9999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197568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19.8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Sicilia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673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7733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156039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20.2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0715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0" i="0" u="none" strike="noStrike" dirty="0">
                          <a:latin typeface="Verdana"/>
                        </a:rPr>
                        <a:t>    Sardegna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321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2266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latin typeface="Arial"/>
                        </a:rPr>
                        <a:t>41529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latin typeface="Arial"/>
                        </a:rPr>
                        <a:t>18.3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95517">
                <a:tc>
                  <a:txBody>
                    <a:bodyPr/>
                    <a:lstStyle/>
                    <a:p>
                      <a:pPr algn="l" fontAlgn="t"/>
                      <a:r>
                        <a:rPr lang="it-IT" sz="900" b="1" i="0" u="none" strike="noStrike" dirty="0">
                          <a:latin typeface="Verdana"/>
                        </a:rPr>
                        <a:t>Italia</a:t>
                      </a:r>
                    </a:p>
                  </a:txBody>
                  <a:tcPr marL="3791" marR="3791" marT="37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8064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82739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latin typeface="Arial"/>
                        </a:rPr>
                        <a:t>1731272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latin typeface="Arial"/>
                        </a:rPr>
                        <a:t>20.9</a:t>
                      </a:r>
                    </a:p>
                  </a:txBody>
                  <a:tcPr marL="3791" marR="3791" marT="3791" marB="0" anchor="b">
                    <a:lnL w="6350" cap="flat" cmpd="sng" algn="ctr">
                      <a:solidFill>
                        <a:srgbClr val="FFFFCC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  <p:sp>
        <p:nvSpPr>
          <p:cNvPr id="7" name="Ovale 6"/>
          <p:cNvSpPr/>
          <p:nvPr/>
        </p:nvSpPr>
        <p:spPr>
          <a:xfrm>
            <a:off x="4074060" y="5304257"/>
            <a:ext cx="506994" cy="2589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8" name="Ovale 7"/>
          <p:cNvSpPr/>
          <p:nvPr/>
        </p:nvSpPr>
        <p:spPr>
          <a:xfrm>
            <a:off x="4104236" y="2203163"/>
            <a:ext cx="506993" cy="2451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"/>
          <p:cNvSpPr>
            <a:spLocks noChangeArrowheads="1"/>
          </p:cNvSpPr>
          <p:nvPr/>
        </p:nvSpPr>
        <p:spPr bwMode="auto">
          <a:xfrm>
            <a:off x="398351" y="5996377"/>
            <a:ext cx="708886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fontAlgn="b">
              <a:buNone/>
            </a:pPr>
            <a:r>
              <a:rPr lang="it-IT" sz="700" dirty="0">
                <a:solidFill>
                  <a:srgbClr val="000000"/>
                </a:solidFill>
                <a:latin typeface="Verdana"/>
              </a:rPr>
              <a:t>Fonte: </a:t>
            </a:r>
            <a:r>
              <a:rPr lang="it-IT" sz="700" dirty="0"/>
              <a:t>Ministero dell'Istruzione, dell'Università e della Ricerca sulle scuole dell'Infanzia, Primarie, Secondarie di primo e secondo grado</a:t>
            </a:r>
            <a:endParaRPr lang="it-IT" sz="700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2049" name="Picture 1" descr="C:\Users\user\AppData\Local\Microsoft\Windows\INetCache\IE\C5TJ0JDD\scuol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3557" y="4889393"/>
            <a:ext cx="1299172" cy="107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9"/>
          <p:cNvSpPr txBox="1">
            <a:spLocks noChangeArrowheads="1"/>
          </p:cNvSpPr>
          <p:nvPr/>
        </p:nvSpPr>
        <p:spPr bwMode="auto">
          <a:xfrm>
            <a:off x="685705" y="1662581"/>
            <a:ext cx="777258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000" dirty="0">
                <a:solidFill>
                  <a:srgbClr val="505150"/>
                </a:solidFill>
                <a:latin typeface="+mn-lt"/>
              </a:rPr>
              <a:t>Mettono a confronto la frequenza o la quantità corrispondente ad una modalità e la frequenza o la quantità corrispondente ad un’altra modalità di uno stesso </a:t>
            </a:r>
            <a:r>
              <a:rPr lang="it-IT" altLang="it-IT" sz="2000" dirty="0" smtClean="0">
                <a:solidFill>
                  <a:srgbClr val="505150"/>
                </a:solidFill>
                <a:latin typeface="+mn-lt"/>
              </a:rPr>
              <a:t>collettivo</a:t>
            </a:r>
            <a:endParaRPr lang="it-IT" altLang="it-IT" sz="2000" dirty="0">
              <a:solidFill>
                <a:srgbClr val="505150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2000" b="1" dirty="0" smtClean="0">
                <a:latin typeface="+mn-lt"/>
              </a:rPr>
              <a:t>Esempi: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2000" i="1" dirty="0" smtClean="0">
                <a:latin typeface="+mn-lt"/>
              </a:rPr>
              <a:t>il </a:t>
            </a:r>
            <a:r>
              <a:rPr lang="it-IT" altLang="it-IT" sz="2000" i="1" dirty="0">
                <a:latin typeface="+mn-lt"/>
              </a:rPr>
              <a:t>rapporto dei sessi alla nascita, l’indice di mascolinità, l’indice di vecchiaia, il tasso di occupazione femminile (25-49 anni) con figli e senza figli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2000" dirty="0">
                <a:latin typeface="+mn-lt"/>
              </a:rPr>
              <a:t>La somma del numeratore e del denominatore insieme rappresentano la totalità del fenomeno preso in considerazione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it-IT" altLang="it-IT" sz="2000" i="1" dirty="0"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endParaRPr lang="it-IT" altLang="it-IT" sz="2000" i="1" dirty="0"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47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Rapporti di Coesistenza	</a:t>
            </a:r>
          </a:p>
        </p:txBody>
      </p:sp>
    </p:spTree>
    <p:extLst>
      <p:ext uri="{BB962C8B-B14F-4D97-AF65-F5344CB8AC3E}">
        <p14:creationId xmlns:p14="http://schemas.microsoft.com/office/powerpoint/2010/main" val="111023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pporti e indicatori statistici [modalità compatibilità]" id="{C4F474D3-6FA7-4ABB-A3E6-B65837FA26C0}" vid="{8941FC6E-CFFD-4D4F-B321-6275372BFE4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Rapporti e indicatori statistici</Template>
  <TotalTime>3075</TotalTime>
  <Words>2760</Words>
  <Application>Microsoft Office PowerPoint</Application>
  <PresentationFormat>Presentazione su schermo (4:3)</PresentationFormat>
  <Paragraphs>520</Paragraphs>
  <Slides>34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Comic Sans MS</vt:lpstr>
      <vt:lpstr>Courier New</vt:lpstr>
      <vt:lpstr>Times</vt:lpstr>
      <vt:lpstr>Times New Roman</vt:lpstr>
      <vt:lpstr>Verdana</vt:lpstr>
      <vt:lpstr>Wingdings</vt:lpstr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“Statistichiamo” un po'</vt:lpstr>
      <vt:lpstr>Tassi di fecondità specifici  </vt:lpstr>
      <vt:lpstr>Uno sguardo all’Europa…</vt:lpstr>
      <vt:lpstr>Presentazione standard di PowerPoint</vt:lpstr>
      <vt:lpstr>Numeri Indice</vt:lpstr>
      <vt:lpstr>Numeri Indice</vt:lpstr>
      <vt:lpstr>Presentazione standard di PowerPoint</vt:lpstr>
      <vt:lpstr>Presentazione standard di PowerPoint</vt:lpstr>
      <vt:lpstr>Perché calcolare i rapporti statistici?</vt:lpstr>
      <vt:lpstr>Rilevazione Incidenti Stradali con lesioni a persone  Indicatori di mortalità e lesività anno 2018</vt:lpstr>
      <vt:lpstr>BES</vt:lpstr>
      <vt:lpstr>Le dimensioni del Rapporto BES - Istat  134 indicatori raggruppati in 12 dimensioni del benessere </vt:lpstr>
      <vt:lpstr>Quale sviluppo?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Rete per la promozione della cultura statistica</dc:creator>
  <cp:keywords>S1.A5;Rapporti Statistici</cp:keywords>
  <cp:lastModifiedBy>Barbara Ascari</cp:lastModifiedBy>
  <cp:revision>159</cp:revision>
  <dcterms:created xsi:type="dcterms:W3CDTF">2015-08-18T06:39:42Z</dcterms:created>
  <dcterms:modified xsi:type="dcterms:W3CDTF">2020-05-04T18:37:42Z</dcterms:modified>
</cp:coreProperties>
</file>