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429" r:id="rId2"/>
    <p:sldId id="421" r:id="rId3"/>
    <p:sldId id="422" r:id="rId4"/>
    <p:sldId id="423" r:id="rId5"/>
    <p:sldId id="424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20" r:id="rId16"/>
    <p:sldId id="408" r:id="rId17"/>
    <p:sldId id="425" r:id="rId18"/>
    <p:sldId id="430" r:id="rId1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CF44DF43-5DCC-44A2-AE0D-B106D7B306AD}">
          <p14:sldIdLst>
            <p14:sldId id="429"/>
            <p14:sldId id="421"/>
            <p14:sldId id="422"/>
            <p14:sldId id="423"/>
            <p14:sldId id="424"/>
          </p14:sldIdLst>
        </p14:section>
        <p14:section name="Sezione senza titolo" id="{2A699B7D-0512-48B8-B5AD-9BC0BEAF3111}">
          <p14:sldIdLst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20"/>
            <p14:sldId id="408"/>
            <p14:sldId id="425"/>
            <p14:sldId id="4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54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  <p:cmAuthor id="1" name="user" initials="u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150"/>
    <a:srgbClr val="7F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9312" autoAdjust="0"/>
  </p:normalViewPr>
  <p:slideViewPr>
    <p:cSldViewPr snapToGrid="0" snapToObjects="1" showGuides="1">
      <p:cViewPr varScale="1">
        <p:scale>
          <a:sx n="78" d="100"/>
          <a:sy n="78" d="100"/>
        </p:scale>
        <p:origin x="1608" y="84"/>
      </p:cViewPr>
      <p:guideLst>
        <p:guide orient="horz" pos="1354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02443-FBCD-464B-A641-477EEE59C588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405DF-48F5-439D-A6F6-8C44BB03A8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35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521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5553" y="8685331"/>
            <a:ext cx="29708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49" tIns="44873" rIns="89749" bIns="448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28869DA-4345-478C-B4C0-FB7EB45B0127}" type="slidenum">
              <a:rPr lang="en-GB" altLang="it-IT" b="0">
                <a:cs typeface="Arial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GB" altLang="it-IT" b="0"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Modificata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la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descrizione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e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inseriti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cerchietti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per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indicare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funzione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, ok </a:t>
            </a:r>
          </a:p>
        </p:txBody>
      </p:sp>
    </p:spTree>
    <p:extLst>
      <p:ext uri="{BB962C8B-B14F-4D97-AF65-F5344CB8AC3E}">
        <p14:creationId xmlns:p14="http://schemas.microsoft.com/office/powerpoint/2010/main" val="3663473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5553" y="8685331"/>
            <a:ext cx="29708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49" tIns="44873" rIns="89749" bIns="448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D30E67-87E7-43A5-B125-D93758C3A837}" type="slidenum">
              <a:rPr lang="en-GB" altLang="it-IT" b="0">
                <a:cs typeface="Arial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GB" altLang="it-IT" b="0"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Modificata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baseline="0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la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descrizione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in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quanto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mancava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il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riferimento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alla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struttura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della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tabella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e ai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vari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passaggi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della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funzione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conta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se</a:t>
            </a:r>
          </a:p>
        </p:txBody>
      </p:sp>
    </p:spTree>
    <p:extLst>
      <p:ext uri="{BB962C8B-B14F-4D97-AF65-F5344CB8AC3E}">
        <p14:creationId xmlns:p14="http://schemas.microsoft.com/office/powerpoint/2010/main" val="1787604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5553" y="8685331"/>
            <a:ext cx="29708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49" tIns="44873" rIns="89749" bIns="448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36D096-1E0B-4B5A-8962-3A6745BBB736}" type="slidenum">
              <a:rPr lang="en-GB" altLang="it-IT" b="0">
                <a:cs typeface="Arial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GB" altLang="it-IT" b="0"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modificata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slide con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gli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ultimi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dati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del 2019</a:t>
            </a:r>
          </a:p>
        </p:txBody>
      </p:sp>
    </p:spTree>
    <p:extLst>
      <p:ext uri="{BB962C8B-B14F-4D97-AF65-F5344CB8AC3E}">
        <p14:creationId xmlns:p14="http://schemas.microsoft.com/office/powerpoint/2010/main" val="4123404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5553" y="8685331"/>
            <a:ext cx="29708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49" tIns="44873" rIns="89749" bIns="448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4FE00A-2849-4F78-AA1D-4F2C27B83F74}" type="slidenum">
              <a:rPr lang="en-GB" altLang="it-IT" b="0">
                <a:cs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GB" altLang="it-IT" b="0">
              <a:cs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Aggiornata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la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tavola</a:t>
            </a:r>
            <a:endParaRPr lang="en-GB" altLang="it-IT" dirty="0">
              <a:latin typeface="Arial" charset="0"/>
              <a:ea typeface="ＭＳ Ｐゴシック" pitchFamily="34" charset="-128"/>
            </a:endParaRPr>
          </a:p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Modificato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il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 smtClean="0">
                <a:latin typeface="Arial" charset="0"/>
                <a:ea typeface="ＭＳ Ｐゴシック" pitchFamily="34" charset="-128"/>
              </a:rPr>
              <a:t>commento</a:t>
            </a:r>
            <a:endParaRPr lang="en-GB" altLang="it-IT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4901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5553" y="8685331"/>
            <a:ext cx="29708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49" tIns="44873" rIns="89749" bIns="448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B8DC91-2A3A-41D2-B633-53BC11DC9BCF}" type="slidenum">
              <a:rPr lang="en-GB" altLang="it-IT" b="0">
                <a:cs typeface="Arial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GB" altLang="it-IT" b="0"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Aggiornata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la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tavola</a:t>
            </a:r>
            <a:endParaRPr lang="en-GB" altLang="it-IT" dirty="0">
              <a:latin typeface="Arial" charset="0"/>
              <a:ea typeface="ＭＳ Ｐゴシック" pitchFamily="34" charset="-128"/>
            </a:endParaRPr>
          </a:p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Specificato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solo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che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frequenze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relative se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collettivi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hanno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uguale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numerosità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e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percentuali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se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diversa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Modificato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il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comment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alla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tavola</a:t>
            </a:r>
            <a:endParaRPr lang="en-GB" altLang="it-IT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3335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553" y="8685331"/>
            <a:ext cx="29708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49" tIns="44873" rIns="89749" bIns="448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4407DA-15BC-4C4A-9ADE-7661A9191A75}" type="slidenum">
              <a:rPr lang="en-GB" altLang="it-IT" b="0">
                <a:cs typeface="Arial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GB" altLang="it-IT" b="0">
              <a:cs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Aggiunta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nuova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slide </a:t>
            </a:r>
          </a:p>
        </p:txBody>
      </p:sp>
    </p:spTree>
    <p:extLst>
      <p:ext uri="{BB962C8B-B14F-4D97-AF65-F5344CB8AC3E}">
        <p14:creationId xmlns:p14="http://schemas.microsoft.com/office/powerpoint/2010/main" val="4069415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5553" y="8685331"/>
            <a:ext cx="29708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49" tIns="44873" rIns="89749" bIns="448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CB4C34-4D94-4D85-9B37-6F2DD4B25FF4}" type="slidenum">
              <a:rPr lang="en-GB" altLang="it-IT" b="0">
                <a:cs typeface="Arial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GB" altLang="it-IT" b="0">
              <a:cs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Aggiornata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la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tavola</a:t>
            </a:r>
            <a:endParaRPr lang="en-GB" altLang="it-IT" dirty="0">
              <a:latin typeface="Arial" charset="0"/>
              <a:ea typeface="ＭＳ Ｐゴシック" pitchFamily="34" charset="-128"/>
            </a:endParaRPr>
          </a:p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Modificato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solo la prima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didascalia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i="1" dirty="0" err="1">
                <a:latin typeface="Arial" charset="0"/>
                <a:ea typeface="ＭＳ Ｐゴシック" pitchFamily="34" charset="-128"/>
              </a:rPr>
              <a:t>prende</a:t>
            </a:r>
            <a:r>
              <a:rPr lang="en-GB" altLang="it-IT" i="1" dirty="0">
                <a:latin typeface="Arial" charset="0"/>
                <a:ea typeface="ＭＳ Ｐゴシック" pitchFamily="34" charset="-128"/>
              </a:rPr>
              <a:t> in </a:t>
            </a:r>
            <a:r>
              <a:rPr lang="en-GB" altLang="it-IT" i="1" dirty="0" err="1">
                <a:latin typeface="Arial" charset="0"/>
                <a:ea typeface="ＭＳ Ｐゴシック" pitchFamily="34" charset="-128"/>
              </a:rPr>
              <a:t>considerazione</a:t>
            </a:r>
            <a:r>
              <a:rPr lang="en-GB" altLang="it-IT" i="1" dirty="0">
                <a:latin typeface="Arial" charset="0"/>
                <a:ea typeface="ＭＳ Ｐゴシック" pitchFamily="34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42969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5553" y="8685331"/>
            <a:ext cx="29708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49" tIns="44873" rIns="89749" bIns="448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AC3184-2B38-4C61-B268-F3CE5F914E96}" type="slidenum">
              <a:rPr lang="en-GB" altLang="it-IT" b="0">
                <a:cs typeface="Arial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GB" altLang="it-IT" b="0">
              <a:cs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Aggiornata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la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tavola</a:t>
            </a:r>
            <a:endParaRPr lang="en-GB" altLang="it-IT" dirty="0">
              <a:latin typeface="Arial" charset="0"/>
              <a:ea typeface="ＭＳ Ｐゴシック" pitchFamily="34" charset="-128"/>
            </a:endParaRPr>
          </a:p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Modificate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le note</a:t>
            </a:r>
          </a:p>
        </p:txBody>
      </p:sp>
    </p:spTree>
    <p:extLst>
      <p:ext uri="{BB962C8B-B14F-4D97-AF65-F5344CB8AC3E}">
        <p14:creationId xmlns:p14="http://schemas.microsoft.com/office/powerpoint/2010/main" val="1531064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5F58BC-5B2E-4FD8-8DE2-C1066E05FD2A}" type="slidenum">
              <a:rPr lang="en-GB" altLang="it-IT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18</a:t>
            </a:fld>
            <a:endParaRPr lang="en-GB" altLang="it-IT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7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EFF6172-65EC-4577-AC72-3C616B6F527D}" type="slidenum">
              <a:rPr lang="en-GB" altLang="it-IT" smtClean="0">
                <a:cs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it-IT"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Inserita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voce “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Tabelle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e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distribuzioni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di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frequenza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”</a:t>
            </a:r>
          </a:p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Modificato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il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terzo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punto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con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l’aggiunta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anche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di “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percentuali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”</a:t>
            </a:r>
          </a:p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Aggiunto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l’ottavo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punto</a:t>
            </a:r>
            <a:endParaRPr lang="en-GB" altLang="it-IT" dirty="0">
              <a:latin typeface="Arial" charset="0"/>
              <a:ea typeface="ＭＳ Ｐゴシック" pitchFamily="34" charset="-128"/>
            </a:endParaRPr>
          </a:p>
          <a:p>
            <a:pPr eaLnBrk="1" hangingPunct="1"/>
            <a:endParaRPr lang="en-GB" altLang="it-IT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1206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988" y="8684773"/>
            <a:ext cx="2971431" cy="45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30" tIns="43265" rIns="86530" bIns="4326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F3C523-B624-4016-903B-2BB26A9FD957}" type="slidenum">
              <a:rPr lang="en-GB" altLang="it-IT" b="0">
                <a:cs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GB" altLang="it-IT" b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Inserita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nuova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slide di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presentazione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>
                <a:latin typeface="Arial" charset="0"/>
                <a:ea typeface="ＭＳ Ｐゴシック" pitchFamily="34" charset="-128"/>
              </a:rPr>
              <a:t>dell’argomento</a:t>
            </a:r>
            <a:endParaRPr lang="en-GB" altLang="it-IT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935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5553" y="8685331"/>
            <a:ext cx="29708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49" tIns="44873" rIns="89749" bIns="448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A11300-F9D7-4296-8261-A51C0CA451FE}" type="slidenum">
              <a:rPr lang="en-GB" altLang="it-IT" b="0">
                <a:cs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GB" altLang="it-IT" b="0"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it-IT" baseline="0" dirty="0" err="1">
                <a:latin typeface="Arial" charset="0"/>
                <a:ea typeface="ＭＳ Ｐゴシック" pitchFamily="34" charset="-128"/>
              </a:rPr>
              <a:t>Modificato</a:t>
            </a:r>
            <a:r>
              <a:rPr lang="en-GB" altLang="it-IT" baseline="0" dirty="0">
                <a:latin typeface="Arial" charset="0"/>
                <a:ea typeface="ＭＳ Ｐゴシック" pitchFamily="34" charset="-128"/>
              </a:rPr>
              <a:t> la Fonte e </a:t>
            </a:r>
            <a:r>
              <a:rPr lang="en-GB" altLang="it-IT" baseline="0" dirty="0" err="1">
                <a:latin typeface="Arial" charset="0"/>
                <a:ea typeface="ＭＳ Ｐゴシック" pitchFamily="34" charset="-128"/>
              </a:rPr>
              <a:t>aggiornato</a:t>
            </a:r>
            <a:r>
              <a:rPr lang="en-GB" altLang="it-IT" baseline="0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baseline="0" dirty="0" err="1">
                <a:latin typeface="Arial" charset="0"/>
                <a:ea typeface="ＭＳ Ｐゴシック" pitchFamily="34" charset="-128"/>
              </a:rPr>
              <a:t>il</a:t>
            </a:r>
            <a:r>
              <a:rPr lang="en-GB" altLang="it-IT" baseline="0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baseline="0" dirty="0" err="1">
                <a:latin typeface="Arial" charset="0"/>
                <a:ea typeface="ＭＳ Ｐゴシック" pitchFamily="34" charset="-128"/>
              </a:rPr>
              <a:t>contenuto</a:t>
            </a:r>
            <a:r>
              <a:rPr lang="en-GB" altLang="it-IT" baseline="0" dirty="0">
                <a:latin typeface="Arial" charset="0"/>
                <a:ea typeface="ＭＳ Ｐゴシック" pitchFamily="34" charset="-128"/>
              </a:rPr>
              <a:t>; </a:t>
            </a:r>
          </a:p>
          <a:p>
            <a:pPr eaLnBrk="1" hangingPunct="1"/>
            <a:r>
              <a:rPr lang="en-GB" altLang="it-IT" baseline="0" dirty="0">
                <a:latin typeface="Arial" charset="0"/>
                <a:ea typeface="ＭＳ Ｐゴシック" pitchFamily="34" charset="-128"/>
              </a:rPr>
              <a:t>-la </a:t>
            </a:r>
            <a:r>
              <a:rPr lang="en-GB" altLang="it-IT" baseline="0" dirty="0" err="1">
                <a:latin typeface="Arial" charset="0"/>
                <a:ea typeface="ＭＳ Ｐゴシック" pitchFamily="34" charset="-128"/>
              </a:rPr>
              <a:t>modalità</a:t>
            </a:r>
            <a:r>
              <a:rPr lang="en-GB" altLang="it-IT" baseline="0" dirty="0">
                <a:latin typeface="Arial" charset="0"/>
                <a:ea typeface="ＭＳ Ｐゴシック" pitchFamily="34" charset="-128"/>
              </a:rPr>
              <a:t> “Mai” è </a:t>
            </a:r>
            <a:r>
              <a:rPr lang="en-GB" altLang="it-IT" baseline="0" dirty="0" err="1">
                <a:latin typeface="Arial" charset="0"/>
                <a:ea typeface="ＭＳ Ｐゴシック" pitchFamily="34" charset="-128"/>
              </a:rPr>
              <a:t>stata</a:t>
            </a:r>
            <a:r>
              <a:rPr lang="en-GB" altLang="it-IT" baseline="0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baseline="0" dirty="0" err="1">
                <a:latin typeface="Arial" charset="0"/>
                <a:ea typeface="ＭＳ Ｐゴシック" pitchFamily="34" charset="-128"/>
              </a:rPr>
              <a:t>sostituita</a:t>
            </a:r>
            <a:r>
              <a:rPr lang="en-GB" altLang="it-IT" baseline="0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baseline="0" dirty="0" err="1">
                <a:latin typeface="Arial" charset="0"/>
                <a:ea typeface="ＭＳ Ｐゴシック" pitchFamily="34" charset="-128"/>
              </a:rPr>
              <a:t>nelle</a:t>
            </a:r>
            <a:r>
              <a:rPr lang="en-GB" altLang="it-IT" baseline="0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baseline="0" dirty="0" err="1">
                <a:latin typeface="Arial" charset="0"/>
                <a:ea typeface="ＭＳ Ｐゴシック" pitchFamily="34" charset="-128"/>
              </a:rPr>
              <a:t>nuove</a:t>
            </a:r>
            <a:r>
              <a:rPr lang="en-GB" altLang="it-IT" baseline="0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baseline="0" dirty="0" err="1">
                <a:latin typeface="Arial" charset="0"/>
                <a:ea typeface="ＭＳ Ｐゴシック" pitchFamily="34" charset="-128"/>
              </a:rPr>
              <a:t>tavole</a:t>
            </a:r>
            <a:r>
              <a:rPr lang="en-GB" altLang="it-IT" baseline="0" dirty="0">
                <a:latin typeface="Arial" charset="0"/>
                <a:ea typeface="ＭＳ Ｐゴシック" pitchFamily="34" charset="-128"/>
              </a:rPr>
              <a:t>  con “Non </a:t>
            </a:r>
            <a:r>
              <a:rPr lang="en-GB" altLang="it-IT" baseline="0" dirty="0" err="1">
                <a:latin typeface="Arial" charset="0"/>
                <a:ea typeface="ＭＳ Ｐゴシック" pitchFamily="34" charset="-128"/>
              </a:rPr>
              <a:t>usano</a:t>
            </a:r>
            <a:r>
              <a:rPr lang="en-GB" altLang="it-IT" baseline="0" dirty="0">
                <a:latin typeface="Arial" charset="0"/>
                <a:ea typeface="ＭＳ Ｐゴシック" pitchFamily="34" charset="-128"/>
              </a:rPr>
              <a:t> internet” ma è </a:t>
            </a:r>
            <a:r>
              <a:rPr lang="en-GB" altLang="it-IT" baseline="0" dirty="0" err="1">
                <a:latin typeface="Arial" charset="0"/>
                <a:ea typeface="ＭＳ Ｐゴシック" pitchFamily="34" charset="-128"/>
              </a:rPr>
              <a:t>stata</a:t>
            </a:r>
            <a:r>
              <a:rPr lang="en-GB" altLang="it-IT" baseline="0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baseline="0" dirty="0" err="1">
                <a:latin typeface="Arial" charset="0"/>
                <a:ea typeface="ＭＳ Ｐゴシック" pitchFamily="34" charset="-128"/>
              </a:rPr>
              <a:t>lasciata</a:t>
            </a:r>
            <a:r>
              <a:rPr lang="en-GB" altLang="it-IT" baseline="0" dirty="0">
                <a:latin typeface="Arial" charset="0"/>
                <a:ea typeface="ＭＳ Ｐゴシック" pitchFamily="34" charset="-128"/>
              </a:rPr>
              <a:t> “Mai”</a:t>
            </a:r>
            <a:endParaRPr lang="en-GB" altLang="it-IT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2633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5553" y="8685331"/>
            <a:ext cx="29708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49" tIns="44873" rIns="89749" bIns="448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C244BF-8081-4926-8524-F2F9249F784E}" type="slidenum">
              <a:rPr lang="en-GB" altLang="it-IT" b="0">
                <a:cs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GB" altLang="it-IT" b="0"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Aggiornata</a:t>
            </a:r>
            <a:r>
              <a:rPr lang="en-GB" altLang="it-IT" baseline="0" dirty="0">
                <a:latin typeface="Arial" charset="0"/>
                <a:ea typeface="ＭＳ Ｐゴシック" pitchFamily="34" charset="-128"/>
              </a:rPr>
              <a:t> la </a:t>
            </a:r>
            <a:r>
              <a:rPr lang="en-GB" altLang="it-IT" baseline="0" dirty="0" err="1">
                <a:latin typeface="Arial" charset="0"/>
                <a:ea typeface="ＭＳ Ｐゴシック" pitchFamily="34" charset="-128"/>
              </a:rPr>
              <a:t>tavola</a:t>
            </a:r>
            <a:r>
              <a:rPr lang="en-GB" altLang="it-IT" baseline="0" dirty="0">
                <a:latin typeface="Arial" charset="0"/>
                <a:ea typeface="ＭＳ Ｐゴシック" pitchFamily="34" charset="-128"/>
              </a:rPr>
              <a:t> e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modificato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i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commenti</a:t>
            </a:r>
            <a:endParaRPr lang="en-GB" altLang="it-IT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8451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553" y="8685331"/>
            <a:ext cx="29708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49" tIns="44873" rIns="89749" bIns="448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4407DA-15BC-4C4A-9ADE-7661A9191A75}" type="slidenum">
              <a:rPr lang="en-GB" altLang="it-IT" b="0">
                <a:cs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GB" altLang="it-IT" b="0">
              <a:cs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Aggiornata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la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tavola</a:t>
            </a:r>
            <a:endParaRPr lang="en-GB" altLang="it-IT" dirty="0">
              <a:latin typeface="Arial" charset="0"/>
              <a:ea typeface="ＭＳ Ｐゴシック" pitchFamily="34" charset="-128"/>
            </a:endParaRPr>
          </a:p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Sostituita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 “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percentuali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”  con “</a:t>
            </a:r>
            <a:r>
              <a:rPr lang="en-GB" altLang="it-IT" i="1" dirty="0" err="1">
                <a:latin typeface="Arial" charset="0"/>
                <a:ea typeface="ＭＳ Ｐゴシック" pitchFamily="34" charset="-128"/>
              </a:rPr>
              <a:t>assolute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nel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titolo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della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slide;</a:t>
            </a:r>
          </a:p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Aggiunta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specifica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tra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parentesi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del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collettivo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i="1" dirty="0" err="1">
                <a:latin typeface="Arial" charset="0"/>
                <a:ea typeface="ＭＳ Ｐゴシック" pitchFamily="34" charset="-128"/>
              </a:rPr>
              <a:t>nel</a:t>
            </a:r>
            <a:r>
              <a:rPr lang="en-GB" altLang="it-IT" i="1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i="1" dirty="0" err="1">
                <a:latin typeface="Arial" charset="0"/>
                <a:ea typeface="ＭＳ Ｐゴシック" pitchFamily="34" charset="-128"/>
              </a:rPr>
              <a:t>nostro</a:t>
            </a:r>
            <a:r>
              <a:rPr lang="en-GB" altLang="it-IT" i="1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i="1" dirty="0" err="1">
                <a:latin typeface="Arial" charset="0"/>
                <a:ea typeface="ＭＳ Ｐゴシック" pitchFamily="34" charset="-128"/>
              </a:rPr>
              <a:t>caso</a:t>
            </a:r>
            <a:r>
              <a:rPr lang="en-GB" altLang="it-IT" i="1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i="1" dirty="0" err="1">
                <a:latin typeface="Arial" charset="0"/>
                <a:ea typeface="ＭＳ Ｐゴシック" pitchFamily="34" charset="-128"/>
              </a:rPr>
              <a:t>persone</a:t>
            </a:r>
            <a:r>
              <a:rPr lang="en-GB" altLang="it-IT" i="1" dirty="0">
                <a:latin typeface="Arial" charset="0"/>
                <a:ea typeface="ＭＳ Ｐゴシック" pitchFamily="34" charset="-128"/>
              </a:rPr>
              <a:t> di 6 </a:t>
            </a:r>
            <a:r>
              <a:rPr lang="en-GB" altLang="it-IT" i="1" dirty="0" err="1">
                <a:latin typeface="Arial" charset="0"/>
                <a:ea typeface="ＭＳ Ｐゴシック" pitchFamily="34" charset="-128"/>
              </a:rPr>
              <a:t>anni</a:t>
            </a:r>
            <a:r>
              <a:rPr lang="en-GB" altLang="it-IT" i="1" dirty="0">
                <a:latin typeface="Arial" charset="0"/>
                <a:ea typeface="ＭＳ Ｐゴシック" pitchFamily="34" charset="-128"/>
              </a:rPr>
              <a:t> e </a:t>
            </a:r>
            <a:r>
              <a:rPr lang="en-GB" altLang="it-IT" i="1" dirty="0" err="1">
                <a:latin typeface="Arial" charset="0"/>
                <a:ea typeface="ＭＳ Ｐゴシック" pitchFamily="34" charset="-128"/>
              </a:rPr>
              <a:t>più</a:t>
            </a:r>
            <a:endParaRPr lang="en-GB" altLang="it-IT" i="1" dirty="0">
              <a:latin typeface="Arial" charset="0"/>
              <a:ea typeface="ＭＳ Ｐゴシック" pitchFamily="34" charset="-128"/>
            </a:endParaRPr>
          </a:p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Aggiunte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n. 2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caselle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di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testo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evidenziate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in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giallo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per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indicare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la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modalità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del carattere e la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frequenza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assoluta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nella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tabella</a:t>
            </a:r>
            <a:endParaRPr lang="en-GB" altLang="it-IT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9574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5553" y="8685331"/>
            <a:ext cx="29708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49" tIns="44873" rIns="89749" bIns="448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2B79EC-67C1-4520-95E0-D218A0990379}" type="slidenum">
              <a:rPr lang="en-GB" altLang="it-IT" b="0">
                <a:cs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GB" altLang="it-IT" b="0">
              <a:cs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Sostituita</a:t>
            </a:r>
            <a:r>
              <a:rPr lang="en-GB" altLang="it-IT" i="1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i="1" dirty="0" err="1">
                <a:latin typeface="Arial" charset="0"/>
                <a:ea typeface="ＭＳ Ｐゴシック" pitchFamily="34" charset="-128"/>
              </a:rPr>
              <a:t>percentuali</a:t>
            </a:r>
            <a:r>
              <a:rPr lang="en-GB" altLang="it-IT" i="1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con </a:t>
            </a:r>
            <a:r>
              <a:rPr lang="en-GB" altLang="it-IT" i="1" dirty="0">
                <a:latin typeface="Arial" charset="0"/>
                <a:ea typeface="ＭＳ Ｐゴシック" pitchFamily="34" charset="-128"/>
              </a:rPr>
              <a:t>relative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nel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titolo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della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smtClean="0">
                <a:latin typeface="Arial" charset="0"/>
                <a:ea typeface="ＭＳ Ｐゴシック" pitchFamily="34" charset="-128"/>
              </a:rPr>
              <a:t>slide</a:t>
            </a:r>
            <a:endParaRPr lang="en-GB" altLang="it-IT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5202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5553" y="8685331"/>
            <a:ext cx="29708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49" tIns="44873" rIns="89749" bIns="448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A8A792-87F6-4009-B07B-62C209765E15}" type="slidenum">
              <a:rPr lang="en-GB" altLang="it-IT" b="0">
                <a:cs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GB" altLang="it-IT" b="0">
              <a:cs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Aggiornata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la </a:t>
            </a:r>
            <a:r>
              <a:rPr lang="en-GB" altLang="it-IT" dirty="0" err="1" smtClean="0">
                <a:latin typeface="Arial" charset="0"/>
                <a:ea typeface="ＭＳ Ｐゴシック" pitchFamily="34" charset="-128"/>
              </a:rPr>
              <a:t>tavola</a:t>
            </a:r>
            <a:endParaRPr lang="en-GB" altLang="it-IT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946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5553" y="8685331"/>
            <a:ext cx="29708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49" tIns="44873" rIns="89749" bIns="448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87911A-413C-4F3C-9DA5-8CFD35F6A558}" type="slidenum">
              <a:rPr lang="en-GB" altLang="it-IT" b="0">
                <a:cs typeface="Arial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GB" altLang="it-IT" b="0">
              <a:cs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Specificato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cosa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si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intende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per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distribuzione</a:t>
            </a:r>
            <a:endParaRPr lang="en-GB" altLang="it-IT" dirty="0">
              <a:latin typeface="Arial" charset="0"/>
              <a:ea typeface="ＭＳ Ｐゴシック" pitchFamily="34" charset="-128"/>
            </a:endParaRPr>
          </a:p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Specificato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cosa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si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intende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per </a:t>
            </a:r>
            <a:r>
              <a:rPr lang="en-GB" altLang="it-IT" i="1" dirty="0" err="1">
                <a:latin typeface="Arial" charset="0"/>
                <a:ea typeface="ＭＳ Ｐゴシック" pitchFamily="34" charset="-128"/>
              </a:rPr>
              <a:t>unità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..o persona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nel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nostro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caso</a:t>
            </a:r>
            <a:endParaRPr lang="en-GB" altLang="it-IT" dirty="0">
              <a:latin typeface="Arial" charset="0"/>
              <a:ea typeface="ＭＳ Ｐゴシック" pitchFamily="34" charset="-128"/>
            </a:endParaRPr>
          </a:p>
          <a:p>
            <a:pPr eaLnBrk="1" hangingPunct="1"/>
            <a:r>
              <a:rPr lang="en-GB" altLang="it-IT" dirty="0" err="1">
                <a:latin typeface="Arial" charset="0"/>
                <a:ea typeface="ＭＳ Ｐゴシック" pitchFamily="34" charset="-128"/>
              </a:rPr>
              <a:t>Cambiato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il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modo di dire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delle</a:t>
            </a:r>
            <a:r>
              <a:rPr lang="en-GB" altLang="it-IT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it-IT" dirty="0" err="1">
                <a:latin typeface="Arial" charset="0"/>
                <a:ea typeface="ＭＳ Ｐゴシック" pitchFamily="34" charset="-128"/>
              </a:rPr>
              <a:t>istruzioni</a:t>
            </a:r>
            <a:endParaRPr lang="en-GB" altLang="it-IT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674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346121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2246313"/>
            <a:ext cx="9156700" cy="3619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Leggiamo la realtà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attraverso la statistica</a:t>
            </a:r>
          </a:p>
          <a:p>
            <a:pPr algn="ctr" eaLnBrk="1" hangingPunct="1">
              <a:defRPr/>
            </a:pPr>
            <a:endParaRPr lang="en-US" altLang="it-IT" sz="24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  <a:p>
            <a:pPr algn="ctr" eaLnBrk="1" hangingPunct="1">
              <a:defRPr/>
            </a:pPr>
            <a:endParaRPr lang="en-US" altLang="it-IT" sz="24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altLang="it-IT" sz="3000" dirty="0" smtClean="0">
                <a:solidFill>
                  <a:srgbClr val="9E0000"/>
                </a:solidFill>
                <a:latin typeface="+mj-lt"/>
                <a:ea typeface="ＭＳ Ｐゴシック" charset="0"/>
                <a:cs typeface="Arial" charset="0"/>
              </a:rPr>
              <a:t>TABELLE E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altLang="it-IT" sz="3000" dirty="0" smtClean="0">
                <a:solidFill>
                  <a:srgbClr val="9E0000"/>
                </a:solidFill>
                <a:latin typeface="+mj-lt"/>
                <a:ea typeface="ＭＳ Ｐゴシック" charset="0"/>
                <a:cs typeface="Arial" charset="0"/>
              </a:rPr>
              <a:t>DISTRIBUZIONI DI FREQUENZA</a:t>
            </a:r>
            <a:endParaRPr lang="en-US" altLang="it-IT" sz="2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28639" y="6372226"/>
            <a:ext cx="66849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rPr>
              <a:t>Scuola secondaria di primo grado </a:t>
            </a:r>
            <a:r>
              <a:rPr lang="it-IT" sz="1000" dirty="0" smtClean="0">
                <a:solidFill>
                  <a:srgbClr val="C00000"/>
                </a:solidFill>
                <a:latin typeface="+mn-lt"/>
                <a:ea typeface="MS PGothic" pitchFamily="34" charset="-128"/>
                <a:cs typeface="+mn-cs"/>
              </a:rPr>
              <a:t>|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rPr>
              <a:t> Leggiamo la realtà … – 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Tabelle e distribuzioni di frequenza </a:t>
            </a:r>
            <a:r>
              <a:rPr lang="it-IT" sz="1000" dirty="0" smtClean="0">
                <a:solidFill>
                  <a:srgbClr val="C00000"/>
                </a:solidFill>
                <a:latin typeface="+mn-lt"/>
                <a:ea typeface="MS PGothic" pitchFamily="34" charset="-128"/>
                <a:cs typeface="+mn-cs"/>
              </a:rPr>
              <a:t>| 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rPr>
              <a:t>Pacchetto: 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L2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rPr>
              <a:t>.4</a:t>
            </a:r>
            <a:endParaRPr lang="it-IT" sz="1000" dirty="0">
              <a:solidFill>
                <a:schemeClr val="bg1">
                  <a:lumMod val="50000"/>
                </a:schemeClr>
              </a:solidFill>
              <a:latin typeface="+mn-lt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551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" b="5334"/>
          <a:stretch>
            <a:fillRect/>
          </a:stretch>
        </p:blipFill>
        <p:spPr bwMode="auto">
          <a:xfrm>
            <a:off x="977580" y="2041326"/>
            <a:ext cx="7300913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CasellaDiTesto 15"/>
          <p:cNvSpPr txBox="1">
            <a:spLocks noChangeArrowheads="1"/>
          </p:cNvSpPr>
          <p:nvPr/>
        </p:nvSpPr>
        <p:spPr bwMode="auto">
          <a:xfrm>
            <a:off x="554038" y="958609"/>
            <a:ext cx="7816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0" dirty="0">
                <a:cs typeface="Arial" charset="0"/>
              </a:rPr>
              <a:t>Nella barra in alto, cliccare su </a:t>
            </a:r>
            <a:r>
              <a:rPr lang="it-IT" altLang="it-IT" sz="1800" b="1" i="1" u="sng" dirty="0" err="1">
                <a:solidFill>
                  <a:srgbClr val="C00000"/>
                </a:solidFill>
                <a:cs typeface="Arial" charset="0"/>
              </a:rPr>
              <a:t>fx</a:t>
            </a:r>
            <a:r>
              <a:rPr lang="it-IT" altLang="it-IT" sz="18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it-IT" altLang="it-IT" sz="1800" b="0" dirty="0" smtClean="0">
                <a:cs typeface="Arial" charset="0"/>
              </a:rPr>
              <a:t>(Inserisci </a:t>
            </a:r>
            <a:r>
              <a:rPr lang="it-IT" altLang="it-IT" sz="1800" b="0" dirty="0">
                <a:cs typeface="Arial" charset="0"/>
              </a:rPr>
              <a:t>funzione</a:t>
            </a:r>
            <a:r>
              <a:rPr lang="it-IT" altLang="it-IT" sz="1800" b="0" dirty="0" smtClean="0">
                <a:cs typeface="Arial" charset="0"/>
              </a:rPr>
              <a:t>), </a:t>
            </a:r>
            <a:r>
              <a:rPr lang="it-IT" altLang="it-IT" sz="1800" b="0" dirty="0">
                <a:cs typeface="Arial" charset="0"/>
              </a:rPr>
              <a:t>selezionare la funzione </a:t>
            </a:r>
            <a:r>
              <a:rPr lang="it-IT" altLang="it-IT" sz="1800" i="1" u="sng" dirty="0" smtClean="0">
                <a:solidFill>
                  <a:srgbClr val="C00000"/>
                </a:solidFill>
                <a:cs typeface="Arial" charset="0"/>
              </a:rPr>
              <a:t>conta </a:t>
            </a:r>
            <a:r>
              <a:rPr lang="it-IT" altLang="it-IT" sz="1800" i="1" u="sng" dirty="0">
                <a:solidFill>
                  <a:srgbClr val="C00000"/>
                </a:solidFill>
                <a:cs typeface="Arial" charset="0"/>
              </a:rPr>
              <a:t>se</a:t>
            </a:r>
            <a:r>
              <a:rPr lang="it-IT" altLang="it-IT" sz="1800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it-IT" altLang="it-IT" sz="1800" b="0" dirty="0">
                <a:cs typeface="Arial" charset="0"/>
              </a:rPr>
              <a:t>e quindi il pulsante </a:t>
            </a:r>
            <a:r>
              <a:rPr lang="it-IT" altLang="it-IT" sz="1800" i="1" u="sng" dirty="0" smtClean="0">
                <a:solidFill>
                  <a:srgbClr val="C00000"/>
                </a:solidFill>
                <a:cs typeface="Arial" charset="0"/>
              </a:rPr>
              <a:t>ok</a:t>
            </a:r>
            <a:endParaRPr lang="it-IT" altLang="it-IT" sz="1800" dirty="0">
              <a:solidFill>
                <a:srgbClr val="C00000"/>
              </a:solidFill>
              <a:cs typeface="Arial" charset="0"/>
            </a:endParaRPr>
          </a:p>
        </p:txBody>
      </p:sp>
      <p:cxnSp>
        <p:nvCxnSpPr>
          <p:cNvPr id="9" name="Connettore 2 8"/>
          <p:cNvCxnSpPr>
            <a:cxnSpLocks noChangeShapeType="1"/>
          </p:cNvCxnSpPr>
          <p:nvPr/>
        </p:nvCxnSpPr>
        <p:spPr bwMode="auto">
          <a:xfrm flipH="1">
            <a:off x="2441612" y="1295400"/>
            <a:ext cx="3825838" cy="1428344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ttore 2 12"/>
          <p:cNvCxnSpPr>
            <a:cxnSpLocks noChangeShapeType="1"/>
          </p:cNvCxnSpPr>
          <p:nvPr/>
        </p:nvCxnSpPr>
        <p:spPr bwMode="auto">
          <a:xfrm flipH="1">
            <a:off x="7128588" y="1653934"/>
            <a:ext cx="846398" cy="3832466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ttore 2 6"/>
          <p:cNvCxnSpPr>
            <a:cxnSpLocks noChangeShapeType="1"/>
          </p:cNvCxnSpPr>
          <p:nvPr/>
        </p:nvCxnSpPr>
        <p:spPr bwMode="auto">
          <a:xfrm>
            <a:off x="2849087" y="1585062"/>
            <a:ext cx="2751613" cy="2841625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0" y="317944"/>
            <a:ext cx="9144000" cy="695325"/>
          </a:xfrm>
        </p:spPr>
        <p:txBody>
          <a:bodyPr/>
          <a:lstStyle/>
          <a:p>
            <a:r>
              <a:rPr altLang="it-IT" sz="3300" dirty="0">
                <a:effectLst/>
                <a:ea typeface="ＭＳ Ｐゴシック" pitchFamily="34" charset="-128"/>
              </a:rPr>
              <a:t>Tabella di </a:t>
            </a:r>
            <a:r>
              <a:rPr altLang="it-IT" sz="3300" dirty="0" err="1" smtClean="0">
                <a:effectLst/>
                <a:ea typeface="ＭＳ Ｐゴシック" pitchFamily="34" charset="-128"/>
              </a:rPr>
              <a:t>frequenz</a:t>
            </a:r>
            <a:r>
              <a:rPr lang="it-IT" altLang="it-IT" sz="3300" dirty="0" smtClean="0">
                <a:effectLst/>
                <a:ea typeface="ＭＳ Ｐゴシック" pitchFamily="34" charset="-128"/>
              </a:rPr>
              <a:t>a</a:t>
            </a:r>
            <a:r>
              <a:rPr altLang="it-IT" sz="3300" dirty="0" smtClean="0">
                <a:effectLst/>
                <a:ea typeface="ＭＳ Ｐゴシック" pitchFamily="34" charset="-128"/>
              </a:rPr>
              <a:t> </a:t>
            </a:r>
            <a:r>
              <a:rPr lang="it-IT" altLang="it-IT" sz="3300" dirty="0" smtClean="0">
                <a:ea typeface="ＭＳ Ｐゴシック" pitchFamily="34" charset="-128"/>
              </a:rPr>
              <a:t>assoluta</a:t>
            </a:r>
            <a:r>
              <a:rPr altLang="it-IT" sz="3300" dirty="0" smtClean="0">
                <a:effectLst/>
                <a:ea typeface="ＭＳ Ｐゴシック" pitchFamily="34" charset="-128"/>
              </a:rPr>
              <a:t>: </a:t>
            </a:r>
            <a:r>
              <a:rPr altLang="it-IT" sz="3300" dirty="0">
                <a:effectLst/>
                <a:ea typeface="ＭＳ Ｐゴシック" pitchFamily="34" charset="-128"/>
              </a:rPr>
              <a:t>costruzione</a:t>
            </a:r>
            <a:r>
              <a:rPr lang="it-IT" altLang="it-IT" sz="3300" dirty="0">
                <a:effectLst/>
                <a:ea typeface="ＭＳ Ｐゴシック" pitchFamily="34" charset="-128"/>
              </a:rPr>
              <a:t> (2/4)</a:t>
            </a:r>
            <a:endParaRPr altLang="it-IT" sz="3300" dirty="0">
              <a:effectLst/>
              <a:ea typeface="ＭＳ Ｐゴシック" pitchFamily="34" charset="-128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xmlns="" id="{77F13F64-5306-4E74-8D19-AA9EAE233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968" y="2544407"/>
            <a:ext cx="246677" cy="380815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xmlns="" id="{AC8B23D5-EB07-4020-8084-A214A619C2A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98555" y="5402574"/>
            <a:ext cx="246677" cy="414329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33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b="3889"/>
          <a:stretch>
            <a:fillRect/>
          </a:stretch>
        </p:blipFill>
        <p:spPr bwMode="auto">
          <a:xfrm>
            <a:off x="3726619" y="1251977"/>
            <a:ext cx="5417381" cy="449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asellaDiTesto 15"/>
          <p:cNvSpPr txBox="1">
            <a:spLocks noChangeArrowheads="1"/>
          </p:cNvSpPr>
          <p:nvPr/>
        </p:nvSpPr>
        <p:spPr bwMode="auto">
          <a:xfrm>
            <a:off x="288563" y="890672"/>
            <a:ext cx="316706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0" dirty="0">
                <a:cs typeface="Arial" charset="0"/>
              </a:rPr>
              <a:t>Impostare innanzitutto la struttura della nostra </a:t>
            </a:r>
            <a:r>
              <a:rPr lang="it-IT" altLang="it-IT" sz="1600" b="0" u="sng" dirty="0">
                <a:cs typeface="Arial" charset="0"/>
              </a:rPr>
              <a:t>tabella</a:t>
            </a:r>
            <a:r>
              <a:rPr lang="it-IT" altLang="it-IT" sz="1600" b="0" dirty="0">
                <a:cs typeface="Arial" charset="0"/>
              </a:rPr>
              <a:t> con le modalità che vogliamo contare e a fianco ad </a:t>
            </a:r>
            <a:r>
              <a:rPr lang="it-IT" altLang="it-IT" sz="1600" dirty="0">
                <a:cs typeface="Arial" charset="0"/>
              </a:rPr>
              <a:t>ognuna di esse inseriamo la funzione </a:t>
            </a:r>
            <a:r>
              <a:rPr lang="it-IT" altLang="it-IT" sz="1600" i="1" u="sng" dirty="0">
                <a:solidFill>
                  <a:srgbClr val="C00000"/>
                </a:solidFill>
                <a:cs typeface="Arial" charset="0"/>
              </a:rPr>
              <a:t>conta 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600" b="0" dirty="0"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0" dirty="0">
                <a:cs typeface="Arial" charset="0"/>
              </a:rPr>
              <a:t>Come?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600" b="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0" dirty="0">
                <a:cs typeface="Arial" charset="0"/>
              </a:rPr>
              <a:t>Inserendo nel campo </a:t>
            </a:r>
            <a:r>
              <a:rPr lang="it-IT" altLang="it-IT" sz="1600" i="1" u="sng" dirty="0" smtClean="0">
                <a:solidFill>
                  <a:srgbClr val="C00000"/>
                </a:solidFill>
                <a:cs typeface="Arial" charset="0"/>
              </a:rPr>
              <a:t>Intervallo</a:t>
            </a:r>
            <a:r>
              <a:rPr lang="it-IT" altLang="it-IT" sz="1600" b="0" dirty="0" smtClean="0">
                <a:solidFill>
                  <a:srgbClr val="9E0000"/>
                </a:solidFill>
                <a:cs typeface="Arial" charset="0"/>
              </a:rPr>
              <a:t> </a:t>
            </a:r>
            <a:r>
              <a:rPr lang="it-IT" altLang="it-IT" sz="1600" dirty="0">
                <a:cs typeface="Arial" charset="0"/>
              </a:rPr>
              <a:t>le</a:t>
            </a:r>
            <a:r>
              <a:rPr lang="it-IT" altLang="it-IT" sz="1600" b="0" dirty="0">
                <a:cs typeface="Arial" charset="0"/>
              </a:rPr>
              <a:t> celle che vogliamo contare, cioè le nostre </a:t>
            </a:r>
            <a:r>
              <a:rPr lang="it-IT" altLang="it-IT" sz="1600" b="0" u="sng" dirty="0">
                <a:solidFill>
                  <a:srgbClr val="00B050"/>
                </a:solidFill>
                <a:cs typeface="Arial" charset="0"/>
              </a:rPr>
              <a:t>modalità</a:t>
            </a:r>
            <a:r>
              <a:rPr lang="it-IT" altLang="it-IT" sz="1600" b="0" dirty="0">
                <a:cs typeface="Arial" charset="0"/>
              </a:rPr>
              <a:t>, e come </a:t>
            </a:r>
            <a:r>
              <a:rPr lang="it-IT" altLang="it-IT" sz="1600" i="1" u="sng" dirty="0">
                <a:solidFill>
                  <a:srgbClr val="0070C0"/>
                </a:solidFill>
                <a:cs typeface="Arial" charset="0"/>
              </a:rPr>
              <a:t>C</a:t>
            </a:r>
            <a:r>
              <a:rPr lang="it-IT" altLang="it-IT" sz="1600" i="1" u="sng" dirty="0" smtClean="0">
                <a:solidFill>
                  <a:srgbClr val="0070C0"/>
                </a:solidFill>
                <a:cs typeface="Arial" charset="0"/>
              </a:rPr>
              <a:t>riterio</a:t>
            </a:r>
            <a:r>
              <a:rPr lang="it-IT" altLang="it-IT" sz="1600" b="0" dirty="0">
                <a:cs typeface="Arial" charset="0"/>
              </a:rPr>
              <a:t>, </a:t>
            </a:r>
            <a:r>
              <a:rPr lang="it-IT" altLang="it-IT" sz="1600" b="0" i="1" dirty="0">
                <a:cs typeface="Arial" charset="0"/>
              </a:rPr>
              <a:t>cioè la condizione che de</a:t>
            </a:r>
            <a:r>
              <a:rPr lang="it-IT" altLang="it-IT" sz="1600" b="0" dirty="0">
                <a:cs typeface="Arial" charset="0"/>
              </a:rPr>
              <a:t>finisce le celle da contare, di volta in volta, la modalità che vogliamo conteggiare.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0" dirty="0">
                <a:cs typeface="Arial" charset="0"/>
              </a:rPr>
              <a:t>Alla fine premere il pulsante </a:t>
            </a:r>
            <a:r>
              <a:rPr lang="it-IT" altLang="it-IT" sz="1600" i="1" u="sng" dirty="0">
                <a:solidFill>
                  <a:srgbClr val="C00000"/>
                </a:solidFill>
                <a:cs typeface="Arial" charset="0"/>
              </a:rPr>
              <a:t>ok</a:t>
            </a:r>
            <a:endParaRPr lang="it-IT" altLang="it-IT" sz="1600" dirty="0">
              <a:solidFill>
                <a:srgbClr val="9E0000"/>
              </a:solidFill>
              <a:cs typeface="Arial" charset="0"/>
            </a:endParaRPr>
          </a:p>
        </p:txBody>
      </p:sp>
      <p:cxnSp>
        <p:nvCxnSpPr>
          <p:cNvPr id="9" name="Connettore 2 8"/>
          <p:cNvCxnSpPr>
            <a:cxnSpLocks noChangeShapeType="1"/>
          </p:cNvCxnSpPr>
          <p:nvPr/>
        </p:nvCxnSpPr>
        <p:spPr bwMode="auto">
          <a:xfrm flipV="1">
            <a:off x="1997294" y="3316802"/>
            <a:ext cx="1676512" cy="641876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0" y="288173"/>
            <a:ext cx="9144000" cy="695325"/>
          </a:xfrm>
        </p:spPr>
        <p:txBody>
          <a:bodyPr/>
          <a:lstStyle/>
          <a:p>
            <a:r>
              <a:rPr altLang="it-IT" sz="3300" dirty="0" err="1">
                <a:effectLst/>
                <a:ea typeface="ＭＳ Ｐゴシック" pitchFamily="34" charset="-128"/>
              </a:rPr>
              <a:t>Tabella</a:t>
            </a:r>
            <a:r>
              <a:rPr altLang="it-IT" sz="3300" dirty="0">
                <a:effectLst/>
                <a:ea typeface="ＭＳ Ｐゴシック" pitchFamily="34" charset="-128"/>
              </a:rPr>
              <a:t> di</a:t>
            </a:r>
            <a:r>
              <a:rPr lang="it-IT" altLang="it-IT" sz="3300" dirty="0">
                <a:effectLst/>
                <a:ea typeface="ＭＳ Ｐゴシック" pitchFamily="34" charset="-128"/>
              </a:rPr>
              <a:t> </a:t>
            </a:r>
            <a:r>
              <a:rPr altLang="it-IT" sz="3300" dirty="0" err="1" smtClean="0">
                <a:effectLst/>
                <a:ea typeface="ＭＳ Ｐゴシック" pitchFamily="34" charset="-128"/>
              </a:rPr>
              <a:t>frequenz</a:t>
            </a:r>
            <a:r>
              <a:rPr lang="it-IT" altLang="it-IT" sz="3300" dirty="0" smtClean="0">
                <a:effectLst/>
                <a:ea typeface="ＭＳ Ｐゴシック" pitchFamily="34" charset="-128"/>
              </a:rPr>
              <a:t>a</a:t>
            </a:r>
            <a:r>
              <a:rPr altLang="it-IT" sz="3300" dirty="0" smtClean="0">
                <a:effectLst/>
                <a:ea typeface="ＭＳ Ｐゴシック" pitchFamily="34" charset="-128"/>
              </a:rPr>
              <a:t> </a:t>
            </a:r>
            <a:r>
              <a:rPr lang="it-IT" altLang="it-IT" sz="3300" dirty="0" smtClean="0">
                <a:ea typeface="ＭＳ Ｐゴシック" pitchFamily="34" charset="-128"/>
              </a:rPr>
              <a:t>assoluta</a:t>
            </a:r>
            <a:r>
              <a:rPr altLang="it-IT" sz="3300" dirty="0" smtClean="0">
                <a:effectLst/>
                <a:ea typeface="ＭＳ Ｐゴシック" pitchFamily="34" charset="-128"/>
              </a:rPr>
              <a:t>: </a:t>
            </a:r>
            <a:r>
              <a:rPr altLang="it-IT" sz="3300" dirty="0">
                <a:effectLst/>
                <a:ea typeface="ＭＳ Ｐゴシック" pitchFamily="34" charset="-128"/>
              </a:rPr>
              <a:t>costruzione</a:t>
            </a:r>
            <a:r>
              <a:rPr lang="it-IT" altLang="it-IT" sz="3300" dirty="0">
                <a:effectLst/>
                <a:ea typeface="ＭＳ Ｐゴシック" pitchFamily="34" charset="-128"/>
              </a:rPr>
              <a:t> (3/4)</a:t>
            </a:r>
            <a:endParaRPr altLang="it-IT" sz="3300" dirty="0">
              <a:effectLst/>
              <a:ea typeface="ＭＳ Ｐゴシック" pitchFamily="34" charset="-128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xmlns="" id="{46BABAB6-8902-4810-82B9-52A8B59B8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53" y="2037150"/>
            <a:ext cx="2641600" cy="1166436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xmlns="" id="{9A127E46-4362-48CD-8C4E-66280BE420A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218900" y="2284276"/>
            <a:ext cx="209550" cy="415923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xmlns="" id="{4C4AA7DB-A246-496C-AE30-BEF7C4A1FE3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41378" y="4580865"/>
            <a:ext cx="6924675" cy="1241614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Ovale 22">
            <a:extLst>
              <a:ext uri="{FF2B5EF4-FFF2-40B4-BE49-F238E27FC236}">
                <a16:creationId xmlns:a16="http://schemas.microsoft.com/office/drawing/2014/main" xmlns="" id="{43EBFD07-E7B0-41CF-8FBB-98E09F0641A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276717" y="3168737"/>
            <a:ext cx="3975813" cy="1181636"/>
          </a:xfrm>
          <a:prstGeom prst="ellips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28" name="Connettore a gomito 27">
            <a:extLst>
              <a:ext uri="{FF2B5EF4-FFF2-40B4-BE49-F238E27FC236}">
                <a16:creationId xmlns:a16="http://schemas.microsoft.com/office/drawing/2014/main" xmlns="" id="{D327B3F8-05E6-4BDA-B0D0-467C574CB330}"/>
              </a:ext>
            </a:extLst>
          </p:cNvPr>
          <p:cNvCxnSpPr>
            <a:cxnSpLocks/>
          </p:cNvCxnSpPr>
          <p:nvPr/>
        </p:nvCxnSpPr>
        <p:spPr>
          <a:xfrm>
            <a:off x="1122773" y="3638864"/>
            <a:ext cx="5458351" cy="30087"/>
          </a:xfrm>
          <a:prstGeom prst="bentConnector3">
            <a:avLst>
              <a:gd name="adj1" fmla="val 50000"/>
            </a:avLst>
          </a:prstGeom>
          <a:ln w="2222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a gomito 35">
            <a:extLst>
              <a:ext uri="{FF2B5EF4-FFF2-40B4-BE49-F238E27FC236}">
                <a16:creationId xmlns:a16="http://schemas.microsoft.com/office/drawing/2014/main" xmlns="" id="{D978523E-36D4-44A9-8A13-6538A1E20FF6}"/>
              </a:ext>
            </a:extLst>
          </p:cNvPr>
          <p:cNvCxnSpPr>
            <a:cxnSpLocks/>
          </p:cNvCxnSpPr>
          <p:nvPr/>
        </p:nvCxnSpPr>
        <p:spPr>
          <a:xfrm flipV="1">
            <a:off x="1122773" y="3792629"/>
            <a:ext cx="5458351" cy="598713"/>
          </a:xfrm>
          <a:prstGeom prst="bentConnector3">
            <a:avLst>
              <a:gd name="adj1" fmla="val 50000"/>
            </a:avLst>
          </a:prstGeom>
          <a:ln w="22225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xmlns="" id="{45E73B6B-905A-4DBD-9583-EFC2F5335E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07566" y="1594862"/>
            <a:ext cx="2307384" cy="867532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255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05294" y="1246563"/>
            <a:ext cx="5653495" cy="309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asellaDiTesto 15"/>
          <p:cNvSpPr txBox="1">
            <a:spLocks noChangeArrowheads="1"/>
          </p:cNvSpPr>
          <p:nvPr/>
        </p:nvSpPr>
        <p:spPr bwMode="auto">
          <a:xfrm>
            <a:off x="528638" y="876676"/>
            <a:ext cx="801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b="0">
                <a:cs typeface="Arial" charset="0"/>
              </a:rPr>
              <a:t>Si ottengono così le frequenze assolute </a:t>
            </a:r>
            <a:r>
              <a:rPr lang="it-IT" altLang="it-IT" sz="1400" b="0">
                <a:cs typeface="Arial" charset="0"/>
              </a:rPr>
              <a:t>(le stesse riportate nella tabella 2)</a:t>
            </a:r>
          </a:p>
        </p:txBody>
      </p:sp>
      <p:sp>
        <p:nvSpPr>
          <p:cNvPr id="5" name="Ovale 4"/>
          <p:cNvSpPr>
            <a:spLocks noChangeArrowheads="1"/>
          </p:cNvSpPr>
          <p:nvPr/>
        </p:nvSpPr>
        <p:spPr bwMode="auto">
          <a:xfrm>
            <a:off x="4803791" y="1948239"/>
            <a:ext cx="655637" cy="1077912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Immagin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58813" y="5119470"/>
            <a:ext cx="1986002" cy="93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402956" y="5119469"/>
            <a:ext cx="1956121" cy="96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15"/>
          <p:cNvSpPr txBox="1">
            <a:spLocks noChangeArrowheads="1"/>
          </p:cNvSpPr>
          <p:nvPr/>
        </p:nvSpPr>
        <p:spPr bwMode="auto">
          <a:xfrm>
            <a:off x="658813" y="4365407"/>
            <a:ext cx="23383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0" dirty="0">
                <a:cs typeface="Arial" charset="0"/>
              </a:rPr>
              <a:t>A questo punto possiamo calcolare le frequenze relative…</a:t>
            </a:r>
          </a:p>
        </p:txBody>
      </p:sp>
      <p:sp>
        <p:nvSpPr>
          <p:cNvPr id="12" name="CasellaDiTesto 15"/>
          <p:cNvSpPr txBox="1">
            <a:spLocks noChangeArrowheads="1"/>
          </p:cNvSpPr>
          <p:nvPr/>
        </p:nvSpPr>
        <p:spPr bwMode="auto">
          <a:xfrm>
            <a:off x="3278188" y="4473357"/>
            <a:ext cx="2338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0" dirty="0">
                <a:cs typeface="Arial" charset="0"/>
              </a:rPr>
              <a:t>e le frequenze percentuali …</a:t>
            </a:r>
          </a:p>
        </p:txBody>
      </p:sp>
      <p:pic>
        <p:nvPicPr>
          <p:cNvPr id="13" name="Immagine 1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030914" y="5151219"/>
            <a:ext cx="1946006" cy="8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5"/>
          <p:cNvSpPr txBox="1">
            <a:spLocks noChangeArrowheads="1"/>
          </p:cNvSpPr>
          <p:nvPr/>
        </p:nvSpPr>
        <p:spPr bwMode="auto">
          <a:xfrm>
            <a:off x="6030913" y="4346357"/>
            <a:ext cx="23383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0" dirty="0">
                <a:cs typeface="Arial" charset="0"/>
              </a:rPr>
              <a:t>ed ottenere tutti i calcoli della tabella 2 svolti</a:t>
            </a:r>
          </a:p>
        </p:txBody>
      </p:sp>
      <p:sp>
        <p:nvSpPr>
          <p:cNvPr id="15" name="Titolo 9"/>
          <p:cNvSpPr>
            <a:spLocks noGrp="1"/>
          </p:cNvSpPr>
          <p:nvPr>
            <p:ph type="title"/>
          </p:nvPr>
        </p:nvSpPr>
        <p:spPr>
          <a:xfrm>
            <a:off x="0" y="317944"/>
            <a:ext cx="9144000" cy="695325"/>
          </a:xfrm>
        </p:spPr>
        <p:txBody>
          <a:bodyPr/>
          <a:lstStyle/>
          <a:p>
            <a:r>
              <a:rPr altLang="it-IT" sz="3300" dirty="0">
                <a:effectLst/>
                <a:ea typeface="ＭＳ Ｐゴシック" pitchFamily="34" charset="-128"/>
              </a:rPr>
              <a:t>Tabella di </a:t>
            </a:r>
            <a:r>
              <a:rPr altLang="it-IT" sz="3300" dirty="0" err="1" smtClean="0">
                <a:effectLst/>
                <a:ea typeface="ＭＳ Ｐゴシック" pitchFamily="34" charset="-128"/>
              </a:rPr>
              <a:t>frequenz</a:t>
            </a:r>
            <a:r>
              <a:rPr lang="it-IT" altLang="it-IT" sz="3300" dirty="0" smtClean="0">
                <a:effectLst/>
                <a:ea typeface="ＭＳ Ｐゴシック" pitchFamily="34" charset="-128"/>
              </a:rPr>
              <a:t>a</a:t>
            </a:r>
            <a:r>
              <a:rPr altLang="it-IT" sz="3300" dirty="0" smtClean="0">
                <a:effectLst/>
                <a:ea typeface="ＭＳ Ｐゴシック" pitchFamily="34" charset="-128"/>
              </a:rPr>
              <a:t> </a:t>
            </a:r>
            <a:r>
              <a:rPr lang="it-IT" altLang="it-IT" sz="3300" dirty="0" smtClean="0">
                <a:ea typeface="ＭＳ Ｐゴシック" pitchFamily="34" charset="-128"/>
              </a:rPr>
              <a:t>assoluta</a:t>
            </a:r>
            <a:r>
              <a:rPr altLang="it-IT" sz="3300" dirty="0" smtClean="0">
                <a:effectLst/>
                <a:ea typeface="ＭＳ Ｐゴシック" pitchFamily="34" charset="-128"/>
              </a:rPr>
              <a:t>: </a:t>
            </a:r>
            <a:r>
              <a:rPr altLang="it-IT" sz="3300" dirty="0">
                <a:effectLst/>
                <a:ea typeface="ＭＳ Ｐゴシック" pitchFamily="34" charset="-128"/>
              </a:rPr>
              <a:t>costruzione</a:t>
            </a:r>
            <a:r>
              <a:rPr lang="it-IT" altLang="it-IT" sz="3300" dirty="0">
                <a:effectLst/>
                <a:ea typeface="ＭＳ Ｐゴシック" pitchFamily="34" charset="-128"/>
              </a:rPr>
              <a:t> (4/4)</a:t>
            </a:r>
            <a:endParaRPr altLang="it-IT" sz="3300" dirty="0">
              <a:effectLst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408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818500"/>
              </p:ext>
            </p:extLst>
          </p:nvPr>
        </p:nvGraphicFramePr>
        <p:xfrm>
          <a:off x="684830" y="1560294"/>
          <a:ext cx="7677149" cy="3114675"/>
        </p:xfrm>
        <a:graphic>
          <a:graphicData uri="http://schemas.openxmlformats.org/drawingml/2006/table">
            <a:tbl>
              <a:tblPr/>
              <a:tblGrid>
                <a:gridCol w="3005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60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60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Tab. 3 - Persone di 6 anni e più per frequenza con cui usano internet </a:t>
                      </a:r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(valori</a:t>
                      </a:r>
                      <a:r>
                        <a:rPr lang="it-IT" sz="12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in migliaia)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25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Frequenza uso di internet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     Persone di 6 anni e più</a:t>
                      </a:r>
                      <a:r>
                        <a:rPr lang="it-IT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Anno 2016 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Anno 2019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Tutti i giorni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25.500 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31.303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Una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 più volte a settimana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 9.145 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7.633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Qualche volta al mese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 1.119 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923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Qualche volta all'anno 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   390 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   418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Mai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19.988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16.185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Non indicato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1.089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716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Totale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</a:t>
                      </a: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57.231</a:t>
                      </a:r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 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</a:t>
                      </a: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57.178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0975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Fonte: Istat, </a:t>
                      </a:r>
                      <a:r>
                        <a:rPr lang="it-IT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Multiscopo sulle famiglie: aspetti della vita quotidiana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10242" name="Picture 2" descr="Risultato immagine per punto interrogativo immagine">
            <a:extLst>
              <a:ext uri="{FF2B5EF4-FFF2-40B4-BE49-F238E27FC236}">
                <a16:creationId xmlns:a16="http://schemas.microsoft.com/office/drawing/2014/main" xmlns="" id="{C441DC9D-AEA6-4039-A45F-109AA2E88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4320">
            <a:off x="52311" y="626006"/>
            <a:ext cx="1069175" cy="106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Titolo 9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95325"/>
          </a:xfrm>
        </p:spPr>
        <p:txBody>
          <a:bodyPr/>
          <a:lstStyle/>
          <a:p>
            <a:r>
              <a:rPr altLang="it-IT" sz="3600" dirty="0">
                <a:effectLst/>
                <a:ea typeface="ＭＳ Ｐゴシック" pitchFamily="34" charset="-128"/>
              </a:rPr>
              <a:t>Confrontabilità tra distribuzioni </a:t>
            </a:r>
            <a:r>
              <a:rPr altLang="it-IT" sz="3600" b="0" dirty="0">
                <a:effectLst/>
                <a:ea typeface="ＭＳ Ｐゴシック" pitchFamily="34" charset="-128"/>
              </a:rPr>
              <a:t>(1/2)</a:t>
            </a:r>
          </a:p>
        </p:txBody>
      </p:sp>
      <p:sp>
        <p:nvSpPr>
          <p:cNvPr id="8" name="CasellaDiTesto 15"/>
          <p:cNvSpPr txBox="1">
            <a:spLocks noChangeArrowheads="1"/>
          </p:cNvSpPr>
          <p:nvPr/>
        </p:nvSpPr>
        <p:spPr bwMode="auto">
          <a:xfrm>
            <a:off x="575292" y="5610669"/>
            <a:ext cx="79644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500" b="0" dirty="0">
                <a:cs typeface="Arial" charset="0"/>
              </a:rPr>
              <a:t>… ma il confronto è inficiato dal fatto che i due collettivi hanno numerosità </a:t>
            </a:r>
            <a:r>
              <a:rPr lang="it-IT" altLang="it-IT" sz="1500" b="0" dirty="0" smtClean="0">
                <a:cs typeface="Arial" charset="0"/>
              </a:rPr>
              <a:t>diversa</a:t>
            </a:r>
            <a:endParaRPr lang="it-IT" altLang="it-IT" sz="1500" b="0" dirty="0">
              <a:cs typeface="Arial" charset="0"/>
            </a:endParaRPr>
          </a:p>
        </p:txBody>
      </p:sp>
      <p:sp>
        <p:nvSpPr>
          <p:cNvPr id="9" name="CasellaDiTesto 15"/>
          <p:cNvSpPr txBox="1">
            <a:spLocks noChangeArrowheads="1"/>
          </p:cNvSpPr>
          <p:nvPr/>
        </p:nvSpPr>
        <p:spPr bwMode="auto">
          <a:xfrm>
            <a:off x="575292" y="4782280"/>
            <a:ext cx="796448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500" dirty="0">
                <a:cs typeface="Arial" charset="0"/>
              </a:rPr>
              <a:t>Il confronto tra le distribuzioni di </a:t>
            </a:r>
            <a:r>
              <a:rPr lang="it-IT" altLang="it-IT" sz="1500" dirty="0" smtClean="0">
                <a:cs typeface="Arial" charset="0"/>
              </a:rPr>
              <a:t>frequenza assoluta </a:t>
            </a:r>
            <a:r>
              <a:rPr lang="it-IT" altLang="it-IT" sz="1500" dirty="0">
                <a:cs typeface="Arial" charset="0"/>
              </a:rPr>
              <a:t>permette di affermare che le persone di 6 anni e più che utilizzano tutti i giorni internet sono passate da 25.500 migliaia di unità del 2016 a 31.303 migliaia del 2019…</a:t>
            </a:r>
          </a:p>
        </p:txBody>
      </p:sp>
      <p:sp>
        <p:nvSpPr>
          <p:cNvPr id="12" name="Ovale 11"/>
          <p:cNvSpPr>
            <a:spLocks noChangeArrowheads="1"/>
          </p:cNvSpPr>
          <p:nvPr/>
        </p:nvSpPr>
        <p:spPr bwMode="auto">
          <a:xfrm>
            <a:off x="5263180" y="4258549"/>
            <a:ext cx="728662" cy="244475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Ovale 12"/>
          <p:cNvSpPr>
            <a:spLocks noChangeArrowheads="1"/>
          </p:cNvSpPr>
          <p:nvPr/>
        </p:nvSpPr>
        <p:spPr bwMode="auto">
          <a:xfrm>
            <a:off x="7601567" y="4227624"/>
            <a:ext cx="728663" cy="275399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Ovale 13"/>
          <p:cNvSpPr>
            <a:spLocks noChangeArrowheads="1"/>
          </p:cNvSpPr>
          <p:nvPr/>
        </p:nvSpPr>
        <p:spPr bwMode="auto">
          <a:xfrm>
            <a:off x="5261592" y="2840456"/>
            <a:ext cx="730250" cy="244475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Ovale 14"/>
          <p:cNvSpPr>
            <a:spLocks noChangeArrowheads="1"/>
          </p:cNvSpPr>
          <p:nvPr/>
        </p:nvSpPr>
        <p:spPr bwMode="auto">
          <a:xfrm>
            <a:off x="7612680" y="2842043"/>
            <a:ext cx="728662" cy="242888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1266" name="Picture 2" descr="https://encrypted-tbn0.gstatic.com/images?q=tbn:ANd9GcQ-bIoSfKx3qgd4SqPX0BWgs_5HeW9LyKBoCDJzEXo_er3N9A1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073" y="933563"/>
            <a:ext cx="708488" cy="69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asellaDiTesto 15"/>
          <p:cNvSpPr txBox="1">
            <a:spLocks noChangeArrowheads="1"/>
          </p:cNvSpPr>
          <p:nvPr/>
        </p:nvSpPr>
        <p:spPr bwMode="auto">
          <a:xfrm>
            <a:off x="814143" y="768179"/>
            <a:ext cx="796448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44613" indent="-1344613" algn="ctr">
              <a:defRPr/>
            </a:pPr>
            <a:r>
              <a:rPr lang="it-IT" b="0" dirty="0">
                <a:solidFill>
                  <a:srgbClr val="C00000"/>
                </a:solidFill>
                <a:latin typeface="Verdana" pitchFamily="34" charset="0"/>
                <a:ea typeface="ＭＳ Ｐゴシック" charset="-128"/>
              </a:rPr>
              <a:t>Adesso confrontiamo due distribuzioni</a:t>
            </a:r>
          </a:p>
          <a:p>
            <a:pPr marL="1344613" indent="-1344613">
              <a:defRPr/>
            </a:pPr>
            <a:endParaRPr lang="it-IT" sz="1100" dirty="0">
              <a:solidFill>
                <a:srgbClr val="C00000"/>
              </a:solidFill>
              <a:latin typeface="Verdana" pitchFamily="34" charset="0"/>
              <a:ea typeface="ＭＳ Ｐゴシック" charset="-128"/>
            </a:endParaRPr>
          </a:p>
          <a:p>
            <a:pPr marL="1344613" indent="-1344613">
              <a:defRPr/>
            </a:pPr>
            <a:r>
              <a:rPr lang="it-IT" sz="1600" dirty="0">
                <a:solidFill>
                  <a:srgbClr val="C00000"/>
                </a:solidFill>
                <a:latin typeface="Verdana" pitchFamily="34" charset="0"/>
                <a:ea typeface="ＭＳ Ｐゴシック" charset="-128"/>
              </a:rPr>
              <a:t>Q</a:t>
            </a:r>
            <a:r>
              <a:rPr lang="it-IT" sz="1600" b="0" dirty="0">
                <a:solidFill>
                  <a:srgbClr val="C00000"/>
                </a:solidFill>
                <a:latin typeface="Verdana" pitchFamily="34" charset="0"/>
                <a:ea typeface="ＭＳ Ｐゴシック" charset="-128"/>
              </a:rPr>
              <a:t>uanto è aumentato l’uso di internet quotidiano dal 2016 al 2019 ?</a:t>
            </a:r>
          </a:p>
        </p:txBody>
      </p:sp>
    </p:spTree>
    <p:extLst>
      <p:ext uri="{BB962C8B-B14F-4D97-AF65-F5344CB8AC3E}">
        <p14:creationId xmlns:p14="http://schemas.microsoft.com/office/powerpoint/2010/main" val="31208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animBg="1"/>
      <p:bldP spid="14" grpId="0" animBg="1"/>
      <p:bldP spid="15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sellaDiTesto 15"/>
          <p:cNvSpPr txBox="1">
            <a:spLocks noChangeArrowheads="1"/>
          </p:cNvSpPr>
          <p:nvPr/>
        </p:nvSpPr>
        <p:spPr bwMode="auto">
          <a:xfrm>
            <a:off x="528638" y="1020522"/>
            <a:ext cx="7964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600" b="0" dirty="0">
                <a:cs typeface="Arial" charset="0"/>
              </a:rPr>
              <a:t>Per effettuare </a:t>
            </a:r>
            <a:r>
              <a:rPr lang="it-IT" altLang="it-IT" sz="1600" dirty="0">
                <a:cs typeface="Arial" charset="0"/>
              </a:rPr>
              <a:t>confronti</a:t>
            </a:r>
            <a:r>
              <a:rPr lang="it-IT" altLang="it-IT" sz="1600" b="0" dirty="0">
                <a:cs typeface="Arial" charset="0"/>
              </a:rPr>
              <a:t> è necessario considerare le distribuzioni di </a:t>
            </a:r>
            <a:r>
              <a:rPr lang="it-IT" altLang="it-IT" sz="1600" b="0" dirty="0" smtClean="0">
                <a:solidFill>
                  <a:srgbClr val="C00000"/>
                </a:solidFill>
                <a:cs typeface="Arial" charset="0"/>
              </a:rPr>
              <a:t>frequenza relativa</a:t>
            </a:r>
            <a:r>
              <a:rPr lang="it-IT" altLang="it-IT" sz="1600" b="0" dirty="0" smtClean="0">
                <a:cs typeface="Arial" charset="0"/>
              </a:rPr>
              <a:t>, </a:t>
            </a:r>
            <a:r>
              <a:rPr lang="it-IT" altLang="it-IT" sz="1600" b="0" dirty="0">
                <a:cs typeface="Arial" charset="0"/>
              </a:rPr>
              <a:t>se i collettivi h</a:t>
            </a:r>
            <a:r>
              <a:rPr lang="it-IT" altLang="it-IT" sz="1600" dirty="0">
                <a:cs typeface="Arial" charset="0"/>
              </a:rPr>
              <a:t>anno la stessa numerosità, o </a:t>
            </a:r>
            <a:r>
              <a:rPr lang="it-IT" altLang="it-IT" sz="1600" b="0" dirty="0">
                <a:cs typeface="Arial" charset="0"/>
              </a:rPr>
              <a:t>le distribuzioni di </a:t>
            </a:r>
            <a:r>
              <a:rPr lang="it-IT" altLang="it-IT" sz="1600" dirty="0" smtClean="0">
                <a:solidFill>
                  <a:srgbClr val="C00000"/>
                </a:solidFill>
                <a:cs typeface="Arial" charset="0"/>
              </a:rPr>
              <a:t>frequenza percentuale </a:t>
            </a:r>
            <a:r>
              <a:rPr lang="it-IT" altLang="it-IT" sz="1600" dirty="0">
                <a:cs typeface="Arial" charset="0"/>
              </a:rPr>
              <a:t>se hanno numerosità diversa</a:t>
            </a:r>
          </a:p>
        </p:txBody>
      </p:sp>
      <p:sp>
        <p:nvSpPr>
          <p:cNvPr id="9" name="CasellaDiTesto 15"/>
          <p:cNvSpPr txBox="1">
            <a:spLocks noChangeArrowheads="1"/>
          </p:cNvSpPr>
          <p:nvPr/>
        </p:nvSpPr>
        <p:spPr bwMode="auto">
          <a:xfrm>
            <a:off x="528638" y="5153674"/>
            <a:ext cx="7964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sz="1600" dirty="0">
                <a:cs typeface="Arial" charset="0"/>
              </a:rPr>
              <a:t>Nel 2019 il 54,7% della popolazione di 6 anni e più ha utilizzato internet tutti i giorni, con un incremento rispetto al 2016 (44,6%); diminuisce il numero di persone che non ha mai utilizzato internet (da 34,9% al 28,3%)</a:t>
            </a:r>
            <a:endParaRPr lang="it-IT" altLang="it-IT" sz="1600" dirty="0">
              <a:cs typeface="Arial" charset="0"/>
            </a:endParaRPr>
          </a:p>
        </p:txBody>
      </p:sp>
      <p:sp>
        <p:nvSpPr>
          <p:cNvPr id="12" name="Ovale 11"/>
          <p:cNvSpPr>
            <a:spLocks noChangeArrowheads="1"/>
          </p:cNvSpPr>
          <p:nvPr/>
        </p:nvSpPr>
        <p:spPr bwMode="auto">
          <a:xfrm>
            <a:off x="5383213" y="4607986"/>
            <a:ext cx="728662" cy="242887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Ovale 12"/>
          <p:cNvSpPr>
            <a:spLocks noChangeArrowheads="1"/>
          </p:cNvSpPr>
          <p:nvPr/>
        </p:nvSpPr>
        <p:spPr bwMode="auto">
          <a:xfrm>
            <a:off x="7685088" y="4606398"/>
            <a:ext cx="728662" cy="242888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Ovale 7"/>
          <p:cNvSpPr>
            <a:spLocks noChangeArrowheads="1"/>
          </p:cNvSpPr>
          <p:nvPr/>
        </p:nvSpPr>
        <p:spPr bwMode="auto">
          <a:xfrm>
            <a:off x="5368925" y="3172886"/>
            <a:ext cx="728663" cy="244475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Ovale 9"/>
          <p:cNvSpPr>
            <a:spLocks noChangeArrowheads="1"/>
          </p:cNvSpPr>
          <p:nvPr/>
        </p:nvSpPr>
        <p:spPr bwMode="auto">
          <a:xfrm>
            <a:off x="7707313" y="3180823"/>
            <a:ext cx="730250" cy="242888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itolo 9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95325"/>
          </a:xfrm>
        </p:spPr>
        <p:txBody>
          <a:bodyPr/>
          <a:lstStyle/>
          <a:p>
            <a:r>
              <a:rPr altLang="it-IT" sz="3600" dirty="0">
                <a:effectLst/>
                <a:ea typeface="ＭＳ Ｐゴシック" pitchFamily="34" charset="-128"/>
              </a:rPr>
              <a:t>Confrontabilità tra distribuzioni </a:t>
            </a:r>
            <a:r>
              <a:rPr altLang="it-IT" sz="3600" b="0" dirty="0">
                <a:effectLst/>
                <a:ea typeface="ＭＳ Ｐゴシック" pitchFamily="34" charset="-128"/>
              </a:rPr>
              <a:t>(</a:t>
            </a:r>
            <a:r>
              <a:rPr lang="it-IT" altLang="it-IT" sz="3600" b="0" dirty="0">
                <a:effectLst/>
                <a:ea typeface="ＭＳ Ｐゴシック" pitchFamily="34" charset="-128"/>
              </a:rPr>
              <a:t>2</a:t>
            </a:r>
            <a:r>
              <a:rPr altLang="it-IT" sz="3600" b="0" dirty="0">
                <a:effectLst/>
                <a:ea typeface="ＭＳ Ｐゴシック" pitchFamily="34" charset="-128"/>
              </a:rPr>
              <a:t>/2)</a:t>
            </a: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234660"/>
              </p:ext>
            </p:extLst>
          </p:nvPr>
        </p:nvGraphicFramePr>
        <p:xfrm>
          <a:off x="674688" y="1882248"/>
          <a:ext cx="7689850" cy="3114675"/>
        </p:xfrm>
        <a:graphic>
          <a:graphicData uri="http://schemas.openxmlformats.org/drawingml/2006/table">
            <a:tbl>
              <a:tblPr/>
              <a:tblGrid>
                <a:gridCol w="3010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9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98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Tab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. 4 - Persone di 6 anni e più per frequenza con cui usano internet</a:t>
                      </a:r>
                    </a:p>
                    <a:p>
                      <a:pPr algn="l" rtl="0" fontAlgn="ctr"/>
                      <a:r>
                        <a:rPr lang="it-IT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</a:t>
                      </a:r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(per cento persone di 6 anni e più</a:t>
                      </a:r>
                      <a:r>
                        <a:rPr lang="it-IT" sz="12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)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25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Frequenza uso di internet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      </a:t>
                      </a: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Persone di 6 anni e più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Anno 2016 </a:t>
                      </a:r>
                    </a:p>
                  </a:txBody>
                  <a:tcPr marL="9525" marR="85727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Anno 2019</a:t>
                      </a:r>
                    </a:p>
                  </a:txBody>
                  <a:tcPr marL="9525" marR="85727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Tutti i giorni</a:t>
                      </a:r>
                    </a:p>
                  </a:txBody>
                  <a:tcPr marL="85727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  44,6 </a:t>
                      </a:r>
                    </a:p>
                  </a:txBody>
                  <a:tcPr marL="9525" marR="85727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  54,7 </a:t>
                      </a:r>
                    </a:p>
                  </a:txBody>
                  <a:tcPr marL="9525" marR="85727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Una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 più volte a settimana</a:t>
                      </a:r>
                    </a:p>
                  </a:txBody>
                  <a:tcPr marL="85727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 </a:t>
                      </a:r>
                    </a:p>
                  </a:txBody>
                  <a:tcPr marL="9525" marR="857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  13,3</a:t>
                      </a:r>
                    </a:p>
                  </a:txBody>
                  <a:tcPr marL="9525" marR="857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Qualche volta al mese</a:t>
                      </a:r>
                    </a:p>
                  </a:txBody>
                  <a:tcPr marL="85727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    2 </a:t>
                      </a:r>
                    </a:p>
                  </a:txBody>
                  <a:tcPr marL="9525" marR="857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    1,6 </a:t>
                      </a:r>
                    </a:p>
                  </a:txBody>
                  <a:tcPr marL="9525" marR="857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Qualche volta all'anno </a:t>
                      </a:r>
                    </a:p>
                  </a:txBody>
                  <a:tcPr marL="85727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    0,7 </a:t>
                      </a:r>
                    </a:p>
                  </a:txBody>
                  <a:tcPr marL="9525" marR="857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    0,7 </a:t>
                      </a:r>
                    </a:p>
                  </a:txBody>
                  <a:tcPr marL="9525" marR="857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Mai</a:t>
                      </a:r>
                    </a:p>
                  </a:txBody>
                  <a:tcPr marL="85727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34,9</a:t>
                      </a:r>
                    </a:p>
                  </a:txBody>
                  <a:tcPr marL="9525" marR="857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  28,3 </a:t>
                      </a:r>
                    </a:p>
                  </a:txBody>
                  <a:tcPr marL="9525" marR="857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Non indicato</a:t>
                      </a:r>
                    </a:p>
                  </a:txBody>
                  <a:tcPr marL="85727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    1,8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857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1,4</a:t>
                      </a:r>
                    </a:p>
                  </a:txBody>
                  <a:tcPr marL="9525" marR="857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Totale</a:t>
                      </a:r>
                    </a:p>
                  </a:txBody>
                  <a:tcPr marL="85727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 100,0 </a:t>
                      </a:r>
                    </a:p>
                  </a:txBody>
                  <a:tcPr marL="9525" marR="857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 100,0 </a:t>
                      </a:r>
                    </a:p>
                  </a:txBody>
                  <a:tcPr marL="9525" marR="857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0975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Fonte: Istat, </a:t>
                      </a:r>
                      <a:r>
                        <a:rPr lang="it-IT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Multiscopo sulle famiglie: aspetti della vita quotidiana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8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00356"/>
              </p:ext>
            </p:extLst>
          </p:nvPr>
        </p:nvGraphicFramePr>
        <p:xfrm>
          <a:off x="4870405" y="3165167"/>
          <a:ext cx="1892300" cy="2740024"/>
        </p:xfrm>
        <a:graphic>
          <a:graphicData uri="http://schemas.openxmlformats.org/drawingml/2006/table">
            <a:tbl>
              <a:tblPr/>
              <a:tblGrid>
                <a:gridCol w="1892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1724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Persone di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 anni e più</a:t>
                      </a:r>
                    </a:p>
                    <a:p>
                      <a:pPr algn="r" rtl="0" fontAlgn="ctr">
                        <a:lnSpc>
                          <a:spcPts val="600"/>
                        </a:lnSpc>
                      </a:pP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(per 1 persona di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6 anni e più)</a:t>
                      </a:r>
                    </a:p>
                  </a:txBody>
                  <a:tcPr marL="9525" marR="85725" marT="9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31.303 /57.178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7.633 /57.178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923 /57.178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418 /57.178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16.185 /57.178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716 /57.178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57.178 / </a:t>
                      </a:r>
                      <a:r>
                        <a:rPr lang="it-IT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57.178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007">
                <a:tc>
                  <a:txBody>
                    <a:bodyPr/>
                    <a:lstStyle/>
                    <a:p>
                      <a:pPr algn="l" rtl="0" fontAlgn="t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20" name="Tabel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690189"/>
              </p:ext>
            </p:extLst>
          </p:nvPr>
        </p:nvGraphicFramePr>
        <p:xfrm>
          <a:off x="6799152" y="3165167"/>
          <a:ext cx="1868553" cy="2740024"/>
        </p:xfrm>
        <a:graphic>
          <a:graphicData uri="http://schemas.openxmlformats.org/drawingml/2006/table">
            <a:tbl>
              <a:tblPr/>
              <a:tblGrid>
                <a:gridCol w="18685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1724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Persone di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 anni e più</a:t>
                      </a:r>
                    </a:p>
                    <a:p>
                      <a:pPr algn="r" rtl="0" fontAlgn="ctr">
                        <a:lnSpc>
                          <a:spcPts val="600"/>
                        </a:lnSpc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(per 100 persone di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6 anni e più)</a:t>
                      </a:r>
                    </a:p>
                  </a:txBody>
                  <a:tcPr marL="9525" marR="85725" marT="9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31.303 / 57.178 x 100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7.633 / 57.178 x 100 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923 / 57.178 x 100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418 / 57.178 x 100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16.185 / 57.178 x 100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716/ 57.178 x 100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57.178 / </a:t>
                      </a:r>
                      <a:r>
                        <a:rPr lang="it-IT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57.178</a:t>
                      </a:r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x 100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007">
                <a:tc>
                  <a:txBody>
                    <a:bodyPr/>
                    <a:lstStyle/>
                    <a:p>
                      <a:pPr algn="l" rtl="0" fontAlgn="t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348283"/>
              </p:ext>
            </p:extLst>
          </p:nvPr>
        </p:nvGraphicFramePr>
        <p:xfrm>
          <a:off x="534943" y="3163579"/>
          <a:ext cx="4356100" cy="2665412"/>
        </p:xfrm>
        <a:graphic>
          <a:graphicData uri="http://schemas.openxmlformats.org/drawingml/2006/table">
            <a:tbl>
              <a:tblPr/>
              <a:tblGrid>
                <a:gridCol w="2463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2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734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Frequenza uso di internet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Persone di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 anni e più</a:t>
                      </a:r>
                    </a:p>
                    <a:p>
                      <a:pPr algn="r" rtl="0" fontAlgn="ctr">
                        <a:lnSpc>
                          <a:spcPts val="600"/>
                        </a:lnSpc>
                      </a:pP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  <a:p>
                      <a:pPr algn="r" rtl="0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(valori in migliaia)</a:t>
                      </a:r>
                    </a:p>
                    <a:p>
                      <a:pPr algn="r" rtl="0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857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Tutti i giorni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31.303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Una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 più volte a settimana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7.633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Qualche volta al mese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923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Qualche volta all'anno 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   418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Mai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16.185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Non indicato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716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Totale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                   57.178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997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Fonte: Istat, </a:t>
                      </a:r>
                      <a:r>
                        <a:rPr lang="it-IT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Multiscopo sulle famiglie: aspetti della vita quotidiana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22" name="Tabel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378068"/>
              </p:ext>
            </p:extLst>
          </p:nvPr>
        </p:nvGraphicFramePr>
        <p:xfrm>
          <a:off x="496843" y="2890529"/>
          <a:ext cx="8564562" cy="457200"/>
        </p:xfrm>
        <a:graphic>
          <a:graphicData uri="http://schemas.openxmlformats.org/drawingml/2006/table">
            <a:tbl>
              <a:tblPr/>
              <a:tblGrid>
                <a:gridCol w="8564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Tab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. 2 - Persone di 6 anni e più per frequenza con cui usano internet - Anno 2019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4" marR="9524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458" name="Titolo 9"/>
          <p:cNvSpPr>
            <a:spLocks noGrp="1"/>
          </p:cNvSpPr>
          <p:nvPr>
            <p:ph type="title"/>
          </p:nvPr>
        </p:nvSpPr>
        <p:spPr>
          <a:xfrm>
            <a:off x="66303" y="303628"/>
            <a:ext cx="9144000" cy="695325"/>
          </a:xfrm>
        </p:spPr>
        <p:txBody>
          <a:bodyPr/>
          <a:lstStyle/>
          <a:p>
            <a:pPr algn="l"/>
            <a:r>
              <a:rPr altLang="it-IT" sz="3400" dirty="0">
                <a:effectLst/>
                <a:ea typeface="ＭＳ Ｐゴシック" pitchFamily="34" charset="-128"/>
              </a:rPr>
              <a:t>Tabella di </a:t>
            </a:r>
            <a:r>
              <a:rPr altLang="it-IT" sz="3400" dirty="0" err="1" smtClean="0">
                <a:effectLst/>
                <a:ea typeface="ＭＳ Ｐゴシック" pitchFamily="34" charset="-128"/>
              </a:rPr>
              <a:t>frequenz</a:t>
            </a:r>
            <a:r>
              <a:rPr lang="it-IT" altLang="it-IT" sz="3400" dirty="0" smtClean="0">
                <a:effectLst/>
                <a:ea typeface="ＭＳ Ｐゴシック" pitchFamily="34" charset="-128"/>
              </a:rPr>
              <a:t>a</a:t>
            </a:r>
            <a:endParaRPr altLang="it-IT" sz="3400" dirty="0">
              <a:effectLst/>
              <a:ea typeface="ＭＳ Ｐゴシック" pitchFamily="34" charset="-128"/>
            </a:endParaRPr>
          </a:p>
        </p:txBody>
      </p:sp>
      <p:pic>
        <p:nvPicPr>
          <p:cNvPr id="27" name="Picture 6" descr="C:\Documents and Settings\miciaffa\Impostazioni locali\Temporary Internet Files\Content.IE5\6STEWKU9\MC90044202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9574">
            <a:off x="7691549" y="990293"/>
            <a:ext cx="10223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Bolla: nuvola 44">
            <a:extLst>
              <a:ext uri="{FF2B5EF4-FFF2-40B4-BE49-F238E27FC236}">
                <a16:creationId xmlns:a16="http://schemas.microsoft.com/office/drawing/2014/main" xmlns="" id="{CD1108C2-DFDB-4B78-97F3-221124B9B472}"/>
              </a:ext>
            </a:extLst>
          </p:cNvPr>
          <p:cNvSpPr/>
          <p:nvPr/>
        </p:nvSpPr>
        <p:spPr>
          <a:xfrm rot="20822728">
            <a:off x="307344" y="2040266"/>
            <a:ext cx="1770990" cy="1127515"/>
          </a:xfrm>
          <a:prstGeom prst="cloudCallout">
            <a:avLst>
              <a:gd name="adj1" fmla="val -28509"/>
              <a:gd name="adj2" fmla="val 90551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modalità del carattere 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uso di internet </a:t>
            </a:r>
          </a:p>
        </p:txBody>
      </p:sp>
      <p:sp>
        <p:nvSpPr>
          <p:cNvPr id="60" name="Bolla: nuvola 59">
            <a:extLst>
              <a:ext uri="{FF2B5EF4-FFF2-40B4-BE49-F238E27FC236}">
                <a16:creationId xmlns:a16="http://schemas.microsoft.com/office/drawing/2014/main" xmlns="" id="{76D576EB-B223-4938-B075-5161AC2702C4}"/>
              </a:ext>
            </a:extLst>
          </p:cNvPr>
          <p:cNvSpPr/>
          <p:nvPr/>
        </p:nvSpPr>
        <p:spPr>
          <a:xfrm rot="200852">
            <a:off x="2835904" y="1906850"/>
            <a:ext cx="1770990" cy="1127515"/>
          </a:xfrm>
          <a:prstGeom prst="cloudCallout">
            <a:avLst>
              <a:gd name="adj1" fmla="val 12101"/>
              <a:gd name="adj2" fmla="val 8682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frequenza assoluta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6" name="Bolla: nuvola 15">
            <a:extLst>
              <a:ext uri="{FF2B5EF4-FFF2-40B4-BE49-F238E27FC236}">
                <a16:creationId xmlns:a16="http://schemas.microsoft.com/office/drawing/2014/main" xmlns="" id="{735285C1-E1C2-4A3C-A2F0-5087AA72FC8C}"/>
              </a:ext>
            </a:extLst>
          </p:cNvPr>
          <p:cNvSpPr/>
          <p:nvPr/>
        </p:nvSpPr>
        <p:spPr>
          <a:xfrm rot="736010">
            <a:off x="5477059" y="2168201"/>
            <a:ext cx="1626789" cy="899029"/>
          </a:xfrm>
          <a:prstGeom prst="cloudCallout">
            <a:avLst>
              <a:gd name="adj1" fmla="val -9494"/>
              <a:gd name="adj2" fmla="val 10423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frequenza relativa</a:t>
            </a:r>
            <a:endParaRPr lang="it-IT" sz="1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Bolla: nuvola 16">
            <a:extLst>
              <a:ext uri="{FF2B5EF4-FFF2-40B4-BE49-F238E27FC236}">
                <a16:creationId xmlns:a16="http://schemas.microsoft.com/office/drawing/2014/main" xmlns="" id="{E87D0AFC-3843-4F9D-A6D6-96D160685A1E}"/>
              </a:ext>
            </a:extLst>
          </p:cNvPr>
          <p:cNvSpPr/>
          <p:nvPr/>
        </p:nvSpPr>
        <p:spPr>
          <a:xfrm rot="736010">
            <a:off x="7259453" y="2539579"/>
            <a:ext cx="1666749" cy="701900"/>
          </a:xfrm>
          <a:prstGeom prst="cloudCallout">
            <a:avLst>
              <a:gd name="adj1" fmla="val 13546"/>
              <a:gd name="adj2" fmla="val 98832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frequenza percentuale</a:t>
            </a:r>
            <a:endParaRPr lang="it-IT" sz="1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Fumetto 4 2">
            <a:extLst>
              <a:ext uri="{FF2B5EF4-FFF2-40B4-BE49-F238E27FC236}">
                <a16:creationId xmlns:a16="http://schemas.microsoft.com/office/drawing/2014/main" xmlns="" id="{F11F3A96-BE66-4664-A964-D974111F5278}"/>
              </a:ext>
            </a:extLst>
          </p:cNvPr>
          <p:cNvSpPr>
            <a:spLocks noChangeArrowheads="1"/>
          </p:cNvSpPr>
          <p:nvPr/>
        </p:nvSpPr>
        <p:spPr bwMode="auto">
          <a:xfrm rot="342653">
            <a:off x="4130029" y="469227"/>
            <a:ext cx="2988930" cy="1680357"/>
          </a:xfrm>
          <a:prstGeom prst="cloudCallout">
            <a:avLst>
              <a:gd name="adj1" fmla="val 81417"/>
              <a:gd name="adj2" fmla="val 15018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4ED9134-7204-4F6F-AC40-92138F265B65}"/>
              </a:ext>
            </a:extLst>
          </p:cNvPr>
          <p:cNvSpPr txBox="1"/>
          <p:nvPr/>
        </p:nvSpPr>
        <p:spPr>
          <a:xfrm>
            <a:off x="4572000" y="597039"/>
            <a:ext cx="2042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C00000"/>
                </a:solidFill>
                <a:latin typeface="Verdana"/>
              </a:rPr>
              <a:t>Tranquilli, non è altro che quello di cui abbiamo parlato prima!</a:t>
            </a:r>
          </a:p>
          <a:p>
            <a:pPr algn="ctr"/>
            <a:r>
              <a:rPr lang="it-IT" sz="1400" b="1" dirty="0">
                <a:solidFill>
                  <a:srgbClr val="C00000"/>
                </a:solidFill>
                <a:latin typeface="Verdana"/>
              </a:rPr>
              <a:t>Ve lo ricordate???</a:t>
            </a:r>
          </a:p>
        </p:txBody>
      </p:sp>
    </p:spTree>
    <p:extLst>
      <p:ext uri="{BB962C8B-B14F-4D97-AF65-F5344CB8AC3E}">
        <p14:creationId xmlns:p14="http://schemas.microsoft.com/office/powerpoint/2010/main" val="11574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077649"/>
              </p:ext>
            </p:extLst>
          </p:nvPr>
        </p:nvGraphicFramePr>
        <p:xfrm>
          <a:off x="502009" y="817689"/>
          <a:ext cx="6959608" cy="5260663"/>
        </p:xfrm>
        <a:graphic>
          <a:graphicData uri="http://schemas.openxmlformats.org/drawingml/2006/table">
            <a:tbl>
              <a:tblPr/>
              <a:tblGrid>
                <a:gridCol w="1446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80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80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80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80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80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47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800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57183">
                <a:tc gridSpan="8"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Tab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. 6 - Persone di 6 anni e più per frequenza con cui usano internet e </a:t>
                      </a:r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regione.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/>
                      </a:r>
                      <a:b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Anno 2019  </a:t>
                      </a:r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(per cento persone di 6 anni e più della stessa</a:t>
                      </a:r>
                      <a:r>
                        <a:rPr lang="it-IT" sz="1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regione)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62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REGIONI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Frequenza uso </a:t>
                      </a: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di </a:t>
                      </a:r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internet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Totale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35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Tutti i giorni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Una o più volte alla settimana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Qualche </a:t>
                      </a:r>
                      <a:b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volta</a:t>
                      </a:r>
                      <a:b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al mese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Qualche volta all’anno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Mai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Non indicato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13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Piemonte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54.9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13.4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27.7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13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Valle d'Aosta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56.1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11.6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0.6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28.2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Verdana "/>
                        </a:rPr>
                        <a:t>1.8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13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Liguria 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53.2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14.3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28.6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13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Lombardia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58.5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13.2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24.7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13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Trentino-Alto Adige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56.7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15.4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23.3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13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Bolzano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54.5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16.4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24.3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13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Trento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58.9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14.3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22.4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13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Veneto  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55.9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14.8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25.2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443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Friuli-Venezia Giulia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60.6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11.5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23.9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13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Emilia-Romagna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59.4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13.8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23.9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0.9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13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Toscana 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56.4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14.8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25.6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0.7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13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Umbria  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54.7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11.6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30.1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0.7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13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Marche  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54.4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13.3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28.9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13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Lazio   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56.5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14.1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25.4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13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Abruzzo 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53.6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12.6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29.1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13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Molise  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50.8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10.6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34.5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13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Campania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49.2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13.3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34.4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0.9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13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Puglia  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49.3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11.2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36.1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13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Basilicata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49.4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11.5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35.5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13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Calabria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46.4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13.2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35.8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2.1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13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Sicilia 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53.4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12.1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31.6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13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Sardegna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51.8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13.7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30.5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13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Italia  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latin typeface="Arial"/>
                        </a:rPr>
                        <a:t>54.7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latin typeface="Arial"/>
                        </a:rPr>
                        <a:t>13.3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latin typeface="Arial"/>
                        </a:rPr>
                        <a:t>1.6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latin typeface="Arial"/>
                        </a:rPr>
                        <a:t>0.7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latin typeface="Arial"/>
                        </a:rPr>
                        <a:t>28.3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latin typeface="Verdana "/>
                        </a:rPr>
                        <a:t>1.3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sp>
        <p:nvSpPr>
          <p:cNvPr id="29698" name="Titolo 9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72297"/>
          </a:xfrm>
        </p:spPr>
        <p:txBody>
          <a:bodyPr/>
          <a:lstStyle/>
          <a:p>
            <a:r>
              <a:rPr altLang="it-IT" sz="3200" dirty="0">
                <a:effectLst/>
                <a:ea typeface="ＭＳ Ｐゴシック" pitchFamily="34" charset="-128"/>
              </a:rPr>
              <a:t>Tabella a doppia entrata</a:t>
            </a:r>
            <a:endParaRPr altLang="it-IT" sz="3200" b="0" dirty="0">
              <a:effectLst/>
              <a:ea typeface="ＭＳ Ｐゴシック" pitchFamily="34" charset="-128"/>
            </a:endParaRPr>
          </a:p>
        </p:txBody>
      </p:sp>
      <p:sp>
        <p:nvSpPr>
          <p:cNvPr id="17" name="CasellaDiTesto 15"/>
          <p:cNvSpPr txBox="1">
            <a:spLocks noChangeArrowheads="1"/>
          </p:cNvSpPr>
          <p:nvPr/>
        </p:nvSpPr>
        <p:spPr bwMode="auto">
          <a:xfrm>
            <a:off x="7585076" y="1125416"/>
            <a:ext cx="15065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9E0000"/>
                </a:solidFill>
                <a:cs typeface="Arial" charset="0"/>
              </a:rPr>
              <a:t>La tabella a doppia entrata invece p</a:t>
            </a:r>
            <a:r>
              <a:rPr lang="it-IT" altLang="it-IT" sz="1400" b="0" dirty="0">
                <a:solidFill>
                  <a:srgbClr val="9E0000"/>
                </a:solidFill>
                <a:cs typeface="Arial" charset="0"/>
              </a:rPr>
              <a:t>rende  in considerazione 2 caratteri</a:t>
            </a:r>
          </a:p>
        </p:txBody>
      </p:sp>
      <p:sp>
        <p:nvSpPr>
          <p:cNvPr id="15" name="CasellaDiTesto 15"/>
          <p:cNvSpPr txBox="1">
            <a:spLocks noChangeArrowheads="1"/>
          </p:cNvSpPr>
          <p:nvPr/>
        </p:nvSpPr>
        <p:spPr bwMode="auto">
          <a:xfrm>
            <a:off x="7637463" y="3025388"/>
            <a:ext cx="12509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0" dirty="0">
                <a:solidFill>
                  <a:srgbClr val="9E0000"/>
                </a:solidFill>
                <a:cs typeface="Arial" charset="0"/>
              </a:rPr>
              <a:t>Vediamo un esempio di come si legge la tabella</a:t>
            </a:r>
          </a:p>
        </p:txBody>
      </p:sp>
      <p:cxnSp>
        <p:nvCxnSpPr>
          <p:cNvPr id="6" name="Connettore 2 5"/>
          <p:cNvCxnSpPr>
            <a:cxnSpLocks noChangeShapeType="1"/>
          </p:cNvCxnSpPr>
          <p:nvPr/>
        </p:nvCxnSpPr>
        <p:spPr bwMode="auto">
          <a:xfrm flipH="1" flipV="1">
            <a:off x="5464183" y="1355916"/>
            <a:ext cx="2173280" cy="5755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ttore 2 9"/>
          <p:cNvCxnSpPr>
            <a:cxnSpLocks noChangeShapeType="1"/>
          </p:cNvCxnSpPr>
          <p:nvPr/>
        </p:nvCxnSpPr>
        <p:spPr bwMode="auto">
          <a:xfrm flipH="1">
            <a:off x="1607409" y="1422991"/>
            <a:ext cx="6030054" cy="389491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10" descr="C:\Users\paradisi\AppData\Local\Microsoft\Windows\Temporary Internet Files\Content.IE5\NSB1MHZR\MC900428113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4789100"/>
            <a:ext cx="118586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"/>
          <p:cNvSpPr>
            <a:spLocks noChangeArrowheads="1"/>
          </p:cNvSpPr>
          <p:nvPr/>
        </p:nvSpPr>
        <p:spPr bwMode="auto">
          <a:xfrm>
            <a:off x="677855" y="6051527"/>
            <a:ext cx="4278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fontAlgn="b">
              <a:buNone/>
            </a:pPr>
            <a:r>
              <a:rPr lang="it-IT" sz="800" dirty="0">
                <a:solidFill>
                  <a:srgbClr val="000000"/>
                </a:solidFill>
                <a:latin typeface="Verdana"/>
              </a:rPr>
              <a:t>Fonte: Istat, Multiscopo sulle famiglie: aspetti della vita quotidiana</a:t>
            </a:r>
          </a:p>
        </p:txBody>
      </p:sp>
    </p:spTree>
    <p:extLst>
      <p:ext uri="{BB962C8B-B14F-4D97-AF65-F5344CB8AC3E}">
        <p14:creationId xmlns:p14="http://schemas.microsoft.com/office/powerpoint/2010/main" val="33994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9"/>
          <p:cNvSpPr>
            <a:spLocks noGrp="1"/>
          </p:cNvSpPr>
          <p:nvPr>
            <p:ph type="title"/>
          </p:nvPr>
        </p:nvSpPr>
        <p:spPr>
          <a:xfrm>
            <a:off x="0" y="291107"/>
            <a:ext cx="9144000" cy="695325"/>
          </a:xfrm>
        </p:spPr>
        <p:txBody>
          <a:bodyPr/>
          <a:lstStyle/>
          <a:p>
            <a:r>
              <a:rPr altLang="it-IT" sz="2800" dirty="0">
                <a:effectLst/>
                <a:ea typeface="ＭＳ Ｐゴシック" pitchFamily="34" charset="-128"/>
              </a:rPr>
              <a:t>Tabella a doppia entrata: lettura</a:t>
            </a:r>
            <a:endParaRPr altLang="it-IT" sz="2800" b="0" dirty="0">
              <a:effectLst/>
              <a:ea typeface="ＭＳ Ｐゴシック" pitchFamily="34" charset="-128"/>
            </a:endParaRPr>
          </a:p>
        </p:txBody>
      </p:sp>
      <p:sp>
        <p:nvSpPr>
          <p:cNvPr id="17" name="CasellaDiTesto 15"/>
          <p:cNvSpPr txBox="1">
            <a:spLocks noChangeArrowheads="1"/>
          </p:cNvSpPr>
          <p:nvPr/>
        </p:nvSpPr>
        <p:spPr bwMode="auto">
          <a:xfrm>
            <a:off x="7551072" y="2004152"/>
            <a:ext cx="12509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>
                <a:cs typeface="Arial" charset="0"/>
              </a:rPr>
              <a:t>A Trento </a:t>
            </a:r>
            <a:r>
              <a:rPr lang="it-IT" altLang="it-IT" sz="1200" b="0" dirty="0">
                <a:cs typeface="Arial" charset="0"/>
              </a:rPr>
              <a:t>il 58,9% della popolazione di 6 anni e più utilizza </a:t>
            </a:r>
            <a:r>
              <a:rPr lang="it-IT" altLang="it-IT" sz="1200" b="0" dirty="0" smtClean="0">
                <a:cs typeface="Arial" charset="0"/>
              </a:rPr>
              <a:t>internet </a:t>
            </a:r>
            <a:r>
              <a:rPr lang="it-IT" altLang="it-IT" sz="1200" b="0" dirty="0">
                <a:cs typeface="Arial" charset="0"/>
              </a:rPr>
              <a:t>tutti i giorni…a differenza della Calabria  (46,4%)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89092"/>
              </p:ext>
            </p:extLst>
          </p:nvPr>
        </p:nvGraphicFramePr>
        <p:xfrm>
          <a:off x="524492" y="909469"/>
          <a:ext cx="6845298" cy="5268745"/>
        </p:xfrm>
        <a:graphic>
          <a:graphicData uri="http://schemas.openxmlformats.org/drawingml/2006/table">
            <a:tbl>
              <a:tblPr/>
              <a:tblGrid>
                <a:gridCol w="14230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0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50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50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50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50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18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50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47067">
                <a:tc gridSpan="8">
                  <a:txBody>
                    <a:bodyPr/>
                    <a:lstStyle/>
                    <a:p>
                      <a:pPr algn="l" rtl="0" fontAlgn="ctr"/>
                      <a:r>
                        <a:rPr lang="it-IT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Tab</a:t>
                      </a: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. 6 - Persone di 6 anni e più per frequenza con cui usano internet e regione</a:t>
                      </a:r>
                      <a:b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Anno 2019  </a:t>
                      </a:r>
                      <a:r>
                        <a:rPr lang="it-IT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(per cento persone di 6 anni e più della stessa</a:t>
                      </a:r>
                      <a:r>
                        <a:rPr lang="it-IT" sz="105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regione)</a:t>
                      </a:r>
                    </a:p>
                    <a:p>
                      <a:pPr algn="l" rtl="0" fontAlgn="ctr"/>
                      <a:endParaRPr lang="it-IT" sz="1200" b="0" i="1" u="none" strike="noStrike" baseline="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05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REGIONI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Frequenza uso di </a:t>
                      </a:r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internet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Totale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269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Tutti i giorni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Una o più volte alla settimana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Qualche </a:t>
                      </a:r>
                      <a:b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volta</a:t>
                      </a:r>
                      <a:b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al mese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Qualche volta all’anno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Mai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Non indicato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8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Piemonte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54.9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13.4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27.7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88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Valle d'Aosta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56.1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11.6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0.6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28.2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Verdana "/>
                        </a:rPr>
                        <a:t>1.8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88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Liguria 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53.2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14.3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28.6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88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Lombardia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58.5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13.2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24.7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8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Trentino-Alto Adige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56.7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15.4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23.3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88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Bolzano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54.5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16.4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24.3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88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Trento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58.9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14.3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22.4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88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Veneto  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55.9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14.8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25.2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88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Friuli-Venezia Giulia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60.6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11.5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23.9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88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Emilia-Romagna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59.4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13.8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23.9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0.9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88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Toscana 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56.4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14.8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25.6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0.7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88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Umbria  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54.7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11.6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30.1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0.7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88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Marche  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54.4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13.3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28.9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88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Lazio   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56.5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14.1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25.4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88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Abruzzo 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53.6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12.6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29.1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88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Molise  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50.8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10.6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34.5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88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Campania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49.2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13.3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34.4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0.9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88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Puglia  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49.3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11.2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36.1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88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Basilicata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49.4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11.5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35.5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30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Calabria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46.4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13.2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35.8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2.1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88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Sicilia 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53.4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12.1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31.6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Verdana "/>
                        </a:rPr>
                        <a:t>1.2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88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Sardegna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51.8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13.7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0.9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30.5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Verdana "/>
                        </a:rPr>
                        <a:t>1.8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88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Italia                              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latin typeface="Arial"/>
                        </a:rPr>
                        <a:t>54.7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latin typeface="Arial"/>
                        </a:rPr>
                        <a:t>13.3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latin typeface="Arial"/>
                        </a:rPr>
                        <a:t>1.6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latin typeface="Arial"/>
                        </a:rPr>
                        <a:t>0.7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latin typeface="Arial"/>
                        </a:rPr>
                        <a:t>28.3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latin typeface="Verdana "/>
                        </a:rPr>
                        <a:t>1.3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sp>
        <p:nvSpPr>
          <p:cNvPr id="10" name="Ovale 9"/>
          <p:cNvSpPr>
            <a:spLocks noChangeArrowheads="1"/>
          </p:cNvSpPr>
          <p:nvPr/>
        </p:nvSpPr>
        <p:spPr bwMode="auto">
          <a:xfrm>
            <a:off x="5498862" y="5083171"/>
            <a:ext cx="363537" cy="242887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0930" name="Rettangolo 12"/>
          <p:cNvSpPr>
            <a:spLocks noChangeArrowheads="1"/>
          </p:cNvSpPr>
          <p:nvPr/>
        </p:nvSpPr>
        <p:spPr bwMode="auto">
          <a:xfrm>
            <a:off x="524493" y="6287185"/>
            <a:ext cx="73339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fontAlgn="b" hangingPunct="1">
              <a:spcBef>
                <a:spcPct val="0"/>
              </a:spcBef>
              <a:buNone/>
            </a:pPr>
            <a:r>
              <a:rPr lang="it-IT" sz="800" dirty="0">
                <a:solidFill>
                  <a:srgbClr val="000000"/>
                </a:solidFill>
                <a:latin typeface="Verdana"/>
              </a:rPr>
              <a:t>Fonte: Istat, Multiscopo sulle famiglie: aspetti della vita quotidiana</a:t>
            </a:r>
          </a:p>
          <a:p>
            <a:pPr eaLnBrk="1" fontAlgn="b" hangingPunct="1">
              <a:spcBef>
                <a:spcPct val="0"/>
              </a:spcBef>
              <a:buFontTx/>
              <a:buNone/>
            </a:pPr>
            <a:endParaRPr lang="it-IT" altLang="it-IT" sz="800" b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Ovale 12"/>
          <p:cNvSpPr>
            <a:spLocks noChangeArrowheads="1"/>
          </p:cNvSpPr>
          <p:nvPr/>
        </p:nvSpPr>
        <p:spPr bwMode="auto">
          <a:xfrm>
            <a:off x="2424730" y="3135204"/>
            <a:ext cx="365125" cy="244475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Ovale 13"/>
          <p:cNvSpPr>
            <a:spLocks noChangeArrowheads="1"/>
          </p:cNvSpPr>
          <p:nvPr/>
        </p:nvSpPr>
        <p:spPr bwMode="auto">
          <a:xfrm>
            <a:off x="2426317" y="5453121"/>
            <a:ext cx="365125" cy="244475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7551072" y="4310395"/>
            <a:ext cx="1250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>
                <a:cs typeface="Arial" charset="0"/>
              </a:rPr>
              <a:t>In Puglia  il 36,1% non ha mai utilizzato </a:t>
            </a:r>
            <a:r>
              <a:rPr lang="it-IT" altLang="it-IT" sz="1200" dirty="0" smtClean="0">
                <a:cs typeface="Arial" charset="0"/>
              </a:rPr>
              <a:t>internet</a:t>
            </a:r>
            <a:endParaRPr lang="it-IT" altLang="it-IT" sz="1200" b="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4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 animBg="1"/>
      <p:bldP spid="13" grpId="0" animBg="1"/>
      <p:bldP spid="14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859338" y="5146675"/>
            <a:ext cx="34718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Rete territoriale per lo sviluppo della cultura statistica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01800" y="2214563"/>
            <a:ext cx="584835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it-IT" altLang="it-IT" sz="5400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Grazie !</a:t>
            </a:r>
          </a:p>
        </p:txBody>
      </p:sp>
    </p:spTree>
    <p:extLst>
      <p:ext uri="{BB962C8B-B14F-4D97-AF65-F5344CB8AC3E}">
        <p14:creationId xmlns:p14="http://schemas.microsoft.com/office/powerpoint/2010/main" val="23490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1103313" y="1865313"/>
            <a:ext cx="696595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90000" bIns="0"/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AutoNum type="arabicParenR"/>
            </a:pPr>
            <a:endParaRPr lang="it-IT" altLang="it-IT" sz="2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148" name="Sottotitolo 4"/>
          <p:cNvSpPr>
            <a:spLocks noGrp="1"/>
          </p:cNvSpPr>
          <p:nvPr>
            <p:ph type="subTitle" idx="1"/>
          </p:nvPr>
        </p:nvSpPr>
        <p:spPr>
          <a:xfrm>
            <a:off x="871628" y="1524000"/>
            <a:ext cx="7766050" cy="4398731"/>
          </a:xfrm>
          <a:ln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cs typeface="Arial" charset="0"/>
              </a:rPr>
              <a:t>Tabelle e distribuzioni di frequenza</a:t>
            </a:r>
            <a:endParaRPr lang="it-IT" sz="2000" kern="1200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cs typeface="Arial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it-IT" sz="2000" kern="12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cs typeface="Arial" charset="0"/>
              </a:rPr>
              <a:t>Tabella di </a:t>
            </a:r>
            <a:r>
              <a:rPr lang="it-IT" sz="2000" kern="12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cs typeface="Arial" charset="0"/>
              </a:rPr>
              <a:t>frequenza percentuale</a:t>
            </a:r>
            <a:endParaRPr lang="it-IT" sz="2000" kern="1200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cs typeface="Arial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cs typeface="Arial" charset="0"/>
              </a:rPr>
              <a:t>Tabella di </a:t>
            </a:r>
            <a:r>
              <a:rPr lang="it-IT" sz="20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cs typeface="Arial" charset="0"/>
              </a:rPr>
              <a:t>frequenza assoluta </a:t>
            </a:r>
            <a:r>
              <a:rPr lang="it-IT" sz="20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cs typeface="Arial" charset="0"/>
              </a:rPr>
              <a:t>e </a:t>
            </a:r>
            <a:r>
              <a:rPr lang="it-IT" sz="20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cs typeface="Arial" charset="0"/>
              </a:rPr>
              <a:t>percentuale: </a:t>
            </a:r>
            <a:r>
              <a:rPr lang="it-IT" sz="20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cs typeface="Arial" charset="0"/>
              </a:rPr>
              <a:t>costruzione</a:t>
            </a:r>
            <a:endParaRPr lang="it-IT" sz="2000" kern="1200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cs typeface="Arial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it-IT" sz="2000" kern="12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cs typeface="Arial" charset="0"/>
              </a:rPr>
              <a:t>Confrontabilità tra distribuzioni </a:t>
            </a:r>
            <a:endParaRPr lang="it-IT" altLang="ja-JP" sz="2000" kern="1200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cs typeface="Arial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it-IT" sz="2000" kern="12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cs typeface="Arial" charset="0"/>
              </a:rPr>
              <a:t>Tabella </a:t>
            </a:r>
            <a:r>
              <a:rPr lang="it-IT" sz="2000" kern="12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cs typeface="Arial" charset="0"/>
              </a:rPr>
              <a:t>a doppia entrata</a:t>
            </a:r>
          </a:p>
          <a:p>
            <a:pPr algn="l">
              <a:lnSpc>
                <a:spcPct val="150000"/>
              </a:lnSpc>
              <a:defRPr/>
            </a:pPr>
            <a:endParaRPr lang="it-IT" sz="2000" kern="1200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cs typeface="Arial" charset="0"/>
            </a:endParaRPr>
          </a:p>
          <a:p>
            <a:pPr marL="457200" indent="-457200" algn="l">
              <a:lnSpc>
                <a:spcPct val="150000"/>
              </a:lnSpc>
              <a:buFontTx/>
              <a:buAutoNum type="arabicPeriod"/>
              <a:defRPr/>
            </a:pPr>
            <a:endParaRPr lang="it-IT" sz="2400" kern="1200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ea typeface="+mn-ea"/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4445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eaLnBrk="0" hangingPunct="0"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eaLnBrk="0" hangingPunct="0"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eaLnBrk="0" hangingPunct="0"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eaLnBrk="0" hangingPunct="0"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it-IT" sz="2400" dirty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it-IT" sz="2400" dirty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it-IT" dirty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Indice</a:t>
            </a:r>
            <a:endParaRPr lang="it-IT" sz="1800" dirty="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25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9"/>
          <p:cNvSpPr>
            <a:spLocks noGrp="1"/>
          </p:cNvSpPr>
          <p:nvPr>
            <p:ph type="ctrTitle" idx="4294967295"/>
          </p:nvPr>
        </p:nvSpPr>
        <p:spPr>
          <a:xfrm>
            <a:off x="1073553" y="440615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it-IT" altLang="it-IT" sz="2400" b="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Tabelle e distribuzioni di frequenza</a:t>
            </a:r>
            <a:endParaRPr altLang="it-IT" sz="2400" b="0" dirty="0">
              <a:solidFill>
                <a:srgbClr val="C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736979" y="1191502"/>
            <a:ext cx="776725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0" dirty="0">
                <a:cs typeface="Arial" charset="0"/>
              </a:rPr>
              <a:t>La rappresentazione dei dati in tabelle ha l’obiettivo di esporre in forma chiara i risultati di una rilevazione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b="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0" dirty="0">
                <a:cs typeface="Arial" charset="0"/>
              </a:rPr>
              <a:t>La sistemazione più semplice si ha quando si rappresenta una distribuzione semplice di frequenze o di quantità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b="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0" dirty="0">
                <a:cs typeface="Arial" charset="0"/>
              </a:rPr>
              <a:t>È possibile rappresentare anche distribuzioni doppie o triple con tabelle dette a doppia e triplice entrata rispettivamente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cs typeface="Arial" charset="0"/>
              </a:rPr>
              <a:t>Le distribuzioni di frequenza possono riportare dati assoluti, relativi e/o percentuali</a:t>
            </a:r>
            <a:endParaRPr lang="it-IT" altLang="it-IT" sz="2000" b="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b="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0" dirty="0">
                <a:solidFill>
                  <a:srgbClr val="FF0000"/>
                </a:solidFill>
                <a:cs typeface="Arial" charset="0"/>
              </a:rPr>
              <a:t>Vediamo alcuni esempi!</a:t>
            </a:r>
          </a:p>
        </p:txBody>
      </p:sp>
    </p:spTree>
    <p:extLst>
      <p:ext uri="{BB962C8B-B14F-4D97-AF65-F5344CB8AC3E}">
        <p14:creationId xmlns:p14="http://schemas.microsoft.com/office/powerpoint/2010/main" val="2109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sellaDiTesto 15"/>
          <p:cNvSpPr txBox="1">
            <a:spLocks noChangeArrowheads="1"/>
          </p:cNvSpPr>
          <p:nvPr/>
        </p:nvSpPr>
        <p:spPr bwMode="auto">
          <a:xfrm>
            <a:off x="369888" y="1047750"/>
            <a:ext cx="7669212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None/>
            </a:pPr>
            <a:endParaRPr lang="it-IT" altLang="it-IT" sz="1800" b="0">
              <a:cs typeface="Arial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136928"/>
              </p:ext>
            </p:extLst>
          </p:nvPr>
        </p:nvGraphicFramePr>
        <p:xfrm>
          <a:off x="741009" y="1291014"/>
          <a:ext cx="7407275" cy="3221039"/>
        </p:xfrm>
        <a:graphic>
          <a:graphicData uri="http://schemas.openxmlformats.org/drawingml/2006/table">
            <a:tbl>
              <a:tblPr/>
              <a:tblGrid>
                <a:gridCol w="5819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8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9486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Tab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. 1 - Persone di 6 anni e più per frequenza con cui usano 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internet.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/>
                      </a:r>
                      <a:b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Anno 2019 </a:t>
                      </a:r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(per cento persone di 6 anni e più)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547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Frequenza uso di internet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Persone di 6 anni e più</a:t>
                      </a:r>
                    </a:p>
                  </a:txBody>
                  <a:tcPr marL="9525" marR="85729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77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Tutti i giorni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54,7</a:t>
                      </a: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77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Una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 più volte a settimana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13,3</a:t>
                      </a: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77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Qualche volta al mese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1,6</a:t>
                      </a: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77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Qualche volta all'anno 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0,7</a:t>
                      </a: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77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Mai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28,3</a:t>
                      </a: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77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Non indicato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1,4</a:t>
                      </a: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577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Totale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100,0</a:t>
                      </a: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958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Fonte: Istat, </a:t>
                      </a:r>
                      <a:r>
                        <a:rPr lang="it-IT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Multiscopo sulle famiglie: aspetti della vita quotidiana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7433" name="Titolo 9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95325"/>
          </a:xfrm>
        </p:spPr>
        <p:txBody>
          <a:bodyPr/>
          <a:lstStyle/>
          <a:p>
            <a:r>
              <a:rPr altLang="it-IT" sz="3600" dirty="0">
                <a:effectLst/>
                <a:ea typeface="ＭＳ Ｐゴシック" pitchFamily="34" charset="-128"/>
              </a:rPr>
              <a:t>Tabella di </a:t>
            </a:r>
            <a:r>
              <a:rPr altLang="it-IT" sz="3600" dirty="0" err="1" smtClean="0">
                <a:effectLst/>
                <a:ea typeface="ＭＳ Ｐゴシック" pitchFamily="34" charset="-128"/>
              </a:rPr>
              <a:t>frequenz</a:t>
            </a:r>
            <a:r>
              <a:rPr lang="it-IT" altLang="it-IT" sz="3600" dirty="0">
                <a:ea typeface="ＭＳ Ｐゴシック" pitchFamily="34" charset="-128"/>
              </a:rPr>
              <a:t>a</a:t>
            </a:r>
            <a:r>
              <a:rPr altLang="it-IT" sz="3600" dirty="0" smtClean="0">
                <a:effectLst/>
                <a:ea typeface="ＭＳ Ｐゴシック" pitchFamily="34" charset="-128"/>
              </a:rPr>
              <a:t> </a:t>
            </a:r>
            <a:r>
              <a:rPr altLang="it-IT" sz="3600" dirty="0" err="1" smtClean="0">
                <a:effectLst/>
                <a:ea typeface="ＭＳ Ｐゴシック" pitchFamily="34" charset="-128"/>
              </a:rPr>
              <a:t>percentual</a:t>
            </a:r>
            <a:r>
              <a:rPr lang="it-IT" altLang="it-IT" sz="3600" dirty="0" smtClean="0">
                <a:effectLst/>
                <a:ea typeface="ＭＳ Ｐゴシック" pitchFamily="34" charset="-128"/>
              </a:rPr>
              <a:t>e</a:t>
            </a:r>
            <a:endParaRPr altLang="it-IT" sz="3600" dirty="0">
              <a:effectLst/>
              <a:ea typeface="ＭＳ Ｐゴシック" pitchFamily="34" charset="-128"/>
            </a:endParaRPr>
          </a:p>
        </p:txBody>
      </p:sp>
      <p:sp>
        <p:nvSpPr>
          <p:cNvPr id="6" name="CasellaDiTesto 15"/>
          <p:cNvSpPr txBox="1">
            <a:spLocks noChangeArrowheads="1"/>
          </p:cNvSpPr>
          <p:nvPr/>
        </p:nvSpPr>
        <p:spPr bwMode="auto">
          <a:xfrm>
            <a:off x="741009" y="4650450"/>
            <a:ext cx="63529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0" dirty="0">
                <a:cs typeface="Arial" charset="0"/>
              </a:rPr>
              <a:t>La tabella con </a:t>
            </a:r>
            <a:r>
              <a:rPr lang="it-IT" altLang="it-IT" sz="1800" dirty="0">
                <a:cs typeface="Arial" charset="0"/>
              </a:rPr>
              <a:t>frequenze percentuali</a:t>
            </a:r>
            <a:r>
              <a:rPr lang="it-IT" altLang="it-IT" sz="1800" b="0" dirty="0">
                <a:cs typeface="Arial" charset="0"/>
              </a:rPr>
              <a:t/>
            </a:r>
            <a:br>
              <a:rPr lang="it-IT" altLang="it-IT" sz="1800" b="0" dirty="0">
                <a:cs typeface="Arial" charset="0"/>
              </a:rPr>
            </a:br>
            <a:r>
              <a:rPr lang="it-IT" altLang="it-IT" sz="1800" b="0" dirty="0">
                <a:cs typeface="Arial" charset="0"/>
              </a:rPr>
              <a:t>è la più </a:t>
            </a:r>
            <a:r>
              <a:rPr lang="it-IT" altLang="it-IT" sz="1800" dirty="0">
                <a:cs typeface="Arial" charset="0"/>
              </a:rPr>
              <a:t>diffusa</a:t>
            </a:r>
            <a:r>
              <a:rPr lang="it-IT" altLang="it-IT" sz="1800" b="0" dirty="0">
                <a:cs typeface="Arial" charset="0"/>
              </a:rPr>
              <a:t> perché di più facile lettura:</a:t>
            </a:r>
            <a:br>
              <a:rPr lang="it-IT" altLang="it-IT" sz="1800" b="0" dirty="0">
                <a:cs typeface="Arial" charset="0"/>
              </a:rPr>
            </a:br>
            <a:r>
              <a:rPr lang="it-IT" altLang="it-IT" sz="1800" b="0" dirty="0">
                <a:cs typeface="Arial" charset="0"/>
              </a:rPr>
              <a:t>i valori sono rapportati al totale (posto pari a 100</a:t>
            </a:r>
            <a:r>
              <a:rPr lang="it-IT" altLang="it-IT" sz="1800" b="0" dirty="0" smtClean="0">
                <a:cs typeface="Arial" charset="0"/>
              </a:rPr>
              <a:t>) </a:t>
            </a:r>
            <a:endParaRPr lang="it-IT" altLang="it-IT" sz="1800" b="0" dirty="0">
              <a:cs typeface="Arial" charset="0"/>
            </a:endParaRPr>
          </a:p>
        </p:txBody>
      </p:sp>
      <p:sp>
        <p:nvSpPr>
          <p:cNvPr id="2" name="Ovale 1"/>
          <p:cNvSpPr>
            <a:spLocks noChangeArrowheads="1"/>
          </p:cNvSpPr>
          <p:nvPr/>
        </p:nvSpPr>
        <p:spPr bwMode="auto">
          <a:xfrm>
            <a:off x="7579011" y="3487474"/>
            <a:ext cx="555625" cy="330200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CasellaDiTesto 15"/>
          <p:cNvSpPr txBox="1">
            <a:spLocks noChangeArrowheads="1"/>
          </p:cNvSpPr>
          <p:nvPr/>
        </p:nvSpPr>
        <p:spPr bwMode="auto">
          <a:xfrm>
            <a:off x="5068888" y="5560132"/>
            <a:ext cx="2970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0" dirty="0">
                <a:solidFill>
                  <a:srgbClr val="9E0000"/>
                </a:solidFill>
                <a:cs typeface="Arial" charset="0"/>
              </a:rPr>
              <a:t>Vediamo come si legge la tabella…</a:t>
            </a:r>
          </a:p>
        </p:txBody>
      </p:sp>
      <p:pic>
        <p:nvPicPr>
          <p:cNvPr id="9219" name="Picture 3" descr="C:\Users\paradisi\AppData\Local\Microsoft\Windows\Temporary Internet Files\Content.IE5\RECELBRJ\MC90029830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5" y="1047750"/>
            <a:ext cx="4572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C:\Users\paradisi\AppData\Local\Microsoft\Windows\Temporary Internet Files\Content.IE5\NSB1MHZR\MC900428113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2" y="4484816"/>
            <a:ext cx="103822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9" name="AutoShape 4" descr="data:image/jpeg;base64,/9j/4AAQSkZJRgABAQAAAQABAAD/2wCEAAkGBxIQEhQQEhQSFBUUERQUFRYYEBAXFBQQFRcWFxUWFBUYHCggGholHBYXIjEhJSkrLi4uFx8zODMvNyguLisBCgoKDg0OGxAQGy8mICQsLDQsNCwsLCwsLCwsLCwsLCwsLCwsLCwsLCwsLCwsLCwsLCwsLCwsLCwsLCwsLCwsLP/AABEIALcBEwMBEQACEQEDEQH/xAAcAAEAAgMBAQEAAAAAAAAAAAAABAUBAwYCBwj/xABBEAABAwIEBAMEBgcIAwEAAAABAAIDBBEFEiExE0FRYQYicTJCgZEHFENSobEVIzNTYnKCNGOSssHR4fAWJKKT/8QAGwEBAAIDAQEAAAAAAAAAAAAAAAQFAgMGAQf/xAAzEQEAAgECBQEFBwQDAQAAAAAAAQIDBBEFEiExQRMGIjJRYRQzcYGhscEjkdHhQkPwJP/aAAwDAQACEQMRAD8A+4ICAgICAgICAgICAgICAgICAgICAgICAgICBdAQEBAQEBAQEBAQEBAQEBAQEBAQEBAQEBAQEBAQEBAQEBBFxPEIqaMzTODGNtqb3JJs1rQNXOJ0DRqSQEEDCn1E7+PKDBF9lB9qQffqD7p6Rjbckk2aFygICAgICAgIMoCAgICAgICAgICAgICAgICAgICAgxdBlAQQsUxJlO0F2ZznHLHG0Xklk3DWN5mwJJ2ABJIAJQV1FhD5JG1VXldK3WKIG8VNfS7b+1KQdZD1sLC9wvUGUBAQEBAQEBAQEBAQEBAQEBAQEBAQEBAQEBAQYQQsQxaCnF55oYh1klYz/MV7ESxmYa8Px2lqNIKiCU9GTRu/ylJrMd3sTE9ljdePWueQtGgzHkNte55DugjUlCGuMrznlItmto1m+SMe63QdzbXsE0BBlAQEBAQEBAQEGEBAQEBAQEBAQEBAQEBAQEBAQCjxw3jXxU9shoqV2WQAGeawPBDhdrI76cUgg6+yCDY3CmaTSzmnee0IOu1saau/mXH4bgkk7yYInSv2fK9xOvR877kntqeytb20+njbZSYqarVzzTO0J9X4CrCLuhpZLbBsxLx6Z42gH0K0TrdPbpNU6vD8+Od4v+rThviKuw14ieJZGDeCcu4uXcmnmcTe3QlzeV2rXk0mLLHNhlJx6rJjnlzR+b6bgGOQ1sXGhdcXs5pFnxvsCWSN91wv/qLjVVdqzSdpWNZ5o3WaxZCAgICAgICAgICAgICAgICAgICAgICAgICAgICCHi9e2mglqH+zFG+Q9w0E2SI3nZ52fKPDuHSVDmMef1s7jLM/o5xLnnXoNB/SF0ETGmwbx3cleJ1et5fD63R0rIWNjjAa1osAPz7nuqC1ptMzLq8dIpWK1hIXjNCxTCoaphimYHtPXdp6tO7T3Cyx5LY53rLC9K3jaYfLsXwypwaobUwOzsPlBOjZmangT22d919t/iDZxauqrMT8X7oW1tPbp8M/o+m4BjMVbCyoivldcFp0cx7dHMcOTgdPy0VXas1naU+sxMbwsV49EBBorKyOFpkle1jRu5zgB8zzQR6PETMbsieI/wB48GPN/JGfOfVwb2ugnhAQEBAQEBAQEBAQEBAQRsUr46aGSolOWOKN0jza9mNBJsOZ02QcZ4ax7EMUH1pojoaK54ZewSVEzBfz+Y5I29yHdtNUHRUXiahe4QtraaSS9sv1iAvLhv5Wnf0CC6ugICAgICDkvpSnLcPkaN5JYI/VrpWZx8Whw+K3aau+Sv4tOe22O0/RXeDbMdI/mGsY34+0fwHzVjxK08sVUPBab5b3dKKm+5VQ6RuiqEEyKe+6DGIUbJ43RSNDmPbZw6j15HuF7W01tEx3Y2rExtL5bQzPwOvLJHf+tMQJHHQFnsxz9A5ps1/bXZoVhliM+P1K947o2OZx35J7eH1oFVyWEoIc0krtIwGjm94J/wALAQT8SBz1QaqbB42vEr80so+0kIc4X3yD2Yx/KB3ugsUBAQEBAQEBAQEBAQEBAQaazJkdxMuTK7PmtkyWObNfS1r3uvJHFfoz9J5XzAso2gCnph5WPjGjZJ2De/us2aLXF9uf1/Eck3nHh6fOf8N9KxHWyVXeE6F0ZY6CDLbbgxAD0sLj4Kjvqs2GZvXJO7fHvTETCR4OEkBfSPe6WNoD4Hudme2MnK6Fzjq7KbWcdbOAO110/CuI/a8fvRtaO6PnxenPRd1eLU8JDZZoYydg+aNpPoCVa/k1JXGbbNcEHYggg+hR48CqHR3yC9GfrQ6H5D/dA+sjofkP90HD+Lp/rhlaP2NIx5On7SttYAciI2k3/idyylSNL97DRqt/SlHwSXKH/wAwP4KZxLwpeB9OePqtW1Kq3QpMVQgmwzoLKmmvokik8dYCKymcA0GSMFzNPaHvs9HD8QFJ0uX079e092jPTnrvHdA+jDGzUU3AkdmkpiIySdXwkXheevl8pPVhWOpxenkmPDLDk56RZ2a0NogICAgICAgICAgICCtxvEnQM/VxPnldpHE0huZ3MuedGMHNx/EkAhR4DDjRqGyVklE2Czs0MTJHOFwclpHW1Btc9j1QdcgIPEsrWNLnENaBckkAADmSdgvBx1ViX6VcIYbmja4GabUNqSD+xi+9Fzc/Y+yL3NqfifEqYY9Ks+9P6NtKb9WzxP4nioWtbYvkecsUTG3fI7o1vbmToFQ46Xzzy06VjvM9oSK1iOtlNhkVbUni1LmxDlCw3DR/eSnV57NsPVQ9Vn0uKOTH70/Of4hLp7nW3T6LDE8KklysZPJDHZwkEdmySAkHLxN2N01y2O2oWrh/FJ0kWmse9P8AaGrLX1Z6oEfg6gboaaF1z5nSMEjyepe+5usp4zrLTM88/ky9LHEb7EdEMKcJqbN9VzXngu4saw+1LC0+y5u5A0cL6Xsr7hXF72mMeonv2lEvjiY3rD6MxwIBBuCAQeoOy6dFZLwOY+a9FD4jxZ4LaOmN6iVt83KnpybOnfyvuGN953YOIDU7CGR0ppowbCNwFyS5zyCS5zjq5xJJJO5JWzDO14lhljemzi8Pn0v95jT8QLH8bqy1/WkSoeF+5nvVNZUqpl0KfTOcdgUG+mr/AD5CHA8iRo70KC6p5kFvE/MEHzXL+jMZYRpFVHhHp+uN4/iJRlHQSKfk/q6eLeY6ImP3Ms1ny+nKAliAgICAgICAgICAgIKbxDizqcNbEwSTykiNpOVoAtmkkdyY247kkAbqLqtVj01PUySypSbTtDn4/D9ZP56jEKq592ERwRjsxoBdb+ZxKpKcZzZrb1rEV+rdOKtejMnhKcexieIt7cSJ3+ZhW6/FM1Y6REyw5Iaj4eq9jitf8qUH58NVOT2ozUnlnHG/5tnox82WeEIHOD6l9RVuaQRx53vYHDmIhZl/UKv1PtHqssbR7v4Mq4awvZPK05Rs3QDkBsB2VLXJNr72lvrEb7KTDsFaZX1Lxd7vLmO4jF7Mb0bzPUqfm11oxRhr2/8AdW601p8Pf5rzKBoFW7zPWWnffrLw4LKGW7jMO8TuqMRqKHLGGQjyvbIS5zhbNcbbnblZdJk4bXBpK54meae7ytrTPXs67RzC0gbWPdUEWtW8WZcu0tnhefLTCH9y90I7RtsYx8I3MC+m8P1EZ8FbRPjr+KBnpy3lFxnHMjuBABJUEXsT5Imn35iNhvZu7rchcic0sYLScAElxe+R2aWQ2zSP0FzyAFrADQAAIOlp4uZQns+ZT0nDnkpzpkmIHZknnZ8PMVc3iMum3+jnN5wa7fxLr8L8PNyhxG45qmdHC9goWM2CDnfEOHy8SnfC1zm8TJK0cmkt1cOlrm/IgciUG2M5XFvRxHyNkFtRS/ig5L6W6Aup2Ts0fG+wPQnzMJ9Htb81M0c7xbHPmETU+7at3YYLXipp4ahu00Mco9HtDte+qhz0nZLTUBAQEBAQEBAQEBAQc/ijh9ZLfeEDCP5S+QG3xDb/AAXH+03NE0335UvTbbTDRi/iKCkYDI4Nv7I1L3EcmMbdzj6BQNPmy545MNf4hnOP5ud/8yq5v7PQzW1s+dzIAf6TmfY77KZbFTH99mjf5R1K03+Gv91jhtbWvP66OBvaOWR/zLo2hUerppt96WmZ+sRH8y3xTaPe2Xrdtd1Uztv0a2UGF68CvY+r3y53HcUJJghOu0jwfZHNjT9/vy9du29nPZ2dRaM+eNq/uo+KcU9GPTx/FL4r4WruBiAlb7P1kt7Fj3OZr2s5XnEcFcmK+OO3+F9p+b0qzPfZ9rxTG4aWxkd5nezG0ZpX/wAjBqfXYcyuF0nDNRq7cuOs/j4ZZs2PFG95cjVYxVzF7Wk00UrwS1rv1xuMpL5Bo02sMrfu+0vpfDeD20Ol/qTvKizcQrnyxWjo/D9NHCwNjaGg69yerjzPdezPVIh0tGLkDmvB0DUHD+O6MsmZUN2kbwnnpI3zRn8wrPQ5N6zjlTcUwTO2SPC7wnGmcJpO5Fj0DhoVCz4+S+ydos8ZsUWeK3Hbc7LSlqOTxO5rvIbna24+JQbMMqnSZnO3Lyfnr/qgv6V6DHi+LiUM3aPP8Web/RSNLbbNCPqY/pSgfRfUZ8Oib+7fNCP5Y5XtH4ALDURtkt+LZinekfg6tamwQEBAQEBAQZQEGCg1zTNY0ve4Na0XLiQGgdSToF53HzjxZ4ogqSx+HcWpqYHODTFC50D2OtxIZZjZuVwAN2k2LWnlZV/Ea6a+KaZ7REfy2Y+aJ3rC+paFjrSuZlkc1pdexc029nMN7XK+d5s9sczjpbeu6w55lPZE0bAfJQpvM95Y80y2BYbvGV4C9h48uNt9LansFsrS1p2iOpM7RvKiqMQfUHh09ww6GUbuHSLoP4/l1Hb8E9mt9s+q6R8lLreI7f0sXdA8VTR4XRPk04rmmOIf3rwdR6auJ7Ls82eKU5aRtEIXD+HzlzRN+vzfG/CuDOqZRCCWgAOe8Wu1g2y394mwF+55KFpsXr2mJdHxXWRpMW8fk+qQ4SyO5aCXu9p7nF0jv5nu1K6HT6fFgrtSsQ4PPrcma02vZjEqMRw5t3B7XO9B/pqsdTfmrMfRlocs+vG62wwsIGpHoqR1zpKGeNnP8yUFnHVDlcoIHiKFtRTviOhIGU/deNWn5rZhvNLxZry056zD5zLXuiY9xB8pIe0bh7dHafirXWYfUxxevj9nPaHL9l1M4bdrSphictQebW+v5lU3fs6Rc4fTgb6/kj10lDpZBeUhQS8W1pJwf3EvyyFbMP3kfi1Z/glQfRQf/TkHSrm/HKT+JK26v72WOn+6h2ijN7KDCAgICDKAgIMIIWL4k2midM8EgWAa32nvJs1je5JA/NYZMlcdea07Q9rEzO0OEfhrq14mryJSDmjpwT9Wg6AN04r/AON99SbBuy47iPHclpmmHpHz8rKmkikb27uhgaGgNAAAFgALADsAuXyXted7Tu2TXoktWmfm1y9hYsZZTZ4wXW15fksq0m07RBvCslxxh8sIM7tvJbIDt5pT5R6C57K80Xs7q9TMTNeWPqiZtbixx1l5jwuaqN5iC3fhi/CHrfWQ+unOwXc8P4LpdBG8xzW+aqyZ82p+HpVY4lVU+HwummcGtHM+053JrBzJ6BWOTP5ns2YNDv7tY6/N8F8X+IpcSn4rxlY27Yo7+wy+56uPM+g5KrzZueXVaPR1wV28y3eCJzFO9osDJGy3oxzrgf4grThO1t4c97TU+GZ7PoUczvun5q9mZ6xs4iaV333YlkBBa7mLH4rTbHMt1J5JiYQ8Lmcw8J3LY9W8iqrNimlurq9NmjJTp3dLTZjyK0pKzpXvb7pPZBJcXv8ALlyjmU8jnfF2FZD9ZaLtIDZhba2jZbdtj2VroNREx6dlLxXRzeOeveHIfVMjtNuXoo+s0047c0dpbOGa71q8lvihbUTVC/FbL2jCC7pAg8+J6nh0U38TMg9X+X8iVJ0lebLVF1l+XFKJ9F0JbQMcftJqiQd2OlflP+EBYam3NltP1bcEbY6x9IdctLaIMEXQRZcOjdu35OePyKCP+gob3/Wj0qqofk9BYQxBgDRew6uc4/FziSUHtAQEGCg5zxZ9iOhe8eoAbf5PPzXP+0GW1cUVjysOH0ibzKtgcuJtCyvVNjK0SjWh88+kmSvpZ48RhlBghDWiK8mUPcHNc+VgsHC5aBrvb49VwWdLmwTp7R70/t9JRpxWtbu0eGPpHqat/CkfRwvv5LwTZXjoHGb2u3yVrh9mNDkttNrR+cf4Qtfk1GnrzUrzQ7mGGtl3myj+7gjb8jJnU2vstw/FO87yqI4pqL9IjZLi8Lh+sznS7aSPc9txzyHyA+gVhh0WkwdMeOCbZ8vxW2XcVDDC3M7KA0buIDQPyC22yykYtLXv3lyHib6UqWnvHS2qZOrT+pae7/e/pv6hRMmeKrnBoL279IfJMbxior5OLUPLz7rdmMHRjeX5qDkzTbuucOmrjjasIscKjzZLikLbB8KkkeJIh5oyCBe2e+7L8rgE9iAtum4hGkyRaVVxnSRnw8rvKGbiAujcLA2LXC0kbubJGkXa4LscWprmrz1t0l8zzaacN+W0bPL43Sjy2ve3b/dZ21UY+6Rp9Ja3aFXiNFNCW2cxz9+GMxkt1a1oJt6gKDn4jg/7Vxh0Nqdat+GTYk5r3ucyBrL+UROdI5oOpu45QSAbA9Re2oXO6jjGnrkitOsStsemvNd5dhSUE74zI2ukIs1zSIKbKQ7Y6tVnWd+zVMbJLcJxC2ZlYw3FxxKWMj45C0/ive7x6fDiLPK+OlqG2IdldJCSDyDXh7T8XBexbaXkxvG0uIxJwglET4p4A+5jErBYEXuxsrSWPHMWNwNwFdafPTNXlv3c5r9Dkw39bD3TaF4JsdD06+ih6jR2xzvXrCboeKUy+5k6Sv6RigT0W0SuKZq9jfwTO3VxXjvFzUOZSU/mJkDGW1D6h/lbt7rbkk9A48la4Mf2fFOS3eeyny5ftOeMde0d30XB8PbTQQ07PZiiZGOpDGhtz3NrqpXEJiPWUBAQEBAQEGEAoOa8bjJHHUe7HJlkP3YpbNzegfkJ6C55Kr4rpPXwTt3hK0mTkydfKohcuAvWey7tHyT4nqPaEa0POI0bJ43RPAc17S1w6tPJZ6fNbDki9e8MOz8++KvDclBMY3XdG4kxP+83oejhzHxX0XSayupxxevfz9HsR4lNwPxniNKA2OoeW/deBI34ZtR8CpXr2a54fgtO8wu3/SZijhbixs7tgZf/AOrj8FhbU2Z04bijwpcRxWqqv7RPLL2c85fgz2R8Ao18tp7puLTUp2iGmOFapmZjdIjl3bCLGwtfn0H/ACsfHvJeDTWzT7vZKpGue5sYZmc42FiLepvsButd4rETbm2h7qMWTB8UQ+n4ZhApYWX9onXrruf+9lzObVetlnbspNRl57FNhMNfUvfLdrIbsL2Ocx8km3DD2kEtaDc93DoV1fA8OXHi5rT0U+rjHadpjdnEsFo+M2mpw5jmNbLNU8WYytaSckUby6+Z9jfkGja5BEjivEbaXH062ns1YcUb9I6LGOihiLRCBqdeZJ6uJ1J7m64bJqcuXeckp1YivZkQEufYnc3HI77rX6nLENsRzd5SPDrmw074DoRIcmpPkLswZftcgDoAu44bxHHmrGOfi2QMuOYmZdBT0DS1rru1AO4/2Vw0rGyCFi2Fw1UToZ2B7HcjuCNnNI1a4HUEahImYneHkxD5zinhSro/2QdVwcrZRUxj+JugkHduv8PNWuDX7RtdS6zhFb+9i6SrKfxOIzl4wY4bslGR7exa+xHopfLpcqu/+/T9O71N4lkqDwWSOlcfs4RmcR3ybDu4gLzbS4evdnH23U9J6Q6/wT4SfC763VACaxEcQIc2Bh3Jds6QjcjQDQcyavVamc1vovNJo64K7efMuykeQNAXdgRf8SFETUb9KQhwY54Y46APBYXHo3Pa/wAEEy6AgICAgICDKAg1VMDZGOjeA5rmlrmnYtIsQfgg+cTwvoJW0sxJjcbUszjpI3U8F7v3rQOftAX3BXJ8X4VMTObFHTzH8rbSaqJ9y61hkXLWrKZaqXHItE1aJrKFjWDxVcZjkaHA8j15EEah3cKVpNZk09t6vIn5vlWOeBJqdxMQMrL7WAkaPTZ/qNey6zTcUxZ42tO0/okUtMfWFC2Gxym4cN2kWcPUHVTZmfCVS0T5b+Hy/wCgLCJ8ym6fTzltsj1EDW6m3x5/ErZW1p8J+XT6fHHhZ4LgdRUENjjIb95wIb8Bufy7qNqNTiwxve35IduI0x12x/6fUvDXheOjbmd5pDuTv/wOy5bW8QvqJ5a9IUuo1eTPLdPJJWymkpjYtI489gW0zTrlaDo6YjZvu3zHkHW/BuD2vPrZo2jxHz/0rc+aKRy17uzw/CYYI2wxsAawWF9T3LidSSbkk6kkrso6IG895czhlMBVYgHAf2qNzRbaM00Ib/8AQeuJ9qLWrkpt8v5SMHZbNhaNQAPguVnLZvY4QF7AC+/dOeZZQg1MbC17CQ0kGx0uHDVrvUGxU7SZclMtbV+bK9N43dFg9VxoIpbAZ4mPsNhmaDYL6jSd6xKsnumLJ4wgWQaqiljk9tjH2+81rvzQZgp2RizGtaOjWgD5BBssgyg1zRNeC1zQ5p0IIBBHcHdBTS+GWNuaaSakdaw4Txwxb+4kDovk0FBqMuJU/tRw1jNdYz9Xnty/VvJjef62c9tkE7D8cimdwznik/dSsdG/+kO0f6tJCC0QEBAQYQEBBFxPDoqmN0MzGvY4WLSPkR0I5EaheTG/d7v5fPsRwyrw0kgSVlINnNBdVwN6SM+2YBbzjzdQd1Q8Q4JTNvbF0n9E7BrZrHLfql4Vi0VQ3PDI142NiLg9HDcHsVyGo0WXDO16zCfW1bRvErJkihzVjNWx1nCxAPqsYmasdpjrCvrcDgmFnsB9WtcPhmGil4tbmx9rSzi8+YVbvBNJ9xv+H/lTK8azxGzZXPavbePzlJovCtLEbtjbfrlaD87X/FacnE9Rfpu8tmtPdYVVbDSxl73RxMbu5xa0dtTuVox4M2pttWJmWi87dbShUdPVYn7HEpaU+1M5pbUzN6QMI/VsI+0dr0HNdZw7gNMW183Wfl4Qsmp36VdvheGRUsbYYWBjG7AcydS5xOpcTqSdSul28Qhpa9HMYkzg17X+7VQ5O3HgLnD4uje7/wDNcx7Taab4IyR4b8NuuycuClKeHi6VnZ7CHIADsFIrM+G6vWE7w5UX40PKGRob2Y9jXhvwLiB2svovBs9sukra3dWZo2tK6Vu1CAgICAgICAgIMOaDv/0oMoCAgICAgICDCDmcc8D0lU8zBr6ec/bwO4UpI2z20f8A1ArXkxVvG1o3j6sq2ms7wopvD2LU37KSmrWDlIDTzEdMzbsJ9QFT6jgOmyda9JSa6zJHxdUZ2M1UX7fDq1ltzG2Odt+3Ddcj4Kqy+zWSPgtEt8ays94ef/LYxoYK9p6HD6q/+VRZ9nNV42/uy+1Y2xniKSTSGhxCQ96UxD/FKWrZj9ms8/FMQxnV0S4MPxao+zp6Jn3pH8ea2m0cdmA77uPorTT+zmGnXJaZ/RptrLf8YXGD+CaeF4mmdJVzjUSzkODHdYogAyP4C/dXuLT48UbY6xCLa9rd5dQtzEQEFbj+GmoiLWkNka4SROOzZmatJ7H2T2cVpz4oy45pbtL2J2ndXUNXxWZrFrgS17D7TJB7THeh57EWI0K+W63SX02WcdoTq23jd4xKubBGZHXsLAAe057iA1rR1JIA9VjpNLbUZIx17spmIjdVtM8x1dFESDlGV0lncszszR8APiu0wezWKtfftO7T9qtHaF14IDTTCUZuJI9xnzWzCoYeHIw2AFmlmUdmje9z0GDBTDSKVjpCNe02neXQLcxEBAQEBAQEBAQEBAQEBAQEBAQEBAQEBAsgICAgICDBWM7dhWYhhAkdxY3GKQixcGhzXgbCRnvW5EEHle2iha3h+LV12yQzpea9lNX+F56ljmS1LWDQs4UNjxGm7HPL3G4BAOUW9VF0PBcGlvzx1lnfNNo2QWYBiTbNzUb7faZp2HTYmPK7X+pXLS6bw9hLqZj+JJxJJZTLI4NyMzlrW2jZc5RZo5kk3J1KC1QEBAQEBAQEBAQEBAQEBAQEBAQEBAugxmCDGcIMcQIHFCDHGCBxggccIHGCBxggcUIM8QIM5wgznCDN0C6AgICAgICAgICAgICAgICAgwUHkoPJQeDdB4N0Gt10Hg3QayXIPBLkHgl6Dzd6DIL0HsFyD2C5BsaSg2Nug9i6D2LoPYQewg9BBlAQEBAQEBAQEBAQEBAQEBAsgxlQMgQY4YQY4QQY4IQOAEGOAEDgBA4AQOAEGeCEGeEEGeGEDIgzlQZsgICAgICAgICAgICAgICAgICAgICAgICAgICAgICAgICAgICAgICAgICAgICAgICA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Bookman Old Style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6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058592"/>
              </p:ext>
            </p:extLst>
          </p:nvPr>
        </p:nvGraphicFramePr>
        <p:xfrm>
          <a:off x="595335" y="1402537"/>
          <a:ext cx="5945188" cy="2781300"/>
        </p:xfrm>
        <a:graphic>
          <a:graphicData uri="http://schemas.openxmlformats.org/drawingml/2006/table">
            <a:tbl>
              <a:tblPr/>
              <a:tblGrid>
                <a:gridCol w="46368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8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Tab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. 1 - Persone di 6 anni e più per frequenza con cui usano 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internet. 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Anno 2019 </a:t>
                      </a:r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(per cento persone di 6 anni e più)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Frequenza uso di internet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Persone di 6 anni e più</a:t>
                      </a:r>
                    </a:p>
                  </a:txBody>
                  <a:tcPr marL="9525" marR="85729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Tutti i giorni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54,7</a:t>
                      </a: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Una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 più volte a settimana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13,3</a:t>
                      </a: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Qualche volta al mese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1,6</a:t>
                      </a: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Qualche volta all'anno 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0,7</a:t>
                      </a: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Mai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28,3</a:t>
                      </a: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Non indicato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1,4</a:t>
                      </a: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Totale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100,0</a:t>
                      </a: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Fonte: Istat, </a:t>
                      </a:r>
                      <a:r>
                        <a:rPr lang="it-IT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Multiscopo sulle famiglie: aspetti della vita quotidiana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8456" name="Titolo 9"/>
          <p:cNvSpPr>
            <a:spLocks noGrp="1"/>
          </p:cNvSpPr>
          <p:nvPr>
            <p:ph type="title"/>
          </p:nvPr>
        </p:nvSpPr>
        <p:spPr>
          <a:xfrm>
            <a:off x="0" y="401638"/>
            <a:ext cx="9144000" cy="695325"/>
          </a:xfrm>
        </p:spPr>
        <p:txBody>
          <a:bodyPr/>
          <a:lstStyle/>
          <a:p>
            <a:r>
              <a:rPr altLang="it-IT" sz="3600" dirty="0">
                <a:effectLst/>
                <a:ea typeface="ＭＳ Ｐゴシック" pitchFamily="34" charset="-128"/>
              </a:rPr>
              <a:t>Tabella di </a:t>
            </a:r>
            <a:r>
              <a:rPr altLang="it-IT" sz="3600" dirty="0" err="1" smtClean="0">
                <a:effectLst/>
                <a:ea typeface="ＭＳ Ｐゴシック" pitchFamily="34" charset="-128"/>
              </a:rPr>
              <a:t>frequenz</a:t>
            </a:r>
            <a:r>
              <a:rPr lang="it-IT" altLang="it-IT" sz="3600" dirty="0">
                <a:ea typeface="ＭＳ Ｐゴシック" pitchFamily="34" charset="-128"/>
              </a:rPr>
              <a:t>a</a:t>
            </a:r>
            <a:r>
              <a:rPr altLang="it-IT" sz="3600" dirty="0" smtClean="0">
                <a:effectLst/>
                <a:ea typeface="ＭＳ Ｐゴシック" pitchFamily="34" charset="-128"/>
              </a:rPr>
              <a:t> </a:t>
            </a:r>
            <a:r>
              <a:rPr altLang="it-IT" sz="3600" dirty="0" err="1" smtClean="0">
                <a:effectLst/>
                <a:ea typeface="ＭＳ Ｐゴシック" pitchFamily="34" charset="-128"/>
              </a:rPr>
              <a:t>percentual</a:t>
            </a:r>
            <a:r>
              <a:rPr lang="it-IT" altLang="it-IT" sz="3600" dirty="0" smtClean="0">
                <a:effectLst/>
                <a:ea typeface="ＭＳ Ｐゴシック" pitchFamily="34" charset="-128"/>
              </a:rPr>
              <a:t>e</a:t>
            </a:r>
            <a:r>
              <a:rPr altLang="it-IT" sz="3600" dirty="0" smtClean="0">
                <a:effectLst/>
                <a:ea typeface="ＭＳ Ｐゴシック" pitchFamily="34" charset="-128"/>
              </a:rPr>
              <a:t>: </a:t>
            </a:r>
            <a:r>
              <a:rPr altLang="it-IT" sz="3600" dirty="0">
                <a:effectLst/>
                <a:ea typeface="ＭＳ Ｐゴシック" pitchFamily="34" charset="-128"/>
              </a:rPr>
              <a:t>lettura</a:t>
            </a:r>
          </a:p>
        </p:txBody>
      </p:sp>
      <p:sp>
        <p:nvSpPr>
          <p:cNvPr id="9" name="Titolo 9"/>
          <p:cNvSpPr txBox="1">
            <a:spLocks/>
          </p:cNvSpPr>
          <p:nvPr/>
        </p:nvSpPr>
        <p:spPr bwMode="auto">
          <a:xfrm>
            <a:off x="805218" y="4313373"/>
            <a:ext cx="745324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0" dirty="0">
                <a:cs typeface="Arial" charset="0"/>
              </a:rPr>
              <a:t>Considerando tutta la popolazione italiana di 6 anni e più, la tabella ci dice ad esempio che… </a:t>
            </a:r>
          </a:p>
        </p:txBody>
      </p:sp>
      <p:sp>
        <p:nvSpPr>
          <p:cNvPr id="10" name="Ovale 9"/>
          <p:cNvSpPr>
            <a:spLocks noChangeArrowheads="1"/>
          </p:cNvSpPr>
          <p:nvPr/>
        </p:nvSpPr>
        <p:spPr bwMode="auto">
          <a:xfrm>
            <a:off x="6022998" y="3315475"/>
            <a:ext cx="519112" cy="241300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Ovale 10"/>
          <p:cNvSpPr>
            <a:spLocks noChangeArrowheads="1"/>
          </p:cNvSpPr>
          <p:nvPr/>
        </p:nvSpPr>
        <p:spPr bwMode="auto">
          <a:xfrm>
            <a:off x="6899298" y="3193237"/>
            <a:ext cx="1889125" cy="9223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b="0" dirty="0">
                <a:cs typeface="Arial" charset="0"/>
              </a:rPr>
              <a:t>… il </a:t>
            </a:r>
            <a:r>
              <a:rPr lang="it-IT" altLang="it-IT" sz="1400" dirty="0">
                <a:cs typeface="Arial" charset="0"/>
              </a:rPr>
              <a:t>28,3%</a:t>
            </a:r>
            <a:r>
              <a:rPr lang="it-IT" altLang="it-IT" sz="1400" b="0" dirty="0">
                <a:cs typeface="Arial" charset="0"/>
              </a:rPr>
              <a:t> </a:t>
            </a:r>
            <a:r>
              <a:rPr lang="it-IT" altLang="it-IT" sz="1400" dirty="0">
                <a:cs typeface="Arial" charset="0"/>
              </a:rPr>
              <a:t>non </a:t>
            </a:r>
            <a:r>
              <a:rPr lang="it-IT" altLang="it-IT" sz="1400" b="0" dirty="0">
                <a:cs typeface="Arial" charset="0"/>
              </a:rPr>
              <a:t>fa uso di internet</a:t>
            </a:r>
          </a:p>
        </p:txBody>
      </p:sp>
      <p:sp>
        <p:nvSpPr>
          <p:cNvPr id="12" name="Ovale 11"/>
          <p:cNvSpPr>
            <a:spLocks noChangeArrowheads="1"/>
          </p:cNvSpPr>
          <p:nvPr/>
        </p:nvSpPr>
        <p:spPr bwMode="auto">
          <a:xfrm>
            <a:off x="5978548" y="2347100"/>
            <a:ext cx="554037" cy="254000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Ovale 12"/>
          <p:cNvSpPr>
            <a:spLocks noChangeArrowheads="1"/>
          </p:cNvSpPr>
          <p:nvPr/>
        </p:nvSpPr>
        <p:spPr bwMode="auto">
          <a:xfrm>
            <a:off x="6853260" y="1346975"/>
            <a:ext cx="2000250" cy="14509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b="0" dirty="0">
                <a:cs typeface="Arial" charset="0"/>
              </a:rPr>
              <a:t>… il 54,7</a:t>
            </a:r>
            <a:r>
              <a:rPr lang="it-IT" altLang="it-IT" sz="1400" dirty="0">
                <a:cs typeface="Arial" charset="0"/>
              </a:rPr>
              <a:t>%</a:t>
            </a:r>
            <a:r>
              <a:rPr lang="it-IT" altLang="it-IT" sz="1400" b="0" dirty="0">
                <a:cs typeface="Arial" charset="0"/>
              </a:rPr>
              <a:t> della popolazione usa internet </a:t>
            </a:r>
            <a:r>
              <a:rPr lang="it-IT" altLang="it-IT" sz="1400" dirty="0">
                <a:cs typeface="Arial" charset="0"/>
              </a:rPr>
              <a:t>tutti i giorni</a:t>
            </a:r>
          </a:p>
        </p:txBody>
      </p:sp>
      <p:sp>
        <p:nvSpPr>
          <p:cNvPr id="14" name="CasellaDiTesto 15"/>
          <p:cNvSpPr txBox="1">
            <a:spLocks noChangeArrowheads="1"/>
          </p:cNvSpPr>
          <p:nvPr/>
        </p:nvSpPr>
        <p:spPr bwMode="auto">
          <a:xfrm>
            <a:off x="3732499" y="5403015"/>
            <a:ext cx="3160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0">
                <a:solidFill>
                  <a:srgbClr val="9E0000"/>
                </a:solidFill>
                <a:cs typeface="Arial" charset="0"/>
              </a:rPr>
              <a:t>Ora vediamo come si costruisce la tabella …</a:t>
            </a:r>
          </a:p>
        </p:txBody>
      </p:sp>
      <p:pic>
        <p:nvPicPr>
          <p:cNvPr id="17" name="Picture 3" descr="C:\Users\paradisi\AppData\Local\Microsoft\Windows\Temporary Internet Files\Content.IE5\RECELBRJ\MC90029830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85" y="1310462"/>
            <a:ext cx="4572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C:\Documents and Settings\miciaffa\Impostazioni locali\Temporary Internet Files\Content.IE5\6STEWKU9\MC90044202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9574">
            <a:off x="7251029" y="4995702"/>
            <a:ext cx="1315836" cy="8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metto 4 2"/>
          <p:cNvSpPr>
            <a:spLocks noChangeArrowheads="1"/>
          </p:cNvSpPr>
          <p:nvPr/>
        </p:nvSpPr>
        <p:spPr bwMode="auto">
          <a:xfrm>
            <a:off x="6996135" y="1429525"/>
            <a:ext cx="1825625" cy="1566862"/>
          </a:xfrm>
          <a:prstGeom prst="cloudCallout">
            <a:avLst>
              <a:gd name="adj1" fmla="val -71750"/>
              <a:gd name="adj2" fmla="val 14634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Fumetto 4 19"/>
          <p:cNvSpPr>
            <a:spLocks noChangeArrowheads="1"/>
          </p:cNvSpPr>
          <p:nvPr/>
        </p:nvSpPr>
        <p:spPr bwMode="auto">
          <a:xfrm>
            <a:off x="7005660" y="3193237"/>
            <a:ext cx="1824038" cy="1023938"/>
          </a:xfrm>
          <a:prstGeom prst="cloudCallout">
            <a:avLst>
              <a:gd name="adj1" fmla="val -72958"/>
              <a:gd name="adj2" fmla="val -23259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  <p:bldP spid="14" grpId="0"/>
      <p:bldP spid="3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281689"/>
              </p:ext>
            </p:extLst>
          </p:nvPr>
        </p:nvGraphicFramePr>
        <p:xfrm>
          <a:off x="4870405" y="3165167"/>
          <a:ext cx="1892300" cy="2740024"/>
        </p:xfrm>
        <a:graphic>
          <a:graphicData uri="http://schemas.openxmlformats.org/drawingml/2006/table">
            <a:tbl>
              <a:tblPr/>
              <a:tblGrid>
                <a:gridCol w="1892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1724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Persone di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 anni e più</a:t>
                      </a:r>
                    </a:p>
                    <a:p>
                      <a:pPr algn="r" rtl="0" fontAlgn="ctr">
                        <a:lnSpc>
                          <a:spcPts val="600"/>
                        </a:lnSpc>
                      </a:pP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(per 1 persona di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6 anni e più)</a:t>
                      </a:r>
                    </a:p>
                  </a:txBody>
                  <a:tcPr marL="9525" marR="85725" marT="9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31.303 /57.178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7.633 /57.178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923 /57.178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418 /57.178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16.185 /57.178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716 /57.178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57.178 / </a:t>
                      </a:r>
                      <a:r>
                        <a:rPr lang="it-IT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57.178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007">
                <a:tc>
                  <a:txBody>
                    <a:bodyPr/>
                    <a:lstStyle/>
                    <a:p>
                      <a:pPr algn="l" rtl="0" fontAlgn="t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9458" name="Titolo 9"/>
          <p:cNvSpPr>
            <a:spLocks noGrp="1"/>
          </p:cNvSpPr>
          <p:nvPr>
            <p:ph type="title"/>
          </p:nvPr>
        </p:nvSpPr>
        <p:spPr>
          <a:xfrm>
            <a:off x="214361" y="362832"/>
            <a:ext cx="8929639" cy="695325"/>
          </a:xfrm>
        </p:spPr>
        <p:txBody>
          <a:bodyPr/>
          <a:lstStyle/>
          <a:p>
            <a:pPr algn="l"/>
            <a:r>
              <a:rPr altLang="it-IT" sz="3400" dirty="0">
                <a:effectLst/>
                <a:ea typeface="ＭＳ Ｐゴシック" pitchFamily="34" charset="-128"/>
              </a:rPr>
              <a:t>Tabella di </a:t>
            </a:r>
            <a:r>
              <a:rPr altLang="it-IT" sz="3400" dirty="0" err="1" smtClean="0">
                <a:effectLst/>
                <a:ea typeface="ＭＳ Ｐゴシック" pitchFamily="34" charset="-128"/>
              </a:rPr>
              <a:t>frequenz</a:t>
            </a:r>
            <a:r>
              <a:rPr lang="it-IT" altLang="it-IT" sz="3400" dirty="0">
                <a:ea typeface="ＭＳ Ｐゴシック" pitchFamily="34" charset="-128"/>
              </a:rPr>
              <a:t>a</a:t>
            </a:r>
            <a:r>
              <a:rPr altLang="it-IT" sz="3400" dirty="0" smtClean="0">
                <a:effectLst/>
                <a:ea typeface="ＭＳ Ｐゴシック" pitchFamily="34" charset="-128"/>
              </a:rPr>
              <a:t> </a:t>
            </a:r>
            <a:r>
              <a:rPr lang="it-IT" altLang="it-IT" sz="3400" dirty="0" smtClean="0">
                <a:effectLst/>
                <a:ea typeface="ＭＳ Ｐゴシック" pitchFamily="34" charset="-128"/>
              </a:rPr>
              <a:t>assoluta</a:t>
            </a:r>
            <a:r>
              <a:rPr altLang="it-IT" sz="3400" dirty="0" smtClean="0">
                <a:effectLst/>
                <a:ea typeface="ＭＳ Ｐゴシック" pitchFamily="34" charset="-128"/>
              </a:rPr>
              <a:t>: </a:t>
            </a:r>
            <a:r>
              <a:rPr altLang="it-IT" sz="3400" dirty="0">
                <a:effectLst/>
                <a:ea typeface="ＭＳ Ｐゴシック" pitchFamily="34" charset="-128"/>
              </a:rPr>
              <a:t>costruzione</a:t>
            </a:r>
          </a:p>
        </p:txBody>
      </p:sp>
      <p:sp>
        <p:nvSpPr>
          <p:cNvPr id="20" name="Ovale 19"/>
          <p:cNvSpPr>
            <a:spLocks noChangeArrowheads="1"/>
          </p:cNvSpPr>
          <p:nvPr/>
        </p:nvSpPr>
        <p:spPr bwMode="auto">
          <a:xfrm>
            <a:off x="291782" y="3254564"/>
            <a:ext cx="2490092" cy="2837982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7" name="Picture 6" descr="C:\Documents and Settings\miciaffa\Impostazioni locali\Temporary Internet Files\Content.IE5\6STEWKU9\MC90044202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9574">
            <a:off x="7649096" y="1154436"/>
            <a:ext cx="10223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xmlns="" id="{93BB7B86-2A8E-4973-8373-89F4BA771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994" y="3773748"/>
            <a:ext cx="1800140" cy="2191767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CasellaDiTesto 15">
            <a:extLst>
              <a:ext uri="{FF2B5EF4-FFF2-40B4-BE49-F238E27FC236}">
                <a16:creationId xmlns:a16="http://schemas.microsoft.com/office/drawing/2014/main" xmlns="" id="{FFA0EF2C-8BA7-4AE4-8F7E-70C82D9EB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598" y="1099772"/>
            <a:ext cx="274103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300" b="0" dirty="0">
                <a:cs typeface="Arial" charset="0"/>
              </a:rPr>
              <a:t>La </a:t>
            </a:r>
            <a:r>
              <a:rPr lang="it-IT" altLang="it-IT" sz="1300" b="0" dirty="0">
                <a:solidFill>
                  <a:srgbClr val="C00000"/>
                </a:solidFill>
                <a:cs typeface="Arial" charset="0"/>
              </a:rPr>
              <a:t>frequenza </a:t>
            </a:r>
            <a:r>
              <a:rPr lang="it-IT" altLang="it-IT" sz="1300" b="0" dirty="0" smtClean="0">
                <a:solidFill>
                  <a:srgbClr val="C00000"/>
                </a:solidFill>
                <a:cs typeface="Arial" charset="0"/>
              </a:rPr>
              <a:t>assoluta </a:t>
            </a:r>
            <a:r>
              <a:rPr lang="it-IT" altLang="it-IT" sz="1300" b="0" dirty="0" smtClean="0">
                <a:cs typeface="Arial" charset="0"/>
              </a:rPr>
              <a:t>indica quante </a:t>
            </a:r>
            <a:r>
              <a:rPr lang="it-IT" altLang="it-IT" sz="1300" dirty="0" smtClean="0">
                <a:cs typeface="Arial" charset="0"/>
              </a:rPr>
              <a:t>volte una </a:t>
            </a:r>
            <a:r>
              <a:rPr lang="it-IT" altLang="it-IT" sz="1300" dirty="0">
                <a:cs typeface="Arial" charset="0"/>
              </a:rPr>
              <a:t>modalità di un </a:t>
            </a:r>
            <a:r>
              <a:rPr lang="it-IT" altLang="it-IT" sz="1300" dirty="0" smtClean="0">
                <a:cs typeface="Arial" charset="0"/>
              </a:rPr>
              <a:t>carattere </a:t>
            </a:r>
            <a:r>
              <a:rPr lang="it-IT" altLang="it-IT" sz="1300" b="0" dirty="0" smtClean="0">
                <a:cs typeface="Arial" charset="0"/>
              </a:rPr>
              <a:t>si </a:t>
            </a:r>
            <a:r>
              <a:rPr lang="it-IT" altLang="it-IT" sz="1300" b="0" dirty="0">
                <a:cs typeface="Arial" charset="0"/>
              </a:rPr>
              <a:t>ripete all’interno del </a:t>
            </a:r>
            <a:r>
              <a:rPr lang="it-IT" altLang="it-IT" sz="1300" b="0" u="sng" dirty="0">
                <a:cs typeface="Arial" charset="0"/>
              </a:rPr>
              <a:t>collettivo (nel nostro caso le persone di 6 anni e più)</a:t>
            </a:r>
          </a:p>
        </p:txBody>
      </p:sp>
      <p:sp>
        <p:nvSpPr>
          <p:cNvPr id="45" name="Bolla: nuvola 44">
            <a:extLst>
              <a:ext uri="{FF2B5EF4-FFF2-40B4-BE49-F238E27FC236}">
                <a16:creationId xmlns:a16="http://schemas.microsoft.com/office/drawing/2014/main" xmlns="" id="{CD1108C2-DFDB-4B78-97F3-221124B9B472}"/>
              </a:ext>
            </a:extLst>
          </p:cNvPr>
          <p:cNvSpPr/>
          <p:nvPr/>
        </p:nvSpPr>
        <p:spPr>
          <a:xfrm rot="20822728">
            <a:off x="539470" y="1715380"/>
            <a:ext cx="1770990" cy="1127515"/>
          </a:xfrm>
          <a:prstGeom prst="cloudCallout">
            <a:avLst>
              <a:gd name="adj1" fmla="val -28509"/>
              <a:gd name="adj2" fmla="val 90551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modalità del carattere 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uso di internet </a:t>
            </a:r>
          </a:p>
        </p:txBody>
      </p:sp>
      <p:sp>
        <p:nvSpPr>
          <p:cNvPr id="50" name="Fumetto 4 2">
            <a:extLst>
              <a:ext uri="{FF2B5EF4-FFF2-40B4-BE49-F238E27FC236}">
                <a16:creationId xmlns:a16="http://schemas.microsoft.com/office/drawing/2014/main" xmlns="" id="{D28641F8-343F-4ACB-92A5-A4A5134BB4B0}"/>
              </a:ext>
            </a:extLst>
          </p:cNvPr>
          <p:cNvSpPr>
            <a:spLocks noChangeArrowheads="1"/>
          </p:cNvSpPr>
          <p:nvPr/>
        </p:nvSpPr>
        <p:spPr bwMode="auto">
          <a:xfrm rot="21238855">
            <a:off x="3595033" y="846023"/>
            <a:ext cx="3956830" cy="1697848"/>
          </a:xfrm>
          <a:prstGeom prst="cloudCallout">
            <a:avLst>
              <a:gd name="adj1" fmla="val 73947"/>
              <a:gd name="adj2" fmla="val 5724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xmlns="" id="{FFE3FBBF-2850-4BDF-BD0D-849FBCA8D0E4}"/>
              </a:ext>
            </a:extLst>
          </p:cNvPr>
          <p:cNvCxnSpPr>
            <a:cxnSpLocks/>
          </p:cNvCxnSpPr>
          <p:nvPr/>
        </p:nvCxnSpPr>
        <p:spPr>
          <a:xfrm>
            <a:off x="2897945" y="4916474"/>
            <a:ext cx="61897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0" name="Bolla: nuvola 59">
            <a:extLst>
              <a:ext uri="{FF2B5EF4-FFF2-40B4-BE49-F238E27FC236}">
                <a16:creationId xmlns:a16="http://schemas.microsoft.com/office/drawing/2014/main" xmlns="" id="{76D576EB-B223-4938-B075-5161AC2702C4}"/>
              </a:ext>
            </a:extLst>
          </p:cNvPr>
          <p:cNvSpPr/>
          <p:nvPr/>
        </p:nvSpPr>
        <p:spPr>
          <a:xfrm rot="200852">
            <a:off x="4458263" y="2382708"/>
            <a:ext cx="1770990" cy="859144"/>
          </a:xfrm>
          <a:prstGeom prst="cloudCallout">
            <a:avLst>
              <a:gd name="adj1" fmla="val -28509"/>
              <a:gd name="adj2" fmla="val 90551"/>
            </a:avLst>
          </a:prstGeom>
          <a:solidFill>
            <a:srgbClr val="FFFF00">
              <a:alpha val="9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frequenza assoluta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385232"/>
              </p:ext>
            </p:extLst>
          </p:nvPr>
        </p:nvGraphicFramePr>
        <p:xfrm>
          <a:off x="6799152" y="3165167"/>
          <a:ext cx="1868553" cy="2740024"/>
        </p:xfrm>
        <a:graphic>
          <a:graphicData uri="http://schemas.openxmlformats.org/drawingml/2006/table">
            <a:tbl>
              <a:tblPr/>
              <a:tblGrid>
                <a:gridCol w="18685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1724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Persone di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 anni e più</a:t>
                      </a:r>
                    </a:p>
                    <a:p>
                      <a:pPr algn="r" rtl="0" fontAlgn="ctr">
                        <a:lnSpc>
                          <a:spcPts val="600"/>
                        </a:lnSpc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(per 100 persone di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6 anni e più)</a:t>
                      </a:r>
                    </a:p>
                  </a:txBody>
                  <a:tcPr marL="9525" marR="85725" marT="9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31.303 / 57.178 x 100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7.633 / 57.178 x 100 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923 / 57.178 x 100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418 / 57.178 x 100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16.185 / 57.178 x 100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716/ 57.178 x 100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57.178 / </a:t>
                      </a:r>
                      <a:r>
                        <a:rPr lang="it-IT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57.178</a:t>
                      </a:r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x 100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007">
                <a:tc>
                  <a:txBody>
                    <a:bodyPr/>
                    <a:lstStyle/>
                    <a:p>
                      <a:pPr algn="l" rtl="0" fontAlgn="t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504074"/>
              </p:ext>
            </p:extLst>
          </p:nvPr>
        </p:nvGraphicFramePr>
        <p:xfrm>
          <a:off x="534943" y="3163579"/>
          <a:ext cx="4356100" cy="2665412"/>
        </p:xfrm>
        <a:graphic>
          <a:graphicData uri="http://schemas.openxmlformats.org/drawingml/2006/table">
            <a:tbl>
              <a:tblPr/>
              <a:tblGrid>
                <a:gridCol w="2463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2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734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Frequenza uso di internet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Persone di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 anni e più</a:t>
                      </a:r>
                    </a:p>
                    <a:p>
                      <a:pPr algn="r" rtl="0" fontAlgn="ctr">
                        <a:lnSpc>
                          <a:spcPts val="600"/>
                        </a:lnSpc>
                      </a:pP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  <a:p>
                      <a:pPr algn="r" rtl="0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(valori in migliaia)</a:t>
                      </a:r>
                    </a:p>
                    <a:p>
                      <a:pPr algn="r" rtl="0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857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Tutti i giorni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31.303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Una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 più volte a settimana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7.633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Qualche volta al mese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923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Qualche volta all'anno 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   418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Mai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16.185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Non indicato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716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Totale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                   57.178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997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Fonte: Istat, </a:t>
                      </a:r>
                      <a:r>
                        <a:rPr lang="it-IT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Multiscopo sulle famiglie: aspetti della vita quotidiana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764626"/>
              </p:ext>
            </p:extLst>
          </p:nvPr>
        </p:nvGraphicFramePr>
        <p:xfrm>
          <a:off x="496843" y="2890529"/>
          <a:ext cx="8564562" cy="457200"/>
        </p:xfrm>
        <a:graphic>
          <a:graphicData uri="http://schemas.openxmlformats.org/drawingml/2006/table">
            <a:tbl>
              <a:tblPr/>
              <a:tblGrid>
                <a:gridCol w="8564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Tab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. 2 - Persone di 6 anni e più per frequenza con cui usano 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internet. 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Anno 2019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4" marR="9524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01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22" grpId="0"/>
      <p:bldP spid="45" grpId="0" animBg="1"/>
      <p:bldP spid="50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832309"/>
              </p:ext>
            </p:extLst>
          </p:nvPr>
        </p:nvGraphicFramePr>
        <p:xfrm>
          <a:off x="4815813" y="3306718"/>
          <a:ext cx="1892300" cy="2740024"/>
        </p:xfrm>
        <a:graphic>
          <a:graphicData uri="http://schemas.openxmlformats.org/drawingml/2006/table">
            <a:tbl>
              <a:tblPr/>
              <a:tblGrid>
                <a:gridCol w="1892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1724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Persone di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 anni e più</a:t>
                      </a:r>
                    </a:p>
                    <a:p>
                      <a:pPr algn="r" rtl="0" fontAlgn="ctr">
                        <a:lnSpc>
                          <a:spcPts val="600"/>
                        </a:lnSpc>
                      </a:pP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(per 1 persona di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6 anni e più)</a:t>
                      </a:r>
                    </a:p>
                  </a:txBody>
                  <a:tcPr marL="9525" marR="85725" marT="9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31.303 /57.178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7.633 /57.178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923 /57.178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418 /57.178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16.185 /57.178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716 /57.178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57.178 / </a:t>
                      </a:r>
                      <a:r>
                        <a:rPr lang="it-IT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57.178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007">
                <a:tc>
                  <a:txBody>
                    <a:bodyPr/>
                    <a:lstStyle/>
                    <a:p>
                      <a:pPr algn="l" rtl="0" fontAlgn="t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2" name="CasellaDiTesto 15"/>
          <p:cNvSpPr txBox="1">
            <a:spLocks noChangeArrowheads="1"/>
          </p:cNvSpPr>
          <p:nvPr/>
        </p:nvSpPr>
        <p:spPr bwMode="auto">
          <a:xfrm>
            <a:off x="4713605" y="1329849"/>
            <a:ext cx="282641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0" dirty="0">
                <a:cs typeface="Arial" charset="0"/>
              </a:rPr>
              <a:t>La </a:t>
            </a:r>
            <a:r>
              <a:rPr lang="it-IT" altLang="it-IT" sz="1200" b="0" dirty="0">
                <a:solidFill>
                  <a:srgbClr val="C00000"/>
                </a:solidFill>
                <a:cs typeface="Arial" charset="0"/>
              </a:rPr>
              <a:t>frequenza relativa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>
                <a:cs typeface="Arial" charset="0"/>
              </a:rPr>
              <a:t>si calcola dividendo la </a:t>
            </a:r>
            <a:r>
              <a:rPr lang="it-IT" altLang="it-IT" sz="1200" b="0" dirty="0">
                <a:cs typeface="Arial" charset="0"/>
              </a:rPr>
              <a:t>frequenza assoluta per il totale della popolazione presa in considerazione</a:t>
            </a:r>
          </a:p>
        </p:txBody>
      </p:sp>
      <p:pic>
        <p:nvPicPr>
          <p:cNvPr id="27" name="Picture 6" descr="C:\Documents and Settings\miciaffa\Impostazioni locali\Temporary Internet Files\Content.IE5\6STEWKU9\MC90044202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9574">
            <a:off x="7708678" y="1035307"/>
            <a:ext cx="10223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e 25"/>
          <p:cNvSpPr>
            <a:spLocks noChangeArrowheads="1"/>
          </p:cNvSpPr>
          <p:nvPr/>
        </p:nvSpPr>
        <p:spPr bwMode="auto">
          <a:xfrm>
            <a:off x="5040652" y="3322051"/>
            <a:ext cx="1864311" cy="2780506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itolo 9"/>
          <p:cNvSpPr>
            <a:spLocks noGrp="1"/>
          </p:cNvSpPr>
          <p:nvPr>
            <p:ph type="title"/>
          </p:nvPr>
        </p:nvSpPr>
        <p:spPr>
          <a:xfrm>
            <a:off x="480351" y="385554"/>
            <a:ext cx="8526462" cy="695325"/>
          </a:xfrm>
        </p:spPr>
        <p:txBody>
          <a:bodyPr/>
          <a:lstStyle/>
          <a:p>
            <a:pPr algn="l"/>
            <a:r>
              <a:rPr lang="it-IT" altLang="it-IT" sz="3400" dirty="0">
                <a:effectLst/>
                <a:ea typeface="ＭＳ Ｐゴシック" pitchFamily="34" charset="-128"/>
              </a:rPr>
              <a:t>Tabella di </a:t>
            </a:r>
            <a:r>
              <a:rPr lang="it-IT" altLang="it-IT" sz="3400" dirty="0" smtClean="0">
                <a:effectLst/>
                <a:ea typeface="ＭＳ Ｐゴシック" pitchFamily="34" charset="-128"/>
              </a:rPr>
              <a:t>frequenza relativa: </a:t>
            </a:r>
            <a:r>
              <a:rPr lang="it-IT" altLang="it-IT" sz="3400" dirty="0">
                <a:effectLst/>
                <a:ea typeface="ＭＳ Ｐゴシック" pitchFamily="34" charset="-128"/>
              </a:rPr>
              <a:t>costruzione</a:t>
            </a:r>
            <a:endParaRPr altLang="it-IT" sz="3400" dirty="0">
              <a:effectLst/>
              <a:ea typeface="ＭＳ Ｐゴシック" pitchFamily="34" charset="-128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218B9164-794E-4E16-8EEB-F41C5773E1FE}"/>
              </a:ext>
            </a:extLst>
          </p:cNvPr>
          <p:cNvSpPr/>
          <p:nvPr/>
        </p:nvSpPr>
        <p:spPr>
          <a:xfrm>
            <a:off x="1056310" y="1624895"/>
            <a:ext cx="30780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12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Indica la percentuale di volte che una determinata  modalità si presenta all'interno del nostro  collettivo </a:t>
            </a:r>
          </a:p>
        </p:txBody>
      </p:sp>
      <p:sp>
        <p:nvSpPr>
          <p:cNvPr id="30" name="Bolla: nuvola 29">
            <a:extLst>
              <a:ext uri="{FF2B5EF4-FFF2-40B4-BE49-F238E27FC236}">
                <a16:creationId xmlns:a16="http://schemas.microsoft.com/office/drawing/2014/main" xmlns="" id="{F172898C-A590-42B2-BE55-4D7056077B6E}"/>
              </a:ext>
            </a:extLst>
          </p:cNvPr>
          <p:cNvSpPr/>
          <p:nvPr/>
        </p:nvSpPr>
        <p:spPr>
          <a:xfrm rot="736010">
            <a:off x="6661008" y="2491268"/>
            <a:ext cx="1626789" cy="899029"/>
          </a:xfrm>
          <a:prstGeom prst="cloudCallout">
            <a:avLst>
              <a:gd name="adj1" fmla="val -54217"/>
              <a:gd name="adj2" fmla="val 7293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frequenza relativa</a:t>
            </a:r>
            <a:endParaRPr lang="it-IT" sz="1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Fumetto 4 2">
            <a:extLst>
              <a:ext uri="{FF2B5EF4-FFF2-40B4-BE49-F238E27FC236}">
                <a16:creationId xmlns:a16="http://schemas.microsoft.com/office/drawing/2014/main" xmlns="" id="{3D1FB04F-7F68-4F2D-8591-361FEB7C8990}"/>
              </a:ext>
            </a:extLst>
          </p:cNvPr>
          <p:cNvSpPr>
            <a:spLocks noChangeArrowheads="1"/>
          </p:cNvSpPr>
          <p:nvPr/>
        </p:nvSpPr>
        <p:spPr bwMode="auto">
          <a:xfrm rot="342653">
            <a:off x="909544" y="1322661"/>
            <a:ext cx="3371600" cy="1408638"/>
          </a:xfrm>
          <a:prstGeom prst="cloudCallout">
            <a:avLst>
              <a:gd name="adj1" fmla="val 75482"/>
              <a:gd name="adj2" fmla="val 13732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Fumetto 4 2">
            <a:extLst>
              <a:ext uri="{FF2B5EF4-FFF2-40B4-BE49-F238E27FC236}">
                <a16:creationId xmlns:a16="http://schemas.microsoft.com/office/drawing/2014/main" xmlns="" id="{DBEC4E88-9583-491D-9AB6-878C5AA42F09}"/>
              </a:ext>
            </a:extLst>
          </p:cNvPr>
          <p:cNvSpPr>
            <a:spLocks noChangeArrowheads="1"/>
          </p:cNvSpPr>
          <p:nvPr/>
        </p:nvSpPr>
        <p:spPr bwMode="auto">
          <a:xfrm rot="342653">
            <a:off x="4735784" y="877288"/>
            <a:ext cx="2904898" cy="1878397"/>
          </a:xfrm>
          <a:prstGeom prst="cloudCallout">
            <a:avLst>
              <a:gd name="adj1" fmla="val 57905"/>
              <a:gd name="adj2" fmla="val -29871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653424"/>
              </p:ext>
            </p:extLst>
          </p:nvPr>
        </p:nvGraphicFramePr>
        <p:xfrm>
          <a:off x="6720813" y="3306718"/>
          <a:ext cx="1892300" cy="2740024"/>
        </p:xfrm>
        <a:graphic>
          <a:graphicData uri="http://schemas.openxmlformats.org/drawingml/2006/table">
            <a:tbl>
              <a:tblPr/>
              <a:tblGrid>
                <a:gridCol w="1892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1724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Persone di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 anni e più</a:t>
                      </a:r>
                    </a:p>
                    <a:p>
                      <a:pPr algn="r" rtl="0" fontAlgn="ctr">
                        <a:lnSpc>
                          <a:spcPts val="600"/>
                        </a:lnSpc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(per 100 persone di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6 anni e più)</a:t>
                      </a:r>
                    </a:p>
                  </a:txBody>
                  <a:tcPr marL="9525" marR="85725" marT="9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31.303 / 57.178 x 100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7.633 / 57.178 x 100 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923 / 57.178 x 100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418 / 57.178 x 100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16.185 / 57.178 x 100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716/ 57.178 x 100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57.178 / </a:t>
                      </a:r>
                      <a:r>
                        <a:rPr lang="it-IT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57.178</a:t>
                      </a: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x 100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007">
                <a:tc>
                  <a:txBody>
                    <a:bodyPr/>
                    <a:lstStyle/>
                    <a:p>
                      <a:pPr algn="l" rtl="0" fontAlgn="t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180437"/>
              </p:ext>
            </p:extLst>
          </p:nvPr>
        </p:nvGraphicFramePr>
        <p:xfrm>
          <a:off x="480351" y="3305130"/>
          <a:ext cx="4356100" cy="2665412"/>
        </p:xfrm>
        <a:graphic>
          <a:graphicData uri="http://schemas.openxmlformats.org/drawingml/2006/table">
            <a:tbl>
              <a:tblPr/>
              <a:tblGrid>
                <a:gridCol w="2463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2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734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Frequenza uso di internet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Persone di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 anni e più</a:t>
                      </a:r>
                    </a:p>
                    <a:p>
                      <a:pPr algn="r" rtl="0" fontAlgn="ctr">
                        <a:lnSpc>
                          <a:spcPts val="600"/>
                        </a:lnSpc>
                      </a:pP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  <a:p>
                      <a:pPr algn="r" rtl="0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(valori in migliaia)</a:t>
                      </a:r>
                    </a:p>
                    <a:p>
                      <a:pPr algn="r" rtl="0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857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Tutti i giorni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31.303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Una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 più volte a settimana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7.633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Qualche volta al mese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923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Qualche volta all'anno 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   418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Mai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16.185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Non indicato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716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Totale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                   57.178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997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Fonte: Istat, </a:t>
                      </a:r>
                      <a:r>
                        <a:rPr lang="it-IT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Multiscopo sulle famiglie: aspetti della vita quotidiana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796292"/>
              </p:ext>
            </p:extLst>
          </p:nvPr>
        </p:nvGraphicFramePr>
        <p:xfrm>
          <a:off x="442251" y="3032080"/>
          <a:ext cx="8564562" cy="457200"/>
        </p:xfrm>
        <a:graphic>
          <a:graphicData uri="http://schemas.openxmlformats.org/drawingml/2006/table">
            <a:tbl>
              <a:tblPr/>
              <a:tblGrid>
                <a:gridCol w="8564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Tab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. 2 - Persone di 6 anni e più per frequenza con cui usano 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internet. 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Anno 2019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4" marR="9524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13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  <p:bldP spid="6" grpId="0"/>
      <p:bldP spid="30" grpId="0" animBg="1"/>
      <p:bldP spid="3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15"/>
          <p:cNvSpPr txBox="1">
            <a:spLocks noChangeArrowheads="1"/>
          </p:cNvSpPr>
          <p:nvPr/>
        </p:nvSpPr>
        <p:spPr bwMode="auto">
          <a:xfrm>
            <a:off x="3808413" y="1037547"/>
            <a:ext cx="1668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0" dirty="0">
                <a:cs typeface="Arial" charset="0"/>
              </a:rPr>
              <a:t>La </a:t>
            </a:r>
            <a:r>
              <a:rPr lang="it-IT" altLang="it-IT" sz="1200" b="0" dirty="0">
                <a:solidFill>
                  <a:srgbClr val="C00000"/>
                </a:solidFill>
                <a:cs typeface="Arial" charset="0"/>
              </a:rPr>
              <a:t>frequenza percentuale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0" dirty="0">
                <a:cs typeface="Arial" charset="0"/>
              </a:rPr>
              <a:t>è data dalla frequenza relativa moltiplicata per 100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322263" y="5465567"/>
            <a:ext cx="8188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400" b="0" dirty="0">
                <a:cs typeface="Arial" charset="0"/>
              </a:rPr>
              <a:t>La tabella di </a:t>
            </a:r>
            <a:r>
              <a:rPr lang="it-IT" altLang="it-IT" sz="1400" b="0" dirty="0" smtClean="0">
                <a:cs typeface="Arial" charset="0"/>
              </a:rPr>
              <a:t>frequenza relativa </a:t>
            </a:r>
            <a:r>
              <a:rPr lang="it-IT" altLang="it-IT" sz="1400" b="0" dirty="0">
                <a:cs typeface="Arial" charset="0"/>
              </a:rPr>
              <a:t>e </a:t>
            </a:r>
            <a:r>
              <a:rPr lang="it-IT" altLang="it-IT" sz="1400" b="0" dirty="0" smtClean="0">
                <a:cs typeface="Arial" charset="0"/>
              </a:rPr>
              <a:t>percentuale </a:t>
            </a:r>
            <a:r>
              <a:rPr lang="it-IT" altLang="it-IT" sz="1400" b="0" dirty="0">
                <a:cs typeface="Arial" charset="0"/>
              </a:rPr>
              <a:t>si ottiene a partire dalla tabella di </a:t>
            </a:r>
            <a:r>
              <a:rPr lang="it-IT" altLang="it-IT" sz="1400" b="0" dirty="0" smtClean="0">
                <a:cs typeface="Arial" charset="0"/>
              </a:rPr>
              <a:t>frequenza assoluta </a:t>
            </a:r>
            <a:endParaRPr lang="it-IT" altLang="it-IT" sz="1400" b="0" dirty="0"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400" b="0" dirty="0">
                <a:solidFill>
                  <a:srgbClr val="9E0000"/>
                </a:solidFill>
                <a:cs typeface="Arial" charset="0"/>
              </a:rPr>
              <a:t>Ma come si ottiene la tabella delle </a:t>
            </a:r>
            <a:r>
              <a:rPr lang="it-IT" altLang="it-IT" sz="1400" b="0" dirty="0" smtClean="0">
                <a:solidFill>
                  <a:srgbClr val="9E0000"/>
                </a:solidFill>
                <a:cs typeface="Arial" charset="0"/>
              </a:rPr>
              <a:t>frequenze </a:t>
            </a:r>
            <a:r>
              <a:rPr lang="it-IT" altLang="it-IT" sz="1400" b="0" dirty="0">
                <a:solidFill>
                  <a:srgbClr val="9E0000"/>
                </a:solidFill>
                <a:cs typeface="Arial" charset="0"/>
              </a:rPr>
              <a:t>assolute? </a:t>
            </a:r>
          </a:p>
        </p:txBody>
      </p:sp>
      <p:sp>
        <p:nvSpPr>
          <p:cNvPr id="20" name="Ovale 19"/>
          <p:cNvSpPr>
            <a:spLocks noChangeArrowheads="1"/>
          </p:cNvSpPr>
          <p:nvPr/>
        </p:nvSpPr>
        <p:spPr bwMode="auto">
          <a:xfrm>
            <a:off x="6533965" y="2658844"/>
            <a:ext cx="2270310" cy="2880822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7" name="Picture 6" descr="C:\Documents and Settings\miciaffa\Impostazioni locali\Temporary Internet Files\Content.IE5\6STEWKU9\MC90044202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9574">
            <a:off x="6127750" y="1011481"/>
            <a:ext cx="10223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olo 9">
            <a:extLst>
              <a:ext uri="{FF2B5EF4-FFF2-40B4-BE49-F238E27FC236}">
                <a16:creationId xmlns:a16="http://schemas.microsoft.com/office/drawing/2014/main" xmlns="" id="{1A28408C-CC39-436D-BF3D-0413A8CF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8" y="310460"/>
            <a:ext cx="9144000" cy="695325"/>
          </a:xfrm>
        </p:spPr>
        <p:txBody>
          <a:bodyPr/>
          <a:lstStyle/>
          <a:p>
            <a:pPr algn="l"/>
            <a:r>
              <a:rPr altLang="it-IT" sz="3200" dirty="0">
                <a:effectLst/>
                <a:ea typeface="ＭＳ Ｐゴシック" pitchFamily="34" charset="-128"/>
              </a:rPr>
              <a:t>Tabella di </a:t>
            </a:r>
            <a:r>
              <a:rPr altLang="it-IT" sz="3200" dirty="0" err="1" smtClean="0">
                <a:effectLst/>
                <a:ea typeface="ＭＳ Ｐゴシック" pitchFamily="34" charset="-128"/>
              </a:rPr>
              <a:t>frequenz</a:t>
            </a:r>
            <a:r>
              <a:rPr lang="it-IT" altLang="it-IT" sz="3200" dirty="0" smtClean="0">
                <a:effectLst/>
                <a:ea typeface="ＭＳ Ｐゴシック" pitchFamily="34" charset="-128"/>
              </a:rPr>
              <a:t>a</a:t>
            </a:r>
            <a:r>
              <a:rPr altLang="it-IT" sz="3200" dirty="0" smtClean="0">
                <a:effectLst/>
                <a:ea typeface="ＭＳ Ｐゴシック" pitchFamily="34" charset="-128"/>
              </a:rPr>
              <a:t> </a:t>
            </a:r>
            <a:r>
              <a:rPr altLang="it-IT" sz="3200" dirty="0" err="1" smtClean="0">
                <a:effectLst/>
                <a:ea typeface="ＭＳ Ｐゴシック" pitchFamily="34" charset="-128"/>
              </a:rPr>
              <a:t>percentual</a:t>
            </a:r>
            <a:r>
              <a:rPr lang="it-IT" altLang="it-IT" sz="3200" dirty="0" smtClean="0">
                <a:effectLst/>
                <a:ea typeface="ＭＳ Ｐゴシック" pitchFamily="34" charset="-128"/>
              </a:rPr>
              <a:t>e</a:t>
            </a:r>
            <a:r>
              <a:rPr altLang="it-IT" sz="3200" dirty="0" smtClean="0">
                <a:effectLst/>
                <a:ea typeface="ＭＳ Ｐゴシック" pitchFamily="34" charset="-128"/>
              </a:rPr>
              <a:t>: </a:t>
            </a:r>
            <a:r>
              <a:rPr altLang="it-IT" sz="3200" dirty="0">
                <a:effectLst/>
                <a:ea typeface="ＭＳ Ｐゴシック" pitchFamily="34" charset="-128"/>
              </a:rPr>
              <a:t>costruzione</a:t>
            </a:r>
          </a:p>
        </p:txBody>
      </p:sp>
      <p:sp>
        <p:nvSpPr>
          <p:cNvPr id="21" name="Fumetto 4 2">
            <a:extLst>
              <a:ext uri="{FF2B5EF4-FFF2-40B4-BE49-F238E27FC236}">
                <a16:creationId xmlns:a16="http://schemas.microsoft.com/office/drawing/2014/main" xmlns="" id="{281A59F7-B7D8-498B-844E-0BB53E9B2196}"/>
              </a:ext>
            </a:extLst>
          </p:cNvPr>
          <p:cNvSpPr>
            <a:spLocks noChangeArrowheads="1"/>
          </p:cNvSpPr>
          <p:nvPr/>
        </p:nvSpPr>
        <p:spPr bwMode="auto">
          <a:xfrm rot="342653">
            <a:off x="3307139" y="837703"/>
            <a:ext cx="2671011" cy="1629164"/>
          </a:xfrm>
          <a:prstGeom prst="cloudCallout">
            <a:avLst>
              <a:gd name="adj1" fmla="val 66411"/>
              <a:gd name="adj2" fmla="val -7639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Bolla: nuvola 25">
            <a:extLst>
              <a:ext uri="{FF2B5EF4-FFF2-40B4-BE49-F238E27FC236}">
                <a16:creationId xmlns:a16="http://schemas.microsoft.com/office/drawing/2014/main" xmlns="" id="{FDA79B39-B291-49B2-8444-081C906529B8}"/>
              </a:ext>
            </a:extLst>
          </p:cNvPr>
          <p:cNvSpPr/>
          <p:nvPr/>
        </p:nvSpPr>
        <p:spPr>
          <a:xfrm rot="736010">
            <a:off x="7101364" y="1739220"/>
            <a:ext cx="1666749" cy="701900"/>
          </a:xfrm>
          <a:prstGeom prst="cloudCallout">
            <a:avLst>
              <a:gd name="adj1" fmla="val 13546"/>
              <a:gd name="adj2" fmla="val 98832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frequenza percentuale</a:t>
            </a:r>
            <a:endParaRPr lang="it-IT" sz="1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Fumetto 4 2">
            <a:extLst>
              <a:ext uri="{FF2B5EF4-FFF2-40B4-BE49-F238E27FC236}">
                <a16:creationId xmlns:a16="http://schemas.microsoft.com/office/drawing/2014/main" xmlns="" id="{D41F31BE-E100-4798-97C7-8D080446A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" y="979643"/>
            <a:ext cx="2415075" cy="1383903"/>
          </a:xfrm>
          <a:prstGeom prst="cloudCallout">
            <a:avLst>
              <a:gd name="adj1" fmla="val 61655"/>
              <a:gd name="adj2" fmla="val 29798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>
                <a:cs typeface="Arial" charset="0"/>
              </a:rPr>
              <a:t>È utile per confrontare i dati di due collettivi numericamente  diversi</a:t>
            </a: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866415"/>
              </p:ext>
            </p:extLst>
          </p:nvPr>
        </p:nvGraphicFramePr>
        <p:xfrm>
          <a:off x="4733925" y="2722344"/>
          <a:ext cx="1892300" cy="2740024"/>
        </p:xfrm>
        <a:graphic>
          <a:graphicData uri="http://schemas.openxmlformats.org/drawingml/2006/table">
            <a:tbl>
              <a:tblPr/>
              <a:tblGrid>
                <a:gridCol w="1892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1724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Persone di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 anni e più</a:t>
                      </a:r>
                    </a:p>
                    <a:p>
                      <a:pPr algn="r" rtl="0" fontAlgn="ctr">
                        <a:lnSpc>
                          <a:spcPts val="600"/>
                        </a:lnSpc>
                      </a:pP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(per 1 persona di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6 anni e più)</a:t>
                      </a:r>
                    </a:p>
                  </a:txBody>
                  <a:tcPr marL="9525" marR="85725" marT="9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31.303 /57.178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7.633 /57.178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923 /57.178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418 /57.178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16.185 /57.178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716 /57.178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57.178 / </a:t>
                      </a:r>
                      <a:r>
                        <a:rPr lang="it-IT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57.178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007">
                <a:tc>
                  <a:txBody>
                    <a:bodyPr/>
                    <a:lstStyle/>
                    <a:p>
                      <a:pPr algn="l" rtl="0" fontAlgn="t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096058"/>
              </p:ext>
            </p:extLst>
          </p:nvPr>
        </p:nvGraphicFramePr>
        <p:xfrm>
          <a:off x="6638925" y="2722344"/>
          <a:ext cx="1892300" cy="2740024"/>
        </p:xfrm>
        <a:graphic>
          <a:graphicData uri="http://schemas.openxmlformats.org/drawingml/2006/table">
            <a:tbl>
              <a:tblPr/>
              <a:tblGrid>
                <a:gridCol w="1892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1724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Persone di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 anni e più</a:t>
                      </a:r>
                    </a:p>
                    <a:p>
                      <a:pPr algn="r" rtl="0" fontAlgn="ctr">
                        <a:lnSpc>
                          <a:spcPts val="600"/>
                        </a:lnSpc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(per 100 persone di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6 anni e più)</a:t>
                      </a:r>
                    </a:p>
                  </a:txBody>
                  <a:tcPr marL="9525" marR="85725" marT="9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31.303 / 57.178 x 100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7.633 / 57.178 x 100 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923 / 57.178 x 100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418 / 57.178 x 100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16.185 / 57.178 x 100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716/ 57.178 x 100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96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57.178 / </a:t>
                      </a:r>
                      <a:r>
                        <a:rPr lang="it-IT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57.178</a:t>
                      </a:r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x 100</a:t>
                      </a:r>
                    </a:p>
                  </a:txBody>
                  <a:tcPr marL="9525" marR="85725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007">
                <a:tc>
                  <a:txBody>
                    <a:bodyPr/>
                    <a:lstStyle/>
                    <a:p>
                      <a:pPr algn="l" rtl="0" fontAlgn="t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22" name="Tabel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039866"/>
              </p:ext>
            </p:extLst>
          </p:nvPr>
        </p:nvGraphicFramePr>
        <p:xfrm>
          <a:off x="398463" y="2720757"/>
          <a:ext cx="4356100" cy="2665412"/>
        </p:xfrm>
        <a:graphic>
          <a:graphicData uri="http://schemas.openxmlformats.org/drawingml/2006/table">
            <a:tbl>
              <a:tblPr/>
              <a:tblGrid>
                <a:gridCol w="2463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2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734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Frequenza uso di internet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Persone di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 anni e più</a:t>
                      </a:r>
                    </a:p>
                    <a:p>
                      <a:pPr algn="r" rtl="0" fontAlgn="ctr">
                        <a:lnSpc>
                          <a:spcPts val="600"/>
                        </a:lnSpc>
                      </a:pP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  <a:p>
                      <a:pPr algn="r" rtl="0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(valori in migliaia)</a:t>
                      </a:r>
                    </a:p>
                    <a:p>
                      <a:pPr algn="r" rtl="0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857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Tutti i giorni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31.303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Una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 più volte a settimana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7.633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Qualche volta al mese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923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Qualche volta all'anno 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    418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Mai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       16.185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Non indicato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716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1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Totale</a:t>
                      </a:r>
                    </a:p>
                  </a:txBody>
                  <a:tcPr marL="857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                   57.178 </a:t>
                      </a:r>
                    </a:p>
                  </a:txBody>
                  <a:tcPr marL="9525" marR="857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997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Fonte: Istat, </a:t>
                      </a:r>
                      <a:r>
                        <a:rPr lang="it-IT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Multiscopo sulle famiglie: aspetti della vita quotidiana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44022"/>
              </p:ext>
            </p:extLst>
          </p:nvPr>
        </p:nvGraphicFramePr>
        <p:xfrm>
          <a:off x="360363" y="2442944"/>
          <a:ext cx="8564562" cy="461963"/>
        </p:xfrm>
        <a:graphic>
          <a:graphicData uri="http://schemas.openxmlformats.org/drawingml/2006/table">
            <a:tbl>
              <a:tblPr/>
              <a:tblGrid>
                <a:gridCol w="8564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1963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Tab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. 2 - Persone di 6 anni e più per frequenza con cui usano 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internet. 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Anno 2019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4" marR="9524" marT="954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5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 animBg="1"/>
      <p:bldP spid="21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magin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5000"/>
          <a:stretch>
            <a:fillRect/>
          </a:stretch>
        </p:blipFill>
        <p:spPr bwMode="auto">
          <a:xfrm>
            <a:off x="785813" y="2799184"/>
            <a:ext cx="9425854" cy="543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CasellaDiTesto 15"/>
          <p:cNvSpPr txBox="1">
            <a:spLocks noChangeArrowheads="1"/>
          </p:cNvSpPr>
          <p:nvPr/>
        </p:nvSpPr>
        <p:spPr bwMode="auto">
          <a:xfrm>
            <a:off x="644525" y="799882"/>
            <a:ext cx="801456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b="0" dirty="0">
                <a:solidFill>
                  <a:srgbClr val="C00000"/>
                </a:solidFill>
                <a:cs typeface="Arial" charset="0"/>
              </a:rPr>
              <a:t>Vediamo ora come si crea una tabella di </a:t>
            </a:r>
            <a:r>
              <a:rPr lang="it-IT" altLang="it-IT" sz="1800" b="0" dirty="0" smtClean="0">
                <a:solidFill>
                  <a:srgbClr val="C00000"/>
                </a:solidFill>
                <a:cs typeface="Arial" charset="0"/>
              </a:rPr>
              <a:t>frequenza assoluta</a:t>
            </a:r>
            <a:endParaRPr lang="it-IT" altLang="it-IT" sz="1800" b="0" dirty="0">
              <a:solidFill>
                <a:srgbClr val="C00000"/>
              </a:solidFill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1800" b="0" dirty="0"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b="0" dirty="0">
                <a:cs typeface="Arial" charset="0"/>
              </a:rPr>
              <a:t>Aprire un foglio di calcolo in </a:t>
            </a:r>
            <a:r>
              <a:rPr lang="it-IT" altLang="it-IT" sz="1800" b="0" dirty="0" smtClean="0">
                <a:cs typeface="Arial" charset="0"/>
              </a:rPr>
              <a:t>Excel </a:t>
            </a:r>
            <a:r>
              <a:rPr lang="it-IT" altLang="it-IT" sz="1800" b="0" dirty="0">
                <a:cs typeface="Arial" charset="0"/>
              </a:rPr>
              <a:t>e creare una </a:t>
            </a:r>
            <a:r>
              <a:rPr lang="it-IT" altLang="it-IT" sz="1800" dirty="0">
                <a:solidFill>
                  <a:srgbClr val="C00000"/>
                </a:solidFill>
                <a:cs typeface="Arial" charset="0"/>
              </a:rPr>
              <a:t>distribuzione </a:t>
            </a:r>
            <a:endParaRPr lang="it-IT" altLang="it-IT" sz="1800" dirty="0" smtClean="0">
              <a:solidFill>
                <a:srgbClr val="C00000"/>
              </a:solidFill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 smtClean="0">
                <a:cs typeface="Arial" charset="0"/>
              </a:rPr>
              <a:t>(elenco</a:t>
            </a:r>
            <a:r>
              <a:rPr lang="it-IT" altLang="it-IT" sz="1800" dirty="0">
                <a:cs typeface="Arial" charset="0"/>
              </a:rPr>
              <a:t>) </a:t>
            </a:r>
            <a:r>
              <a:rPr lang="it-IT" altLang="it-IT" sz="1800" dirty="0">
                <a:solidFill>
                  <a:srgbClr val="C00000"/>
                </a:solidFill>
                <a:cs typeface="Arial" charset="0"/>
              </a:rPr>
              <a:t>per unità </a:t>
            </a:r>
            <a:r>
              <a:rPr lang="it-IT" altLang="it-IT" sz="1800" dirty="0">
                <a:cs typeface="Arial" charset="0"/>
              </a:rPr>
              <a:t>(persona nel nostro caso)</a:t>
            </a:r>
            <a:endParaRPr lang="it-IT" altLang="it-IT" sz="1800" dirty="0">
              <a:solidFill>
                <a:srgbClr val="C00000"/>
              </a:solidFill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C00000"/>
                </a:solidFill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cs typeface="Arial" charset="0"/>
              </a:rPr>
              <a:t>P</a:t>
            </a:r>
            <a:r>
              <a:rPr lang="it-IT" altLang="it-IT" sz="1800" b="0" dirty="0">
                <a:cs typeface="Arial" charset="0"/>
              </a:rPr>
              <a:t>er ogni </a:t>
            </a:r>
            <a:r>
              <a:rPr lang="it-IT" altLang="it-IT" sz="1800" b="0" i="1" u="sng" dirty="0">
                <a:solidFill>
                  <a:srgbClr val="C00000"/>
                </a:solidFill>
                <a:cs typeface="Arial" charset="0"/>
              </a:rPr>
              <a:t>unità</a:t>
            </a:r>
            <a:r>
              <a:rPr lang="it-IT" altLang="it-IT" sz="1800" dirty="0">
                <a:cs typeface="Arial" charset="0"/>
              </a:rPr>
              <a:t> </a:t>
            </a:r>
            <a:r>
              <a:rPr lang="it-IT" altLang="it-IT" sz="1800" b="0" dirty="0">
                <a:cs typeface="Arial" charset="0"/>
              </a:rPr>
              <a:t>indicare la </a:t>
            </a:r>
            <a:r>
              <a:rPr lang="it-IT" altLang="it-IT" sz="1800" b="0" i="1" u="sng" dirty="0">
                <a:solidFill>
                  <a:srgbClr val="C00000"/>
                </a:solidFill>
                <a:cs typeface="Arial" charset="0"/>
              </a:rPr>
              <a:t>modalità</a:t>
            </a:r>
            <a:r>
              <a:rPr lang="it-IT" altLang="it-IT" sz="1800" b="0" dirty="0">
                <a:cs typeface="Arial" charset="0"/>
              </a:rPr>
              <a:t> con la quale si presenta il carattere</a:t>
            </a:r>
            <a:endParaRPr lang="it-IT" altLang="it-IT" sz="1800" b="0" dirty="0">
              <a:solidFill>
                <a:srgbClr val="9E0000"/>
              </a:solidFill>
              <a:cs typeface="Arial" charset="0"/>
            </a:endParaRPr>
          </a:p>
        </p:txBody>
      </p:sp>
      <p:cxnSp>
        <p:nvCxnSpPr>
          <p:cNvPr id="3" name="Connettore 2 2"/>
          <p:cNvCxnSpPr>
            <a:cxnSpLocks noChangeShapeType="1"/>
          </p:cNvCxnSpPr>
          <p:nvPr/>
        </p:nvCxnSpPr>
        <p:spPr bwMode="auto">
          <a:xfrm rot="5400000">
            <a:off x="971348" y="2786000"/>
            <a:ext cx="1511559" cy="940767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ttore 2 18"/>
          <p:cNvCxnSpPr>
            <a:cxnSpLocks noChangeShapeType="1"/>
          </p:cNvCxnSpPr>
          <p:nvPr/>
        </p:nvCxnSpPr>
        <p:spPr bwMode="auto">
          <a:xfrm flipH="1">
            <a:off x="2929814" y="2500604"/>
            <a:ext cx="1471215" cy="1664689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olo 9"/>
          <p:cNvSpPr>
            <a:spLocks noGrp="1"/>
          </p:cNvSpPr>
          <p:nvPr>
            <p:ph type="title"/>
          </p:nvPr>
        </p:nvSpPr>
        <p:spPr>
          <a:xfrm>
            <a:off x="0" y="317944"/>
            <a:ext cx="9144000" cy="695325"/>
          </a:xfrm>
        </p:spPr>
        <p:txBody>
          <a:bodyPr/>
          <a:lstStyle/>
          <a:p>
            <a:r>
              <a:rPr altLang="it-IT" sz="3300" dirty="0">
                <a:effectLst/>
                <a:ea typeface="ＭＳ Ｐゴシック" pitchFamily="34" charset="-128"/>
              </a:rPr>
              <a:t>Tabella di </a:t>
            </a:r>
            <a:r>
              <a:rPr altLang="it-IT" sz="3300" dirty="0" err="1" smtClean="0">
                <a:effectLst/>
                <a:ea typeface="ＭＳ Ｐゴシック" pitchFamily="34" charset="-128"/>
              </a:rPr>
              <a:t>frequenz</a:t>
            </a:r>
            <a:r>
              <a:rPr lang="it-IT" altLang="it-IT" sz="3300" dirty="0" smtClean="0">
                <a:effectLst/>
                <a:ea typeface="ＭＳ Ｐゴシック" pitchFamily="34" charset="-128"/>
              </a:rPr>
              <a:t>a</a:t>
            </a:r>
            <a:r>
              <a:rPr altLang="it-IT" sz="3300" dirty="0" smtClean="0">
                <a:effectLst/>
                <a:ea typeface="ＭＳ Ｐゴシック" pitchFamily="34" charset="-128"/>
              </a:rPr>
              <a:t> </a:t>
            </a:r>
            <a:r>
              <a:rPr lang="it-IT" altLang="it-IT" sz="3300" dirty="0" smtClean="0">
                <a:ea typeface="ＭＳ Ｐゴシック" pitchFamily="34" charset="-128"/>
              </a:rPr>
              <a:t>assoluta</a:t>
            </a:r>
            <a:r>
              <a:rPr altLang="it-IT" sz="3300" dirty="0" smtClean="0">
                <a:effectLst/>
                <a:ea typeface="ＭＳ Ｐゴシック" pitchFamily="34" charset="-128"/>
              </a:rPr>
              <a:t>: </a:t>
            </a:r>
            <a:r>
              <a:rPr altLang="it-IT" sz="3300" dirty="0">
                <a:effectLst/>
                <a:ea typeface="ＭＳ Ｐゴシック" pitchFamily="34" charset="-128"/>
              </a:rPr>
              <a:t>costruzione</a:t>
            </a:r>
            <a:r>
              <a:rPr lang="it-IT" altLang="it-IT" sz="3300" dirty="0">
                <a:effectLst/>
                <a:ea typeface="ＭＳ Ｐゴシック" pitchFamily="34" charset="-128"/>
              </a:rPr>
              <a:t> (1/4)</a:t>
            </a:r>
            <a:endParaRPr altLang="it-IT" sz="3300" dirty="0">
              <a:effectLst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34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4082</TotalTime>
  <Words>2427</Words>
  <Application>Microsoft Office PowerPoint</Application>
  <PresentationFormat>Presentazione su schermo (4:3)</PresentationFormat>
  <Paragraphs>789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9" baseType="lpstr">
      <vt:lpstr>ＭＳ Ｐゴシック</vt:lpstr>
      <vt:lpstr>ＭＳ Ｐゴシック</vt:lpstr>
      <vt:lpstr>Arial</vt:lpstr>
      <vt:lpstr>Bookman Old Style</vt:lpstr>
      <vt:lpstr>Calibri</vt:lpstr>
      <vt:lpstr>Comic Sans MS</vt:lpstr>
      <vt:lpstr>Times New Roman</vt:lpstr>
      <vt:lpstr>Verdana</vt:lpstr>
      <vt:lpstr>Verdana </vt:lpstr>
      <vt:lpstr>Wingdings</vt:lpstr>
      <vt:lpstr>copertina</vt:lpstr>
      <vt:lpstr>Presentazione standard di PowerPoint</vt:lpstr>
      <vt:lpstr>Presentazione standard di PowerPoint</vt:lpstr>
      <vt:lpstr>Tabelle e distribuzioni di frequenza</vt:lpstr>
      <vt:lpstr>Tabella di frequenza percentuale</vt:lpstr>
      <vt:lpstr>Tabella di frequenza percentuale: lettura</vt:lpstr>
      <vt:lpstr>Tabella di frequenza assoluta: costruzione</vt:lpstr>
      <vt:lpstr>Tabella di frequenza relativa: costruzione</vt:lpstr>
      <vt:lpstr>Tabella di frequenza percentuale: costruzione</vt:lpstr>
      <vt:lpstr>Tabella di frequenza assoluta: costruzione (1/4)</vt:lpstr>
      <vt:lpstr>Tabella di frequenza assoluta: costruzione (2/4)</vt:lpstr>
      <vt:lpstr>Tabella di frequenza assoluta: costruzione (3/4)</vt:lpstr>
      <vt:lpstr>Tabella di frequenza assoluta: costruzione (4/4)</vt:lpstr>
      <vt:lpstr>Confrontabilità tra distribuzioni (1/2)</vt:lpstr>
      <vt:lpstr>Confrontabilità tra distribuzioni (2/2)</vt:lpstr>
      <vt:lpstr>Tabella di frequenza</vt:lpstr>
      <vt:lpstr>Tabella a doppia entrata</vt:lpstr>
      <vt:lpstr>Tabella a doppia entrata: lettura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Barbara Ascari</cp:lastModifiedBy>
  <cp:revision>253</cp:revision>
  <dcterms:created xsi:type="dcterms:W3CDTF">2012-12-11T11:00:35Z</dcterms:created>
  <dcterms:modified xsi:type="dcterms:W3CDTF">2020-05-04T18:37:10Z</dcterms:modified>
</cp:coreProperties>
</file>