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56" r:id="rId3"/>
    <p:sldId id="357" r:id="rId4"/>
    <p:sldId id="317" r:id="rId5"/>
    <p:sldId id="316" r:id="rId6"/>
    <p:sldId id="315" r:id="rId7"/>
    <p:sldId id="314" r:id="rId8"/>
    <p:sldId id="313" r:id="rId9"/>
    <p:sldId id="312" r:id="rId10"/>
    <p:sldId id="311" r:id="rId11"/>
    <p:sldId id="310" r:id="rId12"/>
    <p:sldId id="309" r:id="rId13"/>
    <p:sldId id="328" r:id="rId14"/>
    <p:sldId id="327" r:id="rId15"/>
    <p:sldId id="326" r:id="rId16"/>
    <p:sldId id="325" r:id="rId17"/>
    <p:sldId id="324" r:id="rId18"/>
    <p:sldId id="323" r:id="rId19"/>
    <p:sldId id="322" r:id="rId20"/>
    <p:sldId id="331" r:id="rId21"/>
    <p:sldId id="330" r:id="rId22"/>
    <p:sldId id="320" r:id="rId23"/>
    <p:sldId id="319" r:id="rId24"/>
    <p:sldId id="318" r:id="rId25"/>
    <p:sldId id="308" r:id="rId26"/>
    <p:sldId id="307" r:id="rId27"/>
    <p:sldId id="343" r:id="rId28"/>
    <p:sldId id="342" r:id="rId29"/>
    <p:sldId id="341" r:id="rId30"/>
    <p:sldId id="340" r:id="rId31"/>
    <p:sldId id="358" r:id="rId32"/>
    <p:sldId id="359" r:id="rId33"/>
    <p:sldId id="360" r:id="rId34"/>
    <p:sldId id="361" r:id="rId35"/>
    <p:sldId id="363" r:id="rId36"/>
    <p:sldId id="365" r:id="rId37"/>
    <p:sldId id="364" r:id="rId38"/>
    <p:sldId id="367" r:id="rId39"/>
    <p:sldId id="36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FA71B7-F672-4223-A9CF-87534B48E863}" type="datetimeFigureOut">
              <a:rPr lang="en-CA" smtClean="0"/>
              <a:t>2022-06-10</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C7DAD3-1824-48C4-B734-10BA3E9116B9}" type="slidenum">
              <a:rPr lang="en-CA" smtClean="0"/>
              <a:t>‹N›</a:t>
            </a:fld>
            <a:endParaRPr lang="en-CA" dirty="0"/>
          </a:p>
        </p:txBody>
      </p:sp>
    </p:spTree>
    <p:extLst>
      <p:ext uri="{BB962C8B-B14F-4D97-AF65-F5344CB8AC3E}">
        <p14:creationId xmlns:p14="http://schemas.microsoft.com/office/powerpoint/2010/main" val="4166634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749CF3B-25CF-4358-A262-84C901CAB7B7}" type="datetime1">
              <a:rPr lang="en-CA" smtClean="0"/>
              <a:t>2022-06-10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297319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4493F1-F8A2-4864-A8BC-9E0D7BB71E65}" type="datetime1">
              <a:rPr lang="en-CA" smtClean="0"/>
              <a:t>2022-06-10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4171172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F6097D4E-19D3-45E8-B7E6-65EA72610479}" type="datetime1">
              <a:rPr lang="en-CA" smtClean="0"/>
              <a:t>2022-06-10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418059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25C22A3-C300-490F-A6D1-BE29B97CE785}" type="datetime1">
              <a:rPr lang="en-CA" smtClean="0"/>
              <a:t>2022-06-10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161614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38FEF6-3C41-444C-BE15-727F96A48DB2}" type="datetime1">
              <a:rPr lang="en-CA" smtClean="0"/>
              <a:t>2022-06-10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77475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44828DA0-4373-4DB9-B731-9E95714E8E4B}" type="datetime1">
              <a:rPr lang="en-CA" smtClean="0"/>
              <a:t>2022-06-10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214129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64F16FEA-1195-474C-B467-AC73AD5B7C72}" type="datetime1">
              <a:rPr lang="en-CA" smtClean="0"/>
              <a:t>2022-06-10</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313268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433E5072-BF80-4E4B-9122-78C648289EB3}" type="datetime1">
              <a:rPr lang="en-CA" smtClean="0"/>
              <a:t>2022-06-10</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164480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DB8E1-9579-421D-88F2-305354F3AB6A}" type="datetime1">
              <a:rPr lang="en-CA" smtClean="0"/>
              <a:t>2022-06-10</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170160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A638FE-5B44-413E-8EDF-7A37A751C148}" type="datetime1">
              <a:rPr lang="en-CA" smtClean="0"/>
              <a:t>2022-06-10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1932889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96FEE1-3E17-45B7-BA15-75E3E4A976D7}" type="datetime1">
              <a:rPr lang="en-CA" smtClean="0"/>
              <a:t>2022-06-10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FD4EE1D-E21F-4A6E-B4C6-0FD3B961D2BF}" type="slidenum">
              <a:rPr lang="en-CA" smtClean="0"/>
              <a:t>‹N›</a:t>
            </a:fld>
            <a:endParaRPr lang="en-CA" dirty="0"/>
          </a:p>
        </p:txBody>
      </p:sp>
    </p:spTree>
    <p:extLst>
      <p:ext uri="{BB962C8B-B14F-4D97-AF65-F5344CB8AC3E}">
        <p14:creationId xmlns:p14="http://schemas.microsoft.com/office/powerpoint/2010/main" val="2754030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25FF6-4EF4-4035-9411-79F898F2D9E8}" type="datetime1">
              <a:rPr lang="en-CA" smtClean="0"/>
              <a:t>2022-06-10</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4EE1D-E21F-4A6E-B4C6-0FD3B961D2BF}" type="slidenum">
              <a:rPr lang="en-CA" smtClean="0"/>
              <a:t>‹N›</a:t>
            </a:fld>
            <a:endParaRPr lang="en-CA" dirty="0"/>
          </a:p>
        </p:txBody>
      </p:sp>
    </p:spTree>
    <p:extLst>
      <p:ext uri="{BB962C8B-B14F-4D97-AF65-F5344CB8AC3E}">
        <p14:creationId xmlns:p14="http://schemas.microsoft.com/office/powerpoint/2010/main" val="2231746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32656"/>
            <a:ext cx="8136904" cy="1152128"/>
          </a:xfrm>
        </p:spPr>
        <p:txBody>
          <a:bodyPr>
            <a:normAutofit/>
          </a:bodyPr>
          <a:lstStyle/>
          <a:p>
            <a:r>
              <a:rPr lang="en-CA" altLang="ja-JP" sz="3200" b="1" dirty="0">
                <a:latin typeface="Times New Roman"/>
              </a:rPr>
              <a:t>Quality Adjustment Methods </a:t>
            </a:r>
            <a:endParaRPr lang="en-CA"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39552" y="1628800"/>
            <a:ext cx="8136904" cy="4968552"/>
          </a:xfrm>
        </p:spPr>
        <p:txBody>
          <a:bodyPr>
            <a:normAutofit/>
          </a:bodyPr>
          <a:lstStyle/>
          <a:p>
            <a:pPr>
              <a:spcBef>
                <a:spcPts val="696"/>
              </a:spcBef>
            </a:pPr>
            <a:r>
              <a:rPr lang="en-CA" sz="2900" b="1" dirty="0">
                <a:solidFill>
                  <a:srgbClr val="000000"/>
                </a:solidFill>
                <a:latin typeface="Times New Roman"/>
              </a:rPr>
              <a:t>by Erwin Diewert</a:t>
            </a:r>
            <a:br>
              <a:rPr lang="en-CA" sz="2900" b="1" dirty="0">
                <a:solidFill>
                  <a:srgbClr val="000000"/>
                </a:solidFill>
                <a:latin typeface="Times New Roman"/>
              </a:rPr>
            </a:br>
            <a:r>
              <a:rPr lang="en-CA" sz="2900" b="1" dirty="0">
                <a:solidFill>
                  <a:srgbClr val="000000"/>
                </a:solidFill>
                <a:latin typeface="Times New Roman"/>
              </a:rPr>
              <a:t>University of British Columbia and </a:t>
            </a:r>
            <a:br>
              <a:rPr lang="en-CA" sz="2900" b="1" dirty="0">
                <a:solidFill>
                  <a:srgbClr val="000000"/>
                </a:solidFill>
                <a:latin typeface="Times New Roman"/>
              </a:rPr>
            </a:br>
            <a:r>
              <a:rPr lang="en-CA" sz="2900" b="1" dirty="0">
                <a:solidFill>
                  <a:srgbClr val="000000"/>
                </a:solidFill>
                <a:latin typeface="Times New Roman"/>
              </a:rPr>
              <a:t>University of New South Wales</a:t>
            </a:r>
          </a:p>
          <a:p>
            <a:pPr>
              <a:spcBef>
                <a:spcPts val="696"/>
              </a:spcBef>
            </a:pPr>
            <a:endParaRPr lang="en-CA" sz="2900" b="1" dirty="0">
              <a:solidFill>
                <a:srgbClr val="000000"/>
              </a:solidFill>
              <a:latin typeface="Times New Roman"/>
            </a:endParaRPr>
          </a:p>
          <a:p>
            <a:pPr>
              <a:spcBef>
                <a:spcPts val="696"/>
              </a:spcBef>
            </a:pPr>
            <a:r>
              <a:rPr lang="en-CA" sz="2900" b="1" dirty="0">
                <a:solidFill>
                  <a:srgbClr val="000000"/>
                </a:solidFill>
                <a:latin typeface="Times New Roman"/>
              </a:rPr>
              <a:t>17</a:t>
            </a:r>
            <a:r>
              <a:rPr lang="en-CA" sz="2900" b="1" baseline="30000" dirty="0">
                <a:solidFill>
                  <a:srgbClr val="000000"/>
                </a:solidFill>
                <a:latin typeface="Times New Roman"/>
              </a:rPr>
              <a:t>th</a:t>
            </a:r>
            <a:r>
              <a:rPr lang="en-CA" sz="2900" b="1" dirty="0">
                <a:solidFill>
                  <a:srgbClr val="000000"/>
                </a:solidFill>
                <a:latin typeface="Times New Roman"/>
              </a:rPr>
              <a:t> Meeting of the Ottawa Group</a:t>
            </a:r>
          </a:p>
          <a:p>
            <a:pPr>
              <a:spcBef>
                <a:spcPts val="696"/>
              </a:spcBef>
            </a:pPr>
            <a:r>
              <a:rPr lang="en-CA" sz="2900" b="1" dirty="0">
                <a:solidFill>
                  <a:srgbClr val="000000"/>
                </a:solidFill>
                <a:latin typeface="Times New Roman"/>
              </a:rPr>
              <a:t>Rome, Italy</a:t>
            </a:r>
          </a:p>
          <a:p>
            <a:pPr>
              <a:spcBef>
                <a:spcPts val="696"/>
              </a:spcBef>
            </a:pPr>
            <a:r>
              <a:rPr lang="en-CA" sz="2900" b="1" dirty="0">
                <a:solidFill>
                  <a:srgbClr val="000000"/>
                </a:solidFill>
                <a:latin typeface="Times New Roman"/>
              </a:rPr>
              <a:t>June 10, 2022</a:t>
            </a:r>
          </a:p>
          <a:p>
            <a:pPr>
              <a:spcBef>
                <a:spcPts val="696"/>
              </a:spcBef>
            </a:pPr>
            <a:endParaRPr lang="en-CA" sz="2900" b="1" dirty="0">
              <a:solidFill>
                <a:srgbClr val="000000"/>
              </a:solidFill>
              <a:latin typeface="Times New Roman"/>
            </a:endParaRPr>
          </a:p>
          <a:p>
            <a:pPr>
              <a:spcBef>
                <a:spcPts val="696"/>
              </a:spcBef>
            </a:pPr>
            <a:endParaRPr lang="en-CA" sz="2000" b="1" dirty="0">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a:t>
            </a:fld>
            <a:endParaRPr lang="en-CA" dirty="0"/>
          </a:p>
        </p:txBody>
      </p:sp>
    </p:spTree>
    <p:extLst>
      <p:ext uri="{BB962C8B-B14F-4D97-AF65-F5344CB8AC3E}">
        <p14:creationId xmlns:p14="http://schemas.microsoft.com/office/powerpoint/2010/main" val="48494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Some Implications of Maximizing Behavior</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Since f(q) is assumed to be linearly homogeneous with respect to q, </a:t>
            </a:r>
            <a:r>
              <a:rPr lang="en-CA" altLang="ja-JP" sz="2400" b="1" dirty="0">
                <a:solidFill>
                  <a:srgbClr val="FF0000"/>
                </a:solidFill>
                <a:latin typeface="Times New Roman"/>
              </a:rPr>
              <a:t>Euler</a:t>
            </a:r>
            <a:r>
              <a:rPr lang="ja-JP" altLang="en-US" sz="2400" b="1" dirty="0">
                <a:solidFill>
                  <a:srgbClr val="FF0000"/>
                </a:solidFill>
                <a:latin typeface="Times New Roman"/>
              </a:rPr>
              <a:t>’</a:t>
            </a:r>
            <a:r>
              <a:rPr lang="en-CA" altLang="ja-JP" sz="2400" b="1" dirty="0">
                <a:solidFill>
                  <a:srgbClr val="FF0000"/>
                </a:solidFill>
                <a:latin typeface="Times New Roman"/>
              </a:rPr>
              <a:t>s Theorem on homogeneous functions </a:t>
            </a:r>
            <a:r>
              <a:rPr lang="en-CA" altLang="ja-JP" sz="2400" b="1" dirty="0">
                <a:latin typeface="Times New Roman"/>
              </a:rPr>
              <a:t>implies that the following equations</a:t>
            </a:r>
            <a:r>
              <a:rPr lang="ja-JP" altLang="en-US" sz="2400" b="1" dirty="0">
                <a:latin typeface="Times New Roman"/>
              </a:rPr>
              <a:t> </a:t>
            </a:r>
            <a:r>
              <a:rPr lang="en-US" altLang="ja-JP" sz="2400" b="1" dirty="0">
                <a:latin typeface="Times New Roman"/>
              </a:rPr>
              <a:t>hold:</a:t>
            </a:r>
            <a:endParaRPr lang="ja-JP" altLang="en-US" sz="2400" b="1" dirty="0">
              <a:latin typeface="Times New Roman"/>
            </a:endParaRPr>
          </a:p>
          <a:p>
            <a:pPr marL="0" indent="0" algn="just">
              <a:buNone/>
            </a:pPr>
            <a:r>
              <a:rPr lang="en-US" altLang="ja-JP" sz="2400" b="1" dirty="0">
                <a:latin typeface="Times New Roman"/>
              </a:rPr>
              <a:t> (7) </a:t>
            </a:r>
            <a:r>
              <a:rPr lang="en-US" altLang="ja-JP" sz="2400" b="1" dirty="0" err="1">
                <a:latin typeface="Times New Roman"/>
              </a:rPr>
              <a:t>q</a:t>
            </a:r>
            <a:r>
              <a:rPr lang="en-US" altLang="ja-JP" sz="2400" b="1" baseline="30000" dirty="0" err="1">
                <a:latin typeface="Times New Roman"/>
              </a:rPr>
              <a:t>t</a:t>
            </a:r>
            <a:r>
              <a:rPr lang="ja-JP" altLang="en-US" sz="2400" b="1" dirty="0">
                <a:latin typeface="Times New Roman"/>
                <a:sym typeface="Symbol"/>
              </a:rPr>
              <a:t></a:t>
            </a:r>
            <a:r>
              <a:rPr lang="fr-FR" altLang="ja-JP" sz="2400" b="1" baseline="-25000" dirty="0" err="1">
                <a:latin typeface="Times New Roman"/>
                <a:sym typeface="Symbol"/>
              </a:rPr>
              <a:t>q</a:t>
            </a:r>
            <a:r>
              <a:rPr lang="fr-FR" altLang="ja-JP" sz="2400" b="1" dirty="0" err="1">
                <a:latin typeface="Times New Roman"/>
                <a:sym typeface="Symbol"/>
              </a:rPr>
              <a:t>f</a:t>
            </a:r>
            <a:r>
              <a:rPr lang="fr-FR" altLang="ja-JP" sz="2400" b="1" dirty="0">
                <a:latin typeface="Times New Roman"/>
                <a:sym typeface="Symbol"/>
              </a:rPr>
              <a:t>(</a:t>
            </a:r>
            <a:r>
              <a:rPr lang="fr-FR" altLang="ja-JP" sz="2400" b="1" dirty="0" err="1">
                <a:latin typeface="Times New Roman"/>
                <a:sym typeface="Symbol"/>
              </a:rPr>
              <a:t>q</a:t>
            </a:r>
            <a:r>
              <a:rPr lang="fr-FR" altLang="ja-JP" sz="2400" b="1" baseline="30000" dirty="0" err="1">
                <a:latin typeface="Times New Roman"/>
                <a:sym typeface="Symbol"/>
              </a:rPr>
              <a:t>t</a:t>
            </a:r>
            <a:r>
              <a:rPr lang="fr-FR" altLang="ja-JP" sz="2400" b="1" dirty="0">
                <a:latin typeface="Times New Roman"/>
                <a:sym typeface="Symbol"/>
              </a:rPr>
              <a:t>) = f(</a:t>
            </a:r>
            <a:r>
              <a:rPr lang="fr-FR" altLang="ja-JP" sz="2400" b="1" dirty="0" err="1">
                <a:latin typeface="Times New Roman"/>
                <a:sym typeface="Symbol"/>
              </a:rPr>
              <a:t>q</a:t>
            </a:r>
            <a:r>
              <a:rPr lang="fr-FR" altLang="ja-JP" sz="2400" b="1" baseline="30000" dirty="0" err="1">
                <a:latin typeface="Times New Roman"/>
                <a:sym typeface="Symbol"/>
              </a:rPr>
              <a:t>t</a:t>
            </a:r>
            <a:r>
              <a:rPr lang="fr-FR" altLang="ja-JP" sz="2400" b="1" dirty="0">
                <a:latin typeface="Times New Roman"/>
                <a:sym typeface="Symbol"/>
              </a:rPr>
              <a:t>) ;   t = 1,...,T.</a:t>
            </a:r>
            <a:endParaRPr lang="ja-JP" altLang="en-US" sz="2400" b="1" dirty="0">
              <a:latin typeface="Times New Roman"/>
              <a:sym typeface="Symbol"/>
            </a:endParaRPr>
          </a:p>
          <a:p>
            <a:pPr algn="just"/>
            <a:r>
              <a:rPr lang="en-CA" altLang="ja-JP" sz="2400" b="1" dirty="0">
                <a:latin typeface="Times New Roman"/>
              </a:rPr>
              <a:t>Take the inner product of both sides of equations (5) with </a:t>
            </a:r>
            <a:r>
              <a:rPr lang="en-CA" altLang="ja-JP" sz="2400" b="1" dirty="0" err="1">
                <a:latin typeface="Times New Roman"/>
              </a:rPr>
              <a:t>q</a:t>
            </a:r>
            <a:r>
              <a:rPr lang="en-CA" altLang="ja-JP" sz="2400" b="1" baseline="30000" dirty="0" err="1">
                <a:latin typeface="Times New Roman"/>
              </a:rPr>
              <a:t>t</a:t>
            </a:r>
            <a:r>
              <a:rPr lang="ja-JP" altLang="en-US" sz="2400" b="1" dirty="0">
                <a:latin typeface="Times New Roman"/>
              </a:rPr>
              <a:t> </a:t>
            </a:r>
            <a:r>
              <a:rPr lang="en-CA" altLang="ja-JP" sz="2400" b="1" dirty="0">
                <a:latin typeface="Times New Roman"/>
              </a:rPr>
              <a:t>and use the resulting equations</a:t>
            </a:r>
            <a:r>
              <a:rPr lang="ja-JP" altLang="en-US" sz="2400" b="1" dirty="0">
                <a:latin typeface="Times New Roman"/>
              </a:rPr>
              <a:t> </a:t>
            </a:r>
            <a:r>
              <a:rPr lang="en-US" altLang="ja-JP" sz="2400" b="1" dirty="0">
                <a:latin typeface="Times New Roman"/>
              </a:rPr>
              <a:t>along with equations (7)</a:t>
            </a:r>
            <a:r>
              <a:rPr lang="ja-JP" altLang="en-US" sz="2400" b="1" dirty="0">
                <a:latin typeface="Times New Roman"/>
              </a:rPr>
              <a:t> </a:t>
            </a:r>
            <a:r>
              <a:rPr lang="en-CA" altLang="ja-JP" sz="2400" b="1" dirty="0">
                <a:latin typeface="Times New Roman"/>
              </a:rPr>
              <a:t>to solve for the Lagrange multipliers, </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a:t>
            </a:r>
            <a:endParaRPr lang="ja-JP" altLang="en-US" sz="2400" b="1" dirty="0">
              <a:latin typeface="Times New Roman"/>
              <a:sym typeface="Symbol"/>
            </a:endParaRPr>
          </a:p>
          <a:p>
            <a:pPr marL="0" indent="0" algn="just">
              <a:buNone/>
            </a:pPr>
            <a:r>
              <a:rPr lang="en-US" altLang="ja-JP" sz="2400" b="1" dirty="0">
                <a:latin typeface="Times New Roman"/>
              </a:rPr>
              <a:t> (8)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f(q</a:t>
            </a:r>
            <a:r>
              <a:rPr lang="en-US" altLang="ja-JP" sz="2400" b="1" baseline="30000" dirty="0">
                <a:latin typeface="Times New Roman"/>
                <a:sym typeface="Symbol"/>
              </a:rPr>
              <a:t>t</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t = 1,...,T</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=1/P</a:t>
            </a:r>
            <a:r>
              <a:rPr lang="en-US" altLang="ja-JP" sz="2400" b="1" baseline="30000" dirty="0">
                <a:latin typeface="Times New Roman"/>
              </a:rPr>
              <a:t>t</a:t>
            </a:r>
            <a:r>
              <a:rPr lang="ja-JP" altLang="en-US" sz="2400" b="1" dirty="0">
                <a:latin typeface="Times New Roman"/>
              </a:rPr>
              <a:t> </a:t>
            </a:r>
            <a:endParaRPr lang="en-CA" altLang="ja-JP" sz="2400" b="1" dirty="0">
              <a:latin typeface="Times New Roman"/>
            </a:endParaRPr>
          </a:p>
          <a:p>
            <a:pPr marL="0" indent="0" algn="just">
              <a:buNone/>
            </a:pPr>
            <a:r>
              <a:rPr lang="ja-JP" altLang="en-US" sz="2400" b="1" dirty="0">
                <a:latin typeface="Times New Roman"/>
              </a:rPr>
              <a:t>      </a:t>
            </a:r>
            <a:r>
              <a:rPr lang="en-US" altLang="ja-JP" sz="2400" b="1" dirty="0">
                <a:latin typeface="Times New Roman"/>
              </a:rPr>
              <a:t>using definitions</a:t>
            </a:r>
            <a:r>
              <a:rPr lang="ja-JP" altLang="en-US" sz="2400" b="1" dirty="0">
                <a:latin typeface="Times New Roman"/>
              </a:rPr>
              <a:t> </a:t>
            </a:r>
            <a:r>
              <a:rPr lang="en-US" altLang="ja-JP" sz="2400" b="1" dirty="0">
                <a:latin typeface="Times New Roman"/>
              </a:rPr>
              <a:t>(3).</a:t>
            </a:r>
          </a:p>
          <a:p>
            <a:pPr algn="just"/>
            <a:r>
              <a:rPr lang="en-US" altLang="ja-JP" sz="2400" b="1" dirty="0">
                <a:solidFill>
                  <a:srgbClr val="FF0000"/>
                </a:solidFill>
                <a:latin typeface="Times New Roman"/>
              </a:rPr>
              <a:t>Thus the Lagrange multipliers for the utility maximization problems are equal to the reciprocals of the aggregate price levels.</a:t>
            </a:r>
            <a:endParaRPr lang="ja-JP" altLang="en-US" sz="2400" b="1" dirty="0">
              <a:solidFill>
                <a:srgbClr val="FF0000"/>
              </a:solidFill>
              <a:latin typeface="Times New Roman"/>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10</a:t>
            </a:fld>
            <a:endParaRPr lang="en-CA" dirty="0"/>
          </a:p>
        </p:txBody>
      </p:sp>
    </p:spTree>
    <p:extLst>
      <p:ext uri="{BB962C8B-B14F-4D97-AF65-F5344CB8AC3E}">
        <p14:creationId xmlns:p14="http://schemas.microsoft.com/office/powerpoint/2010/main" val="3478690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Additional Implications of Maximizing Behavior</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Thus if we assume utility maximizing behavior on the part of purchasers of the N products using the collective utility function f(q) that satisfies the above regularity conditions, then the period t quantity aggregate is Q</a:t>
            </a:r>
            <a:r>
              <a:rPr lang="en-CA" altLang="ja-JP" sz="2400" b="1" baseline="30000" dirty="0">
                <a:latin typeface="Times New Roman"/>
              </a:rPr>
              <a:t>t</a:t>
            </a:r>
            <a:r>
              <a:rPr lang="ja-JP" altLang="en-US" sz="2400" b="1" dirty="0">
                <a:latin typeface="Times New Roman"/>
              </a:rPr>
              <a:t> </a:t>
            </a:r>
            <a:r>
              <a:rPr lang="ja-JP" altLang="en-US" sz="2400" b="1" dirty="0">
                <a:latin typeface="Times New Roman"/>
                <a:sym typeface="Symbol"/>
              </a:rPr>
              <a:t> </a:t>
            </a:r>
            <a:r>
              <a:rPr lang="en-CA" altLang="ja-JP" sz="2400" b="1" dirty="0">
                <a:latin typeface="Times New Roman"/>
                <a:sym typeface="Symbol"/>
              </a:rPr>
              <a:t>f(q</a:t>
            </a:r>
            <a:r>
              <a:rPr lang="en-CA" altLang="ja-JP" sz="2400" b="1" baseline="30000" dirty="0">
                <a:latin typeface="Times New Roman"/>
                <a:sym typeface="Symbol"/>
              </a:rPr>
              <a:t>t</a:t>
            </a:r>
            <a:r>
              <a:rPr lang="en-CA" altLang="ja-JP" sz="2400" b="1" dirty="0">
                <a:latin typeface="Times New Roman"/>
                <a:sym typeface="Symbol"/>
              </a:rPr>
              <a:t>) and the companion period t price level defined as P</a:t>
            </a:r>
            <a:r>
              <a:rPr lang="en-CA" altLang="ja-JP" sz="2400" b="1" baseline="30000" dirty="0">
                <a:latin typeface="Times New Roman"/>
                <a:sym typeface="Symbol"/>
              </a:rPr>
              <a:t>t</a:t>
            </a:r>
            <a:r>
              <a:rPr lang="ja-JP" altLang="en-US" sz="2400" b="1" dirty="0">
                <a:latin typeface="Times New Roman"/>
                <a:sym typeface="Symbol"/>
              </a:rPr>
              <a:t>  </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is equal to 1/</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where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is the Lagrange multiplier for problem t in the constrained utility maximization problems (4) and where </a:t>
            </a:r>
            <a:r>
              <a:rPr lang="en-CA" altLang="ja-JP" sz="2400" b="1" dirty="0" err="1">
                <a:latin typeface="Times New Roman"/>
                <a:sym typeface="Symbol"/>
              </a:rPr>
              <a:t>q</a:t>
            </a:r>
            <a:r>
              <a:rPr lang="en-CA"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solve equations (5) and (6) for period</a:t>
            </a:r>
            <a:r>
              <a:rPr lang="ja-JP" altLang="en-US" sz="2400" b="1" dirty="0">
                <a:latin typeface="Times New Roman"/>
                <a:sym typeface="Symbol"/>
              </a:rPr>
              <a:t> </a:t>
            </a:r>
            <a:r>
              <a:rPr lang="en-CA" altLang="ja-JP" sz="2400" b="1" dirty="0">
                <a:latin typeface="Times New Roman"/>
                <a:sym typeface="Symbol"/>
              </a:rPr>
              <a:t>t. </a:t>
            </a:r>
          </a:p>
          <a:p>
            <a:pPr algn="just"/>
            <a:r>
              <a:rPr lang="en-CA" altLang="ja-JP" sz="2400" b="1" dirty="0">
                <a:latin typeface="Times New Roman"/>
                <a:sym typeface="Symbol"/>
              </a:rPr>
              <a:t>Equations (8) also imply that the product of P</a:t>
            </a:r>
            <a:r>
              <a:rPr lang="en-CA"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is exactly equal to observed period t expenditure </a:t>
            </a:r>
            <a:r>
              <a:rPr lang="en-CA" altLang="ja-JP" sz="2400" b="1" dirty="0" err="1">
                <a:latin typeface="Times New Roman"/>
                <a:sym typeface="Symbol"/>
              </a:rPr>
              <a:t>v</a:t>
            </a:r>
            <a:r>
              <a:rPr lang="en-CA" altLang="ja-JP" sz="2400" b="1" baseline="-25000" dirty="0" err="1">
                <a:latin typeface="Times New Roman"/>
                <a:sym typeface="Symbol"/>
              </a:rPr>
              <a:t>t</a:t>
            </a:r>
            <a:r>
              <a:rPr lang="en-CA" altLang="ja-JP" sz="2400" b="1" dirty="0">
                <a:latin typeface="Times New Roman"/>
                <a:sym typeface="Symbol"/>
              </a:rPr>
              <a:t>; i.e., we have</a:t>
            </a:r>
            <a:endParaRPr lang="ja-JP" altLang="en-US" sz="2400" b="1" dirty="0">
              <a:latin typeface="Times New Roman"/>
            </a:endParaRPr>
          </a:p>
          <a:p>
            <a:pPr marL="0" indent="0">
              <a:buNone/>
            </a:pPr>
            <a:r>
              <a:rPr lang="en-US" altLang="ja-JP" sz="2400" b="1" dirty="0">
                <a:latin typeface="Times New Roman"/>
              </a:rPr>
              <a:t>(9) </a:t>
            </a:r>
            <a:r>
              <a:rPr lang="en-US" altLang="ja-JP" sz="2400" b="1" dirty="0" err="1">
                <a:latin typeface="Times New Roman"/>
              </a:rPr>
              <a:t>P</a:t>
            </a:r>
            <a:r>
              <a:rPr lang="en-US" altLang="ja-JP" sz="2400" b="1" baseline="30000" dirty="0" err="1">
                <a:latin typeface="Times New Roman"/>
              </a:rPr>
              <a:t>t</a:t>
            </a:r>
            <a:r>
              <a:rPr lang="en-US" altLang="ja-JP" sz="2400" b="1" dirty="0" err="1">
                <a:latin typeface="Times New Roman"/>
              </a:rPr>
              <a:t>Q</a:t>
            </a:r>
            <a:r>
              <a:rPr lang="en-US" altLang="ja-JP" sz="2400" b="1" baseline="30000" dirty="0" err="1">
                <a:latin typeface="Times New Roman"/>
              </a:rPr>
              <a:t>t</a:t>
            </a:r>
            <a:r>
              <a:rPr lang="ja-JP" altLang="en-US" sz="2400" b="1" dirty="0">
                <a:latin typeface="Times New Roman"/>
              </a:rPr>
              <a:t> </a:t>
            </a:r>
            <a:r>
              <a:rPr lang="en-US" altLang="ja-JP" sz="2400" b="1" dirty="0">
                <a:latin typeface="Times New Roman"/>
              </a:rPr>
              <a:t>= p</a:t>
            </a:r>
            <a:r>
              <a:rPr lang="en-US" altLang="ja-JP" sz="2400" b="1" baseline="30000" dirty="0">
                <a:latin typeface="Times New Roman"/>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en-US" altLang="ja-JP" sz="2400" b="1" dirty="0" err="1">
                <a:latin typeface="Times New Roman"/>
                <a:sym typeface="Symbol"/>
              </a:rPr>
              <a:t>v</a:t>
            </a:r>
            <a:r>
              <a:rPr lang="en-US" altLang="ja-JP" sz="2400" b="1" baseline="-25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t = 1,...,T. (the </a:t>
            </a:r>
            <a:r>
              <a:rPr lang="en-US" altLang="ja-JP" sz="2400" b="1" dirty="0">
                <a:solidFill>
                  <a:srgbClr val="FF0000"/>
                </a:solidFill>
                <a:latin typeface="Times New Roman"/>
                <a:sym typeface="Symbol"/>
              </a:rPr>
              <a:t>product test for levels</a:t>
            </a:r>
            <a:r>
              <a:rPr lang="en-US" altLang="ja-JP" sz="2400" b="1" dirty="0">
                <a:latin typeface="Times New Roman"/>
                <a:sym typeface="Symbol"/>
              </a:rPr>
              <a:t>).</a:t>
            </a:r>
            <a:endParaRPr lang="ja-JP" altLang="en-US" sz="2400" b="1" dirty="0">
              <a:latin typeface="Times New Roman"/>
            </a:endParaRPr>
          </a:p>
          <a:p>
            <a:pPr algn="just"/>
            <a:r>
              <a:rPr lang="en-CA" altLang="ja-JP" sz="2400" b="1" dirty="0">
                <a:latin typeface="Times New Roman"/>
              </a:rPr>
              <a:t>Substitute equations (8) into equations (5) and after a bit of rearrangement, the following </a:t>
            </a:r>
            <a:r>
              <a:rPr lang="en-CA" altLang="ja-JP" sz="2400" b="1" i="1" dirty="0">
                <a:solidFill>
                  <a:srgbClr val="FF0000"/>
                </a:solidFill>
                <a:latin typeface="Times New Roman"/>
              </a:rPr>
              <a:t>fundamental equations</a:t>
            </a:r>
            <a:r>
              <a:rPr lang="ja-JP" altLang="en-US" sz="2400" b="1" dirty="0">
                <a:latin typeface="Times New Roman"/>
              </a:rPr>
              <a:t> </a:t>
            </a:r>
            <a:r>
              <a:rPr lang="en-US" altLang="ja-JP" sz="2400" b="1" dirty="0">
                <a:latin typeface="Times New Roman"/>
              </a:rPr>
              <a:t>are obtained: </a:t>
            </a:r>
            <a:endParaRPr lang="ja-JP" altLang="en-US" sz="2400" b="1" dirty="0">
              <a:latin typeface="Times New Roman"/>
            </a:endParaRPr>
          </a:p>
          <a:p>
            <a:pPr marL="0" indent="0">
              <a:buNone/>
            </a:pPr>
            <a:r>
              <a:rPr lang="en-US" altLang="ja-JP" sz="2400" b="1" dirty="0">
                <a:latin typeface="Times New Roman"/>
              </a:rPr>
              <a:t>(10) p</a:t>
            </a:r>
            <a:r>
              <a:rPr lang="en-US" altLang="ja-JP" sz="2400" b="1" baseline="30000" dirty="0">
                <a:latin typeface="Times New Roman"/>
              </a:rPr>
              <a:t>t</a:t>
            </a:r>
            <a:r>
              <a:rPr lang="ja-JP" altLang="en-US" sz="2400" b="1" dirty="0">
                <a:latin typeface="Times New Roman"/>
              </a:rPr>
              <a:t> </a:t>
            </a:r>
            <a:r>
              <a:rPr lang="en-US" altLang="ja-JP" sz="2400" b="1" dirty="0">
                <a:latin typeface="Times New Roman"/>
              </a:rPr>
              <a:t>= </a:t>
            </a:r>
            <a:r>
              <a:rPr lang="en-US" altLang="ja-JP" sz="2400" b="1" dirty="0">
                <a:solidFill>
                  <a:srgbClr val="FF0000"/>
                </a:solidFill>
                <a:latin typeface="Times New Roman"/>
              </a:rPr>
              <a:t>P</a:t>
            </a:r>
            <a:r>
              <a:rPr lang="en-US" altLang="ja-JP" sz="2400" b="1" baseline="30000" dirty="0">
                <a:solidFill>
                  <a:srgbClr val="FF0000"/>
                </a:solidFill>
                <a:latin typeface="Times New Roman"/>
              </a:rPr>
              <a:t>t</a:t>
            </a:r>
            <a:r>
              <a:rPr lang="ja-JP" altLang="en-US" sz="2400" b="1" dirty="0">
                <a:latin typeface="Times New Roman"/>
                <a:sym typeface="Symbol"/>
              </a:rPr>
              <a:t></a:t>
            </a:r>
            <a:r>
              <a:rPr lang="en-US" altLang="ja-JP" sz="2400" b="1" baseline="-25000" dirty="0" err="1">
                <a:latin typeface="Times New Roman"/>
                <a:sym typeface="Symbol"/>
              </a:rPr>
              <a:t>q</a:t>
            </a:r>
            <a:r>
              <a:rPr lang="en-US" altLang="ja-JP" sz="2400" b="1" dirty="0" err="1">
                <a:latin typeface="Times New Roman"/>
                <a:sym typeface="Symbol"/>
              </a:rPr>
              <a:t>f</a:t>
            </a:r>
            <a:r>
              <a:rPr lang="en-US" altLang="ja-JP" sz="2400" b="1" dirty="0">
                <a:latin typeface="Times New Roman"/>
                <a:sym typeface="Symbol"/>
              </a:rPr>
              <a:t>(q</a:t>
            </a:r>
            <a:r>
              <a:rPr lang="en-US" altLang="ja-JP" sz="2400" b="1" baseline="30000" dirty="0">
                <a:latin typeface="Times New Roman"/>
                <a:sym typeface="Symbol"/>
              </a:rPr>
              <a:t>t</a:t>
            </a:r>
            <a:r>
              <a:rPr lang="en-US" altLang="ja-JP" sz="2400" b="1" dirty="0">
                <a:latin typeface="Times New Roman"/>
                <a:sym typeface="Symbol"/>
              </a:rPr>
              <a:t>) ; </a:t>
            </a:r>
            <a:r>
              <a:rPr lang="en-US" altLang="ja-JP" sz="2400" b="1" dirty="0">
                <a:latin typeface="Times New Roman"/>
              </a:rPr>
              <a:t>t = 1,...,T. (Note the appearance of  </a:t>
            </a:r>
            <a:r>
              <a:rPr lang="en-US" sz="2400" b="1" dirty="0">
                <a:solidFill>
                  <a:srgbClr val="FF0000"/>
                </a:solidFill>
                <a:latin typeface="Times New Roman"/>
                <a:ea typeface="ＭＳ Ｐゴシック"/>
              </a:rPr>
              <a:t>P</a:t>
            </a:r>
            <a:r>
              <a:rPr lang="en-US" sz="2400" b="1" baseline="30000" dirty="0">
                <a:solidFill>
                  <a:srgbClr val="FF0000"/>
                </a:solidFill>
                <a:latin typeface="Times New Roman"/>
                <a:ea typeface="ＭＳ Ｐゴシック"/>
              </a:rPr>
              <a:t>t</a:t>
            </a:r>
            <a:r>
              <a:rPr lang="en-US" altLang="ja-JP" sz="2400" b="1" dirty="0">
                <a:latin typeface="Times New Roman"/>
              </a:rPr>
              <a:t> here).</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11</a:t>
            </a:fld>
            <a:endParaRPr lang="en-CA" dirty="0"/>
          </a:p>
        </p:txBody>
      </p:sp>
    </p:spTree>
    <p:extLst>
      <p:ext uri="{BB962C8B-B14F-4D97-AF65-F5344CB8AC3E}">
        <p14:creationId xmlns:p14="http://schemas.microsoft.com/office/powerpoint/2010/main" val="3669707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The Path Forward</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In the following section, we will assume that the aggregator function, f(q) is a linear function and we will show how this assumption along with equations (10) for the case where T = 2 and N = 3 can lead to a simple well known method for quality adjustment that does not</a:t>
            </a:r>
            <a:r>
              <a:rPr lang="ja-JP" altLang="en-US" sz="2400" b="1" dirty="0">
                <a:latin typeface="Times New Roman"/>
              </a:rPr>
              <a:t> </a:t>
            </a:r>
            <a:r>
              <a:rPr lang="en-CA" altLang="ja-JP" sz="2400" b="1" dirty="0">
                <a:latin typeface="Times New Roman"/>
              </a:rPr>
              <a:t>involve any econometric estimation of the parameters of the linear function. </a:t>
            </a:r>
          </a:p>
          <a:p>
            <a:pPr algn="just"/>
            <a:r>
              <a:rPr lang="en-CA" altLang="ja-JP" sz="2400" b="1" dirty="0">
                <a:latin typeface="Times New Roman"/>
              </a:rPr>
              <a:t>In subsequent sections, equations (10) will be utilized in both the hedonic regression context and in the estimation of reservation prices. </a:t>
            </a:r>
          </a:p>
          <a:p>
            <a:pPr algn="just"/>
            <a:r>
              <a:rPr lang="en-CA" altLang="ja-JP" sz="2400" b="1" dirty="0">
                <a:solidFill>
                  <a:srgbClr val="FF0000"/>
                </a:solidFill>
                <a:latin typeface="Times New Roman"/>
              </a:rPr>
              <a:t>Basically, different assumptions about the utility function will generate different models of quality adjustment</a:t>
            </a:r>
            <a:r>
              <a:rPr lang="en-CA" altLang="ja-JP" sz="2400" b="1" dirty="0">
                <a:latin typeface="Times New Roman"/>
              </a:rPr>
              <a:t>.</a:t>
            </a:r>
          </a:p>
          <a:p>
            <a:pPr algn="just"/>
            <a:r>
              <a:rPr lang="en-CA" altLang="ja-JP" sz="2400" b="1" dirty="0">
                <a:latin typeface="Times New Roman"/>
              </a:rPr>
              <a:t>Since equations (10) are so important, I repeat them here!</a:t>
            </a:r>
          </a:p>
          <a:p>
            <a:pPr marL="0" indent="0" algn="just">
              <a:buNone/>
            </a:pPr>
            <a:endParaRPr lang="en-US" altLang="ja-JP" sz="2400" b="1" dirty="0">
              <a:latin typeface="Times New Roman"/>
            </a:endParaRPr>
          </a:p>
          <a:p>
            <a:pPr marL="0" indent="0" algn="just">
              <a:buNone/>
            </a:pPr>
            <a:r>
              <a:rPr lang="en-US" altLang="ja-JP" sz="2400" b="1" dirty="0">
                <a:latin typeface="Times New Roman"/>
              </a:rPr>
              <a:t>(10) </a:t>
            </a:r>
            <a:r>
              <a:rPr lang="en-US" altLang="ja-JP" sz="2400" b="1" dirty="0" err="1">
                <a:latin typeface="Times New Roman"/>
              </a:rPr>
              <a:t>p</a:t>
            </a:r>
            <a:r>
              <a:rPr lang="en-US" altLang="ja-JP" sz="2400" b="1" baseline="30000" dirty="0" err="1">
                <a:latin typeface="Times New Roman"/>
              </a:rPr>
              <a:t>t</a:t>
            </a:r>
            <a:r>
              <a:rPr lang="ja-JP" altLang="en-US" sz="2400" b="1" dirty="0">
                <a:latin typeface="Times New Roman"/>
              </a:rPr>
              <a:t> </a:t>
            </a:r>
            <a:r>
              <a:rPr lang="en-US" altLang="ja-JP" sz="2400" b="1" dirty="0">
                <a:latin typeface="Times New Roman"/>
              </a:rPr>
              <a:t>= </a:t>
            </a:r>
            <a:r>
              <a:rPr lang="en-US" altLang="ja-JP" sz="2400" b="1" dirty="0">
                <a:solidFill>
                  <a:srgbClr val="FF0000"/>
                </a:solidFill>
                <a:latin typeface="Times New Roman"/>
              </a:rPr>
              <a:t>P</a:t>
            </a:r>
            <a:r>
              <a:rPr lang="en-US" altLang="ja-JP" sz="2400" b="1" baseline="30000" dirty="0">
                <a:solidFill>
                  <a:srgbClr val="FF0000"/>
                </a:solidFill>
                <a:latin typeface="Times New Roman"/>
              </a:rPr>
              <a:t>t</a:t>
            </a:r>
            <a:r>
              <a:rPr lang="ja-JP" altLang="en-US" sz="2400" b="1" dirty="0">
                <a:latin typeface="Times New Roman"/>
                <a:sym typeface="Symbol"/>
              </a:rPr>
              <a:t></a:t>
            </a:r>
            <a:r>
              <a:rPr lang="en-US" altLang="ja-JP" sz="2400" b="1" baseline="-25000" dirty="0" err="1">
                <a:latin typeface="Times New Roman"/>
                <a:sym typeface="Symbol"/>
              </a:rPr>
              <a:t>q</a:t>
            </a:r>
            <a:r>
              <a:rPr lang="en-US" altLang="ja-JP" sz="2400" b="1" dirty="0" err="1">
                <a:latin typeface="Times New Roman"/>
                <a:sym typeface="Symbol"/>
              </a:rPr>
              <a:t>f</a:t>
            </a:r>
            <a:r>
              <a:rPr lang="en-US" altLang="ja-JP" sz="2400" b="1" dirty="0">
                <a:latin typeface="Times New Roman"/>
                <a:sym typeface="Symbol"/>
              </a:rPr>
              <a:t>(q</a:t>
            </a:r>
            <a:r>
              <a:rPr lang="en-US" altLang="ja-JP" sz="2400" b="1" baseline="30000" dirty="0">
                <a:latin typeface="Times New Roman"/>
                <a:sym typeface="Symbol"/>
              </a:rPr>
              <a:t>t</a:t>
            </a:r>
            <a:r>
              <a:rPr lang="en-US" altLang="ja-JP" sz="2400" b="1" dirty="0">
                <a:latin typeface="Times New Roman"/>
                <a:sym typeface="Symbol"/>
              </a:rPr>
              <a:t>) ;                                                           </a:t>
            </a:r>
            <a:r>
              <a:rPr lang="en-US" altLang="ja-JP" sz="2400" b="1" dirty="0">
                <a:latin typeface="Times New Roman"/>
              </a:rPr>
              <a:t>t = 1,...,T. </a:t>
            </a:r>
            <a:endParaRPr lang="en-CA" sz="2400" b="1" dirty="0">
              <a:latin typeface="Times New Roman" panose="02020603050405020304" pitchFamily="18" charset="0"/>
              <a:cs typeface="Times New Roman" panose="02020603050405020304" pitchFamily="18" charset="0"/>
            </a:endParaRPr>
          </a:p>
          <a:p>
            <a:pPr marL="0" indent="0" algn="just">
              <a:buNone/>
            </a:pPr>
            <a:endParaRPr lang="ja-JP" altLang="en-US" sz="2400" b="1" dirty="0">
              <a:latin typeface="Times New Roman"/>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12</a:t>
            </a:fld>
            <a:endParaRPr lang="en-CA" dirty="0"/>
          </a:p>
        </p:txBody>
      </p:sp>
    </p:spTree>
    <p:extLst>
      <p:ext uri="{BB962C8B-B14F-4D97-AF65-F5344CB8AC3E}">
        <p14:creationId xmlns:p14="http://schemas.microsoft.com/office/powerpoint/2010/main" val="397301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fontScale="90000"/>
          </a:bodyPr>
          <a:lstStyle/>
          <a:p>
            <a:r>
              <a:rPr lang="en-US" altLang="ja-JP" sz="2800" b="1" dirty="0">
                <a:latin typeface="Times New Roman"/>
              </a:rPr>
              <a:t>A Nonstochastic Method</a:t>
            </a:r>
            <a:r>
              <a:rPr lang="ja-JP" altLang="en-US" sz="2800" b="1" dirty="0">
                <a:latin typeface="Times New Roman"/>
              </a:rPr>
              <a:t> </a:t>
            </a:r>
            <a:r>
              <a:rPr lang="en-CA" altLang="ja-JP" sz="2800" b="1" dirty="0">
                <a:latin typeface="Times New Roman"/>
              </a:rPr>
              <a:t>for Quality Adjustment: A Simple Model</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Consider the special case where the number of periods T is equal to 2 and the number of products in scope for the elementary index is N equal to 3. </a:t>
            </a:r>
          </a:p>
          <a:p>
            <a:pPr algn="just"/>
            <a:r>
              <a:rPr lang="en-CA" altLang="ja-JP" sz="2400" b="1" dirty="0">
                <a:latin typeface="Times New Roman"/>
              </a:rPr>
              <a:t>Product 1 is </a:t>
            </a:r>
            <a:r>
              <a:rPr lang="en-CA" altLang="ja-JP" sz="2400" b="1" dirty="0">
                <a:solidFill>
                  <a:srgbClr val="FF0000"/>
                </a:solidFill>
                <a:latin typeface="Times New Roman"/>
              </a:rPr>
              <a:t>present in both periods</a:t>
            </a:r>
            <a:r>
              <a:rPr lang="en-CA" altLang="ja-JP" sz="2400" b="1" dirty="0">
                <a:latin typeface="Times New Roman"/>
              </a:rPr>
              <a:t>, product 2 is present in period 1 but not in period 2 (</a:t>
            </a:r>
            <a:r>
              <a:rPr lang="en-CA" altLang="ja-JP" sz="2400" b="1" dirty="0">
                <a:solidFill>
                  <a:srgbClr val="FF0000"/>
                </a:solidFill>
                <a:latin typeface="Times New Roman"/>
              </a:rPr>
              <a:t>a disappearing product</a:t>
            </a:r>
            <a:r>
              <a:rPr lang="en-CA" altLang="ja-JP" sz="2400" b="1" dirty="0">
                <a:latin typeface="Times New Roman"/>
              </a:rPr>
              <a:t>) and product 3 is not present in period 1 but is present in period 3 (</a:t>
            </a:r>
            <a:r>
              <a:rPr lang="en-CA" altLang="ja-JP" sz="2400" b="1" dirty="0">
                <a:solidFill>
                  <a:srgbClr val="FF0000"/>
                </a:solidFill>
                <a:latin typeface="Times New Roman"/>
              </a:rPr>
              <a:t>a new product</a:t>
            </a:r>
            <a:r>
              <a:rPr lang="en-CA" altLang="ja-JP" sz="2400" b="1" dirty="0">
                <a:latin typeface="Times New Roman"/>
              </a:rPr>
              <a:t>).</a:t>
            </a:r>
          </a:p>
          <a:p>
            <a:pPr algn="just"/>
            <a:r>
              <a:rPr lang="en-CA" altLang="ja-JP" sz="2400" b="1" dirty="0">
                <a:latin typeface="Times New Roman"/>
              </a:rPr>
              <a:t>We assume that purchasers of the three products behave as if they collectively maximized the following </a:t>
            </a:r>
            <a:r>
              <a:rPr lang="en-CA" altLang="ja-JP" sz="2400" b="1" dirty="0">
                <a:solidFill>
                  <a:srgbClr val="FF0000"/>
                </a:solidFill>
                <a:latin typeface="Times New Roman"/>
              </a:rPr>
              <a:t>linear aggregator</a:t>
            </a:r>
            <a:r>
              <a:rPr lang="ja-JP" altLang="en-US" sz="2400" b="1" dirty="0">
                <a:solidFill>
                  <a:srgbClr val="FF0000"/>
                </a:solidFill>
                <a:latin typeface="Times New Roman"/>
              </a:rPr>
              <a:t> </a:t>
            </a:r>
            <a:r>
              <a:rPr lang="en-US" altLang="ja-JP" sz="2400" b="1" dirty="0">
                <a:solidFill>
                  <a:srgbClr val="FF0000"/>
                </a:solidFill>
                <a:latin typeface="Times New Roman"/>
              </a:rPr>
              <a:t>function</a:t>
            </a:r>
            <a:r>
              <a:rPr lang="en-US" altLang="ja-JP" sz="2400" b="1" dirty="0">
                <a:latin typeface="Times New Roman"/>
              </a:rPr>
              <a:t>:</a:t>
            </a:r>
            <a:endParaRPr lang="ja-JP" altLang="en-US" sz="2400" b="1" dirty="0">
              <a:latin typeface="Times New Roman"/>
            </a:endParaRPr>
          </a:p>
          <a:p>
            <a:pPr marL="0" indent="0" algn="just">
              <a:buNone/>
            </a:pPr>
            <a:r>
              <a:rPr lang="en-US" altLang="ja-JP" sz="2400" b="1" dirty="0">
                <a:latin typeface="Times New Roman"/>
              </a:rPr>
              <a:t> (11) f(q</a:t>
            </a:r>
            <a:r>
              <a:rPr lang="en-US" altLang="ja-JP" sz="2400" b="1" baseline="-25000" dirty="0">
                <a:latin typeface="Times New Roman"/>
              </a:rPr>
              <a:t>1</a:t>
            </a:r>
            <a:r>
              <a:rPr lang="en-US" altLang="ja-JP" sz="2400" b="1" dirty="0">
                <a:latin typeface="Times New Roman"/>
              </a:rPr>
              <a:t>,q</a:t>
            </a:r>
            <a:r>
              <a:rPr lang="en-US" altLang="ja-JP" sz="2400" b="1" baseline="-25000" dirty="0">
                <a:latin typeface="Times New Roman"/>
              </a:rPr>
              <a:t>2</a:t>
            </a:r>
            <a:r>
              <a:rPr lang="en-US" altLang="ja-JP" sz="2400" b="1" dirty="0">
                <a:latin typeface="Times New Roman"/>
              </a:rPr>
              <a:t>,q</a:t>
            </a:r>
            <a:r>
              <a:rPr lang="en-US" altLang="ja-JP" sz="2400" b="1" baseline="-25000" dirty="0">
                <a:latin typeface="Times New Roman"/>
              </a:rPr>
              <a:t>3</a:t>
            </a:r>
            <a:r>
              <a:rPr lang="en-US" altLang="ja-JP" sz="2400" b="1" dirty="0">
                <a:latin typeface="Times New Roman"/>
              </a:rPr>
              <a:t>) </a:t>
            </a:r>
            <a:r>
              <a:rPr lang="ja-JP" altLang="en-US" sz="2400" b="1" dirty="0">
                <a:latin typeface="Times New Roman"/>
                <a:sym typeface="Symbol"/>
              </a:rPr>
              <a:t> </a:t>
            </a:r>
            <a:r>
              <a:rPr lang="en-US" altLang="ja-JP" sz="2400" b="1" baseline="-25000" dirty="0">
                <a:latin typeface="Times New Roman"/>
                <a:sym typeface="Symbol"/>
              </a:rPr>
              <a:t>1</a:t>
            </a:r>
            <a:r>
              <a:rPr lang="en-US" altLang="ja-JP" sz="2400" b="1" dirty="0">
                <a:latin typeface="Times New Roman"/>
                <a:sym typeface="Symbol"/>
              </a:rPr>
              <a:t>q</a:t>
            </a:r>
            <a:r>
              <a:rPr lang="en-US" altLang="ja-JP" sz="2400" b="1" baseline="-25000" dirty="0">
                <a:latin typeface="Times New Roman"/>
                <a:sym typeface="Symbol"/>
              </a:rPr>
              <a:t>1</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2</a:t>
            </a:r>
            <a:r>
              <a:rPr lang="en-US" altLang="ja-JP" sz="2400" b="1" dirty="0">
                <a:latin typeface="Times New Roman"/>
                <a:sym typeface="Symbol"/>
              </a:rPr>
              <a:t>q</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3</a:t>
            </a:r>
            <a:r>
              <a:rPr lang="en-US" altLang="ja-JP" sz="2400" b="1" dirty="0">
                <a:latin typeface="Times New Roman"/>
                <a:sym typeface="Symbol"/>
              </a:rPr>
              <a:t>q</a:t>
            </a:r>
            <a:r>
              <a:rPr lang="en-US" altLang="ja-JP" sz="2400" b="1" baseline="-25000" dirty="0">
                <a:latin typeface="Times New Roman"/>
                <a:sym typeface="Symbol"/>
              </a:rPr>
              <a:t>3</a:t>
            </a:r>
            <a:endParaRPr lang="ja-JP" altLang="en-US" sz="2400" b="1" dirty="0">
              <a:latin typeface="Times New Roman"/>
            </a:endParaRPr>
          </a:p>
          <a:p>
            <a:r>
              <a:rPr lang="en-US" altLang="ja-JP" sz="2400" b="1" dirty="0">
                <a:latin typeface="Times New Roman"/>
              </a:rPr>
              <a:t>where the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are positive constants. Under these assumptions, equations (10) written out in scalar form become the following equations:</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13</a:t>
            </a:fld>
            <a:endParaRPr lang="en-CA" dirty="0"/>
          </a:p>
        </p:txBody>
      </p:sp>
    </p:spTree>
    <p:extLst>
      <p:ext uri="{BB962C8B-B14F-4D97-AF65-F5344CB8AC3E}">
        <p14:creationId xmlns:p14="http://schemas.microsoft.com/office/powerpoint/2010/main" val="3113470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The Simple 3 Product, 2 Period Model</a:t>
            </a:r>
          </a:p>
        </p:txBody>
      </p:sp>
      <p:sp>
        <p:nvSpPr>
          <p:cNvPr id="3" name="Content Placeholder 2"/>
          <p:cNvSpPr>
            <a:spLocks noGrp="1"/>
          </p:cNvSpPr>
          <p:nvPr>
            <p:ph idx="1"/>
          </p:nvPr>
        </p:nvSpPr>
        <p:spPr>
          <a:xfrm>
            <a:off x="107504" y="836712"/>
            <a:ext cx="8928992" cy="5904656"/>
          </a:xfrm>
        </p:spPr>
        <p:txBody>
          <a:bodyPr>
            <a:normAutofit fontScale="92500"/>
          </a:bodyPr>
          <a:lstStyle/>
          <a:p>
            <a:pPr marL="0" indent="0" algn="just">
              <a:buNone/>
            </a:pPr>
            <a:r>
              <a:rPr lang="en-US" altLang="ja-JP" sz="2400" dirty="0">
                <a:latin typeface="Times New Roman"/>
              </a:rPr>
              <a:t> </a:t>
            </a:r>
            <a:r>
              <a:rPr lang="en-US" altLang="ja-JP" sz="2400" b="1" dirty="0">
                <a:latin typeface="Times New Roman"/>
              </a:rPr>
              <a:t>(12) p</a:t>
            </a:r>
            <a:r>
              <a:rPr lang="en-US" altLang="ja-JP" sz="2400" b="1" baseline="-25000" dirty="0">
                <a:latin typeface="Times New Roman"/>
              </a:rPr>
              <a:t>tn</a:t>
            </a:r>
            <a:r>
              <a:rPr lang="ja-JP" altLang="en-US" sz="2400" b="1" dirty="0">
                <a:latin typeface="Times New Roman"/>
              </a:rPr>
              <a:t> </a:t>
            </a:r>
            <a:r>
              <a:rPr lang="en-US" altLang="ja-JP" sz="2400" b="1" dirty="0">
                <a:latin typeface="Times New Roman"/>
              </a:rPr>
              <a:t>= P</a:t>
            </a:r>
            <a:r>
              <a:rPr lang="en-US" altLang="ja-JP" sz="2400" b="1" baseline="30000" dirty="0">
                <a:latin typeface="Times New Roman"/>
              </a:rPr>
              <a:t>t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    </a:t>
            </a:r>
            <a:r>
              <a:rPr lang="en-US" altLang="ja-JP" sz="2400" b="1" dirty="0">
                <a:latin typeface="Times New Roman"/>
                <a:sym typeface="Symbol"/>
              </a:rPr>
              <a:t>n = 1,2,3; t = 1,2.</a:t>
            </a:r>
            <a:endParaRPr lang="ja-JP" altLang="en-US" sz="2400" b="1" dirty="0">
              <a:latin typeface="Times New Roman"/>
            </a:endParaRPr>
          </a:p>
          <a:p>
            <a:pPr algn="just"/>
            <a:r>
              <a:rPr lang="ja-JP" altLang="en-US" sz="2400" b="1" dirty="0">
                <a:latin typeface="Times New Roman"/>
              </a:rPr>
              <a:t> </a:t>
            </a:r>
            <a:r>
              <a:rPr lang="en-CA" altLang="ja-JP" sz="2400" b="1" dirty="0">
                <a:latin typeface="Times New Roman"/>
              </a:rPr>
              <a:t>Equations (12) are 6 equations in the 5 parameters P</a:t>
            </a:r>
            <a:r>
              <a:rPr lang="en-CA" altLang="ja-JP" sz="2400" b="1" baseline="30000" dirty="0">
                <a:latin typeface="Times New Roman"/>
              </a:rPr>
              <a:t>1</a:t>
            </a:r>
            <a:r>
              <a:rPr lang="ja-JP" altLang="en-US" sz="2400" b="1" dirty="0">
                <a:latin typeface="Times New Roman"/>
              </a:rPr>
              <a:t> </a:t>
            </a:r>
            <a:r>
              <a:rPr lang="en-US" altLang="ja-JP" sz="2400" b="1" dirty="0">
                <a:latin typeface="Times New Roman"/>
              </a:rPr>
              <a:t>and P</a:t>
            </a:r>
            <a:r>
              <a:rPr lang="en-US" altLang="ja-JP" sz="2400" b="1" baseline="30000" dirty="0">
                <a:latin typeface="Times New Roman"/>
              </a:rPr>
              <a:t>2</a:t>
            </a:r>
            <a:r>
              <a:rPr lang="ja-JP" altLang="en-US" sz="2400" b="1" dirty="0">
                <a:latin typeface="Times New Roman"/>
              </a:rPr>
              <a:t> </a:t>
            </a:r>
            <a:r>
              <a:rPr lang="en-CA" altLang="ja-JP" sz="2400" b="1" dirty="0">
                <a:latin typeface="Times New Roman"/>
              </a:rPr>
              <a:t>(which can be interpreted as </a:t>
            </a:r>
            <a:r>
              <a:rPr lang="en-CA" altLang="ja-JP" sz="2400" b="1" i="1" dirty="0">
                <a:latin typeface="Times New Roman"/>
              </a:rPr>
              <a:t>aggregate price levels</a:t>
            </a:r>
            <a:r>
              <a:rPr lang="ja-JP" altLang="en-US" sz="2400" b="1" dirty="0">
                <a:latin typeface="Times New Roman"/>
              </a:rPr>
              <a:t> </a:t>
            </a:r>
            <a:r>
              <a:rPr lang="en-CA" altLang="ja-JP" sz="2400" b="1" dirty="0">
                <a:latin typeface="Times New Roman"/>
              </a:rPr>
              <a:t>for periods 1 and 2) and </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CA" altLang="ja-JP" sz="2400" b="1" baseline="-25000" dirty="0">
                <a:latin typeface="Times New Roman"/>
                <a:sym typeface="Symbol"/>
              </a:rPr>
              <a:t>3</a:t>
            </a:r>
            <a:r>
              <a:rPr lang="en-CA" altLang="ja-JP" sz="2400" b="1" dirty="0">
                <a:latin typeface="Times New Roman"/>
                <a:sym typeface="Symbol"/>
              </a:rPr>
              <a:t>, which can be interpreted as </a:t>
            </a:r>
            <a:r>
              <a:rPr lang="en-CA" altLang="ja-JP" sz="2400" b="1" i="1" dirty="0">
                <a:latin typeface="Times New Roman"/>
                <a:sym typeface="Symbol"/>
              </a:rPr>
              <a:t>quality adjustment factors</a:t>
            </a:r>
            <a:r>
              <a:rPr lang="ja-JP" altLang="en-US" sz="2400" b="1" dirty="0">
                <a:latin typeface="Times New Roman"/>
                <a:sym typeface="Symbol"/>
              </a:rPr>
              <a:t> </a:t>
            </a:r>
            <a:r>
              <a:rPr lang="en-CA" altLang="ja-JP" sz="2400" b="1" dirty="0">
                <a:latin typeface="Times New Roman"/>
                <a:sym typeface="Symbol"/>
              </a:rPr>
              <a:t>for the 3 products; i.e., </a:t>
            </a:r>
            <a:r>
              <a:rPr lang="en-CA" altLang="ja-JP" sz="2400" b="1" dirty="0">
                <a:solidFill>
                  <a:srgbClr val="FF0000"/>
                </a:solidFill>
                <a:latin typeface="Times New Roman"/>
                <a:sym typeface="Symbol"/>
              </a:rPr>
              <a:t>each </a:t>
            </a:r>
            <a:r>
              <a:rPr lang="ja-JP" altLang="en-US" sz="2400" b="1" dirty="0">
                <a:solidFill>
                  <a:srgbClr val="FF0000"/>
                </a:solidFill>
                <a:latin typeface="Times New Roman"/>
                <a:sym typeface="Symbol"/>
              </a:rPr>
              <a:t></a:t>
            </a:r>
            <a:r>
              <a:rPr lang="en-US" altLang="ja-JP" sz="2400" b="1" baseline="-25000" dirty="0">
                <a:solidFill>
                  <a:srgbClr val="FF0000"/>
                </a:solidFill>
                <a:latin typeface="Times New Roman"/>
                <a:sym typeface="Symbol"/>
              </a:rPr>
              <a:t>n</a:t>
            </a:r>
            <a:r>
              <a:rPr lang="ja-JP" altLang="en-US" sz="2400" b="1" dirty="0">
                <a:solidFill>
                  <a:srgbClr val="FF0000"/>
                </a:solidFill>
                <a:latin typeface="Times New Roman"/>
                <a:sym typeface="Symbol"/>
              </a:rPr>
              <a:t> </a:t>
            </a:r>
            <a:r>
              <a:rPr lang="en-CA" altLang="ja-JP" sz="2400" b="1" dirty="0">
                <a:solidFill>
                  <a:srgbClr val="FF0000"/>
                </a:solidFill>
                <a:latin typeface="Times New Roman"/>
                <a:sym typeface="Symbol"/>
              </a:rPr>
              <a:t>measures the relative usefulness of an additional unit of product n to purchasers </a:t>
            </a:r>
            <a:r>
              <a:rPr lang="en-CA" altLang="ja-JP" sz="2400" b="1" dirty="0">
                <a:latin typeface="Times New Roman"/>
                <a:sym typeface="Symbol"/>
              </a:rPr>
              <a:t>of the 3 products. </a:t>
            </a:r>
          </a:p>
          <a:p>
            <a:pPr algn="just"/>
            <a:r>
              <a:rPr lang="en-CA" altLang="ja-JP" sz="2400" b="1" dirty="0">
                <a:latin typeface="Times New Roman"/>
                <a:sym typeface="Symbol"/>
              </a:rPr>
              <a:t>However, product 3 is not observed in the marketplace during period 1 and product 2 is not observed in the marketplace in period 2 and so there are </a:t>
            </a:r>
            <a:r>
              <a:rPr lang="en-CA" altLang="ja-JP" sz="2400" b="1" dirty="0">
                <a:solidFill>
                  <a:srgbClr val="FF0000"/>
                </a:solidFill>
                <a:latin typeface="Times New Roman"/>
                <a:sym typeface="Symbol"/>
              </a:rPr>
              <a:t>only 4 equations in (12) to determine 5 parameters</a:t>
            </a:r>
            <a:r>
              <a:rPr lang="en-CA" altLang="ja-JP" sz="2400" b="1" dirty="0">
                <a:latin typeface="Times New Roman"/>
                <a:sym typeface="Symbol"/>
              </a:rPr>
              <a:t>. </a:t>
            </a:r>
          </a:p>
          <a:p>
            <a:pPr algn="just"/>
            <a:r>
              <a:rPr lang="en-CA" altLang="ja-JP" sz="2400" b="1" dirty="0">
                <a:latin typeface="Times New Roman"/>
                <a:sym typeface="Symbol"/>
              </a:rPr>
              <a:t>However, the P</a:t>
            </a:r>
            <a:r>
              <a:rPr lang="en-CA"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the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cannot all be identified using observable data; i.e., if P</a:t>
            </a:r>
            <a:r>
              <a:rPr lang="en-CA" altLang="ja-JP" sz="2400" b="1" baseline="30000" dirty="0">
                <a:latin typeface="Times New Roman"/>
                <a:sym typeface="Symbol"/>
              </a:rPr>
              <a:t>1</a:t>
            </a:r>
            <a:r>
              <a:rPr lang="en-CA" altLang="ja-JP" sz="2400" b="1" dirty="0">
                <a:latin typeface="Times New Roman"/>
                <a:sym typeface="Symbol"/>
              </a:rPr>
              <a:t>, P</a:t>
            </a:r>
            <a:r>
              <a:rPr lang="en-CA" altLang="ja-JP" sz="2400" b="1" baseline="30000" dirty="0">
                <a:latin typeface="Times New Roman"/>
                <a:sym typeface="Symbol"/>
              </a:rPr>
              <a:t>2</a:t>
            </a:r>
            <a:r>
              <a:rPr lang="en-CA"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3</a:t>
            </a:r>
            <a:r>
              <a:rPr lang="ja-JP" altLang="en-US" sz="2400" b="1" dirty="0">
                <a:latin typeface="Times New Roman"/>
                <a:sym typeface="Symbol"/>
              </a:rPr>
              <a:t> </a:t>
            </a:r>
            <a:r>
              <a:rPr lang="en-US" altLang="ja-JP" sz="2400" b="1" dirty="0">
                <a:latin typeface="Times New Roman"/>
                <a:sym typeface="Symbol"/>
              </a:rPr>
              <a:t>satisfy equations (12) and </a:t>
            </a:r>
            <a:r>
              <a:rPr lang="ja-JP" altLang="en-US" sz="2400" b="1" dirty="0">
                <a:latin typeface="Times New Roman"/>
                <a:sym typeface="Symbol"/>
              </a:rPr>
              <a:t> </a:t>
            </a:r>
            <a:r>
              <a:rPr lang="en-CA" altLang="ja-JP" sz="2400" b="1" dirty="0">
                <a:latin typeface="Times New Roman"/>
                <a:sym typeface="Symbol"/>
              </a:rPr>
              <a:t>is any positive number, then </a:t>
            </a:r>
            <a:r>
              <a:rPr lang="ja-JP" altLang="en-US" sz="2400" b="1" dirty="0">
                <a:latin typeface="Times New Roman"/>
                <a:sym typeface="Symbol"/>
              </a:rPr>
              <a:t></a:t>
            </a:r>
            <a:r>
              <a:rPr lang="en-US" altLang="ja-JP" sz="2400" b="1" dirty="0">
                <a:latin typeface="Times New Roman"/>
                <a:sym typeface="Symbol"/>
              </a:rPr>
              <a:t>P</a:t>
            </a:r>
            <a:r>
              <a:rPr lang="en-US" altLang="ja-JP" sz="2400" b="1" baseline="30000" dirty="0">
                <a:latin typeface="Times New Roman"/>
                <a:sym typeface="Symbol"/>
              </a:rPr>
              <a:t>1</a:t>
            </a:r>
            <a:r>
              <a:rPr lang="en-US" altLang="ja-JP" sz="2400" b="1" dirty="0">
                <a:latin typeface="Times New Roman"/>
                <a:sym typeface="Symbol"/>
              </a:rPr>
              <a:t>, </a:t>
            </a:r>
            <a:r>
              <a:rPr lang="ja-JP" altLang="en-US" sz="2400" b="1" dirty="0">
                <a:latin typeface="Times New Roman"/>
                <a:sym typeface="Symbol"/>
              </a:rPr>
              <a:t></a:t>
            </a:r>
            <a:r>
              <a:rPr lang="en-US" altLang="ja-JP" sz="2400" b="1" dirty="0">
                <a:latin typeface="Times New Roman"/>
                <a:sym typeface="Symbol"/>
              </a:rPr>
              <a:t>P</a:t>
            </a:r>
            <a:r>
              <a:rPr lang="en-US" altLang="ja-JP" sz="2400" b="1" baseline="30000" dirty="0">
                <a:latin typeface="Times New Roman"/>
                <a:sym typeface="Symbol"/>
              </a:rPr>
              <a:t>2</a:t>
            </a:r>
            <a:r>
              <a:rPr lang="en-US" altLang="ja-JP" sz="2400" b="1" dirty="0">
                <a:latin typeface="Times New Roman"/>
                <a:sym typeface="Symbol"/>
              </a:rPr>
              <a:t>, </a:t>
            </a:r>
            <a:r>
              <a:rPr lang="ja-JP" altLang="en-US" sz="2400" b="1"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1</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 </a:t>
            </a:r>
            <a:r>
              <a:rPr lang="ja-JP" altLang="en-US" sz="2400" b="1"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1</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1</a:t>
            </a:r>
            <a:r>
              <a:rPr lang="ja-JP" altLang="en-US" sz="2400" b="1" dirty="0">
                <a:latin typeface="Times New Roman"/>
                <a:sym typeface="Symbol"/>
              </a:rPr>
              <a:t></a:t>
            </a:r>
            <a:r>
              <a:rPr lang="en-US" altLang="ja-JP" sz="2400" b="1" baseline="-25000" dirty="0">
                <a:latin typeface="Times New Roman"/>
                <a:sym typeface="Symbol"/>
              </a:rPr>
              <a:t>3</a:t>
            </a:r>
            <a:r>
              <a:rPr lang="ja-JP" altLang="en-US" sz="2400" b="1" dirty="0">
                <a:latin typeface="Times New Roman"/>
                <a:sym typeface="Symbol"/>
              </a:rPr>
              <a:t> </a:t>
            </a:r>
            <a:r>
              <a:rPr lang="en-CA" altLang="ja-JP" sz="2400" b="1" dirty="0">
                <a:latin typeface="Times New Roman"/>
                <a:sym typeface="Symbol"/>
              </a:rPr>
              <a:t>will also satisfy equations (12). </a:t>
            </a:r>
          </a:p>
          <a:p>
            <a:pPr algn="just"/>
            <a:r>
              <a:rPr lang="en-CA" altLang="ja-JP" sz="2400" b="1" dirty="0">
                <a:latin typeface="Times New Roman"/>
                <a:sym typeface="Symbol"/>
              </a:rPr>
              <a:t>Thus it is necessary to place a normalization (like P</a:t>
            </a:r>
            <a:r>
              <a:rPr lang="en-CA" altLang="ja-JP" sz="2400" b="1" baseline="30000" dirty="0">
                <a:latin typeface="Times New Roman"/>
                <a:sym typeface="Symbol"/>
              </a:rPr>
              <a:t>1</a:t>
            </a:r>
            <a:r>
              <a:rPr lang="ja-JP" altLang="en-US" sz="2400" b="1" dirty="0">
                <a:latin typeface="Times New Roman"/>
                <a:sym typeface="Symbol"/>
              </a:rPr>
              <a:t> </a:t>
            </a:r>
            <a:r>
              <a:rPr lang="en-US" altLang="ja-JP" sz="2400" b="1" dirty="0">
                <a:latin typeface="Times New Roman"/>
                <a:sym typeface="Symbol"/>
              </a:rPr>
              <a:t>= 1 or </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dirty="0">
                <a:latin typeface="Times New Roman"/>
                <a:sym typeface="Symbol"/>
              </a:rPr>
              <a:t> </a:t>
            </a:r>
            <a:r>
              <a:rPr lang="en-CA" altLang="ja-JP" sz="2400" b="1" dirty="0">
                <a:latin typeface="Times New Roman"/>
                <a:sym typeface="Symbol"/>
              </a:rPr>
              <a:t>= 1) on the 5 parameters which appear in equations (12) in order to obtain a unique solution. </a:t>
            </a:r>
            <a:endParaRPr lang="ja-JP" altLang="en-US" sz="2400" b="1" dirty="0">
              <a:latin typeface="Times New Roman"/>
              <a:sym typeface="Symbol"/>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14</a:t>
            </a:fld>
            <a:endParaRPr lang="en-CA" dirty="0"/>
          </a:p>
        </p:txBody>
      </p:sp>
    </p:spTree>
    <p:extLst>
      <p:ext uri="{BB962C8B-B14F-4D97-AF65-F5344CB8AC3E}">
        <p14:creationId xmlns:p14="http://schemas.microsoft.com/office/powerpoint/2010/main" val="19140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cs typeface="Times New Roman"/>
              </a:rPr>
              <a:t>The Simple 3 Product, 2 Period Model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In the index number context, it is natural to set the price level for period 1 equal to unity and so we impose the following </a:t>
            </a:r>
            <a:r>
              <a:rPr lang="en-CA" altLang="ja-JP" sz="2400" b="1" dirty="0">
                <a:solidFill>
                  <a:srgbClr val="FF0000"/>
                </a:solidFill>
                <a:latin typeface="Times New Roman"/>
              </a:rPr>
              <a:t>normalization</a:t>
            </a:r>
            <a:r>
              <a:rPr lang="en-CA" altLang="ja-JP" sz="2400" b="1" dirty="0">
                <a:latin typeface="Times New Roman"/>
              </a:rPr>
              <a:t> on the 5 unknown parameters which appear in equations (12):</a:t>
            </a:r>
            <a:endParaRPr lang="ja-JP" altLang="en-US" sz="2400" b="1" dirty="0">
              <a:latin typeface="Times New Roman"/>
            </a:endParaRPr>
          </a:p>
          <a:p>
            <a:pPr marL="0" indent="0" algn="just">
              <a:buNone/>
            </a:pPr>
            <a:r>
              <a:rPr lang="en-US" altLang="ja-JP" sz="2400" b="1" dirty="0">
                <a:latin typeface="Times New Roman"/>
              </a:rPr>
              <a:t>(13) P</a:t>
            </a:r>
            <a:r>
              <a:rPr lang="en-US" altLang="ja-JP" sz="2400" b="1" baseline="30000" dirty="0">
                <a:latin typeface="Times New Roman"/>
              </a:rPr>
              <a:t>1</a:t>
            </a:r>
            <a:r>
              <a:rPr lang="ja-JP" altLang="en-US" sz="2400" b="1" dirty="0">
                <a:latin typeface="Times New Roman"/>
              </a:rPr>
              <a:t> </a:t>
            </a:r>
            <a:r>
              <a:rPr lang="en-US" altLang="ja-JP" sz="2400" b="1" dirty="0">
                <a:latin typeface="Times New Roman"/>
              </a:rPr>
              <a:t>= 1.</a:t>
            </a:r>
            <a:endParaRPr lang="ja-JP" altLang="en-US" sz="2400" b="1" dirty="0">
              <a:latin typeface="Times New Roman"/>
            </a:endParaRPr>
          </a:p>
          <a:p>
            <a:pPr algn="just"/>
            <a:r>
              <a:rPr lang="en-CA" altLang="ja-JP" sz="2400" b="1" dirty="0">
                <a:latin typeface="Times New Roman"/>
              </a:rPr>
              <a:t>The 4 equations in (12) which involve observed prices and the single</a:t>
            </a:r>
            <a:r>
              <a:rPr lang="ja-JP" altLang="en-US" sz="2400" b="1" dirty="0">
                <a:latin typeface="Times New Roman"/>
              </a:rPr>
              <a:t> </a:t>
            </a:r>
            <a:r>
              <a:rPr lang="en-CA" altLang="ja-JP" sz="2400" b="1" dirty="0">
                <a:latin typeface="Times New Roman"/>
              </a:rPr>
              <a:t>equation (13) are </a:t>
            </a:r>
            <a:r>
              <a:rPr lang="en-CA" altLang="ja-JP" sz="2400" b="1" dirty="0">
                <a:solidFill>
                  <a:srgbClr val="FF0000"/>
                </a:solidFill>
                <a:latin typeface="Times New Roman"/>
              </a:rPr>
              <a:t>5 equations in 5 unknowns</a:t>
            </a:r>
            <a:r>
              <a:rPr lang="en-CA" altLang="ja-JP" sz="2400" b="1" dirty="0">
                <a:latin typeface="Times New Roman"/>
              </a:rPr>
              <a:t>. The </a:t>
            </a:r>
            <a:r>
              <a:rPr lang="en-CA" altLang="ja-JP" sz="2400" b="1" dirty="0">
                <a:solidFill>
                  <a:srgbClr val="FF0000"/>
                </a:solidFill>
                <a:latin typeface="Times New Roman"/>
              </a:rPr>
              <a:t>unique solution</a:t>
            </a:r>
            <a:r>
              <a:rPr lang="en-CA" altLang="ja-JP" sz="2400" b="1" dirty="0">
                <a:latin typeface="Times New Roman"/>
              </a:rPr>
              <a:t> to these equations is:</a:t>
            </a:r>
            <a:endParaRPr lang="ja-JP" altLang="en-US" sz="2400" b="1" dirty="0">
              <a:latin typeface="Times New Roman"/>
            </a:endParaRPr>
          </a:p>
          <a:p>
            <a:pPr marL="0" indent="0" algn="just">
              <a:buNone/>
            </a:pPr>
            <a:r>
              <a:rPr lang="en-US" altLang="ja-JP" sz="2400" b="1" dirty="0">
                <a:latin typeface="Times New Roman"/>
              </a:rPr>
              <a:t>(14) P</a:t>
            </a:r>
            <a:r>
              <a:rPr lang="en-US" altLang="ja-JP" sz="2400" b="1" baseline="30000" dirty="0">
                <a:latin typeface="Times New Roman"/>
              </a:rPr>
              <a:t>1</a:t>
            </a:r>
            <a:r>
              <a:rPr lang="ja-JP" altLang="en-US" sz="2400" b="1" dirty="0">
                <a:latin typeface="Times New Roman"/>
              </a:rPr>
              <a:t> </a:t>
            </a:r>
            <a:r>
              <a:rPr lang="en-US" altLang="ja-JP" sz="2400" b="1" dirty="0">
                <a:latin typeface="Times New Roman"/>
              </a:rPr>
              <a:t>= 1; P</a:t>
            </a:r>
            <a:r>
              <a:rPr lang="en-US" altLang="ja-JP" sz="2400" b="1" baseline="30000" dirty="0">
                <a:latin typeface="Times New Roman"/>
              </a:rPr>
              <a:t>2</a:t>
            </a:r>
            <a:r>
              <a:rPr lang="ja-JP" altLang="en-US" sz="2400" b="1" dirty="0">
                <a:latin typeface="Times New Roman"/>
              </a:rPr>
              <a:t> </a:t>
            </a:r>
            <a:r>
              <a:rPr lang="en-US" altLang="ja-JP" sz="2400" b="1" dirty="0">
                <a:latin typeface="Times New Roman"/>
              </a:rPr>
              <a:t>= p</a:t>
            </a:r>
            <a:r>
              <a:rPr lang="en-US" altLang="ja-JP" sz="2400" b="1" baseline="-25000" dirty="0">
                <a:latin typeface="Times New Roman"/>
              </a:rPr>
              <a:t>21</a:t>
            </a:r>
            <a:r>
              <a:rPr lang="en-US" altLang="ja-JP" sz="2400" b="1" dirty="0">
                <a:latin typeface="Times New Roman"/>
              </a:rPr>
              <a:t>/p</a:t>
            </a:r>
            <a:r>
              <a:rPr lang="en-US" altLang="ja-JP" sz="2400" b="1" baseline="-25000" dirty="0">
                <a:latin typeface="Times New Roman"/>
              </a:rPr>
              <a:t>11</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dirty="0">
                <a:latin typeface="Times New Roman"/>
                <a:sym typeface="Symbol"/>
              </a:rPr>
              <a:t> </a:t>
            </a:r>
            <a:r>
              <a:rPr lang="en-US" altLang="ja-JP" sz="2400" b="1" dirty="0">
                <a:latin typeface="Times New Roman"/>
                <a:sym typeface="Symbol"/>
              </a:rPr>
              <a:t>= p</a:t>
            </a:r>
            <a:r>
              <a:rPr lang="en-US" altLang="ja-JP" sz="2400" b="1" baseline="-25000" dirty="0">
                <a:latin typeface="Times New Roman"/>
                <a:sym typeface="Symbol"/>
              </a:rPr>
              <a:t>11</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 p</a:t>
            </a:r>
            <a:r>
              <a:rPr lang="en-US" altLang="ja-JP" sz="2400" b="1" baseline="-25000" dirty="0">
                <a:latin typeface="Times New Roman"/>
                <a:sym typeface="Symbol"/>
              </a:rPr>
              <a:t>12</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3</a:t>
            </a:r>
            <a:r>
              <a:rPr lang="ja-JP" altLang="en-US" sz="2400" b="1" dirty="0">
                <a:latin typeface="Times New Roman"/>
                <a:sym typeface="Symbol"/>
              </a:rPr>
              <a:t> </a:t>
            </a:r>
            <a:r>
              <a:rPr lang="en-US" altLang="ja-JP" sz="2400" b="1" dirty="0">
                <a:latin typeface="Times New Roman"/>
                <a:sym typeface="Symbol"/>
              </a:rPr>
              <a:t>= p</a:t>
            </a:r>
            <a:r>
              <a:rPr lang="en-US" altLang="ja-JP" sz="2400" b="1" baseline="-25000" dirty="0">
                <a:latin typeface="Times New Roman"/>
                <a:sym typeface="Symbol"/>
              </a:rPr>
              <a:t>23</a:t>
            </a:r>
            <a:r>
              <a:rPr lang="en-US" altLang="ja-JP" sz="2400" b="1" dirty="0">
                <a:latin typeface="Times New Roman"/>
                <a:sym typeface="Symbol"/>
              </a:rPr>
              <a:t>/(p</a:t>
            </a:r>
            <a:r>
              <a:rPr lang="en-US" altLang="ja-JP" sz="2400" b="1" baseline="-25000" dirty="0">
                <a:latin typeface="Times New Roman"/>
                <a:sym typeface="Symbol"/>
              </a:rPr>
              <a:t>21</a:t>
            </a:r>
            <a:r>
              <a:rPr lang="en-US" altLang="ja-JP" sz="2400" b="1" dirty="0">
                <a:latin typeface="Times New Roman"/>
                <a:sym typeface="Symbol"/>
              </a:rPr>
              <a:t>/p</a:t>
            </a:r>
            <a:r>
              <a:rPr lang="en-US" altLang="ja-JP" sz="2400" b="1" baseline="-25000" dirty="0">
                <a:latin typeface="Times New Roman"/>
                <a:sym typeface="Symbol"/>
              </a:rPr>
              <a:t>11</a:t>
            </a:r>
            <a:r>
              <a:rPr lang="en-US" altLang="ja-JP" sz="2400" b="1" dirty="0">
                <a:latin typeface="Times New Roman"/>
                <a:sym typeface="Symbol"/>
              </a:rPr>
              <a:t>) = p</a:t>
            </a:r>
            <a:r>
              <a:rPr lang="en-US" altLang="ja-JP" sz="2400" b="1" baseline="-25000" dirty="0">
                <a:latin typeface="Times New Roman"/>
                <a:sym typeface="Symbol"/>
              </a:rPr>
              <a:t>23</a:t>
            </a:r>
            <a:r>
              <a:rPr lang="en-US" altLang="ja-JP" sz="2400" b="1" dirty="0">
                <a:latin typeface="Times New Roman"/>
                <a:sym typeface="Symbol"/>
              </a:rPr>
              <a:t>/P</a:t>
            </a:r>
            <a:r>
              <a:rPr lang="en-US" altLang="ja-JP" sz="2400" b="1" baseline="30000" dirty="0">
                <a:latin typeface="Times New Roman"/>
                <a:sym typeface="Symbol"/>
              </a:rPr>
              <a:t>2</a:t>
            </a:r>
            <a:r>
              <a:rPr lang="en-US" altLang="ja-JP" sz="2400" b="1" dirty="0">
                <a:latin typeface="Times New Roman"/>
                <a:sym typeface="Symbol"/>
              </a:rPr>
              <a:t>.</a:t>
            </a:r>
            <a:endParaRPr lang="ja-JP" altLang="en-US" sz="2400" b="1" dirty="0">
              <a:latin typeface="Times New Roman"/>
            </a:endParaRPr>
          </a:p>
          <a:p>
            <a:r>
              <a:rPr lang="en-CA" altLang="ja-JP" sz="2400" b="1" dirty="0">
                <a:latin typeface="Times New Roman"/>
              </a:rPr>
              <a:t>Note that the resulting </a:t>
            </a:r>
            <a:r>
              <a:rPr lang="en-CA" altLang="ja-JP" sz="2400" b="1" i="1" dirty="0">
                <a:solidFill>
                  <a:srgbClr val="FF0000"/>
                </a:solidFill>
                <a:latin typeface="Times New Roman"/>
              </a:rPr>
              <a:t>price index</a:t>
            </a:r>
            <a:r>
              <a:rPr lang="en-CA" altLang="ja-JP" sz="2400" b="1" dirty="0">
                <a:latin typeface="Times New Roman"/>
              </a:rPr>
              <a:t>, P</a:t>
            </a:r>
            <a:r>
              <a:rPr lang="en-CA" altLang="ja-JP" sz="2400" b="1" baseline="30000" dirty="0">
                <a:latin typeface="Times New Roman"/>
              </a:rPr>
              <a:t>2</a:t>
            </a:r>
            <a:r>
              <a:rPr lang="en-CA" altLang="ja-JP" sz="2400" b="1" dirty="0">
                <a:latin typeface="Times New Roman"/>
              </a:rPr>
              <a:t>/P</a:t>
            </a:r>
            <a:r>
              <a:rPr lang="en-CA" altLang="ja-JP" sz="2400" b="1" baseline="30000" dirty="0">
                <a:latin typeface="Times New Roman"/>
              </a:rPr>
              <a:t>1</a:t>
            </a:r>
            <a:r>
              <a:rPr lang="en-CA" altLang="ja-JP" sz="2400" b="1" dirty="0">
                <a:latin typeface="Times New Roman"/>
              </a:rPr>
              <a:t>, is equal to p</a:t>
            </a:r>
            <a:r>
              <a:rPr lang="en-CA" altLang="ja-JP" sz="2400" b="1" baseline="-25000" dirty="0">
                <a:latin typeface="Times New Roman"/>
              </a:rPr>
              <a:t>21</a:t>
            </a:r>
            <a:r>
              <a:rPr lang="en-CA" altLang="ja-JP" sz="2400" b="1" dirty="0">
                <a:latin typeface="Times New Roman"/>
              </a:rPr>
              <a:t>/p</a:t>
            </a:r>
            <a:r>
              <a:rPr lang="en-CA" altLang="ja-JP" sz="2400" b="1" baseline="-25000" dirty="0">
                <a:latin typeface="Times New Roman"/>
              </a:rPr>
              <a:t>11</a:t>
            </a:r>
            <a:r>
              <a:rPr lang="en-CA" altLang="ja-JP" sz="2400" b="1" dirty="0">
                <a:latin typeface="Times New Roman"/>
              </a:rPr>
              <a:t>, </a:t>
            </a:r>
            <a:r>
              <a:rPr lang="en-CA" altLang="ja-JP" sz="2400" b="1" dirty="0">
                <a:solidFill>
                  <a:srgbClr val="FF0000"/>
                </a:solidFill>
                <a:latin typeface="Times New Roman"/>
              </a:rPr>
              <a:t>the price ratio for the commodity that is present in both periods</a:t>
            </a:r>
            <a:r>
              <a:rPr lang="en-CA" altLang="ja-JP" sz="2400" b="1" dirty="0">
                <a:latin typeface="Times New Roman"/>
              </a:rPr>
              <a:t>. </a:t>
            </a:r>
          </a:p>
          <a:p>
            <a:r>
              <a:rPr lang="en-CA" altLang="ja-JP" sz="2400" b="1" dirty="0">
                <a:latin typeface="Times New Roman"/>
              </a:rPr>
              <a:t>Thus the price index for this very simple model turns out to be a </a:t>
            </a:r>
            <a:r>
              <a:rPr lang="en-CA" altLang="ja-JP" sz="2400" b="1" i="1" dirty="0">
                <a:solidFill>
                  <a:srgbClr val="FF0000"/>
                </a:solidFill>
                <a:latin typeface="Times New Roman"/>
              </a:rPr>
              <a:t>maximum overlap price index</a:t>
            </a:r>
            <a:r>
              <a:rPr lang="en-CA" altLang="ja-JP" sz="2400" b="1" i="1" dirty="0">
                <a:latin typeface="Times New Roman"/>
              </a:rPr>
              <a:t>.</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15</a:t>
            </a:fld>
            <a:endParaRPr lang="en-CA" dirty="0"/>
          </a:p>
        </p:txBody>
      </p:sp>
    </p:spTree>
    <p:extLst>
      <p:ext uri="{BB962C8B-B14F-4D97-AF65-F5344CB8AC3E}">
        <p14:creationId xmlns:p14="http://schemas.microsoft.com/office/powerpoint/2010/main" val="2098362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Reservation Prices for the Missing Prices</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Once the P</a:t>
            </a:r>
            <a:r>
              <a:rPr lang="en-US" altLang="ja-JP" sz="2400" b="1" baseline="30000" dirty="0">
                <a:latin typeface="Times New Roman"/>
              </a:rPr>
              <a:t>t</a:t>
            </a:r>
            <a:r>
              <a:rPr lang="ja-JP" altLang="en-US" sz="2400" b="1" dirty="0">
                <a:latin typeface="Times New Roman"/>
              </a:rPr>
              <a:t> </a:t>
            </a:r>
            <a:r>
              <a:rPr lang="en-US" altLang="ja-JP" sz="2400" b="1" dirty="0">
                <a:latin typeface="Times New Roman"/>
              </a:rPr>
              <a:t>and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have been determined, equations (12) for the missing products can be used to define the following </a:t>
            </a:r>
            <a:r>
              <a:rPr lang="en-CA" altLang="ja-JP" sz="2400" b="1" i="1" dirty="0">
                <a:solidFill>
                  <a:srgbClr val="FF0000"/>
                </a:solidFill>
                <a:latin typeface="Times New Roman"/>
                <a:sym typeface="Symbol"/>
              </a:rPr>
              <a:t>imputed prices</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for commodity 3 in period 1 and product 2 in period 2:</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(15) p</a:t>
            </a:r>
            <a:r>
              <a:rPr lang="en-US" altLang="ja-JP" sz="2400" b="1" baseline="-25000" dirty="0">
                <a:latin typeface="Times New Roman"/>
              </a:rPr>
              <a:t>13</a:t>
            </a:r>
            <a:r>
              <a:rPr lang="ja-JP" altLang="en-US" sz="2400" b="1" baseline="30000" dirty="0">
                <a:latin typeface="Times New Roman"/>
              </a:rPr>
              <a:t>*</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en-US" altLang="ja-JP" sz="2400" b="1" baseline="30000" dirty="0">
                <a:latin typeface="Times New Roman"/>
                <a:sym typeface="Symbol"/>
              </a:rPr>
              <a:t>1</a:t>
            </a:r>
            <a:r>
              <a:rPr lang="ja-JP" altLang="en-US" sz="2400" b="1" dirty="0">
                <a:latin typeface="Times New Roman"/>
                <a:sym typeface="Symbol"/>
              </a:rPr>
              <a:t></a:t>
            </a:r>
            <a:r>
              <a:rPr lang="en-US" altLang="ja-JP" sz="2400" b="1" baseline="-25000" dirty="0">
                <a:latin typeface="Times New Roman"/>
                <a:sym typeface="Symbol"/>
              </a:rPr>
              <a:t>3</a:t>
            </a:r>
            <a:r>
              <a:rPr lang="ja-JP" altLang="en-US" sz="2400" b="1" dirty="0">
                <a:latin typeface="Times New Roman"/>
                <a:sym typeface="Symbol"/>
              </a:rPr>
              <a:t> </a:t>
            </a:r>
            <a:r>
              <a:rPr lang="en-US" altLang="ja-JP" sz="2400" b="1" dirty="0">
                <a:latin typeface="Times New Roman"/>
                <a:sym typeface="Symbol"/>
              </a:rPr>
              <a:t>= p</a:t>
            </a:r>
            <a:r>
              <a:rPr lang="en-US" altLang="ja-JP" sz="2400" b="1" baseline="-25000" dirty="0">
                <a:latin typeface="Times New Roman"/>
                <a:sym typeface="Symbol"/>
              </a:rPr>
              <a:t>23</a:t>
            </a:r>
            <a:r>
              <a:rPr lang="en-US" altLang="ja-JP" sz="2400" b="1" dirty="0">
                <a:latin typeface="Times New Roman"/>
                <a:sym typeface="Symbol"/>
              </a:rPr>
              <a:t>/(P</a:t>
            </a:r>
            <a:r>
              <a:rPr lang="en-US" altLang="ja-JP" sz="2400" b="1" baseline="30000" dirty="0">
                <a:latin typeface="Times New Roman"/>
                <a:sym typeface="Symbol"/>
              </a:rPr>
              <a:t>2</a:t>
            </a:r>
            <a:r>
              <a:rPr lang="en-US" altLang="ja-JP" sz="2400" b="1" dirty="0">
                <a:latin typeface="Times New Roman"/>
                <a:sym typeface="Symbol"/>
              </a:rPr>
              <a:t>/P</a:t>
            </a:r>
            <a:r>
              <a:rPr lang="en-US" altLang="ja-JP" sz="2400" b="1" baseline="30000" dirty="0">
                <a:latin typeface="Times New Roman"/>
                <a:sym typeface="Symbol"/>
              </a:rPr>
              <a:t>1</a:t>
            </a:r>
            <a:r>
              <a:rPr lang="en-US" altLang="ja-JP" sz="2400" b="1" dirty="0">
                <a:latin typeface="Times New Roman"/>
                <a:sym typeface="Symbol"/>
              </a:rPr>
              <a:t>) ; p</a:t>
            </a:r>
            <a:r>
              <a:rPr lang="en-US" altLang="ja-JP" sz="2400" b="1" baseline="-25000" dirty="0">
                <a:latin typeface="Times New Roman"/>
                <a:sym typeface="Symbol"/>
              </a:rPr>
              <a:t>22</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P</a:t>
            </a:r>
            <a:r>
              <a:rPr lang="en-US" altLang="ja-JP" sz="2400" b="1" baseline="30000" dirty="0">
                <a:latin typeface="Times New Roman"/>
                <a:sym typeface="Symbol"/>
              </a:rPr>
              <a:t>2</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 (p</a:t>
            </a:r>
            <a:r>
              <a:rPr lang="en-US" altLang="ja-JP" sz="2400" b="1" baseline="-25000" dirty="0">
                <a:latin typeface="Times New Roman"/>
                <a:sym typeface="Symbol"/>
              </a:rPr>
              <a:t>21</a:t>
            </a:r>
            <a:r>
              <a:rPr lang="en-US" altLang="ja-JP" sz="2400" b="1" dirty="0">
                <a:latin typeface="Times New Roman"/>
                <a:sym typeface="Symbol"/>
              </a:rPr>
              <a:t>/p</a:t>
            </a:r>
            <a:r>
              <a:rPr lang="en-US" altLang="ja-JP" sz="2400" b="1" baseline="-25000" dirty="0">
                <a:latin typeface="Times New Roman"/>
                <a:sym typeface="Symbol"/>
              </a:rPr>
              <a:t>11</a:t>
            </a:r>
            <a:r>
              <a:rPr lang="en-US" altLang="ja-JP" sz="2400" b="1" dirty="0">
                <a:latin typeface="Times New Roman"/>
                <a:sym typeface="Symbol"/>
              </a:rPr>
              <a:t>)p</a:t>
            </a:r>
            <a:r>
              <a:rPr lang="en-US" altLang="ja-JP" sz="2400" b="1" baseline="-25000" dirty="0">
                <a:latin typeface="Times New Roman"/>
                <a:sym typeface="Symbol"/>
              </a:rPr>
              <a:t>12</a:t>
            </a:r>
            <a:r>
              <a:rPr lang="ja-JP" altLang="en-US" sz="2400" b="1" dirty="0">
                <a:latin typeface="Times New Roman"/>
                <a:sym typeface="Symbol"/>
              </a:rPr>
              <a:t> </a:t>
            </a:r>
            <a:r>
              <a:rPr lang="en-US" altLang="ja-JP" sz="2400" b="1" dirty="0">
                <a:latin typeface="Times New Roman"/>
                <a:sym typeface="Symbol"/>
              </a:rPr>
              <a:t>= (P</a:t>
            </a:r>
            <a:r>
              <a:rPr lang="en-US" altLang="ja-JP" sz="2400" b="1" baseline="30000" dirty="0">
                <a:latin typeface="Times New Roman"/>
                <a:sym typeface="Symbol"/>
              </a:rPr>
              <a:t>2</a:t>
            </a:r>
            <a:r>
              <a:rPr lang="en-US" altLang="ja-JP" sz="2400" b="1" dirty="0">
                <a:latin typeface="Times New Roman"/>
                <a:sym typeface="Symbol"/>
              </a:rPr>
              <a:t>/P</a:t>
            </a:r>
            <a:r>
              <a:rPr lang="en-US" altLang="ja-JP" sz="2400" b="1" baseline="30000" dirty="0">
                <a:latin typeface="Times New Roman"/>
                <a:sym typeface="Symbol"/>
              </a:rPr>
              <a:t>1</a:t>
            </a:r>
            <a:r>
              <a:rPr lang="en-US" altLang="ja-JP" sz="2400" b="1" dirty="0">
                <a:latin typeface="Times New Roman"/>
                <a:sym typeface="Symbol"/>
              </a:rPr>
              <a:t>)p</a:t>
            </a:r>
            <a:r>
              <a:rPr lang="en-US" altLang="ja-JP" sz="2400" b="1" baseline="-25000" dirty="0">
                <a:latin typeface="Times New Roman"/>
                <a:sym typeface="Symbol"/>
              </a:rPr>
              <a:t>12</a:t>
            </a:r>
            <a:r>
              <a:rPr lang="en-US" altLang="ja-JP" sz="2400" b="1" dirty="0">
                <a:latin typeface="Times New Roman"/>
                <a:sym typeface="Symbol"/>
              </a:rPr>
              <a:t>.</a:t>
            </a:r>
            <a:endParaRPr lang="ja-JP" altLang="en-US" sz="2400" b="1" dirty="0">
              <a:latin typeface="Times New Roman"/>
            </a:endParaRPr>
          </a:p>
          <a:p>
            <a:r>
              <a:rPr lang="en-CA" altLang="ja-JP" sz="2400" b="1" dirty="0">
                <a:latin typeface="Times New Roman"/>
              </a:rPr>
              <a:t>These imputed prices can be interpreted as Hicksian (1940; 12) </a:t>
            </a:r>
            <a:r>
              <a:rPr lang="en-CA" altLang="ja-JP" sz="2400" b="1" i="1" dirty="0">
                <a:solidFill>
                  <a:srgbClr val="FF0000"/>
                </a:solidFill>
                <a:latin typeface="Times New Roman"/>
              </a:rPr>
              <a:t>reservation prices</a:t>
            </a:r>
            <a:r>
              <a:rPr lang="en-CA" altLang="ja-JP" sz="2400" b="1" dirty="0">
                <a:latin typeface="Times New Roman"/>
              </a:rPr>
              <a:t>;</a:t>
            </a:r>
            <a:r>
              <a:rPr lang="ja-JP" altLang="en-US" sz="2400" b="1" dirty="0">
                <a:latin typeface="Times New Roman"/>
              </a:rPr>
              <a:t> </a:t>
            </a:r>
            <a:r>
              <a:rPr lang="en-US" altLang="ja-JP" sz="2400" b="1" dirty="0">
                <a:latin typeface="Times New Roman"/>
              </a:rPr>
              <a:t>i.e.,</a:t>
            </a:r>
            <a:r>
              <a:rPr lang="ja-JP" altLang="en-US" sz="2400" b="1" dirty="0">
                <a:latin typeface="Times New Roman"/>
              </a:rPr>
              <a:t> </a:t>
            </a:r>
            <a:r>
              <a:rPr lang="en-CA" altLang="ja-JP" sz="2400" b="1" dirty="0">
                <a:latin typeface="Times New Roman"/>
              </a:rPr>
              <a:t>they are the lowest possible prices</a:t>
            </a:r>
            <a:r>
              <a:rPr lang="ja-JP" altLang="en-US" sz="2400" b="1" dirty="0">
                <a:latin typeface="Times New Roman"/>
              </a:rPr>
              <a:t> </a:t>
            </a:r>
            <a:r>
              <a:rPr lang="en-CA" altLang="ja-JP" sz="2400" b="1" dirty="0">
                <a:latin typeface="Times New Roman"/>
              </a:rPr>
              <a:t>that are just high enough to deter purchasers from purchasing the products during periods</a:t>
            </a:r>
            <a:r>
              <a:rPr lang="ja-JP" altLang="en-US" sz="2400" b="1" dirty="0">
                <a:latin typeface="Times New Roman"/>
              </a:rPr>
              <a:t> </a:t>
            </a:r>
            <a:r>
              <a:rPr lang="en-US" altLang="ja-JP" sz="2400" b="1" dirty="0">
                <a:latin typeface="Times New Roman"/>
              </a:rPr>
              <a:t>if</a:t>
            </a:r>
            <a:r>
              <a:rPr lang="ja-JP" altLang="en-US" sz="2400" b="1" dirty="0">
                <a:latin typeface="Times New Roman"/>
              </a:rPr>
              <a:t> </a:t>
            </a:r>
            <a:r>
              <a:rPr lang="en-CA" altLang="ja-JP" sz="2400" b="1" dirty="0">
                <a:latin typeface="Times New Roman"/>
              </a:rPr>
              <a:t>the unavailable products hypothetically became available</a:t>
            </a:r>
            <a:r>
              <a:rPr lang="en-CA" altLang="ja-JP" sz="2400" dirty="0">
                <a:latin typeface="Times New Roman"/>
              </a:rPr>
              <a:t>.</a:t>
            </a:r>
          </a:p>
          <a:p>
            <a:r>
              <a:rPr lang="en-US" altLang="ja-JP" sz="2400" b="1" dirty="0">
                <a:latin typeface="Times New Roman"/>
              </a:rPr>
              <a:t>Note that p</a:t>
            </a:r>
            <a:r>
              <a:rPr lang="en-US" altLang="ja-JP" sz="2400" b="1" baseline="-25000" dirty="0">
                <a:latin typeface="Times New Roman"/>
              </a:rPr>
              <a:t>13</a:t>
            </a:r>
            <a:r>
              <a:rPr lang="ja-JP" altLang="en-US" sz="2400" b="1" baseline="30000" dirty="0">
                <a:latin typeface="Times New Roman"/>
              </a:rPr>
              <a:t>*</a:t>
            </a:r>
            <a:r>
              <a:rPr lang="ja-JP" altLang="en-US" sz="2400" b="1" dirty="0">
                <a:latin typeface="Times New Roman"/>
              </a:rPr>
              <a:t> </a:t>
            </a:r>
            <a:r>
              <a:rPr lang="en-CA" altLang="ja-JP" sz="2400" b="1" dirty="0">
                <a:latin typeface="Times New Roman"/>
              </a:rPr>
              <a:t>= p</a:t>
            </a:r>
            <a:r>
              <a:rPr lang="en-CA" altLang="ja-JP" sz="2400" b="1" baseline="-25000" dirty="0">
                <a:latin typeface="Times New Roman"/>
              </a:rPr>
              <a:t>23</a:t>
            </a:r>
            <a:r>
              <a:rPr lang="en-CA" altLang="ja-JP" sz="2400" b="1" dirty="0">
                <a:latin typeface="Times New Roman"/>
              </a:rPr>
              <a:t>/(P</a:t>
            </a:r>
            <a:r>
              <a:rPr lang="en-CA" altLang="ja-JP" sz="2400" b="1" baseline="30000" dirty="0">
                <a:latin typeface="Times New Roman"/>
              </a:rPr>
              <a:t>2</a:t>
            </a:r>
            <a:r>
              <a:rPr lang="en-CA" altLang="ja-JP" sz="2400" b="1" dirty="0">
                <a:latin typeface="Times New Roman"/>
              </a:rPr>
              <a:t>/P</a:t>
            </a:r>
            <a:r>
              <a:rPr lang="en-CA" altLang="ja-JP" sz="2400" b="1" baseline="30000" dirty="0">
                <a:latin typeface="Times New Roman"/>
              </a:rPr>
              <a:t>1</a:t>
            </a:r>
            <a:r>
              <a:rPr lang="en-CA" altLang="ja-JP" sz="2400" b="1" dirty="0">
                <a:latin typeface="Times New Roman"/>
              </a:rPr>
              <a:t>) is an </a:t>
            </a:r>
            <a:r>
              <a:rPr lang="en-CA" altLang="ja-JP" sz="2400" b="1" i="1" dirty="0">
                <a:solidFill>
                  <a:srgbClr val="FF0000"/>
                </a:solidFill>
                <a:latin typeface="Times New Roman"/>
              </a:rPr>
              <a:t>inflation adjusted carry backward price</a:t>
            </a:r>
            <a:r>
              <a:rPr lang="en-CA" altLang="ja-JP" sz="2400" b="1" dirty="0">
                <a:latin typeface="Times New Roman"/>
              </a:rPr>
              <a:t>; i.e., the observed price for product 3 in period 2, p</a:t>
            </a:r>
            <a:r>
              <a:rPr lang="en-CA" altLang="ja-JP" sz="2400" b="1" baseline="-25000" dirty="0">
                <a:latin typeface="Times New Roman"/>
              </a:rPr>
              <a:t>23</a:t>
            </a:r>
            <a:r>
              <a:rPr lang="en-CA" altLang="ja-JP" sz="2400" b="1" dirty="0">
                <a:latin typeface="Times New Roman"/>
              </a:rPr>
              <a:t>, is divided by the maximum overlap price index P</a:t>
            </a:r>
            <a:r>
              <a:rPr lang="en-CA" altLang="ja-JP" sz="2400" b="1" baseline="30000" dirty="0">
                <a:latin typeface="Times New Roman"/>
              </a:rPr>
              <a:t>2</a:t>
            </a:r>
            <a:r>
              <a:rPr lang="en-CA" altLang="ja-JP" sz="2400" b="1" dirty="0">
                <a:latin typeface="Times New Roman"/>
              </a:rPr>
              <a:t>/P</a:t>
            </a:r>
            <a:r>
              <a:rPr lang="en-CA" altLang="ja-JP" sz="2400" b="1" baseline="30000" dirty="0">
                <a:latin typeface="Times New Roman"/>
              </a:rPr>
              <a:t>1</a:t>
            </a:r>
            <a:r>
              <a:rPr lang="ja-JP" altLang="en-US" sz="2400" b="1" dirty="0">
                <a:latin typeface="Times New Roman"/>
              </a:rPr>
              <a:t> </a:t>
            </a:r>
            <a:r>
              <a:rPr lang="en-CA" altLang="ja-JP" sz="2400" b="1" dirty="0">
                <a:latin typeface="Times New Roman"/>
              </a:rPr>
              <a:t>in order to obtain a “reasonable”</a:t>
            </a:r>
            <a:r>
              <a:rPr lang="ja-JP" altLang="en-US" sz="2400" b="1" dirty="0">
                <a:latin typeface="Times New Roman"/>
              </a:rPr>
              <a:t> </a:t>
            </a:r>
            <a:r>
              <a:rPr lang="en-CA" altLang="ja-JP" sz="2400" b="1" dirty="0">
                <a:latin typeface="Times New Roman"/>
              </a:rPr>
              <a:t>valuation for a unit of product 3 in period 1.</a:t>
            </a:r>
            <a:r>
              <a:rPr lang="ja-JP" altLang="en-US" sz="2400" b="1" dirty="0">
                <a:latin typeface="Times New Roman"/>
              </a:rPr>
              <a:t> </a:t>
            </a:r>
            <a:r>
              <a:rPr lang="en-CA" sz="2400" b="1" dirty="0"/>
              <a:t> </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16</a:t>
            </a:fld>
            <a:endParaRPr lang="en-CA" dirty="0"/>
          </a:p>
        </p:txBody>
      </p:sp>
    </p:spTree>
    <p:extLst>
      <p:ext uri="{BB962C8B-B14F-4D97-AF65-F5344CB8AC3E}">
        <p14:creationId xmlns:p14="http://schemas.microsoft.com/office/powerpoint/2010/main" val="204618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cs typeface="Times New Roman"/>
              </a:rPr>
              <a:t>Reservation Prices for the Missing Prices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Similarly, p</a:t>
            </a:r>
            <a:r>
              <a:rPr lang="en-US" altLang="ja-JP" sz="2400" b="1" baseline="-25000" dirty="0">
                <a:latin typeface="Times New Roman"/>
              </a:rPr>
              <a:t>22</a:t>
            </a:r>
            <a:r>
              <a:rPr lang="ja-JP" altLang="en-US" sz="2400" b="1" baseline="30000" dirty="0">
                <a:latin typeface="Times New Roman"/>
              </a:rPr>
              <a:t>*</a:t>
            </a:r>
            <a:r>
              <a:rPr lang="ja-JP" altLang="en-US" sz="2400" b="1" dirty="0">
                <a:latin typeface="Times New Roman"/>
              </a:rPr>
              <a:t> </a:t>
            </a:r>
            <a:r>
              <a:rPr lang="en-US" altLang="ja-JP" sz="2400" b="1" dirty="0">
                <a:latin typeface="Times New Roman"/>
              </a:rPr>
              <a:t>= (P</a:t>
            </a:r>
            <a:r>
              <a:rPr lang="en-US" altLang="ja-JP" sz="2400" b="1" baseline="30000" dirty="0">
                <a:latin typeface="Times New Roman"/>
              </a:rPr>
              <a:t>2</a:t>
            </a:r>
            <a:r>
              <a:rPr lang="en-US" altLang="ja-JP" sz="2400" b="1" dirty="0">
                <a:latin typeface="Times New Roman"/>
              </a:rPr>
              <a:t>/P</a:t>
            </a:r>
            <a:r>
              <a:rPr lang="en-US" altLang="ja-JP" sz="2400" b="1" baseline="30000" dirty="0">
                <a:latin typeface="Times New Roman"/>
              </a:rPr>
              <a:t>1</a:t>
            </a:r>
            <a:r>
              <a:rPr lang="en-US" altLang="ja-JP" sz="2400" b="1" dirty="0">
                <a:latin typeface="Times New Roman"/>
              </a:rPr>
              <a:t>)p</a:t>
            </a:r>
            <a:r>
              <a:rPr lang="en-US" altLang="ja-JP" sz="2400" b="1" baseline="-25000" dirty="0">
                <a:latin typeface="Times New Roman"/>
              </a:rPr>
              <a:t>12</a:t>
            </a:r>
            <a:r>
              <a:rPr lang="ja-JP" altLang="en-US" sz="2400" b="1" dirty="0">
                <a:latin typeface="Times New Roman"/>
              </a:rPr>
              <a:t> </a:t>
            </a:r>
            <a:r>
              <a:rPr lang="en-CA" altLang="ja-JP" sz="2400" b="1" dirty="0">
                <a:latin typeface="Times New Roman"/>
              </a:rPr>
              <a:t>is an </a:t>
            </a:r>
            <a:r>
              <a:rPr lang="en-CA" altLang="ja-JP" sz="2400" b="1" i="1" dirty="0">
                <a:solidFill>
                  <a:srgbClr val="FF0000"/>
                </a:solidFill>
                <a:latin typeface="Times New Roman"/>
              </a:rPr>
              <a:t>inflation adjusted carry forward price</a:t>
            </a:r>
            <a:r>
              <a:rPr lang="ja-JP" altLang="en-US" sz="2400" b="1" dirty="0">
                <a:latin typeface="Times New Roman"/>
              </a:rPr>
              <a:t> </a:t>
            </a:r>
            <a:r>
              <a:rPr lang="en-CA" altLang="ja-JP" sz="2400" b="1" dirty="0">
                <a:latin typeface="Times New Roman"/>
              </a:rPr>
              <a:t>for product 2 in period 2; i.e., the observed price for product 2 in period 1, p</a:t>
            </a:r>
            <a:r>
              <a:rPr lang="en-CA" altLang="ja-JP" sz="2400" b="1" baseline="-25000" dirty="0">
                <a:latin typeface="Times New Roman"/>
              </a:rPr>
              <a:t>12</a:t>
            </a:r>
            <a:r>
              <a:rPr lang="en-CA" altLang="ja-JP" sz="2400" b="1" dirty="0">
                <a:latin typeface="Times New Roman"/>
              </a:rPr>
              <a:t>, is multiplied by the maximum overlap price index P</a:t>
            </a:r>
            <a:r>
              <a:rPr lang="en-CA" altLang="ja-JP" sz="2400" b="1" baseline="30000" dirty="0">
                <a:latin typeface="Times New Roman"/>
              </a:rPr>
              <a:t>2</a:t>
            </a:r>
            <a:r>
              <a:rPr lang="en-CA" altLang="ja-JP" sz="2400" b="1" dirty="0">
                <a:latin typeface="Times New Roman"/>
              </a:rPr>
              <a:t>/P</a:t>
            </a:r>
            <a:r>
              <a:rPr lang="en-CA" altLang="ja-JP" sz="2400" b="1" baseline="30000" dirty="0">
                <a:latin typeface="Times New Roman"/>
              </a:rPr>
              <a:t>1</a:t>
            </a:r>
            <a:r>
              <a:rPr lang="ja-JP" altLang="en-US" sz="2400" b="1" dirty="0">
                <a:latin typeface="Times New Roman"/>
              </a:rPr>
              <a:t> </a:t>
            </a:r>
            <a:r>
              <a:rPr lang="en-CA" altLang="ja-JP" sz="2400" b="1" dirty="0">
                <a:latin typeface="Times New Roman"/>
              </a:rPr>
              <a:t>in order to obtain a “reasonable”</a:t>
            </a:r>
            <a:r>
              <a:rPr lang="ja-JP" altLang="en-US" sz="2400" b="1" dirty="0">
                <a:latin typeface="Times New Roman"/>
              </a:rPr>
              <a:t> </a:t>
            </a:r>
            <a:r>
              <a:rPr lang="en-CA" altLang="ja-JP" sz="2400" b="1" dirty="0">
                <a:latin typeface="Times New Roman"/>
              </a:rPr>
              <a:t>valuation for a unit of product 2 in period 2.</a:t>
            </a:r>
          </a:p>
          <a:p>
            <a:pPr algn="just"/>
            <a:r>
              <a:rPr lang="en-CA" altLang="ja-JP" sz="2400" b="1" dirty="0">
                <a:latin typeface="Times New Roman"/>
              </a:rPr>
              <a:t>The use of carry forward and backward prices to estimate missing prices is widespread in statistical agencies. For additional materials on this method for estimating missing prices, see Triplett (2004), de Haan and Krsinich (2012) and Diewert, Fox and Schreyer (2017).</a:t>
            </a:r>
            <a:r>
              <a:rPr lang="en-CA" altLang="ja-JP" sz="2400" dirty="0">
                <a:latin typeface="Times New Roman"/>
              </a:rPr>
              <a:t> </a:t>
            </a:r>
          </a:p>
          <a:p>
            <a:pPr algn="just"/>
            <a:r>
              <a:rPr lang="en-CA" altLang="ja-JP" sz="2400" b="1" dirty="0">
                <a:latin typeface="Times New Roman"/>
              </a:rPr>
              <a:t>The simple model explained above provides a </a:t>
            </a:r>
            <a:r>
              <a:rPr lang="en-CA" altLang="ja-JP" sz="2400" b="1" dirty="0">
                <a:solidFill>
                  <a:srgbClr val="FF0000"/>
                </a:solidFill>
                <a:latin typeface="Times New Roman"/>
              </a:rPr>
              <a:t>consumer theory justification</a:t>
            </a:r>
            <a:r>
              <a:rPr lang="en-CA" altLang="ja-JP" sz="2400" b="1" dirty="0">
                <a:latin typeface="Times New Roman"/>
              </a:rPr>
              <a:t> for the use of these imputed prices.</a:t>
            </a: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17</a:t>
            </a:fld>
            <a:endParaRPr lang="en-CA" dirty="0"/>
          </a:p>
        </p:txBody>
      </p:sp>
    </p:spTree>
    <p:extLst>
      <p:ext uri="{BB962C8B-B14F-4D97-AF65-F5344CB8AC3E}">
        <p14:creationId xmlns:p14="http://schemas.microsoft.com/office/powerpoint/2010/main" val="836695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Two Methods for Computing Price and Quantity Levels</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Note that the above algebra can</a:t>
            </a:r>
            <a:r>
              <a:rPr lang="ja-JP" altLang="en-US" sz="2400" b="1" dirty="0">
                <a:latin typeface="Times New Roman"/>
              </a:rPr>
              <a:t> </a:t>
            </a:r>
            <a:r>
              <a:rPr lang="en-CA" altLang="ja-JP" sz="2400" b="1" dirty="0">
                <a:latin typeface="Times New Roman"/>
              </a:rPr>
              <a:t>be implemented without a knowledge of quantities sold or purchased. </a:t>
            </a:r>
          </a:p>
          <a:p>
            <a:pPr algn="just"/>
            <a:r>
              <a:rPr lang="en-CA" altLang="ja-JP" sz="2400" b="1" dirty="0">
                <a:latin typeface="Times New Roman"/>
              </a:rPr>
              <a:t>Assuming that quantity information is available, </a:t>
            </a:r>
            <a:r>
              <a:rPr lang="en-CA" altLang="ja-JP" sz="2400" b="1" dirty="0">
                <a:solidFill>
                  <a:srgbClr val="FF0000"/>
                </a:solidFill>
                <a:latin typeface="Times New Roman"/>
              </a:rPr>
              <a:t>we now consider how companion quantity levels</a:t>
            </a:r>
            <a:r>
              <a:rPr lang="en-CA" altLang="ja-JP" sz="2400" b="1" dirty="0">
                <a:latin typeface="Times New Roman"/>
              </a:rPr>
              <a:t>, Q</a:t>
            </a:r>
            <a:r>
              <a:rPr lang="en-CA" altLang="ja-JP" sz="2400" b="1" baseline="30000" dirty="0">
                <a:latin typeface="Times New Roman"/>
              </a:rPr>
              <a:t>1</a:t>
            </a:r>
            <a:r>
              <a:rPr lang="ja-JP" altLang="en-US" sz="2400" b="1" dirty="0">
                <a:latin typeface="Times New Roman"/>
              </a:rPr>
              <a:t> </a:t>
            </a:r>
            <a:r>
              <a:rPr lang="en-CA" altLang="ja-JP" sz="2400" b="1" dirty="0">
                <a:latin typeface="Times New Roman"/>
              </a:rPr>
              <a:t>and Q</a:t>
            </a:r>
            <a:r>
              <a:rPr lang="en-CA" altLang="ja-JP" sz="2400" b="1" baseline="30000" dirty="0">
                <a:latin typeface="Times New Roman"/>
              </a:rPr>
              <a:t>2</a:t>
            </a:r>
            <a:r>
              <a:rPr lang="en-CA" altLang="ja-JP" sz="2400" b="1" dirty="0">
                <a:latin typeface="Times New Roman"/>
              </a:rPr>
              <a:t>, </a:t>
            </a:r>
            <a:r>
              <a:rPr lang="en-CA" altLang="ja-JP" sz="2400" b="1" dirty="0">
                <a:solidFill>
                  <a:srgbClr val="FF0000"/>
                </a:solidFill>
                <a:latin typeface="Times New Roman"/>
              </a:rPr>
              <a:t>for the price levels</a:t>
            </a:r>
            <a:r>
              <a:rPr lang="en-CA" altLang="ja-JP" sz="2400" b="1" dirty="0">
                <a:latin typeface="Times New Roman"/>
              </a:rPr>
              <a:t>, P</a:t>
            </a:r>
            <a:r>
              <a:rPr lang="en-CA" altLang="ja-JP" sz="2400" b="1" baseline="30000" dirty="0">
                <a:latin typeface="Times New Roman"/>
              </a:rPr>
              <a:t>1  </a:t>
            </a:r>
            <a:r>
              <a:rPr lang="ja-JP" altLang="en-US" sz="2400" b="1" dirty="0">
                <a:latin typeface="Times New Roman"/>
              </a:rPr>
              <a:t> </a:t>
            </a:r>
            <a:r>
              <a:rPr lang="en-CA" altLang="ja-JP" sz="2400" b="1" dirty="0">
                <a:latin typeface="Times New Roman"/>
              </a:rPr>
              <a:t>= 1 and P</a:t>
            </a:r>
            <a:r>
              <a:rPr lang="en-CA" altLang="ja-JP" sz="2400" b="1" baseline="30000" dirty="0">
                <a:latin typeface="Times New Roman"/>
              </a:rPr>
              <a:t>2</a:t>
            </a:r>
            <a:r>
              <a:rPr lang="en-CA" altLang="ja-JP" sz="2400" b="1" dirty="0">
                <a:latin typeface="Times New Roman"/>
              </a:rPr>
              <a:t>, </a:t>
            </a:r>
            <a:r>
              <a:rPr lang="en-CA" altLang="ja-JP" sz="2400" b="1" dirty="0">
                <a:solidFill>
                  <a:srgbClr val="FF0000"/>
                </a:solidFill>
                <a:latin typeface="Times New Roman"/>
              </a:rPr>
              <a:t>can be determined</a:t>
            </a:r>
            <a:r>
              <a:rPr lang="en-CA" altLang="ja-JP" sz="2400" b="1" dirty="0">
                <a:latin typeface="Times New Roman"/>
              </a:rPr>
              <a:t>. </a:t>
            </a:r>
          </a:p>
          <a:p>
            <a:pPr algn="just"/>
            <a:r>
              <a:rPr lang="en-CA" altLang="ja-JP" sz="2400" b="1" dirty="0">
                <a:latin typeface="Times New Roman"/>
              </a:rPr>
              <a:t>Note that q</a:t>
            </a:r>
            <a:r>
              <a:rPr lang="en-CA" altLang="ja-JP" sz="2400" b="1" baseline="-25000" dirty="0">
                <a:latin typeface="Times New Roman"/>
              </a:rPr>
              <a:t>13</a:t>
            </a:r>
            <a:r>
              <a:rPr lang="ja-JP" altLang="en-US" sz="2400" b="1" dirty="0">
                <a:latin typeface="Times New Roman"/>
              </a:rPr>
              <a:t> </a:t>
            </a:r>
            <a:r>
              <a:rPr lang="en-US" altLang="ja-JP" sz="2400" b="1" dirty="0">
                <a:latin typeface="Times New Roman"/>
              </a:rPr>
              <a:t>= 0 and q</a:t>
            </a:r>
            <a:r>
              <a:rPr lang="en-US" altLang="ja-JP" sz="2400" b="1" baseline="-25000" dirty="0">
                <a:latin typeface="Times New Roman"/>
              </a:rPr>
              <a:t>22</a:t>
            </a:r>
            <a:r>
              <a:rPr lang="ja-JP" altLang="en-US" sz="2400" b="1" dirty="0">
                <a:latin typeface="Times New Roman"/>
              </a:rPr>
              <a:t> </a:t>
            </a:r>
            <a:r>
              <a:rPr lang="en-CA" altLang="ja-JP" sz="2400" b="1" dirty="0">
                <a:latin typeface="Times New Roman"/>
              </a:rPr>
              <a:t>= 0 since consumers cannot purchase products that are not available.</a:t>
            </a:r>
            <a:r>
              <a:rPr lang="ja-JP" altLang="en-US" sz="2400" b="1" dirty="0">
                <a:latin typeface="Times New Roman"/>
              </a:rPr>
              <a:t> </a:t>
            </a:r>
            <a:endParaRPr lang="en-CA" altLang="ja-JP" sz="2400" b="1" dirty="0">
              <a:latin typeface="Times New Roman"/>
            </a:endParaRPr>
          </a:p>
          <a:p>
            <a:pPr algn="just"/>
            <a:r>
              <a:rPr lang="en-CA" altLang="ja-JP" sz="2400" b="1" dirty="0">
                <a:latin typeface="Times New Roman"/>
              </a:rPr>
              <a:t>Use the imputed prices defined by (15) to obtain complete price vectors for each period; i.e., define the period 1 complete price vector by p</a:t>
            </a:r>
            <a:r>
              <a:rPr lang="en-CA" altLang="ja-JP" sz="2400" b="1" baseline="30000" dirty="0">
                <a:latin typeface="Times New Roman"/>
              </a:rPr>
              <a:t>1</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11</a:t>
            </a:r>
            <a:r>
              <a:rPr lang="en-US" altLang="ja-JP" sz="2400" b="1" dirty="0">
                <a:latin typeface="Times New Roman"/>
                <a:sym typeface="Symbol"/>
              </a:rPr>
              <a:t>, p</a:t>
            </a:r>
            <a:r>
              <a:rPr lang="en-US" altLang="ja-JP" sz="2400" b="1" baseline="-25000" dirty="0">
                <a:latin typeface="Times New Roman"/>
                <a:sym typeface="Symbol"/>
              </a:rPr>
              <a:t>12</a:t>
            </a:r>
            <a:r>
              <a:rPr lang="en-US" altLang="ja-JP" sz="2400" b="1" dirty="0">
                <a:latin typeface="Times New Roman"/>
                <a:sym typeface="Symbol"/>
              </a:rPr>
              <a:t>, p</a:t>
            </a:r>
            <a:r>
              <a:rPr lang="en-US" altLang="ja-JP" sz="2400" b="1" baseline="-25000" dirty="0">
                <a:latin typeface="Times New Roman"/>
                <a:sym typeface="Symbol"/>
              </a:rPr>
              <a:t>13</a:t>
            </a:r>
            <a:r>
              <a:rPr lang="ja-JP" altLang="en-US" sz="2400" b="1" baseline="30000" dirty="0">
                <a:latin typeface="Times New Roman"/>
                <a:sym typeface="Symbol"/>
              </a:rPr>
              <a:t>*</a:t>
            </a:r>
            <a:r>
              <a:rPr lang="en-CA" altLang="ja-JP" sz="2400" b="1" dirty="0">
                <a:latin typeface="Times New Roman"/>
                <a:sym typeface="Symbol"/>
              </a:rPr>
              <a:t>] and the complete period 2 price vector by p</a:t>
            </a:r>
            <a:r>
              <a:rPr lang="en-CA" altLang="ja-JP" sz="2400" b="1" baseline="30000" dirty="0">
                <a:latin typeface="Times New Roman"/>
                <a:sym typeface="Symbol"/>
              </a:rPr>
              <a:t>2</a:t>
            </a:r>
            <a:r>
              <a:rPr lang="ja-JP" altLang="en-US" sz="2400" b="1" dirty="0">
                <a:latin typeface="Times New Roman"/>
                <a:sym typeface="Symbol"/>
              </a:rPr>
              <a:t>  </a:t>
            </a:r>
            <a:r>
              <a:rPr lang="en-US" altLang="ja-JP" sz="2400" b="1" dirty="0">
                <a:latin typeface="Times New Roman"/>
                <a:sym typeface="Symbol"/>
              </a:rPr>
              <a:t>[p</a:t>
            </a:r>
            <a:r>
              <a:rPr lang="en-US" altLang="ja-JP" sz="2400" b="1" baseline="-25000" dirty="0">
                <a:latin typeface="Times New Roman"/>
                <a:sym typeface="Symbol"/>
              </a:rPr>
              <a:t>21</a:t>
            </a:r>
            <a:r>
              <a:rPr lang="en-US" altLang="ja-JP" sz="2400" b="1" dirty="0">
                <a:latin typeface="Times New Roman"/>
                <a:sym typeface="Symbol"/>
              </a:rPr>
              <a:t>, p</a:t>
            </a:r>
            <a:r>
              <a:rPr lang="en-US" altLang="ja-JP" sz="2400" b="1" baseline="-25000" dirty="0">
                <a:latin typeface="Times New Roman"/>
                <a:sym typeface="Symbol"/>
              </a:rPr>
              <a:t>22</a:t>
            </a:r>
            <a:r>
              <a:rPr lang="ja-JP" altLang="en-US" sz="2400" b="1" baseline="30000" dirty="0">
                <a:latin typeface="Times New Roman"/>
                <a:sym typeface="Symbol"/>
              </a:rPr>
              <a:t>*</a:t>
            </a:r>
            <a:r>
              <a:rPr lang="en-CA" altLang="ja-JP" sz="2400" b="1" dirty="0">
                <a:latin typeface="Times New Roman"/>
                <a:sym typeface="Symbol"/>
              </a:rPr>
              <a:t>, p</a:t>
            </a:r>
            <a:r>
              <a:rPr lang="en-CA" altLang="ja-JP" sz="2400" b="1" baseline="-25000" dirty="0">
                <a:latin typeface="Times New Roman"/>
                <a:sym typeface="Symbol"/>
              </a:rPr>
              <a:t>23</a:t>
            </a:r>
            <a:r>
              <a:rPr lang="en-CA" altLang="ja-JP" sz="2400" b="1" dirty="0">
                <a:latin typeface="Times New Roman"/>
                <a:sym typeface="Symbol"/>
              </a:rPr>
              <a:t>]. </a:t>
            </a:r>
          </a:p>
          <a:p>
            <a:pPr algn="just"/>
            <a:r>
              <a:rPr lang="en-CA" altLang="ja-JP" sz="2400" b="1" dirty="0">
                <a:latin typeface="Times New Roman"/>
                <a:sym typeface="Symbol"/>
              </a:rPr>
              <a:t>The corresponding complete quantity vectors are by q</a:t>
            </a:r>
            <a:r>
              <a:rPr lang="en-CA" altLang="ja-JP" sz="2400" b="1" baseline="30000" dirty="0">
                <a:latin typeface="Times New Roman"/>
                <a:sym typeface="Symbol"/>
              </a:rPr>
              <a:t>1</a:t>
            </a:r>
            <a:r>
              <a:rPr lang="ja-JP" altLang="en-US" sz="2400" b="1" dirty="0">
                <a:latin typeface="Times New Roman"/>
                <a:sym typeface="Symbol"/>
              </a:rPr>
              <a:t>  </a:t>
            </a:r>
            <a:r>
              <a:rPr lang="en-CA" altLang="ja-JP" sz="2400" b="1" dirty="0">
                <a:latin typeface="Times New Roman"/>
                <a:sym typeface="Symbol"/>
              </a:rPr>
              <a:t>[q</a:t>
            </a:r>
            <a:r>
              <a:rPr lang="en-CA" altLang="ja-JP" sz="2400" b="1" baseline="-25000" dirty="0">
                <a:latin typeface="Times New Roman"/>
                <a:sym typeface="Symbol"/>
              </a:rPr>
              <a:t>11</a:t>
            </a:r>
            <a:r>
              <a:rPr lang="en-CA" altLang="ja-JP" sz="2400" b="1" dirty="0">
                <a:latin typeface="Times New Roman"/>
                <a:sym typeface="Symbol"/>
              </a:rPr>
              <a:t>, q</a:t>
            </a:r>
            <a:r>
              <a:rPr lang="en-CA" altLang="ja-JP" sz="2400" b="1" baseline="-25000" dirty="0">
                <a:latin typeface="Times New Roman"/>
                <a:sym typeface="Symbol"/>
              </a:rPr>
              <a:t>12</a:t>
            </a:r>
            <a:r>
              <a:rPr lang="en-CA" altLang="ja-JP" sz="2400" b="1" dirty="0">
                <a:latin typeface="Times New Roman"/>
                <a:sym typeface="Symbol"/>
              </a:rPr>
              <a:t>, 0] and q</a:t>
            </a:r>
            <a:r>
              <a:rPr lang="en-CA" altLang="ja-JP" sz="2400" b="1" baseline="30000" dirty="0">
                <a:latin typeface="Times New Roman"/>
                <a:sym typeface="Symbol"/>
              </a:rPr>
              <a:t>2</a:t>
            </a:r>
            <a:r>
              <a:rPr lang="ja-JP" altLang="en-US" sz="2400" b="1" dirty="0">
                <a:latin typeface="Times New Roman"/>
                <a:sym typeface="Symbol"/>
              </a:rPr>
              <a:t>  </a:t>
            </a:r>
            <a:r>
              <a:rPr lang="en-CA" altLang="ja-JP" sz="2400" b="1" dirty="0">
                <a:latin typeface="Times New Roman"/>
                <a:sym typeface="Symbol"/>
              </a:rPr>
              <a:t>[q</a:t>
            </a:r>
            <a:r>
              <a:rPr lang="en-CA" altLang="ja-JP" sz="2400" b="1" baseline="-25000" dirty="0">
                <a:latin typeface="Times New Roman"/>
                <a:sym typeface="Symbol"/>
              </a:rPr>
              <a:t>21</a:t>
            </a:r>
            <a:r>
              <a:rPr lang="en-CA" altLang="ja-JP" sz="2400" b="1" dirty="0">
                <a:latin typeface="Times New Roman"/>
                <a:sym typeface="Symbol"/>
              </a:rPr>
              <a:t>, 0, q</a:t>
            </a:r>
            <a:r>
              <a:rPr lang="en-CA" altLang="ja-JP" sz="2400" b="1" baseline="-25000" dirty="0">
                <a:latin typeface="Times New Roman"/>
                <a:sym typeface="Symbol"/>
              </a:rPr>
              <a:t>23</a:t>
            </a:r>
            <a:r>
              <a:rPr lang="en-CA" altLang="ja-JP" sz="2400" b="1" dirty="0">
                <a:latin typeface="Times New Roman"/>
                <a:sym typeface="Symbol"/>
              </a:rPr>
              <a:t>].</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18</a:t>
            </a:fld>
            <a:endParaRPr lang="en-CA" dirty="0"/>
          </a:p>
        </p:txBody>
      </p:sp>
    </p:spTree>
    <p:extLst>
      <p:ext uri="{BB962C8B-B14F-4D97-AF65-F5344CB8AC3E}">
        <p14:creationId xmlns:p14="http://schemas.microsoft.com/office/powerpoint/2010/main" val="79872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fontScale="90000"/>
          </a:bodyPr>
          <a:lstStyle/>
          <a:p>
            <a:r>
              <a:rPr lang="en-CA" sz="2800" b="1" dirty="0">
                <a:solidFill>
                  <a:srgbClr val="000000"/>
                </a:solidFill>
                <a:latin typeface="Times New Roman"/>
                <a:cs typeface="Times New Roman"/>
              </a:rPr>
              <a:t>Two Methods for Computing Price and Quantity Levels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The period t aggregate quantity level </a:t>
            </a:r>
            <a:r>
              <a:rPr lang="en-CA" altLang="ja-JP" sz="2400" b="1" dirty="0" err="1">
                <a:latin typeface="Times New Roman"/>
              </a:rPr>
              <a:t>Q</a:t>
            </a:r>
            <a:r>
              <a:rPr lang="en-CA" altLang="ja-JP" sz="2400" b="1" baseline="30000" dirty="0" err="1">
                <a:latin typeface="Times New Roman"/>
              </a:rPr>
              <a:t>t</a:t>
            </a:r>
            <a:r>
              <a:rPr lang="ja-JP" altLang="en-US" sz="2400" b="1" dirty="0">
                <a:latin typeface="Times New Roman"/>
              </a:rPr>
              <a:t> </a:t>
            </a:r>
            <a:r>
              <a:rPr lang="en-CA" altLang="ja-JP" sz="2400" b="1" dirty="0">
                <a:latin typeface="Times New Roman"/>
              </a:rPr>
              <a:t>can be calculated </a:t>
            </a:r>
            <a:r>
              <a:rPr lang="en-CA" altLang="ja-JP" sz="2400" b="1" dirty="0">
                <a:solidFill>
                  <a:srgbClr val="FF0000"/>
                </a:solidFill>
                <a:latin typeface="Times New Roman"/>
              </a:rPr>
              <a:t>directly</a:t>
            </a:r>
            <a:r>
              <a:rPr lang="en-CA" altLang="ja-JP" sz="2400" b="1" dirty="0">
                <a:latin typeface="Times New Roman"/>
              </a:rPr>
              <a:t> using only information on </a:t>
            </a:r>
            <a:r>
              <a:rPr lang="en-CA" altLang="ja-JP" sz="2400" b="1" dirty="0" err="1">
                <a:latin typeface="Times New Roman"/>
              </a:rPr>
              <a:t>q</a:t>
            </a:r>
            <a:r>
              <a:rPr lang="en-CA" altLang="ja-JP" sz="2400" b="1" baseline="30000" dirty="0" err="1">
                <a:latin typeface="Times New Roman"/>
              </a:rPr>
              <a:t>t</a:t>
            </a:r>
            <a:r>
              <a:rPr lang="ja-JP" altLang="en-US" sz="2400" b="1" dirty="0">
                <a:latin typeface="Times New Roman"/>
              </a:rPr>
              <a:t> </a:t>
            </a:r>
            <a:r>
              <a:rPr lang="en-CA" altLang="ja-JP" sz="2400" b="1" dirty="0">
                <a:latin typeface="Times New Roman"/>
              </a:rPr>
              <a:t>and the vector of quality adjustment factors, </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 </a:t>
            </a:r>
            <a:r>
              <a:rPr lang="en-US" altLang="ja-JP" sz="2400" b="1" baseline="-25000" dirty="0">
                <a:latin typeface="Times New Roman"/>
                <a:sym typeface="Symbol"/>
              </a:rPr>
              <a:t>2</a:t>
            </a:r>
            <a:r>
              <a:rPr lang="en-US" altLang="ja-JP" sz="2400" b="1" dirty="0">
                <a:latin typeface="Times New Roman"/>
                <a:sym typeface="Symbol"/>
              </a:rPr>
              <a:t>, </a:t>
            </a:r>
            <a:r>
              <a:rPr lang="ja-JP" altLang="en-US" sz="2400" b="1" dirty="0">
                <a:latin typeface="Times New Roman"/>
                <a:sym typeface="Symbol"/>
              </a:rPr>
              <a:t></a:t>
            </a:r>
            <a:r>
              <a:rPr lang="en-CA" altLang="ja-JP" sz="2400" b="1" baseline="-25000" dirty="0">
                <a:latin typeface="Times New Roman"/>
                <a:sym typeface="Symbol"/>
              </a:rPr>
              <a:t>3</a:t>
            </a:r>
            <a:r>
              <a:rPr lang="en-CA" altLang="ja-JP" sz="2400" b="1" dirty="0">
                <a:latin typeface="Times New Roman"/>
                <a:sym typeface="Symbol"/>
              </a:rPr>
              <a:t>], or </a:t>
            </a:r>
            <a:r>
              <a:rPr lang="en-CA" altLang="ja-JP" sz="2400" b="1" dirty="0">
                <a:solidFill>
                  <a:srgbClr val="FF0000"/>
                </a:solidFill>
                <a:latin typeface="Times New Roman"/>
                <a:sym typeface="Symbol"/>
              </a:rPr>
              <a:t>indirectly</a:t>
            </a:r>
            <a:r>
              <a:rPr lang="en-CA" altLang="ja-JP" sz="2400" b="1" dirty="0">
                <a:latin typeface="Times New Roman"/>
                <a:sym typeface="Symbol"/>
              </a:rPr>
              <a:t> by deflating period t expenditure </a:t>
            </a:r>
            <a:r>
              <a:rPr lang="en-CA" altLang="ja-JP" sz="2400" b="1" dirty="0" err="1">
                <a:latin typeface="Times New Roman"/>
                <a:sym typeface="Symbol"/>
              </a:rPr>
              <a:t>v</a:t>
            </a:r>
            <a:r>
              <a:rPr lang="en-CA" altLang="ja-JP" sz="2400" b="1" baseline="-25000" dirty="0" err="1">
                <a:latin typeface="Times New Roman"/>
                <a:sym typeface="Symbol"/>
              </a:rPr>
              <a:t>t</a:t>
            </a:r>
            <a:r>
              <a:rPr lang="ja-JP" altLang="en-US" sz="2400" b="1" dirty="0">
                <a:latin typeface="Times New Roman"/>
                <a:sym typeface="Symbol"/>
              </a:rPr>
              <a:t>  </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by the estimated period t price level, P</a:t>
            </a:r>
            <a:r>
              <a:rPr lang="en-CA" altLang="ja-JP" sz="2400" b="1" baseline="30000" dirty="0">
                <a:latin typeface="Times New Roman"/>
                <a:sym typeface="Symbol"/>
              </a:rPr>
              <a:t>t</a:t>
            </a:r>
            <a:r>
              <a:rPr lang="en-CA" altLang="ja-JP" sz="2400" b="1" dirty="0">
                <a:latin typeface="Times New Roman"/>
                <a:sym typeface="Symbol"/>
              </a:rPr>
              <a:t>. </a:t>
            </a:r>
          </a:p>
          <a:p>
            <a:pPr algn="just"/>
            <a:r>
              <a:rPr lang="en-CA" altLang="ja-JP" sz="2400" b="1" dirty="0">
                <a:latin typeface="Times New Roman"/>
                <a:sym typeface="Symbol"/>
              </a:rPr>
              <a:t>Thus we have the following </a:t>
            </a:r>
            <a:r>
              <a:rPr lang="en-CA" altLang="ja-JP" sz="2400" b="1" dirty="0">
                <a:solidFill>
                  <a:srgbClr val="FF0000"/>
                </a:solidFill>
                <a:latin typeface="Times New Roman"/>
                <a:sym typeface="Symbol"/>
              </a:rPr>
              <a:t>two possible methods for constructing the </a:t>
            </a:r>
            <a:r>
              <a:rPr lang="en-CA" altLang="ja-JP" sz="2400" b="1" dirty="0" err="1">
                <a:solidFill>
                  <a:srgbClr val="FF0000"/>
                </a:solidFill>
                <a:latin typeface="Times New Roman"/>
                <a:sym typeface="Symbol"/>
              </a:rPr>
              <a:t>Q</a:t>
            </a:r>
            <a:r>
              <a:rPr lang="en-CA" altLang="ja-JP" sz="2400" b="1" baseline="30000" dirty="0" err="1">
                <a:solidFill>
                  <a:srgbClr val="FF0000"/>
                </a:solidFill>
                <a:latin typeface="Times New Roman"/>
                <a:sym typeface="Symbol"/>
              </a:rPr>
              <a:t>t</a:t>
            </a:r>
            <a:r>
              <a:rPr lang="en-CA" altLang="ja-JP" sz="2400" b="1" dirty="0">
                <a:latin typeface="Times New Roman"/>
                <a:sym typeface="Symbol"/>
              </a:rPr>
              <a:t>:</a:t>
            </a:r>
            <a:endParaRPr lang="ja-JP" altLang="en-US" sz="2400" b="1" dirty="0">
              <a:latin typeface="Times New Roman"/>
            </a:endParaRPr>
          </a:p>
          <a:p>
            <a:pPr marL="0" indent="0" algn="just">
              <a:buNone/>
            </a:pPr>
            <a:r>
              <a:rPr lang="en-US" altLang="ja-JP" sz="2400" b="1" dirty="0">
                <a:latin typeface="Times New Roman"/>
              </a:rPr>
              <a:t> (16) </a:t>
            </a:r>
            <a:r>
              <a:rPr lang="en-US" altLang="ja-JP" sz="2400" b="1" dirty="0" err="1">
                <a:latin typeface="Times New Roman"/>
              </a:rPr>
              <a:t>Q</a:t>
            </a:r>
            <a:r>
              <a:rPr lang="en-US" altLang="ja-JP" sz="2400" b="1" baseline="30000" dirty="0" err="1">
                <a:latin typeface="Times New Roman"/>
              </a:rPr>
              <a:t>t</a:t>
            </a:r>
            <a:r>
              <a:rPr lang="ja-JP" altLang="en-US" sz="2400" b="1" dirty="0">
                <a:latin typeface="Times New Roman"/>
              </a:rPr>
              <a:t> </a:t>
            </a:r>
            <a:r>
              <a:rPr lang="ja-JP" altLang="en-US" sz="2400" b="1" dirty="0">
                <a:latin typeface="Times New Roman"/>
                <a:sym typeface="Symbol"/>
              </a:rPr>
              <a:t>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or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 </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t = 1,2.</a:t>
            </a:r>
            <a:r>
              <a:rPr lang="ja-JP" altLang="en-US" sz="2400" b="1" dirty="0">
                <a:latin typeface="Times New Roman"/>
                <a:sym typeface="Symbol"/>
              </a:rPr>
              <a:t>   </a:t>
            </a:r>
            <a:endParaRPr lang="ja-JP" altLang="en-US" sz="2400" b="1" dirty="0">
              <a:latin typeface="Times New Roman"/>
            </a:endParaRPr>
          </a:p>
          <a:p>
            <a:r>
              <a:rPr lang="en-CA" altLang="ja-JP" sz="2400" b="1" dirty="0">
                <a:latin typeface="Times New Roman"/>
              </a:rPr>
              <a:t>However, using the complete price vectors p</a:t>
            </a:r>
            <a:r>
              <a:rPr lang="en-CA" altLang="ja-JP" sz="2400" b="1" baseline="30000" dirty="0">
                <a:latin typeface="Times New Roman"/>
              </a:rPr>
              <a:t>t</a:t>
            </a:r>
            <a:r>
              <a:rPr lang="ja-JP" altLang="en-US" sz="2400" b="1" dirty="0">
                <a:latin typeface="Times New Roman"/>
              </a:rPr>
              <a:t> </a:t>
            </a:r>
            <a:r>
              <a:rPr lang="en-US" altLang="ja-JP" sz="2400" b="1" dirty="0">
                <a:latin typeface="Times New Roman"/>
              </a:rPr>
              <a:t>with imputed prices</a:t>
            </a:r>
            <a:r>
              <a:rPr lang="ja-JP" altLang="en-US" sz="2400" b="1" dirty="0">
                <a:latin typeface="Times New Roman"/>
              </a:rPr>
              <a:t> </a:t>
            </a:r>
            <a:r>
              <a:rPr lang="en-CA" altLang="ja-JP" sz="2400" b="1" dirty="0">
                <a:latin typeface="Times New Roman"/>
              </a:rPr>
              <a:t>filling in for the missing prices, equations (12) hold exactly and thus it is straightforward to show that </a:t>
            </a:r>
            <a:r>
              <a:rPr lang="en-CA" altLang="ja-JP" sz="2400" b="1" dirty="0" err="1">
                <a:latin typeface="Times New Roman"/>
              </a:rPr>
              <a:t>Q</a:t>
            </a:r>
            <a:r>
              <a:rPr lang="en-CA" altLang="ja-JP" sz="2400" b="1" baseline="30000" dirty="0" err="1">
                <a:latin typeface="Times New Roman"/>
              </a:rPr>
              <a:t>t</a:t>
            </a: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for t = 1,2. </a:t>
            </a:r>
          </a:p>
          <a:p>
            <a:r>
              <a:rPr lang="en-CA" altLang="ja-JP" sz="2400" b="1" dirty="0">
                <a:latin typeface="Times New Roman"/>
                <a:sym typeface="Symbol"/>
              </a:rPr>
              <a:t>Thus it does not matter whether we use the direct or indirect method for calculating the quantity levels; </a:t>
            </a:r>
            <a:r>
              <a:rPr lang="en-CA" altLang="ja-JP" sz="2400" b="1" dirty="0">
                <a:solidFill>
                  <a:srgbClr val="FF0000"/>
                </a:solidFill>
                <a:latin typeface="Times New Roman"/>
                <a:sym typeface="Symbol"/>
              </a:rPr>
              <a:t>both methods give the same answer</a:t>
            </a:r>
            <a:r>
              <a:rPr lang="ja-JP" altLang="en-US" sz="2400" b="1" dirty="0">
                <a:solidFill>
                  <a:srgbClr val="FF0000"/>
                </a:solidFill>
                <a:latin typeface="Times New Roman"/>
                <a:sym typeface="Symbol"/>
              </a:rPr>
              <a:t> </a:t>
            </a:r>
            <a:r>
              <a:rPr lang="en-US" altLang="ja-JP" sz="2400" b="1" dirty="0">
                <a:solidFill>
                  <a:srgbClr val="FF0000"/>
                </a:solidFill>
                <a:latin typeface="Times New Roman"/>
                <a:sym typeface="Symbol"/>
              </a:rPr>
              <a:t>in this simple model</a:t>
            </a:r>
            <a:r>
              <a:rPr lang="en-US" altLang="ja-JP" sz="2400" b="1" dirty="0">
                <a:latin typeface="Times New Roman"/>
                <a:sym typeface="Symbol"/>
              </a:rPr>
              <a:t>.</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19</a:t>
            </a:fld>
            <a:endParaRPr lang="en-CA" dirty="0"/>
          </a:p>
        </p:txBody>
      </p:sp>
    </p:spTree>
    <p:extLst>
      <p:ext uri="{BB962C8B-B14F-4D97-AF65-F5344CB8AC3E}">
        <p14:creationId xmlns:p14="http://schemas.microsoft.com/office/powerpoint/2010/main" val="3994064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What is the quality adjustment problem from a statistical agency perspective?</a:t>
            </a:r>
          </a:p>
          <a:p>
            <a:pPr algn="just"/>
            <a:r>
              <a:rPr lang="en-CA" altLang="ja-JP" sz="2400" b="1" dirty="0">
                <a:latin typeface="Times New Roman"/>
              </a:rPr>
              <a:t>The problem boils down to this: a product is purchased in a prior period at a certain price. In the present period, a product with similar (but not exactly the same) characteristics has replaced the prior period product and it is sold at a certain price. What is the relative </a:t>
            </a:r>
            <a:r>
              <a:rPr lang="en-CA" altLang="ja-JP" sz="2400" b="1" dirty="0">
                <a:solidFill>
                  <a:srgbClr val="FF0000"/>
                </a:solidFill>
                <a:latin typeface="Times New Roman"/>
              </a:rPr>
              <a:t>utility</a:t>
            </a:r>
            <a:r>
              <a:rPr lang="en-CA" altLang="ja-JP" sz="2400" b="1" dirty="0">
                <a:latin typeface="Times New Roman"/>
              </a:rPr>
              <a:t> of a unit of the new product relative to a unit of the old product? </a:t>
            </a:r>
          </a:p>
          <a:p>
            <a:pPr algn="just"/>
            <a:r>
              <a:rPr lang="en-CA" altLang="ja-JP" sz="2400" b="1" dirty="0">
                <a:latin typeface="Times New Roman"/>
              </a:rPr>
              <a:t>It can be seen that there is no unambiguous answer to this question. There are many plausible methods for dealing with this problem.</a:t>
            </a:r>
          </a:p>
          <a:p>
            <a:pPr algn="just"/>
            <a:r>
              <a:rPr lang="en-CA" altLang="ja-JP" sz="2400" b="1" dirty="0">
                <a:latin typeface="Times New Roman"/>
              </a:rPr>
              <a:t>In this paper, I will attempt to place several quality adjustment methods into a common framework.</a:t>
            </a:r>
          </a:p>
          <a:p>
            <a:pPr algn="just"/>
            <a:r>
              <a:rPr lang="en-CA" altLang="ja-JP" sz="2400" b="1" dirty="0">
                <a:latin typeface="Times New Roman"/>
              </a:rPr>
              <a:t>This paper is Chapter 8 in the forthcoming </a:t>
            </a:r>
            <a:r>
              <a:rPr lang="en-CA" altLang="ja-JP" sz="2400" b="1" i="1" dirty="0">
                <a:latin typeface="Times New Roman"/>
              </a:rPr>
              <a:t>CPI Theory</a:t>
            </a:r>
            <a:r>
              <a:rPr lang="en-CA" altLang="ja-JP" sz="2400" b="1" dirty="0">
                <a:latin typeface="Times New Roman"/>
              </a:rPr>
              <a:t> volume. Draft chapters are available on the IMF CPI webpages. </a:t>
            </a:r>
          </a:p>
          <a:p>
            <a:pPr algn="just"/>
            <a:endParaRPr lang="en-CA" altLang="ja-JP" sz="2400" b="1" dirty="0">
              <a:latin typeface="Times New Roman"/>
            </a:endParaRPr>
          </a:p>
          <a:p>
            <a:pPr marL="0" indent="0" algn="just">
              <a:buNone/>
            </a:pPr>
            <a:endParaRPr lang="en-CA" altLang="ja-JP" sz="2400" b="1" dirty="0">
              <a:latin typeface="Times New Roman"/>
            </a:endParaRPr>
          </a:p>
          <a:p>
            <a:pPr marL="0" indent="0" algn="just">
              <a:buNone/>
            </a:pPr>
            <a:endParaRPr lang="en-CA" altLang="ja-JP" sz="2400" b="1" dirty="0">
              <a:latin typeface="Times New Roman"/>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a:t>
            </a:fld>
            <a:endParaRPr lang="en-CA" dirty="0"/>
          </a:p>
        </p:txBody>
      </p:sp>
    </p:spTree>
    <p:extLst>
      <p:ext uri="{BB962C8B-B14F-4D97-AF65-F5344CB8AC3E}">
        <p14:creationId xmlns:p14="http://schemas.microsoft.com/office/powerpoint/2010/main" val="3746204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fontScale="90000"/>
          </a:bodyPr>
          <a:lstStyle/>
          <a:p>
            <a:r>
              <a:rPr lang="en-CA" sz="2800" b="1" dirty="0">
                <a:latin typeface="Times New Roman"/>
                <a:ea typeface="MS Mincho"/>
              </a:rPr>
              <a:t>Time Product Dummy Regressions: The Case of No Missing Observations and Equal Weighting</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Let p</a:t>
            </a:r>
            <a:r>
              <a:rPr lang="en-US" altLang="ja-JP" sz="2400" b="1" baseline="30000" dirty="0">
                <a:latin typeface="Times New Roman"/>
              </a:rPr>
              <a:t>t</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t1</a:t>
            </a:r>
            <a:r>
              <a:rPr lang="en-US" altLang="ja-JP" sz="2400" b="1" dirty="0">
                <a:latin typeface="Times New Roman"/>
                <a:sym typeface="Symbol"/>
              </a:rPr>
              <a:t>,...,</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 and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 </a:t>
            </a:r>
            <a:r>
              <a:rPr lang="en-CA" altLang="ja-JP" sz="2400" b="1" dirty="0">
                <a:latin typeface="Times New Roman"/>
                <a:sym typeface="Symbol"/>
              </a:rPr>
              <a:t>[q</a:t>
            </a:r>
            <a:r>
              <a:rPr lang="en-CA" altLang="ja-JP" sz="2400" b="1" baseline="-25000" dirty="0">
                <a:latin typeface="Times New Roman"/>
                <a:sym typeface="Symbol"/>
              </a:rPr>
              <a:t>t1</a:t>
            </a:r>
            <a:r>
              <a:rPr lang="en-CA" altLang="ja-JP" sz="2400" b="1" dirty="0">
                <a:latin typeface="Times New Roman"/>
                <a:sym typeface="Symbol"/>
              </a:rPr>
              <a:t>,...,</a:t>
            </a:r>
            <a:r>
              <a:rPr lang="en-CA" altLang="ja-JP" sz="2400" b="1" dirty="0" err="1">
                <a:latin typeface="Times New Roman"/>
                <a:sym typeface="Symbol"/>
              </a:rPr>
              <a:t>q</a:t>
            </a:r>
            <a:r>
              <a:rPr lang="en-CA" altLang="ja-JP" sz="2400" b="1" baseline="-25000" dirty="0" err="1">
                <a:latin typeface="Times New Roman"/>
                <a:sym typeface="Symbol"/>
              </a:rPr>
              <a:t>tN</a:t>
            </a:r>
            <a:r>
              <a:rPr lang="en-CA" altLang="ja-JP" sz="2400" b="1" dirty="0">
                <a:latin typeface="Times New Roman"/>
                <a:sym typeface="Symbol"/>
              </a:rPr>
              <a:t>] denote the price and quantity vectors for time periods t = 1,...,T. </a:t>
            </a:r>
          </a:p>
          <a:p>
            <a:pPr algn="just"/>
            <a:r>
              <a:rPr lang="en-CA" altLang="ja-JP" sz="2400" b="1" dirty="0">
                <a:latin typeface="Times New Roman"/>
                <a:sym typeface="Symbol"/>
              </a:rPr>
              <a:t>Initially, we assume that there are </a:t>
            </a:r>
            <a:r>
              <a:rPr lang="en-CA" altLang="ja-JP" sz="2400" b="1" dirty="0">
                <a:solidFill>
                  <a:srgbClr val="FF0000"/>
                </a:solidFill>
                <a:latin typeface="Times New Roman"/>
                <a:sym typeface="Symbol"/>
              </a:rPr>
              <a:t>no missing prices </a:t>
            </a:r>
            <a:r>
              <a:rPr lang="en-CA" altLang="ja-JP" sz="2400" b="1" dirty="0">
                <a:latin typeface="Times New Roman"/>
                <a:sym typeface="Symbol"/>
              </a:rPr>
              <a:t>or quantities so that all NT prices and quantities are positive. </a:t>
            </a:r>
          </a:p>
          <a:p>
            <a:pPr algn="just"/>
            <a:r>
              <a:rPr lang="en-CA" altLang="ja-JP" sz="2400" b="1" dirty="0">
                <a:latin typeface="Times New Roman"/>
                <a:sym typeface="Symbol"/>
              </a:rPr>
              <a:t>We assume that the quantity aggregator function f(q) is the following </a:t>
            </a:r>
            <a:r>
              <a:rPr lang="en-CA" altLang="ja-JP" sz="2400" b="1" dirty="0">
                <a:solidFill>
                  <a:srgbClr val="FF0000"/>
                </a:solidFill>
                <a:latin typeface="Times New Roman"/>
                <a:sym typeface="Symbol"/>
              </a:rPr>
              <a:t>linear function</a:t>
            </a:r>
            <a:r>
              <a:rPr lang="en-CA" altLang="ja-JP" sz="2400" b="1" dirty="0">
                <a:latin typeface="Times New Roman"/>
                <a:sym typeface="Symbol"/>
              </a:rPr>
              <a:t>:</a:t>
            </a:r>
            <a:endParaRPr lang="ja-JP" altLang="en-US" sz="2400" b="1" dirty="0">
              <a:latin typeface="Times New Roman"/>
            </a:endParaRPr>
          </a:p>
          <a:p>
            <a:pPr marL="0" indent="0" algn="just">
              <a:buNone/>
            </a:pPr>
            <a:r>
              <a:rPr lang="en-US" altLang="ja-JP" sz="2400" b="1" dirty="0">
                <a:latin typeface="Times New Roman"/>
              </a:rPr>
              <a:t>(27) f(q) </a:t>
            </a:r>
            <a:r>
              <a:rPr lang="ja-JP" altLang="en-US" sz="2400" b="1" dirty="0">
                <a:latin typeface="Times New Roman"/>
                <a:sym typeface="Symbol"/>
              </a:rPr>
              <a:t> </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err="1">
                <a:latin typeface="Times New Roman"/>
                <a:sym typeface="Symbol"/>
              </a:rPr>
              <a:t>n</a:t>
            </a:r>
            <a:r>
              <a:rPr lang="en-US" altLang="ja-JP" sz="2400" b="1" dirty="0" err="1">
                <a:latin typeface="Times New Roman"/>
                <a:sym typeface="Symbol"/>
              </a:rPr>
              <a:t>p</a:t>
            </a:r>
            <a:r>
              <a:rPr lang="en-US" altLang="ja-JP" sz="2400" b="1" baseline="-25000" dirty="0" err="1">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dirty="0">
                <a:latin typeface="Times New Roman"/>
                <a:sym typeface="Symbol"/>
              </a:rPr>
              <a:t>q</a:t>
            </a:r>
            <a:endParaRPr lang="ja-JP" altLang="en-US" sz="2400" b="1" dirty="0">
              <a:latin typeface="Times New Roman"/>
            </a:endParaRPr>
          </a:p>
          <a:p>
            <a:r>
              <a:rPr lang="en-US" altLang="ja-JP" sz="2400" b="1" dirty="0">
                <a:latin typeface="Times New Roman"/>
              </a:rPr>
              <a:t>where the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are positive parameters, which can be interpreted as </a:t>
            </a:r>
            <a:r>
              <a:rPr lang="en-CA" altLang="ja-JP" sz="2400" b="1" dirty="0">
                <a:solidFill>
                  <a:srgbClr val="FF0000"/>
                </a:solidFill>
                <a:latin typeface="Times New Roman"/>
                <a:sym typeface="Symbol"/>
              </a:rPr>
              <a:t>quality adjustment factors</a:t>
            </a:r>
            <a:r>
              <a:rPr lang="en-CA" altLang="ja-JP" sz="2400" b="1" dirty="0">
                <a:latin typeface="Times New Roman"/>
                <a:sym typeface="Symbol"/>
              </a:rPr>
              <a:t>. </a:t>
            </a:r>
          </a:p>
          <a:p>
            <a:r>
              <a:rPr lang="en-CA" altLang="ja-JP" sz="2400" b="1" dirty="0">
                <a:latin typeface="Times New Roman"/>
                <a:sym typeface="Symbol"/>
              </a:rPr>
              <a:t>Under the assumption of maximizing behavior on the part of purchasers of the N commodities, assumption (27) applied to equations (10) imply that the following NT equations should hold exactly:</a:t>
            </a:r>
          </a:p>
        </p:txBody>
      </p:sp>
      <p:sp>
        <p:nvSpPr>
          <p:cNvPr id="4" name="Slide Number Placeholder 3"/>
          <p:cNvSpPr>
            <a:spLocks noGrp="1"/>
          </p:cNvSpPr>
          <p:nvPr>
            <p:ph type="sldNum" sz="quarter" idx="12"/>
          </p:nvPr>
        </p:nvSpPr>
        <p:spPr/>
        <p:txBody>
          <a:bodyPr/>
          <a:lstStyle/>
          <a:p>
            <a:fld id="{3FD4EE1D-E21F-4A6E-B4C6-0FD3B961D2BF}" type="slidenum">
              <a:rPr lang="en-CA" smtClean="0"/>
              <a:t>20</a:t>
            </a:fld>
            <a:endParaRPr lang="en-CA" dirty="0"/>
          </a:p>
        </p:txBody>
      </p:sp>
    </p:spTree>
    <p:extLst>
      <p:ext uri="{BB962C8B-B14F-4D97-AF65-F5344CB8AC3E}">
        <p14:creationId xmlns:p14="http://schemas.microsoft.com/office/powerpoint/2010/main" val="1183696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500" b="1" dirty="0">
                <a:solidFill>
                  <a:srgbClr val="000000"/>
                </a:solidFill>
                <a:latin typeface="Times New Roman"/>
                <a:ea typeface="MS Mincho"/>
              </a:rPr>
              <a:t>Time Product Dummy Regressions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marL="0" indent="0" algn="just">
              <a:buNone/>
            </a:pPr>
            <a:r>
              <a:rPr lang="en-US" altLang="ja-JP" sz="2600" b="1" dirty="0">
                <a:latin typeface="Times New Roman" panose="02020603050405020304" pitchFamily="18" charset="0"/>
                <a:cs typeface="Times New Roman" panose="02020603050405020304" pitchFamily="18" charset="0"/>
              </a:rPr>
              <a:t>(28) p</a:t>
            </a:r>
            <a:r>
              <a:rPr lang="en-US" altLang="ja-JP" sz="2600" b="1" baseline="-25000" dirty="0">
                <a:latin typeface="Times New Roman" panose="02020603050405020304" pitchFamily="18" charset="0"/>
                <a:cs typeface="Times New Roman" panose="02020603050405020304" pitchFamily="18" charset="0"/>
              </a:rPr>
              <a:t>tn</a:t>
            </a:r>
            <a:r>
              <a:rPr lang="ja-JP" altLang="en-US" sz="2600" b="1" dirty="0">
                <a:latin typeface="Times New Roman" panose="02020603050405020304" pitchFamily="18" charset="0"/>
                <a:cs typeface="Times New Roman" panose="02020603050405020304" pitchFamily="18" charset="0"/>
              </a:rPr>
              <a:t> </a:t>
            </a:r>
            <a:r>
              <a:rPr lang="en-US" altLang="ja-JP" sz="2600" b="1" dirty="0">
                <a:latin typeface="Times New Roman" panose="02020603050405020304" pitchFamily="18" charset="0"/>
                <a:cs typeface="Times New Roman" panose="02020603050405020304" pitchFamily="18" charset="0"/>
              </a:rPr>
              <a:t>= </a:t>
            </a:r>
            <a:r>
              <a:rPr lang="ja-JP" altLang="en-US" sz="2600" b="1" dirty="0">
                <a:latin typeface="Times New Roman" panose="02020603050405020304" pitchFamily="18" charset="0"/>
                <a:cs typeface="Times New Roman" panose="02020603050405020304" pitchFamily="18" charset="0"/>
                <a:sym typeface="Symbol"/>
              </a:rPr>
              <a:t></a:t>
            </a:r>
            <a:r>
              <a:rPr lang="en-US" altLang="ja-JP" sz="2600" b="1" baseline="-25000" dirty="0">
                <a:latin typeface="Times New Roman" panose="02020603050405020304" pitchFamily="18" charset="0"/>
                <a:cs typeface="Times New Roman" panose="02020603050405020304" pitchFamily="18" charset="0"/>
                <a:sym typeface="Symbol"/>
              </a:rPr>
              <a:t>t</a:t>
            </a:r>
            <a:r>
              <a:rPr lang="ja-JP" altLang="en-US" sz="2600" b="1" dirty="0">
                <a:latin typeface="Times New Roman" panose="02020603050405020304" pitchFamily="18" charset="0"/>
                <a:cs typeface="Times New Roman" panose="02020603050405020304" pitchFamily="18" charset="0"/>
                <a:sym typeface="Symbol"/>
              </a:rPr>
              <a:t></a:t>
            </a:r>
            <a:r>
              <a:rPr lang="en-US" altLang="ja-JP" sz="2600" b="1" baseline="-25000" dirty="0">
                <a:latin typeface="Times New Roman" panose="02020603050405020304" pitchFamily="18" charset="0"/>
                <a:cs typeface="Times New Roman" panose="02020603050405020304" pitchFamily="18" charset="0"/>
                <a:sym typeface="Symbol"/>
              </a:rPr>
              <a:t>n</a:t>
            </a:r>
            <a:r>
              <a:rPr lang="ja-JP" altLang="en-US" sz="2600" b="1" dirty="0">
                <a:latin typeface="Times New Roman" panose="02020603050405020304" pitchFamily="18" charset="0"/>
                <a:cs typeface="Times New Roman" panose="02020603050405020304" pitchFamily="18" charset="0"/>
                <a:sym typeface="Symbol"/>
              </a:rPr>
              <a:t> </a:t>
            </a:r>
            <a:r>
              <a:rPr lang="en-US" altLang="ja-JP" sz="2600" b="1" dirty="0">
                <a:latin typeface="Times New Roman" panose="02020603050405020304" pitchFamily="18" charset="0"/>
                <a:cs typeface="Times New Roman" panose="02020603050405020304" pitchFamily="18" charset="0"/>
                <a:sym typeface="Symbol"/>
              </a:rPr>
              <a:t>;</a:t>
            </a:r>
            <a:r>
              <a:rPr lang="ja-JP" altLang="en-US" sz="2600" b="1" dirty="0">
                <a:latin typeface="Times New Roman" panose="02020603050405020304" pitchFamily="18" charset="0"/>
                <a:cs typeface="Times New Roman" panose="02020603050405020304" pitchFamily="18" charset="0"/>
                <a:sym typeface="Symbol"/>
              </a:rPr>
              <a:t>  </a:t>
            </a:r>
            <a:r>
              <a:rPr lang="fr-FR" altLang="ja-JP" sz="2600" b="1" dirty="0">
                <a:latin typeface="Times New Roman" panose="02020603050405020304" pitchFamily="18" charset="0"/>
                <a:cs typeface="Times New Roman" panose="02020603050405020304" pitchFamily="18" charset="0"/>
                <a:sym typeface="Symbol"/>
              </a:rPr>
              <a:t>n = 1,...,N; t = 1,...,T</a:t>
            </a:r>
            <a:endParaRPr lang="ja-JP" altLang="en-US" sz="2600" b="1" dirty="0">
              <a:latin typeface="Times New Roman" panose="02020603050405020304" pitchFamily="18" charset="0"/>
              <a:cs typeface="Times New Roman" panose="02020603050405020304" pitchFamily="18" charset="0"/>
            </a:endParaRPr>
          </a:p>
          <a:p>
            <a:pPr algn="just"/>
            <a:r>
              <a:rPr lang="en-CA" altLang="ja-JP" sz="2600" b="1" dirty="0">
                <a:latin typeface="Times New Roman" panose="02020603050405020304" pitchFamily="18" charset="0"/>
                <a:cs typeface="Times New Roman" panose="02020603050405020304" pitchFamily="18" charset="0"/>
              </a:rPr>
              <a:t>where we have redefined the period t price levels </a:t>
            </a:r>
            <a:r>
              <a:rPr lang="en-CA" altLang="ja-JP" sz="2600" b="1" dirty="0">
                <a:solidFill>
                  <a:srgbClr val="FF0000"/>
                </a:solidFill>
                <a:latin typeface="Times New Roman" panose="02020603050405020304" pitchFamily="18" charset="0"/>
                <a:cs typeface="Times New Roman" panose="02020603050405020304" pitchFamily="18" charset="0"/>
              </a:rPr>
              <a:t>P</a:t>
            </a:r>
            <a:r>
              <a:rPr lang="en-CA" altLang="ja-JP" sz="2600" b="1" baseline="30000" dirty="0">
                <a:solidFill>
                  <a:srgbClr val="FF0000"/>
                </a:solidFill>
                <a:latin typeface="Times New Roman" panose="02020603050405020304" pitchFamily="18" charset="0"/>
                <a:cs typeface="Times New Roman" panose="02020603050405020304" pitchFamily="18" charset="0"/>
              </a:rPr>
              <a:t>t</a:t>
            </a:r>
            <a:r>
              <a:rPr lang="ja-JP" altLang="en-US" sz="2600" b="1" dirty="0">
                <a:latin typeface="Times New Roman" panose="02020603050405020304" pitchFamily="18" charset="0"/>
                <a:cs typeface="Times New Roman" panose="02020603050405020304" pitchFamily="18" charset="0"/>
              </a:rPr>
              <a:t> </a:t>
            </a:r>
            <a:r>
              <a:rPr lang="en-CA" altLang="ja-JP" sz="2600" b="1" dirty="0">
                <a:latin typeface="Times New Roman" panose="02020603050405020304" pitchFamily="18" charset="0"/>
                <a:cs typeface="Times New Roman" panose="02020603050405020304" pitchFamily="18" charset="0"/>
              </a:rPr>
              <a:t>in equations (10) as the parameters </a:t>
            </a:r>
            <a:r>
              <a:rPr lang="ja-JP" altLang="en-US" sz="2600" b="1" dirty="0">
                <a:solidFill>
                  <a:srgbClr val="FF0000"/>
                </a:solidFill>
                <a:latin typeface="Times New Roman" panose="02020603050405020304" pitchFamily="18" charset="0"/>
                <a:cs typeface="Times New Roman" panose="02020603050405020304" pitchFamily="18" charset="0"/>
                <a:sym typeface="Symbol"/>
              </a:rPr>
              <a:t></a:t>
            </a:r>
            <a:r>
              <a:rPr lang="en-US" altLang="ja-JP" sz="2600" b="1" baseline="-25000" dirty="0">
                <a:solidFill>
                  <a:srgbClr val="FF0000"/>
                </a:solidFill>
                <a:latin typeface="Times New Roman" panose="02020603050405020304" pitchFamily="18" charset="0"/>
                <a:cs typeface="Times New Roman" panose="02020603050405020304" pitchFamily="18" charset="0"/>
                <a:sym typeface="Symbol"/>
              </a:rPr>
              <a:t>t</a:t>
            </a:r>
            <a:r>
              <a:rPr lang="ja-JP" altLang="en-US" sz="2600" b="1" dirty="0">
                <a:latin typeface="Times New Roman" panose="02020603050405020304" pitchFamily="18" charset="0"/>
                <a:cs typeface="Times New Roman" panose="02020603050405020304" pitchFamily="18" charset="0"/>
                <a:sym typeface="Symbol"/>
              </a:rPr>
              <a:t> </a:t>
            </a:r>
            <a:r>
              <a:rPr lang="en-US" altLang="ja-JP" sz="2600" b="1" dirty="0">
                <a:latin typeface="Times New Roman" panose="02020603050405020304" pitchFamily="18" charset="0"/>
                <a:cs typeface="Times New Roman" panose="02020603050405020304" pitchFamily="18" charset="0"/>
                <a:sym typeface="Symbol"/>
              </a:rPr>
              <a:t>for t = 1,...,T. </a:t>
            </a:r>
            <a:endParaRPr lang="ja-JP" altLang="en-US" sz="2600" b="1" dirty="0">
              <a:latin typeface="Times New Roman" panose="02020603050405020304" pitchFamily="18" charset="0"/>
              <a:cs typeface="Times New Roman" panose="02020603050405020304" pitchFamily="18" charset="0"/>
            </a:endParaRPr>
          </a:p>
          <a:p>
            <a:pPr algn="just"/>
            <a:r>
              <a:rPr lang="en-CA" altLang="ja-JP" sz="2600" b="1" dirty="0">
                <a:latin typeface="Times New Roman" panose="02020603050405020304" pitchFamily="18" charset="0"/>
                <a:cs typeface="Times New Roman" panose="02020603050405020304" pitchFamily="18" charset="0"/>
              </a:rPr>
              <a:t>Note that equations (28) form the basis for the </a:t>
            </a:r>
            <a:r>
              <a:rPr lang="en-CA" altLang="ja-JP" sz="2600" b="1" i="1" dirty="0">
                <a:solidFill>
                  <a:srgbClr val="FF0000"/>
                </a:solidFill>
                <a:latin typeface="Times New Roman" panose="02020603050405020304" pitchFamily="18" charset="0"/>
                <a:cs typeface="Times New Roman" panose="02020603050405020304" pitchFamily="18" charset="0"/>
              </a:rPr>
              <a:t>time dummy hedonic regression model</a:t>
            </a:r>
            <a:r>
              <a:rPr lang="ja-JP" altLang="en-US" sz="2600" b="1" dirty="0">
                <a:solidFill>
                  <a:srgbClr val="FF0000"/>
                </a:solidFill>
                <a:latin typeface="Times New Roman" panose="02020603050405020304" pitchFamily="18" charset="0"/>
                <a:cs typeface="Times New Roman" panose="02020603050405020304" pitchFamily="18" charset="0"/>
              </a:rPr>
              <a:t> </a:t>
            </a:r>
            <a:r>
              <a:rPr lang="en-CA" altLang="ja-JP" sz="2600" b="1" dirty="0">
                <a:latin typeface="Times New Roman" panose="02020603050405020304" pitchFamily="18" charset="0"/>
                <a:cs typeface="Times New Roman" panose="02020603050405020304" pitchFamily="18" charset="0"/>
              </a:rPr>
              <a:t>which is due to Court (1939).</a:t>
            </a:r>
            <a:r>
              <a:rPr lang="ja-JP" altLang="en-US" sz="2600" b="1" dirty="0">
                <a:latin typeface="Times New Roman" panose="02020603050405020304" pitchFamily="18" charset="0"/>
                <a:cs typeface="Times New Roman" panose="02020603050405020304" pitchFamily="18" charset="0"/>
              </a:rPr>
              <a:t> </a:t>
            </a:r>
            <a:r>
              <a:rPr lang="en-CA" altLang="ja-JP" sz="2600" b="1" dirty="0">
                <a:latin typeface="Times New Roman" panose="02020603050405020304" pitchFamily="18" charset="0"/>
                <a:cs typeface="Times New Roman" panose="02020603050405020304" pitchFamily="18" charset="0"/>
              </a:rPr>
              <a:t>Note that these equations are a special case of the model of consumer behavior that was explained in section 2 above. </a:t>
            </a:r>
            <a:endParaRPr lang="ja-JP" altLang="en-US" sz="2600" b="1" dirty="0">
              <a:latin typeface="Times New Roman" panose="02020603050405020304" pitchFamily="18" charset="0"/>
              <a:cs typeface="Times New Roman" panose="02020603050405020304" pitchFamily="18" charset="0"/>
            </a:endParaRPr>
          </a:p>
          <a:p>
            <a:r>
              <a:rPr lang="en-CA" altLang="ja-JP" sz="2600" b="1" dirty="0">
                <a:latin typeface="Times New Roman" panose="02020603050405020304" pitchFamily="18" charset="0"/>
                <a:cs typeface="Times New Roman" panose="02020603050405020304" pitchFamily="18" charset="0"/>
              </a:rPr>
              <a:t>At this point, it is necessary to point out that our consumer theory derivation of equations (28) is not accepted by all economists. Rosen (1974),</a:t>
            </a:r>
            <a:r>
              <a:rPr lang="ja-JP" altLang="en-US" sz="2600" b="1" dirty="0">
                <a:latin typeface="Times New Roman" panose="02020603050405020304" pitchFamily="18" charset="0"/>
                <a:cs typeface="Times New Roman" panose="02020603050405020304" pitchFamily="18" charset="0"/>
              </a:rPr>
              <a:t> </a:t>
            </a:r>
            <a:r>
              <a:rPr lang="en-US" altLang="ja-JP" sz="2600" b="1" dirty="0">
                <a:latin typeface="Times New Roman" panose="02020603050405020304" pitchFamily="18" charset="0"/>
                <a:cs typeface="Times New Roman" panose="02020603050405020304" pitchFamily="18" charset="0"/>
              </a:rPr>
              <a:t>Triplett (1987) and</a:t>
            </a:r>
            <a:r>
              <a:rPr lang="ja-JP" altLang="en-US" sz="2600" b="1" dirty="0">
                <a:latin typeface="Times New Roman" panose="02020603050405020304" pitchFamily="18" charset="0"/>
                <a:cs typeface="Times New Roman" panose="02020603050405020304" pitchFamily="18" charset="0"/>
              </a:rPr>
              <a:t> </a:t>
            </a:r>
            <a:r>
              <a:rPr lang="en-US" altLang="ja-JP" sz="2600" b="1" dirty="0" err="1">
                <a:latin typeface="Times New Roman" panose="02020603050405020304" pitchFamily="18" charset="0"/>
                <a:cs typeface="Times New Roman" panose="02020603050405020304" pitchFamily="18" charset="0"/>
              </a:rPr>
              <a:t>Pakes</a:t>
            </a:r>
            <a:r>
              <a:rPr lang="en-US" altLang="ja-JP" sz="2600" b="1" dirty="0">
                <a:latin typeface="Times New Roman" panose="02020603050405020304" pitchFamily="18" charset="0"/>
                <a:cs typeface="Times New Roman" panose="02020603050405020304" pitchFamily="18" charset="0"/>
              </a:rPr>
              <a:t> (2001) h</a:t>
            </a:r>
            <a:r>
              <a:rPr lang="en-CA" altLang="ja-JP" sz="2400" b="1" dirty="0" err="1">
                <a:latin typeface="Times New Roman"/>
              </a:rPr>
              <a:t>ave</a:t>
            </a:r>
            <a:r>
              <a:rPr lang="en-CA" altLang="ja-JP" sz="2400" b="1" dirty="0">
                <a:latin typeface="Times New Roman"/>
              </a:rPr>
              <a:t> argued for a more general approach to the derivation of hedonic regression models that is based on </a:t>
            </a:r>
            <a:r>
              <a:rPr lang="en-CA" altLang="ja-JP" sz="2400" b="1" dirty="0">
                <a:solidFill>
                  <a:srgbClr val="FF0000"/>
                </a:solidFill>
                <a:latin typeface="Times New Roman"/>
              </a:rPr>
              <a:t>supply conditions </a:t>
            </a:r>
            <a:r>
              <a:rPr lang="en-CA" altLang="ja-JP" sz="2400" b="1" dirty="0">
                <a:latin typeface="Times New Roman"/>
              </a:rPr>
              <a:t>as well as on </a:t>
            </a:r>
            <a:r>
              <a:rPr lang="en-CA" altLang="ja-JP" sz="2400" b="1" dirty="0">
                <a:solidFill>
                  <a:srgbClr val="FF0000"/>
                </a:solidFill>
                <a:latin typeface="Times New Roman"/>
              </a:rPr>
              <a:t>demand conditions</a:t>
            </a:r>
            <a:r>
              <a:rPr lang="en-CA" altLang="ja-JP" sz="2400" b="1" dirty="0">
                <a:latin typeface="Times New Roman"/>
              </a:rPr>
              <a:t>.</a:t>
            </a:r>
            <a:r>
              <a:rPr lang="ja-JP" altLang="en-US" sz="2400" b="1" dirty="0">
                <a:latin typeface="Times New Roman"/>
              </a:rPr>
              <a:t> </a:t>
            </a:r>
            <a:r>
              <a:rPr lang="en-US" altLang="ja-JP" sz="2400" b="1" dirty="0">
                <a:solidFill>
                  <a:srgbClr val="FF0000"/>
                </a:solidFill>
                <a:latin typeface="Times New Roman"/>
              </a:rPr>
              <a:t>The present</a:t>
            </a:r>
            <a:r>
              <a:rPr lang="ja-JP" altLang="en-US" sz="2400" b="1" dirty="0">
                <a:solidFill>
                  <a:srgbClr val="FF0000"/>
                </a:solidFill>
                <a:latin typeface="Times New Roman"/>
              </a:rPr>
              <a:t> </a:t>
            </a:r>
            <a:r>
              <a:rPr lang="en-US" altLang="ja-JP" sz="2400" b="1" dirty="0">
                <a:solidFill>
                  <a:srgbClr val="FF0000"/>
                </a:solidFill>
                <a:latin typeface="Times New Roman"/>
              </a:rPr>
              <a:t>approach is obviously</a:t>
            </a:r>
            <a:r>
              <a:rPr lang="ja-JP" altLang="en-US" sz="2400" b="1" dirty="0">
                <a:solidFill>
                  <a:srgbClr val="FF0000"/>
                </a:solidFill>
                <a:latin typeface="Times New Roman"/>
              </a:rPr>
              <a:t> </a:t>
            </a:r>
            <a:r>
              <a:rPr lang="en-CA" altLang="ja-JP" sz="2400" b="1" dirty="0">
                <a:solidFill>
                  <a:srgbClr val="FF0000"/>
                </a:solidFill>
                <a:latin typeface="Times New Roman"/>
              </a:rPr>
              <a:t>based on consumer demands and preferences only</a:t>
            </a:r>
            <a:r>
              <a:rPr lang="en-CA" altLang="ja-JP" sz="2400" b="1" dirty="0">
                <a:latin typeface="Times New Roman"/>
              </a:rPr>
              <a:t>. </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21</a:t>
            </a:fld>
            <a:endParaRPr lang="en-CA" dirty="0"/>
          </a:p>
        </p:txBody>
      </p:sp>
    </p:spTree>
    <p:extLst>
      <p:ext uri="{BB962C8B-B14F-4D97-AF65-F5344CB8AC3E}">
        <p14:creationId xmlns:p14="http://schemas.microsoft.com/office/powerpoint/2010/main" val="2940837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500" b="1" dirty="0">
                <a:solidFill>
                  <a:srgbClr val="000000"/>
                </a:solidFill>
                <a:latin typeface="Times New Roman"/>
                <a:ea typeface="MS Mincho"/>
              </a:rPr>
              <a:t>Time Product Dummy Regressions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Empirically, equations (28) are unlikely to hold exactly. </a:t>
            </a:r>
          </a:p>
          <a:p>
            <a:pPr algn="just"/>
            <a:r>
              <a:rPr lang="en-CA" altLang="ja-JP" sz="2400" b="1" dirty="0">
                <a:latin typeface="Times New Roman"/>
              </a:rPr>
              <a:t>Thus we assume that the exact model defined by (28) holds only to</a:t>
            </a:r>
            <a:r>
              <a:rPr lang="ja-JP" altLang="en-US" sz="2400" b="1" dirty="0">
                <a:latin typeface="Times New Roman"/>
              </a:rPr>
              <a:t> </a:t>
            </a:r>
            <a:r>
              <a:rPr lang="en-CA" altLang="ja-JP" sz="2400" b="1" dirty="0">
                <a:latin typeface="Times New Roman"/>
              </a:rPr>
              <a:t>some degree of approximation and so</a:t>
            </a:r>
            <a:r>
              <a:rPr lang="ja-JP" altLang="en-US" sz="2400" b="1" dirty="0">
                <a:latin typeface="Times New Roman"/>
              </a:rPr>
              <a:t> </a:t>
            </a:r>
            <a:r>
              <a:rPr lang="en-CA" altLang="ja-JP" sz="2400" b="1" dirty="0">
                <a:latin typeface="Times New Roman"/>
              </a:rPr>
              <a:t>error terms, </a:t>
            </a:r>
            <a:r>
              <a:rPr lang="en-CA" altLang="ja-JP" sz="2400" b="1" dirty="0" err="1">
                <a:latin typeface="Times New Roman"/>
              </a:rPr>
              <a:t>e</a:t>
            </a:r>
            <a:r>
              <a:rPr lang="en-CA" altLang="ja-JP" sz="2400" b="1" baseline="-25000" dirty="0" err="1">
                <a:latin typeface="Times New Roman"/>
              </a:rPr>
              <a:t>tn</a:t>
            </a:r>
            <a:r>
              <a:rPr lang="en-CA" altLang="ja-JP" sz="2400" b="1" dirty="0">
                <a:latin typeface="Times New Roman"/>
              </a:rPr>
              <a:t>, are added to the right hand sides of equations (28). </a:t>
            </a:r>
          </a:p>
          <a:p>
            <a:pPr algn="just"/>
            <a:r>
              <a:rPr lang="en-CA" altLang="ja-JP" sz="2400" b="1" dirty="0">
                <a:latin typeface="Times New Roman"/>
              </a:rPr>
              <a:t>Here are the </a:t>
            </a:r>
            <a:r>
              <a:rPr lang="en-CA" altLang="ja-JP" sz="2400" b="1" dirty="0">
                <a:solidFill>
                  <a:srgbClr val="FF0000"/>
                </a:solidFill>
                <a:latin typeface="Times New Roman"/>
              </a:rPr>
              <a:t>two key questions </a:t>
            </a:r>
            <a:r>
              <a:rPr lang="en-CA" altLang="ja-JP" sz="2400" b="1" dirty="0">
                <a:latin typeface="Times New Roman"/>
              </a:rPr>
              <a:t>that are addressed in the paper:</a:t>
            </a:r>
          </a:p>
          <a:p>
            <a:pPr marL="0" indent="0" algn="just">
              <a:buNone/>
            </a:pPr>
            <a:r>
              <a:rPr lang="en-CA" altLang="ja-JP" sz="2400" b="1" dirty="0">
                <a:latin typeface="Times New Roman"/>
              </a:rPr>
              <a:t>     (i) How exactly are the error terms to be introduced into the</a:t>
            </a:r>
          </a:p>
          <a:p>
            <a:pPr marL="0" indent="0" algn="just">
              <a:buNone/>
            </a:pPr>
            <a:r>
              <a:rPr lang="en-CA" altLang="ja-JP" sz="2400" b="1" dirty="0">
                <a:latin typeface="Times New Roman"/>
              </a:rPr>
              <a:t>     exact equations (28)?</a:t>
            </a:r>
          </a:p>
          <a:p>
            <a:pPr marL="0" indent="0" algn="just">
              <a:buNone/>
            </a:pPr>
            <a:r>
              <a:rPr lang="en-CA" altLang="ja-JP" sz="2400" b="1" dirty="0">
                <a:latin typeface="Times New Roman"/>
              </a:rPr>
              <a:t>     (ii) Should we weight equations (28) according to their economic</a:t>
            </a:r>
          </a:p>
          <a:p>
            <a:pPr marL="0" indent="0" algn="just">
              <a:buNone/>
            </a:pPr>
            <a:r>
              <a:rPr lang="en-CA" altLang="ja-JP" sz="2400" b="1" dirty="0">
                <a:latin typeface="Times New Roman"/>
              </a:rPr>
              <a:t>     importance and if so, what weights should be used?</a:t>
            </a:r>
          </a:p>
          <a:p>
            <a:pPr algn="just"/>
            <a:r>
              <a:rPr lang="en-CA" altLang="ja-JP" sz="2400" b="1" dirty="0">
                <a:latin typeface="Times New Roman"/>
              </a:rPr>
              <a:t>Our approach to answering both questions was a pragmatic one. We experimented with different ways of introducing error  terms and weights into equations (28) and reject specifications which give rise to indexes which have awkward axiomatic or economic properties.   </a:t>
            </a: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22</a:t>
            </a:fld>
            <a:endParaRPr lang="en-CA" dirty="0"/>
          </a:p>
        </p:txBody>
      </p:sp>
    </p:spTree>
    <p:extLst>
      <p:ext uri="{BB962C8B-B14F-4D97-AF65-F5344CB8AC3E}">
        <p14:creationId xmlns:p14="http://schemas.microsoft.com/office/powerpoint/2010/main" val="1512726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lnSpcReduction="10000"/>
          </a:bodyPr>
          <a:lstStyle/>
          <a:p>
            <a:pPr algn="just"/>
            <a:r>
              <a:rPr lang="en-US" altLang="ja-JP" sz="2400" b="1" dirty="0">
                <a:latin typeface="Times New Roman"/>
              </a:rPr>
              <a:t>We will postpone the weighting problem for a while and look at different ways of introducing the error terms into equations (28). </a:t>
            </a:r>
          </a:p>
          <a:p>
            <a:pPr algn="just"/>
            <a:r>
              <a:rPr lang="en-US" sz="2400" b="1" dirty="0">
                <a:latin typeface="Times New Roman"/>
                <a:cs typeface="Times New Roman" panose="02020603050405020304" pitchFamily="18" charset="0"/>
              </a:rPr>
              <a:t>Our approach will not be very rigorous from an econometric point of view; we will simply generate different indexes as solutions to various least squares minimization problems. </a:t>
            </a:r>
          </a:p>
          <a:p>
            <a:pPr algn="just"/>
            <a:r>
              <a:rPr lang="en-US" altLang="ja-JP" sz="2400" b="1" dirty="0">
                <a:latin typeface="Times New Roman"/>
              </a:rPr>
              <a:t>Our first approach is to simply add</a:t>
            </a:r>
            <a:r>
              <a:rPr lang="ja-JP" altLang="en-US" sz="2400" b="1" dirty="0">
                <a:latin typeface="Times New Roman"/>
              </a:rPr>
              <a:t> </a:t>
            </a:r>
            <a:r>
              <a:rPr lang="en-CA" altLang="ja-JP" sz="2400" b="1" dirty="0">
                <a:latin typeface="Times New Roman"/>
              </a:rPr>
              <a:t>error terms, </a:t>
            </a:r>
            <a:r>
              <a:rPr lang="en-CA" altLang="ja-JP" sz="2400" b="1" dirty="0" err="1">
                <a:latin typeface="Times New Roman"/>
              </a:rPr>
              <a:t>e</a:t>
            </a:r>
            <a:r>
              <a:rPr lang="en-CA" altLang="ja-JP" sz="2400" b="1" baseline="-25000" dirty="0" err="1">
                <a:latin typeface="Times New Roman"/>
              </a:rPr>
              <a:t>tn</a:t>
            </a:r>
            <a:r>
              <a:rPr lang="en-CA" altLang="ja-JP" sz="2400" b="1" dirty="0">
                <a:latin typeface="Times New Roman"/>
              </a:rPr>
              <a:t>, to the right hand sides of equations (28). The unknown parameters,</a:t>
            </a:r>
            <a:r>
              <a:rPr lang="ja-JP" altLang="en-US" sz="2400" b="1" dirty="0">
                <a:latin typeface="Times New Roman"/>
              </a:rPr>
              <a:t> </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and</a:t>
            </a:r>
            <a:r>
              <a:rPr lang="ja-JP" altLang="en-US" sz="2400" b="1" dirty="0">
                <a:latin typeface="Times New Roman"/>
                <a:sym typeface="Symbol"/>
              </a:rPr>
              <a:t> 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will be estimated as solutions to the following </a:t>
            </a:r>
            <a:r>
              <a:rPr lang="en-CA" altLang="ja-JP" sz="2400" b="1" dirty="0">
                <a:solidFill>
                  <a:srgbClr val="FF0000"/>
                </a:solidFill>
                <a:latin typeface="Times New Roman"/>
                <a:sym typeface="Symbol"/>
              </a:rPr>
              <a:t>(nonlinear) least squares minimization problem</a:t>
            </a:r>
            <a:r>
              <a:rPr lang="en-CA" altLang="ja-JP" sz="2400" b="1" dirty="0">
                <a:latin typeface="Times New Roman"/>
                <a:sym typeface="Symbol"/>
              </a:rPr>
              <a:t>:</a:t>
            </a:r>
          </a:p>
          <a:p>
            <a:pPr marL="0" indent="0" algn="just">
              <a:buNone/>
            </a:pPr>
            <a:r>
              <a:rPr lang="en-CA" altLang="ja-JP" sz="2400" b="1" dirty="0">
                <a:latin typeface="Times New Roman"/>
                <a:sym typeface="Symbol"/>
              </a:rPr>
              <a:t> </a:t>
            </a:r>
            <a:r>
              <a:rPr lang="en-US" altLang="ja-JP" sz="2400" b="1" dirty="0">
                <a:latin typeface="Times New Roman"/>
              </a:rPr>
              <a:t>(29) min </a:t>
            </a:r>
            <a:r>
              <a:rPr lang="ja-JP" altLang="en-US" sz="2400" b="1" baseline="-25000" dirty="0">
                <a:latin typeface="Times New Roman"/>
                <a:sym typeface="Symbol"/>
              </a:rPr>
              <a:t></a:t>
            </a:r>
            <a:r>
              <a:rPr lang="en-US" altLang="ja-JP" sz="2400" b="1" baseline="-25000" dirty="0">
                <a:latin typeface="Times New Roman"/>
                <a:sym typeface="Symbol"/>
              </a:rPr>
              <a:t>,</a:t>
            </a:r>
            <a:r>
              <a:rPr lang="ja-JP" altLang="en-US" sz="2400" b="1" baseline="-25000" dirty="0">
                <a:latin typeface="Times New Roman"/>
                <a:sym typeface="Symbol"/>
              </a:rPr>
              <a:t></a:t>
            </a:r>
            <a:r>
              <a:rPr lang="ja-JP" altLang="en-US" sz="2400" b="1" dirty="0">
                <a:latin typeface="Times New Roman"/>
                <a:sym typeface="Symbol"/>
              </a:rPr>
              <a:t> </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ja-JP" altLang="en-US" sz="2400" b="1" dirty="0">
                <a:latin typeface="Times New Roman"/>
                <a:sym typeface="Symbol"/>
              </a:rPr>
              <a:t> </a:t>
            </a:r>
            <a:r>
              <a:rPr lang="en-US" altLang="ja-JP" sz="2400" b="1" baseline="-25000" dirty="0">
                <a:latin typeface="Times New Roman"/>
                <a:sym typeface="Symbol"/>
              </a:rPr>
              <a:t>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a:t>
            </a:r>
            <a:r>
              <a:rPr lang="en-US" altLang="ja-JP" sz="2400" b="1" baseline="30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t>
            </a:r>
            <a:endParaRPr lang="ja-JP" altLang="en-US" sz="2400" b="1" dirty="0">
              <a:latin typeface="Times New Roman"/>
              <a:sym typeface="Symbol"/>
            </a:endParaRPr>
          </a:p>
          <a:p>
            <a:r>
              <a:rPr lang="en-CA" altLang="ja-JP" sz="2400" b="1" dirty="0">
                <a:latin typeface="Times New Roman"/>
              </a:rPr>
              <a:t>Throughout the paper, we obtained estimators for the aggregate price levels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and the quality adjustment parameters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as solutions to least squares minimization problems like those defined by (29) or as solutions to weighted least squares minimization problems that were considered in subsequent sections.</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23</a:t>
            </a:fld>
            <a:endParaRPr lang="en-CA" dirty="0"/>
          </a:p>
        </p:txBody>
      </p:sp>
    </p:spTree>
    <p:extLst>
      <p:ext uri="{BB962C8B-B14F-4D97-AF65-F5344CB8AC3E}">
        <p14:creationId xmlns:p14="http://schemas.microsoft.com/office/powerpoint/2010/main" val="1951443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1</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The first order necessary (and sufficient) conditions for</a:t>
            </a:r>
            <a:r>
              <a:rPr lang="ja-JP" altLang="en-US" sz="2400" b="1" dirty="0">
                <a:latin typeface="Times New Roman"/>
              </a:rPr>
              <a:t> </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and</a:t>
            </a:r>
            <a:r>
              <a:rPr lang="ja-JP" altLang="en-US" sz="2400" b="1" dirty="0">
                <a:latin typeface="Times New Roman"/>
                <a:sym typeface="Symbol"/>
              </a:rPr>
              <a:t> 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to solve the minimization problem defined by (29) are equivalent to the following N + T equations:</a:t>
            </a:r>
            <a:endParaRPr lang="ja-JP" altLang="en-US" sz="2400" b="1" dirty="0">
              <a:latin typeface="Times New Roman"/>
            </a:endParaRPr>
          </a:p>
          <a:p>
            <a:pPr marL="0" indent="0" algn="just">
              <a:buNone/>
            </a:pPr>
            <a:r>
              <a:rPr lang="en-US" altLang="ja-JP" sz="2400" b="1" dirty="0">
                <a:latin typeface="Times New Roman"/>
              </a:rPr>
              <a:t>(30)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err="1">
                <a:latin typeface="Times New Roman"/>
                <a:sym typeface="Symbol"/>
              </a:rPr>
              <a:t>t</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t</a:t>
            </a:r>
            <a:r>
              <a:rPr lang="en-US" altLang="ja-JP" sz="2400" b="1" baseline="30000" dirty="0">
                <a:latin typeface="Times New Roman"/>
                <a:sym typeface="Symbol"/>
              </a:rPr>
              <a:t>2</a:t>
            </a:r>
            <a:r>
              <a:rPr lang="en-CA"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n = 1,...,N</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t</a:t>
            </a:r>
            <a:r>
              <a:rPr lang="en-US" altLang="ja-JP" sz="2400" b="1" baseline="30000" dirty="0">
                <a:latin typeface="Times New Roman"/>
                <a:sym typeface="Symbol"/>
              </a:rPr>
              <a:t>2</a:t>
            </a:r>
            <a:r>
              <a:rPr lang="ja-JP" altLang="en-US" sz="2400" b="1" baseline="-25000"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t</a:t>
            </a:r>
            <a:r>
              <a:rPr lang="en-US" altLang="ja-JP" sz="2400" b="1" baseline="30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t>
            </a:r>
            <a:endParaRPr lang="ja-JP" altLang="en-US" sz="2400" b="1" dirty="0">
              <a:latin typeface="Times New Roman"/>
              <a:sym typeface="Symbol"/>
            </a:endParaRPr>
          </a:p>
          <a:p>
            <a:pPr marL="0" indent="0" algn="just">
              <a:buNone/>
            </a:pPr>
            <a:r>
              <a:rPr lang="en-US" altLang="ja-JP" sz="2400" b="1" dirty="0">
                <a:latin typeface="Times New Roman"/>
              </a:rPr>
              <a:t>(31) </a:t>
            </a:r>
            <a:r>
              <a:rPr lang="ja-JP" altLang="en-US"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err="1">
                <a:latin typeface="Times New Roman"/>
                <a:sym typeface="Symbol"/>
              </a:rPr>
              <a:t>n</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n</a:t>
            </a:r>
            <a:r>
              <a:rPr lang="en-US" altLang="ja-JP" sz="2400" b="1" baseline="30000" dirty="0">
                <a:latin typeface="Times New Roman"/>
                <a:sym typeface="Symbol"/>
              </a:rPr>
              <a:t>2</a:t>
            </a:r>
            <a:r>
              <a:rPr lang="ja-JP" altLang="en-US" sz="2400" b="1" dirty="0">
                <a:latin typeface="Times New Roman"/>
                <a:sym typeface="Symbol"/>
              </a:rPr>
              <a:t> </a:t>
            </a:r>
            <a:r>
              <a:rPr lang="en-CA"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t = 1,...,T</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n</a:t>
            </a:r>
            <a:r>
              <a:rPr lang="en-US" altLang="ja-JP" sz="2400" b="1" baseline="30000" dirty="0">
                <a:latin typeface="Times New Roman"/>
                <a:sym typeface="Symbol"/>
              </a:rPr>
              <a:t>2</a:t>
            </a:r>
            <a:r>
              <a:rPr lang="en-US" altLang="ja-JP" sz="2400" b="1" dirty="0">
                <a:latin typeface="Times New Roman"/>
                <a:sym typeface="Symbol"/>
              </a:rPr>
              <a:t>(p</a:t>
            </a:r>
            <a:r>
              <a:rPr lang="en-US" altLang="ja-JP" sz="2400" b="1" baseline="-25000" dirty="0">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n</a:t>
            </a:r>
            <a:r>
              <a:rPr lang="en-US" altLang="ja-JP" sz="2400" b="1" baseline="30000" dirty="0">
                <a:latin typeface="Times New Roman"/>
                <a:sym typeface="Symbol"/>
              </a:rPr>
              <a:t>2</a:t>
            </a:r>
            <a:r>
              <a:rPr lang="en-US" altLang="ja-JP" sz="2400" b="1" dirty="0">
                <a:latin typeface="Times New Roman"/>
                <a:sym typeface="Symbol"/>
              </a:rPr>
              <a:t>.</a:t>
            </a:r>
            <a:endParaRPr lang="ja-JP" altLang="en-US" sz="2400" b="1" dirty="0">
              <a:latin typeface="Times New Roman"/>
            </a:endParaRPr>
          </a:p>
          <a:p>
            <a:r>
              <a:rPr lang="en-CA" altLang="ja-JP" sz="2400" b="1" dirty="0">
                <a:latin typeface="Times New Roman"/>
              </a:rPr>
              <a:t>Solutions to the two sets of equations can readily be obtained by iterating between the two sets of equations.</a:t>
            </a:r>
          </a:p>
          <a:p>
            <a:pPr algn="just"/>
            <a:r>
              <a:rPr lang="en-US" altLang="ja-JP" sz="2400" b="1" dirty="0">
                <a:latin typeface="Times New Roman"/>
              </a:rPr>
              <a:t>If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US" altLang="ja-JP" sz="2400" b="1" dirty="0">
                <a:latin typeface="Times New Roman"/>
                <a:sym typeface="Symbol"/>
              </a:rPr>
              <a:t>] and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en-CA" altLang="ja-JP" sz="2400" b="1" dirty="0">
                <a:latin typeface="Times New Roman"/>
                <a:sym typeface="Symbol"/>
              </a:rPr>
              <a:t>] is a solution to (30) and (31), then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1</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is also a solution for any </a:t>
            </a:r>
            <a:r>
              <a:rPr lang="ja-JP" altLang="en-US" sz="2400" b="1" dirty="0">
                <a:latin typeface="Times New Roman"/>
                <a:sym typeface="Symbol"/>
              </a:rPr>
              <a:t> </a:t>
            </a:r>
            <a:r>
              <a:rPr lang="en-CA" altLang="ja-JP" sz="2400" b="1" dirty="0">
                <a:latin typeface="Times New Roman"/>
                <a:sym typeface="Symbol"/>
              </a:rPr>
              <a:t>&gt; 0. Thus </a:t>
            </a:r>
            <a:r>
              <a:rPr lang="en-CA" altLang="ja-JP" sz="2400" b="1" dirty="0">
                <a:solidFill>
                  <a:srgbClr val="FF0000"/>
                </a:solidFill>
                <a:latin typeface="Times New Roman"/>
                <a:sym typeface="Symbol"/>
              </a:rPr>
              <a:t>to obtain a unique solution we impose the normalization </a:t>
            </a:r>
            <a:r>
              <a:rPr lang="ja-JP" altLang="en-US" sz="2400" b="1" dirty="0">
                <a:solidFill>
                  <a:srgbClr val="FF0000"/>
                </a:solidFill>
                <a:latin typeface="Times New Roman"/>
                <a:sym typeface="Symbol"/>
              </a:rPr>
              <a:t></a:t>
            </a:r>
            <a:r>
              <a:rPr lang="en-US" altLang="ja-JP" sz="2400" b="1" baseline="-25000" dirty="0">
                <a:solidFill>
                  <a:srgbClr val="FF0000"/>
                </a:solidFill>
                <a:latin typeface="Times New Roman"/>
                <a:sym typeface="Symbol"/>
              </a:rPr>
              <a:t>1</a:t>
            </a:r>
            <a:r>
              <a:rPr lang="ja-JP" altLang="en-US" sz="2400" b="1" baseline="30000" dirty="0">
                <a:solidFill>
                  <a:srgbClr val="FF0000"/>
                </a:solidFill>
                <a:latin typeface="Times New Roman"/>
                <a:sym typeface="Symbol"/>
              </a:rPr>
              <a:t>*</a:t>
            </a:r>
            <a:r>
              <a:rPr lang="ja-JP" altLang="en-US" sz="2400" b="1" dirty="0">
                <a:solidFill>
                  <a:srgbClr val="FF0000"/>
                </a:solidFill>
                <a:latin typeface="Times New Roman"/>
                <a:sym typeface="Symbol"/>
              </a:rPr>
              <a:t> </a:t>
            </a:r>
            <a:r>
              <a:rPr lang="en-US" altLang="ja-JP" sz="2400" b="1" dirty="0">
                <a:solidFill>
                  <a:srgbClr val="FF0000"/>
                </a:solidFill>
                <a:latin typeface="Times New Roman"/>
                <a:sym typeface="Symbol"/>
              </a:rPr>
              <a:t>= 1</a:t>
            </a:r>
            <a:r>
              <a:rPr lang="en-US" altLang="ja-JP" sz="2400" b="1" dirty="0">
                <a:latin typeface="Times New Roman"/>
                <a:sym typeface="Symbol"/>
              </a:rPr>
              <a:t>. </a:t>
            </a:r>
          </a:p>
          <a:p>
            <a:pPr algn="just"/>
            <a:r>
              <a:rPr lang="en-US" altLang="ja-JP" sz="2400" b="1" dirty="0">
                <a:latin typeface="Times New Roman"/>
                <a:sym typeface="Symbol"/>
              </a:rPr>
              <a:t>Then 1,</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is the sequence of price levels that is generated by the least squares minimization problem defined by (29).</a:t>
            </a:r>
            <a:endParaRPr lang="ja-JP" altLang="en-US" sz="2400" b="1" dirty="0">
              <a:latin typeface="Times New Roman"/>
              <a:sym typeface="Symbol"/>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24</a:t>
            </a:fld>
            <a:endParaRPr lang="en-CA" dirty="0"/>
          </a:p>
        </p:txBody>
      </p:sp>
    </p:spTree>
    <p:extLst>
      <p:ext uri="{BB962C8B-B14F-4D97-AF65-F5344CB8AC3E}">
        <p14:creationId xmlns:p14="http://schemas.microsoft.com/office/powerpoint/2010/main" val="594454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1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If quantity data are available, then using the general methodology that was outlined in section 2, aggregate quantity levels for the t periods can be obtained as </a:t>
            </a:r>
            <a:r>
              <a:rPr lang="en-CA" altLang="ja-JP" sz="2400" b="1" dirty="0" err="1">
                <a:latin typeface="Times New Roman"/>
              </a:rPr>
              <a:t>Q</a:t>
            </a:r>
            <a:r>
              <a:rPr lang="en-CA" altLang="ja-JP" sz="2400" b="1" baseline="30000" dirty="0" err="1">
                <a:latin typeface="Times New Roman"/>
              </a:rPr>
              <a:t>t</a:t>
            </a:r>
            <a:r>
              <a:rPr lang="en-CA" altLang="ja-JP" sz="2400" b="1" baseline="30000" dirty="0">
                <a:latin typeface="Times New Roman"/>
              </a:rPr>
              <a:t>*</a:t>
            </a:r>
            <a:r>
              <a:rPr lang="ja-JP" altLang="en-US" sz="2400" b="1" dirty="0">
                <a:latin typeface="Times New Roman"/>
              </a:rPr>
              <a:t> </a:t>
            </a:r>
            <a:r>
              <a:rPr lang="ja-JP" altLang="en-US" sz="2400" b="1" dirty="0">
                <a:latin typeface="Times New Roman"/>
                <a:sym typeface="Symbol"/>
              </a:rPr>
              <a:t> </a:t>
            </a:r>
            <a:r>
              <a:rPr lang="ja-JP" altLang="en-US" sz="2400" b="1" baseline="30000" dirty="0">
                <a:latin typeface="Times New Roman"/>
                <a:sym typeface="Symbol"/>
              </a:rPr>
              <a: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n</a:t>
            </a:r>
            <a:r>
              <a:rPr lang="ja-JP" altLang="en-US" sz="2400" b="1" baseline="30000" dirty="0">
                <a:latin typeface="Times New Roman"/>
                <a:sym typeface="Symbol"/>
              </a:rPr>
              <a:t>*</a:t>
            </a:r>
            <a:r>
              <a:rPr lang="en-US" altLang="ja-JP" sz="2400" b="1" dirty="0" err="1">
                <a:latin typeface="Times New Roman"/>
                <a:sym typeface="Symbol"/>
              </a:rPr>
              <a:t>q</a:t>
            </a:r>
            <a:r>
              <a:rPr lang="en-US" altLang="ja-JP" sz="2400" b="1" baseline="-25000" dirty="0" err="1">
                <a:latin typeface="Times New Roman"/>
                <a:sym typeface="Symbol"/>
              </a:rPr>
              <a:t>tn</a:t>
            </a:r>
            <a:r>
              <a:rPr lang="ja-JP" altLang="en-US" sz="2400" b="1" dirty="0">
                <a:latin typeface="Times New Roman"/>
                <a:sym typeface="Symbol"/>
              </a:rPr>
              <a:t> </a:t>
            </a:r>
            <a:r>
              <a:rPr lang="en-CA" altLang="ja-JP" sz="2400" b="1" dirty="0">
                <a:latin typeface="Times New Roman"/>
                <a:sym typeface="Symbol"/>
              </a:rPr>
              <a:t>for t = 1,...,T.</a:t>
            </a:r>
          </a:p>
          <a:p>
            <a:pPr algn="just"/>
            <a:r>
              <a:rPr lang="en-CA" altLang="ja-JP" sz="2400" b="1" dirty="0">
                <a:latin typeface="Times New Roman"/>
                <a:sym typeface="Symbol"/>
              </a:rPr>
              <a:t> Estimated aggregate price levels can be obtained </a:t>
            </a:r>
            <a:r>
              <a:rPr lang="en-CA" altLang="ja-JP" sz="2400" b="1" dirty="0">
                <a:solidFill>
                  <a:srgbClr val="FF0000"/>
                </a:solidFill>
                <a:latin typeface="Times New Roman"/>
                <a:sym typeface="Symbol"/>
              </a:rPr>
              <a:t>directly</a:t>
            </a:r>
            <a:r>
              <a:rPr lang="en-CA" altLang="ja-JP" sz="2400" b="1" dirty="0">
                <a:latin typeface="Times New Roman"/>
                <a:sym typeface="Symbol"/>
              </a:rPr>
              <a:t> from the solution to (29); i.e.,</a:t>
            </a:r>
            <a:r>
              <a:rPr lang="ja-JP" altLang="en-US" sz="2400" b="1" dirty="0">
                <a:latin typeface="Times New Roman"/>
                <a:sym typeface="Symbol"/>
              </a:rPr>
              <a:t> </a:t>
            </a:r>
            <a:r>
              <a:rPr lang="en-US" altLang="ja-JP" sz="2400" b="1" dirty="0">
                <a:latin typeface="Times New Roman"/>
                <a:sym typeface="Symbol"/>
              </a:rPr>
              <a:t>set P</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for t = 1,...,T. </a:t>
            </a:r>
          </a:p>
          <a:p>
            <a:pPr algn="just"/>
            <a:r>
              <a:rPr lang="en-CA" altLang="ja-JP" sz="2400" b="1" dirty="0">
                <a:latin typeface="Times New Roman"/>
                <a:sym typeface="Symbol"/>
              </a:rPr>
              <a:t>Alternative price levels can be </a:t>
            </a:r>
            <a:r>
              <a:rPr lang="en-CA" altLang="ja-JP" sz="2400" b="1" dirty="0">
                <a:solidFill>
                  <a:srgbClr val="FF0000"/>
                </a:solidFill>
                <a:latin typeface="Times New Roman"/>
                <a:sym typeface="Symbol"/>
              </a:rPr>
              <a:t>indirectly</a:t>
            </a:r>
            <a:r>
              <a:rPr lang="en-CA" altLang="ja-JP" sz="2400" b="1" dirty="0">
                <a:latin typeface="Times New Roman"/>
                <a:sym typeface="Symbol"/>
              </a:rPr>
              <a:t> obtained as P</a:t>
            </a:r>
            <a:r>
              <a:rPr lang="en-CA" altLang="ja-JP" sz="2400" b="1" baseline="30000" dirty="0">
                <a:latin typeface="Times New Roman"/>
                <a:sym typeface="Symbol"/>
              </a:rPr>
              <a:t>t**</a:t>
            </a:r>
            <a:r>
              <a:rPr lang="ja-JP" altLang="en-US" sz="2400" b="1" dirty="0">
                <a:latin typeface="Times New Roman"/>
                <a:sym typeface="Symbol"/>
              </a:rPr>
              <a:t>  </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 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for t = 1,...,T. </a:t>
            </a:r>
          </a:p>
          <a:p>
            <a:pPr algn="just"/>
            <a:r>
              <a:rPr lang="en-CA" altLang="ja-JP" sz="2400" b="1" dirty="0">
                <a:latin typeface="Times New Roman"/>
                <a:sym typeface="Symbol"/>
              </a:rPr>
              <a:t>If the optimized objective function in (29) is 0 (so that all errors </a:t>
            </a:r>
            <a:r>
              <a:rPr lang="en-CA" altLang="ja-JP" sz="2400" b="1" dirty="0" err="1">
                <a:latin typeface="Times New Roman"/>
                <a:sym typeface="Symbol"/>
              </a:rPr>
              <a:t>e</a:t>
            </a:r>
            <a:r>
              <a:rPr lang="en-CA" altLang="ja-JP" sz="2400" b="1" baseline="-25000" dirty="0" err="1">
                <a:latin typeface="Times New Roman"/>
                <a:sym typeface="Symbol"/>
              </a:rPr>
              <a:t>tn</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p</a:t>
            </a:r>
            <a:r>
              <a:rPr lang="en-US" altLang="ja-JP" sz="2400" b="1" baseline="-25000" dirty="0">
                <a:latin typeface="Times New Roman"/>
                <a:sym typeface="Symbol"/>
              </a:rPr>
              <a:t>tn</a:t>
            </a:r>
            <a:r>
              <a:rPr lang="ja-JP" altLang="en-US" sz="2400" b="1" dirty="0">
                <a:latin typeface="Times New Roman"/>
                <a:sym typeface="Symbol"/>
              </a:rPr>
              <a:t>  </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equal 0</a:t>
            </a:r>
            <a:r>
              <a:rPr lang="ja-JP" altLang="en-US" sz="2400" b="1" dirty="0">
                <a:latin typeface="Times New Roman"/>
                <a:sym typeface="Symbol"/>
              </a:rPr>
              <a:t> </a:t>
            </a:r>
            <a:r>
              <a:rPr lang="en-CA" altLang="ja-JP" sz="2400" b="1" dirty="0">
                <a:latin typeface="Times New Roman"/>
                <a:sym typeface="Symbol"/>
              </a:rPr>
              <a:t>for t = 1,...,T and n = 1,...,N), then P</a:t>
            </a:r>
            <a:r>
              <a:rPr lang="en-CA"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will equal P</a:t>
            </a:r>
            <a:r>
              <a:rPr lang="en-US" altLang="ja-JP" sz="2400" b="1" baseline="30000" dirty="0">
                <a:latin typeface="Times New Roman"/>
                <a:sym typeface="Symbol"/>
              </a:rPr>
              <a:t>t**</a:t>
            </a:r>
            <a:r>
              <a:rPr lang="ja-JP" altLang="en-US" sz="2400" b="1" dirty="0">
                <a:latin typeface="Times New Roman"/>
                <a:sym typeface="Symbol"/>
              </a:rPr>
              <a:t> </a:t>
            </a:r>
            <a:r>
              <a:rPr lang="en-CA" altLang="ja-JP" sz="2400" b="1" dirty="0">
                <a:latin typeface="Times New Roman"/>
                <a:sym typeface="Symbol"/>
              </a:rPr>
              <a:t>for all t. </a:t>
            </a:r>
          </a:p>
          <a:p>
            <a:pPr algn="just"/>
            <a:r>
              <a:rPr lang="en-CA" altLang="ja-JP" sz="2400" b="1" dirty="0">
                <a:solidFill>
                  <a:srgbClr val="FF0000"/>
                </a:solidFill>
                <a:latin typeface="Times New Roman"/>
                <a:sym typeface="Symbol"/>
              </a:rPr>
              <a:t>However, usually nonzero errors will occur and so a choice between the two sets of estimators must be made</a:t>
            </a:r>
            <a:r>
              <a:rPr lang="en-CA" altLang="ja-JP" sz="2400" b="1" dirty="0">
                <a:latin typeface="Times New Roman"/>
                <a:sym typeface="Symbol"/>
              </a:rPr>
              <a:t>.</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25</a:t>
            </a:fld>
            <a:endParaRPr lang="en-CA" dirty="0"/>
          </a:p>
        </p:txBody>
      </p:sp>
    </p:spTree>
    <p:extLst>
      <p:ext uri="{BB962C8B-B14F-4D97-AF65-F5344CB8AC3E}">
        <p14:creationId xmlns:p14="http://schemas.microsoft.com/office/powerpoint/2010/main" val="3848737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1 Rejected</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From (30), it can be seen that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en-CA" altLang="ja-JP" sz="2400" b="1" dirty="0">
                <a:latin typeface="Times New Roman"/>
                <a:sym typeface="Symbol"/>
              </a:rPr>
              <a:t>, the quality adjustment parameter for product n, is a weighted average of the T inflation adjusted prices for product n, the p</a:t>
            </a:r>
            <a:r>
              <a:rPr lang="en-CA" altLang="ja-JP" sz="2400" b="1" baseline="-25000" dirty="0">
                <a:latin typeface="Times New Roman"/>
                <a:sym typeface="Symbol"/>
              </a:rPr>
              <a:t>tn</a:t>
            </a:r>
            <a:r>
              <a:rPr lang="en-CA"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CA" altLang="ja-JP" sz="2400" b="1" dirty="0">
                <a:latin typeface="Times New Roman"/>
                <a:sym typeface="Symbol"/>
              </a:rPr>
              <a:t>, where the weight for p</a:t>
            </a:r>
            <a:r>
              <a:rPr lang="en-CA" altLang="ja-JP" sz="2400" b="1" baseline="-25000" dirty="0">
                <a:latin typeface="Times New Roman"/>
                <a:sym typeface="Symbol"/>
              </a:rPr>
              <a:t>tn</a:t>
            </a:r>
            <a:r>
              <a:rPr lang="en-CA"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is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US" altLang="ja-JP" sz="2400" b="1" baseline="30000" dirty="0">
                <a:latin typeface="Times New Roman"/>
                <a:sym typeface="Symbol"/>
              </a:rPr>
              <a:t>2</a:t>
            </a:r>
            <a:r>
              <a:rPr lang="ja-JP" altLang="en-US" sz="2400" b="1" baseline="-25000" dirty="0">
                <a:latin typeface="Times New Roman"/>
                <a:sym typeface="Symbol"/>
              </a:rPr>
              <a:t> </a:t>
            </a:r>
            <a:r>
              <a:rPr lang="en-US" altLang="ja-JP" sz="2400" b="1" dirty="0">
                <a:latin typeface="Times New Roman"/>
                <a:sym typeface="Symbol"/>
              </a:rPr>
              <a:t>/</a:t>
            </a:r>
            <a:r>
              <a:rPr lang="ja-JP" altLang="en-US" sz="2400" b="1" dirty="0">
                <a:latin typeface="Times New Roman"/>
                <a:sym typeface="Symbol"/>
              </a:rPr>
              <a:t></a:t>
            </a:r>
            <a:r>
              <a:rPr lang="ja-JP" altLang="en-US" sz="2400" b="1" baseline="-25000" dirty="0">
                <a:latin typeface="Times New Roman"/>
                <a:sym typeface="Symbol"/>
              </a:rPr>
              <a:t></a:t>
            </a:r>
            <a:r>
              <a:rPr lang="en-US" altLang="ja-JP" sz="2400" b="1" baseline="-25000" dirty="0">
                <a:latin typeface="Times New Roman"/>
                <a:sym typeface="Symbol"/>
              </a:rPr>
              <a:t>=1</a:t>
            </a:r>
            <a:r>
              <a:rPr lang="en-US" altLang="ja-JP" sz="2400" b="1" baseline="30000" dirty="0">
                <a:latin typeface="Times New Roman"/>
                <a:sym typeface="Symbol"/>
              </a:rPr>
              <a:t>T</a:t>
            </a:r>
            <a:r>
              <a:rPr lang="ja-JP" altLang="en-US" sz="2400" b="1" dirty="0">
                <a:latin typeface="Times New Roman"/>
                <a:sym typeface="Symbol"/>
              </a:rPr>
              <a:t> </a:t>
            </a:r>
            <a:r>
              <a:rPr lang="ja-JP" altLang="en-US" sz="2400" b="1" baseline="-25000"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2</a:t>
            </a:r>
            <a:r>
              <a:rPr lang="en-US" altLang="ja-JP" sz="2400" b="1"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This means that the weight for p</a:t>
            </a:r>
            <a:r>
              <a:rPr lang="en-CA" altLang="ja-JP" sz="2400" b="1" baseline="-25000" dirty="0">
                <a:latin typeface="Times New Roman"/>
                <a:sym typeface="Symbol"/>
              </a:rPr>
              <a:t>tn</a:t>
            </a:r>
            <a:r>
              <a:rPr lang="en-CA"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will be very high for periods t where general inflation is high, which seems rather arbitrary.</a:t>
            </a:r>
            <a:r>
              <a:rPr lang="ja-JP" altLang="en-US" sz="2400" b="1" dirty="0">
                <a:latin typeface="Times New Roman"/>
                <a:sym typeface="Symbol"/>
              </a:rPr>
              <a:t> </a:t>
            </a:r>
            <a:endParaRPr lang="ja-JP" altLang="en-US" sz="2400" b="1" dirty="0">
              <a:latin typeface="Times New Roman"/>
            </a:endParaRPr>
          </a:p>
          <a:p>
            <a:r>
              <a:rPr lang="en-CA" altLang="ja-JP" sz="2400" b="1" dirty="0">
                <a:latin typeface="Times New Roman"/>
              </a:rPr>
              <a:t>In addition to having unattractive weighting properties, the estimates generated by solving the least squares minimization problem</a:t>
            </a:r>
            <a:r>
              <a:rPr lang="ja-JP" altLang="en-US" sz="2400" b="1" dirty="0">
                <a:latin typeface="Times New Roman"/>
              </a:rPr>
              <a:t> </a:t>
            </a:r>
            <a:r>
              <a:rPr lang="en-US" altLang="ja-JP" sz="2400" b="1" dirty="0">
                <a:latin typeface="Times New Roman"/>
              </a:rPr>
              <a:t>(29)</a:t>
            </a:r>
            <a:r>
              <a:rPr lang="ja-JP" altLang="en-US" sz="2400" b="1" dirty="0">
                <a:latin typeface="Times New Roman"/>
              </a:rPr>
              <a:t> </a:t>
            </a:r>
            <a:r>
              <a:rPr lang="en-CA" altLang="ja-JP" sz="2400" b="1" dirty="0">
                <a:latin typeface="Times New Roman"/>
              </a:rPr>
              <a:t>suffer from a fatal flaw: </a:t>
            </a:r>
            <a:r>
              <a:rPr lang="en-CA" altLang="ja-JP" sz="2400" b="1" i="1" dirty="0">
                <a:solidFill>
                  <a:srgbClr val="FF0000"/>
                </a:solidFill>
                <a:latin typeface="Times New Roman"/>
              </a:rPr>
              <a:t>the estimates are not invariant to changes in the units of measurement</a:t>
            </a:r>
            <a:r>
              <a:rPr lang="en-CA" altLang="ja-JP" sz="2400" b="1" dirty="0">
                <a:latin typeface="Times New Roman"/>
              </a:rPr>
              <a:t>.</a:t>
            </a:r>
          </a:p>
          <a:p>
            <a:r>
              <a:rPr lang="en-CA" altLang="ja-JP" sz="2400" b="1" dirty="0">
                <a:latin typeface="Times New Roman"/>
              </a:rPr>
              <a:t> In order to remedy this defect, we turn to an alternative error specification.</a:t>
            </a: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26</a:t>
            </a:fld>
            <a:endParaRPr lang="en-CA" dirty="0"/>
          </a:p>
        </p:txBody>
      </p:sp>
    </p:spTree>
    <p:extLst>
      <p:ext uri="{BB962C8B-B14F-4D97-AF65-F5344CB8AC3E}">
        <p14:creationId xmlns:p14="http://schemas.microsoft.com/office/powerpoint/2010/main" val="88987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2</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lnSpcReduction="10000"/>
          </a:bodyPr>
          <a:lstStyle/>
          <a:p>
            <a:pPr algn="just"/>
            <a:r>
              <a:rPr lang="en-CA" altLang="ja-JP" sz="2400" b="1" dirty="0">
                <a:latin typeface="Times New Roman"/>
              </a:rPr>
              <a:t>Instead of adding approximation errors to the exact equations (28), we could append multiplicative approximation errors. Thus the exact equations become p</a:t>
            </a:r>
            <a:r>
              <a:rPr lang="en-CA" altLang="ja-JP" sz="2400" b="1" baseline="-25000" dirty="0">
                <a:latin typeface="Times New Roman"/>
              </a:rPr>
              <a:t>tn</a:t>
            </a: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a:t>
            </a:r>
            <a:r>
              <a:rPr lang="en-US" altLang="ja-JP" sz="2400" b="1" baseline="-25000" dirty="0" err="1">
                <a:latin typeface="Times New Roman"/>
                <a:sym typeface="Symbol"/>
              </a:rPr>
              <a:t>n</a:t>
            </a:r>
            <a:r>
              <a:rPr lang="en-US" altLang="ja-JP" sz="2400" b="1" dirty="0" err="1">
                <a:latin typeface="Times New Roman"/>
                <a:sym typeface="Symbol"/>
              </a:rPr>
              <a:t>e</a:t>
            </a:r>
            <a:r>
              <a:rPr lang="en-US" altLang="ja-JP" sz="2400" b="1" baseline="-25000" dirty="0" err="1">
                <a:latin typeface="Times New Roman"/>
                <a:sym typeface="Symbol"/>
              </a:rPr>
              <a:t>tn</a:t>
            </a:r>
            <a:r>
              <a:rPr lang="ja-JP" altLang="en-US" sz="2400" b="1" dirty="0">
                <a:latin typeface="Times New Roman"/>
                <a:sym typeface="Symbol"/>
              </a:rPr>
              <a:t> </a:t>
            </a:r>
            <a:r>
              <a:rPr lang="en-CA" altLang="ja-JP" sz="2400" b="1" dirty="0">
                <a:latin typeface="Times New Roman"/>
                <a:sym typeface="Symbol"/>
              </a:rPr>
              <a:t>for n = 1,...,N and t = 1,...,T. Upon taking logarithms of both sides of these equations, we obtain the following system of estimating equations:</a:t>
            </a:r>
            <a:endParaRPr lang="ja-JP" altLang="en-US" sz="2400" b="1" dirty="0">
              <a:latin typeface="Times New Roman"/>
            </a:endParaRPr>
          </a:p>
          <a:p>
            <a:pPr marL="0" indent="0" algn="just">
              <a:buNone/>
            </a:pPr>
            <a:r>
              <a:rPr lang="en-US" altLang="ja-JP" sz="2400" b="1" dirty="0">
                <a:latin typeface="Times New Roman"/>
              </a:rPr>
              <a:t> (29) </a:t>
            </a:r>
            <a:r>
              <a:rPr lang="en-US" altLang="ja-JP" sz="2400" b="1" dirty="0" err="1">
                <a:latin typeface="Times New Roman"/>
              </a:rPr>
              <a:t>lnp</a:t>
            </a:r>
            <a:r>
              <a:rPr lang="en-US" altLang="ja-JP" sz="2400" b="1" baseline="-25000" dirty="0" err="1">
                <a:latin typeface="Times New Roman"/>
              </a:rPr>
              <a:t>tn</a:t>
            </a:r>
            <a:r>
              <a:rPr lang="ja-JP" altLang="en-US" sz="2400" b="1" dirty="0">
                <a:latin typeface="Times New Roman"/>
              </a:rPr>
              <a:t> </a:t>
            </a:r>
            <a:r>
              <a:rPr lang="en-US" altLang="ja-JP" sz="2400" b="1" dirty="0">
                <a:latin typeface="Times New Roman"/>
              </a:rPr>
              <a:t>= ln</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ln</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en-US" altLang="ja-JP" sz="2400" b="1" dirty="0" err="1">
                <a:latin typeface="Times New Roman"/>
                <a:sym typeface="Symbol"/>
              </a:rPr>
              <a:t>lne</a:t>
            </a:r>
            <a:r>
              <a:rPr lang="en-US" altLang="ja-JP" sz="2400" b="1" baseline="-25000" dirty="0" err="1">
                <a:latin typeface="Times New Roman"/>
                <a:sym typeface="Symbol"/>
              </a:rPr>
              <a:t>tn</a:t>
            </a:r>
            <a:r>
              <a:rPr lang="ja-JP" altLang="en-US" sz="2400" b="1" dirty="0">
                <a:latin typeface="Times New Roman"/>
                <a:sym typeface="Symbol"/>
              </a:rPr>
              <a:t> </a:t>
            </a:r>
            <a:r>
              <a:rPr lang="fr-FR" altLang="ja-JP" sz="2400" b="1" dirty="0">
                <a:latin typeface="Times New Roman"/>
                <a:sym typeface="Symbol"/>
              </a:rPr>
              <a:t>;     n = 1,...,N; t = 1,...,T</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err="1">
                <a:latin typeface="Times New Roman"/>
                <a:sym typeface="Symbol"/>
              </a:rPr>
              <a:t>tn</a:t>
            </a:r>
            <a:endParaRPr lang="ja-JP" altLang="en-US" sz="2400" b="1" dirty="0">
              <a:latin typeface="Times New Roman"/>
            </a:endParaRPr>
          </a:p>
          <a:p>
            <a:r>
              <a:rPr lang="en-US" altLang="ja-JP" sz="2400" b="1" dirty="0">
                <a:latin typeface="Times New Roman"/>
              </a:rPr>
              <a:t>where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 </a:t>
            </a:r>
            <a:r>
              <a:rPr lang="en-US" altLang="ja-JP" sz="2400" b="1" dirty="0">
                <a:latin typeface="Times New Roman"/>
                <a:sym typeface="Symbol"/>
              </a:rPr>
              <a:t>ln</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for t = 1,...,T and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 </a:t>
            </a:r>
            <a:r>
              <a:rPr lang="en-US" altLang="ja-JP" sz="2400" b="1" dirty="0">
                <a:latin typeface="Times New Roman"/>
                <a:sym typeface="Symbol"/>
              </a:rPr>
              <a:t>ln</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for n = 1,...,N. </a:t>
            </a:r>
          </a:p>
          <a:p>
            <a:r>
              <a:rPr lang="en-CA" altLang="ja-JP" sz="2400" b="1" dirty="0">
                <a:latin typeface="Times New Roman"/>
                <a:sym typeface="Symbol"/>
              </a:rPr>
              <a:t>The model defined by (30*) is the basic </a:t>
            </a:r>
            <a:r>
              <a:rPr lang="en-CA" altLang="ja-JP" sz="2400" b="1" i="1" dirty="0">
                <a:solidFill>
                  <a:srgbClr val="FF0000"/>
                </a:solidFill>
                <a:latin typeface="Times New Roman"/>
                <a:sym typeface="Symbol"/>
              </a:rPr>
              <a:t>Time</a:t>
            </a:r>
            <a:r>
              <a:rPr lang="ja-JP" altLang="en-US" sz="2400" b="1" i="1" dirty="0">
                <a:solidFill>
                  <a:srgbClr val="FF0000"/>
                </a:solidFill>
                <a:latin typeface="Times New Roman"/>
                <a:sym typeface="Symbol"/>
              </a:rPr>
              <a:t> </a:t>
            </a:r>
            <a:r>
              <a:rPr lang="en-US" altLang="ja-JP" sz="2400" b="1" i="1" dirty="0">
                <a:solidFill>
                  <a:srgbClr val="FF0000"/>
                </a:solidFill>
                <a:latin typeface="Times New Roman"/>
                <a:sym typeface="Symbol"/>
              </a:rPr>
              <a:t>Product</a:t>
            </a:r>
            <a:r>
              <a:rPr lang="ja-JP" altLang="en-US" sz="2400" b="1" i="1" dirty="0">
                <a:solidFill>
                  <a:srgbClr val="FF0000"/>
                </a:solidFill>
                <a:latin typeface="Times New Roman"/>
                <a:sym typeface="Symbol"/>
              </a:rPr>
              <a:t> </a:t>
            </a:r>
            <a:r>
              <a:rPr lang="en-US" altLang="ja-JP" sz="2400" b="1" i="1" dirty="0">
                <a:solidFill>
                  <a:srgbClr val="FF0000"/>
                </a:solidFill>
                <a:latin typeface="Times New Roman"/>
                <a:sym typeface="Symbol"/>
              </a:rPr>
              <a:t>Dummy</a:t>
            </a:r>
            <a:r>
              <a:rPr lang="ja-JP" altLang="en-US" sz="2400" b="1" i="1" dirty="0">
                <a:solidFill>
                  <a:srgbClr val="FF0000"/>
                </a:solidFill>
                <a:latin typeface="Times New Roman"/>
                <a:sym typeface="Symbol"/>
              </a:rPr>
              <a:t> </a:t>
            </a:r>
            <a:r>
              <a:rPr lang="en-US" altLang="ja-JP" sz="2400" b="1" i="1" dirty="0">
                <a:solidFill>
                  <a:srgbClr val="FF0000"/>
                </a:solidFill>
                <a:latin typeface="Times New Roman"/>
                <a:sym typeface="Symbol"/>
              </a:rPr>
              <a:t>regression model</a:t>
            </a:r>
            <a:r>
              <a:rPr lang="ja-JP" altLang="en-US" sz="2400" b="1" dirty="0">
                <a:solidFill>
                  <a:srgbClr val="FF0000"/>
                </a:solidFill>
                <a:latin typeface="Times New Roman"/>
                <a:sym typeface="Symbol"/>
              </a:rPr>
              <a:t> </a:t>
            </a:r>
            <a:r>
              <a:rPr lang="en-US" altLang="ja-JP" sz="2400" b="1" dirty="0">
                <a:solidFill>
                  <a:srgbClr val="FF0000"/>
                </a:solidFill>
                <a:latin typeface="Times New Roman"/>
                <a:sym typeface="Symbol"/>
              </a:rPr>
              <a:t>with no missing observations</a:t>
            </a:r>
            <a:r>
              <a:rPr lang="en-US" altLang="ja-JP" sz="2400" b="1" dirty="0">
                <a:latin typeface="Times New Roman"/>
                <a:sym typeface="Symbol"/>
              </a:rPr>
              <a:t>.</a:t>
            </a:r>
          </a:p>
          <a:p>
            <a:pPr algn="just"/>
            <a:r>
              <a:rPr lang="en-US" altLang="ja-JP" sz="2400" b="1" dirty="0">
                <a:latin typeface="Times New Roman"/>
              </a:rPr>
              <a:t>Now choose the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to minimize the sum of squared residuals,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tn</a:t>
            </a:r>
            <a:r>
              <a:rPr lang="en-US" altLang="ja-JP" sz="2400" b="1" baseline="30000" dirty="0">
                <a:latin typeface="Times New Roman"/>
                <a:sym typeface="Symbol"/>
              </a:rPr>
              <a:t>2</a:t>
            </a:r>
            <a:r>
              <a:rPr lang="en-US" altLang="ja-JP" sz="2400" b="1" dirty="0">
                <a:latin typeface="Times New Roman"/>
                <a:sym typeface="Symbol"/>
              </a:rPr>
              <a:t>. Thus</a:t>
            </a:r>
            <a:r>
              <a:rPr lang="ja-JP" altLang="en-US" sz="2400" b="1" dirty="0">
                <a:latin typeface="Times New Roman"/>
                <a:sym typeface="Symbol"/>
              </a:rPr>
              <a:t> </a:t>
            </a:r>
            <a:r>
              <a:rPr lang="en-US" altLang="ja-JP" sz="2400" b="1" dirty="0">
                <a:latin typeface="Times New Roman"/>
                <a:sym typeface="Symbol"/>
              </a:rPr>
              <a:t>let</a:t>
            </a:r>
            <a:r>
              <a:rPr lang="ja-JP" altLang="en-US" sz="2400" b="1" dirty="0">
                <a:latin typeface="Times New Roman"/>
                <a:sym typeface="Symbol"/>
              </a:rPr>
              <a:t> 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 and </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 be</a:t>
            </a:r>
            <a:r>
              <a:rPr lang="ja-JP" altLang="en-US" sz="2400" b="1" dirty="0">
                <a:latin typeface="Times New Roman"/>
                <a:sym typeface="Symbol"/>
              </a:rPr>
              <a:t> </a:t>
            </a:r>
            <a:r>
              <a:rPr lang="en-CA" altLang="ja-JP" sz="2400" b="1" dirty="0">
                <a:latin typeface="Times New Roman"/>
                <a:sym typeface="Symbol"/>
              </a:rPr>
              <a:t>a solution to the following least squares minimization problem:</a:t>
            </a:r>
            <a:endParaRPr lang="ja-JP" altLang="en-US" sz="2400" b="1" dirty="0">
              <a:latin typeface="Times New Roman"/>
            </a:endParaRPr>
          </a:p>
          <a:p>
            <a:pPr marL="0" indent="0" algn="just">
              <a:buNone/>
            </a:pPr>
            <a:r>
              <a:rPr lang="en-US" altLang="ja-JP" sz="2400" b="1" dirty="0">
                <a:latin typeface="Times New Roman"/>
              </a:rPr>
              <a:t> (30) min </a:t>
            </a:r>
            <a:r>
              <a:rPr lang="ja-JP" altLang="en-US" sz="2400" b="1" baseline="-25000" dirty="0">
                <a:latin typeface="Times New Roman"/>
                <a:sym typeface="Symbol"/>
              </a:rPr>
              <a:t></a:t>
            </a:r>
            <a:r>
              <a:rPr lang="en-US" altLang="ja-JP" sz="2400" b="1" baseline="-25000" dirty="0">
                <a:latin typeface="Times New Roman"/>
                <a:sym typeface="Symbol"/>
              </a:rPr>
              <a:t>, </a:t>
            </a:r>
            <a:r>
              <a:rPr lang="ja-JP" altLang="en-US" sz="2400" b="1" baseline="-25000" dirty="0">
                <a:latin typeface="Times New Roman"/>
                <a:sym typeface="Symbol"/>
              </a:rPr>
              <a:t></a:t>
            </a:r>
            <a:r>
              <a:rPr lang="ja-JP" altLang="en-US" sz="2400" b="1" dirty="0">
                <a:latin typeface="Times New Roman"/>
                <a:sym typeface="Symbol"/>
              </a:rPr>
              <a:t> </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t>
            </a:r>
            <a:r>
              <a:rPr lang="en-US" altLang="ja-JP" sz="2400" b="1" dirty="0" err="1">
                <a:latin typeface="Times New Roman"/>
                <a:sym typeface="Symbol"/>
              </a:rPr>
              <a:t>lnp</a:t>
            </a:r>
            <a:r>
              <a:rPr lang="en-US" altLang="ja-JP" sz="2400" b="1" baseline="-25000" dirty="0" err="1">
                <a:latin typeface="Times New Roman"/>
                <a:sym typeface="Symbol"/>
              </a:rPr>
              <a:t>tn</a:t>
            </a:r>
            <a:r>
              <a:rPr lang="ja-JP" altLang="en-US" sz="2400" b="1" dirty="0">
                <a:latin typeface="Times New Roman"/>
                <a:sym typeface="Symbol"/>
              </a:rPr>
              <a:t>  </a:t>
            </a:r>
            <a:r>
              <a:rPr lang="en-US" altLang="ja-JP" sz="2400" b="1" baseline="-25000" dirty="0">
                <a:latin typeface="Times New Roman"/>
                <a:sym typeface="Symbol"/>
              </a:rPr>
              <a:t>t</a:t>
            </a:r>
            <a:r>
              <a:rPr lang="ja-JP" altLang="en-US" sz="2400" b="1" dirty="0">
                <a:latin typeface="Times New Roman"/>
                <a:sym typeface="Symbol"/>
              </a:rPr>
              <a:t>  </a:t>
            </a:r>
            <a:r>
              <a:rPr lang="en-US" altLang="ja-JP" sz="2400" b="1" baseline="-25000" dirty="0">
                <a:latin typeface="Times New Roman"/>
                <a:sym typeface="Symbol"/>
              </a:rPr>
              <a:t>n</a:t>
            </a:r>
            <a:r>
              <a:rPr lang="en-US" altLang="ja-JP" sz="2400" b="1" dirty="0">
                <a:latin typeface="Times New Roman"/>
                <a:sym typeface="Symbol"/>
              </a:rPr>
              <a:t>]</a:t>
            </a:r>
            <a:r>
              <a:rPr lang="en-US" altLang="ja-JP" sz="2400" b="1" baseline="30000" dirty="0">
                <a:latin typeface="Times New Roman"/>
                <a:sym typeface="Symbol"/>
              </a:rPr>
              <a:t>2</a:t>
            </a:r>
            <a:r>
              <a:rPr lang="ja-JP" altLang="en-US" sz="2400" b="1" dirty="0">
                <a:latin typeface="Times New Roman"/>
                <a:sym typeface="Symbol"/>
              </a:rPr>
              <a:t> </a:t>
            </a:r>
            <a:r>
              <a:rPr lang="en-US" altLang="ja-JP" sz="2400" b="1" dirty="0">
                <a:latin typeface="Times New Roman"/>
                <a:sym typeface="Symbol"/>
              </a:rPr>
              <a:t>.</a:t>
            </a:r>
            <a:endParaRPr lang="ja-JP" altLang="en-US" sz="2400" b="1" dirty="0">
              <a:latin typeface="Times New Roman"/>
              <a:sym typeface="Symbol"/>
            </a:endParaRPr>
          </a:p>
          <a:p>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27</a:t>
            </a:fld>
            <a:endParaRPr lang="en-CA" dirty="0"/>
          </a:p>
        </p:txBody>
      </p:sp>
    </p:spTree>
    <p:extLst>
      <p:ext uri="{BB962C8B-B14F-4D97-AF65-F5344CB8AC3E}">
        <p14:creationId xmlns:p14="http://schemas.microsoft.com/office/powerpoint/2010/main" val="3613108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2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lnSpcReduction="10000"/>
          </a:bodyPr>
          <a:lstStyle/>
          <a:p>
            <a:pPr algn="just"/>
            <a:r>
              <a:rPr lang="en-CA" altLang="ja-JP" sz="2400" b="1" dirty="0">
                <a:latin typeface="Times New Roman"/>
              </a:rPr>
              <a:t>The first order necessary conditions for </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to solve (33) are the following T + N equations:</a:t>
            </a:r>
            <a:endParaRPr lang="ja-JP" altLang="en-US" sz="2400" b="1" dirty="0">
              <a:latin typeface="Times New Roman"/>
            </a:endParaRPr>
          </a:p>
          <a:p>
            <a:pPr marL="0" indent="0" algn="just">
              <a:buNone/>
            </a:pPr>
            <a:r>
              <a:rPr lang="en-US" altLang="ja-JP" sz="2400" b="1" dirty="0">
                <a:latin typeface="Times New Roman"/>
              </a:rPr>
              <a:t> (34) N</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err="1">
                <a:latin typeface="Times New Roman"/>
                <a:sym typeface="Symbol"/>
              </a:rPr>
              <a:t>lnp</a:t>
            </a:r>
            <a:r>
              <a:rPr lang="en-US" altLang="ja-JP" sz="2400" b="1" baseline="-25000" dirty="0" err="1">
                <a:latin typeface="Times New Roman"/>
                <a:sym typeface="Symbol"/>
              </a:rPr>
              <a:t>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   </a:t>
            </a:r>
            <a:r>
              <a:rPr lang="en-US" altLang="ja-JP" sz="2400" b="1" dirty="0">
                <a:latin typeface="Times New Roman"/>
                <a:sym typeface="Symbol"/>
              </a:rPr>
              <a:t>t = 1,...,T;</a:t>
            </a:r>
            <a:endParaRPr lang="ja-JP" altLang="en-US" sz="2400" b="1" dirty="0">
              <a:latin typeface="Times New Roman"/>
              <a:sym typeface="Symbol"/>
            </a:endParaRPr>
          </a:p>
          <a:p>
            <a:pPr marL="0" indent="0" algn="just">
              <a:buNone/>
            </a:pPr>
            <a:r>
              <a:rPr lang="en-US" altLang="ja-JP" sz="2400" b="1" dirty="0">
                <a:latin typeface="Times New Roman"/>
              </a:rPr>
              <a:t> (35) </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err="1">
                <a:latin typeface="Times New Roman"/>
                <a:sym typeface="Symbol"/>
              </a:rPr>
              <a:t>lnp</a:t>
            </a:r>
            <a:r>
              <a:rPr lang="en-US" altLang="ja-JP" sz="2400" b="1" baseline="-25000" dirty="0" err="1">
                <a:latin typeface="Times New Roman"/>
                <a:sym typeface="Symbol"/>
              </a:rPr>
              <a:t>tn</a:t>
            </a:r>
            <a:r>
              <a:rPr lang="ja-JP" altLang="en-US" sz="2400" b="1" dirty="0">
                <a:latin typeface="Times New Roman"/>
                <a:sym typeface="Symbol"/>
              </a:rPr>
              <a:t> </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n = 1,...,N.</a:t>
            </a:r>
          </a:p>
          <a:p>
            <a:pPr algn="just"/>
            <a:r>
              <a:rPr lang="en-US" altLang="ja-JP" sz="2400" b="1" dirty="0">
                <a:latin typeface="Times New Roman"/>
              </a:rPr>
              <a:t>Replace the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in equations (34) and (35) by ln</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and ln</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respectively for t = 1,...,T and n = 1,...,N. After some rearrangement, the resulting equations become:</a:t>
            </a:r>
            <a:endParaRPr lang="ja-JP" altLang="en-US" sz="2400" b="1" dirty="0">
              <a:latin typeface="Times New Roman"/>
            </a:endParaRPr>
          </a:p>
          <a:p>
            <a:pPr marL="0" indent="0" algn="just">
              <a:buNone/>
            </a:pPr>
            <a:r>
              <a:rPr lang="en-US" altLang="ja-JP" sz="2400" b="1" dirty="0">
                <a:latin typeface="Times New Roman"/>
              </a:rPr>
              <a:t> (36) </a:t>
            </a:r>
            <a:r>
              <a:rPr lang="ja-JP" altLang="en-US"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en-US" altLang="ja-JP" sz="2400" b="1" dirty="0">
                <a:latin typeface="Times New Roman"/>
                <a:sym typeface="Symbol"/>
              </a:rPr>
              <a:t>)</a:t>
            </a:r>
            <a:r>
              <a:rPr lang="en-US" altLang="ja-JP" sz="2400" b="1" baseline="30000" dirty="0">
                <a:latin typeface="Times New Roman"/>
                <a:sym typeface="Symbol"/>
              </a:rPr>
              <a:t>1/N</a:t>
            </a:r>
            <a:r>
              <a:rPr lang="ja-JP" altLang="en-US" sz="2400" b="1" dirty="0">
                <a:latin typeface="Times New Roman"/>
                <a:sym typeface="Symbol"/>
              </a:rPr>
              <a:t> </a:t>
            </a:r>
            <a:r>
              <a:rPr lang="en-US" altLang="ja-JP" sz="2400" b="1" dirty="0">
                <a:latin typeface="Times New Roman"/>
                <a:sym typeface="Symbol"/>
              </a:rPr>
              <a:t>;                   t = 1,...,T;</a:t>
            </a:r>
            <a:endParaRPr lang="ja-JP" altLang="en-US" sz="2400" b="1" dirty="0">
              <a:latin typeface="Times New Roman"/>
              <a:sym typeface="Symbol"/>
            </a:endParaRPr>
          </a:p>
          <a:p>
            <a:pPr marL="0" indent="0" algn="just">
              <a:buNone/>
            </a:pPr>
            <a:r>
              <a:rPr lang="en-US" altLang="ja-JP" sz="2400" b="1" dirty="0">
                <a:latin typeface="Times New Roman"/>
              </a:rPr>
              <a:t> (37) </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t=1</a:t>
            </a:r>
            <a:r>
              <a:rPr lang="en-US"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en-US" altLang="ja-JP" sz="2400" b="1" dirty="0">
                <a:latin typeface="Times New Roman"/>
                <a:sym typeface="Symbol"/>
              </a:rPr>
              <a:t>)</a:t>
            </a:r>
            <a:r>
              <a:rPr lang="en-US" altLang="ja-JP" sz="2400" b="1" baseline="30000" dirty="0">
                <a:latin typeface="Times New Roman"/>
                <a:sym typeface="Symbol"/>
              </a:rPr>
              <a:t>1/T</a:t>
            </a:r>
            <a:r>
              <a:rPr lang="ja-JP" altLang="en-US" sz="2400" b="1" dirty="0">
                <a:latin typeface="Times New Roman"/>
                <a:sym typeface="Symbol"/>
              </a:rPr>
              <a:t> </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n = 1,...,N.</a:t>
            </a:r>
            <a:endParaRPr lang="ja-JP" altLang="en-US" sz="2400" b="1" dirty="0">
              <a:latin typeface="Times New Roman"/>
            </a:endParaRPr>
          </a:p>
          <a:p>
            <a:pPr algn="just"/>
            <a:r>
              <a:rPr lang="en-CA" altLang="ja-JP" sz="2400" b="1" dirty="0">
                <a:latin typeface="Times New Roman"/>
              </a:rPr>
              <a:t>Thus the period t aggregate price level, </a:t>
            </a:r>
            <a:r>
              <a:rPr lang="ja-JP" altLang="en-US" sz="2400" b="1" dirty="0">
                <a:latin typeface="Times New Roman"/>
                <a:sym typeface="Symbol"/>
              </a:rPr>
              <a:t></a:t>
            </a:r>
            <a:r>
              <a:rPr lang="en-CA" altLang="ja-JP" sz="2400" b="1" baseline="-25000" dirty="0">
                <a:latin typeface="Times New Roman"/>
                <a:sym typeface="Symbol"/>
              </a:rPr>
              <a:t>t</a:t>
            </a:r>
            <a:r>
              <a:rPr lang="en-CA" altLang="ja-JP" sz="2400" b="1" dirty="0">
                <a:latin typeface="Times New Roman"/>
                <a:sym typeface="Symbol"/>
              </a:rPr>
              <a:t>, is equal to the geometric average of the N quality adjusted prices for period t, p</a:t>
            </a:r>
            <a:r>
              <a:rPr lang="en-CA" altLang="ja-JP" sz="2400" b="1" baseline="-25000" dirty="0">
                <a:latin typeface="Times New Roman"/>
                <a:sym typeface="Symbol"/>
              </a:rPr>
              <a:t>t1</a:t>
            </a:r>
            <a:r>
              <a:rPr lang="en-CA"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 ..., </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CA" altLang="ja-JP" sz="2400" b="1" baseline="-25000" dirty="0">
                <a:latin typeface="Times New Roman"/>
                <a:sym typeface="Symbol"/>
              </a:rPr>
              <a:t>N</a:t>
            </a:r>
            <a:r>
              <a:rPr lang="en-CA" altLang="ja-JP" sz="2400" b="1" dirty="0">
                <a:latin typeface="Times New Roman"/>
                <a:sym typeface="Symbol"/>
              </a:rPr>
              <a:t>, while the quality adjustment factor for product</a:t>
            </a:r>
            <a:r>
              <a:rPr lang="ja-JP" altLang="en-US" sz="2400" b="1" dirty="0">
                <a:latin typeface="Times New Roman"/>
                <a:sym typeface="Symbol"/>
              </a:rPr>
              <a:t> </a:t>
            </a:r>
            <a:r>
              <a:rPr lang="en-US" altLang="ja-JP" sz="2400" b="1" dirty="0">
                <a:latin typeface="Times New Roman"/>
                <a:sym typeface="Symbol"/>
              </a:rPr>
              <a:t>n, </a:t>
            </a:r>
            <a:r>
              <a:rPr lang="ja-JP" altLang="en-US" sz="2400" b="1" dirty="0">
                <a:latin typeface="Times New Roman"/>
                <a:sym typeface="Symbol"/>
              </a:rPr>
              <a:t></a:t>
            </a:r>
            <a:r>
              <a:rPr lang="en-CA" altLang="ja-JP" sz="2400" b="1" baseline="-25000" dirty="0">
                <a:latin typeface="Times New Roman"/>
                <a:sym typeface="Symbol"/>
              </a:rPr>
              <a:t>n</a:t>
            </a:r>
            <a:r>
              <a:rPr lang="en-CA" altLang="ja-JP" sz="2400" b="1" dirty="0">
                <a:latin typeface="Times New Roman"/>
                <a:sym typeface="Symbol"/>
              </a:rPr>
              <a:t>, is equal to the geometric average of the T inflation adjusted prices for product n, p</a:t>
            </a:r>
            <a:r>
              <a:rPr lang="en-CA" altLang="ja-JP" sz="2400" b="1" baseline="-25000" dirty="0">
                <a:latin typeface="Times New Roman"/>
                <a:sym typeface="Symbol"/>
              </a:rPr>
              <a:t>1n</a:t>
            </a:r>
            <a:r>
              <a:rPr lang="en-CA"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en-US" altLang="ja-JP" sz="2400" b="1" dirty="0">
                <a:latin typeface="Times New Roman"/>
                <a:sym typeface="Symbol"/>
              </a:rPr>
              <a:t>, ..., </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CA" altLang="ja-JP" sz="2400" b="1" baseline="-25000" dirty="0">
                <a:latin typeface="Times New Roman"/>
                <a:sym typeface="Symbol"/>
              </a:rPr>
              <a:t>T</a:t>
            </a:r>
            <a:r>
              <a:rPr lang="en-CA" altLang="ja-JP" sz="2400" b="1" dirty="0">
                <a:latin typeface="Times New Roman"/>
                <a:sym typeface="Symbol"/>
              </a:rPr>
              <a:t>. </a:t>
            </a:r>
          </a:p>
          <a:p>
            <a:pPr algn="just"/>
            <a:r>
              <a:rPr lang="en-CA" altLang="ja-JP" sz="2400" b="1" dirty="0">
                <a:latin typeface="Times New Roman"/>
                <a:sym typeface="Symbol"/>
              </a:rPr>
              <a:t>These estimators look very reasonable</a:t>
            </a:r>
            <a:r>
              <a:rPr lang="ja-JP" altLang="en-US" sz="2400" b="1" dirty="0">
                <a:latin typeface="Times New Roman"/>
                <a:sym typeface="Symbol"/>
              </a:rPr>
              <a:t> </a:t>
            </a:r>
            <a:r>
              <a:rPr lang="en-CA" altLang="ja-JP" sz="2400" b="1" dirty="0">
                <a:latin typeface="Times New Roman"/>
                <a:sym typeface="Symbol"/>
              </a:rPr>
              <a:t>(if quantity weights are not available). </a:t>
            </a:r>
            <a:endParaRPr lang="ja-JP" altLang="en-US" sz="2400" b="1" dirty="0">
              <a:latin typeface="Times New Roman"/>
              <a:sym typeface="Symbol"/>
            </a:endParaRPr>
          </a:p>
          <a:p>
            <a:pPr algn="just"/>
            <a:endParaRPr lang="ja-JP" altLang="en-US" sz="2400" b="1" dirty="0">
              <a:latin typeface="Times New Roman"/>
              <a:sym typeface="Symbol"/>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28</a:t>
            </a:fld>
            <a:endParaRPr lang="en-CA" dirty="0"/>
          </a:p>
        </p:txBody>
      </p:sp>
    </p:spTree>
    <p:extLst>
      <p:ext uri="{BB962C8B-B14F-4D97-AF65-F5344CB8AC3E}">
        <p14:creationId xmlns:p14="http://schemas.microsoft.com/office/powerpoint/2010/main" val="4231032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2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If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US" altLang="ja-JP" sz="2400" b="1" dirty="0">
                <a:latin typeface="Times New Roman"/>
                <a:sym typeface="Symbol"/>
              </a:rPr>
              <a:t>] and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 </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en-CA" altLang="ja-JP" sz="2400" b="1" dirty="0">
                <a:latin typeface="Times New Roman"/>
                <a:sym typeface="Symbol"/>
              </a:rPr>
              <a:t>] is a solution to (36) and (37), then </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ja-JP" altLang="en-US" sz="2400" b="1" baseline="30000" dirty="0">
                <a:latin typeface="Times New Roman"/>
                <a:sym typeface="Symbol"/>
              </a:rPr>
              <a:t></a:t>
            </a:r>
            <a:r>
              <a:rPr lang="en-US" altLang="ja-JP" sz="2400" b="1" baseline="30000" dirty="0">
                <a:latin typeface="Times New Roman"/>
                <a:sym typeface="Symbol"/>
              </a:rPr>
              <a:t>1</a:t>
            </a:r>
            <a:r>
              <a:rPr lang="ja-JP" altLang="en-US" sz="2400" b="1" dirty="0">
                <a:latin typeface="Times New Roman"/>
                <a:sym typeface="Symbol"/>
              </a:rPr>
              <a: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is also a solution for any </a:t>
            </a:r>
            <a:r>
              <a:rPr lang="ja-JP" altLang="en-US" sz="2400" b="1" dirty="0">
                <a:latin typeface="Times New Roman"/>
                <a:sym typeface="Symbol"/>
              </a:rPr>
              <a:t> </a:t>
            </a:r>
            <a:r>
              <a:rPr lang="en-CA" altLang="ja-JP" sz="2400" b="1" dirty="0">
                <a:latin typeface="Times New Roman"/>
                <a:sym typeface="Symbol"/>
              </a:rPr>
              <a:t>&gt; 0. Thus to obtain a unique solution we impose the normalization </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 1 (which corresponds to </a:t>
            </a:r>
            <a:r>
              <a:rPr lang="ja-JP" altLang="en-US" sz="2400" b="1" dirty="0">
                <a:latin typeface="Times New Roman"/>
                <a:sym typeface="Symbol"/>
              </a:rPr>
              <a:t></a:t>
            </a:r>
            <a:r>
              <a:rPr lang="en-US" altLang="ja-JP" sz="2400" b="1" baseline="-25000" dirty="0">
                <a:latin typeface="Times New Roman"/>
                <a:sym typeface="Symbol"/>
              </a:rPr>
              <a:t>1</a:t>
            </a:r>
            <a:r>
              <a:rPr lang="ja-JP" altLang="en-US" sz="2400" b="1" dirty="0">
                <a:latin typeface="Times New Roman"/>
                <a:sym typeface="Symbol"/>
              </a:rPr>
              <a:t> </a:t>
            </a:r>
            <a:r>
              <a:rPr lang="en-US" altLang="ja-JP" sz="2400" b="1" dirty="0">
                <a:latin typeface="Times New Roman"/>
                <a:sym typeface="Symbol"/>
              </a:rPr>
              <a:t>= 0). </a:t>
            </a:r>
          </a:p>
          <a:p>
            <a:pPr algn="just"/>
            <a:r>
              <a:rPr lang="en-US" altLang="ja-JP" sz="2400" b="1" dirty="0">
                <a:latin typeface="Times New Roman"/>
                <a:sym typeface="Symbol"/>
              </a:rPr>
              <a:t>Then 1,</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CA" altLang="ja-JP" sz="2400" b="1" dirty="0">
                <a:latin typeface="Times New Roman"/>
                <a:sym typeface="Symbol"/>
              </a:rPr>
              <a:t>is the </a:t>
            </a:r>
            <a:r>
              <a:rPr lang="en-CA" altLang="ja-JP" sz="2400" b="1" dirty="0">
                <a:solidFill>
                  <a:srgbClr val="FF0000"/>
                </a:solidFill>
                <a:latin typeface="Times New Roman"/>
                <a:sym typeface="Symbol"/>
              </a:rPr>
              <a:t>sequence of price levels </a:t>
            </a:r>
            <a:r>
              <a:rPr lang="en-CA" altLang="ja-JP" sz="2400" b="1" dirty="0">
                <a:latin typeface="Times New Roman"/>
                <a:sym typeface="Symbol"/>
              </a:rPr>
              <a:t>that is generated by the least squares minimization problem defined by (33).</a:t>
            </a:r>
            <a:r>
              <a:rPr lang="ja-JP" altLang="en-US" sz="2400" b="1" dirty="0">
                <a:latin typeface="Times New Roman"/>
              </a:rPr>
              <a:t>         </a:t>
            </a:r>
          </a:p>
          <a:p>
            <a:pPr algn="just"/>
            <a:r>
              <a:rPr lang="en-CA" altLang="ja-JP" sz="2400" b="1" dirty="0">
                <a:latin typeface="Times New Roman"/>
              </a:rPr>
              <a:t>Once we have the unique solution 1,</a:t>
            </a:r>
            <a:r>
              <a:rPr lang="ja-JP" altLang="en-US" sz="2400" b="1" dirty="0">
                <a:latin typeface="Times New Roman"/>
                <a:sym typeface="Symbol"/>
              </a:rPr>
              <a:t></a:t>
            </a:r>
            <a:r>
              <a:rPr lang="en-US" altLang="ja-JP" sz="2400" b="1" baseline="-25000" dirty="0">
                <a:latin typeface="Times New Roman"/>
                <a:sym typeface="Symbol"/>
              </a:rPr>
              <a:t>2</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for the</a:t>
            </a:r>
            <a:r>
              <a:rPr lang="ja-JP" altLang="en-US" sz="2400" b="1" dirty="0">
                <a:latin typeface="Times New Roman"/>
                <a:sym typeface="Symbol"/>
              </a:rPr>
              <a:t> </a:t>
            </a:r>
            <a:r>
              <a:rPr lang="en-CA" altLang="ja-JP" sz="2400" b="1" dirty="0">
                <a:latin typeface="Times New Roman"/>
                <a:sym typeface="Symbol"/>
              </a:rPr>
              <a:t>T price levels that are generated by the (33), the </a:t>
            </a:r>
            <a:r>
              <a:rPr lang="en-CA" altLang="ja-JP" sz="2400" b="1" i="1" dirty="0">
                <a:solidFill>
                  <a:srgbClr val="FF0000"/>
                </a:solidFill>
                <a:latin typeface="Times New Roman"/>
                <a:sym typeface="Symbol"/>
              </a:rPr>
              <a:t>price index</a:t>
            </a:r>
            <a:r>
              <a:rPr lang="ja-JP" altLang="en-US" sz="2400" b="1" dirty="0">
                <a:solidFill>
                  <a:srgbClr val="FF0000"/>
                </a:solidFill>
                <a:latin typeface="Times New Roman"/>
                <a:sym typeface="Symbol"/>
              </a:rPr>
              <a:t> </a:t>
            </a:r>
            <a:r>
              <a:rPr lang="en-CA" altLang="ja-JP" sz="2400" b="1" dirty="0">
                <a:latin typeface="Times New Roman"/>
                <a:sym typeface="Symbol"/>
              </a:rPr>
              <a:t>between period t relative to period s can be defined as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s</a:t>
            </a:r>
            <a:r>
              <a:rPr lang="ja-JP" altLang="en-US" sz="2400" b="1" baseline="30000" dirty="0">
                <a:latin typeface="Times New Roman"/>
                <a:sym typeface="Symbol"/>
              </a:rPr>
              <a:t>*</a:t>
            </a:r>
            <a:r>
              <a:rPr lang="en-US" altLang="ja-JP" sz="2400" b="1" dirty="0">
                <a:latin typeface="Times New Roman"/>
                <a:sym typeface="Symbol"/>
              </a:rPr>
              <a:t>. </a:t>
            </a:r>
          </a:p>
          <a:p>
            <a:pPr algn="just"/>
            <a:r>
              <a:rPr lang="en-US" altLang="ja-JP" sz="2400" b="1" dirty="0">
                <a:latin typeface="Times New Roman"/>
                <a:sym typeface="Symbol"/>
              </a:rPr>
              <a:t>Using equations (36) for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a:t>
            </a:r>
            <a:r>
              <a:rPr lang="en-US" altLang="ja-JP" sz="2400" b="1" baseline="-25000" dirty="0">
                <a:latin typeface="Times New Roman"/>
                <a:sym typeface="Symbol"/>
              </a:rPr>
              <a:t>s</a:t>
            </a:r>
            <a:r>
              <a:rPr lang="ja-JP" altLang="en-US" sz="2400" b="1" baseline="30000" dirty="0">
                <a:latin typeface="Times New Roman"/>
                <a:sym typeface="Symbol"/>
              </a:rPr>
              <a:t>*</a:t>
            </a:r>
            <a:r>
              <a:rPr lang="en-CA" altLang="ja-JP" sz="2400" b="1" dirty="0">
                <a:latin typeface="Times New Roman"/>
                <a:sym typeface="Symbol"/>
              </a:rPr>
              <a:t>, we have the following expression for the </a:t>
            </a:r>
            <a:r>
              <a:rPr lang="en-CA" altLang="ja-JP" sz="2400" b="1" dirty="0">
                <a:solidFill>
                  <a:srgbClr val="FF0000"/>
                </a:solidFill>
                <a:latin typeface="Times New Roman"/>
                <a:sym typeface="Symbol"/>
              </a:rPr>
              <a:t>price index</a:t>
            </a:r>
            <a:r>
              <a:rPr lang="en-CA" altLang="ja-JP" sz="2400" b="1" dirty="0">
                <a:latin typeface="Times New Roman"/>
                <a:sym typeface="Symbol"/>
              </a:rPr>
              <a:t>:</a:t>
            </a:r>
            <a:endParaRPr lang="ja-JP" altLang="en-US" sz="2400" b="1" dirty="0">
              <a:latin typeface="Times New Roman"/>
            </a:endParaRPr>
          </a:p>
          <a:p>
            <a:pPr marL="0" indent="0" algn="just">
              <a:buNone/>
            </a:pPr>
            <a:r>
              <a:rPr lang="en-US" altLang="ja-JP" sz="2400" b="1" dirty="0">
                <a:latin typeface="Times New Roman"/>
              </a:rPr>
              <a:t> (38) </a:t>
            </a:r>
            <a:r>
              <a:rPr lang="ja-JP" altLang="en-US" sz="2400" b="1" dirty="0">
                <a:latin typeface="Times New Roman"/>
                <a:sym typeface="Symbol"/>
              </a:rPr>
              <a:t></a:t>
            </a:r>
            <a:r>
              <a:rPr lang="en-US" altLang="ja-JP" sz="2400" b="1" baseline="-25000" dirty="0">
                <a:latin typeface="Times New Roman"/>
                <a:sym typeface="Symbol"/>
              </a:rPr>
              <a:t>t</a:t>
            </a:r>
            <a:r>
              <a:rPr lang="ja-JP" altLang="en-US" sz="2400" b="1" baseline="30000" dirty="0">
                <a:latin typeface="Times New Roman"/>
                <a:sym typeface="Symbol"/>
              </a:rPr>
              <a:t>*</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s</a:t>
            </a:r>
            <a:r>
              <a:rPr lang="ja-JP" altLang="en-US" sz="2400" b="1" baseline="30000"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en-US" altLang="ja-JP" sz="2400" b="1" dirty="0">
                <a:latin typeface="Times New Roman"/>
                <a:sym typeface="Symbol"/>
              </a:rPr>
              <a:t>)</a:t>
            </a:r>
            <a:r>
              <a:rPr lang="en-US" altLang="ja-JP" sz="2400" b="1" baseline="30000" dirty="0">
                <a:latin typeface="Times New Roman"/>
                <a:sym typeface="Symbol"/>
              </a:rPr>
              <a:t>1/N</a:t>
            </a:r>
            <a:r>
              <a:rPr lang="en-US" altLang="ja-JP" sz="2400" b="1" dirty="0">
                <a:latin typeface="Times New Roman"/>
                <a:sym typeface="Symbol"/>
              </a:rPr>
              <a:t>/</a:t>
            </a:r>
            <a:r>
              <a:rPr lang="ja-JP" altLang="en-US" sz="2400" b="1" dirty="0">
                <a:latin typeface="Times New Roman"/>
                <a:sym typeface="Symbol"/>
              </a:rPr>
              <a:t> </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a:t>
            </a:r>
            <a:r>
              <a:rPr lang="en-US" altLang="ja-JP" sz="2400" b="1" dirty="0" err="1">
                <a:latin typeface="Times New Roman"/>
                <a:sym typeface="Symbol"/>
              </a:rPr>
              <a:t>p</a:t>
            </a:r>
            <a:r>
              <a:rPr lang="en-US" altLang="ja-JP" sz="2400" b="1" baseline="-25000" dirty="0" err="1">
                <a:latin typeface="Times New Roman"/>
                <a:sym typeface="Symbol"/>
              </a:rPr>
              <a:t>sn</a:t>
            </a:r>
            <a:r>
              <a:rPr lang="en-US" altLang="ja-JP" sz="2400" b="1" dirty="0">
                <a:latin typeface="Times New Roman"/>
                <a:sym typeface="Symbol"/>
              </a:rPr>
              <a:t>/</a:t>
            </a:r>
            <a:r>
              <a:rPr lang="ja-JP" altLang="en-US" sz="2400" b="1" dirty="0">
                <a:latin typeface="Times New Roman"/>
                <a:sym typeface="Symbol"/>
              </a:rPr>
              <a:t></a:t>
            </a:r>
            <a:r>
              <a:rPr lang="en-US" altLang="ja-JP" sz="2400" b="1" baseline="-25000" dirty="0">
                <a:latin typeface="Times New Roman"/>
                <a:sym typeface="Symbol"/>
              </a:rPr>
              <a:t>n</a:t>
            </a:r>
            <a:r>
              <a:rPr lang="ja-JP" altLang="en-US" sz="2400" b="1" baseline="30000" dirty="0">
                <a:latin typeface="Times New Roman"/>
                <a:sym typeface="Symbol"/>
              </a:rPr>
              <a:t>*</a:t>
            </a:r>
            <a:r>
              <a:rPr lang="en-US" altLang="ja-JP" sz="2400" b="1" dirty="0">
                <a:latin typeface="Times New Roman"/>
                <a:sym typeface="Symbol"/>
              </a:rPr>
              <a:t>)</a:t>
            </a:r>
            <a:r>
              <a:rPr lang="en-US" altLang="ja-JP" sz="2400" b="1" baseline="30000" dirty="0">
                <a:latin typeface="Times New Roman"/>
                <a:sym typeface="Symbol"/>
              </a:rPr>
              <a:t>1/N</a:t>
            </a:r>
            <a:endParaRPr lang="ja-JP" altLang="en-US" sz="2400" b="1" dirty="0">
              <a:latin typeface="Times New Roman"/>
              <a:sym typeface="Symbol"/>
            </a:endParaRPr>
          </a:p>
          <a:p>
            <a:pPr marL="0" indent="0" algn="just">
              <a:buNone/>
            </a:pPr>
            <a:r>
              <a:rPr lang="ja-JP" altLang="en-US" sz="2400" b="1" dirty="0">
                <a:latin typeface="Times New Roman"/>
              </a:rPr>
              <a:t>                   </a:t>
            </a:r>
            <a:r>
              <a:rPr lang="en-US" altLang="ja-JP" sz="2400" b="1" dirty="0">
                <a:latin typeface="Times New Roman"/>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tn </a:t>
            </a:r>
            <a:r>
              <a:rPr lang="en-US" altLang="ja-JP" sz="2400" b="1" dirty="0">
                <a:latin typeface="Times New Roman"/>
                <a:sym typeface="Symbol"/>
              </a:rPr>
              <a:t>/</a:t>
            </a:r>
            <a:r>
              <a:rPr lang="en-US" altLang="ja-JP" sz="2400" b="1" dirty="0" err="1">
                <a:latin typeface="Times New Roman"/>
                <a:sym typeface="Symbol"/>
              </a:rPr>
              <a:t>p</a:t>
            </a:r>
            <a:r>
              <a:rPr lang="en-US" altLang="ja-JP" sz="2400" b="1" baseline="-25000" dirty="0" err="1">
                <a:latin typeface="Times New Roman"/>
                <a:sym typeface="Symbol"/>
              </a:rPr>
              <a:t>sn</a:t>
            </a:r>
            <a:r>
              <a:rPr lang="en-US" altLang="ja-JP" sz="2400" b="1" dirty="0">
                <a:latin typeface="Times New Roman"/>
                <a:sym typeface="Symbol"/>
              </a:rPr>
              <a:t>)</a:t>
            </a:r>
            <a:r>
              <a:rPr lang="en-US" altLang="ja-JP" sz="2400" b="1" baseline="30000" dirty="0">
                <a:latin typeface="Times New Roman"/>
                <a:sym typeface="Symbol"/>
              </a:rPr>
              <a:t>1/N</a:t>
            </a:r>
            <a:r>
              <a:rPr lang="en-US" altLang="ja-JP" sz="2400" b="1" dirty="0">
                <a:latin typeface="Times New Roman"/>
                <a:sym typeface="Symbol"/>
              </a:rPr>
              <a:t>.</a:t>
            </a:r>
          </a:p>
          <a:p>
            <a:pPr algn="just"/>
            <a:r>
              <a:rPr lang="en-US" altLang="ja-JP" sz="2400" b="1" dirty="0">
                <a:latin typeface="Times New Roman"/>
                <a:sym typeface="Symbol"/>
              </a:rPr>
              <a:t>This is simply the Jevons index for period t relative to period s.</a:t>
            </a:r>
            <a:endParaRPr lang="ja-JP" altLang="en-US" sz="2400" b="1" dirty="0">
              <a:latin typeface="Times New Roman"/>
              <a:sym typeface="Symbol"/>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29</a:t>
            </a:fld>
            <a:endParaRPr lang="en-CA" dirty="0"/>
          </a:p>
        </p:txBody>
      </p:sp>
    </p:spTree>
    <p:extLst>
      <p:ext uri="{BB962C8B-B14F-4D97-AF65-F5344CB8AC3E}">
        <p14:creationId xmlns:p14="http://schemas.microsoft.com/office/powerpoint/2010/main" val="379633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The paper takes a </a:t>
            </a:r>
            <a:r>
              <a:rPr lang="en-CA" altLang="ja-JP" sz="2400" b="1" dirty="0">
                <a:solidFill>
                  <a:srgbClr val="FF0000"/>
                </a:solidFill>
                <a:latin typeface="Times New Roman"/>
              </a:rPr>
              <a:t>consumer demand perspective </a:t>
            </a:r>
            <a:r>
              <a:rPr lang="en-CA" altLang="ja-JP" sz="2400" b="1" dirty="0">
                <a:latin typeface="Times New Roman"/>
              </a:rPr>
              <a:t>to the problem of adjusting product prices for quality change. </a:t>
            </a:r>
          </a:p>
          <a:p>
            <a:pPr algn="just"/>
            <a:r>
              <a:rPr lang="en-CA" altLang="ja-JP" sz="2400" b="1" dirty="0">
                <a:latin typeface="Times New Roman"/>
              </a:rPr>
              <a:t>The various approaches to the problem of quality adjustment can be seen as special cases of the general framework. This framework is presented in section 2.</a:t>
            </a:r>
          </a:p>
          <a:p>
            <a:pPr algn="just"/>
            <a:r>
              <a:rPr lang="en-CA" altLang="ja-JP" sz="2400" b="1" dirty="0">
                <a:latin typeface="Times New Roman"/>
              </a:rPr>
              <a:t>The special cases are:</a:t>
            </a:r>
          </a:p>
          <a:p>
            <a:pPr marL="0" indent="0" algn="just">
              <a:buNone/>
            </a:pPr>
            <a:r>
              <a:rPr lang="en-CA" altLang="ja-JP" sz="2400" b="1" dirty="0">
                <a:latin typeface="Times New Roman"/>
              </a:rPr>
              <a:t>   (i) the use of </a:t>
            </a:r>
            <a:r>
              <a:rPr lang="en-CA" altLang="ja-JP" sz="2400" b="1" dirty="0">
                <a:solidFill>
                  <a:srgbClr val="FF0000"/>
                </a:solidFill>
                <a:latin typeface="Times New Roman"/>
              </a:rPr>
              <a:t>inflation adjusted carry forward and carry</a:t>
            </a:r>
          </a:p>
          <a:p>
            <a:pPr marL="0" indent="0" algn="just">
              <a:buNone/>
            </a:pPr>
            <a:r>
              <a:rPr lang="en-CA" altLang="ja-JP" sz="2400" b="1" dirty="0">
                <a:solidFill>
                  <a:srgbClr val="FF0000"/>
                </a:solidFill>
                <a:latin typeface="Times New Roman"/>
              </a:rPr>
              <a:t>        backward prices </a:t>
            </a:r>
            <a:r>
              <a:rPr lang="en-CA" altLang="ja-JP" sz="2400" b="1" dirty="0">
                <a:latin typeface="Times New Roman"/>
              </a:rPr>
              <a:t>(sections 3 and 4);</a:t>
            </a:r>
          </a:p>
          <a:p>
            <a:pPr marL="0" indent="0" algn="just">
              <a:buNone/>
            </a:pPr>
            <a:r>
              <a:rPr lang="en-CA" altLang="ja-JP" sz="2400" b="1" dirty="0">
                <a:latin typeface="Times New Roman"/>
              </a:rPr>
              <a:t>   (ii)the use of </a:t>
            </a:r>
            <a:r>
              <a:rPr lang="en-CA" altLang="ja-JP" sz="2400" b="1" dirty="0">
                <a:solidFill>
                  <a:srgbClr val="FF0000"/>
                </a:solidFill>
                <a:latin typeface="Times New Roman"/>
              </a:rPr>
              <a:t>hedonic regressions</a:t>
            </a:r>
            <a:r>
              <a:rPr lang="en-CA" altLang="ja-JP" sz="2400" b="1" dirty="0">
                <a:latin typeface="Times New Roman"/>
              </a:rPr>
              <a:t> (sections 5-8) and </a:t>
            </a:r>
          </a:p>
          <a:p>
            <a:pPr marL="0" indent="0" algn="just">
              <a:buNone/>
            </a:pPr>
            <a:r>
              <a:rPr lang="en-CA" altLang="ja-JP" sz="2400" b="1" dirty="0">
                <a:latin typeface="Times New Roman"/>
              </a:rPr>
              <a:t>   (iii) the </a:t>
            </a:r>
            <a:r>
              <a:rPr lang="en-CA" altLang="ja-JP" sz="2400" b="1" dirty="0">
                <a:solidFill>
                  <a:srgbClr val="FF0000"/>
                </a:solidFill>
                <a:latin typeface="Times New Roman"/>
              </a:rPr>
              <a:t>estimation of Hicksian reservation prices</a:t>
            </a:r>
            <a:r>
              <a:rPr lang="en-CA" altLang="ja-JP" sz="2400" b="1" dirty="0">
                <a:latin typeface="Times New Roman"/>
              </a:rPr>
              <a:t> (sections 9-10).</a:t>
            </a:r>
          </a:p>
          <a:p>
            <a:pPr algn="just"/>
            <a:r>
              <a:rPr lang="en-CA" altLang="ja-JP" sz="2400" b="1" dirty="0">
                <a:latin typeface="Times New Roman"/>
              </a:rPr>
              <a:t>Due to the time constraint, I will not be able to cover the third approach in my presentation.</a:t>
            </a:r>
          </a:p>
        </p:txBody>
      </p:sp>
      <p:sp>
        <p:nvSpPr>
          <p:cNvPr id="4" name="Slide Number Placeholder 3"/>
          <p:cNvSpPr>
            <a:spLocks noGrp="1"/>
          </p:cNvSpPr>
          <p:nvPr>
            <p:ph type="sldNum" sz="quarter" idx="12"/>
          </p:nvPr>
        </p:nvSpPr>
        <p:spPr/>
        <p:txBody>
          <a:bodyPr/>
          <a:lstStyle/>
          <a:p>
            <a:fld id="{3FD4EE1D-E21F-4A6E-B4C6-0FD3B961D2BF}" type="slidenum">
              <a:rPr lang="en-CA" smtClean="0"/>
              <a:t>3</a:t>
            </a:fld>
            <a:endParaRPr lang="en-CA" dirty="0"/>
          </a:p>
        </p:txBody>
      </p:sp>
    </p:spTree>
    <p:extLst>
      <p:ext uri="{BB962C8B-B14F-4D97-AF65-F5344CB8AC3E}">
        <p14:creationId xmlns:p14="http://schemas.microsoft.com/office/powerpoint/2010/main" val="3975618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Time Product Dummy Regressions: Approach 2 (</a:t>
            </a:r>
            <a:r>
              <a:rPr lang="en-CA" sz="2800" b="1" dirty="0" err="1">
                <a:solidFill>
                  <a:srgbClr val="000000"/>
                </a:solidFill>
                <a:latin typeface="Times New Roman"/>
                <a:ea typeface="MS Mincho"/>
              </a:rPr>
              <a:t>conc</a:t>
            </a:r>
            <a:r>
              <a:rPr lang="en-CA" sz="2800" b="1" dirty="0">
                <a:solidFill>
                  <a:srgbClr val="000000"/>
                </a:solidFill>
                <a:latin typeface="Times New Roman"/>
                <a:ea typeface="MS Mincho"/>
              </a:rPr>
              <a: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Thus if there are no missing observations, the Time Product Dummy price indexes between any two periods in the window of T period under consideration is equal to the </a:t>
            </a:r>
            <a:r>
              <a:rPr lang="en-CA" altLang="ja-JP" sz="2400" b="1" i="1" dirty="0">
                <a:latin typeface="Times New Roman"/>
              </a:rPr>
              <a:t>Jevons index</a:t>
            </a:r>
            <a:r>
              <a:rPr lang="ja-JP" altLang="en-US" sz="2400" b="1" dirty="0">
                <a:latin typeface="Times New Roman"/>
              </a:rPr>
              <a:t> </a:t>
            </a:r>
            <a:r>
              <a:rPr lang="en-CA" altLang="ja-JP" sz="2400" b="1" dirty="0">
                <a:latin typeface="Times New Roman"/>
              </a:rPr>
              <a:t>between the two periods (the simple geometric mean of the price ratios, p</a:t>
            </a:r>
            <a:r>
              <a:rPr lang="en-CA" altLang="ja-JP" sz="2400" b="1" baseline="-25000" dirty="0">
                <a:latin typeface="Times New Roman"/>
              </a:rPr>
              <a:t>tn</a:t>
            </a:r>
            <a:r>
              <a:rPr lang="en-CA" altLang="ja-JP" sz="2400" b="1" dirty="0">
                <a:latin typeface="Times New Roman"/>
              </a:rPr>
              <a:t>/</a:t>
            </a:r>
            <a:r>
              <a:rPr lang="en-CA" altLang="ja-JP" sz="2400" b="1" dirty="0" err="1">
                <a:latin typeface="Times New Roman"/>
              </a:rPr>
              <a:t>p</a:t>
            </a:r>
            <a:r>
              <a:rPr lang="en-CA" altLang="ja-JP" sz="2400" b="1" baseline="-25000" dirty="0" err="1">
                <a:latin typeface="Times New Roman"/>
              </a:rPr>
              <a:t>sn</a:t>
            </a:r>
            <a:r>
              <a:rPr lang="en-CA" altLang="ja-JP" sz="2400" b="1" dirty="0">
                <a:latin typeface="Times New Roman"/>
              </a:rPr>
              <a:t>).</a:t>
            </a:r>
          </a:p>
          <a:p>
            <a:pPr algn="just"/>
            <a:r>
              <a:rPr lang="en-CA" altLang="ja-JP" sz="2400" b="1" dirty="0">
                <a:latin typeface="Times New Roman"/>
              </a:rPr>
              <a:t>This is a somewhat </a:t>
            </a:r>
            <a:r>
              <a:rPr lang="en-CA" altLang="ja-JP" sz="2400" b="1" dirty="0">
                <a:solidFill>
                  <a:srgbClr val="FF0000"/>
                </a:solidFill>
                <a:latin typeface="Times New Roman"/>
              </a:rPr>
              <a:t>disappointing result </a:t>
            </a:r>
            <a:r>
              <a:rPr lang="en-CA" altLang="ja-JP" sz="2400" b="1" dirty="0">
                <a:latin typeface="Times New Roman"/>
              </a:rPr>
              <a:t>since an equally weighted average of the price ratios is not necessarily a representative average of the prices; i.e., unimportant products to purchasers (in the sense that they spend very little on these products) are given the same weight in the Jevons measure of inflation between the two periods as is given to high expenditure products.</a:t>
            </a:r>
          </a:p>
          <a:p>
            <a:pPr algn="just"/>
            <a:r>
              <a:rPr lang="en-CA" altLang="ja-JP" sz="2400" b="1" dirty="0">
                <a:latin typeface="Times New Roman"/>
              </a:rPr>
              <a:t>In the following sections of the paper, we look at generalizations of the above model; i.e., we allow for missing observations and introduce weighting by economic importance.</a:t>
            </a:r>
          </a:p>
        </p:txBody>
      </p:sp>
      <p:sp>
        <p:nvSpPr>
          <p:cNvPr id="4" name="Slide Number Placeholder 3"/>
          <p:cNvSpPr>
            <a:spLocks noGrp="1"/>
          </p:cNvSpPr>
          <p:nvPr>
            <p:ph type="sldNum" sz="quarter" idx="12"/>
          </p:nvPr>
        </p:nvSpPr>
        <p:spPr/>
        <p:txBody>
          <a:bodyPr/>
          <a:lstStyle/>
          <a:p>
            <a:fld id="{3FD4EE1D-E21F-4A6E-B4C6-0FD3B961D2BF}" type="slidenum">
              <a:rPr lang="en-CA" smtClean="0"/>
              <a:t>30</a:t>
            </a:fld>
            <a:endParaRPr lang="en-CA" dirty="0"/>
          </a:p>
        </p:txBody>
      </p:sp>
    </p:spTree>
    <p:extLst>
      <p:ext uri="{BB962C8B-B14F-4D97-AF65-F5344CB8AC3E}">
        <p14:creationId xmlns:p14="http://schemas.microsoft.com/office/powerpoint/2010/main" val="2161798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More General Time Product Dummy Regressions</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fontScale="85000" lnSpcReduction="10000"/>
          </a:bodyPr>
          <a:lstStyle/>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For each period t, define the set of products n that are present in period t as S(t)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{n: </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&gt; 0} for t = 1,2,...,T. </a:t>
            </a:r>
          </a:p>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For each product n, define the set of periods t where product n is present as S</a:t>
            </a:r>
            <a:r>
              <a:rPr lang="en-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(n)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{t: </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&gt; 0}. </a:t>
            </a:r>
          </a:p>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The generalization of (30) to the case of missing products and the use of weighting is the following </a:t>
            </a:r>
            <a:r>
              <a:rPr lang="en-CA"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weighted least squares minimization problem:</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(40) min </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t=1</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min </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n=1</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The solution to (40)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is</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given by:</a:t>
            </a: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(45) P</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exp</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ln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t = 1,...,T;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(46) Q</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t = 1,...,T</a:t>
            </a:r>
          </a:p>
          <a:p>
            <a:pPr marL="0" indent="0" algn="just">
              <a:spcAft>
                <a:spcPts val="0"/>
              </a:spcAft>
              <a:buNone/>
            </a:pPr>
            <a:r>
              <a:rPr lang="fr-CA"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err="1">
                <a:latin typeface="Times New Roman" panose="02020603050405020304" pitchFamily="18" charset="0"/>
                <a:ea typeface="Times New Roman" panose="02020603050405020304" pitchFamily="18" charset="0"/>
                <a:cs typeface="Times New Roman" panose="02020603050405020304" pitchFamily="18" charset="0"/>
              </a:rPr>
              <a:t>where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ln</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for t = 1,…,T and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400" b="1" baseline="-25000" dirty="0">
                <a:effectLst/>
                <a:latin typeface="Times New Roman" panose="02020603050405020304" pitchFamily="18" charset="0"/>
                <a:ea typeface="Times New Roman" panose="02020603050405020304" pitchFamily="18" charset="0"/>
              </a:rPr>
              <a:t>n</a:t>
            </a:r>
            <a:r>
              <a:rPr lang="en-US" sz="2400" b="1" dirty="0">
                <a:effectLst/>
                <a:latin typeface="Times New Roman" panose="02020603050405020304" pitchFamily="18" charset="0"/>
                <a:ea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rPr>
              <a:t> </a:t>
            </a:r>
            <a:r>
              <a:rPr lang="en-CA" sz="2400" b="1" dirty="0" err="1">
                <a:effectLst/>
                <a:latin typeface="Times New Roman" panose="02020603050405020304" pitchFamily="18" charset="0"/>
                <a:ea typeface="Times New Roman" panose="02020603050405020304" pitchFamily="18" charset="0"/>
              </a:rPr>
              <a:t>ln</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err="1">
                <a:effectLst/>
                <a:latin typeface="Times New Roman" panose="02020603050405020304" pitchFamily="18" charset="0"/>
                <a:ea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rPr>
              <a:t> </a:t>
            </a:r>
            <a:r>
              <a:rPr lang="en-CA" sz="2400" b="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for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n = 1,...,N.</a:t>
            </a:r>
          </a:p>
          <a:p>
            <a:pPr algn="just"/>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Thus </a:t>
            </a:r>
            <a:r>
              <a:rPr lang="fr-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(the period t price level) </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is a </a:t>
            </a:r>
            <a:r>
              <a:rPr lang="en-CA"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share weighted average of the quality adjusted prices for period t, the </a:t>
            </a:r>
            <a:r>
              <a:rPr lang="fr-CA"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250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CA" sz="2400" b="1" dirty="0">
                <a:latin typeface="Times New Roman" panose="02020603050405020304" pitchFamily="18" charset="0"/>
                <a:ea typeface="Times New Roman" panose="02020603050405020304" pitchFamily="18" charset="0"/>
                <a:cs typeface="Times New Roman" panose="02020603050405020304" pitchFamily="18" charset="0"/>
              </a:rPr>
              <a:t>The period t quality adjusted quantity or utility level </a:t>
            </a:r>
            <a:r>
              <a:rPr lang="fr-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is equal to period t expenditures on the product group divided by </a:t>
            </a:r>
            <a:r>
              <a:rPr lang="fr-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p>
          <a:p>
            <a:pPr algn="just"/>
            <a:r>
              <a:rPr lang="en-CA" sz="2400" b="1" dirty="0">
                <a:latin typeface="Times New Roman" panose="02020603050405020304" pitchFamily="18" charset="0"/>
                <a:ea typeface="Times New Roman" panose="02020603050405020304" pitchFamily="18" charset="0"/>
                <a:cs typeface="Times New Roman" panose="02020603050405020304" pitchFamily="18" charset="0"/>
              </a:rPr>
              <a:t>On the following slide, we define </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latin typeface="Times New Roman" panose="02020603050405020304" pitchFamily="18" charset="0"/>
                <a:ea typeface="Times New Roman" panose="02020603050405020304" pitchFamily="18" charset="0"/>
                <a:cs typeface="Times New Roman" panose="02020603050405020304" pitchFamily="18" charset="0"/>
              </a:rPr>
              <a:t> directly in terms of the estimated alpha parameters. </a:t>
            </a:r>
          </a:p>
          <a:p>
            <a:pPr marL="0" indent="0" algn="just">
              <a:spcAft>
                <a:spcPts val="0"/>
              </a:spcAf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31</a:t>
            </a:fld>
            <a:endParaRPr lang="en-CA" dirty="0"/>
          </a:p>
        </p:txBody>
      </p:sp>
    </p:spTree>
    <p:extLst>
      <p:ext uri="{BB962C8B-B14F-4D97-AF65-F5344CB8AC3E}">
        <p14:creationId xmlns:p14="http://schemas.microsoft.com/office/powerpoint/2010/main" val="1244574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More General Time Product Dummy Regressions (</a:t>
            </a:r>
            <a:r>
              <a:rPr lang="en-CA" sz="2800" b="1" dirty="0" err="1">
                <a:solidFill>
                  <a:srgbClr val="000000"/>
                </a:solidFill>
                <a:latin typeface="Times New Roman"/>
                <a:ea typeface="MS Mincho"/>
              </a:rPr>
              <a:t>cont</a:t>
            </a:r>
            <a:r>
              <a:rPr lang="en-CA" sz="2800" b="1" dirty="0">
                <a:solidFill>
                  <a:srgbClr val="000000"/>
                </a:solidFill>
                <a:latin typeface="Times New Roman"/>
                <a:ea typeface="MS Mincho"/>
              </a:rPr>
              <a: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fontScale="92500"/>
          </a:bodyPr>
          <a:lstStyle/>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estimates can be used to form the aggregates using equations (45) and (46) on the previous slide or the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estimates can be used to form the aggregates using equations (47) and (48):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(47) Q</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                                                        t = 1,...,T;</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(48) P</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t = 1,...,T;</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 </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using (47)</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 </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exp</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P</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2000" b="1" dirty="0">
                <a:effectLst/>
                <a:latin typeface="Times New Roman" panose="02020603050405020304" pitchFamily="18" charset="0"/>
                <a:ea typeface="Times New Roman" panose="02020603050405020304" pitchFamily="18" charset="0"/>
              </a:rPr>
              <a:t>where the inequality follows from </a:t>
            </a:r>
            <a:r>
              <a:rPr lang="en-CA" sz="2000" b="1" dirty="0" err="1">
                <a:effectLst/>
                <a:latin typeface="Times New Roman" panose="02020603050405020304" pitchFamily="18" charset="0"/>
                <a:ea typeface="Times New Roman" panose="02020603050405020304" pitchFamily="18" charset="0"/>
              </a:rPr>
              <a:t>Schlömilch’s</a:t>
            </a:r>
            <a:r>
              <a:rPr lang="en-CA" sz="2000" b="1" dirty="0">
                <a:effectLst/>
                <a:latin typeface="Times New Roman" panose="02020603050405020304" pitchFamily="18" charset="0"/>
                <a:ea typeface="Times New Roman" panose="02020603050405020304" pitchFamily="18" charset="0"/>
              </a:rPr>
              <a:t> inequality; i.e., </a:t>
            </a:r>
            <a:r>
              <a:rPr lang="en-CA" sz="2000" b="1" dirty="0">
                <a:solidFill>
                  <a:srgbClr val="FF0000"/>
                </a:solidFill>
                <a:effectLst/>
                <a:latin typeface="Times New Roman" panose="02020603050405020304" pitchFamily="18" charset="0"/>
                <a:ea typeface="Times New Roman" panose="02020603050405020304" pitchFamily="18" charset="0"/>
              </a:rPr>
              <a:t>a weighted harmonic mean of the quality adjusted prices</a:t>
            </a:r>
            <a:r>
              <a:rPr lang="en-CA"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p</a:t>
            </a:r>
            <a:r>
              <a:rPr lang="en-US" sz="2000" b="1" baseline="-25000" dirty="0" err="1">
                <a:effectLst/>
                <a:latin typeface="Times New Roman" panose="02020603050405020304" pitchFamily="18" charset="0"/>
                <a:ea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b="1" baseline="-25000" dirty="0">
                <a:effectLst/>
                <a:latin typeface="Times New Roman" panose="02020603050405020304" pitchFamily="18" charset="0"/>
                <a:ea typeface="Times New Roman" panose="02020603050405020304" pitchFamily="18" charset="0"/>
              </a:rPr>
              <a:t>n</a:t>
            </a:r>
            <a:r>
              <a:rPr lang="en-US" sz="2000" b="1" baseline="3000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that are present in period t, P</a:t>
            </a:r>
            <a:r>
              <a:rPr lang="en-US" sz="2000" b="1" baseline="30000" dirty="0">
                <a:effectLst/>
                <a:latin typeface="Times New Roman" panose="02020603050405020304" pitchFamily="18" charset="0"/>
                <a:ea typeface="Times New Roman" panose="02020603050405020304" pitchFamily="18" charset="0"/>
              </a:rPr>
              <a:t>t**</a:t>
            </a:r>
            <a:r>
              <a:rPr lang="en-US" sz="2000" b="1" dirty="0">
                <a:effectLst/>
                <a:latin typeface="Times New Roman" panose="02020603050405020304" pitchFamily="18" charset="0"/>
                <a:ea typeface="Times New Roman" panose="02020603050405020304" pitchFamily="18" charset="0"/>
              </a:rPr>
              <a:t>, </a:t>
            </a:r>
            <a:r>
              <a:rPr lang="en-US" sz="2000" b="1" dirty="0">
                <a:solidFill>
                  <a:srgbClr val="FF0000"/>
                </a:solidFill>
                <a:effectLst/>
                <a:latin typeface="Times New Roman" panose="02020603050405020304" pitchFamily="18" charset="0"/>
                <a:ea typeface="Times New Roman" panose="02020603050405020304" pitchFamily="18" charset="0"/>
              </a:rPr>
              <a:t>will always be less than or equal to the corresponding weighted geometric mean of the prices</a:t>
            </a:r>
            <a:r>
              <a:rPr lang="en-US" sz="2000" b="1" dirty="0">
                <a:effectLst/>
                <a:latin typeface="Times New Roman" panose="02020603050405020304" pitchFamily="18" charset="0"/>
                <a:ea typeface="Times New Roman" panose="02020603050405020304" pitchFamily="18" charset="0"/>
              </a:rPr>
              <a:t> where both averages use the same share weights </a:t>
            </a:r>
            <a:r>
              <a:rPr lang="en-US" sz="2000" b="1" dirty="0" err="1">
                <a:effectLst/>
                <a:latin typeface="Times New Roman" panose="02020603050405020304" pitchFamily="18" charset="0"/>
                <a:ea typeface="Times New Roman" panose="02020603050405020304" pitchFamily="18" charset="0"/>
              </a:rPr>
              <a:t>s</a:t>
            </a:r>
            <a:r>
              <a:rPr lang="en-US" sz="2000" b="1" baseline="-25000" dirty="0" err="1">
                <a:effectLst/>
                <a:latin typeface="Times New Roman" panose="02020603050405020304" pitchFamily="18" charset="0"/>
                <a:ea typeface="Times New Roman" panose="02020603050405020304" pitchFamily="18" charset="0"/>
              </a:rPr>
              <a:t>tn</a:t>
            </a:r>
            <a:r>
              <a:rPr lang="en-US" sz="2000" b="1" dirty="0">
                <a:effectLst/>
                <a:latin typeface="Times New Roman" panose="02020603050405020304" pitchFamily="18" charset="0"/>
                <a:ea typeface="Times New Roman" panose="02020603050405020304" pitchFamily="18" charset="0"/>
              </a:rPr>
              <a:t> when forming the two weighted averages. </a:t>
            </a:r>
          </a:p>
          <a:p>
            <a:pPr>
              <a:spcAft>
                <a:spcPts val="0"/>
              </a:spcAft>
            </a:pPr>
            <a:r>
              <a:rPr lang="en-US" sz="2000" b="1" dirty="0">
                <a:effectLst/>
                <a:latin typeface="Times New Roman" panose="02020603050405020304" pitchFamily="18" charset="0"/>
                <a:ea typeface="Times New Roman" panose="02020603050405020304" pitchFamily="18" charset="0"/>
              </a:rPr>
              <a:t>The inequalities </a:t>
            </a:r>
            <a:r>
              <a:rPr lang="en-GB" sz="2000" b="1" dirty="0">
                <a:effectLst/>
                <a:latin typeface="Times New Roman" panose="02020603050405020304" pitchFamily="18" charset="0"/>
                <a:ea typeface="Times New Roman" panose="02020603050405020304" pitchFamily="18" charset="0"/>
              </a:rPr>
              <a:t>P</a:t>
            </a:r>
            <a:r>
              <a:rPr lang="en-GB" sz="2000" b="1" baseline="30000" dirty="0">
                <a:effectLst/>
                <a:latin typeface="Times New Roman" panose="02020603050405020304" pitchFamily="18" charset="0"/>
                <a:ea typeface="Times New Roman" panose="02020603050405020304" pitchFamily="18" charset="0"/>
              </a:rPr>
              <a:t>t**</a:t>
            </a:r>
            <a:r>
              <a:rPr lang="en-GB" sz="2000" b="1" dirty="0">
                <a:effectLst/>
                <a:latin typeface="Times New Roman" panose="02020603050405020304" pitchFamily="18" charset="0"/>
                <a:ea typeface="Times New Roman" panose="02020603050405020304" pitchFamily="18" charset="0"/>
              </a:rPr>
              <a:t> </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GB" sz="2000" b="1" dirty="0">
                <a:effectLst/>
                <a:latin typeface="Times New Roman" panose="02020603050405020304" pitchFamily="18" charset="0"/>
                <a:ea typeface="Times New Roman" panose="02020603050405020304" pitchFamily="18" charset="0"/>
              </a:rPr>
              <a:t>  P</a:t>
            </a:r>
            <a:r>
              <a:rPr lang="en-GB" sz="2000" b="1" baseline="30000" dirty="0">
                <a:effectLst/>
                <a:latin typeface="Times New Roman" panose="02020603050405020304" pitchFamily="18" charset="0"/>
                <a:ea typeface="Times New Roman" panose="02020603050405020304" pitchFamily="18" charset="0"/>
              </a:rPr>
              <a:t>t*</a:t>
            </a:r>
            <a:r>
              <a:rPr lang="en-GB" sz="2000" b="1" dirty="0">
                <a:effectLst/>
                <a:latin typeface="Times New Roman" panose="02020603050405020304" pitchFamily="18" charset="0"/>
                <a:ea typeface="Times New Roman" panose="02020603050405020304" pitchFamily="18" charset="0"/>
              </a:rPr>
              <a:t> imply the inequalities Q</a:t>
            </a:r>
            <a:r>
              <a:rPr lang="en-GB" sz="2000" b="1" baseline="30000" dirty="0">
                <a:effectLst/>
                <a:latin typeface="Times New Roman" panose="02020603050405020304" pitchFamily="18" charset="0"/>
                <a:ea typeface="Times New Roman" panose="02020603050405020304" pitchFamily="18" charset="0"/>
              </a:rPr>
              <a:t>t**</a:t>
            </a:r>
            <a:r>
              <a:rPr lang="en-GB" sz="2000" b="1" dirty="0">
                <a:effectLst/>
                <a:latin typeface="Times New Roman" panose="02020603050405020304" pitchFamily="18" charset="0"/>
                <a:ea typeface="Times New Roman" panose="02020603050405020304" pitchFamily="18" charset="0"/>
              </a:rPr>
              <a:t> </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GB" sz="2000" b="1" dirty="0">
                <a:effectLst/>
                <a:latin typeface="Times New Roman" panose="02020603050405020304" pitchFamily="18" charset="0"/>
                <a:ea typeface="Times New Roman" panose="02020603050405020304" pitchFamily="18" charset="0"/>
              </a:rPr>
              <a:t> Q</a:t>
            </a:r>
            <a:r>
              <a:rPr lang="en-GB" sz="2000" b="1" baseline="30000" dirty="0">
                <a:effectLst/>
                <a:latin typeface="Times New Roman" panose="02020603050405020304" pitchFamily="18" charset="0"/>
                <a:ea typeface="Times New Roman" panose="02020603050405020304" pitchFamily="18" charset="0"/>
              </a:rPr>
              <a:t>t*</a:t>
            </a:r>
            <a:r>
              <a:rPr lang="en-GB" sz="2000" b="1" dirty="0">
                <a:effectLst/>
                <a:latin typeface="Times New Roman" panose="02020603050405020304" pitchFamily="18" charset="0"/>
                <a:ea typeface="Times New Roman" panose="02020603050405020304" pitchFamily="18" charset="0"/>
              </a:rPr>
              <a:t> for t = 1,...,T. This algebra is due to de </a:t>
            </a:r>
            <a:r>
              <a:rPr lang="en-GB" sz="2000" b="1" dirty="0" err="1">
                <a:effectLst/>
                <a:latin typeface="Times New Roman" panose="02020603050405020304" pitchFamily="18" charset="0"/>
                <a:ea typeface="Times New Roman" panose="02020603050405020304" pitchFamily="18" charset="0"/>
              </a:rPr>
              <a:t>Haan</a:t>
            </a:r>
            <a:r>
              <a:rPr lang="en-GB" sz="2000" b="1" dirty="0">
                <a:effectLst/>
                <a:latin typeface="Times New Roman" panose="02020603050405020304" pitchFamily="18" charset="0"/>
                <a:ea typeface="Times New Roman" panose="02020603050405020304" pitchFamily="18" charset="0"/>
              </a:rPr>
              <a:t> (2004b) (2010) and de </a:t>
            </a:r>
            <a:r>
              <a:rPr lang="en-GB" sz="2000" b="1" dirty="0" err="1">
                <a:effectLst/>
                <a:latin typeface="Times New Roman" panose="02020603050405020304" pitchFamily="18" charset="0"/>
                <a:ea typeface="Times New Roman" panose="02020603050405020304" pitchFamily="18" charset="0"/>
              </a:rPr>
              <a:t>Haan</a:t>
            </a:r>
            <a:r>
              <a:rPr lang="en-GB" sz="2000" b="1" dirty="0">
                <a:effectLst/>
                <a:latin typeface="Times New Roman" panose="02020603050405020304" pitchFamily="18" charset="0"/>
                <a:ea typeface="Times New Roman" panose="02020603050405020304" pitchFamily="18" charset="0"/>
              </a:rPr>
              <a:t> and </a:t>
            </a:r>
            <a:r>
              <a:rPr lang="en-GB" sz="2000" b="1" dirty="0" err="1">
                <a:effectLst/>
                <a:latin typeface="Times New Roman" panose="02020603050405020304" pitchFamily="18" charset="0"/>
                <a:ea typeface="Times New Roman" panose="02020603050405020304" pitchFamily="18" charset="0"/>
              </a:rPr>
              <a:t>Krsinich</a:t>
            </a:r>
            <a:r>
              <a:rPr lang="en-GB" sz="2000" b="1" dirty="0">
                <a:effectLst/>
                <a:latin typeface="Times New Roman" panose="02020603050405020304" pitchFamily="18" charset="0"/>
                <a:ea typeface="Times New Roman" panose="02020603050405020304" pitchFamily="18" charset="0"/>
              </a:rPr>
              <a:t> (2018; 763). </a:t>
            </a:r>
            <a:endParaRPr lang="en-US" sz="2000" b="1" dirty="0">
              <a:effectLst/>
              <a:latin typeface="Times New Roman" panose="02020603050405020304" pitchFamily="18" charset="0"/>
              <a:ea typeface="Times New Roman" panose="02020603050405020304" pitchFamily="18" charset="0"/>
            </a:endParaRPr>
          </a:p>
          <a:p>
            <a:pPr marL="0" indent="0" algn="just">
              <a:spcAft>
                <a:spcPts val="0"/>
              </a:spcAf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32</a:t>
            </a:fld>
            <a:endParaRPr lang="en-CA" dirty="0"/>
          </a:p>
        </p:txBody>
      </p:sp>
    </p:spTree>
    <p:extLst>
      <p:ext uri="{BB962C8B-B14F-4D97-AF65-F5344CB8AC3E}">
        <p14:creationId xmlns:p14="http://schemas.microsoft.com/office/powerpoint/2010/main" val="640818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ea typeface="MS Mincho"/>
              </a:rPr>
              <a:t>More General Time Product Dummy Regressions (conc)</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spcAft>
                <a:spcPts val="0"/>
              </a:spcAft>
            </a:pP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If the estimated errors </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e</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that implicitly appear in the weighted least squares minimization problem </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turn out to equal 0</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then the underlying model, </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for t = 1,...,T, </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(t), holds without error and thus provides a good approximation to reality. </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Moreover, under these conditions, P</a:t>
            </a:r>
            <a:r>
              <a:rPr lang="en-CA" sz="18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will equal P</a:t>
            </a:r>
            <a:r>
              <a:rPr lang="en-CA" sz="18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for all t. </a:t>
            </a:r>
          </a:p>
          <a:p>
            <a:pPr algn="just">
              <a:spcAft>
                <a:spcPts val="0"/>
              </a:spcAft>
            </a:pP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The solution to the weighted least squares regression problem defined by (40) can be used to </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generate imputed prices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for the missing products. Thus if product n in period t is missing, define </a:t>
            </a:r>
            <a:r>
              <a:rPr lang="en-CA" sz="18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en-CA"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The corresponding missing quantity is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US" sz="18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0. </a:t>
            </a:r>
          </a:p>
          <a:p>
            <a:pPr algn="just">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Some statistical agencies use hedonic regression models to generate imputed prices for missing prices and then use these imputed prices in their chosen index number formula. </a:t>
            </a: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This imputation procedure is an alternative to the inflation adjusted carry forward </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price procedure explained in sections 3 and 4</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From the viewpoint of the economic approach to index number theory, </a:t>
            </a:r>
            <a:r>
              <a:rPr lang="en-CA"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 section 4 procedure seems to be preferable</a:t>
            </a: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 since the Fisher index used in section 4 is a fully flexible functional form whereas the preferences that are exact for the Weighted Time Product Dummy model must be either linear in quantities or be Cobb Douglas (in which case the expenditure shares are constant over time and there will be no missing products). </a:t>
            </a:r>
          </a:p>
          <a:p>
            <a:pPr algn="just">
              <a:spcAft>
                <a:spcPts val="0"/>
              </a:spcAft>
            </a:pPr>
            <a:r>
              <a:rPr lang="en-CA" sz="1800" b="1" dirty="0">
                <a:effectLst/>
                <a:latin typeface="Times New Roman" panose="02020603050405020304" pitchFamily="18" charset="0"/>
                <a:ea typeface="Times New Roman" panose="02020603050405020304" pitchFamily="18" charset="0"/>
                <a:cs typeface="Times New Roman" panose="02020603050405020304" pitchFamily="18" charset="0"/>
              </a:rPr>
              <a:t>However, as indicated above, if the error terms in (40) are small, the missing product prices generated by the solution to (40) can be used with some confidence.  </a:t>
            </a:r>
            <a:r>
              <a:rPr lang="en-GB" sz="2000" b="1" dirty="0">
                <a:effectLst/>
                <a:latin typeface="Times New Roman" panose="02020603050405020304" pitchFamily="18" charset="0"/>
                <a:ea typeface="Times New Roman" panose="02020603050405020304" pitchFamily="18" charset="0"/>
              </a:rPr>
              <a:t> </a:t>
            </a:r>
            <a:endParaRPr lang="en-US" sz="2000" b="1" dirty="0">
              <a:effectLst/>
              <a:latin typeface="Times New Roman" panose="02020603050405020304" pitchFamily="18" charset="0"/>
              <a:ea typeface="Times New Roman" panose="02020603050405020304" pitchFamily="18" charset="0"/>
            </a:endParaRPr>
          </a:p>
          <a:p>
            <a:pPr marL="0" indent="0" algn="just">
              <a:spcAft>
                <a:spcPts val="0"/>
              </a:spcAf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33</a:t>
            </a:fld>
            <a:endParaRPr lang="en-CA" dirty="0"/>
          </a:p>
        </p:txBody>
      </p:sp>
    </p:spTree>
    <p:extLst>
      <p:ext uri="{BB962C8B-B14F-4D97-AF65-F5344CB8AC3E}">
        <p14:creationId xmlns:p14="http://schemas.microsoft.com/office/powerpoint/2010/main" val="2779997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US" sz="2800" b="1" dirty="0">
                <a:solidFill>
                  <a:srgbClr val="000000"/>
                </a:solidFill>
                <a:latin typeface="Times New Roman"/>
                <a:ea typeface="MS Mincho"/>
                <a:cs typeface="Times New Roman" panose="02020603050405020304" pitchFamily="18" charset="0"/>
              </a:rPr>
              <a:t>H</a:t>
            </a:r>
            <a:r>
              <a:rPr lang="en-CA" sz="2800" b="1" dirty="0" err="1">
                <a:solidFill>
                  <a:srgbClr val="000000"/>
                </a:solidFill>
                <a:latin typeface="Times New Roman"/>
                <a:ea typeface="MS Mincho"/>
                <a:cs typeface="Times New Roman" panose="02020603050405020304" pitchFamily="18" charset="0"/>
              </a:rPr>
              <a:t>edonic</a:t>
            </a:r>
            <a:r>
              <a:rPr lang="en-CA" sz="2800" b="1" dirty="0">
                <a:solidFill>
                  <a:srgbClr val="000000"/>
                </a:solidFill>
                <a:latin typeface="Times New Roman"/>
                <a:ea typeface="MS Mincho"/>
                <a:cs typeface="Times New Roman" panose="02020603050405020304" pitchFamily="18" charset="0"/>
              </a:rPr>
              <a:t> Regressions that Use Characteristics Information</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fontScale="92500"/>
          </a:bodyPr>
          <a:lstStyle/>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The new assumption in section 6 is that the </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quality adjustment factors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are functions of the </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vector of characteristics </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for each product and the same function, g(z) can be used for each quality adjustment factor; i.e., we have the following assumptions: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(49)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g(</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 g(z</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n1</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n2</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                    n = 1,...,N.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Thus each product n has its own unique mix of characteristics </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but the </a:t>
            </a:r>
            <a:r>
              <a:rPr lang="en-CA"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same function</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g can be used to determine the relative utility to purchasers of the products. Define the period t quantity vector as q</a:t>
            </a:r>
            <a:r>
              <a:rPr lang="en-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 [q</a:t>
            </a:r>
            <a:r>
              <a:rPr lang="en-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t1</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en-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for t = 1,...,T. </a:t>
            </a:r>
          </a:p>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Using the above assumptions, the </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aggregate quantity or utility level Q</a:t>
            </a:r>
            <a:r>
              <a:rPr lang="en-CA" sz="2400" b="1" baseline="30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for period t is defined as: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(50) Q</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f(</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n=1</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n=1</a:t>
            </a:r>
            <a:r>
              <a:rPr lang="fr-CA" sz="24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g(</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fr-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q</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t = 1,...,T.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rPr>
              <a:t>Using our assumption of (exact) utility maximizing behavior with the linear utility function defined by (50), equations (10) become the following equations: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(51) </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p</a:t>
            </a:r>
            <a:r>
              <a:rPr lang="fr-CA" sz="24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g(</a:t>
            </a:r>
            <a:r>
              <a:rPr lang="fr-CA" sz="24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fr-CA" sz="24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 ;                                                   t = 1,...,T; n</a:t>
            </a:r>
            <a:r>
              <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400" b="1" dirty="0">
                <a:effectLst/>
                <a:latin typeface="Times New Roman" panose="02020603050405020304" pitchFamily="18" charset="0"/>
                <a:ea typeface="Times New Roman" panose="02020603050405020304" pitchFamily="18" charset="0"/>
                <a:cs typeface="Times New Roman" panose="02020603050405020304" pitchFamily="18" charset="0"/>
              </a:rPr>
              <a:t>S(t).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34</a:t>
            </a:fld>
            <a:endParaRPr lang="en-CA" dirty="0"/>
          </a:p>
        </p:txBody>
      </p:sp>
    </p:spTree>
    <p:extLst>
      <p:ext uri="{BB962C8B-B14F-4D97-AF65-F5344CB8AC3E}">
        <p14:creationId xmlns:p14="http://schemas.microsoft.com/office/powerpoint/2010/main" val="2196364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US" sz="2800" b="1" dirty="0">
                <a:solidFill>
                  <a:srgbClr val="000000"/>
                </a:solidFill>
                <a:latin typeface="Times New Roman"/>
                <a:ea typeface="MS Mincho"/>
                <a:cs typeface="Times New Roman" panose="02020603050405020304" pitchFamily="18" charset="0"/>
              </a:rPr>
              <a:t>H</a:t>
            </a:r>
            <a:r>
              <a:rPr lang="en-CA" sz="2800" b="1" dirty="0" err="1">
                <a:solidFill>
                  <a:srgbClr val="000000"/>
                </a:solidFill>
                <a:latin typeface="Times New Roman"/>
                <a:ea typeface="MS Mincho"/>
                <a:cs typeface="Times New Roman" panose="02020603050405020304" pitchFamily="18" charset="0"/>
              </a:rPr>
              <a:t>edonic</a:t>
            </a:r>
            <a:r>
              <a:rPr lang="en-CA" sz="2800" b="1" dirty="0">
                <a:solidFill>
                  <a:srgbClr val="000000"/>
                </a:solidFill>
                <a:latin typeface="Times New Roman"/>
                <a:ea typeface="MS Mincho"/>
                <a:cs typeface="Times New Roman" panose="02020603050405020304" pitchFamily="18" charset="0"/>
              </a:rPr>
              <a:t> Regressions Using Characteristics Information 2</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lnSpcReduction="10000"/>
          </a:bodyPr>
          <a:lstStyle/>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Consider the following functional form for the logarithm of </a:t>
            </a:r>
            <a:r>
              <a:rPr lang="en-US" sz="2000" b="1">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CA" sz="2000" b="1">
                <a:effectLst/>
                <a:latin typeface="Times New Roman" panose="02020603050405020304" pitchFamily="18" charset="0"/>
                <a:ea typeface="Times New Roman" panose="02020603050405020304" pitchFamily="18" charset="0"/>
                <a:cs typeface="Times New Roman" panose="02020603050405020304" pitchFamily="18" charset="0"/>
              </a:rPr>
              <a:t>g</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0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(52)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lng</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0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k=1</a:t>
            </a:r>
            <a:r>
              <a:rPr lang="en-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k</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lnz</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n = 1,...,N.</a:t>
            </a:r>
          </a:p>
          <a:p>
            <a:pPr algn="just">
              <a:spcAft>
                <a:spcPts val="0"/>
              </a:spcAf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Define the logarithms of the </a:t>
            </a:r>
            <a:r>
              <a:rPr lang="en-CA" sz="20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quality adjustment factors</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as follows: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(53)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lng</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z</a:t>
            </a:r>
            <a:r>
              <a:rPr lang="en-CA" sz="2000"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k=1</a:t>
            </a:r>
            <a:r>
              <a:rPr lang="en-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k</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lnz</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         n = 1,...,N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CA" sz="2000" b="1" dirty="0">
                <a:effectLst/>
                <a:latin typeface="Times New Roman" panose="02020603050405020304" pitchFamily="18" charset="0"/>
                <a:ea typeface="Times New Roman" panose="02020603050405020304" pitchFamily="18" charset="0"/>
              </a:rPr>
              <a:t>     where we have used assumptions (50) and (52). </a:t>
            </a:r>
          </a:p>
          <a:p>
            <a:r>
              <a:rPr lang="en-CA" sz="2000" b="1" dirty="0">
                <a:effectLst/>
                <a:latin typeface="Times New Roman" panose="02020603050405020304" pitchFamily="18" charset="0"/>
                <a:ea typeface="Times New Roman" panose="02020603050405020304" pitchFamily="18" charset="0"/>
              </a:rPr>
              <a:t>Now take logarithms of both sides of equations (51) and add error terms </a:t>
            </a:r>
            <a:r>
              <a:rPr lang="en-CA" sz="2000" b="1" dirty="0" err="1">
                <a:effectLst/>
                <a:latin typeface="Times New Roman" panose="02020603050405020304" pitchFamily="18" charset="0"/>
                <a:ea typeface="Times New Roman" panose="02020603050405020304" pitchFamily="18" charset="0"/>
              </a:rPr>
              <a:t>e</a:t>
            </a:r>
            <a:r>
              <a:rPr lang="en-CA" sz="2000" b="1" baseline="-25000" dirty="0" err="1">
                <a:effectLst/>
                <a:latin typeface="Times New Roman" panose="02020603050405020304" pitchFamily="18" charset="0"/>
                <a:ea typeface="Times New Roman" panose="02020603050405020304" pitchFamily="18" charset="0"/>
              </a:rPr>
              <a:t>tn</a:t>
            </a:r>
            <a:r>
              <a:rPr lang="en-CA" sz="2000" b="1" dirty="0">
                <a:effectLst/>
                <a:latin typeface="Times New Roman" panose="02020603050405020304" pitchFamily="18" charset="0"/>
                <a:ea typeface="Times New Roman" panose="02020603050405020304" pitchFamily="18" charset="0"/>
              </a:rPr>
              <a:t> to the resulting equations. Using equations (53), we obtain the following system of estimating equations:</a:t>
            </a:r>
          </a:p>
          <a:p>
            <a:pPr marL="0" indent="0" algn="just">
              <a:spcAft>
                <a:spcPts val="0"/>
              </a:spcAft>
              <a:buNone/>
            </a:pP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(54)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k=1</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lnz</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e</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                          t = 1,...,T; 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S(t)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CA" sz="2000" b="1" dirty="0">
                <a:effectLst/>
                <a:latin typeface="Times New Roman" panose="02020603050405020304" pitchFamily="18" charset="0"/>
                <a:ea typeface="Times New Roman" panose="02020603050405020304" pitchFamily="18" charset="0"/>
              </a:rPr>
              <a:t>      where as usual, we have defined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rPr>
              <a:t>t</a:t>
            </a:r>
            <a:r>
              <a:rPr lang="en-CA" sz="2000" b="1" dirty="0">
                <a:effectLst/>
                <a:latin typeface="Times New Roman" panose="02020603050405020304" pitchFamily="18" charset="0"/>
                <a:ea typeface="Times New Roman" panose="02020603050405020304" pitchFamily="18" charset="0"/>
              </a:rPr>
              <a:t> as </a:t>
            </a:r>
            <a:r>
              <a:rPr lang="en-CA" sz="2000" b="1" dirty="0" err="1">
                <a:effectLst/>
                <a:latin typeface="Times New Roman" panose="02020603050405020304" pitchFamily="18" charset="0"/>
                <a:ea typeface="Times New Roman" panose="02020603050405020304" pitchFamily="18" charset="0"/>
              </a:rPr>
              <a:t>ln</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rPr>
              <a:t>t</a:t>
            </a:r>
            <a:r>
              <a:rPr lang="en-CA" sz="2000" b="1" dirty="0">
                <a:effectLst/>
                <a:latin typeface="Times New Roman" panose="02020603050405020304" pitchFamily="18" charset="0"/>
                <a:ea typeface="Times New Roman" panose="02020603050405020304" pitchFamily="18" charset="0"/>
              </a:rPr>
              <a:t> for t = 1,...,T. </a:t>
            </a:r>
          </a:p>
          <a:p>
            <a:r>
              <a:rPr lang="en-CA" sz="2000" b="1" dirty="0">
                <a:effectLst/>
                <a:latin typeface="Times New Roman" panose="02020603050405020304" pitchFamily="18" charset="0"/>
                <a:ea typeface="Times New Roman" panose="02020603050405020304" pitchFamily="18" charset="0"/>
              </a:rPr>
              <a:t>Equations (54) are the equations which characterize the classic </a:t>
            </a:r>
            <a:r>
              <a:rPr lang="en-CA" sz="2000" b="1" i="1" dirty="0">
                <a:solidFill>
                  <a:srgbClr val="FF0000"/>
                </a:solidFill>
                <a:effectLst/>
                <a:latin typeface="Times New Roman" panose="02020603050405020304" pitchFamily="18" charset="0"/>
                <a:ea typeface="Times New Roman" panose="02020603050405020304" pitchFamily="18" charset="0"/>
              </a:rPr>
              <a:t>log linear time dummy hedonic regression model</a:t>
            </a:r>
            <a:r>
              <a:rPr lang="en-CA" sz="2000" b="1" dirty="0">
                <a:effectLst/>
                <a:latin typeface="Times New Roman" panose="02020603050405020304" pitchFamily="18" charset="0"/>
                <a:ea typeface="Times New Roman" panose="02020603050405020304" pitchFamily="18" charset="0"/>
              </a:rPr>
              <a:t>. </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This model was first introduced by Court (1939) as his hedonic suggestion number 2. It was popularized by Griliches (1971; 7) and others. See Triplett (2004) and </a:t>
            </a:r>
            <a:r>
              <a:rPr lang="en-GB" sz="2000" b="1" dirty="0" err="1">
                <a:effectLst/>
                <a:latin typeface="Times New Roman" panose="02020603050405020304" pitchFamily="18" charset="0"/>
                <a:ea typeface="Times New Roman" panose="02020603050405020304" pitchFamily="18" charset="0"/>
                <a:cs typeface="Times New Roman" panose="02020603050405020304" pitchFamily="18" charset="0"/>
              </a:rPr>
              <a:t>Aizcorbe</a:t>
            </a:r>
            <a:r>
              <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rPr>
              <a:t> (2014) for hundreds of references to the literature on the use of this model. </a:t>
            </a:r>
          </a:p>
          <a:p>
            <a:r>
              <a:rPr lang="en-CA" sz="2000" b="1" dirty="0">
                <a:solidFill>
                  <a:srgbClr val="FF0000"/>
                </a:solidFill>
                <a:effectLst/>
                <a:latin typeface="Times New Roman" panose="02020603050405020304" pitchFamily="18" charset="0"/>
                <a:ea typeface="Times New Roman" panose="02020603050405020304" pitchFamily="18" charset="0"/>
              </a:rPr>
              <a:t>Note that our underlying economic model</a:t>
            </a:r>
            <a:r>
              <a:rPr lang="en-CA" sz="2000" b="1" dirty="0">
                <a:effectLst/>
                <a:latin typeface="Times New Roman" panose="02020603050405020304" pitchFamily="18" charset="0"/>
                <a:ea typeface="Times New Roman" panose="02020603050405020304" pitchFamily="18" charset="0"/>
              </a:rPr>
              <a:t>, which sets the error terms equal to zero, </a:t>
            </a:r>
            <a:r>
              <a:rPr lang="en-CA" sz="2000" b="1" dirty="0">
                <a:solidFill>
                  <a:srgbClr val="FF0000"/>
                </a:solidFill>
                <a:effectLst/>
                <a:latin typeface="Times New Roman" panose="02020603050405020304" pitchFamily="18" charset="0"/>
                <a:ea typeface="Times New Roman" panose="02020603050405020304" pitchFamily="18" charset="0"/>
              </a:rPr>
              <a:t>assumes that the N products are perfect substitutes once they have been quality adjusted</a:t>
            </a:r>
            <a:r>
              <a:rPr lang="en-CA" sz="2000" b="1" dirty="0">
                <a:effectLst/>
                <a:latin typeface="Times New Roman" panose="02020603050405020304" pitchFamily="18" charset="0"/>
                <a:ea typeface="Times New Roman" panose="02020603050405020304" pitchFamily="18" charset="0"/>
              </a:rPr>
              <a:t>, where the logarithms of the quality adjustment factors are defined by (53).</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35</a:t>
            </a:fld>
            <a:endParaRPr lang="en-CA" dirty="0"/>
          </a:p>
        </p:txBody>
      </p:sp>
    </p:spTree>
    <p:extLst>
      <p:ext uri="{BB962C8B-B14F-4D97-AF65-F5344CB8AC3E}">
        <p14:creationId xmlns:p14="http://schemas.microsoft.com/office/powerpoint/2010/main" val="268157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US" sz="2800" b="1" dirty="0">
                <a:solidFill>
                  <a:srgbClr val="000000"/>
                </a:solidFill>
                <a:latin typeface="Times New Roman"/>
                <a:ea typeface="MS Mincho"/>
                <a:cs typeface="Times New Roman" panose="02020603050405020304" pitchFamily="18" charset="0"/>
              </a:rPr>
              <a:t>H</a:t>
            </a:r>
            <a:r>
              <a:rPr lang="en-CA" sz="2800" b="1" dirty="0" err="1">
                <a:solidFill>
                  <a:srgbClr val="000000"/>
                </a:solidFill>
                <a:latin typeface="Times New Roman"/>
                <a:ea typeface="MS Mincho"/>
                <a:cs typeface="Times New Roman" panose="02020603050405020304" pitchFamily="18" charset="0"/>
              </a:rPr>
              <a:t>edonic</a:t>
            </a:r>
            <a:r>
              <a:rPr lang="en-CA" sz="2800" b="1" dirty="0">
                <a:solidFill>
                  <a:srgbClr val="000000"/>
                </a:solidFill>
                <a:latin typeface="Times New Roman"/>
                <a:ea typeface="MS Mincho"/>
                <a:cs typeface="Times New Roman" panose="02020603050405020304" pitchFamily="18" charset="0"/>
              </a:rPr>
              <a:t> Regressions Using Characteristics Information 3</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lnSpcReduction="10000"/>
          </a:bodyPr>
          <a:lstStyle/>
          <a:p>
            <a:pPr algn="just">
              <a:spcAft>
                <a:spcPts val="0"/>
              </a:spcAf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Estimates for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can be obtained by minimizing the sum of  the squared errors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e</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which appear in equations (54). This leads to the following </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least squares minimization problem</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(55) min </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t=1</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k=1</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lnz</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In the previous section, we noted that </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weighting by economic importance was preferred</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(but not necessary if the fit of the corresponding unweighted hedonic regression was good). </a:t>
            </a:r>
          </a:p>
          <a:p>
            <a:pPr algn="just">
              <a:spcAft>
                <a:spcPts val="0"/>
              </a:spcAf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The same conclusion applies in the present context. Thus if quantity information is available (in addition to price and product characteristic information), then it is preferable to generate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estimates by solving the following </a:t>
            </a:r>
            <a:r>
              <a:rPr lang="en-CA" sz="20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weighted least squares minimization problem</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(62) min </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t=1</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s</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lnp</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tn</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k=1</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k</a:t>
            </a:r>
            <a:r>
              <a:rPr lang="fr-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lnz</a:t>
            </a:r>
            <a:r>
              <a:rPr lang="fr-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nk</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CA" sz="20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fr-C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CA" sz="2000" b="1" dirty="0">
                <a:effectLst/>
                <a:latin typeface="Times New Roman" panose="02020603050405020304" pitchFamily="18" charset="0"/>
                <a:ea typeface="Times New Roman" panose="02020603050405020304" pitchFamily="18" charset="0"/>
              </a:rPr>
              <a:t>where the expenditure or sales shares </a:t>
            </a:r>
            <a:r>
              <a:rPr lang="en-CA" sz="2000" b="1" dirty="0" err="1">
                <a:effectLst/>
                <a:latin typeface="Times New Roman" panose="02020603050405020304" pitchFamily="18" charset="0"/>
                <a:ea typeface="Times New Roman" panose="02020603050405020304" pitchFamily="18" charset="0"/>
              </a:rPr>
              <a:t>s</a:t>
            </a:r>
            <a:r>
              <a:rPr lang="en-CA" sz="2000" b="1" baseline="-25000" dirty="0" err="1">
                <a:effectLst/>
                <a:latin typeface="Times New Roman" panose="02020603050405020304" pitchFamily="18" charset="0"/>
                <a:ea typeface="Times New Roman" panose="02020603050405020304" pitchFamily="18" charset="0"/>
              </a:rPr>
              <a:t>tn</a:t>
            </a:r>
            <a:r>
              <a:rPr lang="en-CA" sz="2000" b="1" dirty="0">
                <a:effectLst/>
                <a:latin typeface="Times New Roman" panose="02020603050405020304" pitchFamily="18" charset="0"/>
                <a:ea typeface="Times New Roman" panose="02020603050405020304" pitchFamily="18" charset="0"/>
              </a:rPr>
              <a:t> are defined as </a:t>
            </a:r>
            <a:r>
              <a:rPr lang="en-CA" sz="2000" b="1" dirty="0" err="1">
                <a:effectLst/>
                <a:latin typeface="Times New Roman" panose="02020603050405020304" pitchFamily="18" charset="0"/>
                <a:ea typeface="Times New Roman" panose="02020603050405020304" pitchFamily="18" charset="0"/>
              </a:rPr>
              <a:t>s</a:t>
            </a:r>
            <a:r>
              <a:rPr lang="en-CA" sz="2000" b="1" baseline="-25000" dirty="0" err="1">
                <a:effectLst/>
                <a:latin typeface="Times New Roman" panose="02020603050405020304" pitchFamily="18" charset="0"/>
                <a:ea typeface="Times New Roman" panose="02020603050405020304" pitchFamily="18" charset="0"/>
              </a:rPr>
              <a:t>tn</a:t>
            </a:r>
            <a:r>
              <a:rPr lang="en-CA" sz="2000" b="1" dirty="0">
                <a:effectLst/>
                <a:latin typeface="Times New Roman" panose="02020603050405020304" pitchFamily="18" charset="0"/>
                <a:ea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a:effectLst/>
                <a:latin typeface="Times New Roman" panose="02020603050405020304" pitchFamily="18" charset="0"/>
                <a:ea typeface="Times New Roman" panose="02020603050405020304" pitchFamily="18" charset="0"/>
              </a:rPr>
              <a:t> </a:t>
            </a:r>
            <a:r>
              <a:rPr lang="en-CA" sz="2000" b="1" dirty="0" err="1">
                <a:effectLst/>
                <a:latin typeface="Times New Roman" panose="02020603050405020304" pitchFamily="18" charset="0"/>
                <a:ea typeface="Times New Roman" panose="02020603050405020304" pitchFamily="18" charset="0"/>
              </a:rPr>
              <a:t>p</a:t>
            </a:r>
            <a:r>
              <a:rPr lang="en-CA" sz="2000" b="1" baseline="-25000" dirty="0" err="1">
                <a:effectLst/>
                <a:latin typeface="Times New Roman" panose="02020603050405020304" pitchFamily="18" charset="0"/>
                <a:ea typeface="Times New Roman" panose="02020603050405020304" pitchFamily="18" charset="0"/>
              </a:rPr>
              <a:t>tn</a:t>
            </a:r>
            <a:r>
              <a:rPr lang="en-CA" sz="2000" b="1" dirty="0" err="1">
                <a:effectLst/>
                <a:latin typeface="Times New Roman" panose="02020603050405020304" pitchFamily="18" charset="0"/>
                <a:ea typeface="Times New Roman" panose="02020603050405020304" pitchFamily="18" charset="0"/>
              </a:rPr>
              <a:t>q</a:t>
            </a:r>
            <a:r>
              <a:rPr lang="en-CA" sz="2000" b="1" baseline="-25000" dirty="0" err="1">
                <a:effectLst/>
                <a:latin typeface="Times New Roman" panose="02020603050405020304" pitchFamily="18" charset="0"/>
                <a:ea typeface="Times New Roman" panose="02020603050405020304" pitchFamily="18" charset="0"/>
              </a:rPr>
              <a:t>tn</a:t>
            </a:r>
            <a:r>
              <a:rPr lang="en-CA" sz="2000" b="1" dirty="0">
                <a:effectLst/>
                <a:latin typeface="Times New Roman" panose="02020603050405020304" pitchFamily="18" charset="0"/>
                <a:ea typeface="Times New Roman" panose="02020603050405020304" pitchFamily="18" charset="0"/>
              </a:rPr>
              <a:t>/</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rPr>
              <a:t>i</a:t>
            </a:r>
            <a:r>
              <a:rPr lang="en-CA" sz="2000" b="1" baseline="-25000"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baseline="-25000" dirty="0" err="1">
                <a:effectLst/>
                <a:latin typeface="Times New Roman" panose="02020603050405020304" pitchFamily="18" charset="0"/>
                <a:ea typeface="Times New Roman" panose="02020603050405020304" pitchFamily="18" charset="0"/>
              </a:rPr>
              <a:t>S</a:t>
            </a:r>
            <a:r>
              <a:rPr lang="en-CA" sz="2000" b="1" baseline="-25000" dirty="0">
                <a:effectLst/>
                <a:latin typeface="Times New Roman" panose="02020603050405020304" pitchFamily="18" charset="0"/>
                <a:ea typeface="Times New Roman" panose="02020603050405020304" pitchFamily="18" charset="0"/>
              </a:rPr>
              <a:t>(t)</a:t>
            </a:r>
            <a:r>
              <a:rPr lang="en-CA" sz="2000" b="1" dirty="0">
                <a:effectLst/>
                <a:latin typeface="Times New Roman" panose="02020603050405020304" pitchFamily="18" charset="0"/>
                <a:ea typeface="Times New Roman" panose="02020603050405020304" pitchFamily="18" charset="0"/>
              </a:rPr>
              <a:t> </a:t>
            </a:r>
            <a:r>
              <a:rPr lang="en-CA" sz="2000" b="1" dirty="0" err="1">
                <a:effectLst/>
                <a:latin typeface="Times New Roman" panose="02020603050405020304" pitchFamily="18" charset="0"/>
                <a:ea typeface="Times New Roman" panose="02020603050405020304" pitchFamily="18" charset="0"/>
              </a:rPr>
              <a:t>p</a:t>
            </a:r>
            <a:r>
              <a:rPr lang="en-CA" sz="2000" b="1" baseline="-25000" dirty="0" err="1">
                <a:effectLst/>
                <a:latin typeface="Times New Roman" panose="02020603050405020304" pitchFamily="18" charset="0"/>
                <a:ea typeface="Times New Roman" panose="02020603050405020304" pitchFamily="18" charset="0"/>
              </a:rPr>
              <a:t>ti</a:t>
            </a:r>
            <a:r>
              <a:rPr lang="en-CA" sz="2000" b="1" dirty="0" err="1">
                <a:effectLst/>
                <a:latin typeface="Times New Roman" panose="02020603050405020304" pitchFamily="18" charset="0"/>
                <a:ea typeface="Times New Roman" panose="02020603050405020304" pitchFamily="18" charset="0"/>
              </a:rPr>
              <a:t>q</a:t>
            </a:r>
            <a:r>
              <a:rPr lang="en-CA" sz="2000" b="1" baseline="-25000" dirty="0" err="1">
                <a:effectLst/>
                <a:latin typeface="Times New Roman" panose="02020603050405020304" pitchFamily="18" charset="0"/>
                <a:ea typeface="Times New Roman" panose="02020603050405020304" pitchFamily="18" charset="0"/>
              </a:rPr>
              <a:t>ti</a:t>
            </a:r>
            <a:r>
              <a:rPr lang="en-CA" sz="2000" b="1" baseline="-25000" dirty="0">
                <a:effectLst/>
                <a:latin typeface="Times New Roman" panose="02020603050405020304" pitchFamily="18" charset="0"/>
                <a:ea typeface="Times New Roman" panose="02020603050405020304" pitchFamily="18" charset="0"/>
              </a:rPr>
              <a:t> </a:t>
            </a:r>
            <a:r>
              <a:rPr lang="en-CA" sz="2000" b="1" dirty="0">
                <a:effectLst/>
                <a:latin typeface="Times New Roman" panose="02020603050405020304" pitchFamily="18" charset="0"/>
                <a:ea typeface="Times New Roman" panose="02020603050405020304" pitchFamily="18" charset="0"/>
              </a:rPr>
              <a:t>for t = 1,...,T and </a:t>
            </a:r>
            <a:r>
              <a:rPr lang="en-CA" sz="2000" b="1" dirty="0" err="1">
                <a:effectLst/>
                <a:latin typeface="Times New Roman" panose="02020603050405020304" pitchFamily="18" charset="0"/>
                <a:ea typeface="Times New Roman" panose="02020603050405020304" pitchFamily="18" charset="0"/>
              </a:rPr>
              <a:t>n</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CA" sz="2000" b="1" dirty="0" err="1">
                <a:effectLst/>
                <a:latin typeface="Times New Roman" panose="02020603050405020304" pitchFamily="18" charset="0"/>
                <a:ea typeface="Times New Roman" panose="02020603050405020304" pitchFamily="18" charset="0"/>
              </a:rPr>
              <a:t>S</a:t>
            </a:r>
            <a:r>
              <a:rPr lang="en-CA" sz="2000" b="1" dirty="0">
                <a:effectLst/>
                <a:latin typeface="Times New Roman" panose="02020603050405020304" pitchFamily="18" charset="0"/>
                <a:ea typeface="Times New Roman" panose="02020603050405020304" pitchFamily="18" charset="0"/>
              </a:rPr>
              <a:t>(t). Diewert (2003b) (2005b) considered this model for the bilateral case where T = 2. Silver and </a:t>
            </a:r>
            <a:r>
              <a:rPr lang="en-CA" sz="2000" b="1" dirty="0" err="1">
                <a:effectLst/>
                <a:latin typeface="Times New Roman" panose="02020603050405020304" pitchFamily="18" charset="0"/>
                <a:ea typeface="Times New Roman" panose="02020603050405020304" pitchFamily="18" charset="0"/>
              </a:rPr>
              <a:t>Heravi</a:t>
            </a:r>
            <a:r>
              <a:rPr lang="en-CA" sz="2000" b="1" dirty="0">
                <a:effectLst/>
                <a:latin typeface="Times New Roman" panose="02020603050405020304" pitchFamily="18" charset="0"/>
                <a:ea typeface="Times New Roman" panose="02020603050405020304" pitchFamily="18" charset="0"/>
              </a:rPr>
              <a:t> (2005) and de </a:t>
            </a:r>
            <a:r>
              <a:rPr lang="en-CA" sz="2000" b="1" dirty="0" err="1">
                <a:effectLst/>
                <a:latin typeface="Times New Roman" panose="02020603050405020304" pitchFamily="18" charset="0"/>
                <a:ea typeface="Times New Roman" panose="02020603050405020304" pitchFamily="18" charset="0"/>
              </a:rPr>
              <a:t>Haan</a:t>
            </a:r>
            <a:r>
              <a:rPr lang="en-CA" sz="2000" b="1" dirty="0">
                <a:effectLst/>
                <a:latin typeface="Times New Roman" panose="02020603050405020304" pitchFamily="18" charset="0"/>
                <a:ea typeface="Times New Roman" panose="02020603050405020304" pitchFamily="18" charset="0"/>
              </a:rPr>
              <a:t> and </a:t>
            </a:r>
            <a:r>
              <a:rPr lang="en-CA" sz="2000" b="1" dirty="0" err="1">
                <a:effectLst/>
                <a:latin typeface="Times New Roman" panose="02020603050405020304" pitchFamily="18" charset="0"/>
                <a:ea typeface="Times New Roman" panose="02020603050405020304" pitchFamily="18" charset="0"/>
              </a:rPr>
              <a:t>Krsinich</a:t>
            </a:r>
            <a:r>
              <a:rPr lang="en-CA" sz="2000" b="1" dirty="0">
                <a:effectLst/>
                <a:latin typeface="Times New Roman" panose="02020603050405020304" pitchFamily="18" charset="0"/>
                <a:ea typeface="Times New Roman" panose="02020603050405020304" pitchFamily="18" charset="0"/>
              </a:rPr>
              <a:t> (2014) (2018) considered the general model.</a:t>
            </a:r>
          </a:p>
          <a:p>
            <a:pPr algn="just">
              <a:spcAft>
                <a:spcPts val="0"/>
              </a:spcAft>
            </a:pPr>
            <a:r>
              <a:rPr lang="en-CA" sz="2000" b="1" dirty="0">
                <a:latin typeface="Times New Roman" panose="02020603050405020304" pitchFamily="18" charset="0"/>
                <a:ea typeface="Times New Roman" panose="02020603050405020304" pitchFamily="18" charset="0"/>
              </a:rPr>
              <a:t>Section 6 of the paper goes on to look at some of the axiomatic or </a:t>
            </a:r>
            <a:r>
              <a:rPr lang="en-CA" sz="2000" b="1" dirty="0">
                <a:solidFill>
                  <a:srgbClr val="FF0000"/>
                </a:solidFill>
                <a:latin typeface="Times New Roman" panose="02020603050405020304" pitchFamily="18" charset="0"/>
                <a:ea typeface="Times New Roman" panose="02020603050405020304" pitchFamily="18" charset="0"/>
              </a:rPr>
              <a:t>test properties</a:t>
            </a:r>
            <a:r>
              <a:rPr lang="en-CA" sz="2000" b="1" dirty="0">
                <a:latin typeface="Times New Roman" panose="02020603050405020304" pitchFamily="18" charset="0"/>
                <a:ea typeface="Times New Roman" panose="02020603050405020304" pitchFamily="18" charset="0"/>
              </a:rPr>
              <a:t> of the weighted hedonic regressions defined above as for the time dummy regressions defined above in section 5.</a:t>
            </a:r>
            <a:endParaRPr lang="en-US" sz="2000" b="1" dirty="0">
              <a:effectLst/>
              <a:latin typeface="Times New Roman" panose="02020603050405020304" pitchFamily="18" charset="0"/>
              <a:ea typeface="Times New Roman" panose="02020603050405020304" pitchFamily="18" charset="0"/>
            </a:endParaRPr>
          </a:p>
          <a:p>
            <a:pPr algn="just"/>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CA"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36</a:t>
            </a:fld>
            <a:endParaRPr lang="en-CA" dirty="0"/>
          </a:p>
        </p:txBody>
      </p:sp>
    </p:spTree>
    <p:extLst>
      <p:ext uri="{BB962C8B-B14F-4D97-AF65-F5344CB8AC3E}">
        <p14:creationId xmlns:p14="http://schemas.microsoft.com/office/powerpoint/2010/main" val="2844776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620688"/>
          </a:xfrm>
        </p:spPr>
        <p:txBody>
          <a:bodyPr>
            <a:normAutofit/>
          </a:bodyPr>
          <a:lstStyle/>
          <a:p>
            <a:r>
              <a:rPr lang="en-US" sz="2800" b="1" dirty="0">
                <a:latin typeface="Times New Roman" panose="02020603050405020304" pitchFamily="18" charset="0"/>
                <a:cs typeface="Times New Roman" panose="02020603050405020304" pitchFamily="18" charset="0"/>
              </a:rPr>
              <a:t>Conclusion</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620688"/>
            <a:ext cx="8928992" cy="6120680"/>
          </a:xfrm>
        </p:spPr>
        <p:txBody>
          <a:bodyPr>
            <a:normAutofit fontScale="92500" lnSpcReduction="10000"/>
          </a:bodyPr>
          <a:lstStyle/>
          <a:p>
            <a:pPr marL="0" indent="0" algn="just">
              <a:spcAft>
                <a:spcPts val="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paper developed a common framework based on economic theory for dealing with quality change. S</a:t>
            </a:r>
            <a:r>
              <a:rPr lang="en-CA" sz="2000" b="1" dirty="0" err="1">
                <a:latin typeface="Times New Roman" panose="02020603050405020304" pitchFamily="18" charset="0"/>
                <a:ea typeface="Times New Roman" panose="02020603050405020304" pitchFamily="18" charset="0"/>
                <a:cs typeface="Times New Roman" panose="02020603050405020304" pitchFamily="18" charset="0"/>
              </a:rPr>
              <a:t>ome</a:t>
            </a:r>
            <a:r>
              <a:rPr lang="en-CA" sz="2000" b="1" dirty="0">
                <a:latin typeface="Times New Roman" panose="02020603050405020304" pitchFamily="18" charset="0"/>
                <a:ea typeface="Times New Roman" panose="02020603050405020304" pitchFamily="18" charset="0"/>
                <a:cs typeface="Times New Roman" panose="02020603050405020304" pitchFamily="18" charset="0"/>
              </a:rPr>
              <a:t> of the conclusions from this approach are:</a:t>
            </a:r>
          </a:p>
          <a:p>
            <a:pPr marL="342900" lvl="0" indent="-342900" algn="just">
              <a:spcAft>
                <a:spcPts val="0"/>
              </a:spcAft>
              <a:buFont typeface="Symbol" panose="05050102010706020507" pitchFamily="18" charset="2"/>
              <a:buChar char=""/>
              <a:tabLst>
                <a:tab pos="457200" algn="l"/>
              </a:tabLs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Using the theoretical framework explained in section 2 and applying it to hedonic regressions in section 5 (when price and quantity data are available) shows that the </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hedonic regression approach generates two distinct estimates for the resulting price and quantity levels generated by the regression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(unless the regression fits the data perfectly, in which case the two methods generate identical estimates). Thus statistical agencies will have to choose between these two alternative index number estimates.</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use of weights that reflect economic importance is recommended </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when running hedonic regressions; see the summary of the work by de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Haan</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CA" sz="2000" b="1" dirty="0" err="1">
                <a:effectLst/>
                <a:latin typeface="Times New Roman" panose="02020603050405020304" pitchFamily="18" charset="0"/>
                <a:ea typeface="Times New Roman" panose="02020603050405020304" pitchFamily="18" charset="0"/>
                <a:cs typeface="Times New Roman" panose="02020603050405020304" pitchFamily="18" charset="0"/>
              </a:rPr>
              <a:t>Krsinich</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(2018) in section 7.</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The usefulness of the weighted time product dummy hedonic regressions (without characteristics information) that was studied in section 5 is questionable; i.e., in place of this model, it may be preferable to use the model explained in section 4 that used inflation adjusted carry forward and backward prices along with the use of a superlative index number formula for matched products.</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en-C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Weighted time dummy hedonic regression models that use characteristics information are recommended for dealing with quality adjustment problems provided that the products are moderately or highly substitutable</a:t>
            </a:r>
            <a:r>
              <a:rPr lang="en-CA" sz="2000" b="1" dirty="0">
                <a:effectLst/>
                <a:latin typeface="Times New Roman" panose="02020603050405020304" pitchFamily="18" charset="0"/>
                <a:ea typeface="Times New Roman" panose="02020603050405020304" pitchFamily="18" charset="0"/>
                <a:cs typeface="Times New Roman" panose="02020603050405020304" pitchFamily="18" charset="0"/>
              </a:rPr>
              <a:t>; see sections 6 and 7.</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37</a:t>
            </a:fld>
            <a:endParaRPr lang="en-CA" dirty="0"/>
          </a:p>
        </p:txBody>
      </p:sp>
    </p:spTree>
    <p:extLst>
      <p:ext uri="{BB962C8B-B14F-4D97-AF65-F5344CB8AC3E}">
        <p14:creationId xmlns:p14="http://schemas.microsoft.com/office/powerpoint/2010/main" val="3356034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620688"/>
          </a:xfrm>
        </p:spPr>
        <p:txBody>
          <a:bodyPr>
            <a:normAutofit/>
          </a:bodyPr>
          <a:lstStyle/>
          <a:p>
            <a:r>
              <a:rPr lang="en-US" sz="2800" b="1" dirty="0">
                <a:latin typeface="Times New Roman" panose="02020603050405020304" pitchFamily="18" charset="0"/>
                <a:cs typeface="Times New Roman" panose="02020603050405020304" pitchFamily="18" charset="0"/>
              </a:rPr>
              <a:t>Bonus Slides on Clustering (1) </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620688"/>
            <a:ext cx="8928992" cy="6120680"/>
          </a:xfrm>
        </p:spPr>
        <p:txBody>
          <a:bodyPr>
            <a:normAutofit lnSpcReduction="10000"/>
          </a:bodyPr>
          <a:lstStyle/>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When constructing elementary indexes using scanner data, statistical agencies often find that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product churn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reduces the number of matched products across two time periods to a low level. </a:t>
            </a:r>
          </a:p>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In response to this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lack of matching problem</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one could loosen the product specification and declare that two or more products are effectively equivalent.</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Thus the unit value price for the elementary category that results from this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grouping or clustering strategy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which will be used in later stages of aggregation could suffer from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unit value bias</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if in fact the aggregated products are not perfectly equivalent.</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But how could we detect possible unit value bias? One possible way is to take the price and quantity data for the products in scope and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run a (weighted) time product dummy regression</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If the fit is pretty good, then the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prices in the group are varying in (approximately) a proportional manner</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and thus the prices generated by the regression will be close to any old sensible index number.</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If the fit is poor, then go back to the drawing board and disaggregate the products into more homogeneous groups. </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If the fit is poor, then another alternative is to simply give up on clustering and use a multilateral method that is base on matched models.</a:t>
            </a:r>
          </a:p>
          <a:p>
            <a:pPr algn="just"/>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38</a:t>
            </a:fld>
            <a:endParaRPr lang="en-CA" dirty="0"/>
          </a:p>
        </p:txBody>
      </p:sp>
    </p:spTree>
    <p:extLst>
      <p:ext uri="{BB962C8B-B14F-4D97-AF65-F5344CB8AC3E}">
        <p14:creationId xmlns:p14="http://schemas.microsoft.com/office/powerpoint/2010/main" val="3476730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620688"/>
          </a:xfrm>
        </p:spPr>
        <p:txBody>
          <a:bodyPr>
            <a:normAutofit/>
          </a:bodyPr>
          <a:lstStyle/>
          <a:p>
            <a:r>
              <a:rPr lang="en-US" sz="2800" b="1" dirty="0">
                <a:latin typeface="Times New Roman" panose="02020603050405020304" pitchFamily="18" charset="0"/>
                <a:cs typeface="Times New Roman" panose="02020603050405020304" pitchFamily="18" charset="0"/>
              </a:rPr>
              <a:t>Bonus Slides on Clustering (2) </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620688"/>
            <a:ext cx="8928992" cy="6120680"/>
          </a:xfrm>
        </p:spPr>
        <p:txBody>
          <a:bodyPr>
            <a:normAutofit/>
          </a:bodyPr>
          <a:lstStyle/>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In other words, in general, I am a fan of using a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matched model methodology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whenever possible (rather than using grouping or clustering of products).</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But I can think of some counterexamples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where grouping might be called for</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buNone/>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Example 1</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William Nordhaus on the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price of light</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What counts is the number of lumens that the device generates. This allows us to compare the utility of a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kerosene lamp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versus an old fashion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light bulb</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versus a new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smart light bulb</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buNone/>
            </a:pP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Example 2</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A drug that is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patented</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(but the patent has expired) versus a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generic counterpart</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The efficacy of the drug is the same for each product so a unit value aggregation seems to be called for. (Berndt and Griliches paper).</a:t>
            </a:r>
          </a:p>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Both of the above examples could be treated by clustering (or by using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chara</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cteristics hedonics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where the main characteristic is lumens or the amount of the chemical in the drug)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or</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by just allowing the products to be different. </a:t>
            </a:r>
          </a:p>
          <a:p>
            <a:pPr algn="just"/>
            <a:r>
              <a:rPr lang="en-US" sz="2000" b="1" dirty="0">
                <a:latin typeface="Times New Roman" panose="02020603050405020304" pitchFamily="18" charset="0"/>
                <a:ea typeface="Times New Roman" panose="02020603050405020304" pitchFamily="18" charset="0"/>
                <a:cs typeface="Times New Roman" panose="02020603050405020304" pitchFamily="18" charset="0"/>
              </a:rPr>
              <a:t>If we simply allow the products to be different, then we are simply back to the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matched model world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and we do not have to make any difficult decisions.</a:t>
            </a:r>
          </a:p>
          <a:p>
            <a:pPr marL="0" indent="0" algn="just">
              <a:buNone/>
            </a:pP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Example 3</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Clothing (in particular,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fashion clothing</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The problem here is that fashion clothing has to be treated as a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seasonal product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but we also need to either stratify or use hedonics so that we get some matches (versus no matches).</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39</a:t>
            </a:fld>
            <a:endParaRPr lang="en-CA" dirty="0"/>
          </a:p>
        </p:txBody>
      </p:sp>
    </p:spTree>
    <p:extLst>
      <p:ext uri="{BB962C8B-B14F-4D97-AF65-F5344CB8AC3E}">
        <p14:creationId xmlns:p14="http://schemas.microsoft.com/office/powerpoint/2010/main" val="182006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The Basic Consumer Theory Framework</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Notation: Let p</a:t>
            </a:r>
            <a:r>
              <a:rPr lang="en-US" altLang="ja-JP" sz="2400" b="1" baseline="30000" dirty="0">
                <a:latin typeface="Times New Roman"/>
              </a:rPr>
              <a:t>t</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en-US" altLang="ja-JP" sz="2400" b="1" baseline="-25000" dirty="0">
                <a:latin typeface="Times New Roman"/>
                <a:sym typeface="Symbol"/>
              </a:rPr>
              <a:t>t1</a:t>
            </a:r>
            <a:r>
              <a:rPr lang="en-US" altLang="ja-JP" sz="2400" b="1" dirty="0">
                <a:latin typeface="Times New Roman"/>
                <a:sym typeface="Symbol"/>
              </a:rPr>
              <a:t>,...,</a:t>
            </a:r>
            <a:r>
              <a:rPr lang="en-US" altLang="ja-JP" sz="2400" b="1" dirty="0" err="1">
                <a:latin typeface="Times New Roman"/>
                <a:sym typeface="Symbol"/>
              </a:rPr>
              <a:t>p</a:t>
            </a:r>
            <a:r>
              <a:rPr lang="en-US" altLang="ja-JP" sz="2400" b="1" baseline="-25000" dirty="0" err="1">
                <a:latin typeface="Times New Roman"/>
                <a:sym typeface="Symbol"/>
              </a:rPr>
              <a:t>tN</a:t>
            </a:r>
            <a:r>
              <a:rPr lang="en-US" altLang="ja-JP" sz="2400" b="1" dirty="0">
                <a:latin typeface="Times New Roman"/>
                <a:sym typeface="Symbol"/>
              </a:rPr>
              <a:t>] and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 </a:t>
            </a:r>
            <a:r>
              <a:rPr lang="en-CA" altLang="ja-JP" sz="2400" b="1" dirty="0">
                <a:latin typeface="Times New Roman"/>
                <a:sym typeface="Symbol"/>
              </a:rPr>
              <a:t>[q</a:t>
            </a:r>
            <a:r>
              <a:rPr lang="en-CA" altLang="ja-JP" sz="2400" b="1" baseline="-25000" dirty="0">
                <a:latin typeface="Times New Roman"/>
                <a:sym typeface="Symbol"/>
              </a:rPr>
              <a:t>t1</a:t>
            </a:r>
            <a:r>
              <a:rPr lang="en-CA" altLang="ja-JP" sz="2400" b="1" dirty="0">
                <a:latin typeface="Times New Roman"/>
                <a:sym typeface="Symbol"/>
              </a:rPr>
              <a:t>,...,</a:t>
            </a:r>
            <a:r>
              <a:rPr lang="en-CA" altLang="ja-JP" sz="2400" b="1" dirty="0" err="1">
                <a:latin typeface="Times New Roman"/>
                <a:sym typeface="Symbol"/>
              </a:rPr>
              <a:t>q</a:t>
            </a:r>
            <a:r>
              <a:rPr lang="en-CA" altLang="ja-JP" sz="2400" b="1" baseline="-25000" dirty="0" err="1">
                <a:latin typeface="Times New Roman"/>
                <a:sym typeface="Symbol"/>
              </a:rPr>
              <a:t>tN</a:t>
            </a:r>
            <a:r>
              <a:rPr lang="en-CA" altLang="ja-JP" sz="2400" b="1" dirty="0">
                <a:latin typeface="Times New Roman"/>
                <a:sym typeface="Symbol"/>
              </a:rPr>
              <a:t>] denote the price and quantity vectors for time periods t = 1,...,T. </a:t>
            </a:r>
          </a:p>
          <a:p>
            <a:pPr algn="just"/>
            <a:r>
              <a:rPr lang="en-CA" altLang="ja-JP" sz="2400" b="1" dirty="0">
                <a:latin typeface="Times New Roman"/>
                <a:sym typeface="Symbol"/>
              </a:rPr>
              <a:t>The period t quantity for product n, </a:t>
            </a:r>
            <a:r>
              <a:rPr lang="en-CA" altLang="ja-JP" sz="2400" b="1" dirty="0" err="1">
                <a:latin typeface="Times New Roman"/>
                <a:sym typeface="Symbol"/>
              </a:rPr>
              <a:t>q</a:t>
            </a:r>
            <a:r>
              <a:rPr lang="en-CA" altLang="ja-JP" sz="2400" b="1" baseline="-25000" dirty="0" err="1">
                <a:latin typeface="Times New Roman"/>
                <a:sym typeface="Symbol"/>
              </a:rPr>
              <a:t>tn</a:t>
            </a:r>
            <a:r>
              <a:rPr lang="en-CA" altLang="ja-JP" sz="2400" b="1" dirty="0">
                <a:latin typeface="Times New Roman"/>
                <a:sym typeface="Symbol"/>
              </a:rPr>
              <a:t>, is equal to </a:t>
            </a:r>
            <a:r>
              <a:rPr lang="en-CA" altLang="ja-JP" sz="2400" b="1" dirty="0">
                <a:solidFill>
                  <a:srgbClr val="FF0000"/>
                </a:solidFill>
                <a:latin typeface="Times New Roman"/>
                <a:sym typeface="Symbol"/>
              </a:rPr>
              <a:t>total purchases</a:t>
            </a:r>
            <a:r>
              <a:rPr lang="en-CA" altLang="ja-JP" sz="2400" b="1" dirty="0">
                <a:latin typeface="Times New Roman"/>
                <a:sym typeface="Symbol"/>
              </a:rPr>
              <a:t> of product n by purchasers or to the sales of product n by the outlet (or group of outlets) for period t,</a:t>
            </a:r>
            <a:r>
              <a:rPr lang="ja-JP" altLang="en-US" sz="2400" b="1" dirty="0">
                <a:latin typeface="Times New Roman"/>
                <a:sym typeface="Symbol"/>
              </a:rPr>
              <a:t> </a:t>
            </a:r>
            <a:r>
              <a:rPr lang="en-CA" altLang="ja-JP" sz="2400" b="1" dirty="0">
                <a:latin typeface="Times New Roman"/>
                <a:sym typeface="Symbol"/>
              </a:rPr>
              <a:t>while the period t price</a:t>
            </a:r>
            <a:r>
              <a:rPr lang="ja-JP" altLang="en-US" sz="2400" b="1" dirty="0">
                <a:latin typeface="Times New Roman"/>
                <a:sym typeface="Symbol"/>
              </a:rPr>
              <a:t> </a:t>
            </a:r>
            <a:r>
              <a:rPr lang="en-CA" altLang="ja-JP" sz="2400" b="1" dirty="0">
                <a:latin typeface="Times New Roman"/>
                <a:sym typeface="Symbol"/>
              </a:rPr>
              <a:t>for product n, p</a:t>
            </a:r>
            <a:r>
              <a:rPr lang="en-CA" altLang="ja-JP" sz="2400" b="1" baseline="-25000" dirty="0">
                <a:latin typeface="Times New Roman"/>
                <a:sym typeface="Symbol"/>
              </a:rPr>
              <a:t>tn</a:t>
            </a:r>
            <a:r>
              <a:rPr lang="en-CA" altLang="ja-JP" sz="2400" b="1" dirty="0">
                <a:latin typeface="Times New Roman"/>
                <a:sym typeface="Symbol"/>
              </a:rPr>
              <a:t>, is equal to</a:t>
            </a:r>
            <a:r>
              <a:rPr lang="ja-JP" altLang="en-US" sz="2400" b="1" dirty="0">
                <a:latin typeface="Times New Roman"/>
                <a:sym typeface="Symbol"/>
              </a:rPr>
              <a:t> </a:t>
            </a:r>
            <a:r>
              <a:rPr lang="en-CA" altLang="ja-JP" sz="2400" b="1" dirty="0">
                <a:latin typeface="Times New Roman"/>
                <a:sym typeface="Symbol"/>
              </a:rPr>
              <a:t>the </a:t>
            </a:r>
            <a:r>
              <a:rPr lang="en-CA" altLang="ja-JP" sz="2400" b="1" dirty="0">
                <a:solidFill>
                  <a:srgbClr val="FF0000"/>
                </a:solidFill>
                <a:latin typeface="Times New Roman"/>
                <a:sym typeface="Symbol"/>
              </a:rPr>
              <a:t>value of sales</a:t>
            </a:r>
            <a:r>
              <a:rPr lang="en-CA" altLang="ja-JP" sz="2400" b="1" dirty="0">
                <a:latin typeface="Times New Roman"/>
                <a:sym typeface="Symbol"/>
              </a:rPr>
              <a:t> (or </a:t>
            </a:r>
            <a:r>
              <a:rPr lang="en-CA" altLang="ja-JP" sz="2400" b="1" dirty="0">
                <a:solidFill>
                  <a:srgbClr val="FF0000"/>
                </a:solidFill>
                <a:latin typeface="Times New Roman"/>
                <a:sym typeface="Symbol"/>
              </a:rPr>
              <a:t>purchases</a:t>
            </a:r>
            <a:r>
              <a:rPr lang="en-CA" altLang="ja-JP" sz="2400" b="1" dirty="0">
                <a:latin typeface="Times New Roman"/>
                <a:sym typeface="Symbol"/>
              </a:rPr>
              <a:t>) of product n in period t, </a:t>
            </a:r>
            <a:r>
              <a:rPr lang="en-CA" altLang="ja-JP" sz="2400" b="1" dirty="0" err="1">
                <a:latin typeface="Times New Roman"/>
                <a:sym typeface="Symbol"/>
              </a:rPr>
              <a:t>v</a:t>
            </a:r>
            <a:r>
              <a:rPr lang="en-CA" altLang="ja-JP" sz="2400" b="1" baseline="-25000" dirty="0" err="1">
                <a:latin typeface="Times New Roman"/>
                <a:sym typeface="Symbol"/>
              </a:rPr>
              <a:t>tn</a:t>
            </a:r>
            <a:r>
              <a:rPr lang="en-CA" altLang="ja-JP" sz="2400" b="1" dirty="0">
                <a:latin typeface="Times New Roman"/>
                <a:sym typeface="Symbol"/>
              </a:rPr>
              <a:t>, divided by the corresponding total quantity sold (or purchased), </a:t>
            </a:r>
            <a:r>
              <a:rPr lang="en-CA" altLang="ja-JP" sz="2400" b="1" dirty="0" err="1">
                <a:latin typeface="Times New Roman"/>
                <a:sym typeface="Symbol"/>
              </a:rPr>
              <a:t>q</a:t>
            </a:r>
            <a:r>
              <a:rPr lang="en-CA" altLang="ja-JP" sz="2400" b="1" baseline="-25000" dirty="0" err="1">
                <a:latin typeface="Times New Roman"/>
                <a:sym typeface="Symbol"/>
              </a:rPr>
              <a:t>tn</a:t>
            </a:r>
            <a:r>
              <a:rPr lang="en-CA" altLang="ja-JP" sz="2400" b="1" dirty="0">
                <a:latin typeface="Times New Roman"/>
                <a:sym typeface="Symbol"/>
              </a:rPr>
              <a:t>. </a:t>
            </a:r>
          </a:p>
          <a:p>
            <a:pPr algn="just"/>
            <a:r>
              <a:rPr lang="en-CA" altLang="ja-JP" sz="2400" b="1" dirty="0">
                <a:latin typeface="Times New Roman"/>
                <a:sym typeface="Symbol"/>
              </a:rPr>
              <a:t>Thus p</a:t>
            </a:r>
            <a:r>
              <a:rPr lang="en-CA" altLang="ja-JP" sz="2400" b="1" baseline="-25000" dirty="0">
                <a:latin typeface="Times New Roman"/>
                <a:sym typeface="Symbol"/>
              </a:rPr>
              <a:t>tn</a:t>
            </a:r>
            <a:r>
              <a:rPr lang="ja-JP" altLang="en-US" sz="2400" b="1" dirty="0">
                <a:latin typeface="Times New Roman"/>
                <a:sym typeface="Symbol"/>
              </a:rPr>
              <a:t>  </a:t>
            </a:r>
            <a:r>
              <a:rPr lang="en-US" altLang="ja-JP" sz="2400" b="1" dirty="0" err="1">
                <a:latin typeface="Times New Roman"/>
                <a:sym typeface="Symbol"/>
              </a:rPr>
              <a:t>v</a:t>
            </a:r>
            <a:r>
              <a:rPr lang="en-US" altLang="ja-JP" sz="2400" b="1" baseline="-25000" dirty="0" err="1">
                <a:latin typeface="Times New Roman"/>
                <a:sym typeface="Symbol"/>
              </a:rPr>
              <a:t>tn</a:t>
            </a:r>
            <a:r>
              <a:rPr lang="en-US" altLang="ja-JP" sz="2400" b="1" dirty="0">
                <a:latin typeface="Times New Roman"/>
                <a:sym typeface="Symbol"/>
              </a:rPr>
              <a:t>/</a:t>
            </a:r>
            <a:r>
              <a:rPr lang="en-US" altLang="ja-JP" sz="2400" b="1" dirty="0" err="1">
                <a:latin typeface="Times New Roman"/>
                <a:sym typeface="Symbol"/>
              </a:rPr>
              <a:t>q</a:t>
            </a:r>
            <a:r>
              <a:rPr lang="en-US" altLang="ja-JP" sz="2400" b="1" baseline="-25000" dirty="0" err="1">
                <a:latin typeface="Times New Roman"/>
                <a:sym typeface="Symbol"/>
              </a:rPr>
              <a:t>tn</a:t>
            </a:r>
            <a:r>
              <a:rPr lang="ja-JP" altLang="en-US" sz="2400" b="1" dirty="0">
                <a:latin typeface="Times New Roman"/>
                <a:sym typeface="Symbol"/>
              </a:rPr>
              <a:t> </a:t>
            </a:r>
            <a:r>
              <a:rPr lang="en-CA" altLang="ja-JP" sz="2400" b="1" dirty="0">
                <a:latin typeface="Times New Roman"/>
                <a:sym typeface="Symbol"/>
              </a:rPr>
              <a:t>is the </a:t>
            </a:r>
            <a:r>
              <a:rPr lang="en-CA" altLang="ja-JP" sz="2400" b="1" i="1" dirty="0">
                <a:solidFill>
                  <a:srgbClr val="FF0000"/>
                </a:solidFill>
                <a:latin typeface="Times New Roman"/>
                <a:sym typeface="Symbol"/>
              </a:rPr>
              <a:t>unit value price</a:t>
            </a:r>
            <a:r>
              <a:rPr lang="ja-JP" altLang="en-US" sz="2400" b="1" dirty="0">
                <a:solidFill>
                  <a:srgbClr val="FF0000"/>
                </a:solidFill>
                <a:latin typeface="Times New Roman"/>
                <a:sym typeface="Symbol"/>
              </a:rPr>
              <a:t> </a:t>
            </a:r>
            <a:r>
              <a:rPr lang="en-CA" altLang="ja-JP" sz="2400" b="1" dirty="0">
                <a:latin typeface="Times New Roman"/>
                <a:sym typeface="Symbol"/>
              </a:rPr>
              <a:t>for product n in period t for t = 1,...,T and n = 1,...,N. </a:t>
            </a:r>
          </a:p>
          <a:p>
            <a:pPr algn="just"/>
            <a:r>
              <a:rPr lang="en-CA" altLang="ja-JP" sz="2400" b="1" dirty="0">
                <a:latin typeface="Times New Roman"/>
                <a:sym typeface="Symbol"/>
              </a:rPr>
              <a:t>Initially, we assume that all prices, quantities and values are positive; in subsequent sections, this assumption will be relaxed. </a:t>
            </a:r>
          </a:p>
          <a:p>
            <a:pPr algn="just"/>
            <a:r>
              <a:rPr lang="en-CA" altLang="ja-JP" sz="2400" b="1" dirty="0">
                <a:latin typeface="Times New Roman"/>
                <a:sym typeface="Symbol"/>
              </a:rPr>
              <a:t>I have in mind a </a:t>
            </a:r>
            <a:r>
              <a:rPr lang="en-CA" altLang="ja-JP" sz="2400" b="1" dirty="0">
                <a:solidFill>
                  <a:srgbClr val="FF0000"/>
                </a:solidFill>
                <a:latin typeface="Times New Roman"/>
                <a:sym typeface="Symbol"/>
              </a:rPr>
              <a:t>scanner data context </a:t>
            </a:r>
            <a:r>
              <a:rPr lang="en-CA" altLang="ja-JP" sz="2400" b="1" dirty="0">
                <a:latin typeface="Times New Roman"/>
                <a:sym typeface="Symbol"/>
              </a:rPr>
              <a:t>for an elementary category.</a:t>
            </a:r>
            <a:r>
              <a:rPr lang="ja-JP" altLang="en-US" sz="2400" b="1" dirty="0">
                <a:latin typeface="Times New Roman"/>
                <a:sym typeface="Symbol"/>
              </a:rPr>
              <a:t> </a:t>
            </a: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4</a:t>
            </a:fld>
            <a:endParaRPr lang="en-CA" dirty="0"/>
          </a:p>
        </p:txBody>
      </p:sp>
    </p:spTree>
    <p:extLst>
      <p:ext uri="{BB962C8B-B14F-4D97-AF65-F5344CB8AC3E}">
        <p14:creationId xmlns:p14="http://schemas.microsoft.com/office/powerpoint/2010/main" val="215550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cs typeface="Times New Roman"/>
              </a:rPr>
              <a:t>The Basic Consumer Theory Framework (cont)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Let q </a:t>
            </a:r>
            <a:r>
              <a:rPr lang="ja-JP" altLang="en-US" sz="2400" b="1" dirty="0">
                <a:latin typeface="Times New Roman"/>
                <a:sym typeface="Symbol"/>
              </a:rPr>
              <a:t> </a:t>
            </a:r>
            <a:r>
              <a:rPr lang="en-CA" altLang="ja-JP" sz="2400" b="1" dirty="0">
                <a:latin typeface="Times New Roman"/>
                <a:sym typeface="Symbol"/>
              </a:rPr>
              <a:t>[q</a:t>
            </a:r>
            <a:r>
              <a:rPr lang="en-CA" altLang="ja-JP" sz="2400" b="1" baseline="-25000" dirty="0">
                <a:latin typeface="Times New Roman"/>
                <a:sym typeface="Symbol"/>
              </a:rPr>
              <a:t>1</a:t>
            </a:r>
            <a:r>
              <a:rPr lang="en-CA" altLang="ja-JP" sz="2400" b="1" dirty="0">
                <a:latin typeface="Times New Roman"/>
                <a:sym typeface="Symbol"/>
              </a:rPr>
              <a:t>,...,</a:t>
            </a:r>
            <a:r>
              <a:rPr lang="en-CA" altLang="ja-JP" sz="2400" b="1" dirty="0" err="1">
                <a:latin typeface="Times New Roman"/>
                <a:sym typeface="Symbol"/>
              </a:rPr>
              <a:t>q</a:t>
            </a:r>
            <a:r>
              <a:rPr lang="en-CA" altLang="ja-JP" sz="2400" b="1" baseline="-25000" dirty="0" err="1">
                <a:latin typeface="Times New Roman"/>
                <a:sym typeface="Symbol"/>
              </a:rPr>
              <a:t>N</a:t>
            </a:r>
            <a:r>
              <a:rPr lang="en-CA" altLang="ja-JP" sz="2400" b="1" dirty="0">
                <a:latin typeface="Times New Roman"/>
                <a:sym typeface="Symbol"/>
              </a:rPr>
              <a:t>] be a generic quantity vector. </a:t>
            </a:r>
          </a:p>
          <a:p>
            <a:pPr algn="just"/>
            <a:r>
              <a:rPr lang="en-CA" altLang="ja-JP" sz="2400" b="1" dirty="0">
                <a:latin typeface="Times New Roman"/>
                <a:sym typeface="Symbol"/>
              </a:rPr>
              <a:t>In order to compare various methods for comparing the value of</a:t>
            </a:r>
            <a:r>
              <a:rPr lang="ja-JP" altLang="en-US" sz="2400" b="1" dirty="0">
                <a:latin typeface="Times New Roman"/>
                <a:sym typeface="Symbol"/>
              </a:rPr>
              <a:t> </a:t>
            </a:r>
            <a:r>
              <a:rPr lang="en-CA" altLang="ja-JP" sz="2400" b="1" dirty="0">
                <a:latin typeface="Times New Roman"/>
                <a:sym typeface="Symbol"/>
              </a:rPr>
              <a:t>alternative combinations of the N products,</a:t>
            </a:r>
            <a:r>
              <a:rPr lang="ja-JP" altLang="en-US" sz="2400" b="1" dirty="0">
                <a:latin typeface="Times New Roman"/>
                <a:sym typeface="Symbol"/>
              </a:rPr>
              <a:t> </a:t>
            </a:r>
            <a:r>
              <a:rPr lang="en-CA" altLang="ja-JP" sz="2400" b="1" dirty="0">
                <a:latin typeface="Times New Roman"/>
                <a:sym typeface="Symbol"/>
              </a:rPr>
              <a:t>it is necessary that a </a:t>
            </a:r>
            <a:r>
              <a:rPr lang="en-CA" altLang="ja-JP" sz="2400" b="1" i="1" dirty="0">
                <a:solidFill>
                  <a:srgbClr val="FF0000"/>
                </a:solidFill>
                <a:latin typeface="Times New Roman"/>
                <a:sym typeface="Symbol"/>
              </a:rPr>
              <a:t>valuation function</a:t>
            </a:r>
            <a:r>
              <a:rPr lang="ja-JP" altLang="en-US" sz="2400" b="1" dirty="0">
                <a:solidFill>
                  <a:srgbClr val="FF0000"/>
                </a:solidFill>
                <a:latin typeface="Times New Roman"/>
                <a:sym typeface="Symbol"/>
              </a:rPr>
              <a:t> </a:t>
            </a:r>
            <a:r>
              <a:rPr lang="en-CA" altLang="ja-JP" sz="2400" b="1" dirty="0">
                <a:latin typeface="Times New Roman"/>
                <a:sym typeface="Symbol"/>
              </a:rPr>
              <a:t>or </a:t>
            </a:r>
            <a:r>
              <a:rPr lang="en-CA" altLang="ja-JP" sz="2400" b="1" i="1" dirty="0">
                <a:solidFill>
                  <a:srgbClr val="FF0000"/>
                </a:solidFill>
                <a:latin typeface="Times New Roman"/>
                <a:sym typeface="Symbol"/>
              </a:rPr>
              <a:t>utility function</a:t>
            </a:r>
            <a:r>
              <a:rPr lang="en-CA" altLang="ja-JP" sz="2400" b="1" dirty="0">
                <a:latin typeface="Times New Roman"/>
                <a:sym typeface="Symbol"/>
              </a:rPr>
              <a:t>, f(q), exist. </a:t>
            </a:r>
          </a:p>
          <a:p>
            <a:pPr algn="just"/>
            <a:r>
              <a:rPr lang="en-CA" altLang="ja-JP" sz="2400" b="1" dirty="0">
                <a:latin typeface="Times New Roman"/>
                <a:sym typeface="Symbol"/>
              </a:rPr>
              <a:t>This function allows</a:t>
            </a:r>
            <a:r>
              <a:rPr lang="ja-JP" altLang="en-US" sz="2400" b="1" dirty="0">
                <a:latin typeface="Times New Roman"/>
                <a:sym typeface="Symbol"/>
              </a:rPr>
              <a:t> </a:t>
            </a:r>
            <a:r>
              <a:rPr lang="en-CA" altLang="ja-JP" sz="2400" b="1" dirty="0">
                <a:latin typeface="Times New Roman"/>
                <a:sym typeface="Symbol"/>
              </a:rPr>
              <a:t>us to value alternative combinations of products; if f(q</a:t>
            </a:r>
            <a:r>
              <a:rPr lang="en-CA" altLang="ja-JP" sz="2400" b="1" baseline="30000" dirty="0">
                <a:latin typeface="Times New Roman"/>
                <a:sym typeface="Symbol"/>
              </a:rPr>
              <a:t>2</a:t>
            </a:r>
            <a:r>
              <a:rPr lang="en-CA" altLang="ja-JP" sz="2400" b="1" dirty="0">
                <a:latin typeface="Times New Roman"/>
                <a:sym typeface="Symbol"/>
              </a:rPr>
              <a:t>) &gt; f(q</a:t>
            </a:r>
            <a:r>
              <a:rPr lang="en-CA" altLang="ja-JP" sz="2400" b="1" baseline="30000" dirty="0">
                <a:latin typeface="Times New Roman"/>
                <a:sym typeface="Symbol"/>
              </a:rPr>
              <a:t>1</a:t>
            </a:r>
            <a:r>
              <a:rPr lang="en-CA" altLang="ja-JP" sz="2400" b="1" dirty="0">
                <a:latin typeface="Times New Roman"/>
                <a:sym typeface="Symbol"/>
              </a:rPr>
              <a:t>), then purchasers of the products place a higher utility value on the vector of purchases q</a:t>
            </a:r>
            <a:r>
              <a:rPr lang="en-CA" altLang="ja-JP" sz="2400" b="1" baseline="30000" dirty="0">
                <a:latin typeface="Times New Roman"/>
                <a:sym typeface="Symbol"/>
              </a:rPr>
              <a:t>2</a:t>
            </a:r>
            <a:r>
              <a:rPr lang="ja-JP" altLang="en-US" sz="2400" b="1" dirty="0">
                <a:latin typeface="Times New Roman"/>
                <a:sym typeface="Symbol"/>
              </a:rPr>
              <a:t> </a:t>
            </a:r>
            <a:r>
              <a:rPr lang="en-CA" altLang="ja-JP" sz="2400" b="1" dirty="0">
                <a:latin typeface="Times New Roman"/>
                <a:sym typeface="Symbol"/>
              </a:rPr>
              <a:t>than they place on the vector of purchases q</a:t>
            </a:r>
            <a:r>
              <a:rPr lang="en-CA" altLang="ja-JP" sz="2400" b="1" baseline="30000" dirty="0">
                <a:latin typeface="Times New Roman"/>
                <a:sym typeface="Symbol"/>
              </a:rPr>
              <a:t>1</a:t>
            </a:r>
            <a:r>
              <a:rPr lang="en-CA" altLang="ja-JP" sz="2400" b="1" dirty="0">
                <a:latin typeface="Times New Roman"/>
                <a:sym typeface="Symbol"/>
              </a:rPr>
              <a:t>.</a:t>
            </a:r>
            <a:r>
              <a:rPr lang="ja-JP" altLang="en-US" sz="2400" b="1" dirty="0">
                <a:latin typeface="Times New Roman"/>
                <a:sym typeface="Symbol"/>
              </a:rPr>
              <a:t> </a:t>
            </a:r>
            <a:endParaRPr lang="en-CA" altLang="ja-JP" sz="2400" b="1" dirty="0">
              <a:latin typeface="Times New Roman"/>
              <a:sym typeface="Symbol"/>
            </a:endParaRPr>
          </a:p>
          <a:p>
            <a:pPr algn="just"/>
            <a:r>
              <a:rPr lang="en-CA" altLang="ja-JP" sz="2400" b="1" dirty="0">
                <a:latin typeface="Times New Roman"/>
                <a:sym typeface="Symbol"/>
              </a:rPr>
              <a:t>The function f(q) can also act as an </a:t>
            </a:r>
            <a:r>
              <a:rPr lang="en-CA" altLang="ja-JP" sz="2400" b="1" i="1" dirty="0">
                <a:solidFill>
                  <a:srgbClr val="FF0000"/>
                </a:solidFill>
                <a:latin typeface="Times New Roman"/>
                <a:sym typeface="Symbol"/>
              </a:rPr>
              <a:t>aggregate quantity level</a:t>
            </a:r>
            <a:r>
              <a:rPr lang="ja-JP" altLang="en-US" sz="2400" b="1" dirty="0">
                <a:solidFill>
                  <a:srgbClr val="FF0000"/>
                </a:solidFill>
                <a:latin typeface="Times New Roman"/>
                <a:sym typeface="Symbol"/>
              </a:rPr>
              <a:t> </a:t>
            </a:r>
            <a:r>
              <a:rPr lang="en-CA" altLang="ja-JP" sz="2400" b="1" dirty="0">
                <a:latin typeface="Times New Roman"/>
                <a:sym typeface="Symbol"/>
              </a:rPr>
              <a:t>for the vector of purchases, q. </a:t>
            </a:r>
          </a:p>
          <a:p>
            <a:pPr algn="just"/>
            <a:r>
              <a:rPr lang="en-CA" altLang="ja-JP" sz="2400" b="1" dirty="0">
                <a:latin typeface="Times New Roman"/>
                <a:sym typeface="Symbol"/>
              </a:rPr>
              <a:t>Thus </a:t>
            </a:r>
            <a:r>
              <a:rPr lang="en-CA" altLang="ja-JP" sz="2400" b="1" dirty="0">
                <a:solidFill>
                  <a:srgbClr val="FF0000"/>
                </a:solidFill>
                <a:latin typeface="Times New Roman"/>
                <a:sym typeface="Symbol"/>
              </a:rPr>
              <a:t>f(q</a:t>
            </a:r>
            <a:r>
              <a:rPr lang="en-CA" altLang="ja-JP" sz="2400" b="1" baseline="30000" dirty="0">
                <a:solidFill>
                  <a:srgbClr val="FF0000"/>
                </a:solidFill>
                <a:latin typeface="Times New Roman"/>
                <a:sym typeface="Symbol"/>
              </a:rPr>
              <a:t>t</a:t>
            </a:r>
            <a:r>
              <a:rPr lang="en-CA" altLang="ja-JP" sz="2400" b="1" dirty="0">
                <a:solidFill>
                  <a:srgbClr val="FF0000"/>
                </a:solidFill>
                <a:latin typeface="Times New Roman"/>
                <a:sym typeface="Symbol"/>
              </a:rPr>
              <a:t>) can be interpreted as an aggregate quantity level </a:t>
            </a:r>
            <a:r>
              <a:rPr lang="en-CA" altLang="ja-JP" sz="2400" b="1" dirty="0">
                <a:latin typeface="Times New Roman"/>
                <a:sym typeface="Symbol"/>
              </a:rPr>
              <a:t>for the period t vector of purchases, q</a:t>
            </a:r>
            <a:r>
              <a:rPr lang="en-CA" altLang="ja-JP" sz="2400" b="1" baseline="30000" dirty="0">
                <a:latin typeface="Times New Roman"/>
                <a:sym typeface="Symbol"/>
              </a:rPr>
              <a:t>t</a:t>
            </a:r>
            <a:r>
              <a:rPr lang="en-CA" altLang="ja-JP" sz="2400" b="1" dirty="0">
                <a:latin typeface="Times New Roman"/>
                <a:sym typeface="Symbol"/>
              </a:rPr>
              <a:t>, and the ratios, f(q</a:t>
            </a:r>
            <a:r>
              <a:rPr lang="en-CA" altLang="ja-JP" sz="2400" b="1" baseline="30000" dirty="0">
                <a:latin typeface="Times New Roman"/>
                <a:sym typeface="Symbol"/>
              </a:rPr>
              <a:t>t</a:t>
            </a:r>
            <a:r>
              <a:rPr lang="en-CA" altLang="ja-JP" sz="2400" b="1" dirty="0">
                <a:latin typeface="Times New Roman"/>
                <a:sym typeface="Symbol"/>
              </a:rPr>
              <a:t>)/f(q</a:t>
            </a:r>
            <a:r>
              <a:rPr lang="en-CA" altLang="ja-JP" sz="2400" b="1" baseline="30000" dirty="0">
                <a:latin typeface="Times New Roman"/>
                <a:sym typeface="Symbol"/>
              </a:rPr>
              <a:t>1</a:t>
            </a:r>
            <a:r>
              <a:rPr lang="en-CA" altLang="ja-JP" sz="2400" b="1" dirty="0">
                <a:latin typeface="Times New Roman"/>
                <a:sym typeface="Symbol"/>
              </a:rPr>
              <a:t>), t = 1,..,T, can be interpreted as </a:t>
            </a:r>
            <a:r>
              <a:rPr lang="en-CA" altLang="ja-JP" sz="2400" b="1" i="1" dirty="0">
                <a:solidFill>
                  <a:srgbClr val="FF0000"/>
                </a:solidFill>
                <a:latin typeface="Times New Roman"/>
                <a:sym typeface="Symbol"/>
              </a:rPr>
              <a:t>fixed base quantity indexes</a:t>
            </a:r>
            <a:r>
              <a:rPr lang="ja-JP" altLang="en-US" sz="2400" b="1" dirty="0">
                <a:solidFill>
                  <a:srgbClr val="FF0000"/>
                </a:solidFill>
                <a:latin typeface="Times New Roman"/>
                <a:sym typeface="Symbol"/>
              </a:rPr>
              <a:t> </a:t>
            </a:r>
            <a:r>
              <a:rPr lang="en-CA" altLang="ja-JP" sz="2400" b="1" dirty="0">
                <a:latin typeface="Times New Roman"/>
                <a:sym typeface="Symbol"/>
              </a:rPr>
              <a:t>covering periods 1 to T. </a:t>
            </a:r>
            <a:r>
              <a:rPr lang="ja-JP" altLang="en-US" sz="2400" b="1" dirty="0">
                <a:latin typeface="Times New Roman"/>
                <a:sym typeface="Symbol"/>
              </a:rPr>
              <a:t> </a:t>
            </a:r>
            <a:endParaRPr lang="ja-JP" altLang="en-US" sz="2400" b="1" dirty="0">
              <a:latin typeface="Times New Roman"/>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5</a:t>
            </a:fld>
            <a:endParaRPr lang="en-CA" dirty="0"/>
          </a:p>
        </p:txBody>
      </p:sp>
    </p:spTree>
    <p:extLst>
      <p:ext uri="{BB962C8B-B14F-4D97-AF65-F5344CB8AC3E}">
        <p14:creationId xmlns:p14="http://schemas.microsoft.com/office/powerpoint/2010/main" val="212782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solidFill>
                  <a:srgbClr val="000000"/>
                </a:solidFill>
                <a:latin typeface="Times New Roman"/>
                <a:cs typeface="Times New Roman"/>
              </a:rPr>
              <a:t>Properties of </a:t>
            </a:r>
            <a:r>
              <a:rPr lang="en-CA" sz="2800" b="1" dirty="0">
                <a:solidFill>
                  <a:srgbClr val="000000"/>
                </a:solidFill>
                <a:latin typeface="Times New Roman"/>
                <a:ea typeface="ＭＳ Ｐゴシック"/>
                <a:cs typeface="+mn-cs"/>
              </a:rPr>
              <a:t>f</a:t>
            </a:r>
            <a:r>
              <a:rPr lang="en-CA" sz="2800" b="1" dirty="0">
                <a:latin typeface="Times New Roman"/>
                <a:ea typeface="ＭＳ Ｐゴシック"/>
                <a:cs typeface="+mn-cs"/>
              </a:rPr>
              <a:t>(q</a:t>
            </a:r>
            <a:r>
              <a:rPr lang="en-CA" sz="2800" b="1" baseline="30000" dirty="0">
                <a:latin typeface="Times New Roman"/>
                <a:ea typeface="ＭＳ Ｐゴシック"/>
                <a:cs typeface="+mn-cs"/>
              </a:rPr>
              <a:t>t</a:t>
            </a:r>
            <a:r>
              <a:rPr lang="en-CA" sz="2800" b="1" dirty="0">
                <a:latin typeface="Times New Roman"/>
                <a:ea typeface="ＭＳ Ｐゴシック"/>
                <a:cs typeface="+mn-cs"/>
              </a:rPr>
              <a:t>)</a:t>
            </a:r>
            <a:endParaRPr lang="en-CA"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f(q) has the following properties:</a:t>
            </a:r>
          </a:p>
          <a:p>
            <a:pPr marL="0" indent="0" algn="just">
              <a:buNone/>
            </a:pPr>
            <a:r>
              <a:rPr lang="en-CA" altLang="ja-JP" sz="2400" b="1" dirty="0">
                <a:latin typeface="Times New Roman"/>
              </a:rPr>
              <a:t>    (i) f(q) &gt; 0 if q &gt;&gt; 0</a:t>
            </a:r>
            <a:r>
              <a:rPr lang="en-CA" altLang="ja-JP" sz="2400" b="1" baseline="-25000" dirty="0">
                <a:latin typeface="Times New Roman"/>
              </a:rPr>
              <a:t>N</a:t>
            </a:r>
            <a:r>
              <a:rPr lang="en-CA" altLang="ja-JP" sz="2400" b="1" dirty="0">
                <a:latin typeface="Times New Roman"/>
              </a:rPr>
              <a:t>;</a:t>
            </a:r>
            <a:r>
              <a:rPr lang="ja-JP" altLang="en-US" sz="2400" b="1" dirty="0">
                <a:latin typeface="Times New Roman"/>
              </a:rPr>
              <a:t> </a:t>
            </a:r>
            <a:endParaRPr lang="en-CA" altLang="ja-JP" sz="2400" b="1" dirty="0">
              <a:latin typeface="Times New Roman"/>
            </a:endParaRPr>
          </a:p>
          <a:p>
            <a:pPr marL="0" indent="0" algn="just">
              <a:buNone/>
            </a:pPr>
            <a:r>
              <a:rPr lang="en-CA" altLang="ja-JP" sz="2400" b="1" dirty="0">
                <a:latin typeface="Times New Roman"/>
              </a:rPr>
              <a:t>    (ii) f(q) is </a:t>
            </a:r>
            <a:r>
              <a:rPr lang="en-CA" altLang="ja-JP" sz="2400" b="1" dirty="0">
                <a:solidFill>
                  <a:srgbClr val="FF0000"/>
                </a:solidFill>
                <a:latin typeface="Times New Roman"/>
              </a:rPr>
              <a:t>nondecreasing</a:t>
            </a:r>
            <a:r>
              <a:rPr lang="en-CA" altLang="ja-JP" sz="2400" b="1" dirty="0">
                <a:latin typeface="Times New Roman"/>
              </a:rPr>
              <a:t> in its components; </a:t>
            </a:r>
          </a:p>
          <a:p>
            <a:pPr marL="0" indent="0" algn="just">
              <a:buNone/>
            </a:pPr>
            <a:r>
              <a:rPr lang="en-CA" altLang="ja-JP" sz="2400" b="1" dirty="0">
                <a:latin typeface="Times New Roman"/>
              </a:rPr>
              <a:t>    (iii) f(</a:t>
            </a:r>
            <a:r>
              <a:rPr lang="ja-JP" altLang="en-US" sz="2400" b="1" dirty="0">
                <a:latin typeface="Times New Roman"/>
                <a:sym typeface="Symbol"/>
              </a:rPr>
              <a:t></a:t>
            </a:r>
            <a:r>
              <a:rPr lang="en-US" altLang="ja-JP" sz="2400" b="1" dirty="0">
                <a:latin typeface="Times New Roman"/>
                <a:sym typeface="Symbol"/>
              </a:rPr>
              <a:t>q) = </a:t>
            </a:r>
            <a:r>
              <a:rPr lang="ja-JP" altLang="en-US" sz="2400" b="1" dirty="0">
                <a:latin typeface="Times New Roman"/>
                <a:sym typeface="Symbol"/>
              </a:rPr>
              <a:t></a:t>
            </a:r>
            <a:r>
              <a:rPr lang="en-US" altLang="ja-JP" sz="2400" b="1" dirty="0">
                <a:latin typeface="Times New Roman"/>
                <a:sym typeface="Symbol"/>
              </a:rPr>
              <a:t>f(q) for q </a:t>
            </a:r>
            <a:r>
              <a:rPr lang="ja-JP" altLang="en-US" sz="2400" b="1" dirty="0">
                <a:latin typeface="Times New Roman"/>
                <a:sym typeface="Symbol"/>
              </a:rPr>
              <a:t> </a:t>
            </a:r>
            <a:r>
              <a:rPr lang="en-US" altLang="ja-JP" sz="2400" b="1" dirty="0">
                <a:latin typeface="Times New Roman"/>
                <a:sym typeface="Symbol"/>
              </a:rPr>
              <a:t>0</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and </a:t>
            </a:r>
            <a:r>
              <a:rPr lang="ja-JP" altLang="en-US" sz="2400" b="1" dirty="0">
                <a:latin typeface="Times New Roman"/>
                <a:sym typeface="Symbol"/>
              </a:rPr>
              <a:t>  </a:t>
            </a:r>
            <a:r>
              <a:rPr lang="en-CA" altLang="ja-JP" sz="2400" b="1" dirty="0">
                <a:latin typeface="Times New Roman"/>
                <a:sym typeface="Symbol"/>
              </a:rPr>
              <a:t>0; (</a:t>
            </a:r>
            <a:r>
              <a:rPr lang="en-CA" altLang="ja-JP" sz="2400" b="1" dirty="0">
                <a:solidFill>
                  <a:srgbClr val="FF0000"/>
                </a:solidFill>
                <a:latin typeface="Times New Roman"/>
                <a:sym typeface="Symbol"/>
              </a:rPr>
              <a:t>linear homogeneity</a:t>
            </a:r>
            <a:r>
              <a:rPr lang="en-CA" altLang="ja-JP" sz="2400" b="1" dirty="0">
                <a:latin typeface="Times New Roman"/>
                <a:sym typeface="Symbol"/>
              </a:rPr>
              <a:t>); </a:t>
            </a:r>
          </a:p>
          <a:p>
            <a:pPr marL="0" indent="0" algn="just">
              <a:buNone/>
            </a:pPr>
            <a:r>
              <a:rPr lang="en-CA" altLang="ja-JP" sz="2400" b="1" dirty="0">
                <a:latin typeface="Times New Roman"/>
                <a:sym typeface="Symbol"/>
              </a:rPr>
              <a:t>    (iv) f(q) is a </a:t>
            </a:r>
            <a:r>
              <a:rPr lang="en-CA" altLang="ja-JP" sz="2400" b="1" dirty="0">
                <a:solidFill>
                  <a:srgbClr val="FF0000"/>
                </a:solidFill>
                <a:latin typeface="Times New Roman"/>
                <a:sym typeface="Symbol"/>
              </a:rPr>
              <a:t>continuous concave function </a:t>
            </a:r>
            <a:r>
              <a:rPr lang="en-CA" altLang="ja-JP" sz="2400" b="1" dirty="0">
                <a:latin typeface="Times New Roman"/>
                <a:sym typeface="Symbol"/>
              </a:rPr>
              <a:t>over the nonnegative </a:t>
            </a:r>
          </a:p>
          <a:p>
            <a:pPr marL="0" indent="0" algn="just">
              <a:buNone/>
            </a:pPr>
            <a:r>
              <a:rPr lang="en-CA" altLang="ja-JP" sz="2400" b="1" dirty="0">
                <a:latin typeface="Times New Roman"/>
                <a:sym typeface="Symbol"/>
              </a:rPr>
              <a:t>          orthant. </a:t>
            </a:r>
          </a:p>
          <a:p>
            <a:pPr algn="just"/>
            <a:r>
              <a:rPr lang="en-CA" altLang="ja-JP" sz="2400" b="1" dirty="0">
                <a:latin typeface="Times New Roman"/>
                <a:sym typeface="Symbol"/>
              </a:rPr>
              <a:t>Assumption (iii), linear homogeneity of f(q), is a somewhat restrictive assumption. </a:t>
            </a:r>
          </a:p>
          <a:p>
            <a:pPr algn="just"/>
            <a:r>
              <a:rPr lang="en-CA" altLang="ja-JP" sz="2400" b="1" dirty="0">
                <a:latin typeface="Times New Roman"/>
                <a:sym typeface="Symbol"/>
              </a:rPr>
              <a:t>However, this assumption</a:t>
            </a:r>
            <a:r>
              <a:rPr lang="ja-JP" altLang="en-US" sz="2400" b="1" dirty="0">
                <a:latin typeface="Times New Roman"/>
                <a:sym typeface="Symbol"/>
              </a:rPr>
              <a:t> </a:t>
            </a:r>
            <a:r>
              <a:rPr lang="en-CA" altLang="ja-JP" sz="2400" b="1" dirty="0">
                <a:latin typeface="Times New Roman"/>
                <a:sym typeface="Symbol"/>
              </a:rPr>
              <a:t>is required to ensure that the </a:t>
            </a:r>
            <a:r>
              <a:rPr lang="en-CA" altLang="ja-JP" sz="2400" b="1" dirty="0">
                <a:solidFill>
                  <a:srgbClr val="FF0000"/>
                </a:solidFill>
                <a:latin typeface="Times New Roman"/>
                <a:sym typeface="Symbol"/>
              </a:rPr>
              <a:t>aggregate price level</a:t>
            </a:r>
            <a:r>
              <a:rPr lang="en-CA" altLang="ja-JP" sz="2400" b="1" dirty="0">
                <a:latin typeface="Times New Roman"/>
                <a:sym typeface="Symbol"/>
              </a:rPr>
              <a:t>, P(</a:t>
            </a:r>
            <a:r>
              <a:rPr lang="en-CA" altLang="ja-JP" sz="2400" b="1" dirty="0" err="1">
                <a:latin typeface="Times New Roman"/>
                <a:sym typeface="Symbol"/>
              </a:rPr>
              <a:t>p,q</a:t>
            </a:r>
            <a:r>
              <a:rPr lang="en-CA" altLang="ja-JP" sz="2400" b="1" dirty="0">
                <a:latin typeface="Times New Roman"/>
                <a:sym typeface="Symbol"/>
              </a:rPr>
              <a:t>)</a:t>
            </a:r>
            <a:r>
              <a:rPr lang="en-US" altLang="ja-JP"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ja-JP" altLang="en-US" sz="2400" b="1" dirty="0">
                <a:latin typeface="Times New Roman"/>
                <a:sym typeface="Symbol"/>
              </a:rPr>
              <a:t></a:t>
            </a:r>
            <a:r>
              <a:rPr lang="en-US" altLang="ja-JP" sz="2400" b="1" dirty="0">
                <a:latin typeface="Times New Roman"/>
                <a:sym typeface="Symbol"/>
              </a:rPr>
              <a:t>q/f(q) </a:t>
            </a:r>
            <a:r>
              <a:rPr lang="ja-JP" altLang="en-US" sz="2400" b="1" dirty="0">
                <a:latin typeface="Times New Roman"/>
                <a:sym typeface="Symbol"/>
              </a:rPr>
              <a:t> </a:t>
            </a:r>
            <a:r>
              <a:rPr lang="en-US" altLang="ja-JP" sz="2400" b="1" dirty="0">
                <a:latin typeface="Times New Roman"/>
                <a:sym typeface="Symbol"/>
              </a:rPr>
              <a:t>that corresponds to f(q)</a:t>
            </a:r>
            <a:r>
              <a:rPr lang="ja-JP" altLang="en-US" sz="2400" b="1" dirty="0">
                <a:latin typeface="Times New Roman"/>
                <a:sym typeface="Symbol"/>
              </a:rPr>
              <a:t> </a:t>
            </a:r>
            <a:r>
              <a:rPr lang="en-CA" altLang="ja-JP" sz="2400" b="1" dirty="0">
                <a:latin typeface="Times New Roman"/>
                <a:sym typeface="Symbol"/>
              </a:rPr>
              <a:t>does not depend on the scale of q.</a:t>
            </a:r>
            <a:r>
              <a:rPr lang="ja-JP" altLang="en-US" sz="2400" b="1" dirty="0">
                <a:latin typeface="Times New Roman"/>
                <a:sym typeface="Symbol"/>
              </a:rPr>
              <a:t> </a:t>
            </a:r>
            <a:endParaRPr lang="en-CA" altLang="ja-JP" sz="2400" b="1" dirty="0">
              <a:latin typeface="Times New Roman"/>
              <a:sym typeface="Symbol"/>
            </a:endParaRPr>
          </a:p>
          <a:p>
            <a:pPr algn="just"/>
            <a:r>
              <a:rPr lang="en-CA" altLang="ja-JP" sz="2400" b="1" dirty="0">
                <a:latin typeface="Times New Roman"/>
                <a:sym typeface="Symbol"/>
              </a:rPr>
              <a:t>Property (iv) will ensure that the first order necessary conditions for the budget constrained</a:t>
            </a:r>
            <a:r>
              <a:rPr lang="ja-JP" altLang="en-US" sz="2400" b="1" dirty="0">
                <a:latin typeface="Times New Roman"/>
                <a:sym typeface="Symbol"/>
              </a:rPr>
              <a:t> </a:t>
            </a:r>
            <a:r>
              <a:rPr lang="en-US" altLang="ja-JP" sz="2400" b="1" dirty="0">
                <a:latin typeface="Times New Roman"/>
                <a:sym typeface="Symbol"/>
              </a:rPr>
              <a:t>maximization</a:t>
            </a:r>
            <a:r>
              <a:rPr lang="ja-JP" altLang="en-US" sz="2400" b="1" dirty="0">
                <a:latin typeface="Times New Roman"/>
                <a:sym typeface="Symbol"/>
              </a:rPr>
              <a:t> </a:t>
            </a:r>
            <a:r>
              <a:rPr lang="en-US" altLang="ja-JP" sz="2400" b="1" dirty="0">
                <a:latin typeface="Times New Roman"/>
                <a:sym typeface="Symbol"/>
              </a:rPr>
              <a:t>of f(q)</a:t>
            </a:r>
            <a:r>
              <a:rPr lang="ja-JP" altLang="en-US" sz="2400" b="1" dirty="0">
                <a:latin typeface="Times New Roman"/>
                <a:sym typeface="Symbol"/>
              </a:rPr>
              <a:t> </a:t>
            </a:r>
            <a:r>
              <a:rPr lang="en-US" altLang="ja-JP" sz="2400" b="1" dirty="0">
                <a:latin typeface="Times New Roman"/>
                <a:sym typeface="Symbol"/>
              </a:rPr>
              <a:t>are also sufficient.  </a:t>
            </a:r>
            <a:r>
              <a:rPr lang="ja-JP" altLang="en-US" sz="2400" b="1" dirty="0">
                <a:latin typeface="Times New Roman"/>
                <a:sym typeface="Symbol"/>
              </a:rPr>
              <a:t>   </a:t>
            </a: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6</a:t>
            </a:fld>
            <a:endParaRPr lang="en-CA" dirty="0"/>
          </a:p>
        </p:txBody>
      </p:sp>
    </p:spTree>
    <p:extLst>
      <p:ext uri="{BB962C8B-B14F-4D97-AF65-F5344CB8AC3E}">
        <p14:creationId xmlns:p14="http://schemas.microsoft.com/office/powerpoint/2010/main" val="2605971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The Aggregate Price Level Defined</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US" altLang="ja-JP" sz="2400" b="1" dirty="0">
                <a:latin typeface="Times New Roman"/>
              </a:rPr>
              <a:t>Let p</a:t>
            </a:r>
            <a:r>
              <a:rPr lang="ja-JP" altLang="en-US" sz="2400" b="1" dirty="0">
                <a:latin typeface="Times New Roman"/>
              </a:rPr>
              <a:t> </a:t>
            </a:r>
            <a:r>
              <a:rPr lang="ja-JP" altLang="en-US" sz="2400" b="1" dirty="0">
                <a:latin typeface="Times New Roman"/>
                <a:sym typeface="Symbol"/>
              </a:rPr>
              <a:t></a:t>
            </a:r>
            <a:r>
              <a:rPr lang="en-US" altLang="ja-JP" sz="2400" b="1" dirty="0">
                <a:latin typeface="Times New Roman"/>
                <a:sym typeface="Symbol"/>
              </a:rPr>
              <a:t>[p</a:t>
            </a:r>
            <a:r>
              <a:rPr lang="en-US" altLang="ja-JP" sz="2400" b="1" baseline="-25000" dirty="0">
                <a:latin typeface="Times New Roman"/>
                <a:sym typeface="Symbol"/>
              </a:rPr>
              <a:t>1</a:t>
            </a:r>
            <a:r>
              <a:rPr lang="en-US" altLang="ja-JP" sz="2400" b="1" dirty="0">
                <a:latin typeface="Times New Roman"/>
                <a:sym typeface="Symbol"/>
              </a:rPr>
              <a:t>,...,</a:t>
            </a:r>
            <a:r>
              <a:rPr lang="en-US" altLang="ja-JP" sz="2400" b="1" dirty="0" err="1">
                <a:latin typeface="Times New Roman"/>
                <a:sym typeface="Symbol"/>
              </a:rPr>
              <a:t>p</a:t>
            </a:r>
            <a:r>
              <a:rPr lang="en-US" altLang="ja-JP" sz="2400" b="1" baseline="-25000" dirty="0" err="1">
                <a:latin typeface="Times New Roman"/>
                <a:sym typeface="Symbol"/>
              </a:rPr>
              <a:t>N</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&gt; 0</a:t>
            </a:r>
            <a:r>
              <a:rPr lang="en-US" altLang="ja-JP" sz="2400" b="1" baseline="-25000" dirty="0">
                <a:latin typeface="Times New Roman"/>
                <a:sym typeface="Symbol"/>
              </a:rPr>
              <a:t>N</a:t>
            </a:r>
            <a:r>
              <a:rPr lang="ja-JP" altLang="en-US" sz="2400" b="1" dirty="0">
                <a:latin typeface="Times New Roman"/>
                <a:sym typeface="Symbol"/>
              </a:rPr>
              <a:t> </a:t>
            </a:r>
            <a:r>
              <a:rPr lang="en-US" altLang="ja-JP" sz="2400" b="1" dirty="0">
                <a:latin typeface="Times New Roman"/>
                <a:sym typeface="Symbol"/>
              </a:rPr>
              <a:t>and q</a:t>
            </a:r>
            <a:r>
              <a:rPr lang="ja-JP" altLang="en-US" sz="2400" b="1" dirty="0">
                <a:latin typeface="Times New Roman"/>
                <a:sym typeface="Symbol"/>
              </a:rPr>
              <a:t> </a:t>
            </a:r>
            <a:r>
              <a:rPr lang="en-US" altLang="ja-JP" sz="2400" b="1" dirty="0">
                <a:latin typeface="Times New Roman"/>
                <a:sym typeface="Symbol"/>
              </a:rPr>
              <a:t>[q</a:t>
            </a:r>
            <a:r>
              <a:rPr lang="en-US" altLang="ja-JP" sz="2400" b="1" baseline="-25000" dirty="0">
                <a:latin typeface="Times New Roman"/>
                <a:sym typeface="Symbol"/>
              </a:rPr>
              <a:t>1</a:t>
            </a:r>
            <a:r>
              <a:rPr lang="en-US" altLang="ja-JP" sz="2400" b="1" dirty="0">
                <a:latin typeface="Times New Roman"/>
                <a:sym typeface="Symbol"/>
              </a:rPr>
              <a:t>,...,</a:t>
            </a:r>
            <a:r>
              <a:rPr lang="en-US" altLang="ja-JP" sz="2400" b="1" dirty="0" err="1">
                <a:latin typeface="Times New Roman"/>
                <a:sym typeface="Symbol"/>
              </a:rPr>
              <a:t>q</a:t>
            </a:r>
            <a:r>
              <a:rPr lang="en-US" altLang="ja-JP" sz="2400" b="1" baseline="-25000" dirty="0" err="1">
                <a:latin typeface="Times New Roman"/>
                <a:sym typeface="Symbol"/>
              </a:rPr>
              <a:t>N</a:t>
            </a:r>
            <a:r>
              <a:rPr lang="en-US" altLang="ja-JP" sz="2400" b="1" dirty="0">
                <a:latin typeface="Times New Roman"/>
                <a:sym typeface="Symbol"/>
              </a:rPr>
              <a:t>] </a:t>
            </a:r>
            <a:r>
              <a:rPr lang="ja-JP" altLang="en-US" sz="2400" b="1" dirty="0">
                <a:latin typeface="Times New Roman"/>
                <a:sym typeface="Symbol"/>
              </a:rPr>
              <a:t> </a:t>
            </a:r>
            <a:r>
              <a:rPr lang="en-US" altLang="ja-JP" sz="2400" b="1" dirty="0">
                <a:latin typeface="Times New Roman"/>
                <a:sym typeface="Symbol"/>
              </a:rPr>
              <a:t>&gt; 0</a:t>
            </a:r>
            <a:r>
              <a:rPr lang="en-US" altLang="ja-JP" sz="2400" b="1" baseline="-25000" dirty="0">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be generic price and quantity vectors </a:t>
            </a:r>
            <a:r>
              <a:rPr lang="en-US" altLang="ja-JP" sz="2400" b="1" dirty="0">
                <a:latin typeface="Times New Roman"/>
                <a:sym typeface="Symbol"/>
              </a:rPr>
              <a:t>with</a:t>
            </a:r>
            <a:r>
              <a:rPr lang="ja-JP" altLang="en-US" sz="2400" b="1" dirty="0">
                <a:latin typeface="Times New Roman"/>
                <a:sym typeface="Symbol"/>
              </a:rPr>
              <a:t> </a:t>
            </a:r>
            <a:r>
              <a:rPr lang="en-US" altLang="ja-JP" sz="2400" b="1" dirty="0">
                <a:latin typeface="Times New Roman"/>
                <a:sym typeface="Symbol"/>
              </a:rPr>
              <a:t>p</a:t>
            </a:r>
            <a:r>
              <a:rPr lang="ja-JP" altLang="en-US" sz="2400" b="1" dirty="0">
                <a:latin typeface="Times New Roman"/>
                <a:sym typeface="Symbol"/>
              </a:rPr>
              <a:t></a:t>
            </a:r>
            <a:r>
              <a:rPr lang="en-US" altLang="ja-JP" sz="2400" b="1" dirty="0">
                <a:latin typeface="Times New Roman"/>
                <a:sym typeface="Symbol"/>
              </a:rPr>
              <a:t>q </a:t>
            </a:r>
            <a:r>
              <a:rPr lang="ja-JP" altLang="en-US" sz="2400" b="1" dirty="0">
                <a:latin typeface="Times New Roman"/>
                <a:sym typeface="Symbol"/>
              </a:rPr>
              <a:t> </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US" altLang="ja-JP" sz="2400" b="1" dirty="0" err="1">
                <a:latin typeface="Times New Roman"/>
                <a:sym typeface="Symbol"/>
              </a:rPr>
              <a:t>p</a:t>
            </a:r>
            <a:r>
              <a:rPr lang="en-US" altLang="ja-JP" sz="2400" b="1" baseline="-25000" dirty="0" err="1">
                <a:latin typeface="Times New Roman"/>
                <a:sym typeface="Symbol"/>
              </a:rPr>
              <a:t>n</a:t>
            </a:r>
            <a:r>
              <a:rPr lang="en-US" altLang="ja-JP" sz="2400" b="1" dirty="0" err="1">
                <a:latin typeface="Times New Roman"/>
                <a:sym typeface="Symbol"/>
              </a:rPr>
              <a:t>q</a:t>
            </a:r>
            <a:r>
              <a:rPr lang="en-US" altLang="ja-JP" sz="2400" b="1" baseline="-25000" dirty="0" err="1">
                <a:latin typeface="Times New Roman"/>
                <a:sym typeface="Symbol"/>
              </a:rPr>
              <a:t>n</a:t>
            </a:r>
            <a:r>
              <a:rPr lang="ja-JP" altLang="en-US" sz="2400" b="1" dirty="0">
                <a:latin typeface="Times New Roman"/>
                <a:sym typeface="Symbol"/>
              </a:rPr>
              <a:t> </a:t>
            </a:r>
            <a:r>
              <a:rPr lang="en-CA" altLang="ja-JP" sz="2400" b="1" dirty="0">
                <a:latin typeface="Times New Roman"/>
                <a:sym typeface="Symbol"/>
              </a:rPr>
              <a:t>&gt; 0. </a:t>
            </a:r>
          </a:p>
          <a:p>
            <a:pPr algn="just"/>
            <a:r>
              <a:rPr lang="en-CA" altLang="ja-JP" sz="2400" b="1" dirty="0">
                <a:latin typeface="Times New Roman"/>
                <a:sym typeface="Symbol"/>
              </a:rPr>
              <a:t>Then the </a:t>
            </a:r>
            <a:r>
              <a:rPr lang="en-CA" altLang="ja-JP" sz="2400" b="1" i="1" dirty="0">
                <a:solidFill>
                  <a:srgbClr val="FF0000"/>
                </a:solidFill>
                <a:latin typeface="Times New Roman"/>
                <a:sym typeface="Symbol"/>
              </a:rPr>
              <a:t>aggregate price level</a:t>
            </a:r>
            <a:r>
              <a:rPr lang="en-CA" altLang="ja-JP" sz="2400" b="1" dirty="0">
                <a:latin typeface="Times New Roman"/>
                <a:sym typeface="Symbol"/>
              </a:rPr>
              <a:t>, P(</a:t>
            </a:r>
            <a:r>
              <a:rPr lang="en-CA" altLang="ja-JP" sz="2400" b="1" dirty="0" err="1">
                <a:latin typeface="Times New Roman"/>
                <a:sym typeface="Symbol"/>
              </a:rPr>
              <a:t>p,q</a:t>
            </a:r>
            <a:r>
              <a:rPr lang="en-CA" altLang="ja-JP" sz="2400" b="1" dirty="0">
                <a:latin typeface="Times New Roman"/>
                <a:sym typeface="Symbol"/>
              </a:rPr>
              <a:t>) that corresponds to the </a:t>
            </a:r>
            <a:r>
              <a:rPr lang="en-CA" altLang="ja-JP" sz="2400" b="1" dirty="0">
                <a:solidFill>
                  <a:srgbClr val="FF0000"/>
                </a:solidFill>
                <a:latin typeface="Times New Roman"/>
                <a:sym typeface="Symbol"/>
              </a:rPr>
              <a:t>aggregate quantity level </a:t>
            </a:r>
            <a:r>
              <a:rPr lang="en-CA" altLang="ja-JP" sz="2400" b="1" dirty="0">
                <a:latin typeface="Times New Roman"/>
                <a:sym typeface="Symbol"/>
              </a:rPr>
              <a:t>f(q) is defined as follows:</a:t>
            </a:r>
            <a:endParaRPr lang="ja-JP" altLang="en-US" sz="2400" b="1" dirty="0">
              <a:latin typeface="Times New Roman"/>
              <a:sym typeface="Symbol"/>
            </a:endParaRPr>
          </a:p>
          <a:p>
            <a:pPr algn="just"/>
            <a:endParaRPr lang="ja-JP" altLang="en-US" sz="2400" b="1" dirty="0">
              <a:latin typeface="Times New Roman"/>
            </a:endParaRPr>
          </a:p>
          <a:p>
            <a:pPr marL="0" indent="0" algn="just">
              <a:buNone/>
            </a:pPr>
            <a:r>
              <a:rPr lang="en-US" altLang="ja-JP" sz="2400" b="1" dirty="0">
                <a:latin typeface="Times New Roman"/>
              </a:rPr>
              <a:t> (1) P(</a:t>
            </a:r>
            <a:r>
              <a:rPr lang="en-US" altLang="ja-JP" sz="2400" b="1" dirty="0" err="1">
                <a:latin typeface="Times New Roman"/>
              </a:rPr>
              <a:t>p,q</a:t>
            </a:r>
            <a:r>
              <a:rPr lang="en-US" altLang="ja-JP"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ja-JP" altLang="en-US" sz="2400" b="1" dirty="0">
                <a:latin typeface="Times New Roman"/>
                <a:sym typeface="Symbol"/>
              </a:rPr>
              <a:t></a:t>
            </a:r>
            <a:r>
              <a:rPr lang="en-US" altLang="ja-JP" sz="2400" b="1" dirty="0">
                <a:latin typeface="Times New Roman"/>
                <a:sym typeface="Symbol"/>
              </a:rPr>
              <a:t>q/f(q).</a:t>
            </a:r>
            <a:endParaRPr lang="ja-JP" altLang="en-US" sz="2400" b="1" dirty="0">
              <a:latin typeface="Times New Roman"/>
              <a:sym typeface="Symbol"/>
            </a:endParaRPr>
          </a:p>
          <a:p>
            <a:pPr algn="just"/>
            <a:endParaRPr lang="ja-JP" altLang="en-US" sz="2400" b="1" dirty="0">
              <a:latin typeface="Times New Roman"/>
            </a:endParaRPr>
          </a:p>
          <a:p>
            <a:pPr algn="just"/>
            <a:r>
              <a:rPr lang="en-CA" altLang="ja-JP" sz="2400" b="1" dirty="0">
                <a:latin typeface="Times New Roman"/>
              </a:rPr>
              <a:t>Thus the implicit price level that is generated by the generic price and quantity vectors, p and q, is equal to the value of purchases, p</a:t>
            </a:r>
            <a:r>
              <a:rPr lang="ja-JP" altLang="en-US" sz="2400" b="1" dirty="0">
                <a:latin typeface="Times New Roman"/>
                <a:sym typeface="Symbol"/>
              </a:rPr>
              <a:t></a:t>
            </a:r>
            <a:r>
              <a:rPr lang="en-CA" altLang="ja-JP" sz="2400" b="1" dirty="0">
                <a:latin typeface="Times New Roman"/>
                <a:sym typeface="Symbol"/>
              </a:rPr>
              <a:t>q, deflated by the aggregate quantity level, f(q). </a:t>
            </a:r>
          </a:p>
          <a:p>
            <a:pPr algn="just"/>
            <a:r>
              <a:rPr lang="en-CA" altLang="ja-JP" sz="2400" b="1" dirty="0">
                <a:latin typeface="Times New Roman"/>
                <a:sym typeface="Symbol"/>
              </a:rPr>
              <a:t>Note that</a:t>
            </a:r>
            <a:r>
              <a:rPr lang="ja-JP" altLang="en-US" sz="2400" b="1" dirty="0">
                <a:latin typeface="Times New Roman"/>
                <a:sym typeface="Symbol"/>
              </a:rPr>
              <a:t> </a:t>
            </a:r>
            <a:r>
              <a:rPr lang="en-US" altLang="ja-JP" sz="2400" b="1" dirty="0">
                <a:latin typeface="Times New Roman"/>
                <a:sym typeface="Symbol"/>
              </a:rPr>
              <a:t>using these definitions,</a:t>
            </a:r>
            <a:r>
              <a:rPr lang="ja-JP" altLang="en-US" sz="2400" b="1" dirty="0">
                <a:latin typeface="Times New Roman"/>
                <a:sym typeface="Symbol"/>
              </a:rPr>
              <a:t> </a:t>
            </a:r>
            <a:r>
              <a:rPr lang="en-CA" altLang="ja-JP" sz="2400" b="1" dirty="0">
                <a:latin typeface="Times New Roman"/>
                <a:sym typeface="Symbol"/>
              </a:rPr>
              <a:t>the product of the aggregate price and quantity levels equals the value of purchases during the period, p</a:t>
            </a:r>
            <a:r>
              <a:rPr lang="ja-JP" altLang="en-US" sz="2400" b="1" dirty="0">
                <a:latin typeface="Times New Roman"/>
                <a:sym typeface="Symbol"/>
              </a:rPr>
              <a:t></a:t>
            </a:r>
            <a:r>
              <a:rPr lang="en-US" altLang="ja-JP" sz="2400" b="1" dirty="0">
                <a:latin typeface="Times New Roman"/>
                <a:sym typeface="Symbol"/>
              </a:rPr>
              <a:t>q. (</a:t>
            </a:r>
            <a:r>
              <a:rPr lang="en-US" altLang="ja-JP" sz="2400" b="1" dirty="0">
                <a:solidFill>
                  <a:srgbClr val="FF0000"/>
                </a:solidFill>
                <a:latin typeface="Times New Roman"/>
                <a:sym typeface="Symbol"/>
              </a:rPr>
              <a:t>Product Test for Levels</a:t>
            </a:r>
            <a:r>
              <a:rPr lang="en-US" altLang="ja-JP" sz="2400" b="1" dirty="0">
                <a:latin typeface="Times New Roman"/>
                <a:sym typeface="Symbol"/>
              </a:rPr>
              <a:t>).</a:t>
            </a:r>
            <a:endParaRPr lang="ja-JP" altLang="en-US" sz="2400" b="1" dirty="0">
              <a:latin typeface="Times New Roman"/>
              <a:sym typeface="Symbol"/>
            </a:endParaRPr>
          </a:p>
          <a:p>
            <a:pPr marL="0" indent="0" algn="just">
              <a:buNone/>
            </a:pPr>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7</a:t>
            </a:fld>
            <a:endParaRPr lang="en-CA" dirty="0"/>
          </a:p>
        </p:txBody>
      </p:sp>
    </p:spTree>
    <p:extLst>
      <p:ext uri="{BB962C8B-B14F-4D97-AF65-F5344CB8AC3E}">
        <p14:creationId xmlns:p14="http://schemas.microsoft.com/office/powerpoint/2010/main" val="13403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More Introduction</a:t>
            </a:r>
          </a:p>
        </p:txBody>
      </p:sp>
      <p:sp>
        <p:nvSpPr>
          <p:cNvPr id="3" name="Content Placeholder 2"/>
          <p:cNvSpPr>
            <a:spLocks noGrp="1"/>
          </p:cNvSpPr>
          <p:nvPr>
            <p:ph idx="1"/>
          </p:nvPr>
        </p:nvSpPr>
        <p:spPr>
          <a:xfrm>
            <a:off x="107504" y="836712"/>
            <a:ext cx="8928992" cy="5904656"/>
          </a:xfrm>
        </p:spPr>
        <p:txBody>
          <a:bodyPr>
            <a:normAutofit lnSpcReduction="10000"/>
          </a:bodyPr>
          <a:lstStyle/>
          <a:p>
            <a:r>
              <a:rPr lang="en-CA" altLang="ja-JP" sz="2400" b="1" dirty="0">
                <a:latin typeface="Times New Roman"/>
              </a:rPr>
              <a:t>Once the </a:t>
            </a:r>
            <a:r>
              <a:rPr lang="en-CA" altLang="ja-JP" sz="2400" b="1" dirty="0">
                <a:solidFill>
                  <a:srgbClr val="FF0000"/>
                </a:solidFill>
                <a:latin typeface="Times New Roman"/>
              </a:rPr>
              <a:t>functional form </a:t>
            </a:r>
            <a:r>
              <a:rPr lang="en-CA" altLang="ja-JP" sz="2400" b="1" dirty="0">
                <a:latin typeface="Times New Roman"/>
              </a:rPr>
              <a:t>for the aggregator function f(q) </a:t>
            </a:r>
            <a:r>
              <a:rPr lang="en-CA" altLang="ja-JP" sz="2400" b="1" dirty="0">
                <a:solidFill>
                  <a:srgbClr val="FF0000"/>
                </a:solidFill>
                <a:latin typeface="Times New Roman"/>
              </a:rPr>
              <a:t>is known</a:t>
            </a:r>
            <a:r>
              <a:rPr lang="en-CA" altLang="ja-JP" sz="2400" b="1" dirty="0">
                <a:latin typeface="Times New Roman"/>
              </a:rPr>
              <a:t>, then the </a:t>
            </a:r>
            <a:r>
              <a:rPr lang="en-CA" altLang="ja-JP" sz="2400" b="1" i="1" dirty="0">
                <a:solidFill>
                  <a:srgbClr val="FF0000"/>
                </a:solidFill>
                <a:latin typeface="Times New Roman"/>
              </a:rPr>
              <a:t>aggregate quantity level for period t</a:t>
            </a:r>
            <a:r>
              <a:rPr lang="en-CA" altLang="ja-JP" sz="2400" b="1" dirty="0">
                <a:latin typeface="Times New Roman"/>
              </a:rPr>
              <a:t>, Q</a:t>
            </a:r>
            <a:r>
              <a:rPr lang="en-CA" altLang="ja-JP" sz="2400" b="1" baseline="30000" dirty="0">
                <a:latin typeface="Times New Roman"/>
              </a:rPr>
              <a:t>t</a:t>
            </a:r>
            <a:r>
              <a:rPr lang="en-CA" altLang="ja-JP" sz="2400" b="1" dirty="0">
                <a:latin typeface="Times New Roman"/>
              </a:rPr>
              <a:t>, can be calculated in the obvious manner:</a:t>
            </a:r>
            <a:endParaRPr lang="ja-JP" altLang="en-US" sz="2400" b="1" dirty="0">
              <a:latin typeface="Times New Roman"/>
            </a:endParaRPr>
          </a:p>
          <a:p>
            <a:pPr marL="0" indent="0">
              <a:buNone/>
            </a:pPr>
            <a:endParaRPr lang="ja-JP" altLang="en-US" sz="2400" b="1" dirty="0">
              <a:latin typeface="Times New Roman"/>
            </a:endParaRPr>
          </a:p>
          <a:p>
            <a:pPr marL="0" indent="0">
              <a:buNone/>
            </a:pPr>
            <a:r>
              <a:rPr lang="en-US" altLang="ja-JP" sz="2400" b="1" dirty="0">
                <a:latin typeface="Times New Roman"/>
              </a:rPr>
              <a:t>(2) </a:t>
            </a:r>
            <a:r>
              <a:rPr lang="en-US" altLang="ja-JP" sz="2400" b="1" dirty="0" err="1">
                <a:latin typeface="Times New Roman"/>
              </a:rPr>
              <a:t>Q</a:t>
            </a:r>
            <a:r>
              <a:rPr lang="en-US" altLang="ja-JP" sz="2400" b="1" baseline="30000" dirty="0" err="1">
                <a:latin typeface="Times New Roman"/>
              </a:rPr>
              <a:t>t</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f(q</a:t>
            </a:r>
            <a:r>
              <a:rPr lang="en-US" altLang="ja-JP" sz="2400" b="1" baseline="30000" dirty="0">
                <a:latin typeface="Times New Roman"/>
                <a:sym typeface="Symbol"/>
              </a:rPr>
              <a:t>t</a:t>
            </a:r>
            <a:r>
              <a:rPr lang="en-US" altLang="ja-JP" sz="2400" b="1" dirty="0">
                <a:latin typeface="Times New Roman"/>
                <a:sym typeface="Symbol"/>
              </a:rPr>
              <a:t>);   t = 1,...,T. </a:t>
            </a:r>
            <a:endParaRPr lang="ja-JP" altLang="en-US" sz="2400" b="1" dirty="0">
              <a:latin typeface="Times New Roman"/>
              <a:sym typeface="Symbol"/>
            </a:endParaRPr>
          </a:p>
          <a:p>
            <a:endParaRPr lang="ja-JP" altLang="en-US" sz="2400" b="1" dirty="0">
              <a:latin typeface="Times New Roman"/>
            </a:endParaRPr>
          </a:p>
          <a:p>
            <a:r>
              <a:rPr lang="en-CA" altLang="ja-JP" sz="2400" b="1" dirty="0">
                <a:latin typeface="Times New Roman"/>
              </a:rPr>
              <a:t>Using definition (1), the corresponding </a:t>
            </a:r>
            <a:r>
              <a:rPr lang="en-CA" altLang="ja-JP" sz="2400" b="1" dirty="0">
                <a:solidFill>
                  <a:srgbClr val="FF0000"/>
                </a:solidFill>
                <a:latin typeface="Times New Roman"/>
              </a:rPr>
              <a:t>period t aggregate price level</a:t>
            </a:r>
            <a:r>
              <a:rPr lang="en-CA" altLang="ja-JP" sz="2400" b="1" dirty="0">
                <a:latin typeface="Times New Roman"/>
              </a:rPr>
              <a:t>, P</a:t>
            </a:r>
            <a:r>
              <a:rPr lang="en-CA" altLang="ja-JP" sz="2400" b="1" baseline="30000" dirty="0">
                <a:latin typeface="Times New Roman"/>
              </a:rPr>
              <a:t>t</a:t>
            </a:r>
            <a:r>
              <a:rPr lang="en-CA" altLang="ja-JP" sz="2400" b="1" dirty="0">
                <a:latin typeface="Times New Roman"/>
              </a:rPr>
              <a:t>, can be calculated as follows:</a:t>
            </a:r>
            <a:endParaRPr lang="ja-JP" altLang="en-US" sz="2400" b="1" dirty="0">
              <a:latin typeface="Times New Roman"/>
            </a:endParaRPr>
          </a:p>
          <a:p>
            <a:endParaRPr lang="ja-JP" altLang="en-US" sz="2400" b="1" dirty="0">
              <a:latin typeface="Times New Roman"/>
            </a:endParaRPr>
          </a:p>
          <a:p>
            <a:pPr marL="0" indent="0">
              <a:buNone/>
            </a:pPr>
            <a:r>
              <a:rPr lang="en-US" altLang="ja-JP" sz="2400" b="1" dirty="0">
                <a:latin typeface="Times New Roman"/>
              </a:rPr>
              <a:t>(3) P</a:t>
            </a:r>
            <a:r>
              <a:rPr lang="en-US" altLang="ja-JP" sz="2400" b="1" baseline="30000" dirty="0">
                <a:latin typeface="Times New Roman"/>
              </a:rPr>
              <a:t>t</a:t>
            </a:r>
            <a:r>
              <a:rPr lang="ja-JP" altLang="en-US" sz="2400" b="1" dirty="0">
                <a:latin typeface="Times New Roman"/>
              </a:rPr>
              <a:t> </a:t>
            </a:r>
            <a:r>
              <a:rPr lang="ja-JP" altLang="en-US" sz="2400" b="1" dirty="0">
                <a:latin typeface="Times New Roman"/>
                <a:sym typeface="Symbol"/>
              </a:rPr>
              <a:t> </a:t>
            </a:r>
            <a:r>
              <a:rPr lang="en-US" altLang="ja-JP" sz="2400" b="1" dirty="0">
                <a:latin typeface="Times New Roman"/>
                <a:sym typeface="Symbol"/>
              </a:rPr>
              <a:t>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a:latin typeface="Times New Roman"/>
                <a:sym typeface="Symbol"/>
              </a:rPr>
              <a:t>q</a:t>
            </a:r>
            <a:r>
              <a:rPr lang="en-US" altLang="ja-JP" sz="2400" b="1" baseline="30000" dirty="0">
                <a:latin typeface="Times New Roman"/>
                <a:sym typeface="Symbol"/>
              </a:rPr>
              <a:t>t</a:t>
            </a:r>
            <a:r>
              <a:rPr lang="en-US" altLang="ja-JP" sz="2400" b="1" dirty="0">
                <a:latin typeface="Times New Roman"/>
                <a:sym typeface="Symbol"/>
              </a:rPr>
              <a:t>/f(q</a:t>
            </a:r>
            <a:r>
              <a:rPr lang="en-US" altLang="ja-JP" sz="2400" b="1" baseline="30000" dirty="0">
                <a:latin typeface="Times New Roman"/>
                <a:sym typeface="Symbol"/>
              </a:rPr>
              <a:t>t</a:t>
            </a:r>
            <a:r>
              <a:rPr lang="en-US" altLang="ja-JP" sz="2400" b="1" dirty="0">
                <a:latin typeface="Times New Roman"/>
                <a:sym typeface="Symbol"/>
              </a:rPr>
              <a:t>);   t = 1,...,T.                                                      </a:t>
            </a:r>
            <a:r>
              <a:rPr lang="ja-JP" altLang="en-US" sz="2400" b="1" dirty="0">
                <a:latin typeface="Times New Roman"/>
                <a:sym typeface="Symbol"/>
              </a:rPr>
              <a:t>                                                  </a:t>
            </a:r>
          </a:p>
          <a:p>
            <a:endParaRPr lang="ja-JP" altLang="en-US" sz="2400" b="1" dirty="0">
              <a:latin typeface="Times New Roman"/>
            </a:endParaRPr>
          </a:p>
          <a:p>
            <a:r>
              <a:rPr lang="en-CA" altLang="ja-JP" sz="2400" b="1" dirty="0">
                <a:latin typeface="Times New Roman"/>
              </a:rPr>
              <a:t>Note that if f(q) turns out to be a </a:t>
            </a:r>
            <a:r>
              <a:rPr lang="en-CA" altLang="ja-JP" sz="2400" b="1" dirty="0">
                <a:solidFill>
                  <a:srgbClr val="FF0000"/>
                </a:solidFill>
                <a:latin typeface="Times New Roman"/>
              </a:rPr>
              <a:t>linear aggregator function</a:t>
            </a:r>
            <a:r>
              <a:rPr lang="en-CA" altLang="ja-JP" sz="2400" b="1" dirty="0">
                <a:latin typeface="Times New Roman"/>
              </a:rPr>
              <a:t>, so that f(q</a:t>
            </a:r>
            <a:r>
              <a:rPr lang="en-CA" altLang="ja-JP" sz="2400" b="1" baseline="30000" dirty="0">
                <a:latin typeface="Times New Roman"/>
              </a:rPr>
              <a:t>t</a:t>
            </a:r>
            <a:r>
              <a:rPr lang="en-CA" altLang="ja-JP" sz="2400" b="1" dirty="0">
                <a:latin typeface="Times New Roman"/>
              </a:rPr>
              <a:t>) </a:t>
            </a:r>
            <a:r>
              <a:rPr lang="ja-JP" altLang="en-US" sz="2400" b="1" dirty="0">
                <a:latin typeface="Times New Roman"/>
                <a:sym typeface="Symbol"/>
              </a:rPr>
              <a:t> </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ja-JP" altLang="en-US" sz="2400" b="1" dirty="0">
                <a:latin typeface="Times New Roman"/>
                <a:sym typeface="Symbol"/>
              </a:rPr>
              <a:t></a:t>
            </a:r>
            <a:r>
              <a:rPr lang="en-US" altLang="ja-JP" sz="2400" b="1" baseline="-25000" dirty="0">
                <a:latin typeface="Times New Roman"/>
                <a:sym typeface="Symbol"/>
              </a:rPr>
              <a:t>n=1</a:t>
            </a:r>
            <a:r>
              <a:rPr lang="en-US" altLang="ja-JP" sz="2400" b="1" baseline="30000" dirty="0">
                <a:latin typeface="Times New Roman"/>
                <a:sym typeface="Symbol"/>
              </a:rPr>
              <a:t>N</a:t>
            </a:r>
            <a:r>
              <a:rPr lang="ja-JP" altLang="en-US" sz="2400" b="1" dirty="0">
                <a:latin typeface="Times New Roman"/>
                <a:sym typeface="Symbol"/>
              </a:rPr>
              <a:t> </a:t>
            </a:r>
            <a:r>
              <a:rPr lang="en-CA" altLang="ja-JP" sz="2400" b="1" baseline="-25000" dirty="0" err="1">
                <a:latin typeface="Times New Roman"/>
                <a:sym typeface="Symbol"/>
              </a:rPr>
              <a:t>n</a:t>
            </a:r>
            <a:r>
              <a:rPr lang="en-CA" altLang="ja-JP" sz="2400" b="1" dirty="0" err="1">
                <a:latin typeface="Times New Roman"/>
                <a:sym typeface="Symbol"/>
              </a:rPr>
              <a:t>q</a:t>
            </a:r>
            <a:r>
              <a:rPr lang="en-CA" altLang="ja-JP" sz="2400" b="1" baseline="-25000" dirty="0" err="1">
                <a:latin typeface="Times New Roman"/>
                <a:sym typeface="Symbol"/>
              </a:rPr>
              <a:t>tn</a:t>
            </a:r>
            <a:r>
              <a:rPr lang="en-CA" altLang="ja-JP" sz="2400" b="1" dirty="0">
                <a:latin typeface="Times New Roman"/>
                <a:sym typeface="Symbol"/>
              </a:rPr>
              <a:t>, then the corresponding period t price level P</a:t>
            </a:r>
            <a:r>
              <a:rPr lang="en-CA" altLang="ja-JP" sz="2400" b="1" baseline="30000" dirty="0">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is equal to p</a:t>
            </a:r>
            <a:r>
              <a:rPr lang="en-US" altLang="ja-JP" sz="2400" b="1" baseline="30000" dirty="0">
                <a:latin typeface="Times New Roman"/>
                <a:sym typeface="Symbol"/>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en-US" altLang="ja-JP" sz="2400" b="1" dirty="0">
                <a:latin typeface="Times New Roman"/>
                <a:sym typeface="Symbol"/>
              </a:rPr>
              <a:t>/</a:t>
            </a:r>
            <a:r>
              <a:rPr lang="ja-JP" altLang="en-US" sz="2400" b="1" dirty="0">
                <a:latin typeface="Times New Roman"/>
                <a:sym typeface="Symbol"/>
              </a:rPr>
              <a:t></a:t>
            </a:r>
            <a:r>
              <a:rPr lang="en-CA" altLang="ja-JP" sz="2400" b="1" dirty="0" err="1">
                <a:latin typeface="Times New Roman"/>
                <a:sym typeface="Symbol"/>
              </a:rPr>
              <a:t>q</a:t>
            </a:r>
            <a:r>
              <a:rPr lang="en-CA" altLang="ja-JP" sz="2400" b="1" baseline="30000" dirty="0" err="1">
                <a:latin typeface="Times New Roman"/>
                <a:sym typeface="Symbol"/>
              </a:rPr>
              <a:t>t</a:t>
            </a:r>
            <a:r>
              <a:rPr lang="en-CA" altLang="ja-JP" sz="2400" b="1" dirty="0">
                <a:latin typeface="Times New Roman"/>
                <a:sym typeface="Symbol"/>
              </a:rPr>
              <a:t>, which is a </a:t>
            </a:r>
            <a:r>
              <a:rPr lang="en-CA" altLang="ja-JP" sz="2400" b="1" i="1" dirty="0">
                <a:solidFill>
                  <a:srgbClr val="FF0000"/>
                </a:solidFill>
                <a:latin typeface="Times New Roman"/>
                <a:sym typeface="Symbol"/>
              </a:rPr>
              <a:t>quality adjusted unit value price level</a:t>
            </a:r>
            <a:r>
              <a:rPr lang="en-CA" altLang="ja-JP" sz="2400" b="1" dirty="0">
                <a:latin typeface="Times New Roman"/>
                <a:sym typeface="Symbol"/>
              </a:rPr>
              <a:t>. </a:t>
            </a:r>
            <a:endParaRPr lang="ja-JP" altLang="en-US" sz="2400" b="1" dirty="0">
              <a:latin typeface="Times New Roman"/>
              <a:sym typeface="Symbol"/>
            </a:endParaRPr>
          </a:p>
          <a:p>
            <a:pPr algn="just"/>
            <a:endParaRPr lang="en-CA"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8</a:t>
            </a:fld>
            <a:endParaRPr lang="en-CA" dirty="0"/>
          </a:p>
        </p:txBody>
      </p:sp>
    </p:spTree>
    <p:extLst>
      <p:ext uri="{BB962C8B-B14F-4D97-AF65-F5344CB8AC3E}">
        <p14:creationId xmlns:p14="http://schemas.microsoft.com/office/powerpoint/2010/main" val="1195389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n-CA" sz="2800" b="1" dirty="0">
                <a:latin typeface="Times New Roman" panose="02020603050405020304" pitchFamily="18" charset="0"/>
                <a:cs typeface="Times New Roman" panose="02020603050405020304" pitchFamily="18" charset="0"/>
              </a:rPr>
              <a:t>The Assumption of Maximizing Behavior is Introduced</a:t>
            </a:r>
          </a:p>
        </p:txBody>
      </p:sp>
      <p:sp>
        <p:nvSpPr>
          <p:cNvPr id="3" name="Content Placeholder 2"/>
          <p:cNvSpPr>
            <a:spLocks noGrp="1"/>
          </p:cNvSpPr>
          <p:nvPr>
            <p:ph idx="1"/>
          </p:nvPr>
        </p:nvSpPr>
        <p:spPr>
          <a:xfrm>
            <a:off x="107504" y="836712"/>
            <a:ext cx="8928992" cy="5904656"/>
          </a:xfrm>
        </p:spPr>
        <p:txBody>
          <a:bodyPr>
            <a:normAutofit/>
          </a:bodyPr>
          <a:lstStyle/>
          <a:p>
            <a:pPr algn="just"/>
            <a:r>
              <a:rPr lang="en-CA" altLang="ja-JP" sz="2400" b="1" dirty="0">
                <a:latin typeface="Times New Roman"/>
              </a:rPr>
              <a:t>Two additional assumptions are made: </a:t>
            </a:r>
          </a:p>
          <a:p>
            <a:pPr marL="0" indent="0">
              <a:buNone/>
            </a:pPr>
            <a:r>
              <a:rPr lang="en-CA" altLang="ja-JP" sz="2400" b="1" dirty="0">
                <a:latin typeface="Times New Roman"/>
              </a:rPr>
              <a:t> (v) f(q) is </a:t>
            </a:r>
            <a:r>
              <a:rPr lang="en-CA" altLang="ja-JP" sz="2400" b="1" dirty="0">
                <a:solidFill>
                  <a:srgbClr val="FF0000"/>
                </a:solidFill>
                <a:latin typeface="Times New Roman"/>
              </a:rPr>
              <a:t>once differentiable </a:t>
            </a:r>
            <a:r>
              <a:rPr lang="en-CA" altLang="ja-JP" sz="2400" b="1" dirty="0">
                <a:latin typeface="Times New Roman"/>
              </a:rPr>
              <a:t>with respect to the components of q; </a:t>
            </a:r>
          </a:p>
          <a:p>
            <a:pPr marL="0" indent="0">
              <a:buNone/>
            </a:pPr>
            <a:r>
              <a:rPr lang="en-CA" altLang="ja-JP" sz="2400" b="1" dirty="0">
                <a:latin typeface="Times New Roman"/>
              </a:rPr>
              <a:t> (vi) the observed</a:t>
            </a:r>
            <a:r>
              <a:rPr lang="ja-JP" altLang="en-US" sz="2400" b="1" dirty="0">
                <a:latin typeface="Times New Roman"/>
              </a:rPr>
              <a:t> </a:t>
            </a:r>
            <a:r>
              <a:rPr lang="en-US" altLang="ja-JP" sz="2400" b="1" dirty="0">
                <a:solidFill>
                  <a:srgbClr val="FF0000"/>
                </a:solidFill>
                <a:latin typeface="Times New Roman"/>
              </a:rPr>
              <a:t>strictly positive</a:t>
            </a:r>
            <a:r>
              <a:rPr lang="ja-JP" altLang="en-US" sz="2400" b="1" dirty="0">
                <a:solidFill>
                  <a:srgbClr val="FF0000"/>
                </a:solidFill>
                <a:latin typeface="Times New Roman"/>
              </a:rPr>
              <a:t> </a:t>
            </a:r>
            <a:r>
              <a:rPr lang="en-US" altLang="ja-JP" sz="2400" b="1" dirty="0">
                <a:solidFill>
                  <a:srgbClr val="FF0000"/>
                </a:solidFill>
                <a:latin typeface="Times New Roman"/>
              </a:rPr>
              <a:t>quantity </a:t>
            </a:r>
            <a:r>
              <a:rPr lang="en-US" altLang="ja-JP" sz="2400" b="1" dirty="0">
                <a:latin typeface="Times New Roman"/>
              </a:rPr>
              <a:t>vector for period t, </a:t>
            </a:r>
          </a:p>
          <a:p>
            <a:pPr marL="0" indent="0">
              <a:buNone/>
            </a:pPr>
            <a:r>
              <a:rPr lang="en-US" altLang="ja-JP" sz="2400" b="1" dirty="0">
                <a:latin typeface="Times New Roman"/>
              </a:rPr>
              <a:t>       </a:t>
            </a:r>
            <a:r>
              <a:rPr lang="en-US" altLang="ja-JP" sz="2400" b="1" dirty="0" err="1">
                <a:latin typeface="Times New Roman"/>
              </a:rPr>
              <a:t>q</a:t>
            </a:r>
            <a:r>
              <a:rPr lang="en-US" altLang="ja-JP" sz="2400" b="1" baseline="30000" dirty="0" err="1">
                <a:latin typeface="Times New Roman"/>
              </a:rPr>
              <a:t>t</a:t>
            </a:r>
            <a:r>
              <a:rPr lang="ja-JP" altLang="en-US" sz="2400" b="1" dirty="0">
                <a:latin typeface="Times New Roman"/>
              </a:rPr>
              <a:t> </a:t>
            </a:r>
            <a:r>
              <a:rPr lang="en-CA" altLang="ja-JP" sz="2400" b="1" dirty="0">
                <a:latin typeface="Times New Roman"/>
              </a:rPr>
              <a:t>&gt;&gt; 0</a:t>
            </a:r>
            <a:r>
              <a:rPr lang="en-CA" altLang="ja-JP" sz="2400" b="1" baseline="-25000" dirty="0">
                <a:latin typeface="Times New Roman"/>
              </a:rPr>
              <a:t>N</a:t>
            </a:r>
            <a:r>
              <a:rPr lang="en-CA" altLang="ja-JP" sz="2400" b="1" dirty="0">
                <a:latin typeface="Times New Roman"/>
              </a:rPr>
              <a:t>, </a:t>
            </a:r>
            <a:r>
              <a:rPr lang="en-CA" altLang="ja-JP" sz="2400" b="1" dirty="0">
                <a:solidFill>
                  <a:srgbClr val="FF0000"/>
                </a:solidFill>
                <a:latin typeface="Times New Roman"/>
              </a:rPr>
              <a:t>is a solution </a:t>
            </a:r>
            <a:r>
              <a:rPr lang="en-CA" altLang="ja-JP" sz="2400" b="1" dirty="0">
                <a:latin typeface="Times New Roman"/>
              </a:rPr>
              <a:t>to the following</a:t>
            </a:r>
            <a:r>
              <a:rPr lang="ja-JP" altLang="en-US" sz="2400" b="1" dirty="0">
                <a:latin typeface="Times New Roman"/>
              </a:rPr>
              <a:t> </a:t>
            </a:r>
            <a:r>
              <a:rPr lang="en-US" altLang="ja-JP" sz="2400" b="1" dirty="0">
                <a:latin typeface="Times New Roman"/>
              </a:rPr>
              <a:t>period t</a:t>
            </a:r>
            <a:r>
              <a:rPr lang="ja-JP" altLang="en-US" sz="2400" b="1" dirty="0">
                <a:latin typeface="Times New Roman"/>
              </a:rPr>
              <a:t> </a:t>
            </a:r>
            <a:r>
              <a:rPr lang="en-US" altLang="ja-JP" sz="2400" b="1" dirty="0">
                <a:latin typeface="Times New Roman"/>
              </a:rPr>
              <a:t>constrained </a:t>
            </a:r>
          </a:p>
          <a:p>
            <a:pPr marL="0" indent="0">
              <a:buNone/>
            </a:pPr>
            <a:r>
              <a:rPr lang="en-US" altLang="ja-JP" sz="2400" b="1" dirty="0">
                <a:latin typeface="Times New Roman"/>
              </a:rPr>
              <a:t>      maximization problem</a:t>
            </a:r>
            <a:r>
              <a:rPr lang="en-CA" altLang="ja-JP" sz="2400" b="1" dirty="0">
                <a:latin typeface="Times New Roman"/>
              </a:rPr>
              <a:t>:</a:t>
            </a:r>
            <a:endParaRPr lang="en-US" altLang="ja-JP" sz="2400" b="1" dirty="0">
              <a:latin typeface="Times New Roman"/>
            </a:endParaRPr>
          </a:p>
          <a:p>
            <a:pPr marL="0" indent="0" algn="just">
              <a:buNone/>
            </a:pPr>
            <a:r>
              <a:rPr lang="en-US" altLang="ja-JP" sz="2400" b="1" dirty="0">
                <a:latin typeface="Times New Roman"/>
              </a:rPr>
              <a:t>  (4) max </a:t>
            </a:r>
            <a:r>
              <a:rPr lang="en-US" altLang="ja-JP" sz="2400" b="1" baseline="-25000" dirty="0">
                <a:latin typeface="Times New Roman"/>
              </a:rPr>
              <a:t>q</a:t>
            </a:r>
            <a:r>
              <a:rPr lang="ja-JP" altLang="en-US" sz="2400" b="1" dirty="0">
                <a:latin typeface="Times New Roman"/>
              </a:rPr>
              <a:t> </a:t>
            </a:r>
            <a:r>
              <a:rPr lang="en-US" altLang="ja-JP" sz="2400" b="1" dirty="0">
                <a:latin typeface="Times New Roman"/>
              </a:rPr>
              <a:t>{f(q)</a:t>
            </a:r>
            <a:r>
              <a:rPr lang="ja-JP" altLang="en-US" sz="2400" b="1" dirty="0">
                <a:latin typeface="Times New Roman"/>
              </a:rPr>
              <a:t> </a:t>
            </a:r>
            <a:r>
              <a:rPr lang="en-US" altLang="ja-JP" sz="2400" b="1" dirty="0">
                <a:latin typeface="Times New Roman"/>
              </a:rPr>
              <a:t>: p</a:t>
            </a:r>
            <a:r>
              <a:rPr lang="en-US" altLang="ja-JP" sz="2400" b="1" baseline="30000" dirty="0">
                <a:latin typeface="Times New Roman"/>
              </a:rPr>
              <a:t>t</a:t>
            </a:r>
            <a:r>
              <a:rPr lang="ja-JP" altLang="en-US" sz="2400" b="1" dirty="0">
                <a:latin typeface="Times New Roman"/>
                <a:sym typeface="Symbol"/>
              </a:rPr>
              <a:t></a:t>
            </a:r>
            <a:r>
              <a:rPr lang="en-US" altLang="ja-JP" sz="2400" b="1" dirty="0">
                <a:latin typeface="Times New Roman"/>
                <a:sym typeface="Symbol"/>
              </a:rPr>
              <a:t>q = </a:t>
            </a:r>
            <a:r>
              <a:rPr lang="en-US" altLang="ja-JP" sz="2400" b="1" dirty="0" err="1">
                <a:latin typeface="Times New Roman"/>
                <a:sym typeface="Symbol"/>
              </a:rPr>
              <a:t>v</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q </a:t>
            </a:r>
            <a:r>
              <a:rPr lang="ja-JP" altLang="en-US" sz="2400" b="1" dirty="0">
                <a:latin typeface="Times New Roman"/>
                <a:sym typeface="Symbol"/>
              </a:rPr>
              <a:t> </a:t>
            </a:r>
            <a:r>
              <a:rPr lang="en-US" altLang="ja-JP" sz="2400" b="1" dirty="0">
                <a:latin typeface="Times New Roman"/>
                <a:sym typeface="Symbol"/>
              </a:rPr>
              <a:t>0</a:t>
            </a:r>
            <a:r>
              <a:rPr lang="en-US" altLang="ja-JP" sz="2400" b="1" baseline="-25000" dirty="0">
                <a:latin typeface="Times New Roman"/>
                <a:sym typeface="Symbol"/>
              </a:rPr>
              <a:t>N</a:t>
            </a:r>
            <a:r>
              <a:rPr lang="en-US" altLang="ja-JP" sz="2400" b="1" dirty="0">
                <a:latin typeface="Times New Roman"/>
                <a:sym typeface="Symbol"/>
              </a:rPr>
              <a:t>};  t = 1,...,T.</a:t>
            </a:r>
            <a:endParaRPr lang="ja-JP" altLang="en-US" sz="2400" b="1" dirty="0">
              <a:latin typeface="Times New Roman"/>
            </a:endParaRPr>
          </a:p>
          <a:p>
            <a:r>
              <a:rPr lang="en-CA" altLang="ja-JP" sz="2400" b="1" dirty="0">
                <a:latin typeface="Times New Roman"/>
              </a:rPr>
              <a:t>The </a:t>
            </a:r>
            <a:r>
              <a:rPr lang="en-CA" altLang="ja-JP" sz="2400" b="1" dirty="0">
                <a:solidFill>
                  <a:srgbClr val="FF0000"/>
                </a:solidFill>
                <a:latin typeface="Times New Roman"/>
              </a:rPr>
              <a:t>first order conditions </a:t>
            </a:r>
            <a:r>
              <a:rPr lang="en-CA" altLang="ja-JP" sz="2400" b="1" dirty="0">
                <a:latin typeface="Times New Roman"/>
              </a:rPr>
              <a:t>for solving (4) for period t are the following conditions: </a:t>
            </a:r>
          </a:p>
          <a:p>
            <a:pPr marL="0" indent="0" algn="just">
              <a:buNone/>
            </a:pPr>
            <a:r>
              <a:rPr lang="en-US" altLang="ja-JP" sz="2400" dirty="0">
                <a:latin typeface="Times New Roman"/>
              </a:rPr>
              <a:t>  </a:t>
            </a:r>
            <a:r>
              <a:rPr lang="en-US" altLang="ja-JP" sz="2400" b="1" dirty="0">
                <a:latin typeface="Times New Roman"/>
              </a:rPr>
              <a:t>(5) </a:t>
            </a:r>
            <a:r>
              <a:rPr lang="ja-JP" altLang="en-US" sz="2400" b="1" dirty="0">
                <a:latin typeface="Times New Roman"/>
                <a:sym typeface="Symbol"/>
              </a:rPr>
              <a:t></a:t>
            </a:r>
            <a:r>
              <a:rPr lang="en-US" altLang="ja-JP" sz="2400" b="1" baseline="-25000" dirty="0" err="1">
                <a:latin typeface="Times New Roman"/>
                <a:sym typeface="Symbol"/>
              </a:rPr>
              <a:t>q</a:t>
            </a:r>
            <a:r>
              <a:rPr lang="en-US" altLang="ja-JP" sz="2400" b="1" dirty="0" err="1">
                <a:latin typeface="Times New Roman"/>
                <a:sym typeface="Symbol"/>
              </a:rPr>
              <a:t>f</a:t>
            </a:r>
            <a:r>
              <a:rPr lang="en-US" altLang="ja-JP" sz="2400" b="1" dirty="0">
                <a:latin typeface="Times New Roman"/>
                <a:sym typeface="Symbol"/>
              </a:rPr>
              <a:t>(q</a:t>
            </a:r>
            <a:r>
              <a:rPr lang="en-US" altLang="ja-JP" sz="2400" b="1" baseline="30000" dirty="0">
                <a:latin typeface="Times New Roman"/>
                <a:sym typeface="Symbol"/>
              </a:rPr>
              <a:t>t</a:t>
            </a:r>
            <a:r>
              <a:rPr lang="en-US" altLang="ja-JP" sz="2400" b="1" dirty="0">
                <a:latin typeface="Times New Roman"/>
                <a:sym typeface="Symbol"/>
              </a:rPr>
              <a:t>) = </a:t>
            </a:r>
            <a:r>
              <a:rPr lang="ja-JP" altLang="en-US" sz="2400" b="1" dirty="0">
                <a:latin typeface="Times New Roman"/>
                <a:sym typeface="Symbol"/>
              </a:rPr>
              <a:t></a:t>
            </a:r>
            <a:r>
              <a:rPr lang="en-US" altLang="ja-JP" sz="2400" b="1" baseline="-25000" dirty="0" err="1">
                <a:latin typeface="Times New Roman"/>
                <a:sym typeface="Symbol"/>
              </a:rPr>
              <a:t>t</a:t>
            </a:r>
            <a:r>
              <a:rPr lang="en-US" altLang="ja-JP" sz="2400" b="1" dirty="0" err="1">
                <a:latin typeface="Times New Roman"/>
                <a:sym typeface="Symbol"/>
              </a:rPr>
              <a:t>p</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t = 1,...,T;</a:t>
            </a:r>
            <a:endParaRPr lang="ja-JP" altLang="en-US" sz="2400" b="1" dirty="0">
              <a:latin typeface="Times New Roman"/>
              <a:sym typeface="Symbol"/>
            </a:endParaRPr>
          </a:p>
          <a:p>
            <a:pPr marL="0" indent="0">
              <a:buNone/>
            </a:pPr>
            <a:r>
              <a:rPr lang="en-US" altLang="ja-JP" sz="2400" b="1" dirty="0">
                <a:latin typeface="Times New Roman"/>
              </a:rPr>
              <a:t>  (6)      p</a:t>
            </a:r>
            <a:r>
              <a:rPr lang="en-US" altLang="ja-JP" sz="2400" b="1" baseline="30000" dirty="0">
                <a:latin typeface="Times New Roman"/>
              </a:rPr>
              <a:t>t</a:t>
            </a:r>
            <a:r>
              <a:rPr lang="ja-JP" altLang="en-US" sz="2400" b="1" dirty="0">
                <a:latin typeface="Times New Roman"/>
                <a:sym typeface="Symbol"/>
              </a:rPr>
              <a:t></a:t>
            </a:r>
            <a:r>
              <a:rPr lang="en-US" altLang="ja-JP" sz="2400" b="1" dirty="0" err="1">
                <a:latin typeface="Times New Roman"/>
                <a:sym typeface="Symbol"/>
              </a:rPr>
              <a:t>q</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 </a:t>
            </a:r>
            <a:r>
              <a:rPr lang="en-US" altLang="ja-JP" sz="2400" b="1" dirty="0" err="1">
                <a:latin typeface="Times New Roman"/>
                <a:sym typeface="Symbol"/>
              </a:rPr>
              <a:t>v</a:t>
            </a:r>
            <a:r>
              <a:rPr lang="en-US" altLang="ja-JP" sz="2400" b="1" baseline="30000" dirty="0" err="1">
                <a:latin typeface="Times New Roman"/>
                <a:sym typeface="Symbol"/>
              </a:rPr>
              <a:t>t</a:t>
            </a:r>
            <a:r>
              <a:rPr lang="ja-JP" altLang="en-US" sz="2400" b="1" dirty="0">
                <a:latin typeface="Times New Roman"/>
                <a:sym typeface="Symbol"/>
              </a:rPr>
              <a:t> </a:t>
            </a:r>
            <a:r>
              <a:rPr lang="en-US" altLang="ja-JP" sz="2400" b="1" dirty="0">
                <a:latin typeface="Times New Roman"/>
                <a:sym typeface="Symbol"/>
              </a:rPr>
              <a:t>;</a:t>
            </a:r>
            <a:r>
              <a:rPr lang="ja-JP" altLang="en-US" sz="2400" b="1" dirty="0">
                <a:latin typeface="Times New Roman"/>
                <a:sym typeface="Symbol"/>
              </a:rPr>
              <a:t>     </a:t>
            </a:r>
            <a:r>
              <a:rPr lang="en-US" altLang="ja-JP" sz="2400" b="1" dirty="0">
                <a:latin typeface="Times New Roman"/>
                <a:sym typeface="Symbol"/>
              </a:rPr>
              <a:t>t = 1,...,T.</a:t>
            </a:r>
          </a:p>
          <a:p>
            <a:r>
              <a:rPr lang="en-US" sz="2400" b="1" dirty="0">
                <a:latin typeface="Times New Roman"/>
                <a:cs typeface="Times New Roman" panose="02020603050405020304" pitchFamily="18" charset="0"/>
                <a:sym typeface="Symbol"/>
              </a:rPr>
              <a:t>This theory dates back to </a:t>
            </a:r>
            <a:r>
              <a:rPr lang="en-CA" altLang="ja-JP" sz="2400" b="1" dirty="0">
                <a:latin typeface="Times New Roman"/>
              </a:rPr>
              <a:t>Konüs and Byushgens (1926), Shephard (1953) (in the context of a cost minimization framework),  Samuelson and </a:t>
            </a:r>
            <a:r>
              <a:rPr lang="en-CA" altLang="ja-JP" sz="2400" b="1" dirty="0" err="1">
                <a:latin typeface="Times New Roman"/>
              </a:rPr>
              <a:t>Swamy</a:t>
            </a:r>
            <a:r>
              <a:rPr lang="en-CA" altLang="ja-JP" sz="2400" b="1" dirty="0">
                <a:latin typeface="Times New Roman"/>
              </a:rPr>
              <a:t> (1974) and Diewert (1976).</a:t>
            </a:r>
            <a:r>
              <a:rPr lang="en-CA" altLang="ja-JP" sz="2400" b="1" dirty="0">
                <a:solidFill>
                  <a:srgbClr val="FF0000"/>
                </a:solidFill>
                <a:latin typeface="Times New Roman"/>
              </a:rPr>
              <a:t> </a:t>
            </a:r>
            <a:endParaRPr lang="en-CA" sz="2400" b="1" dirty="0">
              <a:solidFill>
                <a:srgbClr val="FF000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D4EE1D-E21F-4A6E-B4C6-0FD3B961D2BF}" type="slidenum">
              <a:rPr lang="en-CA" smtClean="0"/>
              <a:t>9</a:t>
            </a:fld>
            <a:endParaRPr lang="en-CA" dirty="0"/>
          </a:p>
        </p:txBody>
      </p:sp>
    </p:spTree>
    <p:extLst>
      <p:ext uri="{BB962C8B-B14F-4D97-AF65-F5344CB8AC3E}">
        <p14:creationId xmlns:p14="http://schemas.microsoft.com/office/powerpoint/2010/main" val="2114775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1296</TotalTime>
  <Words>7664</Words>
  <Application>Microsoft Office PowerPoint</Application>
  <PresentationFormat>Presentazione su schermo (4:3)</PresentationFormat>
  <Paragraphs>329</Paragraphs>
  <Slides>39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39</vt:i4>
      </vt:variant>
    </vt:vector>
  </HeadingPairs>
  <TitlesOfParts>
    <vt:vector size="46" baseType="lpstr">
      <vt:lpstr>ＭＳ Ｐゴシック</vt:lpstr>
      <vt:lpstr>Arial</vt:lpstr>
      <vt:lpstr>Calibri</vt:lpstr>
      <vt:lpstr>MS Mincho</vt:lpstr>
      <vt:lpstr>Symbol</vt:lpstr>
      <vt:lpstr>Times New Roman</vt:lpstr>
      <vt:lpstr>Office Theme</vt:lpstr>
      <vt:lpstr>Quality Adjustment Methods </vt:lpstr>
      <vt:lpstr>Introduction</vt:lpstr>
      <vt:lpstr>Introduction</vt:lpstr>
      <vt:lpstr>The Basic Consumer Theory Framework</vt:lpstr>
      <vt:lpstr>The Basic Consumer Theory Framework (cont)</vt:lpstr>
      <vt:lpstr>Properties of f(qt)</vt:lpstr>
      <vt:lpstr>The Aggregate Price Level Defined</vt:lpstr>
      <vt:lpstr>More Introduction</vt:lpstr>
      <vt:lpstr>The Assumption of Maximizing Behavior is Introduced</vt:lpstr>
      <vt:lpstr>Some Implications of Maximizing Behavior</vt:lpstr>
      <vt:lpstr>Additional Implications of Maximizing Behavior</vt:lpstr>
      <vt:lpstr>The Path Forward</vt:lpstr>
      <vt:lpstr>A Nonstochastic Method for Quality Adjustment: A Simple Model</vt:lpstr>
      <vt:lpstr>The Simple 3 Product, 2 Period Model</vt:lpstr>
      <vt:lpstr>The Simple 3 Product, 2 Period Model (cont)</vt:lpstr>
      <vt:lpstr>Reservation Prices for the Missing Prices</vt:lpstr>
      <vt:lpstr>Reservation Prices for the Missing Prices (cont)</vt:lpstr>
      <vt:lpstr>Two Methods for Computing Price and Quantity Levels</vt:lpstr>
      <vt:lpstr>Two Methods for Computing Price and Quantity Levels (cont)</vt:lpstr>
      <vt:lpstr>Time Product Dummy Regressions: The Case of No Missing Observations and Equal Weighting</vt:lpstr>
      <vt:lpstr>Time Product Dummy Regressions (cont)</vt:lpstr>
      <vt:lpstr>Time Product Dummy Regressions (cont)</vt:lpstr>
      <vt:lpstr>Time Product Dummy Regressions (cont)</vt:lpstr>
      <vt:lpstr>Time Product Dummy Regressions: Approach 1</vt:lpstr>
      <vt:lpstr>Time Product Dummy Regressions: Approach 1 (cont)</vt:lpstr>
      <vt:lpstr>Time Product Dummy Regressions: Approach 1 Rejected</vt:lpstr>
      <vt:lpstr>Time Product Dummy Regressions: Approach 2</vt:lpstr>
      <vt:lpstr>Time Product Dummy Regressions: Approach 2 (cont)</vt:lpstr>
      <vt:lpstr>Time Product Dummy Regressions: Approach 2 (cont)</vt:lpstr>
      <vt:lpstr>Time Product Dummy Regressions: Approach 2 (conc)</vt:lpstr>
      <vt:lpstr>More General Time Product Dummy Regressions</vt:lpstr>
      <vt:lpstr>More General Time Product Dummy Regressions (cont)</vt:lpstr>
      <vt:lpstr>More General Time Product Dummy Regressions (conc)</vt:lpstr>
      <vt:lpstr>Hedonic Regressions that Use Characteristics Information</vt:lpstr>
      <vt:lpstr>Hedonic Regressions Using Characteristics Information 2</vt:lpstr>
      <vt:lpstr>Hedonic Regressions Using Characteristics Information 3</vt:lpstr>
      <vt:lpstr>Conclusion</vt:lpstr>
      <vt:lpstr>Bonus Slides on Clustering (1) </vt:lpstr>
      <vt:lpstr>Bonus Slides on Clustering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developer</dc:creator>
  <cp:lastModifiedBy>Banca d'Italia</cp:lastModifiedBy>
  <cp:revision>72</cp:revision>
  <dcterms:created xsi:type="dcterms:W3CDTF">2014-02-09T04:51:48Z</dcterms:created>
  <dcterms:modified xsi:type="dcterms:W3CDTF">2022-06-10T10:45:08Z</dcterms:modified>
</cp:coreProperties>
</file>