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57" r:id="rId7"/>
    <p:sldId id="267" r:id="rId8"/>
    <p:sldId id="272" r:id="rId9"/>
    <p:sldId id="266" r:id="rId10"/>
    <p:sldId id="264" r:id="rId11"/>
    <p:sldId id="265" r:id="rId12"/>
    <p:sldId id="270" r:id="rId13"/>
    <p:sldId id="268" r:id="rId14"/>
    <p:sldId id="271" r:id="rId15"/>
    <p:sldId id="269" r:id="rId16"/>
    <p:sldId id="262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>
        <p:scale>
          <a:sx n="105" d="100"/>
          <a:sy n="105" d="100"/>
        </p:scale>
        <p:origin x="-156" y="-72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25/05/2017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isportal.istat.it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isportal.istat.i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146886"/>
            <a:ext cx="75517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</a:t>
            </a:r>
            <a:r>
              <a:rPr lang="it-IT" sz="2800" dirty="0" err="1"/>
              <a:t>GeoPortale</a:t>
            </a:r>
            <a:r>
              <a:rPr lang="it-IT" sz="2800" dirty="0"/>
              <a:t> </a:t>
            </a:r>
            <a:r>
              <a:rPr lang="it-IT" sz="2800" dirty="0" smtClean="0"/>
              <a:t>dell’Istat</a:t>
            </a: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r>
              <a:rPr lang="it-IT" sz="2000" dirty="0" smtClean="0"/>
              <a:t>Un  </a:t>
            </a:r>
            <a:r>
              <a:rPr lang="it-IT" sz="2000" dirty="0" smtClean="0"/>
              <a:t>punto di accesso </a:t>
            </a:r>
            <a:r>
              <a:rPr lang="it-IT" sz="2000" dirty="0"/>
              <a:t>unificato all’informazione statistica </a:t>
            </a:r>
            <a:r>
              <a:rPr lang="it-IT" sz="2000" dirty="0" err="1" smtClean="0"/>
              <a:t>georiferita</a:t>
            </a:r>
            <a:endParaRPr lang="it-IT" sz="2000" dirty="0" smtClean="0"/>
          </a:p>
          <a:p>
            <a:endParaRPr lang="it-IT" sz="2400" dirty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Pina Grazia </a:t>
            </a:r>
            <a:r>
              <a:rPr lang="it-IT" dirty="0" err="1" smtClean="0">
                <a:solidFill>
                  <a:srgbClr val="505150"/>
                </a:solidFill>
              </a:rPr>
              <a:t>Ticca</a:t>
            </a:r>
            <a:r>
              <a:rPr lang="it-IT" dirty="0" err="1" smtClean="0">
                <a:solidFill>
                  <a:srgbClr val="505150"/>
                </a:solidFill>
              </a:rPr>
              <a:t> - Marina Arcasenza</a:t>
            </a:r>
            <a:endParaRPr lang="it-IT" dirty="0" smtClean="0">
              <a:solidFill>
                <a:srgbClr val="505150"/>
              </a:solidFill>
            </a:endParaRPr>
          </a:p>
          <a:p>
            <a:r>
              <a:rPr lang="it-IT" dirty="0" err="1" smtClean="0">
                <a:solidFill>
                  <a:srgbClr val="505150"/>
                </a:solidFill>
              </a:rPr>
              <a:t>Francesco Roberto  - Marco Politi</a:t>
            </a:r>
            <a:endParaRPr lang="it-IT" dirty="0" smtClean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25 Maggio 2017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7" name="Immagine 6" descr="shutterstock_750929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398" y="2580465"/>
            <a:ext cx="3636617" cy="366004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7F142A"/>
                </a:solidFill>
              </a:rPr>
              <a:t>Il </a:t>
            </a:r>
            <a:r>
              <a:rPr lang="it-IT" sz="2400" dirty="0">
                <a:solidFill>
                  <a:srgbClr val="7F142A"/>
                </a:solidFill>
              </a:rPr>
              <a:t>catalogo dei </a:t>
            </a:r>
            <a:r>
              <a:rPr lang="it-IT" sz="2400" dirty="0" err="1" smtClean="0">
                <a:solidFill>
                  <a:srgbClr val="7F142A"/>
                </a:solidFill>
              </a:rPr>
              <a:t>geometadati</a:t>
            </a:r>
            <a:r>
              <a:rPr lang="it-IT" sz="2400" dirty="0" smtClean="0">
                <a:solidFill>
                  <a:srgbClr val="7F142A"/>
                </a:solidFill>
              </a:rPr>
              <a:t>: </a:t>
            </a:r>
          </a:p>
          <a:p>
            <a:pPr algn="ctr"/>
            <a:r>
              <a:rPr lang="it-IT" sz="2400" dirty="0" smtClean="0">
                <a:solidFill>
                  <a:srgbClr val="7F142A"/>
                </a:solidFill>
              </a:rPr>
              <a:t>la base </a:t>
            </a:r>
            <a:r>
              <a:rPr lang="it-IT" sz="2400" dirty="0">
                <a:solidFill>
                  <a:srgbClr val="7F142A"/>
                </a:solidFill>
              </a:rPr>
              <a:t>per la creazione del </a:t>
            </a:r>
            <a:r>
              <a:rPr lang="it-IT" sz="2400" dirty="0" err="1">
                <a:solidFill>
                  <a:srgbClr val="7F142A"/>
                </a:solidFill>
              </a:rPr>
              <a:t>GeoPortale</a:t>
            </a:r>
            <a:r>
              <a:rPr lang="it-IT" sz="2400" dirty="0">
                <a:solidFill>
                  <a:srgbClr val="7F142A"/>
                </a:solidFill>
              </a:rPr>
              <a:t> Istat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787977" y="1597268"/>
            <a:ext cx="7492435" cy="4554519"/>
            <a:chOff x="787977" y="1597268"/>
            <a:chExt cx="7492435" cy="455451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924" y="1597268"/>
              <a:ext cx="7382488" cy="455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e 1"/>
            <p:cNvSpPr/>
            <p:nvPr/>
          </p:nvSpPr>
          <p:spPr>
            <a:xfrm>
              <a:off x="787977" y="4304928"/>
              <a:ext cx="1249378" cy="479834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900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7F142A"/>
                </a:solidFill>
              </a:rPr>
              <a:t>Scheda dei metadati per i </a:t>
            </a:r>
            <a:r>
              <a:rPr lang="it-IT" sz="2400" i="1" dirty="0" err="1" smtClean="0">
                <a:solidFill>
                  <a:srgbClr val="7F142A"/>
                </a:solidFill>
              </a:rPr>
              <a:t>dataset</a:t>
            </a:r>
            <a:r>
              <a:rPr lang="it-IT" sz="2400" i="1" dirty="0" smtClean="0">
                <a:solidFill>
                  <a:srgbClr val="7F142A"/>
                </a:solidFill>
              </a:rPr>
              <a:t> - </a:t>
            </a:r>
            <a:r>
              <a:rPr lang="it-IT" sz="2400" dirty="0" smtClean="0">
                <a:solidFill>
                  <a:srgbClr val="7F142A"/>
                </a:solidFill>
              </a:rPr>
              <a:t>informazioni</a:t>
            </a:r>
            <a:endParaRPr lang="it-IT" sz="2400" dirty="0">
              <a:solidFill>
                <a:srgbClr val="7F142A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0076" y="1228902"/>
            <a:ext cx="7643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responsabile </a:t>
            </a:r>
            <a:r>
              <a:rPr lang="it-IT" sz="2000" dirty="0"/>
              <a:t>dei metadati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ente responsabile della risorsa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estensione geografica e temporale della risorsa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descrizione e genealogia del dato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formato di distribuzione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…….</a:t>
            </a:r>
          </a:p>
          <a:p>
            <a:endParaRPr lang="it-IT" sz="1600" dirty="0" smtClean="0">
              <a:solidFill>
                <a:srgbClr val="505150"/>
              </a:solidFill>
            </a:endParaRPr>
          </a:p>
          <a:p>
            <a:endParaRPr lang="it-IT" sz="1600" dirty="0">
              <a:solidFill>
                <a:srgbClr val="505150"/>
              </a:solidFill>
            </a:endParaRPr>
          </a:p>
          <a:p>
            <a:endParaRPr lang="it-IT" sz="16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41" y="2835959"/>
            <a:ext cx="64135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7F142A"/>
                </a:solidFill>
              </a:rPr>
              <a:t>Catalogo </a:t>
            </a:r>
            <a:r>
              <a:rPr lang="it-IT" sz="2400" dirty="0" err="1">
                <a:solidFill>
                  <a:srgbClr val="7F142A"/>
                </a:solidFill>
              </a:rPr>
              <a:t>geometadati</a:t>
            </a:r>
            <a:r>
              <a:rPr lang="it-IT" sz="2400" dirty="0">
                <a:solidFill>
                  <a:srgbClr val="7F142A"/>
                </a:solidFill>
              </a:rPr>
              <a:t>: visualizzatore integrato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43847" y="1318805"/>
            <a:ext cx="8700153" cy="4754713"/>
            <a:chOff x="443847" y="1400282"/>
            <a:chExt cx="8700153" cy="47547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47" y="1400282"/>
              <a:ext cx="8700153" cy="3480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477" y="4697415"/>
              <a:ext cx="6497712" cy="145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ttore 2 10"/>
            <p:cNvCxnSpPr/>
            <p:nvPr/>
          </p:nvCxnSpPr>
          <p:spPr>
            <a:xfrm flipH="1">
              <a:off x="2297214" y="4338084"/>
              <a:ext cx="4263074" cy="4359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8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Conclusioni</a:t>
            </a:r>
            <a:endParaRPr lang="it-IT" sz="2400" dirty="0">
              <a:solidFill>
                <a:srgbClr val="40404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2196" y="1781134"/>
            <a:ext cx="46933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Aumento delle schede di metadati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Aumento dei </a:t>
            </a:r>
            <a:r>
              <a:rPr lang="it-IT" i="1" dirty="0" err="1" smtClean="0">
                <a:solidFill>
                  <a:srgbClr val="505150"/>
                </a:solidFill>
              </a:rPr>
              <a:t>dataset</a:t>
            </a:r>
            <a:r>
              <a:rPr lang="it-IT" dirty="0" smtClean="0">
                <a:solidFill>
                  <a:srgbClr val="505150"/>
                </a:solidFill>
              </a:rPr>
              <a:t> disponibili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Aumento delle interfacce di consultazione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Miglioramento del nuovo visualizzatore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Produzione dei </a:t>
            </a:r>
            <a:r>
              <a:rPr lang="it-IT" dirty="0" err="1" smtClean="0">
                <a:solidFill>
                  <a:srgbClr val="505150"/>
                </a:solidFill>
              </a:rPr>
              <a:t>dataset</a:t>
            </a:r>
            <a:r>
              <a:rPr lang="it-IT" dirty="0" smtClean="0">
                <a:solidFill>
                  <a:srgbClr val="505150"/>
                </a:solidFill>
              </a:rPr>
              <a:t> INSPIRE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Il catalogo dei </a:t>
            </a:r>
            <a:r>
              <a:rPr lang="it-IT" dirty="0" err="1">
                <a:solidFill>
                  <a:srgbClr val="505150"/>
                </a:solidFill>
              </a:rPr>
              <a:t>geometadati</a:t>
            </a:r>
            <a:r>
              <a:rPr lang="it-IT" dirty="0">
                <a:solidFill>
                  <a:srgbClr val="505150"/>
                </a:solidFill>
              </a:rPr>
              <a:t>  pone le basi per </a:t>
            </a:r>
            <a:r>
              <a:rPr lang="it-IT" dirty="0" smtClean="0">
                <a:solidFill>
                  <a:srgbClr val="505150"/>
                </a:solidFill>
              </a:rPr>
              <a:t>creare il </a:t>
            </a:r>
            <a:r>
              <a:rPr lang="it-IT" dirty="0" err="1" smtClean="0">
                <a:solidFill>
                  <a:srgbClr val="505150"/>
                </a:solidFill>
              </a:rPr>
              <a:t>Geoportale</a:t>
            </a:r>
            <a:r>
              <a:rPr lang="it-IT" dirty="0" smtClean="0">
                <a:solidFill>
                  <a:srgbClr val="505150"/>
                </a:solidFill>
              </a:rPr>
              <a:t> indicizzando e rendendo accessibili i contenuti geografici e statistici </a:t>
            </a:r>
            <a:r>
              <a:rPr lang="it-IT" dirty="0" err="1" smtClean="0">
                <a:solidFill>
                  <a:srgbClr val="505150"/>
                </a:solidFill>
              </a:rPr>
              <a:t>georiferiti</a:t>
            </a:r>
            <a:endParaRPr lang="it-IT" dirty="0">
              <a:solidFill>
                <a:srgbClr val="505150"/>
              </a:solidFill>
            </a:endParaRPr>
          </a:p>
          <a:p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7" name="Immagine 6" descr="shutterstock_7835524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976" y="3036629"/>
            <a:ext cx="2933700" cy="29337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91249" y="2034619"/>
            <a:ext cx="7643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L’Istat e l’informazione </a:t>
            </a:r>
            <a:r>
              <a:rPr lang="it-IT" dirty="0" err="1" smtClean="0">
                <a:solidFill>
                  <a:srgbClr val="505150"/>
                </a:solidFill>
              </a:rPr>
              <a:t>geospaziale</a:t>
            </a: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solidFill>
                  <a:srgbClr val="505150"/>
                </a:solidFill>
              </a:rPr>
              <a:t>Gistat</a:t>
            </a:r>
            <a:r>
              <a:rPr lang="it-IT" dirty="0">
                <a:solidFill>
                  <a:srgbClr val="505150"/>
                </a:solidFill>
              </a:rPr>
              <a:t> - Il Sistema Informativo Geografico </a:t>
            </a:r>
            <a:r>
              <a:rPr lang="it-IT" dirty="0" smtClean="0">
                <a:solidFill>
                  <a:srgbClr val="505150"/>
                </a:solidFill>
              </a:rPr>
              <a:t>dell’Istat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505150"/>
                </a:solidFill>
              </a:rPr>
              <a:t>Il catalogo dei metadati geografici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505150"/>
                </a:solidFill>
              </a:rPr>
              <a:t>Quadro normativo italiano ed </a:t>
            </a:r>
            <a:r>
              <a:rPr lang="it-IT" dirty="0" smtClean="0">
                <a:solidFill>
                  <a:srgbClr val="505150"/>
                </a:solidFill>
              </a:rPr>
              <a:t>europeo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505150"/>
                </a:solidFill>
              </a:rPr>
              <a:t>L’adesione alla direttiva INSPIRE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Esempi applicativi</a:t>
            </a: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Conclusioni 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2034619"/>
            <a:ext cx="76434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L’Istat produce </a:t>
            </a:r>
            <a:r>
              <a:rPr lang="it-IT" sz="2000" dirty="0" smtClean="0"/>
              <a:t>dati cartografici con </a:t>
            </a:r>
            <a:r>
              <a:rPr lang="it-IT" sz="2000" dirty="0"/>
              <a:t>finalità statistiche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 algn="just">
              <a:buFont typeface="Arial"/>
              <a:buChar char="•"/>
            </a:pPr>
            <a:r>
              <a:rPr lang="it-IT" sz="2000" dirty="0"/>
              <a:t>La precisione dei dati cartografici prodotti </a:t>
            </a:r>
            <a:r>
              <a:rPr lang="it-IT" sz="2000" dirty="0" smtClean="0"/>
              <a:t>finora è </a:t>
            </a:r>
            <a:r>
              <a:rPr lang="it-IT" sz="2000" dirty="0"/>
              <a:t>maggiore nelle zone in cui “la popolazione vive e lavora”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 algn="just">
              <a:buFont typeface="Arial"/>
              <a:buChar char="•"/>
            </a:pPr>
            <a:r>
              <a:rPr lang="it-IT" sz="2000" dirty="0"/>
              <a:t>L’aggiornamento </a:t>
            </a:r>
            <a:r>
              <a:rPr lang="it-IT" sz="2000" dirty="0" smtClean="0"/>
              <a:t>massivo avviene </a:t>
            </a:r>
            <a:r>
              <a:rPr lang="it-IT" sz="2000" dirty="0"/>
              <a:t>in occasione dei censimenti con l’obiettivo di individuare le espansioni urbane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Forte interesse  nell’integrazione tra informazione geografica e </a:t>
            </a:r>
            <a:r>
              <a:rPr lang="it-IT" sz="2000" dirty="0" smtClean="0"/>
              <a:t>statistica e nello sviluppo di nuovi modelli </a:t>
            </a:r>
            <a:r>
              <a:rPr lang="it-IT" sz="2000" dirty="0" smtClean="0"/>
              <a:t>per il trattamento dell’informazione </a:t>
            </a:r>
            <a:r>
              <a:rPr lang="it-IT" sz="2000" dirty="0" smtClean="0"/>
              <a:t>geografica e statistica </a:t>
            </a:r>
            <a:r>
              <a:rPr lang="it-IT" sz="2000" dirty="0" err="1" smtClean="0"/>
              <a:t>georiferita</a:t>
            </a:r>
            <a:endParaRPr lang="it-IT" sz="2000" dirty="0"/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7F142A"/>
                </a:solidFill>
              </a:rPr>
              <a:t>L’Istat </a:t>
            </a:r>
            <a:r>
              <a:rPr lang="it-IT" sz="2400" dirty="0">
                <a:solidFill>
                  <a:srgbClr val="7F142A"/>
                </a:solidFill>
              </a:rPr>
              <a:t>e l’informazione </a:t>
            </a:r>
            <a:r>
              <a:rPr lang="it-IT" sz="2400" dirty="0" err="1">
                <a:solidFill>
                  <a:srgbClr val="7F142A"/>
                </a:solidFill>
              </a:rPr>
              <a:t>geospaziale</a:t>
            </a:r>
            <a:endParaRPr lang="it-IT" sz="2400" dirty="0">
              <a:solidFill>
                <a:srgbClr val="7F142A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2034619"/>
            <a:ext cx="7643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sz="2000" dirty="0" err="1"/>
              <a:t>Gistat</a:t>
            </a:r>
            <a:r>
              <a:rPr lang="it-IT" sz="2000" dirty="0"/>
              <a:t>: banca dati geografica spazio-temporale a livello nazionale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Dati provenienti originariamente dalla basi territoriali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 err="1"/>
              <a:t>Gistat</a:t>
            </a:r>
            <a:r>
              <a:rPr lang="it-IT" sz="2000" dirty="0"/>
              <a:t> consente la condivisione  e l'interoperabilità dei dati  statistici </a:t>
            </a:r>
            <a:r>
              <a:rPr lang="it-IT" sz="2000" dirty="0" err="1"/>
              <a:t>georiferiti</a:t>
            </a:r>
            <a:r>
              <a:rPr lang="it-IT" sz="2000" dirty="0"/>
              <a:t> attraverso </a:t>
            </a:r>
            <a:r>
              <a:rPr lang="it-IT" sz="2000" i="1" dirty="0" err="1" smtClean="0"/>
              <a:t>WebMapServices</a:t>
            </a:r>
            <a:r>
              <a:rPr lang="it-IT" sz="2000" i="1" dirty="0" smtClean="0"/>
              <a:t> </a:t>
            </a:r>
            <a:endParaRPr lang="it-IT" sz="2000" i="1" dirty="0"/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Applicazioni Web disponibili per accedere ai </a:t>
            </a:r>
            <a:r>
              <a:rPr lang="it-IT" sz="2000" i="1" dirty="0" err="1"/>
              <a:t>WebMapServices</a:t>
            </a:r>
            <a:r>
              <a:rPr lang="it-IT" sz="2000" dirty="0"/>
              <a:t> (</a:t>
            </a:r>
            <a:r>
              <a:rPr lang="it-IT" sz="2000" dirty="0">
                <a:hlinkClick r:id="rId2"/>
              </a:rPr>
              <a:t>http://gisportal.istat.it</a:t>
            </a:r>
            <a:r>
              <a:rPr lang="it-IT" sz="2000" dirty="0"/>
              <a:t>)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Dati disponibili gratuitamente sul sito istituzionale</a:t>
            </a: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7F142A"/>
                </a:solidFill>
              </a:rPr>
              <a:t>Gistat</a:t>
            </a:r>
            <a:r>
              <a:rPr lang="it-IT" sz="2400" dirty="0">
                <a:solidFill>
                  <a:srgbClr val="7F142A"/>
                </a:solidFill>
              </a:rPr>
              <a:t> - Il Sistema Informativo Geografico dell’Istat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7F142A"/>
                </a:solidFill>
              </a:rPr>
              <a:t>Gistat</a:t>
            </a:r>
            <a:r>
              <a:rPr lang="it-IT" sz="2400" dirty="0">
                <a:solidFill>
                  <a:srgbClr val="7F142A"/>
                </a:solidFill>
              </a:rPr>
              <a:t> – Le applicazioni </a:t>
            </a:r>
            <a:r>
              <a:rPr lang="it-IT" sz="2400" dirty="0" smtClean="0">
                <a:solidFill>
                  <a:srgbClr val="7F142A"/>
                </a:solidFill>
              </a:rPr>
              <a:t>principali</a:t>
            </a:r>
          </a:p>
          <a:p>
            <a:pPr algn="ctr"/>
            <a:r>
              <a:rPr lang="it-IT" sz="2400" dirty="0" smtClean="0">
                <a:solidFill>
                  <a:srgbClr val="7F142A"/>
                </a:solidFill>
                <a:hlinkClick r:id="rId2"/>
              </a:rPr>
              <a:t>http</a:t>
            </a:r>
            <a:r>
              <a:rPr lang="it-IT" sz="2400" dirty="0">
                <a:solidFill>
                  <a:srgbClr val="7F142A"/>
                </a:solidFill>
                <a:hlinkClick r:id="rId2"/>
              </a:rPr>
              <a:t>://gisportal.istat.it/</a:t>
            </a:r>
            <a:endParaRPr lang="it-IT" sz="2400" dirty="0">
              <a:solidFill>
                <a:srgbClr val="7F142A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8" y="1804553"/>
            <a:ext cx="7791630" cy="402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2034619"/>
            <a:ext cx="764348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Il catalogo dei </a:t>
            </a:r>
            <a:r>
              <a:rPr lang="it-IT" sz="2000" dirty="0" err="1"/>
              <a:t>metedati</a:t>
            </a:r>
            <a:r>
              <a:rPr lang="it-IT" sz="2000" dirty="0"/>
              <a:t> geografici (</a:t>
            </a:r>
            <a:r>
              <a:rPr lang="it-IT" sz="2000" dirty="0" err="1"/>
              <a:t>geometadati</a:t>
            </a:r>
            <a:r>
              <a:rPr lang="it-IT" sz="2000" dirty="0"/>
              <a:t>) </a:t>
            </a:r>
            <a:r>
              <a:rPr lang="it-IT" sz="2000" dirty="0" smtClean="0"/>
              <a:t>rappresenta uno </a:t>
            </a:r>
            <a:r>
              <a:rPr lang="it-IT" sz="2000" dirty="0"/>
              <a:t>strumento per la condivisione dell’informazione </a:t>
            </a:r>
            <a:r>
              <a:rPr lang="it-IT" sz="2000" dirty="0" err="1"/>
              <a:t>georiferita</a:t>
            </a:r>
            <a:endParaRPr lang="it-IT" sz="2000" dirty="0"/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Il catalogo dei </a:t>
            </a:r>
            <a:r>
              <a:rPr lang="it-IT" sz="2000" dirty="0" err="1"/>
              <a:t>geometadati</a:t>
            </a:r>
            <a:r>
              <a:rPr lang="it-IT" sz="2000" dirty="0"/>
              <a:t> </a:t>
            </a:r>
            <a:r>
              <a:rPr lang="it-IT" sz="2000" dirty="0" smtClean="0"/>
              <a:t>costituisce un </a:t>
            </a:r>
            <a:r>
              <a:rPr lang="it-IT" sz="2000" dirty="0"/>
              <a:t>punto di accesso unificato all’informazione geografica, indirizzando le diverse fonti da cui tale informazione viene  resa disponibile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L’informazione geografica (o </a:t>
            </a:r>
            <a:r>
              <a:rPr lang="it-IT" sz="2000" dirty="0" err="1"/>
              <a:t>geospaziale</a:t>
            </a:r>
            <a:r>
              <a:rPr lang="it-IT" sz="2000" dirty="0"/>
              <a:t>) è rappresentata da:</a:t>
            </a:r>
          </a:p>
          <a:p>
            <a:r>
              <a:rPr lang="it-IT" sz="2000" dirty="0"/>
              <a:t>	-dati</a:t>
            </a:r>
          </a:p>
          <a:p>
            <a:r>
              <a:rPr lang="it-IT" sz="2000" dirty="0"/>
              <a:t>	-servizi </a:t>
            </a:r>
          </a:p>
          <a:p>
            <a:r>
              <a:rPr lang="it-IT" sz="2000" dirty="0"/>
              <a:t>	-applicazioni</a:t>
            </a:r>
          </a:p>
          <a:p>
            <a:r>
              <a:rPr lang="it-IT" sz="2000" dirty="0"/>
              <a:t>       -……</a:t>
            </a: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7F142A"/>
                </a:solidFill>
              </a:rPr>
              <a:t>Il catalogo dei metadati geografici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627234"/>
            <a:ext cx="76434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srgbClr val="7F142A"/>
                </a:solidFill>
              </a:rPr>
              <a:t>Catalogazione</a:t>
            </a:r>
            <a:r>
              <a:rPr lang="it-IT" sz="2000" dirty="0"/>
              <a:t>: creazione di cataloghi di metadati secondo profili standard</a:t>
            </a:r>
          </a:p>
          <a:p>
            <a:pPr marL="285750" indent="-285750">
              <a:buFont typeface="Arial"/>
              <a:buChar char="•"/>
            </a:pPr>
            <a:endParaRPr lang="it-IT" sz="20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srgbClr val="7F142A"/>
                </a:solidFill>
              </a:rPr>
              <a:t>Servizi di pubblicazione</a:t>
            </a:r>
            <a:r>
              <a:rPr lang="it-IT" sz="2000" dirty="0"/>
              <a:t>: registrazione  e pubblicazione dei metadati nel catalogo</a:t>
            </a:r>
          </a:p>
          <a:p>
            <a:r>
              <a:rPr lang="it-IT" sz="2000" dirty="0" smtClean="0">
                <a:solidFill>
                  <a:srgbClr val="505150"/>
                </a:solidFill>
              </a:rPr>
              <a:t> </a:t>
            </a:r>
            <a:endParaRPr lang="it-IT" sz="20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srgbClr val="7F142A"/>
                </a:solidFill>
              </a:rPr>
              <a:t>Federazione di cataloghi esterni </a:t>
            </a:r>
            <a:r>
              <a:rPr lang="it-IT" sz="2000" dirty="0"/>
              <a:t>in formati standard per effettuare ricerche</a:t>
            </a:r>
          </a:p>
          <a:p>
            <a:pPr marL="285750" indent="-285750">
              <a:buFont typeface="Arial"/>
              <a:buChar char="•"/>
            </a:pPr>
            <a:endParaRPr lang="it-IT" sz="20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srgbClr val="7F142A"/>
                </a:solidFill>
              </a:rPr>
              <a:t>Servizi di ricerca</a:t>
            </a:r>
            <a:r>
              <a:rPr lang="it-IT" sz="2000" dirty="0"/>
              <a:t>: ricercare i dati combinando ricerche geografiche e per parole chiave</a:t>
            </a:r>
          </a:p>
          <a:p>
            <a:pPr marL="285750" indent="-285750">
              <a:buFont typeface="Arial"/>
              <a:buChar char="•"/>
            </a:pPr>
            <a:endParaRPr lang="it-IT" sz="20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>
                <a:solidFill>
                  <a:srgbClr val="7F142A"/>
                </a:solidFill>
              </a:rPr>
              <a:t>Integrazione con un visualizzatore</a:t>
            </a:r>
            <a:r>
              <a:rPr lang="it-IT" sz="2000" dirty="0"/>
              <a:t>: consente di visualizzare le risorse pubblicate (dati, servizi)</a:t>
            </a: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7F142A"/>
                </a:solidFill>
              </a:rPr>
              <a:t>Il catalogo dei metadati </a:t>
            </a:r>
            <a:r>
              <a:rPr lang="it-IT" sz="2400" dirty="0" smtClean="0">
                <a:solidFill>
                  <a:srgbClr val="7F142A"/>
                </a:solidFill>
              </a:rPr>
              <a:t>geografici: </a:t>
            </a:r>
          </a:p>
          <a:p>
            <a:r>
              <a:rPr lang="it-IT" sz="2400" dirty="0">
                <a:solidFill>
                  <a:srgbClr val="7F142A"/>
                </a:solidFill>
              </a:rPr>
              <a:t>l</a:t>
            </a:r>
            <a:r>
              <a:rPr lang="it-IT" sz="2400" dirty="0" smtClean="0">
                <a:solidFill>
                  <a:srgbClr val="7F142A"/>
                </a:solidFill>
              </a:rPr>
              <a:t>e funzioni principali</a:t>
            </a:r>
            <a:endParaRPr lang="it-IT" sz="2400" dirty="0">
              <a:solidFill>
                <a:srgbClr val="7F142A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37538"/>
            <a:ext cx="76434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regole per l’attuazione dell’Agenda Digitale obbligano gli enti a documentare e condividere il patrimonio digitale per evitare la duplicazione dei dati già esistenti  e favorirne il </a:t>
            </a:r>
            <a:r>
              <a:rPr lang="it-IT" dirty="0" err="1"/>
              <a:t>ri</a:t>
            </a:r>
            <a:r>
              <a:rPr lang="it-IT" dirty="0"/>
              <a:t>-uso</a:t>
            </a:r>
          </a:p>
          <a:p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Il Repertorio Nazionale per i Dati Territoriali (RNDT) definisce le specifiche per rendere possibile la condivisione della </a:t>
            </a:r>
            <a:r>
              <a:rPr lang="it-IT" dirty="0" err="1" smtClean="0"/>
              <a:t>geoinformazione</a:t>
            </a:r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 Attraverso gli organi operativi dell’AGID  è stato realizzato il </a:t>
            </a:r>
            <a:r>
              <a:rPr lang="it-IT" dirty="0" err="1"/>
              <a:t>Geoportale</a:t>
            </a:r>
            <a:r>
              <a:rPr lang="it-IT" dirty="0"/>
              <a:t> RNDT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specifiche sono in linea con quelle europee (INSPIRE)</a:t>
            </a:r>
          </a:p>
          <a:p>
            <a:endParaRPr lang="it-IT" dirty="0">
              <a:solidFill>
                <a:srgbClr val="5051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INSPIRE ha lo scopo di rendere omogenee e condivisibili, all’interno dell’Unione Europea le informazioni </a:t>
            </a:r>
            <a:r>
              <a:rPr lang="it-IT" dirty="0" err="1"/>
              <a:t>georeferenziate</a:t>
            </a:r>
            <a:r>
              <a:rPr lang="it-IT" dirty="0"/>
              <a:t> di carattere ambientale, per supportare le </a:t>
            </a:r>
            <a:r>
              <a:rPr lang="it-IT" dirty="0" smtClean="0"/>
              <a:t>politiche. (Direttiva del 2007 recepita nel 2010)</a:t>
            </a:r>
            <a:endParaRPr lang="it-IT" dirty="0"/>
          </a:p>
          <a:p>
            <a:endParaRPr lang="it-IT" sz="1600" dirty="0" smtClean="0">
              <a:solidFill>
                <a:srgbClr val="505150"/>
              </a:solidFill>
            </a:endParaRPr>
          </a:p>
          <a:p>
            <a:endParaRPr lang="it-IT" sz="1600" dirty="0">
              <a:solidFill>
                <a:srgbClr val="505150"/>
              </a:solidFill>
            </a:endParaRPr>
          </a:p>
          <a:p>
            <a:endParaRPr lang="it-IT" sz="16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7F142A"/>
                </a:solidFill>
              </a:rPr>
              <a:t>Quadro normativo italiano </a:t>
            </a:r>
            <a:r>
              <a:rPr lang="it-IT" sz="2400" dirty="0" smtClean="0">
                <a:solidFill>
                  <a:srgbClr val="7F142A"/>
                </a:solidFill>
              </a:rPr>
              <a:t>ed Europeo</a:t>
            </a:r>
            <a:endParaRPr lang="it-IT" sz="2400" dirty="0">
              <a:solidFill>
                <a:srgbClr val="7F142A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37538"/>
            <a:ext cx="7643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L’Istat è coinvolto nelle categorie tematiche delle Unità Amministrative (</a:t>
            </a:r>
            <a:r>
              <a:rPr lang="it-IT" sz="2000" dirty="0" err="1"/>
              <a:t>Annex</a:t>
            </a:r>
            <a:r>
              <a:rPr lang="it-IT" sz="2000" dirty="0"/>
              <a:t> I) e Unità Statistiche (</a:t>
            </a:r>
            <a:r>
              <a:rPr lang="it-IT" sz="2000" dirty="0" err="1"/>
              <a:t>Annex</a:t>
            </a:r>
            <a:r>
              <a:rPr lang="it-IT" sz="2000" dirty="0"/>
              <a:t> III)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Il modello dei dati INSPIRE per le UA  è diverso da quello Istat, in particolare per le </a:t>
            </a:r>
            <a:r>
              <a:rPr lang="it-IT" sz="2000" dirty="0" smtClean="0"/>
              <a:t>geometrie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La conversione dei dati Istat nel modello INSPIRE  è stata realizzata con delle routine di ETL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E’ stato prodotto un </a:t>
            </a:r>
            <a:r>
              <a:rPr lang="it-IT" sz="2000" dirty="0" err="1"/>
              <a:t>geodatabase</a:t>
            </a:r>
            <a:r>
              <a:rPr lang="it-IT" sz="2000" dirty="0"/>
              <a:t> secondo lo schema INSPIRE e su questo sono </a:t>
            </a:r>
            <a:r>
              <a:rPr lang="it-IT" sz="2000" dirty="0" smtClean="0"/>
              <a:t>in fase di test i </a:t>
            </a:r>
            <a:r>
              <a:rPr lang="it-IT" sz="2000" dirty="0"/>
              <a:t>servizi di </a:t>
            </a:r>
            <a:r>
              <a:rPr lang="it-IT" sz="2000" dirty="0" smtClean="0"/>
              <a:t>INSPIRE </a:t>
            </a:r>
            <a:r>
              <a:rPr lang="it-IT" sz="2000" i="1" dirty="0" err="1" smtClean="0"/>
              <a:t>viewing</a:t>
            </a:r>
            <a:endParaRPr lang="it-IT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Sono stati realizzati i metadati per i servizi di </a:t>
            </a:r>
            <a:r>
              <a:rPr lang="it-IT" sz="2000" i="1" dirty="0" smtClean="0"/>
              <a:t>download</a:t>
            </a:r>
          </a:p>
          <a:p>
            <a:endParaRPr lang="it-IT" sz="1600" dirty="0" smtClean="0">
              <a:solidFill>
                <a:srgbClr val="505150"/>
              </a:solidFill>
            </a:endParaRPr>
          </a:p>
          <a:p>
            <a:endParaRPr lang="it-IT" sz="1600" dirty="0">
              <a:solidFill>
                <a:srgbClr val="505150"/>
              </a:solidFill>
            </a:endParaRPr>
          </a:p>
          <a:p>
            <a:endParaRPr lang="it-IT" sz="1600" dirty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7F142A"/>
                </a:solidFill>
              </a:rPr>
              <a:t>L’adesione alla direttiva INSPIRE</a:t>
            </a:r>
            <a:endParaRPr lang="it-IT" sz="2400" dirty="0">
              <a:solidFill>
                <a:srgbClr val="7F142A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308963"/>
            <a:ext cx="764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</a:t>
            </a:r>
            <a:r>
              <a:rPr lang="it-IT" sz="1000" dirty="0" err="1">
                <a:solidFill>
                  <a:srgbClr val="7F7F7F"/>
                </a:solidFill>
              </a:rPr>
              <a:t>GeoPortale</a:t>
            </a:r>
            <a:r>
              <a:rPr lang="it-IT" sz="1000" dirty="0">
                <a:solidFill>
                  <a:srgbClr val="7F7F7F"/>
                </a:solidFill>
              </a:rPr>
              <a:t> </a:t>
            </a:r>
            <a:r>
              <a:rPr lang="it-IT" sz="1000" dirty="0" smtClean="0">
                <a:solidFill>
                  <a:srgbClr val="7F7F7F"/>
                </a:solidFill>
              </a:rPr>
              <a:t>dell’Istat: un </a:t>
            </a:r>
            <a:r>
              <a:rPr lang="it-IT" sz="1000" dirty="0">
                <a:solidFill>
                  <a:srgbClr val="7F7F7F"/>
                </a:solidFill>
              </a:rPr>
              <a:t>punto di accesso unificato all’informazione statistica </a:t>
            </a:r>
            <a:r>
              <a:rPr lang="it-IT" sz="1000" dirty="0" err="1" smtClean="0">
                <a:solidFill>
                  <a:srgbClr val="7F7F7F"/>
                </a:solidFill>
              </a:rPr>
              <a:t>georiferita</a:t>
            </a:r>
            <a:endParaRPr lang="it-IT" sz="1000" dirty="0" smtClean="0">
              <a:solidFill>
                <a:srgbClr val="7F7F7F"/>
              </a:solidFill>
            </a:endParaRPr>
          </a:p>
          <a:p>
            <a:r>
              <a:rPr lang="it-IT" sz="1000" dirty="0" smtClean="0">
                <a:solidFill>
                  <a:srgbClr val="7F7F7F"/>
                </a:solidFill>
              </a:rPr>
              <a:t>Pina Grazia </a:t>
            </a:r>
            <a:r>
              <a:rPr lang="it-IT" sz="1000" dirty="0" err="1" smtClean="0">
                <a:solidFill>
                  <a:srgbClr val="7F7F7F"/>
                </a:solidFill>
              </a:rPr>
              <a:t>Ticca</a:t>
            </a:r>
            <a:r>
              <a:rPr lang="it-IT" sz="1000" dirty="0" smtClean="0">
                <a:solidFill>
                  <a:srgbClr val="7F7F7F"/>
                </a:solidFill>
              </a:rPr>
              <a:t> </a:t>
            </a:r>
            <a:r>
              <a:rPr lang="it-IT" sz="1000" baseline="0" dirty="0" smtClean="0">
                <a:solidFill>
                  <a:srgbClr val="7F7F7F"/>
                </a:solidFill>
              </a:rPr>
              <a:t>– Roma </a:t>
            </a:r>
            <a:r>
              <a:rPr lang="it-IT" sz="1000" baseline="0" dirty="0" err="1" smtClean="0">
                <a:solidFill>
                  <a:srgbClr val="7F7F7F"/>
                </a:solidFill>
              </a:rPr>
              <a:t>ForumPA</a:t>
            </a:r>
            <a:r>
              <a:rPr lang="it-IT" sz="1000" baseline="0" dirty="0" smtClean="0">
                <a:solidFill>
                  <a:srgbClr val="7F7F7F"/>
                </a:solidFill>
              </a:rPr>
              <a:t>, 25 Maggio 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0A1D6-52DE-416A-9BAC-FD73A4985CF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58f2efd-82a8-4ecf-b395-8c25e928921d"/>
  </ds:schemaRefs>
</ds:datastoreItem>
</file>

<file path=customXml/itemProps2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848</Words>
  <Application>Microsoft Office PowerPoint</Application>
  <PresentationFormat>Presentazione su schermo (4:3)</PresentationFormat>
  <Paragraphs>151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pgticca</cp:lastModifiedBy>
  <cp:revision>83</cp:revision>
  <dcterms:created xsi:type="dcterms:W3CDTF">2012-12-11T11:00:35Z</dcterms:created>
  <dcterms:modified xsi:type="dcterms:W3CDTF">2017-05-25T12:16:00Z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