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drawings/drawing1.xml" ContentType="application/vnd.openxmlformats-officedocument.drawingml.chartshapes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notesSlides/notesSlide17.xml" ContentType="application/vnd.openxmlformats-officedocument.presentationml.notesSl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8.xml" ContentType="application/vnd.openxmlformats-officedocument.presentationml.notesSlide+xml"/>
  <Override PartName="/ppt/charts/chart9.xml" ContentType="application/vnd.openxmlformats-officedocument.drawingml.chart+xml"/>
  <Override PartName="/ppt/notesSlides/notesSlide19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20.xml" ContentType="application/vnd.openxmlformats-officedocument.presentationml.notesSlide+xml"/>
  <Override PartName="/ppt/charts/chart12.xml" ContentType="application/vnd.openxmlformats-officedocument.drawingml.chart+xml"/>
  <Override PartName="/ppt/notesSlides/notesSlide21.xml" ContentType="application/vnd.openxmlformats-officedocument.presentationml.notesSlide+xml"/>
  <Override PartName="/ppt/charts/chart13.xml" ContentType="application/vnd.openxmlformats-officedocument.drawingml.chart+xml"/>
  <Override PartName="/ppt/drawings/drawing2.xml" ContentType="application/vnd.openxmlformats-officedocument.drawingml.chartshape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78" r:id="rId4"/>
    <p:sldId id="281" r:id="rId5"/>
    <p:sldId id="280" r:id="rId6"/>
    <p:sldId id="267" r:id="rId7"/>
    <p:sldId id="266" r:id="rId8"/>
    <p:sldId id="261" r:id="rId9"/>
    <p:sldId id="262" r:id="rId10"/>
    <p:sldId id="263" r:id="rId11"/>
    <p:sldId id="264" r:id="rId12"/>
    <p:sldId id="265" r:id="rId13"/>
    <p:sldId id="268" r:id="rId14"/>
    <p:sldId id="282" r:id="rId15"/>
    <p:sldId id="269" r:id="rId16"/>
    <p:sldId id="286" r:id="rId17"/>
    <p:sldId id="287" r:id="rId18"/>
    <p:sldId id="272" r:id="rId19"/>
    <p:sldId id="288" r:id="rId20"/>
    <p:sldId id="273" r:id="rId21"/>
    <p:sldId id="289" r:id="rId22"/>
    <p:sldId id="290" r:id="rId23"/>
    <p:sldId id="274" r:id="rId24"/>
    <p:sldId id="275" r:id="rId25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0000"/>
    <a:srgbClr val="4949C3"/>
    <a:srgbClr val="CA0A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78"/>
      </p:cViewPr>
      <p:guideLst>
        <p:guide orient="horz" pos="516"/>
        <p:guide pos="2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7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G:\Censimenti%202011\Industria%20e%20servizi\Diffusione\Report%20Umbria\14-03-18%20-%20figure%20cap%20ivalcis%20Umbri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/>
              <a:t>Provincia di Perugia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1"/>
            <c:bubble3D val="0"/>
            <c:spPr>
              <a:solidFill>
                <a:srgbClr val="4949C3"/>
              </a:solidFill>
            </c:spPr>
          </c:dPt>
          <c:dLbls>
            <c:dLbl>
              <c:idx val="0"/>
              <c:spPr>
                <a:scene3d>
                  <a:camera prst="orthographicFront"/>
                  <a:lightRig rig="threePt" dir="t"/>
                </a:scene3d>
                <a:sp3d>
                  <a:bevelB/>
                </a:sp3d>
              </c:spPr>
              <c:txPr>
                <a:bodyPr/>
                <a:lstStyle/>
                <a:p>
                  <a:pPr>
                    <a:defRPr b="1"/>
                  </a:pPr>
                  <a:endParaRPr lang="it-IT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509744247470192E-2"/>
                  <c:y val="0.24745683451701231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2.5097995816341978E-2"/>
                  <c:y val="4.7457475112851671E-2"/>
                </c:manualLayout>
              </c:layout>
              <c:spPr>
                <a:scene3d>
                  <a:camera prst="orthographicFront"/>
                  <a:lightRig rig="threePt" dir="t"/>
                </a:scene3d>
                <a:sp3d>
                  <a:bevelB/>
                </a:sp3d>
              </c:spPr>
              <c:txPr>
                <a:bodyPr/>
                <a:lstStyle/>
                <a:p>
                  <a:pPr>
                    <a:defRPr b="1"/>
                  </a:pPr>
                  <a:endParaRPr lang="it-IT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431347594396626"/>
                  <c:y val="5.7626934065605588E-2"/>
                </c:manualLayout>
              </c:layout>
              <c:tx>
                <c:rich>
                  <a:bodyPr/>
                  <a:lstStyle/>
                  <a:p>
                    <a:r>
                      <a:rPr lang="en-US" dirty="0" err="1" smtClean="0"/>
                      <a:t>Rileva-tori</a:t>
                    </a:r>
                    <a:r>
                      <a:rPr lang="en-US" dirty="0"/>
                      <a:t>; 12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spPr>
              <a:scene3d>
                <a:camera prst="orthographicFront"/>
                <a:lightRig rig="threePt" dir="t"/>
              </a:scene3d>
              <a:sp3d>
                <a:bevelB/>
              </a:sp3d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Web</c:v>
                </c:pt>
                <c:pt idx="1">
                  <c:v>Uffici postali</c:v>
                </c:pt>
                <c:pt idx="2">
                  <c:v>UPC</c:v>
                </c:pt>
                <c:pt idx="3">
                  <c:v>Rilevatori</c:v>
                </c:pt>
              </c:strCache>
            </c:strRef>
          </c:cat>
          <c:val>
            <c:numRef>
              <c:f>Foglio1!$B$2:$B$5</c:f>
              <c:numCache>
                <c:formatCode>0</c:formatCode>
                <c:ptCount val="4"/>
                <c:pt idx="0">
                  <c:v>65.900000000000006</c:v>
                </c:pt>
                <c:pt idx="1">
                  <c:v>14.1</c:v>
                </c:pt>
                <c:pt idx="2" formatCode="General">
                  <c:v>8</c:v>
                </c:pt>
                <c:pt idx="3" formatCode="General">
                  <c:v>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600"/>
      </a:pPr>
      <a:endParaRPr lang="it-IT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Imprese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7.4'!$B$18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7.4'!$A$19:$A$25</c:f>
              <c:strCache>
                <c:ptCount val="7"/>
                <c:pt idx="0">
                  <c:v>1.Proprietà contr. Gest.</c:v>
                </c:pt>
                <c:pt idx="1">
                  <c:v>2. Risorse umane</c:v>
                </c:pt>
                <c:pt idx="2">
                  <c:v>3. Relazioni dell'impresa</c:v>
                </c:pt>
                <c:pt idx="3">
                  <c:v>4. Mercato</c:v>
                </c:pt>
                <c:pt idx="4">
                  <c:v>5. Innovazione</c:v>
                </c:pt>
                <c:pt idx="5">
                  <c:v>6. Finanza</c:v>
                </c:pt>
                <c:pt idx="6">
                  <c:v>7. Internaz. Prod.</c:v>
                </c:pt>
              </c:strCache>
            </c:strRef>
          </c:cat>
          <c:val>
            <c:numRef>
              <c:f>'figura 7.4'!$B$19:$B$25</c:f>
              <c:numCache>
                <c:formatCode>0.0</c:formatCode>
                <c:ptCount val="7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'figura 7.4'!$C$18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7.4'!$A$19:$A$25</c:f>
              <c:strCache>
                <c:ptCount val="7"/>
                <c:pt idx="0">
                  <c:v>1.Proprietà contr. Gest.</c:v>
                </c:pt>
                <c:pt idx="1">
                  <c:v>2. Risorse umane</c:v>
                </c:pt>
                <c:pt idx="2">
                  <c:v>3. Relazioni dell'impresa</c:v>
                </c:pt>
                <c:pt idx="3">
                  <c:v>4. Mercato</c:v>
                </c:pt>
                <c:pt idx="4">
                  <c:v>5. Innovazione</c:v>
                </c:pt>
                <c:pt idx="5">
                  <c:v>6. Finanza</c:v>
                </c:pt>
                <c:pt idx="6">
                  <c:v>7. Internaz. Prod.</c:v>
                </c:pt>
              </c:strCache>
            </c:strRef>
          </c:cat>
          <c:val>
            <c:numRef>
              <c:f>'figura 7.4'!$C$19:$C$25</c:f>
              <c:numCache>
                <c:formatCode>0.0</c:formatCode>
                <c:ptCount val="7"/>
                <c:pt idx="0">
                  <c:v>4.4660194174757279</c:v>
                </c:pt>
                <c:pt idx="1">
                  <c:v>4.5048543689320359</c:v>
                </c:pt>
                <c:pt idx="2">
                  <c:v>3.5339805825242734</c:v>
                </c:pt>
                <c:pt idx="3">
                  <c:v>4.3203883495145625</c:v>
                </c:pt>
                <c:pt idx="4">
                  <c:v>4.3980582524271847</c:v>
                </c:pt>
                <c:pt idx="5">
                  <c:v>4.2718446601941782</c:v>
                </c:pt>
                <c:pt idx="6">
                  <c:v>4.3786407766990294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11744"/>
        <c:axId val="100917632"/>
      </c:barChart>
      <c:catAx>
        <c:axId val="100911744"/>
        <c:scaling>
          <c:orientation val="minMax"/>
        </c:scaling>
        <c:delete val="0"/>
        <c:axPos val="l"/>
        <c:majorTickMark val="none"/>
        <c:minorTickMark val="none"/>
        <c:tickLblPos val="nextTo"/>
        <c:crossAx val="100917632"/>
        <c:crosses val="autoZero"/>
        <c:auto val="1"/>
        <c:lblAlgn val="ctr"/>
        <c:lblOffset val="100"/>
        <c:noMultiLvlLbl val="0"/>
      </c:catAx>
      <c:valAx>
        <c:axId val="100917632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100911744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Non profit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7.4'!$F$18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7.4'!$E$19:$E$24</c:f>
              <c:strCache>
                <c:ptCount val="6"/>
                <c:pt idx="0">
                  <c:v>1. Stato di attività</c:v>
                </c:pt>
                <c:pt idx="1">
                  <c:v>2. Struttura organizz.</c:v>
                </c:pt>
                <c:pt idx="2">
                  <c:v>3. Risorse umane</c:v>
                </c:pt>
                <c:pt idx="3">
                  <c:v>4. Risorse economiche</c:v>
                </c:pt>
                <c:pt idx="4">
                  <c:v>5. Attività</c:v>
                </c:pt>
                <c:pt idx="5">
                  <c:v>6. Struttura terr. : UL</c:v>
                </c:pt>
              </c:strCache>
            </c:strRef>
          </c:cat>
          <c:val>
            <c:numRef>
              <c:f>'figura 7.4'!$F$19:$F$24</c:f>
              <c:numCache>
                <c:formatCode>0.0</c:formatCode>
                <c:ptCount val="6"/>
                <c:pt idx="0">
                  <c:v>5</c:v>
                </c:pt>
                <c:pt idx="1">
                  <c:v>4.5</c:v>
                </c:pt>
                <c:pt idx="2">
                  <c:v>4.5</c:v>
                </c:pt>
                <c:pt idx="3">
                  <c:v>4.5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'figura 7.4'!$G$18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7.4'!$E$19:$E$24</c:f>
              <c:strCache>
                <c:ptCount val="6"/>
                <c:pt idx="0">
                  <c:v>1. Stato di attività</c:v>
                </c:pt>
                <c:pt idx="1">
                  <c:v>2. Struttura organizz.</c:v>
                </c:pt>
                <c:pt idx="2">
                  <c:v>3. Risorse umane</c:v>
                </c:pt>
                <c:pt idx="3">
                  <c:v>4. Risorse economiche</c:v>
                </c:pt>
                <c:pt idx="4">
                  <c:v>5. Attività</c:v>
                </c:pt>
                <c:pt idx="5">
                  <c:v>6. Struttura terr. : UL</c:v>
                </c:pt>
              </c:strCache>
            </c:strRef>
          </c:cat>
          <c:val>
            <c:numRef>
              <c:f>'figura 7.4'!$G$19:$G$24</c:f>
              <c:numCache>
                <c:formatCode>0.0</c:formatCode>
                <c:ptCount val="6"/>
                <c:pt idx="0">
                  <c:v>4.8349514563106775</c:v>
                </c:pt>
                <c:pt idx="1">
                  <c:v>4.2718446601941782</c:v>
                </c:pt>
                <c:pt idx="2">
                  <c:v>3.8543689320388324</c:v>
                </c:pt>
                <c:pt idx="3">
                  <c:v>3.970873786407767</c:v>
                </c:pt>
                <c:pt idx="4">
                  <c:v>4.70873786407767</c:v>
                </c:pt>
                <c:pt idx="5">
                  <c:v>4.4951456310679605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955264"/>
        <c:axId val="100956800"/>
      </c:barChart>
      <c:catAx>
        <c:axId val="100955264"/>
        <c:scaling>
          <c:orientation val="minMax"/>
        </c:scaling>
        <c:delete val="0"/>
        <c:axPos val="l"/>
        <c:majorTickMark val="none"/>
        <c:minorTickMark val="none"/>
        <c:tickLblPos val="nextTo"/>
        <c:crossAx val="100956800"/>
        <c:crosses val="autoZero"/>
        <c:auto val="1"/>
        <c:lblAlgn val="ctr"/>
        <c:lblOffset val="100"/>
        <c:noMultiLvlLbl val="0"/>
      </c:catAx>
      <c:valAx>
        <c:axId val="100956800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100955264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cat>
            <c:strRef>
              <c:f>Foglio1!$A$2:$A$9</c:f>
              <c:strCache>
                <c:ptCount val="8"/>
                <c:pt idx="0">
                  <c:v>Manuale di istruzioni </c:v>
                </c:pt>
                <c:pt idx="1">
                  <c:v>Manuale SGR </c:v>
                </c:pt>
                <c:pt idx="2">
                  <c:v>Slide di spiegazione </c:v>
                </c:pt>
                <c:pt idx="3">
                  <c:v>Circolari e informative </c:v>
                </c:pt>
                <c:pt idx="4">
                  <c:v>Newsletter</c:v>
                </c:pt>
                <c:pt idx="5">
                  <c:v>Valutazione complessiva</c:v>
                </c:pt>
                <c:pt idx="6">
                  <c:v>Guida alla compilazione 
questionario
imprese</c:v>
                </c:pt>
                <c:pt idx="7">
                  <c:v>Guida alla compilazione 
questionario
non profit</c:v>
                </c:pt>
              </c:strCache>
            </c:strRef>
          </c:cat>
          <c:val>
            <c:numRef>
              <c:f>Foglio1!$B$2:$B$9</c:f>
              <c:numCache>
                <c:formatCode>General</c:formatCode>
                <c:ptCount val="8"/>
                <c:pt idx="0">
                  <c:v>4.5</c:v>
                </c:pt>
                <c:pt idx="1">
                  <c:v>4.5</c:v>
                </c:pt>
                <c:pt idx="2">
                  <c:v>4.5</c:v>
                </c:pt>
                <c:pt idx="3">
                  <c:v>4.5</c:v>
                </c:pt>
                <c:pt idx="4">
                  <c:v>4.5</c:v>
                </c:pt>
                <c:pt idx="5">
                  <c:v>4.4000000000000004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cat>
            <c:strRef>
              <c:f>Foglio1!$A$2:$A$9</c:f>
              <c:strCache>
                <c:ptCount val="8"/>
                <c:pt idx="0">
                  <c:v>Manuale di istruzioni </c:v>
                </c:pt>
                <c:pt idx="1">
                  <c:v>Manuale SGR </c:v>
                </c:pt>
                <c:pt idx="2">
                  <c:v>Slide di spiegazione </c:v>
                </c:pt>
                <c:pt idx="3">
                  <c:v>Circolari e informative </c:v>
                </c:pt>
                <c:pt idx="4">
                  <c:v>Newsletter</c:v>
                </c:pt>
                <c:pt idx="5">
                  <c:v>Valutazione complessiva</c:v>
                </c:pt>
                <c:pt idx="6">
                  <c:v>Guida alla compilazione 
questionario
imprese</c:v>
                </c:pt>
                <c:pt idx="7">
                  <c:v>Guida alla compilazione 
questionario
non profit</c:v>
                </c:pt>
              </c:strCache>
            </c:strRef>
          </c:cat>
          <c:val>
            <c:numRef>
              <c:f>Foglio1!$C$2:$C$9</c:f>
              <c:numCache>
                <c:formatCode>General</c:formatCode>
                <c:ptCount val="8"/>
                <c:pt idx="0">
                  <c:v>4.9000000000000004</c:v>
                </c:pt>
                <c:pt idx="1">
                  <c:v>4.8</c:v>
                </c:pt>
                <c:pt idx="2">
                  <c:v>4.5999999999999996</c:v>
                </c:pt>
                <c:pt idx="3">
                  <c:v>4.9000000000000004</c:v>
                </c:pt>
                <c:pt idx="4">
                  <c:v>4.8</c:v>
                </c:pt>
                <c:pt idx="5">
                  <c:v>4.7</c:v>
                </c:pt>
                <c:pt idx="6">
                  <c:v>4.4000000000000004</c:v>
                </c:pt>
                <c:pt idx="7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714496"/>
        <c:axId val="112716032"/>
      </c:barChart>
      <c:catAx>
        <c:axId val="11271449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it-IT"/>
          </a:p>
        </c:txPr>
        <c:crossAx val="112716032"/>
        <c:crosses val="autoZero"/>
        <c:auto val="1"/>
        <c:lblAlgn val="ctr"/>
        <c:lblOffset val="100"/>
        <c:noMultiLvlLbl val="0"/>
      </c:catAx>
      <c:valAx>
        <c:axId val="112716032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271449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425377296587918"/>
          <c:y val="0.90645693897637758"/>
          <c:w val="0.75232562335958253"/>
          <c:h val="7.479306102362225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1072199646117304E-2"/>
          <c:y val="4.2815170315326591E-2"/>
          <c:w val="0.93249467540872855"/>
          <c:h val="0.6518205725876443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dkEdge"/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Foglio1!$A$2:$A$10</c:f>
              <c:strCache>
                <c:ptCount val="9"/>
                <c:pt idx="0">
                  <c:v>Valutazione 
complessiva</c:v>
                </c:pt>
                <c:pt idx="1">
                  <c:v>Gestione rete </c:v>
                </c:pt>
                <c:pt idx="2">
                  <c:v>Funzione 
Data entry </c:v>
                </c:pt>
                <c:pt idx="3">
                  <c:v>Funzione 
Plichi inesitati </c:v>
                </c:pt>
                <c:pt idx="4">
                  <c:v>Rapporti 
riassuntivi </c:v>
                </c:pt>
                <c:pt idx="5">
                  <c:v>Funzione Check </c:v>
                </c:pt>
                <c:pt idx="6">
                  <c:v>Funzione 
Validazione </c:v>
                </c:pt>
                <c:pt idx="7">
                  <c:v>Funzione 
Gestione 
diffida </c:v>
                </c:pt>
                <c:pt idx="8">
                  <c:v>Funzione 
Rendicontazione </c:v>
                </c:pt>
              </c:strCache>
            </c:strRef>
          </c:cat>
          <c:val>
            <c:numRef>
              <c:f>Foglio1!$B$2:$B$10</c:f>
              <c:numCache>
                <c:formatCode>General</c:formatCode>
                <c:ptCount val="9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4.5</c:v>
                </c:pt>
                <c:pt idx="6">
                  <c:v>4.5</c:v>
                </c:pt>
                <c:pt idx="7">
                  <c:v>4.5</c:v>
                </c:pt>
                <c:pt idx="8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softEdge"/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Foglio1!$A$2:$A$10</c:f>
              <c:strCache>
                <c:ptCount val="9"/>
                <c:pt idx="0">
                  <c:v>Valutazione 
complessiva</c:v>
                </c:pt>
                <c:pt idx="1">
                  <c:v>Gestione rete </c:v>
                </c:pt>
                <c:pt idx="2">
                  <c:v>Funzione 
Data entry </c:v>
                </c:pt>
                <c:pt idx="3">
                  <c:v>Funzione 
Plichi inesitati </c:v>
                </c:pt>
                <c:pt idx="4">
                  <c:v>Rapporti 
riassuntivi </c:v>
                </c:pt>
                <c:pt idx="5">
                  <c:v>Funzione Check </c:v>
                </c:pt>
                <c:pt idx="6">
                  <c:v>Funzione 
Validazione </c:v>
                </c:pt>
                <c:pt idx="7">
                  <c:v>Funzione 
Gestione 
diffida </c:v>
                </c:pt>
                <c:pt idx="8">
                  <c:v>Funzione 
Rendicontazione </c:v>
                </c:pt>
              </c:strCache>
            </c:strRef>
          </c:cat>
          <c:val>
            <c:numRef>
              <c:f>Foglio1!$C$2:$C$10</c:f>
              <c:numCache>
                <c:formatCode>General</c:formatCode>
                <c:ptCount val="9"/>
                <c:pt idx="0">
                  <c:v>4.9000000000000004</c:v>
                </c:pt>
                <c:pt idx="1">
                  <c:v>5</c:v>
                </c:pt>
                <c:pt idx="2">
                  <c:v>4.7</c:v>
                </c:pt>
                <c:pt idx="3">
                  <c:v>4.5</c:v>
                </c:pt>
                <c:pt idx="4">
                  <c:v>4.7</c:v>
                </c:pt>
                <c:pt idx="5">
                  <c:v>4.7</c:v>
                </c:pt>
                <c:pt idx="6">
                  <c:v>4.8</c:v>
                </c:pt>
                <c:pt idx="7">
                  <c:v>4.7</c:v>
                </c:pt>
                <c:pt idx="8">
                  <c:v>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759936"/>
        <c:axId val="112761472"/>
      </c:barChart>
      <c:catAx>
        <c:axId val="1127599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it-IT"/>
          </a:p>
        </c:txPr>
        <c:crossAx val="112761472"/>
        <c:crosses val="autoZero"/>
        <c:auto val="1"/>
        <c:lblAlgn val="ctr"/>
        <c:lblOffset val="100"/>
        <c:noMultiLvlLbl val="0"/>
      </c:catAx>
      <c:valAx>
        <c:axId val="112761472"/>
        <c:scaling>
          <c:orientation val="minMax"/>
          <c:min val="0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275993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2529028521176383"/>
          <c:y val="0.88492119040286688"/>
          <c:w val="0.7523256233595832"/>
          <c:h val="7.4793061023622306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/>
              <a:t>Umbria</a:t>
            </a:r>
          </a:p>
        </c:rich>
      </c:tx>
      <c:layout>
        <c:manualLayout>
          <c:xMode val="edge"/>
          <c:yMode val="edge"/>
          <c:x val="2.3441462694667535E-2"/>
          <c:y val="7.2202193430623812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5674436249940502"/>
          <c:y val="0.12272775887566273"/>
          <c:w val="0.47147344064257668"/>
          <c:h val="0.80050195369513555"/>
        </c:manualLayout>
      </c:layout>
      <c:radarChart>
        <c:radarStyle val="marker"/>
        <c:varyColors val="0"/>
        <c:ser>
          <c:idx val="0"/>
          <c:order val="0"/>
          <c:spPr>
            <a:ln>
              <a:solidFill>
                <a:srgbClr val="C00000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5.4462947922605837E-2"/>
                  <c:y val="7.14894000278238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0257193290336354E-2"/>
                  <c:y val="7.659578574409690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514386580672708E-2"/>
                  <c:y val="-2.04255428650925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815431597420181E-2"/>
                  <c:y val="6.6383014311550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'figura 7.6'!$A$1:$A$4</c:f>
              <c:strCache>
                <c:ptCount val="4"/>
                <c:pt idx="0">
                  <c:v>Soddisfazione complessiva</c:v>
                </c:pt>
                <c:pt idx="1">
                  <c:v>Organizzazione</c:v>
                </c:pt>
                <c:pt idx="2">
                  <c:v>Innovazioni</c:v>
                </c:pt>
                <c:pt idx="3">
                  <c:v>Formazione</c:v>
                </c:pt>
              </c:strCache>
            </c:strRef>
          </c:cat>
          <c:val>
            <c:numRef>
              <c:f>'figura 7.6'!$B$1:$B$4</c:f>
              <c:numCache>
                <c:formatCode>0.0</c:formatCode>
                <c:ptCount val="4"/>
                <c:pt idx="0">
                  <c:v>5.25</c:v>
                </c:pt>
                <c:pt idx="1">
                  <c:v>5</c:v>
                </c:pt>
                <c:pt idx="2">
                  <c:v>4.9000000000000004</c:v>
                </c:pt>
                <c:pt idx="3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989568"/>
        <c:axId val="101400960"/>
      </c:radarChart>
      <c:catAx>
        <c:axId val="100989568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01400960"/>
        <c:crosses val="autoZero"/>
        <c:auto val="1"/>
        <c:lblAlgn val="ctr"/>
        <c:lblOffset val="100"/>
        <c:noMultiLvlLbl val="0"/>
      </c:catAx>
      <c:valAx>
        <c:axId val="101400960"/>
        <c:scaling>
          <c:orientation val="minMax"/>
          <c:min val="1"/>
        </c:scaling>
        <c:delete val="0"/>
        <c:axPos val="l"/>
        <c:majorGridlines/>
        <c:numFmt formatCode="0" sourceLinked="0"/>
        <c:majorTickMark val="cross"/>
        <c:minorTickMark val="none"/>
        <c:tickLblPos val="nextTo"/>
        <c:txPr>
          <a:bodyPr/>
          <a:lstStyle/>
          <a:p>
            <a:pPr>
              <a:defRPr sz="1050"/>
            </a:pPr>
            <a:endParaRPr lang="it-IT"/>
          </a:p>
        </c:txPr>
        <c:crossAx val="100989568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/>
              <a:t>Italia</a:t>
            </a:r>
          </a:p>
        </c:rich>
      </c:tx>
      <c:layout>
        <c:manualLayout>
          <c:xMode val="edge"/>
          <c:yMode val="edge"/>
          <c:x val="2.3441462694667542E-2"/>
          <c:y val="7.220219343062384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25674436249940502"/>
          <c:y val="0.12272775887566276"/>
          <c:w val="0.47147344064257668"/>
          <c:h val="0.80050195369513577"/>
        </c:manualLayout>
      </c:layout>
      <c:radarChart>
        <c:radarStyle val="marker"/>
        <c:varyColors val="0"/>
        <c:ser>
          <c:idx val="1"/>
          <c:order val="0"/>
          <c:spPr>
            <a:ln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0.11800305383231177"/>
                  <c:y val="4.20246811523968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008861059848295E-2"/>
                  <c:y val="9.16902134234111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4720141212941733E-2"/>
                  <c:y val="7.64085111861759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5.4462947922605434E-2"/>
                  <c:y val="6.8767660067558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'figura 7.6'!$E$1:$E$4</c:f>
              <c:strCache>
                <c:ptCount val="4"/>
                <c:pt idx="0">
                  <c:v>Soddisfazione complessiva</c:v>
                </c:pt>
                <c:pt idx="1">
                  <c:v>Organizzazione</c:v>
                </c:pt>
                <c:pt idx="2">
                  <c:v>Innovazioni</c:v>
                </c:pt>
                <c:pt idx="3">
                  <c:v>Formazione</c:v>
                </c:pt>
              </c:strCache>
            </c:strRef>
          </c:cat>
          <c:val>
            <c:numRef>
              <c:f>'figura 7.6'!$F$1:$F$4</c:f>
              <c:numCache>
                <c:formatCode>General</c:formatCode>
                <c:ptCount val="4"/>
                <c:pt idx="0">
                  <c:v>5.3</c:v>
                </c:pt>
                <c:pt idx="1">
                  <c:v>5.3</c:v>
                </c:pt>
                <c:pt idx="2">
                  <c:v>4.3</c:v>
                </c:pt>
                <c:pt idx="3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327232"/>
        <c:axId val="101328768"/>
      </c:radarChart>
      <c:catAx>
        <c:axId val="10132723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01328768"/>
        <c:crosses val="autoZero"/>
        <c:auto val="1"/>
        <c:lblAlgn val="ctr"/>
        <c:lblOffset val="100"/>
        <c:noMultiLvlLbl val="0"/>
      </c:catAx>
      <c:valAx>
        <c:axId val="101328768"/>
        <c:scaling>
          <c:orientation val="minMax"/>
          <c:min val="1"/>
        </c:scaling>
        <c:delete val="0"/>
        <c:axPos val="l"/>
        <c:majorGridlines/>
        <c:numFmt formatCode="0" sourceLinked="0"/>
        <c:majorTickMark val="cross"/>
        <c:minorTickMark val="none"/>
        <c:tickLblPos val="nextTo"/>
        <c:txPr>
          <a:bodyPr/>
          <a:lstStyle/>
          <a:p>
            <a:pPr>
              <a:defRPr sz="1000"/>
            </a:pPr>
            <a:endParaRPr lang="it-IT"/>
          </a:p>
        </c:txPr>
        <c:crossAx val="101327232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err="1"/>
              <a:t>Provincia</a:t>
            </a:r>
            <a:r>
              <a:rPr lang="en-US" sz="2000" dirty="0"/>
              <a:t> </a:t>
            </a:r>
            <a:r>
              <a:rPr lang="en-US" sz="2000" dirty="0" err="1"/>
              <a:t>di</a:t>
            </a:r>
            <a:r>
              <a:rPr lang="en-US" sz="2000" dirty="0"/>
              <a:t> Terni</a:t>
            </a:r>
          </a:p>
        </c:rich>
      </c:tx>
      <c:layout>
        <c:manualLayout>
          <c:xMode val="edge"/>
          <c:yMode val="edge"/>
          <c:x val="0.19472981612259679"/>
          <c:y val="1.6949098254589883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580000"/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600" b="1"/>
                  </a:pPr>
                  <a:endParaRPr lang="it-IT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4509744247470192E-2"/>
                  <c:y val="0.24745683451701242"/>
                </c:manualLayout>
              </c:layout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744989540854893E-3"/>
                  <c:y val="6.4406573367441586E-2"/>
                </c:manualLayout>
              </c:layout>
              <c:spPr/>
              <c:txPr>
                <a:bodyPr/>
                <a:lstStyle/>
                <a:p>
                  <a:pPr>
                    <a:defRPr sz="1600" b="1"/>
                  </a:pPr>
                  <a:endParaRPr lang="it-IT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4431347594396626"/>
                  <c:y val="5.7626934065605609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 err="1" smtClean="0"/>
                      <a:t>Rileva-tori</a:t>
                    </a:r>
                    <a:r>
                      <a:rPr lang="en-US" sz="1600" dirty="0"/>
                      <a:t>; 12</a:t>
                    </a:r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Web</c:v>
                </c:pt>
                <c:pt idx="1">
                  <c:v>Uffici postali</c:v>
                </c:pt>
                <c:pt idx="2">
                  <c:v>UPC</c:v>
                </c:pt>
                <c:pt idx="3">
                  <c:v>Rilevatori</c:v>
                </c:pt>
              </c:strCache>
            </c:strRef>
          </c:cat>
          <c:val>
            <c:numRef>
              <c:f>Foglio1!$B$2:$B$5</c:f>
              <c:numCache>
                <c:formatCode>0</c:formatCode>
                <c:ptCount val="4"/>
                <c:pt idx="0">
                  <c:v>53.2</c:v>
                </c:pt>
                <c:pt idx="1">
                  <c:v>9.8000000000000007</c:v>
                </c:pt>
                <c:pt idx="2">
                  <c:v>25.1</c:v>
                </c:pt>
                <c:pt idx="3">
                  <c:v>11.9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Grado soddisfazione per le rilevazioni</a:t>
            </a:r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7.1'!$B$1</c:f>
              <c:strCache>
                <c:ptCount val="1"/>
                <c:pt idx="0">
                  <c:v>Imprese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'figura 7.1'!$A$2:$A$4</c:f>
              <c:strCache>
                <c:ptCount val="3"/>
                <c:pt idx="0">
                  <c:v>Umbria</c:v>
                </c:pt>
                <c:pt idx="1">
                  <c:v>Centro</c:v>
                </c:pt>
                <c:pt idx="2">
                  <c:v>Italia</c:v>
                </c:pt>
              </c:strCache>
            </c:strRef>
          </c:cat>
          <c:val>
            <c:numRef>
              <c:f>'figura 7.1'!$B$2:$B$4</c:f>
              <c:numCache>
                <c:formatCode>0.0</c:formatCode>
                <c:ptCount val="3"/>
                <c:pt idx="0">
                  <c:v>5.5</c:v>
                </c:pt>
                <c:pt idx="1">
                  <c:v>5.5</c:v>
                </c:pt>
                <c:pt idx="2">
                  <c:v>5.37</c:v>
                </c:pt>
              </c:numCache>
            </c:numRef>
          </c:val>
        </c:ser>
        <c:ser>
          <c:idx val="1"/>
          <c:order val="1"/>
          <c:tx>
            <c:strRef>
              <c:f>'figura 7.1'!$C$1</c:f>
              <c:strCache>
                <c:ptCount val="1"/>
                <c:pt idx="0">
                  <c:v>Non profit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cat>
            <c:strRef>
              <c:f>'figura 7.1'!$A$2:$A$4</c:f>
              <c:strCache>
                <c:ptCount val="3"/>
                <c:pt idx="0">
                  <c:v>Umbria</c:v>
                </c:pt>
                <c:pt idx="1">
                  <c:v>Centro</c:v>
                </c:pt>
                <c:pt idx="2">
                  <c:v>Italia</c:v>
                </c:pt>
              </c:strCache>
            </c:strRef>
          </c:cat>
          <c:val>
            <c:numRef>
              <c:f>'figura 7.1'!$C$2:$C$4</c:f>
              <c:numCache>
                <c:formatCode>0.0</c:formatCode>
                <c:ptCount val="3"/>
                <c:pt idx="0">
                  <c:v>5</c:v>
                </c:pt>
                <c:pt idx="1">
                  <c:v>5.0999999999999996</c:v>
                </c:pt>
                <c:pt idx="2">
                  <c:v>5.22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727680"/>
        <c:axId val="84729216"/>
      </c:barChart>
      <c:catAx>
        <c:axId val="84727680"/>
        <c:scaling>
          <c:orientation val="minMax"/>
        </c:scaling>
        <c:delete val="0"/>
        <c:axPos val="l"/>
        <c:majorTickMark val="none"/>
        <c:minorTickMark val="none"/>
        <c:tickLblPos val="nextTo"/>
        <c:crossAx val="84729216"/>
        <c:crosses val="autoZero"/>
        <c:auto val="1"/>
        <c:lblAlgn val="ctr"/>
        <c:lblOffset val="100"/>
        <c:noMultiLvlLbl val="0"/>
      </c:catAx>
      <c:valAx>
        <c:axId val="84729216"/>
        <c:scaling>
          <c:orientation val="minMax"/>
          <c:max val="6"/>
          <c:min val="1"/>
        </c:scaling>
        <c:delete val="0"/>
        <c:axPos val="b"/>
        <c:majorGridlines/>
        <c:numFmt formatCode="0.0" sourceLinked="1"/>
        <c:majorTickMark val="none"/>
        <c:minorTickMark val="none"/>
        <c:tickLblPos val="nextTo"/>
        <c:crossAx val="84727680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Grado soddisfazione per il personale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'figura 7.1'!$F$2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7.1'!$G$1:$K$1</c:f>
              <c:strCache>
                <c:ptCount val="5"/>
                <c:pt idx="0">
                  <c:v>Rilevatori interni</c:v>
                </c:pt>
                <c:pt idx="1">
                  <c:v>Rilevatori esterni</c:v>
                </c:pt>
                <c:pt idx="2">
                  <c:v>Coordinatori</c:v>
                </c:pt>
                <c:pt idx="3">
                  <c:v>Back office</c:v>
                </c:pt>
                <c:pt idx="4">
                  <c:v>Altro</c:v>
                </c:pt>
              </c:strCache>
            </c:strRef>
          </c:cat>
          <c:val>
            <c:numRef>
              <c:f>'figura 7.1'!$G$2:$K$2</c:f>
              <c:numCache>
                <c:formatCode>0.0</c:formatCode>
                <c:ptCount val="5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</c:numCache>
            </c:numRef>
          </c:val>
        </c:ser>
        <c:ser>
          <c:idx val="1"/>
          <c:order val="1"/>
          <c:tx>
            <c:strRef>
              <c:f>'figura 7.1'!$F$3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7.1'!$G$1:$K$1</c:f>
              <c:strCache>
                <c:ptCount val="5"/>
                <c:pt idx="0">
                  <c:v>Rilevatori interni</c:v>
                </c:pt>
                <c:pt idx="1">
                  <c:v>Rilevatori esterni</c:v>
                </c:pt>
                <c:pt idx="2">
                  <c:v>Coordinatori</c:v>
                </c:pt>
                <c:pt idx="3">
                  <c:v>Back office</c:v>
                </c:pt>
                <c:pt idx="4">
                  <c:v>Altro</c:v>
                </c:pt>
              </c:strCache>
            </c:strRef>
          </c:cat>
          <c:val>
            <c:numRef>
              <c:f>'figura 7.1'!$G$3:$K$3</c:f>
              <c:numCache>
                <c:formatCode>0.0</c:formatCode>
                <c:ptCount val="5"/>
                <c:pt idx="0">
                  <c:v>4.375</c:v>
                </c:pt>
                <c:pt idx="1">
                  <c:v>4.906666666666669</c:v>
                </c:pt>
                <c:pt idx="2">
                  <c:v>4.7411764705882353</c:v>
                </c:pt>
                <c:pt idx="3">
                  <c:v>4.8</c:v>
                </c:pt>
                <c:pt idx="4">
                  <c:v>4.6140350877192926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779392"/>
        <c:axId val="84780928"/>
      </c:barChart>
      <c:catAx>
        <c:axId val="84779392"/>
        <c:scaling>
          <c:orientation val="minMax"/>
        </c:scaling>
        <c:delete val="0"/>
        <c:axPos val="b"/>
        <c:majorTickMark val="none"/>
        <c:minorTickMark val="none"/>
        <c:tickLblPos val="nextTo"/>
        <c:crossAx val="84780928"/>
        <c:crosses val="autoZero"/>
        <c:auto val="1"/>
        <c:lblAlgn val="ctr"/>
        <c:lblOffset val="100"/>
        <c:noMultiLvlLbl val="0"/>
      </c:catAx>
      <c:valAx>
        <c:axId val="84780928"/>
        <c:scaling>
          <c:orientation val="minMax"/>
          <c:max val="6"/>
          <c:min val="1"/>
        </c:scaling>
        <c:delete val="0"/>
        <c:axPos val="l"/>
        <c:majorGridlines/>
        <c:numFmt formatCode="0.0" sourceLinked="1"/>
        <c:majorTickMark val="none"/>
        <c:minorTickMark val="none"/>
        <c:tickLblPos val="nextTo"/>
        <c:crossAx val="84779392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  <a:scene3d>
                <a:camera prst="orthographicFront"/>
                <a:lightRig rig="morning" dir="t"/>
              </a:scene3d>
              <a:sp3d prstMaterial="dkEdge">
                <a:bevelT w="63500" h="63500"/>
              </a:sp3d>
            </c:spPr>
          </c:dPt>
          <c:cat>
            <c:strRef>
              <c:f>Foglio1!$A$2:$A$10</c:f>
              <c:strCache>
                <c:ptCount val="9"/>
                <c:pt idx="0">
                  <c:v>N.ro rilevatori interni</c:v>
                </c:pt>
                <c:pt idx="1">
                  <c:v>N.ro rilevatori esterni</c:v>
                </c:pt>
                <c:pt idx="2">
                  <c:v>N.ro coordinatori</c:v>
                </c:pt>
                <c:pt idx="3">
                  <c:v>Attività di back office</c:v>
                </c:pt>
                <c:pt idx="4">
                  <c:v>Organizzazione generale</c:v>
                </c:pt>
                <c:pt idx="5">
                  <c:v>Operazioni su campo</c:v>
                </c:pt>
                <c:pt idx="6">
                  <c:v>Processo lavorazione inesitati</c:v>
                </c:pt>
                <c:pt idx="7">
                  <c:v>Sportello di accettazione </c:v>
                </c:pt>
                <c:pt idx="8">
                  <c:v>Utilizzo della PEC</c:v>
                </c:pt>
              </c:strCache>
            </c:strRef>
          </c:cat>
          <c:val>
            <c:numRef>
              <c:f>Foglio1!$B$2:$B$10</c:f>
              <c:numCache>
                <c:formatCode>General</c:formatCode>
                <c:ptCount val="9"/>
                <c:pt idx="0">
                  <c:v>5.5</c:v>
                </c:pt>
                <c:pt idx="1">
                  <c:v>5.5</c:v>
                </c:pt>
                <c:pt idx="2">
                  <c:v>5.5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4.5</c:v>
                </c:pt>
                <c:pt idx="8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softEdge">
                <a:bevelT/>
              </a:sp3d>
            </c:spPr>
          </c:dPt>
          <c:cat>
            <c:strRef>
              <c:f>Foglio1!$A$2:$A$10</c:f>
              <c:strCache>
                <c:ptCount val="9"/>
                <c:pt idx="0">
                  <c:v>N.ro rilevatori interni</c:v>
                </c:pt>
                <c:pt idx="1">
                  <c:v>N.ro rilevatori esterni</c:v>
                </c:pt>
                <c:pt idx="2">
                  <c:v>N.ro coordinatori</c:v>
                </c:pt>
                <c:pt idx="3">
                  <c:v>Attività di back office</c:v>
                </c:pt>
                <c:pt idx="4">
                  <c:v>Organizzazione generale</c:v>
                </c:pt>
                <c:pt idx="5">
                  <c:v>Operazioni su campo</c:v>
                </c:pt>
                <c:pt idx="6">
                  <c:v>Processo lavorazione inesitati</c:v>
                </c:pt>
                <c:pt idx="7">
                  <c:v>Sportello di accettazione </c:v>
                </c:pt>
                <c:pt idx="8">
                  <c:v>Utilizzo della PEC</c:v>
                </c:pt>
              </c:strCache>
            </c:strRef>
          </c:cat>
          <c:val>
            <c:numRef>
              <c:f>Foglio1!$C$2:$C$10</c:f>
              <c:numCache>
                <c:formatCode>General</c:formatCode>
                <c:ptCount val="9"/>
                <c:pt idx="0">
                  <c:v>5</c:v>
                </c:pt>
                <c:pt idx="1">
                  <c:v>5.2</c:v>
                </c:pt>
                <c:pt idx="2">
                  <c:v>5.4</c:v>
                </c:pt>
                <c:pt idx="3">
                  <c:v>5.3</c:v>
                </c:pt>
                <c:pt idx="4">
                  <c:v>5.3</c:v>
                </c:pt>
                <c:pt idx="5">
                  <c:v>4.7</c:v>
                </c:pt>
                <c:pt idx="6">
                  <c:v>4.8</c:v>
                </c:pt>
                <c:pt idx="7">
                  <c:v>5.4</c:v>
                </c:pt>
                <c:pt idx="8">
                  <c:v>4.7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360256"/>
        <c:axId val="107361792"/>
      </c:barChart>
      <c:catAx>
        <c:axId val="107360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it-IT"/>
          </a:p>
        </c:txPr>
        <c:crossAx val="107361792"/>
        <c:crosses val="autoZero"/>
        <c:auto val="1"/>
        <c:lblAlgn val="ctr"/>
        <c:lblOffset val="100"/>
        <c:noMultiLvlLbl val="0"/>
      </c:catAx>
      <c:valAx>
        <c:axId val="107361792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0736025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42537729658792"/>
          <c:y val="0.90645693897637769"/>
          <c:w val="0.75232562335958075"/>
          <c:h val="7.4793061023622098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cat>
            <c:strRef>
              <c:f>Foglio1!$A$2:$A$9</c:f>
              <c:strCache>
                <c:ptCount val="8"/>
                <c:pt idx="0">
                  <c:v>Unità di rilevazione imprese </c:v>
                </c:pt>
                <c:pt idx="1">
                  <c:v>Unità di rilevazione non profit </c:v>
                </c:pt>
                <c:pt idx="2">
                  <c:v>Processo rilevazione imprese </c:v>
                </c:pt>
                <c:pt idx="3">
                  <c:v>Processo rilevazione non profit </c:v>
                </c:pt>
                <c:pt idx="4">
                  <c:v>Utilizzo SGR </c:v>
                </c:pt>
                <c:pt idx="5">
                  <c:v>Valutazione complessiva</c:v>
                </c:pt>
                <c:pt idx="6">
                  <c:v>Questionari imprese </c:v>
                </c:pt>
                <c:pt idx="7">
                  <c:v>Questionari non profit </c:v>
                </c:pt>
              </c:strCache>
            </c:strRef>
          </c:cat>
          <c:val>
            <c:numRef>
              <c:f>Foglio1!$B$2:$B$9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4.7</c:v>
                </c:pt>
                <c:pt idx="6">
                  <c:v>4</c:v>
                </c:pt>
                <c:pt idx="7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8100">
                <a:noFill/>
              </a:ln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cat>
            <c:strRef>
              <c:f>Foglio1!$A$2:$A$9</c:f>
              <c:strCache>
                <c:ptCount val="8"/>
                <c:pt idx="0">
                  <c:v>Unità di rilevazione imprese </c:v>
                </c:pt>
                <c:pt idx="1">
                  <c:v>Unità di rilevazione non profit </c:v>
                </c:pt>
                <c:pt idx="2">
                  <c:v>Processo rilevazione imprese </c:v>
                </c:pt>
                <c:pt idx="3">
                  <c:v>Processo rilevazione non profit </c:v>
                </c:pt>
                <c:pt idx="4">
                  <c:v>Utilizzo SGR </c:v>
                </c:pt>
                <c:pt idx="5">
                  <c:v>Valutazione complessiva</c:v>
                </c:pt>
                <c:pt idx="6">
                  <c:v>Questionari imprese </c:v>
                </c:pt>
                <c:pt idx="7">
                  <c:v>Questionari non profit </c:v>
                </c:pt>
              </c:strCache>
            </c:strRef>
          </c:cat>
          <c:val>
            <c:numRef>
              <c:f>Foglio1!$C$2:$C$9</c:f>
              <c:numCache>
                <c:formatCode>General</c:formatCode>
                <c:ptCount val="8"/>
                <c:pt idx="0">
                  <c:v>4.8</c:v>
                </c:pt>
                <c:pt idx="1">
                  <c:v>4.7</c:v>
                </c:pt>
                <c:pt idx="2">
                  <c:v>4.5999999999999996</c:v>
                </c:pt>
                <c:pt idx="3">
                  <c:v>4.5999999999999996</c:v>
                </c:pt>
                <c:pt idx="4">
                  <c:v>4.5999999999999996</c:v>
                </c:pt>
                <c:pt idx="5">
                  <c:v>4.5999999999999996</c:v>
                </c:pt>
                <c:pt idx="6">
                  <c:v>4.5999999999999996</c:v>
                </c:pt>
                <c:pt idx="7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924544"/>
        <c:axId val="112926080"/>
      </c:barChart>
      <c:catAx>
        <c:axId val="112924544"/>
        <c:scaling>
          <c:orientation val="minMax"/>
        </c:scaling>
        <c:delete val="0"/>
        <c:axPos val="b"/>
        <c:majorTickMark val="out"/>
        <c:minorTickMark val="none"/>
        <c:tickLblPos val="nextTo"/>
        <c:crossAx val="112926080"/>
        <c:crosses val="autoZero"/>
        <c:auto val="1"/>
        <c:lblAlgn val="ctr"/>
        <c:lblOffset val="100"/>
        <c:noMultiLvlLbl val="0"/>
      </c:catAx>
      <c:valAx>
        <c:axId val="112926080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292454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425377296587918"/>
          <c:y val="0.90645693897637758"/>
          <c:w val="0.75232562335958131"/>
          <c:h val="7.4793061023622154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Assistenza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baseline="0" dirty="0" smtClean="0"/>
              <a:t> </a:t>
            </a:r>
            <a:r>
              <a:rPr lang="en-US" dirty="0" smtClean="0"/>
              <a:t>URC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7.2'!$A$2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7.2'!$B$1:$C$1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7.2'!$B$2:$C$2</c:f>
              <c:numCache>
                <c:formatCode>General</c:formatCode>
                <c:ptCount val="2"/>
                <c:pt idx="0" formatCode="0.0">
                  <c:v>5</c:v>
                </c:pt>
                <c:pt idx="1">
                  <c:v>4.5</c:v>
                </c:pt>
              </c:numCache>
            </c:numRef>
          </c:val>
        </c:ser>
        <c:ser>
          <c:idx val="1"/>
          <c:order val="1"/>
          <c:tx>
            <c:strRef>
              <c:f>'figura 7.2'!$A$3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7.2'!$B$1:$C$1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7.2'!$B$3:$C$3</c:f>
              <c:numCache>
                <c:formatCode>General</c:formatCode>
                <c:ptCount val="2"/>
                <c:pt idx="0">
                  <c:v>4.8</c:v>
                </c:pt>
                <c:pt idx="1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834560"/>
        <c:axId val="84840448"/>
      </c:barChart>
      <c:catAx>
        <c:axId val="84834560"/>
        <c:scaling>
          <c:orientation val="minMax"/>
        </c:scaling>
        <c:delete val="0"/>
        <c:axPos val="l"/>
        <c:majorTickMark val="none"/>
        <c:minorTickMark val="none"/>
        <c:tickLblPos val="nextTo"/>
        <c:crossAx val="84840448"/>
        <c:crosses val="autoZero"/>
        <c:auto val="1"/>
        <c:lblAlgn val="ctr"/>
        <c:lblOffset val="100"/>
        <c:noMultiLvlLbl val="0"/>
      </c:catAx>
      <c:valAx>
        <c:axId val="84840448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84834560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 smtClean="0"/>
              <a:t>Assistenza</a:t>
            </a:r>
            <a:r>
              <a:rPr lang="en-US" dirty="0" smtClean="0"/>
              <a:t> </a:t>
            </a:r>
            <a:r>
              <a:rPr lang="en-US" dirty="0" err="1" smtClean="0"/>
              <a:t>da</a:t>
            </a:r>
            <a:r>
              <a:rPr lang="en-US" dirty="0" smtClean="0"/>
              <a:t> </a:t>
            </a:r>
            <a:r>
              <a:rPr lang="en-US" dirty="0" err="1" smtClean="0"/>
              <a:t>Istat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centrale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'figura 7.2'!$A$2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'figura 7.2'!$F$1:$G$1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7.2'!$F$2:$G$2</c:f>
              <c:numCache>
                <c:formatCode>0.0</c:formatCode>
                <c:ptCount val="2"/>
                <c:pt idx="0">
                  <c:v>4</c:v>
                </c:pt>
                <c:pt idx="1">
                  <c:v>5</c:v>
                </c:pt>
              </c:numCache>
            </c:numRef>
          </c:val>
        </c:ser>
        <c:ser>
          <c:idx val="1"/>
          <c:order val="1"/>
          <c:tx>
            <c:strRef>
              <c:f>'figura 7.2'!$A$3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cat>
            <c:strRef>
              <c:f>'figura 7.2'!$F$1:$G$1</c:f>
              <c:strCache>
                <c:ptCount val="2"/>
                <c:pt idx="0">
                  <c:v>Tempestività </c:v>
                </c:pt>
                <c:pt idx="1">
                  <c:v>Risoluzione problematiche</c:v>
                </c:pt>
              </c:strCache>
            </c:strRef>
          </c:cat>
          <c:val>
            <c:numRef>
              <c:f>'figura 7.2'!$F$3:$G$3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0864768"/>
        <c:axId val="100866304"/>
      </c:barChart>
      <c:catAx>
        <c:axId val="100864768"/>
        <c:scaling>
          <c:orientation val="minMax"/>
        </c:scaling>
        <c:delete val="0"/>
        <c:axPos val="l"/>
        <c:majorTickMark val="none"/>
        <c:minorTickMark val="none"/>
        <c:tickLblPos val="nextTo"/>
        <c:crossAx val="100866304"/>
        <c:crosses val="autoZero"/>
        <c:auto val="1"/>
        <c:lblAlgn val="ctr"/>
        <c:lblOffset val="100"/>
        <c:noMultiLvlLbl val="0"/>
      </c:catAx>
      <c:valAx>
        <c:axId val="100866304"/>
        <c:scaling>
          <c:orientation val="minMax"/>
          <c:max val="6"/>
          <c:min val="1"/>
        </c:scaling>
        <c:delete val="0"/>
        <c:axPos val="b"/>
        <c:majorGridlines/>
        <c:numFmt formatCode="#,##0.0" sourceLinked="0"/>
        <c:majorTickMark val="none"/>
        <c:minorTickMark val="none"/>
        <c:tickLblPos val="nextTo"/>
        <c:crossAx val="100864768"/>
        <c:crosses val="autoZero"/>
        <c:crossBetween val="between"/>
        <c:majorUnit val="1"/>
      </c:valAx>
    </c:plotArea>
    <c:legend>
      <c:legendPos val="b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Foglio1!$B$1</c:f>
              <c:strCache>
                <c:ptCount val="1"/>
                <c:pt idx="0">
                  <c:v>Umbria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</c:spPr>
          <c:invertIfNegative val="0"/>
          <c:dPt>
            <c:idx val="4"/>
            <c:invertIfNegative val="0"/>
            <c:bubble3D val="0"/>
            <c:spPr>
              <a:solidFill>
                <a:srgbClr val="C00000"/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dkEdge">
                <a:bevelT/>
              </a:sp3d>
            </c:spPr>
          </c:dPt>
          <c:dPt>
            <c:idx val="5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Foglio1!$A$2:$A$9</c:f>
              <c:strCache>
                <c:ptCount val="8"/>
                <c:pt idx="0">
                  <c:v>Presenza rilevatori esterni </c:v>
                </c:pt>
                <c:pt idx="1">
                  <c:v>Restituzione multicanale </c:v>
                </c:pt>
                <c:pt idx="2">
                  <c:v>Utilizzo Pec per solleciti e diffide </c:v>
                </c:pt>
                <c:pt idx="3">
                  <c:v>Utilizzo di SGR </c:v>
                </c:pt>
                <c:pt idx="4">
                  <c:v>Valutazione complessiva</c:v>
                </c:pt>
                <c:pt idx="5">
                  <c:v>Utilizzo 
liste precensuarie </c:v>
                </c:pt>
                <c:pt idx="6">
                  <c:v>Consegna da parte del vettore postale </c:v>
                </c:pt>
                <c:pt idx="7">
                  <c:v>Recupero questionari da parte dei rilevatori </c:v>
                </c:pt>
              </c:strCache>
            </c:strRef>
          </c:cat>
          <c:val>
            <c:numRef>
              <c:f>Foglio1!$B$2:$B$9</c:f>
              <c:numCache>
                <c:formatCode>General</c:formatCode>
                <c:ptCount val="8"/>
                <c:pt idx="0">
                  <c:v>5.5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4.9000000000000004</c:v>
                </c:pt>
                <c:pt idx="5">
                  <c:v>4.5</c:v>
                </c:pt>
                <c:pt idx="6">
                  <c:v>4.5</c:v>
                </c:pt>
                <c:pt idx="7">
                  <c:v>4.5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Italia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 w="38100">
                <a:noFill/>
              </a:ln>
              <a:scene3d>
                <a:camera prst="orthographicFront"/>
                <a:lightRig rig="threePt" dir="t"/>
              </a:scene3d>
              <a:sp3d prstMaterial="softEdge">
                <a:bevelT/>
              </a:sp3d>
            </c:spPr>
          </c:dPt>
          <c:dPt>
            <c:idx val="5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scene3d>
                <a:camera prst="orthographicFront"/>
                <a:lightRig rig="threePt" dir="t"/>
              </a:scene3d>
              <a:sp3d prstMaterial="dkEdge"/>
            </c:spPr>
          </c:dPt>
          <c:cat>
            <c:strRef>
              <c:f>Foglio1!$A$2:$A$9</c:f>
              <c:strCache>
                <c:ptCount val="8"/>
                <c:pt idx="0">
                  <c:v>Presenza rilevatori esterni </c:v>
                </c:pt>
                <c:pt idx="1">
                  <c:v>Restituzione multicanale </c:v>
                </c:pt>
                <c:pt idx="2">
                  <c:v>Utilizzo Pec per solleciti e diffide </c:v>
                </c:pt>
                <c:pt idx="3">
                  <c:v>Utilizzo di SGR </c:v>
                </c:pt>
                <c:pt idx="4">
                  <c:v>Valutazione complessiva</c:v>
                </c:pt>
                <c:pt idx="5">
                  <c:v>Utilizzo 
liste precensuarie </c:v>
                </c:pt>
                <c:pt idx="6">
                  <c:v>Consegna da parte del vettore postale </c:v>
                </c:pt>
                <c:pt idx="7">
                  <c:v>Recupero questionari da parte dei rilevatori </c:v>
                </c:pt>
              </c:strCache>
            </c:strRef>
          </c:cat>
          <c:val>
            <c:numRef>
              <c:f>Foglio1!$C$2:$C$9</c:f>
              <c:numCache>
                <c:formatCode>General</c:formatCode>
                <c:ptCount val="8"/>
                <c:pt idx="0">
                  <c:v>3.9</c:v>
                </c:pt>
                <c:pt idx="1">
                  <c:v>5.0999999999999996</c:v>
                </c:pt>
                <c:pt idx="2">
                  <c:v>4.0999999999999996</c:v>
                </c:pt>
                <c:pt idx="3">
                  <c:v>5.0999999999999996</c:v>
                </c:pt>
                <c:pt idx="4">
                  <c:v>4.3</c:v>
                </c:pt>
                <c:pt idx="5">
                  <c:v>4.3</c:v>
                </c:pt>
                <c:pt idx="6">
                  <c:v>3.4</c:v>
                </c:pt>
                <c:pt idx="7">
                  <c:v>4.5999999999999996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2977024"/>
        <c:axId val="112978560"/>
      </c:barChart>
      <c:catAx>
        <c:axId val="112977024"/>
        <c:scaling>
          <c:orientation val="minMax"/>
        </c:scaling>
        <c:delete val="0"/>
        <c:axPos val="b"/>
        <c:majorTickMark val="out"/>
        <c:minorTickMark val="none"/>
        <c:tickLblPos val="nextTo"/>
        <c:crossAx val="112978560"/>
        <c:crosses val="autoZero"/>
        <c:auto val="1"/>
        <c:lblAlgn val="ctr"/>
        <c:lblOffset val="100"/>
        <c:noMultiLvlLbl val="0"/>
      </c:catAx>
      <c:valAx>
        <c:axId val="112978560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1297702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3425377296587918"/>
          <c:y val="0.90645693897637758"/>
          <c:w val="0.75232562335958186"/>
          <c:h val="7.4793061023622195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 Narrow" pitchFamily="34" charset="0"/>
        </a:defRPr>
      </a:pPr>
      <a:endParaRPr lang="it-IT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0.45378</cdr:x>
      <cdr:y>0.71094</cdr:y>
    </cdr:from>
    <cdr:to>
      <cdr:x>0.57143</cdr:x>
      <cdr:y>0.85156</cdr:y>
    </cdr:to>
    <cdr:sp macro="" textlink="">
      <cdr:nvSpPr>
        <cdr:cNvPr id="2" name="Ovale 1"/>
        <cdr:cNvSpPr/>
      </cdr:nvSpPr>
      <cdr:spPr bwMode="auto">
        <a:xfrm xmlns:a="http://schemas.openxmlformats.org/drawingml/2006/main">
          <a:off x="3857652" y="2889256"/>
          <a:ext cx="1000132" cy="57150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it-IT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0.04202</cdr:x>
      <cdr:y>0.71186</cdr:y>
    </cdr:from>
    <cdr:to>
      <cdr:x>0.15967</cdr:x>
      <cdr:y>0.84745</cdr:y>
    </cdr:to>
    <cdr:sp macro="" textlink="">
      <cdr:nvSpPr>
        <cdr:cNvPr id="2" name="Ovale 1"/>
        <cdr:cNvSpPr/>
      </cdr:nvSpPr>
      <cdr:spPr bwMode="auto">
        <a:xfrm xmlns:a="http://schemas.openxmlformats.org/drawingml/2006/main">
          <a:off x="357190" y="3000396"/>
          <a:ext cx="1000157" cy="57148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defPPr>
            <a:defRPr lang="it-IT"/>
          </a:defPPr>
          <a:lvl1pPr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1pPr>
          <a:lvl2pPr marL="4572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2pPr>
          <a:lvl3pPr marL="9144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3pPr>
          <a:lvl4pPr marL="13716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4pPr>
          <a:lvl5pPr marL="1828800" algn="l" rtl="0" eaLnBrk="0" fontAlgn="base" hangingPunct="0">
            <a:spcBef>
              <a:spcPct val="0"/>
            </a:spcBef>
            <a:spcAft>
              <a:spcPct val="0"/>
            </a:spcAft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5pPr>
          <a:lvl6pPr marL="2286000" algn="l" defTabSz="914400" rtl="0" eaLnBrk="1" latinLnBrk="0" hangingPunct="1"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6pPr>
          <a:lvl7pPr marL="2743200" algn="l" defTabSz="914400" rtl="0" eaLnBrk="1" latinLnBrk="0" hangingPunct="1"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7pPr>
          <a:lvl8pPr marL="3200400" algn="l" defTabSz="914400" rtl="0" eaLnBrk="1" latinLnBrk="0" hangingPunct="1"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8pPr>
          <a:lvl9pPr marL="3657600" algn="l" defTabSz="914400" rtl="0" eaLnBrk="1" latinLnBrk="0" hangingPunct="1">
            <a:defRPr sz="2400" kern="1200">
              <a:solidFill>
                <a:srgbClr val="000000"/>
              </a:solidFill>
              <a:latin typeface="Arial" pitchFamily="34" charset="0"/>
              <a:ea typeface="ＭＳ Ｐゴシック" pitchFamily="34" charset="-128"/>
            </a:defRPr>
          </a:lvl9pPr>
        </a:lstStyle>
        <a:p xmlns:a="http://schemas.openxmlformats.org/drawingml/2006/main">
          <a:endParaRPr lang="it-IT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4008A1F-07F6-428C-BB9E-3B706127A70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6193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E7A347-74DB-46D2-A294-8CC8E24306B0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51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10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11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12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35E630-2B99-4D32-B0CC-0E2B6996DBEC}" type="slidenum">
              <a:rPr lang="it-IT" smtClean="0"/>
              <a:pPr/>
              <a:t>13</a:t>
            </a:fld>
            <a:endParaRPr lang="it-IT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235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14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15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16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17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18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19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2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20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21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22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23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09226E-0847-4960-A3D1-65488CD67E7A}" type="slidenum">
              <a:rPr lang="it-IT" smtClean="0"/>
              <a:pPr/>
              <a:t>3</a:t>
            </a:fld>
            <a:endParaRPr lang="it-IT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</p:spPr>
      </p:sp>
      <p:sp>
        <p:nvSpPr>
          <p:cNvPr id="1638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 txBox="1">
            <a:spLocks noGrp="1" noChangeArrowheads="1"/>
          </p:cNvSpPr>
          <p:nvPr/>
        </p:nvSpPr>
        <p:spPr bwMode="auto">
          <a:xfrm>
            <a:off x="3886200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4534104-1221-4CB3-8578-948A00DE27DD}" type="slidenum">
              <a:rPr lang="it-IT" sz="1200"/>
              <a:pPr algn="r"/>
              <a:t>4</a:t>
            </a:fld>
            <a:endParaRPr lang="it-IT" sz="120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5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6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8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C56D9F-2B1A-4214-9297-AD0999402063}" type="slidenum">
              <a:rPr lang="it-IT" smtClean="0"/>
              <a:pPr/>
              <a:t>9</a:t>
            </a:fld>
            <a:endParaRPr lang="it-IT" smtClean="0"/>
          </a:p>
        </p:txBody>
      </p:sp>
      <p:sp>
        <p:nvSpPr>
          <p:cNvPr id="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0" cy="0"/>
          </a:xfrm>
          <a:ln/>
          <a:extLst>
            <a:ext uri="{FAA26D3D-D897-4be2-8F04-BA451C77F1D7}"/>
          </a:extLst>
        </p:spPr>
      </p:sp>
      <p:sp>
        <p:nvSpPr>
          <p:cNvPr id="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AFF6B-DAC0-48BD-9A2A-44C3C9BEBC8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39EA7-C0BB-4AB6-9FD9-298532EA58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CC3799-9D99-46D3-B99C-614D68CC13CC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713F4-ADD3-4B8E-8F55-456E0C2967AB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68CF2-2EAA-4037-AC1E-26897BFCEAA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68CF2-2EAA-4037-AC1E-26897BFCEAA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268EB-6233-4F4E-8010-DCD13B43A1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21AA7-A06A-414A-B476-6393AAAC5B2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853D7-0663-48D5-96DA-12B852A75F1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BD0F1F-6200-4F1E-923A-1342A057C1E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5767CF-57CD-4908-B568-4388E29130B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BF47A-4DD6-4FC6-8A2B-FC4524BFF97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A0693-1208-46B3-8A01-8EB5E599867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ＭＳ Ｐゴシック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F4713F4-ADD3-4B8E-8F55-456E0C2967A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Arial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4F4713F4-ADD3-4B8E-8F55-456E0C2967AB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1.xml"/><Relationship Id="rId4" Type="http://schemas.openxmlformats.org/officeDocument/2006/relationships/chart" Target="../charts/char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57200" y="476250"/>
            <a:ext cx="8288338" cy="5040313"/>
          </a:xfrm>
          <a:prstGeom prst="rect">
            <a:avLst/>
          </a:prstGeom>
          <a:solidFill>
            <a:srgbClr val="CA0A2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endParaRPr lang="it-IT">
              <a:latin typeface="Arial" charset="0"/>
              <a:ea typeface="ＭＳ Ｐゴシック" charset="0"/>
            </a:endParaRPr>
          </a:p>
        </p:txBody>
      </p:sp>
      <p:sp>
        <p:nvSpPr>
          <p:cNvPr id="2051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600" dirty="0" smtClean="0">
                <a:solidFill>
                  <a:srgbClr val="CA0A20"/>
                </a:solidFill>
                <a:latin typeface="Courier New" pitchFamily="49" charset="0"/>
              </a:rPr>
              <a:t>14 maggio 2014</a:t>
            </a:r>
            <a:endParaRPr lang="it-IT" sz="1600" dirty="0">
              <a:solidFill>
                <a:srgbClr val="CA0A20"/>
              </a:solidFill>
              <a:latin typeface="Courier New" pitchFamily="49" charset="0"/>
            </a:endParaRPr>
          </a:p>
        </p:txBody>
      </p:sp>
      <p:sp>
        <p:nvSpPr>
          <p:cNvPr id="2053" name="Text Box 13"/>
          <p:cNvSpPr txBox="1">
            <a:spLocks noChangeArrowheads="1"/>
          </p:cNvSpPr>
          <p:nvPr/>
        </p:nvSpPr>
        <p:spPr bwMode="auto">
          <a:xfrm>
            <a:off x="4343400" y="2525713"/>
            <a:ext cx="43322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  <a:latin typeface="Courier" charset="0"/>
              </a:rPr>
              <a:t>Processo di rilevazione</a:t>
            </a:r>
            <a:br>
              <a:rPr lang="it-IT" b="1" dirty="0" smtClean="0">
                <a:solidFill>
                  <a:schemeClr val="bg1"/>
                </a:solidFill>
                <a:latin typeface="Courier" charset="0"/>
              </a:rPr>
            </a:br>
            <a:r>
              <a:rPr lang="it-IT" b="1" dirty="0" smtClean="0">
                <a:solidFill>
                  <a:schemeClr val="bg1"/>
                </a:solidFill>
                <a:latin typeface="Courier" charset="0"/>
              </a:rPr>
              <a:t>e indagine di valutazione</a:t>
            </a:r>
            <a:endParaRPr lang="it-IT" b="1" dirty="0">
              <a:solidFill>
                <a:schemeClr val="bg1"/>
              </a:solidFill>
              <a:latin typeface="Courier" charset="0"/>
            </a:endParaRPr>
          </a:p>
        </p:txBody>
      </p:sp>
      <p:sp>
        <p:nvSpPr>
          <p:cNvPr id="2054" name="Text Box 15"/>
          <p:cNvSpPr txBox="1">
            <a:spLocks noChangeArrowheads="1"/>
          </p:cNvSpPr>
          <p:nvPr/>
        </p:nvSpPr>
        <p:spPr bwMode="auto">
          <a:xfrm>
            <a:off x="4343400" y="958732"/>
            <a:ext cx="314483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9° Censimento dell’industria e dei servizi</a:t>
            </a:r>
          </a:p>
          <a:p>
            <a:r>
              <a:rPr lang="it-IT" sz="1000" dirty="0">
                <a:solidFill>
                  <a:schemeClr val="bg1"/>
                </a:solidFill>
              </a:rPr>
              <a:t>e Censimento delle Istituzioni non profit</a:t>
            </a:r>
          </a:p>
          <a:p>
            <a:endParaRPr lang="it-IT" sz="1800" dirty="0">
              <a:solidFill>
                <a:schemeClr val="bg1"/>
              </a:solidFill>
            </a:endParaRPr>
          </a:p>
          <a:p>
            <a:r>
              <a:rPr lang="it-IT" sz="1400" dirty="0">
                <a:solidFill>
                  <a:schemeClr val="bg1"/>
                </a:solidFill>
              </a:rPr>
              <a:t>Check-up </a:t>
            </a:r>
            <a:r>
              <a:rPr lang="it-IT" sz="1400" dirty="0" smtClean="0">
                <a:solidFill>
                  <a:schemeClr val="bg1"/>
                </a:solidFill>
              </a:rPr>
              <a:t>dell’Umbria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alla </a:t>
            </a:r>
            <a:r>
              <a:rPr lang="it-IT" sz="1400" dirty="0">
                <a:solidFill>
                  <a:schemeClr val="bg1"/>
                </a:solidFill>
              </a:rPr>
              <a:t>luce dei dati censuari</a:t>
            </a:r>
          </a:p>
        </p:txBody>
      </p:sp>
      <p:sp>
        <p:nvSpPr>
          <p:cNvPr id="2055" name="Text Box 16"/>
          <p:cNvSpPr txBox="1">
            <a:spLocks noChangeArrowheads="1"/>
          </p:cNvSpPr>
          <p:nvPr/>
        </p:nvSpPr>
        <p:spPr bwMode="auto">
          <a:xfrm>
            <a:off x="4355976" y="4221163"/>
            <a:ext cx="36004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Luca </a:t>
            </a:r>
            <a:r>
              <a:rPr lang="it-IT" sz="1400" dirty="0" smtClean="0">
                <a:solidFill>
                  <a:schemeClr val="bg1"/>
                </a:solidFill>
                <a:latin typeface="Arial" charset="0"/>
                <a:ea typeface="ＭＳ Ｐゴシック" pitchFamily="-84" charset="-128"/>
              </a:rPr>
              <a:t>Calzola</a:t>
            </a:r>
          </a:p>
          <a:p>
            <a:r>
              <a:rPr lang="it-IT" sz="1100" dirty="0">
                <a:solidFill>
                  <a:schemeClr val="bg1"/>
                </a:solidFill>
                <a:latin typeface="Courier New" pitchFamily="49" charset="0"/>
              </a:rPr>
              <a:t>Ufficio </a:t>
            </a:r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territoriale</a:t>
            </a:r>
          </a:p>
          <a:p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per </a:t>
            </a:r>
            <a:r>
              <a:rPr lang="it-IT" sz="1100" dirty="0">
                <a:solidFill>
                  <a:schemeClr val="bg1"/>
                </a:solidFill>
                <a:latin typeface="Courier New" pitchFamily="49" charset="0"/>
              </a:rPr>
              <a:t>la Toscana e </a:t>
            </a:r>
            <a:r>
              <a:rPr lang="it-IT" sz="1100" dirty="0" smtClean="0">
                <a:solidFill>
                  <a:schemeClr val="bg1"/>
                </a:solidFill>
                <a:latin typeface="Courier New" pitchFamily="49" charset="0"/>
              </a:rPr>
              <a:t>l’Umbria</a:t>
            </a:r>
            <a:r>
              <a:rPr lang="it-IT" sz="1200" dirty="0" smtClean="0">
                <a:solidFill>
                  <a:schemeClr val="bg1"/>
                </a:solidFill>
                <a:latin typeface="Courier New" pitchFamily="49" charset="0"/>
              </a:rPr>
              <a:t> </a:t>
            </a:r>
            <a:endParaRPr lang="it-IT" sz="1200" dirty="0">
              <a:solidFill>
                <a:schemeClr val="bg1"/>
              </a:solidFill>
              <a:latin typeface="Courier New" pitchFamily="49" charset="0"/>
            </a:endParaRPr>
          </a:p>
          <a:p>
            <a:pPr>
              <a:spcBef>
                <a:spcPts val="600"/>
              </a:spcBef>
            </a:pPr>
            <a:r>
              <a:rPr lang="it-IT" sz="1200" dirty="0" smtClean="0">
                <a:solidFill>
                  <a:schemeClr val="bg1"/>
                </a:solidFill>
                <a:latin typeface="Courier New" pitchFamily="49" charset="0"/>
              </a:rPr>
              <a:t>Istat</a:t>
            </a:r>
            <a:endParaRPr lang="it-IT" sz="1200" dirty="0">
              <a:solidFill>
                <a:schemeClr val="bg1"/>
              </a:solidFill>
              <a:latin typeface="Courier New" pitchFamily="49" charset="0"/>
            </a:endParaRPr>
          </a:p>
        </p:txBody>
      </p:sp>
      <p:pic>
        <p:nvPicPr>
          <p:cNvPr id="2056" name="Immagine 1" descr="logo_censimento_istat_payoff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911850"/>
            <a:ext cx="2817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7258072" cy="452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Questionari restituiti per canale (valori percentuali)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Grafico 7"/>
          <p:cNvGraphicFramePr/>
          <p:nvPr/>
        </p:nvGraphicFramePr>
        <p:xfrm>
          <a:off x="357158" y="1500174"/>
          <a:ext cx="4048132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Grafico 8"/>
          <p:cNvGraphicFramePr/>
          <p:nvPr/>
        </p:nvGraphicFramePr>
        <p:xfrm>
          <a:off x="4714876" y="1571612"/>
          <a:ext cx="4048132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Esito delle diffide ad adempiere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357158" y="1285860"/>
          <a:ext cx="8358246" cy="2957620"/>
        </p:xfrm>
        <a:graphic>
          <a:graphicData uri="http://schemas.openxmlformats.org/drawingml/2006/table">
            <a:tbl>
              <a:tblPr/>
              <a:tblGrid>
                <a:gridCol w="1054076"/>
                <a:gridCol w="803311"/>
                <a:gridCol w="1013121"/>
                <a:gridCol w="844268"/>
                <a:gridCol w="928694"/>
                <a:gridCol w="844268"/>
                <a:gridCol w="1097547"/>
                <a:gridCol w="844268"/>
                <a:gridCol w="928693"/>
              </a:tblGrid>
              <a:tr h="788307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r>
                        <a:rPr lang="it-IT" sz="180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Regione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Unità con diffida ad adempiere effettuata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Di cui restituite dai rispondenti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Di cui chiuse con esito non rilevata (a)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Di cui con invio accertamento ad Istat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3043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v.a.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% su unità in lista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v.a. 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% su diffidate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v.a.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% su diffidate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v.a. 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% su diffidate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346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Umbria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262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2,0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156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59.5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34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13,0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71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27,1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  <a:tr h="4346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Italia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66.825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9,0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34.125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51,1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10.341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15,5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17.758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26,6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44410" marR="4441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4357694"/>
            <a:ext cx="467948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r>
              <a:rPr kumimoji="0" lang="it-IT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  <a:ea typeface="Calibri" pitchFamily="34" charset="0"/>
                <a:cs typeface="Arial" pitchFamily="34" charset="0"/>
              </a:rPr>
              <a:t>(a) Unità cessata, irreperibile, fuori campo di osservazione, eccetera.</a:t>
            </a:r>
            <a:endParaRPr kumimoji="0" lang="it-IT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Indagine di valutazione da parte degli UPC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28596" y="928670"/>
            <a:ext cx="8296275" cy="4857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grado di soddisfazione sullo svolgimento delle operazioni censuarie,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aspetti organizzativi;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formazione e assistenza tecnica ricevuta;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innovazioni nelle operazioni censuarie;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chiarezza dei questionari di rilevazione;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chiarezza ed efficacia dei materiali e strumenti di supporto alla rilevazione;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adeguatezza di SGR;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motivazioni dei tassi di restituzione per canale;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principali punti di forza e di debolezza e considerazioni prospettiche.</a:t>
            </a:r>
          </a:p>
          <a:p>
            <a:pPr algn="just" eaLnBrk="1" hangingPunct="1">
              <a:lnSpc>
                <a:spcPct val="200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147050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>
                <a:solidFill>
                  <a:srgbClr val="CC0000"/>
                </a:solidFill>
                <a:latin typeface="+mj-lt"/>
                <a:ea typeface="ＭＳ Ｐゴシック" charset="0"/>
              </a:rPr>
              <a:t>La mappa degli UPC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>
                <a:latin typeface="Arial" charset="0"/>
              </a:rPr>
              <a:t>Distribuzione in terzili per carico di unità medie per UPC (imprese e non profit)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600" b="1">
                <a:latin typeface="Arial" charset="0"/>
              </a:rPr>
              <a:t>CIS 2011</a:t>
            </a:r>
            <a:endParaRPr lang="it-IT" sz="1600">
              <a:latin typeface="Arial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Immagin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1125538"/>
            <a:ext cx="5505450" cy="457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asellaDiTesto 6"/>
          <p:cNvSpPr txBox="1"/>
          <p:nvPr/>
        </p:nvSpPr>
        <p:spPr>
          <a:xfrm>
            <a:off x="6516688" y="2133600"/>
            <a:ext cx="1655762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it-IT" sz="1600" dirty="0" smtClean="0"/>
              <a:t>L’Umbria</a:t>
            </a:r>
          </a:p>
          <a:p>
            <a:pPr>
              <a:defRPr/>
            </a:pPr>
            <a:r>
              <a:rPr lang="it-IT" sz="1600" dirty="0" smtClean="0"/>
              <a:t>appartiene </a:t>
            </a:r>
            <a:r>
              <a:rPr lang="it-IT" sz="1600" dirty="0"/>
              <a:t>al secondo </a:t>
            </a:r>
            <a:r>
              <a:rPr lang="it-IT" sz="1600" dirty="0" err="1"/>
              <a:t>terzile</a:t>
            </a:r>
            <a:endParaRPr lang="it-IT" sz="160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77581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soddisfazione degli UPC per le rilevazioni e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per il personale impegnato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afico 6"/>
          <p:cNvGraphicFramePr/>
          <p:nvPr/>
        </p:nvGraphicFramePr>
        <p:xfrm>
          <a:off x="214282" y="1357298"/>
          <a:ext cx="4186268" cy="3652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4500562" y="1357298"/>
          <a:ext cx="4273145" cy="3581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Rettangolo 8"/>
          <p:cNvSpPr/>
          <p:nvPr/>
        </p:nvSpPr>
        <p:spPr>
          <a:xfrm>
            <a:off x="428596" y="857232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04389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soddisfazione degli UPC sugli aspetti organizzativi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tangolo 8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  <p:graphicFrame>
        <p:nvGraphicFramePr>
          <p:cNvPr id="8" name="Grafico 7"/>
          <p:cNvGraphicFramePr/>
          <p:nvPr/>
        </p:nvGraphicFramePr>
        <p:xfrm>
          <a:off x="214282" y="1397000"/>
          <a:ext cx="850112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32964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soddisfazione degli UPC per la formazione ricevuta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642910" y="1397000"/>
          <a:ext cx="750099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Ovale 9"/>
          <p:cNvSpPr/>
          <p:nvPr/>
        </p:nvSpPr>
        <p:spPr bwMode="auto">
          <a:xfrm>
            <a:off x="5286380" y="4286256"/>
            <a:ext cx="1000157" cy="57148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258204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soddisfazione degli </a:t>
            </a:r>
            <a:r>
              <a:rPr lang="it-IT" sz="2200" b="1" dirty="0" err="1" smtClean="0">
                <a:solidFill>
                  <a:srgbClr val="CC0000"/>
                </a:solidFill>
                <a:latin typeface="+mj-lt"/>
                <a:ea typeface="ＭＳ Ｐゴシック" charset="0"/>
              </a:rPr>
              <a:t>UPCper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 l’assistenza ricevuta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Grafico 9"/>
          <p:cNvGraphicFramePr/>
          <p:nvPr/>
        </p:nvGraphicFramePr>
        <p:xfrm>
          <a:off x="500034" y="1428736"/>
          <a:ext cx="3982153" cy="3524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Grafico 10"/>
          <p:cNvGraphicFramePr/>
          <p:nvPr/>
        </p:nvGraphicFramePr>
        <p:xfrm>
          <a:off x="4643438" y="1428736"/>
          <a:ext cx="3909366" cy="3462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Rettangolo 11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285720" y="333375"/>
            <a:ext cx="8715436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soddisfazione degli UPC per le innovazioni di processo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642910" y="1397000"/>
          <a:ext cx="750099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Ovale 9"/>
          <p:cNvSpPr/>
          <p:nvPr/>
        </p:nvSpPr>
        <p:spPr bwMode="auto">
          <a:xfrm>
            <a:off x="4429124" y="4071942"/>
            <a:ext cx="1000157" cy="57148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258204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chiarezza dei contenuti informativi dei questionari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Grafico 6"/>
          <p:cNvGraphicFramePr/>
          <p:nvPr/>
        </p:nvGraphicFramePr>
        <p:xfrm>
          <a:off x="500034" y="1214422"/>
          <a:ext cx="4029103" cy="3590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Grafico 7"/>
          <p:cNvGraphicFramePr/>
          <p:nvPr/>
        </p:nvGraphicFramePr>
        <p:xfrm>
          <a:off x="4614862" y="1214422"/>
          <a:ext cx="4243418" cy="35814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Rettangolo 8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500034" y="333375"/>
            <a:ext cx="6578629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Sommario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33388" y="1412875"/>
            <a:ext cx="82962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Innovazioni di processo e rete censuaria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Andamento del processo di rilevazione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Indagine di valutazione </a:t>
            </a:r>
          </a:p>
          <a:p>
            <a:pPr algn="just" eaLnBrk="1" hangingPunct="1">
              <a:lnSpc>
                <a:spcPct val="200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285720" y="333375"/>
            <a:ext cx="8715436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chiarezza dei materiali di supporto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285720" y="1397000"/>
          <a:ext cx="850112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Ovale 9"/>
          <p:cNvSpPr/>
          <p:nvPr/>
        </p:nvSpPr>
        <p:spPr bwMode="auto">
          <a:xfrm>
            <a:off x="5643570" y="4071942"/>
            <a:ext cx="1000157" cy="571480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47251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Grado di adeguatezza di SGR come supporto alla rilevazione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428596" y="714356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  <p:graphicFrame>
        <p:nvGraphicFramePr>
          <p:cNvPr id="9" name="Grafico 8"/>
          <p:cNvGraphicFramePr/>
          <p:nvPr/>
        </p:nvGraphicFramePr>
        <p:xfrm>
          <a:off x="357158" y="1214422"/>
          <a:ext cx="8501122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543956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Interesse nei confronti del censimento e utilità 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nel coinvolgimento in future rilevazioni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magin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643050"/>
            <a:ext cx="7858179" cy="3643337"/>
          </a:xfrm>
          <a:prstGeom prst="rect">
            <a:avLst/>
          </a:prstGeom>
          <a:noFill/>
        </p:spPr>
      </p:pic>
      <p:sp>
        <p:nvSpPr>
          <p:cNvPr id="9" name="Rettangolo 8"/>
          <p:cNvSpPr/>
          <p:nvPr/>
        </p:nvSpPr>
        <p:spPr>
          <a:xfrm>
            <a:off x="428596" y="857232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Il diamante del CIS 2011 – Umbria e Italia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Grafico 8"/>
          <p:cNvGraphicFramePr/>
          <p:nvPr/>
        </p:nvGraphicFramePr>
        <p:xfrm>
          <a:off x="285720" y="1571612"/>
          <a:ext cx="4286279" cy="3500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Grafico 9"/>
          <p:cNvGraphicFramePr/>
          <p:nvPr/>
        </p:nvGraphicFramePr>
        <p:xfrm>
          <a:off x="4643438" y="1571612"/>
          <a:ext cx="4357718" cy="3324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Rettangolo 10"/>
          <p:cNvSpPr/>
          <p:nvPr/>
        </p:nvSpPr>
        <p:spPr>
          <a:xfrm>
            <a:off x="428596" y="857232"/>
            <a:ext cx="80010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1400" i="1" dirty="0" smtClean="0"/>
              <a:t>(valori medi nella scala da 1 = minimo a 6 = massimo)</a:t>
            </a:r>
            <a:endParaRPr lang="it-IT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Principali innovazioni di metodo e tecniche</a:t>
            </a:r>
          </a:p>
        </p:txBody>
      </p:sp>
      <p:sp>
        <p:nvSpPr>
          <p:cNvPr id="5123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5124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357158" y="1285860"/>
            <a:ext cx="8364537" cy="369331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>
                <a:solidFill>
                  <a:schemeClr val="bg2"/>
                </a:solidFill>
              </a:rPr>
              <a:t>Censimento assistito da archivi </a:t>
            </a:r>
          </a:p>
          <a:p>
            <a:pPr eaLnBrk="1" hangingPunct="1">
              <a:buClr>
                <a:srgbClr val="C00000"/>
              </a:buClr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>
                <a:solidFill>
                  <a:schemeClr val="bg2"/>
                </a:solidFill>
              </a:rPr>
              <a:t>Consegna da parte del vettore postale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>
                <a:solidFill>
                  <a:schemeClr val="bg2"/>
                </a:solidFill>
              </a:rPr>
              <a:t>Restituzione multicanale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Recupero mancate risposte da parte dei rilevatori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Sistema di Gestione della Rilevazione (SGR)</a:t>
            </a: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marL="285750" indent="-285750" eaLnBrk="1" hangingPunct="1">
              <a:buClr>
                <a:srgbClr val="C00000"/>
              </a:buClr>
              <a:buFont typeface="Wingdings" pitchFamily="2" charset="2"/>
              <a:buChar char="q"/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Utilizzo </a:t>
            </a:r>
            <a:r>
              <a:rPr lang="it-IT" sz="1800" dirty="0">
                <a:solidFill>
                  <a:schemeClr val="bg2"/>
                </a:solidFill>
              </a:rPr>
              <a:t>PEC e email per solleciti e diffide</a:t>
            </a:r>
          </a:p>
          <a:p>
            <a:pPr eaLnBrk="1" hangingPunct="1">
              <a:buClr>
                <a:srgbClr val="C00000"/>
              </a:buClr>
              <a:defRPr/>
            </a:pPr>
            <a:endParaRPr lang="it-IT" sz="1800" dirty="0">
              <a:solidFill>
                <a:schemeClr val="bg2"/>
              </a:solidFill>
            </a:endParaRPr>
          </a:p>
          <a:p>
            <a:pPr eaLnBrk="1" hangingPunct="1">
              <a:buClr>
                <a:srgbClr val="C00000"/>
              </a:buClr>
              <a:defRPr/>
            </a:pPr>
            <a:endParaRPr lang="it-IT" sz="1800" dirty="0"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Line 20"/>
          <p:cNvSpPr>
            <a:spLocks noChangeShapeType="1"/>
          </p:cNvSpPr>
          <p:nvPr/>
        </p:nvSpPr>
        <p:spPr bwMode="auto">
          <a:xfrm flipH="1">
            <a:off x="3781425" y="3573463"/>
            <a:ext cx="3843338" cy="96837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47" name="Rectangle 14"/>
          <p:cNvSpPr>
            <a:spLocks noChangeArrowheads="1"/>
          </p:cNvSpPr>
          <p:nvPr/>
        </p:nvSpPr>
        <p:spPr bwMode="auto">
          <a:xfrm>
            <a:off x="457200" y="260350"/>
            <a:ext cx="74993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 dirty="0">
                <a:solidFill>
                  <a:srgbClr val="CC0000"/>
                </a:solidFill>
              </a:rPr>
              <a:t>La rete di </a:t>
            </a:r>
            <a:r>
              <a:rPr lang="it-IT" sz="2200" b="1" dirty="0" smtClean="0">
                <a:solidFill>
                  <a:srgbClr val="CC0000"/>
                </a:solidFill>
              </a:rPr>
              <a:t>rilevazione</a:t>
            </a:r>
            <a:endParaRPr lang="it-IT" sz="2200" b="1" dirty="0">
              <a:solidFill>
                <a:srgbClr val="CC0000"/>
              </a:solidFill>
            </a:endParaRPr>
          </a:p>
        </p:txBody>
      </p:sp>
      <p:sp>
        <p:nvSpPr>
          <p:cNvPr id="6148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pic>
        <p:nvPicPr>
          <p:cNvPr id="6149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24"/>
          <p:cNvSpPr>
            <a:spLocks noChangeArrowheads="1"/>
          </p:cNvSpPr>
          <p:nvPr/>
        </p:nvSpPr>
        <p:spPr bwMode="auto">
          <a:xfrm>
            <a:off x="5372100" y="836613"/>
            <a:ext cx="3414713" cy="1341437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2000" b="1" dirty="0">
              <a:solidFill>
                <a:schemeClr val="bg1"/>
              </a:solidFill>
              <a:latin typeface="Arial" charset="0"/>
              <a:ea typeface="ヒラギノ角ゴ Pro W3" charset="-128"/>
            </a:endParaRPr>
          </a:p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18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Uffici Regionali di Censimento </a:t>
            </a:r>
          </a:p>
          <a:p>
            <a:pPr algn="ctr">
              <a:defRPr/>
            </a:pPr>
            <a:r>
              <a:rPr lang="it-IT" sz="2000" b="1" dirty="0">
                <a:solidFill>
                  <a:schemeClr val="bg1"/>
                </a:solidFill>
                <a:latin typeface="Arial" charset="0"/>
                <a:ea typeface="ヒラギノ角ゴ Pro W3" charset="-128"/>
              </a:rPr>
              <a:t>166 </a:t>
            </a:r>
            <a:r>
              <a:rPr lang="it-IT" sz="1400" dirty="0">
                <a:solidFill>
                  <a:schemeClr val="bg1"/>
                </a:solidFill>
                <a:latin typeface="Arial" charset="0"/>
                <a:ea typeface="ＭＳ Ｐゴシック" charset="0"/>
              </a:rPr>
              <a:t>Responsabili Istat Territoriali</a:t>
            </a:r>
          </a:p>
        </p:txBody>
      </p:sp>
      <p:sp>
        <p:nvSpPr>
          <p:cNvPr id="6151" name="Line 26"/>
          <p:cNvSpPr>
            <a:spLocks noChangeShapeType="1"/>
          </p:cNvSpPr>
          <p:nvPr/>
        </p:nvSpPr>
        <p:spPr bwMode="auto">
          <a:xfrm flipH="1" flipV="1">
            <a:off x="4287838" y="1930400"/>
            <a:ext cx="0" cy="4953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2" name="Line 26"/>
          <p:cNvSpPr>
            <a:spLocks noChangeShapeType="1"/>
          </p:cNvSpPr>
          <p:nvPr/>
        </p:nvSpPr>
        <p:spPr bwMode="auto">
          <a:xfrm flipV="1">
            <a:off x="2870200" y="3097213"/>
            <a:ext cx="661988" cy="47625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3" name="Line 20"/>
          <p:cNvSpPr>
            <a:spLocks noChangeShapeType="1"/>
          </p:cNvSpPr>
          <p:nvPr/>
        </p:nvSpPr>
        <p:spPr bwMode="auto">
          <a:xfrm flipH="1">
            <a:off x="3251200" y="3857625"/>
            <a:ext cx="2379663" cy="11398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4" name="Line 26"/>
          <p:cNvSpPr>
            <a:spLocks noChangeShapeType="1"/>
          </p:cNvSpPr>
          <p:nvPr/>
        </p:nvSpPr>
        <p:spPr bwMode="auto">
          <a:xfrm flipH="1" flipV="1">
            <a:off x="4940300" y="3197225"/>
            <a:ext cx="636588" cy="52070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" name="Oval 24"/>
          <p:cNvSpPr>
            <a:spLocks noChangeArrowheads="1"/>
          </p:cNvSpPr>
          <p:nvPr/>
        </p:nvSpPr>
        <p:spPr bwMode="auto">
          <a:xfrm>
            <a:off x="3165475" y="2284413"/>
            <a:ext cx="2243138" cy="1046162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4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156" name="Line 20"/>
          <p:cNvSpPr>
            <a:spLocks noChangeShapeType="1"/>
          </p:cNvSpPr>
          <p:nvPr/>
        </p:nvSpPr>
        <p:spPr bwMode="auto">
          <a:xfrm>
            <a:off x="2470150" y="3857625"/>
            <a:ext cx="2568575" cy="974725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703888" y="4541838"/>
            <a:ext cx="2919412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Esecuzione delle </a:t>
            </a:r>
            <a:r>
              <a:rPr lang="it-IT" sz="1600" dirty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operazioni censuarie </a:t>
            </a:r>
            <a:r>
              <a:rPr lang="it-IT" sz="16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ヒラギノ角ゴ Pro W3" charset="0"/>
                <a:cs typeface="ヒラギノ角ゴ Pro W3" charset="0"/>
              </a:rPr>
              <a:t>e coordinamento di </a:t>
            </a:r>
            <a:r>
              <a:rPr lang="it-IT" sz="1600" dirty="0" smtClean="0">
                <a:solidFill>
                  <a:schemeClr val="tx1"/>
                </a:solidFill>
                <a:ea typeface="ヒラギノ角ゴ Pro W3" charset="0"/>
                <a:cs typeface="ヒラギノ角ゴ Pro W3" charset="0"/>
              </a:rPr>
              <a:t>2.917 operatori</a:t>
            </a:r>
            <a:endParaRPr lang="it-IT" sz="1600" dirty="0" smtClean="0">
              <a:solidFill>
                <a:schemeClr val="tx1">
                  <a:lumMod val="50000"/>
                  <a:lumOff val="50000"/>
                </a:schemeClr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6158" name="Line 20"/>
          <p:cNvSpPr>
            <a:spLocks noChangeShapeType="1"/>
          </p:cNvSpPr>
          <p:nvPr/>
        </p:nvSpPr>
        <p:spPr bwMode="auto">
          <a:xfrm flipH="1" flipV="1">
            <a:off x="5200650" y="4959350"/>
            <a:ext cx="452438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3098800" y="4252913"/>
            <a:ext cx="2160588" cy="893762"/>
          </a:xfrm>
          <a:prstGeom prst="rect">
            <a:avLst/>
          </a:prstGeom>
          <a:solidFill>
            <a:srgbClr val="C8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it-IT" sz="2000" b="1">
                <a:solidFill>
                  <a:schemeClr val="bg1"/>
                </a:solidFill>
                <a:ea typeface="ヒラギノ角ゴ Pro W3"/>
                <a:cs typeface="ヒラギノ角ゴ Pro W3"/>
              </a:rPr>
              <a:t>103 </a:t>
            </a:r>
          </a:p>
          <a:p>
            <a:pPr algn="ctr" eaLnBrk="1" hangingPunct="1"/>
            <a:r>
              <a:rPr lang="it-IT" sz="1600" b="1">
                <a:solidFill>
                  <a:schemeClr val="bg1"/>
                </a:solidFill>
                <a:ea typeface="ヒラギノ角ゴ Pro W3"/>
                <a:cs typeface="ヒラギノ角ゴ Pro W3"/>
              </a:rPr>
              <a:t>Uffici Provinciali </a:t>
            </a:r>
          </a:p>
          <a:p>
            <a:pPr algn="ctr" eaLnBrk="1" hangingPunct="1"/>
            <a:r>
              <a:rPr lang="it-IT" sz="1600" b="1">
                <a:solidFill>
                  <a:schemeClr val="bg1"/>
                </a:solidFill>
                <a:ea typeface="ヒラギノ角ゴ Pro W3"/>
                <a:cs typeface="ヒラギノ角ゴ Pro W3"/>
              </a:rPr>
              <a:t>di Censimento</a:t>
            </a:r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1403350" y="3573463"/>
            <a:ext cx="2662238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chemeClr val="bg1"/>
                </a:solidFill>
                <a:ea typeface="ヒラギノ角ゴ Pro W3" charset="0"/>
                <a:cs typeface="ヒラギノ角ゴ Pro W3" charset="0"/>
              </a:rPr>
              <a:t>2 UNIONCAMERE Regionali</a:t>
            </a:r>
          </a:p>
        </p:txBody>
      </p:sp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137025" y="3563938"/>
            <a:ext cx="1992313" cy="307975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99 CCIAA Provinciali</a:t>
            </a:r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3130550" y="1081088"/>
            <a:ext cx="2241550" cy="104457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it-IT" sz="1800" dirty="0">
              <a:solidFill>
                <a:schemeClr val="bg1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6461125" y="2906713"/>
            <a:ext cx="2325688" cy="738187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eaLnBrk="0" hangingPunct="0"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2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 eaLnBrk="1" hangingPunct="1">
              <a:defRPr/>
            </a:pPr>
            <a:r>
              <a:rPr lang="it-IT" sz="1400" dirty="0" smtClean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Servizi </a:t>
            </a:r>
            <a:r>
              <a:rPr lang="it-IT" sz="1400" dirty="0">
                <a:solidFill>
                  <a:srgbClr val="FFFFFF"/>
                </a:solidFill>
                <a:ea typeface="ヒラギノ角ゴ Pro W3" charset="0"/>
                <a:cs typeface="ヒラギノ角ゴ Pro W3" charset="0"/>
              </a:rPr>
              <a:t>di statistica delle Province autonome di Trento e Bolzano</a:t>
            </a:r>
            <a:endParaRPr lang="it-IT" sz="1400" dirty="0" smtClean="0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6164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3894138" y="1417638"/>
            <a:ext cx="78581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7" descr="footer"/>
          <p:cNvPicPr>
            <a:picLocks noChangeAspect="1" noChangeArrowheads="1"/>
          </p:cNvPicPr>
          <p:nvPr/>
        </p:nvPicPr>
        <p:blipFill>
          <a:blip r:embed="rId4"/>
          <a:srcRect t="21767" r="88206"/>
          <a:stretch>
            <a:fillRect/>
          </a:stretch>
        </p:blipFill>
        <p:spPr bwMode="auto">
          <a:xfrm>
            <a:off x="6461125" y="1081088"/>
            <a:ext cx="785813" cy="31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8" descr="footer"/>
          <p:cNvPicPr>
            <a:picLocks noChangeAspect="1" noChangeArrowheads="1"/>
          </p:cNvPicPr>
          <p:nvPr/>
        </p:nvPicPr>
        <p:blipFill>
          <a:blip r:embed="rId4"/>
          <a:srcRect l="83099" t="20010" b="4562"/>
          <a:stretch>
            <a:fillRect/>
          </a:stretch>
        </p:blipFill>
        <p:spPr bwMode="auto">
          <a:xfrm>
            <a:off x="3222625" y="2557463"/>
            <a:ext cx="1866900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7" name="Rectangle 14"/>
          <p:cNvSpPr>
            <a:spLocks noChangeArrowheads="1"/>
          </p:cNvSpPr>
          <p:nvPr/>
        </p:nvSpPr>
        <p:spPr bwMode="auto">
          <a:xfrm>
            <a:off x="539750" y="827088"/>
            <a:ext cx="8223250" cy="1522412"/>
          </a:xfrm>
          <a:prstGeom prst="rect">
            <a:avLst/>
          </a:prstGeom>
          <a:noFill/>
          <a:ln w="25400">
            <a:solidFill>
              <a:schemeClr val="bg2"/>
            </a:solidFill>
            <a:prstDash val="dash"/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6168" name="Rectangle 14"/>
          <p:cNvSpPr>
            <a:spLocks noChangeArrowheads="1"/>
          </p:cNvSpPr>
          <p:nvPr/>
        </p:nvSpPr>
        <p:spPr bwMode="auto">
          <a:xfrm>
            <a:off x="457200" y="688975"/>
            <a:ext cx="8435975" cy="4972050"/>
          </a:xfrm>
          <a:prstGeom prst="rect">
            <a:avLst/>
          </a:prstGeom>
          <a:noFill/>
          <a:ln w="25400">
            <a:solidFill>
              <a:schemeClr val="bg2"/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  260.110 Imprese</a:t>
            </a:r>
          </a:p>
          <a:p>
            <a:pPr marL="266700" indent="-266700" eaLnBrk="1" hangingPunct="1">
              <a:tabLst>
                <a:tab pos="266700" algn="l"/>
              </a:tabLst>
            </a:pPr>
            <a:r>
              <a:rPr lang="it-IT" sz="2200" b="1">
                <a:solidFill>
                  <a:srgbClr val="CC0000"/>
                </a:solidFill>
              </a:rPr>
              <a:t>  481.473 Non profit</a:t>
            </a:r>
          </a:p>
          <a:p>
            <a:pPr marL="266700" indent="-266700" eaLnBrk="1" hangingPunct="1">
              <a:tabLst>
                <a:tab pos="266700" algn="l"/>
              </a:tabLst>
            </a:pPr>
            <a:endParaRPr lang="it-IT" sz="2200" b="1">
              <a:solidFill>
                <a:srgbClr val="CC0000"/>
              </a:solidFill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Composizione delle risorse umane degli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UPC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142976" y="1643050"/>
          <a:ext cx="6572295" cy="2785448"/>
        </p:xfrm>
        <a:graphic>
          <a:graphicData uri="http://schemas.openxmlformats.org/drawingml/2006/table">
            <a:tbl>
              <a:tblPr/>
              <a:tblGrid>
                <a:gridCol w="1306653"/>
                <a:gridCol w="1004368"/>
                <a:gridCol w="1118132"/>
                <a:gridCol w="870793"/>
                <a:gridCol w="1216966"/>
                <a:gridCol w="987103"/>
                <a:gridCol w="30775"/>
                <a:gridCol w="37505"/>
              </a:tblGrid>
              <a:tr h="29974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UFFICIO PROVINCIALE </a:t>
                      </a:r>
                      <a:r>
                        <a:rPr lang="it-IT" sz="1200" spc="-2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</a:t>
                      </a:r>
                      <a:r>
                        <a:rPr lang="it-IT" sz="1200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CENSIMENTO</a:t>
                      </a:r>
                      <a:endParaRPr lang="it-IT" sz="12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Respon-sabile</a:t>
                      </a:r>
                      <a:endParaRPr lang="it-IT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Coordinatori </a:t>
                      </a:r>
                      <a:endParaRPr lang="it-IT" sz="14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Rilevatori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909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Totale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% interni </a:t>
                      </a:r>
                      <a:endParaRPr lang="it-IT" sz="1400" dirty="0" smtClean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alla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CCIAA</a:t>
                      </a:r>
                      <a:endParaRPr lang="it-IT" sz="1400" dirty="0">
                        <a:solidFill>
                          <a:schemeClr val="tx1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400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Media questionari per rilevatore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Perugia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30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25,9</a:t>
                      </a: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334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spc="-2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spc="-2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Terni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70,0</a:t>
                      </a: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329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spc="-2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spc="-20">
                        <a:solidFill>
                          <a:srgbClr val="00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Umbria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40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37,8</a:t>
                      </a: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332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5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Italia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268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193</a:t>
                      </a: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2.257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47,0</a:t>
                      </a: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329</a:t>
                      </a: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20">
                      <a:fgClr>
                        <a:srgbClr val="FFFFFF"/>
                      </a:fgClr>
                      <a:bgClr>
                        <a:srgbClr val="D9D9D9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808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Andamento del processo di rilevazione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5" name="Rectangle 14"/>
          <p:cNvSpPr>
            <a:spLocks noChangeArrowheads="1"/>
          </p:cNvSpPr>
          <p:nvPr/>
        </p:nvSpPr>
        <p:spPr bwMode="auto">
          <a:xfrm>
            <a:off x="433388" y="1412875"/>
            <a:ext cx="82962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Esito della spedizione dei questionari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Andamento della restituzione dei questionari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Attività di sollecito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Restituzione per canale utilizzato </a:t>
            </a:r>
          </a:p>
          <a:p>
            <a:pPr marL="342900" indent="-342900" algn="just" eaLnBrk="1" hangingPunct="1">
              <a:lnSpc>
                <a:spcPct val="200000"/>
              </a:lnSpc>
              <a:buClr>
                <a:srgbClr val="CC0000"/>
              </a:buClr>
              <a:buFont typeface="Wingdings" pitchFamily="2" charset="2"/>
              <a:buChar char="ü"/>
              <a:tabLst>
                <a:tab pos="266700" algn="l"/>
              </a:tabLst>
              <a:defRPr/>
            </a:pPr>
            <a:r>
              <a:rPr lang="it-IT" sz="1800" dirty="0" smtClean="0">
                <a:solidFill>
                  <a:schemeClr val="bg2"/>
                </a:solidFill>
              </a:rPr>
              <a:t>Attività di accertamento della violazione dell’obbligo di risposta</a:t>
            </a:r>
          </a:p>
          <a:p>
            <a:pPr algn="just" eaLnBrk="1" hangingPunct="1">
              <a:lnSpc>
                <a:spcPct val="200000"/>
              </a:lnSpc>
              <a:buClr>
                <a:srgbClr val="CC0000"/>
              </a:buClr>
              <a:tabLst>
                <a:tab pos="266700" algn="l"/>
              </a:tabLst>
              <a:defRPr/>
            </a:pPr>
            <a:endParaRPr lang="it-IT" sz="1800" dirty="0">
              <a:solidFill>
                <a:schemeClr val="bg2"/>
              </a:solidFill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847251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Esito della spedizione postale dei questionari </a:t>
            </a:r>
            <a:endParaRPr lang="it-IT" sz="2200" b="1" dirty="0" smtClean="0">
              <a:solidFill>
                <a:srgbClr val="CC0000"/>
              </a:solidFill>
              <a:latin typeface="+mj-lt"/>
              <a:ea typeface="ＭＳ Ｐゴシック" charset="0"/>
            </a:endParaRP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alle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unità di rilevazione </a:t>
            </a: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928670"/>
            <a:ext cx="7299325" cy="486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Tasso di restituzione dei questionari per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periodo</a:t>
            </a:r>
          </a:p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della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rilevazione – Valori </a:t>
            </a: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cumulati </a:t>
            </a:r>
            <a:r>
              <a:rPr lang="it-IT" sz="2200" b="1" dirty="0">
                <a:solidFill>
                  <a:srgbClr val="CC0000"/>
                </a:solidFill>
                <a:latin typeface="+mj-lt"/>
                <a:ea typeface="ＭＳ Ｐゴシック" charset="0"/>
              </a:rPr>
              <a:t>Umbria e Italia</a:t>
            </a: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35134" y="1214422"/>
            <a:ext cx="6623014" cy="4395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457200" y="333375"/>
            <a:ext cx="6621463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266700" indent="-266700" eaLnBrk="1" hangingPunct="1">
              <a:tabLst>
                <a:tab pos="266700" algn="l"/>
              </a:tabLst>
              <a:defRPr/>
            </a:pPr>
            <a:r>
              <a:rPr lang="it-IT" sz="2200" b="1" dirty="0" smtClean="0">
                <a:solidFill>
                  <a:srgbClr val="CC0000"/>
                </a:solidFill>
                <a:latin typeface="+mj-lt"/>
                <a:ea typeface="ＭＳ Ｐゴシック" charset="0"/>
              </a:rPr>
              <a:t>Sollecito ai rispondenti</a:t>
            </a:r>
            <a:endParaRPr lang="it-IT" sz="2200" b="1" dirty="0">
              <a:solidFill>
                <a:srgbClr val="CC0000"/>
              </a:solidFill>
              <a:latin typeface="+mj-lt"/>
              <a:ea typeface="ＭＳ Ｐゴシック" charset="0"/>
            </a:endParaRPr>
          </a:p>
        </p:txBody>
      </p:sp>
      <p:sp>
        <p:nvSpPr>
          <p:cNvPr id="3076" name="Line 5"/>
          <p:cNvSpPr>
            <a:spLocks noChangeShapeType="1"/>
          </p:cNvSpPr>
          <p:nvPr/>
        </p:nvSpPr>
        <p:spPr bwMode="auto">
          <a:xfrm>
            <a:off x="457200" y="5805488"/>
            <a:ext cx="8305800" cy="0"/>
          </a:xfrm>
          <a:prstGeom prst="line">
            <a:avLst/>
          </a:prstGeom>
          <a:noFill/>
          <a:ln w="12700">
            <a:solidFill>
              <a:srgbClr val="CA0A20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011863" y="5826125"/>
            <a:ext cx="2952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kern="600" dirty="0" smtClean="0">
                <a:solidFill>
                  <a:srgbClr val="CA0A20"/>
                </a:solidFill>
                <a:latin typeface="Courier New" charset="0"/>
                <a:ea typeface="ＭＳ Ｐゴシック" charset="0"/>
              </a:rPr>
              <a:t>14 maggio 2014</a:t>
            </a:r>
            <a:endParaRPr lang="it-IT" sz="1600" kern="600" dirty="0">
              <a:solidFill>
                <a:srgbClr val="CA0A20"/>
              </a:solidFill>
              <a:latin typeface="Courier New" charset="0"/>
              <a:ea typeface="ＭＳ Ｐゴシック" charset="0"/>
            </a:endParaRPr>
          </a:p>
        </p:txBody>
      </p:sp>
      <p:pic>
        <p:nvPicPr>
          <p:cNvPr id="3078" name="Immagine 15" descr="logo_censimento_istat_payoff.jpg"/>
          <p:cNvPicPr>
            <a:picLocks noChangeAspect="1"/>
          </p:cNvPicPr>
          <p:nvPr/>
        </p:nvPicPr>
        <p:blipFill>
          <a:blip r:embed="rId3"/>
          <a:srcRect b="18076"/>
          <a:stretch>
            <a:fillRect/>
          </a:stretch>
        </p:blipFill>
        <p:spPr bwMode="auto">
          <a:xfrm>
            <a:off x="457200" y="5911850"/>
            <a:ext cx="2817813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ella 6"/>
          <p:cNvGraphicFramePr>
            <a:graphicFrameLocks noGrp="1"/>
          </p:cNvGraphicFramePr>
          <p:nvPr/>
        </p:nvGraphicFramePr>
        <p:xfrm>
          <a:off x="1428728" y="1714488"/>
          <a:ext cx="6624420" cy="3694888"/>
        </p:xfrm>
        <a:graphic>
          <a:graphicData uri="http://schemas.openxmlformats.org/drawingml/2006/table">
            <a:tbl>
              <a:tblPr/>
              <a:tblGrid>
                <a:gridCol w="1643074"/>
                <a:gridCol w="928694"/>
                <a:gridCol w="1285884"/>
                <a:gridCol w="214314"/>
                <a:gridCol w="1423120"/>
                <a:gridCol w="1087569"/>
                <a:gridCol w="41765"/>
              </a:tblGrid>
              <a:tr h="41587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UFFICIO </a:t>
                      </a:r>
                      <a:endParaRPr lang="it-IT" sz="1800" spc="-20" dirty="0" smtClean="0">
                        <a:solidFill>
                          <a:srgbClr val="000000"/>
                        </a:solidFill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 smtClean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PROVINCIALE </a:t>
                      </a:r>
                      <a:r>
                        <a:rPr lang="it-IT" sz="1800" spc="-20" dirty="0" err="1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DI</a:t>
                      </a: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 CENSIMENTO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err="1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I°</a:t>
                      </a: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Sollecito PEC </a:t>
                      </a:r>
                      <a:endParaRPr lang="it-IT" sz="1800" dirty="0" smtClean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(</a:t>
                      </a: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16-18/10/2012)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Sollecito postale </a:t>
                      </a:r>
                      <a:endParaRPr lang="it-IT" sz="1800" dirty="0" smtClean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(6/11/2012</a:t>
                      </a: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59652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%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imprese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% </a:t>
                      </a: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non </a:t>
                      </a: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profit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%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imprese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% </a:t>
                      </a:r>
                    </a:p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 smtClean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non </a:t>
                      </a:r>
                      <a:r>
                        <a:rPr lang="it-IT" sz="1800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profit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Perugia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91,7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8,3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6,6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93,4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96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Terni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91,3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8,7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9,8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90,2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 Narrow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Umbria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91,6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8,4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7,2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92,8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3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spc="-20" dirty="0">
                          <a:solidFill>
                            <a:srgbClr val="000000"/>
                          </a:solidFill>
                          <a:latin typeface="Arial Narrow" pitchFamily="34" charset="0"/>
                          <a:ea typeface="Times New Roman"/>
                          <a:cs typeface="Arial" pitchFamily="34" charset="0"/>
                        </a:rPr>
                        <a:t>Italia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92,3</a:t>
                      </a:r>
                      <a:endParaRPr lang="it-IT" sz="180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7,7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13,9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b="1" dirty="0">
                          <a:latin typeface="Arial Narrow" pitchFamily="34" charset="0"/>
                          <a:ea typeface="Calibri"/>
                          <a:cs typeface="Arial" pitchFamily="34" charset="0"/>
                        </a:rPr>
                        <a:t>86,1</a:t>
                      </a: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it-IT" sz="1800" dirty="0">
                        <a:latin typeface="Arial Narrow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zione vuota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zione vuota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pt486.tmp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869</Words>
  <Application>Microsoft Office PowerPoint</Application>
  <PresentationFormat>Presentazione su schermo (4:3)</PresentationFormat>
  <Paragraphs>267</Paragraphs>
  <Slides>23</Slides>
  <Notes>23</Notes>
  <HiddenSlides>2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25" baseType="lpstr">
      <vt:lpstr>Presentazione vuota</vt:lpstr>
      <vt:lpstr>ppt486.tmp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Bruna Tabanella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Daniela DL. Lauriello</cp:lastModifiedBy>
  <cp:revision>80</cp:revision>
  <dcterms:created xsi:type="dcterms:W3CDTF">2012-09-11T12:14:20Z</dcterms:created>
  <dcterms:modified xsi:type="dcterms:W3CDTF">2014-07-14T16:54:08Z</dcterms:modified>
</cp:coreProperties>
</file>