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4.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charts/chart5.xml" ContentType="application/vnd.openxmlformats-officedocument.drawingml.chart+xml"/>
  <Override PartName="/ppt/notesSlides/notesSlide9.xml" ContentType="application/vnd.openxmlformats-officedocument.presentationml.notesSlide+xml"/>
  <Override PartName="/ppt/charts/chart6.xml" ContentType="application/vnd.openxmlformats-officedocument.drawingml.chart+xml"/>
  <Override PartName="/ppt/theme/themeOverride4.xml" ContentType="application/vnd.openxmlformats-officedocument.themeOverride+xml"/>
  <Override PartName="/ppt/drawings/drawing3.xml" ContentType="application/vnd.openxmlformats-officedocument.drawingml.chartshapes+xml"/>
  <Override PartName="/ppt/notesSlides/notesSlide10.xml" ContentType="application/vnd.openxmlformats-officedocument.presentationml.notesSlide+xml"/>
  <Override PartName="/ppt/charts/chart7.xml" ContentType="application/vnd.openxmlformats-officedocument.drawingml.chart+xml"/>
  <Override PartName="/ppt/theme/themeOverride5.xml" ContentType="application/vnd.openxmlformats-officedocument.themeOverride+xml"/>
  <Override PartName="/ppt/drawings/drawing4.xml" ContentType="application/vnd.openxmlformats-officedocument.drawingml.chartshapes+xml"/>
  <Override PartName="/ppt/notesSlides/notesSlide11.xml" ContentType="application/vnd.openxmlformats-officedocument.presentationml.notesSlide+xml"/>
  <Override PartName="/ppt/charts/chart8.xml" ContentType="application/vnd.openxmlformats-officedocument.drawingml.chart+xml"/>
  <Override PartName="/ppt/theme/themeOverride6.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9.xml" ContentType="application/vnd.openxmlformats-officedocument.drawingml.chart+xml"/>
  <Override PartName="/ppt/theme/themeOverride7.xml" ContentType="application/vnd.openxmlformats-officedocument.themeOverride+xml"/>
  <Override PartName="/ppt/notesSlides/notesSlide15.xml" ContentType="application/vnd.openxmlformats-officedocument.presentationml.notesSlide+xml"/>
  <Override PartName="/ppt/charts/chart10.xml" ContentType="application/vnd.openxmlformats-officedocument.drawingml.chart+xml"/>
  <Override PartName="/ppt/theme/themeOverride8.xml" ContentType="application/vnd.openxmlformats-officedocument.themeOverride+xml"/>
  <Override PartName="/ppt/notesSlides/notesSlide16.xml" ContentType="application/vnd.openxmlformats-officedocument.presentationml.notesSlide+xml"/>
  <Override PartName="/ppt/charts/chart11.xml" ContentType="application/vnd.openxmlformats-officedocument.drawingml.chart+xml"/>
  <Override PartName="/ppt/theme/themeOverride9.xml" ContentType="application/vnd.openxmlformats-officedocument.themeOverride+xml"/>
  <Override PartName="/ppt/charts/chart12.xml" ContentType="application/vnd.openxmlformats-officedocument.drawingml.chart+xml"/>
  <Override PartName="/ppt/theme/themeOverride10.xml" ContentType="application/vnd.openxmlformats-officedocument.themeOverr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3.xml" ContentType="application/vnd.openxmlformats-officedocument.drawingml.chart+xml"/>
  <Override PartName="/ppt/theme/themeOverride11.xml" ContentType="application/vnd.openxmlformats-officedocument.themeOverride+xml"/>
  <Override PartName="/ppt/charts/chart14.xml" ContentType="application/vnd.openxmlformats-officedocument.drawingml.chart+xml"/>
  <Override PartName="/ppt/theme/themeOverride12.xml" ContentType="application/vnd.openxmlformats-officedocument.themeOverride+xml"/>
  <Override PartName="/ppt/drawings/drawing5.xml" ContentType="application/vnd.openxmlformats-officedocument.drawingml.chartshapes+xml"/>
  <Override PartName="/ppt/notesSlides/notesSlide19.xml" ContentType="application/vnd.openxmlformats-officedocument.presentationml.notesSlide+xml"/>
  <Override PartName="/ppt/charts/chart15.xml" ContentType="application/vnd.openxmlformats-officedocument.drawingml.chart+xml"/>
  <Override PartName="/ppt/theme/themeOverride13.xml" ContentType="application/vnd.openxmlformats-officedocument.themeOverride+xml"/>
  <Override PartName="/ppt/drawings/drawing6.xml" ContentType="application/vnd.openxmlformats-officedocument.drawingml.chartshapes+xml"/>
  <Override PartName="/ppt/notesSlides/notesSlide20.xml" ContentType="application/vnd.openxmlformats-officedocument.presentationml.notesSlide+xml"/>
  <Override PartName="/ppt/charts/chart16.xml" ContentType="application/vnd.openxmlformats-officedocument.drawingml.chart+xml"/>
  <Override PartName="/ppt/theme/themeOverride14.xml" ContentType="application/vnd.openxmlformats-officedocument.themeOverride+xml"/>
  <Override PartName="/ppt/drawings/drawing7.xml" ContentType="application/vnd.openxmlformats-officedocument.drawingml.chartshapes+xml"/>
  <Override PartName="/ppt/notesSlides/notesSlide21.xml" ContentType="application/vnd.openxmlformats-officedocument.presentationml.notesSlide+xml"/>
  <Override PartName="/ppt/charts/chart17.xml" ContentType="application/vnd.openxmlformats-officedocument.drawingml.chart+xml"/>
  <Override PartName="/ppt/theme/themeOverride15.xml" ContentType="application/vnd.openxmlformats-officedocument.themeOverride+xml"/>
  <Override PartName="/ppt/drawings/drawing8.xml" ContentType="application/vnd.openxmlformats-officedocument.drawingml.chartshapes+xml"/>
  <Override PartName="/ppt/notesSlides/notesSlide22.xml" ContentType="application/vnd.openxmlformats-officedocument.presentationml.notesSlide+xml"/>
  <Override PartName="/ppt/charts/chart18.xml" ContentType="application/vnd.openxmlformats-officedocument.drawingml.chart+xml"/>
  <Override PartName="/ppt/theme/themeOverride16.xml" ContentType="application/vnd.openxmlformats-officedocument.themeOverride+xml"/>
  <Override PartName="/ppt/drawings/drawing9.xml" ContentType="application/vnd.openxmlformats-officedocument.drawingml.chartshapes+xml"/>
  <Override PartName="/ppt/notesSlides/notesSlide23.xml" ContentType="application/vnd.openxmlformats-officedocument.presentationml.notesSlide+xml"/>
  <Override PartName="/ppt/charts/chart19.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20.xml" ContentType="application/vnd.openxmlformats-officedocument.drawingml.chart+xml"/>
  <Override PartName="/ppt/theme/themeOverride17.xml" ContentType="application/vnd.openxmlformats-officedocument.themeOverride+xml"/>
  <Override PartName="/ppt/notesSlides/notesSlide28.xml" ContentType="application/vnd.openxmlformats-officedocument.presentationml.notesSlide+xml"/>
  <Override PartName="/ppt/charts/chart21.xml" ContentType="application/vnd.openxmlformats-officedocument.drawingml.chart+xml"/>
  <Override PartName="/ppt/theme/themeOverride18.xml" ContentType="application/vnd.openxmlformats-officedocument.themeOverride+xml"/>
  <Override PartName="/ppt/drawings/drawing10.xml" ContentType="application/vnd.openxmlformats-officedocument.drawingml.chartshapes+xml"/>
  <Override PartName="/ppt/notesSlides/notesSlide29.xml" ContentType="application/vnd.openxmlformats-officedocument.presentationml.notesSlide+xml"/>
  <Override PartName="/ppt/charts/chart22.xml" ContentType="application/vnd.openxmlformats-officedocument.drawingml.chart+xml"/>
  <Override PartName="/ppt/theme/themeOverride19.xml" ContentType="application/vnd.openxmlformats-officedocument.themeOverride+xml"/>
  <Override PartName="/ppt/notesSlides/notesSlide30.xml" ContentType="application/vnd.openxmlformats-officedocument.presentationml.notesSlide+xml"/>
  <Override PartName="/ppt/charts/chart23.xml" ContentType="application/vnd.openxmlformats-officedocument.drawingml.chart+xml"/>
  <Override PartName="/ppt/theme/themeOverride20.xml" ContentType="application/vnd.openxmlformats-officedocument.themeOverr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0" r:id="rId2"/>
  </p:sldMasterIdLst>
  <p:notesMasterIdLst>
    <p:notesMasterId r:id="rId36"/>
  </p:notesMasterIdLst>
  <p:sldIdLst>
    <p:sldId id="256" r:id="rId3"/>
    <p:sldId id="258" r:id="rId4"/>
    <p:sldId id="257" r:id="rId5"/>
    <p:sldId id="259" r:id="rId6"/>
    <p:sldId id="321" r:id="rId7"/>
    <p:sldId id="260" r:id="rId8"/>
    <p:sldId id="262" r:id="rId9"/>
    <p:sldId id="286" r:id="rId10"/>
    <p:sldId id="263" r:id="rId11"/>
    <p:sldId id="287" r:id="rId12"/>
    <p:sldId id="317" r:id="rId13"/>
    <p:sldId id="322" r:id="rId14"/>
    <p:sldId id="288" r:id="rId15"/>
    <p:sldId id="266" r:id="rId16"/>
    <p:sldId id="319" r:id="rId17"/>
    <p:sldId id="289" r:id="rId18"/>
    <p:sldId id="294" r:id="rId19"/>
    <p:sldId id="323" r:id="rId20"/>
    <p:sldId id="295" r:id="rId21"/>
    <p:sldId id="297" r:id="rId22"/>
    <p:sldId id="315" r:id="rId23"/>
    <p:sldId id="325" r:id="rId24"/>
    <p:sldId id="324" r:id="rId25"/>
    <p:sldId id="326" r:id="rId26"/>
    <p:sldId id="327" r:id="rId27"/>
    <p:sldId id="328" r:id="rId28"/>
    <p:sldId id="332" r:id="rId29"/>
    <p:sldId id="329" r:id="rId30"/>
    <p:sldId id="330" r:id="rId31"/>
    <p:sldId id="331" r:id="rId32"/>
    <p:sldId id="312" r:id="rId33"/>
    <p:sldId id="313" r:id="rId34"/>
    <p:sldId id="314" r:id="rId35"/>
  </p:sldIdLst>
  <p:sldSz cx="9144000" cy="6858000" type="screen4x3"/>
  <p:notesSz cx="6810375" cy="9942513"/>
  <p:defaultTextStyle>
    <a:defPPr>
      <a:defRPr lang="it-IT"/>
    </a:defPPr>
    <a:lvl1pPr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E65D00"/>
    <a:srgbClr val="006600"/>
    <a:srgbClr val="012373"/>
    <a:srgbClr val="2F4AAF"/>
    <a:srgbClr val="205ACE"/>
    <a:srgbClr val="AFAFFF"/>
    <a:srgbClr val="003399"/>
    <a:srgbClr val="99CCFF"/>
    <a:srgbClr val="0033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466" autoAdjust="0"/>
    <p:restoredTop sz="93284" autoAdjust="0"/>
  </p:normalViewPr>
  <p:slideViewPr>
    <p:cSldViewPr>
      <p:cViewPr>
        <p:scale>
          <a:sx n="100" d="100"/>
          <a:sy n="100" d="100"/>
        </p:scale>
        <p:origin x="60" y="-48"/>
      </p:cViewPr>
      <p:guideLst>
        <p:guide orient="horz" pos="516"/>
        <p:guide pos="28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0" d="100"/>
          <a:sy n="60" d="100"/>
        </p:scale>
        <p:origin x="-2484" y="-72"/>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2" Type="http://schemas.openxmlformats.org/officeDocument/2006/relationships/package" Target="../embeddings/Microsoft_Excel_Worksheet10.xlsx"/><Relationship Id="rId1" Type="http://schemas.openxmlformats.org/officeDocument/2006/relationships/themeOverride" Target="../theme/themeOverride8.xml"/></Relationships>
</file>

<file path=ppt/charts/_rels/chart11.xml.rels><?xml version="1.0" encoding="UTF-8" standalone="yes"?>
<Relationships xmlns="http://schemas.openxmlformats.org/package/2006/relationships"><Relationship Id="rId2" Type="http://schemas.openxmlformats.org/officeDocument/2006/relationships/package" Target="../embeddings/Microsoft_Excel_Worksheet11.xlsx"/><Relationship Id="rId1" Type="http://schemas.openxmlformats.org/officeDocument/2006/relationships/themeOverride" Target="../theme/themeOverride9.xml"/></Relationships>
</file>

<file path=ppt/charts/_rels/chart12.xml.rels><?xml version="1.0" encoding="UTF-8" standalone="yes"?>
<Relationships xmlns="http://schemas.openxmlformats.org/package/2006/relationships"><Relationship Id="rId2" Type="http://schemas.openxmlformats.org/officeDocument/2006/relationships/package" Target="../embeddings/Microsoft_Excel_Worksheet12.xlsx"/><Relationship Id="rId1" Type="http://schemas.openxmlformats.org/officeDocument/2006/relationships/themeOverride" Target="../theme/themeOverride10.xml"/></Relationships>
</file>

<file path=ppt/charts/_rels/chart13.xml.rels><?xml version="1.0" encoding="UTF-8" standalone="yes"?>
<Relationships xmlns="http://schemas.openxmlformats.org/package/2006/relationships"><Relationship Id="rId2" Type="http://schemas.openxmlformats.org/officeDocument/2006/relationships/package" Target="../embeddings/Microsoft_Excel_Worksheet13.xlsx"/><Relationship Id="rId1" Type="http://schemas.openxmlformats.org/officeDocument/2006/relationships/themeOverride" Target="../theme/themeOverride11.xml"/></Relationships>
</file>

<file path=ppt/charts/_rels/chart14.xml.rels><?xml version="1.0" encoding="UTF-8" standalone="yes"?>
<Relationships xmlns="http://schemas.openxmlformats.org/package/2006/relationships"><Relationship Id="rId3" Type="http://schemas.openxmlformats.org/officeDocument/2006/relationships/chartUserShapes" Target="../drawings/drawing5.xml"/><Relationship Id="rId2" Type="http://schemas.openxmlformats.org/officeDocument/2006/relationships/package" Target="../embeddings/Microsoft_Excel_Worksheet14.xlsx"/><Relationship Id="rId1" Type="http://schemas.openxmlformats.org/officeDocument/2006/relationships/themeOverride" Target="../theme/themeOverride12.xml"/></Relationships>
</file>

<file path=ppt/charts/_rels/chart15.xml.rels><?xml version="1.0" encoding="UTF-8" standalone="yes"?>
<Relationships xmlns="http://schemas.openxmlformats.org/package/2006/relationships"><Relationship Id="rId3" Type="http://schemas.openxmlformats.org/officeDocument/2006/relationships/chartUserShapes" Target="../drawings/drawing6.xml"/><Relationship Id="rId2" Type="http://schemas.openxmlformats.org/officeDocument/2006/relationships/package" Target="../embeddings/Microsoft_Excel_Worksheet15.xlsx"/><Relationship Id="rId1" Type="http://schemas.openxmlformats.org/officeDocument/2006/relationships/themeOverride" Target="../theme/themeOverride13.xml"/></Relationships>
</file>

<file path=ppt/charts/_rels/chart16.xml.rels><?xml version="1.0" encoding="UTF-8" standalone="yes"?>
<Relationships xmlns="http://schemas.openxmlformats.org/package/2006/relationships"><Relationship Id="rId3" Type="http://schemas.openxmlformats.org/officeDocument/2006/relationships/chartUserShapes" Target="../drawings/drawing7.xml"/><Relationship Id="rId2" Type="http://schemas.openxmlformats.org/officeDocument/2006/relationships/package" Target="../embeddings/Microsoft_Excel_Worksheet16.xlsx"/><Relationship Id="rId1" Type="http://schemas.openxmlformats.org/officeDocument/2006/relationships/themeOverride" Target="../theme/themeOverride14.xml"/></Relationships>
</file>

<file path=ppt/charts/_rels/chart17.xml.rels><?xml version="1.0" encoding="UTF-8" standalone="yes"?>
<Relationships xmlns="http://schemas.openxmlformats.org/package/2006/relationships"><Relationship Id="rId3" Type="http://schemas.openxmlformats.org/officeDocument/2006/relationships/chartUserShapes" Target="../drawings/drawing8.xml"/><Relationship Id="rId2" Type="http://schemas.openxmlformats.org/officeDocument/2006/relationships/package" Target="../embeddings/Microsoft_Excel_Worksheet17.xlsx"/><Relationship Id="rId1" Type="http://schemas.openxmlformats.org/officeDocument/2006/relationships/themeOverride" Target="../theme/themeOverride15.xml"/></Relationships>
</file>

<file path=ppt/charts/_rels/chart18.xml.rels><?xml version="1.0" encoding="UTF-8" standalone="yes"?>
<Relationships xmlns="http://schemas.openxmlformats.org/package/2006/relationships"><Relationship Id="rId3" Type="http://schemas.openxmlformats.org/officeDocument/2006/relationships/chartUserShapes" Target="../drawings/drawing9.xml"/><Relationship Id="rId2" Type="http://schemas.openxmlformats.org/officeDocument/2006/relationships/package" Target="../embeddings/Microsoft_Excel_Worksheet18.xlsx"/><Relationship Id="rId1" Type="http://schemas.openxmlformats.org/officeDocument/2006/relationships/themeOverride" Target="../theme/themeOverride16.xml"/></Relationships>
</file>

<file path=ppt/charts/_rels/chart19.xml.rels><?xml version="1.0" encoding="UTF-8" standalone="yes"?>
<Relationships xmlns="http://schemas.openxmlformats.org/package/2006/relationships"><Relationship Id="rId1" Type="http://schemas.openxmlformats.org/officeDocument/2006/relationships/oleObject" Target="file:///G:\Censimenti%202011\Industria%20e%20servizi\Diffusione\Report%20Umbria\Figure%20Umbria.xlsx" TargetMode="Externa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20.xml.rels><?xml version="1.0" encoding="UTF-8" standalone="yes"?>
<Relationships xmlns="http://schemas.openxmlformats.org/package/2006/relationships"><Relationship Id="rId2" Type="http://schemas.openxmlformats.org/officeDocument/2006/relationships/package" Target="../embeddings/Microsoft_Excel_Worksheet19.xlsx"/><Relationship Id="rId1" Type="http://schemas.openxmlformats.org/officeDocument/2006/relationships/themeOverride" Target="../theme/themeOverride17.xml"/></Relationships>
</file>

<file path=ppt/charts/_rels/chart21.xml.rels><?xml version="1.0" encoding="UTF-8" standalone="yes"?>
<Relationships xmlns="http://schemas.openxmlformats.org/package/2006/relationships"><Relationship Id="rId3" Type="http://schemas.openxmlformats.org/officeDocument/2006/relationships/chartUserShapes" Target="../drawings/drawing10.xml"/><Relationship Id="rId2" Type="http://schemas.openxmlformats.org/officeDocument/2006/relationships/package" Target="../embeddings/Microsoft_Excel_Worksheet20.xlsx"/><Relationship Id="rId1" Type="http://schemas.openxmlformats.org/officeDocument/2006/relationships/themeOverride" Target="../theme/themeOverride18.xml"/></Relationships>
</file>

<file path=ppt/charts/_rels/chart22.xml.rels><?xml version="1.0" encoding="UTF-8" standalone="yes"?>
<Relationships xmlns="http://schemas.openxmlformats.org/package/2006/relationships"><Relationship Id="rId2" Type="http://schemas.openxmlformats.org/officeDocument/2006/relationships/package" Target="../embeddings/Microsoft_Excel_Worksheet21.xlsx"/><Relationship Id="rId1" Type="http://schemas.openxmlformats.org/officeDocument/2006/relationships/themeOverride" Target="../theme/themeOverride19.xml"/></Relationships>
</file>

<file path=ppt/charts/_rels/chart23.xml.rels><?xml version="1.0" encoding="UTF-8" standalone="yes"?>
<Relationships xmlns="http://schemas.openxmlformats.org/package/2006/relationships"><Relationship Id="rId2" Type="http://schemas.openxmlformats.org/officeDocument/2006/relationships/package" Target="../embeddings/Microsoft_Excel_Worksheet22.xlsx"/><Relationship Id="rId1" Type="http://schemas.openxmlformats.org/officeDocument/2006/relationships/themeOverride" Target="../theme/themeOverride20.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3" Type="http://schemas.openxmlformats.org/officeDocument/2006/relationships/chartUserShapes" Target="../drawings/drawing3.xml"/><Relationship Id="rId2" Type="http://schemas.openxmlformats.org/officeDocument/2006/relationships/package" Target="../embeddings/Microsoft_Excel_Worksheet6.xlsx"/><Relationship Id="rId1" Type="http://schemas.openxmlformats.org/officeDocument/2006/relationships/themeOverride" Target="../theme/themeOverride4.xml"/></Relationships>
</file>

<file path=ppt/charts/_rels/chart7.xml.rels><?xml version="1.0" encoding="UTF-8" standalone="yes"?>
<Relationships xmlns="http://schemas.openxmlformats.org/package/2006/relationships"><Relationship Id="rId3" Type="http://schemas.openxmlformats.org/officeDocument/2006/relationships/chartUserShapes" Target="../drawings/drawing4.xml"/><Relationship Id="rId2" Type="http://schemas.openxmlformats.org/officeDocument/2006/relationships/package" Target="../embeddings/Microsoft_Excel_Worksheet7.xlsx"/><Relationship Id="rId1" Type="http://schemas.openxmlformats.org/officeDocument/2006/relationships/themeOverride" Target="../theme/themeOverride5.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8.xlsx"/><Relationship Id="rId1" Type="http://schemas.openxmlformats.org/officeDocument/2006/relationships/themeOverride" Target="../theme/themeOverride6.xml"/></Relationships>
</file>

<file path=ppt/charts/_rels/chart9.xml.rels><?xml version="1.0" encoding="UTF-8" standalone="yes"?>
<Relationships xmlns="http://schemas.openxmlformats.org/package/2006/relationships"><Relationship Id="rId2" Type="http://schemas.openxmlformats.org/officeDocument/2006/relationships/package" Target="../embeddings/Microsoft_Excel_Worksheet9.xlsx"/><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252999546866483"/>
          <c:y val="6.341705974723584E-2"/>
          <c:w val="0.75843339481809102"/>
          <c:h val="0.73884119030575723"/>
        </c:manualLayout>
      </c:layout>
      <c:barChart>
        <c:barDir val="col"/>
        <c:grouping val="clustered"/>
        <c:varyColors val="0"/>
        <c:ser>
          <c:idx val="0"/>
          <c:order val="0"/>
          <c:tx>
            <c:strRef>
              <c:f>Master!$K$24</c:f>
              <c:strCache>
                <c:ptCount val="1"/>
                <c:pt idx="0">
                  <c:v>Addetti UG</c:v>
                </c:pt>
              </c:strCache>
            </c:strRef>
          </c:tx>
          <c:spPr>
            <a:solidFill>
              <a:schemeClr val="bg1">
                <a:lumMod val="85000"/>
              </a:schemeClr>
            </a:solidFill>
            <a:ln w="9525">
              <a:solidFill>
                <a:sysClr val="windowText" lastClr="000000"/>
              </a:solidFill>
            </a:ln>
          </c:spPr>
          <c:invertIfNegative val="0"/>
          <c:dLbls>
            <c:dLbl>
              <c:idx val="0"/>
              <c:layout>
                <c:manualLayout>
                  <c:x val="-1.0008340283569641E-2"/>
                  <c:y val="0.19953323720971"/>
                </c:manualLayout>
              </c:layout>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cat>
            <c:strRef>
              <c:f>Master!$A$11:$A$13</c:f>
              <c:strCache>
                <c:ptCount val="3"/>
                <c:pt idx="0">
                  <c:v>Imprese</c:v>
                </c:pt>
                <c:pt idx="1">
                  <c:v>Istituzioni non profit</c:v>
                </c:pt>
                <c:pt idx="2">
                  <c:v>Istituzioni pubbliche</c:v>
                </c:pt>
              </c:strCache>
            </c:strRef>
          </c:cat>
          <c:val>
            <c:numRef>
              <c:f>'Figura 2.2'!$F$26:$F$28</c:f>
              <c:numCache>
                <c:formatCode>#,##0</c:formatCode>
                <c:ptCount val="3"/>
                <c:pt idx="0">
                  <c:v>240215</c:v>
                </c:pt>
                <c:pt idx="1">
                  <c:v>9588</c:v>
                </c:pt>
                <c:pt idx="2">
                  <c:v>24995</c:v>
                </c:pt>
              </c:numCache>
            </c:numRef>
          </c:val>
        </c:ser>
        <c:ser>
          <c:idx val="1"/>
          <c:order val="1"/>
          <c:tx>
            <c:strRef>
              <c:f>Master!$L$24</c:f>
              <c:strCache>
                <c:ptCount val="1"/>
                <c:pt idx="0">
                  <c:v>Addetti UL</c:v>
                </c:pt>
              </c:strCache>
            </c:strRef>
          </c:tx>
          <c:spPr>
            <a:solidFill>
              <a:schemeClr val="tx1">
                <a:lumMod val="50000"/>
                <a:lumOff val="50000"/>
              </a:schemeClr>
            </a:solidFill>
            <a:ln w="12700">
              <a:solidFill>
                <a:sysClr val="windowText" lastClr="000000"/>
              </a:solidFill>
            </a:ln>
          </c:spPr>
          <c:invertIfNegative val="0"/>
          <c:dLbls>
            <c:dLbl>
              <c:idx val="0"/>
              <c:layout>
                <c:manualLayout>
                  <c:x val="0.11676396997497915"/>
                  <c:y val="0.17502915544711403"/>
                </c:manualLayout>
              </c:layout>
              <c:dLblPos val="outEnd"/>
              <c:showLegendKey val="0"/>
              <c:showVal val="1"/>
              <c:showCatName val="0"/>
              <c:showSerName val="0"/>
              <c:showPercent val="0"/>
              <c:showBubbleSize val="0"/>
            </c:dLbl>
            <c:dLbl>
              <c:idx val="1"/>
              <c:layout>
                <c:manualLayout>
                  <c:x val="1.9453996277189321E-2"/>
                  <c:y val="-1.2884473448600336E-2"/>
                </c:manualLayout>
              </c:layout>
              <c:dLblPos val="outEnd"/>
              <c:showLegendKey val="0"/>
              <c:showVal val="1"/>
              <c:showCatName val="0"/>
              <c:showSerName val="0"/>
              <c:showPercent val="0"/>
              <c:showBubbleSize val="0"/>
            </c:dLbl>
            <c:dLblPos val="outEnd"/>
            <c:showLegendKey val="0"/>
            <c:showVal val="1"/>
            <c:showCatName val="0"/>
            <c:showSerName val="0"/>
            <c:showPercent val="0"/>
            <c:showBubbleSize val="0"/>
            <c:showLeaderLines val="0"/>
          </c:dLbls>
          <c:val>
            <c:numRef>
              <c:f>'Figura 2.2'!$F$33:$F$35</c:f>
              <c:numCache>
                <c:formatCode>#,##0</c:formatCode>
                <c:ptCount val="3"/>
                <c:pt idx="0">
                  <c:v>249162</c:v>
                </c:pt>
                <c:pt idx="1">
                  <c:v>9713</c:v>
                </c:pt>
                <c:pt idx="2">
                  <c:v>45774</c:v>
                </c:pt>
              </c:numCache>
            </c:numRef>
          </c:val>
        </c:ser>
        <c:dLbls>
          <c:dLblPos val="outEnd"/>
          <c:showLegendKey val="0"/>
          <c:showVal val="1"/>
          <c:showCatName val="0"/>
          <c:showSerName val="0"/>
          <c:showPercent val="0"/>
          <c:showBubbleSize val="0"/>
        </c:dLbls>
        <c:gapWidth val="100"/>
        <c:axId val="22564224"/>
        <c:axId val="22562688"/>
      </c:barChart>
      <c:valAx>
        <c:axId val="22562688"/>
        <c:scaling>
          <c:orientation val="minMax"/>
        </c:scaling>
        <c:delete val="0"/>
        <c:axPos val="l"/>
        <c:majorGridlines>
          <c:spPr>
            <a:ln>
              <a:prstDash val="dash"/>
            </a:ln>
          </c:spPr>
        </c:majorGridlines>
        <c:numFmt formatCode="#,##0" sourceLinked="0"/>
        <c:majorTickMark val="out"/>
        <c:minorTickMark val="none"/>
        <c:tickLblPos val="nextTo"/>
        <c:crossAx val="22564224"/>
        <c:crosses val="autoZero"/>
        <c:crossBetween val="between"/>
      </c:valAx>
      <c:catAx>
        <c:axId val="22564224"/>
        <c:scaling>
          <c:orientation val="minMax"/>
        </c:scaling>
        <c:delete val="0"/>
        <c:axPos val="b"/>
        <c:majorTickMark val="out"/>
        <c:minorTickMark val="none"/>
        <c:tickLblPos val="nextTo"/>
        <c:crossAx val="22562688"/>
        <c:crosses val="autoZero"/>
        <c:auto val="1"/>
        <c:lblAlgn val="ctr"/>
        <c:lblOffset val="100"/>
        <c:noMultiLvlLbl val="0"/>
      </c:catAx>
      <c:spPr>
        <a:noFill/>
        <a:ln w="25400">
          <a:noFill/>
        </a:ln>
      </c:spPr>
    </c:plotArea>
    <c:legend>
      <c:legendPos val="b"/>
      <c:layout/>
      <c:overlay val="0"/>
    </c:legend>
    <c:plotVisOnly val="1"/>
    <c:dispBlanksAs val="zero"/>
    <c:showDLblsOverMax val="0"/>
  </c:chart>
  <c:spPr>
    <a:ln>
      <a:noFill/>
    </a:ln>
  </c:sp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7935537228760413E-2"/>
          <c:y val="0.1397413831239577"/>
          <c:w val="0.50269045818775326"/>
          <c:h val="0.707228628717399"/>
        </c:manualLayout>
      </c:layout>
      <c:doughnutChart>
        <c:varyColors val="1"/>
        <c:ser>
          <c:idx val="0"/>
          <c:order val="0"/>
          <c:dLbls>
            <c:dLbl>
              <c:idx val="0"/>
              <c:layout>
                <c:manualLayout>
                  <c:x val="6.2686560615655557E-2"/>
                  <c:y val="-0.15025457373687909"/>
                </c:manualLayout>
              </c:layout>
              <c:spPr>
                <a:solidFill>
                  <a:sysClr val="window" lastClr="FFFFFF"/>
                </a:solidFill>
              </c:spPr>
              <c:txPr>
                <a:bodyPr/>
                <a:lstStyle/>
                <a:p>
                  <a:pPr>
                    <a:defRPr sz="1200" b="1">
                      <a:solidFill>
                        <a:srgbClr val="0070C0"/>
                      </a:solidFill>
                    </a:defRPr>
                  </a:pPr>
                  <a:endParaRPr lang="it-IT"/>
                </a:p>
              </c:txPr>
              <c:showLegendKey val="0"/>
              <c:showVal val="1"/>
              <c:showCatName val="1"/>
              <c:showSerName val="0"/>
              <c:showPercent val="0"/>
              <c:showBubbleSize val="0"/>
            </c:dLbl>
            <c:dLbl>
              <c:idx val="1"/>
              <c:layout>
                <c:manualLayout>
                  <c:x val="0.12414589789677358"/>
                  <c:y val="-7.1339544472987612E-2"/>
                </c:manualLayout>
              </c:layout>
              <c:spPr/>
              <c:txPr>
                <a:bodyPr/>
                <a:lstStyle/>
                <a:p>
                  <a:pPr>
                    <a:defRPr sz="1200" b="1">
                      <a:solidFill>
                        <a:srgbClr val="990000"/>
                      </a:solidFill>
                    </a:defRPr>
                  </a:pPr>
                  <a:endParaRPr lang="it-IT"/>
                </a:p>
              </c:txPr>
              <c:showLegendKey val="0"/>
              <c:showVal val="1"/>
              <c:showCatName val="1"/>
              <c:showSerName val="0"/>
              <c:showPercent val="0"/>
              <c:showBubbleSize val="0"/>
            </c:dLbl>
            <c:dLbl>
              <c:idx val="2"/>
              <c:layout>
                <c:manualLayout>
                  <c:x val="0.15823813653641122"/>
                  <c:y val="-2.9046559885269496E-2"/>
                </c:manualLayout>
              </c:layout>
              <c:spPr/>
              <c:txPr>
                <a:bodyPr/>
                <a:lstStyle/>
                <a:p>
                  <a:pPr>
                    <a:defRPr sz="1200" b="1">
                      <a:solidFill>
                        <a:schemeClr val="accent3">
                          <a:lumMod val="75000"/>
                        </a:schemeClr>
                      </a:solidFill>
                    </a:defRPr>
                  </a:pPr>
                  <a:endParaRPr lang="it-IT"/>
                </a:p>
              </c:txPr>
              <c:showLegendKey val="0"/>
              <c:showVal val="1"/>
              <c:showCatName val="1"/>
              <c:showSerName val="0"/>
              <c:showPercent val="0"/>
              <c:showBubbleSize val="0"/>
            </c:dLbl>
            <c:dLbl>
              <c:idx val="3"/>
              <c:layout>
                <c:manualLayout>
                  <c:x val="0.17272185814007576"/>
                  <c:y val="3.4469561746348059E-3"/>
                </c:manualLayout>
              </c:layout>
              <c:spPr/>
              <c:txPr>
                <a:bodyPr/>
                <a:lstStyle/>
                <a:p>
                  <a:pPr>
                    <a:defRPr sz="1600" b="1">
                      <a:solidFill>
                        <a:schemeClr val="accent4">
                          <a:lumMod val="75000"/>
                        </a:schemeClr>
                      </a:solidFill>
                    </a:defRPr>
                  </a:pPr>
                  <a:endParaRPr lang="it-IT"/>
                </a:p>
              </c:txPr>
              <c:showLegendKey val="0"/>
              <c:showVal val="1"/>
              <c:showCatName val="1"/>
              <c:showSerName val="0"/>
              <c:showPercent val="0"/>
              <c:showBubbleSize val="0"/>
            </c:dLbl>
            <c:dLbl>
              <c:idx val="4"/>
              <c:layout>
                <c:manualLayout>
                  <c:x val="0.13599875833444239"/>
                  <c:y val="5.3719996666724966E-2"/>
                </c:manualLayout>
              </c:layout>
              <c:spPr/>
              <c:txPr>
                <a:bodyPr/>
                <a:lstStyle/>
                <a:p>
                  <a:pPr>
                    <a:defRPr sz="1200" b="1">
                      <a:solidFill>
                        <a:srgbClr val="0070C0"/>
                      </a:solidFill>
                    </a:defRPr>
                  </a:pPr>
                  <a:endParaRPr lang="it-IT"/>
                </a:p>
              </c:txPr>
              <c:showLegendKey val="0"/>
              <c:showVal val="1"/>
              <c:showCatName val="1"/>
              <c:showSerName val="0"/>
              <c:showPercent val="0"/>
              <c:showBubbleSize val="0"/>
            </c:dLbl>
            <c:dLbl>
              <c:idx val="5"/>
              <c:layout>
                <c:manualLayout>
                  <c:x val="0.12817893439062594"/>
                  <c:y val="8.3490052128717906E-2"/>
                </c:manualLayout>
              </c:layout>
              <c:spPr/>
              <c:txPr>
                <a:bodyPr/>
                <a:lstStyle/>
                <a:p>
                  <a:pPr>
                    <a:defRPr sz="1200" b="1">
                      <a:solidFill>
                        <a:srgbClr val="CC6600"/>
                      </a:solidFill>
                    </a:defRPr>
                  </a:pPr>
                  <a:endParaRPr lang="it-IT"/>
                </a:p>
              </c:txPr>
              <c:showLegendKey val="0"/>
              <c:showVal val="1"/>
              <c:showCatName val="1"/>
              <c:showSerName val="0"/>
              <c:showPercent val="0"/>
              <c:showBubbleSize val="0"/>
            </c:dLbl>
            <c:dLbl>
              <c:idx val="6"/>
              <c:layout>
                <c:manualLayout>
                  <c:x val="7.3803050490011832E-2"/>
                  <c:y val="0.11598382538577"/>
                </c:manualLayout>
              </c:layout>
              <c:spPr/>
              <c:txPr>
                <a:bodyPr/>
                <a:lstStyle/>
                <a:p>
                  <a:pPr>
                    <a:defRPr sz="1200" b="1">
                      <a:solidFill>
                        <a:schemeClr val="accent1">
                          <a:lumMod val="75000"/>
                        </a:schemeClr>
                      </a:solidFill>
                    </a:defRPr>
                  </a:pPr>
                  <a:endParaRPr lang="it-IT"/>
                </a:p>
              </c:txPr>
              <c:showLegendKey val="0"/>
              <c:showVal val="1"/>
              <c:showCatName val="1"/>
              <c:showSerName val="0"/>
              <c:showPercent val="0"/>
              <c:showBubbleSize val="0"/>
            </c:dLbl>
            <c:dLbl>
              <c:idx val="7"/>
              <c:delete val="1"/>
            </c:dLbl>
            <c:dLbl>
              <c:idx val="8"/>
              <c:delete val="1"/>
            </c:dLbl>
            <c:dLbl>
              <c:idx val="9"/>
              <c:delete val="1"/>
            </c:dLbl>
            <c:dLbl>
              <c:idx val="10"/>
              <c:delete val="1"/>
            </c:dLbl>
            <c:dLbl>
              <c:idx val="11"/>
              <c:delete val="1"/>
            </c:dLbl>
            <c:dLbl>
              <c:idx val="12"/>
              <c:delete val="1"/>
            </c:dLbl>
            <c:dLbl>
              <c:idx val="13"/>
              <c:delete val="1"/>
            </c:dLbl>
            <c:dLbl>
              <c:idx val="14"/>
              <c:layout>
                <c:manualLayout>
                  <c:x val="-5.9295380389874211E-2"/>
                  <c:y val="-3.9750076387552895E-2"/>
                </c:manualLayout>
              </c:layout>
              <c:tx>
                <c:rich>
                  <a:bodyPr/>
                  <a:lstStyle/>
                  <a:p>
                    <a:pPr>
                      <a:defRPr sz="1600" b="1">
                        <a:solidFill>
                          <a:srgbClr val="669900"/>
                        </a:solidFill>
                      </a:defRPr>
                    </a:pPr>
                    <a:r>
                      <a:rPr lang="en-US" dirty="0">
                        <a:solidFill>
                          <a:srgbClr val="006600"/>
                        </a:solidFill>
                      </a:rPr>
                      <a:t>ITALIA; 51</a:t>
                    </a:r>
                  </a:p>
                </c:rich>
              </c:tx>
              <c:spPr/>
              <c:showLegendKey val="0"/>
              <c:showVal val="1"/>
              <c:showCatName val="1"/>
              <c:showSerName val="0"/>
              <c:showPercent val="0"/>
              <c:showBubbleSize val="0"/>
            </c:dLbl>
            <c:dLbl>
              <c:idx val="15"/>
              <c:delete val="1"/>
            </c:dLbl>
            <c:dLbl>
              <c:idx val="16"/>
              <c:delete val="1"/>
            </c:dLbl>
            <c:dLbl>
              <c:idx val="17"/>
              <c:delete val="1"/>
            </c:dLbl>
            <c:dLbl>
              <c:idx val="18"/>
              <c:delete val="1"/>
            </c:dLbl>
            <c:dLbl>
              <c:idx val="19"/>
              <c:delete val="1"/>
            </c:dLbl>
            <c:dLbl>
              <c:idx val="20"/>
              <c:delete val="1"/>
            </c:dLbl>
            <c:txPr>
              <a:bodyPr/>
              <a:lstStyle/>
              <a:p>
                <a:pPr>
                  <a:defRPr sz="1200" b="1">
                    <a:solidFill>
                      <a:schemeClr val="bg1"/>
                    </a:solidFill>
                  </a:defRPr>
                </a:pPr>
                <a:endParaRPr lang="it-IT"/>
              </a:p>
            </c:txPr>
            <c:showLegendKey val="0"/>
            <c:showVal val="1"/>
            <c:showCatName val="1"/>
            <c:showSerName val="0"/>
            <c:showPercent val="0"/>
            <c:showBubbleSize val="0"/>
            <c:showLeaderLines val="1"/>
          </c:dLbls>
          <c:cat>
            <c:strRef>
              <c:f>'uIste UL'!$A$7:$A$27</c:f>
              <c:strCache>
                <c:ptCount val="21"/>
                <c:pt idx="0">
                  <c:v>Valle d’Aosta</c:v>
                </c:pt>
                <c:pt idx="1">
                  <c:v>Trentino-AA</c:v>
                </c:pt>
                <c:pt idx="2">
                  <c:v>Friuli -VG</c:v>
                </c:pt>
                <c:pt idx="3">
                  <c:v>Umbria</c:v>
                </c:pt>
                <c:pt idx="4">
                  <c:v>Marche</c:v>
                </c:pt>
                <c:pt idx="5">
                  <c:v>Toscana</c:v>
                </c:pt>
                <c:pt idx="6">
                  <c:v>Liguria</c:v>
                </c:pt>
                <c:pt idx="7">
                  <c:v>Veneto</c:v>
                </c:pt>
                <c:pt idx="8">
                  <c:v>Piemonte</c:v>
                </c:pt>
                <c:pt idx="9">
                  <c:v>Sardegna</c:v>
                </c:pt>
                <c:pt idx="10">
                  <c:v>Molise</c:v>
                </c:pt>
                <c:pt idx="11">
                  <c:v>Emilia Romagna</c:v>
                </c:pt>
                <c:pt idx="12">
                  <c:v>Basilicata</c:v>
                </c:pt>
                <c:pt idx="13">
                  <c:v>Abruzzo</c:v>
                </c:pt>
                <c:pt idx="14">
                  <c:v>ITALIA</c:v>
                </c:pt>
                <c:pt idx="15">
                  <c:v>Lombardia</c:v>
                </c:pt>
                <c:pt idx="16">
                  <c:v>Lazio</c:v>
                </c:pt>
                <c:pt idx="17">
                  <c:v>Calabria</c:v>
                </c:pt>
                <c:pt idx="18">
                  <c:v>Sicilia</c:v>
                </c:pt>
                <c:pt idx="19">
                  <c:v>Puglia</c:v>
                </c:pt>
                <c:pt idx="20">
                  <c:v>Campania</c:v>
                </c:pt>
              </c:strCache>
            </c:strRef>
          </c:cat>
          <c:val>
            <c:numRef>
              <c:f>'uIste UL'!$D$7:$D$27</c:f>
              <c:numCache>
                <c:formatCode>#,##0</c:formatCode>
                <c:ptCount val="21"/>
                <c:pt idx="0">
                  <c:v>104.1</c:v>
                </c:pt>
                <c:pt idx="1">
                  <c:v>100</c:v>
                </c:pt>
                <c:pt idx="2">
                  <c:v>82.1</c:v>
                </c:pt>
                <c:pt idx="3">
                  <c:v>70.7</c:v>
                </c:pt>
                <c:pt idx="4">
                  <c:v>69.3</c:v>
                </c:pt>
                <c:pt idx="5">
                  <c:v>65.099999999999994</c:v>
                </c:pt>
                <c:pt idx="6">
                  <c:v>60.3</c:v>
                </c:pt>
                <c:pt idx="7">
                  <c:v>59.5</c:v>
                </c:pt>
                <c:pt idx="8">
                  <c:v>59.5</c:v>
                </c:pt>
                <c:pt idx="9">
                  <c:v>58.7</c:v>
                </c:pt>
                <c:pt idx="10">
                  <c:v>57.9</c:v>
                </c:pt>
                <c:pt idx="11">
                  <c:v>57.8</c:v>
                </c:pt>
                <c:pt idx="12">
                  <c:v>56</c:v>
                </c:pt>
                <c:pt idx="13">
                  <c:v>55.6</c:v>
                </c:pt>
                <c:pt idx="14">
                  <c:v>50.7</c:v>
                </c:pt>
                <c:pt idx="15">
                  <c:v>47.6</c:v>
                </c:pt>
                <c:pt idx="16">
                  <c:v>43.4</c:v>
                </c:pt>
                <c:pt idx="17">
                  <c:v>40.700000000000003</c:v>
                </c:pt>
                <c:pt idx="18">
                  <c:v>39.700000000000003</c:v>
                </c:pt>
                <c:pt idx="19">
                  <c:v>37.299999999999997</c:v>
                </c:pt>
                <c:pt idx="20">
                  <c:v>25.1</c:v>
                </c:pt>
              </c:numCache>
            </c:numRef>
          </c:val>
        </c:ser>
        <c:dLbls>
          <c:showLegendKey val="0"/>
          <c:showVal val="1"/>
          <c:showCatName val="0"/>
          <c:showSerName val="0"/>
          <c:showPercent val="0"/>
          <c:showBubbleSize val="0"/>
          <c:showLeaderLines val="1"/>
        </c:dLbls>
        <c:firstSliceAng val="0"/>
        <c:holeSize val="50"/>
      </c:doughnutChart>
    </c:plotArea>
    <c:legend>
      <c:legendPos val="r"/>
      <c:layout>
        <c:manualLayout>
          <c:xMode val="edge"/>
          <c:yMode val="edge"/>
          <c:x val="0.81142003249683003"/>
          <c:y val="7.5948461004685906E-3"/>
          <c:w val="0.18857996750316997"/>
          <c:h val="0.98497567182056289"/>
        </c:manualLayout>
      </c:layout>
      <c:overlay val="0"/>
      <c:txPr>
        <a:bodyPr/>
        <a:lstStyle/>
        <a:p>
          <a:pPr rtl="0">
            <a:defRPr/>
          </a:pPr>
          <a:endParaRPr lang="it-IT"/>
        </a:p>
      </c:txPr>
    </c:legend>
    <c:plotVisOnly val="1"/>
    <c:dispBlanksAs val="gap"/>
    <c:showDLblsOverMax val="0"/>
  </c:chart>
  <c:externalData r:id="rId2">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742245928936302"/>
          <c:y val="6.323955984375193E-2"/>
          <c:w val="0.71051787881353545"/>
          <c:h val="0.72232104789718188"/>
        </c:manualLayout>
      </c:layout>
      <c:barChart>
        <c:barDir val="col"/>
        <c:grouping val="clustered"/>
        <c:varyColors val="0"/>
        <c:ser>
          <c:idx val="0"/>
          <c:order val="0"/>
          <c:tx>
            <c:strRef>
              <c:f>Prosp.4.2!$B$4</c:f>
              <c:strCache>
                <c:ptCount val="1"/>
                <c:pt idx="0">
                  <c:v>Umbria</c:v>
                </c:pt>
              </c:strCache>
            </c:strRef>
          </c:tx>
          <c:spPr>
            <a:solidFill>
              <a:srgbClr val="E65D00"/>
            </a:solidFill>
          </c:spPr>
          <c:invertIfNegative val="0"/>
          <c:dLbls>
            <c:txPr>
              <a:bodyPr/>
              <a:lstStyle/>
              <a:p>
                <a:pPr>
                  <a:defRPr b="1"/>
                </a:pPr>
                <a:endParaRPr lang="it-IT"/>
              </a:p>
            </c:txPr>
            <c:dLblPos val="ctr"/>
            <c:showLegendKey val="0"/>
            <c:showVal val="1"/>
            <c:showCatName val="0"/>
            <c:showSerName val="0"/>
            <c:showPercent val="0"/>
            <c:showBubbleSize val="0"/>
            <c:showLeaderLines val="0"/>
          </c:dLbls>
          <c:cat>
            <c:strRef>
              <c:f>Prosp.4.2!$A$8:$A$10</c:f>
              <c:strCache>
                <c:ptCount val="3"/>
                <c:pt idx="0">
                  <c:v>Addetti</c:v>
                </c:pt>
                <c:pt idx="1">
                  <c:v>Lavoratori esterni</c:v>
                </c:pt>
                <c:pt idx="2">
                  <c:v>Volontari</c:v>
                </c:pt>
              </c:strCache>
            </c:strRef>
          </c:cat>
          <c:val>
            <c:numRef>
              <c:f>Prosp.4.2!$C$8:$C$10</c:f>
              <c:numCache>
                <c:formatCode>#,##0.0</c:formatCode>
                <c:ptCount val="3"/>
                <c:pt idx="0">
                  <c:v>7.965980759609943</c:v>
                </c:pt>
                <c:pt idx="1">
                  <c:v>2.8893390524148903</c:v>
                </c:pt>
                <c:pt idx="2">
                  <c:v>89.144680187975169</c:v>
                </c:pt>
              </c:numCache>
            </c:numRef>
          </c:val>
        </c:ser>
        <c:ser>
          <c:idx val="1"/>
          <c:order val="1"/>
          <c:tx>
            <c:strRef>
              <c:f>Prosp.4.2!$H$4</c:f>
              <c:strCache>
                <c:ptCount val="1"/>
                <c:pt idx="0">
                  <c:v>Italia</c:v>
                </c:pt>
              </c:strCache>
            </c:strRef>
          </c:tx>
          <c:spPr>
            <a:solidFill>
              <a:srgbClr val="FF9900"/>
            </a:solidFill>
          </c:spPr>
          <c:invertIfNegative val="0"/>
          <c:dLbls>
            <c:dLbl>
              <c:idx val="2"/>
              <c:layout>
                <c:manualLayout>
                  <c:x val="0"/>
                  <c:y val="0.43202839081734501"/>
                </c:manualLayout>
              </c:layout>
              <c:dLblPos val="outEnd"/>
              <c:showLegendKey val="0"/>
              <c:showVal val="1"/>
              <c:showCatName val="0"/>
              <c:showSerName val="0"/>
              <c:showPercent val="0"/>
              <c:showBubbleSize val="0"/>
            </c:dLbl>
            <c:txPr>
              <a:bodyPr/>
              <a:lstStyle/>
              <a:p>
                <a:pPr>
                  <a:defRPr b="1"/>
                </a:pPr>
                <a:endParaRPr lang="it-IT"/>
              </a:p>
            </c:txPr>
            <c:dLblPos val="ctr"/>
            <c:showLegendKey val="0"/>
            <c:showVal val="1"/>
            <c:showCatName val="0"/>
            <c:showSerName val="0"/>
            <c:showPercent val="0"/>
            <c:showBubbleSize val="0"/>
            <c:showLeaderLines val="0"/>
          </c:dLbls>
          <c:val>
            <c:numRef>
              <c:f>Prosp.4.2!$I$8:$I$10</c:f>
              <c:numCache>
                <c:formatCode>#,##0.0</c:formatCode>
                <c:ptCount val="3"/>
                <c:pt idx="0">
                  <c:v>11.922713066893255</c:v>
                </c:pt>
                <c:pt idx="1">
                  <c:v>4.741846260430016</c:v>
                </c:pt>
                <c:pt idx="2">
                  <c:v>83.335440672676725</c:v>
                </c:pt>
              </c:numCache>
            </c:numRef>
          </c:val>
        </c:ser>
        <c:dLbls>
          <c:showLegendKey val="0"/>
          <c:showVal val="0"/>
          <c:showCatName val="0"/>
          <c:showSerName val="0"/>
          <c:showPercent val="0"/>
          <c:showBubbleSize val="0"/>
        </c:dLbls>
        <c:gapWidth val="150"/>
        <c:axId val="23441408"/>
        <c:axId val="23442944"/>
      </c:barChart>
      <c:catAx>
        <c:axId val="23441408"/>
        <c:scaling>
          <c:orientation val="minMax"/>
        </c:scaling>
        <c:delete val="0"/>
        <c:axPos val="b"/>
        <c:majorTickMark val="out"/>
        <c:minorTickMark val="none"/>
        <c:tickLblPos val="nextTo"/>
        <c:crossAx val="23442944"/>
        <c:crosses val="autoZero"/>
        <c:auto val="1"/>
        <c:lblAlgn val="ctr"/>
        <c:lblOffset val="100"/>
        <c:noMultiLvlLbl val="0"/>
      </c:catAx>
      <c:valAx>
        <c:axId val="23442944"/>
        <c:scaling>
          <c:orientation val="minMax"/>
        </c:scaling>
        <c:delete val="0"/>
        <c:axPos val="l"/>
        <c:majorGridlines>
          <c:spPr>
            <a:ln>
              <a:prstDash val="dash"/>
            </a:ln>
          </c:spPr>
        </c:majorGridlines>
        <c:numFmt formatCode="#,##0" sourceLinked="0"/>
        <c:majorTickMark val="out"/>
        <c:minorTickMark val="none"/>
        <c:tickLblPos val="nextTo"/>
        <c:crossAx val="23441408"/>
        <c:crosses val="autoZero"/>
        <c:crossBetween val="between"/>
      </c:valAx>
    </c:plotArea>
    <c:legend>
      <c:legendPos val="r"/>
      <c:layout>
        <c:manualLayout>
          <c:xMode val="edge"/>
          <c:yMode val="edge"/>
          <c:x val="0.82718764993085536"/>
          <c:y val="0.38680467758431603"/>
          <c:w val="0.16922812067846357"/>
          <c:h val="0.22639015193523346"/>
        </c:manualLayout>
      </c:layout>
      <c:overlay val="0"/>
    </c:legend>
    <c:plotVisOnly val="1"/>
    <c:dispBlanksAs val="gap"/>
    <c:showDLblsOverMax val="0"/>
  </c:chart>
  <c:spPr>
    <a:ln w="19050">
      <a:solidFill>
        <a:srgbClr val="C00000"/>
      </a:solidFill>
    </a:ln>
  </c:spPr>
  <c:externalData r:id="rId2">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8"/>
    </mc:Choice>
    <mc:Fallback>
      <c:style val="8"/>
    </mc:Fallback>
  </mc:AlternateContent>
  <c:clrMapOvr bg1="lt1" tx1="dk1" bg2="lt2" tx2="dk2" accent1="accent1" accent2="accent2" accent3="accent3" accent4="accent4" accent5="accent5" accent6="accent6" hlink="hlink" folHlink="folHlink"/>
  <c:chart>
    <c:autoTitleDeleted val="0"/>
    <c:plotArea>
      <c:layout/>
      <c:barChart>
        <c:barDir val="bar"/>
        <c:grouping val="clustered"/>
        <c:varyColors val="0"/>
        <c:ser>
          <c:idx val="0"/>
          <c:order val="0"/>
          <c:tx>
            <c:strRef>
              <c:f>Prosp.4.2!$B$4</c:f>
              <c:strCache>
                <c:ptCount val="1"/>
                <c:pt idx="0">
                  <c:v>Umbria</c:v>
                </c:pt>
              </c:strCache>
            </c:strRef>
          </c:tx>
          <c:spPr>
            <a:solidFill>
              <a:srgbClr val="E65D00"/>
            </a:solidFill>
          </c:spPr>
          <c:invertIfNegative val="0"/>
          <c:cat>
            <c:strRef>
              <c:f>Prosp.4.2!$A$6:$A$10</c:f>
              <c:strCache>
                <c:ptCount val="5"/>
                <c:pt idx="0">
                  <c:v>Istituzioni non profit</c:v>
                </c:pt>
                <c:pt idx="1">
                  <c:v>Unità Locali non profit</c:v>
                </c:pt>
                <c:pt idx="2">
                  <c:v>Addetti</c:v>
                </c:pt>
                <c:pt idx="3">
                  <c:v>Lavoratori esterni</c:v>
                </c:pt>
                <c:pt idx="4">
                  <c:v>Volontari</c:v>
                </c:pt>
              </c:strCache>
            </c:strRef>
          </c:cat>
          <c:val>
            <c:numRef>
              <c:f>Prosp.4.2!$F$6:$F$10</c:f>
              <c:numCache>
                <c:formatCode>#,##0.0</c:formatCode>
                <c:ptCount val="5"/>
                <c:pt idx="0">
                  <c:v>32.337992376111821</c:v>
                </c:pt>
                <c:pt idx="1">
                  <c:v>39.325396825396822</c:v>
                </c:pt>
                <c:pt idx="2">
                  <c:v>33.843185889486016</c:v>
                </c:pt>
                <c:pt idx="3">
                  <c:v>178.498023715415</c:v>
                </c:pt>
                <c:pt idx="4">
                  <c:v>47.699478204152626</c:v>
                </c:pt>
              </c:numCache>
            </c:numRef>
          </c:val>
        </c:ser>
        <c:ser>
          <c:idx val="1"/>
          <c:order val="1"/>
          <c:tx>
            <c:strRef>
              <c:f>Prosp.4.2!$H$4</c:f>
              <c:strCache>
                <c:ptCount val="1"/>
                <c:pt idx="0">
                  <c:v>Italia</c:v>
                </c:pt>
              </c:strCache>
            </c:strRef>
          </c:tx>
          <c:spPr>
            <a:solidFill>
              <a:srgbClr val="FFC000"/>
            </a:solidFill>
          </c:spPr>
          <c:invertIfNegative val="0"/>
          <c:dLbls>
            <c:dLblPos val="inEnd"/>
            <c:showLegendKey val="0"/>
            <c:showVal val="1"/>
            <c:showCatName val="0"/>
            <c:showSerName val="0"/>
            <c:showPercent val="0"/>
            <c:showBubbleSize val="0"/>
            <c:showLeaderLines val="0"/>
          </c:dLbls>
          <c:val>
            <c:numRef>
              <c:f>Prosp.4.2!$L$6:$L$10</c:f>
              <c:numCache>
                <c:formatCode>#,##0.0</c:formatCode>
                <c:ptCount val="5"/>
                <c:pt idx="0">
                  <c:v>28.039977554074273</c:v>
                </c:pt>
                <c:pt idx="1">
                  <c:v>37.205538714159403</c:v>
                </c:pt>
                <c:pt idx="2">
                  <c:v>39.361094564636673</c:v>
                </c:pt>
                <c:pt idx="3">
                  <c:v>169.35488684406863</c:v>
                </c:pt>
                <c:pt idx="4">
                  <c:v>43.53401640320849</c:v>
                </c:pt>
              </c:numCache>
            </c:numRef>
          </c:val>
        </c:ser>
        <c:dLbls>
          <c:dLblPos val="outEnd"/>
          <c:showLegendKey val="0"/>
          <c:showVal val="1"/>
          <c:showCatName val="0"/>
          <c:showSerName val="0"/>
          <c:showPercent val="0"/>
          <c:showBubbleSize val="0"/>
        </c:dLbls>
        <c:gapWidth val="150"/>
        <c:axId val="102281216"/>
        <c:axId val="103360768"/>
      </c:barChart>
      <c:catAx>
        <c:axId val="102281216"/>
        <c:scaling>
          <c:orientation val="minMax"/>
        </c:scaling>
        <c:delete val="0"/>
        <c:axPos val="l"/>
        <c:majorTickMark val="out"/>
        <c:minorTickMark val="none"/>
        <c:tickLblPos val="nextTo"/>
        <c:txPr>
          <a:bodyPr/>
          <a:lstStyle/>
          <a:p>
            <a:pPr>
              <a:defRPr sz="1050">
                <a:latin typeface="Arial Narrow" panose="020B0606020202030204" pitchFamily="34" charset="0"/>
              </a:defRPr>
            </a:pPr>
            <a:endParaRPr lang="it-IT"/>
          </a:p>
        </c:txPr>
        <c:crossAx val="103360768"/>
        <c:crosses val="autoZero"/>
        <c:auto val="1"/>
        <c:lblAlgn val="ctr"/>
        <c:lblOffset val="100"/>
        <c:noMultiLvlLbl val="0"/>
      </c:catAx>
      <c:valAx>
        <c:axId val="103360768"/>
        <c:scaling>
          <c:orientation val="minMax"/>
        </c:scaling>
        <c:delete val="0"/>
        <c:axPos val="b"/>
        <c:majorGridlines>
          <c:spPr>
            <a:ln>
              <a:prstDash val="dash"/>
            </a:ln>
          </c:spPr>
        </c:majorGridlines>
        <c:numFmt formatCode="#,##0" sourceLinked="0"/>
        <c:majorTickMark val="out"/>
        <c:minorTickMark val="none"/>
        <c:tickLblPos val="nextTo"/>
        <c:crossAx val="102281216"/>
        <c:crosses val="autoZero"/>
        <c:crossBetween val="between"/>
      </c:valAx>
    </c:plotArea>
    <c:legend>
      <c:legendPos val="r"/>
      <c:overlay val="0"/>
    </c:legend>
    <c:plotVisOnly val="1"/>
    <c:dispBlanksAs val="gap"/>
    <c:showDLblsOverMax val="0"/>
  </c:chart>
  <c:spPr>
    <a:ln w="19050">
      <a:solidFill>
        <a:srgbClr val="C00000"/>
      </a:solidFill>
    </a:ln>
  </c:sp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194706911636045"/>
          <c:y val="4.3572984749455342E-3"/>
          <c:w val="0.59843569553805775"/>
          <c:h val="0.7020688878576109"/>
        </c:manualLayout>
      </c:layout>
      <c:barChart>
        <c:barDir val="bar"/>
        <c:grouping val="stacked"/>
        <c:varyColors val="0"/>
        <c:ser>
          <c:idx val="0"/>
          <c:order val="0"/>
          <c:tx>
            <c:strRef>
              <c:f>mutualeSolidaristico!$B$53</c:f>
              <c:strCache>
                <c:ptCount val="1"/>
                <c:pt idx="0">
                  <c:v>solidaristico</c:v>
                </c:pt>
              </c:strCache>
            </c:strRef>
          </c:tx>
          <c:spPr>
            <a:solidFill>
              <a:srgbClr val="CC3300"/>
            </a:solidFill>
          </c:spPr>
          <c:invertIfNegative val="0"/>
          <c:dLbls>
            <c:txPr>
              <a:bodyPr/>
              <a:lstStyle/>
              <a:p>
                <a:pPr>
                  <a:defRPr>
                    <a:solidFill>
                      <a:schemeClr val="bg1"/>
                    </a:solidFill>
                  </a:defRPr>
                </a:pPr>
                <a:endParaRPr lang="it-IT"/>
              </a:p>
            </c:txPr>
            <c:showLegendKey val="0"/>
            <c:showVal val="1"/>
            <c:showCatName val="0"/>
            <c:showSerName val="0"/>
            <c:showPercent val="0"/>
            <c:showBubbleSize val="0"/>
            <c:showLeaderLines val="0"/>
          </c:dLbls>
          <c:cat>
            <c:strRef>
              <c:f>mutualeSolidaristico!$A$54:$A$55</c:f>
              <c:strCache>
                <c:ptCount val="2"/>
                <c:pt idx="0">
                  <c:v>Umbria</c:v>
                </c:pt>
                <c:pt idx="1">
                  <c:v>Italia</c:v>
                </c:pt>
              </c:strCache>
            </c:strRef>
          </c:cat>
          <c:val>
            <c:numRef>
              <c:f>mutualeSolidaristico!$B$54:$B$55</c:f>
              <c:numCache>
                <c:formatCode>0.0</c:formatCode>
                <c:ptCount val="2"/>
                <c:pt idx="0">
                  <c:v>34.041141340411414</c:v>
                </c:pt>
                <c:pt idx="1">
                  <c:v>35.798470656220182</c:v>
                </c:pt>
              </c:numCache>
            </c:numRef>
          </c:val>
        </c:ser>
        <c:ser>
          <c:idx val="1"/>
          <c:order val="1"/>
          <c:tx>
            <c:strRef>
              <c:f>mutualeSolidaristico!$C$53</c:f>
              <c:strCache>
                <c:ptCount val="1"/>
                <c:pt idx="0">
                  <c:v>mutualistico</c:v>
                </c:pt>
              </c:strCache>
            </c:strRef>
          </c:tx>
          <c:spPr>
            <a:solidFill>
              <a:srgbClr val="FFC000"/>
            </a:solidFill>
          </c:spPr>
          <c:invertIfNegative val="0"/>
          <c:dLbls>
            <c:txPr>
              <a:bodyPr/>
              <a:lstStyle/>
              <a:p>
                <a:pPr>
                  <a:defRPr>
                    <a:solidFill>
                      <a:schemeClr val="bg1"/>
                    </a:solidFill>
                  </a:defRPr>
                </a:pPr>
                <a:endParaRPr lang="it-IT"/>
              </a:p>
            </c:txPr>
            <c:showLegendKey val="0"/>
            <c:showVal val="1"/>
            <c:showCatName val="0"/>
            <c:showSerName val="0"/>
            <c:showPercent val="0"/>
            <c:showBubbleSize val="0"/>
            <c:showLeaderLines val="0"/>
          </c:dLbls>
          <c:cat>
            <c:strRef>
              <c:f>mutualeSolidaristico!$A$54:$A$55</c:f>
              <c:strCache>
                <c:ptCount val="2"/>
                <c:pt idx="0">
                  <c:v>Umbria</c:v>
                </c:pt>
                <c:pt idx="1">
                  <c:v>Italia</c:v>
                </c:pt>
              </c:strCache>
            </c:strRef>
          </c:cat>
          <c:val>
            <c:numRef>
              <c:f>mutualeSolidaristico!$C$54:$C$55</c:f>
              <c:numCache>
                <c:formatCode>0.0</c:formatCode>
                <c:ptCount val="2"/>
                <c:pt idx="0">
                  <c:v>65.958858659588586</c:v>
                </c:pt>
                <c:pt idx="1">
                  <c:v>64.201529343779811</c:v>
                </c:pt>
              </c:numCache>
            </c:numRef>
          </c:val>
        </c:ser>
        <c:dLbls>
          <c:showLegendKey val="0"/>
          <c:showVal val="0"/>
          <c:showCatName val="0"/>
          <c:showSerName val="0"/>
          <c:showPercent val="0"/>
          <c:showBubbleSize val="0"/>
        </c:dLbls>
        <c:gapWidth val="150"/>
        <c:overlap val="100"/>
        <c:axId val="127243392"/>
        <c:axId val="127244928"/>
      </c:barChart>
      <c:catAx>
        <c:axId val="127243392"/>
        <c:scaling>
          <c:orientation val="minMax"/>
        </c:scaling>
        <c:delete val="0"/>
        <c:axPos val="l"/>
        <c:majorTickMark val="out"/>
        <c:minorTickMark val="none"/>
        <c:tickLblPos val="nextTo"/>
        <c:crossAx val="127244928"/>
        <c:crosses val="autoZero"/>
        <c:auto val="1"/>
        <c:lblAlgn val="ctr"/>
        <c:lblOffset val="100"/>
        <c:noMultiLvlLbl val="0"/>
      </c:catAx>
      <c:valAx>
        <c:axId val="127244928"/>
        <c:scaling>
          <c:orientation val="minMax"/>
          <c:max val="100"/>
        </c:scaling>
        <c:delete val="0"/>
        <c:axPos val="b"/>
        <c:majorGridlines>
          <c:spPr>
            <a:ln>
              <a:noFill/>
            </a:ln>
          </c:spPr>
        </c:majorGridlines>
        <c:numFmt formatCode="0" sourceLinked="0"/>
        <c:majorTickMark val="out"/>
        <c:minorTickMark val="none"/>
        <c:tickLblPos val="nextTo"/>
        <c:crossAx val="127243392"/>
        <c:crosses val="autoZero"/>
        <c:crossBetween val="between"/>
        <c:majorUnit val="20"/>
      </c:valAx>
    </c:plotArea>
    <c:legend>
      <c:legendPos val="r"/>
      <c:overlay val="0"/>
    </c:legend>
    <c:plotVisOnly val="1"/>
    <c:dispBlanksAs val="gap"/>
    <c:showDLblsOverMax val="0"/>
  </c:chart>
  <c:spPr>
    <a:ln>
      <a:noFill/>
    </a:ln>
  </c:sp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047200349956256"/>
          <c:y val="4.880127997698918E-2"/>
          <c:w val="0.56562510936132981"/>
          <c:h val="0.92979470031999423"/>
        </c:manualLayout>
      </c:layout>
      <c:doughnutChart>
        <c:varyColors val="1"/>
        <c:ser>
          <c:idx val="1"/>
          <c:order val="0"/>
          <c:tx>
            <c:strRef>
              <c:f>FormaGiur!$C$13</c:f>
              <c:strCache>
                <c:ptCount val="1"/>
                <c:pt idx="0">
                  <c:v>Italia</c:v>
                </c:pt>
              </c:strCache>
            </c:strRef>
          </c:tx>
          <c:spPr>
            <a:ln w="38100">
              <a:solidFill>
                <a:schemeClr val="bg1"/>
              </a:solidFill>
            </a:ln>
          </c:spPr>
          <c:dPt>
            <c:idx val="0"/>
            <c:bubble3D val="0"/>
            <c:spPr>
              <a:solidFill>
                <a:srgbClr val="FF9933"/>
              </a:solidFill>
              <a:ln w="38100">
                <a:solidFill>
                  <a:schemeClr val="bg1"/>
                </a:solidFill>
              </a:ln>
            </c:spPr>
          </c:dPt>
          <c:dPt>
            <c:idx val="1"/>
            <c:bubble3D val="0"/>
            <c:spPr>
              <a:solidFill>
                <a:srgbClr val="CC6600"/>
              </a:solidFill>
              <a:ln w="38100">
                <a:solidFill>
                  <a:schemeClr val="bg1"/>
                </a:solidFill>
              </a:ln>
            </c:spPr>
          </c:dPt>
          <c:dPt>
            <c:idx val="2"/>
            <c:bubble3D val="0"/>
            <c:spPr>
              <a:solidFill>
                <a:srgbClr val="FF6600"/>
              </a:solidFill>
              <a:ln w="38100">
                <a:solidFill>
                  <a:schemeClr val="bg1"/>
                </a:solidFill>
              </a:ln>
            </c:spPr>
          </c:dPt>
          <c:dPt>
            <c:idx val="3"/>
            <c:bubble3D val="0"/>
            <c:spPr>
              <a:solidFill>
                <a:srgbClr val="FFCC00"/>
              </a:solidFill>
              <a:ln w="38100">
                <a:solidFill>
                  <a:schemeClr val="bg1"/>
                </a:solidFill>
              </a:ln>
            </c:spPr>
          </c:dPt>
          <c:dPt>
            <c:idx val="4"/>
            <c:bubble3D val="0"/>
            <c:spPr>
              <a:solidFill>
                <a:srgbClr val="CC3300"/>
              </a:solidFill>
              <a:ln w="38100">
                <a:solidFill>
                  <a:schemeClr val="bg1"/>
                </a:solidFill>
              </a:ln>
            </c:spPr>
          </c:dPt>
          <c:dLbls>
            <c:txPr>
              <a:bodyPr rot="0" vert="horz"/>
              <a:lstStyle/>
              <a:p>
                <a:pPr>
                  <a:defRPr>
                    <a:solidFill>
                      <a:schemeClr val="tx1"/>
                    </a:solidFill>
                  </a:defRPr>
                </a:pPr>
                <a:endParaRPr lang="it-IT"/>
              </a:p>
            </c:txPr>
            <c:showLegendKey val="0"/>
            <c:showVal val="1"/>
            <c:showCatName val="0"/>
            <c:showSerName val="0"/>
            <c:showPercent val="0"/>
            <c:showBubbleSize val="0"/>
            <c:showLeaderLines val="1"/>
          </c:dLbls>
          <c:cat>
            <c:strRef>
              <c:f>FormaGiur!$A$14:$A$18</c:f>
              <c:strCache>
                <c:ptCount val="5"/>
                <c:pt idx="0">
                  <c:v>Associazione riconosciuta</c:v>
                </c:pt>
                <c:pt idx="1">
                  <c:v>Associazione non riconosciuta</c:v>
                </c:pt>
                <c:pt idx="2">
                  <c:v>Fondazione</c:v>
                </c:pt>
                <c:pt idx="3">
                  <c:v>Altra forma giuridica</c:v>
                </c:pt>
                <c:pt idx="4">
                  <c:v>Cooperativa sociale</c:v>
                </c:pt>
              </c:strCache>
            </c:strRef>
          </c:cat>
          <c:val>
            <c:numRef>
              <c:f>FormaGiur!$C$14:$C$18</c:f>
              <c:numCache>
                <c:formatCode>0.0</c:formatCode>
                <c:ptCount val="5"/>
                <c:pt idx="0">
                  <c:v>66.7</c:v>
                </c:pt>
                <c:pt idx="1">
                  <c:v>22.7</c:v>
                </c:pt>
                <c:pt idx="2">
                  <c:v>4.8</c:v>
                </c:pt>
                <c:pt idx="3">
                  <c:v>3.7</c:v>
                </c:pt>
                <c:pt idx="4">
                  <c:v>2.1</c:v>
                </c:pt>
              </c:numCache>
            </c:numRef>
          </c:val>
        </c:ser>
        <c:ser>
          <c:idx val="0"/>
          <c:order val="1"/>
          <c:tx>
            <c:strRef>
              <c:f>FormaGiur!$B$13</c:f>
              <c:strCache>
                <c:ptCount val="1"/>
                <c:pt idx="0">
                  <c:v>Umbria</c:v>
                </c:pt>
              </c:strCache>
            </c:strRef>
          </c:tx>
          <c:dPt>
            <c:idx val="0"/>
            <c:bubble3D val="0"/>
            <c:spPr>
              <a:solidFill>
                <a:srgbClr val="FF9933"/>
              </a:solidFill>
            </c:spPr>
          </c:dPt>
          <c:dPt>
            <c:idx val="1"/>
            <c:bubble3D val="0"/>
            <c:spPr>
              <a:solidFill>
                <a:srgbClr val="CC6600"/>
              </a:solidFill>
            </c:spPr>
          </c:dPt>
          <c:dPt>
            <c:idx val="2"/>
            <c:bubble3D val="0"/>
            <c:spPr>
              <a:solidFill>
                <a:srgbClr val="FF6600"/>
              </a:solidFill>
            </c:spPr>
          </c:dPt>
          <c:dPt>
            <c:idx val="3"/>
            <c:bubble3D val="0"/>
            <c:spPr>
              <a:solidFill>
                <a:srgbClr val="FFCC00"/>
              </a:solidFill>
            </c:spPr>
          </c:dPt>
          <c:dPt>
            <c:idx val="4"/>
            <c:bubble3D val="0"/>
            <c:spPr>
              <a:solidFill>
                <a:srgbClr val="CC3300"/>
              </a:solidFill>
            </c:spPr>
          </c:dPt>
          <c:dLbls>
            <c:txPr>
              <a:bodyPr rot="0" vert="horz"/>
              <a:lstStyle/>
              <a:p>
                <a:pPr>
                  <a:defRPr>
                    <a:solidFill>
                      <a:schemeClr val="tx1"/>
                    </a:solidFill>
                  </a:defRPr>
                </a:pPr>
                <a:endParaRPr lang="it-IT"/>
              </a:p>
            </c:txPr>
            <c:showLegendKey val="0"/>
            <c:showVal val="1"/>
            <c:showCatName val="0"/>
            <c:showSerName val="0"/>
            <c:showPercent val="0"/>
            <c:showBubbleSize val="0"/>
            <c:showLeaderLines val="1"/>
          </c:dLbls>
          <c:cat>
            <c:strRef>
              <c:f>FormaGiur!$A$14:$A$18</c:f>
              <c:strCache>
                <c:ptCount val="5"/>
                <c:pt idx="0">
                  <c:v>Associazione riconosciuta</c:v>
                </c:pt>
                <c:pt idx="1">
                  <c:v>Associazione non riconosciuta</c:v>
                </c:pt>
                <c:pt idx="2">
                  <c:v>Fondazione</c:v>
                </c:pt>
                <c:pt idx="3">
                  <c:v>Altra forma giuridica</c:v>
                </c:pt>
                <c:pt idx="4">
                  <c:v>Cooperativa sociale</c:v>
                </c:pt>
              </c:strCache>
            </c:strRef>
          </c:cat>
          <c:val>
            <c:numRef>
              <c:f>FormaGiur!$B$14:$B$18</c:f>
              <c:numCache>
                <c:formatCode>0.0</c:formatCode>
                <c:ptCount val="5"/>
                <c:pt idx="0">
                  <c:v>65.562489998399741</c:v>
                </c:pt>
                <c:pt idx="1">
                  <c:v>24.787966074571933</c:v>
                </c:pt>
                <c:pt idx="2">
                  <c:v>5.1848295727316369</c:v>
                </c:pt>
                <c:pt idx="3">
                  <c:v>2.928468554968795</c:v>
                </c:pt>
                <c:pt idx="4">
                  <c:v>1.5362457993278924</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73934711286089239"/>
          <c:y val="0.10997914644231117"/>
          <c:w val="0.24398622047244095"/>
          <c:h val="0.80782907273577109"/>
        </c:manualLayout>
      </c:layout>
      <c:overlay val="0"/>
      <c:txPr>
        <a:bodyPr/>
        <a:lstStyle/>
        <a:p>
          <a:pPr rtl="0">
            <a:defRPr/>
          </a:pPr>
          <a:endParaRPr lang="it-IT"/>
        </a:p>
      </c:txPr>
    </c:legend>
    <c:plotVisOnly val="1"/>
    <c:dispBlanksAs val="gap"/>
    <c:showDLblsOverMax val="0"/>
  </c:chart>
  <c:externalData r:id="rId2">
    <c:autoUpdate val="0"/>
  </c:externalData>
  <c:userShapes r:id="rId3"/>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1.8867894514896125E-2"/>
          <c:y val="7.1625344352617082E-2"/>
          <c:w val="0.60391228885902937"/>
          <c:h val="0.82351662653738522"/>
        </c:manualLayout>
      </c:layout>
      <c:doughnutChart>
        <c:varyColors val="1"/>
        <c:ser>
          <c:idx val="1"/>
          <c:order val="0"/>
          <c:tx>
            <c:strRef>
              <c:f>settoriUIST!$C$19</c:f>
              <c:strCache>
                <c:ptCount val="1"/>
                <c:pt idx="0">
                  <c:v>Italia</c:v>
                </c:pt>
              </c:strCache>
            </c:strRef>
          </c:tx>
          <c:dPt>
            <c:idx val="0"/>
            <c:bubble3D val="0"/>
            <c:spPr>
              <a:ln>
                <a:solidFill>
                  <a:srgbClr val="FFFFFF"/>
                </a:solidFill>
              </a:ln>
            </c:spPr>
          </c:dPt>
          <c:dLbls>
            <c:dLbl>
              <c:idx val="0"/>
              <c:spPr/>
              <c:txPr>
                <a:bodyPr/>
                <a:lstStyle/>
                <a:p>
                  <a:pPr>
                    <a:defRPr b="1">
                      <a:solidFill>
                        <a:schemeClr val="bg1"/>
                      </a:solidFill>
                    </a:defRPr>
                  </a:pPr>
                  <a:endParaRPr lang="it-IT"/>
                </a:p>
              </c:txPr>
              <c:showLegendKey val="0"/>
              <c:showVal val="1"/>
              <c:showCatName val="0"/>
              <c:showSerName val="0"/>
              <c:showPercent val="0"/>
              <c:showBubbleSize val="0"/>
            </c:dLbl>
            <c:dLbl>
              <c:idx val="1"/>
              <c:delete val="1"/>
            </c:dLbl>
            <c:dLbl>
              <c:idx val="2"/>
              <c:delete val="1"/>
            </c:dLbl>
            <c:dLbl>
              <c:idx val="3"/>
              <c:delete val="1"/>
            </c:dLbl>
            <c:dLbl>
              <c:idx val="4"/>
              <c:delete val="1"/>
            </c:dLbl>
            <c:dLbl>
              <c:idx val="7"/>
              <c:delete val="1"/>
            </c:dLbl>
            <c:dLbl>
              <c:idx val="8"/>
              <c:delete val="1"/>
            </c:dLbl>
            <c:dLbl>
              <c:idx val="10"/>
              <c:delete val="1"/>
            </c:dLbl>
            <c:dLbl>
              <c:idx val="11"/>
              <c:delete val="1"/>
            </c:dLbl>
            <c:txPr>
              <a:bodyPr/>
              <a:lstStyle/>
              <a:p>
                <a:pPr>
                  <a:defRPr b="1"/>
                </a:pPr>
                <a:endParaRPr lang="it-IT"/>
              </a:p>
            </c:txPr>
            <c:showLegendKey val="0"/>
            <c:showVal val="1"/>
            <c:showCatName val="0"/>
            <c:showSerName val="0"/>
            <c:showPercent val="0"/>
            <c:showBubbleSize val="0"/>
            <c:showLeaderLines val="0"/>
          </c:dLbls>
          <c:cat>
            <c:strRef>
              <c:f>settoriUIST!$A$20:$A$31</c:f>
              <c:strCache>
                <c:ptCount val="12"/>
                <c:pt idx="0">
                  <c:v>Cultura, sport e ricreazione</c:v>
                </c:pt>
                <c:pt idx="1">
                  <c:v>Istruzione e ricerca</c:v>
                </c:pt>
                <c:pt idx="2">
                  <c:v>Sanità</c:v>
                </c:pt>
                <c:pt idx="3">
                  <c:v>Assistenza sociale e protezione civile</c:v>
                </c:pt>
                <c:pt idx="4">
                  <c:v>Ambiente</c:v>
                </c:pt>
                <c:pt idx="5">
                  <c:v>Sviluppo economico e coesione sociale</c:v>
                </c:pt>
                <c:pt idx="6">
                  <c:v>Tutela dei diritti e attività politica</c:v>
                </c:pt>
                <c:pt idx="7">
                  <c:v>Filantropia e promozione del volontariato</c:v>
                </c:pt>
                <c:pt idx="8">
                  <c:v>Cooperazione e solidarietà internazionale</c:v>
                </c:pt>
                <c:pt idx="9">
                  <c:v>Religione</c:v>
                </c:pt>
                <c:pt idx="10">
                  <c:v>Relazioni sindacali e rappresentanza di interessi</c:v>
                </c:pt>
                <c:pt idx="11">
                  <c:v>Altre attività </c:v>
                </c:pt>
              </c:strCache>
            </c:strRef>
          </c:cat>
          <c:val>
            <c:numRef>
              <c:f>settoriUIST!$C$20:$C$31</c:f>
              <c:numCache>
                <c:formatCode>0.0</c:formatCode>
                <c:ptCount val="12"/>
                <c:pt idx="0">
                  <c:v>65.022195218316611</c:v>
                </c:pt>
                <c:pt idx="1">
                  <c:v>5.1525443987370139</c:v>
                </c:pt>
                <c:pt idx="2">
                  <c:v>3.6418750892290936</c:v>
                </c:pt>
                <c:pt idx="3">
                  <c:v>8.3149894917178813</c:v>
                </c:pt>
                <c:pt idx="4">
                  <c:v>2.0893718603809543</c:v>
                </c:pt>
                <c:pt idx="5">
                  <c:v>2.4761696066615535</c:v>
                </c:pt>
                <c:pt idx="6">
                  <c:v>2.2650079185633039</c:v>
                </c:pt>
                <c:pt idx="7">
                  <c:v>1.6092778336670086</c:v>
                </c:pt>
                <c:pt idx="8">
                  <c:v>1.18363430514192</c:v>
                </c:pt>
                <c:pt idx="9">
                  <c:v>2.251727309248948</c:v>
                </c:pt>
                <c:pt idx="10">
                  <c:v>5.4496980321457142</c:v>
                </c:pt>
                <c:pt idx="11">
                  <c:v>0.54350893618999241</c:v>
                </c:pt>
              </c:numCache>
            </c:numRef>
          </c:val>
        </c:ser>
        <c:ser>
          <c:idx val="0"/>
          <c:order val="1"/>
          <c:tx>
            <c:strRef>
              <c:f>settoriUIST!$B$19</c:f>
              <c:strCache>
                <c:ptCount val="1"/>
                <c:pt idx="0">
                  <c:v>Umbria</c:v>
                </c:pt>
              </c:strCache>
            </c:strRef>
          </c:tx>
          <c:dLbls>
            <c:dLbl>
              <c:idx val="0"/>
              <c:spPr/>
              <c:txPr>
                <a:bodyPr/>
                <a:lstStyle/>
                <a:p>
                  <a:pPr>
                    <a:defRPr b="1">
                      <a:solidFill>
                        <a:schemeClr val="bg1"/>
                      </a:solidFill>
                    </a:defRPr>
                  </a:pPr>
                  <a:endParaRPr lang="it-IT"/>
                </a:p>
              </c:txPr>
              <c:showLegendKey val="0"/>
              <c:showVal val="1"/>
              <c:showCatName val="0"/>
              <c:showSerName val="0"/>
              <c:showPercent val="0"/>
              <c:showBubbleSize val="0"/>
            </c:dLbl>
            <c:dLbl>
              <c:idx val="1"/>
              <c:delete val="1"/>
            </c:dLbl>
            <c:dLbl>
              <c:idx val="2"/>
              <c:delete val="1"/>
            </c:dLbl>
            <c:dLbl>
              <c:idx val="3"/>
              <c:delete val="1"/>
            </c:dLbl>
            <c:dLbl>
              <c:idx val="4"/>
              <c:delete val="1"/>
            </c:dLbl>
            <c:dLbl>
              <c:idx val="7"/>
              <c:delete val="1"/>
            </c:dLbl>
            <c:dLbl>
              <c:idx val="8"/>
              <c:delete val="1"/>
            </c:dLbl>
            <c:dLbl>
              <c:idx val="10"/>
              <c:delete val="1"/>
            </c:dLbl>
            <c:dLbl>
              <c:idx val="11"/>
              <c:delete val="1"/>
            </c:dLbl>
            <c:txPr>
              <a:bodyPr/>
              <a:lstStyle/>
              <a:p>
                <a:pPr>
                  <a:defRPr b="1"/>
                </a:pPr>
                <a:endParaRPr lang="it-IT"/>
              </a:p>
            </c:txPr>
            <c:showLegendKey val="0"/>
            <c:showVal val="1"/>
            <c:showCatName val="0"/>
            <c:showSerName val="0"/>
            <c:showPercent val="0"/>
            <c:showBubbleSize val="0"/>
            <c:showLeaderLines val="0"/>
          </c:dLbls>
          <c:cat>
            <c:strRef>
              <c:f>settoriUIST!$A$20:$A$31</c:f>
              <c:strCache>
                <c:ptCount val="12"/>
                <c:pt idx="0">
                  <c:v>Cultura, sport e ricreazione</c:v>
                </c:pt>
                <c:pt idx="1">
                  <c:v>Istruzione e ricerca</c:v>
                </c:pt>
                <c:pt idx="2">
                  <c:v>Sanità</c:v>
                </c:pt>
                <c:pt idx="3">
                  <c:v>Assistenza sociale e protezione civile</c:v>
                </c:pt>
                <c:pt idx="4">
                  <c:v>Ambiente</c:v>
                </c:pt>
                <c:pt idx="5">
                  <c:v>Sviluppo economico e coesione sociale</c:v>
                </c:pt>
                <c:pt idx="6">
                  <c:v>Tutela dei diritti e attività politica</c:v>
                </c:pt>
                <c:pt idx="7">
                  <c:v>Filantropia e promozione del volontariato</c:v>
                </c:pt>
                <c:pt idx="8">
                  <c:v>Cooperazione e solidarietà internazionale</c:v>
                </c:pt>
                <c:pt idx="9">
                  <c:v>Religione</c:v>
                </c:pt>
                <c:pt idx="10">
                  <c:v>Relazioni sindacali e rappresentanza di interessi</c:v>
                </c:pt>
                <c:pt idx="11">
                  <c:v>Altre attività </c:v>
                </c:pt>
              </c:strCache>
            </c:strRef>
          </c:cat>
          <c:val>
            <c:numRef>
              <c:f>settoriUIST!$B$20:$B$31</c:f>
              <c:numCache>
                <c:formatCode>#,##0.0</c:formatCode>
                <c:ptCount val="12"/>
                <c:pt idx="0">
                  <c:v>69.995199231877109</c:v>
                </c:pt>
                <c:pt idx="1">
                  <c:v>4.09665546487438</c:v>
                </c:pt>
                <c:pt idx="2">
                  <c:v>2.8164506321011364</c:v>
                </c:pt>
                <c:pt idx="3">
                  <c:v>6.1929908785405665</c:v>
                </c:pt>
                <c:pt idx="4">
                  <c:v>1.6642662826052166</c:v>
                </c:pt>
                <c:pt idx="5">
                  <c:v>2.7364378300528083</c:v>
                </c:pt>
                <c:pt idx="6">
                  <c:v>2.6084173467754841</c:v>
                </c:pt>
                <c:pt idx="7">
                  <c:v>1.520243238918227</c:v>
                </c:pt>
                <c:pt idx="8">
                  <c:v>0.72011521843494963</c:v>
                </c:pt>
                <c:pt idx="9">
                  <c:v>2.7524403904624739</c:v>
                </c:pt>
                <c:pt idx="10">
                  <c:v>4.6087373979836777</c:v>
                </c:pt>
                <c:pt idx="11">
                  <c:v>0.28804608737397985</c:v>
                </c:pt>
              </c:numCache>
            </c:numRef>
          </c:val>
        </c:ser>
        <c:dLbls>
          <c:showLegendKey val="0"/>
          <c:showVal val="0"/>
          <c:showCatName val="0"/>
          <c:showSerName val="0"/>
          <c:showPercent val="0"/>
          <c:showBubbleSize val="0"/>
          <c:showLeaderLines val="0"/>
        </c:dLbls>
        <c:firstSliceAng val="0"/>
        <c:holeSize val="50"/>
      </c:doughnutChart>
    </c:plotArea>
    <c:legend>
      <c:legendPos val="b"/>
      <c:layout>
        <c:manualLayout>
          <c:xMode val="edge"/>
          <c:yMode val="edge"/>
          <c:x val="0.64192484908975311"/>
          <c:y val="0.14658818308831928"/>
          <c:w val="0.35760451773665392"/>
          <c:h val="0.7790317478449601"/>
        </c:manualLayout>
      </c:layout>
      <c:overlay val="0"/>
      <c:txPr>
        <a:bodyPr/>
        <a:lstStyle/>
        <a:p>
          <a:pPr>
            <a:defRPr sz="1100">
              <a:latin typeface="Arial Narrow" panose="020B0606020202030204" pitchFamily="34" charset="0"/>
            </a:defRPr>
          </a:pPr>
          <a:endParaRPr lang="it-IT"/>
        </a:p>
      </c:txPr>
    </c:legend>
    <c:plotVisOnly val="1"/>
    <c:dispBlanksAs val="gap"/>
    <c:showDLblsOverMax val="0"/>
  </c:chart>
  <c:externalData r:id="rId2">
    <c:autoUpdate val="0"/>
  </c:externalData>
  <c:userShapes r:id="rId3"/>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8790615219123603E-3"/>
          <c:y val="0.21828904746016786"/>
          <c:w val="0.5433822552644173"/>
          <c:h val="0.6735887763970555"/>
        </c:manualLayout>
      </c:layout>
      <c:doughnutChart>
        <c:varyColors val="1"/>
        <c:ser>
          <c:idx val="0"/>
          <c:order val="0"/>
          <c:tx>
            <c:strRef>
              <c:f>settoriUL!$B$35</c:f>
              <c:strCache>
                <c:ptCount val="1"/>
                <c:pt idx="0">
                  <c:v>Retribuiti</c:v>
                </c:pt>
              </c:strCache>
            </c:strRef>
          </c:tx>
          <c:dLbls>
            <c:dLbl>
              <c:idx val="4"/>
              <c:delete val="1"/>
            </c:dLbl>
            <c:dLbl>
              <c:idx val="5"/>
              <c:delete val="1"/>
            </c:dLbl>
            <c:dLbl>
              <c:idx val="6"/>
              <c:delete val="1"/>
            </c:dLbl>
            <c:dLbl>
              <c:idx val="7"/>
              <c:delete val="1"/>
            </c:dLbl>
            <c:dLbl>
              <c:idx val="8"/>
              <c:delete val="1"/>
            </c:dLbl>
            <c:dLbl>
              <c:idx val="10"/>
              <c:delete val="1"/>
            </c:dLbl>
            <c:dLbl>
              <c:idx val="11"/>
              <c:delete val="1"/>
            </c:dLbl>
            <c:txPr>
              <a:bodyPr/>
              <a:lstStyle/>
              <a:p>
                <a:pPr>
                  <a:defRPr>
                    <a:solidFill>
                      <a:schemeClr val="bg1"/>
                    </a:solidFill>
                  </a:defRPr>
                </a:pPr>
                <a:endParaRPr lang="it-IT"/>
              </a:p>
            </c:txPr>
            <c:showLegendKey val="0"/>
            <c:showVal val="1"/>
            <c:showCatName val="0"/>
            <c:showSerName val="0"/>
            <c:showPercent val="0"/>
            <c:showBubbleSize val="0"/>
            <c:showLeaderLines val="1"/>
          </c:dLbls>
          <c:cat>
            <c:strRef>
              <c:f>settoriUL!$A$36:$A$47</c:f>
              <c:strCache>
                <c:ptCount val="12"/>
                <c:pt idx="0">
                  <c:v>Cultura, sport e ricreazione</c:v>
                </c:pt>
                <c:pt idx="1">
                  <c:v>Assistenza sociale e protezione civile</c:v>
                </c:pt>
                <c:pt idx="2">
                  <c:v>Sanità</c:v>
                </c:pt>
                <c:pt idx="3">
                  <c:v>Relazioni sindacali e rappresentanza di interessi</c:v>
                </c:pt>
                <c:pt idx="4">
                  <c:v>Istruzione e ricerca</c:v>
                </c:pt>
                <c:pt idx="5">
                  <c:v>Religione</c:v>
                </c:pt>
                <c:pt idx="6">
                  <c:v>Tutela dei diritti e attività politica</c:v>
                </c:pt>
                <c:pt idx="7">
                  <c:v>Ambiente</c:v>
                </c:pt>
                <c:pt idx="8">
                  <c:v>Filantropia e promozione del volontariato</c:v>
                </c:pt>
                <c:pt idx="9">
                  <c:v>Sviluppo economico e coesione sociale</c:v>
                </c:pt>
                <c:pt idx="10">
                  <c:v>Cooperazione e solidarietà internazionale</c:v>
                </c:pt>
                <c:pt idx="11">
                  <c:v>Altre attività </c:v>
                </c:pt>
              </c:strCache>
            </c:strRef>
          </c:cat>
          <c:val>
            <c:numRef>
              <c:f>settoriUL!$D$36:$D$47</c:f>
              <c:numCache>
                <c:formatCode>0.0</c:formatCode>
                <c:ptCount val="12"/>
                <c:pt idx="0">
                  <c:v>19.983378664249017</c:v>
                </c:pt>
                <c:pt idx="1">
                  <c:v>0.46086430945905105</c:v>
                </c:pt>
                <c:pt idx="2">
                  <c:v>31.527651858567545</c:v>
                </c:pt>
                <c:pt idx="3">
                  <c:v>12.337564218797221</c:v>
                </c:pt>
                <c:pt idx="4">
                  <c:v>8.507101843457237</c:v>
                </c:pt>
                <c:pt idx="5">
                  <c:v>0.95950438198851629</c:v>
                </c:pt>
                <c:pt idx="6">
                  <c:v>0.20398912058023572</c:v>
                </c:pt>
                <c:pt idx="7">
                  <c:v>6.0441220912662432</c:v>
                </c:pt>
                <c:pt idx="8">
                  <c:v>0.56663644605621033</c:v>
                </c:pt>
                <c:pt idx="9">
                  <c:v>18.578120278029616</c:v>
                </c:pt>
                <c:pt idx="10">
                  <c:v>0.3777576307041402</c:v>
                </c:pt>
                <c:pt idx="11">
                  <c:v>0.45330915684496825</c:v>
                </c:pt>
              </c:numCache>
            </c:numRef>
          </c:val>
        </c:ser>
        <c:ser>
          <c:idx val="1"/>
          <c:order val="1"/>
          <c:tx>
            <c:strRef>
              <c:f>settoriUL!$C$35</c:f>
              <c:strCache>
                <c:ptCount val="1"/>
                <c:pt idx="0">
                  <c:v>Volontari</c:v>
                </c:pt>
              </c:strCache>
            </c:strRef>
          </c:tx>
          <c:spPr>
            <a:ln w="38100">
              <a:solidFill>
                <a:schemeClr val="bg1"/>
              </a:solidFill>
            </a:ln>
          </c:spPr>
          <c:dLbls>
            <c:dLbl>
              <c:idx val="4"/>
              <c:delete val="1"/>
            </c:dLbl>
            <c:dLbl>
              <c:idx val="5"/>
              <c:delete val="1"/>
            </c:dLbl>
            <c:dLbl>
              <c:idx val="6"/>
              <c:delete val="1"/>
            </c:dLbl>
            <c:dLbl>
              <c:idx val="7"/>
              <c:delete val="1"/>
            </c:dLbl>
            <c:dLbl>
              <c:idx val="8"/>
              <c:delete val="1"/>
            </c:dLbl>
            <c:dLbl>
              <c:idx val="9"/>
              <c:spPr/>
              <c:txPr>
                <a:bodyPr/>
                <a:lstStyle/>
                <a:p>
                  <a:pPr>
                    <a:defRPr>
                      <a:solidFill>
                        <a:sysClr val="windowText" lastClr="000000"/>
                      </a:solidFill>
                    </a:defRPr>
                  </a:pPr>
                  <a:endParaRPr lang="it-IT"/>
                </a:p>
              </c:txPr>
              <c:showLegendKey val="0"/>
              <c:showVal val="1"/>
              <c:showCatName val="0"/>
              <c:showSerName val="0"/>
              <c:showPercent val="0"/>
              <c:showBubbleSize val="0"/>
            </c:dLbl>
            <c:dLbl>
              <c:idx val="10"/>
              <c:delete val="1"/>
            </c:dLbl>
            <c:dLbl>
              <c:idx val="11"/>
              <c:delete val="1"/>
            </c:dLbl>
            <c:txPr>
              <a:bodyPr/>
              <a:lstStyle/>
              <a:p>
                <a:pPr>
                  <a:defRPr>
                    <a:solidFill>
                      <a:schemeClr val="bg1"/>
                    </a:solidFill>
                  </a:defRPr>
                </a:pPr>
                <a:endParaRPr lang="it-IT"/>
              </a:p>
            </c:txPr>
            <c:showLegendKey val="0"/>
            <c:showVal val="1"/>
            <c:showCatName val="0"/>
            <c:showSerName val="0"/>
            <c:showPercent val="0"/>
            <c:showBubbleSize val="0"/>
            <c:showLeaderLines val="1"/>
          </c:dLbls>
          <c:cat>
            <c:strRef>
              <c:f>settoriUL!$A$36:$A$47</c:f>
              <c:strCache>
                <c:ptCount val="12"/>
                <c:pt idx="0">
                  <c:v>Cultura, sport e ricreazione</c:v>
                </c:pt>
                <c:pt idx="1">
                  <c:v>Assistenza sociale e protezione civile</c:v>
                </c:pt>
                <c:pt idx="2">
                  <c:v>Sanità</c:v>
                </c:pt>
                <c:pt idx="3">
                  <c:v>Relazioni sindacali e rappresentanza di interessi</c:v>
                </c:pt>
                <c:pt idx="4">
                  <c:v>Istruzione e ricerca</c:v>
                </c:pt>
                <c:pt idx="5">
                  <c:v>Religione</c:v>
                </c:pt>
                <c:pt idx="6">
                  <c:v>Tutela dei diritti e attività politica</c:v>
                </c:pt>
                <c:pt idx="7">
                  <c:v>Ambiente</c:v>
                </c:pt>
                <c:pt idx="8">
                  <c:v>Filantropia e promozione del volontariato</c:v>
                </c:pt>
                <c:pt idx="9">
                  <c:v>Sviluppo economico e coesione sociale</c:v>
                </c:pt>
                <c:pt idx="10">
                  <c:v>Cooperazione e solidarietà internazionale</c:v>
                </c:pt>
                <c:pt idx="11">
                  <c:v>Altre attività </c:v>
                </c:pt>
              </c:strCache>
            </c:strRef>
          </c:cat>
          <c:val>
            <c:numRef>
              <c:f>settoriUL!$E$36:$E$47</c:f>
              <c:numCache>
                <c:formatCode>0.0</c:formatCode>
                <c:ptCount val="12"/>
                <c:pt idx="0">
                  <c:v>65.573393440360633</c:v>
                </c:pt>
                <c:pt idx="1">
                  <c:v>9.5965775794654764</c:v>
                </c:pt>
                <c:pt idx="2">
                  <c:v>7.1429228575371457</c:v>
                </c:pt>
                <c:pt idx="3">
                  <c:v>4.0783844703068217</c:v>
                </c:pt>
                <c:pt idx="4">
                  <c:v>3.1151386908321448</c:v>
                </c:pt>
                <c:pt idx="5">
                  <c:v>2.9026174157044942</c:v>
                </c:pt>
                <c:pt idx="6">
                  <c:v>2.6164956989741937</c:v>
                </c:pt>
                <c:pt idx="7">
                  <c:v>1.5888495330971986</c:v>
                </c:pt>
                <c:pt idx="8">
                  <c:v>1.4802888817332904</c:v>
                </c:pt>
                <c:pt idx="9">
                  <c:v>0.94852569115414698</c:v>
                </c:pt>
                <c:pt idx="10">
                  <c:v>0.91632549795298768</c:v>
                </c:pt>
                <c:pt idx="11">
                  <c:v>4.0480242881457289E-2</c:v>
                </c:pt>
              </c:numCache>
            </c:numRef>
          </c:val>
        </c:ser>
        <c:dLbls>
          <c:showLegendKey val="0"/>
          <c:showVal val="0"/>
          <c:showCatName val="0"/>
          <c:showSerName val="0"/>
          <c:showPercent val="0"/>
          <c:showBubbleSize val="0"/>
          <c:showLeaderLines val="1"/>
        </c:dLbls>
        <c:firstSliceAng val="0"/>
        <c:holeSize val="50"/>
      </c:doughnutChart>
    </c:plotArea>
    <c:legend>
      <c:legendPos val="r"/>
      <c:layout>
        <c:manualLayout>
          <c:xMode val="edge"/>
          <c:yMode val="edge"/>
          <c:x val="0.67023324600422607"/>
          <c:y val="3.2476382490958335E-2"/>
          <c:w val="0.32411148132315015"/>
          <c:h val="0.92422195381204475"/>
        </c:manualLayout>
      </c:layout>
      <c:overlay val="1"/>
    </c:legend>
    <c:plotVisOnly val="1"/>
    <c:dispBlanksAs val="gap"/>
    <c:showDLblsOverMax val="0"/>
  </c:chart>
  <c:spPr>
    <a:ln>
      <a:noFill/>
    </a:ln>
  </c:spPr>
  <c:externalData r:id="rId2">
    <c:autoUpdate val="0"/>
  </c:externalData>
  <c:userShapes r:id="rId3"/>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0062781097086567E-2"/>
          <c:y val="2.8387828780915572E-2"/>
          <c:w val="0.93081246125641326"/>
          <c:h val="0.93760439223446856"/>
        </c:manualLayout>
      </c:layout>
      <c:bubbleChart>
        <c:varyColors val="0"/>
        <c:ser>
          <c:idx val="0"/>
          <c:order val="0"/>
          <c:invertIfNegative val="0"/>
          <c:dPt>
            <c:idx val="0"/>
            <c:invertIfNegative val="0"/>
            <c:bubble3D val="0"/>
            <c:spPr>
              <a:solidFill>
                <a:schemeClr val="tx2">
                  <a:lumMod val="75000"/>
                </a:schemeClr>
              </a:solidFill>
            </c:spPr>
          </c:dPt>
          <c:dPt>
            <c:idx val="1"/>
            <c:invertIfNegative val="0"/>
            <c:bubble3D val="0"/>
            <c:spPr>
              <a:solidFill>
                <a:srgbClr val="C00000"/>
              </a:solidFill>
            </c:spPr>
          </c:dPt>
          <c:dPt>
            <c:idx val="2"/>
            <c:invertIfNegative val="0"/>
            <c:bubble3D val="0"/>
            <c:spPr>
              <a:solidFill>
                <a:schemeClr val="accent4">
                  <a:lumMod val="75000"/>
                </a:schemeClr>
              </a:solidFill>
            </c:spPr>
          </c:dPt>
          <c:dPt>
            <c:idx val="3"/>
            <c:invertIfNegative val="0"/>
            <c:bubble3D val="0"/>
            <c:spPr>
              <a:solidFill>
                <a:schemeClr val="accent2">
                  <a:lumMod val="75000"/>
                </a:schemeClr>
              </a:solidFill>
            </c:spPr>
          </c:dPt>
          <c:dPt>
            <c:idx val="4"/>
            <c:invertIfNegative val="0"/>
            <c:bubble3D val="0"/>
            <c:spPr>
              <a:solidFill>
                <a:schemeClr val="accent4">
                  <a:lumMod val="40000"/>
                  <a:lumOff val="60000"/>
                </a:schemeClr>
              </a:solidFill>
            </c:spPr>
          </c:dPt>
          <c:dPt>
            <c:idx val="5"/>
            <c:invertIfNegative val="0"/>
            <c:bubble3D val="0"/>
            <c:spPr>
              <a:solidFill>
                <a:schemeClr val="accent6">
                  <a:lumMod val="75000"/>
                </a:schemeClr>
              </a:solidFill>
            </c:spPr>
          </c:dPt>
          <c:dPt>
            <c:idx val="6"/>
            <c:invertIfNegative val="0"/>
            <c:bubble3D val="0"/>
            <c:spPr>
              <a:solidFill>
                <a:srgbClr val="00B0F0"/>
              </a:solidFill>
            </c:spPr>
          </c:dPt>
          <c:dPt>
            <c:idx val="7"/>
            <c:invertIfNegative val="0"/>
            <c:bubble3D val="0"/>
            <c:spPr>
              <a:solidFill>
                <a:srgbClr val="FFC000"/>
              </a:solidFill>
            </c:spPr>
          </c:dPt>
          <c:dPt>
            <c:idx val="8"/>
            <c:invertIfNegative val="0"/>
            <c:bubble3D val="0"/>
            <c:spPr>
              <a:solidFill>
                <a:schemeClr val="accent5">
                  <a:lumMod val="60000"/>
                  <a:lumOff val="40000"/>
                </a:schemeClr>
              </a:solidFill>
            </c:spPr>
          </c:dPt>
          <c:dPt>
            <c:idx val="9"/>
            <c:invertIfNegative val="0"/>
            <c:bubble3D val="0"/>
            <c:spPr>
              <a:solidFill>
                <a:schemeClr val="bg1">
                  <a:lumMod val="65000"/>
                </a:schemeClr>
              </a:solidFill>
            </c:spPr>
          </c:dPt>
          <c:dPt>
            <c:idx val="10"/>
            <c:invertIfNegative val="0"/>
            <c:bubble3D val="0"/>
            <c:spPr>
              <a:solidFill>
                <a:schemeClr val="accent3">
                  <a:lumMod val="75000"/>
                </a:schemeClr>
              </a:solidFill>
            </c:spPr>
          </c:dPt>
          <c:dPt>
            <c:idx val="11"/>
            <c:invertIfNegative val="0"/>
            <c:bubble3D val="0"/>
            <c:spPr>
              <a:solidFill>
                <a:srgbClr val="FAC9A0"/>
              </a:solidFill>
            </c:spPr>
          </c:dPt>
          <c:xVal>
            <c:numRef>
              <c:f>'Figura 4.3'!$E$5:$E$16</c:f>
              <c:numCache>
                <c:formatCode>#,##0.0</c:formatCode>
                <c:ptCount val="12"/>
                <c:pt idx="0">
                  <c:v>208.53960396039605</c:v>
                </c:pt>
                <c:pt idx="1">
                  <c:v>46.033653846153847</c:v>
                </c:pt>
                <c:pt idx="2">
                  <c:v>152.19206680584551</c:v>
                </c:pt>
                <c:pt idx="3">
                  <c:v>70.87268605969021</c:v>
                </c:pt>
                <c:pt idx="4">
                  <c:v>1116.6666666666665</c:v>
                </c:pt>
                <c:pt idx="5">
                  <c:v>261.43497757847535</c:v>
                </c:pt>
                <c:pt idx="6">
                  <c:v>111.53846153846155</c:v>
                </c:pt>
                <c:pt idx="7">
                  <c:v>1375</c:v>
                </c:pt>
                <c:pt idx="8">
                  <c:v>1075</c:v>
                </c:pt>
                <c:pt idx="9">
                  <c:v>-33.695652173913047</c:v>
                </c:pt>
                <c:pt idx="10">
                  <c:v>-0.25</c:v>
                </c:pt>
                <c:pt idx="11">
                  <c:v>-64.417177914110425</c:v>
                </c:pt>
              </c:numCache>
            </c:numRef>
          </c:xVal>
          <c:yVal>
            <c:numRef>
              <c:f>'Figura 4.3'!$F$5:$F$16</c:f>
              <c:numCache>
                <c:formatCode>#,##0.0</c:formatCode>
                <c:ptCount val="12"/>
                <c:pt idx="0">
                  <c:v>82.122558644207913</c:v>
                </c:pt>
                <c:pt idx="1">
                  <c:v>187.95180722891567</c:v>
                </c:pt>
                <c:pt idx="2">
                  <c:v>55.840957072484166</c:v>
                </c:pt>
                <c:pt idx="3">
                  <c:v>52.546110665597432</c:v>
                </c:pt>
                <c:pt idx="4">
                  <c:v>235.74730354391372</c:v>
                </c:pt>
                <c:pt idx="5">
                  <c:v>65.384615384615387</c:v>
                </c:pt>
                <c:pt idx="6">
                  <c:v>71.904497501388121</c:v>
                </c:pt>
                <c:pt idx="7">
                  <c:v>1409.6069868995633</c:v>
                </c:pt>
                <c:pt idx="8">
                  <c:v>48.328267477203646</c:v>
                </c:pt>
                <c:pt idx="9">
                  <c:v>27.539882451721244</c:v>
                </c:pt>
                <c:pt idx="10">
                  <c:v>25.488599348534201</c:v>
                </c:pt>
                <c:pt idx="11">
                  <c:v>-98.472752516487333</c:v>
                </c:pt>
              </c:numCache>
            </c:numRef>
          </c:yVal>
          <c:bubbleSize>
            <c:numRef>
              <c:f>'Figura 4.3'!$G$5:$G$16</c:f>
              <c:numCache>
                <c:formatCode>#,##0</c:formatCode>
                <c:ptCount val="12"/>
                <c:pt idx="0">
                  <c:v>4374</c:v>
                </c:pt>
                <c:pt idx="1">
                  <c:v>256</c:v>
                </c:pt>
                <c:pt idx="2">
                  <c:v>176</c:v>
                </c:pt>
                <c:pt idx="3">
                  <c:v>387</c:v>
                </c:pt>
                <c:pt idx="4">
                  <c:v>104</c:v>
                </c:pt>
                <c:pt idx="5">
                  <c:v>171</c:v>
                </c:pt>
                <c:pt idx="6">
                  <c:v>163</c:v>
                </c:pt>
                <c:pt idx="7">
                  <c:v>95</c:v>
                </c:pt>
                <c:pt idx="8">
                  <c:v>45</c:v>
                </c:pt>
                <c:pt idx="9">
                  <c:v>172</c:v>
                </c:pt>
                <c:pt idx="10">
                  <c:v>288</c:v>
                </c:pt>
                <c:pt idx="11">
                  <c:v>18</c:v>
                </c:pt>
              </c:numCache>
            </c:numRef>
          </c:bubbleSize>
          <c:bubble3D val="0"/>
        </c:ser>
        <c:dLbls>
          <c:showLegendKey val="0"/>
          <c:showVal val="0"/>
          <c:showCatName val="0"/>
          <c:showSerName val="0"/>
          <c:showPercent val="0"/>
          <c:showBubbleSize val="0"/>
        </c:dLbls>
        <c:bubbleScale val="100"/>
        <c:showNegBubbles val="0"/>
        <c:axId val="128184704"/>
        <c:axId val="128186240"/>
      </c:bubbleChart>
      <c:valAx>
        <c:axId val="128184704"/>
        <c:scaling>
          <c:orientation val="minMax"/>
          <c:max val="600"/>
          <c:min val="-100"/>
        </c:scaling>
        <c:delete val="0"/>
        <c:axPos val="b"/>
        <c:numFmt formatCode="#,##0" sourceLinked="0"/>
        <c:majorTickMark val="out"/>
        <c:minorTickMark val="none"/>
        <c:tickLblPos val="nextTo"/>
        <c:txPr>
          <a:bodyPr rot="0" vert="horz"/>
          <a:lstStyle/>
          <a:p>
            <a:pPr>
              <a:defRPr sz="800" b="0" i="0" u="none" strike="noStrike" baseline="0">
                <a:solidFill>
                  <a:srgbClr val="000000"/>
                </a:solidFill>
                <a:latin typeface="Arial"/>
                <a:ea typeface="Arial"/>
                <a:cs typeface="Arial"/>
              </a:defRPr>
            </a:pPr>
            <a:endParaRPr lang="it-IT"/>
          </a:p>
        </c:txPr>
        <c:crossAx val="128186240"/>
        <c:crosses val="autoZero"/>
        <c:crossBetween val="midCat"/>
      </c:valAx>
      <c:valAx>
        <c:axId val="128186240"/>
        <c:scaling>
          <c:orientation val="minMax"/>
          <c:max val="600"/>
          <c:min val="-250"/>
        </c:scaling>
        <c:delete val="0"/>
        <c:axPos val="l"/>
        <c:numFmt formatCode="#,##0" sourceLinked="0"/>
        <c:majorTickMark val="out"/>
        <c:minorTickMark val="none"/>
        <c:tickLblPos val="nextTo"/>
        <c:txPr>
          <a:bodyPr rot="0" vert="horz"/>
          <a:lstStyle/>
          <a:p>
            <a:pPr>
              <a:defRPr sz="800" b="0" i="0" u="none" strike="noStrike" baseline="0">
                <a:solidFill>
                  <a:srgbClr val="000000"/>
                </a:solidFill>
                <a:latin typeface="Arial"/>
                <a:ea typeface="Arial"/>
                <a:cs typeface="Arial"/>
              </a:defRPr>
            </a:pPr>
            <a:endParaRPr lang="it-IT"/>
          </a:p>
        </c:txPr>
        <c:crossAx val="128184704"/>
        <c:crosses val="autoZero"/>
        <c:crossBetween val="midCat"/>
      </c:valAx>
      <c:spPr>
        <a:noFill/>
        <a:ln w="25400">
          <a:noFill/>
        </a:ln>
      </c:spPr>
    </c:plotArea>
    <c:plotVisOnly val="1"/>
    <c:dispBlanksAs val="gap"/>
    <c:showDLblsOverMax val="0"/>
  </c:chart>
  <c:spPr>
    <a:ln>
      <a:noFill/>
    </a:ln>
  </c:spPr>
  <c:externalData r:id="rId2">
    <c:autoUpdate val="0"/>
  </c:externalData>
  <c:userShapes r:id="rId3"/>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7272727272727276E-3"/>
          <c:y val="6.8758255964273138E-2"/>
          <c:w val="0.65042606179909335"/>
          <c:h val="0.90336040733545275"/>
        </c:manualLayout>
      </c:layout>
      <c:ofPieChart>
        <c:ofPieType val="pie"/>
        <c:varyColors val="1"/>
        <c:ser>
          <c:idx val="0"/>
          <c:order val="0"/>
          <c:dPt>
            <c:idx val="0"/>
            <c:bubble3D val="0"/>
            <c:spPr>
              <a:solidFill>
                <a:srgbClr val="53822C"/>
              </a:solidFill>
            </c:spPr>
          </c:dPt>
          <c:dPt>
            <c:idx val="1"/>
            <c:bubble3D val="0"/>
          </c:dPt>
          <c:dPt>
            <c:idx val="2"/>
            <c:bubble3D val="0"/>
          </c:dPt>
          <c:dPt>
            <c:idx val="3"/>
            <c:bubble3D val="0"/>
          </c:dPt>
          <c:dPt>
            <c:idx val="4"/>
            <c:bubble3D val="0"/>
          </c:dPt>
          <c:dPt>
            <c:idx val="5"/>
            <c:bubble3D val="0"/>
          </c:dPt>
          <c:dPt>
            <c:idx val="6"/>
            <c:bubble3D val="0"/>
            <c:spPr>
              <a:solidFill>
                <a:schemeClr val="bg1">
                  <a:lumMod val="65000"/>
                </a:schemeClr>
              </a:solidFill>
            </c:spPr>
          </c:dPt>
          <c:dPt>
            <c:idx val="7"/>
            <c:bubble3D val="0"/>
          </c:dPt>
          <c:dPt>
            <c:idx val="8"/>
            <c:bubble3D val="0"/>
            <c:spPr>
              <a:solidFill>
                <a:srgbClr val="CFE8BA"/>
              </a:solidFill>
            </c:spPr>
          </c:dPt>
          <c:dLbls>
            <c:dLbl>
              <c:idx val="0"/>
              <c:layout>
                <c:manualLayout>
                  <c:x val="8.485576528143228E-2"/>
                  <c:y val="-1.6399651020461318E-2"/>
                </c:manualLayout>
              </c:layout>
              <c:numFmt formatCode="#,##0.0" sourceLinked="0"/>
              <c:spPr/>
              <c:txPr>
                <a:bodyPr/>
                <a:lstStyle/>
                <a:p>
                  <a:pPr>
                    <a:defRPr sz="900" b="0" i="0" u="none" strike="noStrike" baseline="0">
                      <a:solidFill>
                        <a:srgbClr val="FFFFFF"/>
                      </a:solidFill>
                      <a:latin typeface="Arial"/>
                      <a:ea typeface="Arial"/>
                      <a:cs typeface="Arial"/>
                    </a:defRPr>
                  </a:pPr>
                  <a:endParaRPr lang="it-IT"/>
                </a:p>
              </c:txPr>
              <c:dLblPos val="bestFit"/>
              <c:showLegendKey val="0"/>
              <c:showVal val="1"/>
              <c:showCatName val="0"/>
              <c:showSerName val="0"/>
              <c:showPercent val="0"/>
              <c:showBubbleSize val="0"/>
            </c:dLbl>
            <c:dLbl>
              <c:idx val="6"/>
              <c:layout>
                <c:manualLayout>
                  <c:x val="-3.8234905116362732E-2"/>
                  <c:y val="0.18350689209135493"/>
                </c:manualLayout>
              </c:layout>
              <c:numFmt formatCode="#,##0.0" sourceLinked="0"/>
              <c:spPr/>
              <c:txPr>
                <a:bodyPr/>
                <a:lstStyle/>
                <a:p>
                  <a:pPr>
                    <a:defRPr sz="900" b="0" i="0" u="none" strike="noStrike" baseline="0">
                      <a:solidFill>
                        <a:srgbClr val="FFFFFF"/>
                      </a:solidFill>
                      <a:latin typeface="Arial"/>
                      <a:ea typeface="Arial"/>
                      <a:cs typeface="Arial"/>
                    </a:defRPr>
                  </a:pPr>
                  <a:endParaRPr lang="it-IT"/>
                </a:p>
              </c:txPr>
              <c:dLblPos val="bestFit"/>
              <c:showLegendKey val="0"/>
              <c:showVal val="1"/>
              <c:showCatName val="0"/>
              <c:showSerName val="0"/>
              <c:showPercent val="0"/>
              <c:showBubbleSize val="0"/>
            </c:dLbl>
            <c:numFmt formatCode="#,##0.0" sourceLinked="0"/>
            <c:txPr>
              <a:bodyPr/>
              <a:lstStyle/>
              <a:p>
                <a:pPr>
                  <a:defRPr sz="800" b="0" i="0" u="none" strike="noStrike" baseline="0">
                    <a:solidFill>
                      <a:srgbClr val="000000"/>
                    </a:solidFill>
                    <a:latin typeface="Arial"/>
                    <a:ea typeface="Arial"/>
                    <a:cs typeface="Arial"/>
                  </a:defRPr>
                </a:pPr>
                <a:endParaRPr lang="it-IT"/>
              </a:p>
            </c:txPr>
            <c:showLegendKey val="0"/>
            <c:showVal val="1"/>
            <c:showCatName val="0"/>
            <c:showSerName val="0"/>
            <c:showPercent val="0"/>
            <c:showBubbleSize val="0"/>
            <c:showLeaderLines val="1"/>
          </c:dLbls>
          <c:cat>
            <c:strRef>
              <c:f>graf_5.1!$B$2:$B$9</c:f>
              <c:strCache>
                <c:ptCount val="8"/>
                <c:pt idx="0">
                  <c:v>Comune </c:v>
                </c:pt>
                <c:pt idx="1">
                  <c:v>Regione</c:v>
                </c:pt>
                <c:pt idx="2">
                  <c:v>Provincia</c:v>
                </c:pt>
                <c:pt idx="3">
                  <c:v>Com.montana/Unione comuni</c:v>
                </c:pt>
                <c:pt idx="4">
                  <c:v>Azienda/Enti SSN</c:v>
                </c:pt>
                <c:pt idx="5">
                  <c:v>Università pubblica</c:v>
                </c:pt>
                <c:pt idx="6">
                  <c:v>Enti pubblici non economici</c:v>
                </c:pt>
                <c:pt idx="7">
                  <c:v>Altra istituzione pubblica</c:v>
                </c:pt>
              </c:strCache>
            </c:strRef>
          </c:cat>
          <c:val>
            <c:numRef>
              <c:f>graf_5.1!$C$2:$C$9</c:f>
              <c:numCache>
                <c:formatCode>0.0</c:formatCode>
                <c:ptCount val="8"/>
                <c:pt idx="0">
                  <c:v>55.4</c:v>
                </c:pt>
                <c:pt idx="1">
                  <c:v>0.6</c:v>
                </c:pt>
                <c:pt idx="2">
                  <c:v>1.2</c:v>
                </c:pt>
                <c:pt idx="3">
                  <c:v>3</c:v>
                </c:pt>
                <c:pt idx="4">
                  <c:v>4.2</c:v>
                </c:pt>
                <c:pt idx="5">
                  <c:v>1.2</c:v>
                </c:pt>
                <c:pt idx="6">
                  <c:v>32</c:v>
                </c:pt>
                <c:pt idx="7">
                  <c:v>2.4</c:v>
                </c:pt>
              </c:numCache>
            </c:numRef>
          </c:val>
        </c:ser>
        <c:dLbls>
          <c:showLegendKey val="0"/>
          <c:showVal val="0"/>
          <c:showCatName val="0"/>
          <c:showSerName val="0"/>
          <c:showPercent val="0"/>
          <c:showBubbleSize val="0"/>
          <c:showLeaderLines val="1"/>
        </c:dLbls>
        <c:gapWidth val="100"/>
        <c:splitType val="pos"/>
        <c:splitPos val="7"/>
        <c:secondPieSize val="75"/>
        <c:serLines/>
      </c:ofPieChart>
      <c:spPr>
        <a:noFill/>
        <a:ln w="25400">
          <a:noFill/>
        </a:ln>
      </c:spPr>
    </c:plotArea>
    <c:legend>
      <c:legendPos val="r"/>
      <c:layout>
        <c:manualLayout>
          <c:xMode val="edge"/>
          <c:yMode val="edge"/>
          <c:x val="0.60810248150799329"/>
          <c:y val="0"/>
          <c:w val="0.3887904139823431"/>
          <c:h val="1"/>
        </c:manualLayout>
      </c:layout>
      <c:overlay val="0"/>
      <c:txPr>
        <a:bodyPr/>
        <a:lstStyle/>
        <a:p>
          <a:pPr>
            <a:defRPr sz="800" b="0" i="0" u="none" strike="noStrike" baseline="0">
              <a:solidFill>
                <a:srgbClr val="000000"/>
              </a:solidFill>
              <a:latin typeface="Arial"/>
              <a:ea typeface="Arial"/>
              <a:cs typeface="Arial"/>
            </a:defRPr>
          </a:pPr>
          <a:endParaRPr lang="it-IT"/>
        </a:p>
      </c:txPr>
    </c:legend>
    <c:plotVisOnly val="1"/>
    <c:dispBlanksAs val="gap"/>
    <c:showDLblsOverMax val="0"/>
  </c:chart>
  <c:spPr>
    <a:noFill/>
    <a:ln>
      <a:noFill/>
    </a:ln>
  </c:spPr>
  <c:txPr>
    <a:bodyPr/>
    <a:lstStyle/>
    <a:p>
      <a:pPr>
        <a:defRPr sz="1000" b="0" i="0" u="none" strike="noStrike" baseline="0">
          <a:solidFill>
            <a:srgbClr val="000000"/>
          </a:solidFill>
          <a:latin typeface="Calibri"/>
          <a:ea typeface="Calibri"/>
          <a:cs typeface="Calibri"/>
        </a:defRPr>
      </a:pPr>
      <a:endParaRPr lang="it-IT"/>
    </a:p>
  </c:txPr>
  <c:externalData r:id="rId2">
    <c:autoUpdate val="0"/>
  </c:externalData>
  <c:userShapes r:id="rId3"/>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5"/>
    </mc:Choice>
    <mc:Fallback>
      <c:style val="5"/>
    </mc:Fallback>
  </mc:AlternateContent>
  <c:chart>
    <c:autoTitleDeleted val="0"/>
    <c:plotArea>
      <c:layout>
        <c:manualLayout>
          <c:layoutTarget val="inner"/>
          <c:xMode val="edge"/>
          <c:yMode val="edge"/>
          <c:x val="0.10679668596757823"/>
          <c:y val="9.6786537328538189E-2"/>
          <c:w val="0.50075137502180267"/>
          <c:h val="0.71601784776902877"/>
        </c:manualLayout>
      </c:layout>
      <c:barChart>
        <c:barDir val="bar"/>
        <c:grouping val="percentStacked"/>
        <c:varyColors val="0"/>
        <c:ser>
          <c:idx val="0"/>
          <c:order val="0"/>
          <c:tx>
            <c:strRef>
              <c:f>'Figura 5.2'!$A$3</c:f>
              <c:strCache>
                <c:ptCount val="1"/>
                <c:pt idx="0">
                  <c:v>Addetti</c:v>
                </c:pt>
              </c:strCache>
            </c:strRef>
          </c:tx>
          <c:spPr>
            <a:solidFill>
              <a:srgbClr val="406422"/>
            </a:solidFill>
          </c:spPr>
          <c:invertIfNegative val="0"/>
          <c:cat>
            <c:strRef>
              <c:f>'Figura 5.2'!$B$2:$G$2</c:f>
              <c:strCache>
                <c:ptCount val="6"/>
                <c:pt idx="0">
                  <c:v>Regione</c:v>
                </c:pt>
                <c:pt idx="1">
                  <c:v>Provincia</c:v>
                </c:pt>
                <c:pt idx="2">
                  <c:v>Comune</c:v>
                </c:pt>
                <c:pt idx="3">
                  <c:v>Com.montana/Unione comuni</c:v>
                </c:pt>
                <c:pt idx="4">
                  <c:v>Azienda/Enti SSN</c:v>
                </c:pt>
                <c:pt idx="5">
                  <c:v>Altra ist.pubblica</c:v>
                </c:pt>
              </c:strCache>
            </c:strRef>
          </c:cat>
          <c:val>
            <c:numRef>
              <c:f>'Figura 5.2'!$B$3:$G$3</c:f>
              <c:numCache>
                <c:formatCode>General</c:formatCode>
                <c:ptCount val="6"/>
                <c:pt idx="0">
                  <c:v>1305</c:v>
                </c:pt>
                <c:pt idx="1">
                  <c:v>1505</c:v>
                </c:pt>
                <c:pt idx="2">
                  <c:v>6151</c:v>
                </c:pt>
                <c:pt idx="3">
                  <c:v>692</c:v>
                </c:pt>
                <c:pt idx="4">
                  <c:v>11805</c:v>
                </c:pt>
                <c:pt idx="5">
                  <c:v>3537</c:v>
                </c:pt>
              </c:numCache>
            </c:numRef>
          </c:val>
        </c:ser>
        <c:ser>
          <c:idx val="1"/>
          <c:order val="1"/>
          <c:tx>
            <c:strRef>
              <c:f>'Figura 5.2'!$A$4</c:f>
              <c:strCache>
                <c:ptCount val="1"/>
                <c:pt idx="0">
                  <c:v>Lavoratori esterni</c:v>
                </c:pt>
              </c:strCache>
            </c:strRef>
          </c:tx>
          <c:spPr>
            <a:solidFill>
              <a:srgbClr val="53822C"/>
            </a:solidFill>
          </c:spPr>
          <c:invertIfNegative val="0"/>
          <c:cat>
            <c:strRef>
              <c:f>'Figura 5.2'!$B$2:$G$2</c:f>
              <c:strCache>
                <c:ptCount val="6"/>
                <c:pt idx="0">
                  <c:v>Regione</c:v>
                </c:pt>
                <c:pt idx="1">
                  <c:v>Provincia</c:v>
                </c:pt>
                <c:pt idx="2">
                  <c:v>Comune</c:v>
                </c:pt>
                <c:pt idx="3">
                  <c:v>Com.montana/Unione comuni</c:v>
                </c:pt>
                <c:pt idx="4">
                  <c:v>Azienda/Enti SSN</c:v>
                </c:pt>
                <c:pt idx="5">
                  <c:v>Altra ist.pubblica</c:v>
                </c:pt>
              </c:strCache>
            </c:strRef>
          </c:cat>
          <c:val>
            <c:numRef>
              <c:f>'Figura 5.2'!$B$4:$G$4</c:f>
              <c:numCache>
                <c:formatCode>General</c:formatCode>
                <c:ptCount val="6"/>
                <c:pt idx="0">
                  <c:v>30</c:v>
                </c:pt>
                <c:pt idx="1">
                  <c:v>27</c:v>
                </c:pt>
                <c:pt idx="2">
                  <c:v>488</c:v>
                </c:pt>
                <c:pt idx="3">
                  <c:v>2</c:v>
                </c:pt>
                <c:pt idx="4">
                  <c:v>327</c:v>
                </c:pt>
                <c:pt idx="5">
                  <c:v>626</c:v>
                </c:pt>
              </c:numCache>
            </c:numRef>
          </c:val>
        </c:ser>
        <c:ser>
          <c:idx val="2"/>
          <c:order val="2"/>
          <c:tx>
            <c:strRef>
              <c:f>'Figura 5.2'!$A$5</c:f>
              <c:strCache>
                <c:ptCount val="1"/>
                <c:pt idx="0">
                  <c:v>Lavoratori temporanei</c:v>
                </c:pt>
              </c:strCache>
            </c:strRef>
          </c:tx>
          <c:spPr>
            <a:solidFill>
              <a:srgbClr val="6FAF3B"/>
            </a:solidFill>
          </c:spPr>
          <c:invertIfNegative val="0"/>
          <c:cat>
            <c:strRef>
              <c:f>'Figura 5.2'!$B$2:$G$2</c:f>
              <c:strCache>
                <c:ptCount val="6"/>
                <c:pt idx="0">
                  <c:v>Regione</c:v>
                </c:pt>
                <c:pt idx="1">
                  <c:v>Provincia</c:v>
                </c:pt>
                <c:pt idx="2">
                  <c:v>Comune</c:v>
                </c:pt>
                <c:pt idx="3">
                  <c:v>Com.montana/Unione comuni</c:v>
                </c:pt>
                <c:pt idx="4">
                  <c:v>Azienda/Enti SSN</c:v>
                </c:pt>
                <c:pt idx="5">
                  <c:v>Altra ist.pubblica</c:v>
                </c:pt>
              </c:strCache>
            </c:strRef>
          </c:cat>
          <c:val>
            <c:numRef>
              <c:f>'Figura 5.2'!$B$5:$G$5</c:f>
              <c:numCache>
                <c:formatCode>General</c:formatCode>
                <c:ptCount val="6"/>
                <c:pt idx="0">
                  <c:v>0</c:v>
                </c:pt>
                <c:pt idx="1">
                  <c:v>0</c:v>
                </c:pt>
                <c:pt idx="2">
                  <c:v>37</c:v>
                </c:pt>
                <c:pt idx="3">
                  <c:v>1</c:v>
                </c:pt>
                <c:pt idx="4">
                  <c:v>48</c:v>
                </c:pt>
                <c:pt idx="5">
                  <c:v>9</c:v>
                </c:pt>
              </c:numCache>
            </c:numRef>
          </c:val>
        </c:ser>
        <c:ser>
          <c:idx val="3"/>
          <c:order val="3"/>
          <c:tx>
            <c:strRef>
              <c:f>'Figura 5.2'!$A$6</c:f>
              <c:strCache>
                <c:ptCount val="1"/>
                <c:pt idx="0">
                  <c:v>Volontari</c:v>
                </c:pt>
              </c:strCache>
            </c:strRef>
          </c:tx>
          <c:spPr>
            <a:solidFill>
              <a:srgbClr val="A3D27C"/>
            </a:solidFill>
          </c:spPr>
          <c:invertIfNegative val="0"/>
          <c:cat>
            <c:strRef>
              <c:f>'Figura 5.2'!$B$2:$G$2</c:f>
              <c:strCache>
                <c:ptCount val="6"/>
                <c:pt idx="0">
                  <c:v>Regione</c:v>
                </c:pt>
                <c:pt idx="1">
                  <c:v>Provincia</c:v>
                </c:pt>
                <c:pt idx="2">
                  <c:v>Comune</c:v>
                </c:pt>
                <c:pt idx="3">
                  <c:v>Com.montana/Unione comuni</c:v>
                </c:pt>
                <c:pt idx="4">
                  <c:v>Azienda/Enti SSN</c:v>
                </c:pt>
                <c:pt idx="5">
                  <c:v>Altra ist.pubblica</c:v>
                </c:pt>
              </c:strCache>
            </c:strRef>
          </c:cat>
          <c:val>
            <c:numRef>
              <c:f>'Figura 5.2'!$B$6:$G$6</c:f>
              <c:numCache>
                <c:formatCode>General</c:formatCode>
                <c:ptCount val="6"/>
                <c:pt idx="0">
                  <c:v>0</c:v>
                </c:pt>
                <c:pt idx="1">
                  <c:v>0</c:v>
                </c:pt>
                <c:pt idx="2">
                  <c:v>419</c:v>
                </c:pt>
                <c:pt idx="3">
                  <c:v>0</c:v>
                </c:pt>
                <c:pt idx="4">
                  <c:v>49</c:v>
                </c:pt>
                <c:pt idx="5">
                  <c:v>134</c:v>
                </c:pt>
              </c:numCache>
            </c:numRef>
          </c:val>
        </c:ser>
        <c:dLbls>
          <c:showLegendKey val="0"/>
          <c:showVal val="0"/>
          <c:showCatName val="0"/>
          <c:showSerName val="0"/>
          <c:showPercent val="0"/>
          <c:showBubbleSize val="0"/>
        </c:dLbls>
        <c:gapWidth val="150"/>
        <c:overlap val="100"/>
        <c:axId val="101805440"/>
        <c:axId val="101811328"/>
      </c:barChart>
      <c:catAx>
        <c:axId val="101805440"/>
        <c:scaling>
          <c:orientation val="minMax"/>
        </c:scaling>
        <c:delete val="0"/>
        <c:axPos val="l"/>
        <c:numFmt formatCode="General" sourceLinked="1"/>
        <c:majorTickMark val="out"/>
        <c:minorTickMark val="none"/>
        <c:tickLblPos val="high"/>
        <c:txPr>
          <a:bodyPr rot="0" vert="horz"/>
          <a:lstStyle/>
          <a:p>
            <a:pPr>
              <a:defRPr sz="1000" b="0" i="0" u="none" strike="noStrike" baseline="0">
                <a:solidFill>
                  <a:srgbClr val="000000"/>
                </a:solidFill>
                <a:latin typeface="Arial" panose="020B0604020202020204" pitchFamily="34" charset="0"/>
                <a:ea typeface="Arial Narrow"/>
                <a:cs typeface="Arial" panose="020B0604020202020204" pitchFamily="34" charset="0"/>
              </a:defRPr>
            </a:pPr>
            <a:endParaRPr lang="it-IT"/>
          </a:p>
        </c:txPr>
        <c:crossAx val="101811328"/>
        <c:crosses val="autoZero"/>
        <c:auto val="1"/>
        <c:lblAlgn val="ctr"/>
        <c:lblOffset val="100"/>
        <c:noMultiLvlLbl val="0"/>
      </c:catAx>
      <c:valAx>
        <c:axId val="101811328"/>
        <c:scaling>
          <c:orientation val="minMax"/>
        </c:scaling>
        <c:delete val="0"/>
        <c:axPos val="b"/>
        <c:numFmt formatCode="0%" sourceLinked="1"/>
        <c:majorTickMark val="out"/>
        <c:minorTickMark val="none"/>
        <c:tickLblPos val="nextTo"/>
        <c:txPr>
          <a:bodyPr rot="0" vert="horz"/>
          <a:lstStyle/>
          <a:p>
            <a:pPr>
              <a:defRPr sz="900" b="0" i="0" u="none" strike="noStrike" baseline="0">
                <a:solidFill>
                  <a:srgbClr val="000000"/>
                </a:solidFill>
                <a:latin typeface="Arial" panose="020B0604020202020204" pitchFamily="34" charset="0"/>
                <a:ea typeface="Arial Narrow"/>
                <a:cs typeface="Arial" panose="020B0604020202020204" pitchFamily="34" charset="0"/>
              </a:defRPr>
            </a:pPr>
            <a:endParaRPr lang="it-IT"/>
          </a:p>
        </c:txPr>
        <c:crossAx val="101805440"/>
        <c:crosses val="autoZero"/>
        <c:crossBetween val="between"/>
        <c:majorUnit val="0.2"/>
      </c:valAx>
    </c:plotArea>
    <c:legend>
      <c:legendPos val="b"/>
      <c:overlay val="0"/>
      <c:txPr>
        <a:bodyPr/>
        <a:lstStyle/>
        <a:p>
          <a:pPr>
            <a:defRPr sz="1100" b="0" i="0" u="none" strike="noStrike" baseline="0">
              <a:solidFill>
                <a:srgbClr val="000000"/>
              </a:solidFill>
              <a:latin typeface="Arial" panose="020B0604020202020204" pitchFamily="34" charset="0"/>
              <a:ea typeface="Arial Narrow"/>
              <a:cs typeface="Arial" panose="020B0604020202020204" pitchFamily="34" charset="0"/>
            </a:defRPr>
          </a:pPr>
          <a:endParaRPr lang="it-IT"/>
        </a:p>
      </c:txPr>
    </c:legend>
    <c:plotVisOnly val="1"/>
    <c:dispBlanksAs val="gap"/>
    <c:showDLblsOverMax val="0"/>
  </c:chart>
  <c:spPr>
    <a:ln>
      <a:noFill/>
    </a:ln>
  </c:spPr>
  <c:txPr>
    <a:bodyPr/>
    <a:lstStyle/>
    <a:p>
      <a:pPr>
        <a:defRPr sz="800" b="0" i="0" u="none" strike="noStrike" baseline="0">
          <a:solidFill>
            <a:srgbClr val="000000"/>
          </a:solidFill>
          <a:latin typeface="Arial Narrow"/>
          <a:ea typeface="Arial Narrow"/>
          <a:cs typeface="Arial Narrow"/>
        </a:defRPr>
      </a:pPr>
      <a:endParaRPr lang="it-IT"/>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4302695678538781"/>
          <c:y val="2.7027027027027008E-2"/>
          <c:w val="0.52627701958142403"/>
          <c:h val="0.76562843158118732"/>
        </c:manualLayout>
      </c:layout>
      <c:barChart>
        <c:barDir val="bar"/>
        <c:grouping val="percentStacked"/>
        <c:varyColors val="0"/>
        <c:ser>
          <c:idx val="0"/>
          <c:order val="0"/>
          <c:tx>
            <c:strRef>
              <c:f>Master!$J$58</c:f>
              <c:strCache>
                <c:ptCount val="1"/>
                <c:pt idx="0">
                  <c:v>Imprese</c:v>
                </c:pt>
              </c:strCache>
            </c:strRef>
          </c:tx>
          <c:invertIfNegative val="0"/>
          <c:dLbls>
            <c:dLbl>
              <c:idx val="4"/>
              <c:delete val="1"/>
            </c:dLbl>
            <c:spPr>
              <a:noFill/>
              <a:ln w="25400">
                <a:noFill/>
              </a:ln>
            </c:spPr>
            <c:txPr>
              <a:bodyPr/>
              <a:lstStyle/>
              <a:p>
                <a:pPr>
                  <a:defRPr sz="1200" b="1">
                    <a:solidFill>
                      <a:schemeClr val="bg1"/>
                    </a:solidFill>
                  </a:defRPr>
                </a:pPr>
                <a:endParaRPr lang="it-IT"/>
              </a:p>
            </c:txPr>
            <c:showLegendKey val="0"/>
            <c:showVal val="1"/>
            <c:showCatName val="0"/>
            <c:showSerName val="0"/>
            <c:showPercent val="0"/>
            <c:showBubbleSize val="0"/>
            <c:showLeaderLines val="0"/>
          </c:dLbls>
          <c:cat>
            <c:strRef>
              <c:f>Master!$I$59:$I$67</c:f>
              <c:strCache>
                <c:ptCount val="9"/>
                <c:pt idx="0">
                  <c:v>Attività agricole manifatturiere</c:v>
                </c:pt>
                <c:pt idx="1">
                  <c:v>Industria e costruzioni </c:v>
                </c:pt>
                <c:pt idx="2">
                  <c:v>Commercio, alberghi e ristorazione </c:v>
                </c:pt>
                <c:pt idx="3">
                  <c:v>Servizi alle imprese </c:v>
                </c:pt>
                <c:pt idx="4">
                  <c:v>Pubblica Amministrazione</c:v>
                </c:pt>
                <c:pt idx="5">
                  <c:v>Istruzione </c:v>
                </c:pt>
                <c:pt idx="6">
                  <c:v>Sanità e assistenza sociale </c:v>
                </c:pt>
                <c:pt idx="7">
                  <c:v>Altri servizi </c:v>
                </c:pt>
                <c:pt idx="8">
                  <c:v>Totale</c:v>
                </c:pt>
              </c:strCache>
            </c:strRef>
          </c:cat>
          <c:val>
            <c:numRef>
              <c:f>Master!$J$59:$J$67</c:f>
              <c:numCache>
                <c:formatCode>_-* #,##0.0_-;\-* #,##0.0_-;_-* "-"??_-;_-@_-</c:formatCode>
                <c:ptCount val="9"/>
                <c:pt idx="0">
                  <c:v>99.3</c:v>
                </c:pt>
                <c:pt idx="1">
                  <c:v>100</c:v>
                </c:pt>
                <c:pt idx="2">
                  <c:v>99.8</c:v>
                </c:pt>
                <c:pt idx="3">
                  <c:v>99</c:v>
                </c:pt>
                <c:pt idx="4">
                  <c:v>0</c:v>
                </c:pt>
                <c:pt idx="5">
                  <c:v>4</c:v>
                </c:pt>
                <c:pt idx="6">
                  <c:v>26.3</c:v>
                </c:pt>
                <c:pt idx="7">
                  <c:v>86.4</c:v>
                </c:pt>
                <c:pt idx="8">
                  <c:v>81.8</c:v>
                </c:pt>
              </c:numCache>
            </c:numRef>
          </c:val>
        </c:ser>
        <c:ser>
          <c:idx val="1"/>
          <c:order val="1"/>
          <c:tx>
            <c:strRef>
              <c:f>Master!$K$58</c:f>
              <c:strCache>
                <c:ptCount val="1"/>
                <c:pt idx="0">
                  <c:v>Istituzioni non profit</c:v>
                </c:pt>
              </c:strCache>
            </c:strRef>
          </c:tx>
          <c:invertIfNegative val="0"/>
          <c:dPt>
            <c:idx val="0"/>
            <c:invertIfNegative val="0"/>
            <c:bubble3D val="0"/>
            <c:spPr>
              <a:solidFill>
                <a:srgbClr val="FFC000"/>
              </a:solidFill>
            </c:spPr>
          </c:dPt>
          <c:dPt>
            <c:idx val="1"/>
            <c:invertIfNegative val="0"/>
            <c:bubble3D val="0"/>
            <c:spPr>
              <a:solidFill>
                <a:srgbClr val="FFC000"/>
              </a:solidFill>
            </c:spPr>
          </c:dPt>
          <c:dLbls>
            <c:dLbl>
              <c:idx val="0"/>
              <c:delete val="1"/>
            </c:dLbl>
            <c:dLbl>
              <c:idx val="1"/>
              <c:delete val="1"/>
            </c:dLbl>
            <c:dLbl>
              <c:idx val="2"/>
              <c:delete val="1"/>
            </c:dLbl>
            <c:dLbl>
              <c:idx val="3"/>
              <c:delete val="1"/>
            </c:dLbl>
            <c:dLbl>
              <c:idx val="4"/>
              <c:delete val="1"/>
            </c:dLbl>
            <c:spPr>
              <a:noFill/>
              <a:ln w="25400">
                <a:noFill/>
              </a:ln>
            </c:spPr>
            <c:txPr>
              <a:bodyPr/>
              <a:lstStyle/>
              <a:p>
                <a:pPr>
                  <a:defRPr sz="1200" b="1"/>
                </a:pPr>
                <a:endParaRPr lang="it-IT"/>
              </a:p>
            </c:txPr>
            <c:showLegendKey val="0"/>
            <c:showVal val="1"/>
            <c:showCatName val="0"/>
            <c:showSerName val="0"/>
            <c:showPercent val="0"/>
            <c:showBubbleSize val="0"/>
            <c:showLeaderLines val="0"/>
          </c:dLbls>
          <c:cat>
            <c:strRef>
              <c:f>Master!$I$59:$I$67</c:f>
              <c:strCache>
                <c:ptCount val="9"/>
                <c:pt idx="0">
                  <c:v>Attività agricole manifatturiere</c:v>
                </c:pt>
                <c:pt idx="1">
                  <c:v>Industria e costruzioni </c:v>
                </c:pt>
                <c:pt idx="2">
                  <c:v>Commercio, alberghi e ristorazione </c:v>
                </c:pt>
                <c:pt idx="3">
                  <c:v>Servizi alle imprese </c:v>
                </c:pt>
                <c:pt idx="4">
                  <c:v>Pubblica Amministrazione</c:v>
                </c:pt>
                <c:pt idx="5">
                  <c:v>Istruzione </c:v>
                </c:pt>
                <c:pt idx="6">
                  <c:v>Sanità e assistenza sociale </c:v>
                </c:pt>
                <c:pt idx="7">
                  <c:v>Altri servizi </c:v>
                </c:pt>
                <c:pt idx="8">
                  <c:v>Totale</c:v>
                </c:pt>
              </c:strCache>
            </c:strRef>
          </c:cat>
          <c:val>
            <c:numRef>
              <c:f>Master!$K$59:$K$67</c:f>
              <c:numCache>
                <c:formatCode>_-* #,##0.0_-;\-* #,##0.0_-;_-* "-"??_-;_-@_-</c:formatCode>
                <c:ptCount val="9"/>
                <c:pt idx="0">
                  <c:v>0.1</c:v>
                </c:pt>
                <c:pt idx="1">
                  <c:v>0</c:v>
                </c:pt>
                <c:pt idx="2">
                  <c:v>0</c:v>
                </c:pt>
                <c:pt idx="3">
                  <c:v>0.1</c:v>
                </c:pt>
                <c:pt idx="4">
                  <c:v>0</c:v>
                </c:pt>
                <c:pt idx="5">
                  <c:v>12.9</c:v>
                </c:pt>
                <c:pt idx="6">
                  <c:v>22.3</c:v>
                </c:pt>
                <c:pt idx="7">
                  <c:v>8.8000000000000007</c:v>
                </c:pt>
                <c:pt idx="8">
                  <c:v>3.2</c:v>
                </c:pt>
              </c:numCache>
            </c:numRef>
          </c:val>
        </c:ser>
        <c:ser>
          <c:idx val="2"/>
          <c:order val="2"/>
          <c:tx>
            <c:strRef>
              <c:f>Master!$L$58</c:f>
              <c:strCache>
                <c:ptCount val="1"/>
                <c:pt idx="0">
                  <c:v>Istituzioni pubbliche</c:v>
                </c:pt>
              </c:strCache>
            </c:strRef>
          </c:tx>
          <c:invertIfNegative val="0"/>
          <c:dLbls>
            <c:dLbl>
              <c:idx val="1"/>
              <c:delete val="1"/>
            </c:dLbl>
            <c:dLbl>
              <c:idx val="2"/>
              <c:delete val="1"/>
            </c:dLbl>
            <c:dLbl>
              <c:idx val="7"/>
              <c:layout>
                <c:manualLayout>
                  <c:x val="1.8079163871332293E-2"/>
                  <c:y val="-3.6313857132873328E-3"/>
                </c:manualLayout>
              </c:layout>
              <c:dLblPos val="ctr"/>
              <c:showLegendKey val="0"/>
              <c:showVal val="1"/>
              <c:showCatName val="0"/>
              <c:showSerName val="0"/>
              <c:showPercent val="0"/>
              <c:showBubbleSize val="0"/>
            </c:dLbl>
            <c:dLbl>
              <c:idx val="8"/>
              <c:layout>
                <c:manualLayout>
                  <c:x val="2.6077939809093335E-2"/>
                  <c:y val="-3.4384186849243069E-3"/>
                </c:manualLayout>
              </c:layout>
              <c:dLblPos val="ctr"/>
              <c:showLegendKey val="0"/>
              <c:showVal val="1"/>
              <c:showCatName val="0"/>
              <c:showSerName val="0"/>
              <c:showPercent val="0"/>
              <c:showBubbleSize val="0"/>
            </c:dLbl>
            <c:spPr>
              <a:noFill/>
              <a:ln w="25400">
                <a:noFill/>
              </a:ln>
            </c:spPr>
            <c:txPr>
              <a:bodyPr/>
              <a:lstStyle/>
              <a:p>
                <a:pPr>
                  <a:defRPr sz="1200" b="1"/>
                </a:pPr>
                <a:endParaRPr lang="it-IT"/>
              </a:p>
            </c:txPr>
            <c:showLegendKey val="0"/>
            <c:showVal val="1"/>
            <c:showCatName val="0"/>
            <c:showSerName val="0"/>
            <c:showPercent val="0"/>
            <c:showBubbleSize val="0"/>
            <c:showLeaderLines val="0"/>
          </c:dLbls>
          <c:cat>
            <c:strRef>
              <c:f>Master!$I$59:$I$67</c:f>
              <c:strCache>
                <c:ptCount val="9"/>
                <c:pt idx="0">
                  <c:v>Attività agricole manifatturiere</c:v>
                </c:pt>
                <c:pt idx="1">
                  <c:v>Industria e costruzioni </c:v>
                </c:pt>
                <c:pt idx="2">
                  <c:v>Commercio, alberghi e ristorazione </c:v>
                </c:pt>
                <c:pt idx="3">
                  <c:v>Servizi alle imprese </c:v>
                </c:pt>
                <c:pt idx="4">
                  <c:v>Pubblica Amministrazione</c:v>
                </c:pt>
                <c:pt idx="5">
                  <c:v>Istruzione </c:v>
                </c:pt>
                <c:pt idx="6">
                  <c:v>Sanità e assistenza sociale </c:v>
                </c:pt>
                <c:pt idx="7">
                  <c:v>Altri servizi </c:v>
                </c:pt>
                <c:pt idx="8">
                  <c:v>Totale</c:v>
                </c:pt>
              </c:strCache>
            </c:strRef>
          </c:cat>
          <c:val>
            <c:numRef>
              <c:f>Master!$L$59:$L$67</c:f>
              <c:numCache>
                <c:formatCode>_-* #,##0.0_-;\-* #,##0.0_-;_-* "-"??_-;_-@_-</c:formatCode>
                <c:ptCount val="9"/>
                <c:pt idx="0">
                  <c:v>0.6</c:v>
                </c:pt>
                <c:pt idx="1">
                  <c:v>0</c:v>
                </c:pt>
                <c:pt idx="2">
                  <c:v>0.2</c:v>
                </c:pt>
                <c:pt idx="3">
                  <c:v>1</c:v>
                </c:pt>
                <c:pt idx="4">
                  <c:v>100</c:v>
                </c:pt>
                <c:pt idx="5">
                  <c:v>83.1</c:v>
                </c:pt>
                <c:pt idx="6">
                  <c:v>51.4</c:v>
                </c:pt>
                <c:pt idx="7">
                  <c:v>4.8</c:v>
                </c:pt>
                <c:pt idx="8">
                  <c:v>15</c:v>
                </c:pt>
              </c:numCache>
            </c:numRef>
          </c:val>
        </c:ser>
        <c:dLbls>
          <c:showLegendKey val="0"/>
          <c:showVal val="0"/>
          <c:showCatName val="0"/>
          <c:showSerName val="0"/>
          <c:showPercent val="0"/>
          <c:showBubbleSize val="0"/>
        </c:dLbls>
        <c:gapWidth val="15"/>
        <c:overlap val="100"/>
        <c:axId val="23347968"/>
        <c:axId val="23349504"/>
      </c:barChart>
      <c:catAx>
        <c:axId val="23347968"/>
        <c:scaling>
          <c:orientation val="maxMin"/>
        </c:scaling>
        <c:delete val="0"/>
        <c:axPos val="l"/>
        <c:numFmt formatCode="General" sourceLinked="1"/>
        <c:majorTickMark val="none"/>
        <c:minorTickMark val="none"/>
        <c:tickLblPos val="nextTo"/>
        <c:txPr>
          <a:bodyPr rot="0" vert="horz"/>
          <a:lstStyle/>
          <a:p>
            <a:pPr>
              <a:defRPr sz="1200"/>
            </a:pPr>
            <a:endParaRPr lang="it-IT"/>
          </a:p>
        </c:txPr>
        <c:crossAx val="23349504"/>
        <c:crosses val="autoZero"/>
        <c:auto val="1"/>
        <c:lblAlgn val="ctr"/>
        <c:lblOffset val="100"/>
        <c:noMultiLvlLbl val="0"/>
      </c:catAx>
      <c:valAx>
        <c:axId val="23349504"/>
        <c:scaling>
          <c:orientation val="minMax"/>
          <c:max val="1"/>
          <c:min val="0"/>
        </c:scaling>
        <c:delete val="0"/>
        <c:axPos val="b"/>
        <c:numFmt formatCode="0%" sourceLinked="0"/>
        <c:majorTickMark val="none"/>
        <c:minorTickMark val="none"/>
        <c:tickLblPos val="nextTo"/>
        <c:txPr>
          <a:bodyPr rot="0" vert="horz"/>
          <a:lstStyle/>
          <a:p>
            <a:pPr>
              <a:defRPr/>
            </a:pPr>
            <a:endParaRPr lang="it-IT"/>
          </a:p>
        </c:txPr>
        <c:crossAx val="23347968"/>
        <c:crosses val="max"/>
        <c:crossBetween val="between"/>
      </c:valAx>
    </c:plotArea>
    <c:legend>
      <c:legendPos val="r"/>
      <c:layout>
        <c:manualLayout>
          <c:xMode val="edge"/>
          <c:yMode val="edge"/>
          <c:x val="3.5874439461883408E-2"/>
          <c:y val="0.89535209261632998"/>
          <c:w val="0.96210908127760364"/>
          <c:h val="9.302366273983198E-2"/>
        </c:manualLayout>
      </c:layout>
      <c:overlay val="0"/>
      <c:txPr>
        <a:bodyPr/>
        <a:lstStyle/>
        <a:p>
          <a:pPr>
            <a:defRPr sz="1200"/>
          </a:pPr>
          <a:endParaRPr lang="it-IT"/>
        </a:p>
      </c:txPr>
    </c:legend>
    <c:plotVisOnly val="1"/>
    <c:dispBlanksAs val="zero"/>
    <c:showDLblsOverMax val="0"/>
  </c:chart>
  <c:spPr>
    <a:ln>
      <a:noFill/>
    </a:ln>
  </c:spPr>
  <c:txPr>
    <a:bodyPr/>
    <a:lstStyle/>
    <a:p>
      <a:pPr>
        <a:defRPr sz="1050"/>
      </a:pPr>
      <a:endParaRPr lang="it-IT"/>
    </a:p>
  </c:txPr>
  <c:externalData r:id="rId2">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33559197584644301"/>
          <c:y val="4.1095890410958902E-2"/>
          <c:w val="0.61167485435146618"/>
          <c:h val="0.83538057742782157"/>
        </c:manualLayout>
      </c:layout>
      <c:barChart>
        <c:barDir val="bar"/>
        <c:grouping val="clustered"/>
        <c:varyColors val="0"/>
        <c:ser>
          <c:idx val="0"/>
          <c:order val="0"/>
          <c:tx>
            <c:strRef>
              <c:f>'graf_5.5-5.6OK'!$F$3</c:f>
              <c:strCache>
                <c:ptCount val="1"/>
                <c:pt idx="0">
                  <c:v>Unità locali</c:v>
                </c:pt>
              </c:strCache>
            </c:strRef>
          </c:tx>
          <c:spPr>
            <a:solidFill>
              <a:srgbClr val="53822C"/>
            </a:solidFill>
          </c:spPr>
          <c:invertIfNegative val="0"/>
          <c:dLbls>
            <c:numFmt formatCode="#,##0.0" sourceLinked="0"/>
            <c:spPr>
              <a:noFill/>
              <a:ln w="25400">
                <a:noFill/>
              </a:ln>
            </c:spPr>
            <c:txPr>
              <a:bodyPr/>
              <a:lstStyle/>
              <a:p>
                <a:pPr>
                  <a:defRPr sz="750" b="0" i="0" u="none" strike="noStrike" baseline="0">
                    <a:solidFill>
                      <a:srgbClr val="000000"/>
                    </a:solidFill>
                    <a:latin typeface="Arial"/>
                    <a:ea typeface="Arial"/>
                    <a:cs typeface="Arial"/>
                  </a:defRPr>
                </a:pPr>
                <a:endParaRPr lang="it-IT"/>
              </a:p>
            </c:txPr>
            <c:dLblPos val="outEnd"/>
            <c:showLegendKey val="0"/>
            <c:showVal val="1"/>
            <c:showCatName val="0"/>
            <c:showSerName val="0"/>
            <c:showPercent val="0"/>
            <c:showBubbleSize val="0"/>
            <c:showLeaderLines val="0"/>
          </c:dLbls>
          <c:cat>
            <c:strRef>
              <c:f>'graf_5.5-5.6OK'!$A$4:$A$9</c:f>
              <c:strCache>
                <c:ptCount val="6"/>
                <c:pt idx="0">
                  <c:v>Amministrazione pubblica</c:v>
                </c:pt>
                <c:pt idx="1">
                  <c:v>Istruzione</c:v>
                </c:pt>
                <c:pt idx="2">
                  <c:v>Sanità e assistenza sociale</c:v>
                </c:pt>
                <c:pt idx="3">
                  <c:v>Attività artistiche</c:v>
                </c:pt>
                <c:pt idx="4">
                  <c:v>Altre attività di servizi</c:v>
                </c:pt>
                <c:pt idx="5">
                  <c:v>Altre attività</c:v>
                </c:pt>
              </c:strCache>
            </c:strRef>
          </c:cat>
          <c:val>
            <c:numRef>
              <c:f>'graf_5.5-5.6OK'!$F$4:$F$9</c:f>
              <c:numCache>
                <c:formatCode>0.0</c:formatCode>
                <c:ptCount val="6"/>
                <c:pt idx="0">
                  <c:v>-1.0468807855291473</c:v>
                </c:pt>
                <c:pt idx="1">
                  <c:v>2.1912441659009758</c:v>
                </c:pt>
                <c:pt idx="2">
                  <c:v>-0.61632313480254375</c:v>
                </c:pt>
                <c:pt idx="3">
                  <c:v>-1.3981838295460256</c:v>
                </c:pt>
                <c:pt idx="4">
                  <c:v>-0.3395891331477392</c:v>
                </c:pt>
                <c:pt idx="5">
                  <c:v>1.2097327171244814</c:v>
                </c:pt>
              </c:numCache>
            </c:numRef>
          </c:val>
        </c:ser>
        <c:ser>
          <c:idx val="1"/>
          <c:order val="1"/>
          <c:tx>
            <c:strRef>
              <c:f>'graf_5.5-5.6OK'!$G$3</c:f>
              <c:strCache>
                <c:ptCount val="1"/>
                <c:pt idx="0">
                  <c:v>Addetti</c:v>
                </c:pt>
              </c:strCache>
            </c:strRef>
          </c:tx>
          <c:spPr>
            <a:solidFill>
              <a:srgbClr val="CFE8BA"/>
            </a:solidFill>
          </c:spPr>
          <c:invertIfNegative val="0"/>
          <c:dLbls>
            <c:numFmt formatCode="#,##0.0" sourceLinked="0"/>
            <c:spPr>
              <a:noFill/>
              <a:ln w="25400">
                <a:noFill/>
              </a:ln>
            </c:spPr>
            <c:txPr>
              <a:bodyPr/>
              <a:lstStyle/>
              <a:p>
                <a:pPr>
                  <a:defRPr sz="750" b="0" i="0" u="none" strike="noStrike" baseline="0">
                    <a:solidFill>
                      <a:srgbClr val="000000"/>
                    </a:solidFill>
                    <a:latin typeface="Arial"/>
                    <a:ea typeface="Arial"/>
                    <a:cs typeface="Arial"/>
                  </a:defRPr>
                </a:pPr>
                <a:endParaRPr lang="it-IT"/>
              </a:p>
            </c:txPr>
            <c:dLblPos val="outEnd"/>
            <c:showLegendKey val="0"/>
            <c:showVal val="1"/>
            <c:showCatName val="0"/>
            <c:showSerName val="0"/>
            <c:showPercent val="0"/>
            <c:showBubbleSize val="0"/>
            <c:showLeaderLines val="0"/>
          </c:dLbls>
          <c:cat>
            <c:strRef>
              <c:f>'graf_5.5-5.6OK'!$A$4:$A$9</c:f>
              <c:strCache>
                <c:ptCount val="6"/>
                <c:pt idx="0">
                  <c:v>Amministrazione pubblica</c:v>
                </c:pt>
                <c:pt idx="1">
                  <c:v>Istruzione</c:v>
                </c:pt>
                <c:pt idx="2">
                  <c:v>Sanità e assistenza sociale</c:v>
                </c:pt>
                <c:pt idx="3">
                  <c:v>Attività artistiche</c:v>
                </c:pt>
                <c:pt idx="4">
                  <c:v>Altre attività di servizi</c:v>
                </c:pt>
                <c:pt idx="5">
                  <c:v>Altre attività</c:v>
                </c:pt>
              </c:strCache>
            </c:strRef>
          </c:cat>
          <c:val>
            <c:numRef>
              <c:f>'graf_5.5-5.6OK'!$G$4:$G$9</c:f>
              <c:numCache>
                <c:formatCode>0.0</c:formatCode>
                <c:ptCount val="6"/>
                <c:pt idx="0">
                  <c:v>-2.0469641254570554</c:v>
                </c:pt>
                <c:pt idx="1">
                  <c:v>-0.39803647904219019</c:v>
                </c:pt>
                <c:pt idx="2">
                  <c:v>2.9415090438720704</c:v>
                </c:pt>
                <c:pt idx="3">
                  <c:v>0.26035318431750687</c:v>
                </c:pt>
                <c:pt idx="4">
                  <c:v>-6.9832258382681311E-2</c:v>
                </c:pt>
                <c:pt idx="5">
                  <c:v>-0.68702936530764314</c:v>
                </c:pt>
              </c:numCache>
            </c:numRef>
          </c:val>
        </c:ser>
        <c:dLbls>
          <c:showLegendKey val="0"/>
          <c:showVal val="0"/>
          <c:showCatName val="0"/>
          <c:showSerName val="0"/>
          <c:showPercent val="0"/>
          <c:showBubbleSize val="0"/>
        </c:dLbls>
        <c:gapWidth val="40"/>
        <c:overlap val="23"/>
        <c:axId val="116505216"/>
        <c:axId val="116507008"/>
      </c:barChart>
      <c:catAx>
        <c:axId val="116505216"/>
        <c:scaling>
          <c:orientation val="maxMin"/>
        </c:scaling>
        <c:delete val="0"/>
        <c:axPos val="l"/>
        <c:numFmt formatCode="General" sourceLinked="1"/>
        <c:majorTickMark val="out"/>
        <c:minorTickMark val="none"/>
        <c:tickLblPos val="low"/>
        <c:txPr>
          <a:bodyPr rot="0" vert="horz"/>
          <a:lstStyle/>
          <a:p>
            <a:pPr>
              <a:defRPr sz="800" b="0" i="0" u="none" strike="noStrike" baseline="0">
                <a:solidFill>
                  <a:srgbClr val="000000"/>
                </a:solidFill>
                <a:latin typeface="Arial"/>
                <a:ea typeface="Arial"/>
                <a:cs typeface="Arial"/>
              </a:defRPr>
            </a:pPr>
            <a:endParaRPr lang="it-IT"/>
          </a:p>
        </c:txPr>
        <c:crossAx val="116507008"/>
        <c:crosses val="autoZero"/>
        <c:auto val="1"/>
        <c:lblAlgn val="ctr"/>
        <c:lblOffset val="100"/>
        <c:noMultiLvlLbl val="0"/>
      </c:catAx>
      <c:valAx>
        <c:axId val="116507008"/>
        <c:scaling>
          <c:orientation val="minMax"/>
          <c:max val="4"/>
          <c:min val="-4"/>
        </c:scaling>
        <c:delete val="1"/>
        <c:axPos val="t"/>
        <c:numFmt formatCode="0.0" sourceLinked="1"/>
        <c:majorTickMark val="out"/>
        <c:minorTickMark val="none"/>
        <c:tickLblPos val="nextTo"/>
        <c:crossAx val="116505216"/>
        <c:crosses val="autoZero"/>
        <c:crossBetween val="between"/>
      </c:valAx>
    </c:plotArea>
    <c:legend>
      <c:legendPos val="b"/>
      <c:layout>
        <c:manualLayout>
          <c:xMode val="edge"/>
          <c:yMode val="edge"/>
          <c:x val="0.36674693788276463"/>
          <c:y val="0.88957803351504128"/>
          <c:w val="0.5010739098050716"/>
          <c:h val="0.10150831146106731"/>
        </c:manualLayout>
      </c:layout>
      <c:overlay val="0"/>
      <c:txPr>
        <a:bodyPr/>
        <a:lstStyle/>
        <a:p>
          <a:pPr>
            <a:defRPr sz="900" b="0" i="0" u="none" strike="noStrike" baseline="0">
              <a:solidFill>
                <a:srgbClr val="000000"/>
              </a:solidFill>
              <a:latin typeface="Arial"/>
              <a:ea typeface="Arial"/>
              <a:cs typeface="Arial"/>
            </a:defRPr>
          </a:pPr>
          <a:endParaRPr lang="it-IT"/>
        </a:p>
      </c:txPr>
    </c:legend>
    <c:plotVisOnly val="1"/>
    <c:dispBlanksAs val="gap"/>
    <c:showDLblsOverMax val="0"/>
  </c:chart>
  <c:spPr>
    <a:ln>
      <a:noFill/>
    </a:ln>
  </c:spPr>
  <c:txPr>
    <a:bodyPr/>
    <a:lstStyle/>
    <a:p>
      <a:pPr>
        <a:defRPr sz="800" b="0" i="0" u="none" strike="noStrike" baseline="0">
          <a:solidFill>
            <a:srgbClr val="000000"/>
          </a:solidFill>
          <a:latin typeface="Arial"/>
          <a:ea typeface="Arial"/>
          <a:cs typeface="Arial"/>
        </a:defRPr>
      </a:pPr>
      <a:endParaRPr lang="it-IT"/>
    </a:p>
  </c:txPr>
  <c:externalData r:id="rId2">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6257847769028869"/>
          <c:y val="1.3245033112582781E-2"/>
          <c:w val="0.66222222222222227"/>
          <c:h val="0.98675496688741726"/>
        </c:manualLayout>
      </c:layout>
      <c:pieChart>
        <c:varyColors val="1"/>
        <c:ser>
          <c:idx val="0"/>
          <c:order val="0"/>
          <c:spPr>
            <a:solidFill>
              <a:srgbClr val="406422"/>
            </a:solidFill>
          </c:spPr>
          <c:dPt>
            <c:idx val="0"/>
            <c:bubble3D val="0"/>
          </c:dPt>
          <c:dPt>
            <c:idx val="1"/>
            <c:bubble3D val="0"/>
            <c:spPr>
              <a:solidFill>
                <a:srgbClr val="53822C"/>
              </a:solidFill>
            </c:spPr>
          </c:dPt>
          <c:dPt>
            <c:idx val="2"/>
            <c:bubble3D val="0"/>
            <c:spPr>
              <a:solidFill>
                <a:srgbClr val="6FAF3B"/>
              </a:solidFill>
            </c:spPr>
          </c:dPt>
          <c:dPt>
            <c:idx val="3"/>
            <c:bubble3D val="0"/>
            <c:spPr>
              <a:solidFill>
                <a:srgbClr val="A3D27C"/>
              </a:solidFill>
            </c:spPr>
          </c:dPt>
          <c:dPt>
            <c:idx val="4"/>
            <c:bubble3D val="0"/>
            <c:spPr>
              <a:solidFill>
                <a:srgbClr val="C6E5AD"/>
              </a:solidFill>
            </c:spPr>
          </c:dPt>
          <c:dPt>
            <c:idx val="5"/>
            <c:bubble3D val="0"/>
            <c:spPr>
              <a:solidFill>
                <a:srgbClr val="DCEFCD"/>
              </a:solidFill>
            </c:spPr>
          </c:dPt>
          <c:dPt>
            <c:idx val="6"/>
            <c:bubble3D val="0"/>
            <c:spPr>
              <a:solidFill>
                <a:schemeClr val="bg1">
                  <a:lumMod val="75000"/>
                </a:schemeClr>
              </a:solidFill>
            </c:spPr>
          </c:dPt>
          <c:dLbls>
            <c:dLbl>
              <c:idx val="0"/>
              <c:spPr>
                <a:solidFill>
                  <a:srgbClr val="406422"/>
                </a:solidFill>
              </c:spPr>
              <c:txPr>
                <a:bodyPr/>
                <a:lstStyle/>
                <a:p>
                  <a:pPr>
                    <a:defRPr sz="10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1"/>
              <c:spPr/>
              <c:txPr>
                <a:bodyPr/>
                <a:lstStyle/>
                <a:p>
                  <a:pPr>
                    <a:defRPr sz="10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2"/>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dLbl>
              <c:idx val="3"/>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dLbl>
              <c:idx val="4"/>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dLbl>
              <c:idx val="5"/>
              <c:spPr>
                <a:solidFill>
                  <a:srgbClr val="DCEFCD"/>
                </a:solidFill>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dLbl>
              <c:idx val="6"/>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txPr>
              <a:bodyPr/>
              <a:lstStyle/>
              <a:p>
                <a:pPr>
                  <a:defRPr sz="8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showLeaderLines val="1"/>
          </c:dLbls>
          <c:cat>
            <c:strRef>
              <c:f>'graf_5.7-5.8OK'!$J$3:$J$9</c:f>
              <c:strCache>
                <c:ptCount val="7"/>
                <c:pt idx="0">
                  <c:v>Applicazione norme</c:v>
                </c:pt>
                <c:pt idx="1">
                  <c:v>Complessità procedure amm.ve</c:v>
                </c:pt>
                <c:pt idx="2">
                  <c:v>Individuazione azioni</c:v>
                </c:pt>
                <c:pt idx="3">
                  <c:v>Costo eccessivo </c:v>
                </c:pt>
                <c:pt idx="4">
                  <c:v>Mancanza competenze </c:v>
                </c:pt>
                <c:pt idx="5">
                  <c:v>Tutte le difficoltà</c:v>
                </c:pt>
                <c:pt idx="6">
                  <c:v>Altra difficoltà</c:v>
                </c:pt>
              </c:strCache>
            </c:strRef>
          </c:cat>
          <c:val>
            <c:numRef>
              <c:f>'graf_5.7-5.8OK'!$K$3:$K$9</c:f>
              <c:numCache>
                <c:formatCode>0.0</c:formatCode>
                <c:ptCount val="7"/>
                <c:pt idx="0">
                  <c:v>18.2</c:v>
                </c:pt>
                <c:pt idx="1">
                  <c:v>21.4</c:v>
                </c:pt>
                <c:pt idx="2">
                  <c:v>16.2</c:v>
                </c:pt>
                <c:pt idx="3">
                  <c:v>21.4</c:v>
                </c:pt>
                <c:pt idx="4">
                  <c:v>14.3</c:v>
                </c:pt>
                <c:pt idx="5">
                  <c:v>5.9</c:v>
                </c:pt>
                <c:pt idx="6">
                  <c:v>2.6</c:v>
                </c:pt>
              </c:numCache>
            </c:numRef>
          </c:val>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ln>
      <a:noFill/>
    </a:ln>
  </c:spPr>
  <c:txPr>
    <a:bodyPr/>
    <a:lstStyle/>
    <a:p>
      <a:pPr>
        <a:defRPr sz="800" b="0" i="0" u="none" strike="noStrike" baseline="0">
          <a:solidFill>
            <a:srgbClr val="000000"/>
          </a:solidFill>
          <a:latin typeface="Arial"/>
          <a:ea typeface="Arial"/>
          <a:cs typeface="Arial"/>
        </a:defRPr>
      </a:pPr>
      <a:endParaRPr lang="it-IT"/>
    </a:p>
  </c:txPr>
  <c:externalData r:id="rId2">
    <c:autoUpdate val="0"/>
  </c:externalData>
  <c:userShapes r:id="rId3"/>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272212712541367"/>
          <c:y val="0"/>
          <c:w val="0.69407143672258353"/>
          <c:h val="1"/>
        </c:manualLayout>
      </c:layout>
      <c:pieChart>
        <c:varyColors val="1"/>
        <c:ser>
          <c:idx val="0"/>
          <c:order val="0"/>
          <c:spPr>
            <a:solidFill>
              <a:srgbClr val="406422"/>
            </a:solidFill>
          </c:spPr>
          <c:dPt>
            <c:idx val="0"/>
            <c:bubble3D val="0"/>
          </c:dPt>
          <c:dPt>
            <c:idx val="1"/>
            <c:bubble3D val="0"/>
            <c:spPr>
              <a:solidFill>
                <a:srgbClr val="53822C"/>
              </a:solidFill>
            </c:spPr>
          </c:dPt>
          <c:dPt>
            <c:idx val="2"/>
            <c:bubble3D val="0"/>
            <c:spPr>
              <a:solidFill>
                <a:srgbClr val="6FAF3B"/>
              </a:solidFill>
            </c:spPr>
          </c:dPt>
          <c:dPt>
            <c:idx val="3"/>
            <c:bubble3D val="0"/>
            <c:spPr>
              <a:solidFill>
                <a:srgbClr val="A3D27C"/>
              </a:solidFill>
            </c:spPr>
          </c:dPt>
          <c:dPt>
            <c:idx val="4"/>
            <c:bubble3D val="0"/>
            <c:spPr>
              <a:solidFill>
                <a:srgbClr val="C6E5AD"/>
              </a:solidFill>
            </c:spPr>
          </c:dPt>
          <c:dLbls>
            <c:dLbl>
              <c:idx val="0"/>
              <c:spPr>
                <a:solidFill>
                  <a:srgbClr val="406422"/>
                </a:solidFill>
              </c:spPr>
              <c:txPr>
                <a:bodyPr/>
                <a:lstStyle/>
                <a:p>
                  <a:pPr>
                    <a:defRPr sz="10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1"/>
              <c:layout>
                <c:manualLayout>
                  <c:x val="0.13983122218418351"/>
                  <c:y val="-0.15"/>
                </c:manualLayout>
              </c:layout>
              <c:spPr/>
              <c:txPr>
                <a:bodyPr/>
                <a:lstStyle/>
                <a:p>
                  <a:pPr>
                    <a:defRPr sz="10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5"/>
              <c:spPr>
                <a:solidFill>
                  <a:srgbClr val="DCEFCD"/>
                </a:solidFill>
              </c:spPr>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txPr>
              <a:bodyPr/>
              <a:lstStyle/>
              <a:p>
                <a:pPr>
                  <a:defRPr sz="9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showLeaderLines val="1"/>
          </c:dLbls>
          <c:cat>
            <c:strRef>
              <c:f>'graf_5.9-5.10_OK'!$G$5:$G$9</c:f>
              <c:strCache>
                <c:ptCount val="5"/>
                <c:pt idx="0">
                  <c:v>Bilancio sociale</c:v>
                </c:pt>
                <c:pt idx="1">
                  <c:v>Bilancio di mandato</c:v>
                </c:pt>
                <c:pt idx="2">
                  <c:v>Bilancio di missione</c:v>
                </c:pt>
                <c:pt idx="3">
                  <c:v>Bilancio ambientale</c:v>
                </c:pt>
                <c:pt idx="4">
                  <c:v>Bilancio di genere</c:v>
                </c:pt>
              </c:strCache>
            </c:strRef>
          </c:cat>
          <c:val>
            <c:numRef>
              <c:f>'graf_5.9-5.10_OK'!$I$5:$I$9</c:f>
              <c:numCache>
                <c:formatCode>0.0</c:formatCode>
                <c:ptCount val="5"/>
                <c:pt idx="0">
                  <c:v>45.121951219512198</c:v>
                </c:pt>
                <c:pt idx="1">
                  <c:v>28.04878048780488</c:v>
                </c:pt>
                <c:pt idx="2">
                  <c:v>3.6585365853658534</c:v>
                </c:pt>
                <c:pt idx="3">
                  <c:v>4.8780487804878048</c:v>
                </c:pt>
                <c:pt idx="4">
                  <c:v>18.292682926829269</c:v>
                </c:pt>
              </c:numCache>
            </c:numRef>
          </c:val>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ln>
      <a:noFill/>
    </a:ln>
  </c:spPr>
  <c:txPr>
    <a:bodyPr/>
    <a:lstStyle/>
    <a:p>
      <a:pPr>
        <a:defRPr sz="800" b="0" i="0" u="none" strike="noStrike" baseline="0">
          <a:solidFill>
            <a:srgbClr val="000000"/>
          </a:solidFill>
          <a:latin typeface="Arial"/>
          <a:ea typeface="Arial"/>
          <a:cs typeface="Arial"/>
        </a:defRPr>
      </a:pPr>
      <a:endParaRPr lang="it-IT"/>
    </a:p>
  </c:txPr>
  <c:externalData r:id="rId2">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025840366803698E-2"/>
          <c:y val="4.3829833770778655E-2"/>
          <c:w val="0.84227899870725109"/>
          <c:h val="0.95617016622922135"/>
        </c:manualLayout>
      </c:layout>
      <c:pieChart>
        <c:varyColors val="1"/>
        <c:ser>
          <c:idx val="0"/>
          <c:order val="0"/>
          <c:spPr>
            <a:solidFill>
              <a:srgbClr val="406422"/>
            </a:solidFill>
          </c:spPr>
          <c:dPt>
            <c:idx val="0"/>
            <c:bubble3D val="0"/>
          </c:dPt>
          <c:dPt>
            <c:idx val="1"/>
            <c:bubble3D val="0"/>
            <c:spPr>
              <a:solidFill>
                <a:srgbClr val="53822C"/>
              </a:solidFill>
            </c:spPr>
          </c:dPt>
          <c:dPt>
            <c:idx val="2"/>
            <c:bubble3D val="0"/>
            <c:spPr>
              <a:solidFill>
                <a:srgbClr val="6FAF3B"/>
              </a:solidFill>
            </c:spPr>
          </c:dPt>
          <c:dPt>
            <c:idx val="3"/>
            <c:bubble3D val="0"/>
            <c:spPr>
              <a:solidFill>
                <a:srgbClr val="A3D27C"/>
              </a:solidFill>
            </c:spPr>
          </c:dPt>
          <c:dPt>
            <c:idx val="4"/>
            <c:bubble3D val="0"/>
            <c:spPr>
              <a:solidFill>
                <a:srgbClr val="C6E5AD"/>
              </a:solidFill>
            </c:spPr>
          </c:dPt>
          <c:dPt>
            <c:idx val="5"/>
            <c:bubble3D val="0"/>
            <c:spPr>
              <a:solidFill>
                <a:srgbClr val="DCEFCD"/>
              </a:solidFill>
            </c:spPr>
          </c:dPt>
          <c:dLbls>
            <c:dLbl>
              <c:idx val="0"/>
              <c:spPr>
                <a:solidFill>
                  <a:srgbClr val="406422"/>
                </a:solidFill>
              </c:spPr>
              <c:txPr>
                <a:bodyPr/>
                <a:lstStyle/>
                <a:p>
                  <a:pPr>
                    <a:defRPr sz="10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1"/>
              <c:spPr/>
              <c:txPr>
                <a:bodyPr/>
                <a:lstStyle/>
                <a:p>
                  <a:pPr>
                    <a:defRPr sz="900" b="0" i="0" u="none" strike="noStrike" baseline="0">
                      <a:solidFill>
                        <a:srgbClr val="FFFFFF"/>
                      </a:solidFill>
                      <a:latin typeface="Arial"/>
                      <a:ea typeface="Arial"/>
                      <a:cs typeface="Arial"/>
                    </a:defRPr>
                  </a:pPr>
                  <a:endParaRPr lang="it-IT"/>
                </a:p>
              </c:txPr>
              <c:showLegendKey val="0"/>
              <c:showVal val="1"/>
              <c:showCatName val="1"/>
              <c:showSerName val="0"/>
              <c:showPercent val="0"/>
              <c:showBubbleSize val="0"/>
            </c:dLbl>
            <c:dLbl>
              <c:idx val="2"/>
              <c:layout>
                <c:manualLayout>
                  <c:x val="0.19186618090649116"/>
                  <c:y val="-0.14685185185185184"/>
                </c:manualLayout>
              </c:layout>
              <c:showLegendKey val="0"/>
              <c:showVal val="1"/>
              <c:showCatName val="1"/>
              <c:showSerName val="0"/>
              <c:showPercent val="0"/>
              <c:showBubbleSize val="0"/>
            </c:dLbl>
            <c:dLbl>
              <c:idx val="3"/>
              <c:layout>
                <c:manualLayout>
                  <c:x val="0.10191044776119403"/>
                  <c:y val="4.345217264508603E-2"/>
                </c:manualLayout>
              </c:layout>
              <c:showLegendKey val="0"/>
              <c:showVal val="1"/>
              <c:showCatName val="1"/>
              <c:showSerName val="0"/>
              <c:showPercent val="0"/>
              <c:showBubbleSize val="0"/>
            </c:dLbl>
            <c:dLbl>
              <c:idx val="4"/>
              <c:layout>
                <c:manualLayout>
                  <c:x val="0.17042895757433305"/>
                  <c:y val="0.17959499854184893"/>
                </c:manualLayout>
              </c:layout>
              <c:showLegendKey val="0"/>
              <c:showVal val="1"/>
              <c:showCatName val="1"/>
              <c:showSerName val="0"/>
              <c:showPercent val="0"/>
              <c:showBubbleSize val="0"/>
            </c:dLbl>
            <c:dLbl>
              <c:idx val="5"/>
              <c:spPr>
                <a:solidFill>
                  <a:srgbClr val="DCEFCD"/>
                </a:solidFill>
              </c:spPr>
              <c:txPr>
                <a:bodyPr/>
                <a:lstStyle/>
                <a:p>
                  <a:pPr>
                    <a:defRPr sz="8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dLbl>
            <c:txPr>
              <a:bodyPr/>
              <a:lstStyle/>
              <a:p>
                <a:pPr>
                  <a:defRPr sz="800" b="0" i="0" u="none" strike="noStrike" baseline="0">
                    <a:solidFill>
                      <a:srgbClr val="000000"/>
                    </a:solidFill>
                    <a:latin typeface="Arial"/>
                    <a:ea typeface="Arial"/>
                    <a:cs typeface="Arial"/>
                  </a:defRPr>
                </a:pPr>
                <a:endParaRPr lang="it-IT"/>
              </a:p>
            </c:txPr>
            <c:showLegendKey val="0"/>
            <c:showVal val="1"/>
            <c:showCatName val="1"/>
            <c:showSerName val="0"/>
            <c:showPercent val="0"/>
            <c:showBubbleSize val="0"/>
            <c:showLeaderLines val="1"/>
          </c:dLbls>
          <c:cat>
            <c:strRef>
              <c:f>grafico_5.11OK!$C$3:$C$8</c:f>
              <c:strCache>
                <c:ptCount val="6"/>
                <c:pt idx="0">
                  <c:v>Comunicazione organizzativa</c:v>
                </c:pt>
                <c:pt idx="1">
                  <c:v>Comunicazione amministrativa</c:v>
                </c:pt>
                <c:pt idx="2">
                  <c:v>Documentazione normativa</c:v>
                </c:pt>
                <c:pt idx="3">
                  <c:v>Comunicazione culturale e sociale</c:v>
                </c:pt>
                <c:pt idx="4">
                  <c:v>Formazione</c:v>
                </c:pt>
                <c:pt idx="5">
                  <c:v>Altra finalità</c:v>
                </c:pt>
              </c:strCache>
            </c:strRef>
          </c:cat>
          <c:val>
            <c:numRef>
              <c:f>grafico_5.11OK!$G$3:$G$8</c:f>
              <c:numCache>
                <c:formatCode>0.0</c:formatCode>
                <c:ptCount val="6"/>
                <c:pt idx="0">
                  <c:v>24.269662921348313</c:v>
                </c:pt>
                <c:pt idx="1">
                  <c:v>22.921348314606739</c:v>
                </c:pt>
                <c:pt idx="2">
                  <c:v>21.348314606741571</c:v>
                </c:pt>
                <c:pt idx="3">
                  <c:v>15.730337078651685</c:v>
                </c:pt>
                <c:pt idx="4">
                  <c:v>11.460674157303369</c:v>
                </c:pt>
                <c:pt idx="5">
                  <c:v>4.2696629213483144</c:v>
                </c:pt>
              </c:numCache>
            </c:numRef>
          </c:val>
        </c:ser>
        <c:dLbls>
          <c:showLegendKey val="0"/>
          <c:showVal val="0"/>
          <c:showCatName val="0"/>
          <c:showSerName val="0"/>
          <c:showPercent val="0"/>
          <c:showBubbleSize val="0"/>
          <c:showLeaderLines val="1"/>
        </c:dLbls>
        <c:firstSliceAng val="0"/>
      </c:pieChart>
      <c:spPr>
        <a:noFill/>
        <a:ln w="25400">
          <a:noFill/>
        </a:ln>
      </c:spPr>
    </c:plotArea>
    <c:plotVisOnly val="1"/>
    <c:dispBlanksAs val="zero"/>
    <c:showDLblsOverMax val="0"/>
  </c:chart>
  <c:spPr>
    <a:ln>
      <a:noFill/>
    </a:ln>
  </c:spPr>
  <c:txPr>
    <a:bodyPr/>
    <a:lstStyle/>
    <a:p>
      <a:pPr>
        <a:defRPr sz="800" b="0" i="0" u="none" strike="noStrike" baseline="0">
          <a:solidFill>
            <a:srgbClr val="000000"/>
          </a:solidFill>
          <a:latin typeface="Arial"/>
          <a:ea typeface="Arial"/>
          <a:cs typeface="Arial"/>
        </a:defRPr>
      </a:pPr>
      <a:endParaRPr lang="it-IT"/>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891876376706799"/>
          <c:y val="2.5354330708661402E-2"/>
          <c:w val="0.80678986555252008"/>
          <c:h val="0.76839115407603709"/>
        </c:manualLayout>
      </c:layout>
      <c:barChart>
        <c:barDir val="bar"/>
        <c:grouping val="clustered"/>
        <c:varyColors val="0"/>
        <c:ser>
          <c:idx val="0"/>
          <c:order val="0"/>
          <c:tx>
            <c:strRef>
              <c:f>Master!$N$58</c:f>
              <c:strCache>
                <c:ptCount val="1"/>
                <c:pt idx="0">
                  <c:v>Variazioni %</c:v>
                </c:pt>
              </c:strCache>
            </c:strRef>
          </c:tx>
          <c:spPr>
            <a:solidFill>
              <a:schemeClr val="bg1">
                <a:lumMod val="75000"/>
              </a:schemeClr>
            </a:solidFill>
          </c:spPr>
          <c:invertIfNegative val="0"/>
          <c:dLbls>
            <c:spPr>
              <a:noFill/>
              <a:ln w="25400">
                <a:noFill/>
              </a:ln>
            </c:spPr>
            <c:txPr>
              <a:bodyPr/>
              <a:lstStyle/>
              <a:p>
                <a:pPr>
                  <a:defRPr sz="900" b="1" i="0" u="none" strike="noStrike" baseline="0">
                    <a:solidFill>
                      <a:srgbClr val="000000"/>
                    </a:solidFill>
                    <a:latin typeface="Arial"/>
                    <a:ea typeface="Arial"/>
                    <a:cs typeface="Arial"/>
                  </a:defRPr>
                </a:pPr>
                <a:endParaRPr lang="it-IT"/>
              </a:p>
            </c:txPr>
            <c:showLegendKey val="0"/>
            <c:showVal val="1"/>
            <c:showCatName val="0"/>
            <c:showSerName val="0"/>
            <c:showPercent val="0"/>
            <c:showBubbleSize val="0"/>
            <c:showLeaderLines val="0"/>
          </c:dLbls>
          <c:cat>
            <c:strRef>
              <c:f>Master!$I$59:$I$67</c:f>
              <c:strCache>
                <c:ptCount val="9"/>
                <c:pt idx="0">
                  <c:v>Attività agricole manifatturiere</c:v>
                </c:pt>
                <c:pt idx="1">
                  <c:v>Industria e costruzioni </c:v>
                </c:pt>
                <c:pt idx="2">
                  <c:v>Commercio, alberghi e ristorazione </c:v>
                </c:pt>
                <c:pt idx="3">
                  <c:v>Servizi alle imprese </c:v>
                </c:pt>
                <c:pt idx="4">
                  <c:v>Pubblica Amministrazione</c:v>
                </c:pt>
                <c:pt idx="5">
                  <c:v>Istruzione </c:v>
                </c:pt>
                <c:pt idx="6">
                  <c:v>Sanità e assistenza sociale </c:v>
                </c:pt>
                <c:pt idx="7">
                  <c:v>Altri servizi </c:v>
                </c:pt>
                <c:pt idx="8">
                  <c:v>Totale</c:v>
                </c:pt>
              </c:strCache>
            </c:strRef>
          </c:cat>
          <c:val>
            <c:numRef>
              <c:f>Master!$N$59:$N$67</c:f>
              <c:numCache>
                <c:formatCode>0.0</c:formatCode>
                <c:ptCount val="9"/>
                <c:pt idx="0">
                  <c:v>-19.899999999999999</c:v>
                </c:pt>
                <c:pt idx="1">
                  <c:v>-12</c:v>
                </c:pt>
                <c:pt idx="2">
                  <c:v>18</c:v>
                </c:pt>
                <c:pt idx="3">
                  <c:v>17.5</c:v>
                </c:pt>
                <c:pt idx="4">
                  <c:v>-15.9</c:v>
                </c:pt>
                <c:pt idx="5">
                  <c:v>-4.2</c:v>
                </c:pt>
                <c:pt idx="6">
                  <c:v>15.6</c:v>
                </c:pt>
                <c:pt idx="7">
                  <c:v>13.9</c:v>
                </c:pt>
                <c:pt idx="8" formatCode="0">
                  <c:v>3.1592453805931564</c:v>
                </c:pt>
              </c:numCache>
            </c:numRef>
          </c:val>
        </c:ser>
        <c:dLbls>
          <c:showLegendKey val="0"/>
          <c:showVal val="0"/>
          <c:showCatName val="0"/>
          <c:showSerName val="0"/>
          <c:showPercent val="0"/>
          <c:showBubbleSize val="0"/>
        </c:dLbls>
        <c:gapWidth val="39"/>
        <c:overlap val="40"/>
        <c:axId val="23132416"/>
        <c:axId val="23003136"/>
      </c:barChart>
      <c:catAx>
        <c:axId val="23132416"/>
        <c:scaling>
          <c:orientation val="maxMin"/>
        </c:scaling>
        <c:delete val="1"/>
        <c:axPos val="l"/>
        <c:majorTickMark val="out"/>
        <c:minorTickMark val="none"/>
        <c:tickLblPos val="nextTo"/>
        <c:crossAx val="23003136"/>
        <c:crossesAt val="0"/>
        <c:auto val="1"/>
        <c:lblAlgn val="ctr"/>
        <c:lblOffset val="100"/>
        <c:noMultiLvlLbl val="0"/>
      </c:catAx>
      <c:valAx>
        <c:axId val="23003136"/>
        <c:scaling>
          <c:orientation val="minMax"/>
          <c:max val="40"/>
          <c:min val="-40"/>
        </c:scaling>
        <c:delete val="0"/>
        <c:axPos val="b"/>
        <c:numFmt formatCode="0" sourceLinked="0"/>
        <c:majorTickMark val="none"/>
        <c:minorTickMark val="none"/>
        <c:tickLblPos val="nextTo"/>
        <c:txPr>
          <a:bodyPr rot="0" vert="horz"/>
          <a:lstStyle/>
          <a:p>
            <a:pPr>
              <a:defRPr sz="800" b="0" i="0" u="none" strike="noStrike" baseline="0">
                <a:solidFill>
                  <a:srgbClr val="000000"/>
                </a:solidFill>
                <a:latin typeface="Arial"/>
                <a:ea typeface="Arial"/>
                <a:cs typeface="Arial"/>
              </a:defRPr>
            </a:pPr>
            <a:endParaRPr lang="it-IT"/>
          </a:p>
        </c:txPr>
        <c:crossAx val="23132416"/>
        <c:crosses val="max"/>
        <c:crossBetween val="between"/>
        <c:majorUnit val="20"/>
      </c:valAx>
    </c:plotArea>
    <c:legend>
      <c:legendPos val="r"/>
      <c:legendEntry>
        <c:idx val="0"/>
        <c:txPr>
          <a:bodyPr/>
          <a:lstStyle/>
          <a:p>
            <a:pPr>
              <a:defRPr sz="1200" b="0" i="0" u="none" strike="noStrike" baseline="0">
                <a:solidFill>
                  <a:srgbClr val="000000"/>
                </a:solidFill>
                <a:latin typeface="+mn-lt"/>
                <a:ea typeface="Arial"/>
                <a:cs typeface="Arial"/>
              </a:defRPr>
            </a:pPr>
            <a:endParaRPr lang="it-IT"/>
          </a:p>
        </c:txPr>
      </c:legendEntry>
      <c:layout>
        <c:manualLayout>
          <c:xMode val="edge"/>
          <c:yMode val="edge"/>
          <c:x val="0.30137130119009092"/>
          <c:y val="0.89494163424124518"/>
          <c:w val="0.43835808195208481"/>
          <c:h val="9.3385214007782102E-2"/>
        </c:manualLayout>
      </c:layout>
      <c:overlay val="0"/>
      <c:txPr>
        <a:bodyPr/>
        <a:lstStyle/>
        <a:p>
          <a:pPr>
            <a:defRPr sz="1200" b="0" i="0" u="none" strike="noStrike" baseline="0">
              <a:solidFill>
                <a:srgbClr val="000000"/>
              </a:solidFill>
              <a:latin typeface="+mn-lt"/>
              <a:ea typeface="Arial"/>
              <a:cs typeface="Arial"/>
            </a:defRPr>
          </a:pPr>
          <a:endParaRPr lang="it-IT"/>
        </a:p>
      </c:txPr>
    </c:legend>
    <c:plotVisOnly val="1"/>
    <c:dispBlanksAs val="gap"/>
    <c:showDLblsOverMax val="0"/>
  </c:chart>
  <c:spPr>
    <a:ln>
      <a:noFill/>
    </a:ln>
  </c:sp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1018043033431699"/>
          <c:y val="0.18536154065079199"/>
          <c:w val="0.62200441944626905"/>
          <c:h val="0.72751124181766202"/>
        </c:manualLayout>
      </c:layout>
      <c:barChart>
        <c:barDir val="col"/>
        <c:grouping val="stacked"/>
        <c:varyColors val="0"/>
        <c:ser>
          <c:idx val="0"/>
          <c:order val="0"/>
          <c:tx>
            <c:strRef>
              <c:f>'Figura 3.4'!$B$13</c:f>
              <c:strCache>
                <c:ptCount val="1"/>
                <c:pt idx="0">
                  <c:v>1 </c:v>
                </c:pt>
              </c:strCache>
            </c:strRef>
          </c:tx>
          <c:spPr>
            <a:solidFill>
              <a:schemeClr val="accent1">
                <a:lumMod val="50000"/>
              </a:schemeClr>
            </a:solidFill>
          </c:spPr>
          <c:invertIfNegative val="0"/>
          <c:dLbls>
            <c:delete val="1"/>
          </c:dLbls>
          <c:cat>
            <c:numRef>
              <c:f>'Figura 3.4'!$C$11:$D$11</c:f>
              <c:numCache>
                <c:formatCode>General</c:formatCode>
                <c:ptCount val="2"/>
                <c:pt idx="0">
                  <c:v>2001</c:v>
                </c:pt>
                <c:pt idx="1">
                  <c:v>2011</c:v>
                </c:pt>
              </c:numCache>
            </c:numRef>
          </c:cat>
          <c:val>
            <c:numRef>
              <c:f>'Figura 3.4'!$C$13:$D$13</c:f>
              <c:numCache>
                <c:formatCode>_-* #,##0_-;\-* #,##0_-;_-* "-"??_-;_-@_-</c:formatCode>
                <c:ptCount val="2"/>
                <c:pt idx="0">
                  <c:v>38969</c:v>
                </c:pt>
                <c:pt idx="1">
                  <c:v>39807</c:v>
                </c:pt>
              </c:numCache>
            </c:numRef>
          </c:val>
        </c:ser>
        <c:ser>
          <c:idx val="1"/>
          <c:order val="1"/>
          <c:tx>
            <c:strRef>
              <c:f>'Figura 3.4'!$B$14</c:f>
              <c:strCache>
                <c:ptCount val="1"/>
                <c:pt idx="0">
                  <c:v>2-5</c:v>
                </c:pt>
              </c:strCache>
            </c:strRef>
          </c:tx>
          <c:spPr>
            <a:solidFill>
              <a:schemeClr val="tx2">
                <a:lumMod val="60000"/>
                <a:lumOff val="40000"/>
              </a:schemeClr>
            </a:solidFill>
          </c:spPr>
          <c:invertIfNegative val="0"/>
          <c:dLbls>
            <c:delete val="1"/>
          </c:dLbls>
          <c:cat>
            <c:numRef>
              <c:f>'Figura 3.4'!$C$11:$D$11</c:f>
              <c:numCache>
                <c:formatCode>General</c:formatCode>
                <c:ptCount val="2"/>
                <c:pt idx="0">
                  <c:v>2001</c:v>
                </c:pt>
                <c:pt idx="1">
                  <c:v>2011</c:v>
                </c:pt>
              </c:numCache>
            </c:numRef>
          </c:cat>
          <c:val>
            <c:numRef>
              <c:f>'Figura 3.4'!$C$14:$D$14</c:f>
              <c:numCache>
                <c:formatCode>_-* #,##0_-;\-* #,##0_-;_-* "-"??_-;_-@_-</c:formatCode>
                <c:ptCount val="2"/>
                <c:pt idx="0">
                  <c:v>64544</c:v>
                </c:pt>
                <c:pt idx="1">
                  <c:v>68642</c:v>
                </c:pt>
              </c:numCache>
            </c:numRef>
          </c:val>
        </c:ser>
        <c:ser>
          <c:idx val="2"/>
          <c:order val="2"/>
          <c:tx>
            <c:strRef>
              <c:f>'Figura 3.4'!$B$15</c:f>
              <c:strCache>
                <c:ptCount val="1"/>
                <c:pt idx="0">
                  <c:v>6-9</c:v>
                </c:pt>
              </c:strCache>
            </c:strRef>
          </c:tx>
          <c:invertIfNegative val="0"/>
          <c:dLbls>
            <c:delete val="1"/>
          </c:dLbls>
          <c:cat>
            <c:numRef>
              <c:f>'Figura 3.4'!$C$11:$D$11</c:f>
              <c:numCache>
                <c:formatCode>General</c:formatCode>
                <c:ptCount val="2"/>
                <c:pt idx="0">
                  <c:v>2001</c:v>
                </c:pt>
                <c:pt idx="1">
                  <c:v>2011</c:v>
                </c:pt>
              </c:numCache>
            </c:numRef>
          </c:cat>
          <c:val>
            <c:numRef>
              <c:f>'Figura 3.4'!$C$15:$D$15</c:f>
              <c:numCache>
                <c:formatCode>_-* #,##0_-;\-* #,##0_-;_-* "-"??_-;_-@_-</c:formatCode>
                <c:ptCount val="2"/>
                <c:pt idx="0">
                  <c:v>25796</c:v>
                </c:pt>
                <c:pt idx="1">
                  <c:v>29689</c:v>
                </c:pt>
              </c:numCache>
            </c:numRef>
          </c:val>
        </c:ser>
        <c:ser>
          <c:idx val="3"/>
          <c:order val="3"/>
          <c:tx>
            <c:strRef>
              <c:f>'Figura 3.4'!$B$16</c:f>
              <c:strCache>
                <c:ptCount val="1"/>
                <c:pt idx="0">
                  <c:v>10-19 </c:v>
                </c:pt>
              </c:strCache>
            </c:strRef>
          </c:tx>
          <c:invertIfNegative val="0"/>
          <c:dLbls>
            <c:delete val="1"/>
          </c:dLbls>
          <c:cat>
            <c:numRef>
              <c:f>'Figura 3.4'!$C$11:$D$11</c:f>
              <c:numCache>
                <c:formatCode>General</c:formatCode>
                <c:ptCount val="2"/>
                <c:pt idx="0">
                  <c:v>2001</c:v>
                </c:pt>
                <c:pt idx="1">
                  <c:v>2011</c:v>
                </c:pt>
              </c:numCache>
            </c:numRef>
          </c:cat>
          <c:val>
            <c:numRef>
              <c:f>'Figura 3.4'!$C$16:$D$16</c:f>
              <c:numCache>
                <c:formatCode>_-* #,##0_-;\-* #,##0_-;_-* "-"??_-;_-@_-</c:formatCode>
                <c:ptCount val="2"/>
                <c:pt idx="0">
                  <c:v>32068</c:v>
                </c:pt>
                <c:pt idx="1">
                  <c:v>33667</c:v>
                </c:pt>
              </c:numCache>
            </c:numRef>
          </c:val>
        </c:ser>
        <c:ser>
          <c:idx val="4"/>
          <c:order val="4"/>
          <c:tx>
            <c:strRef>
              <c:f>'Figura 3.4'!$B$17</c:f>
              <c:strCache>
                <c:ptCount val="1"/>
                <c:pt idx="0">
                  <c:v>20-49</c:v>
                </c:pt>
              </c:strCache>
            </c:strRef>
          </c:tx>
          <c:invertIfNegative val="0"/>
          <c:dLbls>
            <c:delete val="1"/>
          </c:dLbls>
          <c:cat>
            <c:numRef>
              <c:f>'Figura 3.4'!$C$11:$D$11</c:f>
              <c:numCache>
                <c:formatCode>General</c:formatCode>
                <c:ptCount val="2"/>
                <c:pt idx="0">
                  <c:v>2001</c:v>
                </c:pt>
                <c:pt idx="1">
                  <c:v>2011</c:v>
                </c:pt>
              </c:numCache>
            </c:numRef>
          </c:cat>
          <c:val>
            <c:numRef>
              <c:f>'Figura 3.4'!$C$17:$D$17</c:f>
              <c:numCache>
                <c:formatCode>_-* #,##0_-;\-* #,##0_-;_-* "-"??_-;_-@_-</c:formatCode>
                <c:ptCount val="2"/>
                <c:pt idx="0">
                  <c:v>29513</c:v>
                </c:pt>
                <c:pt idx="1">
                  <c:v>31204</c:v>
                </c:pt>
              </c:numCache>
            </c:numRef>
          </c:val>
        </c:ser>
        <c:ser>
          <c:idx val="5"/>
          <c:order val="5"/>
          <c:tx>
            <c:strRef>
              <c:f>'Figura 3.4'!$B$18</c:f>
              <c:strCache>
                <c:ptCount val="1"/>
                <c:pt idx="0">
                  <c:v>50-249 </c:v>
                </c:pt>
              </c:strCache>
            </c:strRef>
          </c:tx>
          <c:invertIfNegative val="0"/>
          <c:dLbls>
            <c:delete val="1"/>
          </c:dLbls>
          <c:cat>
            <c:numRef>
              <c:f>'Figura 3.4'!$C$11:$D$11</c:f>
              <c:numCache>
                <c:formatCode>General</c:formatCode>
                <c:ptCount val="2"/>
                <c:pt idx="0">
                  <c:v>2001</c:v>
                </c:pt>
                <c:pt idx="1">
                  <c:v>2011</c:v>
                </c:pt>
              </c:numCache>
            </c:numRef>
          </c:cat>
          <c:val>
            <c:numRef>
              <c:f>'Figura 3.4'!$C$18:$D$18</c:f>
              <c:numCache>
                <c:formatCode>_-* #,##0_-;\-* #,##0_-;_-* "-"??_-;_-@_-</c:formatCode>
                <c:ptCount val="2"/>
                <c:pt idx="0">
                  <c:v>31405</c:v>
                </c:pt>
                <c:pt idx="1">
                  <c:v>31799</c:v>
                </c:pt>
              </c:numCache>
            </c:numRef>
          </c:val>
        </c:ser>
        <c:ser>
          <c:idx val="6"/>
          <c:order val="6"/>
          <c:tx>
            <c:strRef>
              <c:f>'Figura 3.4'!$B$19</c:f>
              <c:strCache>
                <c:ptCount val="1"/>
                <c:pt idx="0">
                  <c:v>250 e più</c:v>
                </c:pt>
              </c:strCache>
            </c:strRef>
          </c:tx>
          <c:invertIfNegative val="0"/>
          <c:dLbls>
            <c:delete val="1"/>
          </c:dLbls>
          <c:cat>
            <c:numRef>
              <c:f>'Figura 3.4'!$C$11:$D$11</c:f>
              <c:numCache>
                <c:formatCode>General</c:formatCode>
                <c:ptCount val="2"/>
                <c:pt idx="0">
                  <c:v>2001</c:v>
                </c:pt>
                <c:pt idx="1">
                  <c:v>2011</c:v>
                </c:pt>
              </c:numCache>
            </c:numRef>
          </c:cat>
          <c:val>
            <c:numRef>
              <c:f>'Figura 3.4'!$C$19:$D$19</c:f>
              <c:numCache>
                <c:formatCode>_-* #,##0_-;\-* #,##0_-;_-* "-"??_-;_-@_-</c:formatCode>
                <c:ptCount val="2"/>
                <c:pt idx="0">
                  <c:v>14875</c:v>
                </c:pt>
                <c:pt idx="1">
                  <c:v>14354</c:v>
                </c:pt>
              </c:numCache>
            </c:numRef>
          </c:val>
        </c:ser>
        <c:dLbls>
          <c:showLegendKey val="0"/>
          <c:showVal val="1"/>
          <c:showCatName val="0"/>
          <c:showSerName val="0"/>
          <c:showPercent val="0"/>
          <c:showBubbleSize val="0"/>
        </c:dLbls>
        <c:gapWidth val="100"/>
        <c:overlap val="100"/>
        <c:axId val="20825600"/>
        <c:axId val="20827136"/>
      </c:barChart>
      <c:catAx>
        <c:axId val="20825600"/>
        <c:scaling>
          <c:orientation val="minMax"/>
        </c:scaling>
        <c:delete val="0"/>
        <c:axPos val="b"/>
        <c:numFmt formatCode="General" sourceLinked="1"/>
        <c:majorTickMark val="none"/>
        <c:minorTickMark val="none"/>
        <c:tickLblPos val="nextTo"/>
        <c:crossAx val="20827136"/>
        <c:crosses val="autoZero"/>
        <c:auto val="1"/>
        <c:lblAlgn val="ctr"/>
        <c:lblOffset val="100"/>
        <c:noMultiLvlLbl val="0"/>
      </c:catAx>
      <c:valAx>
        <c:axId val="20827136"/>
        <c:scaling>
          <c:orientation val="minMax"/>
          <c:max val="250000"/>
        </c:scaling>
        <c:delete val="0"/>
        <c:axPos val="l"/>
        <c:numFmt formatCode="_-* #,##0_-;\-* #,##0_-;_-* &quot;-&quot;??_-;_-@_-" sourceLinked="1"/>
        <c:majorTickMark val="none"/>
        <c:minorTickMark val="none"/>
        <c:tickLblPos val="nextTo"/>
        <c:crossAx val="20825600"/>
        <c:crosses val="autoZero"/>
        <c:crossBetween val="between"/>
      </c:valAx>
    </c:plotArea>
    <c:legend>
      <c:legendPos val="r"/>
      <c:layout>
        <c:manualLayout>
          <c:xMode val="edge"/>
          <c:yMode val="edge"/>
          <c:x val="0.77961084875836095"/>
          <c:y val="0.15909052066166099"/>
          <c:w val="0.19581374222209599"/>
          <c:h val="0.71078068729780963"/>
        </c:manualLayout>
      </c:layout>
      <c:overlay val="0"/>
    </c:legend>
    <c:plotVisOnly val="1"/>
    <c:dispBlanksAs val="gap"/>
    <c:showDLblsOverMax val="0"/>
  </c:chart>
  <c:spPr>
    <a:ln>
      <a:noFill/>
    </a:ln>
  </c:spPr>
  <c:txPr>
    <a:bodyPr/>
    <a:lstStyle/>
    <a:p>
      <a:pPr>
        <a:defRPr sz="800">
          <a:latin typeface="Arial" pitchFamily="34" charset="0"/>
          <a:cs typeface="Arial" pitchFamily="34" charset="0"/>
        </a:defRPr>
      </a:pPr>
      <a:endParaRPr lang="it-IT"/>
    </a:p>
  </c:txPr>
  <c:externalData r:id="rId2">
    <c:autoUpdate val="0"/>
  </c:externalData>
  <c:userShapes r:id="rId3"/>
</c:chartSpace>
</file>

<file path=ppt/charts/chart5.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hart>
    <c:autoTitleDeleted val="0"/>
    <c:plotArea>
      <c:layout>
        <c:manualLayout>
          <c:layoutTarget val="inner"/>
          <c:xMode val="edge"/>
          <c:yMode val="edge"/>
          <c:x val="7.7892331320854533E-2"/>
          <c:y val="4.0423179215742802E-2"/>
          <c:w val="0.70370804478899762"/>
          <c:h val="0.89088506162878145"/>
        </c:manualLayout>
      </c:layout>
      <c:barChart>
        <c:barDir val="col"/>
        <c:grouping val="stacked"/>
        <c:varyColors val="0"/>
        <c:ser>
          <c:idx val="0"/>
          <c:order val="0"/>
          <c:tx>
            <c:strRef>
              <c:f>'Figura 3.4'!$B$13</c:f>
              <c:strCache>
                <c:ptCount val="1"/>
                <c:pt idx="0">
                  <c:v>1 </c:v>
                </c:pt>
              </c:strCache>
            </c:strRef>
          </c:tx>
          <c:spPr>
            <a:noFill/>
          </c:spPr>
          <c:invertIfNegative val="0"/>
          <c:dLbls>
            <c:txPr>
              <a:bodyPr/>
              <a:lstStyle/>
              <a:p>
                <a:pPr>
                  <a:defRPr sz="800">
                    <a:solidFill>
                      <a:schemeClr val="bg1"/>
                    </a:solidFill>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3.4'!$E$13:$F$13</c:f>
              <c:numCache>
                <c:formatCode>_-* #,##0.0_-;\-* #,##0.0_-;_-* "-"??_-;_-@_-</c:formatCode>
                <c:ptCount val="2"/>
                <c:pt idx="0">
                  <c:v>16.43083020618122</c:v>
                </c:pt>
                <c:pt idx="1">
                  <c:v>15.976352734365593</c:v>
                </c:pt>
              </c:numCache>
            </c:numRef>
          </c:val>
        </c:ser>
        <c:ser>
          <c:idx val="1"/>
          <c:order val="1"/>
          <c:tx>
            <c:strRef>
              <c:f>'Figura 3.4'!$B$14</c:f>
              <c:strCache>
                <c:ptCount val="1"/>
                <c:pt idx="0">
                  <c:v>2-5</c:v>
                </c:pt>
              </c:strCache>
            </c:strRef>
          </c:tx>
          <c:spPr>
            <a:noFill/>
          </c:spPr>
          <c:invertIfNegative val="0"/>
          <c:dLbls>
            <c:txPr>
              <a:bodyPr/>
              <a:lstStyle/>
              <a:p>
                <a:pPr>
                  <a:defRPr sz="800">
                    <a:solidFill>
                      <a:schemeClr val="bg1"/>
                    </a:solidFill>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3.4'!$E$14:$F$14</c:f>
              <c:numCache>
                <c:formatCode>_-* #,##0.0_-;\-* #,##0.0_-;_-* "-"??_-;_-@_-</c:formatCode>
                <c:ptCount val="2"/>
                <c:pt idx="0">
                  <c:v>27.214234515326556</c:v>
                </c:pt>
                <c:pt idx="1">
                  <c:v>27.549144733145503</c:v>
                </c:pt>
              </c:numCache>
            </c:numRef>
          </c:val>
        </c:ser>
        <c:ser>
          <c:idx val="2"/>
          <c:order val="2"/>
          <c:tx>
            <c:strRef>
              <c:f>'Figura 3.4'!$B$15</c:f>
              <c:strCache>
                <c:ptCount val="1"/>
                <c:pt idx="0">
                  <c:v>6-9</c:v>
                </c:pt>
              </c:strCache>
            </c:strRef>
          </c:tx>
          <c:spPr>
            <a:noFill/>
          </c:spPr>
          <c:invertIfNegative val="0"/>
          <c:dLbls>
            <c:dLbl>
              <c:idx val="0"/>
              <c:layout>
                <c:manualLayout>
                  <c:x val="4.756246130868674E-3"/>
                  <c:y val="1.3311148086522463E-2"/>
                </c:manualLayout>
              </c:layout>
              <c:showLegendKey val="0"/>
              <c:showVal val="1"/>
              <c:showCatName val="0"/>
              <c:showSerName val="0"/>
              <c:showPercent val="0"/>
              <c:showBubbleSize val="0"/>
            </c:dLbl>
            <c:dLbl>
              <c:idx val="1"/>
              <c:layout>
                <c:manualLayout>
                  <c:x val="0"/>
                  <c:y val="-3.3277870216306764E-3"/>
                </c:manualLayout>
              </c:layout>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3.4'!$E$15:$F$15</c:f>
              <c:numCache>
                <c:formatCode>_-* #,##0.0_-;\-* #,##0.0_-;_-* "-"??_-;_-@_-</c:formatCode>
                <c:ptCount val="2"/>
                <c:pt idx="0">
                  <c:v>10.876586414807944</c:v>
                </c:pt>
                <c:pt idx="1">
                  <c:v>11.915540893073583</c:v>
                </c:pt>
              </c:numCache>
            </c:numRef>
          </c:val>
        </c:ser>
        <c:ser>
          <c:idx val="3"/>
          <c:order val="3"/>
          <c:tx>
            <c:strRef>
              <c:f>'Figura 3.4'!$B$16</c:f>
              <c:strCache>
                <c:ptCount val="1"/>
                <c:pt idx="0">
                  <c:v>10-19 </c:v>
                </c:pt>
              </c:strCache>
            </c:strRef>
          </c:tx>
          <c:spPr>
            <a:noFill/>
          </c:spPr>
          <c:invertIfNegative val="0"/>
          <c:dLbls>
            <c:dLbl>
              <c:idx val="0"/>
              <c:layout>
                <c:manualLayout>
                  <c:x val="9.5124922617373479E-3"/>
                  <c:y val="2.6622296173044926E-2"/>
                </c:manualLayout>
              </c:layout>
              <c:showLegendKey val="0"/>
              <c:showVal val="1"/>
              <c:showCatName val="0"/>
              <c:showSerName val="0"/>
              <c:showPercent val="0"/>
              <c:showBubbleSize val="0"/>
            </c:dLbl>
            <c:dLbl>
              <c:idx val="1"/>
              <c:layout>
                <c:manualLayout>
                  <c:x val="0"/>
                  <c:y val="-2.6203047414414298E-7"/>
                </c:manualLayout>
              </c:layout>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3.4'!$E$16:$F$16</c:f>
              <c:numCache>
                <c:formatCode>_-* #,##0.0_-;\-* #,##0.0_-;_-* "-"??_-;_-@_-</c:formatCode>
                <c:ptCount val="2"/>
                <c:pt idx="0">
                  <c:v>13.521103006282415</c:v>
                </c:pt>
                <c:pt idx="1">
                  <c:v>13.512092534174553</c:v>
                </c:pt>
              </c:numCache>
            </c:numRef>
          </c:val>
        </c:ser>
        <c:ser>
          <c:idx val="4"/>
          <c:order val="4"/>
          <c:tx>
            <c:strRef>
              <c:f>'Figura 3.4'!$B$17</c:f>
              <c:strCache>
                <c:ptCount val="1"/>
                <c:pt idx="0">
                  <c:v>20-49</c:v>
                </c:pt>
              </c:strCache>
            </c:strRef>
          </c:tx>
          <c:spPr>
            <a:noFill/>
          </c:spPr>
          <c:invertIfNegative val="0"/>
          <c:dLbls>
            <c:dLbl>
              <c:idx val="0"/>
              <c:layout>
                <c:manualLayout>
                  <c:x val="4.756246130868674E-3"/>
                  <c:y val="2.6622296173044926E-2"/>
                </c:manualLayout>
              </c:layout>
              <c:showLegendKey val="0"/>
              <c:showVal val="1"/>
              <c:showCatName val="0"/>
              <c:showSerName val="0"/>
              <c:showPercent val="0"/>
              <c:showBubbleSize val="0"/>
            </c:dLbl>
            <c:dLbl>
              <c:idx val="1"/>
              <c:layout>
                <c:manualLayout>
                  <c:x val="0"/>
                  <c:y val="-6.6558360737353755E-3"/>
                </c:manualLayout>
              </c:layout>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3.4'!$E$17:$F$17</c:f>
              <c:numCache>
                <c:formatCode>_-* #,##0.0_-;\-* #,##0.0_-;_-* "-"??_-;_-@_-</c:formatCode>
                <c:ptCount val="2"/>
                <c:pt idx="0">
                  <c:v>12.443816671585783</c:v>
                </c:pt>
                <c:pt idx="1">
                  <c:v>12.523579036931794</c:v>
                </c:pt>
              </c:numCache>
            </c:numRef>
          </c:val>
        </c:ser>
        <c:ser>
          <c:idx val="5"/>
          <c:order val="5"/>
          <c:tx>
            <c:strRef>
              <c:f>'Figura 3.4'!$B$18</c:f>
              <c:strCache>
                <c:ptCount val="1"/>
                <c:pt idx="0">
                  <c:v>50-249 </c:v>
                </c:pt>
              </c:strCache>
            </c:strRef>
          </c:tx>
          <c:spPr>
            <a:noFill/>
          </c:spPr>
          <c:invertIfNegative val="0"/>
          <c:dLbls>
            <c:dLbl>
              <c:idx val="0"/>
              <c:layout>
                <c:manualLayout>
                  <c:x val="0"/>
                  <c:y val="2.6622296173044926E-2"/>
                </c:manualLayout>
              </c:layout>
              <c:showLegendKey val="0"/>
              <c:showVal val="1"/>
              <c:showCatName val="0"/>
              <c:showSerName val="0"/>
              <c:showPercent val="0"/>
              <c:showBubbleSize val="0"/>
            </c:dLbl>
            <c:dLbl>
              <c:idx val="1"/>
              <c:layout>
                <c:manualLayout>
                  <c:x val="4.756246130868674E-3"/>
                  <c:y val="-3.3277870216306157E-3"/>
                </c:manualLayout>
              </c:layout>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3.4'!$E$18:$F$18</c:f>
              <c:numCache>
                <c:formatCode>_-* #,##0.0_-;\-* #,##0.0_-;_-* "-"??_-;_-@_-</c:formatCode>
                <c:ptCount val="2"/>
                <c:pt idx="0">
                  <c:v>13.241556689294598</c:v>
                </c:pt>
                <c:pt idx="1">
                  <c:v>12.76237949607083</c:v>
                </c:pt>
              </c:numCache>
            </c:numRef>
          </c:val>
        </c:ser>
        <c:ser>
          <c:idx val="6"/>
          <c:order val="6"/>
          <c:tx>
            <c:strRef>
              <c:f>'Figura 3.4'!$B$19</c:f>
              <c:strCache>
                <c:ptCount val="1"/>
                <c:pt idx="0">
                  <c:v>250 e più</c:v>
                </c:pt>
              </c:strCache>
            </c:strRef>
          </c:tx>
          <c:spPr>
            <a:noFill/>
          </c:spPr>
          <c:invertIfNegative val="0"/>
          <c:dLbls>
            <c:dLbl>
              <c:idx val="0"/>
              <c:layout>
                <c:manualLayout>
                  <c:x val="4.756246130868674E-3"/>
                  <c:y val="2.329450915141431E-2"/>
                </c:manualLayout>
              </c:layout>
              <c:showLegendKey val="0"/>
              <c:showVal val="1"/>
              <c:showCatName val="0"/>
              <c:showSerName val="0"/>
              <c:showPercent val="0"/>
              <c:showBubbleSize val="0"/>
            </c:dLbl>
            <c:dLbl>
              <c:idx val="1"/>
              <c:layout>
                <c:manualLayout>
                  <c:x val="0"/>
                  <c:y val="6.6555740432612618E-3"/>
                </c:manualLayout>
              </c:layout>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numRef>
              <c:f>'Figura 3.4'!$E$11:$F$11</c:f>
              <c:numCache>
                <c:formatCode>General</c:formatCode>
                <c:ptCount val="2"/>
                <c:pt idx="0">
                  <c:v>2001</c:v>
                </c:pt>
                <c:pt idx="1">
                  <c:v>2011</c:v>
                </c:pt>
              </c:numCache>
            </c:numRef>
          </c:cat>
          <c:val>
            <c:numRef>
              <c:f>'Figura 3.4'!$E$19:$F$19</c:f>
              <c:numCache>
                <c:formatCode>_-* #,##0.0_-;\-* #,##0.0_-;_-* "-"??_-;_-@_-</c:formatCode>
                <c:ptCount val="2"/>
                <c:pt idx="0">
                  <c:v>6.2718724965214827</c:v>
                </c:pt>
                <c:pt idx="1">
                  <c:v>5.7609105722381422</c:v>
                </c:pt>
              </c:numCache>
            </c:numRef>
          </c:val>
        </c:ser>
        <c:dLbls>
          <c:showLegendKey val="0"/>
          <c:showVal val="1"/>
          <c:showCatName val="0"/>
          <c:showSerName val="0"/>
          <c:showPercent val="0"/>
          <c:showBubbleSize val="0"/>
        </c:dLbls>
        <c:gapWidth val="75"/>
        <c:overlap val="100"/>
        <c:axId val="47332352"/>
        <c:axId val="47346432"/>
      </c:barChart>
      <c:catAx>
        <c:axId val="47332352"/>
        <c:scaling>
          <c:orientation val="minMax"/>
        </c:scaling>
        <c:delete val="1"/>
        <c:axPos val="b"/>
        <c:numFmt formatCode="General" sourceLinked="1"/>
        <c:majorTickMark val="none"/>
        <c:minorTickMark val="none"/>
        <c:tickLblPos val="none"/>
        <c:crossAx val="47346432"/>
        <c:crosses val="autoZero"/>
        <c:auto val="1"/>
        <c:lblAlgn val="ctr"/>
        <c:lblOffset val="100"/>
        <c:noMultiLvlLbl val="0"/>
      </c:catAx>
      <c:valAx>
        <c:axId val="47346432"/>
        <c:scaling>
          <c:orientation val="minMax"/>
        </c:scaling>
        <c:delete val="1"/>
        <c:axPos val="l"/>
        <c:numFmt formatCode="_-* #,##0.0_-;\-* #,##0.0_-;_-* &quot;-&quot;??_-;_-@_-" sourceLinked="1"/>
        <c:majorTickMark val="none"/>
        <c:minorTickMark val="none"/>
        <c:tickLblPos val="none"/>
        <c:crossAx val="47332352"/>
        <c:crosses val="autoZero"/>
        <c:crossBetween val="between"/>
      </c:valAx>
      <c:spPr>
        <a:noFill/>
      </c:spPr>
    </c:plotArea>
    <c:plotVisOnly val="1"/>
    <c:dispBlanksAs val="gap"/>
    <c:showDLblsOverMax val="0"/>
  </c:chart>
  <c:spPr>
    <a:noFill/>
    <a:ln>
      <a:noFill/>
    </a:ln>
  </c:sp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676243605376502"/>
          <c:y val="3.3950617283950602E-2"/>
          <c:w val="0.58271592999753086"/>
          <c:h val="0.81439948478662394"/>
        </c:manualLayout>
      </c:layout>
      <c:barChart>
        <c:barDir val="bar"/>
        <c:grouping val="clustered"/>
        <c:varyColors val="0"/>
        <c:ser>
          <c:idx val="0"/>
          <c:order val="0"/>
          <c:tx>
            <c:strRef>
              <c:f>Master!$N$32</c:f>
              <c:strCache>
                <c:ptCount val="1"/>
                <c:pt idx="0">
                  <c:v>UL</c:v>
                </c:pt>
              </c:strCache>
            </c:strRef>
          </c:tx>
          <c:spPr>
            <a:solidFill>
              <a:schemeClr val="tx2">
                <a:lumMod val="60000"/>
                <a:lumOff val="40000"/>
              </a:schemeClr>
            </a:solidFill>
          </c:spPr>
          <c:invertIfNegative val="0"/>
          <c:dLbls>
            <c:txPr>
              <a:bodyPr/>
              <a:lstStyle/>
              <a:p>
                <a:pPr>
                  <a:defRPr sz="900">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Master!$M$33:$M$38</c:f>
              <c:strCache>
                <c:ptCount val="6"/>
                <c:pt idx="0">
                  <c:v>Forme giuridiche non societarie</c:v>
                </c:pt>
                <c:pt idx="1">
                  <c:v>Società di persone</c:v>
                </c:pt>
                <c:pt idx="2">
                  <c:v>Società a responsabilità limitata</c:v>
                </c:pt>
                <c:pt idx="3">
                  <c:v>Società cooperativa</c:v>
                </c:pt>
                <c:pt idx="4">
                  <c:v>Altra forma d’impresa</c:v>
                </c:pt>
                <c:pt idx="5">
                  <c:v>Totale</c:v>
                </c:pt>
              </c:strCache>
            </c:strRef>
          </c:cat>
          <c:val>
            <c:numRef>
              <c:f>Master!$N$33:$N$38</c:f>
              <c:numCache>
                <c:formatCode>0.0</c:formatCode>
                <c:ptCount val="6"/>
                <c:pt idx="0">
                  <c:v>1.6</c:v>
                </c:pt>
                <c:pt idx="1">
                  <c:v>-3.9</c:v>
                </c:pt>
                <c:pt idx="2">
                  <c:v>63.3</c:v>
                </c:pt>
                <c:pt idx="3">
                  <c:v>3.1</c:v>
                </c:pt>
                <c:pt idx="4">
                  <c:v>17.3</c:v>
                </c:pt>
                <c:pt idx="5">
                  <c:v>7.3</c:v>
                </c:pt>
              </c:numCache>
            </c:numRef>
          </c:val>
        </c:ser>
        <c:ser>
          <c:idx val="1"/>
          <c:order val="1"/>
          <c:tx>
            <c:strRef>
              <c:f>Master!$O$32</c:f>
              <c:strCache>
                <c:ptCount val="1"/>
                <c:pt idx="0">
                  <c:v>addetti</c:v>
                </c:pt>
              </c:strCache>
            </c:strRef>
          </c:tx>
          <c:spPr>
            <a:solidFill>
              <a:schemeClr val="bg1">
                <a:lumMod val="75000"/>
              </a:schemeClr>
            </a:solidFill>
          </c:spPr>
          <c:invertIfNegative val="0"/>
          <c:dLbls>
            <c:showLegendKey val="0"/>
            <c:showVal val="1"/>
            <c:showCatName val="0"/>
            <c:showSerName val="0"/>
            <c:showPercent val="0"/>
            <c:showBubbleSize val="0"/>
            <c:showLeaderLines val="0"/>
          </c:dLbls>
          <c:cat>
            <c:strRef>
              <c:f>Master!$M$33:$M$38</c:f>
              <c:strCache>
                <c:ptCount val="6"/>
                <c:pt idx="0">
                  <c:v>Forme giuridiche non societarie</c:v>
                </c:pt>
                <c:pt idx="1">
                  <c:v>Società di persone</c:v>
                </c:pt>
                <c:pt idx="2">
                  <c:v>Società a responsabilità limitata</c:v>
                </c:pt>
                <c:pt idx="3">
                  <c:v>Società cooperativa</c:v>
                </c:pt>
                <c:pt idx="4">
                  <c:v>Altra forma d’impresa</c:v>
                </c:pt>
                <c:pt idx="5">
                  <c:v>Totale</c:v>
                </c:pt>
              </c:strCache>
            </c:strRef>
          </c:cat>
          <c:val>
            <c:numRef>
              <c:f>Master!$O$33:$O$38</c:f>
              <c:numCache>
                <c:formatCode>0.0</c:formatCode>
                <c:ptCount val="6"/>
                <c:pt idx="0">
                  <c:v>-2</c:v>
                </c:pt>
                <c:pt idx="1">
                  <c:v>-7.5</c:v>
                </c:pt>
                <c:pt idx="2">
                  <c:v>36.299999999999997</c:v>
                </c:pt>
                <c:pt idx="3">
                  <c:v>-2.2999999999999998</c:v>
                </c:pt>
                <c:pt idx="4">
                  <c:v>-0.1</c:v>
                </c:pt>
                <c:pt idx="5">
                  <c:v>5.0999999999999996</c:v>
                </c:pt>
              </c:numCache>
            </c:numRef>
          </c:val>
        </c:ser>
        <c:ser>
          <c:idx val="2"/>
          <c:order val="2"/>
          <c:tx>
            <c:strRef>
              <c:f>Master!$P$32</c:f>
              <c:strCache>
                <c:ptCount val="1"/>
                <c:pt idx="0">
                  <c:v>addetti per UL</c:v>
                </c:pt>
              </c:strCache>
            </c:strRef>
          </c:tx>
          <c:spPr>
            <a:solidFill>
              <a:schemeClr val="tx2">
                <a:lumMod val="75000"/>
              </a:schemeClr>
            </a:solidFill>
          </c:spPr>
          <c:invertIfNegative val="0"/>
          <c:dLbls>
            <c:txPr>
              <a:bodyPr/>
              <a:lstStyle/>
              <a:p>
                <a:pPr>
                  <a:defRPr sz="900">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Master!$M$33:$M$38</c:f>
              <c:strCache>
                <c:ptCount val="6"/>
                <c:pt idx="0">
                  <c:v>Forme giuridiche non societarie</c:v>
                </c:pt>
                <c:pt idx="1">
                  <c:v>Società di persone</c:v>
                </c:pt>
                <c:pt idx="2">
                  <c:v>Società a responsabilità limitata</c:v>
                </c:pt>
                <c:pt idx="3">
                  <c:v>Società cooperativa</c:v>
                </c:pt>
                <c:pt idx="4">
                  <c:v>Altra forma d’impresa</c:v>
                </c:pt>
                <c:pt idx="5">
                  <c:v>Totale</c:v>
                </c:pt>
              </c:strCache>
            </c:strRef>
          </c:cat>
          <c:val>
            <c:numRef>
              <c:f>Master!$P$33:$P$38</c:f>
              <c:numCache>
                <c:formatCode>0.0</c:formatCode>
                <c:ptCount val="6"/>
                <c:pt idx="0">
                  <c:v>-3.5</c:v>
                </c:pt>
                <c:pt idx="1">
                  <c:v>-3.8</c:v>
                </c:pt>
                <c:pt idx="2">
                  <c:v>-16.600000000000001</c:v>
                </c:pt>
                <c:pt idx="3">
                  <c:v>-5.2</c:v>
                </c:pt>
                <c:pt idx="4">
                  <c:v>-14.8</c:v>
                </c:pt>
                <c:pt idx="5">
                  <c:v>-2.1</c:v>
                </c:pt>
              </c:numCache>
            </c:numRef>
          </c:val>
        </c:ser>
        <c:dLbls>
          <c:showLegendKey val="0"/>
          <c:showVal val="0"/>
          <c:showCatName val="0"/>
          <c:showSerName val="0"/>
          <c:showPercent val="0"/>
          <c:showBubbleSize val="0"/>
        </c:dLbls>
        <c:gapWidth val="39"/>
        <c:overlap val="40"/>
        <c:axId val="115282688"/>
        <c:axId val="115284224"/>
      </c:barChart>
      <c:catAx>
        <c:axId val="115282688"/>
        <c:scaling>
          <c:orientation val="maxMin"/>
        </c:scaling>
        <c:delete val="0"/>
        <c:axPos val="l"/>
        <c:numFmt formatCode="General" sourceLinked="1"/>
        <c:majorTickMark val="none"/>
        <c:minorTickMark val="none"/>
        <c:tickLblPos val="low"/>
        <c:txPr>
          <a:bodyPr/>
          <a:lstStyle/>
          <a:p>
            <a:pPr>
              <a:defRPr sz="1100" b="0">
                <a:latin typeface="Arial Narrow" panose="020B0606020202030204" pitchFamily="34" charset="0"/>
                <a:cs typeface="Arial" pitchFamily="34" charset="0"/>
              </a:defRPr>
            </a:pPr>
            <a:endParaRPr lang="it-IT"/>
          </a:p>
        </c:txPr>
        <c:crossAx val="115284224"/>
        <c:crossesAt val="0"/>
        <c:auto val="1"/>
        <c:lblAlgn val="ctr"/>
        <c:lblOffset val="0"/>
        <c:tickLblSkip val="1"/>
        <c:tickMarkSkip val="1"/>
        <c:noMultiLvlLbl val="0"/>
      </c:catAx>
      <c:valAx>
        <c:axId val="115284224"/>
        <c:scaling>
          <c:orientation val="minMax"/>
          <c:max val="70"/>
          <c:min val="-50"/>
        </c:scaling>
        <c:delete val="0"/>
        <c:axPos val="b"/>
        <c:majorGridlines>
          <c:spPr>
            <a:ln>
              <a:noFill/>
              <a:prstDash val="lgDash"/>
            </a:ln>
          </c:spPr>
        </c:majorGridlines>
        <c:numFmt formatCode="0.0" sourceLinked="1"/>
        <c:majorTickMark val="none"/>
        <c:minorTickMark val="none"/>
        <c:tickLblPos val="nextTo"/>
        <c:txPr>
          <a:bodyPr/>
          <a:lstStyle/>
          <a:p>
            <a:pPr>
              <a:defRPr sz="800">
                <a:latin typeface="Arial" pitchFamily="34" charset="0"/>
                <a:cs typeface="Arial" pitchFamily="34" charset="0"/>
              </a:defRPr>
            </a:pPr>
            <a:endParaRPr lang="it-IT"/>
          </a:p>
        </c:txPr>
        <c:crossAx val="115282688"/>
        <c:crosses val="max"/>
        <c:crossBetween val="between"/>
        <c:majorUnit val="25"/>
      </c:valAx>
    </c:plotArea>
    <c:legend>
      <c:legendPos val="b"/>
      <c:layout>
        <c:manualLayout>
          <c:xMode val="edge"/>
          <c:yMode val="edge"/>
          <c:x val="0.22512016484541547"/>
          <c:y val="0.9277346723392349"/>
          <c:w val="0.60938667964561699"/>
          <c:h val="5.6075458257540095E-2"/>
        </c:manualLayout>
      </c:layout>
      <c:overlay val="0"/>
      <c:txPr>
        <a:bodyPr/>
        <a:lstStyle/>
        <a:p>
          <a:pPr>
            <a:defRPr sz="1100">
              <a:latin typeface="Arial" pitchFamily="34" charset="0"/>
              <a:cs typeface="Arial" pitchFamily="34" charset="0"/>
            </a:defRPr>
          </a:pPr>
          <a:endParaRPr lang="it-IT"/>
        </a:p>
      </c:txPr>
    </c:legend>
    <c:plotVisOnly val="1"/>
    <c:dispBlanksAs val="gap"/>
    <c:showDLblsOverMax val="0"/>
  </c:chart>
  <c:spPr>
    <a:ln>
      <a:noFill/>
    </a:ln>
  </c:spPr>
  <c:externalData r:id="rId2">
    <c:autoUpdate val="0"/>
  </c:externalData>
  <c:userShapes r:id="rId3"/>
</c:chartSpace>
</file>

<file path=ppt/charts/chart7.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5"/>
    </mc:Choice>
    <mc:Fallback>
      <c:style val="5"/>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6676243605376502"/>
          <c:y val="3.3950617283950602E-2"/>
          <c:w val="0.58271592999753086"/>
          <c:h val="0.81439948478662394"/>
        </c:manualLayout>
      </c:layout>
      <c:barChart>
        <c:barDir val="bar"/>
        <c:grouping val="clustered"/>
        <c:varyColors val="0"/>
        <c:ser>
          <c:idx val="0"/>
          <c:order val="0"/>
          <c:tx>
            <c:strRef>
              <c:f>'Figura 3.4bis'!$M$5</c:f>
              <c:strCache>
                <c:ptCount val="1"/>
                <c:pt idx="0">
                  <c:v>UL</c:v>
                </c:pt>
              </c:strCache>
            </c:strRef>
          </c:tx>
          <c:spPr>
            <a:solidFill>
              <a:schemeClr val="tx2">
                <a:lumMod val="60000"/>
                <a:lumOff val="40000"/>
              </a:schemeClr>
            </a:solidFill>
          </c:spPr>
          <c:invertIfNegative val="0"/>
          <c:dLbls>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('Figura 3.4bis'!$I$7:$I$13,'Figura 3.4bis'!$I$21)</c:f>
              <c:strCache>
                <c:ptCount val="8"/>
                <c:pt idx="0">
                  <c:v>Attività agricole manifatturiere</c:v>
                </c:pt>
                <c:pt idx="1">
                  <c:v>Industria e costruzioni</c:v>
                </c:pt>
                <c:pt idx="2">
                  <c:v>Commercio, alberghi e ristorazione</c:v>
                </c:pt>
                <c:pt idx="3">
                  <c:v>Servizi alle imprese</c:v>
                </c:pt>
                <c:pt idx="4">
                  <c:v>Istruzione</c:v>
                </c:pt>
                <c:pt idx="5">
                  <c:v>Sanità e assistenza sociale</c:v>
                </c:pt>
                <c:pt idx="6">
                  <c:v>Altri servizi</c:v>
                </c:pt>
                <c:pt idx="7">
                  <c:v>Italia</c:v>
                </c:pt>
              </c:strCache>
            </c:strRef>
          </c:cat>
          <c:val>
            <c:numRef>
              <c:f>('Figura 3.4bis'!$M$7:$M$13,'Figura 3.4bis'!$M$21)</c:f>
              <c:numCache>
                <c:formatCode>0.0</c:formatCode>
                <c:ptCount val="8"/>
                <c:pt idx="0">
                  <c:v>3.6</c:v>
                </c:pt>
                <c:pt idx="1">
                  <c:v>-6.9</c:v>
                </c:pt>
                <c:pt idx="2">
                  <c:v>1.1000000000000001</c:v>
                </c:pt>
                <c:pt idx="3">
                  <c:v>26.5</c:v>
                </c:pt>
                <c:pt idx="4">
                  <c:v>19.100000000000001</c:v>
                </c:pt>
                <c:pt idx="5">
                  <c:v>29.6</c:v>
                </c:pt>
                <c:pt idx="6">
                  <c:v>9.1999999999999993</c:v>
                </c:pt>
                <c:pt idx="7">
                  <c:v>8.5</c:v>
                </c:pt>
              </c:numCache>
            </c:numRef>
          </c:val>
        </c:ser>
        <c:ser>
          <c:idx val="1"/>
          <c:order val="1"/>
          <c:tx>
            <c:strRef>
              <c:f>'Figura 3.4bis'!$N$5</c:f>
              <c:strCache>
                <c:ptCount val="1"/>
                <c:pt idx="0">
                  <c:v>addetti</c:v>
                </c:pt>
              </c:strCache>
            </c:strRef>
          </c:tx>
          <c:spPr>
            <a:solidFill>
              <a:schemeClr val="bg1">
                <a:lumMod val="75000"/>
              </a:schemeClr>
            </a:solidFill>
          </c:spPr>
          <c:invertIfNegative val="0"/>
          <c:dLbls>
            <c:showLegendKey val="0"/>
            <c:showVal val="1"/>
            <c:showCatName val="0"/>
            <c:showSerName val="0"/>
            <c:showPercent val="0"/>
            <c:showBubbleSize val="0"/>
            <c:showLeaderLines val="0"/>
          </c:dLbls>
          <c:cat>
            <c:strRef>
              <c:f>('Figura 3.4bis'!$I$7:$I$13,'Figura 3.4bis'!$I$21)</c:f>
              <c:strCache>
                <c:ptCount val="8"/>
                <c:pt idx="0">
                  <c:v>Attività agricole manifatturiere</c:v>
                </c:pt>
                <c:pt idx="1">
                  <c:v>Industria e costruzioni</c:v>
                </c:pt>
                <c:pt idx="2">
                  <c:v>Commercio, alberghi e ristorazione</c:v>
                </c:pt>
                <c:pt idx="3">
                  <c:v>Servizi alle imprese</c:v>
                </c:pt>
                <c:pt idx="4">
                  <c:v>Istruzione</c:v>
                </c:pt>
                <c:pt idx="5">
                  <c:v>Sanità e assistenza sociale</c:v>
                </c:pt>
                <c:pt idx="6">
                  <c:v>Altri servizi</c:v>
                </c:pt>
                <c:pt idx="7">
                  <c:v>Italia</c:v>
                </c:pt>
              </c:strCache>
            </c:strRef>
          </c:cat>
          <c:val>
            <c:numRef>
              <c:f>('Figura 3.4bis'!$N$7:$N$13,'Figura 3.4bis'!$N$21)</c:f>
              <c:numCache>
                <c:formatCode>0.0</c:formatCode>
                <c:ptCount val="8"/>
                <c:pt idx="0">
                  <c:v>-18.899999999999999</c:v>
                </c:pt>
                <c:pt idx="1">
                  <c:v>-11.9</c:v>
                </c:pt>
                <c:pt idx="2">
                  <c:v>18.2</c:v>
                </c:pt>
                <c:pt idx="3">
                  <c:v>17.8</c:v>
                </c:pt>
                <c:pt idx="4">
                  <c:v>-19.3</c:v>
                </c:pt>
                <c:pt idx="5">
                  <c:v>44.4</c:v>
                </c:pt>
                <c:pt idx="6">
                  <c:v>19.2</c:v>
                </c:pt>
                <c:pt idx="7">
                  <c:v>4.5</c:v>
                </c:pt>
              </c:numCache>
            </c:numRef>
          </c:val>
        </c:ser>
        <c:ser>
          <c:idx val="2"/>
          <c:order val="2"/>
          <c:tx>
            <c:strRef>
              <c:f>'Figura 3.4bis'!$O$5</c:f>
              <c:strCache>
                <c:ptCount val="1"/>
                <c:pt idx="0">
                  <c:v>addetti per UL</c:v>
                </c:pt>
              </c:strCache>
            </c:strRef>
          </c:tx>
          <c:spPr>
            <a:solidFill>
              <a:schemeClr val="tx2">
                <a:lumMod val="75000"/>
              </a:schemeClr>
            </a:solidFill>
          </c:spPr>
          <c:invertIfNegative val="0"/>
          <c:dLbls>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('Figura 3.4bis'!$I$7:$I$13,'Figura 3.4bis'!$I$21)</c:f>
              <c:strCache>
                <c:ptCount val="8"/>
                <c:pt idx="0">
                  <c:v>Attività agricole manifatturiere</c:v>
                </c:pt>
                <c:pt idx="1">
                  <c:v>Industria e costruzioni</c:v>
                </c:pt>
                <c:pt idx="2">
                  <c:v>Commercio, alberghi e ristorazione</c:v>
                </c:pt>
                <c:pt idx="3">
                  <c:v>Servizi alle imprese</c:v>
                </c:pt>
                <c:pt idx="4">
                  <c:v>Istruzione</c:v>
                </c:pt>
                <c:pt idx="5">
                  <c:v>Sanità e assistenza sociale</c:v>
                </c:pt>
                <c:pt idx="6">
                  <c:v>Altri servizi</c:v>
                </c:pt>
                <c:pt idx="7">
                  <c:v>Italia</c:v>
                </c:pt>
              </c:strCache>
            </c:strRef>
          </c:cat>
          <c:val>
            <c:numRef>
              <c:f>('Figura 3.4bis'!$O$7:$O$13,'Figura 3.4bis'!$O$21)</c:f>
              <c:numCache>
                <c:formatCode>0.0</c:formatCode>
                <c:ptCount val="8"/>
                <c:pt idx="0">
                  <c:v>-21.7</c:v>
                </c:pt>
                <c:pt idx="1">
                  <c:v>-5.4</c:v>
                </c:pt>
                <c:pt idx="2">
                  <c:v>16.899999999999999</c:v>
                </c:pt>
                <c:pt idx="3">
                  <c:v>-6.9</c:v>
                </c:pt>
                <c:pt idx="4">
                  <c:v>-32.200000000000003</c:v>
                </c:pt>
                <c:pt idx="5">
                  <c:v>11.4</c:v>
                </c:pt>
                <c:pt idx="6">
                  <c:v>9.1</c:v>
                </c:pt>
                <c:pt idx="7">
                  <c:v>-3.6</c:v>
                </c:pt>
              </c:numCache>
            </c:numRef>
          </c:val>
        </c:ser>
        <c:dLbls>
          <c:showLegendKey val="0"/>
          <c:showVal val="0"/>
          <c:showCatName val="0"/>
          <c:showSerName val="0"/>
          <c:showPercent val="0"/>
          <c:showBubbleSize val="0"/>
        </c:dLbls>
        <c:gapWidth val="39"/>
        <c:overlap val="40"/>
        <c:axId val="115959680"/>
        <c:axId val="115961216"/>
      </c:barChart>
      <c:catAx>
        <c:axId val="115959680"/>
        <c:scaling>
          <c:orientation val="maxMin"/>
        </c:scaling>
        <c:delete val="0"/>
        <c:axPos val="l"/>
        <c:numFmt formatCode="General" sourceLinked="1"/>
        <c:majorTickMark val="none"/>
        <c:minorTickMark val="none"/>
        <c:tickLblPos val="low"/>
        <c:txPr>
          <a:bodyPr/>
          <a:lstStyle/>
          <a:p>
            <a:pPr>
              <a:defRPr sz="1000" b="0">
                <a:latin typeface="Arial" pitchFamily="34" charset="0"/>
                <a:cs typeface="Arial" pitchFamily="34" charset="0"/>
              </a:defRPr>
            </a:pPr>
            <a:endParaRPr lang="it-IT"/>
          </a:p>
        </c:txPr>
        <c:crossAx val="115961216"/>
        <c:crossesAt val="0"/>
        <c:auto val="1"/>
        <c:lblAlgn val="ctr"/>
        <c:lblOffset val="0"/>
        <c:tickLblSkip val="1"/>
        <c:tickMarkSkip val="1"/>
        <c:noMultiLvlLbl val="0"/>
      </c:catAx>
      <c:valAx>
        <c:axId val="115961216"/>
        <c:scaling>
          <c:orientation val="minMax"/>
          <c:max val="70"/>
          <c:min val="-50"/>
        </c:scaling>
        <c:delete val="0"/>
        <c:axPos val="b"/>
        <c:majorGridlines>
          <c:spPr>
            <a:ln>
              <a:noFill/>
              <a:prstDash val="lgDash"/>
            </a:ln>
          </c:spPr>
        </c:majorGridlines>
        <c:numFmt formatCode="0" sourceLinked="0"/>
        <c:majorTickMark val="none"/>
        <c:minorTickMark val="none"/>
        <c:tickLblPos val="nextTo"/>
        <c:txPr>
          <a:bodyPr/>
          <a:lstStyle/>
          <a:p>
            <a:pPr>
              <a:defRPr sz="800">
                <a:latin typeface="Arial" pitchFamily="34" charset="0"/>
                <a:cs typeface="Arial" pitchFamily="34" charset="0"/>
              </a:defRPr>
            </a:pPr>
            <a:endParaRPr lang="it-IT"/>
          </a:p>
        </c:txPr>
        <c:crossAx val="115959680"/>
        <c:crosses val="max"/>
        <c:crossBetween val="between"/>
        <c:majorUnit val="25"/>
      </c:valAx>
    </c:plotArea>
    <c:legend>
      <c:legendPos val="b"/>
      <c:layout>
        <c:manualLayout>
          <c:xMode val="edge"/>
          <c:yMode val="edge"/>
          <c:x val="0.35157358952177598"/>
          <c:y val="0.93100047066006908"/>
          <c:w val="0.60938667964561699"/>
          <c:h val="5.6075458257540095E-2"/>
        </c:manualLayout>
      </c:layout>
      <c:overlay val="0"/>
      <c:txPr>
        <a:bodyPr/>
        <a:lstStyle/>
        <a:p>
          <a:pPr>
            <a:defRPr sz="1000">
              <a:latin typeface="Arial" pitchFamily="34" charset="0"/>
              <a:cs typeface="Arial" pitchFamily="34" charset="0"/>
            </a:defRPr>
          </a:pPr>
          <a:endParaRPr lang="it-IT"/>
        </a:p>
      </c:txPr>
    </c:legend>
    <c:plotVisOnly val="1"/>
    <c:dispBlanksAs val="gap"/>
    <c:showDLblsOverMax val="0"/>
  </c:chart>
  <c:spPr>
    <a:ln>
      <a:noFill/>
    </a:ln>
  </c:spPr>
  <c:externalData r:id="rId2">
    <c:autoUpdate val="0"/>
  </c:externalData>
  <c:userShapes r:id="rId3"/>
</c:chartSpace>
</file>

<file path=ppt/charts/chart8.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470380294871198"/>
          <c:y val="2.9379004392127695E-2"/>
          <c:w val="0.82926017031085397"/>
          <c:h val="0.72595774013096792"/>
        </c:manualLayout>
      </c:layout>
      <c:barChart>
        <c:barDir val="col"/>
        <c:grouping val="percentStacked"/>
        <c:varyColors val="0"/>
        <c:ser>
          <c:idx val="0"/>
          <c:order val="0"/>
          <c:tx>
            <c:strRef>
              <c:f>Master!$K$70</c:f>
              <c:strCache>
                <c:ptCount val="1"/>
                <c:pt idx="0">
                  <c:v>Dirigenti e quadri</c:v>
                </c:pt>
              </c:strCache>
            </c:strRef>
          </c:tx>
          <c:spPr>
            <a:solidFill>
              <a:schemeClr val="accent1">
                <a:lumMod val="50000"/>
              </a:schemeClr>
            </a:solidFill>
          </c:spPr>
          <c:invertIfNegative val="0"/>
          <c:dLbls>
            <c:txPr>
              <a:bodyPr/>
              <a:lstStyle/>
              <a:p>
                <a:pPr>
                  <a:defRPr sz="900">
                    <a:solidFill>
                      <a:schemeClr val="bg1"/>
                    </a:solidFill>
                  </a:defRPr>
                </a:pPr>
                <a:endParaRPr lang="it-IT"/>
              </a:p>
            </c:txPr>
            <c:showLegendKey val="0"/>
            <c:showVal val="1"/>
            <c:showCatName val="0"/>
            <c:showSerName val="0"/>
            <c:showPercent val="0"/>
            <c:showBubbleSize val="0"/>
            <c:showLeaderLines val="0"/>
          </c:dLbls>
          <c:cat>
            <c:strRef>
              <c:f>Master!$J$71:$J$74</c:f>
              <c:strCache>
                <c:ptCount val="4"/>
                <c:pt idx="0">
                  <c:v>Italia</c:v>
                </c:pt>
                <c:pt idx="1">
                  <c:v>Centro</c:v>
                </c:pt>
                <c:pt idx="2">
                  <c:v>Umbria</c:v>
                </c:pt>
                <c:pt idx="3">
                  <c:v>Provincia di Perugia</c:v>
                </c:pt>
              </c:strCache>
            </c:strRef>
          </c:cat>
          <c:val>
            <c:numRef>
              <c:f>Master!$K$71:$K$74</c:f>
              <c:numCache>
                <c:formatCode>0.0</c:formatCode>
                <c:ptCount val="4"/>
                <c:pt idx="0">
                  <c:v>4.7</c:v>
                </c:pt>
                <c:pt idx="1">
                  <c:v>5</c:v>
                </c:pt>
                <c:pt idx="2">
                  <c:v>2.6</c:v>
                </c:pt>
                <c:pt idx="3">
                  <c:v>2.6</c:v>
                </c:pt>
              </c:numCache>
            </c:numRef>
          </c:val>
        </c:ser>
        <c:ser>
          <c:idx val="1"/>
          <c:order val="1"/>
          <c:tx>
            <c:strRef>
              <c:f>Master!$L$70</c:f>
              <c:strCache>
                <c:ptCount val="1"/>
                <c:pt idx="0">
                  <c:v>Impiegati</c:v>
                </c:pt>
              </c:strCache>
            </c:strRef>
          </c:tx>
          <c:spPr>
            <a:solidFill>
              <a:schemeClr val="tx2">
                <a:lumMod val="60000"/>
                <a:lumOff val="40000"/>
              </a:schemeClr>
            </a:solidFill>
          </c:spPr>
          <c:invertIfNegative val="0"/>
          <c:dLbls>
            <c:txPr>
              <a:bodyPr/>
              <a:lstStyle/>
              <a:p>
                <a:pPr>
                  <a:defRPr sz="900">
                    <a:solidFill>
                      <a:schemeClr val="bg1"/>
                    </a:solidFill>
                  </a:defRPr>
                </a:pPr>
                <a:endParaRPr lang="it-IT"/>
              </a:p>
            </c:txPr>
            <c:showLegendKey val="0"/>
            <c:showVal val="1"/>
            <c:showCatName val="0"/>
            <c:showSerName val="0"/>
            <c:showPercent val="0"/>
            <c:showBubbleSize val="0"/>
            <c:showLeaderLines val="0"/>
          </c:dLbls>
          <c:cat>
            <c:strRef>
              <c:f>Master!$J$71:$J$74</c:f>
              <c:strCache>
                <c:ptCount val="4"/>
                <c:pt idx="0">
                  <c:v>Italia</c:v>
                </c:pt>
                <c:pt idx="1">
                  <c:v>Centro</c:v>
                </c:pt>
                <c:pt idx="2">
                  <c:v>Umbria</c:v>
                </c:pt>
                <c:pt idx="3">
                  <c:v>Provincia di Perugia</c:v>
                </c:pt>
              </c:strCache>
            </c:strRef>
          </c:cat>
          <c:val>
            <c:numRef>
              <c:f>Master!$L$71:$L$74</c:f>
              <c:numCache>
                <c:formatCode>0.0</c:formatCode>
                <c:ptCount val="4"/>
                <c:pt idx="0">
                  <c:v>36.9</c:v>
                </c:pt>
                <c:pt idx="1">
                  <c:v>37.4</c:v>
                </c:pt>
                <c:pt idx="2">
                  <c:v>29.6</c:v>
                </c:pt>
                <c:pt idx="3">
                  <c:v>30</c:v>
                </c:pt>
              </c:numCache>
            </c:numRef>
          </c:val>
        </c:ser>
        <c:ser>
          <c:idx val="2"/>
          <c:order val="2"/>
          <c:tx>
            <c:strRef>
              <c:f>Master!$M$70</c:f>
              <c:strCache>
                <c:ptCount val="1"/>
                <c:pt idx="0">
                  <c:v>Operai</c:v>
                </c:pt>
              </c:strCache>
            </c:strRef>
          </c:tx>
          <c:spPr>
            <a:solidFill>
              <a:schemeClr val="tx2">
                <a:lumMod val="20000"/>
                <a:lumOff val="80000"/>
              </a:schemeClr>
            </a:solidFill>
          </c:spPr>
          <c:invertIfNegative val="0"/>
          <c:dLbls>
            <c:txPr>
              <a:bodyPr/>
              <a:lstStyle/>
              <a:p>
                <a:pPr>
                  <a:defRPr sz="900"/>
                </a:pPr>
                <a:endParaRPr lang="it-IT"/>
              </a:p>
            </c:txPr>
            <c:showLegendKey val="0"/>
            <c:showVal val="1"/>
            <c:showCatName val="0"/>
            <c:showSerName val="0"/>
            <c:showPercent val="0"/>
            <c:showBubbleSize val="0"/>
            <c:showLeaderLines val="0"/>
          </c:dLbls>
          <c:cat>
            <c:strRef>
              <c:f>Master!$J$71:$J$74</c:f>
              <c:strCache>
                <c:ptCount val="4"/>
                <c:pt idx="0">
                  <c:v>Italia</c:v>
                </c:pt>
                <c:pt idx="1">
                  <c:v>Centro</c:v>
                </c:pt>
                <c:pt idx="2">
                  <c:v>Umbria</c:v>
                </c:pt>
                <c:pt idx="3">
                  <c:v>Provincia di Perugia</c:v>
                </c:pt>
              </c:strCache>
            </c:strRef>
          </c:cat>
          <c:val>
            <c:numRef>
              <c:f>Master!$M$71:$M$74</c:f>
              <c:numCache>
                <c:formatCode>0.0</c:formatCode>
                <c:ptCount val="4"/>
                <c:pt idx="0">
                  <c:v>53.6</c:v>
                </c:pt>
                <c:pt idx="1">
                  <c:v>51.7</c:v>
                </c:pt>
                <c:pt idx="2">
                  <c:v>60</c:v>
                </c:pt>
                <c:pt idx="3">
                  <c:v>59.4</c:v>
                </c:pt>
              </c:numCache>
            </c:numRef>
          </c:val>
        </c:ser>
        <c:ser>
          <c:idx val="3"/>
          <c:order val="3"/>
          <c:tx>
            <c:strRef>
              <c:f>Master!$N$70</c:f>
              <c:strCache>
                <c:ptCount val="1"/>
                <c:pt idx="0">
                  <c:v>Altro</c:v>
                </c:pt>
              </c:strCache>
            </c:strRef>
          </c:tx>
          <c:spPr>
            <a:solidFill>
              <a:schemeClr val="bg1">
                <a:lumMod val="50000"/>
              </a:schemeClr>
            </a:solidFill>
          </c:spPr>
          <c:invertIfNegative val="0"/>
          <c:dLbls>
            <c:txPr>
              <a:bodyPr/>
              <a:lstStyle/>
              <a:p>
                <a:pPr>
                  <a:defRPr>
                    <a:solidFill>
                      <a:schemeClr val="bg1"/>
                    </a:solidFill>
                  </a:defRPr>
                </a:pPr>
                <a:endParaRPr lang="it-IT"/>
              </a:p>
            </c:txPr>
            <c:showLegendKey val="0"/>
            <c:showVal val="1"/>
            <c:showCatName val="0"/>
            <c:showSerName val="0"/>
            <c:showPercent val="0"/>
            <c:showBubbleSize val="0"/>
            <c:showLeaderLines val="0"/>
          </c:dLbls>
          <c:cat>
            <c:strRef>
              <c:f>Master!$J$71:$J$74</c:f>
              <c:strCache>
                <c:ptCount val="4"/>
                <c:pt idx="0">
                  <c:v>Italia</c:v>
                </c:pt>
                <c:pt idx="1">
                  <c:v>Centro</c:v>
                </c:pt>
                <c:pt idx="2">
                  <c:v>Umbria</c:v>
                </c:pt>
                <c:pt idx="3">
                  <c:v>Provincia di Perugia</c:v>
                </c:pt>
              </c:strCache>
            </c:strRef>
          </c:cat>
          <c:val>
            <c:numRef>
              <c:f>Master!$N$71:$N$74</c:f>
              <c:numCache>
                <c:formatCode>_-* #,##0.0_-;\-* #,##0.0_-;_-* "-"??_-;_-@_-</c:formatCode>
                <c:ptCount val="4"/>
                <c:pt idx="0">
                  <c:v>4.8010379934109082</c:v>
                </c:pt>
                <c:pt idx="1">
                  <c:v>4.6307139064346075</c:v>
                </c:pt>
                <c:pt idx="2">
                  <c:v>7.7999999999999972</c:v>
                </c:pt>
                <c:pt idx="3">
                  <c:v>6.5</c:v>
                </c:pt>
              </c:numCache>
            </c:numRef>
          </c:val>
        </c:ser>
        <c:dLbls>
          <c:showLegendKey val="0"/>
          <c:showVal val="1"/>
          <c:showCatName val="0"/>
          <c:showSerName val="0"/>
          <c:showPercent val="0"/>
          <c:showBubbleSize val="0"/>
        </c:dLbls>
        <c:gapWidth val="75"/>
        <c:overlap val="100"/>
        <c:axId val="115869952"/>
        <c:axId val="115892224"/>
      </c:barChart>
      <c:catAx>
        <c:axId val="115869952"/>
        <c:scaling>
          <c:orientation val="minMax"/>
        </c:scaling>
        <c:delete val="0"/>
        <c:axPos val="b"/>
        <c:majorTickMark val="none"/>
        <c:minorTickMark val="none"/>
        <c:tickLblPos val="nextTo"/>
        <c:crossAx val="115892224"/>
        <c:crosses val="autoZero"/>
        <c:auto val="1"/>
        <c:lblAlgn val="ctr"/>
        <c:lblOffset val="100"/>
        <c:noMultiLvlLbl val="0"/>
      </c:catAx>
      <c:valAx>
        <c:axId val="115892224"/>
        <c:scaling>
          <c:orientation val="minMax"/>
        </c:scaling>
        <c:delete val="0"/>
        <c:axPos val="l"/>
        <c:numFmt formatCode="0%" sourceLinked="1"/>
        <c:majorTickMark val="none"/>
        <c:minorTickMark val="none"/>
        <c:tickLblPos val="nextTo"/>
        <c:crossAx val="115869952"/>
        <c:crosses val="autoZero"/>
        <c:crossBetween val="between"/>
      </c:valAx>
    </c:plotArea>
    <c:legend>
      <c:legendPos val="b"/>
      <c:layout>
        <c:manualLayout>
          <c:xMode val="edge"/>
          <c:yMode val="edge"/>
          <c:x val="0.10427406247754652"/>
          <c:y val="0.92208595137728999"/>
          <c:w val="0.81761677165778146"/>
          <c:h val="7.791404862270998E-2"/>
        </c:manualLayout>
      </c:layout>
      <c:overlay val="0"/>
      <c:txPr>
        <a:bodyPr/>
        <a:lstStyle/>
        <a:p>
          <a:pPr>
            <a:defRPr sz="1000"/>
          </a:pPr>
          <a:endParaRPr lang="it-IT"/>
        </a:p>
      </c:txPr>
    </c:legend>
    <c:plotVisOnly val="1"/>
    <c:dispBlanksAs val="gap"/>
    <c:showDLblsOverMax val="0"/>
  </c:chart>
  <c:spPr>
    <a:ln>
      <a:noFill/>
    </a:ln>
  </c:spPr>
  <c:txPr>
    <a:bodyPr/>
    <a:lstStyle/>
    <a:p>
      <a:pPr>
        <a:defRPr sz="800">
          <a:latin typeface="Arial" pitchFamily="34" charset="0"/>
          <a:cs typeface="Arial" pitchFamily="34" charset="0"/>
        </a:defRPr>
      </a:pPr>
      <a:endParaRPr lang="it-IT"/>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3"/>
    </mc:Choice>
    <mc:Fallback>
      <c:style val="3"/>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4958747686419705E-2"/>
          <c:y val="2.3715415019762799E-2"/>
          <c:w val="0.92398122961902507"/>
          <c:h val="0.77284149263950741"/>
        </c:manualLayout>
      </c:layout>
      <c:barChart>
        <c:barDir val="col"/>
        <c:grouping val="percentStacked"/>
        <c:varyColors val="0"/>
        <c:ser>
          <c:idx val="0"/>
          <c:order val="0"/>
          <c:tx>
            <c:strRef>
              <c:f>Master!$K$152</c:f>
              <c:strCache>
                <c:ptCount val="1"/>
                <c:pt idx="0">
                  <c:v>Estero</c:v>
                </c:pt>
              </c:strCache>
            </c:strRef>
          </c:tx>
          <c:invertIfNegative val="0"/>
          <c:dPt>
            <c:idx val="6"/>
            <c:invertIfNegative val="0"/>
            <c:bubble3D val="0"/>
            <c:spPr>
              <a:solidFill>
                <a:schemeClr val="bg1">
                  <a:lumMod val="50000"/>
                </a:schemeClr>
              </a:solidFill>
            </c:spPr>
          </c:dPt>
          <c:dLbls>
            <c:dLbl>
              <c:idx val="0"/>
              <c:dLblPos val="ctr"/>
              <c:showLegendKey val="0"/>
              <c:showVal val="1"/>
              <c:showCatName val="0"/>
              <c:showSerName val="0"/>
              <c:showPercent val="0"/>
              <c:showBubbleSize val="0"/>
            </c:dLbl>
            <c:dLbl>
              <c:idx val="1"/>
              <c:dLblPos val="ctr"/>
              <c:showLegendKey val="0"/>
              <c:showVal val="1"/>
              <c:showCatName val="0"/>
              <c:showSerName val="0"/>
              <c:showPercent val="0"/>
              <c:showBubbleSize val="0"/>
            </c:dLbl>
            <c:dLbl>
              <c:idx val="2"/>
              <c:dLblPos val="ctr"/>
              <c:showLegendKey val="0"/>
              <c:showVal val="1"/>
              <c:showCatName val="0"/>
              <c:showSerName val="0"/>
              <c:showPercent val="0"/>
              <c:showBubbleSize val="0"/>
            </c:dLbl>
            <c:dLbl>
              <c:idx val="3"/>
              <c:dLblPos val="ctr"/>
              <c:showLegendKey val="0"/>
              <c:showVal val="1"/>
              <c:showCatName val="0"/>
              <c:showSerName val="0"/>
              <c:showPercent val="0"/>
              <c:showBubbleSize val="0"/>
            </c:dLbl>
            <c:dLbl>
              <c:idx val="4"/>
              <c:dLblPos val="ctr"/>
              <c:showLegendKey val="0"/>
              <c:showVal val="1"/>
              <c:showCatName val="0"/>
              <c:showSerName val="0"/>
              <c:showPercent val="0"/>
              <c:showBubbleSize val="0"/>
            </c:dLbl>
            <c:dLbl>
              <c:idx val="5"/>
              <c:dLblPos val="ctr"/>
              <c:showLegendKey val="0"/>
              <c:showVal val="1"/>
              <c:showCatName val="0"/>
              <c:showSerName val="0"/>
              <c:showPercent val="0"/>
              <c:showBubbleSize val="0"/>
            </c:dLbl>
            <c:txPr>
              <a:bodyPr/>
              <a:lstStyle/>
              <a:p>
                <a:pPr>
                  <a:defRPr sz="800">
                    <a:solidFill>
                      <a:schemeClr val="bg1"/>
                    </a:solidFill>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Master!$J$153:$J$159</c:f>
              <c:strCache>
                <c:ptCount val="7"/>
                <c:pt idx="0">
                  <c:v>10 - Alimentare</c:v>
                </c:pt>
                <c:pt idx="1">
                  <c:v>13 -Tessile</c:v>
                </c:pt>
                <c:pt idx="2">
                  <c:v>14 - Abbigliamento</c:v>
                </c:pt>
                <c:pt idx="3">
                  <c:v>23 - Minerali non metalliferi</c:v>
                </c:pt>
                <c:pt idx="4">
                  <c:v>71 - Architettura, ingegneria</c:v>
                </c:pt>
                <c:pt idx="5">
                  <c:v>Umbria</c:v>
                </c:pt>
                <c:pt idx="6">
                  <c:v>Italia</c:v>
                </c:pt>
              </c:strCache>
            </c:strRef>
          </c:cat>
          <c:val>
            <c:numRef>
              <c:f>Master!$K$153:$K$159</c:f>
              <c:numCache>
                <c:formatCode>General</c:formatCode>
                <c:ptCount val="7"/>
                <c:pt idx="0">
                  <c:v>22.8</c:v>
                </c:pt>
                <c:pt idx="1">
                  <c:v>33.9</c:v>
                </c:pt>
                <c:pt idx="2">
                  <c:v>54.7</c:v>
                </c:pt>
                <c:pt idx="3">
                  <c:v>42.5</c:v>
                </c:pt>
                <c:pt idx="4" formatCode="0.0">
                  <c:v>6</c:v>
                </c:pt>
                <c:pt idx="5">
                  <c:v>17.5</c:v>
                </c:pt>
                <c:pt idx="6" formatCode="0.0">
                  <c:v>21.901560119766771</c:v>
                </c:pt>
              </c:numCache>
            </c:numRef>
          </c:val>
        </c:ser>
        <c:ser>
          <c:idx val="1"/>
          <c:order val="1"/>
          <c:tx>
            <c:strRef>
              <c:f>Master!$L$152</c:f>
              <c:strCache>
                <c:ptCount val="1"/>
                <c:pt idx="0">
                  <c:v>Nazionale</c:v>
                </c:pt>
              </c:strCache>
            </c:strRef>
          </c:tx>
          <c:invertIfNegative val="0"/>
          <c:dPt>
            <c:idx val="6"/>
            <c:invertIfNegative val="0"/>
            <c:bubble3D val="0"/>
            <c:spPr>
              <a:solidFill>
                <a:schemeClr val="bg1">
                  <a:lumMod val="65000"/>
                </a:schemeClr>
              </a:solidFill>
            </c:spPr>
          </c:dPt>
          <c:dLbls>
            <c:dLbl>
              <c:idx val="0"/>
              <c:dLblPos val="ctr"/>
              <c:showLegendKey val="0"/>
              <c:showVal val="1"/>
              <c:showCatName val="0"/>
              <c:showSerName val="0"/>
              <c:showPercent val="0"/>
              <c:showBubbleSize val="0"/>
            </c:dLbl>
            <c:dLbl>
              <c:idx val="1"/>
              <c:dLblPos val="ctr"/>
              <c:showLegendKey val="0"/>
              <c:showVal val="1"/>
              <c:showCatName val="0"/>
              <c:showSerName val="0"/>
              <c:showPercent val="0"/>
              <c:showBubbleSize val="0"/>
            </c:dLbl>
            <c:dLbl>
              <c:idx val="2"/>
              <c:dLblPos val="ctr"/>
              <c:showLegendKey val="0"/>
              <c:showVal val="1"/>
              <c:showCatName val="0"/>
              <c:showSerName val="0"/>
              <c:showPercent val="0"/>
              <c:showBubbleSize val="0"/>
            </c:dLbl>
            <c:dLbl>
              <c:idx val="3"/>
              <c:dLblPos val="ctr"/>
              <c:showLegendKey val="0"/>
              <c:showVal val="1"/>
              <c:showCatName val="0"/>
              <c:showSerName val="0"/>
              <c:showPercent val="0"/>
              <c:showBubbleSize val="0"/>
            </c:dLbl>
            <c:dLbl>
              <c:idx val="4"/>
              <c:dLblPos val="ctr"/>
              <c:showLegendKey val="0"/>
              <c:showVal val="1"/>
              <c:showCatName val="0"/>
              <c:showSerName val="0"/>
              <c:showPercent val="0"/>
              <c:showBubbleSize val="0"/>
            </c:dLbl>
            <c:dLbl>
              <c:idx val="5"/>
              <c:dLblPos val="ctr"/>
              <c:showLegendKey val="0"/>
              <c:showVal val="1"/>
              <c:showCatName val="0"/>
              <c:showSerName val="0"/>
              <c:showPercent val="0"/>
              <c:showBubbleSize val="0"/>
            </c:dLbl>
            <c:txPr>
              <a:bodyPr/>
              <a:lstStyle/>
              <a:p>
                <a:pPr>
                  <a:defRPr sz="800">
                    <a:solidFill>
                      <a:schemeClr val="bg1"/>
                    </a:solidFill>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Master!$J$153:$J$159</c:f>
              <c:strCache>
                <c:ptCount val="7"/>
                <c:pt idx="0">
                  <c:v>10 - Alimentare</c:v>
                </c:pt>
                <c:pt idx="1">
                  <c:v>13 -Tessile</c:v>
                </c:pt>
                <c:pt idx="2">
                  <c:v>14 - Abbigliamento</c:v>
                </c:pt>
                <c:pt idx="3">
                  <c:v>23 - Minerali non metalliferi</c:v>
                </c:pt>
                <c:pt idx="4">
                  <c:v>71 - Architettura, ingegneria</c:v>
                </c:pt>
                <c:pt idx="5">
                  <c:v>Umbria</c:v>
                </c:pt>
                <c:pt idx="6">
                  <c:v>Italia</c:v>
                </c:pt>
              </c:strCache>
            </c:strRef>
          </c:cat>
          <c:val>
            <c:numRef>
              <c:f>Master!$L$153:$L$159</c:f>
              <c:numCache>
                <c:formatCode>General</c:formatCode>
                <c:ptCount val="7"/>
                <c:pt idx="0">
                  <c:v>25.3</c:v>
                </c:pt>
                <c:pt idx="1">
                  <c:v>41.9</c:v>
                </c:pt>
                <c:pt idx="2">
                  <c:v>41.8</c:v>
                </c:pt>
                <c:pt idx="3">
                  <c:v>39</c:v>
                </c:pt>
                <c:pt idx="4">
                  <c:v>44.6</c:v>
                </c:pt>
                <c:pt idx="5">
                  <c:v>27.9</c:v>
                </c:pt>
                <c:pt idx="6" formatCode="0.0">
                  <c:v>20.331985081683037</c:v>
                </c:pt>
              </c:numCache>
            </c:numRef>
          </c:val>
        </c:ser>
        <c:ser>
          <c:idx val="2"/>
          <c:order val="2"/>
          <c:tx>
            <c:strRef>
              <c:f>Master!$M$152</c:f>
              <c:strCache>
                <c:ptCount val="1"/>
                <c:pt idx="0">
                  <c:v>Locale</c:v>
                </c:pt>
              </c:strCache>
            </c:strRef>
          </c:tx>
          <c:invertIfNegative val="0"/>
          <c:dPt>
            <c:idx val="6"/>
            <c:invertIfNegative val="0"/>
            <c:bubble3D val="0"/>
            <c:spPr>
              <a:solidFill>
                <a:schemeClr val="bg1">
                  <a:lumMod val="85000"/>
                </a:schemeClr>
              </a:solidFill>
            </c:spPr>
          </c:dPt>
          <c:dLbls>
            <c:dLbl>
              <c:idx val="0"/>
              <c:dLblPos val="ctr"/>
              <c:showLegendKey val="0"/>
              <c:showVal val="1"/>
              <c:showCatName val="0"/>
              <c:showSerName val="0"/>
              <c:showPercent val="0"/>
              <c:showBubbleSize val="0"/>
            </c:dLbl>
            <c:dLbl>
              <c:idx val="1"/>
              <c:dLblPos val="ctr"/>
              <c:showLegendKey val="0"/>
              <c:showVal val="1"/>
              <c:showCatName val="0"/>
              <c:showSerName val="0"/>
              <c:showPercent val="0"/>
              <c:showBubbleSize val="0"/>
            </c:dLbl>
            <c:dLbl>
              <c:idx val="2"/>
              <c:dLblPos val="ctr"/>
              <c:showLegendKey val="0"/>
              <c:showVal val="1"/>
              <c:showCatName val="0"/>
              <c:showSerName val="0"/>
              <c:showPercent val="0"/>
              <c:showBubbleSize val="0"/>
            </c:dLbl>
            <c:dLbl>
              <c:idx val="3"/>
              <c:dLblPos val="ctr"/>
              <c:showLegendKey val="0"/>
              <c:showVal val="1"/>
              <c:showCatName val="0"/>
              <c:showSerName val="0"/>
              <c:showPercent val="0"/>
              <c:showBubbleSize val="0"/>
            </c:dLbl>
            <c:dLbl>
              <c:idx val="4"/>
              <c:dLblPos val="ctr"/>
              <c:showLegendKey val="0"/>
              <c:showVal val="1"/>
              <c:showCatName val="0"/>
              <c:showSerName val="0"/>
              <c:showPercent val="0"/>
              <c:showBubbleSize val="0"/>
            </c:dLbl>
            <c:dLbl>
              <c:idx val="5"/>
              <c:dLblPos val="ctr"/>
              <c:showLegendKey val="0"/>
              <c:showVal val="1"/>
              <c:showCatName val="0"/>
              <c:showSerName val="0"/>
              <c:showPercent val="0"/>
              <c:showBubbleSize val="0"/>
            </c:dLbl>
            <c:txPr>
              <a:bodyPr/>
              <a:lstStyle/>
              <a:p>
                <a:pPr>
                  <a:defRPr sz="800">
                    <a:latin typeface="Arial" pitchFamily="34" charset="0"/>
                    <a:cs typeface="Arial" pitchFamily="34" charset="0"/>
                  </a:defRPr>
                </a:pPr>
                <a:endParaRPr lang="it-IT"/>
              </a:p>
            </c:txPr>
            <c:showLegendKey val="0"/>
            <c:showVal val="1"/>
            <c:showCatName val="0"/>
            <c:showSerName val="0"/>
            <c:showPercent val="0"/>
            <c:showBubbleSize val="0"/>
            <c:showLeaderLines val="0"/>
          </c:dLbls>
          <c:cat>
            <c:strRef>
              <c:f>Master!$J$153:$J$159</c:f>
              <c:strCache>
                <c:ptCount val="7"/>
                <c:pt idx="0">
                  <c:v>10 - Alimentare</c:v>
                </c:pt>
                <c:pt idx="1">
                  <c:v>13 -Tessile</c:v>
                </c:pt>
                <c:pt idx="2">
                  <c:v>14 - Abbigliamento</c:v>
                </c:pt>
                <c:pt idx="3">
                  <c:v>23 - Minerali non metalliferi</c:v>
                </c:pt>
                <c:pt idx="4">
                  <c:v>71 - Architettura, ingegneria</c:v>
                </c:pt>
                <c:pt idx="5">
                  <c:v>Umbria</c:v>
                </c:pt>
                <c:pt idx="6">
                  <c:v>Italia</c:v>
                </c:pt>
              </c:strCache>
            </c:strRef>
          </c:cat>
          <c:val>
            <c:numRef>
              <c:f>Master!$M$153:$M$159</c:f>
              <c:numCache>
                <c:formatCode>General</c:formatCode>
                <c:ptCount val="7"/>
                <c:pt idx="0">
                  <c:v>52</c:v>
                </c:pt>
                <c:pt idx="1">
                  <c:v>24.2</c:v>
                </c:pt>
                <c:pt idx="2">
                  <c:v>3.5</c:v>
                </c:pt>
                <c:pt idx="3">
                  <c:v>18.5</c:v>
                </c:pt>
                <c:pt idx="4">
                  <c:v>49.4</c:v>
                </c:pt>
                <c:pt idx="5">
                  <c:v>54.6</c:v>
                </c:pt>
                <c:pt idx="6" formatCode="0.0">
                  <c:v>57.766454798550193</c:v>
                </c:pt>
              </c:numCache>
            </c:numRef>
          </c:val>
        </c:ser>
        <c:dLbls>
          <c:showLegendKey val="0"/>
          <c:showVal val="1"/>
          <c:showCatName val="0"/>
          <c:showSerName val="0"/>
          <c:showPercent val="0"/>
          <c:showBubbleSize val="0"/>
        </c:dLbls>
        <c:gapWidth val="50"/>
        <c:overlap val="100"/>
        <c:axId val="116641152"/>
        <c:axId val="116651136"/>
      </c:barChart>
      <c:catAx>
        <c:axId val="116641152"/>
        <c:scaling>
          <c:orientation val="minMax"/>
        </c:scaling>
        <c:delete val="0"/>
        <c:axPos val="b"/>
        <c:majorTickMark val="out"/>
        <c:minorTickMark val="none"/>
        <c:tickLblPos val="nextTo"/>
        <c:txPr>
          <a:bodyPr/>
          <a:lstStyle/>
          <a:p>
            <a:pPr>
              <a:defRPr sz="700">
                <a:latin typeface="Arial" pitchFamily="34" charset="0"/>
                <a:cs typeface="Arial" pitchFamily="34" charset="0"/>
              </a:defRPr>
            </a:pPr>
            <a:endParaRPr lang="it-IT"/>
          </a:p>
        </c:txPr>
        <c:crossAx val="116651136"/>
        <c:crosses val="autoZero"/>
        <c:auto val="1"/>
        <c:lblAlgn val="ctr"/>
        <c:lblOffset val="100"/>
        <c:noMultiLvlLbl val="0"/>
      </c:catAx>
      <c:valAx>
        <c:axId val="116651136"/>
        <c:scaling>
          <c:orientation val="minMax"/>
        </c:scaling>
        <c:delete val="0"/>
        <c:axPos val="l"/>
        <c:majorGridlines>
          <c:spPr>
            <a:ln>
              <a:solidFill>
                <a:schemeClr val="accent1">
                  <a:lumMod val="40000"/>
                  <a:lumOff val="60000"/>
                </a:schemeClr>
              </a:solidFill>
            </a:ln>
          </c:spPr>
        </c:majorGridlines>
        <c:numFmt formatCode="0%" sourceLinked="1"/>
        <c:majorTickMark val="out"/>
        <c:minorTickMark val="none"/>
        <c:tickLblPos val="nextTo"/>
        <c:txPr>
          <a:bodyPr/>
          <a:lstStyle/>
          <a:p>
            <a:pPr>
              <a:defRPr sz="800">
                <a:latin typeface="Arial" pitchFamily="34" charset="0"/>
                <a:cs typeface="Arial" pitchFamily="34" charset="0"/>
              </a:defRPr>
            </a:pPr>
            <a:endParaRPr lang="it-IT"/>
          </a:p>
        </c:txPr>
        <c:crossAx val="116641152"/>
        <c:crosses val="autoZero"/>
        <c:crossBetween val="between"/>
      </c:valAx>
    </c:plotArea>
    <c:legend>
      <c:legendPos val="r"/>
      <c:layout>
        <c:manualLayout>
          <c:xMode val="edge"/>
          <c:yMode val="edge"/>
          <c:x val="3.7943931577518304E-2"/>
          <c:y val="0.93130816034359309"/>
          <c:w val="0.93786162774911708"/>
          <c:h val="6.7584108804581197E-2"/>
        </c:manualLayout>
      </c:layout>
      <c:overlay val="0"/>
      <c:txPr>
        <a:bodyPr/>
        <a:lstStyle/>
        <a:p>
          <a:pPr>
            <a:defRPr sz="1000">
              <a:latin typeface="Arial" pitchFamily="34" charset="0"/>
              <a:cs typeface="Arial" pitchFamily="34" charset="0"/>
            </a:defRPr>
          </a:pPr>
          <a:endParaRPr lang="it-IT"/>
        </a:p>
      </c:txPr>
    </c:legend>
    <c:plotVisOnly val="1"/>
    <c:dispBlanksAs val="zero"/>
    <c:showDLblsOverMax val="0"/>
  </c:chart>
  <c:spPr>
    <a:ln>
      <a:noFill/>
    </a:ln>
  </c:spPr>
  <c:externalData r:id="rId2">
    <c:autoUpdate val="0"/>
  </c:externalData>
</c:chartSpace>
</file>

<file path=ppt/drawings/drawing1.xml><?xml version="1.0" encoding="utf-8"?>
<c:userShapes xmlns:c="http://schemas.openxmlformats.org/drawingml/2006/chart">
  <cdr:relSizeAnchor xmlns:cdr="http://schemas.openxmlformats.org/drawingml/2006/chartDrawing">
    <cdr:from>
      <cdr:x>0.22741</cdr:x>
      <cdr:y>0.08985</cdr:y>
    </cdr:from>
    <cdr:to>
      <cdr:x>0.28996</cdr:x>
      <cdr:y>0.11873</cdr:y>
    </cdr:to>
    <cdr:sp macro="" textlink="">
      <cdr:nvSpPr>
        <cdr:cNvPr id="7" name="Mezza cornice 8"/>
        <cdr:cNvSpPr>
          <a:spLocks xmlns:a="http://schemas.openxmlformats.org/drawingml/2006/main"/>
        </cdr:cNvSpPr>
      </cdr:nvSpPr>
      <cdr:spPr bwMode="auto">
        <a:xfrm xmlns:a="http://schemas.openxmlformats.org/drawingml/2006/main" rot="1800000">
          <a:off x="865715" y="325966"/>
          <a:ext cx="238125" cy="104775"/>
        </a:xfrm>
        <a:custGeom xmlns:a="http://schemas.openxmlformats.org/drawingml/2006/main">
          <a:avLst/>
          <a:gdLst>
            <a:gd name="T0" fmla="*/ 206375 w 247650"/>
            <a:gd name="T1" fmla="*/ 17462 h 104775"/>
            <a:gd name="T2" fmla="*/ 17462 w 247650"/>
            <a:gd name="T3" fmla="*/ 97387 h 104775"/>
            <a:gd name="T4" fmla="*/ 0 w 247650"/>
            <a:gd name="T5" fmla="*/ 52388 h 104775"/>
            <a:gd name="T6" fmla="*/ 123825 w 247650"/>
            <a:gd name="T7" fmla="*/ 0 h 10477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47650" h="104775">
              <a:moveTo>
                <a:pt x="0" y="0"/>
              </a:moveTo>
              <a:lnTo>
                <a:pt x="247650" y="0"/>
              </a:lnTo>
              <a:lnTo>
                <a:pt x="165101" y="34925"/>
              </a:lnTo>
              <a:lnTo>
                <a:pt x="34925" y="34925"/>
              </a:lnTo>
              <a:lnTo>
                <a:pt x="34925" y="89999"/>
              </a:lnTo>
              <a:lnTo>
                <a:pt x="0" y="104775"/>
              </a:lnTo>
              <a:close/>
            </a:path>
          </a:pathLst>
        </a:custGeom>
        <a:solidFill xmlns:a="http://schemas.openxmlformats.org/drawingml/2006/main">
          <a:srgbClr val="4F81BD"/>
        </a:solidFill>
        <a:ln xmlns:a="http://schemas.openxmlformats.org/drawingml/2006/main" w="25400" cap="flat" cmpd="sng" algn="ctr">
          <a:solidFill>
            <a:srgbClr val="385D8A"/>
          </a:solidFill>
          <a:prstDash val="solid"/>
          <a:round/>
          <a:headEnd/>
          <a:tailEnd/>
        </a:ln>
      </cdr:spPr>
      <cdr:txBody>
        <a:bodyPr xmlns:a="http://schemas.openxmlformats.org/drawingml/2006/main"/>
        <a:lstStyle xmlns:a="http://schemas.openxmlformats.org/drawingml/2006/main"/>
        <a:p xmlns:a="http://schemas.openxmlformats.org/drawingml/2006/main">
          <a:endParaRPr lang="it-IT"/>
        </a:p>
      </cdr:txBody>
    </cdr:sp>
  </cdr:relSizeAnchor>
  <cdr:relSizeAnchor xmlns:cdr="http://schemas.openxmlformats.org/drawingml/2006/chartDrawing">
    <cdr:from>
      <cdr:x>0.50264</cdr:x>
      <cdr:y>0.60618</cdr:y>
    </cdr:from>
    <cdr:to>
      <cdr:x>0.56519</cdr:x>
      <cdr:y>0.63506</cdr:y>
    </cdr:to>
    <cdr:sp macro="" textlink="">
      <cdr:nvSpPr>
        <cdr:cNvPr id="9" name="Mezza cornice 14"/>
        <cdr:cNvSpPr>
          <a:spLocks xmlns:a="http://schemas.openxmlformats.org/drawingml/2006/main"/>
        </cdr:cNvSpPr>
      </cdr:nvSpPr>
      <cdr:spPr bwMode="auto">
        <a:xfrm xmlns:a="http://schemas.openxmlformats.org/drawingml/2006/main" rot="1800000">
          <a:off x="1913464" y="2199216"/>
          <a:ext cx="238125" cy="104775"/>
        </a:xfrm>
        <a:custGeom xmlns:a="http://schemas.openxmlformats.org/drawingml/2006/main">
          <a:avLst/>
          <a:gdLst>
            <a:gd name="T0" fmla="*/ 206375 w 247650"/>
            <a:gd name="T1" fmla="*/ 17462 h 104775"/>
            <a:gd name="T2" fmla="*/ 17462 w 247650"/>
            <a:gd name="T3" fmla="*/ 97387 h 104775"/>
            <a:gd name="T4" fmla="*/ 0 w 247650"/>
            <a:gd name="T5" fmla="*/ 52388 h 104775"/>
            <a:gd name="T6" fmla="*/ 123825 w 247650"/>
            <a:gd name="T7" fmla="*/ 0 h 10477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47650" h="104775">
              <a:moveTo>
                <a:pt x="0" y="0"/>
              </a:moveTo>
              <a:lnTo>
                <a:pt x="247650" y="0"/>
              </a:lnTo>
              <a:lnTo>
                <a:pt x="165101" y="34925"/>
              </a:lnTo>
              <a:lnTo>
                <a:pt x="34925" y="34925"/>
              </a:lnTo>
              <a:lnTo>
                <a:pt x="34925" y="89999"/>
              </a:lnTo>
              <a:lnTo>
                <a:pt x="0" y="104775"/>
              </a:lnTo>
              <a:close/>
            </a:path>
          </a:pathLst>
        </a:custGeom>
        <a:solidFill xmlns:a="http://schemas.openxmlformats.org/drawingml/2006/main">
          <a:srgbClr val="FFC000"/>
        </a:solidFill>
        <a:ln xmlns:a="http://schemas.openxmlformats.org/drawingml/2006/main" w="25400" cap="flat" cmpd="sng" algn="ctr">
          <a:solidFill>
            <a:srgbClr val="E46C0A"/>
          </a:solidFill>
          <a:prstDash val="solid"/>
          <a:round/>
          <a:headEnd/>
          <a:tailEnd/>
        </a:ln>
      </cdr:spPr>
      <cdr:txBody>
        <a:bodyPr xmlns:a="http://schemas.openxmlformats.org/drawingml/2006/main"/>
        <a:lstStyle xmlns:a="http://schemas.openxmlformats.org/drawingml/2006/main"/>
        <a:p xmlns:a="http://schemas.openxmlformats.org/drawingml/2006/main">
          <a:endParaRPr lang="it-IT"/>
        </a:p>
      </cdr:txBody>
    </cdr:sp>
  </cdr:relSizeAnchor>
  <cdr:relSizeAnchor xmlns:cdr="http://schemas.openxmlformats.org/drawingml/2006/chartDrawing">
    <cdr:from>
      <cdr:x>0.76084</cdr:x>
      <cdr:y>0.50993</cdr:y>
    </cdr:from>
    <cdr:to>
      <cdr:x>0.83096</cdr:x>
      <cdr:y>0.55301</cdr:y>
    </cdr:to>
    <cdr:sp macro="" textlink="">
      <cdr:nvSpPr>
        <cdr:cNvPr id="10" name="Mezza cornice 5"/>
        <cdr:cNvSpPr>
          <a:spLocks xmlns:a="http://schemas.openxmlformats.org/drawingml/2006/main"/>
        </cdr:cNvSpPr>
      </cdr:nvSpPr>
      <cdr:spPr bwMode="auto">
        <a:xfrm xmlns:a="http://schemas.openxmlformats.org/drawingml/2006/main" rot="-9000000" flipH="1" flipV="1">
          <a:off x="2896399" y="1850022"/>
          <a:ext cx="266937" cy="156288"/>
        </a:xfrm>
        <a:custGeom xmlns:a="http://schemas.openxmlformats.org/drawingml/2006/main">
          <a:avLst/>
          <a:gdLst>
            <a:gd name="T0" fmla="*/ 206375 w 247650"/>
            <a:gd name="T1" fmla="*/ 17462 h 104775"/>
            <a:gd name="T2" fmla="*/ 17462 w 247650"/>
            <a:gd name="T3" fmla="*/ 97387 h 104775"/>
            <a:gd name="T4" fmla="*/ 0 w 247650"/>
            <a:gd name="T5" fmla="*/ 52388 h 104775"/>
            <a:gd name="T6" fmla="*/ 123825 w 247650"/>
            <a:gd name="T7" fmla="*/ 0 h 10477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47650" h="104775">
              <a:moveTo>
                <a:pt x="0" y="0"/>
              </a:moveTo>
              <a:lnTo>
                <a:pt x="247650" y="0"/>
              </a:lnTo>
              <a:lnTo>
                <a:pt x="165101" y="34925"/>
              </a:lnTo>
              <a:lnTo>
                <a:pt x="34925" y="34925"/>
              </a:lnTo>
              <a:lnTo>
                <a:pt x="34925" y="89999"/>
              </a:lnTo>
              <a:lnTo>
                <a:pt x="0" y="104775"/>
              </a:lnTo>
              <a:close/>
            </a:path>
          </a:pathLst>
        </a:custGeom>
        <a:solidFill xmlns:a="http://schemas.openxmlformats.org/drawingml/2006/main">
          <a:srgbClr val="92D050"/>
        </a:solidFill>
        <a:ln xmlns:a="http://schemas.openxmlformats.org/drawingml/2006/main" w="25400" cap="flat" cmpd="sng" algn="ctr">
          <a:solidFill>
            <a:srgbClr val="77933C"/>
          </a:solidFill>
          <a:prstDash val="solid"/>
          <a:round/>
          <a:headEnd/>
          <a:tailEnd/>
        </a:ln>
      </cdr:spPr>
      <cdr:txBody>
        <a:bodyPr xmlns:a="http://schemas.openxmlformats.org/drawingml/2006/main"/>
        <a:lstStyle xmlns:a="http://schemas.openxmlformats.org/drawingml/2006/main"/>
        <a:p xmlns:a="http://schemas.openxmlformats.org/drawingml/2006/main">
          <a:endParaRPr lang="it-IT"/>
        </a:p>
      </cdr:txBody>
    </cdr:sp>
  </cdr:relSizeAnchor>
  <cdr:relSizeAnchor xmlns:cdr="http://schemas.openxmlformats.org/drawingml/2006/chartDrawing">
    <cdr:from>
      <cdr:x>0.18599</cdr:x>
      <cdr:y>0.10823</cdr:y>
    </cdr:from>
    <cdr:to>
      <cdr:x>0.37813</cdr:x>
      <cdr:y>0.17809</cdr:y>
    </cdr:to>
    <cdr:sp macro="" textlink="">
      <cdr:nvSpPr>
        <cdr:cNvPr id="4" name="CasellaDiTesto 3"/>
        <cdr:cNvSpPr txBox="1"/>
      </cdr:nvSpPr>
      <cdr:spPr>
        <a:xfrm xmlns:a="http://schemas.openxmlformats.org/drawingml/2006/main">
          <a:off x="728510" y="426722"/>
          <a:ext cx="752602" cy="275424"/>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it-IT" sz="1100" dirty="0"/>
            <a:t>+3,7</a:t>
          </a:r>
          <a:r>
            <a:rPr lang="it-IT" sz="1100" dirty="0" smtClean="0"/>
            <a:t>%</a:t>
          </a:r>
          <a:endParaRPr lang="it-IT" sz="1100" dirty="0"/>
        </a:p>
      </cdr:txBody>
    </cdr:sp>
  </cdr:relSizeAnchor>
  <cdr:relSizeAnchor xmlns:cdr="http://schemas.openxmlformats.org/drawingml/2006/chartDrawing">
    <cdr:from>
      <cdr:x>0.46363</cdr:x>
      <cdr:y>0.63623</cdr:y>
    </cdr:from>
    <cdr:to>
      <cdr:x>0.6169</cdr:x>
      <cdr:y>0.68946</cdr:y>
    </cdr:to>
    <cdr:sp macro="" textlink="">
      <cdr:nvSpPr>
        <cdr:cNvPr id="5" name="CasellaDiTesto 4"/>
        <cdr:cNvSpPr txBox="1"/>
      </cdr:nvSpPr>
      <cdr:spPr>
        <a:xfrm xmlns:a="http://schemas.openxmlformats.org/drawingml/2006/main">
          <a:off x="1816015" y="2508482"/>
          <a:ext cx="600342" cy="209887"/>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it-IT" sz="1100" dirty="0"/>
            <a:t>+1,3%</a:t>
          </a:r>
        </a:p>
      </cdr:txBody>
    </cdr:sp>
  </cdr:relSizeAnchor>
  <cdr:relSizeAnchor xmlns:cdr="http://schemas.openxmlformats.org/drawingml/2006/chartDrawing">
    <cdr:from>
      <cdr:x>0.70904</cdr:x>
      <cdr:y>0.54336</cdr:y>
    </cdr:from>
    <cdr:to>
      <cdr:x>0.90305</cdr:x>
      <cdr:y>0.61337</cdr:y>
    </cdr:to>
    <cdr:sp macro="" textlink="">
      <cdr:nvSpPr>
        <cdr:cNvPr id="11" name="CasellaDiTesto 10"/>
        <cdr:cNvSpPr txBox="1"/>
      </cdr:nvSpPr>
      <cdr:spPr>
        <a:xfrm xmlns:a="http://schemas.openxmlformats.org/drawingml/2006/main">
          <a:off x="2777256" y="2142306"/>
          <a:ext cx="759921" cy="276031"/>
        </a:xfrm>
        <a:prstGeom xmlns:a="http://schemas.openxmlformats.org/drawingml/2006/main" prst="rect">
          <a:avLst/>
        </a:prstGeom>
      </cdr:spPr>
      <cdr:txBody>
        <a:bodyPr xmlns:a="http://schemas.openxmlformats.org/drawingml/2006/main" vertOverflow="clip" wrap="square" rtlCol="0" anchor="ctr"/>
        <a:lstStyle xmlns:a="http://schemas.openxmlformats.org/drawingml/2006/main"/>
        <a:p xmlns:a="http://schemas.openxmlformats.org/drawingml/2006/main">
          <a:pPr algn="ctr"/>
          <a:r>
            <a:rPr lang="it-IT" sz="1100" dirty="0"/>
            <a:t>+83,1%</a:t>
          </a:r>
        </a:p>
      </cdr:txBody>
    </cdr:sp>
  </cdr:relSizeAnchor>
</c:userShapes>
</file>

<file path=ppt/drawings/drawing10.xml><?xml version="1.0" encoding="utf-8"?>
<c:userShapes xmlns:c="http://schemas.openxmlformats.org/drawingml/2006/chart">
  <cdr:relSizeAnchor xmlns:cdr="http://schemas.openxmlformats.org/drawingml/2006/chartDrawing">
    <cdr:from>
      <cdr:x>0.54692</cdr:x>
      <cdr:y>0.40052</cdr:y>
    </cdr:from>
    <cdr:to>
      <cdr:x>0.95296</cdr:x>
      <cdr:y>0.80105</cdr:y>
    </cdr:to>
    <cdr:sp macro="" textlink="">
      <cdr:nvSpPr>
        <cdr:cNvPr id="2" name="Ovale 1"/>
        <cdr:cNvSpPr/>
      </cdr:nvSpPr>
      <cdr:spPr bwMode="auto">
        <a:xfrm xmlns:a="http://schemas.openxmlformats.org/drawingml/2006/main">
          <a:off x="2344253" y="1152128"/>
          <a:ext cx="1740384" cy="1152128"/>
        </a:xfrm>
        <a:prstGeom xmlns:a="http://schemas.openxmlformats.org/drawingml/2006/main" prst="ellipse">
          <a:avLst/>
        </a:prstGeom>
        <a:noFill xmlns:a="http://schemas.openxmlformats.org/drawingml/2006/main"/>
        <a:ln xmlns:a="http://schemas.openxmlformats.org/drawingml/2006/main" w="28575" cap="flat" cmpd="sng" algn="ctr">
          <a:solidFill>
            <a:srgbClr val="FF000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it-IT">
            <a:ln>
              <a:solidFill>
                <a:srgbClr val="FF0000"/>
              </a:solidFill>
            </a:ln>
          </a:endParaRPr>
        </a:p>
      </cdr:txBody>
    </cdr:sp>
  </cdr:relSizeAnchor>
  <cdr:relSizeAnchor xmlns:cdr="http://schemas.openxmlformats.org/drawingml/2006/chartDrawing">
    <cdr:from>
      <cdr:x>0.05627</cdr:x>
      <cdr:y>0.45059</cdr:y>
    </cdr:from>
    <cdr:to>
      <cdr:x>0.4623</cdr:x>
      <cdr:y>0.85111</cdr:y>
    </cdr:to>
    <cdr:sp macro="" textlink="">
      <cdr:nvSpPr>
        <cdr:cNvPr id="3" name="Ovale 2"/>
        <cdr:cNvSpPr/>
      </cdr:nvSpPr>
      <cdr:spPr bwMode="auto">
        <a:xfrm xmlns:a="http://schemas.openxmlformats.org/drawingml/2006/main">
          <a:off x="241167" y="1296144"/>
          <a:ext cx="1740384" cy="1152128"/>
        </a:xfrm>
        <a:prstGeom xmlns:a="http://schemas.openxmlformats.org/drawingml/2006/main" prst="ellipse">
          <a:avLst/>
        </a:prstGeom>
        <a:noFill xmlns:a="http://schemas.openxmlformats.org/drawingml/2006/main"/>
        <a:ln xmlns:a="http://schemas.openxmlformats.org/drawingml/2006/main" w="28575" cap="flat" cmpd="sng" algn="ctr">
          <a:solidFill>
            <a:srgbClr val="FF000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it-IT">
            <a:ln>
              <a:solidFill>
                <a:srgbClr val="FF0000"/>
              </a:solidFill>
            </a:ln>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0.23566</cdr:x>
      <cdr:y>0.09628</cdr:y>
    </cdr:from>
    <cdr:to>
      <cdr:x>0.82514</cdr:x>
      <cdr:y>0.88591</cdr:y>
    </cdr:to>
    <cdr:grpSp>
      <cdr:nvGrpSpPr>
        <cdr:cNvPr id="2" name="Gruppo 1"/>
        <cdr:cNvGrpSpPr/>
      </cdr:nvGrpSpPr>
      <cdr:grpSpPr>
        <a:xfrm xmlns:a="http://schemas.openxmlformats.org/drawingml/2006/main">
          <a:off x="719788" y="387308"/>
          <a:ext cx="1800479" cy="3176464"/>
          <a:chOff x="0" y="-1"/>
          <a:chExt cx="2083642" cy="3119756"/>
        </a:xfrm>
      </cdr:grpSpPr>
      <cdr:sp macro="" textlink="">
        <cdr:nvSpPr>
          <cdr:cNvPr id="3" name="CasellaDiTesto 4"/>
          <cdr:cNvSpPr txBox="1"/>
        </cdr:nvSpPr>
        <cdr:spPr>
          <a:xfrm xmlns:a="http://schemas.openxmlformats.org/drawingml/2006/main">
            <a:off x="0" y="194116"/>
            <a:ext cx="989289" cy="274411"/>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u="sng">
                <a:latin typeface="Arial" pitchFamily="34" charset="0"/>
                <a:cs typeface="Arial" pitchFamily="34" charset="0"/>
              </a:rPr>
              <a:t>237.170</a:t>
            </a:r>
          </a:p>
        </cdr:txBody>
      </cdr:sp>
      <cdr:sp macro="" textlink="">
        <cdr:nvSpPr>
          <cdr:cNvPr id="4" name="CasellaDiTesto 5"/>
          <cdr:cNvSpPr txBox="1"/>
        </cdr:nvSpPr>
        <cdr:spPr>
          <a:xfrm xmlns:a="http://schemas.openxmlformats.org/drawingml/2006/main">
            <a:off x="1258130" y="179636"/>
            <a:ext cx="825512" cy="187895"/>
          </a:xfrm>
          <a:prstGeom xmlns:a="http://schemas.openxmlformats.org/drawingml/2006/main" prst="rect">
            <a:avLst/>
          </a:prstGeom>
          <a:solidFill xmlns:a="http://schemas.openxmlformats.org/drawingml/2006/main">
            <a:schemeClr val="lt1"/>
          </a:solidFill>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u="sng">
                <a:latin typeface="Arial" pitchFamily="34" charset="0"/>
                <a:cs typeface="Arial" pitchFamily="34" charset="0"/>
              </a:rPr>
              <a:t>249.162</a:t>
            </a:r>
          </a:p>
        </cdr:txBody>
      </cdr:sp>
      <cdr:sp macro="" textlink="">
        <cdr:nvSpPr>
          <cdr:cNvPr id="5" name="Mezza cornice 4"/>
          <cdr:cNvSpPr/>
        </cdr:nvSpPr>
        <cdr:spPr>
          <a:xfrm xmlns:a="http://schemas.openxmlformats.org/drawingml/2006/main" rot="12600000">
            <a:off x="830385" y="361779"/>
            <a:ext cx="382127" cy="99786"/>
          </a:xfrm>
          <a:prstGeom xmlns:a="http://schemas.openxmlformats.org/drawingml/2006/main" prst="halfFrame">
            <a:avLst/>
          </a:prstGeom>
          <a:solidFill xmlns:a="http://schemas.openxmlformats.org/drawingml/2006/main">
            <a:srgbClr val="B22222"/>
          </a:solidFill>
          <a:ln xmlns:a="http://schemas.openxmlformats.org/drawingml/2006/main">
            <a:solidFill>
              <a:srgbClr val="B22222"/>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6" name="CasellaDiTesto 7"/>
          <cdr:cNvSpPr txBox="1"/>
        </cdr:nvSpPr>
        <cdr:spPr>
          <a:xfrm xmlns:a="http://schemas.openxmlformats.org/drawingml/2006/main">
            <a:off x="740469" y="471533"/>
            <a:ext cx="613608"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-3,5</a:t>
            </a:r>
          </a:p>
        </cdr:txBody>
      </cdr:sp>
      <cdr:sp macro="" textlink="">
        <cdr:nvSpPr>
          <cdr:cNvPr id="7" name="Mezza cornice 6"/>
          <cdr:cNvSpPr/>
        </cdr:nvSpPr>
        <cdr:spPr>
          <a:xfrm xmlns:a="http://schemas.openxmlformats.org/drawingml/2006/main" rot="1800000">
            <a:off x="855691" y="715487"/>
            <a:ext cx="382127" cy="102904"/>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8" name="CasellaDiTesto 9"/>
          <cdr:cNvSpPr txBox="1"/>
        </cdr:nvSpPr>
        <cdr:spPr>
          <a:xfrm xmlns:a="http://schemas.openxmlformats.org/drawingml/2006/main">
            <a:off x="740469" y="734138"/>
            <a:ext cx="613608"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+1,3</a:t>
            </a:r>
          </a:p>
        </cdr:txBody>
      </cdr:sp>
      <cdr:sp macro="" textlink="">
        <cdr:nvSpPr>
          <cdr:cNvPr id="9" name="Mezza cornice 8"/>
          <cdr:cNvSpPr/>
        </cdr:nvSpPr>
        <cdr:spPr>
          <a:xfrm xmlns:a="http://schemas.openxmlformats.org/drawingml/2006/main" rot="1800000">
            <a:off x="861513" y="1048976"/>
            <a:ext cx="382127" cy="102904"/>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0" name="Mezza cornice 9"/>
          <cdr:cNvSpPr/>
        </cdr:nvSpPr>
        <cdr:spPr>
          <a:xfrm xmlns:a="http://schemas.openxmlformats.org/drawingml/2006/main" rot="1800000">
            <a:off x="857631" y="1391657"/>
            <a:ext cx="382127" cy="99786"/>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1" name="CasellaDiTesto 12"/>
          <cdr:cNvSpPr txBox="1"/>
        </cdr:nvSpPr>
        <cdr:spPr>
          <a:xfrm xmlns:a="http://schemas.openxmlformats.org/drawingml/2006/main">
            <a:off x="751077" y="1450070"/>
            <a:ext cx="613607"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+5,0</a:t>
            </a:r>
          </a:p>
        </cdr:txBody>
      </cdr:sp>
      <cdr:sp macro="" textlink="">
        <cdr:nvSpPr>
          <cdr:cNvPr id="12" name="Mezza cornice 11"/>
          <cdr:cNvSpPr/>
        </cdr:nvSpPr>
        <cdr:spPr>
          <a:xfrm xmlns:a="http://schemas.openxmlformats.org/drawingml/2006/main" rot="1800000">
            <a:off x="899780" y="1758948"/>
            <a:ext cx="382127" cy="99786"/>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3" name="CasellaDiTesto 14"/>
          <cdr:cNvSpPr txBox="1"/>
        </cdr:nvSpPr>
        <cdr:spPr>
          <a:xfrm xmlns:a="http://schemas.openxmlformats.org/drawingml/2006/main">
            <a:off x="744144" y="1786511"/>
            <a:ext cx="613608" cy="22763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+15,1</a:t>
            </a:r>
          </a:p>
        </cdr:txBody>
      </cdr:sp>
      <cdr:sp macro="" textlink="">
        <cdr:nvSpPr>
          <cdr:cNvPr id="14" name="Mezza cornice 13"/>
          <cdr:cNvSpPr/>
        </cdr:nvSpPr>
        <cdr:spPr>
          <a:xfrm xmlns:a="http://schemas.openxmlformats.org/drawingml/2006/main" rot="1800000">
            <a:off x="916419" y="2384001"/>
            <a:ext cx="382127" cy="102904"/>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5" name="CasellaDiTesto 16"/>
          <cdr:cNvSpPr txBox="1"/>
        </cdr:nvSpPr>
        <cdr:spPr>
          <a:xfrm xmlns:a="http://schemas.openxmlformats.org/drawingml/2006/main">
            <a:off x="786293" y="2427324"/>
            <a:ext cx="613607"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+6,3</a:t>
            </a:r>
          </a:p>
        </cdr:txBody>
      </cdr:sp>
      <cdr:sp macro="" textlink="">
        <cdr:nvSpPr>
          <cdr:cNvPr id="16" name="Mezza cornice 15"/>
          <cdr:cNvSpPr/>
        </cdr:nvSpPr>
        <cdr:spPr>
          <a:xfrm xmlns:a="http://schemas.openxmlformats.org/drawingml/2006/main" rot="1800000">
            <a:off x="916419" y="2857984"/>
            <a:ext cx="382127" cy="99786"/>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7" name="CasellaDiTesto 18"/>
          <cdr:cNvSpPr txBox="1"/>
        </cdr:nvSpPr>
        <cdr:spPr>
          <a:xfrm xmlns:a="http://schemas.openxmlformats.org/drawingml/2006/main">
            <a:off x="813747" y="2892119"/>
            <a:ext cx="613607" cy="227636"/>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900"/>
              <a:t>+2,2</a:t>
            </a:r>
            <a:endParaRPr lang="it-IT" sz="800">
              <a:latin typeface="Arial" pitchFamily="34" charset="0"/>
              <a:cs typeface="Arial" pitchFamily="34" charset="0"/>
            </a:endParaRPr>
          </a:p>
        </cdr:txBody>
      </cdr:sp>
      <cdr:sp macro="" textlink="">
        <cdr:nvSpPr>
          <cdr:cNvPr id="18" name="Mezza cornice 17"/>
          <cdr:cNvSpPr/>
        </cdr:nvSpPr>
        <cdr:spPr>
          <a:xfrm xmlns:a="http://schemas.openxmlformats.org/drawingml/2006/main" rot="1800000">
            <a:off x="850282" y="-1"/>
            <a:ext cx="382127" cy="99786"/>
          </a:xfrm>
          <a:prstGeom xmlns:a="http://schemas.openxmlformats.org/drawingml/2006/main" prst="halfFrame">
            <a:avLst/>
          </a:prstGeom>
          <a:solidFill xmlns:a="http://schemas.openxmlformats.org/drawingml/2006/main">
            <a:srgbClr val="08457E"/>
          </a:solidFill>
          <a:ln xmlns:a="http://schemas.openxmlformats.org/drawingml/2006/main">
            <a:solidFill>
              <a:srgbClr val="08457E"/>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t"/>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l"/>
            <a:endParaRPr lang="it-IT" sz="1100">
              <a:solidFill>
                <a:schemeClr val="tx1"/>
              </a:solidFill>
            </a:endParaRPr>
          </a:p>
        </cdr:txBody>
      </cdr:sp>
      <cdr:sp macro="" textlink="">
        <cdr:nvSpPr>
          <cdr:cNvPr id="19" name="CasellaDiTesto 20"/>
          <cdr:cNvSpPr txBox="1"/>
        </cdr:nvSpPr>
        <cdr:spPr>
          <a:xfrm xmlns:a="http://schemas.openxmlformats.org/drawingml/2006/main">
            <a:off x="720154" y="15259"/>
            <a:ext cx="613608"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+5,1</a:t>
            </a:r>
          </a:p>
        </cdr:txBody>
      </cdr:sp>
      <cdr:cxnSp macro="">
        <cdr:nvCxnSpPr>
          <cdr:cNvPr id="20" name="Connettore 1 19"/>
          <cdr:cNvCxnSpPr/>
        </cdr:nvCxnSpPr>
        <cdr:spPr>
          <a:xfrm xmlns:a="http://schemas.openxmlformats.org/drawingml/2006/main" flipV="1">
            <a:off x="739859" y="231701"/>
            <a:ext cx="593903" cy="137818"/>
          </a:xfrm>
          <a:prstGeom xmlns:a="http://schemas.openxmlformats.org/drawingml/2006/main" prst="line">
            <a:avLst/>
          </a:prstGeom>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sp macro="" textlink="">
        <cdr:nvSpPr>
          <cdr:cNvPr id="21" name="CasellaDiTesto 22"/>
          <cdr:cNvSpPr txBox="1"/>
        </cdr:nvSpPr>
        <cdr:spPr>
          <a:xfrm xmlns:a="http://schemas.openxmlformats.org/drawingml/2006/main">
            <a:off x="756900" y="1082442"/>
            <a:ext cx="613608" cy="230755"/>
          </a:xfrm>
          <a:prstGeom xmlns:a="http://schemas.openxmlformats.org/drawingml/2006/main" prst="rect">
            <a:avLst/>
          </a:prstGeom>
          <a:noFill xmlns:a="http://schemas.openxmlformats.org/drawingml/2006/main"/>
          <a:ln xmlns:a="http://schemas.openxmlformats.org/drawingml/2006/main" w="9525" cmpd="sng">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t"/>
          <a:lstStyle xmlns:a="http://schemas.openxmlformats.org/drawingml/2006/main">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xmlns:a="http://schemas.openxmlformats.org/drawingml/2006/main">
            <a:r>
              <a:rPr lang="it-IT" sz="800">
                <a:latin typeface="Arial" pitchFamily="34" charset="0"/>
                <a:cs typeface="Arial" pitchFamily="34" charset="0"/>
              </a:rPr>
              <a:t>+5,7</a:t>
            </a:r>
          </a:p>
        </cdr:txBody>
      </cdr:sp>
    </cdr:grpSp>
  </cdr:relSizeAnchor>
</c:userShapes>
</file>

<file path=ppt/drawings/drawing3.xml><?xml version="1.0" encoding="utf-8"?>
<c:userShapes xmlns:c="http://schemas.openxmlformats.org/drawingml/2006/chart">
  <cdr:relSizeAnchor xmlns:cdr="http://schemas.openxmlformats.org/drawingml/2006/chartDrawing">
    <cdr:from>
      <cdr:x>0.66038</cdr:x>
      <cdr:y>0.20369</cdr:y>
    </cdr:from>
    <cdr:to>
      <cdr:x>1</cdr:x>
      <cdr:y>0.44442</cdr:y>
    </cdr:to>
    <cdr:sp macro="" textlink="">
      <cdr:nvSpPr>
        <cdr:cNvPr id="2" name="Ovale 1"/>
        <cdr:cNvSpPr/>
      </cdr:nvSpPr>
      <cdr:spPr bwMode="auto">
        <a:xfrm xmlns:a="http://schemas.openxmlformats.org/drawingml/2006/main">
          <a:off x="2520280" y="792088"/>
          <a:ext cx="1296144" cy="936104"/>
        </a:xfrm>
        <a:prstGeom xmlns:a="http://schemas.openxmlformats.org/drawingml/2006/main" prst="ellipse">
          <a:avLst/>
        </a:prstGeom>
        <a:noFill xmlns:a="http://schemas.openxmlformats.org/drawingml/2006/main"/>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it-IT"/>
        </a:p>
      </cdr:txBody>
    </cdr:sp>
  </cdr:relSizeAnchor>
</c:userShapes>
</file>

<file path=ppt/drawings/drawing4.xml><?xml version="1.0" encoding="utf-8"?>
<c:userShapes xmlns:c="http://schemas.openxmlformats.org/drawingml/2006/chart">
  <cdr:relSizeAnchor xmlns:cdr="http://schemas.openxmlformats.org/drawingml/2006/chartDrawing">
    <cdr:from>
      <cdr:x>0.54933</cdr:x>
      <cdr:y>0.23076</cdr:y>
    </cdr:from>
    <cdr:to>
      <cdr:x>0.91421</cdr:x>
      <cdr:y>0.43267</cdr:y>
    </cdr:to>
    <cdr:sp macro="" textlink="">
      <cdr:nvSpPr>
        <cdr:cNvPr id="2" name="Ovale 1"/>
        <cdr:cNvSpPr/>
      </cdr:nvSpPr>
      <cdr:spPr bwMode="auto">
        <a:xfrm xmlns:a="http://schemas.openxmlformats.org/drawingml/2006/main">
          <a:off x="1734528" y="864096"/>
          <a:ext cx="1152128" cy="756084"/>
        </a:xfrm>
        <a:prstGeom xmlns:a="http://schemas.openxmlformats.org/drawingml/2006/main" prst="ellipse">
          <a:avLst/>
        </a:prstGeom>
        <a:noFill xmlns:a="http://schemas.openxmlformats.org/drawingml/2006/main"/>
        <a:ln xmlns:a="http://schemas.openxmlformats.org/drawingml/2006/main" w="19050" cap="flat" cmpd="sng" algn="ctr">
          <a:solidFill>
            <a:srgbClr val="00B05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it-IT"/>
        </a:p>
      </cdr:txBody>
    </cdr:sp>
  </cdr:relSizeAnchor>
  <cdr:relSizeAnchor xmlns:cdr="http://schemas.openxmlformats.org/drawingml/2006/chartDrawing">
    <cdr:from>
      <cdr:x>0.59494</cdr:x>
      <cdr:y>0.53843</cdr:y>
    </cdr:from>
    <cdr:to>
      <cdr:x>1</cdr:x>
      <cdr:y>0.74996</cdr:y>
    </cdr:to>
    <cdr:sp macro="" textlink="">
      <cdr:nvSpPr>
        <cdr:cNvPr id="3" name="Ovale 2"/>
        <cdr:cNvSpPr/>
      </cdr:nvSpPr>
      <cdr:spPr bwMode="auto">
        <a:xfrm xmlns:a="http://schemas.openxmlformats.org/drawingml/2006/main">
          <a:off x="1878544" y="2016224"/>
          <a:ext cx="1278994" cy="792088"/>
        </a:xfrm>
        <a:prstGeom xmlns:a="http://schemas.openxmlformats.org/drawingml/2006/main" prst="ellipse">
          <a:avLst/>
        </a:prstGeom>
        <a:noFill xmlns:a="http://schemas.openxmlformats.org/drawingml/2006/main"/>
        <a:ln xmlns:a="http://schemas.openxmlformats.org/drawingml/2006/main" w="19050" cap="flat" cmpd="sng" algn="ctr">
          <a:solidFill>
            <a:srgbClr val="00B05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a:p>
      </cdr:txBody>
    </cdr:sp>
  </cdr:relSizeAnchor>
  <cdr:relSizeAnchor xmlns:cdr="http://schemas.openxmlformats.org/drawingml/2006/chartDrawing">
    <cdr:from>
      <cdr:x>0.4353</cdr:x>
      <cdr:y>0</cdr:y>
    </cdr:from>
    <cdr:to>
      <cdr:x>0.70897</cdr:x>
      <cdr:y>0.23076</cdr:y>
    </cdr:to>
    <cdr:sp macro="" textlink="">
      <cdr:nvSpPr>
        <cdr:cNvPr id="4" name="Ovale 3"/>
        <cdr:cNvSpPr/>
      </cdr:nvSpPr>
      <cdr:spPr bwMode="auto">
        <a:xfrm xmlns:a="http://schemas.openxmlformats.org/drawingml/2006/main">
          <a:off x="1374488" y="0"/>
          <a:ext cx="864096" cy="864096"/>
        </a:xfrm>
        <a:prstGeom xmlns:a="http://schemas.openxmlformats.org/drawingml/2006/main" prst="ellipse">
          <a:avLst/>
        </a:prstGeom>
        <a:noFill xmlns:a="http://schemas.openxmlformats.org/drawingml/2006/main"/>
        <a:ln xmlns:a="http://schemas.openxmlformats.org/drawingml/2006/main" w="19050" cap="flat" cmpd="sng" algn="ctr">
          <a:solidFill>
            <a:srgbClr val="FF000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a:p>
      </cdr:txBody>
    </cdr:sp>
  </cdr:relSizeAnchor>
  <cdr:relSizeAnchor xmlns:cdr="http://schemas.openxmlformats.org/drawingml/2006/chartDrawing">
    <cdr:from>
      <cdr:x>0.38969</cdr:x>
      <cdr:y>0.43267</cdr:y>
    </cdr:from>
    <cdr:to>
      <cdr:x>0.8686</cdr:x>
      <cdr:y>0.55766</cdr:y>
    </cdr:to>
    <cdr:sp macro="" textlink="">
      <cdr:nvSpPr>
        <cdr:cNvPr id="5" name="Ovale 4"/>
        <cdr:cNvSpPr/>
      </cdr:nvSpPr>
      <cdr:spPr bwMode="auto">
        <a:xfrm xmlns:a="http://schemas.openxmlformats.org/drawingml/2006/main">
          <a:off x="1230472" y="1620180"/>
          <a:ext cx="1512168" cy="468052"/>
        </a:xfrm>
        <a:prstGeom xmlns:a="http://schemas.openxmlformats.org/drawingml/2006/main" prst="ellipse">
          <a:avLst/>
        </a:prstGeom>
        <a:noFill xmlns:a="http://schemas.openxmlformats.org/drawingml/2006/main"/>
        <a:ln xmlns:a="http://schemas.openxmlformats.org/drawingml/2006/main" w="19050" cap="flat" cmpd="sng" algn="ctr">
          <a:solidFill>
            <a:srgbClr val="FFC00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a:p>
      </cdr:txBody>
    </cdr:sp>
  </cdr:relSizeAnchor>
</c:userShapes>
</file>

<file path=ppt/drawings/drawing5.xml><?xml version="1.0" encoding="utf-8"?>
<c:userShapes xmlns:c="http://schemas.openxmlformats.org/drawingml/2006/chart">
  <cdr:relSizeAnchor xmlns:cdr="http://schemas.openxmlformats.org/drawingml/2006/chartDrawing">
    <cdr:from>
      <cdr:x>0.04375</cdr:x>
      <cdr:y>0.80651</cdr:y>
    </cdr:from>
    <cdr:to>
      <cdr:x>0.4</cdr:x>
      <cdr:y>0.98801</cdr:y>
    </cdr:to>
    <cdr:sp macro="" textlink="">
      <cdr:nvSpPr>
        <cdr:cNvPr id="2" name="CasellaDiTesto 1"/>
        <cdr:cNvSpPr txBox="1"/>
      </cdr:nvSpPr>
      <cdr:spPr>
        <a:xfrm xmlns:a="http://schemas.openxmlformats.org/drawingml/2006/main">
          <a:off x="200024" y="2243137"/>
          <a:ext cx="1628775" cy="50482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it-IT" sz="1100"/>
            <a:t>Umbria: anello esterno</a:t>
          </a:r>
        </a:p>
        <a:p xmlns:a="http://schemas.openxmlformats.org/drawingml/2006/main">
          <a:r>
            <a:rPr lang="it-IT" sz="1100"/>
            <a:t>Italia: anello interno</a:t>
          </a:r>
        </a:p>
      </cdr:txBody>
    </cdr:sp>
  </cdr:relSizeAnchor>
</c:userShapes>
</file>

<file path=ppt/drawings/drawing6.xml><?xml version="1.0" encoding="utf-8"?>
<c:userShapes xmlns:c="http://schemas.openxmlformats.org/drawingml/2006/chart">
  <cdr:relSizeAnchor xmlns:cdr="http://schemas.openxmlformats.org/drawingml/2006/chartDrawing">
    <cdr:from>
      <cdr:x>0.00909</cdr:x>
      <cdr:y>0.8657</cdr:y>
    </cdr:from>
    <cdr:to>
      <cdr:x>0.4431</cdr:x>
      <cdr:y>0.9814</cdr:y>
    </cdr:to>
    <cdr:sp macro="" textlink="">
      <cdr:nvSpPr>
        <cdr:cNvPr id="2" name="CasellaDiTesto 1"/>
        <cdr:cNvSpPr txBox="1"/>
      </cdr:nvSpPr>
      <cdr:spPr>
        <a:xfrm xmlns:a="http://schemas.openxmlformats.org/drawingml/2006/main">
          <a:off x="42549" y="3940770"/>
          <a:ext cx="2031553" cy="52668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it-IT" sz="1200" b="1" dirty="0"/>
            <a:t>Umbria: </a:t>
          </a:r>
          <a:r>
            <a:rPr lang="it-IT" sz="1200" b="1" dirty="0" smtClean="0"/>
            <a:t>anello esterno</a:t>
          </a:r>
          <a:endParaRPr lang="it-IT" sz="1200" b="1" dirty="0"/>
        </a:p>
        <a:p xmlns:a="http://schemas.openxmlformats.org/drawingml/2006/main">
          <a:r>
            <a:rPr lang="it-IT" sz="1200" b="1" dirty="0"/>
            <a:t>Italia: </a:t>
          </a:r>
          <a:r>
            <a:rPr lang="it-IT" sz="1200" b="1" dirty="0" smtClean="0"/>
            <a:t>anello interno</a:t>
          </a:r>
          <a:endParaRPr lang="it-IT" sz="1200" b="1" dirty="0"/>
        </a:p>
      </cdr:txBody>
    </cdr:sp>
  </cdr:relSizeAnchor>
</c:userShapes>
</file>

<file path=ppt/drawings/drawing7.xml><?xml version="1.0" encoding="utf-8"?>
<c:userShapes xmlns:c="http://schemas.openxmlformats.org/drawingml/2006/chart">
  <cdr:relSizeAnchor xmlns:cdr="http://schemas.openxmlformats.org/drawingml/2006/chartDrawing">
    <cdr:from>
      <cdr:x>0.04473</cdr:x>
      <cdr:y>0.8566</cdr:y>
    </cdr:from>
    <cdr:to>
      <cdr:x>0.40415</cdr:x>
      <cdr:y>0.99245</cdr:y>
    </cdr:to>
    <cdr:sp macro="" textlink="">
      <cdr:nvSpPr>
        <cdr:cNvPr id="2" name="CasellaDiTesto 1"/>
        <cdr:cNvSpPr txBox="1"/>
      </cdr:nvSpPr>
      <cdr:spPr>
        <a:xfrm xmlns:a="http://schemas.openxmlformats.org/drawingml/2006/main">
          <a:off x="266699" y="3243265"/>
          <a:ext cx="2143125" cy="514350"/>
        </a:xfrm>
        <a:prstGeom xmlns:a="http://schemas.openxmlformats.org/drawingml/2006/main" prst="rect">
          <a:avLst/>
        </a:prstGeom>
      </cdr:spPr>
      <cdr:txBody>
        <a:bodyPr xmlns:a="http://schemas.openxmlformats.org/drawingml/2006/main" vertOverflow="clip" wrap="square" rtlCol="0" anchor="b"/>
        <a:lstStyle xmlns:a="http://schemas.openxmlformats.org/drawingml/2006/main"/>
        <a:p xmlns:a="http://schemas.openxmlformats.org/drawingml/2006/main">
          <a:r>
            <a:rPr lang="it-IT" sz="1200" dirty="0"/>
            <a:t>Volontari: </a:t>
          </a:r>
          <a:r>
            <a:rPr lang="it-IT" sz="1200" dirty="0" smtClean="0"/>
            <a:t>anello </a:t>
          </a:r>
          <a:r>
            <a:rPr lang="it-IT" sz="1200" dirty="0"/>
            <a:t>esterno</a:t>
          </a:r>
        </a:p>
        <a:p xmlns:a="http://schemas.openxmlformats.org/drawingml/2006/main">
          <a:r>
            <a:rPr lang="it-IT" sz="1200" dirty="0"/>
            <a:t>Retribuiti: </a:t>
          </a:r>
          <a:r>
            <a:rPr lang="it-IT" sz="1200" dirty="0" smtClean="0"/>
            <a:t>anello </a:t>
          </a:r>
          <a:r>
            <a:rPr lang="it-IT" sz="1200" dirty="0"/>
            <a:t>interno</a:t>
          </a:r>
        </a:p>
      </cdr:txBody>
    </cdr:sp>
  </cdr:relSizeAnchor>
  <cdr:relSizeAnchor xmlns:cdr="http://schemas.openxmlformats.org/drawingml/2006/chartDrawing">
    <cdr:from>
      <cdr:x>0.03947</cdr:x>
      <cdr:y>0.05384</cdr:y>
    </cdr:from>
    <cdr:to>
      <cdr:x>0.53946</cdr:x>
      <cdr:y>0.18433</cdr:y>
    </cdr:to>
    <cdr:sp macro="" textlink="">
      <cdr:nvSpPr>
        <cdr:cNvPr id="3" name="CasellaDiTesto 2"/>
        <cdr:cNvSpPr txBox="1"/>
      </cdr:nvSpPr>
      <cdr:spPr>
        <a:xfrm xmlns:a="http://schemas.openxmlformats.org/drawingml/2006/main">
          <a:off x="216024" y="237705"/>
          <a:ext cx="2736304" cy="57606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sz="1100" dirty="0"/>
        </a:p>
      </cdr:txBody>
    </cdr:sp>
  </cdr:relSizeAnchor>
  <cdr:relSizeAnchor xmlns:cdr="http://schemas.openxmlformats.org/drawingml/2006/chartDrawing">
    <cdr:from>
      <cdr:x>0.11948</cdr:x>
      <cdr:y>0.03753</cdr:y>
    </cdr:from>
    <cdr:to>
      <cdr:x>0.59209</cdr:x>
      <cdr:y>0.16802</cdr:y>
    </cdr:to>
    <cdr:sp macro="" textlink="">
      <cdr:nvSpPr>
        <cdr:cNvPr id="5" name="CasellaDiTesto 4"/>
        <cdr:cNvSpPr txBox="1"/>
      </cdr:nvSpPr>
      <cdr:spPr>
        <a:xfrm xmlns:a="http://schemas.openxmlformats.org/drawingml/2006/main">
          <a:off x="653876" y="165697"/>
          <a:ext cx="2586484" cy="576064"/>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sz="1100" dirty="0"/>
        </a:p>
      </cdr:txBody>
    </cdr:sp>
  </cdr:relSizeAnchor>
  <cdr:relSizeAnchor xmlns:cdr="http://schemas.openxmlformats.org/drawingml/2006/chartDrawing">
    <cdr:from>
      <cdr:x>0.02632</cdr:x>
      <cdr:y>0.00491</cdr:y>
    </cdr:from>
    <cdr:to>
      <cdr:x>0.64472</cdr:x>
      <cdr:y>0.18433</cdr:y>
    </cdr:to>
    <cdr:sp macro="" textlink="">
      <cdr:nvSpPr>
        <cdr:cNvPr id="6" name="CasellaDiTesto 5"/>
        <cdr:cNvSpPr txBox="1"/>
      </cdr:nvSpPr>
      <cdr:spPr>
        <a:xfrm xmlns:a="http://schemas.openxmlformats.org/drawingml/2006/main">
          <a:off x="144016" y="21681"/>
          <a:ext cx="3384376" cy="7920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it-IT" sz="1400" b="1" dirty="0" smtClean="0">
              <a:solidFill>
                <a:srgbClr val="CC0000"/>
              </a:solidFill>
              <a:latin typeface="Arial Narrow" panose="020B0606020202030204" pitchFamily="34" charset="0"/>
            </a:rPr>
            <a:t>Lavoro volontario e retribuito  nelle UL delle istituzioni non profit  per settori di attività</a:t>
          </a:r>
          <a:endParaRPr lang="it-IT" sz="1400" b="1" dirty="0">
            <a:solidFill>
              <a:srgbClr val="CC0000"/>
            </a:solidFill>
            <a:latin typeface="Arial Narrow" panose="020B0606020202030204" pitchFamily="34" charset="0"/>
          </a:endParaRPr>
        </a:p>
      </cdr:txBody>
    </cdr:sp>
  </cdr:relSizeAnchor>
</c:userShapes>
</file>

<file path=ppt/drawings/drawing8.xml><?xml version="1.0" encoding="utf-8"?>
<c:userShapes xmlns:c="http://schemas.openxmlformats.org/drawingml/2006/chart">
  <cdr:relSizeAnchor xmlns:cdr="http://schemas.openxmlformats.org/drawingml/2006/chartDrawing">
    <cdr:from>
      <cdr:x>0.01434</cdr:x>
      <cdr:y>0.071</cdr:y>
    </cdr:from>
    <cdr:to>
      <cdr:x>0.04276</cdr:x>
      <cdr:y>0.6085</cdr:y>
    </cdr:to>
    <cdr:sp macro="" textlink="">
      <cdr:nvSpPr>
        <cdr:cNvPr id="13" name="CasellaDiTesto 12"/>
        <cdr:cNvSpPr txBox="1"/>
      </cdr:nvSpPr>
      <cdr:spPr>
        <a:xfrm xmlns:a="http://schemas.openxmlformats.org/drawingml/2006/main">
          <a:off x="114300" y="328614"/>
          <a:ext cx="228600" cy="2419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a:p>
      </cdr:txBody>
    </cdr:sp>
  </cdr:relSizeAnchor>
  <cdr:relSizeAnchor xmlns:cdr="http://schemas.openxmlformats.org/drawingml/2006/chartDrawing">
    <cdr:from>
      <cdr:x>0.01434</cdr:x>
      <cdr:y>0.071</cdr:y>
    </cdr:from>
    <cdr:to>
      <cdr:x>0.04276</cdr:x>
      <cdr:y>0.6085</cdr:y>
    </cdr:to>
    <cdr:sp macro="" textlink="">
      <cdr:nvSpPr>
        <cdr:cNvPr id="26" name="CasellaDiTesto 12"/>
        <cdr:cNvSpPr txBox="1"/>
      </cdr:nvSpPr>
      <cdr:spPr>
        <a:xfrm xmlns:a="http://schemas.openxmlformats.org/drawingml/2006/main">
          <a:off x="114300" y="328614"/>
          <a:ext cx="228600" cy="2419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a:p>
      </cdr:txBody>
    </cdr:sp>
  </cdr:relSizeAnchor>
  <cdr:relSizeAnchor xmlns:cdr="http://schemas.openxmlformats.org/drawingml/2006/chartDrawing">
    <cdr:from>
      <cdr:x>0.04182</cdr:x>
      <cdr:y>0.80006</cdr:y>
    </cdr:from>
    <cdr:to>
      <cdr:x>0.09416</cdr:x>
      <cdr:y>0.87324</cdr:y>
    </cdr:to>
    <cdr:sp macro="" textlink="">
      <cdr:nvSpPr>
        <cdr:cNvPr id="6151" name="CasellaDiTesto 9"/>
        <cdr:cNvSpPr txBox="1">
          <a:spLocks xmlns:a="http://schemas.openxmlformats.org/drawingml/2006/main" noChangeArrowheads="1"/>
        </cdr:cNvSpPr>
      </cdr:nvSpPr>
      <cdr:spPr bwMode="auto">
        <a:xfrm xmlns:a="http://schemas.openxmlformats.org/drawingml/2006/main">
          <a:off x="320662" y="3630571"/>
          <a:ext cx="397298" cy="331789"/>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Altre attività</a:t>
          </a:r>
        </a:p>
      </cdr:txBody>
    </cdr:sp>
  </cdr:relSizeAnchor>
  <cdr:relSizeAnchor xmlns:cdr="http://schemas.openxmlformats.org/drawingml/2006/chartDrawing">
    <cdr:from>
      <cdr:x>0.01434</cdr:x>
      <cdr:y>0.071</cdr:y>
    </cdr:from>
    <cdr:to>
      <cdr:x>0.04276</cdr:x>
      <cdr:y>0.6085</cdr:y>
    </cdr:to>
    <cdr:sp macro="" textlink="">
      <cdr:nvSpPr>
        <cdr:cNvPr id="39" name="CasellaDiTesto 12"/>
        <cdr:cNvSpPr txBox="1"/>
      </cdr:nvSpPr>
      <cdr:spPr>
        <a:xfrm xmlns:a="http://schemas.openxmlformats.org/drawingml/2006/main">
          <a:off x="114300" y="328614"/>
          <a:ext cx="228600" cy="2419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a:p>
      </cdr:txBody>
    </cdr:sp>
  </cdr:relSizeAnchor>
  <cdr:relSizeAnchor xmlns:cdr="http://schemas.openxmlformats.org/drawingml/2006/chartDrawing">
    <cdr:from>
      <cdr:x>0.49037</cdr:x>
      <cdr:y>0.47504</cdr:y>
    </cdr:from>
    <cdr:to>
      <cdr:x>0.59233</cdr:x>
      <cdr:y>0.53989</cdr:y>
    </cdr:to>
    <cdr:sp macro="" textlink="">
      <cdr:nvSpPr>
        <cdr:cNvPr id="6155" name="CasellaDiTesto 1"/>
        <cdr:cNvSpPr txBox="1">
          <a:spLocks xmlns:a="http://schemas.openxmlformats.org/drawingml/2006/main" noChangeArrowheads="1"/>
        </cdr:cNvSpPr>
      </cdr:nvSpPr>
      <cdr:spPr bwMode="auto">
        <a:xfrm xmlns:a="http://schemas.openxmlformats.org/drawingml/2006/main">
          <a:off x="3725800" y="2156939"/>
          <a:ext cx="773980" cy="294061"/>
        </a:xfrm>
        <a:prstGeom xmlns:a="http://schemas.openxmlformats.org/drawingml/2006/main" prst="rect">
          <a:avLst/>
        </a:prstGeom>
        <a:noFill xmlns:a="http://schemas.openxmlformats.org/drawingml/2006/main"/>
        <a:ln xmlns:a="http://schemas.openxmlformats.org/drawingml/2006/main" w="9525">
          <a:solidFill>
            <a:srgbClr val="BFBFBF"/>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Cultura, sport e ricreazione</a:t>
          </a:r>
        </a:p>
      </cdr:txBody>
    </cdr:sp>
  </cdr:relSizeAnchor>
  <cdr:relSizeAnchor xmlns:cdr="http://schemas.openxmlformats.org/drawingml/2006/chartDrawing">
    <cdr:from>
      <cdr:x>0.21191</cdr:x>
      <cdr:y>0.65615</cdr:y>
    </cdr:from>
    <cdr:to>
      <cdr:x>0.29412</cdr:x>
      <cdr:y>0.72762</cdr:y>
    </cdr:to>
    <cdr:sp macro="" textlink="">
      <cdr:nvSpPr>
        <cdr:cNvPr id="6156" name="CasellaDiTesto 2"/>
        <cdr:cNvSpPr txBox="1">
          <a:spLocks xmlns:a="http://schemas.openxmlformats.org/drawingml/2006/main" noChangeArrowheads="1"/>
        </cdr:cNvSpPr>
      </cdr:nvSpPr>
      <cdr:spPr bwMode="auto">
        <a:xfrm xmlns:a="http://schemas.openxmlformats.org/drawingml/2006/main">
          <a:off x="1611878" y="2978090"/>
          <a:ext cx="624057" cy="324021"/>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Assistenza sociale</a:t>
          </a:r>
        </a:p>
      </cdr:txBody>
    </cdr:sp>
  </cdr:relSizeAnchor>
  <cdr:relSizeAnchor xmlns:cdr="http://schemas.openxmlformats.org/drawingml/2006/chartDrawing">
    <cdr:from>
      <cdr:x>0.88683</cdr:x>
      <cdr:y>0.33969</cdr:y>
    </cdr:from>
    <cdr:to>
      <cdr:x>0.96904</cdr:x>
      <cdr:y>0.37738</cdr:y>
    </cdr:to>
    <cdr:sp macro="" textlink="">
      <cdr:nvSpPr>
        <cdr:cNvPr id="6157" name="CasellaDiTesto 3"/>
        <cdr:cNvSpPr txBox="1">
          <a:spLocks xmlns:a="http://schemas.openxmlformats.org/drawingml/2006/main" noChangeArrowheads="1"/>
        </cdr:cNvSpPr>
      </cdr:nvSpPr>
      <cdr:spPr bwMode="auto">
        <a:xfrm xmlns:a="http://schemas.openxmlformats.org/drawingml/2006/main">
          <a:off x="6735514" y="1543296"/>
          <a:ext cx="624057" cy="170888"/>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Ambiente</a:t>
          </a:r>
        </a:p>
      </cdr:txBody>
    </cdr:sp>
  </cdr:relSizeAnchor>
  <cdr:relSizeAnchor xmlns:cdr="http://schemas.openxmlformats.org/drawingml/2006/chartDrawing">
    <cdr:from>
      <cdr:x>0.16032</cdr:x>
      <cdr:y>0.57367</cdr:y>
    </cdr:from>
    <cdr:to>
      <cdr:x>0.22771</cdr:x>
      <cdr:y>0.63755</cdr:y>
    </cdr:to>
    <cdr:sp macro="" textlink="">
      <cdr:nvSpPr>
        <cdr:cNvPr id="6158" name="CasellaDiTesto 4"/>
        <cdr:cNvSpPr txBox="1">
          <a:spLocks xmlns:a="http://schemas.openxmlformats.org/drawingml/2006/main" noChangeArrowheads="1"/>
        </cdr:cNvSpPr>
      </cdr:nvSpPr>
      <cdr:spPr bwMode="auto">
        <a:xfrm xmlns:a="http://schemas.openxmlformats.org/drawingml/2006/main">
          <a:off x="1220203" y="2604133"/>
          <a:ext cx="511614" cy="289622"/>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Relazioni sindacali</a:t>
          </a:r>
        </a:p>
      </cdr:txBody>
    </cdr:sp>
  </cdr:relSizeAnchor>
  <cdr:relSizeAnchor xmlns:cdr="http://schemas.openxmlformats.org/drawingml/2006/chartDrawing">
    <cdr:from>
      <cdr:x>0.32399</cdr:x>
      <cdr:y>0.63755</cdr:y>
    </cdr:from>
    <cdr:to>
      <cdr:x>0.37731</cdr:x>
      <cdr:y>0.68527</cdr:y>
    </cdr:to>
    <cdr:sp macro="" textlink="">
      <cdr:nvSpPr>
        <cdr:cNvPr id="6159" name="CasellaDiTesto 5"/>
        <cdr:cNvSpPr txBox="1">
          <a:spLocks xmlns:a="http://schemas.openxmlformats.org/drawingml/2006/main" noChangeArrowheads="1"/>
        </cdr:cNvSpPr>
      </cdr:nvSpPr>
      <cdr:spPr bwMode="auto">
        <a:xfrm xmlns:a="http://schemas.openxmlformats.org/drawingml/2006/main">
          <a:off x="2462694" y="2893755"/>
          <a:ext cx="404794" cy="216385"/>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Sanità</a:t>
          </a:r>
        </a:p>
      </cdr:txBody>
    </cdr:sp>
  </cdr:relSizeAnchor>
  <cdr:relSizeAnchor xmlns:cdr="http://schemas.openxmlformats.org/drawingml/2006/chartDrawing">
    <cdr:from>
      <cdr:x>0.87276</cdr:x>
      <cdr:y>0.01246</cdr:y>
    </cdr:from>
    <cdr:to>
      <cdr:x>0.98459</cdr:x>
      <cdr:y>0.12651</cdr:y>
    </cdr:to>
    <cdr:sp macro="" textlink="">
      <cdr:nvSpPr>
        <cdr:cNvPr id="6160" name="CasellaDiTesto 6"/>
        <cdr:cNvSpPr txBox="1">
          <a:spLocks xmlns:a="http://schemas.openxmlformats.org/drawingml/2006/main" noChangeArrowheads="1"/>
        </cdr:cNvSpPr>
      </cdr:nvSpPr>
      <cdr:spPr bwMode="auto">
        <a:xfrm xmlns:a="http://schemas.openxmlformats.org/drawingml/2006/main">
          <a:off x="6628694" y="59677"/>
          <a:ext cx="848941" cy="517103"/>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Filantropia e promozione del volontariato</a:t>
          </a:r>
        </a:p>
      </cdr:txBody>
    </cdr:sp>
  </cdr:relSizeAnchor>
  <cdr:relSizeAnchor xmlns:cdr="http://schemas.openxmlformats.org/drawingml/2006/chartDrawing">
    <cdr:from>
      <cdr:x>0.19586</cdr:x>
      <cdr:y>0.3906</cdr:y>
    </cdr:from>
    <cdr:to>
      <cdr:x>0.27535</cdr:x>
      <cdr:y>0.46182</cdr:y>
    </cdr:to>
    <cdr:sp macro="" textlink="">
      <cdr:nvSpPr>
        <cdr:cNvPr id="6161" name="CasellaDiTesto 7"/>
        <cdr:cNvSpPr txBox="1">
          <a:spLocks xmlns:a="http://schemas.openxmlformats.org/drawingml/2006/main" noChangeArrowheads="1"/>
        </cdr:cNvSpPr>
      </cdr:nvSpPr>
      <cdr:spPr bwMode="auto">
        <a:xfrm xmlns:a="http://schemas.openxmlformats.org/drawingml/2006/main">
          <a:off x="1490066" y="1774106"/>
          <a:ext cx="603442" cy="322912"/>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Istruzione e Ricerca</a:t>
          </a:r>
        </a:p>
      </cdr:txBody>
    </cdr:sp>
  </cdr:relSizeAnchor>
  <cdr:relSizeAnchor xmlns:cdr="http://schemas.openxmlformats.org/drawingml/2006/chartDrawing">
    <cdr:from>
      <cdr:x>0.05022</cdr:x>
      <cdr:y>0.63755</cdr:y>
    </cdr:from>
    <cdr:to>
      <cdr:x>0.12106</cdr:x>
      <cdr:y>0.6816</cdr:y>
    </cdr:to>
    <cdr:sp macro="" textlink="">
      <cdr:nvSpPr>
        <cdr:cNvPr id="6162" name="CasellaDiTesto 8"/>
        <cdr:cNvSpPr txBox="1">
          <a:spLocks xmlns:a="http://schemas.openxmlformats.org/drawingml/2006/main" noChangeArrowheads="1"/>
        </cdr:cNvSpPr>
      </cdr:nvSpPr>
      <cdr:spPr bwMode="auto">
        <a:xfrm xmlns:a="http://schemas.openxmlformats.org/drawingml/2006/main">
          <a:off x="380763" y="2884515"/>
          <a:ext cx="537102" cy="199299"/>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Religione</a:t>
          </a:r>
        </a:p>
      </cdr:txBody>
    </cdr:sp>
  </cdr:relSizeAnchor>
  <cdr:relSizeAnchor xmlns:cdr="http://schemas.openxmlformats.org/drawingml/2006/chartDrawing">
    <cdr:from>
      <cdr:x>0.28745</cdr:x>
      <cdr:y>0.45154</cdr:y>
    </cdr:from>
    <cdr:to>
      <cdr:x>0.34917</cdr:x>
      <cdr:y>0.59521</cdr:y>
    </cdr:to>
    <cdr:sp macro="" textlink="">
      <cdr:nvSpPr>
        <cdr:cNvPr id="6163" name="CasellaDiTesto 10"/>
        <cdr:cNvSpPr txBox="1">
          <a:spLocks xmlns:a="http://schemas.openxmlformats.org/drawingml/2006/main" noChangeArrowheads="1"/>
        </cdr:cNvSpPr>
      </cdr:nvSpPr>
      <cdr:spPr bwMode="auto">
        <a:xfrm xmlns:a="http://schemas.openxmlformats.org/drawingml/2006/main">
          <a:off x="2185336" y="2050412"/>
          <a:ext cx="468511" cy="651372"/>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Tutela dei  diritti e attività politica</a:t>
          </a:r>
        </a:p>
      </cdr:txBody>
    </cdr:sp>
  </cdr:relSizeAnchor>
  <cdr:relSizeAnchor xmlns:cdr="http://schemas.openxmlformats.org/drawingml/2006/chartDrawing">
    <cdr:from>
      <cdr:x>0.01434</cdr:x>
      <cdr:y>0.071</cdr:y>
    </cdr:from>
    <cdr:to>
      <cdr:x>0.04276</cdr:x>
      <cdr:y>0.6085</cdr:y>
    </cdr:to>
    <cdr:sp macro="" textlink="">
      <cdr:nvSpPr>
        <cdr:cNvPr id="52" name="CasellaDiTesto 12"/>
        <cdr:cNvSpPr txBox="1"/>
      </cdr:nvSpPr>
      <cdr:spPr>
        <a:xfrm xmlns:a="http://schemas.openxmlformats.org/drawingml/2006/main">
          <a:off x="114300" y="328614"/>
          <a:ext cx="228600" cy="24193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it-IT"/>
        </a:p>
      </cdr:txBody>
    </cdr:sp>
  </cdr:relSizeAnchor>
  <cdr:relSizeAnchor xmlns:cdr="http://schemas.openxmlformats.org/drawingml/2006/chartDrawing">
    <cdr:from>
      <cdr:x>0.52123</cdr:x>
      <cdr:y>0.56975</cdr:y>
    </cdr:from>
    <cdr:to>
      <cdr:x>0.64738</cdr:x>
      <cdr:y>0.66937</cdr:y>
    </cdr:to>
    <cdr:sp macro="" textlink="">
      <cdr:nvSpPr>
        <cdr:cNvPr id="6167" name="CasellaDiTesto 1"/>
        <cdr:cNvSpPr txBox="1">
          <a:spLocks xmlns:a="http://schemas.openxmlformats.org/drawingml/2006/main" noChangeArrowheads="1"/>
        </cdr:cNvSpPr>
      </cdr:nvSpPr>
      <cdr:spPr bwMode="auto">
        <a:xfrm xmlns:a="http://schemas.openxmlformats.org/drawingml/2006/main">
          <a:off x="3960055" y="2586379"/>
          <a:ext cx="957637" cy="451632"/>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Sviluppo economico e coesione sociale</a:t>
          </a:r>
        </a:p>
      </cdr:txBody>
    </cdr:sp>
  </cdr:relSizeAnchor>
  <cdr:relSizeAnchor xmlns:cdr="http://schemas.openxmlformats.org/drawingml/2006/chartDrawing">
    <cdr:from>
      <cdr:x>0.88017</cdr:x>
      <cdr:y>0.55287</cdr:y>
    </cdr:from>
    <cdr:to>
      <cdr:x>0.97891</cdr:x>
      <cdr:y>0.65615</cdr:y>
    </cdr:to>
    <cdr:sp macro="" textlink="">
      <cdr:nvSpPr>
        <cdr:cNvPr id="6168" name="CasellaDiTesto 1"/>
        <cdr:cNvSpPr txBox="1">
          <a:spLocks xmlns:a="http://schemas.openxmlformats.org/drawingml/2006/main" noChangeArrowheads="1"/>
        </cdr:cNvSpPr>
      </cdr:nvSpPr>
      <cdr:spPr bwMode="auto">
        <a:xfrm xmlns:a="http://schemas.openxmlformats.org/drawingml/2006/main">
          <a:off x="6684915" y="2509812"/>
          <a:ext cx="749617" cy="468278"/>
        </a:xfrm>
        <a:prstGeom xmlns:a="http://schemas.openxmlformats.org/drawingml/2006/main" prst="rect">
          <a:avLst/>
        </a:prstGeom>
        <a:noFill xmlns:a="http://schemas.openxmlformats.org/drawingml/2006/main"/>
        <a:ln xmlns:a="http://schemas.openxmlformats.org/drawingml/2006/main" w="9525">
          <a:solidFill>
            <a:srgbClr val="BCBCBC"/>
          </a:solid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0" i="0" u="none" strike="noStrike" baseline="0">
              <a:solidFill>
                <a:srgbClr val="000000"/>
              </a:solidFill>
              <a:latin typeface="Arial"/>
              <a:cs typeface="Arial"/>
            </a:rPr>
            <a:t>Cooperazioene solidarietà internazionale</a:t>
          </a:r>
        </a:p>
      </cdr:txBody>
    </cdr:sp>
  </cdr:relSizeAnchor>
  <cdr:relSizeAnchor xmlns:cdr="http://schemas.openxmlformats.org/drawingml/2006/chartDrawing">
    <cdr:from>
      <cdr:x>0.06855</cdr:x>
      <cdr:y>0.12624</cdr:y>
    </cdr:from>
    <cdr:to>
      <cdr:x>0.09296</cdr:x>
      <cdr:y>0.61474</cdr:y>
    </cdr:to>
    <cdr:sp macro="" textlink="">
      <cdr:nvSpPr>
        <cdr:cNvPr id="7193" name="Text Box 25"/>
        <cdr:cNvSpPr txBox="1">
          <a:spLocks xmlns:a="http://schemas.openxmlformats.org/drawingml/2006/main" noChangeArrowheads="1"/>
        </cdr:cNvSpPr>
      </cdr:nvSpPr>
      <cdr:spPr bwMode="auto">
        <a:xfrm xmlns:a="http://schemas.openxmlformats.org/drawingml/2006/main">
          <a:off x="519730" y="571169"/>
          <a:ext cx="185120" cy="2210131"/>
        </a:xfrm>
        <a:prstGeom xmlns:a="http://schemas.openxmlformats.org/drawingml/2006/main" prst="rect">
          <a:avLst/>
        </a:prstGeom>
        <a:solidFill xmlns:a="http://schemas.openxmlformats.org/drawingml/2006/main">
          <a:srgbClr val="FFFFFF"/>
        </a:solidFill>
        <a:ln xmlns:a="http://schemas.openxmlformats.org/drawingml/2006/main" w="9525">
          <a:noFill/>
          <a:miter lim="800000"/>
          <a:headEnd/>
          <a:tailEnd/>
        </a:ln>
      </cdr:spPr>
      <cdr:txBody>
        <a:bodyPr xmlns:a="http://schemas.openxmlformats.org/drawingml/2006/main" vertOverflow="clip" vert="vert270" wrap="square" lIns="27432" tIns="22860" rIns="0" bIns="0" anchor="t" upright="1"/>
        <a:lstStyle xmlns:a="http://schemas.openxmlformats.org/drawingml/2006/main"/>
        <a:p xmlns:a="http://schemas.openxmlformats.org/drawingml/2006/main">
          <a:pPr algn="r" rtl="0">
            <a:defRPr sz="1000"/>
          </a:pPr>
          <a:r>
            <a:rPr lang="it-IT" sz="800" b="1" i="1" u="none" strike="noStrike" baseline="0">
              <a:solidFill>
                <a:srgbClr val="000000"/>
              </a:solidFill>
              <a:latin typeface="Arial"/>
              <a:cs typeface="Arial"/>
            </a:rPr>
            <a:t>Variazione % 2011/1999 dei VOLONTARI</a:t>
          </a:r>
        </a:p>
      </cdr:txBody>
    </cdr:sp>
  </cdr:relSizeAnchor>
  <cdr:relSizeAnchor xmlns:cdr="http://schemas.openxmlformats.org/drawingml/2006/chartDrawing">
    <cdr:from>
      <cdr:x>0.49686</cdr:x>
      <cdr:y>0.8679</cdr:y>
    </cdr:from>
    <cdr:to>
      <cdr:x>0.84543</cdr:x>
      <cdr:y>0.94548</cdr:y>
    </cdr:to>
    <cdr:sp macro="" textlink="">
      <cdr:nvSpPr>
        <cdr:cNvPr id="7195" name="Text Box 27"/>
        <cdr:cNvSpPr txBox="1">
          <a:spLocks xmlns:a="http://schemas.openxmlformats.org/drawingml/2006/main" noChangeArrowheads="1"/>
        </cdr:cNvSpPr>
      </cdr:nvSpPr>
      <cdr:spPr bwMode="auto">
        <a:xfrm xmlns:a="http://schemas.openxmlformats.org/drawingml/2006/main">
          <a:off x="3767176" y="3926724"/>
          <a:ext cx="2642823" cy="351001"/>
        </a:xfrm>
        <a:prstGeom xmlns:a="http://schemas.openxmlformats.org/drawingml/2006/main" prst="rect">
          <a:avLst/>
        </a:prstGeom>
        <a:noFill xmlns:a="http://schemas.openxmlformats.org/drawingml/2006/main"/>
        <a:ln xmlns:a="http://schemas.openxmlformats.org/drawingml/2006/main" w="9525">
          <a:noFill/>
          <a:miter lim="800000"/>
          <a:headEnd/>
          <a:tailEnd/>
        </a:ln>
      </cdr:spPr>
      <cdr:txBody>
        <a:bodyPr xmlns:a="http://schemas.openxmlformats.org/drawingml/2006/main" vertOverflow="clip" wrap="square" lIns="27432" tIns="22860" rIns="0" bIns="0" anchor="t" upright="1"/>
        <a:lstStyle xmlns:a="http://schemas.openxmlformats.org/drawingml/2006/main"/>
        <a:p xmlns:a="http://schemas.openxmlformats.org/drawingml/2006/main">
          <a:pPr algn="l" rtl="0">
            <a:defRPr sz="1000"/>
          </a:pPr>
          <a:r>
            <a:rPr lang="it-IT" sz="800" b="1" i="1" u="none" strike="noStrike" baseline="0">
              <a:solidFill>
                <a:srgbClr val="000000"/>
              </a:solidFill>
              <a:latin typeface="Arial"/>
              <a:cs typeface="Arial"/>
            </a:rPr>
            <a:t>Variazione % 2011/1999 dei LAVORATORI RETRIBUITI</a:t>
          </a:r>
        </a:p>
      </cdr:txBody>
    </cdr:sp>
  </cdr:relSizeAnchor>
</c:userShapes>
</file>

<file path=ppt/drawings/drawing9.xml><?xml version="1.0" encoding="utf-8"?>
<c:userShapes xmlns:c="http://schemas.openxmlformats.org/drawingml/2006/chart">
  <cdr:relSizeAnchor xmlns:cdr="http://schemas.openxmlformats.org/drawingml/2006/chartDrawing">
    <cdr:from>
      <cdr:x>0.07985</cdr:x>
      <cdr:y>0.42857</cdr:y>
    </cdr:from>
    <cdr:to>
      <cdr:x>0.16007</cdr:x>
      <cdr:y>0.57143</cdr:y>
    </cdr:to>
    <cdr:sp macro="" textlink="">
      <cdr:nvSpPr>
        <cdr:cNvPr id="2" name="Ovale 1"/>
        <cdr:cNvSpPr/>
      </cdr:nvSpPr>
      <cdr:spPr bwMode="auto">
        <a:xfrm xmlns:a="http://schemas.openxmlformats.org/drawingml/2006/main">
          <a:off x="603769" y="864096"/>
          <a:ext cx="606474" cy="288032"/>
        </a:xfrm>
        <a:prstGeom xmlns:a="http://schemas.openxmlformats.org/drawingml/2006/main" prst="ellipse">
          <a:avLst/>
        </a:prstGeom>
        <a:noFill xmlns:a="http://schemas.openxmlformats.org/drawingml/2006/main"/>
        <a:ln xmlns:a="http://schemas.openxmlformats.org/drawingml/2006/main" w="12700" cap="flat" cmpd="sng" algn="ctr">
          <a:solidFill>
            <a:srgbClr val="CA0A2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Overflow="clip" vert="horz" wrap="square" lIns="91440" tIns="45720" rIns="91440" bIns="45720" numCol="1" anchor="t" anchorCtr="0" compatLnSpc="1">
          <a:prstTxWarp prst="textNoShape">
            <a:avLst/>
          </a:prstTxWarp>
        </a:bodyPr>
        <a:lstStyle xmlns:a="http://schemas.openxmlformats.org/drawingml/2006/main"/>
        <a:p xmlns:a="http://schemas.openxmlformats.org/drawingml/2006/main">
          <a:endParaRPr lang="it-IT"/>
        </a:p>
      </cdr:txBody>
    </cdr:sp>
  </cdr:relSizeAnchor>
  <cdr:relSizeAnchor xmlns:cdr="http://schemas.openxmlformats.org/drawingml/2006/chartDrawing">
    <cdr:from>
      <cdr:x>0.6989</cdr:x>
      <cdr:y>0.07143</cdr:y>
    </cdr:from>
    <cdr:to>
      <cdr:x>0.78462</cdr:x>
      <cdr:y>0.21429</cdr:y>
    </cdr:to>
    <cdr:sp macro="" textlink="">
      <cdr:nvSpPr>
        <cdr:cNvPr id="3" name="Ovale 2"/>
        <cdr:cNvSpPr/>
      </cdr:nvSpPr>
      <cdr:spPr bwMode="auto">
        <a:xfrm xmlns:a="http://schemas.openxmlformats.org/drawingml/2006/main">
          <a:off x="5284289" y="144016"/>
          <a:ext cx="648072" cy="288032"/>
        </a:xfrm>
        <a:prstGeom xmlns:a="http://schemas.openxmlformats.org/drawingml/2006/main" prst="ellipse">
          <a:avLst/>
        </a:prstGeom>
        <a:noFill xmlns:a="http://schemas.openxmlformats.org/drawingml/2006/main"/>
        <a:ln xmlns:a="http://schemas.openxmlformats.org/drawingml/2006/main" w="12700" cap="flat" cmpd="sng" algn="ctr">
          <a:solidFill>
            <a:srgbClr val="CA0A20"/>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sz="1200"/>
        </a:p>
      </cdr:txBody>
    </cdr:sp>
  </cdr:relSizeAnchor>
  <cdr:relSizeAnchor xmlns:cdr="http://schemas.openxmlformats.org/drawingml/2006/chartDrawing">
    <cdr:from>
      <cdr:x>0.48013</cdr:x>
      <cdr:y>0.26469</cdr:y>
    </cdr:from>
    <cdr:to>
      <cdr:x>0.56585</cdr:x>
      <cdr:y>0.40755</cdr:y>
    </cdr:to>
    <cdr:sp macro="" textlink="">
      <cdr:nvSpPr>
        <cdr:cNvPr id="4" name="Ovale 3"/>
        <cdr:cNvSpPr/>
      </cdr:nvSpPr>
      <cdr:spPr bwMode="auto">
        <a:xfrm xmlns:a="http://schemas.openxmlformats.org/drawingml/2006/main">
          <a:off x="3630201" y="533673"/>
          <a:ext cx="648072" cy="288032"/>
        </a:xfrm>
        <a:prstGeom xmlns:a="http://schemas.openxmlformats.org/drawingml/2006/main" prst="ellipse">
          <a:avLst/>
        </a:prstGeom>
        <a:noFill xmlns:a="http://schemas.openxmlformats.org/drawingml/2006/main"/>
        <a:ln xmlns:a="http://schemas.openxmlformats.org/drawingml/2006/main" w="12700" cap="flat" cmpd="sng" algn="ctr">
          <a:solidFill>
            <a:schemeClr val="tx1"/>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a:p>
      </cdr:txBody>
    </cdr:sp>
  </cdr:relSizeAnchor>
  <cdr:relSizeAnchor xmlns:cdr="http://schemas.openxmlformats.org/drawingml/2006/chartDrawing">
    <cdr:from>
      <cdr:x>0.70134</cdr:x>
      <cdr:y>0.75</cdr:y>
    </cdr:from>
    <cdr:to>
      <cdr:x>0.90134</cdr:x>
      <cdr:y>0.89286</cdr:y>
    </cdr:to>
    <cdr:sp macro="" textlink="">
      <cdr:nvSpPr>
        <cdr:cNvPr id="5" name="Ovale 4"/>
        <cdr:cNvSpPr/>
      </cdr:nvSpPr>
      <cdr:spPr bwMode="auto">
        <a:xfrm xmlns:a="http://schemas.openxmlformats.org/drawingml/2006/main">
          <a:off x="5302720" y="1512168"/>
          <a:ext cx="1512193" cy="288032"/>
        </a:xfrm>
        <a:prstGeom xmlns:a="http://schemas.openxmlformats.org/drawingml/2006/main" prst="ellipse">
          <a:avLst/>
        </a:prstGeom>
        <a:noFill xmlns:a="http://schemas.openxmlformats.org/drawingml/2006/main"/>
        <a:ln xmlns:a="http://schemas.openxmlformats.org/drawingml/2006/main" w="12700" cap="flat" cmpd="sng" algn="ctr">
          <a:solidFill>
            <a:schemeClr val="tx1"/>
          </a:solidFill>
          <a:prstDash val="solid"/>
          <a:round/>
          <a:headEnd type="none" w="med" len="med"/>
          <a:tailEnd type="none" w="med" len="med"/>
        </a:ln>
        <a:effectLst xmlns:a="http://schemas.openxmlformats.org/drawingml/2006/main"/>
        <a:extLst xmlns:a="http://schemas.openxmlformats.org/drawingml/2006/main"/>
      </cdr:spPr>
      <cdr:txBody>
        <a:bodyPr xmlns:a="http://schemas.openxmlformats.org/drawingml/2006/main" vert="horz" wrap="square" lIns="91440" tIns="45720" rIns="91440" bIns="45720" numCol="1" anchor="t" anchorCtr="0" compatLnSpc="1">
          <a:prstTxWarp prst="textNoShape">
            <a:avLst/>
          </a:prstTxWarp>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endParaRPr lang="it-IT"/>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51163" cy="497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it-IT"/>
          </a:p>
        </p:txBody>
      </p:sp>
      <p:sp>
        <p:nvSpPr>
          <p:cNvPr id="4099" name="Rectangle 3"/>
          <p:cNvSpPr>
            <a:spLocks noGrp="1" noChangeArrowheads="1"/>
          </p:cNvSpPr>
          <p:nvPr>
            <p:ph type="dt" idx="1"/>
          </p:nvPr>
        </p:nvSpPr>
        <p:spPr bwMode="auto">
          <a:xfrm>
            <a:off x="3859212" y="0"/>
            <a:ext cx="2951163" cy="497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it-IT"/>
          </a:p>
        </p:txBody>
      </p:sp>
      <p:sp>
        <p:nvSpPr>
          <p:cNvPr id="4100" name="Rectangle 4"/>
          <p:cNvSpPr>
            <a:spLocks noGrp="1" noRot="1" noChangeAspect="1" noChangeArrowheads="1" noTextEdit="1"/>
          </p:cNvSpPr>
          <p:nvPr>
            <p:ph type="sldImg" idx="2"/>
          </p:nvPr>
        </p:nvSpPr>
        <p:spPr bwMode="auto">
          <a:xfrm>
            <a:off x="920750" y="746125"/>
            <a:ext cx="4968875" cy="3727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8050" y="4722694"/>
            <a:ext cx="4994275" cy="44741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4102" name="Rectangle 6"/>
          <p:cNvSpPr>
            <a:spLocks noGrp="1" noChangeArrowheads="1"/>
          </p:cNvSpPr>
          <p:nvPr>
            <p:ph type="ftr" sz="quarter" idx="4"/>
          </p:nvPr>
        </p:nvSpPr>
        <p:spPr bwMode="auto">
          <a:xfrm>
            <a:off x="0" y="9445387"/>
            <a:ext cx="2951163" cy="497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it-IT"/>
          </a:p>
        </p:txBody>
      </p:sp>
      <p:sp>
        <p:nvSpPr>
          <p:cNvPr id="4103" name="Rectangle 7"/>
          <p:cNvSpPr>
            <a:spLocks noGrp="1" noChangeArrowheads="1"/>
          </p:cNvSpPr>
          <p:nvPr>
            <p:ph type="sldNum" sz="quarter" idx="5"/>
          </p:nvPr>
        </p:nvSpPr>
        <p:spPr bwMode="auto">
          <a:xfrm>
            <a:off x="3859212" y="9445387"/>
            <a:ext cx="2951163" cy="497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b" anchorCtr="0" compatLnSpc="1">
            <a:prstTxWarp prst="textNoShape">
              <a:avLst/>
            </a:prstTxWarp>
          </a:bodyPr>
          <a:lstStyle>
            <a:lvl1pPr algn="r">
              <a:defRPr sz="1200"/>
            </a:lvl1pPr>
          </a:lstStyle>
          <a:p>
            <a:pPr>
              <a:defRPr/>
            </a:pPr>
            <a:fld id="{77FF1E0A-2F59-403E-A461-3D9AF65883C4}" type="slidenum">
              <a:rPr lang="it-IT"/>
              <a:pPr>
                <a:defRPr/>
              </a:pPr>
              <a:t>‹N›</a:t>
            </a:fld>
            <a:endParaRPr lang="it-IT"/>
          </a:p>
        </p:txBody>
      </p:sp>
    </p:spTree>
    <p:extLst>
      <p:ext uri="{BB962C8B-B14F-4D97-AF65-F5344CB8AC3E}">
        <p14:creationId xmlns:p14="http://schemas.microsoft.com/office/powerpoint/2010/main" val="30045877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9EFA7CE-7435-418C-AE37-CDBE85675292}" type="slidenum">
              <a:rPr lang="it-IT" altLang="it-IT" sz="1200" smtClean="0"/>
              <a:pPr/>
              <a:t>1</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125"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10</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0" indent="0" eaLnBrk="1" hangingPunct="1">
              <a:buNone/>
            </a:pPr>
            <a:r>
              <a:rPr lang="it-IT" altLang="it-IT" dirty="0" smtClean="0">
                <a:latin typeface="Arial" pitchFamily="34" charset="0"/>
                <a:ea typeface="ＭＳ Ｐゴシック" pitchFamily="34" charset="-128"/>
              </a:rPr>
              <a:t>Come nel resto del paese è in atto il processo di terziarizzazione dell’economia</a:t>
            </a:r>
          </a:p>
          <a:p>
            <a:pPr marL="0" indent="0" eaLnBrk="1" hangingPunct="1">
              <a:buNone/>
            </a:pPr>
            <a:endParaRPr lang="it-IT" altLang="it-IT" dirty="0" smtClean="0">
              <a:latin typeface="Arial" pitchFamily="34" charset="0"/>
              <a:ea typeface="ＭＳ Ｐゴシック" pitchFamily="34" charset="-128"/>
            </a:endParaRPr>
          </a:p>
          <a:p>
            <a:pPr marL="0" indent="0" eaLnBrk="1" hangingPunct="1">
              <a:buNone/>
            </a:pPr>
            <a:r>
              <a:rPr lang="it-IT" altLang="it-IT" dirty="0" smtClean="0">
                <a:latin typeface="Arial" pitchFamily="34" charset="0"/>
                <a:ea typeface="ＭＳ Ｐゴシック" pitchFamily="34" charset="-128"/>
              </a:rPr>
              <a:t>Privato cresce anche in sanità e istruzione</a:t>
            </a:r>
          </a:p>
          <a:p>
            <a:pPr marL="0" indent="0" eaLnBrk="1" hangingPunct="1">
              <a:buNone/>
            </a:pPr>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11</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r>
              <a:rPr lang="it-IT" altLang="it-IT" u="sng" dirty="0" smtClean="0">
                <a:latin typeface="Arial" pitchFamily="34" charset="0"/>
                <a:ea typeface="ＭＳ Ｐゴシック" pitchFamily="34" charset="-128"/>
              </a:rPr>
              <a:t>Umbria</a:t>
            </a:r>
            <a:r>
              <a:rPr lang="it-IT" altLang="it-IT" dirty="0" smtClean="0">
                <a:latin typeface="Arial" pitchFamily="34" charset="0"/>
                <a:ea typeface="ＭＳ Ｐゴシック" pitchFamily="34" charset="-128"/>
              </a:rPr>
              <a:t> addetti totali UL      </a:t>
            </a:r>
            <a:r>
              <a:rPr lang="it-IT" altLang="it-IT" b="1" dirty="0" smtClean="0">
                <a:latin typeface="Arial" pitchFamily="34" charset="0"/>
                <a:ea typeface="ＭＳ Ｐゴシック" pitchFamily="34" charset="-128"/>
              </a:rPr>
              <a:t>249.162</a:t>
            </a:r>
            <a:r>
              <a:rPr lang="it-IT" altLang="it-IT" dirty="0" smtClean="0">
                <a:latin typeface="Arial" pitchFamily="34" charset="0"/>
                <a:ea typeface="ＭＳ Ｐゴシック" pitchFamily="34" charset="-128"/>
              </a:rPr>
              <a:t>   dipendenti      </a:t>
            </a:r>
            <a:r>
              <a:rPr lang="it-IT" sz="1200" b="1" i="0" u="none" strike="noStrike" kern="1200" dirty="0" smtClean="0">
                <a:solidFill>
                  <a:schemeClr val="tx1"/>
                </a:solidFill>
                <a:effectLst/>
                <a:latin typeface="Arial" charset="0"/>
                <a:ea typeface="ＭＳ Ｐゴシック" charset="0"/>
                <a:cs typeface="ＭＳ Ｐゴシック" charset="0"/>
              </a:rPr>
              <a:t>163.256</a:t>
            </a:r>
            <a:r>
              <a:rPr lang="it-IT" dirty="0" smtClean="0"/>
              <a:t> </a:t>
            </a:r>
            <a:endParaRPr lang="it-IT" altLang="it-IT" dirty="0" smtClean="0">
              <a:latin typeface="Arial" pitchFamily="34" charset="0"/>
              <a:ea typeface="ＭＳ Ｐゴシック" pitchFamily="34" charset="-128"/>
            </a:endParaRPr>
          </a:p>
          <a:p>
            <a:pPr eaLnBrk="1" hangingPunct="1"/>
            <a:r>
              <a:rPr lang="it-IT" altLang="it-IT" u="sng" dirty="0" smtClean="0">
                <a:latin typeface="Arial" pitchFamily="34" charset="0"/>
                <a:ea typeface="ＭＳ Ｐゴシック" pitchFamily="34" charset="-128"/>
              </a:rPr>
              <a:t>Italia    </a:t>
            </a:r>
            <a:r>
              <a:rPr lang="it-IT" altLang="it-IT" dirty="0" smtClean="0">
                <a:latin typeface="Arial" pitchFamily="34" charset="0"/>
                <a:ea typeface="ＭＳ Ｐゴシック" pitchFamily="34" charset="-128"/>
              </a:rPr>
              <a:t>addetti totali UL </a:t>
            </a:r>
            <a:r>
              <a:rPr lang="it-IT" altLang="it-IT" b="1" u="none" dirty="0" smtClean="0">
                <a:latin typeface="Arial" pitchFamily="34" charset="0"/>
                <a:ea typeface="ＭＳ Ｐゴシック" pitchFamily="34" charset="-128"/>
              </a:rPr>
              <a:t>16.424.086</a:t>
            </a:r>
            <a:r>
              <a:rPr lang="it-IT" altLang="it-IT" u="none" dirty="0" smtClean="0">
                <a:latin typeface="Arial" pitchFamily="34" charset="0"/>
                <a:ea typeface="ＭＳ Ｐゴシック" pitchFamily="34" charset="-128"/>
              </a:rPr>
              <a:t>   dipendenti </a:t>
            </a:r>
            <a:r>
              <a:rPr lang="it-IT" sz="1200" b="1" i="0" u="none" strike="noStrike" kern="1200" dirty="0" smtClean="0">
                <a:solidFill>
                  <a:schemeClr val="tx1"/>
                </a:solidFill>
                <a:effectLst/>
                <a:latin typeface="Arial" charset="0"/>
                <a:ea typeface="ＭＳ Ｐゴシック" charset="0"/>
                <a:cs typeface="ＭＳ Ｐゴシック" charset="0"/>
              </a:rPr>
              <a:t>11.304.118</a:t>
            </a:r>
            <a:r>
              <a:rPr lang="it-IT" dirty="0" smtClean="0"/>
              <a:t> </a:t>
            </a:r>
          </a:p>
          <a:p>
            <a:pPr eaLnBrk="1" hangingPunct="1"/>
            <a:endParaRPr lang="it-IT" altLang="it-IT" u="sng" dirty="0" smtClean="0">
              <a:latin typeface="Arial" pitchFamily="34" charset="0"/>
              <a:ea typeface="ＭＳ Ｐゴシック" pitchFamily="34" charset="-128"/>
            </a:endParaRPr>
          </a:p>
          <a:p>
            <a:pPr eaLnBrk="1" hangingPunct="1"/>
            <a:r>
              <a:rPr lang="it-IT" altLang="it-IT" u="none" dirty="0" smtClean="0">
                <a:latin typeface="Arial" pitchFamily="34" charset="0"/>
                <a:ea typeface="ＭＳ Ｐゴシック" pitchFamily="34" charset="-128"/>
              </a:rPr>
              <a:t>In Umbria minore qualificazione degli addetti ( o del loro inquadramento) rispetto alla media del paese.</a:t>
            </a:r>
          </a:p>
          <a:p>
            <a:pPr eaLnBrk="1" hangingPunct="1"/>
            <a:r>
              <a:rPr lang="it-IT" altLang="it-IT" u="none" dirty="0" smtClean="0">
                <a:latin typeface="Arial" pitchFamily="34" charset="0"/>
                <a:ea typeface="ＭＳ Ｐゴシック" pitchFamily="34" charset="-128"/>
              </a:rPr>
              <a:t>Maggiore ricorso a forme alternative di occupazione</a:t>
            </a:r>
          </a:p>
          <a:p>
            <a:pPr eaLnBrk="1" hangingPunct="1"/>
            <a:endParaRPr lang="it-IT" altLang="it-IT" u="none" dirty="0" smtClean="0">
              <a:latin typeface="Arial" pitchFamily="34" charset="0"/>
              <a:ea typeface="ＭＳ Ｐゴシック" pitchFamily="34" charset="-128"/>
            </a:endParaRPr>
          </a:p>
          <a:p>
            <a:pPr eaLnBrk="1" hangingPunct="1"/>
            <a:r>
              <a:rPr lang="it-IT" altLang="it-IT" u="sng" dirty="0" smtClean="0">
                <a:latin typeface="Arial" pitchFamily="34" charset="0"/>
                <a:ea typeface="ＭＳ Ｐゴシック" pitchFamily="34" charset="-128"/>
              </a:rPr>
              <a:t>Altre forme </a:t>
            </a:r>
            <a:r>
              <a:rPr lang="it-IT" altLang="it-IT" u="none" dirty="0" smtClean="0">
                <a:latin typeface="Arial" pitchFamily="34" charset="0"/>
                <a:ea typeface="ＭＳ Ｐゴシック" pitchFamily="34" charset="-128"/>
              </a:rPr>
              <a:t>sono: interinali, temporanei, apprendisti….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fld id="{E13CCA4E-CBCA-4B9E-A1B5-114DBE9CA9FA}" type="slidenum">
              <a:rPr lang="it-IT" sz="1200">
                <a:solidFill>
                  <a:prstClr val="black"/>
                </a:solidFill>
              </a:rPr>
              <a:pPr/>
              <a:t>12</a:t>
            </a:fld>
            <a:endParaRPr lang="it-IT" sz="1200">
              <a:solidFill>
                <a:prstClr val="black"/>
              </a:solidFill>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sz="1200" kern="1200" dirty="0" smtClean="0">
                <a:solidFill>
                  <a:schemeClr val="tx1"/>
                </a:solidFill>
                <a:effectLst/>
                <a:latin typeface="Arial" charset="0"/>
                <a:ea typeface="ＭＳ Ｐゴシック" charset="0"/>
                <a:cs typeface="ＭＳ Ｐゴシック" charset="0"/>
              </a:rPr>
              <a:t>Con riferimento </a:t>
            </a:r>
            <a:r>
              <a:rPr lang="it-IT" sz="1200" b="1" kern="1200" dirty="0" smtClean="0">
                <a:solidFill>
                  <a:schemeClr val="tx1"/>
                </a:solidFill>
                <a:effectLst/>
                <a:latin typeface="Arial" charset="0"/>
                <a:ea typeface="ＭＳ Ｐゴシック" charset="0"/>
                <a:cs typeface="ＭＳ Ｐゴシック" charset="0"/>
              </a:rPr>
              <a:t>all’età dei dipendenti</a:t>
            </a:r>
            <a:r>
              <a:rPr lang="it-IT" sz="1200" kern="1200" dirty="0" smtClean="0">
                <a:solidFill>
                  <a:schemeClr val="tx1"/>
                </a:solidFill>
                <a:effectLst/>
                <a:latin typeface="Arial" charset="0"/>
                <a:ea typeface="ＭＳ Ｐゴシック" charset="0"/>
                <a:cs typeface="ＭＳ Ｐゴシック" charset="0"/>
              </a:rPr>
              <a:t>, la quota regionale di giovani con meno di 30 anni (20,1 per cento) è superiore al dato medio nazionale (18,9 per cento) ed è più elevata nelle attività commerciali e nelle imprese di piccole dimensioni piuttosto che in realtà produttive più grandi.</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200" kern="1200" dirty="0" smtClean="0">
              <a:solidFill>
                <a:schemeClr val="tx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Rispetto al </a:t>
            </a:r>
            <a:r>
              <a:rPr lang="it-IT" sz="1200" b="1" kern="1200" dirty="0" smtClean="0">
                <a:solidFill>
                  <a:schemeClr val="tx1"/>
                </a:solidFill>
                <a:effectLst/>
                <a:latin typeface="Arial" charset="0"/>
                <a:ea typeface="ＭＳ Ｐゴシック" charset="0"/>
                <a:cs typeface="ＭＳ Ｐゴシック" charset="0"/>
              </a:rPr>
              <a:t>genere</a:t>
            </a:r>
            <a:r>
              <a:rPr lang="it-IT" sz="1200" kern="1200" dirty="0" smtClean="0">
                <a:solidFill>
                  <a:schemeClr val="tx1"/>
                </a:solidFill>
                <a:effectLst/>
                <a:latin typeface="Arial" charset="0"/>
                <a:ea typeface="ＭＳ Ｐゴシック" charset="0"/>
                <a:cs typeface="ＭＳ Ｐゴシック" charset="0"/>
              </a:rPr>
              <a:t>, le donne con un contratto di lavoro subordinato rappresentano la maggioranza  nelle micro imprese con non più di 5 addetti mentre la loro partecipazione si riduce progressivamente al crescere della dimensione aziendale.</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In relazione all’attività economica si distinguono veri e propri comparti </a:t>
            </a:r>
            <a:r>
              <a:rPr lang="it-IT" sz="1200" i="1" kern="1200" dirty="0" smtClean="0">
                <a:solidFill>
                  <a:schemeClr val="tx1"/>
                </a:solidFill>
                <a:effectLst/>
                <a:latin typeface="Arial" charset="0"/>
                <a:ea typeface="ＭＳ Ｐゴシック" charset="0"/>
                <a:cs typeface="ＭＳ Ｐゴシック" charset="0"/>
              </a:rPr>
              <a:t>“rosa” </a:t>
            </a:r>
            <a:r>
              <a:rPr lang="it-IT" sz="1200" kern="1200" dirty="0" smtClean="0">
                <a:solidFill>
                  <a:schemeClr val="tx1"/>
                </a:solidFill>
                <a:effectLst/>
                <a:latin typeface="Arial" charset="0"/>
                <a:ea typeface="ＭＳ Ｐゴシック" charset="0"/>
                <a:cs typeface="ＭＳ Ｐゴシック" charset="0"/>
              </a:rPr>
              <a:t>. In particolare sono di genere femminile: nove dipendenti su dieci nei comparti della sanità e assistenza sociale; sette dipendenti su dieci nell’istruzione; più della metà dei dipendenti del commercio, dei servizi alberghieri e della ristorazione.</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200" kern="1200" dirty="0" smtClean="0">
              <a:solidFill>
                <a:schemeClr val="tx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In Umbria, quasi un dipendente ogni dieci risulta nato </a:t>
            </a:r>
            <a:r>
              <a:rPr lang="it-IT" sz="1200" b="1" kern="1200" dirty="0" smtClean="0">
                <a:solidFill>
                  <a:schemeClr val="tx1"/>
                </a:solidFill>
                <a:effectLst/>
                <a:latin typeface="Arial" charset="0"/>
                <a:ea typeface="ＭＳ Ｐゴシック" charset="0"/>
                <a:cs typeface="ＭＳ Ｐゴシック" charset="0"/>
              </a:rPr>
              <a:t>all'esterno dei confini della comunità europea </a:t>
            </a:r>
            <a:r>
              <a:rPr lang="it-IT" sz="1200" kern="1200" dirty="0" smtClean="0">
                <a:solidFill>
                  <a:schemeClr val="tx1"/>
                </a:solidFill>
                <a:effectLst/>
                <a:latin typeface="Arial" charset="0"/>
                <a:ea typeface="ＭＳ Ｐゴシック" charset="0"/>
                <a:cs typeface="ＭＳ Ｐゴシック" charset="0"/>
              </a:rPr>
              <a:t>. La quota di dipendenti di provenienza extra-comunitaria in regione è in media quasi un punto percentuale più alta rispetto alla quota nazionale. </a:t>
            </a:r>
          </a:p>
          <a:p>
            <a:pPr eaLnBrk="1" hangingPunct="1"/>
            <a:endParaRPr lang="it-IT" dirty="0" smtClean="0">
              <a:ea typeface="ＭＳ Ｐゴシック" pitchFamily="-8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13</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342900" indent="-342900" eaLnBrk="1" hangingPunct="1">
              <a:lnSpc>
                <a:spcPct val="115000"/>
              </a:lnSpc>
              <a:buClr>
                <a:srgbClr val="CC0000"/>
              </a:buClr>
              <a:buFont typeface="Wingdings" pitchFamily="2" charset="2"/>
              <a:buChar char="ü"/>
              <a:tabLst>
                <a:tab pos="266700" algn="l"/>
              </a:tabLst>
              <a:defRPr/>
            </a:pPr>
            <a:r>
              <a:rPr lang="en-US" sz="1000" dirty="0" err="1" smtClean="0">
                <a:solidFill>
                  <a:schemeClr val="bg2"/>
                </a:solidFill>
              </a:rPr>
              <a:t>Specializzazione</a:t>
            </a:r>
            <a:r>
              <a:rPr lang="en-US" sz="1000" dirty="0" smtClean="0">
                <a:solidFill>
                  <a:schemeClr val="bg2"/>
                </a:solidFill>
              </a:rPr>
              <a:t> </a:t>
            </a:r>
            <a:r>
              <a:rPr lang="en-US" sz="1000" dirty="0" err="1" smtClean="0">
                <a:solidFill>
                  <a:schemeClr val="bg2"/>
                </a:solidFill>
              </a:rPr>
              <a:t>misurata</a:t>
            </a:r>
            <a:r>
              <a:rPr lang="en-US" sz="1000" dirty="0" smtClean="0">
                <a:solidFill>
                  <a:schemeClr val="bg2"/>
                </a:solidFill>
              </a:rPr>
              <a:t> </a:t>
            </a:r>
            <a:r>
              <a:rPr lang="en-US" sz="1000" dirty="0" err="1" smtClean="0">
                <a:solidFill>
                  <a:schemeClr val="bg2"/>
                </a:solidFill>
              </a:rPr>
              <a:t>tramite</a:t>
            </a:r>
            <a:r>
              <a:rPr lang="en-US" sz="1000" dirty="0" smtClean="0">
                <a:solidFill>
                  <a:schemeClr val="bg2"/>
                </a:solidFill>
              </a:rPr>
              <a:t> </a:t>
            </a:r>
            <a:r>
              <a:rPr lang="en-US" sz="1000" dirty="0" err="1" smtClean="0">
                <a:solidFill>
                  <a:schemeClr val="bg2"/>
                </a:solidFill>
              </a:rPr>
              <a:t>il</a:t>
            </a:r>
            <a:r>
              <a:rPr lang="en-US" sz="1000" dirty="0" smtClean="0">
                <a:solidFill>
                  <a:schemeClr val="bg2"/>
                </a:solidFill>
              </a:rPr>
              <a:t> </a:t>
            </a:r>
            <a:r>
              <a:rPr lang="en-US" sz="1000" u="sng" dirty="0" err="1" smtClean="0">
                <a:solidFill>
                  <a:schemeClr val="bg2"/>
                </a:solidFill>
              </a:rPr>
              <a:t>coefficiente</a:t>
            </a:r>
            <a:r>
              <a:rPr lang="en-US" sz="1000" u="sng" dirty="0" smtClean="0">
                <a:solidFill>
                  <a:schemeClr val="bg2"/>
                </a:solidFill>
              </a:rPr>
              <a:t> di </a:t>
            </a:r>
            <a:r>
              <a:rPr lang="en-US" sz="1000" u="sng" dirty="0" err="1" smtClean="0">
                <a:solidFill>
                  <a:schemeClr val="bg2"/>
                </a:solidFill>
              </a:rPr>
              <a:t>localizzazione</a:t>
            </a:r>
            <a:r>
              <a:rPr lang="en-US" sz="1000" u="sng" dirty="0" smtClean="0">
                <a:solidFill>
                  <a:schemeClr val="bg2"/>
                </a:solidFill>
              </a:rPr>
              <a:t>: </a:t>
            </a:r>
          </a:p>
          <a:p>
            <a:pPr marL="342900" indent="-342900" eaLnBrk="1" hangingPunct="1">
              <a:lnSpc>
                <a:spcPct val="115000"/>
              </a:lnSpc>
              <a:buClr>
                <a:srgbClr val="CC0000"/>
              </a:buClr>
              <a:buFont typeface="Wingdings" pitchFamily="2" charset="2"/>
              <a:buChar char="ü"/>
              <a:tabLst>
                <a:tab pos="266700" algn="l"/>
              </a:tabLst>
              <a:defRPr/>
            </a:pPr>
            <a:r>
              <a:rPr lang="en-US" sz="1000" dirty="0" err="1" smtClean="0">
                <a:solidFill>
                  <a:schemeClr val="bg2"/>
                </a:solidFill>
              </a:rPr>
              <a:t>Che</a:t>
            </a:r>
            <a:r>
              <a:rPr lang="en-US" sz="1000" dirty="0" smtClean="0">
                <a:solidFill>
                  <a:schemeClr val="bg2"/>
                </a:solidFill>
              </a:rPr>
              <a:t> è </a:t>
            </a:r>
            <a:r>
              <a:rPr lang="en-US" sz="1000" dirty="0" err="1" smtClean="0">
                <a:solidFill>
                  <a:schemeClr val="bg2"/>
                </a:solidFill>
              </a:rPr>
              <a:t>calcolato</a:t>
            </a:r>
            <a:r>
              <a:rPr lang="en-US" sz="1000" dirty="0" smtClean="0">
                <a:solidFill>
                  <a:schemeClr val="bg2"/>
                </a:solidFill>
              </a:rPr>
              <a:t> come </a:t>
            </a:r>
            <a:r>
              <a:rPr lang="en-US" sz="1000" dirty="0" err="1" smtClean="0">
                <a:solidFill>
                  <a:schemeClr val="bg2"/>
                </a:solidFill>
              </a:rPr>
              <a:t>rapporto</a:t>
            </a:r>
            <a:r>
              <a:rPr lang="en-US" sz="1000" dirty="0" smtClean="0">
                <a:solidFill>
                  <a:schemeClr val="bg2"/>
                </a:solidFill>
              </a:rPr>
              <a:t> </a:t>
            </a:r>
            <a:r>
              <a:rPr lang="en-US" sz="1000" dirty="0" err="1" smtClean="0">
                <a:solidFill>
                  <a:schemeClr val="bg2"/>
                </a:solidFill>
              </a:rPr>
              <a:t>fra</a:t>
            </a:r>
            <a:r>
              <a:rPr lang="en-US" sz="1000" dirty="0" smtClean="0">
                <a:solidFill>
                  <a:schemeClr val="bg2"/>
                </a:solidFill>
              </a:rPr>
              <a:t> la quota </a:t>
            </a:r>
            <a:r>
              <a:rPr lang="en-US" sz="1000" dirty="0" err="1" smtClean="0">
                <a:solidFill>
                  <a:schemeClr val="bg2"/>
                </a:solidFill>
              </a:rPr>
              <a:t>percentuale</a:t>
            </a:r>
            <a:r>
              <a:rPr lang="en-US" sz="1000" dirty="0" smtClean="0">
                <a:solidFill>
                  <a:schemeClr val="bg2"/>
                </a:solidFill>
              </a:rPr>
              <a:t> di </a:t>
            </a:r>
            <a:r>
              <a:rPr lang="en-US" sz="1000" dirty="0" err="1" smtClean="0">
                <a:solidFill>
                  <a:schemeClr val="bg2"/>
                </a:solidFill>
              </a:rPr>
              <a:t>addetti</a:t>
            </a:r>
            <a:r>
              <a:rPr lang="en-US" sz="1000" dirty="0" smtClean="0">
                <a:solidFill>
                  <a:schemeClr val="bg2"/>
                </a:solidFill>
              </a:rPr>
              <a:t> </a:t>
            </a:r>
            <a:r>
              <a:rPr lang="en-US" sz="1000" dirty="0" err="1" smtClean="0">
                <a:solidFill>
                  <a:schemeClr val="bg2"/>
                </a:solidFill>
              </a:rPr>
              <a:t>delle</a:t>
            </a:r>
            <a:r>
              <a:rPr lang="en-US" sz="1000" dirty="0" smtClean="0">
                <a:solidFill>
                  <a:schemeClr val="bg2"/>
                </a:solidFill>
              </a:rPr>
              <a:t> </a:t>
            </a:r>
            <a:r>
              <a:rPr lang="en-US" sz="1000" dirty="0" err="1" smtClean="0">
                <a:solidFill>
                  <a:schemeClr val="bg2"/>
                </a:solidFill>
              </a:rPr>
              <a:t>unità</a:t>
            </a:r>
            <a:r>
              <a:rPr lang="en-US" sz="1000" dirty="0" smtClean="0">
                <a:solidFill>
                  <a:schemeClr val="bg2"/>
                </a:solidFill>
              </a:rPr>
              <a:t> </a:t>
            </a:r>
            <a:r>
              <a:rPr lang="en-US" sz="1000" dirty="0" err="1" smtClean="0">
                <a:solidFill>
                  <a:schemeClr val="bg2"/>
                </a:solidFill>
              </a:rPr>
              <a:t>locali</a:t>
            </a:r>
            <a:r>
              <a:rPr lang="en-US" sz="1000" dirty="0" smtClean="0">
                <a:solidFill>
                  <a:schemeClr val="bg2"/>
                </a:solidFill>
              </a:rPr>
              <a:t> per </a:t>
            </a:r>
            <a:r>
              <a:rPr lang="en-US" sz="1000" dirty="0" err="1" smtClean="0">
                <a:solidFill>
                  <a:schemeClr val="bg2"/>
                </a:solidFill>
              </a:rPr>
              <a:t>attività</a:t>
            </a:r>
            <a:r>
              <a:rPr lang="en-US" sz="1000" dirty="0" smtClean="0">
                <a:solidFill>
                  <a:schemeClr val="bg2"/>
                </a:solidFill>
              </a:rPr>
              <a:t> </a:t>
            </a:r>
            <a:r>
              <a:rPr lang="en-US" sz="1000" dirty="0" err="1" smtClean="0">
                <a:solidFill>
                  <a:schemeClr val="bg2"/>
                </a:solidFill>
              </a:rPr>
              <a:t>economica</a:t>
            </a:r>
            <a:r>
              <a:rPr lang="en-US" sz="1000" dirty="0" smtClean="0">
                <a:solidFill>
                  <a:schemeClr val="bg2"/>
                </a:solidFill>
              </a:rPr>
              <a:t> del </a:t>
            </a:r>
            <a:r>
              <a:rPr lang="en-US" sz="1000" dirty="0" err="1" smtClean="0">
                <a:solidFill>
                  <a:schemeClr val="bg2"/>
                </a:solidFill>
              </a:rPr>
              <a:t>territorio</a:t>
            </a:r>
            <a:r>
              <a:rPr lang="en-US" sz="1000" dirty="0" smtClean="0">
                <a:solidFill>
                  <a:schemeClr val="bg2"/>
                </a:solidFill>
              </a:rPr>
              <a:t>  di </a:t>
            </a:r>
            <a:r>
              <a:rPr lang="en-US" sz="1000" dirty="0" err="1" smtClean="0">
                <a:solidFill>
                  <a:schemeClr val="bg2"/>
                </a:solidFill>
              </a:rPr>
              <a:t>interesse</a:t>
            </a:r>
            <a:r>
              <a:rPr lang="en-US" sz="1000" dirty="0" smtClean="0">
                <a:solidFill>
                  <a:schemeClr val="bg2"/>
                </a:solidFill>
              </a:rPr>
              <a:t> e la </a:t>
            </a:r>
            <a:r>
              <a:rPr lang="en-US" sz="1000" dirty="0" err="1" smtClean="0">
                <a:solidFill>
                  <a:schemeClr val="bg2"/>
                </a:solidFill>
              </a:rPr>
              <a:t>medesima</a:t>
            </a:r>
            <a:r>
              <a:rPr lang="en-US" sz="1000" dirty="0" smtClean="0">
                <a:solidFill>
                  <a:schemeClr val="bg2"/>
                </a:solidFill>
              </a:rPr>
              <a:t> quota </a:t>
            </a:r>
            <a:r>
              <a:rPr lang="en-US" sz="1000" dirty="0" err="1" smtClean="0">
                <a:solidFill>
                  <a:schemeClr val="bg2"/>
                </a:solidFill>
              </a:rPr>
              <a:t>nazionale</a:t>
            </a:r>
            <a:r>
              <a:rPr lang="en-US" sz="1000" dirty="0" smtClean="0">
                <a:solidFill>
                  <a:schemeClr val="bg2"/>
                </a:solidFill>
              </a:rPr>
              <a:t> . </a:t>
            </a:r>
            <a:r>
              <a:rPr lang="en-US" sz="1000" dirty="0" err="1" smtClean="0">
                <a:solidFill>
                  <a:schemeClr val="bg2"/>
                </a:solidFill>
              </a:rPr>
              <a:t>Fornisce</a:t>
            </a:r>
            <a:r>
              <a:rPr lang="en-US" sz="1000" dirty="0" smtClean="0">
                <a:solidFill>
                  <a:schemeClr val="bg2"/>
                </a:solidFill>
              </a:rPr>
              <a:t> </a:t>
            </a:r>
            <a:r>
              <a:rPr lang="en-US" sz="1000" dirty="0" err="1" smtClean="0">
                <a:solidFill>
                  <a:schemeClr val="bg2"/>
                </a:solidFill>
              </a:rPr>
              <a:t>un’indicazione</a:t>
            </a:r>
            <a:r>
              <a:rPr lang="en-US" sz="1000" dirty="0" smtClean="0">
                <a:solidFill>
                  <a:schemeClr val="bg2"/>
                </a:solidFill>
              </a:rPr>
              <a:t> </a:t>
            </a:r>
            <a:r>
              <a:rPr lang="en-US" sz="1000" dirty="0" err="1" smtClean="0">
                <a:solidFill>
                  <a:schemeClr val="bg2"/>
                </a:solidFill>
              </a:rPr>
              <a:t>della</a:t>
            </a:r>
            <a:r>
              <a:rPr lang="en-US" sz="1000" dirty="0" smtClean="0">
                <a:solidFill>
                  <a:schemeClr val="bg2"/>
                </a:solidFill>
              </a:rPr>
              <a:t> </a:t>
            </a:r>
            <a:r>
              <a:rPr lang="en-US" sz="1000" dirty="0" err="1" smtClean="0">
                <a:solidFill>
                  <a:schemeClr val="bg2"/>
                </a:solidFill>
              </a:rPr>
              <a:t>specializzazione</a:t>
            </a:r>
            <a:r>
              <a:rPr lang="en-US" sz="1000" dirty="0" smtClean="0">
                <a:solidFill>
                  <a:schemeClr val="bg2"/>
                </a:solidFill>
              </a:rPr>
              <a:t> di </a:t>
            </a:r>
            <a:r>
              <a:rPr lang="en-US" sz="1000" dirty="0" err="1" smtClean="0">
                <a:solidFill>
                  <a:schemeClr val="bg2"/>
                </a:solidFill>
              </a:rPr>
              <a:t>comparto</a:t>
            </a:r>
            <a:r>
              <a:rPr lang="en-US" sz="1000" dirty="0" smtClean="0">
                <a:solidFill>
                  <a:schemeClr val="bg2"/>
                </a:solidFill>
              </a:rPr>
              <a:t> del </a:t>
            </a:r>
            <a:r>
              <a:rPr lang="en-US" sz="1000" dirty="0" err="1" smtClean="0">
                <a:solidFill>
                  <a:schemeClr val="bg2"/>
                </a:solidFill>
              </a:rPr>
              <a:t>sistema</a:t>
            </a:r>
            <a:r>
              <a:rPr lang="en-US" sz="1000" dirty="0" smtClean="0">
                <a:solidFill>
                  <a:schemeClr val="bg2"/>
                </a:solidFill>
              </a:rPr>
              <a:t> </a:t>
            </a:r>
            <a:r>
              <a:rPr lang="en-US" sz="1000" dirty="0" err="1" smtClean="0">
                <a:solidFill>
                  <a:schemeClr val="bg2"/>
                </a:solidFill>
              </a:rPr>
              <a:t>economico</a:t>
            </a:r>
            <a:r>
              <a:rPr lang="en-US" sz="1000" dirty="0" smtClean="0">
                <a:solidFill>
                  <a:schemeClr val="bg2"/>
                </a:solidFill>
              </a:rPr>
              <a:t> locale per </a:t>
            </a:r>
            <a:r>
              <a:rPr lang="en-US" sz="1000" dirty="0" err="1" smtClean="0">
                <a:solidFill>
                  <a:schemeClr val="bg2"/>
                </a:solidFill>
              </a:rPr>
              <a:t>valori</a:t>
            </a:r>
            <a:r>
              <a:rPr lang="en-US" sz="1000" dirty="0" smtClean="0">
                <a:solidFill>
                  <a:schemeClr val="bg2"/>
                </a:solidFill>
              </a:rPr>
              <a:t> </a:t>
            </a:r>
            <a:r>
              <a:rPr lang="en-US" sz="1000" dirty="0" err="1" smtClean="0">
                <a:solidFill>
                  <a:schemeClr val="bg2"/>
                </a:solidFill>
              </a:rPr>
              <a:t>maggiori</a:t>
            </a:r>
            <a:r>
              <a:rPr lang="en-US" sz="1000" dirty="0" smtClean="0">
                <a:solidFill>
                  <a:schemeClr val="bg2"/>
                </a:solidFill>
              </a:rPr>
              <a:t> di 100. </a:t>
            </a:r>
            <a:r>
              <a:rPr lang="en-US" sz="1000" dirty="0" err="1" smtClean="0">
                <a:solidFill>
                  <a:schemeClr val="bg2"/>
                </a:solidFill>
              </a:rPr>
              <a:t>Tanto</a:t>
            </a:r>
            <a:r>
              <a:rPr lang="en-US" sz="1000" dirty="0" smtClean="0">
                <a:solidFill>
                  <a:schemeClr val="bg2"/>
                </a:solidFill>
              </a:rPr>
              <a:t> </a:t>
            </a:r>
            <a:r>
              <a:rPr lang="en-US" sz="1000" dirty="0" err="1" smtClean="0">
                <a:solidFill>
                  <a:schemeClr val="bg2"/>
                </a:solidFill>
              </a:rPr>
              <a:t>maggiore</a:t>
            </a:r>
            <a:r>
              <a:rPr lang="en-US" sz="1000" dirty="0" smtClean="0">
                <a:solidFill>
                  <a:schemeClr val="bg2"/>
                </a:solidFill>
              </a:rPr>
              <a:t> è </a:t>
            </a:r>
            <a:r>
              <a:rPr lang="en-US" sz="1000" dirty="0" err="1" smtClean="0">
                <a:solidFill>
                  <a:schemeClr val="bg2"/>
                </a:solidFill>
              </a:rPr>
              <a:t>il</a:t>
            </a:r>
            <a:r>
              <a:rPr lang="en-US" sz="1000" dirty="0" smtClean="0">
                <a:solidFill>
                  <a:schemeClr val="bg2"/>
                </a:solidFill>
              </a:rPr>
              <a:t> </a:t>
            </a:r>
            <a:r>
              <a:rPr lang="en-US" sz="1000" dirty="0" err="1" smtClean="0">
                <a:solidFill>
                  <a:schemeClr val="bg2"/>
                </a:solidFill>
              </a:rPr>
              <a:t>coefficiente</a:t>
            </a:r>
            <a:r>
              <a:rPr lang="en-US" sz="1000" dirty="0" smtClean="0">
                <a:solidFill>
                  <a:schemeClr val="bg2"/>
                </a:solidFill>
              </a:rPr>
              <a:t>, </a:t>
            </a:r>
            <a:r>
              <a:rPr lang="en-US" sz="1000" dirty="0" err="1" smtClean="0">
                <a:solidFill>
                  <a:schemeClr val="bg2"/>
                </a:solidFill>
              </a:rPr>
              <a:t>tanto</a:t>
            </a:r>
            <a:r>
              <a:rPr lang="en-US" sz="1000" dirty="0" smtClean="0">
                <a:solidFill>
                  <a:schemeClr val="bg2"/>
                </a:solidFill>
              </a:rPr>
              <a:t> </a:t>
            </a:r>
            <a:r>
              <a:rPr lang="en-US" sz="1000" dirty="0" err="1" smtClean="0">
                <a:solidFill>
                  <a:schemeClr val="bg2"/>
                </a:solidFill>
              </a:rPr>
              <a:t>maggiore</a:t>
            </a:r>
            <a:r>
              <a:rPr lang="en-US" sz="1000" dirty="0" smtClean="0">
                <a:solidFill>
                  <a:schemeClr val="bg2"/>
                </a:solidFill>
              </a:rPr>
              <a:t>  </a:t>
            </a:r>
            <a:r>
              <a:rPr lang="en-US" sz="1000" dirty="0" err="1" smtClean="0">
                <a:solidFill>
                  <a:schemeClr val="bg2"/>
                </a:solidFill>
              </a:rPr>
              <a:t>sarà</a:t>
            </a:r>
            <a:r>
              <a:rPr lang="en-US" sz="1000" dirty="0" smtClean="0">
                <a:solidFill>
                  <a:schemeClr val="bg2"/>
                </a:solidFill>
              </a:rPr>
              <a:t> la </a:t>
            </a:r>
            <a:r>
              <a:rPr lang="en-US" sz="1000" dirty="0" err="1" smtClean="0">
                <a:solidFill>
                  <a:schemeClr val="bg2"/>
                </a:solidFill>
              </a:rPr>
              <a:t>specializzazione</a:t>
            </a:r>
            <a:r>
              <a:rPr lang="en-US" sz="1000" dirty="0" smtClean="0">
                <a:solidFill>
                  <a:schemeClr val="bg2"/>
                </a:solidFill>
              </a:rPr>
              <a:t> locale.</a:t>
            </a:r>
          </a:p>
          <a:p>
            <a:pPr marL="342900" indent="-342900" eaLnBrk="1" hangingPunct="1">
              <a:lnSpc>
                <a:spcPct val="115000"/>
              </a:lnSpc>
              <a:buClr>
                <a:srgbClr val="CC0000"/>
              </a:buClr>
              <a:buFont typeface="Wingdings" pitchFamily="2" charset="2"/>
              <a:buChar char="ü"/>
              <a:tabLst>
                <a:tab pos="266700" algn="l"/>
              </a:tabLst>
              <a:defRPr/>
            </a:pPr>
            <a:endParaRPr lang="en-US" sz="1000" dirty="0" smtClean="0">
              <a:solidFill>
                <a:schemeClr val="bg2"/>
              </a:solidFill>
            </a:endParaRPr>
          </a:p>
          <a:p>
            <a:pPr eaLnBrk="1" hangingPunct="1">
              <a:lnSpc>
                <a:spcPct val="115000"/>
              </a:lnSpc>
              <a:buClr>
                <a:srgbClr val="CC0000"/>
              </a:buClr>
              <a:tabLst>
                <a:tab pos="266700" algn="l"/>
              </a:tabLst>
              <a:defRPr/>
            </a:pPr>
            <a:r>
              <a:rPr lang="en-US" sz="1000" dirty="0" smtClean="0">
                <a:solidFill>
                  <a:schemeClr val="bg2"/>
                </a:solidFill>
              </a:rPr>
              <a:t>	Add(UL) </a:t>
            </a:r>
            <a:r>
              <a:rPr lang="en-US" sz="1000" dirty="0" err="1" smtClean="0">
                <a:solidFill>
                  <a:schemeClr val="bg2"/>
                </a:solidFill>
              </a:rPr>
              <a:t>Settore</a:t>
            </a:r>
            <a:r>
              <a:rPr lang="en-US" sz="1000" dirty="0" smtClean="0">
                <a:solidFill>
                  <a:schemeClr val="bg2"/>
                </a:solidFill>
              </a:rPr>
              <a:t>/</a:t>
            </a:r>
            <a:r>
              <a:rPr lang="en-US" sz="1000" dirty="0" err="1" smtClean="0">
                <a:solidFill>
                  <a:schemeClr val="bg2"/>
                </a:solidFill>
              </a:rPr>
              <a:t>Territorio</a:t>
            </a:r>
            <a:r>
              <a:rPr lang="en-US" sz="1000" dirty="0" smtClean="0">
                <a:solidFill>
                  <a:schemeClr val="bg2"/>
                </a:solidFill>
              </a:rPr>
              <a:t>%</a:t>
            </a:r>
          </a:p>
          <a:p>
            <a:pPr eaLnBrk="1" hangingPunct="1">
              <a:lnSpc>
                <a:spcPct val="115000"/>
              </a:lnSpc>
              <a:buClr>
                <a:srgbClr val="CC0000"/>
              </a:buClr>
              <a:tabLst>
                <a:tab pos="266700" algn="l"/>
              </a:tabLst>
              <a:defRPr/>
            </a:pPr>
            <a:r>
              <a:rPr lang="en-US" sz="1000" dirty="0" smtClean="0">
                <a:solidFill>
                  <a:schemeClr val="bg2"/>
                </a:solidFill>
              </a:rPr>
              <a:t>		</a:t>
            </a:r>
            <a:r>
              <a:rPr lang="en-US" sz="1000" dirty="0" err="1" smtClean="0">
                <a:solidFill>
                  <a:schemeClr val="bg2"/>
                </a:solidFill>
              </a:rPr>
              <a:t>sul</a:t>
            </a:r>
            <a:r>
              <a:rPr lang="en-US" sz="1000" dirty="0" smtClean="0">
                <a:solidFill>
                  <a:schemeClr val="bg2"/>
                </a:solidFill>
              </a:rPr>
              <a:t>	</a:t>
            </a:r>
          </a:p>
          <a:p>
            <a:pPr algn="just" eaLnBrk="1" hangingPunct="1">
              <a:lnSpc>
                <a:spcPct val="115000"/>
              </a:lnSpc>
              <a:buClr>
                <a:srgbClr val="CC0000"/>
              </a:buClr>
              <a:tabLst>
                <a:tab pos="266700" algn="l"/>
              </a:tabLst>
              <a:defRPr/>
            </a:pPr>
            <a:r>
              <a:rPr lang="en-US" sz="1000" dirty="0" smtClean="0">
                <a:solidFill>
                  <a:schemeClr val="bg2"/>
                </a:solidFill>
              </a:rPr>
              <a:t>       Add(UL) </a:t>
            </a:r>
            <a:r>
              <a:rPr lang="en-US" sz="1000" dirty="0" err="1" smtClean="0">
                <a:solidFill>
                  <a:schemeClr val="bg2"/>
                </a:solidFill>
              </a:rPr>
              <a:t>Settore</a:t>
            </a:r>
            <a:r>
              <a:rPr lang="en-US" sz="1000" dirty="0" smtClean="0">
                <a:solidFill>
                  <a:schemeClr val="bg2"/>
                </a:solidFill>
              </a:rPr>
              <a:t>/Italia% </a:t>
            </a:r>
          </a:p>
          <a:p>
            <a:pPr eaLnBrk="1" hangingPunct="1"/>
            <a:endParaRPr lang="it-IT" altLang="it-IT" sz="1000" dirty="0" smtClean="0">
              <a:latin typeface="Arial" pitchFamily="34" charset="0"/>
              <a:ea typeface="ＭＳ Ｐゴシック" pitchFamily="34" charset="-128"/>
            </a:endParaRPr>
          </a:p>
          <a:p>
            <a:pPr eaLnBrk="1" hangingPunct="1"/>
            <a:endParaRPr lang="it-IT" altLang="it-IT" sz="1000" dirty="0" smtClean="0">
              <a:latin typeface="Arial" pitchFamily="34" charset="0"/>
              <a:ea typeface="ＭＳ Ｐゴシック" pitchFamily="34" charset="-128"/>
            </a:endParaRPr>
          </a:p>
          <a:p>
            <a:pPr lvl="0"/>
            <a:r>
              <a:rPr lang="it-IT" sz="1000" kern="1200" dirty="0" smtClean="0">
                <a:solidFill>
                  <a:schemeClr val="tx1"/>
                </a:solidFill>
                <a:effectLst/>
                <a:latin typeface="Arial" charset="0"/>
                <a:ea typeface="ＭＳ Ｐゴシック" charset="0"/>
                <a:cs typeface="ＭＳ Ｐゴシック" charset="0"/>
              </a:rPr>
              <a:t>Il </a:t>
            </a:r>
            <a:r>
              <a:rPr lang="it-IT" sz="1000" u="sng" kern="1200" dirty="0" smtClean="0">
                <a:solidFill>
                  <a:schemeClr val="tx1"/>
                </a:solidFill>
                <a:effectLst/>
                <a:latin typeface="Arial" charset="0"/>
                <a:ea typeface="ＭＳ Ｐゴシック" charset="0"/>
                <a:cs typeface="ＭＳ Ｐゴシック" charset="0"/>
              </a:rPr>
              <a:t>coefficiente di localizzazione relativo </a:t>
            </a:r>
            <a:r>
              <a:rPr lang="it-IT" sz="1000" kern="1200" dirty="0" smtClean="0">
                <a:solidFill>
                  <a:schemeClr val="tx1"/>
                </a:solidFill>
                <a:effectLst/>
                <a:latin typeface="Arial" charset="0"/>
                <a:ea typeface="ＭＳ Ｐゴシック" charset="0"/>
                <a:cs typeface="ＭＳ Ｐゴシック" charset="0"/>
              </a:rPr>
              <a:t>è una trasformazione tale che il coefficiente di localizzazione vari tra 0 e 1. Si ottiene sottraendo il minimo dai coefficienti di localizzazione e rapportando il risultato alla differenza tra il massimo e il minimo. E’ utilizzato per confrontare diverse specializzazioni.</a:t>
            </a:r>
          </a:p>
          <a:p>
            <a:pPr lvl="0"/>
            <a:r>
              <a:rPr lang="it-IT" sz="1000" kern="1200" dirty="0" smtClean="0">
                <a:solidFill>
                  <a:schemeClr val="tx1"/>
                </a:solidFill>
                <a:effectLst/>
                <a:latin typeface="Arial" charset="0"/>
                <a:ea typeface="ＭＳ Ｐゴシック" charset="0"/>
                <a:cs typeface="ＭＳ Ｐゴシック" charset="0"/>
              </a:rPr>
              <a:t/>
            </a:r>
            <a:br>
              <a:rPr lang="it-IT" sz="1000" kern="1200" dirty="0" smtClean="0">
                <a:solidFill>
                  <a:schemeClr val="tx1"/>
                </a:solidFill>
                <a:effectLst/>
                <a:latin typeface="Arial" charset="0"/>
                <a:ea typeface="ＭＳ Ｐゴシック" charset="0"/>
                <a:cs typeface="ＭＳ Ｐゴシック" charset="0"/>
              </a:rPr>
            </a:br>
            <a:r>
              <a:rPr lang="it-IT" sz="1000" kern="1200" dirty="0" smtClean="0">
                <a:solidFill>
                  <a:schemeClr val="tx1"/>
                </a:solidFill>
                <a:effectLst/>
                <a:latin typeface="Arial" charset="0"/>
                <a:ea typeface="ＭＳ Ｐゴシック" charset="0"/>
                <a:cs typeface="ＭＳ Ｐゴシック" charset="0"/>
              </a:rPr>
              <a:t> </a:t>
            </a:r>
            <a:r>
              <a:rPr lang="it-IT" altLang="it-IT" sz="1000" dirty="0" smtClean="0">
                <a:latin typeface="Arial" pitchFamily="34" charset="0"/>
                <a:ea typeface="ＭＳ Ｐゴシック" pitchFamily="34" charset="-128"/>
              </a:rPr>
              <a:t>Alcuni sono alti ma si riferiscono a realtà molto  piccole</a:t>
            </a:r>
          </a:p>
          <a:p>
            <a:pPr eaLnBrk="1" hangingPunct="1"/>
            <a:endParaRPr lang="it-IT" altLang="it-IT" sz="1000" dirty="0" smtClean="0">
              <a:latin typeface="Arial" pitchFamily="34" charset="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000" dirty="0" smtClean="0">
                <a:latin typeface="Arial" pitchFamily="34" charset="0"/>
                <a:ea typeface="ＭＳ Ｐゴシック" pitchFamily="34" charset="-128"/>
              </a:rPr>
              <a:t>Abbigliamento: </a:t>
            </a:r>
            <a:r>
              <a:rPr lang="it-IT" sz="1000" dirty="0" smtClean="0">
                <a:solidFill>
                  <a:schemeClr val="bg2"/>
                </a:solidFill>
              </a:rPr>
              <a:t>coefficiente di localizzazione assoluto = 207, relativo =1</a:t>
            </a:r>
          </a:p>
          <a:p>
            <a:pPr marL="447675" indent="-447675" algn="just"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sz="1800" dirty="0" smtClean="0">
                <a:solidFill>
                  <a:schemeClr val="bg2"/>
                </a:solidFill>
              </a:rPr>
              <a:t>Aree a più alta specializzazione:</a:t>
            </a:r>
          </a:p>
          <a:p>
            <a:pPr marL="1169988" lvl="1" indent="-276225" algn="just" eaLnBrk="1" hangingPunct="1">
              <a:lnSpc>
                <a:spcPct val="115000"/>
              </a:lnSpc>
              <a:spcBef>
                <a:spcPts val="0"/>
              </a:spcBef>
              <a:spcAft>
                <a:spcPts val="0"/>
              </a:spcAft>
              <a:buClr>
                <a:srgbClr val="CC0000"/>
              </a:buClr>
              <a:buFont typeface="Wingdings" panose="05000000000000000000" pitchFamily="2" charset="2"/>
              <a:buChar char="§"/>
              <a:tabLst>
                <a:tab pos="266700" algn="l"/>
              </a:tabLst>
              <a:defRPr/>
            </a:pPr>
            <a:r>
              <a:rPr lang="it-IT" sz="1600" b="1" dirty="0" smtClean="0">
                <a:solidFill>
                  <a:srgbClr val="C00000"/>
                </a:solidFill>
              </a:rPr>
              <a:t>Deruta </a:t>
            </a:r>
            <a:r>
              <a:rPr lang="it-IT" sz="1600" dirty="0" smtClean="0">
                <a:solidFill>
                  <a:schemeClr val="accent3">
                    <a:lumMod val="50000"/>
                  </a:schemeClr>
                </a:solidFill>
              </a:rPr>
              <a:t>(ceramica) diffusione territoriale di intensità particolarmente elevata (coefficiente pari a 3.182)</a:t>
            </a:r>
          </a:p>
          <a:p>
            <a:pPr marL="1169988" lvl="1" indent="-276225" algn="just" eaLnBrk="1" hangingPunct="1">
              <a:lnSpc>
                <a:spcPct val="115000"/>
              </a:lnSpc>
              <a:spcBef>
                <a:spcPts val="0"/>
              </a:spcBef>
              <a:spcAft>
                <a:spcPts val="0"/>
              </a:spcAft>
              <a:buClr>
                <a:srgbClr val="CC0000"/>
              </a:buClr>
              <a:buFont typeface="Wingdings" panose="05000000000000000000" pitchFamily="2" charset="2"/>
              <a:buChar char="§"/>
              <a:tabLst>
                <a:tab pos="266700" algn="l"/>
              </a:tabLst>
              <a:defRPr/>
            </a:pPr>
            <a:r>
              <a:rPr lang="it-IT" sz="1600" b="1" dirty="0" smtClean="0">
                <a:solidFill>
                  <a:srgbClr val="C00000"/>
                </a:solidFill>
              </a:rPr>
              <a:t>Corciano </a:t>
            </a:r>
            <a:r>
              <a:rPr lang="it-IT" sz="1600" dirty="0" smtClean="0">
                <a:solidFill>
                  <a:schemeClr val="accent3">
                    <a:lumMod val="50000"/>
                  </a:schemeClr>
                </a:solidFill>
              </a:rPr>
              <a:t>(tessile) ampia dimensione media delle unità locali (26,1 rispetto al 7,9 della regione</a:t>
            </a:r>
          </a:p>
          <a:p>
            <a:pPr eaLnBrk="1" hangingPunct="1"/>
            <a:endParaRPr lang="it-IT" altLang="it-IT" sz="1000" dirty="0" smtClean="0">
              <a:latin typeface="Arial" pitchFamily="34" charset="0"/>
              <a:ea typeface="ＭＳ Ｐゴシック" pitchFamily="34" charset="-128"/>
            </a:endParaRPr>
          </a:p>
          <a:p>
            <a:pPr eaLnBrk="1" hangingPunct="1"/>
            <a:endParaRPr lang="it-IT" altLang="it-IT" sz="1000" dirty="0" smtClean="0">
              <a:latin typeface="Arial" pitchFamily="34" charset="0"/>
              <a:ea typeface="ＭＳ Ｐゴシック" pitchFamily="34" charset="-128"/>
            </a:endParaRPr>
          </a:p>
          <a:p>
            <a:pPr eaLnBrk="1" hangingPunct="1"/>
            <a:r>
              <a:rPr lang="it-IT" altLang="it-IT" sz="1000" dirty="0" smtClean="0">
                <a:latin typeface="Arial" pitchFamily="34" charset="0"/>
                <a:ea typeface="ＭＳ Ｐゴシック" pitchFamily="34" charset="-128"/>
              </a:rPr>
              <a:t>I colori  indicano un’intensità diversa per la Regione Umbria</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14</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r>
              <a:rPr lang="it-IT" altLang="it-IT" dirty="0" smtClean="0">
                <a:latin typeface="Arial" pitchFamily="34" charset="0"/>
                <a:ea typeface="ＭＳ Ｐゴシック" pitchFamily="34" charset="-128"/>
              </a:rPr>
              <a:t>Il censimento conferma l’apertura internazionale dei mercati di sbocco della regione soprattutto nei settori di più alta specializzazione</a:t>
            </a:r>
          </a:p>
          <a:p>
            <a:r>
              <a:rPr lang="it-IT" sz="1200" kern="1200" dirty="0" smtClean="0">
                <a:solidFill>
                  <a:schemeClr val="tx1"/>
                </a:solidFill>
                <a:effectLst/>
                <a:latin typeface="Arial" charset="0"/>
                <a:ea typeface="ＭＳ Ｐゴシック" charset="0"/>
                <a:cs typeface="ＭＳ Ｐゴシック" charset="0"/>
              </a:rPr>
              <a:t>L’Umbria è caratterizzata dalla presenza di specializzazioni produttive per la maggior parte nelle attività manifatturiere, in particolare: </a:t>
            </a:r>
            <a:r>
              <a:rPr lang="it-IT" sz="1200" b="1" kern="1200" dirty="0" smtClean="0">
                <a:solidFill>
                  <a:schemeClr val="tx1"/>
                </a:solidFill>
                <a:effectLst/>
                <a:latin typeface="Arial" charset="0"/>
                <a:ea typeface="ＭＳ Ｐゴシック" charset="0"/>
                <a:cs typeface="ＭＳ Ｐゴシック" charset="0"/>
              </a:rPr>
              <a:t>abbigliamento</a:t>
            </a:r>
            <a:r>
              <a:rPr lang="it-IT" sz="1200" kern="1200" dirty="0" smtClean="0">
                <a:solidFill>
                  <a:schemeClr val="tx1"/>
                </a:solidFill>
                <a:effectLst/>
                <a:latin typeface="Arial" charset="0"/>
                <a:ea typeface="ＭＳ Ｐゴシック" charset="0"/>
                <a:cs typeface="ＭＳ Ｐゴシック" charset="0"/>
              </a:rPr>
              <a:t>, </a:t>
            </a:r>
            <a:r>
              <a:rPr lang="it-IT" sz="1200" b="1" kern="1200" dirty="0" smtClean="0">
                <a:solidFill>
                  <a:schemeClr val="tx1"/>
                </a:solidFill>
                <a:effectLst/>
                <a:latin typeface="Arial" charset="0"/>
                <a:ea typeface="ＭＳ Ｐゴシック" charset="0"/>
                <a:cs typeface="ＭＳ Ｐゴシック" charset="0"/>
              </a:rPr>
              <a:t>lavorazione di minerali non metalliferi (ceramica)</a:t>
            </a:r>
            <a:r>
              <a:rPr lang="it-IT" sz="1200" kern="1200" dirty="0" smtClean="0">
                <a:solidFill>
                  <a:schemeClr val="tx1"/>
                </a:solidFill>
                <a:effectLst/>
                <a:latin typeface="Arial" charset="0"/>
                <a:ea typeface="ＭＳ Ｐゴシック" charset="0"/>
                <a:cs typeface="ＭＳ Ｐゴシック" charset="0"/>
              </a:rPr>
              <a:t>, </a:t>
            </a:r>
            <a:r>
              <a:rPr lang="it-IT" sz="1200" b="1" kern="1200" dirty="0" smtClean="0">
                <a:solidFill>
                  <a:schemeClr val="tx1"/>
                </a:solidFill>
                <a:effectLst/>
                <a:latin typeface="Arial" charset="0"/>
                <a:ea typeface="ＭＳ Ｐゴシック" charset="0"/>
                <a:cs typeface="ＭＳ Ｐゴシック" charset="0"/>
              </a:rPr>
              <a:t>alimentari (prodotti da forno) </a:t>
            </a:r>
            <a:r>
              <a:rPr lang="it-IT" sz="1200" kern="1200" dirty="0" smtClean="0">
                <a:solidFill>
                  <a:schemeClr val="tx1"/>
                </a:solidFill>
                <a:effectLst/>
                <a:latin typeface="Arial" charset="0"/>
                <a:ea typeface="ＭＳ Ｐゴシック" charset="0"/>
                <a:cs typeface="ＭＳ Ｐゴシック" charset="0"/>
              </a:rPr>
              <a:t>e  </a:t>
            </a:r>
            <a:r>
              <a:rPr lang="it-IT" sz="1200" b="1" kern="1200" dirty="0" smtClean="0">
                <a:solidFill>
                  <a:schemeClr val="tx1"/>
                </a:solidFill>
                <a:effectLst/>
                <a:latin typeface="Arial" charset="0"/>
                <a:ea typeface="ＭＳ Ｐゴシック" charset="0"/>
                <a:cs typeface="ＭＳ Ｐゴシック" charset="0"/>
              </a:rPr>
              <a:t>tessili (tessuti a maglia)</a:t>
            </a:r>
            <a:r>
              <a:rPr lang="it-IT" sz="1200" kern="1200" dirty="0" smtClean="0">
                <a:solidFill>
                  <a:schemeClr val="tx1"/>
                </a:solidFill>
                <a:effectLst/>
                <a:latin typeface="Arial" charset="0"/>
                <a:ea typeface="ＭＳ Ｐゴシック" charset="0"/>
                <a:cs typeface="ＭＳ Ｐゴシック" charset="0"/>
              </a:rPr>
              <a:t>. </a:t>
            </a:r>
          </a:p>
          <a:p>
            <a:r>
              <a:rPr lang="it-IT" sz="1200" kern="1200" dirty="0" smtClean="0">
                <a:solidFill>
                  <a:schemeClr val="tx1"/>
                </a:solidFill>
                <a:effectLst/>
                <a:latin typeface="Arial" charset="0"/>
                <a:ea typeface="ＭＳ Ｐゴシック" charset="0"/>
                <a:cs typeface="ＭＳ Ｐゴシック" charset="0"/>
              </a:rPr>
              <a:t>Tra le attività economiche del terziario, emerge in Umbria la specializzazione nelle attività degli Studi tecnici di architettura e ingegneria.</a:t>
            </a:r>
          </a:p>
          <a:p>
            <a:r>
              <a:rPr lang="it-IT" sz="1200" kern="1200" dirty="0" smtClean="0">
                <a:solidFill>
                  <a:schemeClr val="tx1"/>
                </a:solidFill>
                <a:effectLst/>
                <a:latin typeface="Arial" charset="0"/>
                <a:ea typeface="ＭＳ Ｐゴシック" charset="0"/>
                <a:cs typeface="ＭＳ Ｐゴシック" charset="0"/>
              </a:rPr>
              <a:t>E’ nell’abbigliamento che il sistema umbro incentra la sua più importante specializzazione produttiva: il coefficiente di localizzazione assoluto (pari a 207,0) mostra un valore regionale più che doppio rispetto a quello nazionale ma, soprattutto, il coefficiente di localizzazione relativo (pari a 1) colloca la regione al primo posto su base nazionale. </a:t>
            </a:r>
          </a:p>
          <a:p>
            <a:endParaRPr lang="it-IT" sz="1200" kern="1200" dirty="0" smtClean="0">
              <a:solidFill>
                <a:schemeClr val="tx1"/>
              </a:solidFill>
              <a:effectLst/>
              <a:latin typeface="Arial" charset="0"/>
              <a:ea typeface="ＭＳ Ｐゴシック" charset="0"/>
              <a:cs typeface="ＭＳ Ｐゴシック" charset="0"/>
            </a:endParaRPr>
          </a:p>
          <a:p>
            <a:r>
              <a:rPr lang="it-IT" sz="1200" kern="1200" dirty="0" smtClean="0">
                <a:solidFill>
                  <a:schemeClr val="tx1"/>
                </a:solidFill>
                <a:effectLst/>
                <a:latin typeface="Arial" charset="0"/>
                <a:ea typeface="ＭＳ Ｐゴシック" charset="0"/>
                <a:cs typeface="ＭＳ Ｐゴシック" charset="0"/>
              </a:rPr>
              <a:t>L’analisi evidenzia inoltre aree di alta specializzazione locale quali </a:t>
            </a:r>
            <a:r>
              <a:rPr lang="it-IT" sz="1200" b="1" kern="1200" dirty="0" smtClean="0">
                <a:solidFill>
                  <a:schemeClr val="tx1"/>
                </a:solidFill>
                <a:effectLst/>
                <a:latin typeface="Arial" charset="0"/>
                <a:ea typeface="ＭＳ Ｐゴシック" charset="0"/>
                <a:cs typeface="ＭＳ Ｐゴシック" charset="0"/>
              </a:rPr>
              <a:t>Deruta</a:t>
            </a:r>
            <a:r>
              <a:rPr lang="it-IT" sz="1200" kern="1200" dirty="0" smtClean="0">
                <a:solidFill>
                  <a:schemeClr val="tx1"/>
                </a:solidFill>
                <a:effectLst/>
                <a:latin typeface="Arial" charset="0"/>
                <a:ea typeface="ＭＳ Ｐゴシック" charset="0"/>
                <a:cs typeface="ＭＳ Ｐゴシック" charset="0"/>
              </a:rPr>
              <a:t> (nella ceramica) e </a:t>
            </a:r>
            <a:r>
              <a:rPr lang="it-IT" sz="1200" b="1" kern="1200" dirty="0" smtClean="0">
                <a:solidFill>
                  <a:schemeClr val="tx1"/>
                </a:solidFill>
                <a:effectLst/>
                <a:latin typeface="Arial" charset="0"/>
                <a:ea typeface="ＭＳ Ｐゴシック" charset="0"/>
                <a:cs typeface="ＭＳ Ｐゴシック" charset="0"/>
              </a:rPr>
              <a:t>Corciano</a:t>
            </a:r>
            <a:r>
              <a:rPr lang="it-IT" sz="1200" kern="1200" dirty="0" smtClean="0">
                <a:solidFill>
                  <a:schemeClr val="tx1"/>
                </a:solidFill>
                <a:effectLst/>
                <a:latin typeface="Arial" charset="0"/>
                <a:ea typeface="ＭＳ Ｐゴシック" charset="0"/>
                <a:cs typeface="ＭＳ Ｐゴシック" charset="0"/>
              </a:rPr>
              <a:t> (nel tessile) in cui il coefficiente di localizzazione degli addetti (rispettivamente pari a 1.835 e 1.056) è oltre 10 volte quello nazionale. </a:t>
            </a:r>
          </a:p>
          <a:p>
            <a:r>
              <a:rPr lang="it-IT" sz="1200" kern="1200" dirty="0" smtClean="0">
                <a:solidFill>
                  <a:schemeClr val="tx1"/>
                </a:solidFill>
                <a:effectLst/>
                <a:latin typeface="Arial" charset="0"/>
                <a:ea typeface="ＭＳ Ｐゴシック" charset="0"/>
                <a:cs typeface="ＭＳ Ｐゴシック" charset="0"/>
              </a:rPr>
              <a:t>A Deruta, pur nei limiti dimensionali estremamente contenuti in termini di occupati del contesto economico, si segnala una elevata specializzazione nella ceramica con una e unità locali che impiegano il 22 per cento degli addetti totali del comune.</a:t>
            </a:r>
          </a:p>
          <a:p>
            <a:r>
              <a:rPr lang="it-IT" sz="1200" kern="1200" dirty="0" smtClean="0">
                <a:solidFill>
                  <a:schemeClr val="tx1"/>
                </a:solidFill>
                <a:effectLst/>
                <a:latin typeface="Arial" charset="0"/>
                <a:ea typeface="ＭＳ Ｐゴシック" charset="0"/>
                <a:cs typeface="ＭＳ Ｐゴシック" charset="0"/>
              </a:rPr>
              <a:t>A Corciano, per contro, la specializzazione produttiva locale si accompagna a una maggiore concentrazione produttiva segnalata dalla ampia dimensione media delle unità locali (26,1 rispetto al 7,9 della regione).  </a:t>
            </a:r>
          </a:p>
          <a:p>
            <a:endParaRPr lang="it-IT" sz="1200" kern="1200" dirty="0" smtClean="0">
              <a:solidFill>
                <a:schemeClr val="tx1"/>
              </a:solidFill>
              <a:effectLst/>
              <a:latin typeface="Arial" charset="0"/>
              <a:ea typeface="ＭＳ Ｐゴシック" charset="0"/>
              <a:cs typeface="ＭＳ Ｐゴシック" charset="0"/>
            </a:endParaRPr>
          </a:p>
          <a:p>
            <a:r>
              <a:rPr lang="it-IT" sz="1200" kern="1200" dirty="0" smtClean="0">
                <a:solidFill>
                  <a:schemeClr val="tx1"/>
                </a:solidFill>
                <a:effectLst/>
                <a:latin typeface="Arial" charset="0"/>
                <a:ea typeface="ＭＳ Ｐゴシック" charset="0"/>
                <a:cs typeface="ＭＳ Ｐゴシック" charset="0"/>
              </a:rPr>
              <a:t>Rispetto </a:t>
            </a:r>
            <a:r>
              <a:rPr lang="it-IT" sz="1200" b="1" kern="1200" dirty="0" smtClean="0">
                <a:solidFill>
                  <a:schemeClr val="tx1"/>
                </a:solidFill>
                <a:effectLst/>
                <a:latin typeface="Arial" charset="0"/>
                <a:ea typeface="ＭＳ Ｐゴシック" charset="0"/>
                <a:cs typeface="ＭＳ Ｐゴシック" charset="0"/>
              </a:rPr>
              <a:t>ai mercati di sbocco</a:t>
            </a:r>
            <a:r>
              <a:rPr lang="it-IT" sz="1200" kern="1200" dirty="0" smtClean="0">
                <a:solidFill>
                  <a:schemeClr val="tx1"/>
                </a:solidFill>
                <a:effectLst/>
                <a:latin typeface="Arial" charset="0"/>
                <a:ea typeface="ＭＳ Ｐゴシック" charset="0"/>
                <a:cs typeface="ＭＳ Ｐゴシック" charset="0"/>
              </a:rPr>
              <a:t>, l’Umbria si caratterizza per una scarsa apertura internazionale: su 100 imprese con struttura aziendale (cioè aventi almeno 3 addetti), soltanto il 17,5 esporta i propri prodotti sui mercati internazionali mentre la rispettiva percentuale nazionale è di oltre quattro punti superiore. L’Umbria mostra invece un’apertura proporzionalmente maggiore  verso i mercati di sbocco extra regionali (27,9 per cento;  20,3 la media nazionale).</a:t>
            </a:r>
          </a:p>
          <a:p>
            <a:endParaRPr lang="it-IT" sz="1200" kern="1200" dirty="0" smtClean="0">
              <a:solidFill>
                <a:schemeClr val="tx1"/>
              </a:solidFill>
              <a:effectLst/>
              <a:latin typeface="Arial" charset="0"/>
              <a:ea typeface="ＭＳ Ｐゴシック" charset="0"/>
              <a:cs typeface="ＭＳ Ｐゴシック" charset="0"/>
            </a:endParaRPr>
          </a:p>
          <a:p>
            <a:r>
              <a:rPr lang="it-IT" sz="1200" kern="1200" dirty="0" smtClean="0">
                <a:solidFill>
                  <a:schemeClr val="tx1"/>
                </a:solidFill>
                <a:effectLst/>
                <a:latin typeface="Arial" charset="0"/>
                <a:ea typeface="ＭＳ Ｐゴシック" charset="0"/>
                <a:cs typeface="ＭＳ Ｐゴシック" charset="0"/>
              </a:rPr>
              <a:t>Generalmente le imprese umbre che operano nelle sezioni di attività economica a </a:t>
            </a:r>
            <a:r>
              <a:rPr lang="it-IT" sz="1200" b="1" kern="1200" dirty="0" smtClean="0">
                <a:solidFill>
                  <a:schemeClr val="tx1"/>
                </a:solidFill>
                <a:effectLst/>
                <a:latin typeface="Arial" charset="0"/>
                <a:ea typeface="ＭＳ Ｐゴシック" charset="0"/>
                <a:cs typeface="ＭＳ Ｐゴシック" charset="0"/>
              </a:rPr>
              <a:t>elevata specializzazione mostrano una maggiore propensione ad allargare il proprio raggio d’azione oltre i confini regionali e nazionali</a:t>
            </a:r>
            <a:r>
              <a:rPr lang="it-IT" sz="1200" kern="1200" dirty="0" smtClean="0">
                <a:solidFill>
                  <a:schemeClr val="tx1"/>
                </a:solidFill>
                <a:effectLst/>
                <a:latin typeface="Arial" charset="0"/>
                <a:ea typeface="ＭＳ Ｐゴシック" charset="0"/>
                <a:cs typeface="ＭＳ Ｐゴシック" charset="0"/>
              </a:rPr>
              <a:t>: solamente per le attività alimentari e di architettura-ingegneria il mercato locale è quello prevalente. La maggiore propensione a operare all’estero è registrata dalle imprese operanti nell’abbigliamento (54,7 per cento) e nella ceramica (42,5 per cento). Nel tessile, pur essendo il mercato nazionale quello prevalente (41,9 per cento), la quota di imprese che esportano (33,9 per cento) è superiore di 10 punti percentuali al valore medio del Paese (21,9 per cento).</a:t>
            </a:r>
          </a:p>
          <a:p>
            <a:pPr eaLnBrk="1" hangingPunct="1"/>
            <a:endParaRPr lang="it-IT" dirty="0" smtClean="0">
              <a:ea typeface="ＭＳ Ｐゴシック" pitchFamily="-84" charset="-128"/>
            </a:endParaRPr>
          </a:p>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F3AFA25-0ABC-489B-8476-DB222613AACF}" type="slidenum">
              <a:rPr lang="it-IT" altLang="it-IT" sz="1200" smtClean="0"/>
              <a:pPr/>
              <a:t>15</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17413" name="Rectangle 3"/>
          <p:cNvSpPr>
            <a:spLocks noGrp="1" noChangeArrowheads="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200" b="0" kern="1200" dirty="0" smtClean="0">
                <a:solidFill>
                  <a:schemeClr val="bg2"/>
                </a:solidFill>
                <a:latin typeface="Arial" charset="0"/>
                <a:ea typeface="ＭＳ Ｐゴシック" charset="0"/>
                <a:cs typeface="ＭＳ Ｐゴシック" charset="0"/>
              </a:rPr>
              <a:t>Il settore non-profit è una realtà nazionale che conta circa il 6,4% delle unità economiche totali e circa il 3,4% dei lavoratori.</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altLang="it-IT" sz="1200" b="0" kern="1200" dirty="0" smtClean="0">
              <a:solidFill>
                <a:schemeClr val="bg2"/>
              </a:solidFill>
              <a:latin typeface="Arial" charset="0"/>
              <a:ea typeface="ＭＳ Ｐゴシック" charset="0"/>
              <a:cs typeface="ＭＳ Ｐゴシック" charset="0"/>
            </a:endParaRPr>
          </a:p>
          <a:p>
            <a:r>
              <a:rPr lang="it-IT" altLang="it-IT" sz="1200" b="0" kern="1200" dirty="0" smtClean="0">
                <a:solidFill>
                  <a:schemeClr val="bg2"/>
                </a:solidFill>
                <a:latin typeface="Arial" charset="0"/>
                <a:ea typeface="ＭＳ Ｐゴシック" charset="0"/>
                <a:cs typeface="ＭＳ Ｐゴシック" charset="0"/>
              </a:rPr>
              <a:t>Con quadro istituzionale si fa riferimento alla fotografia del settore che emerge dall’analisi della caratteristiche delle Unità Istituzionali (sede centrale). In base ad essa si</a:t>
            </a:r>
          </a:p>
          <a:p>
            <a:r>
              <a:rPr lang="it-IT" altLang="it-IT" sz="1200" b="0" kern="1200" dirty="0" smtClean="0">
                <a:solidFill>
                  <a:schemeClr val="bg2"/>
                </a:solidFill>
                <a:latin typeface="Arial" charset="0"/>
                <a:ea typeface="ＭＳ Ｐゴシック" charset="0"/>
                <a:cs typeface="ＭＳ Ｐゴシック" charset="0"/>
              </a:rPr>
              <a:t>ha un’idea della forza economica di un’area geografica </a:t>
            </a:r>
          </a:p>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F3AFA25-0ABC-489B-8476-DB222613AACF}" type="slidenum">
              <a:rPr lang="it-IT" altLang="it-IT" sz="1200" smtClean="0"/>
              <a:pPr/>
              <a:t>16</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17413"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FAA2EDB5-20E4-4B13-9CEC-C92E09F63677}" type="slidenum">
              <a:rPr lang="it-IT" altLang="it-IT" sz="1200" smtClean="0"/>
              <a:pPr/>
              <a:t>17</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18437"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9F3AFA25-0ABC-489B-8476-DB222613AACF}" type="slidenum">
              <a:rPr lang="it-IT" altLang="it-IT" sz="1200" smtClean="0"/>
              <a:pPr/>
              <a:t>18</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17413" name="Rectangle 3"/>
          <p:cNvSpPr>
            <a:spLocks noGrp="1" noChangeArrowheads="1"/>
          </p:cNvSpPr>
          <p:nvPr>
            <p:ph type="body" idx="1"/>
          </p:nvPr>
        </p:nvSpPr>
        <p:spPr>
          <a:noFill/>
        </p:spPr>
        <p:txBody>
          <a:bodyPr/>
          <a:lstStyle/>
          <a:p>
            <a:pPr eaLnBrk="1" hangingPunct="1"/>
            <a:r>
              <a:rPr lang="it-IT" altLang="it-IT" b="1" dirty="0" smtClean="0">
                <a:latin typeface="Arial" pitchFamily="34" charset="0"/>
                <a:ea typeface="ＭＳ Ｐゴシック" pitchFamily="34" charset="-128"/>
              </a:rPr>
              <a:t>Solidaristico</a:t>
            </a:r>
            <a:r>
              <a:rPr lang="it-IT" altLang="it-IT" dirty="0" smtClean="0">
                <a:latin typeface="Arial" pitchFamily="34" charset="0"/>
                <a:ea typeface="ＭＳ Ｐゴシック" pitchFamily="34" charset="-128"/>
              </a:rPr>
              <a:t> : pubblica utilità</a:t>
            </a:r>
          </a:p>
          <a:p>
            <a:pPr eaLnBrk="1" hangingPunct="1"/>
            <a:r>
              <a:rPr lang="it-IT" altLang="it-IT" b="1" dirty="0" smtClean="0">
                <a:latin typeface="Arial" pitchFamily="34" charset="0"/>
                <a:ea typeface="ＭＳ Ｐゴシック" pitchFamily="34" charset="-128"/>
              </a:rPr>
              <a:t>Mutualistico</a:t>
            </a:r>
            <a:r>
              <a:rPr lang="it-IT" altLang="it-IT" dirty="0" smtClean="0">
                <a:latin typeface="Arial" pitchFamily="34" charset="0"/>
                <a:ea typeface="ＭＳ Ｐゴシック" pitchFamily="34" charset="-128"/>
              </a:rPr>
              <a:t>:  nell’interesse dei soli soci</a:t>
            </a:r>
          </a:p>
          <a:p>
            <a:pPr eaLnBrk="1" hangingPunct="1"/>
            <a:endParaRPr lang="it-IT" altLang="it-IT" dirty="0" smtClean="0">
              <a:latin typeface="Arial" pitchFamily="34" charset="0"/>
              <a:ea typeface="ＭＳ Ｐゴシック" pitchFamily="34" charset="-128"/>
            </a:endParaRPr>
          </a:p>
          <a:p>
            <a:pPr eaLnBrk="1" hangingPunct="1"/>
            <a:r>
              <a:rPr lang="it-IT" altLang="it-IT" u="sng" dirty="0" smtClean="0">
                <a:latin typeface="Arial" pitchFamily="34" charset="0"/>
                <a:ea typeface="ＭＳ Ｐゴシック" pitchFamily="34" charset="-128"/>
              </a:rPr>
              <a:t>Maggioranza forme associazionistiche   </a:t>
            </a:r>
          </a:p>
          <a:p>
            <a:pPr eaLnBrk="1" hangingPunct="1"/>
            <a:endParaRPr lang="it-IT" altLang="it-IT" dirty="0" smtClean="0">
              <a:latin typeface="Arial" pitchFamily="34" charset="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200" b="0" kern="1200" dirty="0" smtClean="0">
                <a:solidFill>
                  <a:schemeClr val="bg2"/>
                </a:solidFill>
                <a:latin typeface="Arial" charset="0"/>
                <a:ea typeface="ＭＳ Ｐゴシック" charset="0"/>
                <a:cs typeface="ＭＳ Ｐゴシック" charset="0"/>
              </a:rPr>
              <a:t>Il settore non-profit è una realtà nazionale conta circa il 6,4 delle unità economiche totali e circa il 3,4% dei lavoratori.</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altLang="it-IT" sz="1200" b="0" kern="1200" dirty="0" smtClean="0">
              <a:solidFill>
                <a:schemeClr val="bg2"/>
              </a:solidFill>
              <a:latin typeface="Arial" charset="0"/>
              <a:ea typeface="ＭＳ Ｐゴシック" charset="0"/>
              <a:cs typeface="ＭＳ Ｐゴシック" charset="0"/>
            </a:endParaRPr>
          </a:p>
          <a:p>
            <a:r>
              <a:rPr lang="it-IT" altLang="it-IT" sz="1200" b="0" kern="1200" dirty="0" smtClean="0">
                <a:solidFill>
                  <a:schemeClr val="bg2"/>
                </a:solidFill>
                <a:latin typeface="Arial" charset="0"/>
                <a:ea typeface="ＭＳ Ｐゴシック" charset="0"/>
                <a:cs typeface="ＭＳ Ｐゴシック" charset="0"/>
              </a:rPr>
              <a:t>Con quadro istituzionale si fa riferimento alla fotografia del settore che emerge dall’analisi della caratteristiche delle Unità Istituzionali (sede centrale). In base ad essa si</a:t>
            </a:r>
          </a:p>
          <a:p>
            <a:r>
              <a:rPr lang="it-IT" altLang="it-IT" sz="1200" b="0" kern="1200" dirty="0" smtClean="0">
                <a:solidFill>
                  <a:schemeClr val="bg2"/>
                </a:solidFill>
                <a:latin typeface="Arial" charset="0"/>
                <a:ea typeface="ＭＳ Ｐゴシック" charset="0"/>
                <a:cs typeface="ＭＳ Ｐゴシック" charset="0"/>
              </a:rPr>
              <a:t>ha un’idea della forza economica di un’area geografica</a:t>
            </a:r>
          </a:p>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622CBDA1-6009-4F4D-9F9F-5CFCB548B456}" type="slidenum">
              <a:rPr lang="it-IT" altLang="it-IT" sz="1200" smtClean="0"/>
              <a:pPr/>
              <a:t>19</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19461"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2</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endParaRPr lang="it-IT" altLang="it-IT" smtClean="0">
              <a:latin typeface="Arial" pitchFamily="34"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8DDF015-9F66-4746-83DE-1917E6A89D97}" type="slidenum">
              <a:rPr lang="it-IT" altLang="it-IT" sz="1200" smtClean="0"/>
              <a:pPr/>
              <a:t>20</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1509" name="Rectangle 3"/>
          <p:cNvSpPr>
            <a:spLocks noGrp="1" noChangeArrowheads="1"/>
          </p:cNvSpPr>
          <p:nvPr>
            <p:ph type="body" idx="1"/>
          </p:nvPr>
        </p:nvSpPr>
        <p:spPr>
          <a:noFill/>
        </p:spPr>
        <p:txBody>
          <a:bodyPr/>
          <a:lstStyle/>
          <a:p>
            <a:r>
              <a:rPr lang="it-IT" altLang="it-IT" sz="900" b="1" dirty="0" smtClean="0">
                <a:solidFill>
                  <a:srgbClr val="FF6600"/>
                </a:solidFill>
                <a:latin typeface="Calibri" pitchFamily="34" charset="0"/>
              </a:rPr>
              <a:t>Sviluppo</a:t>
            </a:r>
            <a:r>
              <a:rPr lang="it-IT" altLang="it-IT" sz="900" b="0" dirty="0" smtClean="0">
                <a:solidFill>
                  <a:srgbClr val="FF6600"/>
                </a:solidFill>
                <a:latin typeface="Calibri" pitchFamily="34" charset="0"/>
              </a:rPr>
              <a:t>… è un non profit senza volontariato</a:t>
            </a:r>
            <a:endParaRPr lang="it-IT" altLang="it-IT" sz="800" b="1" dirty="0" smtClean="0">
              <a:latin typeface="Calibri" pitchFamily="34" charset="0"/>
            </a:endParaRPr>
          </a:p>
          <a:p>
            <a:r>
              <a:rPr lang="it-IT" altLang="it-IT" sz="800" b="0" dirty="0" smtClean="0">
                <a:solidFill>
                  <a:srgbClr val="FF6600"/>
                </a:solidFill>
                <a:latin typeface="Calibri" pitchFamily="34" charset="0"/>
              </a:rPr>
              <a:t>Religione invece ha una dimensione  rilevante in termini di volontariato</a:t>
            </a:r>
            <a:endParaRPr lang="it-IT" altLang="it-IT" sz="800" b="0" dirty="0">
              <a:solidFill>
                <a:srgbClr val="FF6600"/>
              </a:solidFill>
              <a:latin typeface="Calibri" pitchFamily="34"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lvl1pPr>
              <a:defRPr sz="2400">
                <a:solidFill>
                  <a:schemeClr val="tx1"/>
                </a:solidFill>
                <a:latin typeface="Arial" charset="0"/>
                <a:ea typeface="ＭＳ Ｐゴシック" pitchFamily="34" charset="-128"/>
              </a:defRPr>
            </a:lvl1pPr>
            <a:lvl2pPr marL="742950" indent="-285750">
              <a:defRPr sz="2400">
                <a:solidFill>
                  <a:schemeClr val="tx1"/>
                </a:solidFill>
                <a:latin typeface="Arial" charset="0"/>
                <a:ea typeface="ＭＳ Ｐゴシック" pitchFamily="34" charset="-128"/>
              </a:defRPr>
            </a:lvl2pPr>
            <a:lvl3pPr marL="1143000" indent="-228600">
              <a:defRPr sz="2400">
                <a:solidFill>
                  <a:schemeClr val="tx1"/>
                </a:solidFill>
                <a:latin typeface="Arial" charset="0"/>
                <a:ea typeface="ＭＳ Ｐゴシック" pitchFamily="34" charset="-128"/>
              </a:defRPr>
            </a:lvl3pPr>
            <a:lvl4pPr marL="1600200" indent="-228600">
              <a:defRPr sz="2400">
                <a:solidFill>
                  <a:schemeClr val="tx1"/>
                </a:solidFill>
                <a:latin typeface="Arial" charset="0"/>
                <a:ea typeface="ＭＳ Ｐゴシック" pitchFamily="34" charset="-128"/>
              </a:defRPr>
            </a:lvl4pPr>
            <a:lvl5pPr marL="2057400" indent="-22860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fld id="{DED7ABA0-0D73-4F81-8E12-1DB43FBA0E05}" type="slidenum">
              <a:rPr lang="it-IT" altLang="it-IT" sz="1200">
                <a:solidFill>
                  <a:prstClr val="black"/>
                </a:solidFill>
              </a:rPr>
              <a:pPr/>
              <a:t>21</a:t>
            </a:fld>
            <a:endParaRPr lang="it-IT" altLang="it-IT" sz="1200">
              <a:solidFill>
                <a:prstClr val="black"/>
              </a:solidFill>
            </a:endParaRPr>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25605" name="Rectangle 3"/>
          <p:cNvSpPr>
            <a:spLocks noGrp="1" noChangeArrowheads="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000" dirty="0" smtClean="0">
                <a:solidFill>
                  <a:schemeClr val="bg2"/>
                </a:solidFill>
                <a:latin typeface="Arial" pitchFamily="34" charset="0"/>
              </a:rPr>
              <a:t>L’importanza del settore in termini di personale è rappresentato dalla dimensione della bolla.</a:t>
            </a: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000" dirty="0" smtClean="0">
                <a:solidFill>
                  <a:schemeClr val="bg2"/>
                </a:solidFill>
                <a:latin typeface="Arial" pitchFamily="34" charset="0"/>
              </a:rPr>
              <a:t>Filantropia, Ambiente, Cooperazione e sviluppo piccoli (circa 2% di peso) ma i più dinamici :Crescita  circa 10 volte del Lavoro retribuito  e per i primi due anche dei volontari</a:t>
            </a: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sz="1000" dirty="0" smtClean="0">
                <a:solidFill>
                  <a:schemeClr val="bg2"/>
                </a:solidFill>
                <a:latin typeface="Arial" pitchFamily="34" charset="0"/>
              </a:rPr>
              <a:t>Sviluppo e cultura : lavoro </a:t>
            </a:r>
            <a:r>
              <a:rPr lang="it-IT" altLang="it-IT" sz="1000" dirty="0" err="1" smtClean="0">
                <a:solidFill>
                  <a:schemeClr val="bg2"/>
                </a:solidFill>
                <a:latin typeface="Arial" pitchFamily="34" charset="0"/>
              </a:rPr>
              <a:t>retr</a:t>
            </a:r>
            <a:r>
              <a:rPr lang="it-IT" altLang="it-IT" sz="1000" dirty="0" smtClean="0">
                <a:solidFill>
                  <a:schemeClr val="bg2"/>
                </a:solidFill>
                <a:latin typeface="Arial" pitchFamily="34" charset="0"/>
              </a:rPr>
              <a:t>. Oltre +200%</a:t>
            </a:r>
          </a:p>
          <a:p>
            <a:pPr eaLnBrk="1" hangingPunct="1"/>
            <a:endParaRPr lang="it-IT" altLang="it-IT" sz="1100" dirty="0" smtClean="0">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22</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endParaRPr lang="it-IT" smtClean="0">
              <a:latin typeface="Arial" pitchFamily="34" charset="0"/>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23</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24</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A livello territoriale è interessante analizzare il peso del personale effettivo in servizio sulla popolazione residente come </a:t>
            </a:r>
            <a:r>
              <a:rPr lang="it-IT" sz="1200" kern="1200" dirty="0" err="1" smtClean="0">
                <a:solidFill>
                  <a:schemeClr val="tx1"/>
                </a:solidFill>
                <a:effectLst/>
                <a:latin typeface="Arial" charset="0"/>
                <a:ea typeface="ＭＳ Ｐゴシック" charset="0"/>
                <a:cs typeface="ＭＳ Ｐゴシック" charset="0"/>
              </a:rPr>
              <a:t>proxy</a:t>
            </a:r>
            <a:r>
              <a:rPr lang="it-IT" sz="1200" kern="1200" dirty="0" smtClean="0">
                <a:solidFill>
                  <a:schemeClr val="tx1"/>
                </a:solidFill>
                <a:effectLst/>
                <a:latin typeface="Arial" charset="0"/>
                <a:ea typeface="ＭＳ Ｐゴシック" charset="0"/>
                <a:cs typeface="ＭＳ Ｐゴシック" charset="0"/>
              </a:rPr>
              <a:t> dell’assorbimento occupazionale del settore pubblico (Prospetto 5.3). In Umbria la quota di personale impiegato dalle istituzioni pubbliche è di poco superiore a quella nazionale (53,8 occupati ogni 1.000 abitanti in Umbria contro 50,0 a livello nazionale) e in linea con quella del Centro (54,9 addetti ogni 1.000 abitanti). L’incidenza risulta più elevata nella provincia di Perugia (55,6 occupati ogni 1.000 abitanti) rispetto a quella di Terni (48,6 occupati ogni 1.000 abitanti). </a:t>
            </a:r>
          </a:p>
          <a:p>
            <a:r>
              <a:rPr lang="it-IT" sz="1200" kern="1200" dirty="0" smtClean="0">
                <a:solidFill>
                  <a:schemeClr val="tx1"/>
                </a:solidFill>
                <a:effectLst/>
                <a:latin typeface="Arial" charset="0"/>
                <a:ea typeface="ＭＳ Ｐゴシック" charset="0"/>
                <a:cs typeface="ＭＳ Ｐゴシック" charset="0"/>
              </a:rPr>
              <a:t>Il Cartogramma 5.1 rappresenta l’incidenza delle risorse umane impiegate dalle unità locali ogni 1.000 residenti in ciascun comune. Si può osservare come sia i centri più importanti, tra cui i comuni capoluogo, sia quelli meno popolosi abbiano un’alta incidenza di risorse di personale impiegate nel comparto pubblico.</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25</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r>
              <a:rPr lang="it-IT" sz="1200" kern="1200" dirty="0" smtClean="0">
                <a:solidFill>
                  <a:schemeClr val="tx1"/>
                </a:solidFill>
                <a:effectLst/>
                <a:latin typeface="Arial" charset="0"/>
                <a:ea typeface="ＭＳ Ｐゴシック" charset="0"/>
                <a:cs typeface="ＭＳ Ｐゴシック" charset="0"/>
              </a:rPr>
              <a:t>Nell’arco</a:t>
            </a:r>
            <a:r>
              <a:rPr lang="it-IT" sz="1200" kern="1200" baseline="0" dirty="0" smtClean="0">
                <a:solidFill>
                  <a:schemeClr val="tx1"/>
                </a:solidFill>
                <a:effectLst/>
                <a:latin typeface="Arial" charset="0"/>
                <a:ea typeface="ＭＳ Ｐゴシック" charset="0"/>
                <a:cs typeface="ＭＳ Ｐゴシック" charset="0"/>
              </a:rPr>
              <a:t> del decennio intercensuario l</a:t>
            </a:r>
            <a:r>
              <a:rPr lang="it-IT" sz="1200" kern="1200" dirty="0" smtClean="0">
                <a:solidFill>
                  <a:schemeClr val="tx1"/>
                </a:solidFill>
                <a:effectLst/>
                <a:latin typeface="Arial" charset="0"/>
                <a:ea typeface="ＭＳ Ｐゴシック" charset="0"/>
                <a:cs typeface="ＭＳ Ｐゴシック" charset="0"/>
              </a:rPr>
              <a:t>a flessione più rilevante si osserva per l’ente Regione, dove si registra una consistente diminuzione delle unità locali (-65,5 per cento) e degli addetti (-21,6 per cento) e un conseguente aumento della dimensione media delle unità locali in cui l’ente è articolato, che è passata da 57 addetti nel 2001 a 130 nel 2011. </a:t>
            </a:r>
          </a:p>
          <a:p>
            <a:r>
              <a:rPr lang="it-IT" sz="1200" kern="1200" dirty="0" smtClean="0">
                <a:solidFill>
                  <a:schemeClr val="tx1"/>
                </a:solidFill>
                <a:effectLst/>
                <a:latin typeface="Arial" charset="0"/>
                <a:ea typeface="ＭＳ Ｐゴシック" charset="0"/>
                <a:cs typeface="ＭＳ Ｐゴシック" charset="0"/>
              </a:rPr>
              <a:t>Mostrano una dinamica positiva le Province e le Aziende ed enti del Servizio sanitario nazionale: le unità locali delle prime crescono del 50,0 per cento, quelle delle seconde del 26,2 per cento; per gli addetti l’incremento è pari, rispettivamente, al 20,0 per cento e al 6,8 per cento. </a:t>
            </a:r>
          </a:p>
          <a:p>
            <a:r>
              <a:rPr lang="it-IT" sz="1200" kern="1200" dirty="0" smtClean="0">
                <a:solidFill>
                  <a:schemeClr val="tx1"/>
                </a:solidFill>
                <a:effectLst/>
                <a:latin typeface="Arial" charset="0"/>
                <a:ea typeface="ＭＳ Ｐゴシック" charset="0"/>
                <a:cs typeface="ＭＳ Ｐゴシック" charset="0"/>
              </a:rPr>
              <a:t>Nei Comuni gli addetti diminuiscono del 13,3 per cento mentre le unità locali aumentano del 5,6 per cento. </a:t>
            </a:r>
          </a:p>
          <a:p>
            <a:r>
              <a:rPr lang="it-IT" sz="1200" kern="1200" dirty="0" smtClean="0">
                <a:solidFill>
                  <a:schemeClr val="tx1"/>
                </a:solidFill>
                <a:effectLst/>
                <a:latin typeface="Arial" charset="0"/>
                <a:ea typeface="ＭＳ Ｐゴシック" charset="0"/>
                <a:cs typeface="ＭＳ Ｐゴシック" charset="0"/>
              </a:rPr>
              <a:t>Presentano un andamento analogo le Comunità montane e Unioni di Comuni (che restano comunque di numerosità limitata), dove la diminuzione degli addetti (-16,3 per cento) si accompagna a un aumento del numero delle unità locali (+29,4 per cento).</a:t>
            </a:r>
          </a:p>
          <a:p>
            <a:r>
              <a:rPr lang="it-IT" sz="1200" kern="1200" dirty="0" smtClean="0">
                <a:solidFill>
                  <a:schemeClr val="tx1"/>
                </a:solidFill>
                <a:effectLst/>
                <a:latin typeface="Arial" charset="0"/>
                <a:ea typeface="ＭＳ Ｐゴシック" charset="0"/>
                <a:cs typeface="ＭＳ Ｐゴシック" charset="0"/>
              </a:rPr>
              <a:t>Negli</a:t>
            </a:r>
            <a:r>
              <a:rPr lang="it-IT" sz="1200" kern="1200" baseline="0" dirty="0" smtClean="0">
                <a:solidFill>
                  <a:schemeClr val="tx1"/>
                </a:solidFill>
                <a:effectLst/>
                <a:latin typeface="Arial" charset="0"/>
                <a:ea typeface="ＭＳ Ｐゴシック" charset="0"/>
                <a:cs typeface="ＭＳ Ｐゴシック" charset="0"/>
              </a:rPr>
              <a:t> altre istituzioni pubbliche, costituite per la maggior parte da Università e Enti pubblici non economici (Ordini e collegi professionali), le unità locali si riducono del 50% e gli addetti del 24%</a:t>
            </a:r>
            <a:endParaRPr lang="it-IT" sz="1200" kern="1200" dirty="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26</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endParaRPr lang="it-IT" sz="1200" kern="1200" dirty="0" smtClean="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27</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endParaRPr lang="it-IT" sz="1200" kern="1200" dirty="0" smtClean="0">
              <a:solidFill>
                <a:schemeClr val="tx1"/>
              </a:solidFill>
              <a:effectLst/>
              <a:latin typeface="Arial"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28</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Oltre la metà delle istituzioni pubbliche umbre dichiara di adottare comportamenti sostenibili nei confronti dell’ambiente: 59,6%, in linea con il dato nazionale pari al 56%.</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 Tra le istituzioni umbre che risultano sensibili all’ambiente, l’87,9 per cento dichiara allo stesso tempo di avere incontrato almeno una difficoltà nell’adozione di tale condotta: dato di poco superiore a quello rilevato a livello nazionale (83,0 per cento). </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Tra le difficoltà riscontrate nell’adozione di comportamenti sostenibili nei confronti dell’ambiente quelle più frequenti (tenendo conto del fatto che una istituzione può aver indicato più di una difficoltà) sono il costo eccessivo delle azioni di tutela ambientale e la complessità delle procedure amministrative (21,4 per cento per entrambe); seguono la difficoltà di applicazione delle norme (18,2 per cento) e di individuazione delle azioni (16,2 per cento): anche questi valori sono sostanzialmente in linea con quelli nazionali.</a:t>
            </a:r>
          </a:p>
          <a:p>
            <a:pPr eaLnBrk="1" hangingPunct="1"/>
            <a:endParaRPr lang="it-IT" dirty="0" smtClean="0">
              <a:latin typeface="Arial" pitchFamily="34" charset="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Un'altra misura della sostenibilità ambientale consiste nell’adozione da parte delle istituzioni pubbliche di procedure di acquisto che tengano conto di esigenze di tutela ambientale, i cosiddetti acquisti </a:t>
            </a:r>
            <a:r>
              <a:rPr lang="it-IT" sz="1200" kern="1200" dirty="0" err="1" smtClean="0">
                <a:solidFill>
                  <a:schemeClr val="tx1"/>
                </a:solidFill>
                <a:effectLst/>
                <a:latin typeface="Arial" charset="0"/>
                <a:ea typeface="ＭＳ Ｐゴシック" charset="0"/>
                <a:cs typeface="ＭＳ Ｐゴシック" charset="0"/>
              </a:rPr>
              <a:t>verdil</a:t>
            </a:r>
            <a:r>
              <a:rPr lang="it-IT" sz="1200" kern="1200" dirty="0" smtClean="0">
                <a:solidFill>
                  <a:schemeClr val="tx1"/>
                </a:solidFill>
                <a:effectLst/>
                <a:latin typeface="Arial" charset="0"/>
                <a:ea typeface="ＭＳ Ｐゴシック" charset="0"/>
                <a:cs typeface="ＭＳ Ｐゴシック" charset="0"/>
              </a:rPr>
              <a:t>.</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In Umbria, tra le istituzioni che hanno dichiarato di adottare comportamenti sostenibili, il 38,4 per cento ha effettuato acquisti attenti all’impatto ambientale, percentuale di poco superiore a quella riscontrata a livello nazionale (36,6 per cento). </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29</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La trasparenza sta diventando un tema sempre più rilevante nella sfera di azione delle istituzioni pubbliche, fino ad assumere il ruolo di criterio-guida nei confronti del rapporto tra istituzione e cittadino/utente.</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Censimento rileva la diffusione dell’adozione delle diverse forme di rendicontazione sociale (bilancio sociale, bilancio di genere, di mandato, di missione e ambientale), che rappresentano una delle principali frontiere di innovazione della comunicazione pubblica, una sorta di strumento di comunicazione bidirezionale con gli </a:t>
            </a:r>
            <a:r>
              <a:rPr lang="it-IT" sz="1200" kern="1200" dirty="0" err="1" smtClean="0">
                <a:solidFill>
                  <a:schemeClr val="tx1"/>
                </a:solidFill>
                <a:effectLst/>
                <a:latin typeface="Arial" charset="0"/>
                <a:ea typeface="ＭＳ Ｐゴシック" charset="0"/>
                <a:cs typeface="ＭＳ Ｐゴシック" charset="0"/>
              </a:rPr>
              <a:t>stakeholders</a:t>
            </a:r>
            <a:r>
              <a:rPr lang="it-IT" sz="1200" kern="1200" dirty="0" smtClean="0">
                <a:solidFill>
                  <a:schemeClr val="tx1"/>
                </a:solidFill>
                <a:effectLst/>
                <a:latin typeface="Arial" charset="0"/>
                <a:ea typeface="ＭＳ Ｐゴシック" charset="0"/>
                <a:cs typeface="ＭＳ Ｐゴシック" charset="0"/>
              </a:rPr>
              <a:t> e con i cittadini che favorisce, da un lato, la trasparenza dell’agire amministrativo e sollecita, dall’altro, la partecipazione dei cittadini alla vita pubblica. </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sz="1200" kern="1200" dirty="0" smtClean="0">
              <a:solidFill>
                <a:schemeClr val="tx1"/>
              </a:solidFill>
              <a:effectLst/>
              <a:latin typeface="Arial" charset="0"/>
              <a:ea typeface="ＭＳ Ｐゴシック" charset="0"/>
              <a:cs typeface="ＭＳ Ｐゴシック" charset="0"/>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Le istituzioni umbre che adottano almeno una delle diverse forme di rendicontazione sociale sono il 38 per cento, leggermente al di sotto del dato nazionale (pari al 39,1 per cento). La forma di rendicontazione sociale più utilizzata tra le istituzioni che ne adottano almeno una è il Bilancio sociale mentre quella meno utilizzata è il Bilancio di missione. </a:t>
            </a:r>
          </a:p>
          <a:p>
            <a:pPr eaLnBrk="1" hangingPunct="1"/>
            <a:endParaRPr lang="it-IT" dirty="0" smtClean="0">
              <a:latin typeface="Arial" pitchFamily="34" charset="0"/>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3</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r>
              <a:rPr lang="it-IT" altLang="it-IT" dirty="0" smtClean="0">
                <a:latin typeface="Arial" pitchFamily="34" charset="0"/>
                <a:ea typeface="ＭＳ Ｐゴシック" pitchFamily="34" charset="-128"/>
              </a:rPr>
              <a:t>Per la indagine campionaria multiscopo  sulle imprese sono stata intervistate 3.877 imprese in Umbria il 1,5%  delle 260.110  in Italia)</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miter lim="800000"/>
            <a:headEnd/>
            <a:tailEnd/>
          </a:ln>
        </p:spPr>
        <p:txBody>
          <a:bodyPr/>
          <a:lstStyle/>
          <a:p>
            <a:fld id="{06645118-5348-4575-A868-7AF0CBF98666}" type="slidenum">
              <a:rPr lang="it-IT" smtClean="0"/>
              <a:pPr/>
              <a:t>30</a:t>
            </a:fld>
            <a:endParaRPr lang="it-IT"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r>
              <a:rPr lang="it-IT" sz="1200" kern="1200" dirty="0" smtClean="0">
                <a:solidFill>
                  <a:schemeClr val="tx1"/>
                </a:solidFill>
                <a:effectLst/>
                <a:latin typeface="Arial" charset="0"/>
                <a:ea typeface="ＭＳ Ｐゴシック" charset="0"/>
                <a:cs typeface="ＭＳ Ｐゴシック" charset="0"/>
              </a:rPr>
              <a:t>Nel caso della regione Umbria, la quasi totalità delle istituzioni pubbliche dispone di strumenti informatici finalizzati alla comunicazione sia interna alla stessa istituzione sia esterna, ovvero tra istituzioni diverse (siano esse pubbliche e/o private) e tra istituzione e cittadini.</a:t>
            </a:r>
          </a:p>
          <a:p>
            <a:pPr eaLnBrk="1" hangingPunct="1"/>
            <a:r>
              <a:rPr lang="it-IT" sz="1200" kern="1200" dirty="0" smtClean="0">
                <a:solidFill>
                  <a:schemeClr val="tx1"/>
                </a:solidFill>
                <a:effectLst/>
                <a:latin typeface="Arial" charset="0"/>
                <a:ea typeface="ＭＳ Ｐゴシック" charset="0"/>
                <a:cs typeface="ＭＳ Ｐゴシック" charset="0"/>
              </a:rPr>
              <a:t>In particolare, il 68,7 per cento delle istituzioni possiede una connessione Internet e una rete Intranet, situazione che colloca il settore pubblico della regione al di sopra del dato nazionale (57,3%).</a:t>
            </a:r>
          </a:p>
          <a:p>
            <a:pPr marL="0" marR="0" indent="0" algn="l" defTabSz="914400" rtl="0" eaLnBrk="1" fontAlgn="base" latinLnBrk="0" hangingPunct="1">
              <a:lnSpc>
                <a:spcPct val="100000"/>
              </a:lnSpc>
              <a:spcBef>
                <a:spcPct val="30000"/>
              </a:spcBef>
              <a:spcAft>
                <a:spcPct val="0"/>
              </a:spcAft>
              <a:buClrTx/>
              <a:buSzTx/>
              <a:buFontTx/>
              <a:buNone/>
              <a:tabLst/>
              <a:defRPr/>
            </a:pPr>
            <a:r>
              <a:rPr lang="it-IT" sz="1200" kern="1200" dirty="0" smtClean="0">
                <a:solidFill>
                  <a:schemeClr val="tx1"/>
                </a:solidFill>
                <a:effectLst/>
                <a:latin typeface="Arial" charset="0"/>
                <a:ea typeface="ＭＳ Ｐゴシック" charset="0"/>
                <a:cs typeface="ＭＳ Ｐゴシック" charset="0"/>
              </a:rPr>
              <a:t>Oltre il 95 per cento del personale ha accesso a Internet e/o utilizza la rete Intranet, rispettivamente, nel 65,7 per cento e nel 56,1 per cento delle istituzioni.</a:t>
            </a:r>
          </a:p>
          <a:p>
            <a:pPr eaLnBrk="1" hangingPunct="1"/>
            <a:endParaRPr lang="it-IT" sz="1200" kern="1200" dirty="0" smtClean="0">
              <a:solidFill>
                <a:schemeClr val="tx1"/>
              </a:solidFill>
              <a:effectLst/>
              <a:latin typeface="Arial" charset="0"/>
              <a:ea typeface="ＭＳ Ｐゴシック" charset="0"/>
              <a:cs typeface="ＭＳ Ｐゴシック" charset="0"/>
            </a:endParaRPr>
          </a:p>
          <a:p>
            <a:pPr eaLnBrk="1" hangingPunct="1"/>
            <a:r>
              <a:rPr lang="it-IT" sz="1200" kern="1200" dirty="0" smtClean="0">
                <a:solidFill>
                  <a:schemeClr val="tx1"/>
                </a:solidFill>
                <a:effectLst/>
                <a:latin typeface="Arial" charset="0"/>
                <a:ea typeface="ＭＳ Ｐゴシック" charset="0"/>
                <a:cs typeface="ＭＳ Ｐゴシック" charset="0"/>
              </a:rPr>
              <a:t>La rete Intranet viene utilizzata soprattutto per finalità di comunicazione (organizzativa, nel 24,3 per cento dei casi, amministrativa nel 22,9 per cento, culturale e sociale nel 15,7 per cento), per trasmettere la documentazione normativa nel 21,3 per cento dei casi, per la formazione nell’11,5 per cento, per altre finalità nel restante 4,3 per cento.</a:t>
            </a:r>
          </a:p>
          <a:p>
            <a:pPr eaLnBrk="1" hangingPunct="1"/>
            <a:endParaRPr lang="it-IT" sz="1200" kern="1200" dirty="0" smtClean="0">
              <a:solidFill>
                <a:schemeClr val="tx1"/>
              </a:solidFill>
              <a:effectLst/>
              <a:latin typeface="Arial" charset="0"/>
              <a:ea typeface="ＭＳ Ｐゴシック" charset="0"/>
            </a:endParaRPr>
          </a:p>
          <a:p>
            <a:pPr eaLnBrk="1" hangingPunct="1"/>
            <a:r>
              <a:rPr lang="it-IT" sz="1200" kern="1200" dirty="0" smtClean="0">
                <a:solidFill>
                  <a:schemeClr val="tx1"/>
                </a:solidFill>
                <a:effectLst/>
                <a:latin typeface="Arial" charset="0"/>
                <a:ea typeface="ＭＳ Ｐゴシック" charset="0"/>
                <a:cs typeface="ＭＳ Ｐゴシック" charset="0"/>
              </a:rPr>
              <a:t>La comunicazione tra istituzione e cittadino comincia a utilizzare, seppure in misura ridotta, la molteplicità degli strumenti informatici recentemente a disposizione anche della Pubblica amministrazione e mette in campo una serie di canali con l’obiettivo principale di rendere più accessibile il comparto pubblico da parte del cittadino.</a:t>
            </a:r>
            <a:r>
              <a:rPr lang="it-IT" sz="1200" kern="1200" baseline="0" dirty="0" smtClean="0">
                <a:solidFill>
                  <a:schemeClr val="tx1"/>
                </a:solidFill>
                <a:effectLst/>
                <a:latin typeface="Arial" charset="0"/>
                <a:ea typeface="ＭＳ Ｐゴシック" charset="0"/>
                <a:cs typeface="ＭＳ Ｐゴシック" charset="0"/>
              </a:rPr>
              <a:t> In Umbria i</a:t>
            </a:r>
            <a:r>
              <a:rPr lang="it-IT" sz="1200" kern="1200" dirty="0" smtClean="0">
                <a:solidFill>
                  <a:schemeClr val="tx1"/>
                </a:solidFill>
                <a:effectLst/>
                <a:latin typeface="Arial" charset="0"/>
                <a:ea typeface="ＭＳ Ｐゴシック" charset="0"/>
                <a:cs typeface="ＭＳ Ｐゴシック" charset="0"/>
              </a:rPr>
              <a:t> canali più utilizzati dalla pubblica amministrazione sono: la posta elettronica ordinaria (98,8 per cento) e certificata (97,0 per cento), il web (93,4 per cento) e il tradizionale sportello fisico al pubblico, il cosiddetto URP (63,3 per cento). I dati sono in linea con quelli rilevati a livello nazionale. </a:t>
            </a:r>
            <a:endParaRPr lang="it-IT" dirty="0" smtClean="0">
              <a:latin typeface="Arial" pitchFamily="34" charset="0"/>
              <a:ea typeface="ＭＳ Ｐゴシック" pitchFamily="34" charset="-128"/>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84" charset="-128"/>
              </a:defRPr>
            </a:lvl1pPr>
            <a:lvl2pPr marL="37925559" indent="-37468434">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126" eaLnBrk="0" fontAlgn="base" hangingPunct="0">
              <a:spcBef>
                <a:spcPct val="0"/>
              </a:spcBef>
              <a:spcAft>
                <a:spcPct val="0"/>
              </a:spcAft>
              <a:defRPr sz="2400">
                <a:solidFill>
                  <a:schemeClr val="tx1"/>
                </a:solidFill>
                <a:latin typeface="Arial" charset="0"/>
                <a:ea typeface="ＭＳ Ｐゴシック" pitchFamily="-84" charset="-128"/>
              </a:defRPr>
            </a:lvl6pPr>
            <a:lvl7pPr marL="914251" eaLnBrk="0" fontAlgn="base" hangingPunct="0">
              <a:spcBef>
                <a:spcPct val="0"/>
              </a:spcBef>
              <a:spcAft>
                <a:spcPct val="0"/>
              </a:spcAft>
              <a:defRPr sz="2400">
                <a:solidFill>
                  <a:schemeClr val="tx1"/>
                </a:solidFill>
                <a:latin typeface="Arial" charset="0"/>
                <a:ea typeface="ＭＳ Ｐゴシック" pitchFamily="-84" charset="-128"/>
              </a:defRPr>
            </a:lvl7pPr>
            <a:lvl8pPr marL="1371377" eaLnBrk="0" fontAlgn="base" hangingPunct="0">
              <a:spcBef>
                <a:spcPct val="0"/>
              </a:spcBef>
              <a:spcAft>
                <a:spcPct val="0"/>
              </a:spcAft>
              <a:defRPr sz="2400">
                <a:solidFill>
                  <a:schemeClr val="tx1"/>
                </a:solidFill>
                <a:latin typeface="Arial" charset="0"/>
                <a:ea typeface="ＭＳ Ｐゴシック" pitchFamily="-84" charset="-128"/>
              </a:defRPr>
            </a:lvl8pPr>
            <a:lvl9pPr marL="1828502" eaLnBrk="0" fontAlgn="base" hangingPunct="0">
              <a:spcBef>
                <a:spcPct val="0"/>
              </a:spcBef>
              <a:spcAft>
                <a:spcPct val="0"/>
              </a:spcAft>
              <a:defRPr sz="2400">
                <a:solidFill>
                  <a:schemeClr val="tx1"/>
                </a:solidFill>
                <a:latin typeface="Arial" charset="0"/>
                <a:ea typeface="ＭＳ Ｐゴシック" pitchFamily="-84" charset="-128"/>
              </a:defRPr>
            </a:lvl9pPr>
          </a:lstStyle>
          <a:p>
            <a:fld id="{2B612ADD-6C93-4A7C-9451-A43DC820AF2A}" type="slidenum">
              <a:rPr lang="it-IT" sz="1200"/>
              <a:pPr/>
              <a:t>31</a:t>
            </a:fld>
            <a:endParaRPr lang="it-IT"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ea typeface="ＭＳ Ｐゴシック" pitchFamily="-84" charset="-128"/>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84" charset="-128"/>
              </a:defRPr>
            </a:lvl1pPr>
            <a:lvl2pPr marL="37925559" indent="-37468434">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126" eaLnBrk="0" fontAlgn="base" hangingPunct="0">
              <a:spcBef>
                <a:spcPct val="0"/>
              </a:spcBef>
              <a:spcAft>
                <a:spcPct val="0"/>
              </a:spcAft>
              <a:defRPr sz="2400">
                <a:solidFill>
                  <a:schemeClr val="tx1"/>
                </a:solidFill>
                <a:latin typeface="Arial" charset="0"/>
                <a:ea typeface="ＭＳ Ｐゴシック" pitchFamily="-84" charset="-128"/>
              </a:defRPr>
            </a:lvl6pPr>
            <a:lvl7pPr marL="914251" eaLnBrk="0" fontAlgn="base" hangingPunct="0">
              <a:spcBef>
                <a:spcPct val="0"/>
              </a:spcBef>
              <a:spcAft>
                <a:spcPct val="0"/>
              </a:spcAft>
              <a:defRPr sz="2400">
                <a:solidFill>
                  <a:schemeClr val="tx1"/>
                </a:solidFill>
                <a:latin typeface="Arial" charset="0"/>
                <a:ea typeface="ＭＳ Ｐゴシック" pitchFamily="-84" charset="-128"/>
              </a:defRPr>
            </a:lvl7pPr>
            <a:lvl8pPr marL="1371377" eaLnBrk="0" fontAlgn="base" hangingPunct="0">
              <a:spcBef>
                <a:spcPct val="0"/>
              </a:spcBef>
              <a:spcAft>
                <a:spcPct val="0"/>
              </a:spcAft>
              <a:defRPr sz="2400">
                <a:solidFill>
                  <a:schemeClr val="tx1"/>
                </a:solidFill>
                <a:latin typeface="Arial" charset="0"/>
                <a:ea typeface="ＭＳ Ｐゴシック" pitchFamily="-84" charset="-128"/>
              </a:defRPr>
            </a:lvl8pPr>
            <a:lvl9pPr marL="1828502" eaLnBrk="0" fontAlgn="base" hangingPunct="0">
              <a:spcBef>
                <a:spcPct val="0"/>
              </a:spcBef>
              <a:spcAft>
                <a:spcPct val="0"/>
              </a:spcAft>
              <a:defRPr sz="2400">
                <a:solidFill>
                  <a:schemeClr val="tx1"/>
                </a:solidFill>
                <a:latin typeface="Arial" charset="0"/>
                <a:ea typeface="ＭＳ Ｐゴシック" pitchFamily="-84" charset="-128"/>
              </a:defRPr>
            </a:lvl9pPr>
          </a:lstStyle>
          <a:p>
            <a:fld id="{2B612ADD-6C93-4A7C-9451-A43DC820AF2A}" type="slidenum">
              <a:rPr lang="it-IT" sz="1200"/>
              <a:pPr/>
              <a:t>32</a:t>
            </a:fld>
            <a:endParaRPr lang="it-IT"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dirty="0" smtClean="0">
              <a:ea typeface="ＭＳ Ｐゴシック" pitchFamily="-84" charset="-128"/>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84" charset="-128"/>
              </a:defRPr>
            </a:lvl1pPr>
            <a:lvl2pPr marL="37925559" indent="-37468434">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126" eaLnBrk="0" fontAlgn="base" hangingPunct="0">
              <a:spcBef>
                <a:spcPct val="0"/>
              </a:spcBef>
              <a:spcAft>
                <a:spcPct val="0"/>
              </a:spcAft>
              <a:defRPr sz="2400">
                <a:solidFill>
                  <a:schemeClr val="tx1"/>
                </a:solidFill>
                <a:latin typeface="Arial" charset="0"/>
                <a:ea typeface="ＭＳ Ｐゴシック" pitchFamily="-84" charset="-128"/>
              </a:defRPr>
            </a:lvl6pPr>
            <a:lvl7pPr marL="914251" eaLnBrk="0" fontAlgn="base" hangingPunct="0">
              <a:spcBef>
                <a:spcPct val="0"/>
              </a:spcBef>
              <a:spcAft>
                <a:spcPct val="0"/>
              </a:spcAft>
              <a:defRPr sz="2400">
                <a:solidFill>
                  <a:schemeClr val="tx1"/>
                </a:solidFill>
                <a:latin typeface="Arial" charset="0"/>
                <a:ea typeface="ＭＳ Ｐゴシック" pitchFamily="-84" charset="-128"/>
              </a:defRPr>
            </a:lvl7pPr>
            <a:lvl8pPr marL="1371377" eaLnBrk="0" fontAlgn="base" hangingPunct="0">
              <a:spcBef>
                <a:spcPct val="0"/>
              </a:spcBef>
              <a:spcAft>
                <a:spcPct val="0"/>
              </a:spcAft>
              <a:defRPr sz="2400">
                <a:solidFill>
                  <a:schemeClr val="tx1"/>
                </a:solidFill>
                <a:latin typeface="Arial" charset="0"/>
                <a:ea typeface="ＭＳ Ｐゴシック" pitchFamily="-84" charset="-128"/>
              </a:defRPr>
            </a:lvl8pPr>
            <a:lvl9pPr marL="1828502" eaLnBrk="0" fontAlgn="base" hangingPunct="0">
              <a:spcBef>
                <a:spcPct val="0"/>
              </a:spcBef>
              <a:spcAft>
                <a:spcPct val="0"/>
              </a:spcAft>
              <a:defRPr sz="2400">
                <a:solidFill>
                  <a:schemeClr val="tx1"/>
                </a:solidFill>
                <a:latin typeface="Arial" charset="0"/>
                <a:ea typeface="ＭＳ Ｐゴシック" pitchFamily="-84" charset="-128"/>
              </a:defRPr>
            </a:lvl9pPr>
          </a:lstStyle>
          <a:p>
            <a:fld id="{BB34DB04-8E31-4E9B-90CE-D163FCC1FAE7}" type="slidenum">
              <a:rPr lang="it-IT" sz="1200"/>
              <a:pPr/>
              <a:t>33</a:t>
            </a:fld>
            <a:endParaRPr lang="it-IT"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it-IT" smtClean="0">
              <a:ea typeface="ＭＳ Ｐゴシック" pitchFamily="-8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4</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r>
              <a:rPr lang="it-IT" altLang="it-IT" dirty="0" err="1" smtClean="0">
                <a:latin typeface="Arial" pitchFamily="34" charset="0"/>
                <a:ea typeface="ＭＳ Ｐゴシック" pitchFamily="34" charset="-128"/>
              </a:rPr>
              <a:t>Ug</a:t>
            </a:r>
            <a:r>
              <a:rPr lang="it-IT" altLang="it-IT" dirty="0" smtClean="0">
                <a:latin typeface="Arial" pitchFamily="34" charset="0"/>
                <a:ea typeface="ＭＳ Ｐゴシック" pitchFamily="34" charset="-128"/>
              </a:rPr>
              <a:t> indicano il radicamento nel territorio dell’attività</a:t>
            </a:r>
          </a:p>
          <a:p>
            <a:pPr eaLnBrk="1" hangingPunct="1"/>
            <a:r>
              <a:rPr lang="it-IT" altLang="it-IT" dirty="0" smtClean="0">
                <a:latin typeface="Arial" pitchFamily="34" charset="0"/>
                <a:ea typeface="ＭＳ Ｐゴシック" pitchFamily="34" charset="-128"/>
              </a:rPr>
              <a:t>UL effettiva presenza anche se non necessariamente di matrice (origine) del territorio</a:t>
            </a:r>
          </a:p>
          <a:p>
            <a:pPr eaLnBrk="1" hangingPunct="1"/>
            <a:endParaRPr lang="it-IT" altLang="it-IT" dirty="0" smtClean="0">
              <a:latin typeface="Arial" pitchFamily="34" charset="0"/>
              <a:ea typeface="ＭＳ Ｐゴシック" pitchFamily="34" charset="-128"/>
            </a:endParaRPr>
          </a:p>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5</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a:p>
            <a:pPr eaLnBrk="1" hangingPunct="1"/>
            <a:r>
              <a:rPr lang="it-IT" altLang="it-IT" dirty="0" smtClean="0">
                <a:latin typeface="Arial" pitchFamily="34" charset="0"/>
                <a:ea typeface="ＭＳ Ｐゴシック" pitchFamily="34" charset="-128"/>
              </a:rPr>
              <a:t>IS Imprese : UG 1.094.795</a:t>
            </a:r>
          </a:p>
          <a:p>
            <a:pPr eaLnBrk="1" hangingPunct="1"/>
            <a:r>
              <a:rPr lang="it-IT" altLang="it-IT" dirty="0" smtClean="0">
                <a:latin typeface="Arial" pitchFamily="34" charset="0"/>
                <a:ea typeface="ＭＳ Ｐゴシック" pitchFamily="34" charset="-128"/>
              </a:rPr>
              <a:t>	UL 1.153.994</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6</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eaLnBrk="1" hangingPunct="1"/>
            <a:endParaRPr lang="it-IT" altLang="it-IT" dirty="0" smtClean="0">
              <a:latin typeface="Arial" pitchFamily="34" charset="0"/>
              <a:ea typeface="ＭＳ Ｐゴシック" pitchFamily="34" charset="-128"/>
            </a:endParaRPr>
          </a:p>
          <a:p>
            <a:pPr eaLnBrk="1" hangingPunct="1"/>
            <a:r>
              <a:rPr lang="it-IT" altLang="it-IT" dirty="0" smtClean="0">
                <a:latin typeface="Arial" pitchFamily="34" charset="0"/>
                <a:ea typeface="ＭＳ Ｐゴシック" pitchFamily="34" charset="-128"/>
              </a:rPr>
              <a:t>Servizi di mercato : commercio, alberghi e ristorazione e servizi alle imprese</a:t>
            </a:r>
          </a:p>
          <a:p>
            <a:pPr eaLnBrk="1" hangingPunct="1"/>
            <a:r>
              <a:rPr lang="it-IT" altLang="it-IT" dirty="0" smtClean="0">
                <a:latin typeface="Arial" pitchFamily="34" charset="0"/>
                <a:ea typeface="ＭＳ Ｐゴシック" pitchFamily="34" charset="-128"/>
              </a:rPr>
              <a:t>Variazione 2011/2001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7</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r>
              <a:rPr lang="it-IT" sz="1200" b="0" kern="1200" dirty="0" smtClean="0">
                <a:solidFill>
                  <a:schemeClr val="tx1"/>
                </a:solidFill>
                <a:effectLst/>
                <a:latin typeface="Arial" charset="0"/>
                <a:ea typeface="ＭＳ Ｐゴシック" charset="0"/>
                <a:cs typeface="ＭＳ Ｐゴシック" charset="0"/>
              </a:rPr>
              <a:t>Con riferimento alle </a:t>
            </a:r>
            <a:r>
              <a:rPr lang="it-IT" sz="1200" b="1" kern="1200" dirty="0" smtClean="0">
                <a:solidFill>
                  <a:schemeClr val="tx1"/>
                </a:solidFill>
                <a:effectLst/>
                <a:latin typeface="Arial" charset="0"/>
                <a:ea typeface="ＭＳ Ｐゴシック" charset="0"/>
                <a:cs typeface="ＭＳ Ｐゴシック" charset="0"/>
              </a:rPr>
              <a:t>dimensioni </a:t>
            </a:r>
            <a:r>
              <a:rPr lang="it-IT" sz="1200" kern="1200" dirty="0" smtClean="0">
                <a:solidFill>
                  <a:schemeClr val="tx1"/>
                </a:solidFill>
                <a:effectLst/>
                <a:latin typeface="Arial" charset="0"/>
                <a:ea typeface="ＭＳ Ｐゴシック" charset="0"/>
                <a:cs typeface="ＭＳ Ｐゴシック" charset="0"/>
              </a:rPr>
              <a:t>le micro-imprese (0-9 addetti) costituiscono più del 95 per cento del totale regionale,</a:t>
            </a:r>
            <a:r>
              <a:rPr lang="it-IT" sz="1200" kern="1200" baseline="0" dirty="0" smtClean="0">
                <a:solidFill>
                  <a:schemeClr val="tx1"/>
                </a:solidFill>
                <a:effectLst/>
                <a:latin typeface="Arial" charset="0"/>
                <a:ea typeface="ＭＳ Ｐゴシック" charset="0"/>
                <a:cs typeface="ＭＳ Ｐゴシック" charset="0"/>
              </a:rPr>
              <a:t> </a:t>
            </a:r>
            <a:r>
              <a:rPr lang="it-IT" sz="1200" kern="1200" dirty="0" smtClean="0">
                <a:solidFill>
                  <a:schemeClr val="tx1"/>
                </a:solidFill>
                <a:effectLst/>
                <a:latin typeface="Arial" charset="0"/>
                <a:ea typeface="ＭＳ Ｐゴシック" charset="0"/>
                <a:cs typeface="ＭＳ Ｐゴシック" charset="0"/>
              </a:rPr>
              <a:t>quelle di più grandi dimensioni (almeno 250 addetti) lo 0,1 per cento.</a:t>
            </a:r>
          </a:p>
          <a:p>
            <a:r>
              <a:rPr lang="it-IT" sz="1200" kern="1200" dirty="0" smtClean="0">
                <a:solidFill>
                  <a:schemeClr val="tx1"/>
                </a:solidFill>
                <a:effectLst/>
                <a:latin typeface="Arial" charset="0"/>
                <a:ea typeface="ＭＳ Ｐゴシック" charset="0"/>
                <a:cs typeface="ＭＳ Ｐゴシック" charset="0"/>
              </a:rPr>
              <a:t>L’analisi dell’occupazione per dimensione d’impresa evidenzia che il sistema produttivo umbro si caratterizza per una quota elevata di occupati nelle micro imprese (53 per cento), più di quanto non si verifichi a livello nazionale (46,9 per cento).</a:t>
            </a:r>
          </a:p>
          <a:p>
            <a:pPr eaLnBrk="1" hangingPunct="1"/>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8</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228600" indent="-228600" eaLnBrk="1" hangingPunct="1">
              <a:buAutoNum type="arabicPlain"/>
            </a:pPr>
            <a:r>
              <a:rPr lang="it-IT" altLang="it-IT" dirty="0" smtClean="0">
                <a:latin typeface="Arial" pitchFamily="34" charset="0"/>
                <a:ea typeface="ＭＳ Ｐゴシック" pitchFamily="34" charset="-128"/>
              </a:rPr>
              <a:t>Addetto     : 39.807</a:t>
            </a:r>
          </a:p>
          <a:p>
            <a:pPr marL="0" indent="0" eaLnBrk="1" hangingPunct="1">
              <a:buNone/>
            </a:pPr>
            <a:r>
              <a:rPr lang="it-IT" altLang="it-IT" dirty="0" smtClean="0">
                <a:latin typeface="Arial" pitchFamily="34" charset="0"/>
                <a:ea typeface="ＭＳ Ｐゴシック" pitchFamily="34" charset="-128"/>
              </a:rPr>
              <a:t>2-5 addetti      : 68.642</a:t>
            </a:r>
          </a:p>
          <a:p>
            <a:pPr marL="0" indent="0" eaLnBrk="1" hangingPunct="1">
              <a:buNone/>
            </a:pPr>
            <a:r>
              <a:rPr lang="it-IT" altLang="it-IT" dirty="0" smtClean="0">
                <a:latin typeface="Arial" pitchFamily="34" charset="0"/>
                <a:ea typeface="ＭＳ Ｐゴシック" pitchFamily="34" charset="-128"/>
              </a:rPr>
              <a:t>6-9 addetti      : 29.689</a:t>
            </a: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dirty="0" smtClean="0">
                <a:latin typeface="Arial" pitchFamily="34" charset="0"/>
                <a:ea typeface="ＭＳ Ｐゴシック" pitchFamily="34" charset="-128"/>
              </a:rPr>
              <a:t>10-19 addetti  :  33.667</a:t>
            </a:r>
          </a:p>
          <a:p>
            <a:pPr marL="0" indent="0" eaLnBrk="1" hangingPunct="1">
              <a:buNone/>
            </a:pPr>
            <a:r>
              <a:rPr lang="it-IT" altLang="it-IT" dirty="0" smtClean="0">
                <a:latin typeface="Arial" pitchFamily="34" charset="0"/>
                <a:ea typeface="ＭＳ Ｐゴシック" pitchFamily="34" charset="-128"/>
              </a:rPr>
              <a:t>20-49 addetti  : 31.204</a:t>
            </a: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dirty="0" smtClean="0">
                <a:latin typeface="Arial" pitchFamily="34" charset="0"/>
                <a:ea typeface="ＭＳ Ｐゴシック" pitchFamily="34" charset="-128"/>
              </a:rPr>
              <a:t>50-249 addetti: 31.799</a:t>
            </a:r>
          </a:p>
          <a:p>
            <a:pPr marL="0" marR="0" indent="0" algn="l" defTabSz="914400" rtl="0" eaLnBrk="1" fontAlgn="base" latinLnBrk="0" hangingPunct="1">
              <a:lnSpc>
                <a:spcPct val="100000"/>
              </a:lnSpc>
              <a:spcBef>
                <a:spcPct val="30000"/>
              </a:spcBef>
              <a:spcAft>
                <a:spcPct val="0"/>
              </a:spcAft>
              <a:buClrTx/>
              <a:buSzTx/>
              <a:buFontTx/>
              <a:buNone/>
              <a:tabLst/>
              <a:defRPr/>
            </a:pPr>
            <a:r>
              <a:rPr lang="it-IT" altLang="it-IT" dirty="0" smtClean="0">
                <a:latin typeface="Arial" pitchFamily="34" charset="0"/>
                <a:ea typeface="ＭＳ Ｐゴシック" pitchFamily="34" charset="-128"/>
              </a:rPr>
              <a:t>250+   addetti: 14.354</a:t>
            </a:r>
          </a:p>
          <a:p>
            <a:r>
              <a:rPr lang="it-IT" sz="1200" kern="1200" dirty="0" smtClean="0">
                <a:solidFill>
                  <a:schemeClr val="tx1"/>
                </a:solidFill>
                <a:effectLst/>
                <a:latin typeface="Arial" charset="0"/>
                <a:ea typeface="ＭＳ Ｐゴシック" charset="0"/>
                <a:cs typeface="ＭＳ Ｐゴシック" charset="0"/>
              </a:rPr>
              <a:t>Gli addetti nelle unità locali della regione registrano una crescita del 5,1 per cento</a:t>
            </a:r>
          </a:p>
          <a:p>
            <a:endParaRPr lang="it-IT" sz="1200" kern="1200" dirty="0" smtClean="0">
              <a:solidFill>
                <a:schemeClr val="tx1"/>
              </a:solidFill>
              <a:effectLst/>
              <a:latin typeface="Arial" charset="0"/>
              <a:ea typeface="ＭＳ Ｐゴシック" charset="0"/>
              <a:cs typeface="ＭＳ Ｐゴシック" charset="0"/>
            </a:endParaRPr>
          </a:p>
          <a:p>
            <a:r>
              <a:rPr lang="it-IT" sz="1200" b="1" kern="1200" dirty="0" smtClean="0">
                <a:solidFill>
                  <a:schemeClr val="tx1"/>
                </a:solidFill>
                <a:effectLst/>
                <a:latin typeface="Arial" charset="0"/>
                <a:ea typeface="ＭＳ Ｐゴシック" charset="0"/>
                <a:cs typeface="ＭＳ Ｐゴシック" charset="0"/>
              </a:rPr>
              <a:t>Dimensione</a:t>
            </a:r>
            <a:r>
              <a:rPr lang="it-IT" sz="1200" kern="1200" dirty="0" smtClean="0">
                <a:solidFill>
                  <a:schemeClr val="tx1"/>
                </a:solidFill>
                <a:effectLst/>
                <a:latin typeface="Arial" charset="0"/>
                <a:ea typeface="ＭＳ Ｐゴシック" charset="0"/>
                <a:cs typeface="ＭＳ Ｐゴシック" charset="0"/>
              </a:rPr>
              <a:t>: solo le unità locali delle imprese di grande dimensione (almeno 250 addetti) evidenziano una contrazione (-3,5 per cento)</a:t>
            </a:r>
          </a:p>
          <a:p>
            <a:endParaRPr lang="it-IT" sz="1200" kern="1200" dirty="0" smtClean="0">
              <a:solidFill>
                <a:schemeClr val="tx1"/>
              </a:solidFill>
              <a:effectLst/>
              <a:latin typeface="Arial" charset="0"/>
              <a:ea typeface="ＭＳ Ｐゴシック" charset="0"/>
              <a:cs typeface="ＭＳ Ｐゴシック" charset="0"/>
            </a:endParaRPr>
          </a:p>
          <a:p>
            <a:r>
              <a:rPr lang="it-IT" sz="1200" b="1" kern="1200" dirty="0" smtClean="0">
                <a:solidFill>
                  <a:schemeClr val="tx1"/>
                </a:solidFill>
                <a:effectLst/>
                <a:latin typeface="Arial" charset="0"/>
                <a:ea typeface="ＭＳ Ｐゴシック" charset="0"/>
                <a:cs typeface="ＭＳ Ｐゴシック" charset="0"/>
              </a:rPr>
              <a:t>Forma giuridica</a:t>
            </a:r>
            <a:r>
              <a:rPr lang="it-IT" sz="1200" kern="1200" dirty="0" smtClean="0">
                <a:solidFill>
                  <a:schemeClr val="tx1"/>
                </a:solidFill>
                <a:effectLst/>
                <a:latin typeface="Arial" charset="0"/>
                <a:ea typeface="ＭＳ Ｐゴシック" charset="0"/>
                <a:cs typeface="ＭＳ Ｐゴシック" charset="0"/>
              </a:rPr>
              <a:t>: Si assiste dal 2001 al 2011 a una consistente crescita delle unità locali di società a responsabilità limitata (+63,3 per cento) a discapito delle altre forme giuridiche</a:t>
            </a:r>
          </a:p>
          <a:p>
            <a:pPr marL="0" marR="0" indent="0" algn="l" defTabSz="914400" rtl="0" eaLnBrk="1" fontAlgn="base" latinLnBrk="0" hangingPunct="1">
              <a:lnSpc>
                <a:spcPct val="100000"/>
              </a:lnSpc>
              <a:spcBef>
                <a:spcPct val="30000"/>
              </a:spcBef>
              <a:spcAft>
                <a:spcPct val="0"/>
              </a:spcAft>
              <a:buClrTx/>
              <a:buSzTx/>
              <a:buFontTx/>
              <a:buNone/>
              <a:tabLst/>
              <a:defRPr/>
            </a:pPr>
            <a:endParaRPr lang="it-IT" altLang="it-IT" dirty="0" smtClean="0">
              <a:latin typeface="Arial" pitchFamily="34" charset="0"/>
              <a:ea typeface="ＭＳ Ｐゴシック" pitchFamily="34" charset="-128"/>
            </a:endParaRPr>
          </a:p>
          <a:p>
            <a:pPr marL="0" indent="0" eaLnBrk="1" hangingPunct="1">
              <a:buNone/>
            </a:pPr>
            <a:endParaRPr lang="it-IT" altLang="it-IT" dirty="0" smtClean="0">
              <a:latin typeface="Arial" pitchFamily="34" charset="0"/>
              <a:ea typeface="ＭＳ Ｐゴシック" pitchFamily="34" charset="-128"/>
            </a:endParaRPr>
          </a:p>
          <a:p>
            <a:pPr marL="0" indent="0" eaLnBrk="1" hangingPunct="1">
              <a:buNone/>
            </a:pPr>
            <a:endParaRPr lang="it-IT" altLang="it-IT" dirty="0" smtClean="0">
              <a:latin typeface="Arial" pitchFamily="34" charset="0"/>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23175478-5B93-4636-B417-332B2D33606A}" type="slidenum">
              <a:rPr lang="it-IT" altLang="it-IT" sz="1200" smtClean="0"/>
              <a:pPr/>
              <a:t>9</a:t>
            </a:fld>
            <a:endParaRPr lang="it-IT" altLang="it-IT" sz="1200" smtClean="0"/>
          </a:p>
        </p:txBody>
      </p:sp>
      <p:sp>
        <p:nvSpPr>
          <p:cNvPr id="2" name="Rectangle 2"/>
          <p:cNvSpPr>
            <a:spLocks noGrp="1" noRot="1" noChangeAspect="1" noChangeArrowheads="1" noTextEdit="1"/>
          </p:cNvSpPr>
          <p:nvPr>
            <p:ph type="sldImg"/>
          </p:nvPr>
        </p:nvSpPr>
        <p:spPr>
          <a:xfrm>
            <a:off x="0" y="0"/>
            <a:ext cx="0" cy="0"/>
          </a:xfrm>
          <a:ln/>
          <a:extLst>
            <a:ext uri="{FAA26D3D-D897-4be2-8F04-BA451C77F1D7}"/>
          </a:extLst>
        </p:spPr>
      </p:sp>
      <p:sp>
        <p:nvSpPr>
          <p:cNvPr id="3" name="Rectangle 2"/>
          <p:cNvSpPr>
            <a:spLocks noGrp="1" noRot="1" noChangeAspect="1" noChangeArrowheads="1" noTextEdit="1"/>
          </p:cNvSpPr>
          <p:nvPr>
            <p:ph type="sldImg"/>
          </p:nvPr>
        </p:nvSpPr>
        <p:spPr>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6149" name="Rectangle 3"/>
          <p:cNvSpPr>
            <a:spLocks noGrp="1" noChangeArrowheads="1"/>
          </p:cNvSpPr>
          <p:nvPr>
            <p:ph type="body" idx="1"/>
          </p:nvPr>
        </p:nvSpPr>
        <p:spPr>
          <a:noFill/>
        </p:spPr>
        <p:txBody>
          <a:bodyPr/>
          <a:lstStyle/>
          <a:p>
            <a:pPr marL="0" indent="0" eaLnBrk="1" hangingPunct="1">
              <a:buNone/>
            </a:pPr>
            <a:r>
              <a:rPr lang="it-IT" altLang="it-IT" u="sng" dirty="0" smtClean="0">
                <a:latin typeface="Arial" pitchFamily="34" charset="0"/>
                <a:ea typeface="ＭＳ Ｐゴシック" pitchFamily="34" charset="-128"/>
              </a:rPr>
              <a:t>Forme giuridiche non societarie</a:t>
            </a:r>
            <a:r>
              <a:rPr lang="it-IT" altLang="it-IT" dirty="0" smtClean="0">
                <a:latin typeface="Arial" pitchFamily="34" charset="0"/>
                <a:ea typeface="ＭＳ Ｐゴシック" pitchFamily="34" charset="-128"/>
              </a:rPr>
              <a:t>: </a:t>
            </a:r>
            <a:r>
              <a:rPr lang="it-IT" sz="1200" b="0" i="0" u="none" strike="noStrike" kern="1200" dirty="0" smtClean="0">
                <a:solidFill>
                  <a:schemeClr val="tx1"/>
                </a:solidFill>
                <a:effectLst/>
                <a:latin typeface="Arial" charset="0"/>
                <a:ea typeface="ＭＳ Ｐゴシック" charset="0"/>
                <a:cs typeface="ＭＳ Ｐゴシック" charset="0"/>
              </a:rPr>
              <a:t>imprenditore individuale, libero professionista e lavoratore autonomo</a:t>
            </a:r>
            <a:r>
              <a:rPr lang="it-IT" dirty="0" smtClean="0"/>
              <a:t> </a:t>
            </a:r>
          </a:p>
          <a:p>
            <a:pPr marL="0" indent="0" eaLnBrk="1" hangingPunct="1">
              <a:buNone/>
            </a:pPr>
            <a:endParaRPr lang="it-IT" altLang="it-IT" dirty="0" smtClean="0">
              <a:latin typeface="Arial" pitchFamily="34" charset="0"/>
              <a:ea typeface="ＭＳ Ｐゴシック" pitchFamily="34" charset="-128"/>
            </a:endParaRPr>
          </a:p>
          <a:p>
            <a:pPr marL="0" indent="0" eaLnBrk="1" hangingPunct="1">
              <a:buNone/>
            </a:pPr>
            <a:r>
              <a:rPr lang="it-IT" altLang="it-IT" u="sng" dirty="0" smtClean="0">
                <a:latin typeface="Arial" pitchFamily="34" charset="0"/>
                <a:ea typeface="ＭＳ Ｐゴシック" pitchFamily="34" charset="-128"/>
              </a:rPr>
              <a:t>In Italia  57,6% e 29,5%</a:t>
            </a:r>
            <a:endParaRPr lang="it-IT" altLang="it-IT" dirty="0" smtClean="0">
              <a:latin typeface="Arial" pitchFamily="34" charset="0"/>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43B43A7B-A127-48C0-9381-4DC704674BA8}" type="slidenum">
              <a:rPr lang="it-IT"/>
              <a:pPr>
                <a:defRPr/>
              </a:pPr>
              <a:t>‹N›</a:t>
            </a:fld>
            <a:endParaRPr lang="it-IT"/>
          </a:p>
        </p:txBody>
      </p:sp>
    </p:spTree>
    <p:extLst>
      <p:ext uri="{BB962C8B-B14F-4D97-AF65-F5344CB8AC3E}">
        <p14:creationId xmlns:p14="http://schemas.microsoft.com/office/powerpoint/2010/main" val="157712369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1021FEB9-08BB-4C8C-A715-47FC9C85F9E7}" type="slidenum">
              <a:rPr lang="it-IT"/>
              <a:pPr>
                <a:defRPr/>
              </a:pPr>
              <a:t>‹N›</a:t>
            </a:fld>
            <a:endParaRPr lang="it-IT"/>
          </a:p>
        </p:txBody>
      </p:sp>
    </p:spTree>
    <p:extLst>
      <p:ext uri="{BB962C8B-B14F-4D97-AF65-F5344CB8AC3E}">
        <p14:creationId xmlns:p14="http://schemas.microsoft.com/office/powerpoint/2010/main" val="791257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B847CF9B-4596-45F7-ADA4-91B715170B29}" type="slidenum">
              <a:rPr lang="it-IT"/>
              <a:pPr>
                <a:defRPr/>
              </a:pPr>
              <a:t>‹N›</a:t>
            </a:fld>
            <a:endParaRPr lang="it-IT"/>
          </a:p>
        </p:txBody>
      </p:sp>
    </p:spTree>
    <p:extLst>
      <p:ext uri="{BB962C8B-B14F-4D97-AF65-F5344CB8AC3E}">
        <p14:creationId xmlns:p14="http://schemas.microsoft.com/office/powerpoint/2010/main" val="5144707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E2F98C1-65C4-4BB2-9101-CE8CA6A6D180}"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352772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3F01534-9B2F-4E9A-9968-5BAED6FCEF4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8412750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ABF90ED-462A-4BB2-B4AA-CDE0FB658D62}"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2410341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877716A-8DF4-4826-A2EF-BFFCC26AEC3E}"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56975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260DA720-B199-4292-B31D-873BA5BEAD16}"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38430517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7EF5B45-1179-4C2B-A04C-B78B5E41FDF8}"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4562084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2EBFCE4-10BC-470A-BD7F-2D27B279259A}"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8905616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23788A9-301B-439F-9586-9C7933822429}"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855207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idx="1"/>
          </p:nvPr>
        </p:nvSpPr>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CB423A38-024A-452E-8458-35ABB25E5BB7}" type="slidenum">
              <a:rPr lang="it-IT"/>
              <a:pPr>
                <a:defRPr/>
              </a:pPr>
              <a:t>‹N›</a:t>
            </a:fld>
            <a:endParaRPr lang="it-IT" dirty="0"/>
          </a:p>
        </p:txBody>
      </p:sp>
    </p:spTree>
    <p:extLst>
      <p:ext uri="{BB962C8B-B14F-4D97-AF65-F5344CB8AC3E}">
        <p14:creationId xmlns:p14="http://schemas.microsoft.com/office/powerpoint/2010/main" val="364731252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76F4445-CFA5-4A2C-BDAC-058E8F409FFB}"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9778637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2C4D83D-75EC-40A5-B395-54D28DCD9561}"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9724577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1D323F1-8A76-42DE-BA03-D89E70E27AB1}"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1386834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gli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E5668FA6-B6FF-46DB-8D42-27BF4467AF86}" type="slidenum">
              <a:rPr lang="it-IT"/>
              <a:pPr>
                <a:defRPr/>
              </a:pPr>
              <a:t>‹N›</a:t>
            </a:fld>
            <a:endParaRPr lang="it-IT"/>
          </a:p>
        </p:txBody>
      </p:sp>
    </p:spTree>
    <p:extLst>
      <p:ext uri="{BB962C8B-B14F-4D97-AF65-F5344CB8AC3E}">
        <p14:creationId xmlns:p14="http://schemas.microsoft.com/office/powerpoint/2010/main" val="555878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6E78864D-6055-411C-8CE1-505DF9CE83B0}" type="slidenum">
              <a:rPr lang="it-IT"/>
              <a:pPr>
                <a:defRPr/>
              </a:pPr>
              <a:t>‹N›</a:t>
            </a:fld>
            <a:endParaRPr lang="it-IT"/>
          </a:p>
        </p:txBody>
      </p:sp>
    </p:spTree>
    <p:extLst>
      <p:ext uri="{BB962C8B-B14F-4D97-AF65-F5344CB8AC3E}">
        <p14:creationId xmlns:p14="http://schemas.microsoft.com/office/powerpoint/2010/main" val="9191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413CBF56-D91F-4D4C-B7D5-D04C73A223B7}" type="slidenum">
              <a:rPr lang="it-IT"/>
              <a:pPr>
                <a:defRPr/>
              </a:pPr>
              <a:t>‹N›</a:t>
            </a:fld>
            <a:endParaRPr lang="it-IT"/>
          </a:p>
        </p:txBody>
      </p:sp>
    </p:spTree>
    <p:extLst>
      <p:ext uri="{BB962C8B-B14F-4D97-AF65-F5344CB8AC3E}">
        <p14:creationId xmlns:p14="http://schemas.microsoft.com/office/powerpoint/2010/main" val="38999121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9A9BF45D-A73E-47D9-98E4-29340177F42C}" type="slidenum">
              <a:rPr lang="it-IT"/>
              <a:pPr>
                <a:defRPr/>
              </a:pPr>
              <a:t>‹N›</a:t>
            </a:fld>
            <a:endParaRPr lang="it-IT"/>
          </a:p>
        </p:txBody>
      </p:sp>
    </p:spTree>
    <p:extLst>
      <p:ext uri="{BB962C8B-B14F-4D97-AF65-F5344CB8AC3E}">
        <p14:creationId xmlns:p14="http://schemas.microsoft.com/office/powerpoint/2010/main" val="834608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878C8CD3-924C-4670-8D5B-3A3302F39312}" type="slidenum">
              <a:rPr lang="it-IT"/>
              <a:pPr>
                <a:defRPr/>
              </a:pPr>
              <a:t>‹N›</a:t>
            </a:fld>
            <a:endParaRPr lang="it-IT"/>
          </a:p>
        </p:txBody>
      </p:sp>
    </p:spTree>
    <p:extLst>
      <p:ext uri="{BB962C8B-B14F-4D97-AF65-F5344CB8AC3E}">
        <p14:creationId xmlns:p14="http://schemas.microsoft.com/office/powerpoint/2010/main" val="8779292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A59BB383-5C21-470C-91D4-644A7FF7ADF8}" type="slidenum">
              <a:rPr lang="it-IT"/>
              <a:pPr>
                <a:defRPr/>
              </a:pPr>
              <a:t>‹N›</a:t>
            </a:fld>
            <a:endParaRPr lang="it-IT"/>
          </a:p>
        </p:txBody>
      </p:sp>
    </p:spTree>
    <p:extLst>
      <p:ext uri="{BB962C8B-B14F-4D97-AF65-F5344CB8AC3E}">
        <p14:creationId xmlns:p14="http://schemas.microsoft.com/office/powerpoint/2010/main" val="18449820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F22739B8-5B79-4F4A-BCA6-F488C19A1F8C}" type="slidenum">
              <a:rPr lang="it-IT"/>
              <a:pPr>
                <a:defRPr/>
              </a:pPr>
              <a:t>‹N›</a:t>
            </a:fld>
            <a:endParaRPr lang="it-IT"/>
          </a:p>
        </p:txBody>
      </p:sp>
    </p:spTree>
    <p:extLst>
      <p:ext uri="{BB962C8B-B14F-4D97-AF65-F5344CB8AC3E}">
        <p14:creationId xmlns:p14="http://schemas.microsoft.com/office/powerpoint/2010/main" val="872242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stile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it-IT"/>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it-IT"/>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lgn="r">
              <a:defRPr sz="1400"/>
            </a:lvl1pPr>
          </a:lstStyle>
          <a:p>
            <a:pPr>
              <a:defRPr/>
            </a:pPr>
            <a:fld id="{BAEA4D57-B9DE-4E9A-9658-342E0DE1DD9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altLang="it-IT" smtClean="0"/>
              <a:t>Fare clic per modificare stile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altLang="it-IT" smtClean="0"/>
              <a:t>Fare clic per modificare gli stili del testo dello schema</a:t>
            </a:r>
          </a:p>
          <a:p>
            <a:pPr lvl="1"/>
            <a:r>
              <a:rPr lang="it-IT" altLang="it-IT" smtClean="0"/>
              <a:t>Secondo livello</a:t>
            </a:r>
          </a:p>
          <a:p>
            <a:pPr lvl="2"/>
            <a:r>
              <a:rPr lang="it-IT" altLang="it-IT" smtClean="0"/>
              <a:t>Terzo livello</a:t>
            </a:r>
          </a:p>
          <a:p>
            <a:pPr lvl="3"/>
            <a:r>
              <a:rPr lang="it-IT" altLang="it-IT" smtClean="0"/>
              <a:t>Quarto livello</a:t>
            </a:r>
          </a:p>
          <a:p>
            <a:pPr lvl="4"/>
            <a:r>
              <a:rPr lang="it-IT" altLang="it-IT" smtClean="0"/>
              <a:t>Quinto livello</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defRPr sz="1400">
                <a:latin typeface="Arial" charset="0"/>
                <a:ea typeface="ＭＳ Ｐゴシック" charset="0"/>
              </a:defRPr>
            </a:lvl1pPr>
          </a:lstStyle>
          <a:p>
            <a:pPr>
              <a:defRPr/>
            </a:pPr>
            <a:endParaRPr lang="it-IT">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lgn="ctr">
              <a:defRPr sz="1400">
                <a:latin typeface="Arial" charset="0"/>
                <a:ea typeface="ＭＳ Ｐゴシック" charset="0"/>
              </a:defRPr>
            </a:lvl1pPr>
          </a:lstStyle>
          <a:p>
            <a:pPr>
              <a:defRPr/>
            </a:pPr>
            <a:endParaRPr lang="it-IT">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a:extLst>
        </p:spPr>
        <p:txBody>
          <a:bodyPr vert="horz" wrap="square" lIns="91440" tIns="45720" rIns="91440" bIns="45720" numCol="1" anchor="t" anchorCtr="0" compatLnSpc="1">
            <a:prstTxWarp prst="textNoShape">
              <a:avLst/>
            </a:prstTxWarp>
          </a:bodyPr>
          <a:lstStyle>
            <a:lvl1pPr algn="r">
              <a:defRPr sz="1400">
                <a:latin typeface="Arial" pitchFamily="34" charset="0"/>
              </a:defRPr>
            </a:lvl1pPr>
          </a:lstStyle>
          <a:p>
            <a:pPr>
              <a:defRPr/>
            </a:pPr>
            <a:fld id="{DE0D8527-8389-4516-9159-FE7E9F66E56F}" type="slidenum">
              <a:rPr lang="it-IT">
                <a:solidFill>
                  <a:srgbClr val="000000"/>
                </a:solidFill>
              </a:rPr>
              <a:pPr>
                <a:defRPr/>
              </a:pPr>
              <a:t>‹N›</a:t>
            </a:fld>
            <a:endParaRPr lang="it-IT">
              <a:solidFill>
                <a:srgbClr val="000000"/>
              </a:solidFill>
            </a:endParaRPr>
          </a:p>
        </p:txBody>
      </p:sp>
    </p:spTree>
    <p:extLst>
      <p:ext uri="{BB962C8B-B14F-4D97-AF65-F5344CB8AC3E}">
        <p14:creationId xmlns:p14="http://schemas.microsoft.com/office/powerpoint/2010/main" val="25849291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fontAlgn="base">
        <a:spcBef>
          <a:spcPct val="0"/>
        </a:spcBef>
        <a:spcAft>
          <a:spcPct val="0"/>
        </a:spcAft>
        <a:defRPr sz="4400">
          <a:solidFill>
            <a:schemeClr val="tx2"/>
          </a:solidFill>
          <a:latin typeface="Arial" charset="0"/>
          <a:ea typeface="ＭＳ Ｐゴシック" charset="0"/>
          <a:cs typeface="ＭＳ Ｐゴシック" charset="0"/>
        </a:defRPr>
      </a:lvl6pPr>
      <a:lvl7pPr marL="914400" algn="ctr" rtl="0" fontAlgn="base">
        <a:spcBef>
          <a:spcPct val="0"/>
        </a:spcBef>
        <a:spcAft>
          <a:spcPct val="0"/>
        </a:spcAft>
        <a:defRPr sz="4400">
          <a:solidFill>
            <a:schemeClr val="tx2"/>
          </a:solidFill>
          <a:latin typeface="Arial" charset="0"/>
          <a:ea typeface="ＭＳ Ｐゴシック" charset="0"/>
          <a:cs typeface="ＭＳ Ｐゴシック" charset="0"/>
        </a:defRPr>
      </a:lvl7pPr>
      <a:lvl8pPr marL="1371600" algn="ctr" rtl="0" fontAlgn="base">
        <a:spcBef>
          <a:spcPct val="0"/>
        </a:spcBef>
        <a:spcAft>
          <a:spcPct val="0"/>
        </a:spcAft>
        <a:defRPr sz="4400">
          <a:solidFill>
            <a:schemeClr val="tx2"/>
          </a:solidFill>
          <a:latin typeface="Arial" charset="0"/>
          <a:ea typeface="ＭＳ Ｐゴシック" charset="0"/>
          <a:cs typeface="ＭＳ Ｐゴシック" charset="0"/>
        </a:defRPr>
      </a:lvl8pPr>
      <a:lvl9pPr marL="1828800" algn="ctr" rtl="0" fontAlgn="base">
        <a:spcBef>
          <a:spcPct val="0"/>
        </a:spcBef>
        <a:spcAft>
          <a:spcPct val="0"/>
        </a:spcAft>
        <a:defRPr sz="4400">
          <a:solidFill>
            <a:schemeClr val="tx2"/>
          </a:solidFill>
          <a:latin typeface="Arial"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chart" Target="../charts/char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chart" Target="../charts/chart8.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emf"/><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10.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chart" Target="../charts/chart12.xml"/><Relationship Id="rId4" Type="http://schemas.openxmlformats.org/officeDocument/2006/relationships/chart" Target="../charts/chart1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emf"/></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chart" Target="../charts/chart14.xml"/><Relationship Id="rId4" Type="http://schemas.openxmlformats.org/officeDocument/2006/relationships/chart" Target="../charts/char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chart" Target="../charts/chart1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chart" Target="../charts/chart16.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chart" Target="../charts/chart17.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chart" Target="../charts/chart18.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chart" Target="../charts/char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11.emf"/><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chart" Target="../charts/chart20.xml"/><Relationship Id="rId4" Type="http://schemas.openxmlformats.org/officeDocument/2006/relationships/image" Target="../media/image14.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chart" Target="../charts/chart21.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chart" Target="../charts/chart2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chart" Target="../charts/chart23.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17.emf"/><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hyperlink" Target="http://censimentoindustriaeservizi.istat.it/" TargetMode="External"/><Relationship Id="rId4" Type="http://schemas.openxmlformats.org/officeDocument/2006/relationships/hyperlink" Target="http://www.istat.it/"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457200" y="476250"/>
            <a:ext cx="8288338" cy="5040313"/>
          </a:xfrm>
          <a:prstGeom prst="rect">
            <a:avLst/>
          </a:prstGeom>
          <a:solidFill>
            <a:srgbClr val="CA0A2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defRPr/>
            </a:pPr>
            <a:endParaRPr lang="it-IT">
              <a:latin typeface="Arial" charset="0"/>
              <a:ea typeface="ＭＳ Ｐゴシック" charset="0"/>
            </a:endParaRPr>
          </a:p>
        </p:txBody>
      </p:sp>
      <p:sp>
        <p:nvSpPr>
          <p:cNvPr id="2051"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2053" name="Text Box 13"/>
          <p:cNvSpPr txBox="1">
            <a:spLocks noChangeArrowheads="1"/>
          </p:cNvSpPr>
          <p:nvPr/>
        </p:nvSpPr>
        <p:spPr bwMode="auto">
          <a:xfrm>
            <a:off x="4355976" y="2491433"/>
            <a:ext cx="3960440"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it-IT" b="1" dirty="0" smtClean="0">
                <a:solidFill>
                  <a:schemeClr val="bg1"/>
                </a:solidFill>
              </a:rPr>
              <a:t>Imprese</a:t>
            </a:r>
            <a:r>
              <a:rPr lang="it-IT" b="1" dirty="0" smtClean="0">
                <a:solidFill>
                  <a:schemeClr val="bg1"/>
                </a:solidFill>
              </a:rPr>
              <a:t>,</a:t>
            </a:r>
          </a:p>
          <a:p>
            <a:r>
              <a:rPr lang="it-IT" b="1" dirty="0" smtClean="0">
                <a:solidFill>
                  <a:schemeClr val="bg1"/>
                </a:solidFill>
              </a:rPr>
              <a:t>settore </a:t>
            </a:r>
            <a:r>
              <a:rPr lang="it-IT" b="1" dirty="0" smtClean="0">
                <a:solidFill>
                  <a:schemeClr val="bg1"/>
                </a:solidFill>
              </a:rPr>
              <a:t>non </a:t>
            </a:r>
            <a:r>
              <a:rPr lang="it-IT" b="1" dirty="0">
                <a:solidFill>
                  <a:schemeClr val="bg1"/>
                </a:solidFill>
              </a:rPr>
              <a:t>profit </a:t>
            </a:r>
            <a:endParaRPr lang="it-IT" b="1" dirty="0" smtClean="0">
              <a:solidFill>
                <a:schemeClr val="bg1"/>
              </a:solidFill>
            </a:endParaRPr>
          </a:p>
          <a:p>
            <a:r>
              <a:rPr lang="it-IT" b="1" dirty="0" smtClean="0">
                <a:solidFill>
                  <a:schemeClr val="bg1"/>
                </a:solidFill>
              </a:rPr>
              <a:t>e istituzioni </a:t>
            </a:r>
            <a:r>
              <a:rPr lang="it-IT" b="1" dirty="0">
                <a:solidFill>
                  <a:schemeClr val="bg1"/>
                </a:solidFill>
              </a:rPr>
              <a:t>pubbliche </a:t>
            </a:r>
            <a:endParaRPr lang="it-IT" b="1" dirty="0" smtClean="0">
              <a:solidFill>
                <a:schemeClr val="bg1"/>
              </a:solidFill>
            </a:endParaRPr>
          </a:p>
          <a:p>
            <a:r>
              <a:rPr lang="it-IT" b="1" dirty="0" smtClean="0">
                <a:solidFill>
                  <a:schemeClr val="bg1"/>
                </a:solidFill>
              </a:rPr>
              <a:t>in</a:t>
            </a:r>
            <a:r>
              <a:rPr lang="it-IT" altLang="it-IT" b="1" dirty="0" smtClean="0">
                <a:solidFill>
                  <a:schemeClr val="bg1"/>
                </a:solidFill>
                <a:latin typeface="Courier" charset="0"/>
              </a:rPr>
              <a:t> </a:t>
            </a:r>
            <a:r>
              <a:rPr lang="it-IT" b="1" dirty="0" smtClean="0">
                <a:solidFill>
                  <a:schemeClr val="bg1"/>
                </a:solidFill>
              </a:rPr>
              <a:t>Umbria</a:t>
            </a:r>
            <a:endParaRPr lang="it-IT" b="1" dirty="0">
              <a:solidFill>
                <a:schemeClr val="bg1"/>
              </a:solidFill>
            </a:endParaRPr>
          </a:p>
        </p:txBody>
      </p:sp>
      <p:sp>
        <p:nvSpPr>
          <p:cNvPr id="2054" name="Text Box 15"/>
          <p:cNvSpPr txBox="1">
            <a:spLocks noChangeArrowheads="1"/>
          </p:cNvSpPr>
          <p:nvPr/>
        </p:nvSpPr>
        <p:spPr bwMode="auto">
          <a:xfrm>
            <a:off x="4355976" y="692696"/>
            <a:ext cx="3888432" cy="149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endParaRPr lang="it-IT" sz="1100" dirty="0">
              <a:solidFill>
                <a:schemeClr val="bg1"/>
              </a:solidFill>
            </a:endParaRPr>
          </a:p>
          <a:p>
            <a:r>
              <a:rPr lang="it-IT" sz="1000" dirty="0">
                <a:solidFill>
                  <a:schemeClr val="bg1"/>
                </a:solidFill>
              </a:rPr>
              <a:t>9° Censimento dell’industria e dei servizi</a:t>
            </a:r>
          </a:p>
          <a:p>
            <a:r>
              <a:rPr lang="it-IT" sz="1000" dirty="0">
                <a:solidFill>
                  <a:schemeClr val="bg1"/>
                </a:solidFill>
              </a:rPr>
              <a:t>e Censimento delle Istituzioni non profit</a:t>
            </a:r>
          </a:p>
          <a:p>
            <a:endParaRPr lang="it-IT" sz="1400" dirty="0">
              <a:solidFill>
                <a:schemeClr val="bg1"/>
              </a:solidFill>
            </a:endParaRPr>
          </a:p>
          <a:p>
            <a:r>
              <a:rPr lang="it-IT" sz="1400" dirty="0">
                <a:solidFill>
                  <a:schemeClr val="bg1"/>
                </a:solidFill>
              </a:rPr>
              <a:t>Check-up </a:t>
            </a:r>
            <a:r>
              <a:rPr lang="it-IT" sz="1400" dirty="0" smtClean="0">
                <a:solidFill>
                  <a:schemeClr val="bg1"/>
                </a:solidFill>
              </a:rPr>
              <a:t>dell’Umbria </a:t>
            </a:r>
            <a:endParaRPr lang="it-IT" sz="1400" dirty="0">
              <a:solidFill>
                <a:schemeClr val="bg1"/>
              </a:solidFill>
            </a:endParaRPr>
          </a:p>
          <a:p>
            <a:r>
              <a:rPr lang="it-IT" sz="1400" dirty="0">
                <a:solidFill>
                  <a:schemeClr val="bg1"/>
                </a:solidFill>
              </a:rPr>
              <a:t>alla luce dei dati censuari</a:t>
            </a:r>
          </a:p>
          <a:p>
            <a:endParaRPr lang="it-IT" altLang="it-IT" sz="1800" dirty="0">
              <a:solidFill>
                <a:schemeClr val="bg1"/>
              </a:solidFill>
              <a:latin typeface="Courier" charset="0"/>
            </a:endParaRPr>
          </a:p>
        </p:txBody>
      </p:sp>
      <p:sp>
        <p:nvSpPr>
          <p:cNvPr id="2055" name="Text Box 16"/>
          <p:cNvSpPr txBox="1">
            <a:spLocks noChangeArrowheads="1"/>
          </p:cNvSpPr>
          <p:nvPr/>
        </p:nvSpPr>
        <p:spPr bwMode="auto">
          <a:xfrm>
            <a:off x="4366145" y="4365104"/>
            <a:ext cx="3446215" cy="984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r>
              <a:rPr lang="it-IT" altLang="it-IT" sz="1400" dirty="0">
                <a:solidFill>
                  <a:schemeClr val="bg1"/>
                </a:solidFill>
                <a:latin typeface="Arial" charset="0"/>
                <a:ea typeface="ＭＳ Ｐゴシック" pitchFamily="-84" charset="-128"/>
              </a:rPr>
              <a:t>Bianca Maria Martelli</a:t>
            </a:r>
          </a:p>
          <a:p>
            <a:pPr>
              <a:spcBef>
                <a:spcPts val="600"/>
              </a:spcBef>
            </a:pPr>
            <a:r>
              <a:rPr lang="it-IT" altLang="it-IT" sz="1100" dirty="0" smtClean="0">
                <a:solidFill>
                  <a:schemeClr val="bg1"/>
                </a:solidFill>
                <a:latin typeface="Courier New" pitchFamily="49" charset="0"/>
              </a:rPr>
              <a:t>Dirigente dell’Ufficio </a:t>
            </a:r>
            <a:r>
              <a:rPr lang="it-IT" altLang="it-IT" sz="1100" dirty="0" smtClean="0">
                <a:solidFill>
                  <a:schemeClr val="bg1"/>
                </a:solidFill>
                <a:latin typeface="Courier New" pitchFamily="49" charset="0"/>
              </a:rPr>
              <a:t>territoriale</a:t>
            </a:r>
            <a:r>
              <a:rPr lang="it-IT" altLang="it-IT" sz="1100" dirty="0" smtClean="0">
                <a:solidFill>
                  <a:schemeClr val="bg1"/>
                </a:solidFill>
                <a:latin typeface="Courier New" pitchFamily="49" charset="0"/>
              </a:rPr>
              <a:t/>
            </a:r>
            <a:br>
              <a:rPr lang="it-IT" altLang="it-IT" sz="1100" dirty="0" smtClean="0">
                <a:solidFill>
                  <a:schemeClr val="bg1"/>
                </a:solidFill>
                <a:latin typeface="Courier New" pitchFamily="49" charset="0"/>
              </a:rPr>
            </a:br>
            <a:r>
              <a:rPr lang="it-IT" altLang="it-IT" sz="1100" dirty="0" smtClean="0">
                <a:solidFill>
                  <a:schemeClr val="bg1"/>
                </a:solidFill>
                <a:latin typeface="Courier New" pitchFamily="49" charset="0"/>
              </a:rPr>
              <a:t>per la Toscana e l’Umbria</a:t>
            </a:r>
          </a:p>
          <a:p>
            <a:pPr>
              <a:spcBef>
                <a:spcPts val="600"/>
              </a:spcBef>
            </a:pPr>
            <a:r>
              <a:rPr lang="it-IT" altLang="it-IT" sz="1200" dirty="0" smtClean="0">
                <a:solidFill>
                  <a:schemeClr val="bg1"/>
                </a:solidFill>
                <a:latin typeface="Courier New" pitchFamily="49" charset="0"/>
              </a:rPr>
              <a:t>Istat</a:t>
            </a:r>
            <a:endParaRPr lang="it-IT" altLang="it-IT" sz="1200" dirty="0">
              <a:solidFill>
                <a:schemeClr val="bg1"/>
              </a:solidFill>
              <a:latin typeface="Courier New" pitchFamily="49" charset="0"/>
            </a:endParaRPr>
          </a:p>
        </p:txBody>
      </p:sp>
      <p:pic>
        <p:nvPicPr>
          <p:cNvPr id="2056" name="Immagine 1" descr="logo_censimento_istat_payoff.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5911850"/>
            <a:ext cx="28178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6047475" y="5911850"/>
            <a:ext cx="2881523" cy="338554"/>
          </a:xfrm>
          <a:prstGeom prst="rect">
            <a:avLst/>
          </a:prstGeom>
          <a:noFill/>
        </p:spPr>
        <p:txBody>
          <a:bodyPr wrap="square" rtlCol="0">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199" y="333375"/>
            <a:ext cx="6621463" cy="70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Le imprese: </a:t>
            </a:r>
          </a:p>
          <a:p>
            <a:pPr marL="266700" indent="-266700" eaLnBrk="1" hangingPunct="1">
              <a:tabLst>
                <a:tab pos="266700" algn="l"/>
              </a:tabLst>
              <a:defRPr/>
            </a:pPr>
            <a:r>
              <a:rPr lang="it-IT" sz="2200" b="1" dirty="0" smtClean="0">
                <a:solidFill>
                  <a:srgbClr val="CC0000"/>
                </a:solidFill>
                <a:latin typeface="+mj-lt"/>
                <a:ea typeface="ＭＳ Ｐゴシック" charset="0"/>
              </a:rPr>
              <a:t>Settori di attività economica</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107505" y="1700808"/>
            <a:ext cx="3312368" cy="396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buClr>
                <a:srgbClr val="CC0000"/>
              </a:buClr>
              <a:buFont typeface="Wingdings" pitchFamily="2" charset="2"/>
              <a:buChar char="ü"/>
              <a:tabLst>
                <a:tab pos="266700" algn="l"/>
              </a:tabLst>
              <a:defRPr/>
            </a:pPr>
            <a:r>
              <a:rPr lang="it-IT" sz="1800" dirty="0" smtClean="0">
                <a:solidFill>
                  <a:schemeClr val="bg2"/>
                </a:solidFill>
              </a:rPr>
              <a:t>Processo di </a:t>
            </a:r>
            <a:r>
              <a:rPr lang="it-IT" sz="1800" b="1" dirty="0" smtClean="0">
                <a:solidFill>
                  <a:schemeClr val="bg2"/>
                </a:solidFill>
              </a:rPr>
              <a:t>terziarizzazione</a:t>
            </a:r>
            <a:r>
              <a:rPr lang="it-IT" sz="1800" dirty="0" smtClean="0">
                <a:solidFill>
                  <a:schemeClr val="bg2"/>
                </a:solidFill>
              </a:rPr>
              <a:t> dell’economia</a:t>
            </a:r>
          </a:p>
          <a:p>
            <a:pPr marL="342900" indent="-342900" eaLnBrk="1" hangingPunct="1">
              <a:lnSpc>
                <a:spcPct val="115000"/>
              </a:lnSpc>
              <a:buClr>
                <a:srgbClr val="CC0000"/>
              </a:buClr>
              <a:buFont typeface="Wingdings" pitchFamily="2" charset="2"/>
              <a:buChar char="ü"/>
              <a:tabLst>
                <a:tab pos="266700" algn="l"/>
              </a:tabLst>
              <a:defRPr/>
            </a:pPr>
            <a:r>
              <a:rPr lang="it-IT" sz="1800" b="1" dirty="0" smtClean="0">
                <a:solidFill>
                  <a:schemeClr val="bg2"/>
                </a:solidFill>
              </a:rPr>
              <a:t>Espansione del privato </a:t>
            </a:r>
            <a:r>
              <a:rPr lang="it-IT" sz="1800" dirty="0" smtClean="0">
                <a:solidFill>
                  <a:schemeClr val="bg2"/>
                </a:solidFill>
              </a:rPr>
              <a:t>anche </a:t>
            </a:r>
            <a:r>
              <a:rPr lang="it-IT" sz="1800" b="1" dirty="0" smtClean="0">
                <a:solidFill>
                  <a:schemeClr val="bg2"/>
                </a:solidFill>
              </a:rPr>
              <a:t>in</a:t>
            </a:r>
            <a:r>
              <a:rPr lang="it-IT" sz="1800" dirty="0" smtClean="0">
                <a:solidFill>
                  <a:schemeClr val="bg2"/>
                </a:solidFill>
              </a:rPr>
              <a:t> </a:t>
            </a:r>
            <a:r>
              <a:rPr lang="it-IT" sz="1800" b="1" dirty="0" smtClean="0">
                <a:solidFill>
                  <a:schemeClr val="bg2"/>
                </a:solidFill>
              </a:rPr>
              <a:t>settori</a:t>
            </a:r>
            <a:r>
              <a:rPr lang="it-IT" sz="1800" dirty="0" smtClean="0">
                <a:solidFill>
                  <a:schemeClr val="bg2"/>
                </a:solidFill>
              </a:rPr>
              <a:t> tradizionalmente pubblici</a:t>
            </a:r>
          </a:p>
          <a:p>
            <a:pPr marL="342900" indent="-342900" eaLnBrk="1" hangingPunct="1">
              <a:lnSpc>
                <a:spcPct val="115000"/>
              </a:lnSpc>
              <a:buClr>
                <a:srgbClr val="CC0000"/>
              </a:buClr>
              <a:buFont typeface="Wingdings" pitchFamily="2" charset="2"/>
              <a:buChar char="ü"/>
              <a:tabLst>
                <a:tab pos="266700" algn="l"/>
              </a:tabLst>
              <a:defRPr/>
            </a:pPr>
            <a:r>
              <a:rPr lang="it-IT" sz="1800" b="1" dirty="0" smtClean="0">
                <a:solidFill>
                  <a:schemeClr val="bg2"/>
                </a:solidFill>
              </a:rPr>
              <a:t>Crescono</a:t>
            </a:r>
            <a:r>
              <a:rPr lang="it-IT" sz="1800" dirty="0" smtClean="0">
                <a:solidFill>
                  <a:schemeClr val="bg2"/>
                </a:solidFill>
              </a:rPr>
              <a:t> il </a:t>
            </a:r>
            <a:r>
              <a:rPr lang="it-IT" sz="1800" b="1" dirty="0" smtClean="0">
                <a:solidFill>
                  <a:schemeClr val="bg2"/>
                </a:solidFill>
              </a:rPr>
              <a:t>Commercio</a:t>
            </a:r>
            <a:r>
              <a:rPr lang="it-IT" sz="1800" dirty="0" smtClean="0">
                <a:solidFill>
                  <a:schemeClr val="bg2"/>
                </a:solidFill>
              </a:rPr>
              <a:t>, i </a:t>
            </a:r>
            <a:r>
              <a:rPr lang="it-IT" sz="1800" b="1" dirty="0" smtClean="0">
                <a:solidFill>
                  <a:schemeClr val="bg2"/>
                </a:solidFill>
              </a:rPr>
              <a:t>Servizi alle imprese</a:t>
            </a:r>
            <a:r>
              <a:rPr lang="it-IT" sz="1800" dirty="0" smtClean="0">
                <a:solidFill>
                  <a:schemeClr val="bg2"/>
                </a:solidFill>
              </a:rPr>
              <a:t>, la </a:t>
            </a:r>
            <a:r>
              <a:rPr lang="it-IT" sz="1800" b="1" dirty="0" smtClean="0">
                <a:solidFill>
                  <a:schemeClr val="bg2"/>
                </a:solidFill>
              </a:rPr>
              <a:t>Sanità</a:t>
            </a:r>
            <a:r>
              <a:rPr lang="it-IT" sz="1800" dirty="0" smtClean="0">
                <a:solidFill>
                  <a:schemeClr val="bg2"/>
                </a:solidFill>
              </a:rPr>
              <a:t> e gli </a:t>
            </a:r>
            <a:r>
              <a:rPr lang="it-IT" sz="1800" b="1" dirty="0" smtClean="0">
                <a:solidFill>
                  <a:schemeClr val="bg2"/>
                </a:solidFill>
              </a:rPr>
              <a:t>Altri servizi </a:t>
            </a:r>
          </a:p>
          <a:p>
            <a:pPr marL="342900" indent="-342900" eaLnBrk="1" hangingPunct="1">
              <a:lnSpc>
                <a:spcPct val="115000"/>
              </a:lnSpc>
              <a:buClr>
                <a:srgbClr val="CC0000"/>
              </a:buClr>
              <a:buFont typeface="Wingdings" pitchFamily="2" charset="2"/>
              <a:buChar char="ü"/>
              <a:tabLst>
                <a:tab pos="266700" algn="l"/>
              </a:tabLst>
              <a:defRPr/>
            </a:pPr>
            <a:r>
              <a:rPr lang="it-IT" sz="1800" dirty="0" smtClean="0">
                <a:solidFill>
                  <a:schemeClr val="bg2"/>
                </a:solidFill>
              </a:rPr>
              <a:t>Si </a:t>
            </a:r>
            <a:r>
              <a:rPr lang="it-IT" sz="1800" b="1" dirty="0" smtClean="0">
                <a:solidFill>
                  <a:schemeClr val="bg2"/>
                </a:solidFill>
              </a:rPr>
              <a:t>riducono </a:t>
            </a:r>
            <a:r>
              <a:rPr lang="it-IT" sz="1800" dirty="0" smtClean="0">
                <a:solidFill>
                  <a:schemeClr val="bg2"/>
                </a:solidFill>
              </a:rPr>
              <a:t>l’</a:t>
            </a:r>
            <a:r>
              <a:rPr lang="it-IT" sz="1800" b="1" dirty="0" smtClean="0">
                <a:solidFill>
                  <a:schemeClr val="bg2"/>
                </a:solidFill>
              </a:rPr>
              <a:t>Industria </a:t>
            </a:r>
            <a:r>
              <a:rPr lang="it-IT" sz="1800" dirty="0" smtClean="0">
                <a:solidFill>
                  <a:schemeClr val="bg2"/>
                </a:solidFill>
              </a:rPr>
              <a:t>e le </a:t>
            </a:r>
            <a:r>
              <a:rPr lang="it-IT" sz="1800" b="1" dirty="0" smtClean="0">
                <a:solidFill>
                  <a:schemeClr val="bg2"/>
                </a:solidFill>
              </a:rPr>
              <a:t>Attività agricole manifatturiere</a:t>
            </a: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smtClean="0">
                <a:solidFill>
                  <a:srgbClr val="CA0A20"/>
                </a:solidFill>
                <a:latin typeface="Courier New" charset="0"/>
                <a:ea typeface="ＭＳ Ｐゴシック" charset="0"/>
              </a:rPr>
              <a:t>PERUGIA 14 MAGGIO 2014</a:t>
            </a:r>
            <a:endParaRPr lang="it-IT" sz="1600" kern="600" dirty="0">
              <a:solidFill>
                <a:srgbClr val="CA0A20"/>
              </a:solidFill>
              <a:latin typeface="Courier New" charset="0"/>
              <a:ea typeface="ＭＳ Ｐゴシック" charset="0"/>
            </a:endParaRP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ella 6"/>
          <p:cNvGraphicFramePr>
            <a:graphicFrameLocks noGrp="1"/>
          </p:cNvGraphicFramePr>
          <p:nvPr>
            <p:extLst>
              <p:ext uri="{D42A27DB-BD31-4B8C-83A1-F6EECF244321}">
                <p14:modId xmlns:p14="http://schemas.microsoft.com/office/powerpoint/2010/main" val="877246482"/>
              </p:ext>
            </p:extLst>
          </p:nvPr>
        </p:nvGraphicFramePr>
        <p:xfrm>
          <a:off x="3732882" y="1844825"/>
          <a:ext cx="1270001" cy="3471047"/>
        </p:xfrm>
        <a:graphic>
          <a:graphicData uri="http://schemas.openxmlformats.org/drawingml/2006/table">
            <a:tbl>
              <a:tblPr/>
              <a:tblGrid>
                <a:gridCol w="446559"/>
                <a:gridCol w="418055"/>
                <a:gridCol w="405387"/>
              </a:tblGrid>
              <a:tr h="216023">
                <a:tc gridSpan="3">
                  <a:txBody>
                    <a:bodyPr/>
                    <a:lstStyle/>
                    <a:p>
                      <a:pPr algn="ctr" fontAlgn="ctr"/>
                      <a:r>
                        <a:rPr lang="it-IT" sz="1100" b="1" i="0" u="none" strike="noStrike" dirty="0" smtClean="0">
                          <a:solidFill>
                            <a:srgbClr val="C00000"/>
                          </a:solidFill>
                          <a:effectLst/>
                          <a:latin typeface="Arial Narrow"/>
                        </a:rPr>
                        <a:t>Composizione % 2011</a:t>
                      </a:r>
                      <a:endParaRPr lang="it-IT" sz="1100" b="1" i="0" u="none" strike="noStrike" dirty="0">
                        <a:solidFill>
                          <a:srgbClr val="C00000"/>
                        </a:solidFill>
                        <a:effectLst/>
                        <a:latin typeface="Arial Narrow"/>
                      </a:endParaRPr>
                    </a:p>
                    <a:p>
                      <a:pPr algn="ctr" fontAlgn="ctr"/>
                      <a:endParaRPr lang="it-IT" sz="900" b="0" i="0" u="none" strike="noStrike" dirty="0">
                        <a:solidFill>
                          <a:srgbClr val="000000"/>
                        </a:solidFill>
                        <a:effectLst/>
                        <a:latin typeface="Arial Narrow"/>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hMerge="1">
                  <a:txBody>
                    <a:bodyPr/>
                    <a:lstStyle/>
                    <a:p>
                      <a:pPr algn="ctr" fontAlgn="ctr"/>
                      <a:endParaRPr lang="it-IT" sz="900" b="0" i="0" u="none" strike="noStrike" dirty="0">
                        <a:solidFill>
                          <a:srgbClr val="000000"/>
                        </a:solidFill>
                        <a:effectLst/>
                        <a:latin typeface="Arial Narrow"/>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hMerge="1">
                  <a:txBody>
                    <a:bodyPr/>
                    <a:lstStyle/>
                    <a:p>
                      <a:pPr algn="ctr" fontAlgn="ctr"/>
                      <a:endParaRPr lang="it-IT" sz="900" b="0" i="0" u="none" strike="noStrike" dirty="0">
                        <a:solidFill>
                          <a:srgbClr val="000000"/>
                        </a:solidFill>
                        <a:effectLst/>
                        <a:latin typeface="Arial Narrow"/>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398373">
                <a:tc>
                  <a:txBody>
                    <a:bodyPr/>
                    <a:lstStyle/>
                    <a:p>
                      <a:pPr algn="ctr" fontAlgn="ctr"/>
                      <a:r>
                        <a:rPr lang="it-IT" sz="1050" b="1" i="0" u="none" strike="noStrike" dirty="0">
                          <a:solidFill>
                            <a:srgbClr val="000000"/>
                          </a:solidFill>
                          <a:effectLst/>
                          <a:latin typeface="Arial Narrow"/>
                        </a:rPr>
                        <a:t>0,8</a:t>
                      </a:r>
                    </a:p>
                  </a:txBody>
                  <a:tcPr marL="9525" marR="9525" marT="9525" marB="0" anchor="ctr">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0,5</a:t>
                      </a:r>
                    </a:p>
                  </a:txBody>
                  <a:tcPr marL="9525" marR="9525" marT="9525" marB="0" anchor="ctr">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2,2</a:t>
                      </a:r>
                    </a:p>
                  </a:txBody>
                  <a:tcPr marL="9525" marR="9525" marT="9525" marB="0" anchor="ctr">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23,7</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36,7</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5,1</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33,0</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29,4</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3,0</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30,6</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24,5</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2,7</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68111">
                <a:tc>
                  <a:txBody>
                    <a:bodyPr/>
                    <a:lstStyle/>
                    <a:p>
                      <a:pPr algn="ctr" fontAlgn="ctr"/>
                      <a:r>
                        <a:rPr lang="it-IT" sz="1050" b="1" i="0" u="none" strike="noStrike" dirty="0">
                          <a:solidFill>
                            <a:srgbClr val="000000"/>
                          </a:solidFill>
                          <a:effectLst/>
                          <a:latin typeface="Arial Narrow"/>
                        </a:rPr>
                        <a:t>0,6</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0,4</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2,0</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4,8</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2,5</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1,7</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6,5</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6,1</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a:solidFill>
                            <a:schemeClr val="bg1"/>
                          </a:solidFill>
                          <a:effectLst/>
                          <a:latin typeface="Arial Narrow"/>
                        </a:rPr>
                        <a:t>3,1</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r h="398373">
                <a:tc>
                  <a:txBody>
                    <a:bodyPr/>
                    <a:lstStyle/>
                    <a:p>
                      <a:pPr algn="ctr" fontAlgn="ctr"/>
                      <a:r>
                        <a:rPr lang="it-IT" sz="1050" b="1" i="0" u="none" strike="noStrike" dirty="0">
                          <a:solidFill>
                            <a:srgbClr val="000000"/>
                          </a:solidFill>
                          <a:effectLst/>
                          <a:latin typeface="Arial Narrow"/>
                        </a:rPr>
                        <a:t>100,1</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99CCFF"/>
                    </a:solidFill>
                  </a:tcPr>
                </a:tc>
                <a:tc>
                  <a:txBody>
                    <a:bodyPr/>
                    <a:lstStyle/>
                    <a:p>
                      <a:pPr algn="ctr" fontAlgn="ctr"/>
                      <a:r>
                        <a:rPr lang="it-IT" sz="1050" b="1" i="0" u="none" strike="noStrike" dirty="0">
                          <a:solidFill>
                            <a:srgbClr val="000000"/>
                          </a:solidFill>
                          <a:effectLst/>
                          <a:latin typeface="Arial Narrow"/>
                        </a:rPr>
                        <a:t>100,0</a:t>
                      </a: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chemeClr val="bg1">
                        <a:lumMod val="85000"/>
                      </a:schemeClr>
                    </a:solidFill>
                  </a:tcPr>
                </a:tc>
                <a:tc>
                  <a:txBody>
                    <a:bodyPr/>
                    <a:lstStyle/>
                    <a:p>
                      <a:pPr algn="ctr" fontAlgn="ctr"/>
                      <a:r>
                        <a:rPr lang="it-IT" sz="1050" b="1" i="0" u="none" strike="noStrike" dirty="0" smtClean="0">
                          <a:solidFill>
                            <a:schemeClr val="bg1"/>
                          </a:solidFill>
                          <a:effectLst/>
                          <a:latin typeface="Arial Narrow"/>
                        </a:rPr>
                        <a:t>3,3</a:t>
                      </a:r>
                      <a:endParaRPr lang="it-IT" sz="1050" b="1" i="0" u="none" strike="noStrike" dirty="0">
                        <a:solidFill>
                          <a:schemeClr val="bg1"/>
                        </a:solidFill>
                        <a:effectLst/>
                        <a:latin typeface="Arial Narrow"/>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003366"/>
                    </a:solidFill>
                  </a:tcPr>
                </a:tc>
              </a:tr>
            </a:tbl>
          </a:graphicData>
        </a:graphic>
      </p:graphicFrame>
      <p:sp>
        <p:nvSpPr>
          <p:cNvPr id="8" name="Rettangolo 7"/>
          <p:cNvSpPr/>
          <p:nvPr/>
        </p:nvSpPr>
        <p:spPr bwMode="auto">
          <a:xfrm>
            <a:off x="3767931" y="4869160"/>
            <a:ext cx="4548485" cy="360040"/>
          </a:xfrm>
          <a:prstGeom prst="rect">
            <a:avLst/>
          </a:prstGeom>
          <a:noFill/>
          <a:ln w="28575"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aphicFrame>
        <p:nvGraphicFramePr>
          <p:cNvPr id="11" name="Tabella 10"/>
          <p:cNvGraphicFramePr>
            <a:graphicFrameLocks noGrp="1"/>
          </p:cNvGraphicFramePr>
          <p:nvPr>
            <p:extLst>
              <p:ext uri="{D42A27DB-BD31-4B8C-83A1-F6EECF244321}">
                <p14:modId xmlns:p14="http://schemas.microsoft.com/office/powerpoint/2010/main" val="494721456"/>
              </p:ext>
            </p:extLst>
          </p:nvPr>
        </p:nvGraphicFramePr>
        <p:xfrm>
          <a:off x="3635896" y="5390546"/>
          <a:ext cx="1440160" cy="314325"/>
        </p:xfrm>
        <a:graphic>
          <a:graphicData uri="http://schemas.openxmlformats.org/drawingml/2006/table">
            <a:tbl>
              <a:tblPr/>
              <a:tblGrid>
                <a:gridCol w="506391"/>
                <a:gridCol w="474067"/>
                <a:gridCol w="459702"/>
              </a:tblGrid>
              <a:tr h="297392">
                <a:tc>
                  <a:txBody>
                    <a:bodyPr/>
                    <a:lstStyle/>
                    <a:p>
                      <a:pPr algn="ctr" fontAlgn="ctr"/>
                      <a:r>
                        <a:rPr lang="it-IT" sz="1000" b="0" i="0" u="none" strike="noStrike" dirty="0">
                          <a:solidFill>
                            <a:srgbClr val="000000"/>
                          </a:solidFill>
                          <a:effectLst/>
                          <a:latin typeface="Arial" panose="020B0604020202020204" pitchFamily="34" charset="0"/>
                          <a:cs typeface="Arial" panose="020B0604020202020204" pitchFamily="34" charset="0"/>
                        </a:rPr>
                        <a:t>UL </a:t>
                      </a: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ctr" fontAlgn="ctr"/>
                      <a:r>
                        <a:rPr lang="it-IT" sz="1000" b="0" i="0" u="none" strike="noStrike" dirty="0" smtClean="0">
                          <a:solidFill>
                            <a:srgbClr val="000000"/>
                          </a:solidFill>
                          <a:effectLst/>
                          <a:latin typeface="Arial" panose="020B0604020202020204" pitchFamily="34" charset="0"/>
                          <a:cs typeface="Arial" panose="020B0604020202020204" pitchFamily="34" charset="0"/>
                        </a:rPr>
                        <a:t>Addetti</a:t>
                      </a:r>
                      <a:endParaRPr lang="it-IT" sz="1000" b="0" i="0" u="none" strike="noStrike" dirty="0">
                        <a:solidFill>
                          <a:srgbClr val="000000"/>
                        </a:solidFill>
                        <a:effectLst/>
                        <a:latin typeface="Arial" panose="020B0604020202020204" pitchFamily="34" charset="0"/>
                        <a:cs typeface="Arial" panose="020B0604020202020204" pitchFamily="34" charset="0"/>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ctr" fontAlgn="ctr"/>
                      <a:r>
                        <a:rPr lang="it-IT" sz="1000" b="0" i="0" u="none" strike="noStrike" dirty="0">
                          <a:solidFill>
                            <a:srgbClr val="000000"/>
                          </a:solidFill>
                          <a:effectLst/>
                          <a:latin typeface="Arial" panose="020B0604020202020204" pitchFamily="34" charset="0"/>
                          <a:cs typeface="Arial" panose="020B0604020202020204" pitchFamily="34" charset="0"/>
                        </a:rPr>
                        <a:t>Addetti </a:t>
                      </a:r>
                      <a:r>
                        <a:rPr lang="it-IT" sz="1000" b="0" i="0" u="none" strike="noStrike" dirty="0" smtClean="0">
                          <a:solidFill>
                            <a:srgbClr val="000000"/>
                          </a:solidFill>
                          <a:effectLst/>
                          <a:latin typeface="Arial" panose="020B0604020202020204" pitchFamily="34" charset="0"/>
                          <a:cs typeface="Arial" panose="020B0604020202020204" pitchFamily="34" charset="0"/>
                        </a:rPr>
                        <a:t>per </a:t>
                      </a:r>
                      <a:r>
                        <a:rPr lang="it-IT" sz="1000" b="0" i="0" u="none" strike="noStrike" dirty="0">
                          <a:solidFill>
                            <a:srgbClr val="000000"/>
                          </a:solidFill>
                          <a:effectLst/>
                          <a:latin typeface="Arial" panose="020B0604020202020204" pitchFamily="34" charset="0"/>
                          <a:cs typeface="Arial" panose="020B0604020202020204" pitchFamily="34" charset="0"/>
                        </a:rPr>
                        <a:t>UL</a:t>
                      </a: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10</a:t>
            </a:fld>
            <a:endParaRPr lang="it-IT" dirty="0"/>
          </a:p>
        </p:txBody>
      </p:sp>
      <p:sp>
        <p:nvSpPr>
          <p:cNvPr id="13" name="CasellaDiTesto 12"/>
          <p:cNvSpPr txBox="1"/>
          <p:nvPr/>
        </p:nvSpPr>
        <p:spPr>
          <a:xfrm>
            <a:off x="3709555" y="1268760"/>
            <a:ext cx="4877743" cy="561244"/>
          </a:xfrm>
          <a:prstGeom prst="rect">
            <a:avLst/>
          </a:prstGeom>
          <a:noFill/>
        </p:spPr>
        <p:txBody>
          <a:bodyPr wrap="square" rtlCol="0">
            <a:spAutoFit/>
          </a:bodyPr>
          <a:lstStyle/>
          <a:p>
            <a:pPr algn="ctr">
              <a:lnSpc>
                <a:spcPts val="1200"/>
              </a:lnSpc>
              <a:spcAft>
                <a:spcPts val="0"/>
              </a:spcAft>
            </a:pPr>
            <a:r>
              <a:rPr lang="it-IT" sz="1400" b="1" dirty="0">
                <a:solidFill>
                  <a:srgbClr val="CC0000"/>
                </a:solidFill>
                <a:latin typeface="Arial Narrow"/>
                <a:ea typeface="Calibri"/>
                <a:cs typeface="Times New Roman"/>
              </a:rPr>
              <a:t>Unità locali (UL), addetti delle UL e numero medio di addetti  per settori di attività economica  </a:t>
            </a:r>
          </a:p>
          <a:p>
            <a:pPr algn="ctr">
              <a:lnSpc>
                <a:spcPts val="1200"/>
              </a:lnSpc>
              <a:spcAft>
                <a:spcPts val="0"/>
              </a:spcAft>
            </a:pPr>
            <a:r>
              <a:rPr lang="it-IT" sz="1400" b="1" dirty="0">
                <a:solidFill>
                  <a:srgbClr val="CC0000"/>
                </a:solidFill>
                <a:latin typeface="Arial Narrow"/>
                <a:ea typeface="Calibri"/>
                <a:cs typeface="Times New Roman"/>
              </a:rPr>
              <a:t>Censimenti 2011 e 2001 </a:t>
            </a:r>
            <a:r>
              <a:rPr lang="it-IT" sz="1400" b="1" dirty="0" smtClean="0">
                <a:solidFill>
                  <a:srgbClr val="CC0000"/>
                </a:solidFill>
                <a:latin typeface="Arial Narrow"/>
                <a:ea typeface="Calibri"/>
                <a:cs typeface="Times New Roman"/>
              </a:rPr>
              <a:t> </a:t>
            </a:r>
            <a:endParaRPr lang="it-IT" sz="1400" dirty="0">
              <a:solidFill>
                <a:srgbClr val="CC0000"/>
              </a:solidFill>
              <a:latin typeface="Calibri"/>
              <a:ea typeface="Calibri"/>
              <a:cs typeface="Times New Roman"/>
            </a:endParaRPr>
          </a:p>
        </p:txBody>
      </p:sp>
      <p:graphicFrame>
        <p:nvGraphicFramePr>
          <p:cNvPr id="15" name="Grafico 14"/>
          <p:cNvGraphicFramePr>
            <a:graphicFrameLocks/>
          </p:cNvGraphicFramePr>
          <p:nvPr>
            <p:extLst>
              <p:ext uri="{D42A27DB-BD31-4B8C-83A1-F6EECF244321}">
                <p14:modId xmlns:p14="http://schemas.microsoft.com/office/powerpoint/2010/main" val="1000820539"/>
              </p:ext>
            </p:extLst>
          </p:nvPr>
        </p:nvGraphicFramePr>
        <p:xfrm>
          <a:off x="5429760" y="2060848"/>
          <a:ext cx="3157538" cy="374464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6" name="Tabella 15"/>
          <p:cNvGraphicFramePr>
            <a:graphicFrameLocks noGrp="1"/>
          </p:cNvGraphicFramePr>
          <p:nvPr>
            <p:extLst>
              <p:ext uri="{D42A27DB-BD31-4B8C-83A1-F6EECF244321}">
                <p14:modId xmlns:p14="http://schemas.microsoft.com/office/powerpoint/2010/main" val="1881626357"/>
              </p:ext>
            </p:extLst>
          </p:nvPr>
        </p:nvGraphicFramePr>
        <p:xfrm>
          <a:off x="6084169" y="1830004"/>
          <a:ext cx="1504418" cy="297392"/>
        </p:xfrm>
        <a:graphic>
          <a:graphicData uri="http://schemas.openxmlformats.org/drawingml/2006/table">
            <a:tbl>
              <a:tblPr/>
              <a:tblGrid>
                <a:gridCol w="1504418"/>
              </a:tblGrid>
              <a:tr h="297392">
                <a:tc>
                  <a:txBody>
                    <a:bodyPr/>
                    <a:lstStyle/>
                    <a:p>
                      <a:pPr algn="ctr" fontAlgn="ctr"/>
                      <a:r>
                        <a:rPr lang="it-IT" sz="1050" b="1" i="0" u="none" strike="noStrike" dirty="0" smtClean="0">
                          <a:solidFill>
                            <a:srgbClr val="C00000"/>
                          </a:solidFill>
                          <a:effectLst/>
                          <a:latin typeface="Arial Narrow" panose="020B0606020202030204" pitchFamily="34" charset="0"/>
                          <a:cs typeface="Arial" panose="020B0604020202020204" pitchFamily="34" charset="0"/>
                        </a:rPr>
                        <a:t>Variazioni % 2001- 2011</a:t>
                      </a:r>
                      <a:endParaRPr lang="it-IT" sz="1050" b="1" i="0" u="none" strike="noStrike" dirty="0">
                        <a:solidFill>
                          <a:srgbClr val="C00000"/>
                        </a:solidFill>
                        <a:effectLst/>
                        <a:latin typeface="Arial Narrow" panose="020B0606020202030204" pitchFamily="34" charset="0"/>
                        <a:cs typeface="Arial" panose="020B0604020202020204" pitchFamily="34" charset="0"/>
                      </a:endParaRPr>
                    </a:p>
                  </a:txBody>
                  <a:tcPr marL="9525" marR="9525" marT="9525" marB="0" anchor="ctr">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664914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647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Imprese:</a:t>
            </a:r>
          </a:p>
          <a:p>
            <a:pPr marL="266700" indent="-266700" eaLnBrk="1" hangingPunct="1">
              <a:tabLst>
                <a:tab pos="266700" algn="l"/>
              </a:tabLst>
              <a:defRPr/>
            </a:pPr>
            <a:r>
              <a:rPr lang="it-IT" sz="2200" b="1" dirty="0" smtClean="0">
                <a:solidFill>
                  <a:srgbClr val="CC0000"/>
                </a:solidFill>
                <a:latin typeface="+mj-lt"/>
                <a:ea typeface="ＭＳ Ｐゴシック" charset="0"/>
              </a:rPr>
              <a:t>Dipendenti per qualifica professionale</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140233" y="1340768"/>
            <a:ext cx="4191694" cy="446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spcAft>
                <a:spcPts val="600"/>
              </a:spcAft>
              <a:buClr>
                <a:srgbClr val="CC0000"/>
              </a:buClr>
              <a:buFont typeface="Wingdings" pitchFamily="2" charset="2"/>
              <a:buChar char="ü"/>
              <a:tabLst>
                <a:tab pos="266700" algn="l"/>
              </a:tabLst>
              <a:defRPr/>
            </a:pPr>
            <a:r>
              <a:rPr lang="it-IT" sz="1800" dirty="0" smtClean="0">
                <a:solidFill>
                  <a:schemeClr val="bg2"/>
                </a:solidFill>
              </a:rPr>
              <a:t>I </a:t>
            </a:r>
            <a:r>
              <a:rPr lang="it-IT" sz="1800" b="1" dirty="0" smtClean="0">
                <a:solidFill>
                  <a:srgbClr val="C00000"/>
                </a:solidFill>
              </a:rPr>
              <a:t>dipendenti</a:t>
            </a:r>
            <a:r>
              <a:rPr lang="it-IT" sz="1800" dirty="0" smtClean="0">
                <a:solidFill>
                  <a:schemeClr val="bg2"/>
                </a:solidFill>
              </a:rPr>
              <a:t> sono </a:t>
            </a:r>
            <a:r>
              <a:rPr lang="it-IT" sz="1800" dirty="0">
                <a:solidFill>
                  <a:schemeClr val="bg2"/>
                </a:solidFill>
              </a:rPr>
              <a:t>il </a:t>
            </a:r>
            <a:r>
              <a:rPr lang="it-IT" sz="1800" b="1" dirty="0" smtClean="0">
                <a:solidFill>
                  <a:srgbClr val="CC0000"/>
                </a:solidFill>
              </a:rPr>
              <a:t>65,5</a:t>
            </a:r>
            <a:r>
              <a:rPr lang="it-IT" sz="1800" dirty="0" smtClean="0">
                <a:solidFill>
                  <a:srgbClr val="CC0000"/>
                </a:solidFill>
              </a:rPr>
              <a:t>%</a:t>
            </a:r>
            <a:r>
              <a:rPr lang="it-IT" sz="1800" dirty="0" smtClean="0">
                <a:solidFill>
                  <a:schemeClr val="bg2"/>
                </a:solidFill>
              </a:rPr>
              <a:t> degli occupati </a:t>
            </a:r>
            <a:r>
              <a:rPr lang="it-IT" sz="1800" dirty="0">
                <a:solidFill>
                  <a:schemeClr val="bg2"/>
                </a:solidFill>
              </a:rPr>
              <a:t>della regione </a:t>
            </a:r>
            <a:r>
              <a:rPr lang="it-IT" sz="1800" dirty="0" smtClean="0">
                <a:solidFill>
                  <a:schemeClr val="bg2"/>
                </a:solidFill>
              </a:rPr>
              <a:t>(inferiore </a:t>
            </a:r>
            <a:r>
              <a:rPr lang="it-IT" sz="1800" dirty="0">
                <a:solidFill>
                  <a:schemeClr val="bg2"/>
                </a:solidFill>
              </a:rPr>
              <a:t>alla media nazionale (</a:t>
            </a:r>
            <a:r>
              <a:rPr lang="it-IT" sz="1800" dirty="0" smtClean="0">
                <a:solidFill>
                  <a:schemeClr val="bg2"/>
                </a:solidFill>
              </a:rPr>
              <a:t>68,8 %). </a:t>
            </a:r>
          </a:p>
          <a:p>
            <a:pPr eaLnBrk="1" hangingPunct="1">
              <a:lnSpc>
                <a:spcPct val="115000"/>
              </a:lnSpc>
              <a:spcAft>
                <a:spcPts val="600"/>
              </a:spcAft>
              <a:buClr>
                <a:srgbClr val="CC0000"/>
              </a:buClr>
              <a:tabLst>
                <a:tab pos="266700" algn="l"/>
              </a:tabLst>
              <a:defRPr/>
            </a:pPr>
            <a:r>
              <a:rPr lang="it-IT" sz="1800" dirty="0">
                <a:solidFill>
                  <a:schemeClr val="bg2"/>
                </a:solidFill>
              </a:rPr>
              <a:t> </a:t>
            </a:r>
            <a:r>
              <a:rPr lang="it-IT" sz="1800" dirty="0" smtClean="0">
                <a:solidFill>
                  <a:schemeClr val="bg2"/>
                </a:solidFill>
              </a:rPr>
              <a:t>     Di cui:	</a:t>
            </a:r>
            <a:endParaRPr lang="en-US" sz="1800" b="1" dirty="0" smtClean="0">
              <a:solidFill>
                <a:schemeClr val="bg2"/>
              </a:solidFill>
            </a:endParaRPr>
          </a:p>
          <a:p>
            <a:pPr marL="819150" lvl="1" indent="-361950" eaLnBrk="1" hangingPunct="1">
              <a:lnSpc>
                <a:spcPct val="115000"/>
              </a:lnSpc>
              <a:spcBef>
                <a:spcPts val="600"/>
              </a:spcBef>
              <a:spcAft>
                <a:spcPts val="600"/>
              </a:spcAft>
              <a:buClr>
                <a:srgbClr val="CC0000"/>
              </a:buClr>
              <a:buFont typeface="Wingdings" panose="05000000000000000000" pitchFamily="2" charset="2"/>
              <a:buChar char="§"/>
              <a:tabLst>
                <a:tab pos="266700" algn="l"/>
              </a:tabLst>
              <a:defRPr/>
            </a:pPr>
            <a:r>
              <a:rPr lang="it-IT" sz="1800" b="1" dirty="0" smtClean="0">
                <a:solidFill>
                  <a:schemeClr val="bg2"/>
                </a:solidFill>
              </a:rPr>
              <a:t>Operai</a:t>
            </a:r>
            <a:r>
              <a:rPr lang="it-IT" sz="1800" b="1" dirty="0" smtClean="0">
                <a:solidFill>
                  <a:srgbClr val="C00000"/>
                </a:solidFill>
              </a:rPr>
              <a:t> </a:t>
            </a:r>
            <a:r>
              <a:rPr lang="it-IT" sz="1800" dirty="0">
                <a:solidFill>
                  <a:schemeClr val="bg2"/>
                </a:solidFill>
              </a:rPr>
              <a:t>sono </a:t>
            </a:r>
            <a:r>
              <a:rPr lang="it-IT" sz="1800" dirty="0" smtClean="0">
                <a:solidFill>
                  <a:schemeClr val="bg2"/>
                </a:solidFill>
              </a:rPr>
              <a:t>il </a:t>
            </a:r>
            <a:r>
              <a:rPr lang="it-IT" sz="1800" b="1" dirty="0" smtClean="0">
                <a:solidFill>
                  <a:srgbClr val="CC0000"/>
                </a:solidFill>
              </a:rPr>
              <a:t>60%</a:t>
            </a:r>
            <a:r>
              <a:rPr lang="it-IT" sz="1800" dirty="0" smtClean="0">
                <a:solidFill>
                  <a:schemeClr val="bg2"/>
                </a:solidFill>
              </a:rPr>
              <a:t> (superiori </a:t>
            </a:r>
            <a:r>
              <a:rPr lang="it-IT" sz="1800" dirty="0">
                <a:solidFill>
                  <a:schemeClr val="bg2"/>
                </a:solidFill>
              </a:rPr>
              <a:t>alla media </a:t>
            </a:r>
            <a:r>
              <a:rPr lang="it-IT" sz="1800" dirty="0" smtClean="0">
                <a:solidFill>
                  <a:schemeClr val="bg2"/>
                </a:solidFill>
              </a:rPr>
              <a:t>nazionale: 53,6 %)</a:t>
            </a:r>
          </a:p>
          <a:p>
            <a:pPr marL="819150" lvl="1" indent="-361950" eaLnBrk="1" hangingPunct="1">
              <a:lnSpc>
                <a:spcPct val="115000"/>
              </a:lnSpc>
              <a:spcBef>
                <a:spcPts val="600"/>
              </a:spcBef>
              <a:spcAft>
                <a:spcPts val="600"/>
              </a:spcAft>
              <a:buClr>
                <a:srgbClr val="CC0000"/>
              </a:buClr>
              <a:buFont typeface="Wingdings" panose="05000000000000000000" pitchFamily="2" charset="2"/>
              <a:buChar char="§"/>
              <a:tabLst>
                <a:tab pos="266700" algn="l"/>
              </a:tabLst>
              <a:defRPr/>
            </a:pPr>
            <a:r>
              <a:rPr lang="it-IT" sz="1800" b="1" dirty="0" smtClean="0">
                <a:solidFill>
                  <a:schemeClr val="bg2"/>
                </a:solidFill>
              </a:rPr>
              <a:t>Impiegati</a:t>
            </a:r>
            <a:r>
              <a:rPr lang="it-IT" sz="1800" b="1" dirty="0" smtClean="0">
                <a:solidFill>
                  <a:srgbClr val="C00000"/>
                </a:solidFill>
              </a:rPr>
              <a:t> </a:t>
            </a:r>
            <a:r>
              <a:rPr lang="it-IT" sz="1800" dirty="0">
                <a:solidFill>
                  <a:schemeClr val="bg2"/>
                </a:solidFill>
              </a:rPr>
              <a:t>sono il </a:t>
            </a:r>
            <a:r>
              <a:rPr lang="it-IT" sz="1800" b="1" dirty="0" smtClean="0">
                <a:solidFill>
                  <a:srgbClr val="CC0000"/>
                </a:solidFill>
              </a:rPr>
              <a:t>29,6%</a:t>
            </a:r>
            <a:r>
              <a:rPr lang="it-IT" sz="1800" dirty="0" smtClean="0">
                <a:solidFill>
                  <a:schemeClr val="bg2"/>
                </a:solidFill>
              </a:rPr>
              <a:t> (36,9% la media nazionale)</a:t>
            </a:r>
          </a:p>
          <a:p>
            <a:pPr marL="819150" lvl="1" indent="-361950" eaLnBrk="1" hangingPunct="1">
              <a:lnSpc>
                <a:spcPct val="115000"/>
              </a:lnSpc>
              <a:spcBef>
                <a:spcPts val="600"/>
              </a:spcBef>
              <a:spcAft>
                <a:spcPts val="600"/>
              </a:spcAft>
              <a:buClr>
                <a:srgbClr val="CC0000"/>
              </a:buClr>
              <a:buFont typeface="Wingdings" panose="05000000000000000000" pitchFamily="2" charset="2"/>
              <a:buChar char="§"/>
              <a:tabLst>
                <a:tab pos="266700" algn="l"/>
              </a:tabLst>
              <a:defRPr/>
            </a:pPr>
            <a:r>
              <a:rPr lang="it-IT" sz="1800" b="1" dirty="0" smtClean="0">
                <a:solidFill>
                  <a:schemeClr val="bg2"/>
                </a:solidFill>
              </a:rPr>
              <a:t>Quadri e dirigenti  </a:t>
            </a:r>
            <a:r>
              <a:rPr lang="it-IT" sz="1800" dirty="0" smtClean="0">
                <a:solidFill>
                  <a:schemeClr val="bg2"/>
                </a:solidFill>
              </a:rPr>
              <a:t>sono il </a:t>
            </a:r>
            <a:r>
              <a:rPr lang="it-IT" sz="1800" b="1" dirty="0" smtClean="0">
                <a:solidFill>
                  <a:srgbClr val="CC0000"/>
                </a:solidFill>
              </a:rPr>
              <a:t>2,6%</a:t>
            </a:r>
            <a:r>
              <a:rPr lang="it-IT" sz="1800" dirty="0" smtClean="0">
                <a:solidFill>
                  <a:schemeClr val="bg2"/>
                </a:solidFill>
              </a:rPr>
              <a:t> (4,7% in Italia)</a:t>
            </a:r>
          </a:p>
          <a:p>
            <a:pPr marL="819150" lvl="1" indent="-361950" eaLnBrk="1" hangingPunct="1">
              <a:lnSpc>
                <a:spcPct val="115000"/>
              </a:lnSpc>
              <a:spcBef>
                <a:spcPts val="600"/>
              </a:spcBef>
              <a:spcAft>
                <a:spcPts val="600"/>
              </a:spcAft>
              <a:buClr>
                <a:srgbClr val="CC0000"/>
              </a:buClr>
              <a:buFont typeface="Wingdings" panose="05000000000000000000" pitchFamily="2" charset="2"/>
              <a:buChar char="§"/>
              <a:tabLst>
                <a:tab pos="266700" algn="l"/>
              </a:tabLst>
              <a:defRPr/>
            </a:pPr>
            <a:r>
              <a:rPr lang="it-IT" sz="1800" b="1" dirty="0" smtClean="0">
                <a:solidFill>
                  <a:schemeClr val="bg2"/>
                </a:solidFill>
              </a:rPr>
              <a:t>Altre forme </a:t>
            </a:r>
            <a:r>
              <a:rPr lang="it-IT" sz="1800" dirty="0" smtClean="0">
                <a:solidFill>
                  <a:schemeClr val="bg2"/>
                </a:solidFill>
              </a:rPr>
              <a:t>occupazionali </a:t>
            </a:r>
            <a:r>
              <a:rPr lang="it-IT" sz="1800" b="1" dirty="0" smtClean="0">
                <a:solidFill>
                  <a:srgbClr val="CC0000"/>
                </a:solidFill>
              </a:rPr>
              <a:t>7,8</a:t>
            </a:r>
            <a:r>
              <a:rPr lang="it-IT" sz="1800" dirty="0" smtClean="0">
                <a:solidFill>
                  <a:srgbClr val="CC0000"/>
                </a:solidFill>
              </a:rPr>
              <a:t>%</a:t>
            </a:r>
            <a:r>
              <a:rPr lang="it-IT" sz="1800" dirty="0" smtClean="0">
                <a:solidFill>
                  <a:schemeClr val="bg2"/>
                </a:solidFill>
              </a:rPr>
              <a:t> (4,8 nel paese</a:t>
            </a:r>
            <a:r>
              <a:rPr lang="it-IT" sz="1800" i="1" dirty="0" smtClean="0">
                <a:solidFill>
                  <a:schemeClr val="bg2"/>
                </a:solidFill>
              </a:rPr>
              <a:t>)</a:t>
            </a:r>
            <a:endParaRPr lang="it-IT" sz="1800" dirty="0" smtClean="0">
              <a:solidFill>
                <a:schemeClr val="bg2"/>
              </a:solidFill>
            </a:endParaRPr>
          </a:p>
          <a:p>
            <a:pPr marL="819150" lvl="1" indent="-361950" algn="just" eaLnBrk="1" hangingPunct="1">
              <a:lnSpc>
                <a:spcPct val="115000"/>
              </a:lnSpc>
              <a:spcBef>
                <a:spcPts val="600"/>
              </a:spcBef>
              <a:spcAft>
                <a:spcPts val="600"/>
              </a:spcAft>
              <a:buClr>
                <a:srgbClr val="CC0000"/>
              </a:buClr>
              <a:buFont typeface="Wingdings" panose="05000000000000000000" pitchFamily="2" charset="2"/>
              <a:buChar char="§"/>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11</a:t>
            </a:fld>
            <a:endParaRPr lang="it-IT" dirty="0"/>
          </a:p>
        </p:txBody>
      </p:sp>
      <p:sp>
        <p:nvSpPr>
          <p:cNvPr id="10" name="CasellaDiTesto 9"/>
          <p:cNvSpPr txBox="1"/>
          <p:nvPr/>
        </p:nvSpPr>
        <p:spPr>
          <a:xfrm>
            <a:off x="4086870" y="1674069"/>
            <a:ext cx="4877743" cy="407612"/>
          </a:xfrm>
          <a:prstGeom prst="rect">
            <a:avLst/>
          </a:prstGeom>
          <a:noFill/>
        </p:spPr>
        <p:txBody>
          <a:bodyPr wrap="square" rtlCol="0">
            <a:spAutoFit/>
          </a:bodyPr>
          <a:lstStyle/>
          <a:p>
            <a:pPr algn="ctr">
              <a:lnSpc>
                <a:spcPts val="1200"/>
              </a:lnSpc>
            </a:pPr>
            <a:r>
              <a:rPr lang="it-IT" sz="1400" b="1" dirty="0">
                <a:solidFill>
                  <a:srgbClr val="CC0000"/>
                </a:solidFill>
                <a:latin typeface="Arial Narrow"/>
                <a:ea typeface="Calibri"/>
                <a:cs typeface="Times New Roman"/>
              </a:rPr>
              <a:t>Dipendenti delle UL, per territorio e per qualifica professionale – Censimento 2011 – Valori percentuali</a:t>
            </a:r>
          </a:p>
        </p:txBody>
      </p:sp>
      <p:graphicFrame>
        <p:nvGraphicFramePr>
          <p:cNvPr id="12" name="Grafico 11"/>
          <p:cNvGraphicFramePr>
            <a:graphicFrameLocks/>
          </p:cNvGraphicFramePr>
          <p:nvPr>
            <p:extLst>
              <p:ext uri="{D42A27DB-BD31-4B8C-83A1-F6EECF244321}">
                <p14:modId xmlns:p14="http://schemas.microsoft.com/office/powerpoint/2010/main" val="3559466040"/>
              </p:ext>
            </p:extLst>
          </p:nvPr>
        </p:nvGraphicFramePr>
        <p:xfrm>
          <a:off x="4656598" y="2326014"/>
          <a:ext cx="3883027" cy="29591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14125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458"/>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8281" y="3573016"/>
            <a:ext cx="2519983" cy="2279996"/>
          </a:xfrm>
          <a:prstGeom prst="rect">
            <a:avLst/>
          </a:prstGeom>
          <a:noFill/>
          <a:ln>
            <a:noFill/>
          </a:ln>
        </p:spPr>
      </p:pic>
      <p:sp>
        <p:nvSpPr>
          <p:cNvPr id="1536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solidFill>
                <a:srgbClr val="000000"/>
              </a:solidFill>
            </a:endParaRPr>
          </a:p>
        </p:txBody>
      </p:sp>
      <p:pic>
        <p:nvPicPr>
          <p:cNvPr id="15367" name="Immagine 1" descr="logo_censimento_istat_payoff.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911850"/>
            <a:ext cx="28178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6"/>
          <p:cNvSpPr txBox="1">
            <a:spLocks noChangeArrowheads="1"/>
          </p:cNvSpPr>
          <p:nvPr/>
        </p:nvSpPr>
        <p:spPr bwMode="auto">
          <a:xfrm>
            <a:off x="6011863" y="5826125"/>
            <a:ext cx="29527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pPr>
              <a:spcBef>
                <a:spcPct val="50000"/>
              </a:spcBef>
            </a:pPr>
            <a:r>
              <a:rPr lang="it-IT" sz="1600" dirty="0" smtClean="0">
                <a:solidFill>
                  <a:srgbClr val="CA0A20"/>
                </a:solidFill>
                <a:latin typeface="Courier New" pitchFamily="-84" charset="0"/>
              </a:rPr>
              <a:t>PERUGIA 14 MAGGIO 2014</a:t>
            </a:r>
            <a:endParaRPr lang="it-IT" sz="1600" dirty="0">
              <a:solidFill>
                <a:srgbClr val="CA0A20"/>
              </a:solidFill>
              <a:latin typeface="Courier New" pitchFamily="-84" charset="0"/>
            </a:endParaRPr>
          </a:p>
        </p:txBody>
      </p:sp>
      <p:sp>
        <p:nvSpPr>
          <p:cNvPr id="6" name="Rettangolo 5"/>
          <p:cNvSpPr/>
          <p:nvPr/>
        </p:nvSpPr>
        <p:spPr>
          <a:xfrm>
            <a:off x="395536" y="188640"/>
            <a:ext cx="7848872" cy="461665"/>
          </a:xfrm>
          <a:prstGeom prst="rect">
            <a:avLst/>
          </a:prstGeom>
        </p:spPr>
        <p:txBody>
          <a:bodyPr wrap="square">
            <a:spAutoFit/>
          </a:bodyPr>
          <a:lstStyle/>
          <a:p>
            <a:pPr>
              <a:tabLst>
                <a:tab pos="266700" algn="l"/>
              </a:tabLst>
            </a:pPr>
            <a:r>
              <a:rPr lang="it-IT" b="1" dirty="0" smtClean="0">
                <a:solidFill>
                  <a:srgbClr val="CC0000"/>
                </a:solidFill>
                <a:cs typeface="Arial" charset="0"/>
              </a:rPr>
              <a:t>Imprese: dipendenti per età, genere e nazionalità</a:t>
            </a:r>
            <a:endParaRPr lang="it-IT" sz="1600" b="1" dirty="0">
              <a:solidFill>
                <a:srgbClr val="CC0000"/>
              </a:solidFill>
              <a:cs typeface="Arial" charset="0"/>
            </a:endParaRPr>
          </a:p>
        </p:txBody>
      </p:sp>
      <p:sp>
        <p:nvSpPr>
          <p:cNvPr id="10" name="Rectangle 14"/>
          <p:cNvSpPr>
            <a:spLocks noChangeArrowheads="1"/>
          </p:cNvSpPr>
          <p:nvPr/>
        </p:nvSpPr>
        <p:spPr bwMode="auto">
          <a:xfrm>
            <a:off x="611560" y="1556792"/>
            <a:ext cx="3562823" cy="1116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61950" indent="-361950" algn="just" eaLnBrk="1" hangingPunct="1">
              <a:lnSpc>
                <a:spcPct val="115000"/>
              </a:lnSpc>
              <a:buClr>
                <a:srgbClr val="CC0000"/>
              </a:buClr>
              <a:buFont typeface="Wingdings" pitchFamily="2" charset="2"/>
              <a:buChar char="ü"/>
              <a:tabLst>
                <a:tab pos="446088" algn="l"/>
              </a:tabLst>
              <a:defRPr/>
            </a:pPr>
            <a:r>
              <a:rPr lang="it-IT" sz="1800" b="1" dirty="0" smtClean="0">
                <a:solidFill>
                  <a:srgbClr val="CC0000"/>
                </a:solidFill>
                <a:latin typeface="Arial" pitchFamily="34" charset="0"/>
                <a:ea typeface="ＭＳ Ｐゴシック" pitchFamily="34" charset="-128"/>
              </a:rPr>
              <a:t>20,1 %</a:t>
            </a:r>
            <a:r>
              <a:rPr lang="it-IT" sz="1800" dirty="0" smtClean="0">
                <a:solidFill>
                  <a:schemeClr val="bg2"/>
                </a:solidFill>
                <a:latin typeface="Arial" pitchFamily="34" charset="0"/>
                <a:ea typeface="ＭＳ Ｐゴシック" pitchFamily="34" charset="-128"/>
              </a:rPr>
              <a:t> quota di </a:t>
            </a:r>
            <a:r>
              <a:rPr lang="it-IT" sz="1800" dirty="0">
                <a:solidFill>
                  <a:schemeClr val="bg2"/>
                </a:solidFill>
                <a:latin typeface="Arial" pitchFamily="34" charset="0"/>
                <a:ea typeface="ＭＳ Ｐゴシック" pitchFamily="34" charset="-128"/>
              </a:rPr>
              <a:t>dipendenti con </a:t>
            </a:r>
            <a:r>
              <a:rPr lang="it-IT" sz="1800" b="1" dirty="0">
                <a:solidFill>
                  <a:schemeClr val="bg2"/>
                </a:solidFill>
                <a:latin typeface="Arial" pitchFamily="34" charset="0"/>
                <a:ea typeface="ＭＳ Ｐゴシック" pitchFamily="34" charset="-128"/>
              </a:rPr>
              <a:t>meno di 30 anni</a:t>
            </a:r>
            <a:r>
              <a:rPr lang="it-IT" sz="1800" b="1" dirty="0" smtClean="0">
                <a:solidFill>
                  <a:schemeClr val="bg2"/>
                </a:solidFill>
                <a:latin typeface="Arial" pitchFamily="34" charset="0"/>
                <a:ea typeface="ＭＳ Ｐゴシック" pitchFamily="34" charset="-128"/>
              </a:rPr>
              <a:t> </a:t>
            </a:r>
            <a:r>
              <a:rPr lang="it-IT" sz="1800" dirty="0" smtClean="0">
                <a:solidFill>
                  <a:schemeClr val="bg2"/>
                </a:solidFill>
                <a:latin typeface="Arial" pitchFamily="34" charset="0"/>
                <a:ea typeface="ＭＳ Ｐゴシック" pitchFamily="34" charset="-128"/>
              </a:rPr>
              <a:t>(18,9 % in Italia)</a:t>
            </a:r>
            <a:endParaRPr lang="it-IT" sz="1800" dirty="0" smtClean="0">
              <a:solidFill>
                <a:srgbClr val="CA0A20"/>
              </a:solidFill>
              <a:latin typeface="Arial" pitchFamily="34" charset="0"/>
              <a:ea typeface="ＭＳ Ｐゴシック" pitchFamily="34" charset="-128"/>
            </a:endParaRPr>
          </a:p>
        </p:txBody>
      </p:sp>
      <p:pic>
        <p:nvPicPr>
          <p:cNvPr id="11" name="Picture 453"/>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13654" y="1196752"/>
            <a:ext cx="1834610" cy="1791712"/>
          </a:xfrm>
          <a:prstGeom prst="rect">
            <a:avLst/>
          </a:prstGeom>
          <a:noFill/>
          <a:ln>
            <a:noFill/>
          </a:ln>
        </p:spPr>
      </p:pic>
      <p:sp>
        <p:nvSpPr>
          <p:cNvPr id="12" name="Rectangle 14"/>
          <p:cNvSpPr>
            <a:spLocks noChangeArrowheads="1"/>
          </p:cNvSpPr>
          <p:nvPr/>
        </p:nvSpPr>
        <p:spPr bwMode="auto">
          <a:xfrm>
            <a:off x="5076055" y="980728"/>
            <a:ext cx="2016225"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tabLst>
                <a:tab pos="266700" algn="l"/>
              </a:tabLst>
            </a:pPr>
            <a:r>
              <a:rPr lang="it-IT" sz="1200" b="1" dirty="0" smtClean="0">
                <a:solidFill>
                  <a:srgbClr val="CC0000"/>
                </a:solidFill>
                <a:cs typeface="Arial" charset="0"/>
              </a:rPr>
              <a:t>Dipendenti per classi di età</a:t>
            </a:r>
          </a:p>
          <a:p>
            <a:pPr>
              <a:tabLst>
                <a:tab pos="266700" algn="l"/>
              </a:tabLst>
            </a:pPr>
            <a:r>
              <a:rPr lang="it-IT" sz="1200" i="1" dirty="0" smtClean="0">
                <a:solidFill>
                  <a:srgbClr val="CC0000"/>
                </a:solidFill>
                <a:cs typeface="Arial" charset="0"/>
              </a:rPr>
              <a:t>(valori </a:t>
            </a:r>
            <a:r>
              <a:rPr lang="it-IT" sz="1200" i="1" dirty="0">
                <a:solidFill>
                  <a:srgbClr val="CC0000"/>
                </a:solidFill>
                <a:cs typeface="Arial" charset="0"/>
              </a:rPr>
              <a:t>%</a:t>
            </a:r>
            <a:r>
              <a:rPr lang="it-IT" sz="1200" i="1" dirty="0" smtClean="0">
                <a:solidFill>
                  <a:srgbClr val="CC0000"/>
                </a:solidFill>
                <a:cs typeface="Arial" charset="0"/>
              </a:rPr>
              <a:t>)</a:t>
            </a:r>
            <a:endParaRPr lang="it-IT" sz="1200" i="1" dirty="0">
              <a:solidFill>
                <a:srgbClr val="CC0000"/>
              </a:solidFill>
              <a:cs typeface="Arial" charset="0"/>
            </a:endParaRPr>
          </a:p>
        </p:txBody>
      </p:sp>
      <p:sp>
        <p:nvSpPr>
          <p:cNvPr id="14" name="Rectangle 14"/>
          <p:cNvSpPr>
            <a:spLocks noChangeArrowheads="1"/>
          </p:cNvSpPr>
          <p:nvPr/>
        </p:nvSpPr>
        <p:spPr bwMode="auto">
          <a:xfrm>
            <a:off x="640353" y="2672916"/>
            <a:ext cx="3489449"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61950" indent="-361950" algn="just"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sz="1800" b="1" dirty="0" smtClean="0">
                <a:solidFill>
                  <a:srgbClr val="CC0000"/>
                </a:solidFill>
                <a:latin typeface="Arial" pitchFamily="34" charset="0"/>
                <a:ea typeface="ＭＳ Ｐゴシック" pitchFamily="34" charset="-128"/>
              </a:rPr>
              <a:t>9</a:t>
            </a:r>
            <a:r>
              <a:rPr lang="it-IT" sz="1800" dirty="0" smtClean="0">
                <a:solidFill>
                  <a:schemeClr val="bg2"/>
                </a:solidFill>
                <a:latin typeface="Arial" pitchFamily="34" charset="0"/>
                <a:ea typeface="ＭＳ Ｐゴシック" pitchFamily="34" charset="-128"/>
              </a:rPr>
              <a:t> dipendenti </a:t>
            </a:r>
            <a:r>
              <a:rPr lang="it-IT" sz="1800" b="1" dirty="0" smtClean="0">
                <a:solidFill>
                  <a:srgbClr val="CC0000"/>
                </a:solidFill>
                <a:latin typeface="Arial" pitchFamily="34" charset="0"/>
                <a:ea typeface="ＭＳ Ｐゴシック" pitchFamily="34" charset="-128"/>
              </a:rPr>
              <a:t>su 10</a:t>
            </a:r>
            <a:r>
              <a:rPr lang="it-IT" sz="1800" b="1" dirty="0" smtClean="0">
                <a:solidFill>
                  <a:schemeClr val="bg2"/>
                </a:solidFill>
                <a:latin typeface="Arial" pitchFamily="34" charset="0"/>
                <a:ea typeface="ＭＳ Ｐゴシック" pitchFamily="34" charset="-128"/>
              </a:rPr>
              <a:t> </a:t>
            </a:r>
            <a:r>
              <a:rPr lang="it-IT" sz="1800" dirty="0" smtClean="0">
                <a:solidFill>
                  <a:schemeClr val="bg2"/>
                </a:solidFill>
                <a:latin typeface="Arial" pitchFamily="34" charset="0"/>
                <a:ea typeface="ＭＳ Ｐゴシック" pitchFamily="34" charset="-128"/>
              </a:rPr>
              <a:t>sono </a:t>
            </a:r>
            <a:r>
              <a:rPr lang="it-IT" sz="1800" b="1" dirty="0" smtClean="0">
                <a:solidFill>
                  <a:schemeClr val="bg2"/>
                </a:solidFill>
                <a:latin typeface="Arial" pitchFamily="34" charset="0"/>
                <a:ea typeface="ＭＳ Ｐゴシック" pitchFamily="34" charset="-128"/>
              </a:rPr>
              <a:t>donne nella sanità</a:t>
            </a:r>
          </a:p>
          <a:p>
            <a:pPr marL="361950" indent="-361950" algn="just"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sz="1800" b="1" dirty="0" smtClean="0">
                <a:solidFill>
                  <a:srgbClr val="CC0000"/>
                </a:solidFill>
                <a:latin typeface="Arial" pitchFamily="34" charset="0"/>
                <a:ea typeface="ＭＳ Ｐゴシック" pitchFamily="34" charset="-128"/>
              </a:rPr>
              <a:t>7</a:t>
            </a:r>
            <a:r>
              <a:rPr lang="it-IT" sz="1800" dirty="0" smtClean="0">
                <a:solidFill>
                  <a:schemeClr val="bg2"/>
                </a:solidFill>
                <a:latin typeface="Arial" pitchFamily="34" charset="0"/>
                <a:ea typeface="ＭＳ Ｐゴシック" pitchFamily="34" charset="-128"/>
              </a:rPr>
              <a:t> dipendenti </a:t>
            </a:r>
            <a:r>
              <a:rPr lang="it-IT" sz="1800" b="1" dirty="0" smtClean="0">
                <a:solidFill>
                  <a:srgbClr val="CC0000"/>
                </a:solidFill>
                <a:latin typeface="Arial" pitchFamily="34" charset="0"/>
                <a:ea typeface="ＭＳ Ｐゴシック" pitchFamily="34" charset="-128"/>
              </a:rPr>
              <a:t>su 10 </a:t>
            </a:r>
            <a:r>
              <a:rPr lang="it-IT" sz="1800" dirty="0" smtClean="0">
                <a:solidFill>
                  <a:schemeClr val="bg2"/>
                </a:solidFill>
                <a:latin typeface="Arial" pitchFamily="34" charset="0"/>
                <a:ea typeface="ＭＳ Ｐゴシック" pitchFamily="34" charset="-128"/>
              </a:rPr>
              <a:t>sono </a:t>
            </a:r>
            <a:r>
              <a:rPr lang="it-IT" sz="1800" b="1" dirty="0" smtClean="0">
                <a:solidFill>
                  <a:schemeClr val="bg2"/>
                </a:solidFill>
                <a:latin typeface="Arial" pitchFamily="34" charset="0"/>
                <a:ea typeface="ＭＳ Ｐゴシック" pitchFamily="34" charset="-128"/>
              </a:rPr>
              <a:t>donne nell’istruzione </a:t>
            </a:r>
          </a:p>
        </p:txBody>
      </p:sp>
      <p:sp>
        <p:nvSpPr>
          <p:cNvPr id="16" name="Rectangle 14"/>
          <p:cNvSpPr>
            <a:spLocks noChangeArrowheads="1"/>
          </p:cNvSpPr>
          <p:nvPr/>
        </p:nvSpPr>
        <p:spPr bwMode="auto">
          <a:xfrm>
            <a:off x="5220072" y="3284984"/>
            <a:ext cx="2268252"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tabLst>
                <a:tab pos="266700" algn="l"/>
              </a:tabLst>
            </a:pPr>
            <a:r>
              <a:rPr lang="it-IT" sz="1200" b="1" dirty="0" smtClean="0">
                <a:solidFill>
                  <a:srgbClr val="CC0000"/>
                </a:solidFill>
                <a:cs typeface="Arial" charset="0"/>
              </a:rPr>
              <a:t>Dipendenti per genere</a:t>
            </a:r>
          </a:p>
          <a:p>
            <a:pPr>
              <a:tabLst>
                <a:tab pos="266700" algn="l"/>
              </a:tabLst>
            </a:pPr>
            <a:r>
              <a:rPr lang="it-IT" sz="1200" i="1" dirty="0" smtClean="0">
                <a:solidFill>
                  <a:srgbClr val="CC0000"/>
                </a:solidFill>
                <a:cs typeface="Arial" charset="0"/>
              </a:rPr>
              <a:t>(valori </a:t>
            </a:r>
            <a:r>
              <a:rPr lang="it-IT" sz="1200" i="1" dirty="0">
                <a:solidFill>
                  <a:srgbClr val="CC0000"/>
                </a:solidFill>
                <a:cs typeface="Arial" charset="0"/>
              </a:rPr>
              <a:t>%</a:t>
            </a:r>
            <a:r>
              <a:rPr lang="it-IT" sz="1200" i="1" dirty="0" smtClean="0">
                <a:solidFill>
                  <a:srgbClr val="CC0000"/>
                </a:solidFill>
                <a:cs typeface="Arial" charset="0"/>
              </a:rPr>
              <a:t>)</a:t>
            </a:r>
            <a:endParaRPr lang="it-IT" sz="1200" i="1" dirty="0">
              <a:solidFill>
                <a:srgbClr val="CC0000"/>
              </a:solidFill>
              <a:cs typeface="Arial" charset="0"/>
            </a:endParaRPr>
          </a:p>
        </p:txBody>
      </p:sp>
      <p:sp>
        <p:nvSpPr>
          <p:cNvPr id="17" name="Rectangle 14"/>
          <p:cNvSpPr>
            <a:spLocks noChangeArrowheads="1"/>
          </p:cNvSpPr>
          <p:nvPr/>
        </p:nvSpPr>
        <p:spPr bwMode="auto">
          <a:xfrm>
            <a:off x="656610" y="4224604"/>
            <a:ext cx="3456383" cy="976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61950" indent="-361950" algn="just" eaLnBrk="1" hangingPunct="1">
              <a:lnSpc>
                <a:spcPct val="115000"/>
              </a:lnSpc>
              <a:buClr>
                <a:srgbClr val="CC0000"/>
              </a:buClr>
              <a:buFont typeface="Wingdings" pitchFamily="2" charset="2"/>
              <a:buChar char="ü"/>
              <a:tabLst>
                <a:tab pos="182563" algn="l"/>
              </a:tabLst>
              <a:defRPr/>
            </a:pPr>
            <a:r>
              <a:rPr lang="it-IT" sz="1800" dirty="0" smtClean="0">
                <a:solidFill>
                  <a:schemeClr val="bg2"/>
                </a:solidFill>
                <a:latin typeface="Arial" pitchFamily="34" charset="0"/>
                <a:ea typeface="ＭＳ Ｐゴシック" pitchFamily="34" charset="-128"/>
              </a:rPr>
              <a:t>quasi </a:t>
            </a:r>
            <a:r>
              <a:rPr lang="it-IT" sz="1800" b="1" dirty="0" smtClean="0">
                <a:solidFill>
                  <a:srgbClr val="CC0000"/>
                </a:solidFill>
                <a:latin typeface="Arial" pitchFamily="34" charset="0"/>
                <a:ea typeface="ＭＳ Ｐゴシック" pitchFamily="34" charset="-128"/>
              </a:rPr>
              <a:t>1</a:t>
            </a:r>
            <a:r>
              <a:rPr lang="it-IT" sz="1800" dirty="0" smtClean="0">
                <a:solidFill>
                  <a:schemeClr val="bg2"/>
                </a:solidFill>
                <a:latin typeface="Arial" pitchFamily="34" charset="0"/>
                <a:ea typeface="ＭＳ Ｐゴシック" pitchFamily="34" charset="-128"/>
              </a:rPr>
              <a:t> dipendente </a:t>
            </a:r>
            <a:r>
              <a:rPr lang="it-IT" sz="1800" b="1" dirty="0" smtClean="0">
                <a:solidFill>
                  <a:srgbClr val="CC0000"/>
                </a:solidFill>
                <a:latin typeface="Arial" pitchFamily="34" charset="0"/>
                <a:ea typeface="ＭＳ Ｐゴシック" pitchFamily="34" charset="-128"/>
              </a:rPr>
              <a:t>su 10 </a:t>
            </a:r>
            <a:r>
              <a:rPr lang="it-IT" sz="1800" dirty="0" smtClean="0">
                <a:solidFill>
                  <a:schemeClr val="bg2"/>
                </a:solidFill>
                <a:latin typeface="Arial" pitchFamily="34" charset="0"/>
                <a:ea typeface="ＭＳ Ｐゴシック" pitchFamily="34" charset="-128"/>
              </a:rPr>
              <a:t>è </a:t>
            </a:r>
            <a:r>
              <a:rPr lang="it-IT" sz="1800" b="1" dirty="0" smtClean="0">
                <a:solidFill>
                  <a:schemeClr val="bg2"/>
                </a:solidFill>
                <a:latin typeface="Arial" pitchFamily="34" charset="0"/>
                <a:ea typeface="ＭＳ Ｐゴシック" pitchFamily="34" charset="-128"/>
              </a:rPr>
              <a:t>extra comunitario </a:t>
            </a:r>
          </a:p>
        </p:txBody>
      </p:sp>
      <p:pic>
        <p:nvPicPr>
          <p:cNvPr id="18" name="Immagine 17"/>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92280" y="2246710"/>
            <a:ext cx="1853492" cy="2334418"/>
          </a:xfrm>
          <a:prstGeom prst="rect">
            <a:avLst/>
          </a:prstGeom>
          <a:noFill/>
        </p:spPr>
      </p:pic>
      <p:sp>
        <p:nvSpPr>
          <p:cNvPr id="19" name="Rectangle 14"/>
          <p:cNvSpPr>
            <a:spLocks noChangeArrowheads="1"/>
          </p:cNvSpPr>
          <p:nvPr/>
        </p:nvSpPr>
        <p:spPr bwMode="auto">
          <a:xfrm>
            <a:off x="7406925" y="1948592"/>
            <a:ext cx="1557563"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tabLst>
                <a:tab pos="266700" algn="l"/>
              </a:tabLst>
            </a:pPr>
            <a:r>
              <a:rPr lang="it-IT" sz="1200" b="1" dirty="0" smtClean="0">
                <a:solidFill>
                  <a:srgbClr val="CC0000"/>
                </a:solidFill>
                <a:cs typeface="Arial" charset="0"/>
              </a:rPr>
              <a:t>Dipendenti extra UE  </a:t>
            </a:r>
            <a:r>
              <a:rPr lang="it-IT" sz="1200" i="1" dirty="0" smtClean="0">
                <a:solidFill>
                  <a:srgbClr val="CC0000"/>
                </a:solidFill>
                <a:cs typeface="Arial" charset="0"/>
              </a:rPr>
              <a:t>(valori </a:t>
            </a:r>
            <a:r>
              <a:rPr lang="it-IT" sz="1200" i="1" dirty="0">
                <a:solidFill>
                  <a:srgbClr val="CC0000"/>
                </a:solidFill>
                <a:cs typeface="Arial" charset="0"/>
              </a:rPr>
              <a:t>%</a:t>
            </a:r>
            <a:r>
              <a:rPr lang="it-IT" sz="1200" i="1" dirty="0" smtClean="0">
                <a:solidFill>
                  <a:srgbClr val="CC0000"/>
                </a:solidFill>
                <a:cs typeface="Arial" charset="0"/>
              </a:rPr>
              <a:t>)</a:t>
            </a:r>
            <a:endParaRPr lang="it-IT" sz="1200" i="1" dirty="0">
              <a:solidFill>
                <a:srgbClr val="CC0000"/>
              </a:solidFill>
              <a:cs typeface="Arial" charset="0"/>
            </a:endParaRPr>
          </a:p>
        </p:txBody>
      </p:sp>
    </p:spTree>
    <p:extLst>
      <p:ext uri="{BB962C8B-B14F-4D97-AF65-F5344CB8AC3E}">
        <p14:creationId xmlns:p14="http://schemas.microsoft.com/office/powerpoint/2010/main" val="12942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500"/>
                                        <p:tgtEl>
                                          <p:spTgt spid="14"/>
                                        </p:tgtEl>
                                      </p:cBhvr>
                                    </p:animEffect>
                                  </p:childTnLst>
                                </p:cTn>
                              </p:par>
                              <p:par>
                                <p:cTn id="19" presetID="16" presetClass="entr" presetSubtype="21"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arn(inVertical)">
                                      <p:cBhvr>
                                        <p:cTn id="21" dur="500"/>
                                        <p:tgtEl>
                                          <p:spTgt spid="16"/>
                                        </p:tgtEl>
                                      </p:cBhvr>
                                    </p:animEffect>
                                  </p:childTnLst>
                                </p:cTn>
                              </p:par>
                              <p:par>
                                <p:cTn id="22" presetID="16" presetClass="entr" presetSubtype="21"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barn(inVertical)">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barn(inVertical)">
                                      <p:cBhvr>
                                        <p:cTn id="29" dur="500"/>
                                        <p:tgtEl>
                                          <p:spTgt spid="17"/>
                                        </p:tgtEl>
                                      </p:cBhvr>
                                    </p:animEffect>
                                  </p:childTnLst>
                                </p:cTn>
                              </p:par>
                              <p:par>
                                <p:cTn id="30" presetID="16" presetClass="entr" presetSubtype="21"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arn(inVertical)">
                                      <p:cBhvr>
                                        <p:cTn id="32" dur="500"/>
                                        <p:tgtEl>
                                          <p:spTgt spid="19"/>
                                        </p:tgtEl>
                                      </p:cBhvr>
                                    </p:animEffect>
                                  </p:childTnLst>
                                </p:cTn>
                              </p:par>
                              <p:par>
                                <p:cTn id="33" presetID="16" presetClass="entr" presetSubtype="21"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barn(inVertical)">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4" grpId="0"/>
      <p:bldP spid="16" grpId="0"/>
      <p:bldP spid="17"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1"/>
            <a:ext cx="6621463"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Imprese:  </a:t>
            </a:r>
          </a:p>
          <a:p>
            <a:pPr marL="266700" indent="-266700" eaLnBrk="1" hangingPunct="1">
              <a:tabLst>
                <a:tab pos="266700" algn="l"/>
              </a:tabLst>
              <a:defRPr/>
            </a:pPr>
            <a:r>
              <a:rPr lang="it-IT" sz="2200" b="1" dirty="0" smtClean="0">
                <a:solidFill>
                  <a:srgbClr val="CC0000"/>
                </a:solidFill>
                <a:latin typeface="+mj-lt"/>
                <a:ea typeface="ＭＳ Ｐゴシック" charset="0"/>
              </a:rPr>
              <a:t>Specializzazioni produttive</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116681" y="765846"/>
            <a:ext cx="3735239" cy="2505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446088" indent="-446088" eaLnBrk="1" hangingPunct="1">
              <a:spcBef>
                <a:spcPts val="600"/>
              </a:spcBef>
              <a:spcAft>
                <a:spcPts val="0"/>
              </a:spcAft>
              <a:buClr>
                <a:srgbClr val="CC0000"/>
              </a:buClr>
              <a:buFont typeface="Wingdings" pitchFamily="2" charset="2"/>
              <a:buChar char="ü"/>
              <a:tabLst>
                <a:tab pos="266700" algn="l"/>
              </a:tabLst>
              <a:defRPr/>
            </a:pPr>
            <a:r>
              <a:rPr lang="it-IT" sz="1600" dirty="0">
                <a:solidFill>
                  <a:schemeClr val="bg2"/>
                </a:solidFill>
              </a:rPr>
              <a:t>Specializzazioni produttive nelle attività </a:t>
            </a:r>
            <a:r>
              <a:rPr lang="it-IT" sz="1600" b="1" dirty="0" smtClean="0">
                <a:solidFill>
                  <a:schemeClr val="bg2"/>
                </a:solidFill>
              </a:rPr>
              <a:t>manifatturiere</a:t>
            </a:r>
            <a:r>
              <a:rPr lang="it-IT" sz="1600" dirty="0" smtClean="0">
                <a:solidFill>
                  <a:schemeClr val="bg2"/>
                </a:solidFill>
              </a:rPr>
              <a:t> e nei </a:t>
            </a:r>
            <a:r>
              <a:rPr lang="it-IT" sz="1600" b="1" dirty="0" smtClean="0">
                <a:solidFill>
                  <a:schemeClr val="bg2"/>
                </a:solidFill>
              </a:rPr>
              <a:t>servizi di mercato</a:t>
            </a:r>
            <a:endParaRPr lang="it-IT" sz="1600" b="1" dirty="0">
              <a:solidFill>
                <a:schemeClr val="bg2"/>
              </a:solidFill>
            </a:endParaRPr>
          </a:p>
          <a:p>
            <a:pPr marL="447675" indent="-447675" eaLnBrk="1" hangingPunct="1">
              <a:spcBef>
                <a:spcPts val="600"/>
              </a:spcBef>
              <a:spcAft>
                <a:spcPts val="0"/>
              </a:spcAft>
              <a:buClr>
                <a:srgbClr val="CC0000"/>
              </a:buClr>
              <a:buFont typeface="Wingdings" pitchFamily="2" charset="2"/>
              <a:buChar char="ü"/>
              <a:tabLst>
                <a:tab pos="266700" algn="l"/>
              </a:tabLst>
              <a:defRPr/>
            </a:pPr>
            <a:r>
              <a:rPr lang="it-IT" sz="1600" b="1" dirty="0" smtClean="0">
                <a:solidFill>
                  <a:schemeClr val="bg2"/>
                </a:solidFill>
              </a:rPr>
              <a:t>Abbigliamento</a:t>
            </a:r>
            <a:r>
              <a:rPr lang="it-IT" sz="1600" dirty="0">
                <a:solidFill>
                  <a:schemeClr val="bg2"/>
                </a:solidFill>
              </a:rPr>
              <a:t>: </a:t>
            </a:r>
            <a:r>
              <a:rPr lang="it-IT" sz="1600" b="1" dirty="0" err="1" smtClean="0">
                <a:solidFill>
                  <a:schemeClr val="bg2"/>
                </a:solidFill>
              </a:rPr>
              <a:t>max</a:t>
            </a:r>
            <a:r>
              <a:rPr lang="it-IT" sz="1600" dirty="0" smtClean="0">
                <a:solidFill>
                  <a:schemeClr val="bg2"/>
                </a:solidFill>
              </a:rPr>
              <a:t> </a:t>
            </a:r>
            <a:r>
              <a:rPr lang="it-IT" sz="1600" b="1" dirty="0" smtClean="0">
                <a:solidFill>
                  <a:schemeClr val="bg2"/>
                </a:solidFill>
              </a:rPr>
              <a:t>specializzazione</a:t>
            </a:r>
            <a:r>
              <a:rPr lang="it-IT" sz="1600" dirty="0" smtClean="0">
                <a:solidFill>
                  <a:schemeClr val="bg2"/>
                </a:solidFill>
              </a:rPr>
              <a:t> della regione </a:t>
            </a:r>
            <a:endParaRPr lang="en-US" sz="1600" dirty="0" smtClean="0">
              <a:solidFill>
                <a:schemeClr val="bg2"/>
              </a:solidFill>
            </a:endParaRPr>
          </a:p>
          <a:p>
            <a:pPr marL="447675" indent="-447675" algn="just" eaLnBrk="1" hangingPunct="1">
              <a:spcBef>
                <a:spcPts val="600"/>
              </a:spcBef>
              <a:spcAft>
                <a:spcPts val="0"/>
              </a:spcAft>
              <a:buClr>
                <a:srgbClr val="CC0000"/>
              </a:buClr>
              <a:buFont typeface="Wingdings" pitchFamily="2" charset="2"/>
              <a:buChar char="ü"/>
              <a:tabLst>
                <a:tab pos="266700" algn="l"/>
              </a:tabLst>
              <a:defRPr/>
            </a:pPr>
            <a:r>
              <a:rPr lang="it-IT" sz="1600" dirty="0">
                <a:solidFill>
                  <a:schemeClr val="bg2"/>
                </a:solidFill>
              </a:rPr>
              <a:t>Aree a più alta specializzazione:</a:t>
            </a:r>
          </a:p>
          <a:p>
            <a:pPr marL="712788" lvl="1" indent="-177800" algn="just" eaLnBrk="1" hangingPunct="1">
              <a:spcBef>
                <a:spcPts val="0"/>
              </a:spcBef>
              <a:spcAft>
                <a:spcPts val="0"/>
              </a:spcAft>
              <a:buClr>
                <a:srgbClr val="CC0000"/>
              </a:buClr>
              <a:buFont typeface="Wingdings" panose="05000000000000000000" pitchFamily="2" charset="2"/>
              <a:buChar char="§"/>
              <a:tabLst>
                <a:tab pos="266700" algn="l"/>
              </a:tabLst>
              <a:defRPr/>
            </a:pPr>
            <a:r>
              <a:rPr lang="it-IT" sz="1600" b="1" dirty="0">
                <a:solidFill>
                  <a:srgbClr val="C00000"/>
                </a:solidFill>
              </a:rPr>
              <a:t>Deruta </a:t>
            </a:r>
            <a:r>
              <a:rPr lang="it-IT" sz="1600" dirty="0">
                <a:solidFill>
                  <a:schemeClr val="accent3">
                    <a:lumMod val="50000"/>
                  </a:schemeClr>
                </a:solidFill>
              </a:rPr>
              <a:t>(</a:t>
            </a:r>
            <a:r>
              <a:rPr lang="it-IT" sz="1600" dirty="0" smtClean="0">
                <a:solidFill>
                  <a:schemeClr val="accent3">
                    <a:lumMod val="50000"/>
                  </a:schemeClr>
                </a:solidFill>
              </a:rPr>
              <a:t>ceramica) e </a:t>
            </a:r>
            <a:r>
              <a:rPr lang="it-IT" sz="1600" b="1" dirty="0" smtClean="0">
                <a:solidFill>
                  <a:srgbClr val="C00000"/>
                </a:solidFill>
              </a:rPr>
              <a:t>Corciano </a:t>
            </a:r>
            <a:r>
              <a:rPr lang="it-IT" sz="1600" dirty="0">
                <a:solidFill>
                  <a:schemeClr val="accent3">
                    <a:lumMod val="50000"/>
                  </a:schemeClr>
                </a:solidFill>
              </a:rPr>
              <a:t>(tessile</a:t>
            </a:r>
            <a:r>
              <a:rPr lang="it-IT" sz="1600" dirty="0" smtClean="0">
                <a:solidFill>
                  <a:schemeClr val="accent3">
                    <a:lumMod val="50000"/>
                  </a:schemeClr>
                </a:solidFill>
              </a:rPr>
              <a:t>)</a:t>
            </a:r>
            <a:endParaRPr lang="en-US" sz="1800" dirty="0" smtClean="0">
              <a:solidFill>
                <a:schemeClr val="tx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smtClean="0">
                <a:solidFill>
                  <a:srgbClr val="CA0A20"/>
                </a:solidFill>
                <a:latin typeface="Courier New" charset="0"/>
                <a:ea typeface="ＭＳ Ｐゴシック" charset="0"/>
              </a:rPr>
              <a:t>PERUGIA 14 MAGGIO </a:t>
            </a:r>
            <a:r>
              <a:rPr lang="it-IT" sz="1600" kern="600" dirty="0">
                <a:solidFill>
                  <a:srgbClr val="CA0A20"/>
                </a:solidFill>
                <a:latin typeface="Courier New" charset="0"/>
                <a:ea typeface="ＭＳ Ｐゴシック" charset="0"/>
              </a:rPr>
              <a:t>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ella 4"/>
          <p:cNvGraphicFramePr>
            <a:graphicFrameLocks noGrp="1"/>
          </p:cNvGraphicFramePr>
          <p:nvPr>
            <p:extLst>
              <p:ext uri="{D42A27DB-BD31-4B8C-83A1-F6EECF244321}">
                <p14:modId xmlns:p14="http://schemas.microsoft.com/office/powerpoint/2010/main" val="3052923850"/>
              </p:ext>
            </p:extLst>
          </p:nvPr>
        </p:nvGraphicFramePr>
        <p:xfrm>
          <a:off x="116681" y="3430285"/>
          <a:ext cx="3502894" cy="2346125"/>
        </p:xfrm>
        <a:graphic>
          <a:graphicData uri="http://schemas.openxmlformats.org/drawingml/2006/table">
            <a:tbl>
              <a:tblPr firstRow="1" bandRow="1">
                <a:tableStyleId>{5C22544A-7EE6-4342-B048-85BDC9FD1C3A}</a:tableStyleId>
              </a:tblPr>
              <a:tblGrid>
                <a:gridCol w="1586012"/>
                <a:gridCol w="1916882"/>
              </a:tblGrid>
              <a:tr h="417222">
                <a:tc>
                  <a:txBody>
                    <a:bodyPr/>
                    <a:lstStyle/>
                    <a:p>
                      <a:pPr algn="ctr"/>
                      <a:r>
                        <a:rPr lang="it-IT" sz="1200" dirty="0" smtClean="0"/>
                        <a:t>Settore  economico</a:t>
                      </a:r>
                      <a:endParaRPr lang="it-IT" sz="1200" dirty="0"/>
                    </a:p>
                  </a:txBody>
                  <a:tcPr>
                    <a:solidFill>
                      <a:srgbClr val="CC0000"/>
                    </a:solidFill>
                  </a:tcPr>
                </a:tc>
                <a:tc>
                  <a:txBody>
                    <a:bodyPr/>
                    <a:lstStyle/>
                    <a:p>
                      <a:pPr algn="ctr"/>
                      <a:r>
                        <a:rPr lang="it-IT" sz="1200" dirty="0" smtClean="0"/>
                        <a:t>Territorio</a:t>
                      </a:r>
                      <a:endParaRPr lang="it-IT" sz="1200" dirty="0"/>
                    </a:p>
                  </a:txBody>
                  <a:tcPr anchor="ctr">
                    <a:solidFill>
                      <a:srgbClr val="CC0000"/>
                    </a:solidFill>
                  </a:tcPr>
                </a:tc>
              </a:tr>
              <a:tr h="371318">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bg1"/>
                          </a:solidFill>
                          <a:latin typeface="+mn-lt"/>
                          <a:ea typeface="+mn-ea"/>
                          <a:cs typeface="+mn-cs"/>
                        </a:rPr>
                        <a:t>14 – </a:t>
                      </a:r>
                      <a:r>
                        <a:rPr lang="en-US" sz="1100" b="1" kern="1200" dirty="0" err="1" smtClean="0">
                          <a:solidFill>
                            <a:schemeClr val="bg1"/>
                          </a:solidFill>
                          <a:latin typeface="+mn-lt"/>
                          <a:ea typeface="+mn-ea"/>
                          <a:cs typeface="+mn-cs"/>
                        </a:rPr>
                        <a:t>Abbigliamento</a:t>
                      </a:r>
                      <a:r>
                        <a:rPr lang="en-US" sz="1100" b="1" kern="1200" dirty="0" smtClean="0">
                          <a:solidFill>
                            <a:schemeClr val="bg1"/>
                          </a:solidFill>
                          <a:latin typeface="+mn-lt"/>
                          <a:ea typeface="+mn-ea"/>
                          <a:cs typeface="+mn-cs"/>
                        </a:rPr>
                        <a:t> </a:t>
                      </a:r>
                    </a:p>
                  </a:txBody>
                  <a:tcPr>
                    <a:solidFill>
                      <a:srgbClr val="012373"/>
                    </a:solidFill>
                  </a:tcPr>
                </a:tc>
                <a:tc>
                  <a:txBody>
                    <a:bodyPr/>
                    <a:lstStyle/>
                    <a:p>
                      <a:pPr marL="0" algn="l" defTabSz="457200" rtl="0" eaLnBrk="1" latinLnBrk="0" hangingPunct="1"/>
                      <a:r>
                        <a:rPr lang="it-IT" sz="1100" b="1" kern="1200" dirty="0" smtClean="0">
                          <a:solidFill>
                            <a:schemeClr val="bg1"/>
                          </a:solidFill>
                          <a:latin typeface="+mn-lt"/>
                          <a:ea typeface="+mn-ea"/>
                          <a:cs typeface="+mn-cs"/>
                        </a:rPr>
                        <a:t>Umbria , </a:t>
                      </a:r>
                      <a:r>
                        <a:rPr lang="it-IT" sz="1100" b="1" kern="1200" dirty="0" err="1" smtClean="0">
                          <a:solidFill>
                            <a:schemeClr val="bg1"/>
                          </a:solidFill>
                          <a:latin typeface="+mn-lt"/>
                          <a:ea typeface="+mn-ea"/>
                          <a:cs typeface="+mn-cs"/>
                        </a:rPr>
                        <a:t>Prov</a:t>
                      </a:r>
                      <a:r>
                        <a:rPr lang="it-IT" sz="1100" b="1" kern="1200" dirty="0" smtClean="0">
                          <a:solidFill>
                            <a:schemeClr val="bg1"/>
                          </a:solidFill>
                          <a:latin typeface="+mn-lt"/>
                          <a:ea typeface="+mn-ea"/>
                          <a:cs typeface="+mn-cs"/>
                        </a:rPr>
                        <a:t>. Perugia</a:t>
                      </a:r>
                      <a:endParaRPr lang="it-IT" sz="1100" b="1" kern="1200" dirty="0">
                        <a:solidFill>
                          <a:schemeClr val="bg1"/>
                        </a:solidFill>
                        <a:latin typeface="+mn-lt"/>
                        <a:ea typeface="+mn-ea"/>
                        <a:cs typeface="+mn-cs"/>
                      </a:endParaRPr>
                    </a:p>
                  </a:txBody>
                  <a:tcPr>
                    <a:solidFill>
                      <a:srgbClr val="012373"/>
                    </a:solidFill>
                  </a:tcPr>
                </a:tc>
              </a:tr>
              <a:tr h="389408">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bg1"/>
                          </a:solidFill>
                          <a:latin typeface="+mn-lt"/>
                          <a:ea typeface="+mn-ea"/>
                          <a:cs typeface="+mn-cs"/>
                        </a:rPr>
                        <a:t>23 – </a:t>
                      </a:r>
                      <a:r>
                        <a:rPr lang="en-US" sz="1100" b="1" kern="1200" dirty="0" err="1" smtClean="0">
                          <a:solidFill>
                            <a:schemeClr val="bg1"/>
                          </a:solidFill>
                          <a:latin typeface="+mn-lt"/>
                          <a:ea typeface="+mn-ea"/>
                          <a:cs typeface="+mn-cs"/>
                        </a:rPr>
                        <a:t>Minerali</a:t>
                      </a:r>
                      <a:r>
                        <a:rPr lang="en-US" sz="1100" b="1" kern="1200" dirty="0" smtClean="0">
                          <a:solidFill>
                            <a:schemeClr val="bg1"/>
                          </a:solidFill>
                          <a:latin typeface="+mn-lt"/>
                          <a:ea typeface="+mn-ea"/>
                          <a:cs typeface="+mn-cs"/>
                        </a:rPr>
                        <a:t> non </a:t>
                      </a:r>
                      <a:r>
                        <a:rPr lang="en-US" sz="1100" b="1" kern="1200" dirty="0" err="1" smtClean="0">
                          <a:solidFill>
                            <a:schemeClr val="bg1"/>
                          </a:solidFill>
                          <a:latin typeface="+mn-lt"/>
                          <a:ea typeface="+mn-ea"/>
                          <a:cs typeface="+mn-cs"/>
                        </a:rPr>
                        <a:t>metalliferi</a:t>
                      </a:r>
                      <a:endParaRPr lang="it-IT" sz="1100" b="1" kern="1200" dirty="0">
                        <a:solidFill>
                          <a:schemeClr val="bg1"/>
                        </a:solidFill>
                        <a:latin typeface="+mn-lt"/>
                        <a:ea typeface="+mn-ea"/>
                        <a:cs typeface="+mn-cs"/>
                      </a:endParaRPr>
                    </a:p>
                  </a:txBody>
                  <a:tcPr>
                    <a:solidFill>
                      <a:srgbClr val="2F4AAF"/>
                    </a:solidFill>
                  </a:tcPr>
                </a:tc>
                <a:tc>
                  <a:txBody>
                    <a:bodyPr/>
                    <a:lstStyle/>
                    <a:p>
                      <a:r>
                        <a:rPr lang="it-IT" sz="1100" b="1" kern="1200" dirty="0" smtClean="0">
                          <a:solidFill>
                            <a:schemeClr val="bg1"/>
                          </a:solidFill>
                          <a:latin typeface="+mn-lt"/>
                          <a:ea typeface="+mn-ea"/>
                          <a:cs typeface="+mn-cs"/>
                        </a:rPr>
                        <a:t>Umbria, </a:t>
                      </a:r>
                      <a:r>
                        <a:rPr lang="it-IT" sz="1100" b="1" kern="1200" dirty="0" err="1" smtClean="0">
                          <a:solidFill>
                            <a:schemeClr val="bg1"/>
                          </a:solidFill>
                          <a:latin typeface="+mn-lt"/>
                          <a:ea typeface="+mn-ea"/>
                          <a:cs typeface="+mn-cs"/>
                        </a:rPr>
                        <a:t>Prov</a:t>
                      </a:r>
                      <a:r>
                        <a:rPr lang="it-IT" sz="1100" b="1" kern="1200" dirty="0" smtClean="0">
                          <a:solidFill>
                            <a:schemeClr val="bg1"/>
                          </a:solidFill>
                          <a:latin typeface="+mn-lt"/>
                          <a:ea typeface="+mn-ea"/>
                          <a:cs typeface="+mn-cs"/>
                        </a:rPr>
                        <a:t>. di Perugia, Deruta </a:t>
                      </a:r>
                      <a:endParaRPr lang="it-IT" sz="1100" b="1" kern="1200" dirty="0">
                        <a:solidFill>
                          <a:schemeClr val="bg1"/>
                        </a:solidFill>
                        <a:latin typeface="+mn-lt"/>
                        <a:ea typeface="+mn-ea"/>
                        <a:cs typeface="+mn-cs"/>
                      </a:endParaRPr>
                    </a:p>
                  </a:txBody>
                  <a:tcPr>
                    <a:solidFill>
                      <a:srgbClr val="2F4AAF"/>
                    </a:solidFill>
                  </a:tcPr>
                </a:tc>
              </a:tr>
              <a:tr h="244757">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bg1"/>
                          </a:solidFill>
                          <a:latin typeface="+mn-lt"/>
                          <a:ea typeface="+mn-ea"/>
                          <a:cs typeface="+mn-cs"/>
                        </a:rPr>
                        <a:t>10 – </a:t>
                      </a:r>
                      <a:r>
                        <a:rPr lang="en-US" sz="1100" b="1" kern="1200" dirty="0" err="1" smtClean="0">
                          <a:solidFill>
                            <a:schemeClr val="bg1"/>
                          </a:solidFill>
                          <a:latin typeface="+mn-lt"/>
                          <a:ea typeface="+mn-ea"/>
                          <a:cs typeface="+mn-cs"/>
                        </a:rPr>
                        <a:t>Alimentari</a:t>
                      </a:r>
                      <a:endParaRPr lang="it-IT" sz="1100" b="1" kern="1200" dirty="0">
                        <a:solidFill>
                          <a:schemeClr val="bg1"/>
                        </a:solidFill>
                        <a:latin typeface="+mn-lt"/>
                        <a:ea typeface="+mn-ea"/>
                        <a:cs typeface="+mn-cs"/>
                      </a:endParaRPr>
                    </a:p>
                  </a:txBody>
                  <a:tcPr>
                    <a:solidFill>
                      <a:srgbClr val="6074C8"/>
                    </a:solidFill>
                  </a:tcPr>
                </a:tc>
                <a:tc>
                  <a:txBody>
                    <a:bodyPr/>
                    <a:lstStyle/>
                    <a:p>
                      <a:r>
                        <a:rPr lang="it-IT" sz="1100" b="1" kern="1200" dirty="0" smtClean="0">
                          <a:solidFill>
                            <a:schemeClr val="bg1"/>
                          </a:solidFill>
                          <a:latin typeface="+mn-lt"/>
                          <a:ea typeface="+mn-ea"/>
                          <a:cs typeface="+mn-cs"/>
                        </a:rPr>
                        <a:t>Umbria, </a:t>
                      </a:r>
                      <a:r>
                        <a:rPr lang="it-IT" sz="1100" b="1" kern="1200" dirty="0" err="1" smtClean="0">
                          <a:solidFill>
                            <a:schemeClr val="bg1"/>
                          </a:solidFill>
                          <a:latin typeface="+mn-lt"/>
                          <a:ea typeface="+mn-ea"/>
                          <a:cs typeface="+mn-cs"/>
                        </a:rPr>
                        <a:t>Prov</a:t>
                      </a:r>
                      <a:r>
                        <a:rPr lang="it-IT" sz="1100" b="1" kern="1200" dirty="0" smtClean="0">
                          <a:solidFill>
                            <a:schemeClr val="bg1"/>
                          </a:solidFill>
                          <a:latin typeface="+mn-lt"/>
                          <a:ea typeface="+mn-ea"/>
                          <a:cs typeface="+mn-cs"/>
                        </a:rPr>
                        <a:t>. di Perugia</a:t>
                      </a:r>
                      <a:endParaRPr lang="it-IT" sz="1100" b="1" kern="1200" dirty="0">
                        <a:solidFill>
                          <a:schemeClr val="bg1"/>
                        </a:solidFill>
                        <a:latin typeface="+mn-lt"/>
                        <a:ea typeface="+mn-ea"/>
                        <a:cs typeface="+mn-cs"/>
                      </a:endParaRPr>
                    </a:p>
                  </a:txBody>
                  <a:tcPr>
                    <a:solidFill>
                      <a:srgbClr val="6074C8"/>
                    </a:solidFill>
                  </a:tcPr>
                </a:tc>
              </a:tr>
              <a:tr h="377573">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ea typeface="+mn-ea"/>
                          <a:cs typeface="+mn-cs"/>
                        </a:rPr>
                        <a:t>13 – </a:t>
                      </a:r>
                      <a:r>
                        <a:rPr lang="en-US" sz="1100" b="1" kern="1200" dirty="0" err="1" smtClean="0">
                          <a:solidFill>
                            <a:schemeClr val="tx1"/>
                          </a:solidFill>
                          <a:latin typeface="+mn-lt"/>
                          <a:ea typeface="+mn-ea"/>
                          <a:cs typeface="+mn-cs"/>
                        </a:rPr>
                        <a:t>Industrie</a:t>
                      </a:r>
                      <a:r>
                        <a:rPr lang="en-US" sz="1100" b="1" kern="1200" dirty="0" smtClean="0">
                          <a:solidFill>
                            <a:schemeClr val="tx1"/>
                          </a:solidFill>
                          <a:latin typeface="+mn-lt"/>
                          <a:ea typeface="+mn-ea"/>
                          <a:cs typeface="+mn-cs"/>
                        </a:rPr>
                        <a:t> </a:t>
                      </a:r>
                      <a:r>
                        <a:rPr lang="en-US" sz="1100" b="1" kern="1200" dirty="0" err="1" smtClean="0">
                          <a:solidFill>
                            <a:schemeClr val="tx1"/>
                          </a:solidFill>
                          <a:latin typeface="+mn-lt"/>
                          <a:ea typeface="+mn-ea"/>
                          <a:cs typeface="+mn-cs"/>
                        </a:rPr>
                        <a:t>tessili</a:t>
                      </a:r>
                      <a:endParaRPr lang="it-IT" sz="1100" b="1" kern="1200" dirty="0">
                        <a:solidFill>
                          <a:schemeClr val="tx1"/>
                        </a:solidFill>
                        <a:latin typeface="+mn-lt"/>
                        <a:ea typeface="+mn-ea"/>
                        <a:cs typeface="+mn-cs"/>
                      </a:endParaRPr>
                    </a:p>
                  </a:txBody>
                  <a:tcPr>
                    <a:solidFill>
                      <a:srgbClr val="9999FF"/>
                    </a:solidFill>
                  </a:tcPr>
                </a:tc>
                <a:tc>
                  <a:txBody>
                    <a:bodyPr/>
                    <a:lstStyle/>
                    <a:p>
                      <a:r>
                        <a:rPr lang="it-IT" sz="1100" b="1" kern="1200" dirty="0" smtClean="0">
                          <a:solidFill>
                            <a:schemeClr val="tx1"/>
                          </a:solidFill>
                          <a:latin typeface="+mn-lt"/>
                          <a:ea typeface="+mn-ea"/>
                          <a:cs typeface="+mn-cs"/>
                        </a:rPr>
                        <a:t>Umbria,  Corciano, Narni</a:t>
                      </a:r>
                      <a:endParaRPr lang="it-IT" sz="1100" b="1" kern="1200" dirty="0">
                        <a:solidFill>
                          <a:schemeClr val="tx1"/>
                        </a:solidFill>
                        <a:latin typeface="+mn-lt"/>
                        <a:ea typeface="+mn-ea"/>
                        <a:cs typeface="+mn-cs"/>
                      </a:endParaRPr>
                    </a:p>
                  </a:txBody>
                  <a:tcPr>
                    <a:solidFill>
                      <a:srgbClr val="9999FF"/>
                    </a:solidFill>
                  </a:tcPr>
                </a:tc>
              </a:tr>
              <a:tr h="454234">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100" b="1" kern="1200" dirty="0" smtClean="0">
                          <a:solidFill>
                            <a:schemeClr val="tx1"/>
                          </a:solidFill>
                          <a:latin typeface="+mn-lt"/>
                          <a:ea typeface="+mn-ea"/>
                          <a:cs typeface="+mn-cs"/>
                        </a:rPr>
                        <a:t>71- </a:t>
                      </a:r>
                      <a:r>
                        <a:rPr lang="en-US" sz="1100" b="1" kern="1200" dirty="0" err="1" smtClean="0">
                          <a:solidFill>
                            <a:schemeClr val="tx1"/>
                          </a:solidFill>
                          <a:latin typeface="+mn-lt"/>
                          <a:ea typeface="+mn-ea"/>
                          <a:cs typeface="+mn-cs"/>
                        </a:rPr>
                        <a:t>Studi</a:t>
                      </a:r>
                      <a:r>
                        <a:rPr lang="en-US" sz="1100" b="1" kern="1200" dirty="0" smtClean="0">
                          <a:solidFill>
                            <a:schemeClr val="tx1"/>
                          </a:solidFill>
                          <a:latin typeface="+mn-lt"/>
                          <a:ea typeface="+mn-ea"/>
                          <a:cs typeface="+mn-cs"/>
                        </a:rPr>
                        <a:t> </a:t>
                      </a:r>
                      <a:r>
                        <a:rPr lang="en-US" sz="1100" b="1" kern="1200" dirty="0" err="1" smtClean="0">
                          <a:solidFill>
                            <a:schemeClr val="tx1"/>
                          </a:solidFill>
                          <a:latin typeface="+mn-lt"/>
                          <a:ea typeface="+mn-ea"/>
                          <a:cs typeface="+mn-cs"/>
                        </a:rPr>
                        <a:t>architettura</a:t>
                      </a:r>
                      <a:r>
                        <a:rPr lang="en-US" sz="1100" b="1" kern="1200" dirty="0" smtClean="0">
                          <a:solidFill>
                            <a:schemeClr val="tx1"/>
                          </a:solidFill>
                          <a:latin typeface="+mn-lt"/>
                          <a:ea typeface="+mn-ea"/>
                          <a:cs typeface="+mn-cs"/>
                        </a:rPr>
                        <a:t> e </a:t>
                      </a:r>
                      <a:r>
                        <a:rPr lang="en-US" sz="1100" b="1" kern="1200" dirty="0" err="1" smtClean="0">
                          <a:solidFill>
                            <a:schemeClr val="tx1"/>
                          </a:solidFill>
                          <a:latin typeface="+mn-lt"/>
                          <a:ea typeface="+mn-ea"/>
                          <a:cs typeface="+mn-cs"/>
                        </a:rPr>
                        <a:t>ingegneria</a:t>
                      </a:r>
                      <a:endParaRPr lang="it-IT" sz="1100" b="1" kern="1200" dirty="0">
                        <a:solidFill>
                          <a:schemeClr val="tx1"/>
                        </a:solidFill>
                        <a:latin typeface="+mn-lt"/>
                        <a:ea typeface="+mn-ea"/>
                        <a:cs typeface="+mn-cs"/>
                      </a:endParaRPr>
                    </a:p>
                  </a:txBody>
                  <a:tcPr>
                    <a:solidFill>
                      <a:schemeClr val="accent2">
                        <a:lumMod val="20000"/>
                        <a:lumOff val="80000"/>
                      </a:schemeClr>
                    </a:solidFill>
                  </a:tcPr>
                </a:tc>
                <a:tc>
                  <a:txBody>
                    <a:bodyPr/>
                    <a:lstStyle/>
                    <a:p>
                      <a:r>
                        <a:rPr lang="it-IT" sz="1100" b="1" kern="1200" dirty="0" smtClean="0">
                          <a:solidFill>
                            <a:schemeClr val="tx1"/>
                          </a:solidFill>
                          <a:latin typeface="+mn-lt"/>
                          <a:ea typeface="+mn-ea"/>
                          <a:cs typeface="+mn-cs"/>
                        </a:rPr>
                        <a:t>Umbria, </a:t>
                      </a:r>
                      <a:r>
                        <a:rPr lang="it-IT" sz="1100" b="1" kern="1200" dirty="0" err="1" smtClean="0">
                          <a:solidFill>
                            <a:schemeClr val="tx1"/>
                          </a:solidFill>
                          <a:latin typeface="+mn-lt"/>
                          <a:ea typeface="+mn-ea"/>
                          <a:cs typeface="+mn-cs"/>
                        </a:rPr>
                        <a:t>Prov</a:t>
                      </a:r>
                      <a:r>
                        <a:rPr lang="it-IT" sz="1100" b="1" kern="1200" dirty="0" smtClean="0">
                          <a:solidFill>
                            <a:schemeClr val="tx1"/>
                          </a:solidFill>
                          <a:latin typeface="+mn-lt"/>
                          <a:ea typeface="+mn-ea"/>
                          <a:cs typeface="+mn-cs"/>
                        </a:rPr>
                        <a:t>. Di Perugia</a:t>
                      </a:r>
                      <a:endParaRPr lang="it-IT" sz="1100" b="1" kern="1200" dirty="0">
                        <a:solidFill>
                          <a:schemeClr val="tx1"/>
                        </a:solidFill>
                        <a:latin typeface="+mn-lt"/>
                        <a:ea typeface="+mn-ea"/>
                        <a:cs typeface="+mn-cs"/>
                      </a:endParaRPr>
                    </a:p>
                  </a:txBody>
                  <a:tcPr>
                    <a:solidFill>
                      <a:schemeClr val="accent2">
                        <a:lumMod val="20000"/>
                        <a:lumOff val="80000"/>
                      </a:schemeClr>
                    </a:solidFill>
                  </a:tcPr>
                </a:tc>
              </a:tr>
            </a:tbl>
          </a:graphicData>
        </a:graphic>
      </p:graphicFrame>
      <p:sp>
        <p:nvSpPr>
          <p:cNvPr id="3" name="Segnaposto numero diapositiva 2"/>
          <p:cNvSpPr>
            <a:spLocks noGrp="1"/>
          </p:cNvSpPr>
          <p:nvPr>
            <p:ph type="sldNum" sz="quarter" idx="12"/>
          </p:nvPr>
        </p:nvSpPr>
        <p:spPr/>
        <p:txBody>
          <a:bodyPr/>
          <a:lstStyle/>
          <a:p>
            <a:pPr>
              <a:defRPr/>
            </a:pPr>
            <a:fld id="{CB423A38-024A-452E-8458-35ABB25E5BB7}" type="slidenum">
              <a:rPr lang="it-IT" smtClean="0"/>
              <a:pPr>
                <a:defRPr/>
              </a:pPr>
              <a:t>13</a:t>
            </a:fld>
            <a:endParaRPr lang="it-IT" dirty="0"/>
          </a:p>
        </p:txBody>
      </p:sp>
      <p:pic>
        <p:nvPicPr>
          <p:cNvPr id="12" name="Immagine 11" descr="C:\Alessandro\Istat\05_Attivita_2014\Materiale_CIS\Cartogrammi new\Cartogramma 3.7 - Finale\R10_Umbria_3.7.png"/>
          <p:cNvPicPr/>
          <p:nvPr/>
        </p:nvPicPr>
        <p:blipFill>
          <a:blip r:embed="rId4" cstate="print"/>
          <a:srcRect/>
          <a:stretch>
            <a:fillRect/>
          </a:stretch>
        </p:blipFill>
        <p:spPr bwMode="auto">
          <a:xfrm>
            <a:off x="4067943" y="765846"/>
            <a:ext cx="5043379" cy="5010564"/>
          </a:xfrm>
          <a:prstGeom prst="rect">
            <a:avLst/>
          </a:prstGeom>
          <a:noFill/>
          <a:ln w="9525">
            <a:noFill/>
            <a:miter lim="800000"/>
            <a:headEnd/>
            <a:tailEnd/>
          </a:ln>
        </p:spPr>
      </p:pic>
    </p:spTree>
    <p:extLst>
      <p:ext uri="{BB962C8B-B14F-4D97-AF65-F5344CB8AC3E}">
        <p14:creationId xmlns:p14="http://schemas.microsoft.com/office/powerpoint/2010/main" val="27165269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Imprese:   Mercati</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368846" y="1433512"/>
            <a:ext cx="3516411" cy="439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61950" indent="-361950" eaLnBrk="1" hangingPunct="1">
              <a:lnSpc>
                <a:spcPct val="115000"/>
              </a:lnSpc>
              <a:spcBef>
                <a:spcPts val="600"/>
              </a:spcBef>
              <a:spcAft>
                <a:spcPts val="600"/>
              </a:spcAft>
              <a:buClr>
                <a:srgbClr val="CC0000"/>
              </a:buClr>
              <a:buFont typeface="Wingdings" pitchFamily="2" charset="2"/>
              <a:buChar char="ü"/>
              <a:tabLst>
                <a:tab pos="180975" algn="l"/>
              </a:tabLst>
              <a:defRPr/>
            </a:pPr>
            <a:r>
              <a:rPr lang="it-IT" sz="1800" b="1" dirty="0" smtClean="0">
                <a:solidFill>
                  <a:schemeClr val="accent3">
                    <a:lumMod val="50000"/>
                  </a:schemeClr>
                </a:solidFill>
              </a:rPr>
              <a:t>L’Umbria </a:t>
            </a:r>
            <a:r>
              <a:rPr lang="it-IT" sz="1800" dirty="0" smtClean="0">
                <a:solidFill>
                  <a:schemeClr val="accent3">
                    <a:lumMod val="50000"/>
                  </a:schemeClr>
                </a:solidFill>
              </a:rPr>
              <a:t>ha</a:t>
            </a:r>
            <a:r>
              <a:rPr lang="it-IT" sz="1800" b="1" dirty="0" smtClean="0">
                <a:solidFill>
                  <a:schemeClr val="accent3">
                    <a:lumMod val="50000"/>
                  </a:schemeClr>
                </a:solidFill>
              </a:rPr>
              <a:t> scarsa </a:t>
            </a:r>
            <a:r>
              <a:rPr lang="it-IT" sz="1800" b="1" dirty="0">
                <a:solidFill>
                  <a:schemeClr val="accent3">
                    <a:lumMod val="50000"/>
                  </a:schemeClr>
                </a:solidFill>
              </a:rPr>
              <a:t>apertura internazionale </a:t>
            </a:r>
            <a:r>
              <a:rPr lang="it-IT" sz="1800" dirty="0">
                <a:solidFill>
                  <a:schemeClr val="bg2"/>
                </a:solidFill>
              </a:rPr>
              <a:t>(</a:t>
            </a:r>
            <a:r>
              <a:rPr lang="it-IT" sz="1800" b="1" dirty="0" smtClean="0">
                <a:solidFill>
                  <a:srgbClr val="CC0000"/>
                </a:solidFill>
              </a:rPr>
              <a:t>17,5%</a:t>
            </a:r>
            <a:r>
              <a:rPr lang="it-IT" sz="1800" dirty="0" smtClean="0">
                <a:solidFill>
                  <a:schemeClr val="bg2"/>
                </a:solidFill>
              </a:rPr>
              <a:t> </a:t>
            </a:r>
            <a:r>
              <a:rPr lang="it-IT" sz="1800" dirty="0">
                <a:solidFill>
                  <a:schemeClr val="bg2"/>
                </a:solidFill>
              </a:rPr>
              <a:t>contro 21,9 % nazionale)</a:t>
            </a:r>
          </a:p>
          <a:p>
            <a:pPr marL="361950" indent="-361950" eaLnBrk="1" hangingPunct="1">
              <a:lnSpc>
                <a:spcPct val="115000"/>
              </a:lnSpc>
              <a:spcBef>
                <a:spcPts val="600"/>
              </a:spcBef>
              <a:spcAft>
                <a:spcPts val="600"/>
              </a:spcAft>
              <a:buClr>
                <a:srgbClr val="CC0000"/>
              </a:buClr>
              <a:buFont typeface="Wingdings" pitchFamily="2" charset="2"/>
              <a:buChar char="ü"/>
              <a:tabLst>
                <a:tab pos="180975" algn="l"/>
              </a:tabLst>
              <a:defRPr/>
            </a:pPr>
            <a:r>
              <a:rPr lang="it-IT" sz="1800" b="1" dirty="0">
                <a:solidFill>
                  <a:schemeClr val="bg2"/>
                </a:solidFill>
              </a:rPr>
              <a:t>più elevata apertura mercati extra regionali </a:t>
            </a:r>
            <a:r>
              <a:rPr lang="it-IT" sz="1800" dirty="0">
                <a:solidFill>
                  <a:schemeClr val="bg2"/>
                </a:solidFill>
              </a:rPr>
              <a:t>(</a:t>
            </a:r>
            <a:r>
              <a:rPr lang="it-IT" sz="1800" b="1" dirty="0">
                <a:solidFill>
                  <a:srgbClr val="CC0000"/>
                </a:solidFill>
              </a:rPr>
              <a:t>27,9 %</a:t>
            </a:r>
            <a:r>
              <a:rPr lang="it-IT" sz="1800" dirty="0">
                <a:solidFill>
                  <a:schemeClr val="bg2"/>
                </a:solidFill>
              </a:rPr>
              <a:t> contro </a:t>
            </a:r>
            <a:r>
              <a:rPr lang="it-IT" sz="1800" dirty="0" smtClean="0">
                <a:solidFill>
                  <a:schemeClr val="bg2"/>
                </a:solidFill>
              </a:rPr>
              <a:t>20,3% </a:t>
            </a:r>
            <a:r>
              <a:rPr lang="it-IT" sz="1800" dirty="0">
                <a:solidFill>
                  <a:schemeClr val="bg2"/>
                </a:solidFill>
              </a:rPr>
              <a:t>nazionale)</a:t>
            </a:r>
          </a:p>
          <a:p>
            <a:pPr marL="361950" indent="-361950" eaLnBrk="1" hangingPunct="1">
              <a:lnSpc>
                <a:spcPct val="115000"/>
              </a:lnSpc>
              <a:spcBef>
                <a:spcPts val="600"/>
              </a:spcBef>
              <a:spcAft>
                <a:spcPts val="600"/>
              </a:spcAft>
              <a:buClr>
                <a:srgbClr val="CC0000"/>
              </a:buClr>
              <a:buFont typeface="Wingdings" pitchFamily="2" charset="2"/>
              <a:buChar char="ü"/>
              <a:tabLst>
                <a:tab pos="180975" algn="l"/>
              </a:tabLst>
              <a:defRPr/>
            </a:pPr>
            <a:r>
              <a:rPr lang="it-IT" sz="1800" dirty="0">
                <a:solidFill>
                  <a:schemeClr val="bg2"/>
                </a:solidFill>
              </a:rPr>
              <a:t>maggiore propensione ad esportare nei settori </a:t>
            </a:r>
            <a:r>
              <a:rPr lang="it-IT" sz="1800" dirty="0" smtClean="0">
                <a:solidFill>
                  <a:schemeClr val="bg2"/>
                </a:solidFill>
              </a:rPr>
              <a:t>a più  </a:t>
            </a:r>
            <a:r>
              <a:rPr lang="it-IT" sz="1800" dirty="0">
                <a:solidFill>
                  <a:schemeClr val="bg2"/>
                </a:solidFill>
              </a:rPr>
              <a:t>elevata </a:t>
            </a:r>
            <a:r>
              <a:rPr lang="it-IT" sz="1800" dirty="0" smtClean="0">
                <a:solidFill>
                  <a:schemeClr val="bg2"/>
                </a:solidFill>
              </a:rPr>
              <a:t>specializzazione</a:t>
            </a:r>
            <a:r>
              <a:rPr lang="it-IT" sz="1800" dirty="0">
                <a:solidFill>
                  <a:schemeClr val="bg2"/>
                </a:solidFill>
              </a:rPr>
              <a:t>:</a:t>
            </a:r>
          </a:p>
          <a:p>
            <a:pPr marL="893763" lvl="1" indent="-266700" eaLnBrk="1" hangingPunct="1">
              <a:lnSpc>
                <a:spcPct val="115000"/>
              </a:lnSpc>
              <a:spcBef>
                <a:spcPts val="0"/>
              </a:spcBef>
              <a:spcAft>
                <a:spcPts val="0"/>
              </a:spcAft>
              <a:buClr>
                <a:srgbClr val="CC0000"/>
              </a:buClr>
              <a:buFont typeface="Wingdings" panose="05000000000000000000" pitchFamily="2" charset="2"/>
              <a:buChar char="§"/>
              <a:tabLst>
                <a:tab pos="180975" algn="l"/>
              </a:tabLst>
              <a:defRPr/>
            </a:pPr>
            <a:r>
              <a:rPr lang="it-IT" sz="1800" b="1" dirty="0">
                <a:solidFill>
                  <a:schemeClr val="bg2"/>
                </a:solidFill>
              </a:rPr>
              <a:t>abbigliamento</a:t>
            </a:r>
            <a:r>
              <a:rPr lang="it-IT" sz="1800" dirty="0">
                <a:solidFill>
                  <a:schemeClr val="bg2"/>
                </a:solidFill>
              </a:rPr>
              <a:t> (54,7 %)</a:t>
            </a:r>
          </a:p>
          <a:p>
            <a:pPr marL="893763" lvl="1" indent="-266700" eaLnBrk="1" hangingPunct="1">
              <a:lnSpc>
                <a:spcPct val="115000"/>
              </a:lnSpc>
              <a:spcBef>
                <a:spcPts val="0"/>
              </a:spcBef>
              <a:spcAft>
                <a:spcPts val="0"/>
              </a:spcAft>
              <a:buClr>
                <a:srgbClr val="CC0000"/>
              </a:buClr>
              <a:buFont typeface="Wingdings" panose="05000000000000000000" pitchFamily="2" charset="2"/>
              <a:buChar char="§"/>
              <a:tabLst>
                <a:tab pos="180975" algn="l"/>
              </a:tabLst>
              <a:defRPr/>
            </a:pPr>
            <a:r>
              <a:rPr lang="it-IT" sz="1800" b="1" dirty="0">
                <a:solidFill>
                  <a:schemeClr val="bg2"/>
                </a:solidFill>
              </a:rPr>
              <a:t>ceramica</a:t>
            </a:r>
            <a:r>
              <a:rPr lang="it-IT" sz="1800" dirty="0">
                <a:solidFill>
                  <a:schemeClr val="bg2"/>
                </a:solidFill>
              </a:rPr>
              <a:t> (42,5 %)</a:t>
            </a:r>
          </a:p>
          <a:p>
            <a:pPr marL="893763" lvl="1" indent="-266700" eaLnBrk="1" hangingPunct="1">
              <a:lnSpc>
                <a:spcPct val="115000"/>
              </a:lnSpc>
              <a:spcBef>
                <a:spcPts val="0"/>
              </a:spcBef>
              <a:spcAft>
                <a:spcPts val="0"/>
              </a:spcAft>
              <a:buClr>
                <a:srgbClr val="CC0000"/>
              </a:buClr>
              <a:buFont typeface="Wingdings" panose="05000000000000000000" pitchFamily="2" charset="2"/>
              <a:buChar char="§"/>
              <a:tabLst>
                <a:tab pos="180975" algn="l"/>
              </a:tabLst>
              <a:defRPr/>
            </a:pPr>
            <a:r>
              <a:rPr lang="it-IT" sz="1800" b="1" dirty="0">
                <a:solidFill>
                  <a:schemeClr val="bg2"/>
                </a:solidFill>
              </a:rPr>
              <a:t>tessile </a:t>
            </a:r>
            <a:r>
              <a:rPr lang="it-IT" sz="1800" dirty="0">
                <a:solidFill>
                  <a:schemeClr val="bg2"/>
                </a:solidFill>
              </a:rPr>
              <a:t>(33,9 %)</a:t>
            </a: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3885257" y="775756"/>
            <a:ext cx="4877743" cy="523220"/>
          </a:xfrm>
          <a:prstGeom prst="rect">
            <a:avLst/>
          </a:prstGeom>
          <a:noFill/>
        </p:spPr>
        <p:txBody>
          <a:bodyPr wrap="square" rtlCol="0">
            <a:spAutoFit/>
          </a:bodyPr>
          <a:lstStyle/>
          <a:p>
            <a:r>
              <a:rPr lang="it-IT" sz="1400" b="1" dirty="0">
                <a:solidFill>
                  <a:srgbClr val="CC0000"/>
                </a:solidFill>
                <a:latin typeface="Arial Narrow"/>
                <a:ea typeface="Calibri"/>
                <a:cs typeface="Times New Roman"/>
              </a:rPr>
              <a:t>Imprese con struttura aziendale (con almeno 3 addetti), per ambito di mercato e specializzazione locale </a:t>
            </a:r>
            <a:r>
              <a:rPr lang="it-IT" sz="1400" b="1" dirty="0" smtClean="0">
                <a:solidFill>
                  <a:srgbClr val="CC0000"/>
                </a:solidFill>
                <a:latin typeface="Arial Narrow"/>
                <a:ea typeface="Calibri"/>
                <a:cs typeface="Times New Roman"/>
              </a:rPr>
              <a:t>–Valori  %</a:t>
            </a:r>
            <a:endParaRPr lang="it-IT" sz="1400" dirty="0">
              <a:solidFill>
                <a:srgbClr val="CC0000"/>
              </a:solidFill>
            </a:endParaRPr>
          </a:p>
        </p:txBody>
      </p:sp>
      <p:sp>
        <p:nvSpPr>
          <p:cNvPr id="3" name="Segnaposto numero diapositiva 2"/>
          <p:cNvSpPr>
            <a:spLocks noGrp="1"/>
          </p:cNvSpPr>
          <p:nvPr>
            <p:ph type="sldNum" sz="quarter" idx="12"/>
          </p:nvPr>
        </p:nvSpPr>
        <p:spPr/>
        <p:txBody>
          <a:bodyPr/>
          <a:lstStyle/>
          <a:p>
            <a:pPr>
              <a:defRPr/>
            </a:pPr>
            <a:fld id="{CB423A38-024A-452E-8458-35ABB25E5BB7}" type="slidenum">
              <a:rPr lang="it-IT" smtClean="0"/>
              <a:pPr>
                <a:defRPr/>
              </a:pPr>
              <a:t>14</a:t>
            </a:fld>
            <a:endParaRPr lang="it-IT" dirty="0"/>
          </a:p>
        </p:txBody>
      </p:sp>
      <p:graphicFrame>
        <p:nvGraphicFramePr>
          <p:cNvPr id="10" name="Grafico 9"/>
          <p:cNvGraphicFramePr>
            <a:graphicFrameLocks/>
          </p:cNvGraphicFramePr>
          <p:nvPr>
            <p:extLst>
              <p:ext uri="{D42A27DB-BD31-4B8C-83A1-F6EECF244321}">
                <p14:modId xmlns:p14="http://schemas.microsoft.com/office/powerpoint/2010/main" val="2688564739"/>
              </p:ext>
            </p:extLst>
          </p:nvPr>
        </p:nvGraphicFramePr>
        <p:xfrm>
          <a:off x="3995936" y="1412875"/>
          <a:ext cx="4767064" cy="43926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3366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4100"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p:cNvSpPr>
            <a:spLocks noChangeArrowheads="1"/>
          </p:cNvSpPr>
          <p:nvPr/>
        </p:nvSpPr>
        <p:spPr bwMode="auto">
          <a:xfrm>
            <a:off x="168275" y="260350"/>
            <a:ext cx="8075613" cy="477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Istituzioni Non </a:t>
            </a:r>
            <a:r>
              <a:rPr lang="it-IT" sz="2200" b="1" dirty="0">
                <a:solidFill>
                  <a:srgbClr val="CC0000"/>
                </a:solidFill>
                <a:latin typeface="+mj-lt"/>
                <a:ea typeface="ＭＳ Ｐゴシック" charset="0"/>
              </a:rPr>
              <a:t>Profit </a:t>
            </a:r>
            <a:endParaRPr lang="it-IT" sz="2200" b="1" dirty="0" smtClean="0">
              <a:solidFill>
                <a:srgbClr val="CC0000"/>
              </a:solidFill>
              <a:latin typeface="+mj-lt"/>
              <a:ea typeface="ＭＳ Ｐゴシック" charset="0"/>
            </a:endParaRPr>
          </a:p>
        </p:txBody>
      </p:sp>
      <p:sp>
        <p:nvSpPr>
          <p:cNvPr id="4107" name="CasellaDiTesto 1"/>
          <p:cNvSpPr txBox="1">
            <a:spLocks noChangeArrowheads="1"/>
          </p:cNvSpPr>
          <p:nvPr/>
        </p:nvSpPr>
        <p:spPr bwMode="auto">
          <a:xfrm>
            <a:off x="132295" y="908720"/>
            <a:ext cx="3467622" cy="5009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a:solidFill>
                  <a:schemeClr val="bg2"/>
                </a:solidFill>
              </a:rPr>
              <a:t>Italia</a:t>
            </a:r>
            <a:r>
              <a:rPr lang="it-IT" altLang="it-IT" sz="1800" dirty="0">
                <a:solidFill>
                  <a:schemeClr val="bg2"/>
                </a:solidFill>
              </a:rPr>
              <a:t>: </a:t>
            </a:r>
            <a:endParaRPr lang="it-IT" altLang="it-IT" sz="1800" dirty="0" smtClean="0">
              <a:solidFill>
                <a:schemeClr val="bg2"/>
              </a:solidFill>
            </a:endParaRPr>
          </a:p>
          <a:p>
            <a:pPr marL="742950" lvl="1"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chemeClr val="bg2"/>
                </a:solidFill>
              </a:rPr>
              <a:t>301.191</a:t>
            </a:r>
            <a:r>
              <a:rPr lang="it-IT" altLang="it-IT" sz="1600" dirty="0" smtClean="0">
                <a:solidFill>
                  <a:schemeClr val="bg2"/>
                </a:solidFill>
              </a:rPr>
              <a:t> </a:t>
            </a:r>
            <a:r>
              <a:rPr lang="it-IT" altLang="it-IT" sz="1600" b="1" dirty="0" smtClean="0">
                <a:solidFill>
                  <a:schemeClr val="bg2"/>
                </a:solidFill>
              </a:rPr>
              <a:t>INP</a:t>
            </a:r>
          </a:p>
          <a:p>
            <a:pPr marL="742950" lvl="1"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chemeClr val="bg2"/>
                </a:solidFill>
              </a:rPr>
              <a:t>6,4</a:t>
            </a:r>
            <a:r>
              <a:rPr lang="it-IT" altLang="it-IT" sz="1600" b="1" dirty="0">
                <a:solidFill>
                  <a:schemeClr val="bg2"/>
                </a:solidFill>
              </a:rPr>
              <a:t>% delle </a:t>
            </a:r>
            <a:r>
              <a:rPr lang="it-IT" altLang="it-IT" sz="1600" b="1" dirty="0" smtClean="0">
                <a:solidFill>
                  <a:schemeClr val="bg2"/>
                </a:solidFill>
              </a:rPr>
              <a:t>UG</a:t>
            </a:r>
            <a:r>
              <a:rPr lang="it-IT" altLang="it-IT" sz="1600" dirty="0" smtClean="0">
                <a:solidFill>
                  <a:schemeClr val="bg2"/>
                </a:solidFill>
              </a:rPr>
              <a:t>  </a:t>
            </a:r>
          </a:p>
          <a:p>
            <a:pPr marL="742950" lvl="1"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chemeClr val="bg2"/>
                </a:solidFill>
              </a:rPr>
              <a:t>3,4</a:t>
            </a:r>
            <a:r>
              <a:rPr lang="it-IT" altLang="it-IT" sz="1600" b="1" dirty="0">
                <a:solidFill>
                  <a:schemeClr val="bg2"/>
                </a:solidFill>
              </a:rPr>
              <a:t>%</a:t>
            </a:r>
            <a:r>
              <a:rPr lang="it-IT" altLang="it-IT" sz="1600" dirty="0">
                <a:solidFill>
                  <a:schemeClr val="bg2"/>
                </a:solidFill>
              </a:rPr>
              <a:t> del personale</a:t>
            </a: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Umbria</a:t>
            </a:r>
            <a:r>
              <a:rPr lang="it-IT" altLang="it-IT" sz="1800" dirty="0" smtClean="0">
                <a:solidFill>
                  <a:schemeClr val="bg2"/>
                </a:solidFill>
              </a:rPr>
              <a:t>: </a:t>
            </a:r>
          </a:p>
          <a:p>
            <a:pPr marL="742950" lvl="2"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rgbClr val="CC0000"/>
                </a:solidFill>
              </a:rPr>
              <a:t>6.249 </a:t>
            </a:r>
            <a:r>
              <a:rPr lang="it-IT" altLang="it-IT" sz="1600" dirty="0" smtClean="0">
                <a:solidFill>
                  <a:schemeClr val="bg2"/>
                </a:solidFill>
              </a:rPr>
              <a:t> </a:t>
            </a:r>
            <a:r>
              <a:rPr lang="it-IT" altLang="it-IT" sz="1600" b="1" dirty="0" smtClean="0">
                <a:solidFill>
                  <a:schemeClr val="bg2"/>
                </a:solidFill>
              </a:rPr>
              <a:t>INP</a:t>
            </a:r>
            <a:endParaRPr lang="it-IT" altLang="it-IT" sz="1600" dirty="0" smtClean="0">
              <a:solidFill>
                <a:schemeClr val="bg2"/>
              </a:solidFill>
            </a:endParaRPr>
          </a:p>
          <a:p>
            <a:pPr marL="742950" lvl="1"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rgbClr val="CC0000"/>
                </a:solidFill>
              </a:rPr>
              <a:t>8,2%</a:t>
            </a:r>
            <a:r>
              <a:rPr lang="it-IT" altLang="it-IT" sz="1600" dirty="0" smtClean="0">
                <a:solidFill>
                  <a:schemeClr val="bg2"/>
                </a:solidFill>
              </a:rPr>
              <a:t> </a:t>
            </a:r>
            <a:r>
              <a:rPr lang="it-IT" altLang="it-IT" sz="1600" b="1" dirty="0">
                <a:solidFill>
                  <a:schemeClr val="bg2"/>
                </a:solidFill>
              </a:rPr>
              <a:t>delle </a:t>
            </a:r>
            <a:r>
              <a:rPr lang="it-IT" altLang="it-IT" sz="1600" b="1" dirty="0" smtClean="0">
                <a:solidFill>
                  <a:schemeClr val="bg2"/>
                </a:solidFill>
              </a:rPr>
              <a:t>UG</a:t>
            </a:r>
            <a:r>
              <a:rPr lang="it-IT" altLang="it-IT" sz="1600" dirty="0" smtClean="0">
                <a:solidFill>
                  <a:schemeClr val="bg2"/>
                </a:solidFill>
              </a:rPr>
              <a:t> </a:t>
            </a:r>
          </a:p>
          <a:p>
            <a:pPr marL="742950" lvl="1" indent="-285750"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b="1" dirty="0" smtClean="0">
                <a:solidFill>
                  <a:srgbClr val="CC0000"/>
                </a:solidFill>
              </a:rPr>
              <a:t>3,5%</a:t>
            </a:r>
            <a:r>
              <a:rPr lang="it-IT" altLang="it-IT" sz="1600" dirty="0" smtClean="0">
                <a:solidFill>
                  <a:schemeClr val="bg2"/>
                </a:solidFill>
              </a:rPr>
              <a:t> </a:t>
            </a:r>
            <a:r>
              <a:rPr lang="it-IT" altLang="it-IT" sz="1600" dirty="0">
                <a:solidFill>
                  <a:schemeClr val="bg2"/>
                </a:solidFill>
              </a:rPr>
              <a:t>del </a:t>
            </a:r>
            <a:r>
              <a:rPr lang="it-IT" altLang="it-IT" sz="1600" dirty="0" smtClean="0">
                <a:solidFill>
                  <a:schemeClr val="bg2"/>
                </a:solidFill>
              </a:rPr>
              <a:t>personale</a:t>
            </a:r>
          </a:p>
          <a:p>
            <a:pPr lvl="1" eaLnBrk="1" hangingPunct="1">
              <a:lnSpc>
                <a:spcPct val="115000"/>
              </a:lnSpc>
              <a:spcAft>
                <a:spcPts val="600"/>
              </a:spcAft>
              <a:buClr>
                <a:srgbClr val="CC0000"/>
              </a:buClr>
              <a:tabLst>
                <a:tab pos="266700" algn="l"/>
              </a:tabLst>
              <a:defRPr/>
            </a:pPr>
            <a:endParaRPr lang="it-IT" altLang="it-IT" sz="1600" dirty="0" smtClean="0">
              <a:solidFill>
                <a:schemeClr val="bg2"/>
              </a:solidFill>
            </a:endParaRPr>
          </a:p>
          <a:p>
            <a:pPr marL="0" lvl="1" eaLnBrk="1" hangingPunct="1">
              <a:lnSpc>
                <a:spcPct val="115000"/>
              </a:lnSpc>
              <a:spcAft>
                <a:spcPts val="600"/>
              </a:spcAft>
              <a:buClr>
                <a:srgbClr val="CC0000"/>
              </a:buClr>
              <a:tabLst>
                <a:tab pos="266700" algn="l"/>
              </a:tabLst>
              <a:defRPr/>
            </a:pPr>
            <a:r>
              <a:rPr lang="it-IT" altLang="it-IT" sz="1600" dirty="0" smtClean="0">
                <a:solidFill>
                  <a:schemeClr val="bg2"/>
                </a:solidFill>
              </a:rPr>
              <a:t>In Umbria si trova soltanto 2,1% delle INP nazionali, ma:</a:t>
            </a:r>
          </a:p>
          <a:p>
            <a:pPr marL="0" lvl="1" eaLnBrk="1" hangingPunct="1">
              <a:lnSpc>
                <a:spcPct val="115000"/>
              </a:lnSpc>
              <a:spcAft>
                <a:spcPts val="600"/>
              </a:spcAft>
              <a:buClr>
                <a:srgbClr val="CC0000"/>
              </a:buClr>
              <a:tabLst>
                <a:tab pos="266700" algn="l"/>
              </a:tabLst>
              <a:defRPr/>
            </a:pPr>
            <a:endParaRPr lang="it-IT" altLang="it-IT" sz="1400" b="1" dirty="0" smtClean="0">
              <a:solidFill>
                <a:schemeClr val="bg2"/>
              </a:solidFill>
            </a:endParaRP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Umbria: </a:t>
            </a:r>
            <a:r>
              <a:rPr lang="it-IT" altLang="it-IT" sz="1800" b="1" dirty="0" smtClean="0">
                <a:solidFill>
                  <a:schemeClr val="bg2"/>
                </a:solidFill>
              </a:rPr>
              <a:t>71</a:t>
            </a:r>
            <a:r>
              <a:rPr lang="it-IT" altLang="it-IT" sz="1800" dirty="0" smtClean="0">
                <a:solidFill>
                  <a:schemeClr val="bg2"/>
                </a:solidFill>
              </a:rPr>
              <a:t> </a:t>
            </a:r>
            <a:r>
              <a:rPr lang="it-IT" altLang="it-IT" sz="1800" b="1" dirty="0" smtClean="0">
                <a:solidFill>
                  <a:schemeClr val="bg2"/>
                </a:solidFill>
              </a:rPr>
              <a:t>INP/10mila ab. </a:t>
            </a:r>
            <a:r>
              <a:rPr lang="it-IT" altLang="it-IT" sz="1800" dirty="0" smtClean="0">
                <a:solidFill>
                  <a:schemeClr val="bg2"/>
                </a:solidFill>
              </a:rPr>
              <a:t>(51 in Italia), al 5°posto</a:t>
            </a:r>
            <a:endParaRPr lang="it-IT" altLang="it-IT" sz="1800" dirty="0">
              <a:solidFill>
                <a:schemeClr val="bg2"/>
              </a:solidFill>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15</a:t>
            </a:fld>
            <a:endParaRPr lang="it-IT" dirty="0"/>
          </a:p>
        </p:txBody>
      </p:sp>
      <p:sp>
        <p:nvSpPr>
          <p:cNvPr id="31" name="CasellaDiTesto 30"/>
          <p:cNvSpPr txBox="1"/>
          <p:nvPr/>
        </p:nvSpPr>
        <p:spPr>
          <a:xfrm>
            <a:off x="3037059" y="1329525"/>
            <a:ext cx="5904781" cy="402226"/>
          </a:xfrm>
          <a:prstGeom prst="rect">
            <a:avLst/>
          </a:prstGeom>
          <a:noFill/>
        </p:spPr>
        <p:txBody>
          <a:bodyPr wrap="square" rtlCol="0">
            <a:spAutoFit/>
          </a:bodyPr>
          <a:lstStyle/>
          <a:p>
            <a:pPr algn="ctr">
              <a:lnSpc>
                <a:spcPts val="1200"/>
              </a:lnSpc>
            </a:pPr>
            <a:r>
              <a:rPr lang="it-IT" sz="1400" b="1" dirty="0" smtClean="0">
                <a:solidFill>
                  <a:srgbClr val="CC0000"/>
                </a:solidFill>
              </a:rPr>
              <a:t>Istituzioni Non Profit</a:t>
            </a:r>
          </a:p>
          <a:p>
            <a:pPr algn="ctr">
              <a:lnSpc>
                <a:spcPts val="1200"/>
              </a:lnSpc>
            </a:pPr>
            <a:r>
              <a:rPr lang="it-IT" sz="1400" b="1" dirty="0" smtClean="0">
                <a:solidFill>
                  <a:srgbClr val="CC0000"/>
                </a:solidFill>
              </a:rPr>
              <a:t>Censimento 2011 – INP/10mila abitanti</a:t>
            </a:r>
            <a:endParaRPr lang="it-IT" sz="1400" b="1" dirty="0">
              <a:solidFill>
                <a:srgbClr val="CC0000"/>
              </a:solidFill>
              <a:latin typeface="Arial Narrow"/>
              <a:ea typeface="Calibri"/>
              <a:cs typeface="Times New Roman"/>
            </a:endParaRPr>
          </a:p>
        </p:txBody>
      </p:sp>
      <p:graphicFrame>
        <p:nvGraphicFramePr>
          <p:cNvPr id="19" name="Grafico 18"/>
          <p:cNvGraphicFramePr>
            <a:graphicFrameLocks/>
          </p:cNvGraphicFramePr>
          <p:nvPr>
            <p:extLst>
              <p:ext uri="{D42A27DB-BD31-4B8C-83A1-F6EECF244321}">
                <p14:modId xmlns:p14="http://schemas.microsoft.com/office/powerpoint/2010/main" val="2196705947"/>
              </p:ext>
            </p:extLst>
          </p:nvPr>
        </p:nvGraphicFramePr>
        <p:xfrm>
          <a:off x="3673928" y="1772816"/>
          <a:ext cx="5470072" cy="3888068"/>
        </p:xfrm>
        <a:graphic>
          <a:graphicData uri="http://schemas.openxmlformats.org/drawingml/2006/chart">
            <c:chart xmlns:c="http://schemas.openxmlformats.org/drawingml/2006/chart" xmlns:r="http://schemas.openxmlformats.org/officeDocument/2006/relationships" r:id="rId4"/>
          </a:graphicData>
        </a:graphic>
      </p:graphicFrame>
      <p:sp>
        <p:nvSpPr>
          <p:cNvPr id="4" name="Freccia in giù 3"/>
          <p:cNvSpPr/>
          <p:nvPr/>
        </p:nvSpPr>
        <p:spPr bwMode="auto">
          <a:xfrm>
            <a:off x="1698696" y="4881468"/>
            <a:ext cx="360040" cy="288032"/>
          </a:xfrm>
          <a:prstGeom prst="downArrow">
            <a:avLst/>
          </a:prstGeom>
          <a:solidFill>
            <a:srgbClr val="CC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8448420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4100"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p:cNvSpPr>
            <a:spLocks noChangeArrowheads="1"/>
          </p:cNvSpPr>
          <p:nvPr/>
        </p:nvSpPr>
        <p:spPr bwMode="auto">
          <a:xfrm>
            <a:off x="168275" y="260350"/>
            <a:ext cx="80756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Istituzioni Non Profit:  Occupazione</a:t>
            </a:r>
          </a:p>
        </p:txBody>
      </p:sp>
      <p:sp>
        <p:nvSpPr>
          <p:cNvPr id="4104" name="CasellaDiTesto 41"/>
          <p:cNvSpPr txBox="1">
            <a:spLocks noChangeArrowheads="1"/>
          </p:cNvSpPr>
          <p:nvPr/>
        </p:nvSpPr>
        <p:spPr bwMode="auto">
          <a:xfrm>
            <a:off x="66129" y="3861048"/>
            <a:ext cx="4139952" cy="141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NP caratterizzato dal </a:t>
            </a:r>
            <a:r>
              <a:rPr lang="it-IT" altLang="it-IT" sz="1800" b="1" dirty="0" smtClean="0">
                <a:solidFill>
                  <a:schemeClr val="bg2"/>
                </a:solidFill>
              </a:rPr>
              <a:t>volontariato</a:t>
            </a:r>
            <a:endParaRPr lang="it-IT" altLang="it-IT" sz="1800" dirty="0" smtClean="0">
              <a:solidFill>
                <a:schemeClr val="bg2"/>
              </a:solidFill>
            </a:endParaRP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In </a:t>
            </a:r>
            <a:r>
              <a:rPr lang="it-IT" altLang="it-IT" sz="1800" b="1" dirty="0" smtClean="0">
                <a:solidFill>
                  <a:schemeClr val="bg2"/>
                </a:solidFill>
              </a:rPr>
              <a:t>Umbria</a:t>
            </a:r>
            <a:r>
              <a:rPr lang="it-IT" altLang="it-IT" sz="1800" dirty="0" smtClean="0">
                <a:solidFill>
                  <a:schemeClr val="bg2"/>
                </a:solidFill>
              </a:rPr>
              <a:t> </a:t>
            </a:r>
            <a:r>
              <a:rPr lang="it-IT" altLang="it-IT" sz="1800" b="1" dirty="0" smtClean="0">
                <a:solidFill>
                  <a:schemeClr val="bg2"/>
                </a:solidFill>
              </a:rPr>
              <a:t>maggior</a:t>
            </a:r>
            <a:r>
              <a:rPr lang="it-IT" altLang="it-IT" sz="1800" dirty="0" smtClean="0">
                <a:solidFill>
                  <a:schemeClr val="bg2"/>
                </a:solidFill>
              </a:rPr>
              <a:t> peso dei </a:t>
            </a:r>
            <a:r>
              <a:rPr lang="it-IT" altLang="it-IT" sz="1800" b="1" dirty="0" smtClean="0">
                <a:solidFill>
                  <a:schemeClr val="bg2"/>
                </a:solidFill>
              </a:rPr>
              <a:t>volontari</a:t>
            </a:r>
            <a:r>
              <a:rPr lang="it-IT" altLang="it-IT" sz="1800" dirty="0" smtClean="0">
                <a:solidFill>
                  <a:schemeClr val="bg2"/>
                </a:solidFill>
              </a:rPr>
              <a:t>, </a:t>
            </a:r>
            <a:r>
              <a:rPr lang="it-IT" altLang="it-IT" sz="1800" b="1" dirty="0" smtClean="0">
                <a:solidFill>
                  <a:schemeClr val="bg2"/>
                </a:solidFill>
              </a:rPr>
              <a:t>minore</a:t>
            </a:r>
            <a:r>
              <a:rPr lang="it-IT" altLang="it-IT" sz="1800" dirty="0" smtClean="0">
                <a:solidFill>
                  <a:schemeClr val="bg2"/>
                </a:solidFill>
              </a:rPr>
              <a:t> di </a:t>
            </a:r>
            <a:r>
              <a:rPr lang="it-IT" altLang="it-IT" sz="1800" b="1" dirty="0" smtClean="0">
                <a:solidFill>
                  <a:schemeClr val="bg2"/>
                </a:solidFill>
              </a:rPr>
              <a:t>addetti</a:t>
            </a:r>
            <a:r>
              <a:rPr lang="it-IT" altLang="it-IT" sz="1800" dirty="0" smtClean="0">
                <a:solidFill>
                  <a:schemeClr val="bg2"/>
                </a:solidFill>
              </a:rPr>
              <a:t> ed </a:t>
            </a:r>
            <a:r>
              <a:rPr lang="it-IT" altLang="it-IT" sz="1800" b="1" dirty="0" smtClean="0">
                <a:solidFill>
                  <a:schemeClr val="bg2"/>
                </a:solidFill>
              </a:rPr>
              <a:t>esterni</a:t>
            </a:r>
            <a:r>
              <a:rPr lang="it-IT" altLang="it-IT" sz="1800" dirty="0" smtClean="0">
                <a:solidFill>
                  <a:schemeClr val="bg2"/>
                </a:solidFill>
              </a:rPr>
              <a:t> rispetto al dato nazionale</a:t>
            </a:r>
            <a:endParaRPr lang="it-IT" altLang="it-IT" sz="1600" dirty="0">
              <a:solidFill>
                <a:schemeClr val="bg2"/>
              </a:solidFill>
              <a:latin typeface="+mj-lt"/>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16</a:t>
            </a:fld>
            <a:endParaRPr lang="it-IT" dirty="0"/>
          </a:p>
        </p:txBody>
      </p:sp>
      <p:graphicFrame>
        <p:nvGraphicFramePr>
          <p:cNvPr id="18" name="Grafico 17"/>
          <p:cNvGraphicFramePr>
            <a:graphicFrameLocks/>
          </p:cNvGraphicFramePr>
          <p:nvPr>
            <p:extLst>
              <p:ext uri="{D42A27DB-BD31-4B8C-83A1-F6EECF244321}">
                <p14:modId xmlns:p14="http://schemas.microsoft.com/office/powerpoint/2010/main" val="1978628076"/>
              </p:ext>
            </p:extLst>
          </p:nvPr>
        </p:nvGraphicFramePr>
        <p:xfrm>
          <a:off x="213200" y="1484784"/>
          <a:ext cx="3543300" cy="20288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9" name="Grafico 18"/>
          <p:cNvGraphicFramePr>
            <a:graphicFrameLocks/>
          </p:cNvGraphicFramePr>
          <p:nvPr>
            <p:extLst>
              <p:ext uri="{D42A27DB-BD31-4B8C-83A1-F6EECF244321}">
                <p14:modId xmlns:p14="http://schemas.microsoft.com/office/powerpoint/2010/main" val="1137895041"/>
              </p:ext>
            </p:extLst>
          </p:nvPr>
        </p:nvGraphicFramePr>
        <p:xfrm>
          <a:off x="4850543" y="3062288"/>
          <a:ext cx="3619500" cy="27432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 name="Tabella 2"/>
          <p:cNvGraphicFramePr>
            <a:graphicFrameLocks noGrp="1"/>
          </p:cNvGraphicFramePr>
          <p:nvPr>
            <p:extLst>
              <p:ext uri="{D42A27DB-BD31-4B8C-83A1-F6EECF244321}">
                <p14:modId xmlns:p14="http://schemas.microsoft.com/office/powerpoint/2010/main" val="2307356814"/>
              </p:ext>
            </p:extLst>
          </p:nvPr>
        </p:nvGraphicFramePr>
        <p:xfrm>
          <a:off x="107504" y="908720"/>
          <a:ext cx="3744416" cy="375285"/>
        </p:xfrm>
        <a:graphic>
          <a:graphicData uri="http://schemas.openxmlformats.org/drawingml/2006/table">
            <a:tbl>
              <a:tblPr>
                <a:tableStyleId>{5C22544A-7EE6-4342-B048-85BDC9FD1C3A}</a:tableStyleId>
              </a:tblPr>
              <a:tblGrid>
                <a:gridCol w="3744416"/>
              </a:tblGrid>
              <a:tr h="0">
                <a:tc>
                  <a:txBody>
                    <a:bodyPr/>
                    <a:lstStyle/>
                    <a:p>
                      <a:pPr algn="l" fontAlgn="ctr"/>
                      <a:r>
                        <a:rPr lang="it-IT" sz="1200" b="1" u="none" strike="noStrike" dirty="0" smtClean="0">
                          <a:solidFill>
                            <a:srgbClr val="CC0000"/>
                          </a:solidFill>
                          <a:effectLst/>
                        </a:rPr>
                        <a:t>Risorse umane  delle UL NP in </a:t>
                      </a:r>
                      <a:r>
                        <a:rPr lang="it-IT" sz="1200" b="1" u="none" strike="noStrike" dirty="0">
                          <a:solidFill>
                            <a:srgbClr val="CC0000"/>
                          </a:solidFill>
                          <a:effectLst/>
                        </a:rPr>
                        <a:t>Umbria e in Italia. </a:t>
                      </a:r>
                      <a:endParaRPr lang="it-IT" sz="1200" b="1" u="none" strike="noStrike" dirty="0" smtClean="0">
                        <a:solidFill>
                          <a:srgbClr val="CC0000"/>
                        </a:solidFill>
                        <a:effectLst/>
                      </a:endParaRPr>
                    </a:p>
                    <a:p>
                      <a:pPr algn="l" fontAlgn="ctr"/>
                      <a:r>
                        <a:rPr lang="it-IT" sz="1200" b="1" u="none" strike="noStrike" dirty="0" smtClean="0">
                          <a:solidFill>
                            <a:srgbClr val="CC0000"/>
                          </a:solidFill>
                          <a:effectLst/>
                        </a:rPr>
                        <a:t>Censimento </a:t>
                      </a:r>
                      <a:r>
                        <a:rPr lang="it-IT" sz="1200" b="1" u="none" strike="noStrike" dirty="0">
                          <a:solidFill>
                            <a:srgbClr val="CC0000"/>
                          </a:solidFill>
                          <a:effectLst/>
                        </a:rPr>
                        <a:t>2011. </a:t>
                      </a:r>
                      <a:r>
                        <a:rPr lang="it-IT" sz="1200" b="1" u="none" strike="noStrike" dirty="0" smtClean="0">
                          <a:solidFill>
                            <a:srgbClr val="CC0000"/>
                          </a:solidFill>
                          <a:effectLst/>
                        </a:rPr>
                        <a:t>Composizione percentuale</a:t>
                      </a:r>
                      <a:endParaRPr lang="it-IT" sz="1200" b="1" i="0" u="none" strike="noStrike" dirty="0">
                        <a:solidFill>
                          <a:srgbClr val="CC0000"/>
                        </a:solidFill>
                        <a:effectLst/>
                        <a:latin typeface="Arial Narrow"/>
                      </a:endParaRPr>
                    </a:p>
                  </a:txBody>
                  <a:tcPr marL="9525" marR="9525" marT="9525" marB="0" anchor="ctr"/>
                </a:tc>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022237939"/>
              </p:ext>
            </p:extLst>
          </p:nvPr>
        </p:nvGraphicFramePr>
        <p:xfrm>
          <a:off x="5076056" y="2636912"/>
          <a:ext cx="3700018" cy="344805"/>
        </p:xfrm>
        <a:graphic>
          <a:graphicData uri="http://schemas.openxmlformats.org/drawingml/2006/table">
            <a:tbl>
              <a:tblPr>
                <a:tableStyleId>{5C22544A-7EE6-4342-B048-85BDC9FD1C3A}</a:tableStyleId>
              </a:tblPr>
              <a:tblGrid>
                <a:gridCol w="3700018"/>
              </a:tblGrid>
              <a:tr h="0">
                <a:tc>
                  <a:txBody>
                    <a:bodyPr/>
                    <a:lstStyle/>
                    <a:p>
                      <a:pPr algn="l" fontAlgn="ctr"/>
                      <a:r>
                        <a:rPr lang="it-IT" sz="1100" b="1" u="none" strike="noStrike" dirty="0" smtClean="0">
                          <a:solidFill>
                            <a:srgbClr val="CC0000"/>
                          </a:solidFill>
                          <a:effectLst/>
                        </a:rPr>
                        <a:t>INP, UL  </a:t>
                      </a:r>
                      <a:r>
                        <a:rPr lang="it-IT" sz="1100" b="1" u="none" strike="noStrike" dirty="0">
                          <a:solidFill>
                            <a:srgbClr val="CC0000"/>
                          </a:solidFill>
                          <a:effectLst/>
                        </a:rPr>
                        <a:t>e risorse </a:t>
                      </a:r>
                      <a:r>
                        <a:rPr lang="it-IT" sz="1100" b="1" u="none" strike="noStrike" dirty="0" smtClean="0">
                          <a:solidFill>
                            <a:srgbClr val="CC0000"/>
                          </a:solidFill>
                          <a:effectLst/>
                        </a:rPr>
                        <a:t>umane  </a:t>
                      </a:r>
                      <a:r>
                        <a:rPr lang="it-IT" sz="1100" b="1" u="none" strike="noStrike" dirty="0">
                          <a:solidFill>
                            <a:srgbClr val="CC0000"/>
                          </a:solidFill>
                          <a:effectLst/>
                        </a:rPr>
                        <a:t>in Umbria e in Italia. Censimenti 2001 e 2011. </a:t>
                      </a:r>
                      <a:r>
                        <a:rPr lang="it-IT" sz="1100" b="1" u="none" strike="noStrike" dirty="0" smtClean="0">
                          <a:solidFill>
                            <a:srgbClr val="CC0000"/>
                          </a:solidFill>
                          <a:effectLst/>
                        </a:rPr>
                        <a:t>Variazioni </a:t>
                      </a:r>
                      <a:r>
                        <a:rPr lang="it-IT" sz="1100" b="1" u="none" strike="noStrike" dirty="0">
                          <a:solidFill>
                            <a:srgbClr val="CC0000"/>
                          </a:solidFill>
                          <a:effectLst/>
                        </a:rPr>
                        <a:t>percentuali</a:t>
                      </a:r>
                      <a:endParaRPr lang="it-IT" sz="1100" b="1" i="0" u="none" strike="noStrike" dirty="0">
                        <a:solidFill>
                          <a:srgbClr val="CC0000"/>
                        </a:solidFill>
                        <a:effectLst/>
                        <a:latin typeface="Arial Narrow"/>
                      </a:endParaRPr>
                    </a:p>
                  </a:txBody>
                  <a:tcPr marL="9525" marR="9525" marT="9525" marB="0" anchor="ctr"/>
                </a:tc>
              </a:tr>
            </a:tbl>
          </a:graphicData>
        </a:graphic>
      </p:graphicFrame>
      <p:sp>
        <p:nvSpPr>
          <p:cNvPr id="6" name="CasellaDiTesto 5"/>
          <p:cNvSpPr txBox="1"/>
          <p:nvPr/>
        </p:nvSpPr>
        <p:spPr>
          <a:xfrm>
            <a:off x="4355975" y="1124744"/>
            <a:ext cx="4608637" cy="1571199"/>
          </a:xfrm>
          <a:prstGeom prst="rect">
            <a:avLst/>
          </a:prstGeom>
          <a:noFill/>
        </p:spPr>
        <p:txBody>
          <a:bodyPr wrap="square" rtlCol="0">
            <a:spAutoFit/>
          </a:bodyPr>
          <a:lstStyle/>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In </a:t>
            </a:r>
            <a:r>
              <a:rPr lang="it-IT" altLang="it-IT" sz="1800" b="1" dirty="0">
                <a:solidFill>
                  <a:schemeClr val="bg2"/>
                </a:solidFill>
              </a:rPr>
              <a:t>Umbria</a:t>
            </a:r>
            <a:r>
              <a:rPr lang="it-IT" altLang="it-IT" sz="1800" dirty="0">
                <a:solidFill>
                  <a:schemeClr val="bg2"/>
                </a:solidFill>
              </a:rPr>
              <a:t> </a:t>
            </a:r>
            <a:r>
              <a:rPr lang="it-IT" altLang="it-IT" sz="1800" b="1" dirty="0" smtClean="0">
                <a:solidFill>
                  <a:schemeClr val="bg2"/>
                </a:solidFill>
              </a:rPr>
              <a:t>crescono </a:t>
            </a:r>
            <a:r>
              <a:rPr lang="it-IT" altLang="it-IT" sz="1800" dirty="0" smtClean="0">
                <a:solidFill>
                  <a:schemeClr val="bg2"/>
                </a:solidFill>
              </a:rPr>
              <a:t>più della media del paese</a:t>
            </a:r>
            <a:r>
              <a:rPr lang="it-IT" altLang="it-IT" sz="1800" b="1" dirty="0" smtClean="0">
                <a:solidFill>
                  <a:schemeClr val="bg2"/>
                </a:solidFill>
              </a:rPr>
              <a:t> lavoratori esterni </a:t>
            </a:r>
            <a:r>
              <a:rPr lang="it-IT" altLang="it-IT" sz="1800" dirty="0" smtClean="0">
                <a:solidFill>
                  <a:schemeClr val="bg2"/>
                </a:solidFill>
              </a:rPr>
              <a:t>e</a:t>
            </a:r>
            <a:r>
              <a:rPr lang="it-IT" altLang="it-IT" sz="1800" b="1" dirty="0" smtClean="0">
                <a:solidFill>
                  <a:schemeClr val="bg2"/>
                </a:solidFill>
              </a:rPr>
              <a:t> volontari</a:t>
            </a: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In misura </a:t>
            </a:r>
            <a:r>
              <a:rPr lang="it-IT" altLang="it-IT" sz="1800" b="1" dirty="0" smtClean="0">
                <a:solidFill>
                  <a:schemeClr val="bg2"/>
                </a:solidFill>
              </a:rPr>
              <a:t>inferiore </a:t>
            </a:r>
            <a:r>
              <a:rPr lang="it-IT" altLang="it-IT" sz="1800" dirty="0" smtClean="0">
                <a:solidFill>
                  <a:schemeClr val="bg2"/>
                </a:solidFill>
              </a:rPr>
              <a:t>gli </a:t>
            </a:r>
            <a:r>
              <a:rPr lang="it-IT" altLang="it-IT" sz="1800" b="1" dirty="0" smtClean="0">
                <a:solidFill>
                  <a:schemeClr val="bg2"/>
                </a:solidFill>
              </a:rPr>
              <a:t>addetti</a:t>
            </a:r>
          </a:p>
          <a:p>
            <a:pPr marL="342900" indent="-342900">
              <a:buFont typeface="Arial" panose="020B0604020202020204" pitchFamily="34" charset="0"/>
              <a:buChar char="•"/>
            </a:pPr>
            <a:endParaRPr lang="it-IT" dirty="0"/>
          </a:p>
        </p:txBody>
      </p:sp>
    </p:spTree>
    <p:extLst>
      <p:ext uri="{BB962C8B-B14F-4D97-AF65-F5344CB8AC3E}">
        <p14:creationId xmlns:p14="http://schemas.microsoft.com/office/powerpoint/2010/main" val="10450387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5124"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14"/>
          <p:cNvSpPr>
            <a:spLocks noChangeArrowheads="1"/>
          </p:cNvSpPr>
          <p:nvPr/>
        </p:nvSpPr>
        <p:spPr bwMode="auto">
          <a:xfrm>
            <a:off x="295275" y="44624"/>
            <a:ext cx="83534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Istituzioni Non Profit: le Dimensioni</a:t>
            </a:r>
            <a:endParaRPr lang="it-IT" sz="2200" b="1" dirty="0">
              <a:solidFill>
                <a:srgbClr val="CC0000"/>
              </a:solidFill>
              <a:latin typeface="+mj-lt"/>
              <a:ea typeface="ＭＳ Ｐゴシック" charset="0"/>
            </a:endParaRPr>
          </a:p>
        </p:txBody>
      </p:sp>
      <p:sp>
        <p:nvSpPr>
          <p:cNvPr id="5134" name="CasellaDiTesto 8"/>
          <p:cNvSpPr txBox="1">
            <a:spLocks noChangeArrowheads="1"/>
          </p:cNvSpPr>
          <p:nvPr/>
        </p:nvSpPr>
        <p:spPr bwMode="auto">
          <a:xfrm>
            <a:off x="0" y="822572"/>
            <a:ext cx="4788023" cy="2553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361950" indent="-3619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L’</a:t>
            </a:r>
            <a:r>
              <a:rPr lang="it-IT" altLang="it-IT" sz="1800" b="1" dirty="0" smtClean="0">
                <a:solidFill>
                  <a:srgbClr val="CC0000"/>
                </a:solidFill>
              </a:rPr>
              <a:t>89,6% </a:t>
            </a:r>
            <a:r>
              <a:rPr lang="it-IT" altLang="it-IT" sz="1800" dirty="0">
                <a:solidFill>
                  <a:schemeClr val="bg2"/>
                </a:solidFill>
              </a:rPr>
              <a:t>delle istituzioni in </a:t>
            </a:r>
            <a:r>
              <a:rPr lang="it-IT" altLang="it-IT" sz="1800" dirty="0" smtClean="0">
                <a:solidFill>
                  <a:schemeClr val="bg2"/>
                </a:solidFill>
              </a:rPr>
              <a:t>Umbria </a:t>
            </a:r>
            <a:r>
              <a:rPr lang="it-IT" altLang="it-IT" sz="1800" dirty="0">
                <a:solidFill>
                  <a:schemeClr val="bg2"/>
                </a:solidFill>
              </a:rPr>
              <a:t>ha </a:t>
            </a:r>
            <a:r>
              <a:rPr lang="it-IT" altLang="it-IT" sz="1800" b="1" dirty="0">
                <a:solidFill>
                  <a:schemeClr val="bg2"/>
                </a:solidFill>
              </a:rPr>
              <a:t>zero </a:t>
            </a:r>
            <a:r>
              <a:rPr lang="it-IT" altLang="it-IT" sz="1800" b="1" dirty="0" smtClean="0">
                <a:solidFill>
                  <a:schemeClr val="bg2"/>
                </a:solidFill>
              </a:rPr>
              <a:t>addetti </a:t>
            </a:r>
            <a:r>
              <a:rPr lang="it-IT" altLang="it-IT" sz="1800" dirty="0" smtClean="0">
                <a:solidFill>
                  <a:schemeClr val="bg2"/>
                </a:solidFill>
              </a:rPr>
              <a:t> (</a:t>
            </a:r>
            <a:r>
              <a:rPr lang="it-IT" altLang="it-IT" sz="1800" dirty="0">
                <a:solidFill>
                  <a:schemeClr val="bg2"/>
                </a:solidFill>
              </a:rPr>
              <a:t>86,1% a livello nazionale</a:t>
            </a:r>
            <a:r>
              <a:rPr lang="it-IT" altLang="it-IT" sz="1800" dirty="0" smtClean="0">
                <a:solidFill>
                  <a:schemeClr val="bg2"/>
                </a:solidFill>
              </a:rPr>
              <a:t>)</a:t>
            </a:r>
          </a:p>
          <a:p>
            <a:pPr marL="361950" indent="-3619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a:solidFill>
                  <a:schemeClr val="bg2"/>
                </a:solidFill>
              </a:rPr>
              <a:t>In Umbria </a:t>
            </a:r>
            <a:r>
              <a:rPr lang="it-IT" altLang="it-IT" sz="1800" b="1" dirty="0">
                <a:solidFill>
                  <a:schemeClr val="bg2"/>
                </a:solidFill>
              </a:rPr>
              <a:t>tutte</a:t>
            </a:r>
            <a:r>
              <a:rPr lang="it-IT" altLang="it-IT" sz="1800" dirty="0">
                <a:solidFill>
                  <a:schemeClr val="bg2"/>
                </a:solidFill>
              </a:rPr>
              <a:t> </a:t>
            </a:r>
            <a:r>
              <a:rPr lang="it-IT" altLang="it-IT" sz="1800" b="1" dirty="0">
                <a:solidFill>
                  <a:schemeClr val="bg2"/>
                </a:solidFill>
              </a:rPr>
              <a:t>le altre </a:t>
            </a:r>
            <a:r>
              <a:rPr lang="it-IT" altLang="it-IT" sz="1800" dirty="0">
                <a:solidFill>
                  <a:schemeClr val="bg2"/>
                </a:solidFill>
              </a:rPr>
              <a:t>classi dimensionali sono</a:t>
            </a:r>
            <a:r>
              <a:rPr lang="it-IT" altLang="it-IT" sz="1800" b="1" dirty="0">
                <a:solidFill>
                  <a:schemeClr val="bg2"/>
                </a:solidFill>
              </a:rPr>
              <a:t> inferiori</a:t>
            </a:r>
            <a:r>
              <a:rPr lang="it-IT" altLang="it-IT" sz="1800" dirty="0">
                <a:solidFill>
                  <a:schemeClr val="bg2"/>
                </a:solidFill>
              </a:rPr>
              <a:t> rispetto alla media </a:t>
            </a:r>
            <a:r>
              <a:rPr lang="it-IT" altLang="it-IT" sz="1800" dirty="0" smtClean="0">
                <a:solidFill>
                  <a:schemeClr val="bg2"/>
                </a:solidFill>
              </a:rPr>
              <a:t>nazionale</a:t>
            </a:r>
          </a:p>
          <a:p>
            <a:pPr marL="361950" indent="-3619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Maggior peso </a:t>
            </a:r>
            <a:r>
              <a:rPr lang="it-IT" altLang="it-IT" sz="1800" dirty="0" smtClean="0">
                <a:solidFill>
                  <a:schemeClr val="bg2"/>
                </a:solidFill>
              </a:rPr>
              <a:t>del </a:t>
            </a:r>
            <a:r>
              <a:rPr lang="it-IT" altLang="it-IT" sz="1800" b="1" dirty="0" smtClean="0">
                <a:solidFill>
                  <a:schemeClr val="bg2"/>
                </a:solidFill>
              </a:rPr>
              <a:t>volontariato</a:t>
            </a:r>
            <a:endParaRPr lang="it-IT" altLang="it-IT" sz="1800" b="1" dirty="0">
              <a:solidFill>
                <a:schemeClr val="bg2"/>
              </a:solidFill>
            </a:endParaRPr>
          </a:p>
          <a:p>
            <a:pPr eaLnBrk="1" hangingPunct="1">
              <a:lnSpc>
                <a:spcPct val="115000"/>
              </a:lnSpc>
              <a:buClr>
                <a:srgbClr val="CC0000"/>
              </a:buClr>
              <a:tabLst>
                <a:tab pos="266700" algn="l"/>
              </a:tabLst>
              <a:defRPr/>
            </a:pPr>
            <a:endParaRPr lang="it-IT" altLang="it-IT" sz="1800" dirty="0">
              <a:solidFill>
                <a:schemeClr val="bg2"/>
              </a:solidFill>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17</a:t>
            </a:fld>
            <a:endParaRPr lang="it-IT" dirty="0"/>
          </a:p>
        </p:txBody>
      </p:sp>
      <p:graphicFrame>
        <p:nvGraphicFramePr>
          <p:cNvPr id="3" name="Tabella 2"/>
          <p:cNvGraphicFramePr>
            <a:graphicFrameLocks noGrp="1"/>
          </p:cNvGraphicFramePr>
          <p:nvPr>
            <p:extLst>
              <p:ext uri="{D42A27DB-BD31-4B8C-83A1-F6EECF244321}">
                <p14:modId xmlns:p14="http://schemas.microsoft.com/office/powerpoint/2010/main" val="850740048"/>
              </p:ext>
            </p:extLst>
          </p:nvPr>
        </p:nvGraphicFramePr>
        <p:xfrm>
          <a:off x="4932040" y="1160214"/>
          <a:ext cx="4104456" cy="3924970"/>
        </p:xfrm>
        <a:graphic>
          <a:graphicData uri="http://schemas.openxmlformats.org/drawingml/2006/table">
            <a:tbl>
              <a:tblPr firstRow="1" firstCol="1" bandRow="1" bandCol="1"/>
              <a:tblGrid>
                <a:gridCol w="3845350"/>
                <a:gridCol w="259106"/>
              </a:tblGrid>
              <a:tr h="1135748">
                <a:tc>
                  <a:txBody>
                    <a:bodyPr/>
                    <a:lstStyle/>
                    <a:p>
                      <a:pPr algn="just">
                        <a:lnSpc>
                          <a:spcPts val="1400"/>
                        </a:lnSpc>
                        <a:spcAft>
                          <a:spcPts val="800"/>
                        </a:spcAft>
                      </a:pPr>
                      <a:r>
                        <a:rPr lang="it-IT" sz="1400" b="1" dirty="0" smtClean="0">
                          <a:solidFill>
                            <a:srgbClr val="CC0000"/>
                          </a:solidFill>
                          <a:effectLst/>
                          <a:latin typeface="Arial Narrow"/>
                          <a:ea typeface="Calibri"/>
                          <a:cs typeface="Arial"/>
                        </a:rPr>
                        <a:t>Istituzioni </a:t>
                      </a:r>
                      <a:r>
                        <a:rPr lang="it-IT" sz="1400" b="1" dirty="0">
                          <a:solidFill>
                            <a:srgbClr val="CC0000"/>
                          </a:solidFill>
                          <a:effectLst/>
                          <a:latin typeface="Arial Narrow"/>
                          <a:ea typeface="Calibri"/>
                          <a:cs typeface="Arial"/>
                        </a:rPr>
                        <a:t>non profit, per classe di addetti, in Umbria e in Italia - Censimento 2011 - Valori percentuali</a:t>
                      </a:r>
                      <a:endParaRPr lang="it-IT" sz="1400" dirty="0">
                        <a:solidFill>
                          <a:srgbClr val="CC0000"/>
                        </a:solidFill>
                        <a:effectLst/>
                        <a:latin typeface="Calibri"/>
                        <a:ea typeface="Calibri"/>
                        <a:cs typeface="Times New Roman"/>
                      </a:endParaRPr>
                    </a:p>
                  </a:txBody>
                  <a:tcPr marL="44450" marR="4445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just">
                        <a:lnSpc>
                          <a:spcPct val="115000"/>
                        </a:lnSpc>
                        <a:spcAft>
                          <a:spcPts val="0"/>
                        </a:spcAft>
                      </a:pPr>
                      <a:r>
                        <a:rPr lang="it-IT" sz="1100">
                          <a:effectLst/>
                          <a:latin typeface="Arial"/>
                          <a:ea typeface="Calibri"/>
                          <a:cs typeface="Times New Roman"/>
                        </a:rPr>
                        <a:t> </a:t>
                      </a:r>
                      <a:endParaRPr lang="it-IT" sz="1100">
                        <a:effectLst/>
                        <a:latin typeface="Calibri"/>
                        <a:ea typeface="Calibri"/>
                        <a:cs typeface="Times New Roman"/>
                      </a:endParaRPr>
                    </a:p>
                  </a:txBody>
                  <a:tcPr marL="44450" marR="44450" marT="0" marB="0">
                    <a:lnL>
                      <a:noFill/>
                    </a:lnL>
                    <a:lnR>
                      <a:noFill/>
                    </a:lnR>
                    <a:lnT>
                      <a:noFill/>
                    </a:lnT>
                    <a:lnB>
                      <a:noFill/>
                    </a:lnB>
                  </a:tcPr>
                </a:tc>
              </a:tr>
              <a:tr h="2789222">
                <a:tc>
                  <a:txBody>
                    <a:bodyPr/>
                    <a:lstStyle/>
                    <a:p>
                      <a:pPr algn="just">
                        <a:lnSpc>
                          <a:spcPct val="115000"/>
                        </a:lnSpc>
                        <a:spcAft>
                          <a:spcPts val="0"/>
                        </a:spcAft>
                      </a:pPr>
                      <a:endParaRPr lang="it-IT" sz="1100">
                        <a:effectLst/>
                        <a:latin typeface="Arial"/>
                        <a:ea typeface="Calibri"/>
                        <a:cs typeface="Times New Roman"/>
                      </a:endParaRPr>
                    </a:p>
                  </a:txBody>
                  <a:tcPr marL="44450" marR="44450" marT="0" marB="0">
                    <a:lnL>
                      <a:noFill/>
                    </a:lnL>
                    <a:lnR>
                      <a:noFill/>
                    </a:lnR>
                    <a:lnT w="19050" cap="flat" cmpd="sng" algn="ctr">
                      <a:solidFill>
                        <a:srgbClr val="808080"/>
                      </a:solidFill>
                      <a:prstDash val="solid"/>
                      <a:round/>
                      <a:headEnd type="none" w="med" len="med"/>
                      <a:tailEnd type="none" w="med" len="med"/>
                    </a:lnT>
                    <a:lnB w="19050" cap="flat" cmpd="sng" algn="ctr">
                      <a:solidFill>
                        <a:srgbClr val="808080"/>
                      </a:solidFill>
                      <a:prstDash val="solid"/>
                      <a:round/>
                      <a:headEnd type="none" w="med" len="med"/>
                      <a:tailEnd type="none" w="med" len="med"/>
                    </a:lnB>
                  </a:tcPr>
                </a:tc>
                <a:tc>
                  <a:txBody>
                    <a:bodyPr/>
                    <a:lstStyle/>
                    <a:p>
                      <a:pPr algn="just">
                        <a:lnSpc>
                          <a:spcPct val="115000"/>
                        </a:lnSpc>
                        <a:spcAft>
                          <a:spcPts val="0"/>
                        </a:spcAft>
                      </a:pPr>
                      <a:r>
                        <a:rPr lang="it-IT" sz="1100" dirty="0">
                          <a:effectLst/>
                          <a:latin typeface="Arial"/>
                          <a:ea typeface="Calibri"/>
                          <a:cs typeface="Times New Roman"/>
                        </a:rPr>
                        <a:t> </a:t>
                      </a:r>
                      <a:endParaRPr lang="it-IT" sz="1100" dirty="0">
                        <a:effectLst/>
                        <a:latin typeface="Calibri"/>
                        <a:ea typeface="Calibri"/>
                        <a:cs typeface="Times New Roman"/>
                      </a:endParaRPr>
                    </a:p>
                  </a:txBody>
                  <a:tcPr marL="44450" marR="44450" marT="0" marB="0">
                    <a:lnL>
                      <a:noFill/>
                    </a:lnL>
                    <a:lnR>
                      <a:noFill/>
                    </a:lnR>
                    <a:lnT>
                      <a:noFill/>
                    </a:lnT>
                    <a:lnB>
                      <a:noFill/>
                    </a:lnB>
                  </a:tcPr>
                </a:tc>
              </a:tr>
            </a:tbl>
          </a:graphicData>
        </a:graphic>
      </p:graphicFrame>
      <p:pic>
        <p:nvPicPr>
          <p:cNvPr id="9218" name="Immagin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1644" y="1556792"/>
            <a:ext cx="3831356" cy="3838223"/>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5"/>
          <p:cNvGrpSpPr>
            <a:grpSpLocks noChangeAspect="1"/>
          </p:cNvGrpSpPr>
          <p:nvPr/>
        </p:nvGrpSpPr>
        <p:grpSpPr bwMode="auto">
          <a:xfrm>
            <a:off x="473076" y="3333750"/>
            <a:ext cx="3589338" cy="2247900"/>
            <a:chOff x="298" y="1969"/>
            <a:chExt cx="2261" cy="1547"/>
          </a:xfrm>
        </p:grpSpPr>
        <p:sp>
          <p:nvSpPr>
            <p:cNvPr id="5" name="AutoShape 4"/>
            <p:cNvSpPr>
              <a:spLocks noChangeAspect="1" noChangeArrowheads="1" noTextEdit="1"/>
            </p:cNvSpPr>
            <p:nvPr/>
          </p:nvSpPr>
          <p:spPr bwMode="auto">
            <a:xfrm>
              <a:off x="299" y="1969"/>
              <a:ext cx="2260" cy="1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7" name="Rectangle 6"/>
            <p:cNvSpPr>
              <a:spLocks noChangeArrowheads="1"/>
            </p:cNvSpPr>
            <p:nvPr/>
          </p:nvSpPr>
          <p:spPr bwMode="auto">
            <a:xfrm>
              <a:off x="298" y="1969"/>
              <a:ext cx="2261" cy="154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8" name="Rectangle 7"/>
            <p:cNvSpPr>
              <a:spLocks noChangeArrowheads="1"/>
            </p:cNvSpPr>
            <p:nvPr/>
          </p:nvSpPr>
          <p:spPr bwMode="auto">
            <a:xfrm>
              <a:off x="670" y="2027"/>
              <a:ext cx="1796" cy="13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9" name="Freeform 8"/>
            <p:cNvSpPr>
              <a:spLocks noEditPoints="1"/>
            </p:cNvSpPr>
            <p:nvPr/>
          </p:nvSpPr>
          <p:spPr bwMode="auto">
            <a:xfrm>
              <a:off x="670" y="2294"/>
              <a:ext cx="1229" cy="975"/>
            </a:xfrm>
            <a:custGeom>
              <a:avLst/>
              <a:gdLst>
                <a:gd name="T0" fmla="*/ 0 w 1229"/>
                <a:gd name="T1" fmla="*/ 877 h 975"/>
                <a:gd name="T2" fmla="*/ 70 w 1229"/>
                <a:gd name="T3" fmla="*/ 877 h 975"/>
                <a:gd name="T4" fmla="*/ 70 w 1229"/>
                <a:gd name="T5" fmla="*/ 975 h 975"/>
                <a:gd name="T6" fmla="*/ 0 w 1229"/>
                <a:gd name="T7" fmla="*/ 975 h 975"/>
                <a:gd name="T8" fmla="*/ 0 w 1229"/>
                <a:gd name="T9" fmla="*/ 877 h 975"/>
                <a:gd name="T10" fmla="*/ 0 w 1229"/>
                <a:gd name="T11" fmla="*/ 439 h 975"/>
                <a:gd name="T12" fmla="*/ 176 w 1229"/>
                <a:gd name="T13" fmla="*/ 439 h 975"/>
                <a:gd name="T14" fmla="*/ 176 w 1229"/>
                <a:gd name="T15" fmla="*/ 536 h 975"/>
                <a:gd name="T16" fmla="*/ 0 w 1229"/>
                <a:gd name="T17" fmla="*/ 536 h 975"/>
                <a:gd name="T18" fmla="*/ 0 w 1229"/>
                <a:gd name="T19" fmla="*/ 439 h 975"/>
                <a:gd name="T20" fmla="*/ 0 w 1229"/>
                <a:gd name="T21" fmla="*/ 0 h 975"/>
                <a:gd name="T22" fmla="*/ 1229 w 1229"/>
                <a:gd name="T23" fmla="*/ 0 h 975"/>
                <a:gd name="T24" fmla="*/ 1229 w 1229"/>
                <a:gd name="T25" fmla="*/ 98 h 975"/>
                <a:gd name="T26" fmla="*/ 0 w 1229"/>
                <a:gd name="T27" fmla="*/ 98 h 975"/>
                <a:gd name="T28" fmla="*/ 0 w 1229"/>
                <a:gd name="T29" fmla="*/ 0 h 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29" h="975">
                  <a:moveTo>
                    <a:pt x="0" y="877"/>
                  </a:moveTo>
                  <a:lnTo>
                    <a:pt x="70" y="877"/>
                  </a:lnTo>
                  <a:lnTo>
                    <a:pt x="70" y="975"/>
                  </a:lnTo>
                  <a:lnTo>
                    <a:pt x="0" y="975"/>
                  </a:lnTo>
                  <a:lnTo>
                    <a:pt x="0" y="877"/>
                  </a:lnTo>
                  <a:close/>
                  <a:moveTo>
                    <a:pt x="0" y="439"/>
                  </a:moveTo>
                  <a:lnTo>
                    <a:pt x="176" y="439"/>
                  </a:lnTo>
                  <a:lnTo>
                    <a:pt x="176" y="536"/>
                  </a:lnTo>
                  <a:lnTo>
                    <a:pt x="0" y="536"/>
                  </a:lnTo>
                  <a:lnTo>
                    <a:pt x="0" y="439"/>
                  </a:lnTo>
                  <a:close/>
                  <a:moveTo>
                    <a:pt x="0" y="0"/>
                  </a:moveTo>
                  <a:lnTo>
                    <a:pt x="1229" y="0"/>
                  </a:lnTo>
                  <a:lnTo>
                    <a:pt x="1229" y="98"/>
                  </a:lnTo>
                  <a:lnTo>
                    <a:pt x="0" y="98"/>
                  </a:lnTo>
                  <a:lnTo>
                    <a:pt x="0" y="0"/>
                  </a:lnTo>
                  <a:close/>
                </a:path>
              </a:pathLst>
            </a:custGeom>
            <a:solidFill>
              <a:srgbClr val="FAC09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0" name="Freeform 9"/>
            <p:cNvSpPr>
              <a:spLocks noEditPoints="1"/>
            </p:cNvSpPr>
            <p:nvPr/>
          </p:nvSpPr>
          <p:spPr bwMode="auto">
            <a:xfrm>
              <a:off x="670" y="2197"/>
              <a:ext cx="1283" cy="974"/>
            </a:xfrm>
            <a:custGeom>
              <a:avLst/>
              <a:gdLst>
                <a:gd name="T0" fmla="*/ 0 w 1283"/>
                <a:gd name="T1" fmla="*/ 877 h 974"/>
                <a:gd name="T2" fmla="*/ 82 w 1283"/>
                <a:gd name="T3" fmla="*/ 877 h 974"/>
                <a:gd name="T4" fmla="*/ 82 w 1283"/>
                <a:gd name="T5" fmla="*/ 974 h 974"/>
                <a:gd name="T6" fmla="*/ 0 w 1283"/>
                <a:gd name="T7" fmla="*/ 974 h 974"/>
                <a:gd name="T8" fmla="*/ 0 w 1283"/>
                <a:gd name="T9" fmla="*/ 877 h 974"/>
                <a:gd name="T10" fmla="*/ 0 w 1283"/>
                <a:gd name="T11" fmla="*/ 438 h 974"/>
                <a:gd name="T12" fmla="*/ 172 w 1283"/>
                <a:gd name="T13" fmla="*/ 438 h 974"/>
                <a:gd name="T14" fmla="*/ 172 w 1283"/>
                <a:gd name="T15" fmla="*/ 536 h 974"/>
                <a:gd name="T16" fmla="*/ 0 w 1283"/>
                <a:gd name="T17" fmla="*/ 536 h 974"/>
                <a:gd name="T18" fmla="*/ 0 w 1283"/>
                <a:gd name="T19" fmla="*/ 438 h 974"/>
                <a:gd name="T20" fmla="*/ 0 w 1283"/>
                <a:gd name="T21" fmla="*/ 0 h 974"/>
                <a:gd name="T22" fmla="*/ 1283 w 1283"/>
                <a:gd name="T23" fmla="*/ 0 h 974"/>
                <a:gd name="T24" fmla="*/ 1283 w 1283"/>
                <a:gd name="T25" fmla="*/ 97 h 974"/>
                <a:gd name="T26" fmla="*/ 0 w 1283"/>
                <a:gd name="T27" fmla="*/ 97 h 974"/>
                <a:gd name="T28" fmla="*/ 0 w 1283"/>
                <a:gd name="T2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83" h="974">
                  <a:moveTo>
                    <a:pt x="0" y="877"/>
                  </a:moveTo>
                  <a:lnTo>
                    <a:pt x="82" y="877"/>
                  </a:lnTo>
                  <a:lnTo>
                    <a:pt x="82" y="974"/>
                  </a:lnTo>
                  <a:lnTo>
                    <a:pt x="0" y="974"/>
                  </a:lnTo>
                  <a:lnTo>
                    <a:pt x="0" y="877"/>
                  </a:lnTo>
                  <a:close/>
                  <a:moveTo>
                    <a:pt x="0" y="438"/>
                  </a:moveTo>
                  <a:lnTo>
                    <a:pt x="172" y="438"/>
                  </a:lnTo>
                  <a:lnTo>
                    <a:pt x="172" y="536"/>
                  </a:lnTo>
                  <a:lnTo>
                    <a:pt x="0" y="536"/>
                  </a:lnTo>
                  <a:lnTo>
                    <a:pt x="0" y="438"/>
                  </a:lnTo>
                  <a:close/>
                  <a:moveTo>
                    <a:pt x="0" y="0"/>
                  </a:moveTo>
                  <a:lnTo>
                    <a:pt x="1283" y="0"/>
                  </a:lnTo>
                  <a:lnTo>
                    <a:pt x="1283" y="97"/>
                  </a:lnTo>
                  <a:lnTo>
                    <a:pt x="0" y="97"/>
                  </a:lnTo>
                  <a:lnTo>
                    <a:pt x="0" y="0"/>
                  </a:lnTo>
                  <a:close/>
                </a:path>
              </a:pathLst>
            </a:custGeom>
            <a:solidFill>
              <a:srgbClr val="E46C0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1" name="Freeform 10"/>
            <p:cNvSpPr>
              <a:spLocks noEditPoints="1"/>
            </p:cNvSpPr>
            <p:nvPr/>
          </p:nvSpPr>
          <p:spPr bwMode="auto">
            <a:xfrm>
              <a:off x="670" y="2100"/>
              <a:ext cx="1390" cy="974"/>
            </a:xfrm>
            <a:custGeom>
              <a:avLst/>
              <a:gdLst>
                <a:gd name="T0" fmla="*/ 0 w 1390"/>
                <a:gd name="T1" fmla="*/ 877 h 974"/>
                <a:gd name="T2" fmla="*/ 45 w 1390"/>
                <a:gd name="T3" fmla="*/ 877 h 974"/>
                <a:gd name="T4" fmla="*/ 45 w 1390"/>
                <a:gd name="T5" fmla="*/ 974 h 974"/>
                <a:gd name="T6" fmla="*/ 0 w 1390"/>
                <a:gd name="T7" fmla="*/ 974 h 974"/>
                <a:gd name="T8" fmla="*/ 0 w 1390"/>
                <a:gd name="T9" fmla="*/ 877 h 974"/>
                <a:gd name="T10" fmla="*/ 0 w 1390"/>
                <a:gd name="T11" fmla="*/ 438 h 974"/>
                <a:gd name="T12" fmla="*/ 125 w 1390"/>
                <a:gd name="T13" fmla="*/ 438 h 974"/>
                <a:gd name="T14" fmla="*/ 125 w 1390"/>
                <a:gd name="T15" fmla="*/ 535 h 974"/>
                <a:gd name="T16" fmla="*/ 0 w 1390"/>
                <a:gd name="T17" fmla="*/ 535 h 974"/>
                <a:gd name="T18" fmla="*/ 0 w 1390"/>
                <a:gd name="T19" fmla="*/ 438 h 974"/>
                <a:gd name="T20" fmla="*/ 0 w 1390"/>
                <a:gd name="T21" fmla="*/ 0 h 974"/>
                <a:gd name="T22" fmla="*/ 1390 w 1390"/>
                <a:gd name="T23" fmla="*/ 0 h 974"/>
                <a:gd name="T24" fmla="*/ 1390 w 1390"/>
                <a:gd name="T25" fmla="*/ 97 h 974"/>
                <a:gd name="T26" fmla="*/ 0 w 1390"/>
                <a:gd name="T27" fmla="*/ 97 h 974"/>
                <a:gd name="T28" fmla="*/ 0 w 1390"/>
                <a:gd name="T29" fmla="*/ 0 h 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0" h="974">
                  <a:moveTo>
                    <a:pt x="0" y="877"/>
                  </a:moveTo>
                  <a:lnTo>
                    <a:pt x="45" y="877"/>
                  </a:lnTo>
                  <a:lnTo>
                    <a:pt x="45" y="974"/>
                  </a:lnTo>
                  <a:lnTo>
                    <a:pt x="0" y="974"/>
                  </a:lnTo>
                  <a:lnTo>
                    <a:pt x="0" y="877"/>
                  </a:lnTo>
                  <a:close/>
                  <a:moveTo>
                    <a:pt x="0" y="438"/>
                  </a:moveTo>
                  <a:lnTo>
                    <a:pt x="125" y="438"/>
                  </a:lnTo>
                  <a:lnTo>
                    <a:pt x="125" y="535"/>
                  </a:lnTo>
                  <a:lnTo>
                    <a:pt x="0" y="535"/>
                  </a:lnTo>
                  <a:lnTo>
                    <a:pt x="0" y="438"/>
                  </a:lnTo>
                  <a:close/>
                  <a:moveTo>
                    <a:pt x="0" y="0"/>
                  </a:moveTo>
                  <a:lnTo>
                    <a:pt x="1390" y="0"/>
                  </a:lnTo>
                  <a:lnTo>
                    <a:pt x="1390" y="97"/>
                  </a:lnTo>
                  <a:lnTo>
                    <a:pt x="0" y="97"/>
                  </a:lnTo>
                  <a:lnTo>
                    <a:pt x="0" y="0"/>
                  </a:lnTo>
                  <a:close/>
                </a:path>
              </a:pathLst>
            </a:custGeom>
            <a:solidFill>
              <a:srgbClr val="98480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12" name="Rectangle 11"/>
            <p:cNvSpPr>
              <a:spLocks noChangeArrowheads="1"/>
            </p:cNvSpPr>
            <p:nvPr/>
          </p:nvSpPr>
          <p:spPr bwMode="auto">
            <a:xfrm>
              <a:off x="666" y="2027"/>
              <a:ext cx="7" cy="1315"/>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it-IT"/>
            </a:p>
          </p:txBody>
        </p:sp>
        <p:sp>
          <p:nvSpPr>
            <p:cNvPr id="13" name="Freeform 12"/>
            <p:cNvSpPr>
              <a:spLocks noEditPoints="1"/>
            </p:cNvSpPr>
            <p:nvPr/>
          </p:nvSpPr>
          <p:spPr bwMode="auto">
            <a:xfrm>
              <a:off x="646" y="2025"/>
              <a:ext cx="24" cy="1319"/>
            </a:xfrm>
            <a:custGeom>
              <a:avLst/>
              <a:gdLst>
                <a:gd name="T0" fmla="*/ 0 w 24"/>
                <a:gd name="T1" fmla="*/ 1315 h 1319"/>
                <a:gd name="T2" fmla="*/ 24 w 24"/>
                <a:gd name="T3" fmla="*/ 1315 h 1319"/>
                <a:gd name="T4" fmla="*/ 24 w 24"/>
                <a:gd name="T5" fmla="*/ 1319 h 1319"/>
                <a:gd name="T6" fmla="*/ 0 w 24"/>
                <a:gd name="T7" fmla="*/ 1319 h 1319"/>
                <a:gd name="T8" fmla="*/ 0 w 24"/>
                <a:gd name="T9" fmla="*/ 1315 h 1319"/>
                <a:gd name="T10" fmla="*/ 0 w 24"/>
                <a:gd name="T11" fmla="*/ 877 h 1319"/>
                <a:gd name="T12" fmla="*/ 24 w 24"/>
                <a:gd name="T13" fmla="*/ 877 h 1319"/>
                <a:gd name="T14" fmla="*/ 24 w 24"/>
                <a:gd name="T15" fmla="*/ 880 h 1319"/>
                <a:gd name="T16" fmla="*/ 0 w 24"/>
                <a:gd name="T17" fmla="*/ 880 h 1319"/>
                <a:gd name="T18" fmla="*/ 0 w 24"/>
                <a:gd name="T19" fmla="*/ 877 h 1319"/>
                <a:gd name="T20" fmla="*/ 0 w 24"/>
                <a:gd name="T21" fmla="*/ 438 h 1319"/>
                <a:gd name="T22" fmla="*/ 24 w 24"/>
                <a:gd name="T23" fmla="*/ 438 h 1319"/>
                <a:gd name="T24" fmla="*/ 24 w 24"/>
                <a:gd name="T25" fmla="*/ 442 h 1319"/>
                <a:gd name="T26" fmla="*/ 0 w 24"/>
                <a:gd name="T27" fmla="*/ 442 h 1319"/>
                <a:gd name="T28" fmla="*/ 0 w 24"/>
                <a:gd name="T29" fmla="*/ 438 h 1319"/>
                <a:gd name="T30" fmla="*/ 0 w 24"/>
                <a:gd name="T31" fmla="*/ 0 h 1319"/>
                <a:gd name="T32" fmla="*/ 24 w 24"/>
                <a:gd name="T33" fmla="*/ 0 h 1319"/>
                <a:gd name="T34" fmla="*/ 24 w 24"/>
                <a:gd name="T35" fmla="*/ 4 h 1319"/>
                <a:gd name="T36" fmla="*/ 0 w 24"/>
                <a:gd name="T37" fmla="*/ 4 h 1319"/>
                <a:gd name="T38" fmla="*/ 0 w 24"/>
                <a:gd name="T39" fmla="*/ 0 h 1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 h="1319">
                  <a:moveTo>
                    <a:pt x="0" y="1315"/>
                  </a:moveTo>
                  <a:lnTo>
                    <a:pt x="24" y="1315"/>
                  </a:lnTo>
                  <a:lnTo>
                    <a:pt x="24" y="1319"/>
                  </a:lnTo>
                  <a:lnTo>
                    <a:pt x="0" y="1319"/>
                  </a:lnTo>
                  <a:lnTo>
                    <a:pt x="0" y="1315"/>
                  </a:lnTo>
                  <a:close/>
                  <a:moveTo>
                    <a:pt x="0" y="877"/>
                  </a:moveTo>
                  <a:lnTo>
                    <a:pt x="24" y="877"/>
                  </a:lnTo>
                  <a:lnTo>
                    <a:pt x="24" y="880"/>
                  </a:lnTo>
                  <a:lnTo>
                    <a:pt x="0" y="880"/>
                  </a:lnTo>
                  <a:lnTo>
                    <a:pt x="0" y="877"/>
                  </a:lnTo>
                  <a:close/>
                  <a:moveTo>
                    <a:pt x="0" y="438"/>
                  </a:moveTo>
                  <a:lnTo>
                    <a:pt x="24" y="438"/>
                  </a:lnTo>
                  <a:lnTo>
                    <a:pt x="24" y="442"/>
                  </a:lnTo>
                  <a:lnTo>
                    <a:pt x="0" y="442"/>
                  </a:lnTo>
                  <a:lnTo>
                    <a:pt x="0" y="438"/>
                  </a:lnTo>
                  <a:close/>
                  <a:moveTo>
                    <a:pt x="0" y="0"/>
                  </a:moveTo>
                  <a:lnTo>
                    <a:pt x="24" y="0"/>
                  </a:lnTo>
                  <a:lnTo>
                    <a:pt x="24" y="4"/>
                  </a:lnTo>
                  <a:lnTo>
                    <a:pt x="0" y="4"/>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it-IT"/>
            </a:p>
          </p:txBody>
        </p:sp>
        <p:sp>
          <p:nvSpPr>
            <p:cNvPr id="15" name="Rectangle 13"/>
            <p:cNvSpPr>
              <a:spLocks noChangeArrowheads="1"/>
            </p:cNvSpPr>
            <p:nvPr/>
          </p:nvSpPr>
          <p:spPr bwMode="auto">
            <a:xfrm>
              <a:off x="792" y="3198"/>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0,8</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4"/>
            <p:cNvSpPr>
              <a:spLocks noChangeArrowheads="1"/>
            </p:cNvSpPr>
            <p:nvPr/>
          </p:nvSpPr>
          <p:spPr bwMode="auto">
            <a:xfrm>
              <a:off x="898" y="2758"/>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2,0</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Rectangle 15"/>
            <p:cNvSpPr>
              <a:spLocks noChangeArrowheads="1"/>
            </p:cNvSpPr>
            <p:nvPr/>
          </p:nvSpPr>
          <p:spPr bwMode="auto">
            <a:xfrm>
              <a:off x="1950" y="2320"/>
              <a:ext cx="127"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13,7</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 name="Rectangle 16"/>
            <p:cNvSpPr>
              <a:spLocks noChangeArrowheads="1"/>
            </p:cNvSpPr>
            <p:nvPr/>
          </p:nvSpPr>
          <p:spPr bwMode="auto">
            <a:xfrm>
              <a:off x="804" y="3099"/>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0,9</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 name="Rectangle 17"/>
            <p:cNvSpPr>
              <a:spLocks noChangeArrowheads="1"/>
            </p:cNvSpPr>
            <p:nvPr/>
          </p:nvSpPr>
          <p:spPr bwMode="auto">
            <a:xfrm>
              <a:off x="894" y="2661"/>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1,9</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1" name="Rectangle 18"/>
            <p:cNvSpPr>
              <a:spLocks noChangeArrowheads="1"/>
            </p:cNvSpPr>
            <p:nvPr/>
          </p:nvSpPr>
          <p:spPr bwMode="auto">
            <a:xfrm>
              <a:off x="2004" y="2224"/>
              <a:ext cx="127"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14,3</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9"/>
            <p:cNvSpPr>
              <a:spLocks noChangeArrowheads="1"/>
            </p:cNvSpPr>
            <p:nvPr/>
          </p:nvSpPr>
          <p:spPr bwMode="auto">
            <a:xfrm>
              <a:off x="767" y="3003"/>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0,5</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3" name="Rectangle 20"/>
            <p:cNvSpPr>
              <a:spLocks noChangeArrowheads="1"/>
            </p:cNvSpPr>
            <p:nvPr/>
          </p:nvSpPr>
          <p:spPr bwMode="auto">
            <a:xfrm>
              <a:off x="846" y="2565"/>
              <a:ext cx="91"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1,4</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21"/>
            <p:cNvSpPr>
              <a:spLocks noChangeArrowheads="1"/>
            </p:cNvSpPr>
            <p:nvPr/>
          </p:nvSpPr>
          <p:spPr bwMode="auto">
            <a:xfrm>
              <a:off x="2111" y="2125"/>
              <a:ext cx="127"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800" b="0" i="0" u="none" strike="noStrike" cap="none" normalizeH="0" baseline="0" dirty="0" smtClean="0">
                  <a:ln>
                    <a:noFill/>
                  </a:ln>
                  <a:solidFill>
                    <a:srgbClr val="000000"/>
                  </a:solidFill>
                  <a:effectLst/>
                  <a:latin typeface="Arial" pitchFamily="34" charset="0"/>
                  <a:cs typeface="Arial" pitchFamily="34" charset="0"/>
                </a:rPr>
                <a:t>15,5</a:t>
              </a:r>
              <a:endParaRPr kumimoji="0" lang="it-IT" alt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5" name="Rectangle 22"/>
            <p:cNvSpPr>
              <a:spLocks noChangeArrowheads="1"/>
            </p:cNvSpPr>
            <p:nvPr/>
          </p:nvSpPr>
          <p:spPr bwMode="auto">
            <a:xfrm>
              <a:off x="407" y="3093"/>
              <a:ext cx="206"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Arial Narrow" pitchFamily="34" charset="0"/>
                  <a:cs typeface="Arial" pitchFamily="34" charset="0"/>
                </a:rPr>
                <a:t>Esterni</a:t>
              </a:r>
              <a:endParaRPr kumimoji="0" lang="it-IT" altLang="it-IT" b="0" i="0" u="none" strike="noStrike" cap="none" normalizeH="0" baseline="0" dirty="0" smtClean="0">
                <a:ln>
                  <a:noFill/>
                </a:ln>
                <a:solidFill>
                  <a:schemeClr val="tx1"/>
                </a:solidFill>
                <a:effectLst/>
                <a:latin typeface="Arial" pitchFamily="34" charset="0"/>
                <a:cs typeface="Arial" pitchFamily="34" charset="0"/>
              </a:endParaRPr>
            </a:p>
          </p:txBody>
        </p:sp>
        <p:sp>
          <p:nvSpPr>
            <p:cNvPr id="26" name="Rectangle 23"/>
            <p:cNvSpPr>
              <a:spLocks noChangeArrowheads="1"/>
            </p:cNvSpPr>
            <p:nvPr/>
          </p:nvSpPr>
          <p:spPr bwMode="auto">
            <a:xfrm>
              <a:off x="407" y="2655"/>
              <a:ext cx="205"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Arial Narrow" pitchFamily="34" charset="0"/>
                  <a:cs typeface="Arial" pitchFamily="34" charset="0"/>
                </a:rPr>
                <a:t>Addetti</a:t>
              </a:r>
              <a:endParaRPr kumimoji="0" lang="it-IT" altLang="it-IT"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7" name="Rectangle 24"/>
            <p:cNvSpPr>
              <a:spLocks noChangeArrowheads="1"/>
            </p:cNvSpPr>
            <p:nvPr/>
          </p:nvSpPr>
          <p:spPr bwMode="auto">
            <a:xfrm>
              <a:off x="355" y="2215"/>
              <a:ext cx="261" cy="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1000" b="0" i="0" u="none" strike="noStrike" cap="none" normalizeH="0" baseline="0" dirty="0" smtClean="0">
                  <a:ln>
                    <a:noFill/>
                  </a:ln>
                  <a:solidFill>
                    <a:srgbClr val="000000"/>
                  </a:solidFill>
                  <a:effectLst/>
                  <a:latin typeface="Arial Narrow" pitchFamily="34" charset="0"/>
                  <a:cs typeface="Arial" pitchFamily="34" charset="0"/>
                </a:rPr>
                <a:t>Volontari</a:t>
              </a:r>
              <a:endParaRPr kumimoji="0" lang="it-IT" altLang="it-IT" sz="32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Rectangle 25"/>
            <p:cNvSpPr>
              <a:spLocks noChangeArrowheads="1"/>
            </p:cNvSpPr>
            <p:nvPr/>
          </p:nvSpPr>
          <p:spPr bwMode="auto">
            <a:xfrm>
              <a:off x="989" y="3413"/>
              <a:ext cx="68" cy="69"/>
            </a:xfrm>
            <a:prstGeom prst="rect">
              <a:avLst/>
            </a:prstGeom>
            <a:solidFill>
              <a:srgbClr val="98480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29" name="Rectangle 26"/>
            <p:cNvSpPr>
              <a:spLocks noChangeArrowheads="1"/>
            </p:cNvSpPr>
            <p:nvPr/>
          </p:nvSpPr>
          <p:spPr bwMode="auto">
            <a:xfrm>
              <a:off x="1093" y="3413"/>
              <a:ext cx="193"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900" b="0" i="0" u="none" strike="noStrike" cap="none" normalizeH="0" baseline="0" dirty="0" smtClean="0">
                  <a:ln>
                    <a:noFill/>
                  </a:ln>
                  <a:solidFill>
                    <a:srgbClr val="000000"/>
                  </a:solidFill>
                  <a:effectLst/>
                  <a:latin typeface="Arial Narrow" pitchFamily="34" charset="0"/>
                  <a:cs typeface="Arial" pitchFamily="34" charset="0"/>
                </a:rPr>
                <a:t>Umbria</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30" name="Rectangle 27"/>
            <p:cNvSpPr>
              <a:spLocks noChangeArrowheads="1"/>
            </p:cNvSpPr>
            <p:nvPr/>
          </p:nvSpPr>
          <p:spPr bwMode="auto">
            <a:xfrm>
              <a:off x="1311" y="3413"/>
              <a:ext cx="68" cy="69"/>
            </a:xfrm>
            <a:prstGeom prst="rect">
              <a:avLst/>
            </a:prstGeom>
            <a:solidFill>
              <a:srgbClr val="E46C0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31" name="Rectangle 28"/>
            <p:cNvSpPr>
              <a:spLocks noChangeArrowheads="1"/>
            </p:cNvSpPr>
            <p:nvPr/>
          </p:nvSpPr>
          <p:spPr bwMode="auto">
            <a:xfrm>
              <a:off x="1413" y="3413"/>
              <a:ext cx="180"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900" b="0" i="0" u="none" strike="noStrike" cap="none" normalizeH="0" baseline="0" dirty="0" smtClean="0">
                  <a:ln>
                    <a:noFill/>
                  </a:ln>
                  <a:solidFill>
                    <a:srgbClr val="000000"/>
                  </a:solidFill>
                  <a:effectLst/>
                  <a:latin typeface="Arial Narrow" pitchFamily="34" charset="0"/>
                  <a:cs typeface="Arial" pitchFamily="34" charset="0"/>
                </a:rPr>
                <a:t>Centro</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216" name="Rectangle 29"/>
            <p:cNvSpPr>
              <a:spLocks noChangeArrowheads="1"/>
            </p:cNvSpPr>
            <p:nvPr/>
          </p:nvSpPr>
          <p:spPr bwMode="auto">
            <a:xfrm>
              <a:off x="1610" y="3410"/>
              <a:ext cx="68" cy="68"/>
            </a:xfrm>
            <a:prstGeom prst="rect">
              <a:avLst/>
            </a:prstGeom>
            <a:solidFill>
              <a:srgbClr val="FAC0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t-IT"/>
            </a:p>
          </p:txBody>
        </p:sp>
        <p:sp>
          <p:nvSpPr>
            <p:cNvPr id="9219" name="Rectangle 30"/>
            <p:cNvSpPr>
              <a:spLocks noChangeArrowheads="1"/>
            </p:cNvSpPr>
            <p:nvPr/>
          </p:nvSpPr>
          <p:spPr bwMode="auto">
            <a:xfrm>
              <a:off x="1718" y="3413"/>
              <a:ext cx="125"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a:defRPr>
                  <a:solidFill>
                    <a:schemeClr val="tx1"/>
                  </a:solidFill>
                  <a:latin typeface="Arial" pitchFamily="34" charset="0"/>
                  <a:cs typeface="Arial" pitchFamily="34" charset="0"/>
                </a:defRPr>
              </a:lvl1pPr>
              <a:lvl2pPr>
                <a:defRPr>
                  <a:solidFill>
                    <a:schemeClr val="tx1"/>
                  </a:solidFill>
                  <a:latin typeface="Arial" pitchFamily="34" charset="0"/>
                  <a:cs typeface="Arial" pitchFamily="34" charset="0"/>
                </a:defRPr>
              </a:lvl2pPr>
              <a:lvl3pPr>
                <a:defRPr>
                  <a:solidFill>
                    <a:schemeClr val="tx1"/>
                  </a:solidFill>
                  <a:latin typeface="Arial" pitchFamily="34" charset="0"/>
                  <a:cs typeface="Arial" pitchFamily="34" charset="0"/>
                </a:defRPr>
              </a:lvl3pPr>
              <a:lvl4pPr>
                <a:defRPr>
                  <a:solidFill>
                    <a:schemeClr val="tx1"/>
                  </a:solidFill>
                  <a:latin typeface="Arial" pitchFamily="34" charset="0"/>
                  <a:cs typeface="Arial" pitchFamily="34" charset="0"/>
                </a:defRPr>
              </a:lvl4pPr>
              <a:lvl5pPr>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altLang="it-IT" sz="900" b="0" i="0" u="none" strike="noStrike" cap="none" normalizeH="0" baseline="0" dirty="0" smtClean="0">
                  <a:ln>
                    <a:noFill/>
                  </a:ln>
                  <a:solidFill>
                    <a:srgbClr val="000000"/>
                  </a:solidFill>
                  <a:effectLst/>
                  <a:latin typeface="Arial Narrow" pitchFamily="34" charset="0"/>
                  <a:cs typeface="Arial" pitchFamily="34" charset="0"/>
                </a:rPr>
                <a:t>Italia</a:t>
              </a:r>
              <a:endParaRPr kumimoji="0" lang="it-IT" altLang="it-IT" sz="2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9220" name="Rettangolo 9219"/>
          <p:cNvSpPr/>
          <p:nvPr/>
        </p:nvSpPr>
        <p:spPr>
          <a:xfrm>
            <a:off x="242889" y="2962007"/>
            <a:ext cx="4572000" cy="452240"/>
          </a:xfrm>
          <a:prstGeom prst="rect">
            <a:avLst/>
          </a:prstGeom>
        </p:spPr>
        <p:txBody>
          <a:bodyPr>
            <a:spAutoFit/>
          </a:bodyPr>
          <a:lstStyle/>
          <a:p>
            <a:pPr algn="just">
              <a:lnSpc>
                <a:spcPts val="1400"/>
              </a:lnSpc>
              <a:spcAft>
                <a:spcPts val="800"/>
              </a:spcAft>
            </a:pPr>
            <a:r>
              <a:rPr lang="it-IT" sz="1400" b="1" dirty="0" smtClean="0">
                <a:solidFill>
                  <a:srgbClr val="CC0000"/>
                </a:solidFill>
                <a:latin typeface="Arial Narrow"/>
                <a:ea typeface="Calibri"/>
                <a:cs typeface="Arial"/>
              </a:rPr>
              <a:t>Numero medio delle risorse umane presenti nelle unità locali delle INP- </a:t>
            </a:r>
            <a:r>
              <a:rPr lang="it-IT" sz="1400" b="1" dirty="0">
                <a:solidFill>
                  <a:srgbClr val="CC0000"/>
                </a:solidFill>
                <a:latin typeface="Arial Narrow"/>
                <a:ea typeface="Calibri"/>
                <a:cs typeface="Arial"/>
              </a:rPr>
              <a:t>Censimento </a:t>
            </a:r>
            <a:r>
              <a:rPr lang="it-IT" sz="1400" b="1" dirty="0" smtClean="0">
                <a:solidFill>
                  <a:srgbClr val="CC0000"/>
                </a:solidFill>
                <a:latin typeface="Arial Narrow"/>
                <a:ea typeface="Calibri"/>
                <a:cs typeface="Arial"/>
              </a:rPr>
              <a:t>2011</a:t>
            </a:r>
            <a:endParaRPr lang="it-IT" sz="1400" dirty="0">
              <a:solidFill>
                <a:srgbClr val="CC0000"/>
              </a:solidFill>
              <a:latin typeface="Calibri"/>
              <a:ea typeface="Calibri"/>
              <a:cs typeface="Times New Roman"/>
            </a:endParaRPr>
          </a:p>
        </p:txBody>
      </p:sp>
    </p:spTree>
    <p:extLst>
      <p:ext uri="{BB962C8B-B14F-4D97-AF65-F5344CB8AC3E}">
        <p14:creationId xmlns:p14="http://schemas.microsoft.com/office/powerpoint/2010/main" val="2085971367"/>
      </p:ext>
    </p:extLst>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4100"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p:cNvSpPr>
            <a:spLocks noChangeArrowheads="1"/>
          </p:cNvSpPr>
          <p:nvPr/>
        </p:nvSpPr>
        <p:spPr bwMode="auto">
          <a:xfrm>
            <a:off x="168275" y="260350"/>
            <a:ext cx="807561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Istituzioni Non Profit:  Forma giuridica</a:t>
            </a:r>
          </a:p>
        </p:txBody>
      </p:sp>
      <p:sp>
        <p:nvSpPr>
          <p:cNvPr id="4104" name="CasellaDiTesto 41"/>
          <p:cNvSpPr txBox="1">
            <a:spLocks noChangeArrowheads="1"/>
          </p:cNvSpPr>
          <p:nvPr/>
        </p:nvSpPr>
        <p:spPr bwMode="auto">
          <a:xfrm>
            <a:off x="200301" y="968454"/>
            <a:ext cx="4155675" cy="2080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In Umbria hanno peso  </a:t>
            </a:r>
            <a:r>
              <a:rPr lang="it-IT" altLang="it-IT" sz="1800" b="1" dirty="0" smtClean="0">
                <a:solidFill>
                  <a:schemeClr val="bg2"/>
                </a:solidFill>
              </a:rPr>
              <a:t>inferiore, </a:t>
            </a:r>
            <a:r>
              <a:rPr lang="it-IT" altLang="it-IT" sz="1800" dirty="0" smtClean="0">
                <a:solidFill>
                  <a:schemeClr val="bg2"/>
                </a:solidFill>
              </a:rPr>
              <a:t>rispetto all’Italia</a:t>
            </a:r>
            <a:r>
              <a:rPr lang="it-IT" altLang="it-IT" sz="1800" b="1" dirty="0" smtClean="0">
                <a:solidFill>
                  <a:schemeClr val="bg2"/>
                </a:solidFill>
              </a:rPr>
              <a:t>,</a:t>
            </a:r>
            <a:r>
              <a:rPr lang="it-IT" altLang="it-IT" sz="1800" dirty="0" smtClean="0">
                <a:solidFill>
                  <a:schemeClr val="bg2"/>
                </a:solidFill>
              </a:rPr>
              <a:t> le </a:t>
            </a:r>
            <a:r>
              <a:rPr lang="it-IT" altLang="it-IT" sz="1800" b="1" dirty="0" smtClean="0">
                <a:solidFill>
                  <a:schemeClr val="bg2"/>
                </a:solidFill>
              </a:rPr>
              <a:t>associazioni  riconosciute, le altre forme giuridiche e le </a:t>
            </a:r>
            <a:r>
              <a:rPr lang="it-IT" altLang="it-IT" sz="1800" dirty="0">
                <a:solidFill>
                  <a:schemeClr val="bg2"/>
                </a:solidFill>
              </a:rPr>
              <a:t> cooperative </a:t>
            </a:r>
            <a:r>
              <a:rPr lang="it-IT" altLang="it-IT" sz="1800" dirty="0" smtClean="0">
                <a:solidFill>
                  <a:schemeClr val="bg2"/>
                </a:solidFill>
              </a:rPr>
              <a:t>sociali </a:t>
            </a: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superiore</a:t>
            </a:r>
            <a:r>
              <a:rPr lang="it-IT" altLang="it-IT" sz="1800" dirty="0" smtClean="0">
                <a:solidFill>
                  <a:schemeClr val="bg2"/>
                </a:solidFill>
              </a:rPr>
              <a:t> le </a:t>
            </a:r>
            <a:r>
              <a:rPr lang="it-IT" altLang="it-IT" sz="1800" b="1" dirty="0" smtClean="0">
                <a:solidFill>
                  <a:schemeClr val="bg2"/>
                </a:solidFill>
              </a:rPr>
              <a:t>associazioni non riconosciute</a:t>
            </a:r>
            <a:r>
              <a:rPr lang="it-IT" altLang="it-IT" sz="1800" dirty="0">
                <a:solidFill>
                  <a:schemeClr val="bg2"/>
                </a:solidFill>
              </a:rPr>
              <a:t> </a:t>
            </a:r>
            <a:r>
              <a:rPr lang="it-IT" altLang="it-IT" sz="1800" dirty="0" smtClean="0">
                <a:solidFill>
                  <a:schemeClr val="bg2"/>
                </a:solidFill>
              </a:rPr>
              <a:t>e le </a:t>
            </a:r>
            <a:r>
              <a:rPr lang="it-IT" altLang="it-IT" sz="1800" b="1" dirty="0" smtClean="0">
                <a:solidFill>
                  <a:schemeClr val="bg2"/>
                </a:solidFill>
              </a:rPr>
              <a:t>fondazioni</a:t>
            </a:r>
            <a:endParaRPr lang="it-IT" altLang="it-IT" sz="1800" b="1" dirty="0">
              <a:solidFill>
                <a:schemeClr val="bg2"/>
              </a:solidFill>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18</a:t>
            </a:fld>
            <a:endParaRPr lang="it-IT" dirty="0"/>
          </a:p>
        </p:txBody>
      </p:sp>
      <p:graphicFrame>
        <p:nvGraphicFramePr>
          <p:cNvPr id="19" name="Grafico 18"/>
          <p:cNvGraphicFramePr>
            <a:graphicFrameLocks/>
          </p:cNvGraphicFramePr>
          <p:nvPr>
            <p:extLst>
              <p:ext uri="{D42A27DB-BD31-4B8C-83A1-F6EECF244321}">
                <p14:modId xmlns:p14="http://schemas.microsoft.com/office/powerpoint/2010/main" val="3687209300"/>
              </p:ext>
            </p:extLst>
          </p:nvPr>
        </p:nvGraphicFramePr>
        <p:xfrm>
          <a:off x="4206081" y="3814688"/>
          <a:ext cx="4398367" cy="2322916"/>
        </p:xfrm>
        <a:graphic>
          <a:graphicData uri="http://schemas.openxmlformats.org/drawingml/2006/chart">
            <c:chart xmlns:c="http://schemas.openxmlformats.org/drawingml/2006/chart" xmlns:r="http://schemas.openxmlformats.org/officeDocument/2006/relationships" r:id="rId4"/>
          </a:graphicData>
        </a:graphic>
      </p:graphicFrame>
      <p:sp>
        <p:nvSpPr>
          <p:cNvPr id="32" name="CasellaDiTesto 39"/>
          <p:cNvSpPr txBox="1">
            <a:spLocks noChangeArrowheads="1"/>
          </p:cNvSpPr>
          <p:nvPr/>
        </p:nvSpPr>
        <p:spPr bwMode="auto">
          <a:xfrm>
            <a:off x="5632053" y="3660800"/>
            <a:ext cx="20345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0">
                <a:solidFill>
                  <a:srgbClr val="000000"/>
                </a:solidFill>
                <a:miter lim="800000"/>
                <a:headEnd/>
                <a:tailEnd/>
              </a14:hiddenLine>
            </a:ext>
          </a:extLst>
        </p:spPr>
        <p:txBody>
          <a:bodyPr wrap="non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r>
              <a:rPr lang="it-IT" altLang="it-IT" sz="1400" b="1" dirty="0" smtClean="0">
                <a:solidFill>
                  <a:srgbClr val="C00000"/>
                </a:solidFill>
                <a:latin typeface="Arial Narrow" panose="020B0606020202030204" pitchFamily="34" charset="0"/>
              </a:rPr>
              <a:t>Finalità dell’associazione</a:t>
            </a:r>
            <a:endParaRPr lang="it-IT" altLang="it-IT" sz="1400" b="1" dirty="0">
              <a:solidFill>
                <a:srgbClr val="C00000"/>
              </a:solidFill>
              <a:latin typeface="Arial Narrow" panose="020B0606020202030204" pitchFamily="34" charset="0"/>
            </a:endParaRPr>
          </a:p>
        </p:txBody>
      </p:sp>
      <p:sp>
        <p:nvSpPr>
          <p:cNvPr id="3" name="CasellaDiTesto 2"/>
          <p:cNvSpPr txBox="1"/>
          <p:nvPr/>
        </p:nvSpPr>
        <p:spPr>
          <a:xfrm>
            <a:off x="4605026" y="688975"/>
            <a:ext cx="3850332" cy="307777"/>
          </a:xfrm>
          <a:prstGeom prst="rect">
            <a:avLst/>
          </a:prstGeom>
          <a:noFill/>
        </p:spPr>
        <p:txBody>
          <a:bodyPr wrap="square" rtlCol="0">
            <a:spAutoFit/>
          </a:bodyPr>
          <a:lstStyle/>
          <a:p>
            <a:r>
              <a:rPr lang="it-IT" sz="1400" b="1" dirty="0" smtClean="0">
                <a:solidFill>
                  <a:srgbClr val="CC0000"/>
                </a:solidFill>
                <a:latin typeface="Arial Narrow" panose="020B0606020202030204" pitchFamily="34" charset="0"/>
              </a:rPr>
              <a:t>Forme giuridiche delle INP: Umbria e Italia</a:t>
            </a:r>
            <a:endParaRPr lang="it-IT" sz="1400" b="1" dirty="0">
              <a:solidFill>
                <a:srgbClr val="CC0000"/>
              </a:solidFill>
              <a:latin typeface="Arial Narrow" panose="020B0606020202030204" pitchFamily="34" charset="0"/>
            </a:endParaRPr>
          </a:p>
        </p:txBody>
      </p:sp>
      <p:sp>
        <p:nvSpPr>
          <p:cNvPr id="5" name="CasellaDiTesto 4"/>
          <p:cNvSpPr txBox="1"/>
          <p:nvPr/>
        </p:nvSpPr>
        <p:spPr>
          <a:xfrm>
            <a:off x="209144" y="3284984"/>
            <a:ext cx="3746686" cy="2372060"/>
          </a:xfrm>
          <a:prstGeom prst="rect">
            <a:avLst/>
          </a:prstGeom>
          <a:noFill/>
        </p:spPr>
        <p:txBody>
          <a:bodyPr wrap="square" rtlCol="0">
            <a:spAutoFit/>
          </a:bodyPr>
          <a:lstStyle/>
          <a:p>
            <a:pPr marL="285750" indent="-285750" eaLnBrk="1" hangingPunct="1">
              <a:lnSpc>
                <a:spcPct val="115000"/>
              </a:lnSpc>
              <a:spcBef>
                <a:spcPts val="600"/>
              </a:spcBef>
              <a:buClr>
                <a:srgbClr val="CC0000"/>
              </a:buClr>
              <a:buFont typeface="Wingdings" panose="05000000000000000000" pitchFamily="2" charset="2"/>
              <a:buChar char="ü"/>
              <a:tabLst>
                <a:tab pos="266700" algn="l"/>
              </a:tabLst>
              <a:defRPr/>
            </a:pPr>
            <a:r>
              <a:rPr lang="it-IT" altLang="it-IT" sz="1800" dirty="0">
                <a:solidFill>
                  <a:schemeClr val="bg2"/>
                </a:solidFill>
              </a:rPr>
              <a:t>In Umbria c’è una </a:t>
            </a:r>
            <a:r>
              <a:rPr lang="it-IT" altLang="it-IT" sz="1800" b="1" dirty="0">
                <a:solidFill>
                  <a:schemeClr val="bg2"/>
                </a:solidFill>
              </a:rPr>
              <a:t>minore presenza </a:t>
            </a:r>
            <a:r>
              <a:rPr lang="it-IT" altLang="it-IT" sz="1800" dirty="0">
                <a:solidFill>
                  <a:schemeClr val="bg2"/>
                </a:solidFill>
              </a:rPr>
              <a:t>di istituzioni a scopo </a:t>
            </a:r>
            <a:r>
              <a:rPr lang="it-IT" altLang="it-IT" sz="1800" b="1" dirty="0">
                <a:solidFill>
                  <a:schemeClr val="bg2"/>
                </a:solidFill>
              </a:rPr>
              <a:t>solidaristico</a:t>
            </a:r>
            <a:r>
              <a:rPr lang="it-IT" altLang="it-IT" sz="1800" dirty="0">
                <a:solidFill>
                  <a:schemeClr val="bg2"/>
                </a:solidFill>
              </a:rPr>
              <a:t> (di pubblica utilità) rispetto al livello nazionale</a:t>
            </a:r>
          </a:p>
          <a:p>
            <a:pPr marL="285750" indent="-285750" eaLnBrk="1" hangingPunct="1">
              <a:lnSpc>
                <a:spcPct val="115000"/>
              </a:lnSpc>
              <a:spcBef>
                <a:spcPts val="600"/>
              </a:spcBef>
              <a:buClr>
                <a:srgbClr val="CC0000"/>
              </a:buClr>
              <a:buFont typeface="Wingdings" panose="05000000000000000000" pitchFamily="2" charset="2"/>
              <a:buChar char="ü"/>
              <a:tabLst>
                <a:tab pos="266700" algn="l"/>
              </a:tabLst>
              <a:defRPr/>
            </a:pPr>
            <a:r>
              <a:rPr lang="it-IT" altLang="it-IT" sz="1800" b="1" dirty="0">
                <a:solidFill>
                  <a:schemeClr val="bg2"/>
                </a:solidFill>
              </a:rPr>
              <a:t>Maggiore</a:t>
            </a:r>
            <a:r>
              <a:rPr lang="it-IT" altLang="it-IT" sz="1800" dirty="0">
                <a:solidFill>
                  <a:schemeClr val="bg2"/>
                </a:solidFill>
              </a:rPr>
              <a:t> presenza di INP di tipo </a:t>
            </a:r>
            <a:r>
              <a:rPr lang="it-IT" altLang="it-IT" sz="1800" b="1" dirty="0">
                <a:solidFill>
                  <a:schemeClr val="bg2"/>
                </a:solidFill>
              </a:rPr>
              <a:t>mutualistico</a:t>
            </a:r>
            <a:r>
              <a:rPr lang="it-IT" altLang="it-IT" sz="1800" dirty="0">
                <a:solidFill>
                  <a:schemeClr val="bg2"/>
                </a:solidFill>
              </a:rPr>
              <a:t> (nell’interesse dei soli soci)</a:t>
            </a:r>
            <a:endParaRPr lang="it-IT" altLang="it-IT" sz="1600" dirty="0">
              <a:solidFill>
                <a:schemeClr val="bg2"/>
              </a:solidFill>
            </a:endParaRPr>
          </a:p>
        </p:txBody>
      </p:sp>
      <p:graphicFrame>
        <p:nvGraphicFramePr>
          <p:cNvPr id="15" name="Grafico 14"/>
          <p:cNvGraphicFramePr>
            <a:graphicFrameLocks/>
          </p:cNvGraphicFramePr>
          <p:nvPr>
            <p:extLst>
              <p:ext uri="{D42A27DB-BD31-4B8C-83A1-F6EECF244321}">
                <p14:modId xmlns:p14="http://schemas.microsoft.com/office/powerpoint/2010/main" val="4270473095"/>
              </p:ext>
            </p:extLst>
          </p:nvPr>
        </p:nvGraphicFramePr>
        <p:xfrm>
          <a:off x="4392613" y="842863"/>
          <a:ext cx="4572000" cy="278130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155774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04"/>
                                        </p:tgtEl>
                                        <p:attrNameLst>
                                          <p:attrName>style.visibility</p:attrName>
                                        </p:attrNameLst>
                                      </p:cBhvr>
                                      <p:to>
                                        <p:strVal val="visible"/>
                                      </p:to>
                                    </p:set>
                                    <p:anim calcmode="lin" valueType="num">
                                      <p:cBhvr additive="base">
                                        <p:cTn id="7" dur="500" fill="hold"/>
                                        <p:tgtEl>
                                          <p:spTgt spid="4104"/>
                                        </p:tgtEl>
                                        <p:attrNameLst>
                                          <p:attrName>ppt_x</p:attrName>
                                        </p:attrNameLst>
                                      </p:cBhvr>
                                      <p:tavLst>
                                        <p:tav tm="0">
                                          <p:val>
                                            <p:strVal val="0-#ppt_w/2"/>
                                          </p:val>
                                        </p:tav>
                                        <p:tav tm="100000">
                                          <p:val>
                                            <p:strVal val="#ppt_x"/>
                                          </p:val>
                                        </p:tav>
                                      </p:tavLst>
                                    </p:anim>
                                    <p:anim calcmode="lin" valueType="num">
                                      <p:cBhvr additive="base">
                                        <p:cTn id="8" dur="500" fill="hold"/>
                                        <p:tgtEl>
                                          <p:spTgt spid="410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1+#ppt_w/2"/>
                                          </p:val>
                                        </p:tav>
                                        <p:tav tm="100000">
                                          <p:val>
                                            <p:strVal val="#ppt_x"/>
                                          </p:val>
                                        </p:tav>
                                      </p:tavLst>
                                    </p:anim>
                                    <p:anim calcmode="lin" valueType="num">
                                      <p:cBhvr additive="base">
                                        <p:cTn id="16"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0-#ppt_w/2"/>
                                          </p:val>
                                        </p:tav>
                                        <p:tav tm="100000">
                                          <p:val>
                                            <p:strVal val="#ppt_x"/>
                                          </p:val>
                                        </p:tav>
                                      </p:tavLst>
                                    </p:anim>
                                    <p:anim calcmode="lin" valueType="num">
                                      <p:cBhvr additive="base">
                                        <p:cTn id="22" dur="500" fill="hold"/>
                                        <p:tgtEl>
                                          <p:spTgt spid="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1+#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500" fill="hold"/>
                                        <p:tgtEl>
                                          <p:spTgt spid="32"/>
                                        </p:tgtEl>
                                        <p:attrNameLst>
                                          <p:attrName>ppt_x</p:attrName>
                                        </p:attrNameLst>
                                      </p:cBhvr>
                                      <p:tavLst>
                                        <p:tav tm="0">
                                          <p:val>
                                            <p:strVal val="1+#ppt_w/2"/>
                                          </p:val>
                                        </p:tav>
                                        <p:tav tm="100000">
                                          <p:val>
                                            <p:strVal val="#ppt_x"/>
                                          </p:val>
                                        </p:tav>
                                      </p:tavLst>
                                    </p:anim>
                                    <p:anim calcmode="lin" valueType="num">
                                      <p:cBhvr additive="base">
                                        <p:cTn id="3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4" grpId="0"/>
      <p:bldGraphic spid="19" grpId="0">
        <p:bldAsOne/>
      </p:bldGraphic>
      <p:bldP spid="32" grpId="0"/>
      <p:bldP spid="3" grpId="0"/>
      <p:bldP spid="5" grpId="0"/>
      <p:bldGraphic spid="15"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614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CasellaDiTesto 21"/>
          <p:cNvSpPr txBox="1">
            <a:spLocks noChangeArrowheads="1"/>
          </p:cNvSpPr>
          <p:nvPr/>
        </p:nvSpPr>
        <p:spPr bwMode="auto">
          <a:xfrm>
            <a:off x="64829" y="746053"/>
            <a:ext cx="3743325" cy="4476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Cultura, sport e ricreazione </a:t>
            </a:r>
            <a:r>
              <a:rPr lang="it-IT" altLang="it-IT" sz="1800" dirty="0" smtClean="0">
                <a:solidFill>
                  <a:schemeClr val="bg2"/>
                </a:solidFill>
              </a:rPr>
              <a:t>è il settore di gran lunga </a:t>
            </a:r>
            <a:r>
              <a:rPr lang="it-IT" altLang="it-IT" sz="1800" b="1" dirty="0" smtClean="0">
                <a:solidFill>
                  <a:schemeClr val="bg2"/>
                </a:solidFill>
              </a:rPr>
              <a:t>prevalente</a:t>
            </a:r>
            <a:r>
              <a:rPr lang="it-IT" altLang="it-IT" sz="1800" dirty="0" smtClean="0">
                <a:solidFill>
                  <a:schemeClr val="bg2"/>
                </a:solidFill>
              </a:rPr>
              <a:t>, con il </a:t>
            </a:r>
            <a:r>
              <a:rPr lang="it-IT" altLang="it-IT" sz="1800" b="1" dirty="0" smtClean="0">
                <a:solidFill>
                  <a:srgbClr val="CC0000"/>
                </a:solidFill>
              </a:rPr>
              <a:t>70%</a:t>
            </a:r>
            <a:r>
              <a:rPr lang="it-IT" altLang="it-IT" sz="1800" dirty="0" smtClean="0">
                <a:solidFill>
                  <a:schemeClr val="bg2"/>
                </a:solidFill>
              </a:rPr>
              <a:t> in Umbria ( 65% nel Paese)</a:t>
            </a:r>
          </a:p>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Maggior incidenza rispetto all’Italia, ma dimensioni molto contenute, per:</a:t>
            </a:r>
          </a:p>
          <a:p>
            <a:pPr marL="531813" lvl="1" indent="-258763"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dirty="0" smtClean="0">
                <a:solidFill>
                  <a:schemeClr val="bg2"/>
                </a:solidFill>
              </a:rPr>
              <a:t>Sviluppo economico e coesione sociale</a:t>
            </a:r>
          </a:p>
          <a:p>
            <a:pPr marL="531813" lvl="1" indent="-258763"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dirty="0" smtClean="0">
                <a:solidFill>
                  <a:schemeClr val="bg2"/>
                </a:solidFill>
              </a:rPr>
              <a:t>Tutela dei diritti e attività politica</a:t>
            </a:r>
          </a:p>
          <a:p>
            <a:pPr marL="531813" lvl="1" indent="-258763" eaLnBrk="1" hangingPunct="1">
              <a:lnSpc>
                <a:spcPct val="115000"/>
              </a:lnSpc>
              <a:spcAft>
                <a:spcPts val="600"/>
              </a:spcAft>
              <a:buClr>
                <a:srgbClr val="CC0000"/>
              </a:buClr>
              <a:buFont typeface="Wingdings" panose="05000000000000000000" pitchFamily="2" charset="2"/>
              <a:buChar char="§"/>
              <a:tabLst>
                <a:tab pos="266700" algn="l"/>
              </a:tabLst>
              <a:defRPr/>
            </a:pPr>
            <a:r>
              <a:rPr lang="it-IT" altLang="it-IT" sz="1600" dirty="0" smtClean="0">
                <a:solidFill>
                  <a:schemeClr val="bg2"/>
                </a:solidFill>
              </a:rPr>
              <a:t>Religione</a:t>
            </a:r>
          </a:p>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a:solidFill>
                  <a:schemeClr val="bg2"/>
                </a:solidFill>
              </a:rPr>
              <a:t>Minore peso</a:t>
            </a:r>
            <a:r>
              <a:rPr lang="it-IT" altLang="it-IT" sz="1800" dirty="0">
                <a:solidFill>
                  <a:schemeClr val="bg2"/>
                </a:solidFill>
              </a:rPr>
              <a:t> rispetto alla media del paese </a:t>
            </a:r>
            <a:r>
              <a:rPr lang="it-IT" altLang="it-IT" sz="1800" dirty="0" smtClean="0">
                <a:solidFill>
                  <a:schemeClr val="bg2"/>
                </a:solidFill>
              </a:rPr>
              <a:t>degli altri settori</a:t>
            </a:r>
            <a:endParaRPr lang="it-IT" altLang="it-IT" sz="1800" dirty="0">
              <a:solidFill>
                <a:schemeClr val="bg2"/>
              </a:solidFill>
            </a:endParaRPr>
          </a:p>
        </p:txBody>
      </p:sp>
      <p:sp>
        <p:nvSpPr>
          <p:cNvPr id="6156" name="Rettangolo 2"/>
          <p:cNvSpPr>
            <a:spLocks noChangeArrowheads="1"/>
          </p:cNvSpPr>
          <p:nvPr/>
        </p:nvSpPr>
        <p:spPr bwMode="auto">
          <a:xfrm>
            <a:off x="4067944" y="746053"/>
            <a:ext cx="4695056" cy="4842166"/>
          </a:xfrm>
          <a:prstGeom prst="rect">
            <a:avLst/>
          </a:prstGeom>
          <a:noFill/>
          <a:ln w="317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it-IT">
              <a:solidFill>
                <a:srgbClr val="000000"/>
              </a:solidFill>
            </a:endParaRPr>
          </a:p>
        </p:txBody>
      </p:sp>
      <p:sp>
        <p:nvSpPr>
          <p:cNvPr id="21" name="Rectangle 14"/>
          <p:cNvSpPr>
            <a:spLocks noChangeArrowheads="1"/>
          </p:cNvSpPr>
          <p:nvPr/>
        </p:nvSpPr>
        <p:spPr bwMode="auto">
          <a:xfrm>
            <a:off x="295275" y="115888"/>
            <a:ext cx="83534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Istituzioni Non Profit: i settori di attività</a:t>
            </a:r>
            <a:endParaRPr lang="it-IT" sz="2200" b="1" dirty="0">
              <a:solidFill>
                <a:srgbClr val="CC0000"/>
              </a:solidFill>
              <a:latin typeface="+mj-lt"/>
              <a:ea typeface="ＭＳ Ｐゴシック" charset="0"/>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19</a:t>
            </a:fld>
            <a:endParaRPr lang="it-IT" dirty="0"/>
          </a:p>
        </p:txBody>
      </p:sp>
      <p:graphicFrame>
        <p:nvGraphicFramePr>
          <p:cNvPr id="15" name="Grafico 14"/>
          <p:cNvGraphicFramePr>
            <a:graphicFrameLocks/>
          </p:cNvGraphicFramePr>
          <p:nvPr>
            <p:extLst>
              <p:ext uri="{D42A27DB-BD31-4B8C-83A1-F6EECF244321}">
                <p14:modId xmlns:p14="http://schemas.microsoft.com/office/powerpoint/2010/main" val="2897158500"/>
              </p:ext>
            </p:extLst>
          </p:nvPr>
        </p:nvGraphicFramePr>
        <p:xfrm>
          <a:off x="4082073" y="746053"/>
          <a:ext cx="4680928" cy="4552120"/>
        </p:xfrm>
        <a:graphic>
          <a:graphicData uri="http://schemas.openxmlformats.org/drawingml/2006/chart">
            <c:chart xmlns:c="http://schemas.openxmlformats.org/drawingml/2006/chart" xmlns:r="http://schemas.openxmlformats.org/officeDocument/2006/relationships" r:id="rId4"/>
          </a:graphicData>
        </a:graphic>
      </p:graphicFrame>
      <p:sp>
        <p:nvSpPr>
          <p:cNvPr id="3" name="CasellaDiTesto 2"/>
          <p:cNvSpPr txBox="1"/>
          <p:nvPr/>
        </p:nvSpPr>
        <p:spPr>
          <a:xfrm>
            <a:off x="4067944" y="746053"/>
            <a:ext cx="4695056" cy="523220"/>
          </a:xfrm>
          <a:prstGeom prst="rect">
            <a:avLst/>
          </a:prstGeom>
          <a:noFill/>
        </p:spPr>
        <p:txBody>
          <a:bodyPr wrap="square" rtlCol="0">
            <a:spAutoFit/>
          </a:bodyPr>
          <a:lstStyle/>
          <a:p>
            <a:r>
              <a:rPr lang="it-IT" sz="1400" b="1" dirty="0" smtClean="0">
                <a:solidFill>
                  <a:srgbClr val="CC0000"/>
                </a:solidFill>
                <a:latin typeface="Arial Narrow" panose="020B0606020202030204" pitchFamily="34" charset="0"/>
              </a:rPr>
              <a:t>Distribuzione settoriale delle unità istituzionali – Umbria e Italia – Censimento 2011</a:t>
            </a:r>
            <a:endParaRPr lang="it-IT" sz="1400" b="1" dirty="0">
              <a:solidFill>
                <a:srgbClr val="CC0000"/>
              </a:solidFill>
              <a:latin typeface="Arial Narrow" panose="020B0606020202030204" pitchFamily="34" charset="0"/>
            </a:endParaRPr>
          </a:p>
        </p:txBody>
      </p:sp>
    </p:spTree>
    <p:extLst>
      <p:ext uri="{BB962C8B-B14F-4D97-AF65-F5344CB8AC3E}">
        <p14:creationId xmlns:p14="http://schemas.microsoft.com/office/powerpoint/2010/main" val="1165096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I censimenti economici del 2011 </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66750" y="1124744"/>
            <a:ext cx="8296275"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r>
              <a:rPr lang="it-IT" sz="1800" b="1" dirty="0">
                <a:solidFill>
                  <a:schemeClr val="bg2"/>
                </a:solidFill>
              </a:rPr>
              <a:t>Quadro </a:t>
            </a:r>
            <a:r>
              <a:rPr lang="it-IT" sz="1800" b="1" dirty="0" smtClean="0">
                <a:solidFill>
                  <a:schemeClr val="bg2"/>
                </a:solidFill>
              </a:rPr>
              <a:t>generale </a:t>
            </a:r>
          </a:p>
          <a:p>
            <a:pPr algn="just" eaLnBrk="1" hangingPunct="1">
              <a:lnSpc>
                <a:spcPct val="115000"/>
              </a:lnSpc>
              <a:buClr>
                <a:srgbClr val="CC0000"/>
              </a:buClr>
              <a:tabLst>
                <a:tab pos="266700" algn="l"/>
              </a:tabLst>
              <a:defRPr/>
            </a:pPr>
            <a:r>
              <a:rPr lang="it-IT" sz="1800" dirty="0" smtClean="0">
                <a:solidFill>
                  <a:schemeClr val="bg2"/>
                </a:solidFill>
              </a:rPr>
              <a:t>	« </a:t>
            </a:r>
            <a:r>
              <a:rPr lang="it-IT" sz="1800" dirty="0">
                <a:solidFill>
                  <a:schemeClr val="bg2"/>
                </a:solidFill>
              </a:rPr>
              <a:t>Il sistema economico </a:t>
            </a:r>
            <a:r>
              <a:rPr lang="it-IT" sz="1800" dirty="0" smtClean="0">
                <a:solidFill>
                  <a:schemeClr val="bg2"/>
                </a:solidFill>
              </a:rPr>
              <a:t>dell’Umbria </a:t>
            </a:r>
            <a:r>
              <a:rPr lang="it-IT" sz="1800" dirty="0">
                <a:solidFill>
                  <a:schemeClr val="bg2"/>
                </a:solidFill>
              </a:rPr>
              <a:t>»</a:t>
            </a:r>
            <a:endParaRPr lang="it-IT" sz="1800" b="1"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r>
              <a:rPr lang="it-IT" sz="1800" b="1" dirty="0">
                <a:solidFill>
                  <a:schemeClr val="bg2"/>
                </a:solidFill>
              </a:rPr>
              <a:t>Comparto imprese</a:t>
            </a:r>
          </a:p>
          <a:p>
            <a:pPr algn="just" eaLnBrk="1" hangingPunct="1">
              <a:lnSpc>
                <a:spcPct val="115000"/>
              </a:lnSpc>
              <a:buClr>
                <a:srgbClr val="CC0000"/>
              </a:buClr>
              <a:tabLst>
                <a:tab pos="266700" algn="l"/>
              </a:tabLst>
              <a:defRPr/>
            </a:pPr>
            <a:r>
              <a:rPr lang="it-IT" sz="1800" dirty="0">
                <a:solidFill>
                  <a:schemeClr val="bg2"/>
                </a:solidFill>
              </a:rPr>
              <a:t>	«Imprese: dieci anni di trasformazioni»</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r>
              <a:rPr lang="it-IT" sz="1800" b="1" dirty="0">
                <a:solidFill>
                  <a:schemeClr val="bg2"/>
                </a:solidFill>
              </a:rPr>
              <a:t>Comparto istituzioni non profit</a:t>
            </a:r>
          </a:p>
          <a:p>
            <a:pPr algn="just" eaLnBrk="1" hangingPunct="1">
              <a:lnSpc>
                <a:spcPct val="115000"/>
              </a:lnSpc>
              <a:buClr>
                <a:srgbClr val="CC0000"/>
              </a:buClr>
              <a:tabLst>
                <a:tab pos="266700" algn="l"/>
              </a:tabLst>
              <a:defRPr/>
            </a:pPr>
            <a:r>
              <a:rPr lang="it-IT" sz="1800" dirty="0">
                <a:solidFill>
                  <a:schemeClr val="bg2"/>
                </a:solidFill>
              </a:rPr>
              <a:t>	«Cresce il ruolo del non profit della regione»</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r>
              <a:rPr lang="it-IT" sz="1800" b="1" dirty="0">
                <a:solidFill>
                  <a:schemeClr val="bg2"/>
                </a:solidFill>
              </a:rPr>
              <a:t>Istituzioni pubbliche</a:t>
            </a:r>
          </a:p>
          <a:p>
            <a:pPr algn="just" eaLnBrk="1" hangingPunct="1">
              <a:lnSpc>
                <a:spcPct val="115000"/>
              </a:lnSpc>
              <a:buClr>
                <a:srgbClr val="CC0000"/>
              </a:buClr>
              <a:tabLst>
                <a:tab pos="266700" algn="l"/>
              </a:tabLst>
              <a:defRPr/>
            </a:pPr>
            <a:r>
              <a:rPr lang="it-IT" sz="1800" dirty="0">
                <a:solidFill>
                  <a:schemeClr val="bg2"/>
                </a:solidFill>
              </a:rPr>
              <a:t>	</a:t>
            </a:r>
            <a:r>
              <a:rPr lang="it-IT" sz="1800" dirty="0" smtClean="0">
                <a:solidFill>
                  <a:schemeClr val="bg2"/>
                </a:solidFill>
              </a:rPr>
              <a:t>«Arretra la Pubblica Amministrazione </a:t>
            </a:r>
            <a:r>
              <a:rPr lang="it-IT" sz="1800" dirty="0">
                <a:solidFill>
                  <a:schemeClr val="bg2"/>
                </a:solidFill>
              </a:rPr>
              <a:t>regionale»</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r>
              <a:rPr lang="it-IT" sz="1800" b="1" dirty="0">
                <a:solidFill>
                  <a:schemeClr val="bg2"/>
                </a:solidFill>
              </a:rPr>
              <a:t>Prime evidenze </a:t>
            </a:r>
            <a:endParaRPr lang="it-IT" sz="1800" b="1" dirty="0" smtClean="0">
              <a:solidFill>
                <a:schemeClr val="bg2"/>
              </a:solidFill>
            </a:endParaRPr>
          </a:p>
          <a:p>
            <a:pPr algn="just" eaLnBrk="1" hangingPunct="1">
              <a:lnSpc>
                <a:spcPct val="115000"/>
              </a:lnSpc>
              <a:buClr>
                <a:srgbClr val="CC0000"/>
              </a:buClr>
              <a:tabLst>
                <a:tab pos="266700" algn="l"/>
              </a:tabLst>
              <a:defRPr/>
            </a:pPr>
            <a:r>
              <a:rPr lang="it-IT" sz="1800" dirty="0">
                <a:solidFill>
                  <a:schemeClr val="bg2"/>
                </a:solidFill>
              </a:rPr>
              <a:t>	 « </a:t>
            </a:r>
            <a:r>
              <a:rPr lang="it-IT" sz="1800" dirty="0" smtClean="0">
                <a:solidFill>
                  <a:schemeClr val="bg2"/>
                </a:solidFill>
              </a:rPr>
              <a:t>Mutamenti </a:t>
            </a:r>
            <a:r>
              <a:rPr lang="it-IT" sz="1800" dirty="0">
                <a:solidFill>
                  <a:schemeClr val="bg2"/>
                </a:solidFill>
              </a:rPr>
              <a:t>strutturali della </a:t>
            </a:r>
            <a:r>
              <a:rPr lang="it-IT" sz="1800" dirty="0" smtClean="0">
                <a:solidFill>
                  <a:schemeClr val="bg2"/>
                </a:solidFill>
              </a:rPr>
              <a:t>regione »</a:t>
            </a: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2</a:t>
            </a:fld>
            <a:endParaRPr lang="it-IT" dirty="0"/>
          </a:p>
        </p:txBody>
      </p:sp>
    </p:spTree>
    <p:extLst>
      <p:ext uri="{BB962C8B-B14F-4D97-AF65-F5344CB8AC3E}">
        <p14:creationId xmlns:p14="http://schemas.microsoft.com/office/powerpoint/2010/main" val="263366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8196"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CasellaDiTesto 4"/>
          <p:cNvSpPr txBox="1">
            <a:spLocks noChangeArrowheads="1"/>
          </p:cNvSpPr>
          <p:nvPr/>
        </p:nvSpPr>
        <p:spPr bwMode="auto">
          <a:xfrm>
            <a:off x="118400" y="685255"/>
            <a:ext cx="3517496" cy="518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200">
                <a:solidFill>
                  <a:schemeClr val="tx1"/>
                </a:solidFill>
                <a:latin typeface="Arial" pitchFamily="34" charset="0"/>
                <a:ea typeface="ＭＳ Ｐゴシック" pitchFamily="34" charset="-128"/>
              </a:defRPr>
            </a:lvl1pPr>
            <a:lvl2pPr>
              <a:defRPr sz="2800">
                <a:solidFill>
                  <a:schemeClr val="tx1"/>
                </a:solidFill>
                <a:latin typeface="Arial" pitchFamily="34" charset="0"/>
                <a:ea typeface="ＭＳ Ｐゴシック" pitchFamily="34" charset="-128"/>
              </a:defRPr>
            </a:lvl2pPr>
            <a:lvl3pPr>
              <a:defRPr sz="2400">
                <a:solidFill>
                  <a:schemeClr val="tx1"/>
                </a:solidFill>
                <a:latin typeface="Arial" pitchFamily="34" charset="0"/>
                <a:ea typeface="ＭＳ Ｐゴシック" pitchFamily="34" charset="-128"/>
              </a:defRPr>
            </a:lvl3pPr>
            <a:lvl4pPr>
              <a:defRPr sz="2000">
                <a:solidFill>
                  <a:schemeClr val="tx1"/>
                </a:solidFill>
                <a:latin typeface="Arial" pitchFamily="34" charset="0"/>
                <a:ea typeface="ＭＳ Ｐゴシック" pitchFamily="34" charset="-128"/>
              </a:defRPr>
            </a:lvl4pPr>
            <a:lvl5pPr>
              <a:defRPr sz="2000">
                <a:solidFill>
                  <a:schemeClr val="tx1"/>
                </a:solidFill>
                <a:latin typeface="Arial" pitchFamily="34" charset="0"/>
                <a:ea typeface="ＭＳ Ｐゴシック" pitchFamily="34" charset="-128"/>
              </a:defRPr>
            </a:lvl5pPr>
            <a:lvl6pPr eaLnBrk="0" hangingPunct="0">
              <a:defRPr sz="2000">
                <a:solidFill>
                  <a:schemeClr val="tx1"/>
                </a:solidFill>
                <a:latin typeface="Arial" pitchFamily="34" charset="0"/>
                <a:ea typeface="ＭＳ Ｐゴシック" pitchFamily="34" charset="-128"/>
              </a:defRPr>
            </a:lvl6pPr>
            <a:lvl7pPr eaLnBrk="0" hangingPunct="0">
              <a:defRPr sz="2000">
                <a:solidFill>
                  <a:schemeClr val="tx1"/>
                </a:solidFill>
                <a:latin typeface="Arial" pitchFamily="34" charset="0"/>
                <a:ea typeface="ＭＳ Ｐゴシック" pitchFamily="34" charset="-128"/>
              </a:defRPr>
            </a:lvl7pPr>
            <a:lvl8pPr eaLnBrk="0" hangingPunct="0">
              <a:defRPr sz="2000">
                <a:solidFill>
                  <a:schemeClr val="tx1"/>
                </a:solidFill>
                <a:latin typeface="Arial" pitchFamily="34" charset="0"/>
                <a:ea typeface="ＭＳ Ｐゴシック" pitchFamily="34" charset="-128"/>
              </a:defRPr>
            </a:lvl8pPr>
            <a:lvl9pPr eaLnBrk="0" hangingPunct="0">
              <a:defRPr sz="2000">
                <a:solidFill>
                  <a:schemeClr val="tx1"/>
                </a:solidFill>
                <a:latin typeface="Arial" pitchFamily="34" charset="0"/>
                <a:ea typeface="ＭＳ Ｐゴシック" pitchFamily="34" charset="-128"/>
              </a:defRPr>
            </a:lvl9pPr>
          </a:lstStyle>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Cultura</a:t>
            </a:r>
            <a:r>
              <a:rPr lang="it-IT" altLang="it-IT" sz="1800" b="1" dirty="0">
                <a:solidFill>
                  <a:schemeClr val="bg2"/>
                </a:solidFill>
              </a:rPr>
              <a:t>, sport e </a:t>
            </a:r>
            <a:r>
              <a:rPr lang="it-IT" altLang="it-IT" sz="1800" b="1" dirty="0" smtClean="0">
                <a:solidFill>
                  <a:schemeClr val="bg2"/>
                </a:solidFill>
              </a:rPr>
              <a:t>ricreazione</a:t>
            </a:r>
            <a:r>
              <a:rPr lang="it-IT" altLang="it-IT" sz="1400" dirty="0" smtClean="0">
                <a:solidFill>
                  <a:schemeClr val="bg2"/>
                </a:solidFill>
              </a:rPr>
              <a:t> il </a:t>
            </a:r>
            <a:r>
              <a:rPr lang="it-IT" altLang="it-IT" sz="1400" b="1" dirty="0" smtClean="0">
                <a:solidFill>
                  <a:schemeClr val="bg2"/>
                </a:solidFill>
              </a:rPr>
              <a:t>65,6% </a:t>
            </a:r>
            <a:r>
              <a:rPr lang="it-IT" altLang="it-IT" sz="1400" dirty="0" smtClean="0">
                <a:solidFill>
                  <a:schemeClr val="bg2"/>
                </a:solidFill>
              </a:rPr>
              <a:t>di</a:t>
            </a:r>
            <a:r>
              <a:rPr lang="it-IT" altLang="it-IT" sz="1400" b="1" dirty="0" smtClean="0">
                <a:solidFill>
                  <a:schemeClr val="bg2"/>
                </a:solidFill>
              </a:rPr>
              <a:t> volontari </a:t>
            </a:r>
            <a:r>
              <a:rPr lang="it-IT" altLang="it-IT" sz="1400" dirty="0" smtClean="0">
                <a:solidFill>
                  <a:schemeClr val="bg2"/>
                </a:solidFill>
              </a:rPr>
              <a:t>e il</a:t>
            </a:r>
            <a:r>
              <a:rPr lang="it-IT" altLang="it-IT" sz="1400" b="1" dirty="0" smtClean="0">
                <a:solidFill>
                  <a:schemeClr val="bg2"/>
                </a:solidFill>
              </a:rPr>
              <a:t> 20% retribuiti  </a:t>
            </a:r>
            <a:r>
              <a:rPr lang="it-IT" altLang="it-IT" sz="1400" dirty="0" smtClean="0">
                <a:solidFill>
                  <a:schemeClr val="bg2"/>
                </a:solidFill>
              </a:rPr>
              <a:t>(65,9% di UL)</a:t>
            </a:r>
          </a:p>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 </a:t>
            </a:r>
            <a:r>
              <a:rPr lang="it-IT" altLang="it-IT" sz="1800" b="1" dirty="0">
                <a:solidFill>
                  <a:schemeClr val="bg2"/>
                </a:solidFill>
              </a:rPr>
              <a:t>Assistenza sociale e </a:t>
            </a:r>
            <a:r>
              <a:rPr lang="it-IT" altLang="it-IT" sz="1800" b="1" dirty="0" smtClean="0">
                <a:solidFill>
                  <a:schemeClr val="bg2"/>
                </a:solidFill>
              </a:rPr>
              <a:t>protezione civile  </a:t>
            </a:r>
            <a:r>
              <a:rPr lang="it-IT" altLang="it-IT" sz="1400" b="1" dirty="0" smtClean="0">
                <a:solidFill>
                  <a:schemeClr val="bg2"/>
                </a:solidFill>
              </a:rPr>
              <a:t> </a:t>
            </a:r>
            <a:r>
              <a:rPr lang="it-IT" altLang="it-IT" sz="1400" b="1" dirty="0">
                <a:solidFill>
                  <a:schemeClr val="bg2"/>
                </a:solidFill>
              </a:rPr>
              <a:t>9,6%</a:t>
            </a:r>
            <a:r>
              <a:rPr lang="it-IT" altLang="it-IT" sz="1400" dirty="0">
                <a:solidFill>
                  <a:schemeClr val="bg2"/>
                </a:solidFill>
              </a:rPr>
              <a:t> </a:t>
            </a:r>
            <a:r>
              <a:rPr lang="it-IT" altLang="it-IT" sz="1400" b="1" dirty="0">
                <a:solidFill>
                  <a:schemeClr val="bg2"/>
                </a:solidFill>
              </a:rPr>
              <a:t>volontar</a:t>
            </a:r>
            <a:r>
              <a:rPr lang="it-IT" altLang="it-IT" sz="1400" dirty="0">
                <a:solidFill>
                  <a:schemeClr val="bg2"/>
                </a:solidFill>
              </a:rPr>
              <a:t>i e </a:t>
            </a:r>
            <a:r>
              <a:rPr lang="it-IT" altLang="it-IT" sz="1400" b="1" dirty="0">
                <a:solidFill>
                  <a:schemeClr val="bg2"/>
                </a:solidFill>
              </a:rPr>
              <a:t>0,5</a:t>
            </a:r>
            <a:r>
              <a:rPr lang="it-IT" altLang="it-IT" sz="1400" dirty="0">
                <a:solidFill>
                  <a:schemeClr val="bg2"/>
                </a:solidFill>
              </a:rPr>
              <a:t>%  </a:t>
            </a:r>
            <a:r>
              <a:rPr lang="it-IT" altLang="it-IT" sz="1400" b="1" dirty="0">
                <a:solidFill>
                  <a:schemeClr val="bg2"/>
                </a:solidFill>
              </a:rPr>
              <a:t>retribuiti</a:t>
            </a:r>
            <a:r>
              <a:rPr lang="it-IT" altLang="it-IT" sz="1400" dirty="0">
                <a:solidFill>
                  <a:schemeClr val="bg2"/>
                </a:solidFill>
              </a:rPr>
              <a:t> (1,7% di UL</a:t>
            </a:r>
            <a:r>
              <a:rPr lang="it-IT" altLang="it-IT" sz="1400" dirty="0" smtClean="0">
                <a:solidFill>
                  <a:schemeClr val="bg2"/>
                </a:solidFill>
              </a:rPr>
              <a:t>)</a:t>
            </a:r>
            <a:endParaRPr lang="it-IT" altLang="it-IT" sz="1400" dirty="0">
              <a:solidFill>
                <a:schemeClr val="bg2"/>
              </a:solidFill>
            </a:endParaRPr>
          </a:p>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rPr>
              <a:t> </a:t>
            </a:r>
            <a:r>
              <a:rPr lang="it-IT" altLang="it-IT" sz="1800" b="1" dirty="0" smtClean="0">
                <a:solidFill>
                  <a:schemeClr val="bg2"/>
                </a:solidFill>
              </a:rPr>
              <a:t>Sanità  </a:t>
            </a:r>
            <a:r>
              <a:rPr lang="it-IT" altLang="it-IT" sz="1400" b="1" dirty="0" smtClean="0">
                <a:solidFill>
                  <a:schemeClr val="bg2"/>
                </a:solidFill>
              </a:rPr>
              <a:t>7,1</a:t>
            </a:r>
            <a:r>
              <a:rPr lang="it-IT" altLang="it-IT" sz="1400" b="1" dirty="0">
                <a:solidFill>
                  <a:schemeClr val="bg2"/>
                </a:solidFill>
              </a:rPr>
              <a:t>% volontari </a:t>
            </a:r>
            <a:r>
              <a:rPr lang="it-IT" altLang="it-IT" sz="1400" dirty="0">
                <a:solidFill>
                  <a:schemeClr val="bg2"/>
                </a:solidFill>
              </a:rPr>
              <a:t>e </a:t>
            </a:r>
            <a:r>
              <a:rPr lang="it-IT" altLang="it-IT" sz="1400" b="1" dirty="0">
                <a:solidFill>
                  <a:schemeClr val="bg2"/>
                </a:solidFill>
              </a:rPr>
              <a:t>31,5%  retribuiti </a:t>
            </a:r>
            <a:r>
              <a:rPr lang="it-IT" altLang="it-IT" sz="1400" dirty="0">
                <a:solidFill>
                  <a:schemeClr val="bg2"/>
                </a:solidFill>
              </a:rPr>
              <a:t>(7,7% di UL)</a:t>
            </a:r>
          </a:p>
          <a:p>
            <a:pPr marL="177800"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Relazioni sindacali  </a:t>
            </a:r>
            <a:r>
              <a:rPr lang="it-IT" altLang="it-IT" sz="1400" b="1" dirty="0" smtClean="0">
                <a:solidFill>
                  <a:schemeClr val="bg2"/>
                </a:solidFill>
              </a:rPr>
              <a:t>4,1</a:t>
            </a:r>
            <a:r>
              <a:rPr lang="it-IT" altLang="it-IT" sz="1400" b="1" dirty="0">
                <a:solidFill>
                  <a:schemeClr val="bg2"/>
                </a:solidFill>
              </a:rPr>
              <a:t>% volontari </a:t>
            </a:r>
            <a:r>
              <a:rPr lang="it-IT" altLang="it-IT" sz="1400" dirty="0">
                <a:solidFill>
                  <a:schemeClr val="bg2"/>
                </a:solidFill>
              </a:rPr>
              <a:t>e </a:t>
            </a:r>
            <a:r>
              <a:rPr lang="it-IT" altLang="it-IT" sz="1400" b="1" dirty="0">
                <a:solidFill>
                  <a:schemeClr val="bg2"/>
                </a:solidFill>
              </a:rPr>
              <a:t>12,3,% </a:t>
            </a:r>
            <a:r>
              <a:rPr lang="it-IT" altLang="it-IT" sz="1400" b="1" dirty="0" smtClean="0">
                <a:solidFill>
                  <a:schemeClr val="bg2"/>
                </a:solidFill>
              </a:rPr>
              <a:t>retribuit</a:t>
            </a:r>
            <a:r>
              <a:rPr lang="it-IT" altLang="it-IT" sz="1400" dirty="0" smtClean="0">
                <a:solidFill>
                  <a:schemeClr val="bg2"/>
                </a:solidFill>
              </a:rPr>
              <a:t>i </a:t>
            </a:r>
            <a:r>
              <a:rPr lang="it-IT" altLang="it-IT" sz="1400" dirty="0">
                <a:solidFill>
                  <a:schemeClr val="bg2"/>
                </a:solidFill>
              </a:rPr>
              <a:t>(3,3% di UL</a:t>
            </a:r>
            <a:r>
              <a:rPr lang="it-IT" altLang="it-IT" sz="1400" dirty="0" smtClean="0">
                <a:solidFill>
                  <a:schemeClr val="bg2"/>
                </a:solidFill>
              </a:rPr>
              <a:t>)</a:t>
            </a:r>
          </a:p>
          <a:p>
            <a:pPr eaLnBrk="1" hangingPunct="1">
              <a:lnSpc>
                <a:spcPct val="115000"/>
              </a:lnSpc>
              <a:spcAft>
                <a:spcPts val="600"/>
              </a:spcAft>
              <a:buClr>
                <a:srgbClr val="CC0000"/>
              </a:buClr>
              <a:tabLst>
                <a:tab pos="266700" algn="l"/>
              </a:tabLst>
              <a:defRPr/>
            </a:pPr>
            <a:endParaRPr lang="it-IT" altLang="it-IT" sz="1400" dirty="0">
              <a:solidFill>
                <a:schemeClr val="bg2"/>
              </a:solidFill>
            </a:endParaRPr>
          </a:p>
          <a:p>
            <a:pPr marL="177800" lvl="1" indent="-177800" eaLnBrk="1" hangingPunct="1">
              <a:lnSpc>
                <a:spcPct val="115000"/>
              </a:lnSpc>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rPr>
              <a:t>Sviluppo economico e coesione </a:t>
            </a:r>
            <a:r>
              <a:rPr lang="it-IT" altLang="it-IT" sz="1400" dirty="0" smtClean="0">
                <a:solidFill>
                  <a:schemeClr val="bg2"/>
                </a:solidFill>
              </a:rPr>
              <a:t>raccoglie il </a:t>
            </a:r>
            <a:r>
              <a:rPr lang="it-IT" altLang="it-IT" sz="1400" b="1" dirty="0" smtClean="0">
                <a:solidFill>
                  <a:schemeClr val="bg2"/>
                </a:solidFill>
              </a:rPr>
              <a:t>18,6%</a:t>
            </a:r>
            <a:r>
              <a:rPr lang="it-IT" altLang="it-IT" sz="1400" dirty="0" smtClean="0">
                <a:solidFill>
                  <a:schemeClr val="bg2"/>
                </a:solidFill>
              </a:rPr>
              <a:t> di occupazione </a:t>
            </a:r>
            <a:r>
              <a:rPr lang="it-IT" altLang="it-IT" sz="1400" b="1" dirty="0" smtClean="0">
                <a:solidFill>
                  <a:schemeClr val="bg2"/>
                </a:solidFill>
              </a:rPr>
              <a:t>retribuita</a:t>
            </a:r>
            <a:r>
              <a:rPr lang="it-IT" altLang="it-IT" sz="1400" dirty="0" smtClean="0">
                <a:solidFill>
                  <a:schemeClr val="bg2"/>
                </a:solidFill>
              </a:rPr>
              <a:t> (</a:t>
            </a:r>
            <a:r>
              <a:rPr lang="it-IT" altLang="it-IT" sz="1400" b="1" dirty="0" smtClean="0">
                <a:solidFill>
                  <a:schemeClr val="bg2"/>
                </a:solidFill>
              </a:rPr>
              <a:t>solo</a:t>
            </a:r>
            <a:r>
              <a:rPr lang="it-IT" altLang="it-IT" sz="1400" dirty="0" smtClean="0">
                <a:solidFill>
                  <a:schemeClr val="bg2"/>
                </a:solidFill>
              </a:rPr>
              <a:t> </a:t>
            </a:r>
            <a:r>
              <a:rPr lang="it-IT" altLang="it-IT" sz="1400" b="1" dirty="0" smtClean="0">
                <a:solidFill>
                  <a:schemeClr val="bg2"/>
                </a:solidFill>
              </a:rPr>
              <a:t>0,9%</a:t>
            </a:r>
            <a:r>
              <a:rPr lang="it-IT" altLang="it-IT" sz="1400" dirty="0" smtClean="0">
                <a:solidFill>
                  <a:schemeClr val="bg2"/>
                </a:solidFill>
              </a:rPr>
              <a:t> di </a:t>
            </a:r>
            <a:r>
              <a:rPr lang="it-IT" altLang="it-IT" sz="1400" b="1" dirty="0" smtClean="0">
                <a:solidFill>
                  <a:schemeClr val="bg2"/>
                </a:solidFill>
              </a:rPr>
              <a:t>volontariato</a:t>
            </a:r>
            <a:r>
              <a:rPr lang="it-IT" altLang="it-IT" sz="1400" dirty="0" smtClean="0">
                <a:solidFill>
                  <a:schemeClr val="bg2"/>
                </a:solidFill>
              </a:rPr>
              <a:t>)</a:t>
            </a:r>
            <a:endParaRPr lang="it-IT" altLang="it-IT" sz="1600" dirty="0">
              <a:solidFill>
                <a:schemeClr val="bg2"/>
              </a:solidFill>
            </a:endParaRPr>
          </a:p>
        </p:txBody>
      </p:sp>
      <p:sp>
        <p:nvSpPr>
          <p:cNvPr id="8206" name="Rettangolo 6"/>
          <p:cNvSpPr>
            <a:spLocks noChangeArrowheads="1"/>
          </p:cNvSpPr>
          <p:nvPr/>
        </p:nvSpPr>
        <p:spPr bwMode="auto">
          <a:xfrm>
            <a:off x="3779912" y="1124744"/>
            <a:ext cx="5184701" cy="4465166"/>
          </a:xfrm>
          <a:prstGeom prst="rect">
            <a:avLst/>
          </a:prstGeom>
          <a:noFill/>
          <a:ln w="31750" algn="ctr">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it-IT" altLang="it-IT">
              <a:solidFill>
                <a:srgbClr val="000000"/>
              </a:solidFill>
            </a:endParaRPr>
          </a:p>
        </p:txBody>
      </p:sp>
      <p:sp>
        <p:nvSpPr>
          <p:cNvPr id="27" name="Rectangle 14"/>
          <p:cNvSpPr>
            <a:spLocks noChangeArrowheads="1"/>
          </p:cNvSpPr>
          <p:nvPr/>
        </p:nvSpPr>
        <p:spPr bwMode="auto">
          <a:xfrm>
            <a:off x="107950" y="44450"/>
            <a:ext cx="8075613" cy="5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Non Profit:  Occupazione delle UL per settori</a:t>
            </a:r>
            <a:endParaRPr lang="it-IT" sz="2200" b="1" dirty="0">
              <a:solidFill>
                <a:srgbClr val="CC0000"/>
              </a:solidFill>
              <a:latin typeface="+mj-lt"/>
              <a:ea typeface="ＭＳ Ｐゴシック" charset="0"/>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20</a:t>
            </a:fld>
            <a:endParaRPr lang="it-IT" dirty="0"/>
          </a:p>
        </p:txBody>
      </p:sp>
      <p:graphicFrame>
        <p:nvGraphicFramePr>
          <p:cNvPr id="17" name="Grafico 16"/>
          <p:cNvGraphicFramePr>
            <a:graphicFrameLocks/>
          </p:cNvGraphicFramePr>
          <p:nvPr>
            <p:extLst>
              <p:ext uri="{D42A27DB-BD31-4B8C-83A1-F6EECF244321}">
                <p14:modId xmlns:p14="http://schemas.microsoft.com/office/powerpoint/2010/main" val="3368174190"/>
              </p:ext>
            </p:extLst>
          </p:nvPr>
        </p:nvGraphicFramePr>
        <p:xfrm>
          <a:off x="3779912" y="1175071"/>
          <a:ext cx="5184701" cy="441483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18989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smtClean="0">
              <a:solidFill>
                <a:srgbClr val="000000"/>
              </a:solidFill>
              <a:latin typeface="Arial" charset="0"/>
            </a:endParaRPr>
          </a:p>
        </p:txBody>
      </p:sp>
      <p:sp>
        <p:nvSpPr>
          <p:cNvPr id="14" name="Text Box 6"/>
          <p:cNvSpPr txBox="1">
            <a:spLocks noChangeArrowheads="1"/>
          </p:cNvSpPr>
          <p:nvPr/>
        </p:nvSpPr>
        <p:spPr bwMode="auto">
          <a:xfrm>
            <a:off x="6011863" y="5826125"/>
            <a:ext cx="2952750"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a:p>
            <a:pPr>
              <a:spcBef>
                <a:spcPct val="50000"/>
              </a:spcBef>
              <a:defRPr/>
            </a:pPr>
            <a:endParaRPr lang="it-IT" sz="1600" kern="600" dirty="0">
              <a:solidFill>
                <a:srgbClr val="CA0A20"/>
              </a:solidFill>
              <a:latin typeface="Courier New" charset="0"/>
              <a:ea typeface="ＭＳ Ｐゴシック" charset="0"/>
            </a:endParaRPr>
          </a:p>
        </p:txBody>
      </p:sp>
      <p:pic>
        <p:nvPicPr>
          <p:cNvPr id="12292"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4"/>
          <p:cNvSpPr>
            <a:spLocks noChangeArrowheads="1"/>
          </p:cNvSpPr>
          <p:nvPr/>
        </p:nvSpPr>
        <p:spPr bwMode="auto">
          <a:xfrm>
            <a:off x="179388" y="188913"/>
            <a:ext cx="7643812" cy="575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ea typeface="ＭＳ Ｐゴシック" charset="0"/>
              </a:rPr>
              <a:t>Non </a:t>
            </a:r>
            <a:r>
              <a:rPr lang="it-IT" sz="2200" b="1" dirty="0" smtClean="0">
                <a:solidFill>
                  <a:srgbClr val="CC0000"/>
                </a:solidFill>
                <a:ea typeface="ＭＳ Ｐゴシック" charset="0"/>
              </a:rPr>
              <a:t>Profit:</a:t>
            </a:r>
            <a:r>
              <a:rPr lang="it-IT" sz="2200" b="1" dirty="0" smtClean="0">
                <a:solidFill>
                  <a:srgbClr val="CC0000"/>
                </a:solidFill>
                <a:latin typeface="Arial"/>
                <a:ea typeface="ＭＳ Ｐゴシック" charset="0"/>
              </a:rPr>
              <a:t> </a:t>
            </a:r>
          </a:p>
          <a:p>
            <a:pPr marL="266700" indent="-266700" eaLnBrk="1" hangingPunct="1">
              <a:tabLst>
                <a:tab pos="266700" algn="l"/>
              </a:tabLst>
              <a:defRPr/>
            </a:pPr>
            <a:r>
              <a:rPr lang="it-IT" sz="2200" b="1" dirty="0" smtClean="0">
                <a:solidFill>
                  <a:srgbClr val="CC0000"/>
                </a:solidFill>
                <a:latin typeface="Arial"/>
                <a:ea typeface="ＭＳ Ｐゴシック" charset="0"/>
              </a:rPr>
              <a:t>Dinamica occupazionale nell’intervallo intercensuario</a:t>
            </a:r>
            <a:endParaRPr lang="it-IT" sz="2200" b="1" dirty="0">
              <a:solidFill>
                <a:srgbClr val="CC0000"/>
              </a:solidFill>
              <a:latin typeface="Arial"/>
              <a:ea typeface="ＭＳ Ｐゴシック" charset="0"/>
            </a:endParaRPr>
          </a:p>
        </p:txBody>
      </p:sp>
      <p:sp>
        <p:nvSpPr>
          <p:cNvPr id="12294" name="CasellaDiTesto 18"/>
          <p:cNvSpPr txBox="1">
            <a:spLocks noChangeArrowheads="1"/>
          </p:cNvSpPr>
          <p:nvPr/>
        </p:nvSpPr>
        <p:spPr bwMode="auto">
          <a:xfrm>
            <a:off x="6276525" y="908050"/>
            <a:ext cx="2688088" cy="4464299"/>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177800" indent="-177800" eaLnBrk="1" hangingPunct="1">
              <a:lnSpc>
                <a:spcPct val="115000"/>
              </a:lnSpc>
              <a:spcBef>
                <a:spcPct val="0"/>
              </a:spcBef>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latin typeface="Arial" pitchFamily="34" charset="0"/>
              </a:rPr>
              <a:t>Filantropia</a:t>
            </a:r>
            <a:r>
              <a:rPr lang="it-IT" altLang="it-IT" sz="1800" dirty="0" smtClean="0">
                <a:solidFill>
                  <a:schemeClr val="bg2"/>
                </a:solidFill>
                <a:latin typeface="Arial" pitchFamily="34" charset="0"/>
              </a:rPr>
              <a:t> e </a:t>
            </a:r>
            <a:r>
              <a:rPr lang="it-IT" altLang="it-IT" sz="1800" b="1" dirty="0" smtClean="0">
                <a:solidFill>
                  <a:schemeClr val="bg2"/>
                </a:solidFill>
                <a:latin typeface="Arial" pitchFamily="34" charset="0"/>
              </a:rPr>
              <a:t>Ambiente i più dinamici </a:t>
            </a:r>
            <a:r>
              <a:rPr lang="it-IT" altLang="it-IT" sz="1800" dirty="0" smtClean="0">
                <a:solidFill>
                  <a:schemeClr val="bg2"/>
                </a:solidFill>
                <a:latin typeface="Arial" pitchFamily="34" charset="0"/>
              </a:rPr>
              <a:t>(con tassi anche a tre cifre) sia </a:t>
            </a:r>
            <a:r>
              <a:rPr lang="it-IT" altLang="it-IT" sz="1800" dirty="0">
                <a:solidFill>
                  <a:schemeClr val="bg2"/>
                </a:solidFill>
                <a:latin typeface="Arial" pitchFamily="34" charset="0"/>
              </a:rPr>
              <a:t>per il </a:t>
            </a:r>
            <a:r>
              <a:rPr lang="it-IT" altLang="it-IT" sz="1800" dirty="0" smtClean="0">
                <a:solidFill>
                  <a:schemeClr val="bg2"/>
                </a:solidFill>
                <a:latin typeface="Arial" pitchFamily="34" charset="0"/>
              </a:rPr>
              <a:t>lavoro retribuito </a:t>
            </a:r>
            <a:r>
              <a:rPr lang="it-IT" altLang="it-IT" sz="1800" dirty="0">
                <a:solidFill>
                  <a:schemeClr val="bg2"/>
                </a:solidFill>
                <a:latin typeface="Arial" pitchFamily="34" charset="0"/>
              </a:rPr>
              <a:t>sia per il </a:t>
            </a:r>
            <a:r>
              <a:rPr lang="it-IT" altLang="it-IT" sz="1800" dirty="0" smtClean="0">
                <a:solidFill>
                  <a:schemeClr val="bg2"/>
                </a:solidFill>
                <a:latin typeface="Arial" pitchFamily="34" charset="0"/>
              </a:rPr>
              <a:t>volontariato</a:t>
            </a:r>
          </a:p>
          <a:p>
            <a:pPr marL="177800" indent="-177800" eaLnBrk="1" hangingPunct="1">
              <a:lnSpc>
                <a:spcPct val="115000"/>
              </a:lnSpc>
              <a:spcBef>
                <a:spcPct val="0"/>
              </a:spcBef>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latin typeface="Arial" pitchFamily="34" charset="0"/>
              </a:rPr>
              <a:t>Cultura, Sviluppo e Sanità dinamici </a:t>
            </a:r>
            <a:r>
              <a:rPr lang="it-IT" altLang="it-IT" sz="1800" dirty="0" smtClean="0">
                <a:solidFill>
                  <a:schemeClr val="bg2"/>
                </a:solidFill>
                <a:latin typeface="Arial" pitchFamily="34" charset="0"/>
              </a:rPr>
              <a:t>per il lavoro </a:t>
            </a:r>
            <a:r>
              <a:rPr lang="it-IT" altLang="it-IT" sz="1800" b="1" dirty="0" smtClean="0">
                <a:solidFill>
                  <a:schemeClr val="bg2"/>
                </a:solidFill>
                <a:latin typeface="Arial" pitchFamily="34" charset="0"/>
              </a:rPr>
              <a:t>retribuito</a:t>
            </a:r>
          </a:p>
          <a:p>
            <a:pPr marL="177800" indent="-177800" eaLnBrk="1" hangingPunct="1">
              <a:lnSpc>
                <a:spcPct val="115000"/>
              </a:lnSpc>
              <a:spcBef>
                <a:spcPct val="0"/>
              </a:spcBef>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latin typeface="Arial" pitchFamily="34" charset="0"/>
              </a:rPr>
              <a:t>Istruzione: cresce</a:t>
            </a:r>
            <a:r>
              <a:rPr lang="it-IT" altLang="it-IT" sz="1800" dirty="0" smtClean="0">
                <a:solidFill>
                  <a:schemeClr val="bg2"/>
                </a:solidFill>
                <a:latin typeface="Arial" pitchFamily="34" charset="0"/>
              </a:rPr>
              <a:t> il </a:t>
            </a:r>
            <a:r>
              <a:rPr lang="it-IT" altLang="it-IT" sz="1800" b="1" dirty="0" smtClean="0">
                <a:solidFill>
                  <a:schemeClr val="bg2"/>
                </a:solidFill>
                <a:latin typeface="Arial" pitchFamily="34" charset="0"/>
              </a:rPr>
              <a:t>volontariato</a:t>
            </a:r>
          </a:p>
          <a:p>
            <a:pPr marL="177800" indent="-177800" eaLnBrk="1" hangingPunct="1">
              <a:lnSpc>
                <a:spcPct val="115000"/>
              </a:lnSpc>
              <a:spcBef>
                <a:spcPct val="0"/>
              </a:spcBef>
              <a:spcAft>
                <a:spcPts val="600"/>
              </a:spcAft>
              <a:buClr>
                <a:srgbClr val="CC0000"/>
              </a:buClr>
              <a:buFont typeface="Wingdings" panose="05000000000000000000" pitchFamily="2" charset="2"/>
              <a:buChar char="ü"/>
              <a:tabLst>
                <a:tab pos="266700" algn="l"/>
              </a:tabLst>
              <a:defRPr/>
            </a:pPr>
            <a:r>
              <a:rPr lang="it-IT" altLang="it-IT" sz="1800" b="1" dirty="0" smtClean="0">
                <a:solidFill>
                  <a:schemeClr val="bg2"/>
                </a:solidFill>
                <a:latin typeface="Arial" pitchFamily="34" charset="0"/>
              </a:rPr>
              <a:t>Altre </a:t>
            </a:r>
            <a:r>
              <a:rPr lang="it-IT" altLang="it-IT" sz="1800" b="1" dirty="0">
                <a:solidFill>
                  <a:schemeClr val="bg2"/>
                </a:solidFill>
                <a:latin typeface="Arial" pitchFamily="34" charset="0"/>
              </a:rPr>
              <a:t>attività</a:t>
            </a:r>
            <a:r>
              <a:rPr lang="it-IT" altLang="it-IT" sz="1800" dirty="0">
                <a:solidFill>
                  <a:schemeClr val="bg2"/>
                </a:solidFill>
                <a:latin typeface="Arial" pitchFamily="34" charset="0"/>
              </a:rPr>
              <a:t> </a:t>
            </a:r>
            <a:r>
              <a:rPr lang="it-IT" altLang="it-IT" sz="1800" dirty="0" smtClean="0">
                <a:solidFill>
                  <a:schemeClr val="bg2"/>
                </a:solidFill>
                <a:latin typeface="Arial" pitchFamily="34" charset="0"/>
              </a:rPr>
              <a:t>si ridimensionano</a:t>
            </a:r>
          </a:p>
        </p:txBody>
      </p:sp>
      <p:sp>
        <p:nvSpPr>
          <p:cNvPr id="12297" name="CasellaDiTesto 18"/>
          <p:cNvSpPr txBox="1">
            <a:spLocks noChangeArrowheads="1"/>
          </p:cNvSpPr>
          <p:nvPr/>
        </p:nvSpPr>
        <p:spPr bwMode="auto">
          <a:xfrm>
            <a:off x="179388" y="5007634"/>
            <a:ext cx="6121400" cy="729430"/>
          </a:xfrm>
          <a:prstGeom prst="rect">
            <a:avLst/>
          </a:prstGeom>
          <a:noFill/>
          <a:ln w="12700">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har char="•"/>
              <a:defRPr sz="3200">
                <a:solidFill>
                  <a:schemeClr val="tx1"/>
                </a:solidFill>
                <a:latin typeface="Arial" charset="0"/>
                <a:ea typeface="ＭＳ Ｐゴシック" pitchFamily="34" charset="-128"/>
              </a:defRPr>
            </a:lvl1pPr>
            <a:lvl2pPr marL="742950" indent="-285750">
              <a:spcBef>
                <a:spcPct val="20000"/>
              </a:spcBef>
              <a:buChar char="–"/>
              <a:defRPr sz="2800">
                <a:solidFill>
                  <a:schemeClr val="tx1"/>
                </a:solidFill>
                <a:latin typeface="Arial" charset="0"/>
                <a:ea typeface="ＭＳ Ｐゴシック" pitchFamily="34" charset="-128"/>
              </a:defRPr>
            </a:lvl2pPr>
            <a:lvl3pPr marL="1143000" indent="-228600">
              <a:spcBef>
                <a:spcPct val="20000"/>
              </a:spcBef>
              <a:buChar char="•"/>
              <a:defRPr sz="2400">
                <a:solidFill>
                  <a:schemeClr val="tx1"/>
                </a:solidFill>
                <a:latin typeface="Arial" charset="0"/>
                <a:ea typeface="ＭＳ Ｐゴシック" pitchFamily="34" charset="-128"/>
              </a:defRPr>
            </a:lvl3pPr>
            <a:lvl4pPr marL="1600200" indent="-228600">
              <a:spcBef>
                <a:spcPct val="20000"/>
              </a:spcBef>
              <a:buChar char="–"/>
              <a:defRPr sz="2000">
                <a:solidFill>
                  <a:schemeClr val="tx1"/>
                </a:solidFill>
                <a:latin typeface="Arial" charset="0"/>
                <a:ea typeface="ＭＳ Ｐゴシック" pitchFamily="34" charset="-128"/>
              </a:defRPr>
            </a:lvl4pPr>
            <a:lvl5pPr marL="2057400" indent="-22860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177800" indent="-177800" eaLnBrk="1" hangingPunct="1">
              <a:lnSpc>
                <a:spcPct val="115000"/>
              </a:lnSpc>
              <a:spcBef>
                <a:spcPct val="0"/>
              </a:spcBef>
              <a:spcAft>
                <a:spcPts val="600"/>
              </a:spcAft>
              <a:buClr>
                <a:srgbClr val="CC0000"/>
              </a:buClr>
              <a:buFont typeface="Wingdings" panose="05000000000000000000" pitchFamily="2" charset="2"/>
              <a:buChar char="ü"/>
              <a:tabLst>
                <a:tab pos="266700" algn="l"/>
              </a:tabLst>
              <a:defRPr/>
            </a:pPr>
            <a:r>
              <a:rPr lang="it-IT" altLang="it-IT" sz="1800" dirty="0" smtClean="0">
                <a:solidFill>
                  <a:schemeClr val="bg2"/>
                </a:solidFill>
                <a:latin typeface="Arial" pitchFamily="34" charset="0"/>
              </a:rPr>
              <a:t>Tutti gli </a:t>
            </a:r>
            <a:r>
              <a:rPr lang="it-IT" altLang="it-IT" sz="1800" dirty="0">
                <a:solidFill>
                  <a:schemeClr val="bg2"/>
                </a:solidFill>
                <a:latin typeface="Arial" pitchFamily="34" charset="0"/>
              </a:rPr>
              <a:t>altri </a:t>
            </a:r>
            <a:r>
              <a:rPr lang="it-IT" altLang="it-IT" sz="1800" dirty="0" smtClean="0">
                <a:solidFill>
                  <a:schemeClr val="bg2"/>
                </a:solidFill>
                <a:latin typeface="Arial" pitchFamily="34" charset="0"/>
              </a:rPr>
              <a:t>positivi </a:t>
            </a:r>
            <a:r>
              <a:rPr lang="it-IT" altLang="it-IT" sz="1800" dirty="0">
                <a:solidFill>
                  <a:schemeClr val="bg2"/>
                </a:solidFill>
                <a:latin typeface="Arial" pitchFamily="34" charset="0"/>
              </a:rPr>
              <a:t>in entrambe le componenti </a:t>
            </a:r>
            <a:r>
              <a:rPr lang="it-IT" altLang="it-IT" sz="1800" dirty="0" smtClean="0">
                <a:solidFill>
                  <a:schemeClr val="bg2"/>
                </a:solidFill>
                <a:latin typeface="Arial" pitchFamily="34" charset="0"/>
              </a:rPr>
              <a:t>ma meno dinamici</a:t>
            </a:r>
            <a:endParaRPr lang="it-IT" altLang="it-IT" sz="1800" dirty="0">
              <a:solidFill>
                <a:schemeClr val="bg2"/>
              </a:solidFill>
              <a:latin typeface="Arial" pitchFamily="34" charset="0"/>
            </a:endParaRPr>
          </a:p>
        </p:txBody>
      </p:sp>
      <p:sp>
        <p:nvSpPr>
          <p:cNvPr id="2" name="Segnaposto numero diapositiva 1"/>
          <p:cNvSpPr>
            <a:spLocks noGrp="1"/>
          </p:cNvSpPr>
          <p:nvPr>
            <p:ph type="sldNum" sz="quarter" idx="12"/>
          </p:nvPr>
        </p:nvSpPr>
        <p:spPr/>
        <p:txBody>
          <a:bodyPr/>
          <a:lstStyle/>
          <a:p>
            <a:pPr>
              <a:defRPr/>
            </a:pPr>
            <a:fld id="{A3F01534-9B2F-4E9A-9968-5BAED6FCEF4A}" type="slidenum">
              <a:rPr lang="it-IT" smtClean="0">
                <a:solidFill>
                  <a:srgbClr val="000000"/>
                </a:solidFill>
              </a:rPr>
              <a:pPr>
                <a:defRPr/>
              </a:pPr>
              <a:t>21</a:t>
            </a:fld>
            <a:endParaRPr lang="it-IT">
              <a:solidFill>
                <a:srgbClr val="000000"/>
              </a:solidFill>
            </a:endParaRPr>
          </a:p>
        </p:txBody>
      </p:sp>
      <p:graphicFrame>
        <p:nvGraphicFramePr>
          <p:cNvPr id="12" name="Grafico 11"/>
          <p:cNvGraphicFramePr>
            <a:graphicFrameLocks/>
          </p:cNvGraphicFramePr>
          <p:nvPr>
            <p:extLst>
              <p:ext uri="{D42A27DB-BD31-4B8C-83A1-F6EECF244321}">
                <p14:modId xmlns:p14="http://schemas.microsoft.com/office/powerpoint/2010/main" val="4045000903"/>
              </p:ext>
            </p:extLst>
          </p:nvPr>
        </p:nvGraphicFramePr>
        <p:xfrm>
          <a:off x="0" y="908050"/>
          <a:ext cx="6097137" cy="396111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3917679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Istituzioni pubbliche e risorse umane impiegate</a:t>
            </a:r>
          </a:p>
        </p:txBody>
      </p:sp>
      <p:sp>
        <p:nvSpPr>
          <p:cNvPr id="3075" name="Rectangle 14"/>
          <p:cNvSpPr>
            <a:spLocks noChangeArrowheads="1"/>
          </p:cNvSpPr>
          <p:nvPr/>
        </p:nvSpPr>
        <p:spPr bwMode="auto">
          <a:xfrm>
            <a:off x="680196" y="4365104"/>
            <a:ext cx="7708228" cy="1440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buClr>
                <a:srgbClr val="CC0000"/>
              </a:buClr>
              <a:tabLst>
                <a:tab pos="266700" algn="l"/>
              </a:tabLst>
              <a:defRPr/>
            </a:pPr>
            <a:endParaRPr lang="it-IT" sz="12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8" name="CasellaDiTesto 7"/>
          <p:cNvSpPr txBox="1"/>
          <p:nvPr/>
        </p:nvSpPr>
        <p:spPr>
          <a:xfrm>
            <a:off x="683568" y="1340768"/>
            <a:ext cx="3492389" cy="461665"/>
          </a:xfrm>
          <a:prstGeom prst="rect">
            <a:avLst/>
          </a:prstGeom>
          <a:noFill/>
        </p:spPr>
        <p:txBody>
          <a:bodyPr wrap="square" rtlCol="0">
            <a:spAutoFit/>
          </a:bodyPr>
          <a:lstStyle/>
          <a:p>
            <a:endParaRPr lang="it-IT" dirty="0"/>
          </a:p>
        </p:txBody>
      </p:sp>
      <p:graphicFrame>
        <p:nvGraphicFramePr>
          <p:cNvPr id="17" name="Grafico 16"/>
          <p:cNvGraphicFramePr>
            <a:graphicFrameLocks/>
          </p:cNvGraphicFramePr>
          <p:nvPr>
            <p:extLst>
              <p:ext uri="{D42A27DB-BD31-4B8C-83A1-F6EECF244321}">
                <p14:modId xmlns:p14="http://schemas.microsoft.com/office/powerpoint/2010/main" val="3113747144"/>
              </p:ext>
            </p:extLst>
          </p:nvPr>
        </p:nvGraphicFramePr>
        <p:xfrm>
          <a:off x="655863" y="980728"/>
          <a:ext cx="7560840" cy="2016224"/>
        </p:xfrm>
        <a:graphic>
          <a:graphicData uri="http://schemas.openxmlformats.org/drawingml/2006/chart">
            <c:chart xmlns:c="http://schemas.openxmlformats.org/drawingml/2006/chart" xmlns:r="http://schemas.openxmlformats.org/officeDocument/2006/relationships" r:id="rId4"/>
          </a:graphicData>
        </a:graphic>
      </p:graphicFrame>
      <p:sp>
        <p:nvSpPr>
          <p:cNvPr id="11" name="Rectangle 14"/>
          <p:cNvSpPr>
            <a:spLocks noChangeArrowheads="1"/>
          </p:cNvSpPr>
          <p:nvPr/>
        </p:nvSpPr>
        <p:spPr bwMode="auto">
          <a:xfrm>
            <a:off x="323528" y="3068960"/>
            <a:ext cx="4464496" cy="2736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lnSpc>
                <a:spcPct val="115000"/>
              </a:lnSpc>
              <a:buClr>
                <a:srgbClr val="CC0000"/>
              </a:buClr>
              <a:tabLst>
                <a:tab pos="266700" algn="l"/>
              </a:tabLst>
              <a:defRPr/>
            </a:pPr>
            <a:r>
              <a:rPr lang="it-IT" sz="1400" b="1" dirty="0" smtClean="0">
                <a:solidFill>
                  <a:schemeClr val="bg2"/>
                </a:solidFill>
              </a:rPr>
              <a:t>In Umbria:</a:t>
            </a:r>
            <a:endParaRPr lang="it-IT" sz="1400" b="1" dirty="0" smtClean="0">
              <a:solidFill>
                <a:schemeClr val="bg2"/>
              </a:solidFill>
              <a:latin typeface="Arial" pitchFamily="34" charset="0"/>
              <a:ea typeface="ＭＳ Ｐゴシック" pitchFamily="34" charset="-128"/>
            </a:endParaRPr>
          </a:p>
          <a:p>
            <a:pPr marL="342900" indent="-342900" algn="just" eaLnBrk="1" hangingPunct="1">
              <a:lnSpc>
                <a:spcPct val="115000"/>
              </a:lnSpc>
              <a:buClr>
                <a:srgbClr val="CC0000"/>
              </a:buClr>
              <a:buFont typeface="Wingdings" pitchFamily="2" charset="2"/>
              <a:buChar char="ü"/>
              <a:tabLst>
                <a:tab pos="266700" algn="l"/>
              </a:tabLst>
              <a:defRPr/>
            </a:pPr>
            <a:r>
              <a:rPr lang="it-IT" sz="1400" b="1" dirty="0" smtClean="0">
                <a:solidFill>
                  <a:srgbClr val="CC0000"/>
                </a:solidFill>
                <a:latin typeface="Arial" pitchFamily="34" charset="0"/>
                <a:ea typeface="ＭＳ Ｐゴシック" pitchFamily="34" charset="-128"/>
              </a:rPr>
              <a:t>166 IP </a:t>
            </a:r>
            <a:r>
              <a:rPr lang="it-IT" sz="1400" dirty="0" smtClean="0">
                <a:solidFill>
                  <a:schemeClr val="bg2"/>
                </a:solidFill>
              </a:rPr>
              <a:t>censite (1,4% delle IP in Italia)</a:t>
            </a:r>
          </a:p>
          <a:p>
            <a:pPr marL="342900" indent="-342900" algn="just" eaLnBrk="1" hangingPunct="1">
              <a:lnSpc>
                <a:spcPct val="115000"/>
              </a:lnSpc>
              <a:buClr>
                <a:srgbClr val="CC0000"/>
              </a:buClr>
              <a:buFont typeface="Wingdings" pitchFamily="2" charset="2"/>
              <a:buChar char="ü"/>
              <a:tabLst>
                <a:tab pos="266700" algn="l"/>
              </a:tabLst>
              <a:defRPr/>
            </a:pPr>
            <a:r>
              <a:rPr lang="it-IT" sz="1400" dirty="0" smtClean="0">
                <a:solidFill>
                  <a:schemeClr val="bg2"/>
                </a:solidFill>
              </a:rPr>
              <a:t>Oltre la metà sono </a:t>
            </a:r>
            <a:r>
              <a:rPr lang="it-IT" sz="1400" b="1" dirty="0" smtClean="0">
                <a:solidFill>
                  <a:schemeClr val="bg2"/>
                </a:solidFill>
              </a:rPr>
              <a:t>Comuni (</a:t>
            </a:r>
            <a:r>
              <a:rPr lang="it-IT" sz="1400" b="1" dirty="0" smtClean="0">
                <a:solidFill>
                  <a:srgbClr val="CC0000"/>
                </a:solidFill>
              </a:rPr>
              <a:t>55,4%</a:t>
            </a:r>
            <a:r>
              <a:rPr lang="it-IT" sz="1400" b="1" dirty="0" smtClean="0">
                <a:solidFill>
                  <a:schemeClr val="bg2"/>
                </a:solidFill>
              </a:rPr>
              <a:t>)</a:t>
            </a:r>
          </a:p>
          <a:p>
            <a:pPr marL="342900" indent="-342900" algn="just" eaLnBrk="1" hangingPunct="1">
              <a:lnSpc>
                <a:spcPct val="115000"/>
              </a:lnSpc>
              <a:buClr>
                <a:srgbClr val="CC0000"/>
              </a:buClr>
              <a:buFont typeface="Wingdings" pitchFamily="2" charset="2"/>
              <a:buChar char="ü"/>
              <a:tabLst>
                <a:tab pos="266700" algn="l"/>
              </a:tabLst>
              <a:defRPr/>
            </a:pPr>
            <a:r>
              <a:rPr lang="it-IT" sz="1400" dirty="0" smtClean="0">
                <a:solidFill>
                  <a:schemeClr val="bg2"/>
                </a:solidFill>
              </a:rPr>
              <a:t>Circa </a:t>
            </a:r>
            <a:r>
              <a:rPr lang="it-IT" sz="1400" b="1" dirty="0" smtClean="0">
                <a:solidFill>
                  <a:schemeClr val="bg2"/>
                </a:solidFill>
              </a:rPr>
              <a:t>un terzo </a:t>
            </a:r>
            <a:r>
              <a:rPr lang="it-IT" sz="1400" dirty="0" smtClean="0">
                <a:solidFill>
                  <a:schemeClr val="bg2"/>
                </a:solidFill>
              </a:rPr>
              <a:t>sono</a:t>
            </a:r>
            <a:r>
              <a:rPr lang="it-IT" sz="1400" b="1" dirty="0" smtClean="0">
                <a:solidFill>
                  <a:schemeClr val="bg2"/>
                </a:solidFill>
              </a:rPr>
              <a:t> Altri </a:t>
            </a:r>
            <a:r>
              <a:rPr lang="it-IT" sz="1400" b="1" dirty="0">
                <a:solidFill>
                  <a:schemeClr val="bg2"/>
                </a:solidFill>
              </a:rPr>
              <a:t>Enti pubblici non </a:t>
            </a:r>
            <a:r>
              <a:rPr lang="it-IT" sz="1400" b="1" dirty="0" smtClean="0">
                <a:solidFill>
                  <a:schemeClr val="bg2"/>
                </a:solidFill>
              </a:rPr>
              <a:t>economici (</a:t>
            </a:r>
            <a:r>
              <a:rPr lang="it-IT" sz="1400" b="1" dirty="0" smtClean="0">
                <a:solidFill>
                  <a:srgbClr val="CC0000"/>
                </a:solidFill>
              </a:rPr>
              <a:t>21,7%</a:t>
            </a:r>
            <a:r>
              <a:rPr lang="it-IT" sz="1400" b="1" dirty="0" smtClean="0">
                <a:solidFill>
                  <a:schemeClr val="bg2"/>
                </a:solidFill>
              </a:rPr>
              <a:t> Ordini e collegi professionali)</a:t>
            </a:r>
            <a:endParaRPr lang="it-IT" sz="1400" b="1" dirty="0">
              <a:solidFill>
                <a:schemeClr val="bg2"/>
              </a:solidFill>
            </a:endParaRPr>
          </a:p>
          <a:p>
            <a:pPr algn="just" eaLnBrk="1" hangingPunct="1">
              <a:lnSpc>
                <a:spcPct val="115000"/>
              </a:lnSpc>
              <a:buClr>
                <a:srgbClr val="CC0000"/>
              </a:buClr>
              <a:tabLst>
                <a:tab pos="266700" algn="l"/>
              </a:tabLst>
              <a:defRPr/>
            </a:pPr>
            <a:r>
              <a:rPr lang="it-IT" sz="1400" b="1" dirty="0" smtClean="0">
                <a:solidFill>
                  <a:schemeClr val="bg2"/>
                </a:solidFill>
                <a:latin typeface="Arial" pitchFamily="34" charset="0"/>
                <a:ea typeface="ＭＳ Ｐゴシック" pitchFamily="34" charset="-128"/>
              </a:rPr>
              <a:t>Rispetto al 2001:</a:t>
            </a:r>
          </a:p>
          <a:p>
            <a:pPr marL="285750" indent="-285750" algn="just" eaLnBrk="1" hangingPunct="1">
              <a:lnSpc>
                <a:spcPct val="115000"/>
              </a:lnSpc>
              <a:buClr>
                <a:srgbClr val="CC0000"/>
              </a:buClr>
              <a:buFont typeface="Wingdings" panose="05000000000000000000" pitchFamily="2" charset="2"/>
              <a:buChar char="ü"/>
              <a:tabLst>
                <a:tab pos="266700" algn="l"/>
              </a:tabLst>
              <a:defRPr/>
            </a:pPr>
            <a:r>
              <a:rPr lang="it-IT" sz="1400" b="1" dirty="0" smtClean="0">
                <a:solidFill>
                  <a:srgbClr val="CC0000"/>
                </a:solidFill>
                <a:latin typeface="Arial" pitchFamily="34" charset="0"/>
                <a:ea typeface="ＭＳ Ｐゴシック" pitchFamily="34" charset="-128"/>
              </a:rPr>
              <a:t>-25% </a:t>
            </a:r>
            <a:r>
              <a:rPr lang="it-IT" sz="1400" dirty="0" smtClean="0">
                <a:solidFill>
                  <a:schemeClr val="bg2"/>
                </a:solidFill>
                <a:latin typeface="Arial" pitchFamily="34" charset="0"/>
                <a:ea typeface="ＭＳ Ｐゴシック" pitchFamily="34" charset="-128"/>
              </a:rPr>
              <a:t>delle</a:t>
            </a:r>
            <a:r>
              <a:rPr lang="it-IT" sz="1400" b="1" dirty="0" smtClean="0">
                <a:solidFill>
                  <a:schemeClr val="bg2"/>
                </a:solidFill>
                <a:latin typeface="Arial" pitchFamily="34" charset="0"/>
                <a:ea typeface="ＭＳ Ｐゴシック" pitchFamily="34" charset="-128"/>
              </a:rPr>
              <a:t> IP</a:t>
            </a:r>
          </a:p>
          <a:p>
            <a:pPr marL="285750" indent="-285750" algn="just" eaLnBrk="1" hangingPunct="1">
              <a:lnSpc>
                <a:spcPct val="115000"/>
              </a:lnSpc>
              <a:buClr>
                <a:srgbClr val="CC0000"/>
              </a:buClr>
              <a:buFont typeface="Wingdings" panose="05000000000000000000" pitchFamily="2" charset="2"/>
              <a:buChar char="ü"/>
              <a:tabLst>
                <a:tab pos="266700" algn="l"/>
              </a:tabLst>
              <a:defRPr/>
            </a:pPr>
            <a:r>
              <a:rPr lang="it-IT" sz="1400" b="1" dirty="0" smtClean="0">
                <a:solidFill>
                  <a:srgbClr val="CC0000"/>
                </a:solidFill>
              </a:rPr>
              <a:t>-2,4% </a:t>
            </a:r>
            <a:r>
              <a:rPr lang="it-IT" sz="1400" dirty="0" smtClean="0">
                <a:solidFill>
                  <a:schemeClr val="bg2"/>
                </a:solidFill>
              </a:rPr>
              <a:t>delle</a:t>
            </a:r>
            <a:r>
              <a:rPr lang="it-IT" sz="1400" b="1" dirty="0" smtClean="0">
                <a:solidFill>
                  <a:schemeClr val="bg2"/>
                </a:solidFill>
              </a:rPr>
              <a:t> UL </a:t>
            </a:r>
            <a:r>
              <a:rPr lang="it-IT" sz="1400" dirty="0" smtClean="0">
                <a:solidFill>
                  <a:schemeClr val="bg2"/>
                </a:solidFill>
              </a:rPr>
              <a:t>delle IP</a:t>
            </a:r>
          </a:p>
          <a:p>
            <a:pPr marL="285750" indent="-285750" algn="just" eaLnBrk="1" hangingPunct="1">
              <a:lnSpc>
                <a:spcPct val="115000"/>
              </a:lnSpc>
              <a:buClr>
                <a:srgbClr val="CC0000"/>
              </a:buClr>
              <a:buFont typeface="Wingdings" panose="05000000000000000000" pitchFamily="2" charset="2"/>
              <a:buChar char="ü"/>
              <a:tabLst>
                <a:tab pos="266700" algn="l"/>
              </a:tabLst>
              <a:defRPr/>
            </a:pPr>
            <a:r>
              <a:rPr lang="it-IT" sz="1400" b="1" dirty="0" smtClean="0">
                <a:solidFill>
                  <a:schemeClr val="bg2"/>
                </a:solidFill>
              </a:rPr>
              <a:t>Flessione</a:t>
            </a:r>
            <a:r>
              <a:rPr lang="it-IT" sz="1400" b="1" dirty="0">
                <a:solidFill>
                  <a:schemeClr val="bg2"/>
                </a:solidFill>
              </a:rPr>
              <a:t> del personale </a:t>
            </a:r>
            <a:r>
              <a:rPr lang="it-IT" sz="1400" dirty="0">
                <a:solidFill>
                  <a:schemeClr val="bg2"/>
                </a:solidFill>
              </a:rPr>
              <a:t>effettivo in servizio </a:t>
            </a:r>
            <a:r>
              <a:rPr lang="it-IT" sz="1400" dirty="0" smtClean="0">
                <a:solidFill>
                  <a:schemeClr val="bg2"/>
                </a:solidFill>
                <a:latin typeface="Arial" pitchFamily="34" charset="0"/>
                <a:ea typeface="ＭＳ Ｐゴシック" pitchFamily="34" charset="-128"/>
              </a:rPr>
              <a:t>:</a:t>
            </a:r>
          </a:p>
          <a:p>
            <a:pPr marL="800100" lvl="1" indent="-342900" algn="just" eaLnBrk="1" hangingPunct="1">
              <a:lnSpc>
                <a:spcPct val="115000"/>
              </a:lnSpc>
              <a:buClr>
                <a:srgbClr val="CC0000"/>
              </a:buClr>
              <a:buFont typeface="Wingdings" panose="05000000000000000000" pitchFamily="2" charset="2"/>
              <a:buChar char="§"/>
              <a:tabLst>
                <a:tab pos="266700" algn="l"/>
              </a:tabLst>
              <a:defRPr/>
            </a:pPr>
            <a:r>
              <a:rPr lang="it-IT" sz="1400" dirty="0" smtClean="0">
                <a:solidFill>
                  <a:schemeClr val="bg2"/>
                </a:solidFill>
                <a:latin typeface="Arial" pitchFamily="34" charset="0"/>
                <a:ea typeface="ＭＳ Ｐゴシック" pitchFamily="34" charset="-128"/>
              </a:rPr>
              <a:t>-4,8% degli  Addetti IP</a:t>
            </a:r>
          </a:p>
          <a:p>
            <a:pPr marL="800100" lvl="1" indent="-342900" algn="just" eaLnBrk="1" hangingPunct="1">
              <a:lnSpc>
                <a:spcPct val="115000"/>
              </a:lnSpc>
              <a:buClr>
                <a:srgbClr val="CC0000"/>
              </a:buClr>
              <a:buFont typeface="Wingdings" panose="05000000000000000000" pitchFamily="2" charset="2"/>
              <a:buChar char="§"/>
              <a:tabLst>
                <a:tab pos="266700" algn="l"/>
              </a:tabLst>
              <a:defRPr/>
            </a:pPr>
            <a:r>
              <a:rPr lang="it-IT" sz="1400" dirty="0" smtClean="0">
                <a:solidFill>
                  <a:schemeClr val="bg2"/>
                </a:solidFill>
                <a:latin typeface="Arial" pitchFamily="34" charset="0"/>
                <a:ea typeface="ＭＳ Ｐゴシック" pitchFamily="34" charset="-128"/>
              </a:rPr>
              <a:t>+12,9% di Altro personale IP</a:t>
            </a:r>
          </a:p>
          <a:p>
            <a:pPr marL="342900" indent="-342900" algn="just" eaLnBrk="1" hangingPunct="1">
              <a:lnSpc>
                <a:spcPct val="115000"/>
              </a:lnSpc>
              <a:buClr>
                <a:srgbClr val="CC0000"/>
              </a:buClr>
              <a:buFont typeface="Wingdings" pitchFamily="2" charset="2"/>
              <a:buChar char="ü"/>
              <a:tabLst>
                <a:tab pos="266700" algn="l"/>
              </a:tabLst>
              <a:defRPr/>
            </a:pPr>
            <a:endParaRPr lang="it-IT" sz="1400" dirty="0" smtClean="0">
              <a:solidFill>
                <a:schemeClr val="bg2"/>
              </a:solidFill>
              <a:latin typeface="Arial" pitchFamily="34" charset="0"/>
              <a:ea typeface="ＭＳ Ｐゴシック" pitchFamily="34" charset="-128"/>
            </a:endParaRPr>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5723" y="3273038"/>
            <a:ext cx="4255125" cy="2244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50489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Risorse umane per tipologia e per forma giuridica </a:t>
            </a: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graphicFrame>
        <p:nvGraphicFramePr>
          <p:cNvPr id="11" name="Grafico 10"/>
          <p:cNvGraphicFramePr>
            <a:graphicFrameLocks/>
          </p:cNvGraphicFramePr>
          <p:nvPr>
            <p:extLst>
              <p:ext uri="{D42A27DB-BD31-4B8C-83A1-F6EECF244321}">
                <p14:modId xmlns:p14="http://schemas.microsoft.com/office/powerpoint/2010/main" val="526651372"/>
              </p:ext>
            </p:extLst>
          </p:nvPr>
        </p:nvGraphicFramePr>
        <p:xfrm>
          <a:off x="3491881" y="928690"/>
          <a:ext cx="5391522" cy="4660550"/>
        </p:xfrm>
        <a:graphic>
          <a:graphicData uri="http://schemas.openxmlformats.org/drawingml/2006/chart">
            <c:chart xmlns:c="http://schemas.openxmlformats.org/drawingml/2006/chart" xmlns:r="http://schemas.openxmlformats.org/officeDocument/2006/relationships" r:id="rId4"/>
          </a:graphicData>
        </a:graphic>
      </p:graphicFrame>
      <p:sp>
        <p:nvSpPr>
          <p:cNvPr id="8" name="Rectangle 14"/>
          <p:cNvSpPr>
            <a:spLocks noChangeArrowheads="1"/>
          </p:cNvSpPr>
          <p:nvPr/>
        </p:nvSpPr>
        <p:spPr bwMode="auto">
          <a:xfrm>
            <a:off x="457200" y="1268760"/>
            <a:ext cx="2817813" cy="396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lnSpc>
                <a:spcPct val="115000"/>
              </a:lnSpc>
              <a:buClr>
                <a:srgbClr val="CC0000"/>
              </a:buClr>
              <a:tabLst>
                <a:tab pos="266700" algn="l"/>
              </a:tabLst>
              <a:defRPr/>
            </a:pPr>
            <a:r>
              <a:rPr lang="it-IT" sz="1800" dirty="0" smtClean="0">
                <a:solidFill>
                  <a:schemeClr val="bg2"/>
                </a:solidFill>
              </a:rPr>
              <a:t>Gli </a:t>
            </a:r>
            <a:r>
              <a:rPr lang="it-IT" sz="1800" b="1" dirty="0" smtClean="0">
                <a:solidFill>
                  <a:schemeClr val="bg2"/>
                </a:solidFill>
              </a:rPr>
              <a:t>addetti</a:t>
            </a:r>
            <a:r>
              <a:rPr lang="it-IT" sz="1800" dirty="0" smtClean="0">
                <a:solidFill>
                  <a:schemeClr val="bg2"/>
                </a:solidFill>
              </a:rPr>
              <a:t> sono il </a:t>
            </a:r>
            <a:r>
              <a:rPr lang="it-IT" sz="1800" b="1" dirty="0" smtClean="0">
                <a:solidFill>
                  <a:srgbClr val="CC0000"/>
                </a:solidFill>
              </a:rPr>
              <a:t>91,9%</a:t>
            </a:r>
            <a:r>
              <a:rPr lang="it-IT" sz="1800" dirty="0" smtClean="0">
                <a:solidFill>
                  <a:schemeClr val="bg2"/>
                </a:solidFill>
              </a:rPr>
              <a:t> delle risorse umane delle IP:</a:t>
            </a:r>
          </a:p>
          <a:p>
            <a:pPr marL="342900" indent="-342900" algn="just" eaLnBrk="1" hangingPunct="1">
              <a:lnSpc>
                <a:spcPct val="115000"/>
              </a:lnSpc>
              <a:buClr>
                <a:srgbClr val="CC0000"/>
              </a:buClr>
              <a:buFont typeface="Wingdings" pitchFamily="2" charset="2"/>
              <a:buChar char="ü"/>
              <a:tabLst>
                <a:tab pos="266700" algn="l"/>
              </a:tabLst>
              <a:defRPr/>
            </a:pPr>
            <a:r>
              <a:rPr lang="it-IT" sz="1800" dirty="0" smtClean="0">
                <a:solidFill>
                  <a:schemeClr val="bg2"/>
                </a:solidFill>
              </a:rPr>
              <a:t>Comunità montane e Unione Comuni (99,6%)</a:t>
            </a:r>
          </a:p>
          <a:p>
            <a:pPr marL="342900" indent="-342900" algn="just" eaLnBrk="1" hangingPunct="1">
              <a:lnSpc>
                <a:spcPct val="115000"/>
              </a:lnSpc>
              <a:buClr>
                <a:srgbClr val="CC0000"/>
              </a:buClr>
              <a:buFont typeface="Wingdings" pitchFamily="2" charset="2"/>
              <a:buChar char="ü"/>
              <a:tabLst>
                <a:tab pos="266700" algn="l"/>
              </a:tabLst>
              <a:defRPr/>
            </a:pPr>
            <a:r>
              <a:rPr lang="it-IT" sz="1800" dirty="0" smtClean="0">
                <a:solidFill>
                  <a:schemeClr val="bg2"/>
                </a:solidFill>
              </a:rPr>
              <a:t>Province (98,2%)</a:t>
            </a:r>
          </a:p>
          <a:p>
            <a:pPr marL="342900" indent="-342900" algn="just" eaLnBrk="1" hangingPunct="1">
              <a:lnSpc>
                <a:spcPct val="115000"/>
              </a:lnSpc>
              <a:buClr>
                <a:srgbClr val="CC0000"/>
              </a:buClr>
              <a:buFont typeface="Wingdings" pitchFamily="2" charset="2"/>
              <a:buChar char="ü"/>
              <a:tabLst>
                <a:tab pos="266700" algn="l"/>
              </a:tabLst>
              <a:defRPr/>
            </a:pPr>
            <a:r>
              <a:rPr lang="it-IT" sz="1800" dirty="0" smtClean="0">
                <a:solidFill>
                  <a:schemeClr val="bg2"/>
                </a:solidFill>
              </a:rPr>
              <a:t>Regione (97,8%)</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smtClean="0">
              <a:solidFill>
                <a:schemeClr val="bg2"/>
              </a:solidFill>
            </a:endParaRPr>
          </a:p>
          <a:p>
            <a:pPr algn="just" eaLnBrk="1" hangingPunct="1">
              <a:lnSpc>
                <a:spcPct val="115000"/>
              </a:lnSpc>
              <a:buClr>
                <a:srgbClr val="CC0000"/>
              </a:buClr>
              <a:tabLst>
                <a:tab pos="266700" algn="l"/>
              </a:tabLst>
              <a:defRPr/>
            </a:pPr>
            <a:r>
              <a:rPr lang="it-IT" sz="1800" dirty="0" smtClean="0">
                <a:solidFill>
                  <a:schemeClr val="bg2"/>
                </a:solidFill>
              </a:rPr>
              <a:t>I </a:t>
            </a:r>
            <a:r>
              <a:rPr lang="it-IT" sz="1800" b="1" dirty="0" smtClean="0">
                <a:solidFill>
                  <a:schemeClr val="bg2"/>
                </a:solidFill>
              </a:rPr>
              <a:t>lavoratori esterni </a:t>
            </a:r>
            <a:r>
              <a:rPr lang="it-IT" sz="1800" dirty="0" smtClean="0">
                <a:solidFill>
                  <a:schemeClr val="bg2"/>
                </a:solidFill>
              </a:rPr>
              <a:t>sono presenti per il </a:t>
            </a:r>
            <a:r>
              <a:rPr lang="it-IT" sz="1800" b="1" dirty="0" smtClean="0">
                <a:solidFill>
                  <a:schemeClr val="bg2"/>
                </a:solidFill>
              </a:rPr>
              <a:t>6,9%</a:t>
            </a:r>
            <a:r>
              <a:rPr lang="it-IT" sz="1800" dirty="0" smtClean="0">
                <a:solidFill>
                  <a:schemeClr val="bg2"/>
                </a:solidFill>
              </a:rPr>
              <a:t> nei </a:t>
            </a:r>
            <a:r>
              <a:rPr lang="it-IT" sz="1800" b="1" dirty="0" smtClean="0">
                <a:solidFill>
                  <a:schemeClr val="bg2"/>
                </a:solidFill>
              </a:rPr>
              <a:t>Comuni</a:t>
            </a:r>
            <a:r>
              <a:rPr lang="it-IT" sz="1800" dirty="0" smtClean="0">
                <a:solidFill>
                  <a:schemeClr val="bg2"/>
                </a:solidFill>
              </a:rPr>
              <a:t> e per il </a:t>
            </a:r>
            <a:r>
              <a:rPr lang="it-IT" sz="1800" b="1" dirty="0" smtClean="0">
                <a:solidFill>
                  <a:schemeClr val="bg2"/>
                </a:solidFill>
              </a:rPr>
              <a:t>14,5%</a:t>
            </a:r>
            <a:r>
              <a:rPr lang="it-IT" sz="1800" dirty="0" smtClean="0">
                <a:solidFill>
                  <a:schemeClr val="bg2"/>
                </a:solidFill>
              </a:rPr>
              <a:t> delle </a:t>
            </a:r>
            <a:r>
              <a:rPr lang="it-IT" sz="1800" b="1" dirty="0" smtClean="0">
                <a:solidFill>
                  <a:schemeClr val="bg2"/>
                </a:solidFill>
              </a:rPr>
              <a:t>Altre IP</a:t>
            </a:r>
            <a:r>
              <a:rPr lang="it-IT" sz="1800" dirty="0" smtClean="0">
                <a:solidFill>
                  <a:schemeClr val="bg2"/>
                </a:solidFill>
              </a:rPr>
              <a:t>.</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smtClean="0">
              <a:solidFill>
                <a:schemeClr val="bg2"/>
              </a:solidFill>
            </a:endParaRPr>
          </a:p>
        </p:txBody>
      </p:sp>
    </p:spTree>
    <p:extLst>
      <p:ext uri="{BB962C8B-B14F-4D97-AF65-F5344CB8AC3E}">
        <p14:creationId xmlns:p14="http://schemas.microsoft.com/office/powerpoint/2010/main" val="411886558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251520" y="142851"/>
            <a:ext cx="785818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ea typeface="ＭＳ Ｐゴシック" charset="0"/>
              </a:rPr>
              <a:t>Distribuzione territoriale</a:t>
            </a:r>
            <a:endParaRPr lang="it-IT" sz="2200" b="1" dirty="0">
              <a:solidFill>
                <a:srgbClr val="CC0000"/>
              </a:solidFill>
              <a:ea typeface="ＭＳ Ｐゴシック" charset="0"/>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it-IT" sz="1600" kern="600" dirty="0">
                <a:solidFill>
                  <a:srgbClr val="CA0A20"/>
                </a:solidFill>
                <a:latin typeface="Courier New" charset="0"/>
                <a:ea typeface="ＭＳ Ｐゴシック" charset="0"/>
              </a:rPr>
              <a:t>PERUGIA 14 MAGGIO </a:t>
            </a:r>
            <a:r>
              <a:rPr lang="it-IT" sz="1600" kern="600" dirty="0" smtClean="0">
                <a:solidFill>
                  <a:srgbClr val="CA0A20"/>
                </a:solidFill>
                <a:latin typeface="Courier New" charset="0"/>
                <a:ea typeface="ＭＳ Ｐゴシック" charset="0"/>
              </a:rPr>
              <a:t>2014</a:t>
            </a:r>
            <a:endParaRPr lang="it-IT" sz="1600" dirty="0">
              <a:solidFill>
                <a:srgbClr val="CA0A20"/>
              </a:solidFill>
              <a:latin typeface="Courier New" pitchFamily="49" charset="0"/>
            </a:endParaRP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1" name="Rectangle 14"/>
          <p:cNvSpPr>
            <a:spLocks noChangeArrowheads="1"/>
          </p:cNvSpPr>
          <p:nvPr/>
        </p:nvSpPr>
        <p:spPr bwMode="auto">
          <a:xfrm>
            <a:off x="251519" y="571476"/>
            <a:ext cx="4752527" cy="33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tabLst>
                <a:tab pos="266700" algn="l"/>
              </a:tabLst>
            </a:pPr>
            <a:r>
              <a:rPr lang="it-IT" sz="1400" b="1" dirty="0" smtClean="0">
                <a:solidFill>
                  <a:srgbClr val="CC0000"/>
                </a:solidFill>
                <a:latin typeface="Arial Narrow" panose="020B0606020202030204" pitchFamily="34" charset="0"/>
                <a:cs typeface="Arial" charset="0"/>
              </a:rPr>
              <a:t>Addetti delle unità locali per Comune – Valori per 1000 abitanti</a:t>
            </a:r>
            <a:endParaRPr lang="it-IT" sz="1400" b="1" dirty="0">
              <a:solidFill>
                <a:srgbClr val="CC0000"/>
              </a:solidFill>
              <a:latin typeface="Arial Narrow" panose="020B0606020202030204" pitchFamily="34" charset="0"/>
              <a:cs typeface="Arial" charset="0"/>
            </a:endParaRPr>
          </a:p>
        </p:txBody>
      </p:sp>
      <p:sp>
        <p:nvSpPr>
          <p:cNvPr id="19" name="Rectangle 14"/>
          <p:cNvSpPr>
            <a:spLocks noChangeArrowheads="1"/>
          </p:cNvSpPr>
          <p:nvPr/>
        </p:nvSpPr>
        <p:spPr bwMode="auto">
          <a:xfrm>
            <a:off x="5356149" y="2708919"/>
            <a:ext cx="3619786" cy="2924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80000" indent="-18000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dirty="0" smtClean="0">
                <a:solidFill>
                  <a:schemeClr val="bg2"/>
                </a:solidFill>
              </a:rPr>
              <a:t>Quota di </a:t>
            </a:r>
            <a:r>
              <a:rPr lang="it-IT" sz="1800" b="1" dirty="0" smtClean="0">
                <a:solidFill>
                  <a:schemeClr val="bg2"/>
                </a:solidFill>
              </a:rPr>
              <a:t>addetti</a:t>
            </a:r>
            <a:r>
              <a:rPr lang="it-IT" sz="1800" dirty="0" smtClean="0">
                <a:solidFill>
                  <a:schemeClr val="bg2"/>
                </a:solidFill>
              </a:rPr>
              <a:t> delle </a:t>
            </a:r>
            <a:r>
              <a:rPr lang="it-IT" sz="1800" b="1" dirty="0" smtClean="0">
                <a:solidFill>
                  <a:schemeClr val="bg2"/>
                </a:solidFill>
              </a:rPr>
              <a:t>UL</a:t>
            </a:r>
            <a:r>
              <a:rPr lang="it-IT" sz="1800" dirty="0" smtClean="0">
                <a:solidFill>
                  <a:schemeClr val="bg2"/>
                </a:solidFill>
              </a:rPr>
              <a:t> per 1000 ab. della Regione (</a:t>
            </a:r>
            <a:r>
              <a:rPr lang="it-IT" sz="1800" b="1" dirty="0" smtClean="0">
                <a:solidFill>
                  <a:srgbClr val="CC0000"/>
                </a:solidFill>
              </a:rPr>
              <a:t>51,8</a:t>
            </a:r>
            <a:r>
              <a:rPr lang="it-IT" sz="1800" dirty="0" smtClean="0">
                <a:solidFill>
                  <a:schemeClr val="bg2"/>
                </a:solidFill>
              </a:rPr>
              <a:t> ) superiore a quella nazionale ma inferiore a quella dell’area Centro </a:t>
            </a:r>
          </a:p>
          <a:p>
            <a:pPr marL="180000" indent="-18000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dirty="0" smtClean="0">
                <a:solidFill>
                  <a:schemeClr val="bg2"/>
                </a:solidFill>
              </a:rPr>
              <a:t>L’</a:t>
            </a:r>
            <a:r>
              <a:rPr lang="it-IT" sz="1800" b="1" dirty="0" smtClean="0">
                <a:solidFill>
                  <a:schemeClr val="bg2"/>
                </a:solidFill>
              </a:rPr>
              <a:t>incidenza</a:t>
            </a:r>
            <a:r>
              <a:rPr lang="it-IT" sz="1800" dirty="0" smtClean="0">
                <a:solidFill>
                  <a:schemeClr val="bg2"/>
                </a:solidFill>
              </a:rPr>
              <a:t> degli addetti impiegati nella PA è </a:t>
            </a:r>
            <a:r>
              <a:rPr lang="it-IT" sz="1800" b="1" dirty="0" smtClean="0">
                <a:solidFill>
                  <a:schemeClr val="bg2"/>
                </a:solidFill>
              </a:rPr>
              <a:t>elevata</a:t>
            </a:r>
            <a:r>
              <a:rPr lang="it-IT" sz="1800" dirty="0" smtClean="0">
                <a:solidFill>
                  <a:schemeClr val="bg2"/>
                </a:solidFill>
              </a:rPr>
              <a:t> sia nei comuni capoluogo sia in quelli </a:t>
            </a:r>
            <a:r>
              <a:rPr lang="it-IT" sz="1800" dirty="0">
                <a:solidFill>
                  <a:schemeClr val="bg2"/>
                </a:solidFill>
              </a:rPr>
              <a:t>meno </a:t>
            </a:r>
            <a:r>
              <a:rPr lang="it-IT" sz="1800" dirty="0" smtClean="0">
                <a:solidFill>
                  <a:schemeClr val="bg2"/>
                </a:solidFill>
              </a:rPr>
              <a:t>popolosi</a:t>
            </a:r>
            <a:endParaRPr lang="it-IT" sz="1800" dirty="0">
              <a:solidFill>
                <a:schemeClr val="bg2"/>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1064" y="977677"/>
            <a:ext cx="4862983" cy="4655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56149" y="740098"/>
            <a:ext cx="3619786" cy="1723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33601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323528" y="142851"/>
            <a:ext cx="785818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Unità locali e addetti </a:t>
            </a:r>
            <a:r>
              <a:rPr lang="it-IT" sz="2200" b="1" dirty="0" smtClean="0">
                <a:solidFill>
                  <a:srgbClr val="CC0000"/>
                </a:solidFill>
                <a:latin typeface="+mj-lt"/>
                <a:ea typeface="ＭＳ Ｐゴシック" charset="0"/>
              </a:rPr>
              <a:t>per forma giuridica: </a:t>
            </a:r>
          </a:p>
          <a:p>
            <a:pPr marL="266700" indent="-266700" eaLnBrk="1" hangingPunct="1">
              <a:tabLst>
                <a:tab pos="266700" algn="l"/>
              </a:tabLst>
              <a:defRPr/>
            </a:pPr>
            <a:r>
              <a:rPr lang="it-IT" sz="2200" b="1" dirty="0" smtClean="0">
                <a:solidFill>
                  <a:srgbClr val="CC0000"/>
                </a:solidFill>
                <a:latin typeface="+mj-lt"/>
                <a:ea typeface="ＭＳ Ｐゴシック" charset="0"/>
              </a:rPr>
              <a:t>dinamica intercensuaria</a:t>
            </a:r>
            <a:endParaRPr lang="it-IT" sz="2200" b="1" dirty="0">
              <a:solidFill>
                <a:srgbClr val="CC0000"/>
              </a:solidFill>
              <a:latin typeface="+mj-lt"/>
              <a:ea typeface="ＭＳ Ｐゴシック" charset="0"/>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9" name="Rectangle 14"/>
          <p:cNvSpPr>
            <a:spLocks noChangeArrowheads="1"/>
          </p:cNvSpPr>
          <p:nvPr/>
        </p:nvSpPr>
        <p:spPr bwMode="auto">
          <a:xfrm>
            <a:off x="317294" y="3284984"/>
            <a:ext cx="8445706" cy="230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smtClean="0">
                <a:solidFill>
                  <a:schemeClr val="bg2"/>
                </a:solidFill>
              </a:rPr>
              <a:t>La </a:t>
            </a:r>
            <a:r>
              <a:rPr lang="it-IT" sz="1600" b="1" dirty="0" smtClean="0">
                <a:solidFill>
                  <a:schemeClr val="bg2"/>
                </a:solidFill>
              </a:rPr>
              <a:t>Regione</a:t>
            </a:r>
            <a:r>
              <a:rPr lang="it-IT" sz="1600" dirty="0" smtClean="0">
                <a:solidFill>
                  <a:schemeClr val="bg2"/>
                </a:solidFill>
              </a:rPr>
              <a:t> e le </a:t>
            </a:r>
            <a:r>
              <a:rPr lang="it-IT" sz="1600" b="1" dirty="0" smtClean="0">
                <a:solidFill>
                  <a:schemeClr val="bg2"/>
                </a:solidFill>
              </a:rPr>
              <a:t>Altre istituzioni pubbliche </a:t>
            </a:r>
            <a:r>
              <a:rPr lang="it-IT" sz="1600" dirty="0" smtClean="0">
                <a:solidFill>
                  <a:schemeClr val="bg2"/>
                </a:solidFill>
              </a:rPr>
              <a:t>(Università e Enti pubblici non economici) subiscono le </a:t>
            </a:r>
            <a:r>
              <a:rPr lang="it-IT" sz="1600" b="1" dirty="0" smtClean="0">
                <a:solidFill>
                  <a:schemeClr val="bg2"/>
                </a:solidFill>
              </a:rPr>
              <a:t>flessioni maggiori  </a:t>
            </a:r>
            <a:r>
              <a:rPr lang="it-IT" sz="1600" dirty="0" smtClean="0">
                <a:solidFill>
                  <a:schemeClr val="bg2"/>
                </a:solidFill>
              </a:rPr>
              <a:t>per  </a:t>
            </a:r>
            <a:r>
              <a:rPr lang="it-IT" sz="1600" b="1" dirty="0" smtClean="0">
                <a:solidFill>
                  <a:schemeClr val="bg2"/>
                </a:solidFill>
              </a:rPr>
              <a:t>UL </a:t>
            </a:r>
            <a:r>
              <a:rPr lang="it-IT" sz="1600" dirty="0" smtClean="0">
                <a:solidFill>
                  <a:schemeClr val="bg2"/>
                </a:solidFill>
              </a:rPr>
              <a:t>(</a:t>
            </a:r>
            <a:r>
              <a:rPr lang="it-IT" sz="1600" b="1" dirty="0" smtClean="0">
                <a:solidFill>
                  <a:srgbClr val="CC0000"/>
                </a:solidFill>
              </a:rPr>
              <a:t>-65,5% </a:t>
            </a:r>
            <a:r>
              <a:rPr lang="it-IT" sz="1600" dirty="0" smtClean="0">
                <a:solidFill>
                  <a:schemeClr val="bg2"/>
                </a:solidFill>
              </a:rPr>
              <a:t>e </a:t>
            </a:r>
            <a:r>
              <a:rPr lang="it-IT" sz="1600" b="1" dirty="0" smtClean="0">
                <a:solidFill>
                  <a:srgbClr val="CC0000"/>
                </a:solidFill>
              </a:rPr>
              <a:t>-50,2%</a:t>
            </a:r>
            <a:r>
              <a:rPr lang="it-IT" sz="1600" b="1" dirty="0" smtClean="0">
                <a:solidFill>
                  <a:schemeClr val="bg2"/>
                </a:solidFill>
              </a:rPr>
              <a:t>) </a:t>
            </a:r>
            <a:r>
              <a:rPr lang="it-IT" sz="1600" dirty="0" smtClean="0">
                <a:solidFill>
                  <a:schemeClr val="bg2"/>
                </a:solidFill>
              </a:rPr>
              <a:t>e </a:t>
            </a:r>
            <a:r>
              <a:rPr lang="it-IT" sz="1600" b="1" dirty="0" smtClean="0">
                <a:solidFill>
                  <a:schemeClr val="bg2"/>
                </a:solidFill>
              </a:rPr>
              <a:t>addetti</a:t>
            </a:r>
            <a:r>
              <a:rPr lang="it-IT" sz="1600" dirty="0" smtClean="0">
                <a:solidFill>
                  <a:schemeClr val="bg2"/>
                </a:solidFill>
              </a:rPr>
              <a:t> </a:t>
            </a:r>
            <a:r>
              <a:rPr lang="it-IT" sz="1600" b="1" dirty="0" smtClean="0">
                <a:solidFill>
                  <a:schemeClr val="bg2"/>
                </a:solidFill>
              </a:rPr>
              <a:t>(</a:t>
            </a:r>
            <a:r>
              <a:rPr lang="it-IT" sz="1600" b="1" dirty="0" smtClean="0">
                <a:solidFill>
                  <a:srgbClr val="CC0000"/>
                </a:solidFill>
              </a:rPr>
              <a:t>-21,6% </a:t>
            </a:r>
            <a:r>
              <a:rPr lang="it-IT" sz="1600" dirty="0" smtClean="0">
                <a:solidFill>
                  <a:schemeClr val="bg2"/>
                </a:solidFill>
              </a:rPr>
              <a:t>e </a:t>
            </a:r>
            <a:r>
              <a:rPr lang="it-IT" sz="1600" b="1" dirty="0" smtClean="0">
                <a:solidFill>
                  <a:srgbClr val="CC0000"/>
                </a:solidFill>
              </a:rPr>
              <a:t>-23,9%</a:t>
            </a:r>
            <a:r>
              <a:rPr lang="it-IT" sz="1600" b="1" dirty="0" smtClean="0">
                <a:solidFill>
                  <a:schemeClr val="bg2"/>
                </a:solidFill>
              </a:rPr>
              <a:t>)</a:t>
            </a: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b="1" dirty="0" smtClean="0">
                <a:solidFill>
                  <a:schemeClr val="bg2"/>
                </a:solidFill>
              </a:rPr>
              <a:t>Aumenta</a:t>
            </a:r>
            <a:r>
              <a:rPr lang="it-IT" sz="1600" dirty="0" smtClean="0">
                <a:solidFill>
                  <a:schemeClr val="bg2"/>
                </a:solidFill>
              </a:rPr>
              <a:t> </a:t>
            </a:r>
            <a:r>
              <a:rPr lang="it-IT" sz="1600" dirty="0">
                <a:solidFill>
                  <a:schemeClr val="bg2"/>
                </a:solidFill>
              </a:rPr>
              <a:t>in modo consistente la </a:t>
            </a:r>
            <a:r>
              <a:rPr lang="it-IT" sz="1600" b="1" dirty="0">
                <a:solidFill>
                  <a:schemeClr val="bg2"/>
                </a:solidFill>
              </a:rPr>
              <a:t>dimensione media delle </a:t>
            </a:r>
            <a:r>
              <a:rPr lang="it-IT" sz="1600" b="1" dirty="0" smtClean="0">
                <a:solidFill>
                  <a:schemeClr val="bg2"/>
                </a:solidFill>
              </a:rPr>
              <a:t>UL della Regione</a:t>
            </a:r>
            <a:r>
              <a:rPr lang="it-IT" sz="1600" dirty="0" smtClean="0">
                <a:solidFill>
                  <a:schemeClr val="bg2"/>
                </a:solidFill>
              </a:rPr>
              <a:t> (+127,3%).</a:t>
            </a:r>
            <a:endParaRPr lang="it-IT" sz="1600" dirty="0">
              <a:solidFill>
                <a:schemeClr val="bg2"/>
              </a:solidFill>
            </a:endParaRP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b="1" dirty="0" smtClean="0">
                <a:solidFill>
                  <a:schemeClr val="bg2"/>
                </a:solidFill>
              </a:rPr>
              <a:t>Crescono</a:t>
            </a:r>
            <a:r>
              <a:rPr lang="it-IT" sz="1600" dirty="0" smtClean="0">
                <a:solidFill>
                  <a:schemeClr val="bg2"/>
                </a:solidFill>
              </a:rPr>
              <a:t> le </a:t>
            </a:r>
            <a:r>
              <a:rPr lang="it-IT" sz="1600" b="1" dirty="0" smtClean="0">
                <a:solidFill>
                  <a:schemeClr val="bg2"/>
                </a:solidFill>
              </a:rPr>
              <a:t>Province</a:t>
            </a:r>
            <a:r>
              <a:rPr lang="it-IT" sz="1600" dirty="0" smtClean="0">
                <a:solidFill>
                  <a:schemeClr val="bg2"/>
                </a:solidFill>
              </a:rPr>
              <a:t> e le </a:t>
            </a:r>
            <a:r>
              <a:rPr lang="it-IT" sz="1600" b="1" dirty="0" smtClean="0">
                <a:solidFill>
                  <a:schemeClr val="bg2"/>
                </a:solidFill>
              </a:rPr>
              <a:t>Aziende del SSN</a:t>
            </a:r>
            <a:endParaRPr lang="it-IT" sz="1600" dirty="0" smtClean="0">
              <a:solidFill>
                <a:schemeClr val="bg2"/>
              </a:solidFill>
            </a:endParaRP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smtClean="0">
                <a:solidFill>
                  <a:schemeClr val="bg2"/>
                </a:solidFill>
              </a:rPr>
              <a:t>Si riducono gli </a:t>
            </a:r>
            <a:r>
              <a:rPr lang="it-IT" sz="1600" b="1" dirty="0" smtClean="0">
                <a:solidFill>
                  <a:schemeClr val="bg2"/>
                </a:solidFill>
              </a:rPr>
              <a:t>addetti</a:t>
            </a:r>
            <a:r>
              <a:rPr lang="it-IT" sz="1600" dirty="0" smtClean="0">
                <a:solidFill>
                  <a:schemeClr val="bg2"/>
                </a:solidFill>
              </a:rPr>
              <a:t> degli </a:t>
            </a:r>
            <a:r>
              <a:rPr lang="it-IT" sz="1600" b="1" dirty="0" smtClean="0">
                <a:solidFill>
                  <a:schemeClr val="bg2"/>
                </a:solidFill>
              </a:rPr>
              <a:t>Organi e amministrazioni dello Stato -</a:t>
            </a:r>
            <a:r>
              <a:rPr lang="it-IT" sz="1600" b="1" dirty="0" smtClean="0">
                <a:solidFill>
                  <a:srgbClr val="CC0000"/>
                </a:solidFill>
              </a:rPr>
              <a:t>14,3</a:t>
            </a:r>
            <a:r>
              <a:rPr lang="it-IT" sz="1600" dirty="0" smtClean="0">
                <a:solidFill>
                  <a:srgbClr val="CC0000"/>
                </a:solidFill>
              </a:rPr>
              <a:t>%</a:t>
            </a:r>
            <a:r>
              <a:rPr lang="it-IT" sz="1600" b="1" dirty="0" smtClean="0">
                <a:solidFill>
                  <a:schemeClr val="bg2"/>
                </a:solidFill>
              </a:rPr>
              <a:t> </a:t>
            </a:r>
            <a:r>
              <a:rPr lang="it-IT" sz="1600" dirty="0" smtClean="0">
                <a:solidFill>
                  <a:schemeClr val="bg2"/>
                </a:solidFill>
              </a:rPr>
              <a:t>(sono il 43,3% degli addetti totali) </a:t>
            </a: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smtClean="0">
                <a:solidFill>
                  <a:schemeClr val="bg2"/>
                </a:solidFill>
              </a:rPr>
              <a:t>Nei </a:t>
            </a:r>
            <a:r>
              <a:rPr lang="it-IT" sz="1600" b="1" dirty="0" smtClean="0">
                <a:solidFill>
                  <a:schemeClr val="bg2"/>
                </a:solidFill>
              </a:rPr>
              <a:t>Comuni</a:t>
            </a:r>
            <a:r>
              <a:rPr lang="it-IT" sz="1600" dirty="0" smtClean="0">
                <a:solidFill>
                  <a:schemeClr val="bg2"/>
                </a:solidFill>
              </a:rPr>
              <a:t> gli addetti diminuiscono del </a:t>
            </a:r>
            <a:r>
              <a:rPr lang="it-IT" sz="1600" b="1" dirty="0" smtClean="0">
                <a:solidFill>
                  <a:srgbClr val="CC0000"/>
                </a:solidFill>
              </a:rPr>
              <a:t>-13,3%</a:t>
            </a:r>
            <a:r>
              <a:rPr lang="it-IT" sz="1600" dirty="0" smtClean="0">
                <a:solidFill>
                  <a:schemeClr val="bg2"/>
                </a:solidFill>
              </a:rPr>
              <a:t> mentre le </a:t>
            </a:r>
            <a:r>
              <a:rPr lang="it-IT" sz="1600" b="1" dirty="0" smtClean="0">
                <a:solidFill>
                  <a:schemeClr val="bg2"/>
                </a:solidFill>
              </a:rPr>
              <a:t>UL </a:t>
            </a:r>
            <a:r>
              <a:rPr lang="it-IT" sz="1600" dirty="0" smtClean="0">
                <a:solidFill>
                  <a:schemeClr val="bg2"/>
                </a:solidFill>
              </a:rPr>
              <a:t>aumentano del </a:t>
            </a:r>
            <a:r>
              <a:rPr lang="it-IT" sz="1600" b="1" dirty="0" smtClean="0">
                <a:solidFill>
                  <a:srgbClr val="CC0000"/>
                </a:solidFill>
              </a:rPr>
              <a:t>+5,6% </a:t>
            </a:r>
          </a:p>
          <a:p>
            <a:pPr marL="180000" indent="-180000" algn="just" eaLnBrk="1" hangingPunct="1">
              <a:lnSpc>
                <a:spcPct val="115000"/>
              </a:lnSpc>
              <a:buClr>
                <a:srgbClr val="CC0000"/>
              </a:buClr>
              <a:buFont typeface="Wingdings" panose="05000000000000000000" pitchFamily="2" charset="2"/>
              <a:buChar char="ü"/>
              <a:tabLst>
                <a:tab pos="266700" algn="l"/>
              </a:tabLst>
              <a:defRPr/>
            </a:pPr>
            <a:endParaRPr lang="it-IT" sz="1200" b="1" dirty="0" smtClean="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it-IT" sz="1000" b="1" dirty="0" smtClean="0">
              <a:solidFill>
                <a:schemeClr val="bg2"/>
              </a:solidFill>
            </a:endParaRPr>
          </a:p>
        </p:txBody>
      </p:sp>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838114"/>
            <a:ext cx="7319786" cy="2461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arrotondato 3"/>
          <p:cNvSpPr/>
          <p:nvPr/>
        </p:nvSpPr>
        <p:spPr bwMode="auto">
          <a:xfrm>
            <a:off x="5724128" y="1774330"/>
            <a:ext cx="1977820" cy="162000"/>
          </a:xfrm>
          <a:prstGeom prst="roundRect">
            <a:avLst/>
          </a:prstGeom>
          <a:noFill/>
          <a:ln w="22225"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0" name="Rettangolo arrotondato 19"/>
          <p:cNvSpPr/>
          <p:nvPr/>
        </p:nvSpPr>
        <p:spPr bwMode="auto">
          <a:xfrm>
            <a:off x="5580112" y="2852936"/>
            <a:ext cx="2063202" cy="162000"/>
          </a:xfrm>
          <a:prstGeom prst="roundRect">
            <a:avLst/>
          </a:prstGeom>
          <a:noFill/>
          <a:ln w="22225"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Rettangolo arrotondato 12"/>
          <p:cNvSpPr/>
          <p:nvPr/>
        </p:nvSpPr>
        <p:spPr bwMode="auto">
          <a:xfrm>
            <a:off x="5724128" y="1980732"/>
            <a:ext cx="1977820" cy="162000"/>
          </a:xfrm>
          <a:prstGeom prst="roundRect">
            <a:avLst/>
          </a:prstGeom>
          <a:noFill/>
          <a:ln w="222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28" name="Rettangolo arrotondato 27"/>
          <p:cNvSpPr/>
          <p:nvPr/>
        </p:nvSpPr>
        <p:spPr bwMode="auto">
          <a:xfrm>
            <a:off x="5580112" y="2656114"/>
            <a:ext cx="2063202" cy="162000"/>
          </a:xfrm>
          <a:prstGeom prst="roundRect">
            <a:avLst/>
          </a:prstGeom>
          <a:noFill/>
          <a:ln w="22225" cap="flat" cmpd="sng" algn="ctr">
            <a:solidFill>
              <a:srgbClr val="00B05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31989461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323528" y="142851"/>
            <a:ext cx="785818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Unità locali e addetti per settore di attività economica </a:t>
            </a: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pic>
        <p:nvPicPr>
          <p:cNvPr id="1025"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692696"/>
            <a:ext cx="7632848" cy="27058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Rectangle 14"/>
          <p:cNvSpPr>
            <a:spLocks noChangeArrowheads="1"/>
          </p:cNvSpPr>
          <p:nvPr/>
        </p:nvSpPr>
        <p:spPr bwMode="auto">
          <a:xfrm>
            <a:off x="179513" y="3665662"/>
            <a:ext cx="8785100" cy="216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lnSpc>
                <a:spcPct val="115000"/>
              </a:lnSpc>
              <a:spcAft>
                <a:spcPts val="600"/>
              </a:spcAft>
              <a:buClr>
                <a:srgbClr val="CC0000"/>
              </a:buClr>
              <a:tabLst>
                <a:tab pos="266700" algn="l"/>
              </a:tabLst>
              <a:defRPr/>
            </a:pPr>
            <a:r>
              <a:rPr lang="it-IT" sz="1800" dirty="0" smtClean="0">
                <a:solidFill>
                  <a:schemeClr val="bg2"/>
                </a:solidFill>
              </a:rPr>
              <a:t>Rispetto al 2001 </a:t>
            </a:r>
            <a:r>
              <a:rPr lang="it-IT" sz="1800" b="1" dirty="0" smtClean="0">
                <a:solidFill>
                  <a:schemeClr val="bg2"/>
                </a:solidFill>
              </a:rPr>
              <a:t>quasi tutti </a:t>
            </a:r>
            <a:r>
              <a:rPr lang="it-IT" sz="1800" dirty="0" smtClean="0">
                <a:solidFill>
                  <a:schemeClr val="bg2"/>
                </a:solidFill>
              </a:rPr>
              <a:t>i settori di attività subiscono una </a:t>
            </a:r>
            <a:r>
              <a:rPr lang="it-IT" sz="1800" b="1" dirty="0" smtClean="0">
                <a:solidFill>
                  <a:schemeClr val="bg2"/>
                </a:solidFill>
              </a:rPr>
              <a:t>contrazione</a:t>
            </a:r>
            <a:r>
              <a:rPr lang="it-IT" sz="1800" dirty="0" smtClean="0">
                <a:solidFill>
                  <a:schemeClr val="bg2"/>
                </a:solidFill>
              </a:rPr>
              <a:t> in termini di </a:t>
            </a:r>
            <a:r>
              <a:rPr lang="it-IT" sz="1800" b="1" dirty="0" smtClean="0">
                <a:solidFill>
                  <a:schemeClr val="bg2"/>
                </a:solidFill>
              </a:rPr>
              <a:t>UL</a:t>
            </a:r>
            <a:r>
              <a:rPr lang="it-IT" sz="1800" dirty="0" smtClean="0">
                <a:solidFill>
                  <a:schemeClr val="bg2"/>
                </a:solidFill>
              </a:rPr>
              <a:t> e </a:t>
            </a:r>
            <a:r>
              <a:rPr lang="it-IT" sz="1800" b="1" dirty="0" smtClean="0">
                <a:solidFill>
                  <a:schemeClr val="bg2"/>
                </a:solidFill>
              </a:rPr>
              <a:t>addetti:</a:t>
            </a: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b="1" dirty="0">
                <a:solidFill>
                  <a:schemeClr val="bg2"/>
                </a:solidFill>
              </a:rPr>
              <a:t>Sanità e assistenza </a:t>
            </a:r>
            <a:r>
              <a:rPr lang="it-IT" sz="1800" b="1" dirty="0" smtClean="0">
                <a:solidFill>
                  <a:schemeClr val="bg2"/>
                </a:solidFill>
              </a:rPr>
              <a:t>sociale</a:t>
            </a:r>
            <a:r>
              <a:rPr lang="it-IT" sz="1800" dirty="0" smtClean="0">
                <a:solidFill>
                  <a:schemeClr val="bg2"/>
                </a:solidFill>
              </a:rPr>
              <a:t>: </a:t>
            </a:r>
            <a:r>
              <a:rPr lang="it-IT" sz="1800" b="1" dirty="0" smtClean="0">
                <a:solidFill>
                  <a:srgbClr val="CC0000"/>
                </a:solidFill>
              </a:rPr>
              <a:t>-7,4%</a:t>
            </a:r>
            <a:r>
              <a:rPr lang="it-IT" sz="1800" dirty="0" smtClean="0">
                <a:solidFill>
                  <a:schemeClr val="bg2"/>
                </a:solidFill>
              </a:rPr>
              <a:t> </a:t>
            </a:r>
            <a:r>
              <a:rPr lang="it-IT" sz="1800" b="1" dirty="0" smtClean="0">
                <a:solidFill>
                  <a:schemeClr val="bg2"/>
                </a:solidFill>
              </a:rPr>
              <a:t>UL</a:t>
            </a:r>
            <a:r>
              <a:rPr lang="it-IT" sz="1800" dirty="0" smtClean="0">
                <a:solidFill>
                  <a:schemeClr val="bg2"/>
                </a:solidFill>
              </a:rPr>
              <a:t> (Italia -16,5%)</a:t>
            </a:r>
            <a:r>
              <a:rPr lang="it-IT" sz="1800" dirty="0">
                <a:solidFill>
                  <a:schemeClr val="bg2"/>
                </a:solidFill>
              </a:rPr>
              <a:t> </a:t>
            </a:r>
            <a:r>
              <a:rPr lang="it-IT" sz="1800" dirty="0" smtClean="0">
                <a:solidFill>
                  <a:schemeClr val="bg2"/>
                </a:solidFill>
              </a:rPr>
              <a:t>ma </a:t>
            </a:r>
            <a:r>
              <a:rPr lang="it-IT" sz="1800" b="1" dirty="0" smtClean="0">
                <a:solidFill>
                  <a:srgbClr val="CC0000"/>
                </a:solidFill>
              </a:rPr>
              <a:t>+1,1% </a:t>
            </a:r>
            <a:r>
              <a:rPr lang="it-IT" sz="1800" dirty="0" smtClean="0">
                <a:solidFill>
                  <a:schemeClr val="bg2"/>
                </a:solidFill>
              </a:rPr>
              <a:t>addetti (Italia -8,3%)</a:t>
            </a: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b="1" dirty="0" smtClean="0">
                <a:solidFill>
                  <a:schemeClr val="bg2"/>
                </a:solidFill>
              </a:rPr>
              <a:t>Istruzione</a:t>
            </a:r>
            <a:r>
              <a:rPr lang="it-IT" sz="1800" dirty="0" smtClean="0">
                <a:solidFill>
                  <a:schemeClr val="bg2"/>
                </a:solidFill>
              </a:rPr>
              <a:t>: </a:t>
            </a:r>
            <a:r>
              <a:rPr lang="it-IT" sz="1800" b="1" dirty="0" smtClean="0">
                <a:solidFill>
                  <a:srgbClr val="CC0000"/>
                </a:solidFill>
              </a:rPr>
              <a:t>+2,1% </a:t>
            </a:r>
            <a:r>
              <a:rPr lang="it-IT" sz="1800" b="1" dirty="0" smtClean="0">
                <a:solidFill>
                  <a:schemeClr val="bg2"/>
                </a:solidFill>
              </a:rPr>
              <a:t>UL </a:t>
            </a:r>
            <a:r>
              <a:rPr lang="it-IT" sz="1800" dirty="0" smtClean="0">
                <a:solidFill>
                  <a:schemeClr val="bg2"/>
                </a:solidFill>
              </a:rPr>
              <a:t>ma </a:t>
            </a:r>
            <a:r>
              <a:rPr lang="it-IT" sz="1800" b="1" dirty="0" smtClean="0">
                <a:solidFill>
                  <a:srgbClr val="CC0000"/>
                </a:solidFill>
              </a:rPr>
              <a:t>-11,1%  </a:t>
            </a:r>
            <a:r>
              <a:rPr lang="it-IT" sz="1800" b="1" dirty="0" smtClean="0">
                <a:solidFill>
                  <a:schemeClr val="bg2"/>
                </a:solidFill>
              </a:rPr>
              <a:t>addetti</a:t>
            </a:r>
          </a:p>
          <a:p>
            <a:pPr marL="180000" indent="-180000" algn="just"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b="1" dirty="0" smtClean="0">
                <a:solidFill>
                  <a:schemeClr val="bg2"/>
                </a:solidFill>
              </a:rPr>
              <a:t>Servizi di PA</a:t>
            </a:r>
            <a:r>
              <a:rPr lang="it-IT" sz="1800" dirty="0" smtClean="0">
                <a:solidFill>
                  <a:schemeClr val="bg2"/>
                </a:solidFill>
              </a:rPr>
              <a:t>: </a:t>
            </a:r>
            <a:r>
              <a:rPr lang="it-IT" sz="1800" b="1" dirty="0" smtClean="0">
                <a:solidFill>
                  <a:srgbClr val="CC0000"/>
                </a:solidFill>
              </a:rPr>
              <a:t>-6,1% </a:t>
            </a:r>
            <a:r>
              <a:rPr lang="it-IT" sz="1800" b="1" dirty="0">
                <a:solidFill>
                  <a:schemeClr val="bg2"/>
                </a:solidFill>
              </a:rPr>
              <a:t>UL</a:t>
            </a:r>
            <a:r>
              <a:rPr lang="it-IT" sz="1800" dirty="0">
                <a:solidFill>
                  <a:schemeClr val="bg2"/>
                </a:solidFill>
              </a:rPr>
              <a:t> (Italia </a:t>
            </a:r>
            <a:r>
              <a:rPr lang="it-IT" sz="1800" dirty="0" smtClean="0">
                <a:solidFill>
                  <a:schemeClr val="bg2"/>
                </a:solidFill>
              </a:rPr>
              <a:t>-9%) e </a:t>
            </a:r>
            <a:r>
              <a:rPr lang="it-IT" sz="1800" b="1" dirty="0" smtClean="0">
                <a:solidFill>
                  <a:srgbClr val="CC0000"/>
                </a:solidFill>
              </a:rPr>
              <a:t>-15,9% </a:t>
            </a:r>
            <a:r>
              <a:rPr lang="it-IT" sz="1800" b="1" dirty="0" smtClean="0">
                <a:solidFill>
                  <a:schemeClr val="bg2"/>
                </a:solidFill>
              </a:rPr>
              <a:t>addetti</a:t>
            </a:r>
            <a:r>
              <a:rPr lang="it-IT" sz="1800" dirty="0" smtClean="0">
                <a:solidFill>
                  <a:schemeClr val="bg2"/>
                </a:solidFill>
              </a:rPr>
              <a:t> (Italia -14,9)</a:t>
            </a:r>
          </a:p>
          <a:p>
            <a:pPr marL="342900" indent="-342900" algn="just" eaLnBrk="1" hangingPunct="1">
              <a:lnSpc>
                <a:spcPct val="115000"/>
              </a:lnSpc>
              <a:buClr>
                <a:srgbClr val="CC0000"/>
              </a:buClr>
              <a:buFont typeface="Wingdings" pitchFamily="2" charset="2"/>
              <a:buChar char="ü"/>
              <a:tabLst>
                <a:tab pos="266700" algn="l"/>
              </a:tabLst>
              <a:defRPr/>
            </a:pPr>
            <a:endParaRPr lang="it-IT" sz="1000" b="1" dirty="0" smtClean="0">
              <a:solidFill>
                <a:schemeClr val="bg2"/>
              </a:solidFill>
            </a:endParaRPr>
          </a:p>
        </p:txBody>
      </p:sp>
    </p:spTree>
    <p:extLst>
      <p:ext uri="{BB962C8B-B14F-4D97-AF65-F5344CB8AC3E}">
        <p14:creationId xmlns:p14="http://schemas.microsoft.com/office/powerpoint/2010/main" val="14998110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323528" y="142851"/>
            <a:ext cx="785818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Unità locali e addetti per settore di attività economica </a:t>
            </a: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pic>
        <p:nvPicPr>
          <p:cNvPr id="8" name="Immagine 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832" y="1124744"/>
            <a:ext cx="3813104" cy="3888432"/>
          </a:xfrm>
          <a:prstGeom prst="rect">
            <a:avLst/>
          </a:prstGeom>
          <a:noFill/>
        </p:spPr>
      </p:pic>
      <p:sp>
        <p:nvSpPr>
          <p:cNvPr id="10" name="Rectangle 14"/>
          <p:cNvSpPr>
            <a:spLocks noChangeArrowheads="1"/>
          </p:cNvSpPr>
          <p:nvPr/>
        </p:nvSpPr>
        <p:spPr bwMode="auto">
          <a:xfrm>
            <a:off x="4456163" y="620688"/>
            <a:ext cx="4076277" cy="2304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800" b="1" dirty="0" smtClean="0">
                <a:solidFill>
                  <a:schemeClr val="bg2"/>
                </a:solidFill>
                <a:latin typeface="Arial" pitchFamily="34" charset="0"/>
                <a:ea typeface="ＭＳ Ｐゴシック" pitchFamily="34" charset="-128"/>
              </a:rPr>
              <a:t>Centri di offerta </a:t>
            </a:r>
            <a:r>
              <a:rPr lang="it-IT" sz="1800" dirty="0" smtClean="0">
                <a:solidFill>
                  <a:schemeClr val="bg2"/>
                </a:solidFill>
                <a:latin typeface="Arial" pitchFamily="34" charset="0"/>
                <a:ea typeface="ＭＳ Ｐゴシック" pitchFamily="34" charset="-128"/>
              </a:rPr>
              <a:t>pubblica sanitaria </a:t>
            </a:r>
            <a:r>
              <a:rPr lang="it-IT" sz="1800" b="1" dirty="0" smtClean="0">
                <a:solidFill>
                  <a:schemeClr val="bg2"/>
                </a:solidFill>
                <a:latin typeface="Arial" pitchFamily="34" charset="0"/>
                <a:ea typeface="ＭＳ Ｐゴシック" pitchFamily="34" charset="-128"/>
              </a:rPr>
              <a:t>concentrati </a:t>
            </a:r>
            <a:r>
              <a:rPr lang="it-IT" sz="1800" dirty="0" smtClean="0">
                <a:solidFill>
                  <a:schemeClr val="bg2"/>
                </a:solidFill>
                <a:latin typeface="Arial" pitchFamily="34" charset="0"/>
                <a:ea typeface="ＭＳ Ｐゴシック" pitchFamily="34" charset="-128"/>
              </a:rPr>
              <a:t>nei  Comuni capoluogo e nei centri più popolosi</a:t>
            </a: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it-IT" sz="1800" dirty="0" smtClean="0">
                <a:solidFill>
                  <a:schemeClr val="bg2"/>
                </a:solidFill>
                <a:latin typeface="Arial" pitchFamily="34" charset="0"/>
                <a:ea typeface="ＭＳ Ｐゴシック" pitchFamily="34" charset="-128"/>
              </a:rPr>
              <a:t>39 comuni su 92 sono privi di strutture socio assistenziali pubbliche</a:t>
            </a:r>
          </a:p>
        </p:txBody>
      </p:sp>
      <p:graphicFrame>
        <p:nvGraphicFramePr>
          <p:cNvPr id="9" name="Grafico 8"/>
          <p:cNvGraphicFramePr>
            <a:graphicFrameLocks/>
          </p:cNvGraphicFramePr>
          <p:nvPr>
            <p:extLst>
              <p:ext uri="{D42A27DB-BD31-4B8C-83A1-F6EECF244321}">
                <p14:modId xmlns:p14="http://schemas.microsoft.com/office/powerpoint/2010/main" val="525829977"/>
              </p:ext>
            </p:extLst>
          </p:nvPr>
        </p:nvGraphicFramePr>
        <p:xfrm>
          <a:off x="4674715" y="3212976"/>
          <a:ext cx="4289897" cy="2571080"/>
        </p:xfrm>
        <a:graphic>
          <a:graphicData uri="http://schemas.openxmlformats.org/drawingml/2006/chart">
            <c:chart xmlns:c="http://schemas.openxmlformats.org/drawingml/2006/chart" xmlns:r="http://schemas.openxmlformats.org/officeDocument/2006/relationships" r:id="rId5"/>
          </a:graphicData>
        </a:graphic>
      </p:graphicFrame>
      <p:sp>
        <p:nvSpPr>
          <p:cNvPr id="11" name="Rectangle 14"/>
          <p:cNvSpPr>
            <a:spLocks noChangeArrowheads="1"/>
          </p:cNvSpPr>
          <p:nvPr/>
        </p:nvSpPr>
        <p:spPr bwMode="auto">
          <a:xfrm>
            <a:off x="4627194" y="2960948"/>
            <a:ext cx="4135806" cy="216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tabLst>
                <a:tab pos="266700" algn="l"/>
              </a:tabLst>
            </a:pPr>
            <a:r>
              <a:rPr lang="it-IT" sz="1200" b="1" dirty="0" smtClean="0">
                <a:solidFill>
                  <a:srgbClr val="CC0000"/>
                </a:solidFill>
                <a:latin typeface="Arial Narrow" panose="020B0606020202030204" pitchFamily="34" charset="0"/>
                <a:cs typeface="Arial" charset="0"/>
              </a:rPr>
              <a:t>Incidenza UL e addetti - Differenze 2011-2001 in punti percentuali</a:t>
            </a:r>
            <a:endParaRPr lang="it-IT" sz="1200" b="1" dirty="0">
              <a:solidFill>
                <a:srgbClr val="CC0000"/>
              </a:solidFill>
              <a:latin typeface="Arial Narrow" panose="020B0606020202030204" pitchFamily="34" charset="0"/>
              <a:cs typeface="Arial" charset="0"/>
            </a:endParaRPr>
          </a:p>
        </p:txBody>
      </p:sp>
      <p:sp>
        <p:nvSpPr>
          <p:cNvPr id="3" name="Rettangolo arrotondato 2"/>
          <p:cNvSpPr/>
          <p:nvPr/>
        </p:nvSpPr>
        <p:spPr bwMode="auto">
          <a:xfrm>
            <a:off x="4912668" y="4077072"/>
            <a:ext cx="3850332" cy="360040"/>
          </a:xfrm>
          <a:prstGeom prst="roundRect">
            <a:avLst/>
          </a:prstGeom>
          <a:noFill/>
          <a:ln w="19050"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3" name="Rectangle 14"/>
          <p:cNvSpPr>
            <a:spLocks noChangeArrowheads="1"/>
          </p:cNvSpPr>
          <p:nvPr/>
        </p:nvSpPr>
        <p:spPr bwMode="auto">
          <a:xfrm>
            <a:off x="194920" y="764704"/>
            <a:ext cx="3713457" cy="360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just" eaLnBrk="1" hangingPunct="1">
              <a:lnSpc>
                <a:spcPct val="115000"/>
              </a:lnSpc>
              <a:buClr>
                <a:srgbClr val="CC0000"/>
              </a:buClr>
              <a:tabLst>
                <a:tab pos="266700" algn="l"/>
              </a:tabLst>
              <a:defRPr/>
            </a:pPr>
            <a:r>
              <a:rPr lang="it-IT" sz="1200" b="1" dirty="0">
                <a:solidFill>
                  <a:srgbClr val="CC0000"/>
                </a:solidFill>
                <a:latin typeface="Arial Narrow" panose="020B0606020202030204" pitchFamily="34" charset="0"/>
              </a:rPr>
              <a:t>Sanità e assistenza sociale</a:t>
            </a:r>
            <a:r>
              <a:rPr lang="it-IT" sz="1200" b="1" dirty="0" smtClean="0">
                <a:solidFill>
                  <a:srgbClr val="CC0000"/>
                </a:solidFill>
                <a:latin typeface="Arial Narrow" panose="020B0606020202030204" pitchFamily="34" charset="0"/>
              </a:rPr>
              <a:t>: Incidenza </a:t>
            </a:r>
            <a:r>
              <a:rPr lang="it-IT" sz="1200" b="1" dirty="0">
                <a:solidFill>
                  <a:srgbClr val="CC0000"/>
                </a:solidFill>
                <a:latin typeface="Arial Narrow" panose="020B0606020202030204" pitchFamily="34" charset="0"/>
              </a:rPr>
              <a:t>% degli </a:t>
            </a:r>
            <a:r>
              <a:rPr lang="it-IT" sz="1200" b="1" dirty="0" smtClean="0">
                <a:solidFill>
                  <a:srgbClr val="CC0000"/>
                </a:solidFill>
                <a:latin typeface="Arial Narrow" panose="020B0606020202030204" pitchFamily="34" charset="0"/>
              </a:rPr>
              <a:t>addetti</a:t>
            </a:r>
            <a:endParaRPr lang="it-IT" sz="1200" b="1" dirty="0">
              <a:solidFill>
                <a:srgbClr val="CC0000"/>
              </a:solidFill>
              <a:latin typeface="Arial Narrow" panose="020B0606020202030204" pitchFamily="34" charset="0"/>
            </a:endParaRPr>
          </a:p>
        </p:txBody>
      </p:sp>
      <p:sp>
        <p:nvSpPr>
          <p:cNvPr id="2" name="CasellaDiTesto 1"/>
          <p:cNvSpPr txBox="1"/>
          <p:nvPr/>
        </p:nvSpPr>
        <p:spPr>
          <a:xfrm>
            <a:off x="353039" y="5149536"/>
            <a:ext cx="4723017" cy="702372"/>
          </a:xfrm>
          <a:prstGeom prst="rect">
            <a:avLst/>
          </a:prstGeom>
          <a:noFill/>
        </p:spPr>
        <p:txBody>
          <a:bodyPr wrap="square" rtlCol="0">
            <a:spAutoFit/>
          </a:bodyPr>
          <a:lstStyle/>
          <a:p>
            <a:pPr marL="342900" indent="-342900" eaLnBrk="1" hangingPunct="1">
              <a:lnSpc>
                <a:spcPct val="115000"/>
              </a:lnSpc>
              <a:spcAft>
                <a:spcPts val="600"/>
              </a:spcAft>
              <a:buClr>
                <a:srgbClr val="CC0000"/>
              </a:buClr>
              <a:buFont typeface="Wingdings" pitchFamily="2" charset="2"/>
              <a:buChar char="ü"/>
              <a:tabLst>
                <a:tab pos="266700" algn="l"/>
              </a:tabLst>
              <a:defRPr/>
            </a:pPr>
            <a:r>
              <a:rPr lang="it-IT" sz="1800" dirty="0" smtClean="0">
                <a:solidFill>
                  <a:schemeClr val="bg2"/>
                </a:solidFill>
              </a:rPr>
              <a:t>Nella Sanità diminuisce l’incidenza delle strutture ma si amplia l’occupazione</a:t>
            </a:r>
            <a:endParaRPr lang="it-IT" sz="1800" dirty="0">
              <a:solidFill>
                <a:schemeClr val="bg2"/>
              </a:solidFill>
            </a:endParaRPr>
          </a:p>
        </p:txBody>
      </p:sp>
    </p:spTree>
    <p:extLst>
      <p:ext uri="{BB962C8B-B14F-4D97-AF65-F5344CB8AC3E}">
        <p14:creationId xmlns:p14="http://schemas.microsoft.com/office/powerpoint/2010/main" val="16678040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500034" y="333375"/>
            <a:ext cx="8429684"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Istituzioni pubbliche e sostenibilità </a:t>
            </a:r>
            <a:r>
              <a:rPr lang="it-IT" sz="2200" b="1" dirty="0" smtClean="0">
                <a:solidFill>
                  <a:srgbClr val="CC0000"/>
                </a:solidFill>
                <a:latin typeface="+mj-lt"/>
                <a:ea typeface="ＭＳ Ｐゴシック" charset="0"/>
              </a:rPr>
              <a:t>ambientale</a:t>
            </a:r>
            <a:endParaRPr lang="it-IT" sz="2200" b="1" dirty="0">
              <a:solidFill>
                <a:srgbClr val="CC0000"/>
              </a:solidFill>
              <a:latin typeface="+mj-lt"/>
              <a:ea typeface="ＭＳ Ｐゴシック" charset="0"/>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pic>
        <p:nvPicPr>
          <p:cNvPr id="9" name="Immagin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6105" y="2708920"/>
            <a:ext cx="3429000" cy="302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14"/>
          <p:cNvSpPr>
            <a:spLocks noChangeArrowheads="1"/>
          </p:cNvSpPr>
          <p:nvPr/>
        </p:nvSpPr>
        <p:spPr bwMode="auto">
          <a:xfrm>
            <a:off x="107505" y="908720"/>
            <a:ext cx="4032447" cy="18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tabLst>
                <a:tab pos="266700" algn="l"/>
              </a:tabLst>
              <a:defRPr sz="2400">
                <a:solidFill>
                  <a:schemeClr val="tx1"/>
                </a:solidFill>
                <a:latin typeface="Arial" charset="0"/>
                <a:ea typeface="ＭＳ Ｐゴシック" pitchFamily="34" charset="-128"/>
              </a:defRPr>
            </a:lvl1pPr>
            <a:lvl2pPr marL="742950" indent="-285750" eaLnBrk="0" hangingPunct="0">
              <a:tabLst>
                <a:tab pos="266700" algn="l"/>
              </a:tabLst>
              <a:defRPr sz="2400">
                <a:solidFill>
                  <a:schemeClr val="tx1"/>
                </a:solidFill>
                <a:latin typeface="Arial" charset="0"/>
                <a:ea typeface="ＭＳ Ｐゴシック" pitchFamily="34" charset="-128"/>
              </a:defRPr>
            </a:lvl2pPr>
            <a:lvl3pPr marL="1143000" indent="-228600" eaLnBrk="0" hangingPunct="0">
              <a:tabLst>
                <a:tab pos="266700" algn="l"/>
              </a:tabLst>
              <a:defRPr sz="2400">
                <a:solidFill>
                  <a:schemeClr val="tx1"/>
                </a:solidFill>
                <a:latin typeface="Arial" charset="0"/>
                <a:ea typeface="ＭＳ Ｐゴシック" pitchFamily="34" charset="-128"/>
              </a:defRPr>
            </a:lvl3pPr>
            <a:lvl4pPr marL="1600200" indent="-228600" eaLnBrk="0" hangingPunct="0">
              <a:tabLst>
                <a:tab pos="266700" algn="l"/>
              </a:tabLst>
              <a:defRPr sz="2400">
                <a:solidFill>
                  <a:schemeClr val="tx1"/>
                </a:solidFill>
                <a:latin typeface="Arial" charset="0"/>
                <a:ea typeface="ＭＳ Ｐゴシック" pitchFamily="34" charset="-128"/>
              </a:defRPr>
            </a:lvl4pPr>
            <a:lvl5pPr marL="2057400" indent="-228600" eaLnBrk="0" hangingPunct="0">
              <a:tabLst>
                <a:tab pos="266700" algn="l"/>
              </a:tabLst>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9pPr>
          </a:lstStyle>
          <a:p>
            <a:pPr eaLnBrk="1" hangingPunct="1">
              <a:lnSpc>
                <a:spcPct val="115000"/>
              </a:lnSpc>
              <a:buClr>
                <a:srgbClr val="CC0000"/>
              </a:buClr>
              <a:buFont typeface="Wingdings" pitchFamily="2" charset="2"/>
              <a:buChar char="ü"/>
            </a:pPr>
            <a:r>
              <a:rPr lang="it-IT" altLang="it-IT" sz="1400" dirty="0" smtClean="0">
                <a:solidFill>
                  <a:schemeClr val="bg2"/>
                </a:solidFill>
              </a:rPr>
              <a:t>Quasi </a:t>
            </a:r>
            <a:r>
              <a:rPr lang="it-IT" altLang="it-IT" sz="1400" b="1" dirty="0">
                <a:solidFill>
                  <a:srgbClr val="CC0000"/>
                </a:solidFill>
              </a:rPr>
              <a:t>il 60% </a:t>
            </a:r>
            <a:r>
              <a:rPr lang="it-IT" altLang="it-IT" sz="1400" dirty="0">
                <a:solidFill>
                  <a:schemeClr val="bg2"/>
                </a:solidFill>
              </a:rPr>
              <a:t>delle istituzioni pubbliche </a:t>
            </a:r>
            <a:r>
              <a:rPr lang="it-IT" altLang="it-IT" sz="1400" dirty="0" smtClean="0">
                <a:solidFill>
                  <a:schemeClr val="bg2"/>
                </a:solidFill>
              </a:rPr>
              <a:t>umbre </a:t>
            </a:r>
            <a:r>
              <a:rPr lang="it-IT" altLang="it-IT" sz="1400" dirty="0">
                <a:solidFill>
                  <a:schemeClr val="bg2"/>
                </a:solidFill>
              </a:rPr>
              <a:t>dichiara di </a:t>
            </a:r>
            <a:r>
              <a:rPr lang="it-IT" altLang="it-IT" sz="1400" b="1" dirty="0">
                <a:solidFill>
                  <a:schemeClr val="bg2"/>
                </a:solidFill>
              </a:rPr>
              <a:t>adottare comportamenti sostenibili </a:t>
            </a:r>
            <a:r>
              <a:rPr lang="it-IT" altLang="it-IT" sz="1400" dirty="0">
                <a:solidFill>
                  <a:schemeClr val="bg2"/>
                </a:solidFill>
              </a:rPr>
              <a:t>nei confronti </a:t>
            </a:r>
            <a:r>
              <a:rPr lang="it-IT" altLang="it-IT" sz="1400" dirty="0" smtClean="0">
                <a:solidFill>
                  <a:schemeClr val="bg2"/>
                </a:solidFill>
              </a:rPr>
              <a:t>dell’ambiente:</a:t>
            </a:r>
          </a:p>
          <a:p>
            <a:pPr lvl="1" eaLnBrk="1" hangingPunct="1">
              <a:lnSpc>
                <a:spcPct val="115000"/>
              </a:lnSpc>
              <a:buClr>
                <a:srgbClr val="CC0000"/>
              </a:buClr>
              <a:buFont typeface="Wingdings" pitchFamily="2" charset="2"/>
              <a:buChar char="ü"/>
            </a:pPr>
            <a:r>
              <a:rPr lang="it-IT" altLang="it-IT" sz="1400" b="1" dirty="0" smtClean="0">
                <a:solidFill>
                  <a:srgbClr val="CC0000"/>
                </a:solidFill>
              </a:rPr>
              <a:t>l’87,9</a:t>
            </a:r>
            <a:r>
              <a:rPr lang="it-IT" altLang="it-IT" sz="1400" b="1" dirty="0">
                <a:solidFill>
                  <a:srgbClr val="CC0000"/>
                </a:solidFill>
              </a:rPr>
              <a:t>%</a:t>
            </a:r>
            <a:r>
              <a:rPr lang="it-IT" altLang="it-IT" sz="1400" dirty="0">
                <a:solidFill>
                  <a:schemeClr val="bg2"/>
                </a:solidFill>
              </a:rPr>
              <a:t> ha </a:t>
            </a:r>
            <a:r>
              <a:rPr lang="it-IT" altLang="it-IT" sz="1400" dirty="0" smtClean="0">
                <a:solidFill>
                  <a:schemeClr val="bg2"/>
                </a:solidFill>
              </a:rPr>
              <a:t>però incontrato </a:t>
            </a:r>
            <a:r>
              <a:rPr lang="it-IT" altLang="it-IT" sz="1400" dirty="0">
                <a:solidFill>
                  <a:schemeClr val="bg2"/>
                </a:solidFill>
              </a:rPr>
              <a:t>almeno una </a:t>
            </a:r>
            <a:r>
              <a:rPr lang="it-IT" altLang="it-IT" sz="1400" b="1" dirty="0">
                <a:solidFill>
                  <a:schemeClr val="bg2"/>
                </a:solidFill>
              </a:rPr>
              <a:t>difficoltà</a:t>
            </a:r>
            <a:r>
              <a:rPr lang="it-IT" altLang="it-IT" sz="1400" dirty="0">
                <a:solidFill>
                  <a:schemeClr val="bg2"/>
                </a:solidFill>
              </a:rPr>
              <a:t> nell’adozione di tale </a:t>
            </a:r>
            <a:r>
              <a:rPr lang="it-IT" altLang="it-IT" sz="1400" dirty="0" smtClean="0">
                <a:solidFill>
                  <a:schemeClr val="bg2"/>
                </a:solidFill>
              </a:rPr>
              <a:t>condotta</a:t>
            </a:r>
          </a:p>
          <a:p>
            <a:pPr lvl="1" eaLnBrk="1" hangingPunct="1">
              <a:lnSpc>
                <a:spcPct val="115000"/>
              </a:lnSpc>
              <a:buClr>
                <a:srgbClr val="CC0000"/>
              </a:buClr>
              <a:buFont typeface="Wingdings" pitchFamily="2" charset="2"/>
              <a:buChar char="ü"/>
            </a:pPr>
            <a:r>
              <a:rPr lang="it-IT" altLang="it-IT" sz="1400" dirty="0">
                <a:solidFill>
                  <a:schemeClr val="bg2"/>
                </a:solidFill>
              </a:rPr>
              <a:t>il </a:t>
            </a:r>
            <a:r>
              <a:rPr lang="it-IT" altLang="it-IT" sz="1400" b="1" dirty="0">
                <a:solidFill>
                  <a:srgbClr val="CC0000"/>
                </a:solidFill>
              </a:rPr>
              <a:t>38,4%</a:t>
            </a:r>
            <a:r>
              <a:rPr lang="it-IT" altLang="it-IT" sz="1400" dirty="0">
                <a:solidFill>
                  <a:schemeClr val="bg2"/>
                </a:solidFill>
              </a:rPr>
              <a:t> ha effettuato </a:t>
            </a:r>
            <a:r>
              <a:rPr lang="it-IT" altLang="it-IT" sz="1400" b="1" dirty="0">
                <a:solidFill>
                  <a:schemeClr val="bg2"/>
                </a:solidFill>
              </a:rPr>
              <a:t>acquisti</a:t>
            </a:r>
            <a:r>
              <a:rPr lang="it-IT" altLang="it-IT" sz="1400" dirty="0">
                <a:solidFill>
                  <a:schemeClr val="bg2"/>
                </a:solidFill>
              </a:rPr>
              <a:t> </a:t>
            </a:r>
            <a:r>
              <a:rPr lang="it-IT" altLang="it-IT" sz="1400" b="1" dirty="0">
                <a:solidFill>
                  <a:schemeClr val="bg2"/>
                </a:solidFill>
              </a:rPr>
              <a:t>attenti </a:t>
            </a:r>
            <a:r>
              <a:rPr lang="it-IT" altLang="it-IT" sz="1400" dirty="0">
                <a:solidFill>
                  <a:schemeClr val="bg2"/>
                </a:solidFill>
              </a:rPr>
              <a:t>all’impatto ambientale</a:t>
            </a:r>
          </a:p>
          <a:p>
            <a:pPr lvl="1" eaLnBrk="1" hangingPunct="1">
              <a:lnSpc>
                <a:spcPct val="115000"/>
              </a:lnSpc>
              <a:buClr>
                <a:srgbClr val="CC0000"/>
              </a:buClr>
              <a:buFont typeface="Wingdings" pitchFamily="2" charset="2"/>
              <a:buChar char="ü"/>
            </a:pPr>
            <a:endParaRPr lang="it-IT" altLang="it-IT" sz="1400" dirty="0">
              <a:solidFill>
                <a:schemeClr val="bg2"/>
              </a:solidFill>
            </a:endParaRPr>
          </a:p>
          <a:p>
            <a:pPr eaLnBrk="1" hangingPunct="1">
              <a:lnSpc>
                <a:spcPct val="115000"/>
              </a:lnSpc>
              <a:buClr>
                <a:srgbClr val="CC0000"/>
              </a:buClr>
              <a:buFont typeface="Wingdings" pitchFamily="2" charset="2"/>
              <a:buNone/>
            </a:pPr>
            <a:endParaRPr lang="it-IT" altLang="it-IT" sz="1400" dirty="0">
              <a:solidFill>
                <a:schemeClr val="bg2"/>
              </a:solidFill>
            </a:endParaRPr>
          </a:p>
        </p:txBody>
      </p:sp>
      <p:sp>
        <p:nvSpPr>
          <p:cNvPr id="13" name="Rettangolo 1"/>
          <p:cNvSpPr>
            <a:spLocks noChangeArrowheads="1"/>
          </p:cNvSpPr>
          <p:nvPr/>
        </p:nvSpPr>
        <p:spPr bwMode="auto">
          <a:xfrm>
            <a:off x="5068440" y="1496616"/>
            <a:ext cx="3908352" cy="984126"/>
          </a:xfrm>
          <a:prstGeom prst="rect">
            <a:avLst/>
          </a:prstGeom>
          <a:noFill/>
          <a:ln w="25400" algn="ctr">
            <a:solidFill>
              <a:srgbClr val="92D050"/>
            </a:solidFill>
            <a:round/>
            <a:headEnd/>
            <a:tailEnd/>
          </a:ln>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r>
              <a:rPr lang="it-IT" altLang="it-IT" sz="1600" b="1" dirty="0" smtClean="0">
                <a:solidFill>
                  <a:srgbClr val="CC0000"/>
                </a:solidFill>
                <a:latin typeface="Arial Narrow" panose="020B0606020202030204" pitchFamily="34" charset="0"/>
              </a:rPr>
              <a:t>Tipologie di difficoltà incontrate dalle IP umbre nell’adozione di comportamenti sostenibili (% sul totale delle risposte)</a:t>
            </a:r>
            <a:endParaRPr lang="it-IT" altLang="it-IT" sz="1600" b="1" dirty="0">
              <a:solidFill>
                <a:srgbClr val="CC0000"/>
              </a:solidFill>
              <a:latin typeface="Arial Narrow" panose="020B0606020202030204" pitchFamily="34" charset="0"/>
            </a:endParaRPr>
          </a:p>
        </p:txBody>
      </p:sp>
      <p:graphicFrame>
        <p:nvGraphicFramePr>
          <p:cNvPr id="15" name="Grafico 14"/>
          <p:cNvGraphicFramePr>
            <a:graphicFrameLocks/>
          </p:cNvGraphicFramePr>
          <p:nvPr>
            <p:extLst>
              <p:ext uri="{D42A27DB-BD31-4B8C-83A1-F6EECF244321}">
                <p14:modId xmlns:p14="http://schemas.microsoft.com/office/powerpoint/2010/main" val="3902342327"/>
              </p:ext>
            </p:extLst>
          </p:nvPr>
        </p:nvGraphicFramePr>
        <p:xfrm>
          <a:off x="4678363" y="2564904"/>
          <a:ext cx="4286250" cy="2876550"/>
        </p:xfrm>
        <a:graphic>
          <a:graphicData uri="http://schemas.openxmlformats.org/drawingml/2006/chart">
            <c:chart xmlns:c="http://schemas.openxmlformats.org/drawingml/2006/chart" xmlns:r="http://schemas.openxmlformats.org/officeDocument/2006/relationships" r:id="rId5"/>
          </a:graphicData>
        </a:graphic>
      </p:graphicFrame>
      <p:sp>
        <p:nvSpPr>
          <p:cNvPr id="5" name="Freccia a destra 4"/>
          <p:cNvSpPr/>
          <p:nvPr/>
        </p:nvSpPr>
        <p:spPr bwMode="auto">
          <a:xfrm>
            <a:off x="4139952" y="1520788"/>
            <a:ext cx="792088" cy="576064"/>
          </a:xfrm>
          <a:prstGeom prst="rightArrow">
            <a:avLst/>
          </a:prstGeom>
          <a:solidFill>
            <a:srgbClr val="92D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7709448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500034" y="333375"/>
            <a:ext cx="8429684"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Istituzioni pubbliche </a:t>
            </a:r>
            <a:r>
              <a:rPr lang="it-IT" sz="2200" b="1" dirty="0" smtClean="0">
                <a:solidFill>
                  <a:srgbClr val="CC0000"/>
                </a:solidFill>
                <a:latin typeface="+mj-lt"/>
                <a:ea typeface="ＭＳ Ｐゴシック" charset="0"/>
              </a:rPr>
              <a:t>e trasparenza</a:t>
            </a:r>
            <a:endParaRPr lang="it-IT" sz="2200" b="1" dirty="0">
              <a:solidFill>
                <a:srgbClr val="CC0000"/>
              </a:solidFill>
              <a:latin typeface="+mj-lt"/>
              <a:ea typeface="ＭＳ Ｐゴシック" charset="0"/>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sp>
        <p:nvSpPr>
          <p:cNvPr id="11" name="Rectangle 14"/>
          <p:cNvSpPr>
            <a:spLocks noChangeArrowheads="1"/>
          </p:cNvSpPr>
          <p:nvPr/>
        </p:nvSpPr>
        <p:spPr bwMode="auto">
          <a:xfrm>
            <a:off x="107504" y="1520788"/>
            <a:ext cx="3888432" cy="3996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342900" indent="-342900" eaLnBrk="0" hangingPunct="0">
              <a:tabLst>
                <a:tab pos="266700" algn="l"/>
              </a:tabLst>
              <a:defRPr sz="2400">
                <a:solidFill>
                  <a:schemeClr val="tx1"/>
                </a:solidFill>
                <a:latin typeface="Arial" charset="0"/>
                <a:ea typeface="ＭＳ Ｐゴシック" pitchFamily="34" charset="-128"/>
              </a:defRPr>
            </a:lvl1pPr>
            <a:lvl2pPr marL="742950" indent="-285750" eaLnBrk="0" hangingPunct="0">
              <a:tabLst>
                <a:tab pos="266700" algn="l"/>
              </a:tabLst>
              <a:defRPr sz="2400">
                <a:solidFill>
                  <a:schemeClr val="tx1"/>
                </a:solidFill>
                <a:latin typeface="Arial" charset="0"/>
                <a:ea typeface="ＭＳ Ｐゴシック" pitchFamily="34" charset="-128"/>
              </a:defRPr>
            </a:lvl2pPr>
            <a:lvl3pPr marL="1143000" indent="-228600" eaLnBrk="0" hangingPunct="0">
              <a:tabLst>
                <a:tab pos="266700" algn="l"/>
              </a:tabLst>
              <a:defRPr sz="2400">
                <a:solidFill>
                  <a:schemeClr val="tx1"/>
                </a:solidFill>
                <a:latin typeface="Arial" charset="0"/>
                <a:ea typeface="ＭＳ Ｐゴシック" pitchFamily="34" charset="-128"/>
              </a:defRPr>
            </a:lvl3pPr>
            <a:lvl4pPr marL="1600200" indent="-228600" eaLnBrk="0" hangingPunct="0">
              <a:tabLst>
                <a:tab pos="266700" algn="l"/>
              </a:tabLst>
              <a:defRPr sz="2400">
                <a:solidFill>
                  <a:schemeClr val="tx1"/>
                </a:solidFill>
                <a:latin typeface="Arial" charset="0"/>
                <a:ea typeface="ＭＳ Ｐゴシック" pitchFamily="34" charset="-128"/>
              </a:defRPr>
            </a:lvl4pPr>
            <a:lvl5pPr marL="2057400" indent="-228600" eaLnBrk="0" hangingPunct="0">
              <a:tabLst>
                <a:tab pos="266700" algn="l"/>
              </a:tabLst>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266700" algn="l"/>
              </a:tabLst>
              <a:defRPr sz="2400">
                <a:solidFill>
                  <a:schemeClr val="tx1"/>
                </a:solidFill>
                <a:latin typeface="Arial" charset="0"/>
                <a:ea typeface="ＭＳ Ｐゴシック" pitchFamily="34" charset="-128"/>
              </a:defRPr>
            </a:lvl9pPr>
          </a:lstStyle>
          <a:p>
            <a:pPr eaLnBrk="1" hangingPunct="1">
              <a:lnSpc>
                <a:spcPct val="115000"/>
              </a:lnSpc>
              <a:spcAft>
                <a:spcPts val="600"/>
              </a:spcAft>
              <a:buClr>
                <a:srgbClr val="CC0000"/>
              </a:buClr>
              <a:buFont typeface="Wingdings" pitchFamily="2" charset="2"/>
              <a:buChar char="ü"/>
            </a:pPr>
            <a:r>
              <a:rPr lang="it-IT" altLang="it-IT" sz="1800" dirty="0" smtClean="0">
                <a:solidFill>
                  <a:schemeClr val="bg2"/>
                </a:solidFill>
              </a:rPr>
              <a:t>Il  </a:t>
            </a:r>
            <a:r>
              <a:rPr lang="it-IT" altLang="it-IT" sz="1800" b="1" dirty="0" smtClean="0">
                <a:solidFill>
                  <a:srgbClr val="CC0000"/>
                </a:solidFill>
              </a:rPr>
              <a:t>38,4%</a:t>
            </a:r>
            <a:r>
              <a:rPr lang="it-IT" altLang="it-IT" sz="1800" dirty="0" smtClean="0">
                <a:solidFill>
                  <a:schemeClr val="bg2"/>
                </a:solidFill>
              </a:rPr>
              <a:t> </a:t>
            </a:r>
            <a:r>
              <a:rPr lang="it-IT" altLang="it-IT" sz="1800" dirty="0">
                <a:solidFill>
                  <a:schemeClr val="bg2"/>
                </a:solidFill>
              </a:rPr>
              <a:t>delle istituzioni pubbliche </a:t>
            </a:r>
            <a:r>
              <a:rPr lang="it-IT" altLang="it-IT" sz="1800" dirty="0" smtClean="0">
                <a:solidFill>
                  <a:schemeClr val="bg2"/>
                </a:solidFill>
              </a:rPr>
              <a:t>umbre adotta </a:t>
            </a:r>
            <a:r>
              <a:rPr lang="it-IT" altLang="it-IT" sz="1800" b="1" dirty="0" smtClean="0">
                <a:solidFill>
                  <a:schemeClr val="bg2"/>
                </a:solidFill>
              </a:rPr>
              <a:t>almeno una </a:t>
            </a:r>
            <a:r>
              <a:rPr lang="it-IT" altLang="it-IT" sz="1800" dirty="0" smtClean="0">
                <a:solidFill>
                  <a:schemeClr val="bg2"/>
                </a:solidFill>
              </a:rPr>
              <a:t>delle diverse </a:t>
            </a:r>
            <a:r>
              <a:rPr lang="it-IT" altLang="it-IT" sz="1800" b="1" dirty="0" smtClean="0">
                <a:solidFill>
                  <a:schemeClr val="bg2"/>
                </a:solidFill>
              </a:rPr>
              <a:t>forme di rendicontazione sociale</a:t>
            </a:r>
            <a:r>
              <a:rPr lang="it-IT" altLang="it-IT" sz="1800" dirty="0" smtClean="0">
                <a:solidFill>
                  <a:schemeClr val="bg2"/>
                </a:solidFill>
              </a:rPr>
              <a:t> (Italia:39,1%). Fra di esse:</a:t>
            </a:r>
          </a:p>
          <a:p>
            <a:pPr lvl="1" eaLnBrk="1" hangingPunct="1">
              <a:lnSpc>
                <a:spcPct val="115000"/>
              </a:lnSpc>
              <a:spcAft>
                <a:spcPts val="600"/>
              </a:spcAft>
              <a:buClr>
                <a:srgbClr val="CC0000"/>
              </a:buClr>
              <a:buFont typeface="Wingdings" panose="05000000000000000000" pitchFamily="2" charset="2"/>
              <a:buChar char="Ø"/>
            </a:pPr>
            <a:r>
              <a:rPr lang="it-IT" altLang="it-IT" sz="1800" dirty="0" smtClean="0">
                <a:solidFill>
                  <a:schemeClr val="bg2"/>
                </a:solidFill>
              </a:rPr>
              <a:t>Forma </a:t>
            </a:r>
            <a:r>
              <a:rPr lang="it-IT" altLang="it-IT" sz="1800" b="1" dirty="0" smtClean="0">
                <a:solidFill>
                  <a:schemeClr val="bg2"/>
                </a:solidFill>
              </a:rPr>
              <a:t>più utilizzata</a:t>
            </a:r>
            <a:r>
              <a:rPr lang="it-IT" altLang="it-IT" sz="1800" dirty="0" smtClean="0">
                <a:solidFill>
                  <a:schemeClr val="bg2"/>
                </a:solidFill>
              </a:rPr>
              <a:t>: </a:t>
            </a:r>
            <a:r>
              <a:rPr lang="it-IT" altLang="it-IT" sz="1800" b="1" dirty="0" smtClean="0">
                <a:solidFill>
                  <a:schemeClr val="bg2"/>
                </a:solidFill>
              </a:rPr>
              <a:t>Bilancio sociale</a:t>
            </a:r>
            <a:r>
              <a:rPr lang="it-IT" altLang="it-IT" sz="1800" dirty="0" smtClean="0">
                <a:solidFill>
                  <a:schemeClr val="bg2"/>
                </a:solidFill>
              </a:rPr>
              <a:t> (</a:t>
            </a:r>
            <a:r>
              <a:rPr lang="it-IT" altLang="it-IT" sz="1800" b="1" dirty="0" smtClean="0">
                <a:solidFill>
                  <a:srgbClr val="CC0000"/>
                </a:solidFill>
              </a:rPr>
              <a:t>45,1%</a:t>
            </a:r>
            <a:r>
              <a:rPr lang="it-IT" altLang="it-IT" sz="1800" dirty="0" smtClean="0">
                <a:solidFill>
                  <a:schemeClr val="bg2"/>
                </a:solidFill>
              </a:rPr>
              <a:t>)</a:t>
            </a:r>
          </a:p>
          <a:p>
            <a:pPr lvl="1" eaLnBrk="1" hangingPunct="1">
              <a:lnSpc>
                <a:spcPct val="115000"/>
              </a:lnSpc>
              <a:spcAft>
                <a:spcPts val="600"/>
              </a:spcAft>
              <a:buClr>
                <a:srgbClr val="CC0000"/>
              </a:buClr>
              <a:buFont typeface="Wingdings" panose="05000000000000000000" pitchFamily="2" charset="2"/>
              <a:buChar char="Ø"/>
            </a:pPr>
            <a:r>
              <a:rPr lang="it-IT" altLang="it-IT" sz="1800" dirty="0" smtClean="0">
                <a:solidFill>
                  <a:schemeClr val="bg2"/>
                </a:solidFill>
              </a:rPr>
              <a:t>Forma </a:t>
            </a:r>
            <a:r>
              <a:rPr lang="it-IT" altLang="it-IT" sz="1800" b="1" dirty="0" smtClean="0">
                <a:solidFill>
                  <a:schemeClr val="bg2"/>
                </a:solidFill>
              </a:rPr>
              <a:t>meno </a:t>
            </a:r>
            <a:r>
              <a:rPr lang="it-IT" altLang="it-IT" sz="1800" b="1" dirty="0">
                <a:solidFill>
                  <a:schemeClr val="bg2"/>
                </a:solidFill>
              </a:rPr>
              <a:t>utilizzata: Bilancio </a:t>
            </a:r>
            <a:r>
              <a:rPr lang="it-IT" altLang="it-IT" sz="1800" b="1" dirty="0" smtClean="0">
                <a:solidFill>
                  <a:schemeClr val="bg2"/>
                </a:solidFill>
              </a:rPr>
              <a:t>di missione </a:t>
            </a:r>
            <a:r>
              <a:rPr lang="it-IT" altLang="it-IT" sz="1800" dirty="0" smtClean="0">
                <a:solidFill>
                  <a:schemeClr val="bg2"/>
                </a:solidFill>
              </a:rPr>
              <a:t>(</a:t>
            </a:r>
            <a:r>
              <a:rPr lang="it-IT" altLang="it-IT" sz="1800" b="1" dirty="0" smtClean="0">
                <a:solidFill>
                  <a:srgbClr val="CC0000"/>
                </a:solidFill>
              </a:rPr>
              <a:t>3,7%</a:t>
            </a:r>
            <a:r>
              <a:rPr lang="it-IT" altLang="it-IT" sz="1800" dirty="0" smtClean="0">
                <a:solidFill>
                  <a:schemeClr val="bg2"/>
                </a:solidFill>
              </a:rPr>
              <a:t>)</a:t>
            </a:r>
            <a:endParaRPr lang="it-IT" altLang="it-IT" sz="1800" dirty="0">
              <a:solidFill>
                <a:schemeClr val="bg2"/>
              </a:solidFill>
            </a:endParaRPr>
          </a:p>
          <a:p>
            <a:pPr eaLnBrk="1" hangingPunct="1">
              <a:lnSpc>
                <a:spcPct val="115000"/>
              </a:lnSpc>
              <a:buClr>
                <a:srgbClr val="CC0000"/>
              </a:buClr>
              <a:buFont typeface="Wingdings" pitchFamily="2" charset="2"/>
              <a:buChar char="ü"/>
            </a:pPr>
            <a:endParaRPr lang="it-IT" altLang="it-IT" sz="1400" dirty="0" smtClean="0">
              <a:solidFill>
                <a:schemeClr val="bg2"/>
              </a:solidFill>
            </a:endParaRPr>
          </a:p>
          <a:p>
            <a:pPr eaLnBrk="1" hangingPunct="1">
              <a:lnSpc>
                <a:spcPct val="115000"/>
              </a:lnSpc>
              <a:buClr>
                <a:srgbClr val="CC0000"/>
              </a:buClr>
              <a:buFont typeface="Wingdings" pitchFamily="2" charset="2"/>
              <a:buChar char="ü"/>
            </a:pPr>
            <a:endParaRPr lang="it-IT" altLang="it-IT" sz="1400" dirty="0" smtClean="0">
              <a:solidFill>
                <a:schemeClr val="bg2"/>
              </a:solidFill>
            </a:endParaRPr>
          </a:p>
          <a:p>
            <a:pPr eaLnBrk="1" hangingPunct="1">
              <a:lnSpc>
                <a:spcPct val="115000"/>
              </a:lnSpc>
              <a:buClr>
                <a:srgbClr val="CC0000"/>
              </a:buClr>
              <a:buFont typeface="Wingdings" pitchFamily="2" charset="2"/>
              <a:buNone/>
            </a:pPr>
            <a:endParaRPr lang="it-IT" altLang="it-IT" sz="1400" dirty="0">
              <a:solidFill>
                <a:schemeClr val="bg2"/>
              </a:solidFill>
            </a:endParaRPr>
          </a:p>
        </p:txBody>
      </p:sp>
      <p:sp>
        <p:nvSpPr>
          <p:cNvPr id="12" name="Rettangolo 1"/>
          <p:cNvSpPr>
            <a:spLocks noChangeArrowheads="1"/>
          </p:cNvSpPr>
          <p:nvPr/>
        </p:nvSpPr>
        <p:spPr bwMode="auto">
          <a:xfrm>
            <a:off x="4594076" y="1124744"/>
            <a:ext cx="4069634" cy="648072"/>
          </a:xfrm>
          <a:prstGeom prst="rect">
            <a:avLst/>
          </a:prstGeom>
          <a:noFill/>
          <a:ln w="25400" algn="ctr">
            <a:solidFill>
              <a:srgbClr val="92D050"/>
            </a:solidFill>
            <a:round/>
            <a:headEnd/>
            <a:tailEnd/>
          </a:ln>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r>
              <a:rPr lang="it-IT" altLang="it-IT" sz="1600" b="1" dirty="0" smtClean="0">
                <a:solidFill>
                  <a:srgbClr val="CC0000"/>
                </a:solidFill>
                <a:latin typeface="Arial Narrow" panose="020B0606020202030204" pitchFamily="34" charset="0"/>
              </a:rPr>
              <a:t>Forme di rendicontazione sociale adottate dalle IP Umbre (% sul totale delle risposte)</a:t>
            </a:r>
          </a:p>
          <a:p>
            <a:endParaRPr lang="it-IT" altLang="it-IT" sz="1600" dirty="0">
              <a:solidFill>
                <a:srgbClr val="000000"/>
              </a:solidFill>
            </a:endParaRPr>
          </a:p>
        </p:txBody>
      </p:sp>
      <p:graphicFrame>
        <p:nvGraphicFramePr>
          <p:cNvPr id="13" name="Grafico 12"/>
          <p:cNvGraphicFramePr>
            <a:graphicFrameLocks/>
          </p:cNvGraphicFramePr>
          <p:nvPr>
            <p:extLst>
              <p:ext uri="{D42A27DB-BD31-4B8C-83A1-F6EECF244321}">
                <p14:modId xmlns:p14="http://schemas.microsoft.com/office/powerpoint/2010/main" val="2210968945"/>
              </p:ext>
            </p:extLst>
          </p:nvPr>
        </p:nvGraphicFramePr>
        <p:xfrm>
          <a:off x="4381500" y="1844824"/>
          <a:ext cx="4381500" cy="28575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48668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6621463"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lgn="ctr" eaLnBrk="1" hangingPunct="1">
              <a:tabLst>
                <a:tab pos="266700" algn="l"/>
              </a:tabLst>
              <a:defRPr/>
            </a:pPr>
            <a:r>
              <a:rPr lang="it-IT" sz="2200" b="1" dirty="0" smtClean="0">
                <a:solidFill>
                  <a:srgbClr val="CC0000"/>
                </a:solidFill>
                <a:latin typeface="+mj-lt"/>
                <a:ea typeface="ＭＳ Ｐゴシック" charset="0"/>
              </a:rPr>
              <a:t>Il sistema economico dell’Umbria</a:t>
            </a:r>
          </a:p>
          <a:p>
            <a:pPr marL="266700" indent="-266700" algn="ctr" eaLnBrk="1" hangingPunct="1">
              <a:tabLst>
                <a:tab pos="266700" algn="l"/>
              </a:tabLst>
              <a:defRPr/>
            </a:pPr>
            <a:r>
              <a:rPr lang="it-IT" sz="2200" b="1" dirty="0" smtClean="0">
                <a:solidFill>
                  <a:srgbClr val="CC0000"/>
                </a:solidFill>
                <a:latin typeface="+mj-lt"/>
                <a:ea typeface="ＭＳ Ｐゴシック" charset="0"/>
              </a:rPr>
              <a:t>Unità Giuridico-economiche (UG)</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72009" y="908720"/>
            <a:ext cx="4427983" cy="4248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15000"/>
              </a:lnSpc>
              <a:buClr>
                <a:srgbClr val="CC0000"/>
              </a:buClr>
              <a:tabLst>
                <a:tab pos="266700" algn="l"/>
              </a:tabLst>
              <a:defRPr/>
            </a:pPr>
            <a:endParaRPr lang="en-US" sz="1800" dirty="0">
              <a:solidFill>
                <a:schemeClr val="bg2"/>
              </a:solidFill>
            </a:endParaRPr>
          </a:p>
          <a:p>
            <a:pPr marL="342900" indent="-342900" eaLnBrk="1" hangingPunct="1">
              <a:lnSpc>
                <a:spcPct val="115000"/>
              </a:lnSpc>
              <a:buClr>
                <a:srgbClr val="CC0000"/>
              </a:buClr>
              <a:buFont typeface="Wingdings" pitchFamily="2" charset="2"/>
              <a:buChar char="ü"/>
              <a:tabLst>
                <a:tab pos="266700" algn="l"/>
              </a:tabLst>
              <a:defRPr/>
            </a:pPr>
            <a:r>
              <a:rPr lang="en-US" sz="1800" b="1" dirty="0" smtClean="0">
                <a:solidFill>
                  <a:schemeClr val="bg2"/>
                </a:solidFill>
              </a:rPr>
              <a:t>75.747 UG</a:t>
            </a:r>
          </a:p>
          <a:p>
            <a:pPr eaLnBrk="1" hangingPunct="1">
              <a:lnSpc>
                <a:spcPct val="115000"/>
              </a:lnSpc>
              <a:buClr>
                <a:srgbClr val="CC0000"/>
              </a:buClr>
              <a:tabLst>
                <a:tab pos="266700" algn="l"/>
              </a:tabLst>
              <a:defRPr/>
            </a:pPr>
            <a:r>
              <a:rPr lang="en-US" sz="1800" b="1" dirty="0">
                <a:solidFill>
                  <a:schemeClr val="bg2"/>
                </a:solidFill>
              </a:rPr>
              <a:t>	</a:t>
            </a:r>
            <a:r>
              <a:rPr lang="en-US" sz="1800" b="1" dirty="0" smtClean="0">
                <a:solidFill>
                  <a:schemeClr val="bg2"/>
                </a:solidFill>
              </a:rPr>
              <a:t>	</a:t>
            </a:r>
            <a:r>
              <a:rPr lang="en-US" sz="1600" dirty="0" smtClean="0">
                <a:solidFill>
                  <a:schemeClr val="bg2"/>
                </a:solidFill>
              </a:rPr>
              <a:t>(</a:t>
            </a:r>
            <a:r>
              <a:rPr lang="en-US" sz="1600" dirty="0" err="1" smtClean="0">
                <a:solidFill>
                  <a:schemeClr val="bg2"/>
                </a:solidFill>
              </a:rPr>
              <a:t>crescono</a:t>
            </a:r>
            <a:r>
              <a:rPr lang="en-US" sz="1600" dirty="0" smtClean="0">
                <a:solidFill>
                  <a:schemeClr val="bg2"/>
                </a:solidFill>
              </a:rPr>
              <a:t> del </a:t>
            </a:r>
            <a:r>
              <a:rPr lang="en-US" sz="1600" b="1" dirty="0" smtClean="0">
                <a:solidFill>
                  <a:schemeClr val="bg2"/>
                </a:solidFill>
              </a:rPr>
              <a:t>+9,3% </a:t>
            </a:r>
            <a:r>
              <a:rPr lang="en-US" sz="1600" dirty="0" err="1" smtClean="0">
                <a:solidFill>
                  <a:schemeClr val="bg2"/>
                </a:solidFill>
              </a:rPr>
              <a:t>rispetto</a:t>
            </a:r>
            <a:r>
              <a:rPr lang="en-US" sz="1600" dirty="0" smtClean="0">
                <a:solidFill>
                  <a:schemeClr val="bg2"/>
                </a:solidFill>
              </a:rPr>
              <a:t> al 2001;  		</a:t>
            </a:r>
            <a:r>
              <a:rPr lang="en-US" sz="1600" dirty="0" err="1" smtClean="0">
                <a:solidFill>
                  <a:schemeClr val="bg2"/>
                </a:solidFill>
              </a:rPr>
              <a:t>sono</a:t>
            </a:r>
            <a:r>
              <a:rPr lang="en-US" sz="1600" dirty="0" smtClean="0">
                <a:solidFill>
                  <a:schemeClr val="bg2"/>
                </a:solidFill>
              </a:rPr>
              <a:t> </a:t>
            </a:r>
            <a:r>
              <a:rPr lang="en-US" sz="1600" dirty="0" err="1" smtClean="0">
                <a:solidFill>
                  <a:schemeClr val="bg2"/>
                </a:solidFill>
              </a:rPr>
              <a:t>il</a:t>
            </a:r>
            <a:r>
              <a:rPr lang="en-US" sz="1600" dirty="0" smtClean="0">
                <a:solidFill>
                  <a:schemeClr val="bg2"/>
                </a:solidFill>
              </a:rPr>
              <a:t> 1,6% del </a:t>
            </a:r>
            <a:r>
              <a:rPr lang="en-US" sz="1600" dirty="0" err="1" smtClean="0">
                <a:solidFill>
                  <a:schemeClr val="bg2"/>
                </a:solidFill>
              </a:rPr>
              <a:t>totale</a:t>
            </a:r>
            <a:r>
              <a:rPr lang="en-US" sz="1600" dirty="0" smtClean="0">
                <a:solidFill>
                  <a:schemeClr val="bg2"/>
                </a:solidFill>
              </a:rPr>
              <a:t> </a:t>
            </a:r>
            <a:r>
              <a:rPr lang="en-US" sz="1600" dirty="0" err="1" smtClean="0">
                <a:solidFill>
                  <a:schemeClr val="bg2"/>
                </a:solidFill>
              </a:rPr>
              <a:t>nazionale</a:t>
            </a:r>
            <a:r>
              <a:rPr lang="en-US" sz="1600" dirty="0" smtClean="0">
                <a:solidFill>
                  <a:schemeClr val="bg2"/>
                </a:solidFill>
              </a:rPr>
              <a:t>) </a:t>
            </a:r>
          </a:p>
          <a:p>
            <a:pPr eaLnBrk="1" hangingPunct="1">
              <a:lnSpc>
                <a:spcPct val="115000"/>
              </a:lnSpc>
              <a:buClr>
                <a:srgbClr val="CC0000"/>
              </a:buClr>
              <a:tabLst>
                <a:tab pos="266700" algn="l"/>
              </a:tabLst>
              <a:defRPr/>
            </a:pPr>
            <a:endParaRPr lang="en-US" sz="1600" dirty="0" smtClean="0">
              <a:solidFill>
                <a:schemeClr val="bg2"/>
              </a:solidFill>
            </a:endParaRPr>
          </a:p>
          <a:p>
            <a:pPr marL="800100" lvl="1" indent="-342900" eaLnBrk="1" hangingPunct="1">
              <a:lnSpc>
                <a:spcPct val="115000"/>
              </a:lnSpc>
              <a:buClr>
                <a:srgbClr val="CC0000"/>
              </a:buClr>
              <a:buFont typeface="Wingdings" pitchFamily="2" charset="2"/>
              <a:buChar char="ü"/>
              <a:tabLst>
                <a:tab pos="266700" algn="l"/>
              </a:tabLst>
              <a:defRPr/>
            </a:pPr>
            <a:r>
              <a:rPr lang="en-US" sz="1800" b="1" dirty="0" smtClean="0">
                <a:solidFill>
                  <a:schemeClr val="bg2"/>
                </a:solidFill>
              </a:rPr>
              <a:t>69.332 </a:t>
            </a:r>
            <a:r>
              <a:rPr lang="en-US" sz="1800" dirty="0" smtClean="0">
                <a:solidFill>
                  <a:schemeClr val="bg2"/>
                </a:solidFill>
              </a:rPr>
              <a:t>(91,5 %) </a:t>
            </a:r>
            <a:r>
              <a:rPr lang="en-US" sz="1800" b="1" dirty="0" err="1" smtClean="0">
                <a:solidFill>
                  <a:schemeClr val="bg2"/>
                </a:solidFill>
              </a:rPr>
              <a:t>Imprese</a:t>
            </a:r>
            <a:r>
              <a:rPr lang="en-US" sz="1800" dirty="0" smtClean="0">
                <a:solidFill>
                  <a:schemeClr val="bg2"/>
                </a:solidFill>
              </a:rPr>
              <a:t>  </a:t>
            </a:r>
            <a:r>
              <a:rPr lang="en-US" sz="1600" dirty="0" smtClean="0">
                <a:solidFill>
                  <a:schemeClr val="bg2"/>
                </a:solidFill>
              </a:rPr>
              <a:t>(in </a:t>
            </a:r>
            <a:r>
              <a:rPr lang="en-US" sz="1600" b="1" dirty="0" err="1" smtClean="0">
                <a:solidFill>
                  <a:schemeClr val="bg2"/>
                </a:solidFill>
              </a:rPr>
              <a:t>crescita</a:t>
            </a:r>
            <a:r>
              <a:rPr lang="en-US" sz="1600" dirty="0" smtClean="0">
                <a:solidFill>
                  <a:schemeClr val="bg2"/>
                </a:solidFill>
              </a:rPr>
              <a:t> del </a:t>
            </a:r>
            <a:r>
              <a:rPr lang="en-US" sz="1600" b="1" dirty="0" smtClean="0">
                <a:solidFill>
                  <a:schemeClr val="bg2"/>
                </a:solidFill>
              </a:rPr>
              <a:t>+7,7%</a:t>
            </a:r>
            <a:r>
              <a:rPr lang="en-US" sz="1600" dirty="0" smtClean="0">
                <a:solidFill>
                  <a:schemeClr val="bg2"/>
                </a:solidFill>
              </a:rPr>
              <a:t>;</a:t>
            </a:r>
            <a:r>
              <a:rPr lang="en-US" sz="1600" b="1" dirty="0" smtClean="0">
                <a:solidFill>
                  <a:schemeClr val="bg2"/>
                </a:solidFill>
              </a:rPr>
              <a:t> </a:t>
            </a:r>
            <a:r>
              <a:rPr lang="en-US" sz="1600" dirty="0" err="1" smtClean="0">
                <a:solidFill>
                  <a:schemeClr val="bg2"/>
                </a:solidFill>
              </a:rPr>
              <a:t>sono</a:t>
            </a:r>
            <a:r>
              <a:rPr lang="en-US" sz="1600" dirty="0" smtClean="0">
                <a:solidFill>
                  <a:schemeClr val="bg2"/>
                </a:solidFill>
              </a:rPr>
              <a:t> </a:t>
            </a:r>
            <a:r>
              <a:rPr lang="en-US" sz="1600" dirty="0" err="1" smtClean="0">
                <a:solidFill>
                  <a:schemeClr val="bg2"/>
                </a:solidFill>
              </a:rPr>
              <a:t>il</a:t>
            </a:r>
            <a:r>
              <a:rPr lang="en-US" sz="1600" dirty="0" smtClean="0">
                <a:solidFill>
                  <a:schemeClr val="bg2"/>
                </a:solidFill>
              </a:rPr>
              <a:t> 1,6% del </a:t>
            </a:r>
            <a:r>
              <a:rPr lang="en-US" sz="1600" dirty="0" err="1" smtClean="0">
                <a:solidFill>
                  <a:schemeClr val="bg2"/>
                </a:solidFill>
              </a:rPr>
              <a:t>totale</a:t>
            </a:r>
            <a:r>
              <a:rPr lang="en-US" sz="1600" dirty="0" smtClean="0">
                <a:solidFill>
                  <a:schemeClr val="bg2"/>
                </a:solidFill>
              </a:rPr>
              <a:t> </a:t>
            </a:r>
            <a:r>
              <a:rPr lang="en-US" sz="1600" dirty="0" err="1" smtClean="0">
                <a:solidFill>
                  <a:schemeClr val="bg2"/>
                </a:solidFill>
              </a:rPr>
              <a:t>naz</a:t>
            </a:r>
            <a:r>
              <a:rPr lang="en-US" sz="1600" dirty="0" smtClean="0">
                <a:solidFill>
                  <a:schemeClr val="bg2"/>
                </a:solidFill>
              </a:rPr>
              <a:t>.)</a:t>
            </a:r>
          </a:p>
          <a:p>
            <a:pPr marL="800100" lvl="1" indent="-342900" eaLnBrk="1" hangingPunct="1">
              <a:lnSpc>
                <a:spcPct val="115000"/>
              </a:lnSpc>
              <a:buClr>
                <a:srgbClr val="CC0000"/>
              </a:buClr>
              <a:buFont typeface="Wingdings" pitchFamily="2" charset="2"/>
              <a:buChar char="ü"/>
              <a:tabLst>
                <a:tab pos="266700" algn="l"/>
              </a:tabLst>
              <a:defRPr/>
            </a:pPr>
            <a:endParaRPr lang="en-US" sz="1400" dirty="0" smtClean="0">
              <a:solidFill>
                <a:schemeClr val="bg2"/>
              </a:solidFill>
            </a:endParaRPr>
          </a:p>
          <a:p>
            <a:pPr marL="742950" lvl="1" indent="-285750" eaLnBrk="1" hangingPunct="1">
              <a:lnSpc>
                <a:spcPct val="115000"/>
              </a:lnSpc>
              <a:buClr>
                <a:srgbClr val="CC0000"/>
              </a:buClr>
              <a:buFont typeface="Wingdings" pitchFamily="2" charset="2"/>
              <a:buChar char="ü"/>
              <a:tabLst>
                <a:tab pos="266700" algn="l"/>
              </a:tabLst>
              <a:defRPr/>
            </a:pPr>
            <a:r>
              <a:rPr lang="en-US" sz="1800" b="1" dirty="0" smtClean="0">
                <a:solidFill>
                  <a:schemeClr val="bg2"/>
                </a:solidFill>
              </a:rPr>
              <a:t>6.249</a:t>
            </a:r>
            <a:r>
              <a:rPr lang="en-US" sz="1800" dirty="0" smtClean="0">
                <a:solidFill>
                  <a:schemeClr val="bg2"/>
                </a:solidFill>
              </a:rPr>
              <a:t> (8,2%)  </a:t>
            </a:r>
            <a:r>
              <a:rPr lang="en-US" sz="1800" b="1" dirty="0" smtClean="0">
                <a:solidFill>
                  <a:schemeClr val="bg2"/>
                </a:solidFill>
              </a:rPr>
              <a:t>INP</a:t>
            </a:r>
            <a:r>
              <a:rPr lang="en-US" sz="1800" dirty="0" smtClean="0">
                <a:solidFill>
                  <a:schemeClr val="bg2"/>
                </a:solidFill>
              </a:rPr>
              <a:t> (</a:t>
            </a:r>
            <a:r>
              <a:rPr lang="en-US" sz="1600" dirty="0" smtClean="0">
                <a:solidFill>
                  <a:schemeClr val="bg2"/>
                </a:solidFill>
              </a:rPr>
              <a:t>in </a:t>
            </a:r>
            <a:r>
              <a:rPr lang="en-US" sz="1600" b="1" dirty="0" err="1" smtClean="0">
                <a:solidFill>
                  <a:schemeClr val="bg2"/>
                </a:solidFill>
              </a:rPr>
              <a:t>crescita</a:t>
            </a:r>
            <a:r>
              <a:rPr lang="en-US" sz="1600" dirty="0" smtClean="0">
                <a:solidFill>
                  <a:schemeClr val="bg2"/>
                </a:solidFill>
              </a:rPr>
              <a:t> del </a:t>
            </a:r>
            <a:r>
              <a:rPr lang="en-US" sz="1600" b="1" dirty="0" smtClean="0">
                <a:solidFill>
                  <a:schemeClr val="bg2"/>
                </a:solidFill>
              </a:rPr>
              <a:t>+32,3%</a:t>
            </a:r>
            <a:r>
              <a:rPr lang="en-US" sz="1600" dirty="0" smtClean="0">
                <a:solidFill>
                  <a:schemeClr val="bg2"/>
                </a:solidFill>
              </a:rPr>
              <a:t>;</a:t>
            </a:r>
            <a:r>
              <a:rPr lang="en-US" sz="1600" b="1" dirty="0" smtClean="0">
                <a:solidFill>
                  <a:schemeClr val="bg2"/>
                </a:solidFill>
              </a:rPr>
              <a:t> </a:t>
            </a:r>
            <a:r>
              <a:rPr lang="en-US" sz="1600" dirty="0" err="1" smtClean="0">
                <a:solidFill>
                  <a:schemeClr val="bg2"/>
                </a:solidFill>
              </a:rPr>
              <a:t>sono</a:t>
            </a:r>
            <a:r>
              <a:rPr lang="en-US" sz="1600" dirty="0" smtClean="0">
                <a:solidFill>
                  <a:schemeClr val="bg2"/>
                </a:solidFill>
              </a:rPr>
              <a:t> </a:t>
            </a:r>
            <a:r>
              <a:rPr lang="en-US" sz="1600" dirty="0" err="1" smtClean="0">
                <a:solidFill>
                  <a:schemeClr val="bg2"/>
                </a:solidFill>
              </a:rPr>
              <a:t>il</a:t>
            </a:r>
            <a:r>
              <a:rPr lang="en-US" sz="1600" dirty="0" smtClean="0">
                <a:solidFill>
                  <a:schemeClr val="bg2"/>
                </a:solidFill>
              </a:rPr>
              <a:t> 2,1</a:t>
            </a:r>
            <a:r>
              <a:rPr lang="en-US" sz="1400" dirty="0" smtClean="0">
                <a:solidFill>
                  <a:schemeClr val="bg2"/>
                </a:solidFill>
              </a:rPr>
              <a:t>% </a:t>
            </a:r>
            <a:r>
              <a:rPr lang="en-US" sz="1600" dirty="0">
                <a:solidFill>
                  <a:schemeClr val="bg2"/>
                </a:solidFill>
              </a:rPr>
              <a:t>del </a:t>
            </a:r>
            <a:r>
              <a:rPr lang="en-US" sz="1600" dirty="0" err="1">
                <a:solidFill>
                  <a:schemeClr val="bg2"/>
                </a:solidFill>
              </a:rPr>
              <a:t>totale</a:t>
            </a:r>
            <a:r>
              <a:rPr lang="en-US" sz="1600" dirty="0">
                <a:solidFill>
                  <a:schemeClr val="bg2"/>
                </a:solidFill>
              </a:rPr>
              <a:t> </a:t>
            </a:r>
            <a:r>
              <a:rPr lang="en-US" sz="1600" dirty="0" err="1">
                <a:solidFill>
                  <a:schemeClr val="bg2"/>
                </a:solidFill>
              </a:rPr>
              <a:t>naz</a:t>
            </a:r>
            <a:r>
              <a:rPr lang="en-US" sz="1600" dirty="0" smtClean="0">
                <a:solidFill>
                  <a:schemeClr val="bg2"/>
                </a:solidFill>
              </a:rPr>
              <a:t>.)</a:t>
            </a:r>
            <a:endParaRPr lang="en-US" sz="1400" dirty="0" smtClean="0">
              <a:solidFill>
                <a:schemeClr val="bg2"/>
              </a:solidFill>
            </a:endParaRPr>
          </a:p>
          <a:p>
            <a:pPr marL="742950" lvl="1" indent="-285750" eaLnBrk="1" hangingPunct="1">
              <a:lnSpc>
                <a:spcPct val="115000"/>
              </a:lnSpc>
              <a:buClr>
                <a:srgbClr val="CC0000"/>
              </a:buClr>
              <a:buFont typeface="Wingdings" pitchFamily="2" charset="2"/>
              <a:buChar char="ü"/>
              <a:tabLst>
                <a:tab pos="266700" algn="l"/>
              </a:tabLst>
              <a:defRPr/>
            </a:pPr>
            <a:endParaRPr lang="en-US" sz="1400" dirty="0" smtClean="0">
              <a:solidFill>
                <a:schemeClr val="bg2"/>
              </a:solidFill>
            </a:endParaRPr>
          </a:p>
          <a:p>
            <a:pPr marL="742950" lvl="1" indent="-285750" eaLnBrk="1" hangingPunct="1">
              <a:lnSpc>
                <a:spcPct val="115000"/>
              </a:lnSpc>
              <a:buClr>
                <a:srgbClr val="CC0000"/>
              </a:buClr>
              <a:buFont typeface="Wingdings" pitchFamily="2" charset="2"/>
              <a:buChar char="ü"/>
              <a:tabLst>
                <a:tab pos="266700" algn="l"/>
              </a:tabLst>
              <a:defRPr/>
            </a:pPr>
            <a:r>
              <a:rPr lang="en-US" sz="1800" b="1" dirty="0" smtClean="0">
                <a:solidFill>
                  <a:schemeClr val="bg2"/>
                </a:solidFill>
              </a:rPr>
              <a:t>166 </a:t>
            </a:r>
            <a:r>
              <a:rPr lang="en-US" sz="1800" dirty="0" smtClean="0">
                <a:solidFill>
                  <a:schemeClr val="bg2"/>
                </a:solidFill>
              </a:rPr>
              <a:t>(0,2%)  </a:t>
            </a:r>
            <a:r>
              <a:rPr lang="en-US" sz="1800" b="1" dirty="0">
                <a:solidFill>
                  <a:schemeClr val="bg2"/>
                </a:solidFill>
              </a:rPr>
              <a:t>IP </a:t>
            </a:r>
            <a:r>
              <a:rPr lang="en-US" sz="1600" dirty="0" smtClean="0">
                <a:solidFill>
                  <a:schemeClr val="bg2"/>
                </a:solidFill>
              </a:rPr>
              <a:t>(in</a:t>
            </a:r>
            <a:r>
              <a:rPr lang="en-US" sz="1400" dirty="0" smtClean="0">
                <a:solidFill>
                  <a:schemeClr val="bg2"/>
                </a:solidFill>
              </a:rPr>
              <a:t> </a:t>
            </a:r>
            <a:r>
              <a:rPr lang="en-US" sz="1600" b="1" dirty="0" err="1" smtClean="0">
                <a:solidFill>
                  <a:schemeClr val="bg2"/>
                </a:solidFill>
              </a:rPr>
              <a:t>diminuzione</a:t>
            </a:r>
            <a:r>
              <a:rPr lang="en-US" sz="1400" dirty="0" smtClean="0">
                <a:solidFill>
                  <a:schemeClr val="bg2"/>
                </a:solidFill>
              </a:rPr>
              <a:t> </a:t>
            </a:r>
            <a:r>
              <a:rPr lang="en-US" sz="1600" dirty="0" smtClean="0">
                <a:solidFill>
                  <a:schemeClr val="bg2"/>
                </a:solidFill>
              </a:rPr>
              <a:t>del        </a:t>
            </a:r>
            <a:r>
              <a:rPr lang="en-US" sz="1600" b="1" dirty="0" smtClean="0">
                <a:solidFill>
                  <a:schemeClr val="bg2"/>
                </a:solidFill>
              </a:rPr>
              <a:t>-25,2%</a:t>
            </a:r>
            <a:r>
              <a:rPr lang="en-US" sz="1600" dirty="0" smtClean="0">
                <a:solidFill>
                  <a:schemeClr val="bg2"/>
                </a:solidFill>
              </a:rPr>
              <a:t>;</a:t>
            </a:r>
            <a:r>
              <a:rPr lang="en-US" sz="1600" b="1" dirty="0" smtClean="0">
                <a:solidFill>
                  <a:schemeClr val="bg2"/>
                </a:solidFill>
              </a:rPr>
              <a:t>  </a:t>
            </a:r>
            <a:r>
              <a:rPr lang="en-US" sz="1600" dirty="0" err="1" smtClean="0">
                <a:solidFill>
                  <a:schemeClr val="bg2"/>
                </a:solidFill>
              </a:rPr>
              <a:t>sono</a:t>
            </a:r>
            <a:r>
              <a:rPr lang="en-US" sz="1600" dirty="0" smtClean="0">
                <a:solidFill>
                  <a:schemeClr val="bg2"/>
                </a:solidFill>
              </a:rPr>
              <a:t> 1,4%</a:t>
            </a:r>
            <a:r>
              <a:rPr lang="en-US" sz="1400" dirty="0" smtClean="0">
                <a:solidFill>
                  <a:schemeClr val="bg2"/>
                </a:solidFill>
              </a:rPr>
              <a:t> </a:t>
            </a:r>
            <a:r>
              <a:rPr lang="en-US" sz="1600" dirty="0" smtClean="0">
                <a:solidFill>
                  <a:schemeClr val="bg2"/>
                </a:solidFill>
              </a:rPr>
              <a:t>del </a:t>
            </a:r>
            <a:r>
              <a:rPr lang="en-US" sz="1600" dirty="0" err="1" smtClean="0">
                <a:solidFill>
                  <a:schemeClr val="bg2"/>
                </a:solidFill>
              </a:rPr>
              <a:t>totale</a:t>
            </a:r>
            <a:r>
              <a:rPr lang="en-US" sz="1600" dirty="0" smtClean="0">
                <a:solidFill>
                  <a:schemeClr val="bg2"/>
                </a:solidFill>
              </a:rPr>
              <a:t> </a:t>
            </a:r>
            <a:r>
              <a:rPr lang="en-US" sz="1600" dirty="0" err="1" smtClean="0">
                <a:solidFill>
                  <a:schemeClr val="bg2"/>
                </a:solidFill>
              </a:rPr>
              <a:t>naz</a:t>
            </a:r>
            <a:r>
              <a:rPr lang="en-US" sz="1600" dirty="0" smtClean="0">
                <a:solidFill>
                  <a:schemeClr val="bg2"/>
                </a:solidFill>
              </a:rPr>
              <a:t>.)</a:t>
            </a:r>
          </a:p>
          <a:p>
            <a:pPr marL="742950" lvl="1" indent="-285750" eaLnBrk="1" hangingPunct="1">
              <a:lnSpc>
                <a:spcPct val="115000"/>
              </a:lnSpc>
              <a:buClr>
                <a:srgbClr val="CC0000"/>
              </a:buClr>
              <a:buFont typeface="Wingdings" pitchFamily="2" charset="2"/>
              <a:buChar char="ü"/>
              <a:tabLst>
                <a:tab pos="266700" algn="l"/>
              </a:tabLst>
              <a:defRPr/>
            </a:pPr>
            <a:endParaRPr lang="en-US" sz="1400" dirty="0">
              <a:solidFill>
                <a:schemeClr val="bg2"/>
              </a:solidFill>
            </a:endParaRPr>
          </a:p>
          <a:p>
            <a:pPr lvl="1" algn="just" eaLnBrk="1" hangingPunct="1">
              <a:lnSpc>
                <a:spcPct val="115000"/>
              </a:lnSpc>
              <a:buClr>
                <a:srgbClr val="CC0000"/>
              </a:buClr>
              <a:tabLst>
                <a:tab pos="266700" algn="l"/>
              </a:tabLst>
              <a:defRPr/>
            </a:pPr>
            <a:endParaRPr lang="en-US" sz="1400" dirty="0" smtClean="0">
              <a:solidFill>
                <a:schemeClr val="bg2"/>
              </a:solidFill>
            </a:endParaRPr>
          </a:p>
          <a:p>
            <a:pPr algn="just" eaLnBrk="1" hangingPunct="1">
              <a:lnSpc>
                <a:spcPct val="115000"/>
              </a:lnSpc>
              <a:buClr>
                <a:srgbClr val="CC0000"/>
              </a:buClr>
              <a:tabLst>
                <a:tab pos="266700" algn="l"/>
              </a:tabLst>
              <a:defRPr/>
            </a:pPr>
            <a:endParaRPr lang="en-US" sz="1800" dirty="0" smtClean="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r>
              <a:rPr lang="it-IT" sz="1800" dirty="0" smtClean="0">
                <a:solidFill>
                  <a:schemeClr val="bg2"/>
                </a:solidFill>
              </a:rPr>
              <a:t> </a:t>
            </a: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716016" y="980728"/>
            <a:ext cx="3986810" cy="523220"/>
          </a:xfrm>
          <a:prstGeom prst="rect">
            <a:avLst/>
          </a:prstGeom>
          <a:noFill/>
        </p:spPr>
        <p:txBody>
          <a:bodyPr wrap="square" rtlCol="0">
            <a:spAutoFit/>
          </a:bodyPr>
          <a:lstStyle/>
          <a:p>
            <a:pPr algn="ctr"/>
            <a:r>
              <a:rPr lang="it-IT" sz="1400" b="1" dirty="0">
                <a:solidFill>
                  <a:srgbClr val="CC0000"/>
                </a:solidFill>
                <a:ea typeface="ＭＳ Ｐゴシック" charset="0"/>
              </a:rPr>
              <a:t>Unità </a:t>
            </a:r>
            <a:r>
              <a:rPr lang="it-IT" sz="1400" b="1" dirty="0" smtClean="0">
                <a:solidFill>
                  <a:srgbClr val="CC0000"/>
                </a:solidFill>
                <a:ea typeface="ＭＳ Ｐゴシック" charset="0"/>
              </a:rPr>
              <a:t>Giuridico-economiche </a:t>
            </a:r>
            <a:r>
              <a:rPr lang="it-IT" sz="1400" b="1" dirty="0">
                <a:solidFill>
                  <a:srgbClr val="CC0000"/>
                </a:solidFill>
                <a:ea typeface="ＭＳ Ｐゴシック" charset="0"/>
              </a:rPr>
              <a:t>e variazioni nel decennio</a:t>
            </a:r>
            <a:endParaRPr lang="it-IT" sz="1400" dirty="0"/>
          </a:p>
        </p:txBody>
      </p:sp>
      <p:sp>
        <p:nvSpPr>
          <p:cNvPr id="3" name="Segnaposto numero diapositiva 2"/>
          <p:cNvSpPr>
            <a:spLocks noGrp="1"/>
          </p:cNvSpPr>
          <p:nvPr>
            <p:ph type="sldNum" sz="quarter" idx="12"/>
          </p:nvPr>
        </p:nvSpPr>
        <p:spPr/>
        <p:txBody>
          <a:bodyPr/>
          <a:lstStyle/>
          <a:p>
            <a:pPr>
              <a:defRPr/>
            </a:pPr>
            <a:fld id="{CB423A38-024A-452E-8458-35ABB25E5BB7}" type="slidenum">
              <a:rPr lang="it-IT" smtClean="0"/>
              <a:pPr>
                <a:defRPr/>
              </a:pPr>
              <a:t>3</a:t>
            </a:fld>
            <a:endParaRPr lang="it-IT" dirty="0"/>
          </a:p>
        </p:txBody>
      </p:sp>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9992" y="1542276"/>
            <a:ext cx="4392488" cy="42404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500034" y="333375"/>
            <a:ext cx="8429684"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a:solidFill>
                  <a:srgbClr val="CC0000"/>
                </a:solidFill>
                <a:latin typeface="+mj-lt"/>
                <a:ea typeface="ＭＳ Ｐゴシック" charset="0"/>
              </a:rPr>
              <a:t>Istituzioni pubbliche </a:t>
            </a:r>
            <a:r>
              <a:rPr lang="it-IT" sz="2200" b="1" dirty="0" smtClean="0">
                <a:solidFill>
                  <a:srgbClr val="CC0000"/>
                </a:solidFill>
                <a:latin typeface="+mj-lt"/>
                <a:ea typeface="ＭＳ Ｐゴシック" charset="0"/>
              </a:rPr>
              <a:t>e canali di comunicazione</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2284559" y="4005064"/>
            <a:ext cx="3854802" cy="1656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endParaRPr lang="it-IT" sz="1200" dirty="0"/>
          </a:p>
          <a:p>
            <a:endParaRPr lang="it-IT" sz="1200" dirty="0"/>
          </a:p>
          <a:p>
            <a:r>
              <a:rPr lang="it-IT" sz="1200" dirty="0"/>
              <a:t>	</a:t>
            </a:r>
            <a:endParaRPr lang="en-US" sz="1200" dirty="0">
              <a:solidFill>
                <a:schemeClr val="tx2"/>
              </a:solidFill>
            </a:endParaRPr>
          </a:p>
          <a:p>
            <a:pPr algn="just" eaLnBrk="1" hangingPunct="1">
              <a:buClr>
                <a:srgbClr val="CC0000"/>
              </a:buClr>
              <a:tabLst>
                <a:tab pos="266700" algn="l"/>
              </a:tabLst>
              <a:defRPr/>
            </a:pPr>
            <a:endParaRPr lang="it-IT" sz="12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srcRect b="18076"/>
          <a:stretch>
            <a:fillRect/>
          </a:stretch>
        </p:blipFill>
        <p:spPr bwMode="auto">
          <a:xfrm>
            <a:off x="457200" y="5911850"/>
            <a:ext cx="2817813" cy="679450"/>
          </a:xfrm>
          <a:prstGeom prst="rect">
            <a:avLst/>
          </a:prstGeom>
          <a:noFill/>
          <a:ln w="9525">
            <a:noFill/>
            <a:miter lim="800000"/>
            <a:headEnd/>
            <a:tailEnd/>
          </a:ln>
        </p:spPr>
      </p:pic>
      <p:graphicFrame>
        <p:nvGraphicFramePr>
          <p:cNvPr id="2" name="Tabella 1"/>
          <p:cNvGraphicFramePr>
            <a:graphicFrameLocks noGrp="1"/>
          </p:cNvGraphicFramePr>
          <p:nvPr>
            <p:extLst>
              <p:ext uri="{D42A27DB-BD31-4B8C-83A1-F6EECF244321}">
                <p14:modId xmlns:p14="http://schemas.microsoft.com/office/powerpoint/2010/main" val="3824812119"/>
              </p:ext>
            </p:extLst>
          </p:nvPr>
        </p:nvGraphicFramePr>
        <p:xfrm>
          <a:off x="467544" y="980728"/>
          <a:ext cx="2965694" cy="2466975"/>
        </p:xfrm>
        <a:graphic>
          <a:graphicData uri="http://schemas.openxmlformats.org/drawingml/2006/table">
            <a:tbl>
              <a:tblPr/>
              <a:tblGrid>
                <a:gridCol w="1746494"/>
                <a:gridCol w="609600"/>
                <a:gridCol w="609600"/>
              </a:tblGrid>
              <a:tr h="361950">
                <a:tc>
                  <a:txBody>
                    <a:bodyPr/>
                    <a:lstStyle/>
                    <a:p>
                      <a:pPr algn="l" fontAlgn="ctr"/>
                      <a:r>
                        <a:rPr lang="it-IT" sz="850" b="1" i="0" u="none" strike="noStrike" dirty="0">
                          <a:solidFill>
                            <a:srgbClr val="000000"/>
                          </a:solidFill>
                          <a:effectLst/>
                          <a:latin typeface="Arial Narrow"/>
                        </a:rPr>
                        <a:t>CANALI DI COMUNICAZIONE CON L'UTENTE</a:t>
                      </a:r>
                    </a:p>
                  </a:txBody>
                  <a:tcPr marL="9525" marR="9525" marT="9525" marB="0" anchor="ctr">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ctr"/>
                      <a:r>
                        <a:rPr lang="it-IT" sz="850" b="0" i="0" u="none" strike="noStrike">
                          <a:solidFill>
                            <a:srgbClr val="000000"/>
                          </a:solidFill>
                          <a:effectLst/>
                          <a:latin typeface="Arial Narrow"/>
                        </a:rPr>
                        <a:t>Umbria</a:t>
                      </a:r>
                    </a:p>
                  </a:txBody>
                  <a:tcPr marL="9525" marR="9525" marT="9525" marB="0" anchor="ctr">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ctr"/>
                      <a:r>
                        <a:rPr lang="it-IT" sz="850" b="0" i="0" u="none" strike="noStrike">
                          <a:solidFill>
                            <a:srgbClr val="000000"/>
                          </a:solidFill>
                          <a:effectLst/>
                          <a:latin typeface="Arial Narrow"/>
                        </a:rPr>
                        <a:t>Italia</a:t>
                      </a:r>
                    </a:p>
                  </a:txBody>
                  <a:tcPr marL="9525" marR="9525" marT="9525" marB="0" anchor="ctr">
                    <a:lnL>
                      <a:noFill/>
                    </a:lnL>
                    <a:lnR>
                      <a:noFill/>
                    </a:lnR>
                    <a:lnT w="12700" cap="flat" cmpd="sng" algn="ctr">
                      <a:solidFill>
                        <a:srgbClr val="80808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Web</a:t>
                      </a:r>
                    </a:p>
                  </a:txBody>
                  <a:tcPr marL="9525" marR="9525" marT="9525" marB="0" anchor="b">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93.4</a:t>
                      </a:r>
                    </a:p>
                  </a:txBody>
                  <a:tcPr marL="9525" marR="9525" marT="9525" marB="0" anchor="b">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90.8</a:t>
                      </a:r>
                    </a:p>
                  </a:txBody>
                  <a:tcPr marL="9525" marR="9525" marT="9525" marB="0" anchor="b">
                    <a:lnL>
                      <a:noFill/>
                    </a:lnL>
                    <a:lnR>
                      <a:noFill/>
                    </a:lnR>
                    <a:lnT w="12700" cap="flat" cmpd="sng" algn="ctr">
                      <a:solidFill>
                        <a:srgbClr val="80808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Call Center</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20.5</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17.9</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Tecnologia mobile (UMTS,GPRS,WAP)</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48.8</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42.3</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Chiosco telematico</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3.6</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6.4</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Televisione Digitale Terrestre</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18.7</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13.7</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Sportello fisico aperto al pubblico (URP)</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dirty="0">
                          <a:solidFill>
                            <a:srgbClr val="000000"/>
                          </a:solidFill>
                          <a:effectLst/>
                          <a:latin typeface="Arial Narrow"/>
                        </a:rPr>
                        <a:t>63.3</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65.5</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Social media</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30.1</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26.0</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Posta elettronica ordinaria</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dirty="0">
                          <a:solidFill>
                            <a:srgbClr val="000000"/>
                          </a:solidFill>
                          <a:effectLst/>
                          <a:latin typeface="Arial Narrow"/>
                        </a:rPr>
                        <a:t>98.8</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98.2</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Posta elettronica certificata</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97.0</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dirty="0">
                          <a:solidFill>
                            <a:srgbClr val="000000"/>
                          </a:solidFill>
                          <a:effectLst/>
                          <a:latin typeface="Arial Narrow"/>
                        </a:rPr>
                        <a:t>94.2</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190500">
                <a:tc>
                  <a:txBody>
                    <a:bodyPr/>
                    <a:lstStyle/>
                    <a:p>
                      <a:pPr algn="l" fontAlgn="b"/>
                      <a:r>
                        <a:rPr lang="it-IT" sz="850" b="0" i="0" u="none" strike="noStrike">
                          <a:solidFill>
                            <a:srgbClr val="000000"/>
                          </a:solidFill>
                          <a:effectLst/>
                          <a:latin typeface="Arial Narrow"/>
                        </a:rPr>
                        <a:t>Altro</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20.5</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solidFill>
                      <a:srgbClr val="D9D9D9"/>
                    </a:solidFill>
                  </a:tcPr>
                </a:tc>
                <a:tc>
                  <a:txBody>
                    <a:bodyPr/>
                    <a:lstStyle/>
                    <a:p>
                      <a:pPr algn="r" fontAlgn="b"/>
                      <a:r>
                        <a:rPr lang="it-IT" sz="850" b="0" i="0" u="none" strike="noStrike">
                          <a:solidFill>
                            <a:srgbClr val="000000"/>
                          </a:solidFill>
                          <a:effectLst/>
                          <a:latin typeface="Arial Narrow"/>
                        </a:rPr>
                        <a:t>15.4</a:t>
                      </a:r>
                    </a:p>
                  </a:txBody>
                  <a:tcPr marL="9525" marR="9525" marT="9525" marB="0" anchor="b">
                    <a:lnL>
                      <a:noFill/>
                    </a:lnL>
                    <a:lnR>
                      <a:noFill/>
                    </a:lnR>
                    <a:lnT w="6350" cap="flat" cmpd="sng" algn="ctr">
                      <a:solidFill>
                        <a:srgbClr val="993300"/>
                      </a:solidFill>
                      <a:prstDash val="solid"/>
                      <a:round/>
                      <a:headEnd type="none" w="med" len="med"/>
                      <a:tailEnd type="none" w="med" len="med"/>
                    </a:lnT>
                    <a:lnB w="6350" cap="flat" cmpd="sng" algn="ctr">
                      <a:solidFill>
                        <a:srgbClr val="993300"/>
                      </a:solidFill>
                      <a:prstDash val="solid"/>
                      <a:round/>
                      <a:headEnd type="none" w="med" len="med"/>
                      <a:tailEnd type="none" w="med" len="med"/>
                    </a:lnB>
                  </a:tcPr>
                </a:tc>
              </a:tr>
              <a:tr h="200025">
                <a:tc>
                  <a:txBody>
                    <a:bodyPr/>
                    <a:lstStyle/>
                    <a:p>
                      <a:pPr algn="l" fontAlgn="b"/>
                      <a:r>
                        <a:rPr lang="it-IT" sz="850" b="0" i="0" u="none" strike="noStrike">
                          <a:solidFill>
                            <a:srgbClr val="000000"/>
                          </a:solidFill>
                          <a:effectLst/>
                          <a:latin typeface="Arial Narrow"/>
                        </a:rPr>
                        <a:t>Nessuno</a:t>
                      </a:r>
                    </a:p>
                  </a:txBody>
                  <a:tcPr marL="9525" marR="9525" marT="9525" marB="0" anchor="b">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c>
                  <a:txBody>
                    <a:bodyPr/>
                    <a:lstStyle/>
                    <a:p>
                      <a:pPr algn="r" fontAlgn="b"/>
                      <a:r>
                        <a:rPr lang="it-IT" sz="850" b="0" i="0" u="none" strike="noStrike">
                          <a:solidFill>
                            <a:srgbClr val="000000"/>
                          </a:solidFill>
                          <a:effectLst/>
                          <a:latin typeface="Arial Narrow"/>
                        </a:rPr>
                        <a:t>0.0</a:t>
                      </a:r>
                    </a:p>
                  </a:txBody>
                  <a:tcPr marL="9525" marR="9525" marT="9525" marB="0" anchor="b">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solidFill>
                      <a:srgbClr val="D9D9D9"/>
                    </a:solidFill>
                  </a:tcPr>
                </a:tc>
                <a:tc>
                  <a:txBody>
                    <a:bodyPr/>
                    <a:lstStyle/>
                    <a:p>
                      <a:pPr algn="r" fontAlgn="b"/>
                      <a:r>
                        <a:rPr lang="it-IT" sz="850" b="0" i="0" u="none" strike="noStrike" dirty="0">
                          <a:solidFill>
                            <a:srgbClr val="000000"/>
                          </a:solidFill>
                          <a:effectLst/>
                          <a:latin typeface="Arial Narrow"/>
                        </a:rPr>
                        <a:t>0.5</a:t>
                      </a:r>
                    </a:p>
                  </a:txBody>
                  <a:tcPr marL="9525" marR="9525" marT="9525" marB="0" anchor="b">
                    <a:lnL>
                      <a:noFill/>
                    </a:lnL>
                    <a:lnR>
                      <a:noFill/>
                    </a:lnR>
                    <a:lnT w="6350" cap="flat" cmpd="sng" algn="ctr">
                      <a:solidFill>
                        <a:srgbClr val="993300"/>
                      </a:solidFill>
                      <a:prstDash val="solid"/>
                      <a:round/>
                      <a:headEnd type="none" w="med" len="med"/>
                      <a:tailEnd type="none" w="med" len="med"/>
                    </a:lnT>
                    <a:lnB w="12700" cap="flat" cmpd="sng" algn="ctr">
                      <a:solidFill>
                        <a:srgbClr val="808080"/>
                      </a:solidFill>
                      <a:prstDash val="solid"/>
                      <a:round/>
                      <a:headEnd type="none" w="med" len="med"/>
                      <a:tailEnd type="none" w="med" len="med"/>
                    </a:lnB>
                  </a:tcPr>
                </a:tc>
              </a:tr>
            </a:tbl>
          </a:graphicData>
        </a:graphic>
      </p:graphicFrame>
      <p:sp>
        <p:nvSpPr>
          <p:cNvPr id="3" name="Rettangolo arrotondato 2"/>
          <p:cNvSpPr/>
          <p:nvPr/>
        </p:nvSpPr>
        <p:spPr bwMode="auto">
          <a:xfrm>
            <a:off x="2195736" y="2708920"/>
            <a:ext cx="1266478" cy="360040"/>
          </a:xfrm>
          <a:prstGeom prst="roundRect">
            <a:avLst/>
          </a:prstGeom>
          <a:noFill/>
          <a:ln w="19050"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4" name="Rettangolo arrotondato 3"/>
          <p:cNvSpPr/>
          <p:nvPr/>
        </p:nvSpPr>
        <p:spPr bwMode="auto">
          <a:xfrm>
            <a:off x="2195736" y="1340768"/>
            <a:ext cx="1266478" cy="216024"/>
          </a:xfrm>
          <a:prstGeom prst="roundRect">
            <a:avLst/>
          </a:prstGeom>
          <a:noFill/>
          <a:ln w="19050"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5" name="Rettangolo arrotondato 14"/>
          <p:cNvSpPr/>
          <p:nvPr/>
        </p:nvSpPr>
        <p:spPr bwMode="auto">
          <a:xfrm>
            <a:off x="2195736" y="2276872"/>
            <a:ext cx="1266478" cy="216024"/>
          </a:xfrm>
          <a:prstGeom prst="roundRect">
            <a:avLst/>
          </a:prstGeom>
          <a:noFill/>
          <a:ln w="19050" cap="flat" cmpd="sng" algn="ctr">
            <a:solidFill>
              <a:srgbClr val="CA0A2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6" name="Rectangle 14"/>
          <p:cNvSpPr>
            <a:spLocks noChangeArrowheads="1"/>
          </p:cNvSpPr>
          <p:nvPr/>
        </p:nvSpPr>
        <p:spPr bwMode="auto">
          <a:xfrm>
            <a:off x="395536" y="3604784"/>
            <a:ext cx="4032448" cy="205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eaLnBrk="1" hangingPunct="1">
              <a:lnSpc>
                <a:spcPct val="115000"/>
              </a:lnSpc>
              <a:buClr>
                <a:srgbClr val="CC0000"/>
              </a:buClr>
              <a:tabLst>
                <a:tab pos="266700" algn="l"/>
              </a:tabLst>
              <a:defRPr/>
            </a:pPr>
            <a:r>
              <a:rPr lang="it-IT" sz="1800" dirty="0" smtClean="0">
                <a:solidFill>
                  <a:schemeClr val="bg2"/>
                </a:solidFill>
              </a:rPr>
              <a:t>I </a:t>
            </a:r>
            <a:r>
              <a:rPr lang="it-IT" sz="1800" b="1" dirty="0" smtClean="0">
                <a:solidFill>
                  <a:schemeClr val="bg2"/>
                </a:solidFill>
              </a:rPr>
              <a:t>canali di comunicazione</a:t>
            </a:r>
            <a:r>
              <a:rPr lang="it-IT" sz="1800" dirty="0" smtClean="0">
                <a:solidFill>
                  <a:schemeClr val="bg2"/>
                </a:solidFill>
              </a:rPr>
              <a:t> più utilizzate dalle IP sono:</a:t>
            </a:r>
          </a:p>
          <a:p>
            <a:pPr marL="342900" indent="-342900" eaLnBrk="1" hangingPunct="1">
              <a:lnSpc>
                <a:spcPct val="115000"/>
              </a:lnSpc>
              <a:buClr>
                <a:srgbClr val="CC0000"/>
              </a:buClr>
              <a:buFont typeface="Wingdings" pitchFamily="2" charset="2"/>
              <a:buChar char="ü"/>
              <a:tabLst>
                <a:tab pos="266700" algn="l"/>
              </a:tabLst>
              <a:defRPr/>
            </a:pPr>
            <a:r>
              <a:rPr lang="it-IT" sz="1800" b="1" dirty="0" smtClean="0">
                <a:solidFill>
                  <a:schemeClr val="bg2"/>
                </a:solidFill>
              </a:rPr>
              <a:t>Posta elettronica </a:t>
            </a:r>
            <a:r>
              <a:rPr lang="it-IT" sz="1800" dirty="0" smtClean="0">
                <a:solidFill>
                  <a:schemeClr val="bg2"/>
                </a:solidFill>
              </a:rPr>
              <a:t>ordinaria e certificata</a:t>
            </a:r>
          </a:p>
          <a:p>
            <a:pPr marL="342900" indent="-342900" eaLnBrk="1" hangingPunct="1">
              <a:lnSpc>
                <a:spcPct val="115000"/>
              </a:lnSpc>
              <a:buClr>
                <a:srgbClr val="CC0000"/>
              </a:buClr>
              <a:buFont typeface="Wingdings" pitchFamily="2" charset="2"/>
              <a:buChar char="ü"/>
              <a:tabLst>
                <a:tab pos="266700" algn="l"/>
              </a:tabLst>
              <a:defRPr/>
            </a:pPr>
            <a:r>
              <a:rPr lang="it-IT" sz="1800" b="1" dirty="0" smtClean="0">
                <a:solidFill>
                  <a:schemeClr val="bg2"/>
                </a:solidFill>
              </a:rPr>
              <a:t>Web</a:t>
            </a:r>
          </a:p>
          <a:p>
            <a:pPr marL="342900" indent="-342900" eaLnBrk="1" hangingPunct="1">
              <a:lnSpc>
                <a:spcPct val="115000"/>
              </a:lnSpc>
              <a:buClr>
                <a:srgbClr val="CC0000"/>
              </a:buClr>
              <a:buFont typeface="Wingdings" pitchFamily="2" charset="2"/>
              <a:buChar char="ü"/>
              <a:tabLst>
                <a:tab pos="266700" algn="l"/>
              </a:tabLst>
              <a:defRPr/>
            </a:pPr>
            <a:r>
              <a:rPr lang="it-IT" sz="1800" b="1" dirty="0" smtClean="0">
                <a:solidFill>
                  <a:schemeClr val="bg2"/>
                </a:solidFill>
              </a:rPr>
              <a:t>Sportello fisico </a:t>
            </a:r>
            <a:r>
              <a:rPr lang="it-IT" sz="1800" dirty="0" smtClean="0">
                <a:solidFill>
                  <a:schemeClr val="bg2"/>
                </a:solidFill>
              </a:rPr>
              <a:t>aperto al pubblico</a:t>
            </a:r>
          </a:p>
          <a:p>
            <a:pPr marL="342900" indent="-342900" eaLnBrk="1" hangingPunct="1">
              <a:lnSpc>
                <a:spcPct val="115000"/>
              </a:lnSpc>
              <a:buClr>
                <a:srgbClr val="CC0000"/>
              </a:buClr>
              <a:buFont typeface="Wingdings" pitchFamily="2" charset="2"/>
              <a:buChar char="ü"/>
              <a:tabLst>
                <a:tab pos="266700" algn="l"/>
              </a:tabLst>
              <a:defRPr/>
            </a:pPr>
            <a:endParaRPr lang="it-IT" sz="1800" dirty="0" smtClean="0">
              <a:solidFill>
                <a:schemeClr val="bg2"/>
              </a:solidFill>
            </a:endParaRPr>
          </a:p>
        </p:txBody>
      </p:sp>
      <p:graphicFrame>
        <p:nvGraphicFramePr>
          <p:cNvPr id="17" name="Grafico 16"/>
          <p:cNvGraphicFramePr>
            <a:graphicFrameLocks/>
          </p:cNvGraphicFramePr>
          <p:nvPr>
            <p:extLst>
              <p:ext uri="{D42A27DB-BD31-4B8C-83A1-F6EECF244321}">
                <p14:modId xmlns:p14="http://schemas.microsoft.com/office/powerpoint/2010/main" val="2345638711"/>
              </p:ext>
            </p:extLst>
          </p:nvPr>
        </p:nvGraphicFramePr>
        <p:xfrm>
          <a:off x="5148064" y="2780928"/>
          <a:ext cx="3456384" cy="2808312"/>
        </p:xfrm>
        <a:graphic>
          <a:graphicData uri="http://schemas.openxmlformats.org/drawingml/2006/chart">
            <c:chart xmlns:c="http://schemas.openxmlformats.org/drawingml/2006/chart" xmlns:r="http://schemas.openxmlformats.org/officeDocument/2006/relationships" r:id="rId4"/>
          </a:graphicData>
        </a:graphic>
      </p:graphicFrame>
      <p:sp>
        <p:nvSpPr>
          <p:cNvPr id="18" name="Rectangle 14"/>
          <p:cNvSpPr>
            <a:spLocks noChangeArrowheads="1"/>
          </p:cNvSpPr>
          <p:nvPr/>
        </p:nvSpPr>
        <p:spPr bwMode="auto">
          <a:xfrm>
            <a:off x="3635896" y="783753"/>
            <a:ext cx="5328717" cy="1349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marL="266700" indent="-266700" eaLnBrk="0" hangingPunct="0">
              <a:tabLst>
                <a:tab pos="180975" algn="l"/>
              </a:tabLst>
              <a:defRPr sz="2400">
                <a:solidFill>
                  <a:schemeClr val="tx1"/>
                </a:solidFill>
                <a:latin typeface="Arial" charset="0"/>
                <a:ea typeface="ＭＳ Ｐゴシック" pitchFamily="34" charset="-128"/>
              </a:defRPr>
            </a:lvl1pPr>
            <a:lvl2pPr marL="531813" indent="-85725" eaLnBrk="0" hangingPunct="0">
              <a:tabLst>
                <a:tab pos="180975" algn="l"/>
              </a:tabLst>
              <a:defRPr sz="2400">
                <a:solidFill>
                  <a:schemeClr val="tx1"/>
                </a:solidFill>
                <a:latin typeface="Arial" charset="0"/>
                <a:ea typeface="ＭＳ Ｐゴシック" pitchFamily="34" charset="-128"/>
              </a:defRPr>
            </a:lvl2pPr>
            <a:lvl3pPr marL="1143000" indent="-228600" eaLnBrk="0" hangingPunct="0">
              <a:tabLst>
                <a:tab pos="180975" algn="l"/>
              </a:tabLst>
              <a:defRPr sz="2400">
                <a:solidFill>
                  <a:schemeClr val="tx1"/>
                </a:solidFill>
                <a:latin typeface="Arial" charset="0"/>
                <a:ea typeface="ＭＳ Ｐゴシック" pitchFamily="34" charset="-128"/>
              </a:defRPr>
            </a:lvl3pPr>
            <a:lvl4pPr marL="1600200" indent="-228600" eaLnBrk="0" hangingPunct="0">
              <a:tabLst>
                <a:tab pos="180975" algn="l"/>
              </a:tabLst>
              <a:defRPr sz="2400">
                <a:solidFill>
                  <a:schemeClr val="tx1"/>
                </a:solidFill>
                <a:latin typeface="Arial" charset="0"/>
                <a:ea typeface="ＭＳ Ｐゴシック" pitchFamily="34" charset="-128"/>
              </a:defRPr>
            </a:lvl4pPr>
            <a:lvl5pPr marL="2057400" indent="-228600" eaLnBrk="0" hangingPunct="0">
              <a:tabLst>
                <a:tab pos="180975" algn="l"/>
              </a:tabLst>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tabLst>
                <a:tab pos="180975" algn="l"/>
              </a:tabLs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tabLst>
                <a:tab pos="180975" algn="l"/>
              </a:tabLs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tabLst>
                <a:tab pos="180975" algn="l"/>
              </a:tabLs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tabLst>
                <a:tab pos="180975" algn="l"/>
              </a:tabLst>
              <a:defRPr sz="2400">
                <a:solidFill>
                  <a:schemeClr val="tx1"/>
                </a:solidFill>
                <a:latin typeface="Arial" charset="0"/>
                <a:ea typeface="ＭＳ Ｐゴシック" pitchFamily="34" charset="-128"/>
              </a:defRPr>
            </a:lvl9pPr>
          </a:lstStyle>
          <a:p>
            <a:pPr algn="just" eaLnBrk="1" hangingPunct="1">
              <a:lnSpc>
                <a:spcPct val="115000"/>
              </a:lnSpc>
              <a:buClr>
                <a:srgbClr val="CC0000"/>
              </a:buClr>
              <a:buFont typeface="Wingdings" pitchFamily="2" charset="2"/>
              <a:buChar char="ü"/>
            </a:pPr>
            <a:r>
              <a:rPr lang="it-IT" altLang="it-IT" sz="1500" dirty="0">
                <a:solidFill>
                  <a:schemeClr val="bg2"/>
                </a:solidFill>
              </a:rPr>
              <a:t>In </a:t>
            </a:r>
            <a:r>
              <a:rPr lang="it-IT" altLang="it-IT" sz="1500" dirty="0" smtClean="0">
                <a:solidFill>
                  <a:schemeClr val="bg2"/>
                </a:solidFill>
              </a:rPr>
              <a:t>Umbria il </a:t>
            </a:r>
            <a:r>
              <a:rPr lang="it-IT" altLang="it-IT" sz="1500" b="1" dirty="0" smtClean="0">
                <a:solidFill>
                  <a:srgbClr val="CC0000"/>
                </a:solidFill>
              </a:rPr>
              <a:t>68,7%</a:t>
            </a:r>
            <a:r>
              <a:rPr lang="it-IT" altLang="it-IT" sz="1500" dirty="0" smtClean="0">
                <a:solidFill>
                  <a:schemeClr val="bg2"/>
                </a:solidFill>
              </a:rPr>
              <a:t> delle </a:t>
            </a:r>
            <a:r>
              <a:rPr lang="it-IT" altLang="it-IT" sz="1500" dirty="0">
                <a:solidFill>
                  <a:schemeClr val="bg2"/>
                </a:solidFill>
              </a:rPr>
              <a:t>istituzioni pubbliche </a:t>
            </a:r>
            <a:r>
              <a:rPr lang="it-IT" altLang="it-IT" sz="1500" dirty="0" smtClean="0">
                <a:solidFill>
                  <a:schemeClr val="bg2"/>
                </a:solidFill>
              </a:rPr>
              <a:t>possiede una </a:t>
            </a:r>
            <a:r>
              <a:rPr lang="it-IT" altLang="it-IT" sz="1500" b="1" dirty="0" smtClean="0">
                <a:solidFill>
                  <a:schemeClr val="bg2"/>
                </a:solidFill>
              </a:rPr>
              <a:t>connessione Internet </a:t>
            </a:r>
            <a:r>
              <a:rPr lang="it-IT" altLang="it-IT" sz="1500" dirty="0" smtClean="0">
                <a:solidFill>
                  <a:schemeClr val="bg2"/>
                </a:solidFill>
              </a:rPr>
              <a:t>e una rete Intranet (Italia:57,3%)</a:t>
            </a:r>
          </a:p>
          <a:p>
            <a:pPr algn="just" eaLnBrk="1" hangingPunct="1">
              <a:lnSpc>
                <a:spcPct val="115000"/>
              </a:lnSpc>
              <a:buClr>
                <a:srgbClr val="CC0000"/>
              </a:buClr>
              <a:buFont typeface="Wingdings" pitchFamily="2" charset="2"/>
              <a:buChar char="ü"/>
            </a:pPr>
            <a:r>
              <a:rPr lang="it-IT" altLang="it-IT" sz="1500" dirty="0" smtClean="0">
                <a:solidFill>
                  <a:schemeClr val="bg2"/>
                </a:solidFill>
              </a:rPr>
              <a:t>La rete </a:t>
            </a:r>
            <a:r>
              <a:rPr lang="it-IT" altLang="it-IT" sz="1500" b="1" dirty="0" smtClean="0">
                <a:solidFill>
                  <a:schemeClr val="bg2"/>
                </a:solidFill>
              </a:rPr>
              <a:t>intranet</a:t>
            </a:r>
            <a:r>
              <a:rPr lang="it-IT" altLang="it-IT" sz="1500" dirty="0" smtClean="0">
                <a:solidFill>
                  <a:schemeClr val="bg2"/>
                </a:solidFill>
              </a:rPr>
              <a:t> viene utilizzata soprattutto per finalità di </a:t>
            </a:r>
            <a:r>
              <a:rPr lang="it-IT" altLang="it-IT" sz="1500" b="1" dirty="0" smtClean="0">
                <a:solidFill>
                  <a:schemeClr val="bg2"/>
                </a:solidFill>
              </a:rPr>
              <a:t>comunicazione</a:t>
            </a:r>
            <a:r>
              <a:rPr lang="it-IT" altLang="it-IT" sz="1500" dirty="0" smtClean="0">
                <a:solidFill>
                  <a:schemeClr val="bg2"/>
                </a:solidFill>
              </a:rPr>
              <a:t> (</a:t>
            </a:r>
            <a:r>
              <a:rPr lang="it-IT" altLang="it-IT" sz="1500" b="1" dirty="0" smtClean="0">
                <a:solidFill>
                  <a:schemeClr val="bg2"/>
                </a:solidFill>
              </a:rPr>
              <a:t>organizzativa</a:t>
            </a:r>
            <a:r>
              <a:rPr lang="it-IT" altLang="it-IT" sz="1500" dirty="0" smtClean="0">
                <a:solidFill>
                  <a:schemeClr val="bg2"/>
                </a:solidFill>
              </a:rPr>
              <a:t>: </a:t>
            </a:r>
            <a:r>
              <a:rPr lang="it-IT" altLang="it-IT" sz="1500" b="1" dirty="0" smtClean="0">
                <a:solidFill>
                  <a:srgbClr val="CC0000"/>
                </a:solidFill>
              </a:rPr>
              <a:t>24,3%</a:t>
            </a:r>
            <a:r>
              <a:rPr lang="it-IT" altLang="it-IT" sz="1500" dirty="0" smtClean="0">
                <a:solidFill>
                  <a:schemeClr val="bg2"/>
                </a:solidFill>
              </a:rPr>
              <a:t> e </a:t>
            </a:r>
            <a:r>
              <a:rPr lang="it-IT" altLang="it-IT" sz="1500" b="1" dirty="0" smtClean="0">
                <a:solidFill>
                  <a:schemeClr val="bg2"/>
                </a:solidFill>
              </a:rPr>
              <a:t>amministrativa</a:t>
            </a:r>
            <a:r>
              <a:rPr lang="it-IT" altLang="it-IT" sz="1500" dirty="0" smtClean="0">
                <a:solidFill>
                  <a:schemeClr val="bg2"/>
                </a:solidFill>
              </a:rPr>
              <a:t> </a:t>
            </a:r>
            <a:r>
              <a:rPr lang="it-IT" altLang="it-IT" sz="1500" b="1" dirty="0" smtClean="0">
                <a:solidFill>
                  <a:srgbClr val="CC0000"/>
                </a:solidFill>
              </a:rPr>
              <a:t>22,9%</a:t>
            </a:r>
            <a:r>
              <a:rPr lang="it-IT" altLang="it-IT" sz="1500" dirty="0" smtClean="0">
                <a:solidFill>
                  <a:schemeClr val="bg2"/>
                </a:solidFill>
              </a:rPr>
              <a:t> dei casi).</a:t>
            </a:r>
            <a:endParaRPr lang="it-IT" altLang="it-IT" sz="1500" dirty="0">
              <a:solidFill>
                <a:schemeClr val="bg2"/>
              </a:solidFill>
            </a:endParaRPr>
          </a:p>
          <a:p>
            <a:pPr eaLnBrk="1" hangingPunct="1">
              <a:lnSpc>
                <a:spcPct val="115000"/>
              </a:lnSpc>
              <a:buClr>
                <a:srgbClr val="CC0000"/>
              </a:buClr>
              <a:buFont typeface="Wingdings" pitchFamily="2" charset="2"/>
              <a:buNone/>
            </a:pPr>
            <a:endParaRPr lang="it-IT" altLang="it-IT" sz="1800" dirty="0">
              <a:solidFill>
                <a:schemeClr val="bg2"/>
              </a:solidFill>
            </a:endParaRPr>
          </a:p>
          <a:p>
            <a:pPr lvl="1" eaLnBrk="1" hangingPunct="1">
              <a:lnSpc>
                <a:spcPct val="115000"/>
              </a:lnSpc>
              <a:buClr>
                <a:srgbClr val="CC0000"/>
              </a:buClr>
              <a:buFont typeface="Wingdings" pitchFamily="2" charset="2"/>
              <a:buChar char="ü"/>
            </a:pPr>
            <a:endParaRPr lang="it-IT" altLang="it-IT" sz="1600" dirty="0">
              <a:solidFill>
                <a:schemeClr val="bg2"/>
              </a:solidFill>
            </a:endParaRPr>
          </a:p>
        </p:txBody>
      </p:sp>
      <p:sp>
        <p:nvSpPr>
          <p:cNvPr id="19" name="Rettangolo 1"/>
          <p:cNvSpPr>
            <a:spLocks noChangeArrowheads="1"/>
          </p:cNvSpPr>
          <p:nvPr/>
        </p:nvSpPr>
        <p:spPr bwMode="auto">
          <a:xfrm>
            <a:off x="4582018" y="2288216"/>
            <a:ext cx="4499151" cy="555361"/>
          </a:xfrm>
          <a:prstGeom prst="rect">
            <a:avLst/>
          </a:prstGeom>
          <a:noFill/>
          <a:ln w="25400" algn="ctr">
            <a:solidFill>
              <a:srgbClr val="92D050"/>
            </a:solidFill>
            <a:round/>
            <a:headEnd/>
            <a:tailEnd/>
          </a:ln>
        </p:spPr>
        <p:txBody>
          <a:bodyPr/>
          <a:lstStyle>
            <a:lvl1pPr eaLnBrk="0" hangingPunct="0">
              <a:defRPr sz="2400">
                <a:solidFill>
                  <a:schemeClr val="tx1"/>
                </a:solidFill>
                <a:latin typeface="Arial" charset="0"/>
                <a:ea typeface="ＭＳ Ｐゴシック" pitchFamily="34" charset="-128"/>
              </a:defRPr>
            </a:lvl1pPr>
            <a:lvl2pPr marL="742950" indent="-285750" eaLnBrk="0" hangingPunct="0">
              <a:defRPr sz="2400">
                <a:solidFill>
                  <a:schemeClr val="tx1"/>
                </a:solidFill>
                <a:latin typeface="Arial" charset="0"/>
                <a:ea typeface="ＭＳ Ｐゴシック" pitchFamily="34" charset="-128"/>
              </a:defRPr>
            </a:lvl2pPr>
            <a:lvl3pPr marL="1143000" indent="-228600" eaLnBrk="0" hangingPunct="0">
              <a:defRPr sz="2400">
                <a:solidFill>
                  <a:schemeClr val="tx1"/>
                </a:solidFill>
                <a:latin typeface="Arial" charset="0"/>
                <a:ea typeface="ＭＳ Ｐゴシック" pitchFamily="34" charset="-128"/>
              </a:defRPr>
            </a:lvl3pPr>
            <a:lvl4pPr marL="1600200" indent="-228600" eaLnBrk="0" hangingPunct="0">
              <a:defRPr sz="2400">
                <a:solidFill>
                  <a:schemeClr val="tx1"/>
                </a:solidFill>
                <a:latin typeface="Arial" charset="0"/>
                <a:ea typeface="ＭＳ Ｐゴシック" pitchFamily="34" charset="-128"/>
              </a:defRPr>
            </a:lvl4pPr>
            <a:lvl5pPr marL="2057400" indent="-228600" eaLnBrk="0" hangingPunct="0">
              <a:defRPr sz="2400">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34" charset="-128"/>
              </a:defRPr>
            </a:lvl9pPr>
          </a:lstStyle>
          <a:p>
            <a:r>
              <a:rPr lang="it-IT" altLang="it-IT" sz="1400" b="1" dirty="0" smtClean="0">
                <a:solidFill>
                  <a:srgbClr val="CC0000"/>
                </a:solidFill>
                <a:latin typeface="Arial Narrow" panose="020B0606020202030204" pitchFamily="34" charset="0"/>
              </a:rPr>
              <a:t>Finalità di utilizzo della rete </a:t>
            </a:r>
            <a:r>
              <a:rPr lang="it-IT" altLang="it-IT" sz="1400" b="1" dirty="0">
                <a:solidFill>
                  <a:srgbClr val="CC0000"/>
                </a:solidFill>
                <a:latin typeface="Arial Narrow" panose="020B0606020202030204" pitchFamily="34" charset="0"/>
              </a:rPr>
              <a:t>Intranet (% sul totale delle risposte)</a:t>
            </a:r>
          </a:p>
          <a:p>
            <a:endParaRPr lang="it-IT" altLang="it-IT" sz="1600" dirty="0">
              <a:solidFill>
                <a:srgbClr val="000000"/>
              </a:solidFill>
            </a:endParaRPr>
          </a:p>
        </p:txBody>
      </p:sp>
    </p:spTree>
    <p:extLst>
      <p:ext uri="{BB962C8B-B14F-4D97-AF65-F5344CB8AC3E}">
        <p14:creationId xmlns:p14="http://schemas.microsoft.com/office/powerpoint/2010/main" val="21705253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4"/>
          <p:cNvSpPr>
            <a:spLocks noChangeArrowheads="1"/>
          </p:cNvSpPr>
          <p:nvPr/>
        </p:nvSpPr>
        <p:spPr bwMode="auto">
          <a:xfrm>
            <a:off x="457199" y="333375"/>
            <a:ext cx="8305799" cy="57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tabLst>
                <a:tab pos="266700" algn="l"/>
              </a:tabLst>
            </a:pPr>
            <a:r>
              <a:rPr lang="it-IT" sz="2200" b="1" dirty="0">
                <a:solidFill>
                  <a:srgbClr val="CC0000"/>
                </a:solidFill>
              </a:rPr>
              <a:t>Prime </a:t>
            </a:r>
            <a:r>
              <a:rPr lang="it-IT" sz="2200" b="1" dirty="0" smtClean="0">
                <a:solidFill>
                  <a:srgbClr val="CC0000"/>
                </a:solidFill>
              </a:rPr>
              <a:t>evidenze </a:t>
            </a:r>
          </a:p>
          <a:p>
            <a:pPr marL="266700" indent="-266700">
              <a:tabLst>
                <a:tab pos="266700" algn="l"/>
              </a:tabLst>
            </a:pPr>
            <a:r>
              <a:rPr lang="it-IT" sz="2200" b="1" dirty="0" smtClean="0">
                <a:solidFill>
                  <a:srgbClr val="CC0000"/>
                </a:solidFill>
              </a:rPr>
              <a:t>Umbria: una regione in profonda trasformazione</a:t>
            </a:r>
            <a:endParaRPr lang="it-IT" sz="2200" b="1" dirty="0">
              <a:solidFill>
                <a:srgbClr val="CC0000"/>
              </a:solidFill>
            </a:endParaRPr>
          </a:p>
        </p:txBody>
      </p:sp>
      <p:sp>
        <p:nvSpPr>
          <p:cNvPr id="44035"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pic>
        <p:nvPicPr>
          <p:cNvPr id="44037"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Rettangolo 1"/>
          <p:cNvSpPr>
            <a:spLocks noChangeArrowheads="1"/>
          </p:cNvSpPr>
          <p:nvPr/>
        </p:nvSpPr>
        <p:spPr bwMode="auto">
          <a:xfrm>
            <a:off x="467079" y="987425"/>
            <a:ext cx="8497534" cy="4924425"/>
          </a:xfrm>
          <a:prstGeom prst="rect">
            <a:avLst/>
          </a:prstGeom>
          <a:noFill/>
          <a:ln w="254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marL="285750" indent="-285750">
              <a:spcAft>
                <a:spcPts val="600"/>
              </a:spcAft>
              <a:buFont typeface="Wingdings" panose="05000000000000000000" pitchFamily="2" charset="2"/>
              <a:buChar char="ü"/>
            </a:pPr>
            <a:r>
              <a:rPr lang="it-IT" sz="1400" b="1" dirty="0">
                <a:solidFill>
                  <a:schemeClr val="bg2"/>
                </a:solidFill>
                <a:latin typeface="Arial" charset="0"/>
                <a:ea typeface="ＭＳ Ｐゴシック" pitchFamily="-84" charset="-128"/>
              </a:rPr>
              <a:t>Cresce il non profit</a:t>
            </a:r>
            <a:r>
              <a:rPr lang="it-IT" sz="1400" dirty="0">
                <a:solidFill>
                  <a:schemeClr val="bg2"/>
                </a:solidFill>
                <a:latin typeface="Arial" charset="0"/>
                <a:ea typeface="ＭＳ Ｐゴシック" pitchFamily="-84" charset="-128"/>
              </a:rPr>
              <a:t>, </a:t>
            </a:r>
            <a:r>
              <a:rPr lang="it-IT" sz="1400" b="1" dirty="0">
                <a:solidFill>
                  <a:schemeClr val="bg2"/>
                </a:solidFill>
                <a:latin typeface="Arial" charset="0"/>
                <a:ea typeface="ＭＳ Ｐゴシック" pitchFamily="-84" charset="-128"/>
              </a:rPr>
              <a:t>arretra la Pubblica Amministrazione</a:t>
            </a:r>
            <a:r>
              <a:rPr lang="it-IT" sz="1400" dirty="0">
                <a:solidFill>
                  <a:schemeClr val="bg2"/>
                </a:solidFill>
                <a:latin typeface="Arial" charset="0"/>
                <a:ea typeface="ＭＳ Ｐゴシック" pitchFamily="-84" charset="-128"/>
              </a:rPr>
              <a:t>, </a:t>
            </a:r>
            <a:r>
              <a:rPr lang="it-IT" sz="1400" b="1" dirty="0">
                <a:solidFill>
                  <a:schemeClr val="bg2"/>
                </a:solidFill>
                <a:latin typeface="Arial" charset="0"/>
                <a:ea typeface="ＭＳ Ｐゴシック" pitchFamily="-84" charset="-128"/>
              </a:rPr>
              <a:t>cambia il sistema delle imprese </a:t>
            </a:r>
            <a:r>
              <a:rPr lang="it-IT" sz="1400" dirty="0">
                <a:solidFill>
                  <a:schemeClr val="bg2"/>
                </a:solidFill>
                <a:latin typeface="Arial" charset="0"/>
                <a:ea typeface="ＭＳ Ｐゴシック" pitchFamily="-84" charset="-128"/>
              </a:rPr>
              <a:t>per la crisi economica e il cambiamento del contesto competitivo</a:t>
            </a:r>
            <a:r>
              <a:rPr lang="it-IT" sz="1400" dirty="0" smtClean="0">
                <a:solidFill>
                  <a:schemeClr val="bg2"/>
                </a:solidFill>
                <a:latin typeface="Arial" charset="0"/>
                <a:ea typeface="ＭＳ Ｐゴシック" pitchFamily="-84" charset="-128"/>
              </a:rPr>
              <a:t>.  </a:t>
            </a:r>
            <a:r>
              <a:rPr lang="it-IT" sz="1400" dirty="0">
                <a:solidFill>
                  <a:schemeClr val="bg2"/>
                </a:solidFill>
                <a:latin typeface="Arial" charset="0"/>
                <a:ea typeface="ＭＳ Ｐゴシック" pitchFamily="-84" charset="-128"/>
              </a:rPr>
              <a:t>E' quanto emerge dalla rilevazione censuaria in Umbria che ha coinvolto un campione significativo di imprese, oltre 6mila istituzioni non profit e 166 istituzioni pubbliche.</a:t>
            </a:r>
          </a:p>
          <a:p>
            <a:pPr marL="285750" indent="-285750">
              <a:spcAft>
                <a:spcPts val="600"/>
              </a:spcAft>
              <a:buFont typeface="Wingdings" panose="05000000000000000000" pitchFamily="2" charset="2"/>
              <a:buChar char="ü"/>
            </a:pPr>
            <a:r>
              <a:rPr lang="it-IT" sz="1400" dirty="0" smtClean="0">
                <a:solidFill>
                  <a:schemeClr val="bg2"/>
                </a:solidFill>
                <a:latin typeface="Arial" charset="0"/>
                <a:ea typeface="ＭＳ Ｐゴシック" pitchFamily="-84" charset="-128"/>
              </a:rPr>
              <a:t>Il </a:t>
            </a:r>
            <a:r>
              <a:rPr lang="it-IT" sz="1400" dirty="0">
                <a:solidFill>
                  <a:schemeClr val="bg2"/>
                </a:solidFill>
                <a:latin typeface="Arial" charset="0"/>
                <a:ea typeface="ＭＳ Ｐゴシック" pitchFamily="-84" charset="-128"/>
              </a:rPr>
              <a:t>censimento evidenzia la </a:t>
            </a:r>
            <a:r>
              <a:rPr lang="it-IT" sz="1400" b="1" dirty="0">
                <a:solidFill>
                  <a:schemeClr val="bg2"/>
                </a:solidFill>
                <a:latin typeface="Arial" charset="0"/>
                <a:ea typeface="ＭＳ Ｐゴシック" pitchFamily="-84" charset="-128"/>
              </a:rPr>
              <a:t>marcata espansione del terziario </a:t>
            </a:r>
            <a:r>
              <a:rPr lang="it-IT" sz="1400" dirty="0">
                <a:solidFill>
                  <a:schemeClr val="bg2"/>
                </a:solidFill>
                <a:latin typeface="Arial" charset="0"/>
                <a:ea typeface="ＭＳ Ｐゴシック" pitchFamily="-84" charset="-128"/>
              </a:rPr>
              <a:t>e conferma la </a:t>
            </a:r>
            <a:r>
              <a:rPr lang="it-IT" sz="1400" b="1" dirty="0">
                <a:solidFill>
                  <a:schemeClr val="bg2"/>
                </a:solidFill>
                <a:latin typeface="Arial" charset="0"/>
                <a:ea typeface="ＭＳ Ｐゴシック" pitchFamily="-84" charset="-128"/>
              </a:rPr>
              <a:t>specializzazione manifatturiera</a:t>
            </a:r>
            <a:r>
              <a:rPr lang="it-IT" sz="1400" dirty="0">
                <a:solidFill>
                  <a:schemeClr val="bg2"/>
                </a:solidFill>
                <a:latin typeface="Arial" charset="0"/>
                <a:ea typeface="ＭＳ Ｐゴシック" pitchFamily="-84" charset="-128"/>
              </a:rPr>
              <a:t> del sistema produttivo umbro con una </a:t>
            </a:r>
            <a:r>
              <a:rPr lang="it-IT" sz="1400" b="1" dirty="0">
                <a:solidFill>
                  <a:schemeClr val="bg2"/>
                </a:solidFill>
                <a:latin typeface="Arial" charset="0"/>
                <a:ea typeface="ＭＳ Ｐゴシック" pitchFamily="-84" charset="-128"/>
              </a:rPr>
              <a:t>modesta apertura internazionale</a:t>
            </a:r>
            <a:r>
              <a:rPr lang="it-IT" sz="1400" dirty="0">
                <a:solidFill>
                  <a:schemeClr val="bg2"/>
                </a:solidFill>
                <a:latin typeface="Arial" charset="0"/>
                <a:ea typeface="ＭＳ Ｐゴシック" pitchFamily="-84" charset="-128"/>
              </a:rPr>
              <a:t> limitata ai settori dell’abbigliamento, del tessile e della ceramica.  Nonostante la crisi iniziata nel 2008, i livelli di occupazione crescono più che nella media del paese a sintesi di una dinamica positiva delle piccole e medie imprese che più che compensa la flessione che caratterizza quelle di dimensioni maggiori.</a:t>
            </a:r>
          </a:p>
          <a:p>
            <a:pPr marL="285750" indent="-285750">
              <a:spcAft>
                <a:spcPts val="600"/>
              </a:spcAft>
              <a:buFont typeface="Wingdings" panose="05000000000000000000" pitchFamily="2" charset="2"/>
              <a:buChar char="ü"/>
            </a:pPr>
            <a:r>
              <a:rPr lang="it-IT" sz="1400" dirty="0">
                <a:solidFill>
                  <a:schemeClr val="bg2"/>
                </a:solidFill>
                <a:latin typeface="Arial" charset="0"/>
                <a:ea typeface="ＭＳ Ｐゴシック" pitchFamily="-84" charset="-128"/>
              </a:rPr>
              <a:t>Come nel resto del Paese, anche in Umbria </a:t>
            </a:r>
            <a:r>
              <a:rPr lang="it-IT" sz="1400" b="1" dirty="0">
                <a:solidFill>
                  <a:schemeClr val="bg2"/>
                </a:solidFill>
                <a:latin typeface="Arial" charset="0"/>
                <a:ea typeface="ＭＳ Ｐゴシック" pitchFamily="-84" charset="-128"/>
              </a:rPr>
              <a:t>si riduce la </a:t>
            </a:r>
            <a:r>
              <a:rPr lang="it-IT" sz="1400" dirty="0">
                <a:solidFill>
                  <a:schemeClr val="bg2"/>
                </a:solidFill>
                <a:latin typeface="Arial" charset="0"/>
                <a:ea typeface="ＭＳ Ｐゴシック" pitchFamily="-84" charset="-128"/>
              </a:rPr>
              <a:t>consistenza della </a:t>
            </a:r>
            <a:r>
              <a:rPr lang="it-IT" sz="1400" b="1" dirty="0">
                <a:solidFill>
                  <a:schemeClr val="bg2"/>
                </a:solidFill>
                <a:latin typeface="Arial" charset="0"/>
                <a:ea typeface="ＭＳ Ｐゴシック" pitchFamily="-84" charset="-128"/>
              </a:rPr>
              <a:t>P.A.</a:t>
            </a:r>
            <a:r>
              <a:rPr lang="it-IT" sz="1400" dirty="0">
                <a:solidFill>
                  <a:schemeClr val="bg2"/>
                </a:solidFill>
                <a:latin typeface="Arial" charset="0"/>
                <a:ea typeface="ＭＳ Ｐゴシック" pitchFamily="-84" charset="-128"/>
              </a:rPr>
              <a:t> a seguito degli interventi di razionalizzazione. Crescente attenzione alla </a:t>
            </a:r>
            <a:r>
              <a:rPr lang="it-IT" sz="1400" b="1" dirty="0">
                <a:solidFill>
                  <a:schemeClr val="bg2"/>
                </a:solidFill>
                <a:latin typeface="Arial" charset="0"/>
                <a:ea typeface="ＭＳ Ｐゴシック" pitchFamily="-84" charset="-128"/>
              </a:rPr>
              <a:t>sostenibilità ambientale</a:t>
            </a:r>
            <a:r>
              <a:rPr lang="it-IT" sz="1400" dirty="0">
                <a:solidFill>
                  <a:schemeClr val="bg2"/>
                </a:solidFill>
                <a:latin typeface="Arial" charset="0"/>
                <a:ea typeface="ＭＳ Ｐゴシック" pitchFamily="-84" charset="-128"/>
              </a:rPr>
              <a:t>, pur in presenza di difficoltà operative,  e minore diffusione di pratiche di rendicontazione sociale caratterizzano il settore nella regione rispetto al resto del Paese in un contesto di minore flessibilità occupazionale.</a:t>
            </a:r>
          </a:p>
          <a:p>
            <a:pPr marL="285750" indent="-285750">
              <a:spcAft>
                <a:spcPts val="600"/>
              </a:spcAft>
              <a:buFont typeface="Wingdings" panose="05000000000000000000" pitchFamily="2" charset="2"/>
              <a:buChar char="ü"/>
            </a:pPr>
            <a:r>
              <a:rPr lang="it-IT" sz="1400" dirty="0">
                <a:solidFill>
                  <a:schemeClr val="bg2"/>
                </a:solidFill>
                <a:latin typeface="Arial" charset="0"/>
                <a:ea typeface="ＭＳ Ｐゴシック" pitchFamily="-84" charset="-128"/>
              </a:rPr>
              <a:t>Il </a:t>
            </a:r>
            <a:r>
              <a:rPr lang="it-IT" sz="1400" b="1" dirty="0">
                <a:solidFill>
                  <a:schemeClr val="bg2"/>
                </a:solidFill>
                <a:latin typeface="Arial" charset="0"/>
                <a:ea typeface="ＭＳ Ｐゴシック" pitchFamily="-84" charset="-128"/>
              </a:rPr>
              <a:t>non profit </a:t>
            </a:r>
            <a:r>
              <a:rPr lang="it-IT" sz="1400" dirty="0">
                <a:solidFill>
                  <a:schemeClr val="bg2"/>
                </a:solidFill>
                <a:latin typeface="Arial" charset="0"/>
                <a:ea typeface="ＭＳ Ｐゴシック" pitchFamily="-84" charset="-128"/>
              </a:rPr>
              <a:t>umbro cresce a due cifre nell’ultimo decennio. Esso  mostra </a:t>
            </a:r>
            <a:r>
              <a:rPr lang="it-IT" sz="1400" b="1" dirty="0">
                <a:solidFill>
                  <a:schemeClr val="bg2"/>
                </a:solidFill>
                <a:latin typeface="Arial" charset="0"/>
                <a:ea typeface="ＭＳ Ｐゴシック" pitchFamily="-84" charset="-128"/>
              </a:rPr>
              <a:t>dinamiche più sostenute </a:t>
            </a:r>
            <a:r>
              <a:rPr lang="it-IT" sz="1400" dirty="0">
                <a:solidFill>
                  <a:schemeClr val="bg2"/>
                </a:solidFill>
                <a:latin typeface="Arial" charset="0"/>
                <a:ea typeface="ＭＳ Ｐゴシック" pitchFamily="-84" charset="-128"/>
              </a:rPr>
              <a:t>della media nazionale per crescita di istituzioni (+32,3%) e per </a:t>
            </a:r>
            <a:r>
              <a:rPr lang="it-IT" sz="1400" b="1" dirty="0">
                <a:solidFill>
                  <a:schemeClr val="bg2"/>
                </a:solidFill>
                <a:latin typeface="Arial" charset="0"/>
                <a:ea typeface="ＭＳ Ｐゴシック" pitchFamily="-84" charset="-128"/>
              </a:rPr>
              <a:t>diffusione sul territorio</a:t>
            </a:r>
            <a:r>
              <a:rPr lang="it-IT" sz="1400" dirty="0">
                <a:solidFill>
                  <a:schemeClr val="bg2"/>
                </a:solidFill>
                <a:latin typeface="Arial" charset="0"/>
                <a:ea typeface="ＭＳ Ｐゴシック" pitchFamily="-84" charset="-128"/>
              </a:rPr>
              <a:t>, con un’incidenza rispetto alla popolazione residente pari a 70,7 istituzioni ogni 10mila abitanti (50,7 il dato nazionale). L’apporto del </a:t>
            </a:r>
            <a:r>
              <a:rPr lang="it-IT" sz="1400" b="1" dirty="0">
                <a:solidFill>
                  <a:schemeClr val="bg2"/>
                </a:solidFill>
                <a:latin typeface="Arial" charset="0"/>
                <a:ea typeface="ＭＳ Ｐゴシック" pitchFamily="-84" charset="-128"/>
              </a:rPr>
              <a:t>volontariato</a:t>
            </a:r>
            <a:r>
              <a:rPr lang="it-IT" sz="1400" dirty="0">
                <a:solidFill>
                  <a:schemeClr val="bg2"/>
                </a:solidFill>
                <a:latin typeface="Arial" charset="0"/>
                <a:ea typeface="ＭＳ Ｐゴシック" pitchFamily="-84" charset="-128"/>
              </a:rPr>
              <a:t>, così come il suo ritmo di espansione, è superiore a quello del resto del Paese; esso si concentra per quasi due terzi nel settore della Cultura, sport e ricreazione. </a:t>
            </a:r>
          </a:p>
          <a:p>
            <a:pPr marL="285750" indent="-285750">
              <a:spcAft>
                <a:spcPts val="600"/>
              </a:spcAft>
              <a:buFont typeface="Wingdings" panose="05000000000000000000" pitchFamily="2" charset="2"/>
              <a:buChar char="ü"/>
            </a:pPr>
            <a:r>
              <a:rPr lang="it-IT" sz="1400" dirty="0">
                <a:solidFill>
                  <a:schemeClr val="bg2"/>
                </a:solidFill>
                <a:latin typeface="Arial" charset="0"/>
                <a:ea typeface="ＭＳ Ｐゴシック" pitchFamily="-84" charset="-128"/>
              </a:rPr>
              <a:t>L’evoluzione interna del sistema economico regionale si è manifestata anche con un crescente apporto nell’offerta di servizi da parte delle imprese e del non profit con “</a:t>
            </a:r>
            <a:r>
              <a:rPr lang="it-IT" sz="1400" b="1" dirty="0">
                <a:solidFill>
                  <a:schemeClr val="bg2"/>
                </a:solidFill>
                <a:latin typeface="Arial" charset="0"/>
                <a:ea typeface="ＭＳ Ｐゴシック" pitchFamily="-84" charset="-128"/>
              </a:rPr>
              <a:t>effetti di sostituzione</a:t>
            </a:r>
            <a:r>
              <a:rPr lang="it-IT" sz="1400" dirty="0">
                <a:solidFill>
                  <a:schemeClr val="bg2"/>
                </a:solidFill>
                <a:latin typeface="Arial" charset="0"/>
                <a:ea typeface="ＭＳ Ｐゴシック" pitchFamily="-84" charset="-128"/>
              </a:rPr>
              <a:t>” tra pubblico e privato in termini di occupazione e unità economiche. </a:t>
            </a:r>
          </a:p>
        </p:txBody>
      </p:sp>
      <p:sp>
        <p:nvSpPr>
          <p:cNvPr id="6" name="Segnaposto numero diapositiva 5"/>
          <p:cNvSpPr>
            <a:spLocks noGrp="1"/>
          </p:cNvSpPr>
          <p:nvPr>
            <p:ph type="sldNum" sz="quarter" idx="12"/>
          </p:nvPr>
        </p:nvSpPr>
        <p:spPr/>
        <p:txBody>
          <a:bodyPr/>
          <a:lstStyle/>
          <a:p>
            <a:fld id="{C521EC2F-6777-4F87-9F3C-527A3381ACDC}" type="slidenum">
              <a:rPr lang="it-IT" smtClean="0"/>
              <a:pPr/>
              <a:t>31</a:t>
            </a:fld>
            <a:endParaRPr lang="it-IT"/>
          </a:p>
        </p:txBody>
      </p:sp>
      <p:sp>
        <p:nvSpPr>
          <p:cNvPr id="7" name="Text Box 6"/>
          <p:cNvSpPr txBox="1">
            <a:spLocks noChangeArrowheads="1"/>
          </p:cNvSpPr>
          <p:nvPr/>
        </p:nvSpPr>
        <p:spPr bwMode="auto">
          <a:xfrm>
            <a:off x="6011863" y="5826125"/>
            <a:ext cx="2952750" cy="338138"/>
          </a:xfrm>
          <a:prstGeom prst="rect">
            <a:avLst/>
          </a:prstGeom>
          <a:noFill/>
          <a:ln>
            <a:noFill/>
          </a:ln>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spTree>
    <p:extLst>
      <p:ext uri="{BB962C8B-B14F-4D97-AF65-F5344CB8AC3E}">
        <p14:creationId xmlns:p14="http://schemas.microsoft.com/office/powerpoint/2010/main" val="36461604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4"/>
          <p:cNvSpPr>
            <a:spLocks noChangeArrowheads="1"/>
          </p:cNvSpPr>
          <p:nvPr/>
        </p:nvSpPr>
        <p:spPr bwMode="auto">
          <a:xfrm>
            <a:off x="457200" y="333375"/>
            <a:ext cx="8002588"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tabLst>
                <a:tab pos="266700" algn="l"/>
              </a:tabLst>
            </a:pPr>
            <a:r>
              <a:rPr lang="it-IT" sz="2200" b="1" dirty="0" smtClean="0">
                <a:solidFill>
                  <a:srgbClr val="CC0000"/>
                </a:solidFill>
              </a:rPr>
              <a:t>Documentazione</a:t>
            </a:r>
            <a:endParaRPr lang="it-IT" sz="2200" b="1" dirty="0">
              <a:solidFill>
                <a:srgbClr val="CC0000"/>
              </a:solidFill>
            </a:endParaRPr>
          </a:p>
        </p:txBody>
      </p:sp>
      <p:sp>
        <p:nvSpPr>
          <p:cNvPr id="44035"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pic>
        <p:nvPicPr>
          <p:cNvPr id="44037"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Rettangolo 1"/>
          <p:cNvSpPr>
            <a:spLocks noChangeArrowheads="1"/>
          </p:cNvSpPr>
          <p:nvPr/>
        </p:nvSpPr>
        <p:spPr bwMode="auto">
          <a:xfrm>
            <a:off x="441053" y="836712"/>
            <a:ext cx="4923035"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wrap="square">
            <a:spAutoFit/>
          </a:bodyPr>
          <a:lstStyle/>
          <a:p>
            <a:r>
              <a:rPr lang="it-IT" sz="1600" dirty="0" smtClean="0">
                <a:solidFill>
                  <a:schemeClr val="bg2"/>
                </a:solidFill>
              </a:rPr>
              <a:t>I </a:t>
            </a:r>
            <a:r>
              <a:rPr lang="it-IT" sz="1600" dirty="0">
                <a:solidFill>
                  <a:schemeClr val="bg2"/>
                </a:solidFill>
              </a:rPr>
              <a:t>dati sono disponibili </a:t>
            </a:r>
            <a:r>
              <a:rPr lang="it-IT" sz="1600" dirty="0" smtClean="0">
                <a:solidFill>
                  <a:schemeClr val="bg2"/>
                </a:solidFill>
              </a:rPr>
              <a:t>in:</a:t>
            </a:r>
          </a:p>
          <a:p>
            <a:pPr marL="342900" indent="-342900" algn="just">
              <a:buFont typeface="Arial" pitchFamily="34" charset="0"/>
              <a:buChar char="•"/>
            </a:pPr>
            <a:r>
              <a:rPr lang="it-IT" sz="1600" b="1" dirty="0" err="1" smtClean="0">
                <a:solidFill>
                  <a:schemeClr val="bg2"/>
                </a:solidFill>
              </a:rPr>
              <a:t>I.stat</a:t>
            </a:r>
            <a:r>
              <a:rPr lang="it-IT" sz="1600" dirty="0">
                <a:solidFill>
                  <a:schemeClr val="bg2"/>
                </a:solidFill>
              </a:rPr>
              <a:t>, il </a:t>
            </a:r>
            <a:r>
              <a:rPr lang="it-IT" sz="1600" b="1" dirty="0" err="1">
                <a:solidFill>
                  <a:schemeClr val="bg2"/>
                </a:solidFill>
              </a:rPr>
              <a:t>datawarehouse</a:t>
            </a:r>
            <a:r>
              <a:rPr lang="it-IT" sz="1600" b="1" dirty="0">
                <a:solidFill>
                  <a:schemeClr val="bg2"/>
                </a:solidFill>
              </a:rPr>
              <a:t> dell’Istat</a:t>
            </a:r>
            <a:r>
              <a:rPr lang="it-IT" sz="1600" dirty="0">
                <a:solidFill>
                  <a:schemeClr val="bg2"/>
                </a:solidFill>
              </a:rPr>
              <a:t>, al tema “Censimento industria, istituzioni pubbliche e non profit 2011”. Al </a:t>
            </a:r>
            <a:r>
              <a:rPr lang="it-IT" sz="1600" dirty="0" err="1">
                <a:solidFill>
                  <a:schemeClr val="bg2"/>
                </a:solidFill>
              </a:rPr>
              <a:t>datawarehouse</a:t>
            </a:r>
            <a:r>
              <a:rPr lang="it-IT" sz="1600" dirty="0">
                <a:solidFill>
                  <a:schemeClr val="bg2"/>
                </a:solidFill>
              </a:rPr>
              <a:t> si accede sia dalla home page di </a:t>
            </a:r>
            <a:r>
              <a:rPr lang="it-IT" sz="1600" u="sng" dirty="0">
                <a:solidFill>
                  <a:schemeClr val="bg2"/>
                </a:solidFill>
                <a:hlinkClick r:id="rId4"/>
              </a:rPr>
              <a:t>www.istat.it</a:t>
            </a:r>
            <a:r>
              <a:rPr lang="it-IT" sz="1600" dirty="0">
                <a:solidFill>
                  <a:schemeClr val="bg2"/>
                </a:solidFill>
              </a:rPr>
              <a:t> sia dal sito dedicato </a:t>
            </a:r>
            <a:r>
              <a:rPr lang="it-IT" sz="1600" dirty="0">
                <a:solidFill>
                  <a:schemeClr val="bg2"/>
                </a:solidFill>
                <a:hlinkClick r:id="rId5"/>
              </a:rPr>
              <a:t>http://censimentoindustriaeservizi.istat.it</a:t>
            </a:r>
            <a:r>
              <a:rPr lang="it-IT" sz="1600" dirty="0" smtClean="0">
                <a:solidFill>
                  <a:schemeClr val="bg2"/>
                </a:solidFill>
                <a:hlinkClick r:id="rId5"/>
              </a:rPr>
              <a:t>/</a:t>
            </a:r>
            <a:r>
              <a:rPr lang="it-IT" sz="1600" dirty="0" smtClean="0">
                <a:solidFill>
                  <a:schemeClr val="bg2"/>
                </a:solidFill>
              </a:rPr>
              <a:t>. </a:t>
            </a:r>
          </a:p>
          <a:p>
            <a:pPr marL="342900" indent="-342900" algn="just">
              <a:buFont typeface="Arial" pitchFamily="34" charset="0"/>
              <a:buChar char="•"/>
            </a:pPr>
            <a:endParaRPr lang="it-IT" sz="1400" dirty="0" smtClean="0">
              <a:solidFill>
                <a:schemeClr val="bg2"/>
              </a:solidFill>
            </a:endParaRPr>
          </a:p>
          <a:p>
            <a:pPr marL="342900" indent="-342900" algn="just">
              <a:buFont typeface="Arial" pitchFamily="34" charset="0"/>
              <a:buChar char="•"/>
            </a:pPr>
            <a:endParaRPr lang="it-IT" sz="1400" dirty="0">
              <a:solidFill>
                <a:schemeClr val="bg2"/>
              </a:solidFill>
            </a:endParaRPr>
          </a:p>
          <a:p>
            <a:pPr marL="342900" indent="-342900">
              <a:buFont typeface="Arial" pitchFamily="34" charset="0"/>
              <a:buChar char="•"/>
            </a:pPr>
            <a:r>
              <a:rPr lang="it-IT" sz="1600" dirty="0" smtClean="0">
                <a:solidFill>
                  <a:schemeClr val="bg2"/>
                </a:solidFill>
              </a:rPr>
              <a:t>Nel report dell’evento di </a:t>
            </a:r>
            <a:r>
              <a:rPr lang="it-IT" sz="1600" b="1" dirty="0" smtClean="0">
                <a:solidFill>
                  <a:schemeClr val="bg2"/>
                </a:solidFill>
              </a:rPr>
              <a:t>Presentazione dei primi risultati del 9°Censimento generale dell’industria e dei servizi e Censimento delle istituzioni non profit </a:t>
            </a:r>
          </a:p>
          <a:p>
            <a:pPr marL="342900" indent="-342900"/>
            <a:r>
              <a:rPr lang="it-IT" sz="1600" dirty="0" smtClean="0">
                <a:solidFill>
                  <a:schemeClr val="bg2"/>
                </a:solidFill>
              </a:rPr>
              <a:t>      Roma, 11 luglio 2013</a:t>
            </a:r>
          </a:p>
          <a:p>
            <a:pPr marL="342900" indent="-342900">
              <a:buFont typeface="Arial" pitchFamily="34" charset="0"/>
              <a:buChar char="•"/>
            </a:pPr>
            <a:endParaRPr lang="it-IT" sz="1400" dirty="0">
              <a:solidFill>
                <a:schemeClr val="bg2"/>
              </a:solidFill>
            </a:endParaRPr>
          </a:p>
          <a:p>
            <a:pPr marL="342900" indent="-342900">
              <a:buFont typeface="Arial" pitchFamily="34" charset="0"/>
              <a:buChar char="•"/>
            </a:pPr>
            <a:endParaRPr lang="it-IT" sz="1400" dirty="0" smtClean="0">
              <a:solidFill>
                <a:schemeClr val="bg2"/>
              </a:solidFill>
            </a:endParaRPr>
          </a:p>
          <a:p>
            <a:pPr marL="342900" indent="-342900"/>
            <a:endParaRPr lang="it-IT" sz="1400" dirty="0" smtClean="0">
              <a:solidFill>
                <a:schemeClr val="bg2"/>
              </a:solidFill>
            </a:endParaRPr>
          </a:p>
          <a:p>
            <a:pPr marL="342900" indent="-342900">
              <a:buFont typeface="Arial" pitchFamily="34" charset="0"/>
              <a:buChar char="•"/>
            </a:pPr>
            <a:r>
              <a:rPr lang="it-IT" sz="1600" dirty="0" smtClean="0">
                <a:solidFill>
                  <a:schemeClr val="bg2"/>
                </a:solidFill>
              </a:rPr>
              <a:t>Nel report dell’evento </a:t>
            </a:r>
            <a:r>
              <a:rPr lang="it-IT" sz="1600" b="1" dirty="0" smtClean="0">
                <a:solidFill>
                  <a:schemeClr val="bg2"/>
                </a:solidFill>
              </a:rPr>
              <a:t>Check-up dell’Umbria alla luce dei dati censuari </a:t>
            </a:r>
          </a:p>
          <a:p>
            <a:pPr marL="342900" indent="-342900"/>
            <a:r>
              <a:rPr lang="it-IT" sz="1600" dirty="0" smtClean="0">
                <a:solidFill>
                  <a:schemeClr val="bg2"/>
                </a:solidFill>
              </a:rPr>
              <a:t>      Perugia, 14 maggio 2014 </a:t>
            </a:r>
            <a:endParaRPr lang="it-IT" sz="1600" dirty="0">
              <a:solidFill>
                <a:schemeClr val="bg2"/>
              </a:solidFill>
            </a:endParaRPr>
          </a:p>
          <a:p>
            <a:pPr algn="just">
              <a:buClr>
                <a:srgbClr val="CC0000"/>
              </a:buClr>
            </a:pPr>
            <a:endParaRPr lang="it-IT" sz="1800" dirty="0">
              <a:solidFill>
                <a:schemeClr val="bg2"/>
              </a:solidFill>
            </a:endParaRPr>
          </a:p>
          <a:p>
            <a:pPr algn="just">
              <a:buClr>
                <a:srgbClr val="CC0000"/>
              </a:buClr>
              <a:buFont typeface="Wingdings" pitchFamily="-84" charset="2"/>
              <a:buChar char="q"/>
            </a:pPr>
            <a:endParaRPr lang="it-IT" sz="1800" b="1" dirty="0">
              <a:solidFill>
                <a:schemeClr val="bg2"/>
              </a:solidFill>
            </a:endParaRPr>
          </a:p>
        </p:txBody>
      </p:sp>
      <p:pic>
        <p:nvPicPr>
          <p:cNvPr id="1026" name="Picture 2" descr="C:\Users\Famiglia\Desktop\Cartella Lia\viewer.png"/>
          <p:cNvPicPr>
            <a:picLocks noChangeAspect="1" noChangeArrowheads="1"/>
          </p:cNvPicPr>
          <p:nvPr/>
        </p:nvPicPr>
        <p:blipFill>
          <a:blip r:embed="rId6"/>
          <a:srcRect/>
          <a:stretch>
            <a:fillRect/>
          </a:stretch>
        </p:blipFill>
        <p:spPr bwMode="auto">
          <a:xfrm>
            <a:off x="5796136" y="2636912"/>
            <a:ext cx="1120130" cy="1584000"/>
          </a:xfrm>
          <a:prstGeom prst="rect">
            <a:avLst/>
          </a:prstGeom>
          <a:noFill/>
          <a:ln w="9525">
            <a:solidFill>
              <a:srgbClr val="FF0000"/>
            </a:solidFill>
            <a:miter lim="800000"/>
            <a:headEnd/>
            <a:tailEnd/>
          </a:ln>
          <a:effectLst/>
        </p:spPr>
      </p:pic>
      <p:sp>
        <p:nvSpPr>
          <p:cNvPr id="8" name="Segnaposto numero diapositiva 7"/>
          <p:cNvSpPr>
            <a:spLocks noGrp="1"/>
          </p:cNvSpPr>
          <p:nvPr>
            <p:ph type="sldNum" sz="quarter" idx="12"/>
          </p:nvPr>
        </p:nvSpPr>
        <p:spPr/>
        <p:txBody>
          <a:bodyPr/>
          <a:lstStyle/>
          <a:p>
            <a:fld id="{C521EC2F-6777-4F87-9F3C-527A3381ACDC}" type="slidenum">
              <a:rPr lang="it-IT" smtClean="0"/>
              <a:pPr/>
              <a:t>32</a:t>
            </a:fld>
            <a:endParaRPr lang="it-IT" dirty="0"/>
          </a:p>
        </p:txBody>
      </p:sp>
      <p:sp>
        <p:nvSpPr>
          <p:cNvPr id="9" name="Text Box 6"/>
          <p:cNvSpPr txBox="1">
            <a:spLocks noChangeArrowheads="1"/>
          </p:cNvSpPr>
          <p:nvPr/>
        </p:nvSpPr>
        <p:spPr bwMode="auto">
          <a:xfrm>
            <a:off x="6011863" y="5826125"/>
            <a:ext cx="2952750" cy="338138"/>
          </a:xfrm>
          <a:prstGeom prst="rect">
            <a:avLst/>
          </a:prstGeom>
          <a:noFill/>
          <a:ln>
            <a:noFill/>
          </a:ln>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92280" y="4077072"/>
            <a:ext cx="1136128" cy="1605046"/>
          </a:xfrm>
          <a:prstGeom prst="rect">
            <a:avLst/>
          </a:prstGeom>
          <a:solidFill>
            <a:srgbClr val="FF0000"/>
          </a:solidFill>
          <a:ln w="9525">
            <a:noFill/>
            <a:miter lim="800000"/>
            <a:headEnd/>
            <a:tailEnd/>
          </a:ln>
          <a:effectLst/>
        </p:spPr>
      </p:pic>
    </p:spTree>
    <p:extLst>
      <p:ext uri="{BB962C8B-B14F-4D97-AF65-F5344CB8AC3E}">
        <p14:creationId xmlns:p14="http://schemas.microsoft.com/office/powerpoint/2010/main" val="20126242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pic>
        <p:nvPicPr>
          <p:cNvPr id="46084"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5" name="CasellaDiTesto 1"/>
          <p:cNvSpPr txBox="1">
            <a:spLocks noChangeArrowheads="1"/>
          </p:cNvSpPr>
          <p:nvPr/>
        </p:nvSpPr>
        <p:spPr bwMode="auto">
          <a:xfrm>
            <a:off x="2555875" y="2401888"/>
            <a:ext cx="42481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sz="2800" b="1">
                <a:solidFill>
                  <a:srgbClr val="CA0A20"/>
                </a:solidFill>
              </a:rPr>
              <a:t>Grazie per l’attenzione </a:t>
            </a:r>
          </a:p>
        </p:txBody>
      </p:sp>
      <p:sp>
        <p:nvSpPr>
          <p:cNvPr id="46086" name="Text Box 16"/>
          <p:cNvSpPr txBox="1">
            <a:spLocks noChangeArrowheads="1"/>
          </p:cNvSpPr>
          <p:nvPr/>
        </p:nvSpPr>
        <p:spPr bwMode="auto">
          <a:xfrm>
            <a:off x="457200" y="4835525"/>
            <a:ext cx="2459038"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84" charset="-128"/>
              </a:defRPr>
            </a:lvl1pPr>
            <a:lvl2pPr marL="37931725" indent="-37474525">
              <a:defRPr sz="2400">
                <a:solidFill>
                  <a:schemeClr val="tx1"/>
                </a:solidFill>
                <a:latin typeface="Arial" charset="0"/>
                <a:ea typeface="ＭＳ Ｐゴシック" pitchFamily="-84" charset="-128"/>
              </a:defRPr>
            </a:lvl2pPr>
            <a:lvl3pPr>
              <a:defRPr sz="2400">
                <a:solidFill>
                  <a:schemeClr val="tx1"/>
                </a:solidFill>
                <a:latin typeface="Arial" charset="0"/>
                <a:ea typeface="ＭＳ Ｐゴシック" pitchFamily="-84" charset="-128"/>
              </a:defRPr>
            </a:lvl3pPr>
            <a:lvl4pPr>
              <a:defRPr sz="2400">
                <a:solidFill>
                  <a:schemeClr val="tx1"/>
                </a:solidFill>
                <a:latin typeface="Arial" charset="0"/>
                <a:ea typeface="ＭＳ Ｐゴシック" pitchFamily="-84" charset="-128"/>
              </a:defRPr>
            </a:lvl4pPr>
            <a:lvl5pPr>
              <a:defRPr sz="2400">
                <a:solidFill>
                  <a:schemeClr val="tx1"/>
                </a:solidFill>
                <a:latin typeface="Arial" charset="0"/>
                <a:ea typeface="ＭＳ Ｐゴシック" pitchFamily="-84" charset="-128"/>
              </a:defRPr>
            </a:lvl5pPr>
            <a:lvl6pPr marL="457200" eaLnBrk="0" fontAlgn="base" hangingPunct="0">
              <a:spcBef>
                <a:spcPct val="0"/>
              </a:spcBef>
              <a:spcAft>
                <a:spcPct val="0"/>
              </a:spcAft>
              <a:defRPr sz="2400">
                <a:solidFill>
                  <a:schemeClr val="tx1"/>
                </a:solidFill>
                <a:latin typeface="Arial" charset="0"/>
                <a:ea typeface="ＭＳ Ｐゴシック" pitchFamily="-84" charset="-128"/>
              </a:defRPr>
            </a:lvl6pPr>
            <a:lvl7pPr marL="914400" eaLnBrk="0" fontAlgn="base" hangingPunct="0">
              <a:spcBef>
                <a:spcPct val="0"/>
              </a:spcBef>
              <a:spcAft>
                <a:spcPct val="0"/>
              </a:spcAft>
              <a:defRPr sz="2400">
                <a:solidFill>
                  <a:schemeClr val="tx1"/>
                </a:solidFill>
                <a:latin typeface="Arial" charset="0"/>
                <a:ea typeface="ＭＳ Ｐゴシック" pitchFamily="-84" charset="-128"/>
              </a:defRPr>
            </a:lvl7pPr>
            <a:lvl8pPr marL="1371600" eaLnBrk="0" fontAlgn="base" hangingPunct="0">
              <a:spcBef>
                <a:spcPct val="0"/>
              </a:spcBef>
              <a:spcAft>
                <a:spcPct val="0"/>
              </a:spcAft>
              <a:defRPr sz="2400">
                <a:solidFill>
                  <a:schemeClr val="tx1"/>
                </a:solidFill>
                <a:latin typeface="Arial" charset="0"/>
                <a:ea typeface="ＭＳ Ｐゴシック" pitchFamily="-84" charset="-128"/>
              </a:defRPr>
            </a:lvl8pPr>
            <a:lvl9pPr marL="1828800" eaLnBrk="0" fontAlgn="base" hangingPunct="0">
              <a:spcBef>
                <a:spcPct val="0"/>
              </a:spcBef>
              <a:spcAft>
                <a:spcPct val="0"/>
              </a:spcAft>
              <a:defRPr sz="2400">
                <a:solidFill>
                  <a:schemeClr val="tx1"/>
                </a:solidFill>
                <a:latin typeface="Arial" charset="0"/>
                <a:ea typeface="ＭＳ Ｐゴシック" pitchFamily="-84" charset="-128"/>
              </a:defRPr>
            </a:lvl9pPr>
          </a:lstStyle>
          <a:p>
            <a:r>
              <a:rPr lang="it-IT" sz="1400" b="1" dirty="0" smtClean="0">
                <a:latin typeface="Courier New" pitchFamily="-84" charset="0"/>
              </a:rPr>
              <a:t>Bianca Maria Martelli</a:t>
            </a:r>
            <a:endParaRPr lang="it-IT" sz="1400" b="1" dirty="0">
              <a:latin typeface="Courier New" pitchFamily="-84" charset="0"/>
            </a:endParaRPr>
          </a:p>
          <a:p>
            <a:pPr>
              <a:spcBef>
                <a:spcPts val="600"/>
              </a:spcBef>
            </a:pPr>
            <a:r>
              <a:rPr lang="it-IT" sz="1100" b="1">
                <a:latin typeface="Courier New" pitchFamily="-84" charset="0"/>
              </a:rPr>
              <a:t>Ufficio </a:t>
            </a:r>
            <a:r>
              <a:rPr lang="it-IT" sz="1100" b="1" smtClean="0">
                <a:latin typeface="Courier New" pitchFamily="-84" charset="0"/>
              </a:rPr>
              <a:t>territoriale per </a:t>
            </a:r>
            <a:r>
              <a:rPr lang="it-IT" sz="1100" b="1" dirty="0">
                <a:latin typeface="Courier New" pitchFamily="-84" charset="0"/>
              </a:rPr>
              <a:t>la </a:t>
            </a:r>
            <a:r>
              <a:rPr lang="it-IT" sz="1100" b="1" dirty="0" smtClean="0">
                <a:latin typeface="Courier New" pitchFamily="-84" charset="0"/>
              </a:rPr>
              <a:t>Toscana e l’Umbria, </a:t>
            </a:r>
            <a:r>
              <a:rPr lang="it-IT" sz="1100" b="1" dirty="0">
                <a:latin typeface="Courier New" pitchFamily="-84" charset="0"/>
              </a:rPr>
              <a:t>ISTAT </a:t>
            </a:r>
          </a:p>
          <a:p>
            <a:pPr>
              <a:spcBef>
                <a:spcPts val="600"/>
              </a:spcBef>
            </a:pPr>
            <a:r>
              <a:rPr lang="it-IT" sz="1100" b="1" dirty="0" smtClean="0">
                <a:latin typeface="Courier New" pitchFamily="-84" charset="0"/>
              </a:rPr>
              <a:t>bmartelli@istat.it</a:t>
            </a:r>
            <a:endParaRPr lang="it-IT" sz="1100" b="1" dirty="0">
              <a:latin typeface="Courier New" pitchFamily="-84" charset="0"/>
            </a:endParaRPr>
          </a:p>
        </p:txBody>
      </p:sp>
      <p:sp>
        <p:nvSpPr>
          <p:cNvPr id="6" name="Segnaposto numero diapositiva 5"/>
          <p:cNvSpPr>
            <a:spLocks noGrp="1"/>
          </p:cNvSpPr>
          <p:nvPr>
            <p:ph type="sldNum" sz="quarter" idx="12"/>
          </p:nvPr>
        </p:nvSpPr>
        <p:spPr/>
        <p:txBody>
          <a:bodyPr/>
          <a:lstStyle/>
          <a:p>
            <a:fld id="{C521EC2F-6777-4F87-9F3C-527A3381ACDC}" type="slidenum">
              <a:rPr lang="it-IT" smtClean="0"/>
              <a:pPr/>
              <a:t>33</a:t>
            </a:fld>
            <a:endParaRPr lang="it-IT" dirty="0"/>
          </a:p>
        </p:txBody>
      </p:sp>
    </p:spTree>
    <p:extLst>
      <p:ext uri="{BB962C8B-B14F-4D97-AF65-F5344CB8AC3E}">
        <p14:creationId xmlns:p14="http://schemas.microsoft.com/office/powerpoint/2010/main" val="3023882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8219256" cy="86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lgn="ctr" eaLnBrk="1" hangingPunct="1">
              <a:tabLst>
                <a:tab pos="266700" algn="l"/>
              </a:tabLst>
              <a:defRPr/>
            </a:pPr>
            <a:r>
              <a:rPr lang="it-IT" sz="2200" b="1" dirty="0" smtClean="0">
                <a:solidFill>
                  <a:srgbClr val="CC0000"/>
                </a:solidFill>
                <a:ea typeface="ＭＳ Ｐゴシック" charset="0"/>
              </a:rPr>
              <a:t>Il </a:t>
            </a:r>
            <a:r>
              <a:rPr lang="it-IT" sz="2200" b="1" dirty="0">
                <a:solidFill>
                  <a:srgbClr val="CC0000"/>
                </a:solidFill>
                <a:ea typeface="ＭＳ Ｐゴシック" charset="0"/>
              </a:rPr>
              <a:t>sistema economico della </a:t>
            </a:r>
            <a:r>
              <a:rPr lang="it-IT" sz="2200" b="1" dirty="0" smtClean="0">
                <a:solidFill>
                  <a:srgbClr val="CC0000"/>
                </a:solidFill>
                <a:ea typeface="ＭＳ Ｐゴシック" charset="0"/>
              </a:rPr>
              <a:t>Umbria: </a:t>
            </a:r>
          </a:p>
          <a:p>
            <a:pPr marL="266700" indent="-266700" algn="ctr" eaLnBrk="1" hangingPunct="1">
              <a:tabLst>
                <a:tab pos="266700" algn="l"/>
              </a:tabLst>
              <a:defRPr/>
            </a:pPr>
            <a:r>
              <a:rPr lang="it-IT" sz="2200" b="1" dirty="0" smtClean="0">
                <a:solidFill>
                  <a:srgbClr val="CC0000"/>
                </a:solidFill>
                <a:ea typeface="ＭＳ Ｐゴシック" charset="0"/>
              </a:rPr>
              <a:t>Addetti per Unità Giuridico-economiche </a:t>
            </a:r>
            <a:r>
              <a:rPr lang="it-IT" sz="2200" b="1" dirty="0">
                <a:solidFill>
                  <a:srgbClr val="CC0000"/>
                </a:solidFill>
                <a:ea typeface="ＭＳ Ｐゴシック" charset="0"/>
              </a:rPr>
              <a:t>e </a:t>
            </a:r>
            <a:r>
              <a:rPr lang="it-IT" sz="2200" b="1" dirty="0" smtClean="0">
                <a:solidFill>
                  <a:srgbClr val="CC0000"/>
                </a:solidFill>
                <a:ea typeface="ＭＳ Ｐゴシック" charset="0"/>
              </a:rPr>
              <a:t> per Unità Locali</a:t>
            </a:r>
            <a:endParaRPr lang="it-IT" sz="2200" b="1" dirty="0">
              <a:solidFill>
                <a:srgbClr val="CC0000"/>
              </a:solidFill>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57200" y="1340768"/>
            <a:ext cx="3634556" cy="446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buClr>
                <a:srgbClr val="CC0000"/>
              </a:buClr>
              <a:buFont typeface="Wingdings" pitchFamily="2" charset="2"/>
              <a:buChar char="ü"/>
              <a:tabLst>
                <a:tab pos="266700" algn="l"/>
              </a:tabLst>
              <a:defRPr/>
            </a:pPr>
            <a:r>
              <a:rPr lang="en-US" sz="1800" b="1" dirty="0" err="1" smtClean="0">
                <a:solidFill>
                  <a:schemeClr val="bg2"/>
                </a:solidFill>
              </a:rPr>
              <a:t>Addetti</a:t>
            </a:r>
            <a:r>
              <a:rPr lang="en-US" sz="1800" b="1" dirty="0" smtClean="0">
                <a:solidFill>
                  <a:schemeClr val="bg2"/>
                </a:solidFill>
              </a:rPr>
              <a:t> </a:t>
            </a:r>
            <a:r>
              <a:rPr lang="en-US" sz="1800" dirty="0" smtClean="0">
                <a:solidFill>
                  <a:schemeClr val="bg2"/>
                </a:solidFill>
              </a:rPr>
              <a:t>in Umbria </a:t>
            </a:r>
            <a:r>
              <a:rPr lang="en-US" sz="1800" dirty="0" err="1" smtClean="0">
                <a:solidFill>
                  <a:schemeClr val="bg2"/>
                </a:solidFill>
              </a:rPr>
              <a:t>nel</a:t>
            </a:r>
            <a:r>
              <a:rPr lang="en-US" sz="1800" dirty="0" smtClean="0">
                <a:solidFill>
                  <a:schemeClr val="bg2"/>
                </a:solidFill>
              </a:rPr>
              <a:t> 2011: </a:t>
            </a:r>
          </a:p>
          <a:p>
            <a:pPr marL="714375" indent="-447675" eaLnBrk="1" hangingPunct="1">
              <a:lnSpc>
                <a:spcPct val="115000"/>
              </a:lnSpc>
              <a:buClr>
                <a:srgbClr val="CC0000"/>
              </a:buClr>
              <a:buFont typeface="Arial" panose="020B0604020202020204" pitchFamily="34" charset="0"/>
              <a:buChar char="•"/>
              <a:tabLst>
                <a:tab pos="266700" algn="l"/>
              </a:tabLst>
              <a:defRPr/>
            </a:pPr>
            <a:r>
              <a:rPr lang="en-US" sz="1800" b="1" dirty="0" err="1" smtClean="0">
                <a:solidFill>
                  <a:schemeClr val="bg2"/>
                </a:solidFill>
              </a:rPr>
              <a:t>nelle</a:t>
            </a:r>
            <a:r>
              <a:rPr lang="en-US" sz="1800" b="1" dirty="0" smtClean="0">
                <a:solidFill>
                  <a:schemeClr val="bg2"/>
                </a:solidFill>
              </a:rPr>
              <a:t> UG   </a:t>
            </a:r>
            <a:r>
              <a:rPr lang="en-US" sz="1800" b="1" dirty="0" smtClean="0">
                <a:solidFill>
                  <a:srgbClr val="CC0000"/>
                </a:solidFill>
              </a:rPr>
              <a:t>274.798</a:t>
            </a:r>
          </a:p>
          <a:p>
            <a:pPr marL="266700" eaLnBrk="1" hangingPunct="1">
              <a:lnSpc>
                <a:spcPct val="115000"/>
              </a:lnSpc>
              <a:buClr>
                <a:srgbClr val="CC0000"/>
              </a:buClr>
              <a:tabLst>
                <a:tab pos="266700" algn="l"/>
              </a:tabLst>
              <a:defRPr/>
            </a:pPr>
            <a:r>
              <a:rPr lang="en-US" sz="1800" dirty="0" smtClean="0">
                <a:solidFill>
                  <a:schemeClr val="bg2"/>
                </a:solidFill>
              </a:rPr>
              <a:t>       </a:t>
            </a:r>
            <a:r>
              <a:rPr lang="en-US" sz="1600" i="1" dirty="0" smtClean="0">
                <a:solidFill>
                  <a:schemeClr val="bg2"/>
                </a:solidFill>
              </a:rPr>
              <a:t>+6,3% </a:t>
            </a:r>
            <a:r>
              <a:rPr lang="en-US" sz="1600" i="1" dirty="0" err="1" smtClean="0">
                <a:solidFill>
                  <a:schemeClr val="bg2"/>
                </a:solidFill>
              </a:rPr>
              <a:t>rispetto</a:t>
            </a:r>
            <a:r>
              <a:rPr lang="en-US" sz="1600" i="1" dirty="0" smtClean="0">
                <a:solidFill>
                  <a:schemeClr val="bg2"/>
                </a:solidFill>
              </a:rPr>
              <a:t> al 2001)</a:t>
            </a:r>
            <a:endParaRPr lang="en-US" sz="1800" i="1" dirty="0" smtClean="0">
              <a:solidFill>
                <a:schemeClr val="bg2"/>
              </a:solidFill>
            </a:endParaRPr>
          </a:p>
          <a:p>
            <a:pPr marL="714375" indent="-447675" eaLnBrk="1" hangingPunct="1">
              <a:lnSpc>
                <a:spcPct val="115000"/>
              </a:lnSpc>
              <a:buClr>
                <a:srgbClr val="CC0000"/>
              </a:buClr>
              <a:buFont typeface="Arial" panose="020B0604020202020204" pitchFamily="34" charset="0"/>
              <a:buChar char="•"/>
              <a:tabLst>
                <a:tab pos="266700" algn="l"/>
              </a:tabLst>
              <a:defRPr/>
            </a:pPr>
            <a:r>
              <a:rPr lang="en-US" sz="1800" b="1" dirty="0" err="1" smtClean="0">
                <a:solidFill>
                  <a:schemeClr val="bg2"/>
                </a:solidFill>
              </a:rPr>
              <a:t>nelle</a:t>
            </a:r>
            <a:r>
              <a:rPr lang="en-US" sz="1800" b="1" dirty="0" smtClean="0">
                <a:solidFill>
                  <a:schemeClr val="bg2"/>
                </a:solidFill>
              </a:rPr>
              <a:t> UL   </a:t>
            </a:r>
            <a:r>
              <a:rPr lang="en-US" sz="1800" b="1" dirty="0" smtClean="0">
                <a:solidFill>
                  <a:srgbClr val="CC0000"/>
                </a:solidFill>
              </a:rPr>
              <a:t>304.649</a:t>
            </a:r>
          </a:p>
          <a:p>
            <a:pPr marL="266700" eaLnBrk="1" hangingPunct="1">
              <a:lnSpc>
                <a:spcPct val="115000"/>
              </a:lnSpc>
              <a:buClr>
                <a:srgbClr val="CC0000"/>
              </a:buClr>
              <a:tabLst>
                <a:tab pos="266700" algn="l"/>
              </a:tabLst>
              <a:defRPr/>
            </a:pPr>
            <a:r>
              <a:rPr lang="en-US" sz="1800" i="1" dirty="0" smtClean="0">
                <a:solidFill>
                  <a:schemeClr val="bg2"/>
                </a:solidFill>
              </a:rPr>
              <a:t>        </a:t>
            </a:r>
            <a:r>
              <a:rPr lang="en-US" sz="1600" i="1" dirty="0" smtClean="0">
                <a:solidFill>
                  <a:schemeClr val="bg2"/>
                </a:solidFill>
              </a:rPr>
              <a:t>(+3,1% </a:t>
            </a:r>
            <a:r>
              <a:rPr lang="en-US" sz="1600" i="1" dirty="0" err="1" smtClean="0">
                <a:solidFill>
                  <a:schemeClr val="bg2"/>
                </a:solidFill>
              </a:rPr>
              <a:t>rispetto</a:t>
            </a:r>
            <a:r>
              <a:rPr lang="en-US" sz="1600" i="1" dirty="0" smtClean="0">
                <a:solidFill>
                  <a:schemeClr val="bg2"/>
                </a:solidFill>
              </a:rPr>
              <a:t> al 2001</a:t>
            </a:r>
            <a:r>
              <a:rPr lang="en-US" sz="1800" dirty="0" smtClean="0">
                <a:solidFill>
                  <a:schemeClr val="bg2"/>
                </a:solidFill>
              </a:rPr>
              <a:t>)  </a:t>
            </a:r>
          </a:p>
          <a:p>
            <a:pPr marL="266700" eaLnBrk="1" hangingPunct="1">
              <a:lnSpc>
                <a:spcPct val="115000"/>
              </a:lnSpc>
              <a:buClr>
                <a:srgbClr val="CC0000"/>
              </a:buClr>
              <a:tabLst>
                <a:tab pos="266700" algn="l"/>
              </a:tabLst>
              <a:defRPr/>
            </a:pPr>
            <a:endParaRPr lang="en-US" sz="1800" dirty="0" smtClean="0">
              <a:solidFill>
                <a:schemeClr val="bg2"/>
              </a:solidFill>
            </a:endParaRP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en-US" sz="1800" dirty="0" err="1" smtClean="0">
                <a:solidFill>
                  <a:schemeClr val="bg2"/>
                </a:solidFill>
              </a:rPr>
              <a:t>Gli</a:t>
            </a:r>
            <a:r>
              <a:rPr lang="en-US" sz="1800" dirty="0" smtClean="0">
                <a:solidFill>
                  <a:schemeClr val="bg2"/>
                </a:solidFill>
              </a:rPr>
              <a:t> </a:t>
            </a:r>
            <a:r>
              <a:rPr lang="en-US" sz="1800" b="1" dirty="0" err="1" smtClean="0">
                <a:solidFill>
                  <a:schemeClr val="bg2"/>
                </a:solidFill>
              </a:rPr>
              <a:t>addetti</a:t>
            </a:r>
            <a:r>
              <a:rPr lang="en-US" sz="1800" dirty="0" smtClean="0">
                <a:solidFill>
                  <a:schemeClr val="bg2"/>
                </a:solidFill>
              </a:rPr>
              <a:t> </a:t>
            </a:r>
            <a:r>
              <a:rPr lang="en-US" sz="1800" dirty="0" err="1" smtClean="0">
                <a:solidFill>
                  <a:schemeClr val="bg2"/>
                </a:solidFill>
              </a:rPr>
              <a:t>delle</a:t>
            </a:r>
            <a:r>
              <a:rPr lang="en-US" sz="1800" dirty="0" smtClean="0">
                <a:solidFill>
                  <a:schemeClr val="bg2"/>
                </a:solidFill>
              </a:rPr>
              <a:t> </a:t>
            </a:r>
            <a:r>
              <a:rPr lang="en-US" sz="1800" b="1" dirty="0" smtClean="0">
                <a:solidFill>
                  <a:schemeClr val="bg2"/>
                </a:solidFill>
              </a:rPr>
              <a:t>UL</a:t>
            </a:r>
            <a:r>
              <a:rPr lang="en-US" sz="1800" dirty="0" smtClean="0">
                <a:solidFill>
                  <a:schemeClr val="bg2"/>
                </a:solidFill>
              </a:rPr>
              <a:t> </a:t>
            </a:r>
            <a:r>
              <a:rPr lang="en-US" sz="1800" dirty="0" err="1" smtClean="0">
                <a:solidFill>
                  <a:schemeClr val="bg2"/>
                </a:solidFill>
              </a:rPr>
              <a:t>sono</a:t>
            </a:r>
            <a:r>
              <a:rPr lang="en-US" sz="1800" dirty="0" smtClean="0">
                <a:solidFill>
                  <a:schemeClr val="bg2"/>
                </a:solidFill>
              </a:rPr>
              <a:t> </a:t>
            </a:r>
            <a:r>
              <a:rPr lang="en-US" sz="1800" b="1" dirty="0" err="1" smtClean="0">
                <a:solidFill>
                  <a:schemeClr val="bg2"/>
                </a:solidFill>
              </a:rPr>
              <a:t>superiori</a:t>
            </a:r>
            <a:r>
              <a:rPr lang="en-US" sz="1800" dirty="0" smtClean="0">
                <a:solidFill>
                  <a:schemeClr val="bg2"/>
                </a:solidFill>
              </a:rPr>
              <a:t> a </a:t>
            </a:r>
            <a:r>
              <a:rPr lang="en-US" sz="1800" dirty="0" err="1" smtClean="0">
                <a:solidFill>
                  <a:schemeClr val="bg2"/>
                </a:solidFill>
              </a:rPr>
              <a:t>quelli</a:t>
            </a:r>
            <a:r>
              <a:rPr lang="en-US" sz="1800" dirty="0" smtClean="0">
                <a:solidFill>
                  <a:schemeClr val="bg2"/>
                </a:solidFill>
              </a:rPr>
              <a:t> </a:t>
            </a:r>
            <a:r>
              <a:rPr lang="en-US" sz="1800" dirty="0" err="1" smtClean="0">
                <a:solidFill>
                  <a:schemeClr val="bg2"/>
                </a:solidFill>
              </a:rPr>
              <a:t>delle</a:t>
            </a:r>
            <a:r>
              <a:rPr lang="en-US" sz="1800" dirty="0" smtClean="0">
                <a:solidFill>
                  <a:schemeClr val="bg2"/>
                </a:solidFill>
              </a:rPr>
              <a:t> </a:t>
            </a:r>
            <a:r>
              <a:rPr lang="en-US" sz="1800" b="1" dirty="0" smtClean="0">
                <a:solidFill>
                  <a:schemeClr val="bg2"/>
                </a:solidFill>
              </a:rPr>
              <a:t>UG</a:t>
            </a:r>
            <a:r>
              <a:rPr lang="en-US" sz="1800" dirty="0" smtClean="0">
                <a:solidFill>
                  <a:schemeClr val="bg2"/>
                </a:solidFill>
              </a:rPr>
              <a:t>.</a:t>
            </a:r>
            <a:endParaRPr lang="en-US" sz="1800" dirty="0">
              <a:solidFill>
                <a:schemeClr val="bg2"/>
              </a:solidFill>
            </a:endParaRPr>
          </a:p>
          <a:p>
            <a:pPr marL="723900" eaLnBrk="1" hangingPunct="1">
              <a:lnSpc>
                <a:spcPct val="115000"/>
              </a:lnSpc>
              <a:spcAft>
                <a:spcPts val="600"/>
              </a:spcAft>
              <a:buClr>
                <a:srgbClr val="CC0000"/>
              </a:buClr>
              <a:defRPr/>
            </a:pPr>
            <a:r>
              <a:rPr lang="en-US" sz="1600" dirty="0" err="1" smtClean="0">
                <a:solidFill>
                  <a:schemeClr val="bg2"/>
                </a:solidFill>
              </a:rPr>
              <a:t>Presenza</a:t>
            </a:r>
            <a:r>
              <a:rPr lang="en-US" sz="1600" dirty="0" smtClean="0">
                <a:solidFill>
                  <a:schemeClr val="bg2"/>
                </a:solidFill>
              </a:rPr>
              <a:t> di UL </a:t>
            </a:r>
            <a:r>
              <a:rPr lang="en-US" sz="1600" dirty="0" err="1" smtClean="0">
                <a:solidFill>
                  <a:schemeClr val="bg2"/>
                </a:solidFill>
              </a:rPr>
              <a:t>delle</a:t>
            </a:r>
            <a:r>
              <a:rPr lang="en-US" sz="1600" dirty="0" smtClean="0">
                <a:solidFill>
                  <a:schemeClr val="bg2"/>
                </a:solidFill>
              </a:rPr>
              <a:t> </a:t>
            </a:r>
            <a:r>
              <a:rPr lang="en-US" sz="1600" dirty="0" err="1" smtClean="0">
                <a:solidFill>
                  <a:schemeClr val="bg2"/>
                </a:solidFill>
              </a:rPr>
              <a:t>Amministrazioni</a:t>
            </a:r>
            <a:r>
              <a:rPr lang="en-US" sz="1600" dirty="0" smtClean="0">
                <a:solidFill>
                  <a:schemeClr val="bg2"/>
                </a:solidFill>
              </a:rPr>
              <a:t> </a:t>
            </a:r>
            <a:r>
              <a:rPr lang="en-US" sz="1600" dirty="0" err="1" smtClean="0">
                <a:solidFill>
                  <a:schemeClr val="bg2"/>
                </a:solidFill>
              </a:rPr>
              <a:t>centrali</a:t>
            </a:r>
            <a:r>
              <a:rPr lang="en-US" sz="1600" dirty="0" smtClean="0">
                <a:solidFill>
                  <a:schemeClr val="bg2"/>
                </a:solidFill>
              </a:rPr>
              <a:t> per le </a:t>
            </a:r>
            <a:r>
              <a:rPr lang="en-US" sz="1600" dirty="0" err="1" smtClean="0">
                <a:solidFill>
                  <a:schemeClr val="bg2"/>
                </a:solidFill>
              </a:rPr>
              <a:t>Istituzioni</a:t>
            </a:r>
            <a:r>
              <a:rPr lang="en-US" sz="1600" dirty="0" smtClean="0">
                <a:solidFill>
                  <a:schemeClr val="bg2"/>
                </a:solidFill>
              </a:rPr>
              <a:t> </a:t>
            </a:r>
            <a:r>
              <a:rPr lang="en-US" sz="1600" dirty="0" err="1" smtClean="0">
                <a:solidFill>
                  <a:schemeClr val="bg2"/>
                </a:solidFill>
              </a:rPr>
              <a:t>pubbliche</a:t>
            </a:r>
            <a:endParaRPr lang="en-US" sz="1600" dirty="0" smtClean="0">
              <a:solidFill>
                <a:schemeClr val="bg2"/>
              </a:solidFill>
            </a:endParaRPr>
          </a:p>
          <a:p>
            <a:pPr marL="723900" eaLnBrk="1" hangingPunct="1">
              <a:lnSpc>
                <a:spcPct val="115000"/>
              </a:lnSpc>
              <a:spcAft>
                <a:spcPts val="600"/>
              </a:spcAft>
              <a:buClr>
                <a:srgbClr val="CC0000"/>
              </a:buClr>
              <a:defRPr/>
            </a:pPr>
            <a:r>
              <a:rPr lang="en-US" sz="1600" dirty="0" err="1" smtClean="0">
                <a:solidFill>
                  <a:schemeClr val="bg2"/>
                </a:solidFill>
              </a:rPr>
              <a:t>Presenza</a:t>
            </a:r>
            <a:r>
              <a:rPr lang="en-US" sz="1600" dirty="0" smtClean="0">
                <a:solidFill>
                  <a:schemeClr val="bg2"/>
                </a:solidFill>
              </a:rPr>
              <a:t> di UL di </a:t>
            </a:r>
            <a:r>
              <a:rPr lang="en-US" sz="1600" dirty="0" err="1" smtClean="0">
                <a:solidFill>
                  <a:schemeClr val="bg2"/>
                </a:solidFill>
              </a:rPr>
              <a:t>imprese</a:t>
            </a:r>
            <a:r>
              <a:rPr lang="en-US" sz="1600" dirty="0" smtClean="0">
                <a:solidFill>
                  <a:schemeClr val="bg2"/>
                </a:solidFill>
              </a:rPr>
              <a:t> e non profit con </a:t>
            </a:r>
            <a:r>
              <a:rPr lang="en-US" sz="1600" dirty="0" err="1" smtClean="0">
                <a:solidFill>
                  <a:schemeClr val="bg2"/>
                </a:solidFill>
              </a:rPr>
              <a:t>sede</a:t>
            </a:r>
            <a:r>
              <a:rPr lang="en-US" sz="1600" dirty="0" smtClean="0">
                <a:solidFill>
                  <a:schemeClr val="bg2"/>
                </a:solidFill>
              </a:rPr>
              <a:t> non in Umbria</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7078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a:p>
            <a:pPr>
              <a:spcBef>
                <a:spcPct val="50000"/>
              </a:spcBef>
              <a:defRPr/>
            </a:pPr>
            <a:endParaRPr lang="it-IT" sz="1600" kern="600" dirty="0">
              <a:solidFill>
                <a:srgbClr val="CA0A20"/>
              </a:solidFill>
              <a:latin typeface="Courier New" charset="0"/>
              <a:ea typeface="ＭＳ Ｐゴシック" charset="0"/>
            </a:endParaRP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bwMode="auto">
          <a:xfrm>
            <a:off x="4294772" y="1484784"/>
            <a:ext cx="4680645" cy="50405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latinLnBrk="0">
              <a:lnSpc>
                <a:spcPct val="100000"/>
              </a:lnSpc>
              <a:buClrTx/>
              <a:buSzTx/>
              <a:buFontTx/>
              <a:buNone/>
              <a:tabLst/>
            </a:pPr>
            <a:r>
              <a:rPr lang="it-IT" sz="1400" b="1" dirty="0">
                <a:solidFill>
                  <a:srgbClr val="CC0000"/>
                </a:solidFill>
                <a:ea typeface="ＭＳ Ｐゴシック" charset="0"/>
              </a:rPr>
              <a:t>Censimento 2011:  Addetti alle UG e UL</a:t>
            </a:r>
          </a:p>
        </p:txBody>
      </p:sp>
      <p:sp>
        <p:nvSpPr>
          <p:cNvPr id="3" name="Segnaposto numero diapositiva 2"/>
          <p:cNvSpPr>
            <a:spLocks noGrp="1"/>
          </p:cNvSpPr>
          <p:nvPr>
            <p:ph type="sldNum" sz="quarter" idx="12"/>
          </p:nvPr>
        </p:nvSpPr>
        <p:spPr/>
        <p:txBody>
          <a:bodyPr/>
          <a:lstStyle/>
          <a:p>
            <a:pPr>
              <a:defRPr/>
            </a:pPr>
            <a:fld id="{CB423A38-024A-452E-8458-35ABB25E5BB7}" type="slidenum">
              <a:rPr lang="it-IT" smtClean="0"/>
              <a:pPr>
                <a:defRPr/>
              </a:pPr>
              <a:t>4</a:t>
            </a:fld>
            <a:endParaRPr lang="it-IT" dirty="0"/>
          </a:p>
        </p:txBody>
      </p:sp>
      <p:graphicFrame>
        <p:nvGraphicFramePr>
          <p:cNvPr id="10" name="Grafico 9"/>
          <p:cNvGraphicFramePr>
            <a:graphicFrameLocks/>
          </p:cNvGraphicFramePr>
          <p:nvPr>
            <p:extLst>
              <p:ext uri="{D42A27DB-BD31-4B8C-83A1-F6EECF244321}">
                <p14:modId xmlns:p14="http://schemas.microsoft.com/office/powerpoint/2010/main" val="2933131052"/>
              </p:ext>
            </p:extLst>
          </p:nvPr>
        </p:nvGraphicFramePr>
        <p:xfrm>
          <a:off x="4819080" y="1862758"/>
          <a:ext cx="3916933" cy="3942730"/>
        </p:xfrm>
        <a:graphic>
          <a:graphicData uri="http://schemas.openxmlformats.org/drawingml/2006/chart">
            <c:chart xmlns:c="http://schemas.openxmlformats.org/drawingml/2006/chart" xmlns:r="http://schemas.openxmlformats.org/officeDocument/2006/relationships" r:id="rId4"/>
          </a:graphicData>
        </a:graphic>
      </p:graphicFrame>
      <p:sp>
        <p:nvSpPr>
          <p:cNvPr id="4" name="Freccia a destra 3"/>
          <p:cNvSpPr/>
          <p:nvPr/>
        </p:nvSpPr>
        <p:spPr bwMode="auto">
          <a:xfrm>
            <a:off x="540958" y="4008328"/>
            <a:ext cx="432048" cy="216024"/>
          </a:xfrm>
          <a:prstGeom prst="rightArrow">
            <a:avLst/>
          </a:prstGeom>
          <a:solidFill>
            <a:srgbClr val="CC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Freccia a destra 10"/>
          <p:cNvSpPr/>
          <p:nvPr/>
        </p:nvSpPr>
        <p:spPr bwMode="auto">
          <a:xfrm>
            <a:off x="574609" y="4892122"/>
            <a:ext cx="432048" cy="216024"/>
          </a:xfrm>
          <a:prstGeom prst="rightArrow">
            <a:avLst/>
          </a:prstGeom>
          <a:solidFill>
            <a:srgbClr val="CC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63366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8219256" cy="86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lgn="ctr" eaLnBrk="1" hangingPunct="1">
              <a:tabLst>
                <a:tab pos="266700" algn="l"/>
              </a:tabLst>
              <a:defRPr/>
            </a:pPr>
            <a:r>
              <a:rPr lang="it-IT" sz="2200" b="1" dirty="0" smtClean="0">
                <a:solidFill>
                  <a:srgbClr val="CC0000"/>
                </a:solidFill>
                <a:ea typeface="ＭＳ Ｐゴシック" charset="0"/>
              </a:rPr>
              <a:t>Il </a:t>
            </a:r>
            <a:r>
              <a:rPr lang="it-IT" sz="2200" b="1" dirty="0">
                <a:solidFill>
                  <a:srgbClr val="CC0000"/>
                </a:solidFill>
                <a:ea typeface="ＭＳ Ｐゴシック" charset="0"/>
              </a:rPr>
              <a:t>sistema economico della </a:t>
            </a:r>
            <a:r>
              <a:rPr lang="it-IT" sz="2200" b="1" dirty="0" smtClean="0">
                <a:solidFill>
                  <a:srgbClr val="CC0000"/>
                </a:solidFill>
                <a:ea typeface="ＭＳ Ｐゴシック" charset="0"/>
              </a:rPr>
              <a:t>Umbria: </a:t>
            </a:r>
          </a:p>
          <a:p>
            <a:pPr marL="266700" indent="-266700" algn="ctr" eaLnBrk="1" hangingPunct="1">
              <a:tabLst>
                <a:tab pos="266700" algn="l"/>
              </a:tabLst>
              <a:defRPr/>
            </a:pPr>
            <a:r>
              <a:rPr lang="it-IT" sz="2200" b="1" dirty="0" smtClean="0">
                <a:solidFill>
                  <a:srgbClr val="CC0000"/>
                </a:solidFill>
                <a:ea typeface="ＭＳ Ｐゴシック" charset="0"/>
              </a:rPr>
              <a:t>Addetti delle UL per territorio</a:t>
            </a:r>
            <a:endParaRPr lang="it-IT" sz="2200" b="1" dirty="0">
              <a:solidFill>
                <a:srgbClr val="CC0000"/>
              </a:solidFill>
              <a:ea typeface="ＭＳ Ｐゴシック" charset="0"/>
            </a:endParaRPr>
          </a:p>
          <a:p>
            <a:pPr marL="266700" indent="-266700" eaLnBrk="1" hangingPunct="1">
              <a:tabLst>
                <a:tab pos="266700" algn="l"/>
              </a:tabLst>
              <a:defRPr/>
            </a:pP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57200" y="1340768"/>
            <a:ext cx="3394720" cy="4464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buClr>
                <a:srgbClr val="CC0000"/>
              </a:buClr>
              <a:buFont typeface="Wingdings" pitchFamily="2" charset="2"/>
              <a:buChar char="ü"/>
              <a:tabLst>
                <a:tab pos="266700" algn="l"/>
              </a:tabLst>
              <a:defRPr/>
            </a:pPr>
            <a:r>
              <a:rPr lang="en-US" sz="1800" b="1" dirty="0" err="1" smtClean="0">
                <a:solidFill>
                  <a:schemeClr val="bg2"/>
                </a:solidFill>
              </a:rPr>
              <a:t>Incremento</a:t>
            </a:r>
            <a:r>
              <a:rPr lang="en-US" sz="1800" b="1" dirty="0" smtClean="0">
                <a:solidFill>
                  <a:schemeClr val="bg2"/>
                </a:solidFill>
              </a:rPr>
              <a:t> </a:t>
            </a:r>
            <a:r>
              <a:rPr lang="en-US" sz="1800" dirty="0" err="1" smtClean="0">
                <a:solidFill>
                  <a:schemeClr val="bg2"/>
                </a:solidFill>
              </a:rPr>
              <a:t>degli</a:t>
            </a:r>
            <a:r>
              <a:rPr lang="en-US" sz="1800" dirty="0" smtClean="0">
                <a:solidFill>
                  <a:schemeClr val="bg2"/>
                </a:solidFill>
              </a:rPr>
              <a:t> </a:t>
            </a:r>
            <a:r>
              <a:rPr lang="en-US" sz="1800" dirty="0" err="1" smtClean="0">
                <a:solidFill>
                  <a:schemeClr val="bg2"/>
                </a:solidFill>
              </a:rPr>
              <a:t>occupati</a:t>
            </a:r>
            <a:r>
              <a:rPr lang="en-US" sz="1800" dirty="0" smtClean="0">
                <a:solidFill>
                  <a:schemeClr val="bg2"/>
                </a:solidFill>
              </a:rPr>
              <a:t> del</a:t>
            </a:r>
            <a:r>
              <a:rPr lang="en-US" sz="1800" b="1" dirty="0" smtClean="0">
                <a:solidFill>
                  <a:schemeClr val="bg2"/>
                </a:solidFill>
              </a:rPr>
              <a:t> </a:t>
            </a:r>
            <a:r>
              <a:rPr lang="en-US" sz="1800" b="1" dirty="0" smtClean="0">
                <a:solidFill>
                  <a:srgbClr val="CC0000"/>
                </a:solidFill>
              </a:rPr>
              <a:t>3,1</a:t>
            </a:r>
            <a:r>
              <a:rPr lang="en-US" sz="1800" b="1" dirty="0" smtClean="0">
                <a:solidFill>
                  <a:schemeClr val="bg2"/>
                </a:solidFill>
              </a:rPr>
              <a:t>% </a:t>
            </a:r>
            <a:r>
              <a:rPr lang="en-US" sz="1800" dirty="0" smtClean="0">
                <a:solidFill>
                  <a:schemeClr val="bg2"/>
                </a:solidFill>
              </a:rPr>
              <a:t>(+2,8% in Italia)</a:t>
            </a:r>
          </a:p>
          <a:p>
            <a:pPr marL="800100" lvl="1" indent="-342900" eaLnBrk="1" hangingPunct="1">
              <a:lnSpc>
                <a:spcPct val="115000"/>
              </a:lnSpc>
              <a:spcAft>
                <a:spcPts val="600"/>
              </a:spcAft>
              <a:buClr>
                <a:srgbClr val="CC0000"/>
              </a:buClr>
              <a:buFont typeface="Wingdings" pitchFamily="2" charset="2"/>
              <a:buChar char="ü"/>
              <a:tabLst>
                <a:tab pos="266700" algn="l"/>
              </a:tabLst>
              <a:defRPr/>
            </a:pPr>
            <a:r>
              <a:rPr lang="en-US" sz="1800" b="1" dirty="0" err="1" smtClean="0">
                <a:solidFill>
                  <a:schemeClr val="bg2"/>
                </a:solidFill>
              </a:rPr>
              <a:t>maggiore</a:t>
            </a:r>
            <a:r>
              <a:rPr lang="en-US" sz="1800" dirty="0" smtClean="0">
                <a:solidFill>
                  <a:schemeClr val="bg2"/>
                </a:solidFill>
              </a:rPr>
              <a:t> </a:t>
            </a:r>
            <a:r>
              <a:rPr lang="en-US" sz="1800" dirty="0" err="1" smtClean="0">
                <a:solidFill>
                  <a:schemeClr val="bg2"/>
                </a:solidFill>
              </a:rPr>
              <a:t>nella</a:t>
            </a:r>
            <a:r>
              <a:rPr lang="en-US" sz="1800" dirty="0" smtClean="0">
                <a:solidFill>
                  <a:schemeClr val="bg2"/>
                </a:solidFill>
              </a:rPr>
              <a:t> prov. di </a:t>
            </a:r>
            <a:r>
              <a:rPr lang="en-US" sz="1800" b="1" dirty="0" smtClean="0">
                <a:solidFill>
                  <a:schemeClr val="bg2"/>
                </a:solidFill>
              </a:rPr>
              <a:t>Perugia</a:t>
            </a:r>
            <a:r>
              <a:rPr lang="en-US" sz="1800" dirty="0" smtClean="0">
                <a:solidFill>
                  <a:schemeClr val="bg2"/>
                </a:solidFill>
              </a:rPr>
              <a:t> </a:t>
            </a:r>
          </a:p>
          <a:p>
            <a:pPr marL="800100" lvl="1" indent="-342900" eaLnBrk="1" hangingPunct="1">
              <a:lnSpc>
                <a:spcPct val="115000"/>
              </a:lnSpc>
              <a:spcAft>
                <a:spcPts val="600"/>
              </a:spcAft>
              <a:buClr>
                <a:srgbClr val="CC0000"/>
              </a:buClr>
              <a:buFont typeface="Wingdings" pitchFamily="2" charset="2"/>
              <a:buChar char="ü"/>
              <a:tabLst>
                <a:tab pos="266700" algn="l"/>
              </a:tabLst>
              <a:defRPr/>
            </a:pPr>
            <a:r>
              <a:rPr lang="en-US" sz="1800" b="1" dirty="0" err="1" smtClean="0">
                <a:solidFill>
                  <a:schemeClr val="bg2"/>
                </a:solidFill>
              </a:rPr>
              <a:t>minore</a:t>
            </a:r>
            <a:r>
              <a:rPr lang="en-US" sz="1800" dirty="0" smtClean="0">
                <a:solidFill>
                  <a:schemeClr val="bg2"/>
                </a:solidFill>
              </a:rPr>
              <a:t> a </a:t>
            </a:r>
            <a:r>
              <a:rPr lang="en-US" sz="1800" b="1" dirty="0" smtClean="0">
                <a:solidFill>
                  <a:schemeClr val="bg2"/>
                </a:solidFill>
              </a:rPr>
              <a:t>Terni  </a:t>
            </a:r>
          </a:p>
          <a:p>
            <a:pPr marL="266700" eaLnBrk="1" hangingPunct="1">
              <a:lnSpc>
                <a:spcPct val="115000"/>
              </a:lnSpc>
              <a:buClr>
                <a:srgbClr val="CC0000"/>
              </a:buClr>
              <a:tabLst>
                <a:tab pos="266700" algn="l"/>
              </a:tabLst>
              <a:defRPr/>
            </a:pPr>
            <a:endParaRPr lang="en-US" sz="1800" dirty="0" smtClean="0">
              <a:solidFill>
                <a:schemeClr val="bg2"/>
              </a:solidFill>
            </a:endParaRPr>
          </a:p>
          <a:p>
            <a:pPr marL="342900" indent="-342900" algn="just" eaLnBrk="1" hangingPunct="1">
              <a:lnSpc>
                <a:spcPct val="115000"/>
              </a:lnSpc>
              <a:spcAft>
                <a:spcPts val="600"/>
              </a:spcAft>
              <a:buClr>
                <a:srgbClr val="CC0000"/>
              </a:buClr>
              <a:buFont typeface="Wingdings" pitchFamily="2" charset="2"/>
              <a:buChar char="ü"/>
              <a:tabLst>
                <a:tab pos="266700" algn="l"/>
              </a:tabLst>
              <a:defRPr/>
            </a:pPr>
            <a:r>
              <a:rPr lang="it-IT" sz="1800" b="1" dirty="0">
                <a:solidFill>
                  <a:schemeClr val="bg2"/>
                </a:solidFill>
              </a:rPr>
              <a:t>dimensione</a:t>
            </a:r>
            <a:r>
              <a:rPr lang="it-IT" sz="1800" dirty="0">
                <a:solidFill>
                  <a:schemeClr val="bg2"/>
                </a:solidFill>
              </a:rPr>
              <a:t> media delle </a:t>
            </a:r>
            <a:r>
              <a:rPr lang="it-IT" sz="1800" dirty="0" smtClean="0">
                <a:solidFill>
                  <a:schemeClr val="bg2"/>
                </a:solidFill>
              </a:rPr>
              <a:t>UL pari </a:t>
            </a:r>
            <a:r>
              <a:rPr lang="it-IT" sz="1800" dirty="0">
                <a:solidFill>
                  <a:schemeClr val="bg2"/>
                </a:solidFill>
              </a:rPr>
              <a:t>a </a:t>
            </a:r>
            <a:r>
              <a:rPr lang="it-IT" sz="1800" b="1" dirty="0">
                <a:solidFill>
                  <a:srgbClr val="C00000"/>
                </a:solidFill>
              </a:rPr>
              <a:t>3,3</a:t>
            </a:r>
            <a:r>
              <a:rPr lang="it-IT" sz="1800" dirty="0">
                <a:solidFill>
                  <a:schemeClr val="bg2"/>
                </a:solidFill>
              </a:rPr>
              <a:t> addetti</a:t>
            </a:r>
          </a:p>
          <a:p>
            <a:pPr marL="342900" indent="-342900" algn="just" eaLnBrk="1" hangingPunct="1">
              <a:lnSpc>
                <a:spcPct val="115000"/>
              </a:lnSpc>
              <a:spcAft>
                <a:spcPts val="600"/>
              </a:spcAft>
              <a:buClr>
                <a:srgbClr val="CC0000"/>
              </a:buClr>
              <a:buFont typeface="Wingdings" pitchFamily="2" charset="2"/>
              <a:buChar char="ü"/>
              <a:tabLst>
                <a:tab pos="266700" algn="l"/>
              </a:tabLst>
              <a:defRPr/>
            </a:pPr>
            <a:r>
              <a:rPr lang="it-IT" sz="1800" b="1" dirty="0" smtClean="0">
                <a:solidFill>
                  <a:srgbClr val="C00000"/>
                </a:solidFill>
              </a:rPr>
              <a:t>75,9</a:t>
            </a:r>
            <a:r>
              <a:rPr lang="it-IT" sz="1800" dirty="0" smtClean="0">
                <a:solidFill>
                  <a:schemeClr val="bg2"/>
                </a:solidFill>
              </a:rPr>
              <a:t>% degli </a:t>
            </a:r>
            <a:r>
              <a:rPr lang="it-IT" sz="1800" dirty="0">
                <a:solidFill>
                  <a:schemeClr val="bg2"/>
                </a:solidFill>
              </a:rPr>
              <a:t>addetti della regione sono localizzate nella provincia di </a:t>
            </a:r>
            <a:r>
              <a:rPr lang="it-IT" sz="1800" b="1" dirty="0">
                <a:solidFill>
                  <a:schemeClr val="bg2"/>
                </a:solidFill>
              </a:rPr>
              <a:t>Perugia</a:t>
            </a:r>
          </a:p>
          <a:p>
            <a:pPr marL="342900" indent="-342900" algn="just" eaLnBrk="1" hangingPunct="1">
              <a:lnSpc>
                <a:spcPct val="115000"/>
              </a:lnSpc>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egnaposto numero diapositiva 2"/>
          <p:cNvSpPr>
            <a:spLocks noGrp="1"/>
          </p:cNvSpPr>
          <p:nvPr>
            <p:ph type="sldNum" sz="quarter" idx="12"/>
          </p:nvPr>
        </p:nvSpPr>
        <p:spPr/>
        <p:txBody>
          <a:bodyPr/>
          <a:lstStyle/>
          <a:p>
            <a:pPr>
              <a:defRPr/>
            </a:pPr>
            <a:fld id="{CB423A38-024A-452E-8458-35ABB25E5BB7}" type="slidenum">
              <a:rPr lang="it-IT" smtClean="0"/>
              <a:pPr>
                <a:defRPr/>
              </a:pPr>
              <a:t>5</a:t>
            </a:fld>
            <a:endParaRPr lang="it-IT" dirty="0"/>
          </a:p>
        </p:txBody>
      </p:sp>
      <p:graphicFrame>
        <p:nvGraphicFramePr>
          <p:cNvPr id="11" name="Tabella 10"/>
          <p:cNvGraphicFramePr>
            <a:graphicFrameLocks noGrp="1"/>
          </p:cNvGraphicFramePr>
          <p:nvPr>
            <p:extLst>
              <p:ext uri="{D42A27DB-BD31-4B8C-83A1-F6EECF244321}">
                <p14:modId xmlns:p14="http://schemas.microsoft.com/office/powerpoint/2010/main" val="1523134464"/>
              </p:ext>
            </p:extLst>
          </p:nvPr>
        </p:nvGraphicFramePr>
        <p:xfrm>
          <a:off x="4212625" y="2132856"/>
          <a:ext cx="4751988" cy="2592287"/>
        </p:xfrm>
        <a:graphic>
          <a:graphicData uri="http://schemas.openxmlformats.org/drawingml/2006/table">
            <a:tbl>
              <a:tblPr/>
              <a:tblGrid>
                <a:gridCol w="970008"/>
                <a:gridCol w="907046"/>
                <a:gridCol w="503915"/>
                <a:gridCol w="604698"/>
                <a:gridCol w="591402"/>
                <a:gridCol w="617992"/>
                <a:gridCol w="556927"/>
              </a:tblGrid>
              <a:tr h="424139">
                <a:tc rowSpan="2">
                  <a:txBody>
                    <a:bodyPr/>
                    <a:lstStyle/>
                    <a:p>
                      <a:pPr algn="l" rtl="0" fontAlgn="ctr"/>
                      <a:r>
                        <a:rPr lang="it-IT" sz="1100" b="1" i="0" u="none" strike="noStrike" dirty="0">
                          <a:solidFill>
                            <a:srgbClr val="FFFFFF"/>
                          </a:solidFill>
                          <a:effectLst/>
                          <a:latin typeface="Arial Narrow"/>
                        </a:rPr>
                        <a:t>LIVELLI TERRITORIALI</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rowSpan="2">
                  <a:txBody>
                    <a:bodyPr/>
                    <a:lstStyle/>
                    <a:p>
                      <a:pPr algn="ctr" rtl="0" fontAlgn="ctr"/>
                      <a:r>
                        <a:rPr lang="it-IT" sz="1100" b="1" i="0" u="none" strike="noStrike" dirty="0">
                          <a:solidFill>
                            <a:srgbClr val="FFFFFF"/>
                          </a:solidFill>
                          <a:effectLst/>
                          <a:latin typeface="Arial Narrow"/>
                        </a:rPr>
                        <a:t>v.a.</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rowSpan="2">
                  <a:txBody>
                    <a:bodyPr/>
                    <a:lstStyle/>
                    <a:p>
                      <a:pPr algn="ctr" rtl="0" fontAlgn="ctr"/>
                      <a:r>
                        <a:rPr lang="it-IT" sz="1100" b="1" i="0" u="none" strike="noStrike" dirty="0">
                          <a:solidFill>
                            <a:srgbClr val="FFFFFF"/>
                          </a:solidFill>
                          <a:effectLst/>
                          <a:latin typeface="Calibri"/>
                        </a:rPr>
                        <a:t>%</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rowSpan="2">
                  <a:txBody>
                    <a:bodyPr/>
                    <a:lstStyle/>
                    <a:p>
                      <a:pPr algn="ctr" rtl="0" fontAlgn="ctr"/>
                      <a:r>
                        <a:rPr lang="it-IT" sz="1100" b="1" i="0" u="none" strike="noStrike" dirty="0" err="1">
                          <a:solidFill>
                            <a:srgbClr val="FFFFFF"/>
                          </a:solidFill>
                          <a:effectLst/>
                          <a:latin typeface="Calibri"/>
                        </a:rPr>
                        <a:t>Var</a:t>
                      </a:r>
                      <a:r>
                        <a:rPr lang="it-IT" sz="1100" b="1" i="0" u="none" strike="noStrike" dirty="0">
                          <a:solidFill>
                            <a:srgbClr val="FFFFFF"/>
                          </a:solidFill>
                          <a:effectLst/>
                          <a:latin typeface="Calibri"/>
                        </a:rPr>
                        <a:t>. %</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rowSpan="2">
                  <a:txBody>
                    <a:bodyPr/>
                    <a:lstStyle/>
                    <a:p>
                      <a:pPr algn="ctr" rtl="0" fontAlgn="ctr"/>
                      <a:r>
                        <a:rPr lang="it-IT" sz="1100" b="1" i="0" u="none" strike="noStrike" dirty="0" err="1" smtClean="0">
                          <a:solidFill>
                            <a:srgbClr val="FFFFFF"/>
                          </a:solidFill>
                          <a:effectLst/>
                          <a:latin typeface="Arial Narrow"/>
                        </a:rPr>
                        <a:t>Add</a:t>
                      </a:r>
                      <a:r>
                        <a:rPr lang="it-IT" sz="1100" b="1" i="0" u="none" strike="noStrike" dirty="0" smtClean="0">
                          <a:solidFill>
                            <a:srgbClr val="FFFFFF"/>
                          </a:solidFill>
                          <a:effectLst/>
                          <a:latin typeface="Arial Narrow"/>
                        </a:rPr>
                        <a:t>/UL</a:t>
                      </a:r>
                      <a:endParaRPr lang="it-IT" sz="1100" b="1" i="0" u="none" strike="noStrike" dirty="0">
                        <a:solidFill>
                          <a:srgbClr val="FFFFFF"/>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rowSpan="2">
                  <a:txBody>
                    <a:bodyPr/>
                    <a:lstStyle/>
                    <a:p>
                      <a:pPr algn="ctr" rtl="0" fontAlgn="ctr"/>
                      <a:r>
                        <a:rPr lang="it-IT" sz="1100" b="1" i="0" u="none" strike="noStrike" dirty="0">
                          <a:solidFill>
                            <a:srgbClr val="FFFFFF"/>
                          </a:solidFill>
                          <a:effectLst/>
                          <a:latin typeface="Arial Narrow"/>
                        </a:rPr>
                        <a:t>Per 100 ab.</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FF0000"/>
                    </a:solidFill>
                  </a:tcPr>
                </a:tc>
                <a:tc>
                  <a:txBody>
                    <a:bodyPr/>
                    <a:lstStyle/>
                    <a:p>
                      <a:pPr algn="ctr" rtl="0" fontAlgn="ctr"/>
                      <a:r>
                        <a:rPr lang="it-IT" sz="1100" b="1" i="0" u="none" strike="noStrike" dirty="0">
                          <a:solidFill>
                            <a:srgbClr val="FFFFFF"/>
                          </a:solidFill>
                          <a:effectLst/>
                          <a:latin typeface="Arial Narrow"/>
                        </a:rPr>
                        <a:t>Per 100 ab.</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a:noFill/>
                    </a:lnB>
                    <a:solidFill>
                      <a:srgbClr val="FF0000"/>
                    </a:solidFill>
                  </a:tcPr>
                </a:tc>
              </a:tr>
              <a:tr h="361358">
                <a:tc vMerge="1">
                  <a:txBody>
                    <a:bodyPr/>
                    <a:lstStyle/>
                    <a:p>
                      <a:endParaRPr lang="it-IT"/>
                    </a:p>
                  </a:txBody>
                  <a:tcPr/>
                </a:tc>
                <a:tc vMerge="1">
                  <a:txBody>
                    <a:bodyPr/>
                    <a:lstStyle/>
                    <a:p>
                      <a:endParaRPr lang="it-IT"/>
                    </a:p>
                  </a:txBody>
                  <a:tcPr/>
                </a:tc>
                <a:tc vMerge="1">
                  <a:txBody>
                    <a:bodyPr/>
                    <a:lstStyle/>
                    <a:p>
                      <a:endParaRPr lang="it-IT"/>
                    </a:p>
                  </a:txBody>
                  <a:tcPr/>
                </a:tc>
                <a:tc vMerge="1">
                  <a:txBody>
                    <a:bodyPr/>
                    <a:lstStyle/>
                    <a:p>
                      <a:endParaRPr lang="it-IT"/>
                    </a:p>
                  </a:txBody>
                  <a:tcPr/>
                </a:tc>
                <a:tc vMerge="1">
                  <a:txBody>
                    <a:bodyPr/>
                    <a:lstStyle/>
                    <a:p>
                      <a:endParaRPr lang="it-IT"/>
                    </a:p>
                  </a:txBody>
                  <a:tcPr/>
                </a:tc>
                <a:tc vMerge="1">
                  <a:txBody>
                    <a:bodyPr/>
                    <a:lstStyle/>
                    <a:p>
                      <a:endParaRPr lang="it-IT"/>
                    </a:p>
                  </a:txBody>
                  <a:tcPr/>
                </a:tc>
                <a:tc>
                  <a:txBody>
                    <a:bodyPr/>
                    <a:lstStyle/>
                    <a:p>
                      <a:pPr algn="ctr" rtl="0" fontAlgn="ctr"/>
                      <a:r>
                        <a:rPr lang="it-IT" sz="1200" b="1" i="0" u="none" strike="noStrike" dirty="0" err="1">
                          <a:solidFill>
                            <a:srgbClr val="FFFFFF"/>
                          </a:solidFill>
                          <a:effectLst/>
                          <a:latin typeface="Calibri"/>
                        </a:rPr>
                        <a:t>Var</a:t>
                      </a:r>
                      <a:r>
                        <a:rPr lang="it-IT" sz="1200" b="1" i="0" u="none" strike="noStrike" dirty="0">
                          <a:solidFill>
                            <a:srgbClr val="FFFFFF"/>
                          </a:solidFill>
                          <a:effectLst/>
                          <a:latin typeface="Calibri"/>
                        </a:rPr>
                        <a:t>. %</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a:noFill/>
                    </a:lnT>
                    <a:lnB w="6350" cap="flat" cmpd="sng" algn="ctr">
                      <a:solidFill>
                        <a:srgbClr val="A6A6A6"/>
                      </a:solidFill>
                      <a:prstDash val="solid"/>
                      <a:round/>
                      <a:headEnd type="none" w="med" len="med"/>
                      <a:tailEnd type="none" w="med" len="med"/>
                    </a:lnB>
                    <a:solidFill>
                      <a:srgbClr val="FF0000"/>
                    </a:solidFill>
                  </a:tcPr>
                </a:tc>
              </a:tr>
              <a:tr h="361358">
                <a:tc>
                  <a:txBody>
                    <a:bodyPr/>
                    <a:lstStyle/>
                    <a:p>
                      <a:pPr algn="l" rtl="0" fontAlgn="ctr"/>
                      <a:r>
                        <a:rPr lang="it-IT" sz="1200" b="0" i="0" u="none" strike="noStrike" dirty="0">
                          <a:solidFill>
                            <a:srgbClr val="000000"/>
                          </a:solidFill>
                          <a:effectLst/>
                          <a:latin typeface="Arial Narrow"/>
                        </a:rPr>
                        <a:t>Perugia</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dirty="0">
                          <a:solidFill>
                            <a:srgbClr val="000000"/>
                          </a:solidFill>
                          <a:effectLst/>
                          <a:latin typeface="Arial Narrow"/>
                        </a:rPr>
                        <a:t>231.588</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dirty="0" smtClean="0">
                          <a:solidFill>
                            <a:srgbClr val="000000"/>
                          </a:solidFill>
                          <a:effectLst/>
                          <a:latin typeface="Arial Narrow"/>
                        </a:rPr>
                        <a:t>75,9</a:t>
                      </a:r>
                      <a:endParaRPr lang="it-IT" sz="1200" b="0"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dirty="0">
                          <a:solidFill>
                            <a:srgbClr val="000000"/>
                          </a:solidFill>
                          <a:effectLst/>
                          <a:latin typeface="Arial Narrow"/>
                        </a:rPr>
                        <a:t>3,3</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dirty="0" smtClean="0">
                          <a:solidFill>
                            <a:srgbClr val="000000"/>
                          </a:solidFill>
                          <a:effectLst/>
                          <a:latin typeface="Arial Narrow"/>
                        </a:rPr>
                        <a:t>3,3</a:t>
                      </a:r>
                      <a:endParaRPr lang="it-IT" sz="1200" b="0"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dirty="0">
                          <a:solidFill>
                            <a:srgbClr val="000000"/>
                          </a:solidFill>
                          <a:effectLst/>
                          <a:latin typeface="Arial Narrow"/>
                        </a:rPr>
                        <a:t>35,3</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0" i="0" u="none" strike="noStrike">
                          <a:solidFill>
                            <a:srgbClr val="000000"/>
                          </a:solidFill>
                          <a:effectLst/>
                          <a:latin typeface="Arial Narrow"/>
                        </a:rPr>
                        <a:t>-4,5</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r>
              <a:tr h="361358">
                <a:tc>
                  <a:txBody>
                    <a:bodyPr/>
                    <a:lstStyle/>
                    <a:p>
                      <a:pPr algn="l" rtl="0" fontAlgn="ctr"/>
                      <a:r>
                        <a:rPr lang="it-IT" sz="1200" b="0" i="0" u="none" strike="noStrike" dirty="0">
                          <a:solidFill>
                            <a:srgbClr val="000000"/>
                          </a:solidFill>
                          <a:effectLst/>
                          <a:latin typeface="Arial Narrow"/>
                        </a:rPr>
                        <a:t>Terni</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a:solidFill>
                            <a:srgbClr val="000000"/>
                          </a:solidFill>
                          <a:effectLst/>
                          <a:latin typeface="Arial Narrow"/>
                        </a:rPr>
                        <a:t>73.061</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dirty="0" smtClean="0">
                          <a:solidFill>
                            <a:srgbClr val="000000"/>
                          </a:solidFill>
                          <a:effectLst/>
                          <a:latin typeface="Arial Narrow"/>
                        </a:rPr>
                        <a:t>24,1</a:t>
                      </a:r>
                      <a:endParaRPr lang="it-IT" sz="1200" b="0"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dirty="0">
                          <a:solidFill>
                            <a:srgbClr val="000000"/>
                          </a:solidFill>
                          <a:effectLst/>
                          <a:latin typeface="Arial Narrow"/>
                        </a:rPr>
                        <a:t>2,6</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dirty="0" smtClean="0">
                          <a:solidFill>
                            <a:srgbClr val="000000"/>
                          </a:solidFill>
                          <a:effectLst/>
                          <a:latin typeface="Arial Narrow"/>
                        </a:rPr>
                        <a:t>3,3</a:t>
                      </a:r>
                      <a:endParaRPr lang="it-IT" sz="1200" b="0"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dirty="0">
                          <a:solidFill>
                            <a:srgbClr val="000000"/>
                          </a:solidFill>
                          <a:effectLst/>
                          <a:latin typeface="Arial Narrow"/>
                        </a:rPr>
                        <a:t>32</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0" i="0" u="none" strike="noStrike">
                          <a:solidFill>
                            <a:srgbClr val="000000"/>
                          </a:solidFill>
                          <a:effectLst/>
                          <a:latin typeface="Arial Narrow"/>
                        </a:rPr>
                        <a:t>-1,3</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r>
              <a:tr h="361358">
                <a:tc>
                  <a:txBody>
                    <a:bodyPr/>
                    <a:lstStyle/>
                    <a:p>
                      <a:pPr algn="l" rtl="0" fontAlgn="ctr"/>
                      <a:r>
                        <a:rPr lang="it-IT" sz="1200" b="1" i="0" u="none" strike="noStrike" dirty="0">
                          <a:solidFill>
                            <a:srgbClr val="000000"/>
                          </a:solidFill>
                          <a:effectLst/>
                          <a:latin typeface="Arial Narrow"/>
                        </a:rPr>
                        <a:t>Umbria</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304.649</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100</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3,1</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dirty="0" smtClean="0">
                          <a:solidFill>
                            <a:srgbClr val="000000"/>
                          </a:solidFill>
                          <a:effectLst/>
                          <a:latin typeface="Arial Narrow"/>
                        </a:rPr>
                        <a:t>3,3</a:t>
                      </a:r>
                      <a:endParaRPr lang="it-IT" sz="1200" b="1"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dirty="0">
                          <a:solidFill>
                            <a:srgbClr val="000000"/>
                          </a:solidFill>
                          <a:effectLst/>
                          <a:latin typeface="Arial Narrow"/>
                        </a:rPr>
                        <a:t>34,5</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-3,7</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r>
              <a:tr h="361358">
                <a:tc>
                  <a:txBody>
                    <a:bodyPr/>
                    <a:lstStyle/>
                    <a:p>
                      <a:pPr algn="l" rtl="0" fontAlgn="ctr"/>
                      <a:r>
                        <a:rPr lang="it-IT" sz="1200" b="1" i="0" u="none" strike="noStrike" dirty="0">
                          <a:solidFill>
                            <a:srgbClr val="000000"/>
                          </a:solidFill>
                          <a:effectLst/>
                          <a:latin typeface="Arial Narrow"/>
                        </a:rPr>
                        <a:t>Centro</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4.188.603</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5,2</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dirty="0" smtClean="0">
                          <a:solidFill>
                            <a:srgbClr val="000000"/>
                          </a:solidFill>
                          <a:effectLst/>
                          <a:latin typeface="Arial Narrow"/>
                        </a:rPr>
                        <a:t>3,3</a:t>
                      </a:r>
                      <a:endParaRPr lang="it-IT" sz="1200" b="1"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dirty="0">
                          <a:solidFill>
                            <a:srgbClr val="000000"/>
                          </a:solidFill>
                          <a:effectLst/>
                          <a:latin typeface="Arial Narrow"/>
                        </a:rPr>
                        <a:t>36,1</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c>
                  <a:txBody>
                    <a:bodyPr/>
                    <a:lstStyle/>
                    <a:p>
                      <a:pPr algn="r" rtl="0" fontAlgn="ctr"/>
                      <a:r>
                        <a:rPr lang="it-IT" sz="1200" b="1" i="0" u="none" strike="noStrike">
                          <a:solidFill>
                            <a:srgbClr val="000000"/>
                          </a:solidFill>
                          <a:effectLst/>
                          <a:latin typeface="Arial Narrow"/>
                        </a:rPr>
                        <a:t>-1,3</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tcPr>
                </a:tc>
              </a:tr>
              <a:tr h="361358">
                <a:tc>
                  <a:txBody>
                    <a:bodyPr/>
                    <a:lstStyle/>
                    <a:p>
                      <a:pPr algn="l" rtl="0" fontAlgn="ctr"/>
                      <a:r>
                        <a:rPr lang="it-IT" sz="1200" b="1" i="0" u="none" strike="noStrike" dirty="0">
                          <a:solidFill>
                            <a:srgbClr val="000000"/>
                          </a:solidFill>
                          <a:effectLst/>
                          <a:latin typeface="Arial Narrow"/>
                        </a:rPr>
                        <a:t>Italia</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a:solidFill>
                            <a:srgbClr val="000000"/>
                          </a:solidFill>
                          <a:effectLst/>
                          <a:latin typeface="Arial Narrow"/>
                        </a:rPr>
                        <a:t>19.946.950</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a:solidFill>
                            <a:srgbClr val="000000"/>
                          </a:solidFill>
                          <a:effectLst/>
                          <a:latin typeface="Arial Narrow"/>
                        </a:rPr>
                        <a:t>-</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a:solidFill>
                            <a:srgbClr val="000000"/>
                          </a:solidFill>
                          <a:effectLst/>
                          <a:latin typeface="Arial Narrow"/>
                        </a:rPr>
                        <a:t>2,8</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smtClean="0">
                          <a:solidFill>
                            <a:srgbClr val="000000"/>
                          </a:solidFill>
                          <a:effectLst/>
                          <a:latin typeface="Arial Narrow"/>
                        </a:rPr>
                        <a:t>3,4</a:t>
                      </a:r>
                      <a:endParaRPr lang="it-IT" sz="1200" b="1" i="0" u="none" strike="noStrike" dirty="0">
                        <a:solidFill>
                          <a:srgbClr val="000000"/>
                        </a:solidFill>
                        <a:effectLst/>
                        <a:latin typeface="Arial Narrow"/>
                      </a:endParaRP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a:solidFill>
                            <a:srgbClr val="000000"/>
                          </a:solidFill>
                          <a:effectLst/>
                          <a:latin typeface="Arial Narrow"/>
                        </a:rPr>
                        <a:t>33,6</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c>
                  <a:txBody>
                    <a:bodyPr/>
                    <a:lstStyle/>
                    <a:p>
                      <a:pPr algn="r" rtl="0" fontAlgn="ctr"/>
                      <a:r>
                        <a:rPr lang="it-IT" sz="1200" b="1" i="0" u="none" strike="noStrike" dirty="0">
                          <a:solidFill>
                            <a:srgbClr val="000000"/>
                          </a:solidFill>
                          <a:effectLst/>
                          <a:latin typeface="Arial Narrow"/>
                        </a:rPr>
                        <a:t>-1,5</a:t>
                      </a:r>
                    </a:p>
                  </a:txBody>
                  <a:tcPr marL="36000" marR="72000" marT="36000" marB="36000" anchor="ctr">
                    <a:lnL w="6350" cap="flat" cmpd="sng" algn="ctr">
                      <a:solidFill>
                        <a:srgbClr val="A6A6A6"/>
                      </a:solidFill>
                      <a:prstDash val="solid"/>
                      <a:round/>
                      <a:headEnd type="none" w="med" len="med"/>
                      <a:tailEnd type="none" w="med" len="med"/>
                    </a:lnL>
                    <a:lnR w="6350" cap="flat" cmpd="sng" algn="ctr">
                      <a:solidFill>
                        <a:srgbClr val="A6A6A6"/>
                      </a:solidFill>
                      <a:prstDash val="solid"/>
                      <a:round/>
                      <a:headEnd type="none" w="med" len="med"/>
                      <a:tailEnd type="none" w="med" len="med"/>
                    </a:lnR>
                    <a:lnT w="6350" cap="flat" cmpd="sng" algn="ctr">
                      <a:solidFill>
                        <a:srgbClr val="A6A6A6"/>
                      </a:solidFill>
                      <a:prstDash val="solid"/>
                      <a:round/>
                      <a:headEnd type="none" w="med" len="med"/>
                      <a:tailEnd type="none" w="med" len="med"/>
                    </a:lnT>
                    <a:lnB w="6350" cap="flat" cmpd="sng" algn="ctr">
                      <a:solidFill>
                        <a:srgbClr val="A6A6A6"/>
                      </a:solidFill>
                      <a:prstDash val="solid"/>
                      <a:round/>
                      <a:headEnd type="none" w="med" len="med"/>
                      <a:tailEnd type="none" w="med" len="med"/>
                    </a:lnB>
                    <a:solidFill>
                      <a:srgbClr val="D9D9D9"/>
                    </a:solidFill>
                  </a:tcPr>
                </a:tc>
              </a:tr>
            </a:tbl>
          </a:graphicData>
        </a:graphic>
      </p:graphicFrame>
      <p:sp>
        <p:nvSpPr>
          <p:cNvPr id="12" name="Rectangle 14"/>
          <p:cNvSpPr>
            <a:spLocks noChangeArrowheads="1"/>
          </p:cNvSpPr>
          <p:nvPr/>
        </p:nvSpPr>
        <p:spPr bwMode="auto">
          <a:xfrm>
            <a:off x="4566828" y="1450066"/>
            <a:ext cx="4109628" cy="53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algn="ctr">
              <a:tabLst>
                <a:tab pos="266700" algn="l"/>
              </a:tabLst>
            </a:pPr>
            <a:r>
              <a:rPr lang="it-IT" sz="1800" b="1" dirty="0">
                <a:solidFill>
                  <a:srgbClr val="CC0000"/>
                </a:solidFill>
                <a:ea typeface="ＭＳ Ｐゴシック" charset="0"/>
              </a:rPr>
              <a:t>Censimento 2011: </a:t>
            </a:r>
            <a:r>
              <a:rPr lang="it-IT" sz="1800" b="1" dirty="0" smtClean="0">
                <a:solidFill>
                  <a:srgbClr val="CC0000"/>
                </a:solidFill>
                <a:cs typeface="Arial" charset="0"/>
              </a:rPr>
              <a:t>Addetti UL</a:t>
            </a:r>
          </a:p>
          <a:p>
            <a:pPr algn="ctr">
              <a:tabLst>
                <a:tab pos="266700" algn="l"/>
              </a:tabLst>
            </a:pPr>
            <a:r>
              <a:rPr lang="it-IT" sz="1000" b="1" dirty="0" smtClean="0">
                <a:solidFill>
                  <a:srgbClr val="CC0000"/>
                </a:solidFill>
                <a:cs typeface="Arial" charset="0"/>
              </a:rPr>
              <a:t>(Valori  assoluti, valori medi, valori %, variazioni %)</a:t>
            </a:r>
            <a:endParaRPr lang="it-IT" sz="1000" b="1" dirty="0">
              <a:solidFill>
                <a:srgbClr val="CC0000"/>
              </a:solidFill>
              <a:cs typeface="Arial" charset="0"/>
            </a:endParaRPr>
          </a:p>
        </p:txBody>
      </p:sp>
    </p:spTree>
    <p:extLst>
      <p:ext uri="{BB962C8B-B14F-4D97-AF65-F5344CB8AC3E}">
        <p14:creationId xmlns:p14="http://schemas.microsoft.com/office/powerpoint/2010/main" val="31408068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15131" y="333375"/>
            <a:ext cx="7073107" cy="86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algn="ctr" eaLnBrk="1" hangingPunct="1">
              <a:tabLst>
                <a:tab pos="266700" algn="l"/>
              </a:tabLst>
              <a:defRPr/>
            </a:pPr>
            <a:r>
              <a:rPr lang="it-IT" sz="2200" b="1" dirty="0" smtClean="0">
                <a:solidFill>
                  <a:srgbClr val="CC0000"/>
                </a:solidFill>
                <a:ea typeface="ＭＳ Ｐゴシック" charset="0"/>
              </a:rPr>
              <a:t>Il </a:t>
            </a:r>
            <a:r>
              <a:rPr lang="it-IT" sz="2200" b="1" dirty="0">
                <a:solidFill>
                  <a:srgbClr val="CC0000"/>
                </a:solidFill>
                <a:ea typeface="ＭＳ Ｐゴシック" charset="0"/>
              </a:rPr>
              <a:t>sistema economico </a:t>
            </a:r>
            <a:r>
              <a:rPr lang="it-IT" sz="2200" b="1" dirty="0" smtClean="0">
                <a:solidFill>
                  <a:srgbClr val="CC0000"/>
                </a:solidFill>
                <a:ea typeface="ＭＳ Ｐゴシック" charset="0"/>
              </a:rPr>
              <a:t>dell’Umbria: </a:t>
            </a:r>
          </a:p>
          <a:p>
            <a:pPr marL="266700" indent="-266700" algn="ctr" eaLnBrk="1" hangingPunct="1">
              <a:tabLst>
                <a:tab pos="266700" algn="l"/>
              </a:tabLst>
              <a:defRPr/>
            </a:pPr>
            <a:r>
              <a:rPr lang="it-IT" sz="2200" b="1" dirty="0" smtClean="0">
                <a:solidFill>
                  <a:srgbClr val="CC0000"/>
                </a:solidFill>
                <a:ea typeface="ＭＳ Ｐゴシック" charset="0"/>
              </a:rPr>
              <a:t>Composizione settoriale dell’occupazione</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57200" y="1412776"/>
            <a:ext cx="8296275" cy="936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algn="just" eaLnBrk="1" hangingPunct="1">
              <a:lnSpc>
                <a:spcPct val="115000"/>
              </a:lnSpc>
              <a:buClr>
                <a:srgbClr val="CC0000"/>
              </a:buClr>
              <a:buFont typeface="Wingdings" pitchFamily="2" charset="2"/>
              <a:buChar char="ü"/>
              <a:tabLst>
                <a:tab pos="266700" algn="l"/>
              </a:tabLst>
              <a:defRPr/>
            </a:pPr>
            <a:r>
              <a:rPr lang="en-US" sz="1800" dirty="0" smtClean="0">
                <a:solidFill>
                  <a:schemeClr val="bg2"/>
                </a:solidFill>
              </a:rPr>
              <a:t>Si </a:t>
            </a:r>
            <a:r>
              <a:rPr lang="en-US" sz="1800" b="1" dirty="0" err="1" smtClean="0">
                <a:solidFill>
                  <a:schemeClr val="bg2"/>
                </a:solidFill>
              </a:rPr>
              <a:t>ridimensionano</a:t>
            </a:r>
            <a:r>
              <a:rPr lang="en-US" sz="1800" b="1" dirty="0" smtClean="0">
                <a:solidFill>
                  <a:schemeClr val="bg2"/>
                </a:solidFill>
              </a:rPr>
              <a:t> </a:t>
            </a:r>
            <a:r>
              <a:rPr lang="en-US" sz="1800" b="1" dirty="0" err="1" smtClean="0">
                <a:solidFill>
                  <a:schemeClr val="bg2"/>
                </a:solidFill>
              </a:rPr>
              <a:t>Industria</a:t>
            </a:r>
            <a:r>
              <a:rPr lang="en-US" sz="1800" b="1" dirty="0" smtClean="0">
                <a:solidFill>
                  <a:schemeClr val="bg2"/>
                </a:solidFill>
              </a:rPr>
              <a:t> e PA</a:t>
            </a:r>
          </a:p>
          <a:p>
            <a:pPr marL="342900" indent="-342900" algn="just" eaLnBrk="1" hangingPunct="1">
              <a:lnSpc>
                <a:spcPct val="115000"/>
              </a:lnSpc>
              <a:buClr>
                <a:srgbClr val="CC0000"/>
              </a:buClr>
              <a:buFont typeface="Wingdings" pitchFamily="2" charset="2"/>
              <a:buChar char="ü"/>
              <a:tabLst>
                <a:tab pos="266700" algn="l"/>
              </a:tabLst>
              <a:defRPr/>
            </a:pPr>
            <a:r>
              <a:rPr lang="en-US" sz="1800" b="1" dirty="0" err="1" smtClean="0">
                <a:solidFill>
                  <a:schemeClr val="bg2"/>
                </a:solidFill>
              </a:rPr>
              <a:t>Crescono</a:t>
            </a:r>
            <a:r>
              <a:rPr lang="en-US" sz="1800" b="1" dirty="0" smtClean="0">
                <a:solidFill>
                  <a:schemeClr val="bg2"/>
                </a:solidFill>
              </a:rPr>
              <a:t> </a:t>
            </a:r>
            <a:r>
              <a:rPr lang="en-US" sz="1800" b="1" dirty="0" err="1" smtClean="0">
                <a:solidFill>
                  <a:schemeClr val="bg2"/>
                </a:solidFill>
              </a:rPr>
              <a:t>i</a:t>
            </a:r>
            <a:r>
              <a:rPr lang="en-US" sz="1800" b="1" dirty="0" smtClean="0">
                <a:solidFill>
                  <a:schemeClr val="bg2"/>
                </a:solidFill>
              </a:rPr>
              <a:t> </a:t>
            </a:r>
            <a:r>
              <a:rPr lang="en-US" sz="1800" b="1" dirty="0" err="1" smtClean="0">
                <a:solidFill>
                  <a:schemeClr val="bg2"/>
                </a:solidFill>
              </a:rPr>
              <a:t>Servizi</a:t>
            </a:r>
            <a:r>
              <a:rPr lang="en-US" sz="1800" b="1" dirty="0" smtClean="0">
                <a:solidFill>
                  <a:schemeClr val="bg2"/>
                </a:solidFill>
              </a:rPr>
              <a:t> di </a:t>
            </a:r>
            <a:r>
              <a:rPr lang="en-US" sz="1800" b="1" dirty="0" err="1" smtClean="0">
                <a:solidFill>
                  <a:schemeClr val="bg2"/>
                </a:solidFill>
              </a:rPr>
              <a:t>mercato</a:t>
            </a:r>
            <a:r>
              <a:rPr lang="en-US" sz="1800" b="1" dirty="0" smtClean="0">
                <a:solidFill>
                  <a:schemeClr val="bg2"/>
                </a:solidFill>
              </a:rPr>
              <a:t>, </a:t>
            </a:r>
            <a:r>
              <a:rPr lang="en-US" sz="1800" b="1" dirty="0" err="1" smtClean="0">
                <a:solidFill>
                  <a:schemeClr val="bg2"/>
                </a:solidFill>
              </a:rPr>
              <a:t>Sanità</a:t>
            </a:r>
            <a:r>
              <a:rPr lang="en-US" sz="1800" b="1" dirty="0" smtClean="0">
                <a:solidFill>
                  <a:schemeClr val="bg2"/>
                </a:solidFill>
              </a:rPr>
              <a:t> e </a:t>
            </a:r>
            <a:r>
              <a:rPr lang="en-US" sz="1800" b="1" dirty="0" err="1" smtClean="0">
                <a:solidFill>
                  <a:schemeClr val="bg2"/>
                </a:solidFill>
              </a:rPr>
              <a:t>Altri</a:t>
            </a:r>
            <a:r>
              <a:rPr lang="en-US" sz="1800" b="1" dirty="0" smtClean="0">
                <a:solidFill>
                  <a:schemeClr val="bg2"/>
                </a:solidFill>
              </a:rPr>
              <a:t> </a:t>
            </a:r>
            <a:r>
              <a:rPr lang="en-US" sz="1800" b="1" dirty="0" err="1" smtClean="0">
                <a:solidFill>
                  <a:schemeClr val="bg2"/>
                </a:solidFill>
              </a:rPr>
              <a:t>servizi</a:t>
            </a:r>
            <a:endParaRPr lang="en-US" sz="1800" b="1" dirty="0">
              <a:solidFill>
                <a:schemeClr val="tx2"/>
              </a:solidFill>
            </a:endParaRPr>
          </a:p>
          <a:p>
            <a:pPr marL="342900" indent="-342900" eaLnBrk="1" hangingPunct="1">
              <a:buClr>
                <a:srgbClr val="CC0000"/>
              </a:buClr>
              <a:buFont typeface="Wingdings" pitchFamily="2" charset="2"/>
              <a:buChar char="ü"/>
              <a:tabLst>
                <a:tab pos="266700" algn="l"/>
              </a:tabLst>
              <a:defRPr/>
            </a:pPr>
            <a:endParaRPr lang="it-IT"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ttangolo 1"/>
          <p:cNvSpPr/>
          <p:nvPr/>
        </p:nvSpPr>
        <p:spPr bwMode="auto">
          <a:xfrm>
            <a:off x="179512" y="2270026"/>
            <a:ext cx="8785101" cy="366886"/>
          </a:xfrm>
          <a:prstGeom prst="rect">
            <a:avLst/>
          </a:prstGeom>
          <a:no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ctr"/>
            <a:r>
              <a:rPr lang="it-IT" sz="1400" b="1" dirty="0">
                <a:solidFill>
                  <a:srgbClr val="CC0000"/>
                </a:solidFill>
                <a:ea typeface="ＭＳ Ｐゴシック" charset="0"/>
              </a:rPr>
              <a:t>Distribuzione per comparto e settore di attività economica e variazione % sul totale</a:t>
            </a:r>
          </a:p>
        </p:txBody>
      </p:sp>
      <p:sp>
        <p:nvSpPr>
          <p:cNvPr id="4" name="Segnaposto numero diapositiva 3"/>
          <p:cNvSpPr>
            <a:spLocks noGrp="1"/>
          </p:cNvSpPr>
          <p:nvPr>
            <p:ph type="sldNum" sz="quarter" idx="12"/>
          </p:nvPr>
        </p:nvSpPr>
        <p:spPr/>
        <p:txBody>
          <a:bodyPr/>
          <a:lstStyle/>
          <a:p>
            <a:pPr>
              <a:defRPr/>
            </a:pPr>
            <a:fld id="{CB423A38-024A-452E-8458-35ABB25E5BB7}" type="slidenum">
              <a:rPr lang="it-IT" smtClean="0"/>
              <a:pPr>
                <a:defRPr/>
              </a:pPr>
              <a:t>6</a:t>
            </a:fld>
            <a:endParaRPr lang="it-IT" dirty="0"/>
          </a:p>
        </p:txBody>
      </p:sp>
      <p:graphicFrame>
        <p:nvGraphicFramePr>
          <p:cNvPr id="16" name="Grafico 15"/>
          <p:cNvGraphicFramePr>
            <a:graphicFrameLocks/>
          </p:cNvGraphicFramePr>
          <p:nvPr>
            <p:extLst>
              <p:ext uri="{D42A27DB-BD31-4B8C-83A1-F6EECF244321}">
                <p14:modId xmlns:p14="http://schemas.microsoft.com/office/powerpoint/2010/main" val="1445021650"/>
              </p:ext>
            </p:extLst>
          </p:nvPr>
        </p:nvGraphicFramePr>
        <p:xfrm>
          <a:off x="611560" y="2626642"/>
          <a:ext cx="4968552" cy="3106614"/>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7" name="Grafico 16"/>
          <p:cNvGraphicFramePr>
            <a:graphicFrameLocks/>
          </p:cNvGraphicFramePr>
          <p:nvPr>
            <p:extLst>
              <p:ext uri="{D42A27DB-BD31-4B8C-83A1-F6EECF244321}">
                <p14:modId xmlns:p14="http://schemas.microsoft.com/office/powerpoint/2010/main" val="2966368717"/>
              </p:ext>
            </p:extLst>
          </p:nvPr>
        </p:nvGraphicFramePr>
        <p:xfrm>
          <a:off x="5940152" y="2636911"/>
          <a:ext cx="2822847" cy="3096345"/>
        </p:xfrm>
        <a:graphic>
          <a:graphicData uri="http://schemas.openxmlformats.org/drawingml/2006/chart">
            <c:chart xmlns:c="http://schemas.openxmlformats.org/drawingml/2006/chart" xmlns:r="http://schemas.openxmlformats.org/officeDocument/2006/relationships" r:id="rId5"/>
          </a:graphicData>
        </a:graphic>
      </p:graphicFrame>
      <p:sp>
        <p:nvSpPr>
          <p:cNvPr id="13" name="Ovale 12"/>
          <p:cNvSpPr/>
          <p:nvPr/>
        </p:nvSpPr>
        <p:spPr bwMode="auto">
          <a:xfrm>
            <a:off x="6300192" y="2636912"/>
            <a:ext cx="1177727" cy="648072"/>
          </a:xfrm>
          <a:prstGeom prst="ellipse">
            <a:avLst/>
          </a:prstGeom>
          <a:noFill/>
          <a:ln w="38100"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3" name="Ovale 2"/>
          <p:cNvSpPr/>
          <p:nvPr/>
        </p:nvSpPr>
        <p:spPr bwMode="auto">
          <a:xfrm>
            <a:off x="7380312" y="3163626"/>
            <a:ext cx="936104" cy="648072"/>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2" name="Ovale 11"/>
          <p:cNvSpPr/>
          <p:nvPr/>
        </p:nvSpPr>
        <p:spPr bwMode="auto">
          <a:xfrm>
            <a:off x="6541815" y="3717032"/>
            <a:ext cx="936104" cy="558711"/>
          </a:xfrm>
          <a:prstGeom prst="ellipse">
            <a:avLst/>
          </a:prstGeom>
          <a:noFill/>
          <a:ln w="38100"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11" name="Ovale 10"/>
          <p:cNvSpPr/>
          <p:nvPr/>
        </p:nvSpPr>
        <p:spPr bwMode="auto">
          <a:xfrm>
            <a:off x="7092280" y="4293096"/>
            <a:ext cx="1224136" cy="576064"/>
          </a:xfrm>
          <a:prstGeom prst="ellipse">
            <a:avLst/>
          </a:prstGeom>
          <a:noFill/>
          <a:ln w="381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26336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251519" y="333376"/>
            <a:ext cx="8478143" cy="503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Le imprese </a:t>
            </a:r>
          </a:p>
        </p:txBody>
      </p:sp>
      <p:sp>
        <p:nvSpPr>
          <p:cNvPr id="3075" name="Rectangle 14"/>
          <p:cNvSpPr>
            <a:spLocks noChangeArrowheads="1"/>
          </p:cNvSpPr>
          <p:nvPr/>
        </p:nvSpPr>
        <p:spPr bwMode="auto">
          <a:xfrm>
            <a:off x="433388" y="1412875"/>
            <a:ext cx="8296275" cy="936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4"/>
          <p:cNvSpPr>
            <a:spLocks noChangeArrowheads="1"/>
          </p:cNvSpPr>
          <p:nvPr/>
        </p:nvSpPr>
        <p:spPr bwMode="auto">
          <a:xfrm>
            <a:off x="251519" y="1483038"/>
            <a:ext cx="3600401" cy="350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sz="1800" dirty="0">
                <a:solidFill>
                  <a:schemeClr val="bg2"/>
                </a:solidFill>
              </a:rPr>
              <a:t>Il sistema economico umbro è caratterizzato da </a:t>
            </a:r>
            <a:r>
              <a:rPr lang="it-IT" sz="1800" b="1" dirty="0">
                <a:solidFill>
                  <a:schemeClr val="bg2"/>
                </a:solidFill>
              </a:rPr>
              <a:t>microimprese</a:t>
            </a:r>
          </a:p>
          <a:p>
            <a:pPr marL="342900" indent="-342900"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altLang="it-IT" sz="1800" dirty="0">
                <a:solidFill>
                  <a:schemeClr val="bg2"/>
                </a:solidFill>
              </a:rPr>
              <a:t>Il </a:t>
            </a:r>
            <a:r>
              <a:rPr lang="it-IT" altLang="it-IT" sz="1800" b="1" dirty="0">
                <a:solidFill>
                  <a:srgbClr val="CC0000"/>
                </a:solidFill>
              </a:rPr>
              <a:t>95,1%</a:t>
            </a:r>
            <a:r>
              <a:rPr lang="it-IT" altLang="it-IT" sz="1800" dirty="0">
                <a:solidFill>
                  <a:schemeClr val="bg2"/>
                </a:solidFill>
              </a:rPr>
              <a:t> di imprese hanno  fino a </a:t>
            </a:r>
            <a:r>
              <a:rPr lang="it-IT" altLang="it-IT" sz="1800" b="1" dirty="0">
                <a:solidFill>
                  <a:schemeClr val="bg2"/>
                </a:solidFill>
              </a:rPr>
              <a:t>9 addetti </a:t>
            </a:r>
            <a:r>
              <a:rPr lang="it-IT" altLang="it-IT" sz="1800" dirty="0" smtClean="0">
                <a:solidFill>
                  <a:schemeClr val="bg2"/>
                </a:solidFill>
              </a:rPr>
              <a:t>(e comprendono il </a:t>
            </a:r>
            <a:r>
              <a:rPr lang="it-IT" altLang="it-IT" sz="1800" b="1" dirty="0" smtClean="0">
                <a:solidFill>
                  <a:srgbClr val="CC0000"/>
                </a:solidFill>
              </a:rPr>
              <a:t>53</a:t>
            </a:r>
            <a:r>
              <a:rPr lang="it-IT" altLang="it-IT" sz="1800" b="1" dirty="0">
                <a:solidFill>
                  <a:srgbClr val="CC0000"/>
                </a:solidFill>
              </a:rPr>
              <a:t>%</a:t>
            </a:r>
            <a:r>
              <a:rPr lang="it-IT" altLang="it-IT" sz="1800" dirty="0">
                <a:solidFill>
                  <a:schemeClr val="bg2"/>
                </a:solidFill>
              </a:rPr>
              <a:t> degli </a:t>
            </a:r>
            <a:r>
              <a:rPr lang="it-IT" altLang="it-IT" sz="1800" b="1" dirty="0">
                <a:solidFill>
                  <a:schemeClr val="bg2"/>
                </a:solidFill>
              </a:rPr>
              <a:t>addetti</a:t>
            </a:r>
            <a:r>
              <a:rPr lang="it-IT" altLang="it-IT" sz="1800" dirty="0">
                <a:solidFill>
                  <a:schemeClr val="bg2"/>
                </a:solidFill>
              </a:rPr>
              <a:t>)</a:t>
            </a:r>
          </a:p>
          <a:p>
            <a:pPr marL="342900" indent="-342900" eaLnBrk="1" hangingPunct="1">
              <a:lnSpc>
                <a:spcPct val="115000"/>
              </a:lnSpc>
              <a:spcBef>
                <a:spcPts val="600"/>
              </a:spcBef>
              <a:spcAft>
                <a:spcPts val="600"/>
              </a:spcAft>
              <a:buClr>
                <a:srgbClr val="CC0000"/>
              </a:buClr>
              <a:buFont typeface="Wingdings" pitchFamily="2" charset="2"/>
              <a:buChar char="ü"/>
              <a:tabLst>
                <a:tab pos="266700" algn="l"/>
              </a:tabLst>
              <a:defRPr/>
            </a:pPr>
            <a:r>
              <a:rPr lang="it-IT" altLang="it-IT" sz="1800" dirty="0">
                <a:solidFill>
                  <a:schemeClr val="bg2"/>
                </a:solidFill>
              </a:rPr>
              <a:t>Le </a:t>
            </a:r>
            <a:r>
              <a:rPr lang="it-IT" altLang="it-IT" sz="1800" b="1" dirty="0">
                <a:solidFill>
                  <a:schemeClr val="bg2"/>
                </a:solidFill>
              </a:rPr>
              <a:t>grandi imprese </a:t>
            </a:r>
            <a:r>
              <a:rPr lang="it-IT" altLang="it-IT" sz="1800" dirty="0">
                <a:solidFill>
                  <a:schemeClr val="bg2"/>
                </a:solidFill>
              </a:rPr>
              <a:t>rappresentano lo </a:t>
            </a:r>
            <a:r>
              <a:rPr lang="it-IT" altLang="it-IT" sz="1800" b="1" dirty="0">
                <a:solidFill>
                  <a:srgbClr val="CC0000"/>
                </a:solidFill>
              </a:rPr>
              <a:t>0,1%</a:t>
            </a:r>
            <a:r>
              <a:rPr lang="it-IT" altLang="it-IT" sz="1800" dirty="0">
                <a:solidFill>
                  <a:schemeClr val="bg2"/>
                </a:solidFill>
              </a:rPr>
              <a:t> </a:t>
            </a:r>
            <a:r>
              <a:rPr lang="it-IT" altLang="it-IT" sz="1800" dirty="0" smtClean="0">
                <a:solidFill>
                  <a:schemeClr val="bg2"/>
                </a:solidFill>
              </a:rPr>
              <a:t>e </a:t>
            </a:r>
            <a:r>
              <a:rPr lang="it-IT" altLang="it-IT" sz="1800" dirty="0">
                <a:solidFill>
                  <a:schemeClr val="bg2"/>
                </a:solidFill>
              </a:rPr>
              <a:t>comprendono il </a:t>
            </a:r>
            <a:r>
              <a:rPr lang="it-IT" altLang="it-IT" sz="1800" b="1" dirty="0">
                <a:solidFill>
                  <a:srgbClr val="CC0000"/>
                </a:solidFill>
              </a:rPr>
              <a:t>13,7%</a:t>
            </a:r>
            <a:r>
              <a:rPr lang="it-IT" altLang="it-IT" sz="1800" dirty="0">
                <a:solidFill>
                  <a:schemeClr val="bg2"/>
                </a:solidFill>
              </a:rPr>
              <a:t> degli </a:t>
            </a:r>
            <a:r>
              <a:rPr lang="it-IT" altLang="it-IT" sz="1800" b="1" dirty="0">
                <a:solidFill>
                  <a:schemeClr val="bg2"/>
                </a:solidFill>
              </a:rPr>
              <a:t>addetti</a:t>
            </a:r>
          </a:p>
          <a:p>
            <a:pPr marL="342900" indent="-342900" algn="just" eaLnBrk="1" hangingPunct="1">
              <a:lnSpc>
                <a:spcPct val="115000"/>
              </a:lnSpc>
              <a:buClr>
                <a:srgbClr val="CC0000"/>
              </a:buClr>
              <a:buFont typeface="Wingdings" pitchFamily="2" charset="2"/>
              <a:buChar char="ü"/>
              <a:tabLst>
                <a:tab pos="266700" algn="l"/>
              </a:tabLst>
              <a:defRPr/>
            </a:pPr>
            <a:endParaRPr lang="it-IT" sz="1800" b="1" dirty="0" smtClean="0">
              <a:solidFill>
                <a:schemeClr val="bg2"/>
              </a:solidFill>
            </a:endParaRPr>
          </a:p>
          <a:p>
            <a:pPr marL="342900" indent="-342900" algn="just" eaLnBrk="1" hangingPunct="1">
              <a:lnSpc>
                <a:spcPct val="115000"/>
              </a:lnSpc>
              <a:buClr>
                <a:srgbClr val="CC0000"/>
              </a:buClr>
              <a:buFont typeface="Wingdings" pitchFamily="2" charset="2"/>
              <a:buChar char="ü"/>
              <a:tabLst>
                <a:tab pos="266700" algn="l"/>
              </a:tabLst>
              <a:defRPr/>
            </a:pPr>
            <a:endParaRPr lang="it-IT" sz="1800" b="1"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7</a:t>
            </a:fld>
            <a:endParaRPr lang="it-IT" dirty="0"/>
          </a:p>
        </p:txBody>
      </p:sp>
      <p:sp>
        <p:nvSpPr>
          <p:cNvPr id="3" name="Rectangle 8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pic>
        <p:nvPicPr>
          <p:cNvPr id="11" name="Picture 2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5" y="1395908"/>
            <a:ext cx="3304816" cy="4409580"/>
          </a:xfrm>
          <a:prstGeom prst="rect">
            <a:avLst/>
          </a:prstGeom>
          <a:noFill/>
          <a:ln>
            <a:noFill/>
          </a:ln>
        </p:spPr>
      </p:pic>
      <p:sp>
        <p:nvSpPr>
          <p:cNvPr id="4" name="Rettangolo 3"/>
          <p:cNvSpPr/>
          <p:nvPr/>
        </p:nvSpPr>
        <p:spPr>
          <a:xfrm>
            <a:off x="4932040" y="881062"/>
            <a:ext cx="3923926" cy="566758"/>
          </a:xfrm>
          <a:prstGeom prst="rect">
            <a:avLst/>
          </a:prstGeom>
        </p:spPr>
        <p:txBody>
          <a:bodyPr wrap="square">
            <a:spAutoFit/>
          </a:bodyPr>
          <a:lstStyle/>
          <a:p>
            <a:pPr algn="ctr" eaLnBrk="1" hangingPunct="1">
              <a:lnSpc>
                <a:spcPct val="115000"/>
              </a:lnSpc>
              <a:buClr>
                <a:srgbClr val="CC0000"/>
              </a:buClr>
              <a:tabLst>
                <a:tab pos="266700" algn="l"/>
              </a:tabLst>
              <a:defRPr/>
            </a:pPr>
            <a:r>
              <a:rPr lang="it-IT" sz="1400" b="1" dirty="0">
                <a:solidFill>
                  <a:srgbClr val="CA0A20"/>
                </a:solidFill>
              </a:rPr>
              <a:t>Imprese e addetti, per classe dimensionale </a:t>
            </a:r>
          </a:p>
          <a:p>
            <a:pPr algn="ctr" eaLnBrk="1" hangingPunct="1">
              <a:lnSpc>
                <a:spcPct val="115000"/>
              </a:lnSpc>
              <a:buClr>
                <a:srgbClr val="CC0000"/>
              </a:buClr>
              <a:tabLst>
                <a:tab pos="266700" algn="l"/>
              </a:tabLst>
              <a:defRPr/>
            </a:pPr>
            <a:r>
              <a:rPr lang="it-IT" sz="1400" dirty="0">
                <a:solidFill>
                  <a:srgbClr val="CA0A20"/>
                </a:solidFill>
              </a:rPr>
              <a:t>(valori assoluti e percentuali)</a:t>
            </a:r>
          </a:p>
        </p:txBody>
      </p:sp>
    </p:spTree>
    <p:extLst>
      <p:ext uri="{BB962C8B-B14F-4D97-AF65-F5344CB8AC3E}">
        <p14:creationId xmlns:p14="http://schemas.microsoft.com/office/powerpoint/2010/main" val="2633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7427168" cy="704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Le imprese: </a:t>
            </a:r>
          </a:p>
          <a:p>
            <a:pPr marL="266700" indent="-266700" eaLnBrk="1" hangingPunct="1">
              <a:tabLst>
                <a:tab pos="266700" algn="l"/>
              </a:tabLst>
              <a:defRPr/>
            </a:pPr>
            <a:r>
              <a:rPr lang="it-IT" sz="2200" b="1" dirty="0" smtClean="0">
                <a:solidFill>
                  <a:srgbClr val="CC0000"/>
                </a:solidFill>
                <a:latin typeface="+mj-lt"/>
                <a:ea typeface="ＭＳ Ｐゴシック" charset="0"/>
              </a:rPr>
              <a:t>struttura dimensionale delle Unità Locali</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457200" y="1232804"/>
            <a:ext cx="3713584" cy="37803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eaLnBrk="1" hangingPunct="1">
              <a:lnSpc>
                <a:spcPct val="115000"/>
              </a:lnSpc>
              <a:buClr>
                <a:srgbClr val="CC0000"/>
              </a:buClr>
              <a:tabLst>
                <a:tab pos="266700" algn="l"/>
              </a:tabLst>
              <a:defRPr/>
            </a:pPr>
            <a:r>
              <a:rPr lang="it-IT" sz="1800" dirty="0" smtClean="0">
                <a:solidFill>
                  <a:schemeClr val="bg2"/>
                </a:solidFill>
              </a:rPr>
              <a:t> </a:t>
            </a: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en-US" sz="1800" dirty="0" err="1" smtClean="0">
                <a:solidFill>
                  <a:schemeClr val="bg2"/>
                </a:solidFill>
              </a:rPr>
              <a:t>Gli</a:t>
            </a:r>
            <a:r>
              <a:rPr lang="en-US" sz="1800" dirty="0" smtClean="0">
                <a:solidFill>
                  <a:schemeClr val="bg2"/>
                </a:solidFill>
              </a:rPr>
              <a:t> </a:t>
            </a:r>
            <a:r>
              <a:rPr lang="en-US" sz="1800" b="1" dirty="0" err="1" smtClean="0">
                <a:solidFill>
                  <a:schemeClr val="bg2"/>
                </a:solidFill>
              </a:rPr>
              <a:t>addetti</a:t>
            </a:r>
            <a:r>
              <a:rPr lang="en-US" sz="1800" b="1" dirty="0" smtClean="0">
                <a:solidFill>
                  <a:schemeClr val="bg2"/>
                </a:solidFill>
              </a:rPr>
              <a:t> </a:t>
            </a:r>
            <a:r>
              <a:rPr lang="en-US" sz="1800" b="1" dirty="0" err="1" smtClean="0">
                <a:solidFill>
                  <a:schemeClr val="bg2"/>
                </a:solidFill>
              </a:rPr>
              <a:t>aumentano</a:t>
            </a:r>
            <a:r>
              <a:rPr lang="en-US" sz="1800" b="1" dirty="0" smtClean="0">
                <a:solidFill>
                  <a:schemeClr val="bg2"/>
                </a:solidFill>
              </a:rPr>
              <a:t> </a:t>
            </a:r>
            <a:r>
              <a:rPr lang="en-US" sz="1800" dirty="0" smtClean="0">
                <a:solidFill>
                  <a:schemeClr val="bg2"/>
                </a:solidFill>
              </a:rPr>
              <a:t>in </a:t>
            </a:r>
            <a:r>
              <a:rPr lang="en-US" sz="1800" dirty="0" err="1" smtClean="0">
                <a:solidFill>
                  <a:schemeClr val="bg2"/>
                </a:solidFill>
              </a:rPr>
              <a:t>tutte</a:t>
            </a:r>
            <a:r>
              <a:rPr lang="en-US" sz="1800" dirty="0" smtClean="0">
                <a:solidFill>
                  <a:schemeClr val="bg2"/>
                </a:solidFill>
              </a:rPr>
              <a:t> le </a:t>
            </a:r>
            <a:r>
              <a:rPr lang="en-US" sz="1800" dirty="0" err="1" smtClean="0">
                <a:solidFill>
                  <a:schemeClr val="bg2"/>
                </a:solidFill>
              </a:rPr>
              <a:t>strutture</a:t>
            </a:r>
            <a:r>
              <a:rPr lang="en-US" sz="1800" b="1" dirty="0" smtClean="0">
                <a:solidFill>
                  <a:schemeClr val="bg2"/>
                </a:solidFill>
              </a:rPr>
              <a:t> </a:t>
            </a:r>
            <a:r>
              <a:rPr lang="en-US" sz="1800" b="1" dirty="0" err="1" smtClean="0">
                <a:solidFill>
                  <a:schemeClr val="bg2"/>
                </a:solidFill>
              </a:rPr>
              <a:t>medio</a:t>
            </a:r>
            <a:r>
              <a:rPr lang="en-US" sz="1800" dirty="0" err="1" smtClean="0">
                <a:solidFill>
                  <a:schemeClr val="bg2"/>
                </a:solidFill>
              </a:rPr>
              <a:t>-</a:t>
            </a:r>
            <a:r>
              <a:rPr lang="en-US" sz="1800" b="1" dirty="0" err="1" smtClean="0">
                <a:solidFill>
                  <a:schemeClr val="bg2"/>
                </a:solidFill>
              </a:rPr>
              <a:t>piccole</a:t>
            </a:r>
            <a:endParaRPr lang="en-US" sz="1800" b="1" dirty="0" smtClean="0">
              <a:solidFill>
                <a:schemeClr val="bg2"/>
              </a:solidFill>
            </a:endParaRPr>
          </a:p>
          <a:p>
            <a:pPr marL="342900" indent="-342900" eaLnBrk="1" hangingPunct="1">
              <a:lnSpc>
                <a:spcPct val="115000"/>
              </a:lnSpc>
              <a:spcAft>
                <a:spcPts val="600"/>
              </a:spcAft>
              <a:buClr>
                <a:srgbClr val="CC0000"/>
              </a:buClr>
              <a:buFont typeface="Wingdings" pitchFamily="2" charset="2"/>
              <a:buChar char="ü"/>
              <a:tabLst>
                <a:tab pos="266700" algn="l"/>
              </a:tabLst>
              <a:defRPr/>
            </a:pPr>
            <a:endParaRPr lang="en-US" sz="1800" b="1" dirty="0">
              <a:solidFill>
                <a:schemeClr val="bg2"/>
              </a:solidFill>
            </a:endParaRP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en-US" sz="1800" b="1" dirty="0" smtClean="0">
                <a:solidFill>
                  <a:schemeClr val="bg2"/>
                </a:solidFill>
              </a:rPr>
              <a:t>  </a:t>
            </a:r>
            <a:r>
              <a:rPr lang="en-US" sz="1800" dirty="0" smtClean="0">
                <a:solidFill>
                  <a:schemeClr val="bg2"/>
                </a:solidFill>
              </a:rPr>
              <a:t>In </a:t>
            </a:r>
            <a:r>
              <a:rPr lang="en-US" sz="1800" dirty="0" err="1" smtClean="0">
                <a:solidFill>
                  <a:schemeClr val="bg2"/>
                </a:solidFill>
              </a:rPr>
              <a:t>particolare</a:t>
            </a:r>
            <a:r>
              <a:rPr lang="en-US" sz="1800" dirty="0" smtClean="0">
                <a:solidFill>
                  <a:schemeClr val="bg2"/>
                </a:solidFill>
              </a:rPr>
              <a:t> </a:t>
            </a:r>
            <a:r>
              <a:rPr lang="en-US" sz="1800" dirty="0" err="1" smtClean="0">
                <a:solidFill>
                  <a:schemeClr val="bg2"/>
                </a:solidFill>
              </a:rPr>
              <a:t>nella</a:t>
            </a:r>
            <a:r>
              <a:rPr lang="en-US" sz="1800" dirty="0" smtClean="0">
                <a:solidFill>
                  <a:schemeClr val="bg2"/>
                </a:solidFill>
              </a:rPr>
              <a:t> </a:t>
            </a:r>
            <a:r>
              <a:rPr lang="en-US" sz="1800" dirty="0" err="1" smtClean="0">
                <a:solidFill>
                  <a:schemeClr val="bg2"/>
                </a:solidFill>
              </a:rPr>
              <a:t>classe</a:t>
            </a:r>
            <a:r>
              <a:rPr lang="en-US" sz="1800" dirty="0" smtClean="0">
                <a:solidFill>
                  <a:schemeClr val="bg2"/>
                </a:solidFill>
              </a:rPr>
              <a:t> da </a:t>
            </a:r>
            <a:r>
              <a:rPr lang="en-US" sz="1800" b="1" dirty="0" smtClean="0">
                <a:solidFill>
                  <a:schemeClr val="bg2"/>
                </a:solidFill>
              </a:rPr>
              <a:t>6 a 9 </a:t>
            </a:r>
            <a:r>
              <a:rPr lang="en-US" sz="1800" b="1" dirty="0" err="1" smtClean="0">
                <a:solidFill>
                  <a:schemeClr val="bg2"/>
                </a:solidFill>
              </a:rPr>
              <a:t>addetti</a:t>
            </a:r>
            <a:r>
              <a:rPr lang="en-US" sz="1800" b="1" dirty="0" smtClean="0">
                <a:solidFill>
                  <a:schemeClr val="bg2"/>
                </a:solidFill>
              </a:rPr>
              <a:t> (</a:t>
            </a:r>
            <a:r>
              <a:rPr lang="en-US" sz="1800" b="1" dirty="0" smtClean="0">
                <a:solidFill>
                  <a:srgbClr val="CC0000"/>
                </a:solidFill>
              </a:rPr>
              <a:t>+15,1%</a:t>
            </a:r>
            <a:r>
              <a:rPr lang="en-US" sz="1800" b="1" dirty="0" smtClean="0">
                <a:solidFill>
                  <a:schemeClr val="bg2"/>
                </a:solidFill>
              </a:rPr>
              <a:t>)</a:t>
            </a:r>
          </a:p>
          <a:p>
            <a:pPr eaLnBrk="1" hangingPunct="1">
              <a:lnSpc>
                <a:spcPct val="115000"/>
              </a:lnSpc>
              <a:spcAft>
                <a:spcPts val="600"/>
              </a:spcAft>
              <a:buClr>
                <a:srgbClr val="CC0000"/>
              </a:buClr>
              <a:tabLst>
                <a:tab pos="266700" algn="l"/>
              </a:tabLst>
              <a:defRPr/>
            </a:pPr>
            <a:endParaRPr lang="en-US" sz="1800" b="1" dirty="0" smtClean="0">
              <a:solidFill>
                <a:schemeClr val="bg2"/>
              </a:solidFill>
            </a:endParaRP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en-US" sz="1800" b="1" dirty="0" err="1" smtClean="0">
                <a:solidFill>
                  <a:schemeClr val="bg2"/>
                </a:solidFill>
              </a:rPr>
              <a:t>diminuiscono</a:t>
            </a:r>
            <a:r>
              <a:rPr lang="en-US" sz="1800" dirty="0" smtClean="0">
                <a:solidFill>
                  <a:schemeClr val="bg2"/>
                </a:solidFill>
              </a:rPr>
              <a:t> </a:t>
            </a:r>
            <a:r>
              <a:rPr lang="en-US" sz="1800" dirty="0" err="1" smtClean="0">
                <a:solidFill>
                  <a:schemeClr val="bg2"/>
                </a:solidFill>
              </a:rPr>
              <a:t>nelle</a:t>
            </a:r>
            <a:r>
              <a:rPr lang="en-US" sz="1800" dirty="0" smtClean="0">
                <a:solidFill>
                  <a:schemeClr val="bg2"/>
                </a:solidFill>
              </a:rPr>
              <a:t> </a:t>
            </a:r>
            <a:r>
              <a:rPr lang="en-US" sz="1800" b="1" dirty="0" err="1" smtClean="0">
                <a:solidFill>
                  <a:schemeClr val="bg2"/>
                </a:solidFill>
              </a:rPr>
              <a:t>grandi</a:t>
            </a:r>
            <a:r>
              <a:rPr lang="en-US" sz="1800" b="1" dirty="0" smtClean="0">
                <a:solidFill>
                  <a:schemeClr val="bg2"/>
                </a:solidFill>
              </a:rPr>
              <a:t> </a:t>
            </a:r>
            <a:r>
              <a:rPr lang="en-US" sz="1800" b="1" dirty="0" err="1" smtClean="0">
                <a:solidFill>
                  <a:schemeClr val="bg2"/>
                </a:solidFill>
              </a:rPr>
              <a:t>strutture</a:t>
            </a:r>
            <a:r>
              <a:rPr lang="en-US" sz="1800" dirty="0" smtClean="0">
                <a:solidFill>
                  <a:schemeClr val="bg2"/>
                </a:solidFill>
              </a:rPr>
              <a:t> </a:t>
            </a:r>
            <a:r>
              <a:rPr lang="en-US" sz="1800" dirty="0" err="1" smtClean="0">
                <a:solidFill>
                  <a:schemeClr val="bg2"/>
                </a:solidFill>
              </a:rPr>
              <a:t>che</a:t>
            </a:r>
            <a:r>
              <a:rPr lang="en-US" sz="1800" dirty="0" smtClean="0">
                <a:solidFill>
                  <a:schemeClr val="bg2"/>
                </a:solidFill>
              </a:rPr>
              <a:t> </a:t>
            </a:r>
            <a:r>
              <a:rPr lang="en-US" sz="1800" dirty="0" err="1" smtClean="0">
                <a:solidFill>
                  <a:schemeClr val="bg2"/>
                </a:solidFill>
              </a:rPr>
              <a:t>sembrano</a:t>
            </a:r>
            <a:r>
              <a:rPr lang="en-US" sz="1800" dirty="0" smtClean="0">
                <a:solidFill>
                  <a:schemeClr val="bg2"/>
                </a:solidFill>
              </a:rPr>
              <a:t> </a:t>
            </a:r>
            <a:r>
              <a:rPr lang="en-US" sz="1800" dirty="0" err="1" smtClean="0">
                <a:solidFill>
                  <a:schemeClr val="bg2"/>
                </a:solidFill>
              </a:rPr>
              <a:t>risentire</a:t>
            </a:r>
            <a:r>
              <a:rPr lang="en-US" sz="1800" dirty="0" smtClean="0">
                <a:solidFill>
                  <a:schemeClr val="bg2"/>
                </a:solidFill>
              </a:rPr>
              <a:t> di </a:t>
            </a:r>
            <a:r>
              <a:rPr lang="en-US" sz="1800" dirty="0" err="1" smtClean="0">
                <a:solidFill>
                  <a:schemeClr val="bg2"/>
                </a:solidFill>
              </a:rPr>
              <a:t>più</a:t>
            </a:r>
            <a:r>
              <a:rPr lang="en-US" sz="1800" dirty="0" smtClean="0">
                <a:solidFill>
                  <a:schemeClr val="bg2"/>
                </a:solidFill>
              </a:rPr>
              <a:t> le </a:t>
            </a:r>
            <a:r>
              <a:rPr lang="en-US" sz="1800" dirty="0" err="1" smtClean="0">
                <a:solidFill>
                  <a:schemeClr val="bg2"/>
                </a:solidFill>
              </a:rPr>
              <a:t>conseguenze</a:t>
            </a:r>
            <a:r>
              <a:rPr lang="en-US" sz="1800" dirty="0" smtClean="0">
                <a:solidFill>
                  <a:schemeClr val="bg2"/>
                </a:solidFill>
              </a:rPr>
              <a:t> </a:t>
            </a:r>
            <a:r>
              <a:rPr lang="en-US" sz="1800" dirty="0" err="1" smtClean="0">
                <a:solidFill>
                  <a:schemeClr val="bg2"/>
                </a:solidFill>
              </a:rPr>
              <a:t>della</a:t>
            </a:r>
            <a:r>
              <a:rPr lang="en-US" sz="1800" dirty="0" smtClean="0">
                <a:solidFill>
                  <a:schemeClr val="bg2"/>
                </a:solidFill>
              </a:rPr>
              <a:t> </a:t>
            </a:r>
            <a:r>
              <a:rPr lang="en-US" sz="1800" dirty="0" err="1" smtClean="0">
                <a:solidFill>
                  <a:schemeClr val="bg2"/>
                </a:solidFill>
              </a:rPr>
              <a:t>crisi</a:t>
            </a:r>
            <a:r>
              <a:rPr lang="en-US" sz="1800" dirty="0" smtClean="0">
                <a:solidFill>
                  <a:schemeClr val="bg2"/>
                </a:solidFill>
              </a:rPr>
              <a:t> (</a:t>
            </a:r>
            <a:r>
              <a:rPr lang="en-US" sz="1800" b="1" dirty="0" smtClean="0">
                <a:solidFill>
                  <a:schemeClr val="bg2"/>
                </a:solidFill>
              </a:rPr>
              <a:t>-</a:t>
            </a:r>
            <a:r>
              <a:rPr lang="en-US" sz="1800" b="1" dirty="0" smtClean="0">
                <a:solidFill>
                  <a:srgbClr val="CC0000"/>
                </a:solidFill>
              </a:rPr>
              <a:t>3,5% </a:t>
            </a:r>
            <a:r>
              <a:rPr lang="en-US" sz="1800" dirty="0" smtClean="0">
                <a:solidFill>
                  <a:schemeClr val="bg2"/>
                </a:solidFill>
              </a:rPr>
              <a:t>)</a:t>
            </a:r>
            <a:endParaRPr lang="en-US" sz="1800" dirty="0">
              <a:solidFill>
                <a:schemeClr val="bg2"/>
              </a:solidFill>
            </a:endParaRPr>
          </a:p>
          <a:p>
            <a:pPr algn="just" eaLnBrk="1" hangingPunct="1">
              <a:buClr>
                <a:srgbClr val="CC0000"/>
              </a:buClr>
              <a:tabLst>
                <a:tab pos="266700" algn="l"/>
              </a:tabLst>
              <a:defRPr/>
            </a:pPr>
            <a:endParaRPr lang="it-IT" sz="1800" dirty="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ella 4"/>
          <p:cNvGraphicFramePr>
            <a:graphicFrameLocks noGrp="1"/>
          </p:cNvGraphicFramePr>
          <p:nvPr>
            <p:extLst>
              <p:ext uri="{D42A27DB-BD31-4B8C-83A1-F6EECF244321}">
                <p14:modId xmlns:p14="http://schemas.microsoft.com/office/powerpoint/2010/main" val="102044473"/>
              </p:ext>
            </p:extLst>
          </p:nvPr>
        </p:nvGraphicFramePr>
        <p:xfrm>
          <a:off x="4604742" y="1307232"/>
          <a:ext cx="4158258" cy="537592"/>
        </p:xfrm>
        <a:graphic>
          <a:graphicData uri="http://schemas.openxmlformats.org/drawingml/2006/table">
            <a:tbl>
              <a:tblPr firstRow="1" firstCol="1" bandRow="1" bandCol="1"/>
              <a:tblGrid>
                <a:gridCol w="4158258"/>
              </a:tblGrid>
              <a:tr h="537592">
                <a:tc>
                  <a:txBody>
                    <a:bodyPr/>
                    <a:lstStyle/>
                    <a:p>
                      <a:pPr algn="ctr">
                        <a:lnSpc>
                          <a:spcPts val="1200"/>
                        </a:lnSpc>
                        <a:spcAft>
                          <a:spcPts val="0"/>
                        </a:spcAft>
                      </a:pPr>
                      <a:r>
                        <a:rPr lang="it-IT" sz="1400" b="1" dirty="0" smtClean="0">
                          <a:solidFill>
                            <a:srgbClr val="CC0000"/>
                          </a:solidFill>
                          <a:effectLst/>
                          <a:latin typeface="Arial Narrow"/>
                          <a:ea typeface="Calibri"/>
                          <a:cs typeface="Times New Roman"/>
                        </a:rPr>
                        <a:t>Addetti </a:t>
                      </a:r>
                      <a:r>
                        <a:rPr lang="it-IT" sz="1400" b="1" dirty="0">
                          <a:solidFill>
                            <a:srgbClr val="CC0000"/>
                          </a:solidFill>
                          <a:effectLst/>
                          <a:latin typeface="Arial Narrow"/>
                          <a:ea typeface="Calibri"/>
                          <a:cs typeface="Times New Roman"/>
                        </a:rPr>
                        <a:t>delle unità locali per classe di addetti – Censimenti 2011 e 2001 – Valori assoluti, composizioni </a:t>
                      </a:r>
                      <a:r>
                        <a:rPr lang="it-IT" sz="1400" b="1" dirty="0" smtClean="0">
                          <a:solidFill>
                            <a:srgbClr val="CC0000"/>
                          </a:solidFill>
                          <a:effectLst/>
                          <a:latin typeface="Arial Narrow"/>
                          <a:ea typeface="Calibri"/>
                          <a:cs typeface="Times New Roman"/>
                        </a:rPr>
                        <a:t>% </a:t>
                      </a:r>
                      <a:r>
                        <a:rPr lang="it-IT" sz="1400" b="1" dirty="0">
                          <a:solidFill>
                            <a:srgbClr val="CC0000"/>
                          </a:solidFill>
                          <a:effectLst/>
                          <a:latin typeface="Arial Narrow"/>
                          <a:ea typeface="Calibri"/>
                          <a:cs typeface="Times New Roman"/>
                        </a:rPr>
                        <a:t>e variazioni </a:t>
                      </a:r>
                      <a:r>
                        <a:rPr lang="it-IT" sz="1400" b="1" dirty="0" smtClean="0">
                          <a:solidFill>
                            <a:srgbClr val="CC0000"/>
                          </a:solidFill>
                          <a:effectLst/>
                          <a:latin typeface="Arial Narrow"/>
                          <a:ea typeface="Calibri"/>
                          <a:cs typeface="Times New Roman"/>
                        </a:rPr>
                        <a:t>%</a:t>
                      </a:r>
                      <a:endParaRPr lang="it-IT" sz="1400" dirty="0">
                        <a:solidFill>
                          <a:srgbClr val="CC0000"/>
                        </a:solidFill>
                        <a:effectLst/>
                        <a:latin typeface="Calibri"/>
                        <a:ea typeface="Calibri"/>
                        <a:cs typeface="Times New Roman"/>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r>
            </a:tbl>
          </a:graphicData>
        </a:graphic>
      </p:graphicFrame>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8</a:t>
            </a:fld>
            <a:endParaRPr lang="it-IT" dirty="0"/>
          </a:p>
        </p:txBody>
      </p:sp>
      <p:graphicFrame>
        <p:nvGraphicFramePr>
          <p:cNvPr id="19" name="Grafico 18"/>
          <p:cNvGraphicFramePr>
            <a:graphicFrameLocks/>
          </p:cNvGraphicFramePr>
          <p:nvPr>
            <p:extLst>
              <p:ext uri="{D42A27DB-BD31-4B8C-83A1-F6EECF244321}">
                <p14:modId xmlns:p14="http://schemas.microsoft.com/office/powerpoint/2010/main" val="2158203518"/>
              </p:ext>
            </p:extLst>
          </p:nvPr>
        </p:nvGraphicFramePr>
        <p:xfrm>
          <a:off x="5292080" y="1803400"/>
          <a:ext cx="3054351" cy="402272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0" name="Grafico 19"/>
          <p:cNvGraphicFramePr>
            <a:graphicFrameLocks/>
          </p:cNvGraphicFramePr>
          <p:nvPr>
            <p:extLst>
              <p:ext uri="{D42A27DB-BD31-4B8C-83A1-F6EECF244321}">
                <p14:modId xmlns:p14="http://schemas.microsoft.com/office/powerpoint/2010/main" val="1051056645"/>
              </p:ext>
            </p:extLst>
          </p:nvPr>
        </p:nvGraphicFramePr>
        <p:xfrm>
          <a:off x="5724128" y="1868182"/>
          <a:ext cx="2670173" cy="3816350"/>
        </p:xfrm>
        <a:graphic>
          <a:graphicData uri="http://schemas.openxmlformats.org/drawingml/2006/chart">
            <c:chart xmlns:c="http://schemas.openxmlformats.org/drawingml/2006/chart" xmlns:r="http://schemas.openxmlformats.org/officeDocument/2006/relationships" r:id="rId5"/>
          </a:graphicData>
        </a:graphic>
      </p:graphicFrame>
      <p:sp>
        <p:nvSpPr>
          <p:cNvPr id="9" name="Ovale 8"/>
          <p:cNvSpPr/>
          <p:nvPr/>
        </p:nvSpPr>
        <p:spPr bwMode="auto">
          <a:xfrm>
            <a:off x="6660232" y="2582906"/>
            <a:ext cx="432048" cy="342038"/>
          </a:xfrm>
          <a:prstGeom prst="ellipse">
            <a:avLst/>
          </a:prstGeom>
          <a:noFill/>
          <a:ln w="28575"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
        <p:nvSpPr>
          <p:cNvPr id="7" name="Ovale 6"/>
          <p:cNvSpPr/>
          <p:nvPr/>
        </p:nvSpPr>
        <p:spPr bwMode="auto">
          <a:xfrm>
            <a:off x="6444208" y="3861048"/>
            <a:ext cx="864096" cy="504056"/>
          </a:xfrm>
          <a:prstGeom prst="ellipse">
            <a:avLst/>
          </a:prstGeom>
          <a:noFill/>
          <a:ln w="28575" cap="flat" cmpd="sng" algn="ctr">
            <a:solidFill>
              <a:srgbClr val="00206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rgbClr val="000000"/>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4214911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4"/>
          <p:cNvSpPr>
            <a:spLocks noChangeArrowheads="1"/>
          </p:cNvSpPr>
          <p:nvPr/>
        </p:nvSpPr>
        <p:spPr bwMode="auto">
          <a:xfrm>
            <a:off x="457200" y="333375"/>
            <a:ext cx="7931224" cy="791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266700" indent="-266700" eaLnBrk="1" hangingPunct="1">
              <a:tabLst>
                <a:tab pos="266700" algn="l"/>
              </a:tabLst>
              <a:defRPr/>
            </a:pPr>
            <a:r>
              <a:rPr lang="it-IT" sz="2200" b="1" dirty="0" smtClean="0">
                <a:solidFill>
                  <a:srgbClr val="CC0000"/>
                </a:solidFill>
                <a:latin typeface="+mj-lt"/>
                <a:ea typeface="ＭＳ Ｐゴシック" charset="0"/>
              </a:rPr>
              <a:t>Le imprese: </a:t>
            </a:r>
          </a:p>
          <a:p>
            <a:pPr marL="266700" indent="-266700" eaLnBrk="1" hangingPunct="1">
              <a:tabLst>
                <a:tab pos="266700" algn="l"/>
              </a:tabLst>
              <a:defRPr/>
            </a:pPr>
            <a:r>
              <a:rPr lang="it-IT" sz="2200" b="1" dirty="0" smtClean="0">
                <a:solidFill>
                  <a:srgbClr val="CC0000"/>
                </a:solidFill>
                <a:latin typeface="+mj-lt"/>
                <a:ea typeface="ＭＳ Ｐゴシック" charset="0"/>
              </a:rPr>
              <a:t>Forma giuridica</a:t>
            </a:r>
            <a:endParaRPr lang="it-IT" sz="2200" b="1" dirty="0">
              <a:solidFill>
                <a:srgbClr val="CC0000"/>
              </a:solidFill>
              <a:latin typeface="+mj-lt"/>
              <a:ea typeface="ＭＳ Ｐゴシック" charset="0"/>
            </a:endParaRPr>
          </a:p>
        </p:txBody>
      </p:sp>
      <p:sp>
        <p:nvSpPr>
          <p:cNvPr id="3075" name="Rectangle 14"/>
          <p:cNvSpPr>
            <a:spLocks noChangeArrowheads="1"/>
          </p:cNvSpPr>
          <p:nvPr/>
        </p:nvSpPr>
        <p:spPr bwMode="auto">
          <a:xfrm>
            <a:off x="206938" y="1772816"/>
            <a:ext cx="4403161" cy="3960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342900" indent="-342900" eaLnBrk="1" hangingPunct="1">
              <a:lnSpc>
                <a:spcPct val="115000"/>
              </a:lnSpc>
              <a:spcAft>
                <a:spcPts val="600"/>
              </a:spcAft>
              <a:buClr>
                <a:srgbClr val="CC0000"/>
              </a:buClr>
              <a:buFont typeface="Wingdings" pitchFamily="2" charset="2"/>
              <a:buChar char="ü"/>
              <a:tabLst>
                <a:tab pos="266700" algn="l"/>
              </a:tabLst>
              <a:defRPr/>
            </a:pPr>
            <a:r>
              <a:rPr lang="it-IT" sz="1600" b="1" dirty="0" smtClean="0">
                <a:solidFill>
                  <a:srgbClr val="CC0000"/>
                </a:solidFill>
              </a:rPr>
              <a:t>61,4</a:t>
            </a:r>
            <a:r>
              <a:rPr lang="it-IT" sz="1600" dirty="0" smtClean="0">
                <a:solidFill>
                  <a:srgbClr val="CC0000"/>
                </a:solidFill>
              </a:rPr>
              <a:t>%</a:t>
            </a:r>
            <a:r>
              <a:rPr lang="it-IT" sz="1600" dirty="0" smtClean="0">
                <a:solidFill>
                  <a:schemeClr val="bg2"/>
                </a:solidFill>
              </a:rPr>
              <a:t> delle imprese  </a:t>
            </a:r>
            <a:r>
              <a:rPr lang="it-IT" sz="1600" dirty="0">
                <a:solidFill>
                  <a:schemeClr val="bg2"/>
                </a:solidFill>
              </a:rPr>
              <a:t>sono state costituite in </a:t>
            </a:r>
            <a:r>
              <a:rPr lang="it-IT" sz="1600" b="1" dirty="0">
                <a:solidFill>
                  <a:schemeClr val="bg2"/>
                </a:solidFill>
              </a:rPr>
              <a:t>forma non societaria</a:t>
            </a:r>
          </a:p>
          <a:p>
            <a:pPr marL="342900" indent="-342900" eaLnBrk="1" hangingPunct="1">
              <a:lnSpc>
                <a:spcPct val="115000"/>
              </a:lnSpc>
              <a:spcAft>
                <a:spcPts val="600"/>
              </a:spcAft>
              <a:buClr>
                <a:srgbClr val="CC0000"/>
              </a:buClr>
              <a:buFont typeface="Wingdings" pitchFamily="2" charset="2"/>
              <a:buChar char="ü"/>
              <a:tabLst>
                <a:tab pos="266700" algn="l"/>
              </a:tabLst>
              <a:defRPr/>
            </a:pPr>
            <a:r>
              <a:rPr lang="it-IT" sz="1600" b="1" dirty="0" smtClean="0">
                <a:solidFill>
                  <a:srgbClr val="CC0000"/>
                </a:solidFill>
              </a:rPr>
              <a:t>71,7%</a:t>
            </a:r>
            <a:r>
              <a:rPr lang="it-IT" sz="1600" b="1" dirty="0" smtClean="0">
                <a:solidFill>
                  <a:schemeClr val="bg2"/>
                </a:solidFill>
              </a:rPr>
              <a:t> </a:t>
            </a:r>
            <a:r>
              <a:rPr lang="it-IT" sz="1600" dirty="0" smtClean="0">
                <a:solidFill>
                  <a:schemeClr val="bg2"/>
                </a:solidFill>
              </a:rPr>
              <a:t>degli </a:t>
            </a:r>
            <a:r>
              <a:rPr lang="it-IT" sz="1600" b="1" dirty="0">
                <a:solidFill>
                  <a:schemeClr val="bg2"/>
                </a:solidFill>
              </a:rPr>
              <a:t>addetti</a:t>
            </a:r>
            <a:r>
              <a:rPr lang="it-IT" sz="1600" dirty="0">
                <a:solidFill>
                  <a:schemeClr val="bg2"/>
                </a:solidFill>
              </a:rPr>
              <a:t> </a:t>
            </a:r>
            <a:r>
              <a:rPr lang="it-IT" sz="1600" dirty="0" smtClean="0">
                <a:solidFill>
                  <a:schemeClr val="bg2"/>
                </a:solidFill>
              </a:rPr>
              <a:t> </a:t>
            </a:r>
            <a:r>
              <a:rPr lang="it-IT" sz="1600" dirty="0">
                <a:solidFill>
                  <a:schemeClr val="bg2"/>
                </a:solidFill>
              </a:rPr>
              <a:t>in </a:t>
            </a:r>
            <a:r>
              <a:rPr lang="it-IT" sz="1600" dirty="0" smtClean="0">
                <a:solidFill>
                  <a:schemeClr val="bg2"/>
                </a:solidFill>
              </a:rPr>
              <a:t>imprese con struttura </a:t>
            </a:r>
            <a:r>
              <a:rPr lang="it-IT" sz="1600" b="1" dirty="0" smtClean="0">
                <a:solidFill>
                  <a:schemeClr val="bg2"/>
                </a:solidFill>
              </a:rPr>
              <a:t>societaria</a:t>
            </a:r>
            <a:endParaRPr lang="it-IT" sz="1600" b="1" dirty="0">
              <a:latin typeface="Arial" charset="0"/>
              <a:ea typeface="ＭＳ Ｐゴシック" charset="0"/>
              <a:cs typeface="ＭＳ Ｐゴシック" charset="0"/>
            </a:endParaRPr>
          </a:p>
          <a:p>
            <a:pPr marL="285750"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smtClean="0">
                <a:solidFill>
                  <a:schemeClr val="bg2"/>
                </a:solidFill>
              </a:rPr>
              <a:t>Le</a:t>
            </a:r>
            <a:r>
              <a:rPr lang="it-IT" sz="1600" b="1" dirty="0" smtClean="0">
                <a:solidFill>
                  <a:schemeClr val="bg2"/>
                </a:solidFill>
              </a:rPr>
              <a:t> </a:t>
            </a:r>
            <a:r>
              <a:rPr lang="it-IT" sz="1600" b="1" dirty="0">
                <a:solidFill>
                  <a:schemeClr val="bg2"/>
                </a:solidFill>
              </a:rPr>
              <a:t>società a responsabilità limitata </a:t>
            </a:r>
            <a:r>
              <a:rPr lang="it-IT" sz="1600" b="1" dirty="0" smtClean="0">
                <a:solidFill>
                  <a:schemeClr val="bg2"/>
                </a:solidFill>
              </a:rPr>
              <a:t>crescono :</a:t>
            </a:r>
          </a:p>
          <a:p>
            <a:pPr marL="742950" lvl="1"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b="1" dirty="0" smtClean="0">
                <a:solidFill>
                  <a:srgbClr val="CC0000"/>
                </a:solidFill>
              </a:rPr>
              <a:t>+63,3%</a:t>
            </a:r>
            <a:r>
              <a:rPr lang="it-IT" sz="1600" b="1" dirty="0" smtClean="0">
                <a:solidFill>
                  <a:schemeClr val="bg2"/>
                </a:solidFill>
              </a:rPr>
              <a:t> </a:t>
            </a:r>
            <a:r>
              <a:rPr lang="it-IT" sz="1600" dirty="0" smtClean="0">
                <a:solidFill>
                  <a:schemeClr val="bg2"/>
                </a:solidFill>
              </a:rPr>
              <a:t>per</a:t>
            </a:r>
            <a:r>
              <a:rPr lang="it-IT" sz="1600" b="1" dirty="0" smtClean="0">
                <a:solidFill>
                  <a:schemeClr val="bg2"/>
                </a:solidFill>
              </a:rPr>
              <a:t> UL </a:t>
            </a:r>
          </a:p>
          <a:p>
            <a:pPr marL="742950" lvl="1"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b="1" dirty="0" smtClean="0">
                <a:solidFill>
                  <a:srgbClr val="CC0000"/>
                </a:solidFill>
              </a:rPr>
              <a:t>+36,3% </a:t>
            </a:r>
            <a:r>
              <a:rPr lang="it-IT" sz="1600" b="1" dirty="0" smtClean="0">
                <a:solidFill>
                  <a:schemeClr val="bg2"/>
                </a:solidFill>
              </a:rPr>
              <a:t>per addetti. Unica </a:t>
            </a:r>
            <a:r>
              <a:rPr lang="it-IT" sz="1600" dirty="0" smtClean="0">
                <a:solidFill>
                  <a:schemeClr val="bg2"/>
                </a:solidFill>
              </a:rPr>
              <a:t>forma societaria che registra un</a:t>
            </a:r>
            <a:r>
              <a:rPr lang="it-IT" sz="1600" b="1" dirty="0" smtClean="0">
                <a:solidFill>
                  <a:schemeClr val="bg2"/>
                </a:solidFill>
              </a:rPr>
              <a:t> aumento dell’occupazione</a:t>
            </a:r>
          </a:p>
          <a:p>
            <a:pPr marL="265113" lvl="1" indent="-265113"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smtClean="0">
                <a:solidFill>
                  <a:schemeClr val="bg2"/>
                </a:solidFill>
              </a:rPr>
              <a:t>Le </a:t>
            </a:r>
            <a:r>
              <a:rPr lang="it-IT" sz="1600" b="1" dirty="0" smtClean="0">
                <a:solidFill>
                  <a:schemeClr val="bg2"/>
                </a:solidFill>
              </a:rPr>
              <a:t>dimensioni</a:t>
            </a:r>
            <a:r>
              <a:rPr lang="it-IT" sz="1600" dirty="0" smtClean="0">
                <a:solidFill>
                  <a:schemeClr val="bg2"/>
                </a:solidFill>
              </a:rPr>
              <a:t> delle UL </a:t>
            </a:r>
            <a:r>
              <a:rPr lang="it-IT" sz="1600" b="1" dirty="0" smtClean="0">
                <a:solidFill>
                  <a:schemeClr val="bg2"/>
                </a:solidFill>
              </a:rPr>
              <a:t>si riducono </a:t>
            </a:r>
            <a:r>
              <a:rPr lang="it-IT" sz="1600" dirty="0" smtClean="0">
                <a:solidFill>
                  <a:schemeClr val="bg2"/>
                </a:solidFill>
              </a:rPr>
              <a:t>per tutte le forme societarie </a:t>
            </a:r>
            <a:endParaRPr lang="it-IT" sz="1600" b="1" dirty="0">
              <a:solidFill>
                <a:schemeClr val="bg2"/>
              </a:solidFill>
            </a:endParaRPr>
          </a:p>
          <a:p>
            <a:pPr marL="742950" lvl="1" indent="-285750" eaLnBrk="1" hangingPunct="1">
              <a:lnSpc>
                <a:spcPct val="115000"/>
              </a:lnSpc>
              <a:spcAft>
                <a:spcPts val="600"/>
              </a:spcAft>
              <a:buClr>
                <a:srgbClr val="CC0000"/>
              </a:buClr>
              <a:buFont typeface="Wingdings" panose="05000000000000000000" pitchFamily="2" charset="2"/>
              <a:buChar char="ü"/>
              <a:tabLst>
                <a:tab pos="266700" algn="l"/>
              </a:tabLst>
              <a:defRPr/>
            </a:pPr>
            <a:endParaRPr lang="it-IT" sz="1600" b="1" dirty="0" smtClean="0">
              <a:solidFill>
                <a:schemeClr val="bg2"/>
              </a:solidFill>
            </a:endParaRPr>
          </a:p>
          <a:p>
            <a:pPr marL="742950" lvl="1" indent="-285750" eaLnBrk="1" hangingPunct="1">
              <a:lnSpc>
                <a:spcPct val="115000"/>
              </a:lnSpc>
              <a:spcAft>
                <a:spcPts val="600"/>
              </a:spcAft>
              <a:buClr>
                <a:srgbClr val="CC0000"/>
              </a:buClr>
              <a:buFont typeface="Wingdings" panose="05000000000000000000" pitchFamily="2" charset="2"/>
              <a:buChar char="ü"/>
              <a:tabLst>
                <a:tab pos="266700" algn="l"/>
              </a:tabLst>
              <a:defRPr/>
            </a:pPr>
            <a:r>
              <a:rPr lang="it-IT" sz="1600" dirty="0">
                <a:solidFill>
                  <a:schemeClr val="bg2"/>
                </a:solidFill>
              </a:rPr>
              <a:t>Fra queste</a:t>
            </a:r>
          </a:p>
          <a:p>
            <a:pPr lvl="1" eaLnBrk="1" hangingPunct="1">
              <a:lnSpc>
                <a:spcPct val="115000"/>
              </a:lnSpc>
              <a:spcAft>
                <a:spcPts val="600"/>
              </a:spcAft>
              <a:buClr>
                <a:srgbClr val="CC0000"/>
              </a:buClr>
              <a:tabLst>
                <a:tab pos="266700" algn="l"/>
              </a:tabLst>
              <a:defRPr/>
            </a:pPr>
            <a:r>
              <a:rPr lang="it-IT" sz="1600" b="1" dirty="0" smtClean="0">
                <a:solidFill>
                  <a:schemeClr val="bg2"/>
                </a:solidFill>
              </a:rPr>
              <a:t>  </a:t>
            </a:r>
            <a:endParaRPr lang="it-IT" sz="1600" dirty="0" smtClean="0">
              <a:solidFill>
                <a:schemeClr val="bg2"/>
              </a:solidFill>
            </a:endParaRPr>
          </a:p>
        </p:txBody>
      </p:sp>
      <p:sp>
        <p:nvSpPr>
          <p:cNvPr id="3076" name="Line 5"/>
          <p:cNvSpPr>
            <a:spLocks noChangeShapeType="1"/>
          </p:cNvSpPr>
          <p:nvPr/>
        </p:nvSpPr>
        <p:spPr bwMode="auto">
          <a:xfrm>
            <a:off x="457200" y="5805488"/>
            <a:ext cx="8305800" cy="0"/>
          </a:xfrm>
          <a:prstGeom prst="line">
            <a:avLst/>
          </a:prstGeom>
          <a:noFill/>
          <a:ln w="12700">
            <a:solidFill>
              <a:srgbClr val="CA0A20"/>
            </a:solidFill>
            <a:prstDash val="lgDash"/>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14" name="Text Box 6"/>
          <p:cNvSpPr txBox="1">
            <a:spLocks noChangeArrowheads="1"/>
          </p:cNvSpPr>
          <p:nvPr/>
        </p:nvSpPr>
        <p:spPr bwMode="auto">
          <a:xfrm>
            <a:off x="6011863" y="5826125"/>
            <a:ext cx="2952750" cy="3381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defRPr/>
            </a:pPr>
            <a:r>
              <a:rPr lang="it-IT" sz="1600" kern="600" dirty="0">
                <a:solidFill>
                  <a:srgbClr val="CA0A20"/>
                </a:solidFill>
                <a:latin typeface="Courier New" charset="0"/>
                <a:ea typeface="ＭＳ Ｐゴシック" charset="0"/>
              </a:rPr>
              <a:t>PERUGIA 14 MAGGIO 2014</a:t>
            </a:r>
          </a:p>
        </p:txBody>
      </p:sp>
      <p:pic>
        <p:nvPicPr>
          <p:cNvPr id="3078" name="Immagine 15" descr="logo_censimento_istat_payoff.jpg"/>
          <p:cNvPicPr>
            <a:picLocks noChangeAspect="1"/>
          </p:cNvPicPr>
          <p:nvPr/>
        </p:nvPicPr>
        <p:blipFill>
          <a:blip r:embed="rId3">
            <a:extLst>
              <a:ext uri="{28A0092B-C50C-407E-A947-70E740481C1C}">
                <a14:useLocalDpi xmlns:a14="http://schemas.microsoft.com/office/drawing/2010/main" val="0"/>
              </a:ext>
            </a:extLst>
          </a:blip>
          <a:srcRect b="18076"/>
          <a:stretch>
            <a:fillRect/>
          </a:stretch>
        </p:blipFill>
        <p:spPr bwMode="auto">
          <a:xfrm>
            <a:off x="457200" y="5911850"/>
            <a:ext cx="2817813"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Tabella 4"/>
          <p:cNvGraphicFramePr>
            <a:graphicFrameLocks noGrp="1"/>
          </p:cNvGraphicFramePr>
          <p:nvPr>
            <p:extLst>
              <p:ext uri="{D42A27DB-BD31-4B8C-83A1-F6EECF244321}">
                <p14:modId xmlns:p14="http://schemas.microsoft.com/office/powerpoint/2010/main" val="142921699"/>
              </p:ext>
            </p:extLst>
          </p:nvPr>
        </p:nvGraphicFramePr>
        <p:xfrm>
          <a:off x="4422812" y="980728"/>
          <a:ext cx="4340188" cy="783704"/>
        </p:xfrm>
        <a:graphic>
          <a:graphicData uri="http://schemas.openxmlformats.org/drawingml/2006/table">
            <a:tbl>
              <a:tblPr firstRow="1" firstCol="1" bandRow="1" bandCol="1"/>
              <a:tblGrid>
                <a:gridCol w="4340188"/>
              </a:tblGrid>
              <a:tr h="783704">
                <a:tc>
                  <a:txBody>
                    <a:bodyPr/>
                    <a:lstStyle/>
                    <a:p>
                      <a:pPr algn="ctr">
                        <a:lnSpc>
                          <a:spcPts val="1200"/>
                        </a:lnSpc>
                        <a:spcAft>
                          <a:spcPts val="0"/>
                        </a:spcAft>
                      </a:pPr>
                      <a:r>
                        <a:rPr lang="it-IT" sz="1400" b="1" dirty="0" smtClean="0">
                          <a:solidFill>
                            <a:srgbClr val="CC0000"/>
                          </a:solidFill>
                          <a:effectLst/>
                          <a:latin typeface="Arial Narrow"/>
                          <a:ea typeface="Calibri"/>
                          <a:cs typeface="Times New Roman"/>
                        </a:rPr>
                        <a:t>Unità </a:t>
                      </a:r>
                      <a:r>
                        <a:rPr lang="it-IT" sz="1400" b="1" dirty="0">
                          <a:solidFill>
                            <a:srgbClr val="CC0000"/>
                          </a:solidFill>
                          <a:effectLst/>
                          <a:latin typeface="Arial Narrow"/>
                          <a:ea typeface="Calibri"/>
                          <a:cs typeface="Times New Roman"/>
                        </a:rPr>
                        <a:t>locali </a:t>
                      </a:r>
                      <a:r>
                        <a:rPr lang="it-IT" sz="1400" b="1" dirty="0" smtClean="0">
                          <a:solidFill>
                            <a:srgbClr val="CC0000"/>
                          </a:solidFill>
                          <a:effectLst/>
                          <a:latin typeface="Arial Narrow"/>
                          <a:ea typeface="Calibri"/>
                          <a:cs typeface="Times New Roman"/>
                        </a:rPr>
                        <a:t>(UL), addetti delle UL e numero medio di addetti  per forma giuridica</a:t>
                      </a:r>
                    </a:p>
                    <a:p>
                      <a:pPr algn="ctr">
                        <a:lnSpc>
                          <a:spcPts val="1200"/>
                        </a:lnSpc>
                        <a:spcAft>
                          <a:spcPts val="0"/>
                        </a:spcAft>
                      </a:pPr>
                      <a:r>
                        <a:rPr lang="it-IT" sz="1400" b="1" dirty="0" smtClean="0">
                          <a:solidFill>
                            <a:srgbClr val="CC0000"/>
                          </a:solidFill>
                          <a:effectLst/>
                          <a:latin typeface="Arial Narrow"/>
                          <a:ea typeface="Calibri"/>
                          <a:cs typeface="Times New Roman"/>
                        </a:rPr>
                        <a:t>Censimenti </a:t>
                      </a:r>
                      <a:r>
                        <a:rPr lang="it-IT" sz="1400" b="1" dirty="0">
                          <a:solidFill>
                            <a:srgbClr val="CC0000"/>
                          </a:solidFill>
                          <a:effectLst/>
                          <a:latin typeface="Arial Narrow"/>
                          <a:ea typeface="Calibri"/>
                          <a:cs typeface="Times New Roman"/>
                        </a:rPr>
                        <a:t>2011 e 2001 – </a:t>
                      </a:r>
                      <a:r>
                        <a:rPr lang="it-IT" sz="1400" b="1" dirty="0" smtClean="0">
                          <a:solidFill>
                            <a:srgbClr val="CC0000"/>
                          </a:solidFill>
                          <a:effectLst/>
                          <a:latin typeface="Arial Narrow"/>
                          <a:ea typeface="Calibri"/>
                          <a:cs typeface="Times New Roman"/>
                        </a:rPr>
                        <a:t>Variazioni %</a:t>
                      </a:r>
                      <a:endParaRPr lang="it-IT" sz="1300" dirty="0">
                        <a:solidFill>
                          <a:srgbClr val="CC0000"/>
                        </a:solidFill>
                        <a:effectLst/>
                        <a:latin typeface="Calibri"/>
                        <a:ea typeface="Calibri"/>
                        <a:cs typeface="Times New Roman"/>
                      </a:endParaRPr>
                    </a:p>
                  </a:txBody>
                  <a:tcPr marL="68580" marR="68580" marT="0" marB="0" anchor="ctr">
                    <a:lnL>
                      <a:noFill/>
                    </a:lnL>
                    <a:lnR>
                      <a:noFill/>
                    </a:lnR>
                    <a:lnT>
                      <a:noFill/>
                    </a:lnT>
                    <a:lnB w="19050" cap="flat" cmpd="sng" algn="ctr">
                      <a:solidFill>
                        <a:srgbClr val="808080"/>
                      </a:solidFill>
                      <a:prstDash val="solid"/>
                      <a:round/>
                      <a:headEnd type="none" w="med" len="med"/>
                      <a:tailEnd type="none" w="med" len="med"/>
                    </a:lnB>
                  </a:tcPr>
                </a:tc>
              </a:tr>
            </a:tbl>
          </a:graphicData>
        </a:graphic>
      </p:graphicFrame>
      <p:sp>
        <p:nvSpPr>
          <p:cNvPr id="2" name="Segnaposto numero diapositiva 1"/>
          <p:cNvSpPr>
            <a:spLocks noGrp="1"/>
          </p:cNvSpPr>
          <p:nvPr>
            <p:ph type="sldNum" sz="quarter" idx="12"/>
          </p:nvPr>
        </p:nvSpPr>
        <p:spPr/>
        <p:txBody>
          <a:bodyPr/>
          <a:lstStyle/>
          <a:p>
            <a:pPr>
              <a:defRPr/>
            </a:pPr>
            <a:fld id="{CB423A38-024A-452E-8458-35ABB25E5BB7}" type="slidenum">
              <a:rPr lang="it-IT" smtClean="0"/>
              <a:pPr>
                <a:defRPr/>
              </a:pPr>
              <a:t>9</a:t>
            </a:fld>
            <a:endParaRPr lang="it-IT" dirty="0"/>
          </a:p>
        </p:txBody>
      </p:sp>
      <p:graphicFrame>
        <p:nvGraphicFramePr>
          <p:cNvPr id="10" name="Grafico 9"/>
          <p:cNvGraphicFramePr>
            <a:graphicFrameLocks/>
          </p:cNvGraphicFramePr>
          <p:nvPr>
            <p:extLst>
              <p:ext uri="{D42A27DB-BD31-4B8C-83A1-F6EECF244321}">
                <p14:modId xmlns:p14="http://schemas.microsoft.com/office/powerpoint/2010/main" val="701917130"/>
              </p:ext>
            </p:extLst>
          </p:nvPr>
        </p:nvGraphicFramePr>
        <p:xfrm>
          <a:off x="4860032" y="1916832"/>
          <a:ext cx="3816424" cy="388865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6336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Presentazione vuota">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Presentazione vuota">
  <a:themeElements>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zione vuota">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Presentazione vuo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zione vuo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zione vuo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zione vuo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zione vuo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zione vuo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zione vuota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zione vuo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zione vuo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zione vuo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zione vuo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zione vuo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5178</TotalTime>
  <Words>5178</Words>
  <Application>Microsoft Office PowerPoint</Application>
  <PresentationFormat>Presentazione su schermo (4:3)</PresentationFormat>
  <Paragraphs>674</Paragraphs>
  <Slides>33</Slides>
  <Notes>33</Notes>
  <HiddenSlides>0</HiddenSlides>
  <MMClips>0</MMClips>
  <ScaleCrop>false</ScaleCrop>
  <HeadingPairs>
    <vt:vector size="4" baseType="variant">
      <vt:variant>
        <vt:lpstr>Tema</vt:lpstr>
      </vt:variant>
      <vt:variant>
        <vt:i4>2</vt:i4>
      </vt:variant>
      <vt:variant>
        <vt:lpstr>Titoli diapositive</vt:lpstr>
      </vt:variant>
      <vt:variant>
        <vt:i4>33</vt:i4>
      </vt:variant>
    </vt:vector>
  </HeadingPairs>
  <TitlesOfParts>
    <vt:vector size="35" baseType="lpstr">
      <vt:lpstr>Presentazione vuota</vt:lpstr>
      <vt:lpstr>1_Presentazione vuota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Bruna Tabanella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Daniela DL. Lauriello</cp:lastModifiedBy>
  <cp:revision>331</cp:revision>
  <cp:lastPrinted>2014-05-13T08:57:45Z</cp:lastPrinted>
  <dcterms:created xsi:type="dcterms:W3CDTF">2012-09-11T12:14:20Z</dcterms:created>
  <dcterms:modified xsi:type="dcterms:W3CDTF">2014-07-14T16:49:50Z</dcterms:modified>
</cp:coreProperties>
</file>