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98" r:id="rId2"/>
    <p:sldId id="275" r:id="rId3"/>
    <p:sldId id="276" r:id="rId4"/>
    <p:sldId id="274" r:id="rId5"/>
    <p:sldId id="281" r:id="rId6"/>
    <p:sldId id="277" r:id="rId7"/>
    <p:sldId id="278" r:id="rId8"/>
    <p:sldId id="279" r:id="rId9"/>
    <p:sldId id="280" r:id="rId10"/>
    <p:sldId id="283" r:id="rId11"/>
    <p:sldId id="284" r:id="rId12"/>
    <p:sldId id="285" r:id="rId13"/>
    <p:sldId id="286" r:id="rId14"/>
    <p:sldId id="299" r:id="rId15"/>
    <p:sldId id="300" r:id="rId16"/>
    <p:sldId id="301" r:id="rId17"/>
    <p:sldId id="302" r:id="rId18"/>
    <p:sldId id="303" r:id="rId19"/>
    <p:sldId id="305" r:id="rId20"/>
    <p:sldId id="306" r:id="rId21"/>
    <p:sldId id="297" r:id="rId22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0A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248" autoAdjust="0"/>
    <p:restoredTop sz="94622" autoAdjust="0"/>
  </p:normalViewPr>
  <p:slideViewPr>
    <p:cSldViewPr>
      <p:cViewPr>
        <p:scale>
          <a:sx n="100" d="100"/>
          <a:sy n="100" d="100"/>
        </p:scale>
        <p:origin x="60" y="-144"/>
      </p:cViewPr>
      <p:guideLst>
        <p:guide orient="horz" pos="516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AF9B505-9130-4674-9CD7-5DA3B78F0FBD}" type="datetimeFigureOut">
              <a:rPr lang="it-IT"/>
              <a:pPr>
                <a:defRPr/>
              </a:pPr>
              <a:t>14/07/2014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2DF7B4E-289D-48A5-A0E0-586F6846261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08153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941A7F6A-E56A-4801-A863-A8D497EA0DD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7322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831373" indent="-37375383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599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19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6797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396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fld id="{E13CCA4E-CBCA-4B9E-A1B5-114DBE9CA9FA}" type="slidenum">
              <a:rPr lang="it-IT" sz="1200"/>
              <a:pPr/>
              <a:t>1</a:t>
            </a:fld>
            <a:endParaRPr lang="it-IT" sz="12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>
              <a:ea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184F3-DB89-4B4E-A37B-9A1F6257590A}" type="slidenum">
              <a:rPr lang="it-IT" smtClean="0"/>
              <a:pPr/>
              <a:t>10</a:t>
            </a:fld>
            <a:endParaRPr lang="it-IT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15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EDA802C-4280-4F22-BC09-8CED801A3F0E}" type="slidenum">
              <a:rPr lang="it-IT" smtClean="0"/>
              <a:pPr/>
              <a:t>11</a:t>
            </a:fld>
            <a:endParaRPr lang="it-IT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900A5FE-B7BE-470D-A8A8-A14104B33AFC}" type="slidenum">
              <a:rPr lang="it-IT" smtClean="0"/>
              <a:pPr/>
              <a:t>12</a:t>
            </a:fld>
            <a:endParaRPr lang="it-IT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B4560C-1FFD-444A-98A2-22E8397AE51C}" type="slidenum">
              <a:rPr lang="it-IT" smtClean="0"/>
              <a:pPr/>
              <a:t>13</a:t>
            </a:fld>
            <a:endParaRPr lang="it-IT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B4560C-1FFD-444A-98A2-22E8397AE51C}" type="slidenum">
              <a:rPr lang="it-IT" smtClean="0"/>
              <a:pPr/>
              <a:t>14</a:t>
            </a:fld>
            <a:endParaRPr lang="it-IT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B4560C-1FFD-444A-98A2-22E8397AE51C}" type="slidenum">
              <a:rPr lang="it-IT" smtClean="0"/>
              <a:pPr/>
              <a:t>15</a:t>
            </a:fld>
            <a:endParaRPr lang="it-IT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B4560C-1FFD-444A-98A2-22E8397AE51C}" type="slidenum">
              <a:rPr lang="it-IT" smtClean="0"/>
              <a:pPr/>
              <a:t>16</a:t>
            </a:fld>
            <a:endParaRPr lang="it-IT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8279C46-DA49-40A4-A9D9-E56ED2199425}" type="slidenum">
              <a:rPr lang="it-IT" smtClean="0"/>
              <a:pPr/>
              <a:t>17</a:t>
            </a:fld>
            <a:endParaRPr lang="it-IT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37521A6-56FE-48C4-81C5-002F77B10320}" type="slidenum">
              <a:rPr lang="it-IT" smtClean="0"/>
              <a:pPr/>
              <a:t>18</a:t>
            </a:fld>
            <a:endParaRPr lang="it-IT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37521A6-56FE-48C4-81C5-002F77B10320}" type="slidenum">
              <a:rPr lang="it-IT" smtClean="0"/>
              <a:pPr/>
              <a:t>19</a:t>
            </a:fld>
            <a:endParaRPr lang="it-IT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7EF809-15AE-4964-8BC1-54727D37C72B}" type="slidenum">
              <a:rPr lang="it-IT" smtClean="0"/>
              <a:pPr/>
              <a:t>2</a:t>
            </a:fld>
            <a:endParaRPr lang="it-IT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D146117-A9A3-49DF-919B-B445B7141677}" type="slidenum">
              <a:rPr lang="it-IT" smtClean="0"/>
              <a:pPr/>
              <a:t>20</a:t>
            </a:fld>
            <a:endParaRPr lang="it-IT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3CCEF21-43A6-4DE5-8C2D-5074BCC086AF}" type="slidenum">
              <a:rPr lang="it-IT" smtClean="0"/>
              <a:pPr/>
              <a:t>21</a:t>
            </a:fld>
            <a:endParaRPr lang="it-IT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244E0ED-83AE-44A4-8DD0-9E510CD0B07A}" type="slidenum">
              <a:rPr lang="it-IT" smtClean="0"/>
              <a:pPr/>
              <a:t>3</a:t>
            </a:fld>
            <a:endParaRPr lang="it-IT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63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 txBox="1">
            <a:spLocks noGrp="1" noChangeArrowheads="1"/>
          </p:cNvSpPr>
          <p:nvPr/>
        </p:nvSpPr>
        <p:spPr bwMode="auto">
          <a:xfrm>
            <a:off x="3886200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39C3D7E-0027-48A0-A9C9-98BB55B14E7F}" type="slidenum">
              <a:rPr lang="it-IT" sz="1200"/>
              <a:pPr algn="r"/>
              <a:t>4</a:t>
            </a:fld>
            <a:endParaRPr lang="it-IT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C618D50-57BC-46A8-B93A-E87DA42E3C58}" type="slidenum">
              <a:rPr lang="it-IT" smtClean="0"/>
              <a:pPr/>
              <a:t>5</a:t>
            </a:fld>
            <a:endParaRPr lang="it-IT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84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7D6DC57-DE30-4A7B-8326-D4932F2EB83D}" type="slidenum">
              <a:rPr lang="it-IT" smtClean="0"/>
              <a:pPr/>
              <a:t>6</a:t>
            </a:fld>
            <a:endParaRPr lang="it-IT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94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2B96277-BD61-41FE-8CEA-283D87F20C90}" type="slidenum">
              <a:rPr lang="it-IT" smtClean="0"/>
              <a:pPr/>
              <a:t>7</a:t>
            </a:fld>
            <a:endParaRPr lang="it-IT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797479A-8C56-463E-B20B-58FC4C14C2EA}" type="slidenum">
              <a:rPr lang="it-IT" smtClean="0"/>
              <a:pPr/>
              <a:t>8</a:t>
            </a:fld>
            <a:endParaRPr lang="it-IT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15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62BF28-40B7-405E-98F3-B582C01D4EF2}" type="slidenum">
              <a:rPr lang="it-IT" smtClean="0"/>
              <a:pPr/>
              <a:t>9</a:t>
            </a:fld>
            <a:endParaRPr lang="it-IT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C004C-0EAA-45B6-8F66-0045983E610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D55D8-5FBF-4E42-8A76-4FBF6FCD9FF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FC97E-8450-4107-B981-A14888DCA49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B2860-C484-4B91-9111-BB858B052B3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D9C94-0003-4154-A64D-48B5C9E8020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ED78C-CC67-4713-8318-BF38B4EA246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B04D6-8EF9-436B-8CC3-13A66FFE0FC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DB60C-2B7C-4533-8C2A-FF35419CD0F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D2AD5-F7FF-4646-8ABF-F89804236F6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C0D41-7DB6-468B-BA55-48576593CE3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A96CC-828F-47CA-80BC-302AF89B270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404059CD-EFBC-4F21-9E99-32734092345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64" name="Text Box 13"/>
          <p:cNvSpPr txBox="1">
            <a:spLocks noChangeArrowheads="1"/>
          </p:cNvSpPr>
          <p:nvPr/>
        </p:nvSpPr>
        <p:spPr bwMode="auto">
          <a:xfrm>
            <a:off x="4343400" y="2525713"/>
            <a:ext cx="43322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b="1">
                <a:solidFill>
                  <a:schemeClr val="bg1"/>
                </a:solidFill>
                <a:latin typeface="Courier" pitchFamily="-84" charset="0"/>
              </a:rPr>
              <a:t>Principali innovazioni e risultati del Censimento</a:t>
            </a:r>
          </a:p>
        </p:txBody>
      </p:sp>
      <p:sp>
        <p:nvSpPr>
          <p:cNvPr id="15365" name="Text Box 15"/>
          <p:cNvSpPr txBox="1">
            <a:spLocks noChangeArrowheads="1"/>
          </p:cNvSpPr>
          <p:nvPr/>
        </p:nvSpPr>
        <p:spPr bwMode="auto">
          <a:xfrm>
            <a:off x="4343400" y="960438"/>
            <a:ext cx="28209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Censimento</a:t>
            </a:r>
          </a:p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dell’industria </a:t>
            </a:r>
          </a:p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e dei servizi 2011</a:t>
            </a:r>
          </a:p>
        </p:txBody>
      </p:sp>
      <p:sp>
        <p:nvSpPr>
          <p:cNvPr id="15366" name="Text Box 16"/>
          <p:cNvSpPr txBox="1">
            <a:spLocks noChangeArrowheads="1"/>
          </p:cNvSpPr>
          <p:nvPr/>
        </p:nvSpPr>
        <p:spPr bwMode="auto">
          <a:xfrm>
            <a:off x="4419600" y="3933825"/>
            <a:ext cx="236220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400">
                <a:solidFill>
                  <a:schemeClr val="bg1"/>
                </a:solidFill>
                <a:latin typeface="Courier New" pitchFamily="-84" charset="0"/>
              </a:rPr>
              <a:t>ANDREA MANCINI</a:t>
            </a:r>
          </a:p>
          <a:p>
            <a:pPr>
              <a:spcBef>
                <a:spcPts val="600"/>
              </a:spcBef>
            </a:pPr>
            <a:r>
              <a:rPr lang="it-IT" sz="1100">
                <a:solidFill>
                  <a:schemeClr val="bg1"/>
                </a:solidFill>
                <a:latin typeface="Courier New" pitchFamily="-84" charset="0"/>
              </a:rPr>
              <a:t>Direttore del Dipartimento per i Censimenti e i registri amministrativi e statistici, Istat</a:t>
            </a:r>
          </a:p>
        </p:txBody>
      </p:sp>
      <p:pic>
        <p:nvPicPr>
          <p:cNvPr id="15367" name="Immagine 1" descr="logo_censimento_istat_payof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911850"/>
            <a:ext cx="28178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Rectangle 4"/>
          <p:cNvSpPr>
            <a:spLocks noChangeArrowheads="1"/>
          </p:cNvSpPr>
          <p:nvPr/>
        </p:nvSpPr>
        <p:spPr bwMode="auto">
          <a:xfrm>
            <a:off x="457200" y="622800"/>
            <a:ext cx="8288338" cy="5040312"/>
          </a:xfrm>
          <a:prstGeom prst="rect">
            <a:avLst/>
          </a:prstGeom>
          <a:solidFill>
            <a:srgbClr val="CA0A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it-IT" dirty="0"/>
          </a:p>
        </p:txBody>
      </p:sp>
      <p:sp>
        <p:nvSpPr>
          <p:cNvPr id="15369" name="Text Box 13"/>
          <p:cNvSpPr txBox="1">
            <a:spLocks noChangeArrowheads="1"/>
          </p:cNvSpPr>
          <p:nvPr/>
        </p:nvSpPr>
        <p:spPr bwMode="auto">
          <a:xfrm>
            <a:off x="4413600" y="2660400"/>
            <a:ext cx="3896816" cy="733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b="1" dirty="0" smtClean="0">
                <a:solidFill>
                  <a:schemeClr val="bg1"/>
                </a:solidFill>
              </a:rPr>
              <a:t>Processo di rilevazione</a:t>
            </a:r>
            <a:br>
              <a:rPr lang="it-IT" b="1" dirty="0" smtClean="0">
                <a:solidFill>
                  <a:schemeClr val="bg1"/>
                </a:solidFill>
              </a:rPr>
            </a:br>
            <a:r>
              <a:rPr lang="it-IT" b="1" dirty="0" smtClean="0">
                <a:solidFill>
                  <a:schemeClr val="bg1"/>
                </a:solidFill>
              </a:rPr>
              <a:t>e indagine di valutazione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15370" name="Text Box 15"/>
          <p:cNvSpPr txBox="1">
            <a:spLocks noChangeArrowheads="1"/>
          </p:cNvSpPr>
          <p:nvPr/>
        </p:nvSpPr>
        <p:spPr bwMode="auto">
          <a:xfrm>
            <a:off x="4413600" y="982800"/>
            <a:ext cx="3684984" cy="112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000" dirty="0">
                <a:solidFill>
                  <a:schemeClr val="bg1"/>
                </a:solidFill>
              </a:rPr>
              <a:t>9° Censimento dell’industria e dei servizi</a:t>
            </a:r>
          </a:p>
          <a:p>
            <a:r>
              <a:rPr lang="it-IT" sz="1000" dirty="0">
                <a:solidFill>
                  <a:schemeClr val="bg1"/>
                </a:solidFill>
              </a:rPr>
              <a:t>e Censimento delle Istituzioni non </a:t>
            </a:r>
            <a:r>
              <a:rPr lang="it-IT" sz="1000" dirty="0" smtClean="0">
                <a:solidFill>
                  <a:schemeClr val="bg1"/>
                </a:solidFill>
              </a:rPr>
              <a:t>profit</a:t>
            </a:r>
          </a:p>
          <a:p>
            <a:endParaRPr lang="it-IT" sz="1100" dirty="0">
              <a:solidFill>
                <a:schemeClr val="bg1"/>
              </a:solidFill>
            </a:endParaRPr>
          </a:p>
          <a:p>
            <a:r>
              <a:rPr lang="it-IT" sz="1400" dirty="0" smtClean="0">
                <a:solidFill>
                  <a:schemeClr val="bg1"/>
                </a:solidFill>
              </a:rPr>
              <a:t>Check-up delle Marche </a:t>
            </a:r>
          </a:p>
          <a:p>
            <a:r>
              <a:rPr lang="it-IT" sz="1400" dirty="0" smtClean="0">
                <a:solidFill>
                  <a:schemeClr val="bg1"/>
                </a:solidFill>
              </a:rPr>
              <a:t>alla luce dei dati censuari</a:t>
            </a:r>
          </a:p>
          <a:p>
            <a:endParaRPr lang="it-IT" sz="800" dirty="0" smtClean="0">
              <a:solidFill>
                <a:schemeClr val="bg1"/>
              </a:solidFill>
            </a:endParaRPr>
          </a:p>
        </p:txBody>
      </p:sp>
      <p:sp>
        <p:nvSpPr>
          <p:cNvPr id="15371" name="Text Box 16"/>
          <p:cNvSpPr txBox="1">
            <a:spLocks noChangeArrowheads="1"/>
          </p:cNvSpPr>
          <p:nvPr/>
        </p:nvSpPr>
        <p:spPr bwMode="auto">
          <a:xfrm>
            <a:off x="4413600" y="4366800"/>
            <a:ext cx="3608784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400" dirty="0" smtClean="0">
                <a:solidFill>
                  <a:schemeClr val="bg1"/>
                </a:solidFill>
              </a:rPr>
              <a:t>Giampietro </a:t>
            </a:r>
            <a:r>
              <a:rPr lang="it-IT" sz="1400" dirty="0" err="1" smtClean="0">
                <a:solidFill>
                  <a:schemeClr val="bg1"/>
                </a:solidFill>
              </a:rPr>
              <a:t>Perri</a:t>
            </a:r>
            <a:endParaRPr lang="it-IT" sz="1400" dirty="0" smtClean="0">
              <a:solidFill>
                <a:schemeClr val="bg1"/>
              </a:solidFill>
            </a:endParaRPr>
          </a:p>
          <a:p>
            <a:pPr lvl="0">
              <a:spcBef>
                <a:spcPts val="600"/>
              </a:spcBef>
            </a:pPr>
            <a:r>
              <a:rPr lang="it-IT" altLang="it-IT" sz="1100" dirty="0" smtClean="0">
                <a:solidFill>
                  <a:srgbClr val="FFFFFF"/>
                </a:solidFill>
                <a:latin typeface="Courier New" pitchFamily="49" charset="0"/>
                <a:ea typeface="ＭＳ Ｐゴシック" pitchFamily="34" charset="-128"/>
              </a:rPr>
              <a:t>Ufficio </a:t>
            </a:r>
            <a:r>
              <a:rPr lang="it-IT" altLang="it-IT" sz="1100" dirty="0">
                <a:solidFill>
                  <a:srgbClr val="FFFFFF"/>
                </a:solidFill>
                <a:latin typeface="Courier New" pitchFamily="49" charset="0"/>
                <a:ea typeface="ＭＳ Ｐゴシック" pitchFamily="34" charset="-128"/>
              </a:rPr>
              <a:t>territoriale</a:t>
            </a:r>
            <a:br>
              <a:rPr lang="it-IT" altLang="it-IT" sz="1100" dirty="0">
                <a:solidFill>
                  <a:srgbClr val="FFFFFF"/>
                </a:solidFill>
                <a:latin typeface="Courier New" pitchFamily="49" charset="0"/>
                <a:ea typeface="ＭＳ Ｐゴシック" pitchFamily="34" charset="-128"/>
              </a:rPr>
            </a:br>
            <a:r>
              <a:rPr lang="it-IT" altLang="it-IT" sz="1100" dirty="0">
                <a:solidFill>
                  <a:srgbClr val="FFFFFF"/>
                </a:solidFill>
                <a:latin typeface="Courier New" pitchFamily="49" charset="0"/>
                <a:ea typeface="ＭＳ Ｐゴシック" pitchFamily="34" charset="-128"/>
              </a:rPr>
              <a:t>per l’Emilia-Romagna e le Marche</a:t>
            </a:r>
          </a:p>
          <a:p>
            <a:pPr lvl="0">
              <a:spcBef>
                <a:spcPts val="600"/>
              </a:spcBef>
            </a:pPr>
            <a:r>
              <a:rPr lang="it-IT" altLang="it-IT" sz="1200" dirty="0">
                <a:solidFill>
                  <a:srgbClr val="FFFFFF"/>
                </a:solidFill>
                <a:latin typeface="Courier New" pitchFamily="49" charset="0"/>
                <a:ea typeface="ＭＳ Ｐゴシック" pitchFamily="34" charset="-128"/>
              </a:rPr>
              <a:t>Istat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9527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Ancona, 19 giugno 2014</a:t>
            </a:r>
          </a:p>
        </p:txBody>
      </p:sp>
    </p:spTree>
    <p:extLst>
      <p:ext uri="{BB962C8B-B14F-4D97-AF65-F5344CB8AC3E}">
        <p14:creationId xmlns:p14="http://schemas.microsoft.com/office/powerpoint/2010/main" val="8162150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188913"/>
            <a:ext cx="6621462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L’indagine di valutazione </a:t>
            </a:r>
            <a:r>
              <a:rPr lang="it-IT" sz="2200" b="1" dirty="0" err="1" smtClean="0">
                <a:solidFill>
                  <a:srgbClr val="CC0000"/>
                </a:solidFill>
                <a:latin typeface="+mj-lt"/>
                <a:ea typeface="ＭＳ Ｐゴシック" charset="0"/>
              </a:rPr>
              <a:t>IValCIS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3008"/>
            <a:ext cx="8296275" cy="3240088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 smtClean="0">
                <a:solidFill>
                  <a:schemeClr val="bg2"/>
                </a:solidFill>
              </a:rPr>
              <a:t>Periodo di rilevazione</a:t>
            </a:r>
            <a:r>
              <a:rPr lang="it-IT" sz="1800" dirty="0" smtClean="0">
                <a:solidFill>
                  <a:schemeClr val="bg2"/>
                </a:solidFill>
              </a:rPr>
              <a:t>: dal 5 al 21 febbraio 2014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 smtClean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 smtClean="0">
                <a:solidFill>
                  <a:schemeClr val="bg2"/>
                </a:solidFill>
              </a:rPr>
              <a:t>Rete di rilevazione</a:t>
            </a:r>
            <a:r>
              <a:rPr lang="it-IT" sz="1800" dirty="0" smtClean="0">
                <a:solidFill>
                  <a:schemeClr val="bg2"/>
                </a:solidFill>
              </a:rPr>
              <a:t>: sedi territoriali Istat [d’intesa con Unioncamere Nazionale]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 smtClean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 smtClean="0">
                <a:solidFill>
                  <a:schemeClr val="bg2"/>
                </a:solidFill>
              </a:rPr>
              <a:t>Unità di rilevazione</a:t>
            </a:r>
            <a:r>
              <a:rPr lang="it-IT" sz="1800" dirty="0" smtClean="0">
                <a:solidFill>
                  <a:schemeClr val="bg2"/>
                </a:solidFill>
              </a:rPr>
              <a:t>: i 103 UPC costituiti sul territorio di rilevazione</a:t>
            </a:r>
            <a:endParaRPr lang="it-IT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/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>
                <a:solidFill>
                  <a:schemeClr val="bg2"/>
                </a:solidFill>
              </a:rPr>
              <a:t>Metodologia</a:t>
            </a:r>
            <a:r>
              <a:rPr lang="it-IT" sz="1800" dirty="0">
                <a:solidFill>
                  <a:schemeClr val="bg2"/>
                </a:solidFill>
              </a:rPr>
              <a:t>: somministrazione con modalità CAWI tramite il software open source </a:t>
            </a:r>
            <a:r>
              <a:rPr lang="it-IT" sz="1800" dirty="0" err="1">
                <a:solidFill>
                  <a:schemeClr val="bg2"/>
                </a:solidFill>
              </a:rPr>
              <a:t>LimeSurvey</a:t>
            </a:r>
            <a:r>
              <a:rPr lang="it-IT" sz="1800" dirty="0">
                <a:solidFill>
                  <a:schemeClr val="bg2"/>
                </a:solidFill>
              </a:rPr>
              <a:t> </a:t>
            </a:r>
            <a:r>
              <a:rPr lang="it-IT" sz="1800" dirty="0" smtClean="0">
                <a:solidFill>
                  <a:schemeClr val="bg2"/>
                </a:solidFill>
              </a:rPr>
              <a:t>ai 103 UPC </a:t>
            </a:r>
            <a:r>
              <a:rPr lang="it-IT" sz="1800" dirty="0">
                <a:solidFill>
                  <a:schemeClr val="bg2"/>
                </a:solidFill>
              </a:rPr>
              <a:t>delle regioni e delle province autonome di un questionario di autovalutazione articolato in nove sezioni;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>
                <a:solidFill>
                  <a:schemeClr val="bg2"/>
                </a:solidFill>
              </a:rPr>
              <a:t>Tasso di </a:t>
            </a:r>
            <a:r>
              <a:rPr lang="it-IT" sz="1800" b="1" dirty="0" smtClean="0">
                <a:solidFill>
                  <a:schemeClr val="bg2"/>
                </a:solidFill>
              </a:rPr>
              <a:t>risposta</a:t>
            </a:r>
            <a:r>
              <a:rPr lang="it-IT" sz="1800" dirty="0" smtClean="0">
                <a:solidFill>
                  <a:schemeClr val="bg2"/>
                </a:solidFill>
              </a:rPr>
              <a:t>: </a:t>
            </a:r>
            <a:r>
              <a:rPr lang="it-IT" sz="1800" dirty="0">
                <a:solidFill>
                  <a:schemeClr val="bg2"/>
                </a:solidFill>
              </a:rPr>
              <a:t>100 per cento!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4101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9527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Ancona, 19 giugno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>
                <a:solidFill>
                  <a:srgbClr val="CC0000"/>
                </a:solidFill>
                <a:latin typeface="+mj-lt"/>
                <a:ea typeface="ＭＳ Ｐゴシック" charset="0"/>
              </a:rPr>
              <a:t>Oggetto dell’indagine di valutazione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>
                <a:solidFill>
                  <a:schemeClr val="bg2"/>
                </a:solidFill>
              </a:rPr>
              <a:t>Giudizio degli UPC su specifici aspetti della rilevazione censuaria: 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>
              <a:solidFill>
                <a:schemeClr val="bg2"/>
              </a:solidFill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>
                <a:solidFill>
                  <a:schemeClr val="bg2"/>
                </a:solidFill>
              </a:rPr>
              <a:t>a) grado di soddisfazione sullo svolgimento delle operazioni censuarie;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>
                <a:solidFill>
                  <a:schemeClr val="bg2"/>
                </a:solidFill>
              </a:rPr>
              <a:t>b) aspetti organizzativi; 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>
                <a:solidFill>
                  <a:schemeClr val="bg2"/>
                </a:solidFill>
              </a:rPr>
              <a:t>c) formazione e assistenza tecnica ricevuta; 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>
                <a:solidFill>
                  <a:schemeClr val="bg2"/>
                </a:solidFill>
              </a:rPr>
              <a:t>d) innovazioni nelle operazioni censuarie; 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>
                <a:solidFill>
                  <a:schemeClr val="bg2"/>
                </a:solidFill>
              </a:rPr>
              <a:t>e) chiarezza dei questionari di rilevazione; 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>
                <a:solidFill>
                  <a:schemeClr val="bg2"/>
                </a:solidFill>
              </a:rPr>
              <a:t>f) chiarezza ed efficacia dei materiali e strumenti di supporto alla rilevazione; 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>
                <a:solidFill>
                  <a:schemeClr val="bg2"/>
                </a:solidFill>
              </a:rPr>
              <a:t>g) adeguatezza di SGR; 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>
                <a:solidFill>
                  <a:schemeClr val="bg2"/>
                </a:solidFill>
              </a:rPr>
              <a:t>h) motivazioni dei tassi di restituzione per canale; 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>
                <a:solidFill>
                  <a:schemeClr val="bg2"/>
                </a:solidFill>
              </a:rPr>
              <a:t>i) principali punti di forza e di debolezza e considerazioni prospettiche.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5124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5125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9527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Ancona, 19 giugno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8147050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La mappa degli UPC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>
                <a:latin typeface="Arial" charset="0"/>
              </a:rPr>
              <a:t>Distribuzione in </a:t>
            </a:r>
            <a:r>
              <a:rPr lang="it-IT" sz="1600" b="1" dirty="0" err="1">
                <a:latin typeface="Arial" charset="0"/>
              </a:rPr>
              <a:t>terzili</a:t>
            </a:r>
            <a:r>
              <a:rPr lang="it-IT" sz="1600" b="1" dirty="0">
                <a:latin typeface="Arial" charset="0"/>
              </a:rPr>
              <a:t> per carico di unità medie per UPC (imprese e non profit) 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>
                <a:latin typeface="Arial" charset="0"/>
              </a:rPr>
              <a:t>CIS 2011</a:t>
            </a:r>
            <a:endParaRPr lang="it-IT" sz="1600" dirty="0">
              <a:latin typeface="Arial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614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Immagin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125538"/>
            <a:ext cx="5505450" cy="457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6516688" y="2133600"/>
            <a:ext cx="1655762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it-IT" sz="1600" dirty="0" smtClean="0"/>
              <a:t>Le Marche appartengono </a:t>
            </a:r>
            <a:r>
              <a:rPr lang="it-IT" sz="1600" dirty="0"/>
              <a:t>al secondo </a:t>
            </a:r>
            <a:r>
              <a:rPr lang="it-IT" sz="1600" dirty="0" err="1"/>
              <a:t>terzile</a:t>
            </a:r>
            <a:endParaRPr lang="it-IT" sz="1600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9527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Ancona, 19 giugno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184121"/>
            <a:ext cx="5328592" cy="4628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151409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Principali risultati</a:t>
            </a:r>
          </a:p>
          <a:p>
            <a:pPr marL="266700" indent="-266700" algn="just" eaLnBrk="1" hangingPunct="1">
              <a:tabLst>
                <a:tab pos="266700" algn="l"/>
              </a:tabLst>
              <a:defRPr/>
            </a:pPr>
            <a:r>
              <a:rPr lang="it-IT" sz="1600" b="1" dirty="0"/>
              <a:t>Grado di soddisfazione degli UPC per la rilevazione censuaria sulle imprese e sulle</a:t>
            </a:r>
          </a:p>
          <a:p>
            <a:pPr marL="266700" indent="-266700" algn="just" eaLnBrk="1" hangingPunct="1">
              <a:tabLst>
                <a:tab pos="266700" algn="l"/>
              </a:tabLst>
              <a:defRPr/>
            </a:pPr>
            <a:r>
              <a:rPr lang="it-IT" sz="1600" b="1" dirty="0"/>
              <a:t>istituzioni non </a:t>
            </a:r>
            <a:r>
              <a:rPr lang="it-IT" sz="1600" b="1" dirty="0" smtClean="0"/>
              <a:t>profit </a:t>
            </a:r>
            <a:r>
              <a:rPr lang="it-IT" sz="1600" i="1" dirty="0" smtClean="0"/>
              <a:t>(valori </a:t>
            </a:r>
            <a:r>
              <a:rPr lang="it-IT" sz="1600" i="1" dirty="0"/>
              <a:t>medi nella scala </a:t>
            </a:r>
            <a:r>
              <a:rPr lang="it-IT" sz="1800" i="1" dirty="0"/>
              <a:t>da 1 = </a:t>
            </a:r>
            <a:r>
              <a:rPr lang="it-IT" sz="1600" i="1" dirty="0"/>
              <a:t>minimo a 6 = massimo)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717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7173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asellaDiTesto 1"/>
          <p:cNvSpPr txBox="1"/>
          <p:nvPr/>
        </p:nvSpPr>
        <p:spPr>
          <a:xfrm>
            <a:off x="5868145" y="1484784"/>
            <a:ext cx="30963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it-IT" dirty="0" smtClean="0"/>
              <a:t>valutazione elevata</a:t>
            </a:r>
          </a:p>
          <a:p>
            <a:pPr marL="342900" indent="-342900">
              <a:buFont typeface="Wingdings" pitchFamily="2" charset="2"/>
              <a:buChar char="ü"/>
            </a:pPr>
            <a:endParaRPr lang="it-IT" dirty="0"/>
          </a:p>
          <a:p>
            <a:pPr marL="342900" indent="-342900">
              <a:buFont typeface="Wingdings" pitchFamily="2" charset="2"/>
              <a:buChar char="ü"/>
            </a:pPr>
            <a:r>
              <a:rPr lang="it-IT" dirty="0" smtClean="0"/>
              <a:t>differenza fra imprese e non profit </a:t>
            </a:r>
            <a:endParaRPr lang="it-IT" dirty="0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9527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Ancona, 19 giugno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Aspetti organizzativi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algn="just" eaLnBrk="1" hangingPunct="1">
              <a:tabLst>
                <a:tab pos="266700" algn="l"/>
              </a:tabLst>
              <a:defRPr/>
            </a:pPr>
            <a:r>
              <a:rPr lang="it-IT" sz="1600" b="1" dirty="0" smtClean="0"/>
              <a:t>Organizzazione generale</a:t>
            </a:r>
          </a:p>
          <a:p>
            <a:pPr marL="266700" indent="-266700" algn="just" eaLnBrk="1" hangingPunct="1">
              <a:tabLst>
                <a:tab pos="266700" algn="l"/>
              </a:tabLst>
              <a:defRPr/>
            </a:pPr>
            <a:r>
              <a:rPr lang="it-IT" sz="1600" i="1" dirty="0" smtClean="0"/>
              <a:t>(valori </a:t>
            </a:r>
            <a:r>
              <a:rPr lang="it-IT" sz="1600" i="1" dirty="0"/>
              <a:t>medi nella scala </a:t>
            </a:r>
            <a:r>
              <a:rPr lang="it-IT" sz="1800" i="1" dirty="0"/>
              <a:t>da 1 = </a:t>
            </a:r>
            <a:r>
              <a:rPr lang="it-IT" sz="1600" i="1" dirty="0"/>
              <a:t>minimo a 6 = massimo)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717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7173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sellaDiTesto 11"/>
          <p:cNvSpPr txBox="1"/>
          <p:nvPr/>
        </p:nvSpPr>
        <p:spPr>
          <a:xfrm>
            <a:off x="6551712" y="1484784"/>
            <a:ext cx="25922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it-IT" dirty="0" smtClean="0"/>
              <a:t> valori in linea con la media nazionale</a:t>
            </a:r>
          </a:p>
          <a:p>
            <a:endParaRPr lang="it-IT" dirty="0" smtClean="0"/>
          </a:p>
          <a:p>
            <a:pPr>
              <a:buFont typeface="Wingdings" pitchFamily="2" charset="2"/>
              <a:buChar char="ü"/>
            </a:pPr>
            <a:r>
              <a:rPr lang="it-IT" dirty="0" smtClean="0"/>
              <a:t> qualche differenza su adeguatezza numerica</a:t>
            </a:r>
          </a:p>
          <a:p>
            <a:r>
              <a:rPr lang="it-IT" dirty="0" smtClean="0"/>
              <a:t>personale UPC</a:t>
            </a:r>
            <a:endParaRPr lang="it-IT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3825" y="1052736"/>
            <a:ext cx="8520947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e 1"/>
          <p:cNvSpPr/>
          <p:nvPr/>
        </p:nvSpPr>
        <p:spPr bwMode="auto">
          <a:xfrm>
            <a:off x="3851920" y="1628800"/>
            <a:ext cx="1985512" cy="1116211"/>
          </a:xfrm>
          <a:prstGeom prst="ellips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Ovale 13"/>
          <p:cNvSpPr/>
          <p:nvPr/>
        </p:nvSpPr>
        <p:spPr bwMode="auto">
          <a:xfrm>
            <a:off x="4458696" y="2780928"/>
            <a:ext cx="1985512" cy="111621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Ovale 15"/>
          <p:cNvSpPr/>
          <p:nvPr/>
        </p:nvSpPr>
        <p:spPr bwMode="auto">
          <a:xfrm>
            <a:off x="4355976" y="3968973"/>
            <a:ext cx="1985512" cy="111621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9527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Ancona, 19 giugno 2014</a:t>
            </a:r>
          </a:p>
        </p:txBody>
      </p:sp>
    </p:spTree>
    <p:extLst>
      <p:ext uri="{BB962C8B-B14F-4D97-AF65-F5344CB8AC3E}">
        <p14:creationId xmlns:p14="http://schemas.microsoft.com/office/powerpoint/2010/main" val="30531057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 animBg="1"/>
      <p:bldP spid="14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Aspetti operativi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algn="just" eaLnBrk="1" hangingPunct="1">
              <a:tabLst>
                <a:tab pos="266700" algn="l"/>
              </a:tabLst>
              <a:defRPr/>
            </a:pPr>
            <a:r>
              <a:rPr lang="it-IT" sz="1600" b="1" dirty="0" smtClean="0"/>
              <a:t>Formazione ricevuta </a:t>
            </a:r>
            <a:r>
              <a:rPr lang="it-IT" sz="1600" i="1" dirty="0" smtClean="0"/>
              <a:t>(valori </a:t>
            </a:r>
            <a:r>
              <a:rPr lang="it-IT" sz="1600" i="1" dirty="0"/>
              <a:t>medi nella scala </a:t>
            </a:r>
            <a:r>
              <a:rPr lang="it-IT" sz="1800" i="1" dirty="0"/>
              <a:t>da 1 = </a:t>
            </a:r>
            <a:r>
              <a:rPr lang="it-IT" sz="1600" i="1" dirty="0"/>
              <a:t>minimo a 6 = massimo)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539552" y="1268760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717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7173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sellaDiTesto 11"/>
          <p:cNvSpPr txBox="1"/>
          <p:nvPr/>
        </p:nvSpPr>
        <p:spPr>
          <a:xfrm>
            <a:off x="6300192" y="1484784"/>
            <a:ext cx="25922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it-IT" dirty="0" smtClean="0"/>
              <a:t>livello di gradimento elevato</a:t>
            </a:r>
          </a:p>
          <a:p>
            <a:pPr>
              <a:buFont typeface="Wingdings" pitchFamily="2" charset="2"/>
              <a:buChar char="ü"/>
            </a:pPr>
            <a:endParaRPr lang="it-IT" dirty="0" smtClean="0"/>
          </a:p>
          <a:p>
            <a:pPr>
              <a:buFont typeface="Wingdings" pitchFamily="2" charset="2"/>
              <a:buChar char="ü"/>
            </a:pPr>
            <a:r>
              <a:rPr lang="it-IT" dirty="0" smtClean="0"/>
              <a:t> valori superiori alla media nazionale</a:t>
            </a:r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553" y="980728"/>
            <a:ext cx="8218537" cy="4931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9527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Ancona, 19 giugno 2014</a:t>
            </a:r>
          </a:p>
        </p:txBody>
      </p:sp>
    </p:spTree>
    <p:extLst>
      <p:ext uri="{BB962C8B-B14F-4D97-AF65-F5344CB8AC3E}">
        <p14:creationId xmlns:p14="http://schemas.microsoft.com/office/powerpoint/2010/main" val="14700364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Aspetti operativi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algn="just" eaLnBrk="1" hangingPunct="1">
              <a:tabLst>
                <a:tab pos="266700" algn="l"/>
              </a:tabLst>
              <a:defRPr/>
            </a:pPr>
            <a:r>
              <a:rPr lang="it-IT" sz="1600" b="1" dirty="0" smtClean="0"/>
              <a:t>Assistenza ricevuta </a:t>
            </a:r>
            <a:r>
              <a:rPr lang="it-IT" sz="1600" i="1" dirty="0" smtClean="0"/>
              <a:t>(valori </a:t>
            </a:r>
            <a:r>
              <a:rPr lang="it-IT" sz="1600" i="1" dirty="0"/>
              <a:t>medi nella scala </a:t>
            </a:r>
            <a:r>
              <a:rPr lang="it-IT" sz="1800" i="1" dirty="0"/>
              <a:t>da 1 = </a:t>
            </a:r>
            <a:r>
              <a:rPr lang="it-IT" sz="1600" i="1" dirty="0"/>
              <a:t>minimo a 6 = massimo)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717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7173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sellaDiTesto 11"/>
          <p:cNvSpPr txBox="1"/>
          <p:nvPr/>
        </p:nvSpPr>
        <p:spPr>
          <a:xfrm>
            <a:off x="1043608" y="4797152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it-IT" dirty="0" smtClean="0"/>
              <a:t>giudizio positivo</a:t>
            </a:r>
          </a:p>
          <a:p>
            <a:endParaRPr lang="it-IT" sz="1200" dirty="0" smtClean="0"/>
          </a:p>
          <a:p>
            <a:pPr>
              <a:buFont typeface="Wingdings" pitchFamily="2" charset="2"/>
              <a:buChar char="ü"/>
            </a:pPr>
            <a:r>
              <a:rPr lang="it-IT" dirty="0" smtClean="0"/>
              <a:t> nelle Marche valori più elevati della media </a:t>
            </a:r>
            <a:endParaRPr lang="it-IT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2" y="836712"/>
            <a:ext cx="4577449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745" y="836712"/>
            <a:ext cx="4510727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9527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Ancona, 19 giugno 2014</a:t>
            </a:r>
          </a:p>
        </p:txBody>
      </p:sp>
    </p:spTree>
    <p:extLst>
      <p:ext uri="{BB962C8B-B14F-4D97-AF65-F5344CB8AC3E}">
        <p14:creationId xmlns:p14="http://schemas.microsoft.com/office/powerpoint/2010/main" val="21191811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504" y="1045124"/>
            <a:ext cx="7308722" cy="5048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Aspetti operativi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>
                <a:latin typeface="Arial" charset="0"/>
              </a:rPr>
              <a:t>Grado </a:t>
            </a:r>
            <a:r>
              <a:rPr lang="it-IT" sz="1600" b="1" dirty="0" smtClean="0"/>
              <a:t>d’influenza </a:t>
            </a:r>
            <a:r>
              <a:rPr lang="it-IT" sz="1600" b="1" dirty="0"/>
              <a:t>delle principali innovazioni sulla riuscita delle operazioni censuarie </a:t>
            </a:r>
            <a:endParaRPr lang="it-IT" sz="1600" b="1" dirty="0">
              <a:latin typeface="Arial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i="1" dirty="0">
                <a:latin typeface="Arial" charset="0"/>
              </a:rPr>
              <a:t>(valori medi nella scala da 1 = minimo a 6 = massimo)</a:t>
            </a:r>
            <a:endParaRPr lang="it-IT" sz="1600" b="1" dirty="0">
              <a:latin typeface="Arial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14340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14341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/>
          <p:nvPr/>
        </p:nvSpPr>
        <p:spPr>
          <a:xfrm>
            <a:off x="6300192" y="1484784"/>
            <a:ext cx="25922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it-IT" dirty="0" smtClean="0"/>
              <a:t> valutazioni positive per tutte le innovazioni</a:t>
            </a:r>
          </a:p>
          <a:p>
            <a:pPr>
              <a:buFont typeface="Wingdings" pitchFamily="2" charset="2"/>
              <a:buChar char="ü"/>
            </a:pPr>
            <a:endParaRPr lang="it-IT" dirty="0" smtClean="0"/>
          </a:p>
          <a:p>
            <a:pPr>
              <a:buFont typeface="Wingdings" pitchFamily="2" charset="2"/>
              <a:buChar char="ü"/>
            </a:pPr>
            <a:r>
              <a:rPr lang="it-IT" dirty="0"/>
              <a:t> migliori di quelle nazionali</a:t>
            </a:r>
          </a:p>
          <a:p>
            <a:pPr>
              <a:buFont typeface="Wingdings" pitchFamily="2" charset="2"/>
              <a:buChar char="ü"/>
            </a:pPr>
            <a:endParaRPr lang="it-IT" dirty="0" smtClean="0"/>
          </a:p>
          <a:p>
            <a:pPr>
              <a:buFont typeface="Wingdings" pitchFamily="2" charset="2"/>
              <a:buChar char="ü"/>
            </a:pPr>
            <a:r>
              <a:rPr lang="it-IT" dirty="0" smtClean="0"/>
              <a:t> emergono SGR, liste </a:t>
            </a:r>
            <a:r>
              <a:rPr lang="it-IT" dirty="0" err="1" smtClean="0"/>
              <a:t>precensurie</a:t>
            </a:r>
            <a:r>
              <a:rPr lang="it-IT" dirty="0" smtClean="0"/>
              <a:t> e </a:t>
            </a:r>
            <a:r>
              <a:rPr lang="it-IT" dirty="0" err="1" smtClean="0"/>
              <a:t>multicanalità</a:t>
            </a:r>
            <a:r>
              <a:rPr lang="it-IT" dirty="0" smtClean="0"/>
              <a:t> </a:t>
            </a:r>
          </a:p>
          <a:p>
            <a:pPr>
              <a:buFont typeface="Wingdings" pitchFamily="2" charset="2"/>
              <a:buChar char="ü"/>
            </a:pPr>
            <a:endParaRPr lang="it-IT" dirty="0" smtClean="0"/>
          </a:p>
        </p:txBody>
      </p:sp>
      <p:sp>
        <p:nvSpPr>
          <p:cNvPr id="12" name="Ovale 11"/>
          <p:cNvSpPr/>
          <p:nvPr/>
        </p:nvSpPr>
        <p:spPr bwMode="auto">
          <a:xfrm>
            <a:off x="323528" y="2204864"/>
            <a:ext cx="1584176" cy="936104"/>
          </a:xfrm>
          <a:prstGeom prst="ellips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Ovale 12"/>
          <p:cNvSpPr/>
          <p:nvPr/>
        </p:nvSpPr>
        <p:spPr bwMode="auto">
          <a:xfrm>
            <a:off x="3779912" y="2276872"/>
            <a:ext cx="1584176" cy="936104"/>
          </a:xfrm>
          <a:prstGeom prst="ellips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Ovale 13"/>
          <p:cNvSpPr/>
          <p:nvPr/>
        </p:nvSpPr>
        <p:spPr bwMode="auto">
          <a:xfrm>
            <a:off x="2123728" y="4581128"/>
            <a:ext cx="1584176" cy="936104"/>
          </a:xfrm>
          <a:prstGeom prst="ellips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9527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Ancona, 19 giugno 2014</a:t>
            </a:r>
          </a:p>
        </p:txBody>
      </p:sp>
    </p:spTree>
    <p:extLst>
      <p:ext uri="{BB962C8B-B14F-4D97-AF65-F5344CB8AC3E}">
        <p14:creationId xmlns:p14="http://schemas.microsoft.com/office/powerpoint/2010/main" val="8406323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  <p:bldP spid="13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Strumenti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>
                <a:latin typeface="Arial" charset="0"/>
              </a:rPr>
              <a:t>Grado di adeguatezza di SGR come supporto alla rilevazione censuaria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i="1" dirty="0">
                <a:latin typeface="Arial" charset="0"/>
              </a:rPr>
              <a:t>(valori medi nella scala da 1 = minimo a 6 = massimo)</a:t>
            </a:r>
            <a:endParaRPr lang="it-IT" sz="1600" b="1" dirty="0">
              <a:latin typeface="Arial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15364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15365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/>
          <p:nvPr/>
        </p:nvSpPr>
        <p:spPr>
          <a:xfrm>
            <a:off x="6300192" y="1484784"/>
            <a:ext cx="25922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it-IT" dirty="0" smtClean="0"/>
              <a:t> valutazione elevata</a:t>
            </a:r>
          </a:p>
          <a:p>
            <a:pPr>
              <a:buFont typeface="Wingdings" pitchFamily="2" charset="2"/>
              <a:buChar char="ü"/>
            </a:pPr>
            <a:endParaRPr lang="it-IT" dirty="0" smtClean="0"/>
          </a:p>
          <a:p>
            <a:pPr>
              <a:buFont typeface="Wingdings" pitchFamily="2" charset="2"/>
              <a:buChar char="ü"/>
            </a:pPr>
            <a:r>
              <a:rPr lang="it-IT" dirty="0" smtClean="0"/>
              <a:t> gradimento superiore a quello nazionale</a:t>
            </a:r>
          </a:p>
          <a:p>
            <a:endParaRPr lang="it-IT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963294"/>
            <a:ext cx="8361362" cy="5016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9527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Ancona, 19 giugno 2014</a:t>
            </a:r>
          </a:p>
        </p:txBody>
      </p:sp>
    </p:spTree>
    <p:extLst>
      <p:ext uri="{BB962C8B-B14F-4D97-AF65-F5344CB8AC3E}">
        <p14:creationId xmlns:p14="http://schemas.microsoft.com/office/powerpoint/2010/main" val="19987504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1095870"/>
            <a:ext cx="8129096" cy="4884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Un quadro di sintesi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 smtClean="0">
                <a:latin typeface="Arial" charset="0"/>
              </a:rPr>
              <a:t>Valutazioni sintetiche</a:t>
            </a:r>
            <a:endParaRPr lang="it-IT" sz="1600" b="1" dirty="0">
              <a:latin typeface="Arial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i="1" dirty="0">
                <a:latin typeface="Arial" charset="0"/>
              </a:rPr>
              <a:t>(valori medi nella scala da 1 = minimo a 6 = massimo)</a:t>
            </a:r>
            <a:endParaRPr lang="it-IT" sz="1600" b="1" dirty="0">
              <a:latin typeface="Arial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15364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15365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/>
          <p:nvPr/>
        </p:nvSpPr>
        <p:spPr>
          <a:xfrm>
            <a:off x="6300192" y="1484784"/>
            <a:ext cx="25922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it-IT" dirty="0" smtClean="0"/>
              <a:t> Valutazione migliore: formazione</a:t>
            </a:r>
          </a:p>
          <a:p>
            <a:pPr>
              <a:buFont typeface="Wingdings" pitchFamily="2" charset="2"/>
              <a:buChar char="ü"/>
            </a:pPr>
            <a:endParaRPr lang="it-IT" dirty="0" smtClean="0"/>
          </a:p>
          <a:p>
            <a:pPr>
              <a:buFont typeface="Wingdings" pitchFamily="2" charset="2"/>
              <a:buChar char="ü"/>
            </a:pPr>
            <a:r>
              <a:rPr lang="it-IT" dirty="0" smtClean="0"/>
              <a:t> Su formazione ed innovazioni giudizi migliori di quelli medi nazionali</a:t>
            </a:r>
          </a:p>
          <a:p>
            <a:endParaRPr lang="it-IT" dirty="0" smtClean="0"/>
          </a:p>
        </p:txBody>
      </p:sp>
      <p:sp>
        <p:nvSpPr>
          <p:cNvPr id="12" name="Ovale 11"/>
          <p:cNvSpPr/>
          <p:nvPr/>
        </p:nvSpPr>
        <p:spPr bwMode="auto">
          <a:xfrm>
            <a:off x="467544" y="3068960"/>
            <a:ext cx="1152128" cy="648072"/>
          </a:xfrm>
          <a:prstGeom prst="ellips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9527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Ancona, 19 giugno 2014</a:t>
            </a:r>
          </a:p>
        </p:txBody>
      </p:sp>
    </p:spTree>
    <p:extLst>
      <p:ext uri="{BB962C8B-B14F-4D97-AF65-F5344CB8AC3E}">
        <p14:creationId xmlns:p14="http://schemas.microsoft.com/office/powerpoint/2010/main" val="14299927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323850" y="333375"/>
            <a:ext cx="675481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Introduzione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323850" y="1196975"/>
            <a:ext cx="8280400" cy="129540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en-US" sz="1800" dirty="0">
                <a:solidFill>
                  <a:schemeClr val="bg2"/>
                </a:solidFill>
              </a:rPr>
              <a:t>Il </a:t>
            </a:r>
            <a:r>
              <a:rPr lang="en-US" sz="1800" dirty="0" err="1">
                <a:solidFill>
                  <a:schemeClr val="bg2"/>
                </a:solidFill>
              </a:rPr>
              <a:t>Censimento</a:t>
            </a:r>
            <a:r>
              <a:rPr lang="en-US" sz="1800" dirty="0">
                <a:solidFill>
                  <a:schemeClr val="bg2"/>
                </a:solidFill>
              </a:rPr>
              <a:t> </a:t>
            </a:r>
            <a:r>
              <a:rPr lang="en-US" sz="1800" dirty="0" err="1">
                <a:solidFill>
                  <a:schemeClr val="bg2"/>
                </a:solidFill>
              </a:rPr>
              <a:t>dell’industria</a:t>
            </a:r>
            <a:r>
              <a:rPr lang="en-US" sz="1800" dirty="0">
                <a:solidFill>
                  <a:schemeClr val="bg2"/>
                </a:solidFill>
              </a:rPr>
              <a:t> e </a:t>
            </a:r>
            <a:r>
              <a:rPr lang="en-US" sz="1800" dirty="0" err="1">
                <a:solidFill>
                  <a:schemeClr val="bg2"/>
                </a:solidFill>
              </a:rPr>
              <a:t>dei</a:t>
            </a:r>
            <a:r>
              <a:rPr lang="en-US" sz="1800" dirty="0">
                <a:solidFill>
                  <a:schemeClr val="bg2"/>
                </a:solidFill>
              </a:rPr>
              <a:t> </a:t>
            </a:r>
            <a:r>
              <a:rPr lang="en-US" sz="1800" dirty="0" err="1">
                <a:solidFill>
                  <a:schemeClr val="bg2"/>
                </a:solidFill>
              </a:rPr>
              <a:t>servizi</a:t>
            </a:r>
            <a:r>
              <a:rPr lang="en-US" sz="1800" dirty="0">
                <a:solidFill>
                  <a:schemeClr val="bg2"/>
                </a:solidFill>
              </a:rPr>
              <a:t> 2011 è </a:t>
            </a:r>
            <a:r>
              <a:rPr lang="en-US" sz="1800" dirty="0" err="1">
                <a:solidFill>
                  <a:schemeClr val="bg2"/>
                </a:solidFill>
              </a:rPr>
              <a:t>stato</a:t>
            </a:r>
            <a:r>
              <a:rPr lang="en-US" sz="1800" dirty="0">
                <a:solidFill>
                  <a:schemeClr val="bg2"/>
                </a:solidFill>
              </a:rPr>
              <a:t> </a:t>
            </a:r>
            <a:r>
              <a:rPr lang="en-US" sz="1800" dirty="0" err="1">
                <a:solidFill>
                  <a:schemeClr val="bg2"/>
                </a:solidFill>
              </a:rPr>
              <a:t>caratterizzato</a:t>
            </a:r>
            <a:r>
              <a:rPr lang="en-US" sz="1800" dirty="0">
                <a:solidFill>
                  <a:schemeClr val="bg2"/>
                </a:solidFill>
              </a:rPr>
              <a:t> da </a:t>
            </a:r>
            <a:r>
              <a:rPr lang="en-US" sz="1800" dirty="0" err="1">
                <a:solidFill>
                  <a:schemeClr val="bg2"/>
                </a:solidFill>
              </a:rPr>
              <a:t>numerose</a:t>
            </a:r>
            <a:r>
              <a:rPr lang="en-US" sz="1800" dirty="0">
                <a:solidFill>
                  <a:schemeClr val="bg2"/>
                </a:solidFill>
              </a:rPr>
              <a:t>  </a:t>
            </a:r>
            <a:r>
              <a:rPr lang="en-US" sz="1800" b="1" dirty="0" err="1">
                <a:solidFill>
                  <a:schemeClr val="bg2"/>
                </a:solidFill>
              </a:rPr>
              <a:t>innovazioni</a:t>
            </a:r>
            <a:r>
              <a:rPr lang="en-US" sz="1800" dirty="0">
                <a:solidFill>
                  <a:schemeClr val="bg2"/>
                </a:solidFill>
              </a:rPr>
              <a:t> di </a:t>
            </a:r>
            <a:r>
              <a:rPr lang="en-US" sz="1800" b="1" dirty="0" err="1">
                <a:solidFill>
                  <a:schemeClr val="bg2"/>
                </a:solidFill>
              </a:rPr>
              <a:t>metodo</a:t>
            </a:r>
            <a:r>
              <a:rPr lang="en-US" sz="1800" dirty="0">
                <a:solidFill>
                  <a:schemeClr val="bg2"/>
                </a:solidFill>
              </a:rPr>
              <a:t>, </a:t>
            </a:r>
            <a:r>
              <a:rPr lang="en-US" sz="1800" b="1" dirty="0" err="1">
                <a:solidFill>
                  <a:schemeClr val="bg2"/>
                </a:solidFill>
              </a:rPr>
              <a:t>tecniche</a:t>
            </a:r>
            <a:r>
              <a:rPr lang="en-US" sz="1800" dirty="0">
                <a:solidFill>
                  <a:schemeClr val="bg2"/>
                </a:solidFill>
              </a:rPr>
              <a:t> e </a:t>
            </a:r>
            <a:r>
              <a:rPr lang="en-US" sz="1800" b="1" dirty="0" err="1">
                <a:solidFill>
                  <a:schemeClr val="bg2"/>
                </a:solidFill>
              </a:rPr>
              <a:t>organizzative</a:t>
            </a:r>
            <a:r>
              <a:rPr lang="en-US" sz="1800" dirty="0">
                <a:solidFill>
                  <a:schemeClr val="bg2"/>
                </a:solidFill>
              </a:rPr>
              <a:t> </a:t>
            </a:r>
            <a:r>
              <a:rPr lang="it-IT" sz="1800" dirty="0">
                <a:solidFill>
                  <a:schemeClr val="bg2"/>
                </a:solidFill>
              </a:rPr>
              <a:t>che hanno segnato una </a:t>
            </a:r>
            <a:r>
              <a:rPr lang="it-IT" sz="1800" b="1" dirty="0">
                <a:solidFill>
                  <a:schemeClr val="bg2"/>
                </a:solidFill>
              </a:rPr>
              <a:t>svolta</a:t>
            </a:r>
            <a:r>
              <a:rPr lang="it-IT" sz="1800" dirty="0">
                <a:solidFill>
                  <a:schemeClr val="bg2"/>
                </a:solidFill>
              </a:rPr>
              <a:t> nel percorso evolutivo dei </a:t>
            </a:r>
            <a:r>
              <a:rPr lang="it-IT" sz="1800" b="1" dirty="0">
                <a:solidFill>
                  <a:schemeClr val="bg2"/>
                </a:solidFill>
              </a:rPr>
              <a:t>censimenti economici italiani</a:t>
            </a:r>
            <a:endParaRPr lang="en-US" sz="1800" b="1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</a:rPr>
              <a:t>La realizzazione delle </a:t>
            </a:r>
            <a:r>
              <a:rPr lang="it-IT" sz="1800" b="1" dirty="0">
                <a:solidFill>
                  <a:schemeClr val="bg2"/>
                </a:solidFill>
              </a:rPr>
              <a:t>rilevazioni sulle imprese e sulle istituzioni non profit </a:t>
            </a:r>
            <a:r>
              <a:rPr lang="it-IT" sz="1800" dirty="0">
                <a:solidFill>
                  <a:schemeClr val="bg2"/>
                </a:solidFill>
              </a:rPr>
              <a:t>è stata affidata al </a:t>
            </a:r>
            <a:r>
              <a:rPr lang="it-IT" sz="1800" b="1" dirty="0">
                <a:solidFill>
                  <a:schemeClr val="bg2"/>
                </a:solidFill>
              </a:rPr>
              <a:t>sistema camerale </a:t>
            </a:r>
            <a:r>
              <a:rPr lang="it-IT" sz="1800" dirty="0">
                <a:solidFill>
                  <a:schemeClr val="bg2"/>
                </a:solidFill>
              </a:rPr>
              <a:t>all’interno del quale sono stati costituiti gli Uffici Provinciali di Censimento (UPC) coordinati dall’Ufficio di statistica di </a:t>
            </a:r>
            <a:r>
              <a:rPr lang="it-IT" sz="1800" b="1" dirty="0" smtClean="0">
                <a:solidFill>
                  <a:schemeClr val="bg2"/>
                </a:solidFill>
              </a:rPr>
              <a:t>Unioncamere</a:t>
            </a: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</a:rPr>
              <a:t>Le </a:t>
            </a:r>
            <a:r>
              <a:rPr lang="it-IT" sz="1800" b="1" dirty="0">
                <a:solidFill>
                  <a:schemeClr val="bg2"/>
                </a:solidFill>
              </a:rPr>
              <a:t>innovazioni</a:t>
            </a:r>
            <a:r>
              <a:rPr lang="it-IT" sz="1800" dirty="0">
                <a:solidFill>
                  <a:schemeClr val="bg2"/>
                </a:solidFill>
              </a:rPr>
              <a:t> introdotte e </a:t>
            </a:r>
            <a:r>
              <a:rPr lang="it-IT" sz="1800" b="1" dirty="0">
                <a:solidFill>
                  <a:schemeClr val="bg2"/>
                </a:solidFill>
              </a:rPr>
              <a:t>l’ottima performance della rete di rilevazione </a:t>
            </a:r>
            <a:r>
              <a:rPr lang="it-IT" sz="1800" dirty="0">
                <a:solidFill>
                  <a:schemeClr val="bg2"/>
                </a:solidFill>
              </a:rPr>
              <a:t>hanno permesso di </a:t>
            </a:r>
            <a:r>
              <a:rPr lang="it-IT" sz="1800" b="1" dirty="0">
                <a:solidFill>
                  <a:schemeClr val="bg2"/>
                </a:solidFill>
              </a:rPr>
              <a:t>anticipare</a:t>
            </a:r>
            <a:r>
              <a:rPr lang="it-IT" sz="1800" dirty="0">
                <a:solidFill>
                  <a:schemeClr val="bg2"/>
                </a:solidFill>
              </a:rPr>
              <a:t> rispetto al passato </a:t>
            </a:r>
            <a:r>
              <a:rPr lang="it-IT" sz="1800" b="1" dirty="0">
                <a:solidFill>
                  <a:schemeClr val="bg2"/>
                </a:solidFill>
              </a:rPr>
              <a:t>la restituzione delle </a:t>
            </a:r>
            <a:r>
              <a:rPr lang="it-IT" sz="1800" b="1" dirty="0" smtClean="0">
                <a:solidFill>
                  <a:schemeClr val="bg2"/>
                </a:solidFill>
              </a:rPr>
              <a:t>informazioni</a:t>
            </a:r>
            <a:r>
              <a:rPr lang="it-IT" sz="1800" dirty="0" smtClean="0">
                <a:solidFill>
                  <a:schemeClr val="bg2"/>
                </a:solidFill>
              </a:rPr>
              <a:t> </a:t>
            </a: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 smtClean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Le nuove scelte adottate sono state sottoposte ad un’</a:t>
            </a:r>
            <a:r>
              <a:rPr lang="it-IT" sz="1800" b="1" dirty="0" smtClean="0">
                <a:solidFill>
                  <a:schemeClr val="bg2"/>
                </a:solidFill>
              </a:rPr>
              <a:t>indagine di valutazione </a:t>
            </a:r>
            <a:r>
              <a:rPr lang="it-IT" sz="1800" dirty="0" smtClean="0">
                <a:solidFill>
                  <a:schemeClr val="bg2"/>
                </a:solidFill>
              </a:rPr>
              <a:t>ex-post (</a:t>
            </a:r>
            <a:r>
              <a:rPr lang="it-IT" sz="1800" b="1" dirty="0" err="1" smtClean="0">
                <a:solidFill>
                  <a:schemeClr val="bg2"/>
                </a:solidFill>
              </a:rPr>
              <a:t>IValCis</a:t>
            </a:r>
            <a:r>
              <a:rPr lang="it-IT" sz="1800" b="1" dirty="0" smtClean="0">
                <a:solidFill>
                  <a:schemeClr val="bg2"/>
                </a:solidFill>
              </a:rPr>
              <a:t>) </a:t>
            </a:r>
            <a:r>
              <a:rPr lang="it-IT" sz="1800" dirty="0" smtClean="0">
                <a:solidFill>
                  <a:schemeClr val="bg2"/>
                </a:solidFill>
              </a:rPr>
              <a:t>volta a conoscere il </a:t>
            </a:r>
            <a:r>
              <a:rPr lang="it-IT" sz="1800" b="1" dirty="0" smtClean="0">
                <a:solidFill>
                  <a:schemeClr val="bg2"/>
                </a:solidFill>
              </a:rPr>
              <a:t>giudizio formulato dagli operatori censuari </a:t>
            </a:r>
            <a:r>
              <a:rPr lang="it-IT" sz="1800" dirty="0">
                <a:solidFill>
                  <a:schemeClr val="bg2"/>
                </a:solidFill>
              </a:rPr>
              <a:t>	</a:t>
            </a:r>
          </a:p>
          <a:p>
            <a:pPr marL="342900" indent="-342900" algn="just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4101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9527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Ancona, 19 giugno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260350"/>
            <a:ext cx="8686800" cy="719138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Le prospettive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/>
              <a:t>Grado d’interesse dell’Ente camerale nei confronti del CIS e grado di utilità del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/>
              <a:t>coinvolgimento dell’Ente nelle future rilevazioni </a:t>
            </a:r>
            <a:r>
              <a:rPr lang="it-IT" sz="1600" b="1" dirty="0" smtClean="0"/>
              <a:t>censuarie</a:t>
            </a:r>
            <a:endParaRPr lang="it-IT" sz="1600" b="1" dirty="0"/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i="1" dirty="0"/>
              <a:t>(valori medi nella scala da 1 = minimo a 6 = massimo)</a:t>
            </a:r>
            <a:endParaRPr lang="it-IT" sz="1600" b="1" dirty="0"/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 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16388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16389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Rectangle 1"/>
          <p:cNvSpPr>
            <a:spLocks noChangeArrowheads="1"/>
          </p:cNvSpPr>
          <p:nvPr/>
        </p:nvSpPr>
        <p:spPr bwMode="auto">
          <a:xfrm>
            <a:off x="684213" y="4652963"/>
            <a:ext cx="72723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it-IT" sz="800">
                <a:cs typeface="Arial" pitchFamily="34" charset="0"/>
              </a:rPr>
              <a:t>(*) La dimensione delle bolle è proporzionale al numero medio di unità per UPC nell’ambito delle regioni.</a:t>
            </a:r>
            <a:endParaRPr lang="it-IT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520" y="1412776"/>
            <a:ext cx="8679507" cy="3787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ttangolo 9"/>
          <p:cNvSpPr/>
          <p:nvPr/>
        </p:nvSpPr>
        <p:spPr bwMode="auto">
          <a:xfrm>
            <a:off x="4139952" y="4149080"/>
            <a:ext cx="2304256" cy="720080"/>
          </a:xfrm>
          <a:prstGeom prst="rect">
            <a:avLst/>
          </a:prstGeom>
          <a:solidFill>
            <a:srgbClr val="FFFF00">
              <a:alpha val="73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La rete di rilevazione appare consolidata</a:t>
            </a:r>
            <a:endParaRPr kumimoji="0" lang="it-IT" sz="180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9527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Ancona, 19 giugno 2014</a:t>
            </a:r>
          </a:p>
        </p:txBody>
      </p:sp>
    </p:spTree>
    <p:extLst>
      <p:ext uri="{BB962C8B-B14F-4D97-AF65-F5344CB8AC3E}">
        <p14:creationId xmlns:p14="http://schemas.microsoft.com/office/powerpoint/2010/main" val="10888260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17414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457200" y="1988840"/>
            <a:ext cx="8686800" cy="28803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Grazie per la vostra attenzione!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 smtClean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 smtClean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1600" b="1" dirty="0"/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 </a:t>
            </a: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5580112" y="3356992"/>
            <a:ext cx="2663974" cy="647849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Giampietro </a:t>
            </a:r>
            <a:r>
              <a:rPr lang="it-IT" sz="1800" dirty="0" err="1" smtClean="0">
                <a:solidFill>
                  <a:schemeClr val="bg2"/>
                </a:solidFill>
              </a:rPr>
              <a:t>Perri</a:t>
            </a:r>
            <a:endParaRPr lang="it-IT" sz="1800" dirty="0" smtClean="0">
              <a:solidFill>
                <a:schemeClr val="bg2"/>
              </a:solidFill>
            </a:endParaRP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giaperri@istat.it</a:t>
            </a:r>
            <a:endParaRPr lang="it-IT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9527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Ancona, 19 giugno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Principali innovazioni di metodo e tecniche</a:t>
            </a:r>
          </a:p>
        </p:txBody>
      </p:sp>
      <p:sp>
        <p:nvSpPr>
          <p:cNvPr id="5123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5124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376238" y="1004888"/>
            <a:ext cx="8364537" cy="39395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800" b="1" dirty="0">
                <a:solidFill>
                  <a:schemeClr val="bg2"/>
                </a:solidFill>
              </a:rPr>
              <a:t>Censimento assistito da archivi </a:t>
            </a:r>
          </a:p>
          <a:p>
            <a:pPr eaLnBrk="1" hangingPunct="1">
              <a:buClr>
                <a:srgbClr val="C00000"/>
              </a:buClr>
              <a:defRPr/>
            </a:pPr>
            <a:endParaRPr lang="it-IT" sz="2200" b="1" dirty="0">
              <a:solidFill>
                <a:schemeClr val="bg2"/>
              </a:solidFill>
            </a:endParaRP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800" b="1" dirty="0">
                <a:solidFill>
                  <a:schemeClr val="bg2"/>
                </a:solidFill>
              </a:rPr>
              <a:t>Contenuti informativi inediti</a:t>
            </a:r>
          </a:p>
          <a:p>
            <a:pPr marL="285750" indent="-285750" eaLnBrk="1" hangingPunct="1">
              <a:buClr>
                <a:srgbClr val="C00000"/>
              </a:buClr>
              <a:defRPr/>
            </a:pPr>
            <a:endParaRPr lang="it-IT" sz="2200" b="1" dirty="0">
              <a:solidFill>
                <a:schemeClr val="bg2"/>
              </a:solidFill>
            </a:endParaRP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800" b="1" dirty="0">
                <a:solidFill>
                  <a:schemeClr val="bg2"/>
                </a:solidFill>
              </a:rPr>
              <a:t>Consegna da parte del vettore postale</a:t>
            </a:r>
          </a:p>
          <a:p>
            <a:pPr marL="285750" indent="-285750" eaLnBrk="1" hangingPunct="1">
              <a:buClr>
                <a:srgbClr val="C00000"/>
              </a:buClr>
              <a:defRPr/>
            </a:pPr>
            <a:endParaRPr lang="it-IT" sz="2200" b="1" dirty="0">
              <a:solidFill>
                <a:schemeClr val="bg2"/>
              </a:solidFill>
            </a:endParaRP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800" b="1" dirty="0">
                <a:solidFill>
                  <a:schemeClr val="bg2"/>
                </a:solidFill>
              </a:rPr>
              <a:t>Restituzione multicanale (con recupero mirato delle mancate risposte da parte dei rilevatori)</a:t>
            </a:r>
          </a:p>
          <a:p>
            <a:pPr marL="285750" indent="-285750" eaLnBrk="1" hangingPunct="1">
              <a:buClr>
                <a:srgbClr val="C00000"/>
              </a:buClr>
              <a:defRPr/>
            </a:pPr>
            <a:endParaRPr lang="it-IT" sz="2200" b="1" dirty="0">
              <a:solidFill>
                <a:schemeClr val="bg2"/>
              </a:solidFill>
            </a:endParaRP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800" b="1" dirty="0">
                <a:solidFill>
                  <a:schemeClr val="bg2"/>
                </a:solidFill>
              </a:rPr>
              <a:t>Utilizzo PEC e email per solleciti e diffide</a:t>
            </a: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endParaRPr lang="it-IT" sz="1800" b="1" dirty="0">
              <a:solidFill>
                <a:schemeClr val="bg2"/>
              </a:solidFill>
            </a:endParaRP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800" b="1" dirty="0">
                <a:solidFill>
                  <a:schemeClr val="bg2"/>
                </a:solidFill>
              </a:rPr>
              <a:t>Sistema di Gestione della Rilevazione (SGR)</a:t>
            </a:r>
          </a:p>
          <a:p>
            <a:pPr eaLnBrk="1" hangingPunct="1">
              <a:buClr>
                <a:srgbClr val="C00000"/>
              </a:buClr>
              <a:defRPr/>
            </a:pPr>
            <a:endParaRPr lang="it-IT" sz="1800" dirty="0">
              <a:latin typeface="Arial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9527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Ancona, 19 giugno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0"/>
          <p:cNvSpPr>
            <a:spLocks noChangeShapeType="1"/>
          </p:cNvSpPr>
          <p:nvPr/>
        </p:nvSpPr>
        <p:spPr bwMode="auto">
          <a:xfrm flipH="1">
            <a:off x="3781425" y="3573463"/>
            <a:ext cx="3843338" cy="968375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147" name="Rectangle 14"/>
          <p:cNvSpPr>
            <a:spLocks noChangeArrowheads="1"/>
          </p:cNvSpPr>
          <p:nvPr/>
        </p:nvSpPr>
        <p:spPr bwMode="auto">
          <a:xfrm>
            <a:off x="457200" y="260350"/>
            <a:ext cx="74993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</a:pPr>
            <a:r>
              <a:rPr lang="it-IT" sz="2200" b="1">
                <a:solidFill>
                  <a:srgbClr val="CC0000"/>
                </a:solidFill>
              </a:rPr>
              <a:t>La rete di rilevazione a livello nazionale</a:t>
            </a:r>
          </a:p>
        </p:txBody>
      </p:sp>
      <p:sp>
        <p:nvSpPr>
          <p:cNvPr id="6148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6149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24"/>
          <p:cNvSpPr>
            <a:spLocks noChangeArrowheads="1"/>
          </p:cNvSpPr>
          <p:nvPr/>
        </p:nvSpPr>
        <p:spPr bwMode="auto">
          <a:xfrm>
            <a:off x="5372100" y="836613"/>
            <a:ext cx="3414713" cy="1341437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it-IT" sz="2000" b="1" dirty="0">
              <a:solidFill>
                <a:schemeClr val="bg1"/>
              </a:solidFill>
              <a:latin typeface="Arial" charset="0"/>
              <a:ea typeface="ヒラギノ角ゴ Pro W3" charset="-128"/>
            </a:endParaRPr>
          </a:p>
          <a:p>
            <a:pPr algn="ctr">
              <a:defRPr/>
            </a:pPr>
            <a:r>
              <a:rPr lang="it-IT" sz="2000" b="1" dirty="0">
                <a:solidFill>
                  <a:schemeClr val="bg1"/>
                </a:solidFill>
                <a:latin typeface="Arial" charset="0"/>
                <a:ea typeface="ヒラギノ角ゴ Pro W3" charset="-128"/>
              </a:rPr>
              <a:t>18 </a:t>
            </a:r>
            <a:r>
              <a:rPr lang="it-IT" sz="1400" dirty="0">
                <a:solidFill>
                  <a:schemeClr val="bg1"/>
                </a:solidFill>
                <a:latin typeface="Arial" charset="0"/>
                <a:ea typeface="ＭＳ Ｐゴシック" charset="0"/>
              </a:rPr>
              <a:t>Uffici Regionali di Censimento </a:t>
            </a:r>
          </a:p>
          <a:p>
            <a:pPr algn="ctr">
              <a:defRPr/>
            </a:pPr>
            <a:r>
              <a:rPr lang="it-IT" sz="2000" b="1" dirty="0">
                <a:solidFill>
                  <a:schemeClr val="bg1"/>
                </a:solidFill>
                <a:latin typeface="Arial" charset="0"/>
                <a:ea typeface="ヒラギノ角ゴ Pro W3" charset="-128"/>
              </a:rPr>
              <a:t>166 </a:t>
            </a:r>
            <a:r>
              <a:rPr lang="it-IT" sz="1400" dirty="0">
                <a:solidFill>
                  <a:schemeClr val="bg1"/>
                </a:solidFill>
                <a:latin typeface="Arial" charset="0"/>
                <a:ea typeface="ＭＳ Ｐゴシック" charset="0"/>
              </a:rPr>
              <a:t>Responsabili Istat Territoriali</a:t>
            </a:r>
          </a:p>
        </p:txBody>
      </p:sp>
      <p:sp>
        <p:nvSpPr>
          <p:cNvPr id="6151" name="Line 26"/>
          <p:cNvSpPr>
            <a:spLocks noChangeShapeType="1"/>
          </p:cNvSpPr>
          <p:nvPr/>
        </p:nvSpPr>
        <p:spPr bwMode="auto">
          <a:xfrm flipH="1" flipV="1">
            <a:off x="4287838" y="1930400"/>
            <a:ext cx="0" cy="4953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152" name="Line 26"/>
          <p:cNvSpPr>
            <a:spLocks noChangeShapeType="1"/>
          </p:cNvSpPr>
          <p:nvPr/>
        </p:nvSpPr>
        <p:spPr bwMode="auto">
          <a:xfrm flipV="1">
            <a:off x="2870200" y="3097213"/>
            <a:ext cx="661988" cy="47625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153" name="Line 20"/>
          <p:cNvSpPr>
            <a:spLocks noChangeShapeType="1"/>
          </p:cNvSpPr>
          <p:nvPr/>
        </p:nvSpPr>
        <p:spPr bwMode="auto">
          <a:xfrm flipH="1">
            <a:off x="3251200" y="3857625"/>
            <a:ext cx="2379663" cy="1139825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154" name="Line 26"/>
          <p:cNvSpPr>
            <a:spLocks noChangeShapeType="1"/>
          </p:cNvSpPr>
          <p:nvPr/>
        </p:nvSpPr>
        <p:spPr bwMode="auto">
          <a:xfrm flipH="1" flipV="1">
            <a:off x="4940300" y="3197225"/>
            <a:ext cx="636588" cy="5207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3" name="Oval 24"/>
          <p:cNvSpPr>
            <a:spLocks noChangeArrowheads="1"/>
          </p:cNvSpPr>
          <p:nvPr/>
        </p:nvSpPr>
        <p:spPr bwMode="auto">
          <a:xfrm>
            <a:off x="3165475" y="2284413"/>
            <a:ext cx="2243138" cy="104616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it-IT" sz="1400" dirty="0">
              <a:solidFill>
                <a:schemeClr val="bg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6156" name="Line 20"/>
          <p:cNvSpPr>
            <a:spLocks noChangeShapeType="1"/>
          </p:cNvSpPr>
          <p:nvPr/>
        </p:nvSpPr>
        <p:spPr bwMode="auto">
          <a:xfrm>
            <a:off x="2470150" y="3857625"/>
            <a:ext cx="2568575" cy="974725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5703888" y="4541838"/>
            <a:ext cx="2919412" cy="8302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ヒラギノ角ゴ Pro W3" charset="0"/>
                <a:cs typeface="ヒラギノ角ゴ Pro W3" charset="0"/>
              </a:rPr>
              <a:t>Esecuzione delle </a:t>
            </a:r>
            <a:r>
              <a:rPr lang="it-IT" sz="1600" dirty="0">
                <a:solidFill>
                  <a:schemeClr val="tx1">
                    <a:lumMod val="50000"/>
                    <a:lumOff val="50000"/>
                  </a:schemeClr>
                </a:solidFill>
                <a:ea typeface="ヒラギノ角ゴ Pro W3" charset="0"/>
                <a:cs typeface="ヒラギノ角ゴ Pro W3" charset="0"/>
              </a:rPr>
              <a:t>operazioni censuarie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ヒラギノ角ゴ Pro W3" charset="0"/>
                <a:cs typeface="ヒラギノ角ゴ Pro W3" charset="0"/>
              </a:rPr>
              <a:t>e coordinamento di </a:t>
            </a:r>
            <a:r>
              <a:rPr lang="it-IT" sz="1600" dirty="0" smtClean="0">
                <a:solidFill>
                  <a:schemeClr val="tx1"/>
                </a:solidFill>
                <a:ea typeface="ヒラギノ角ゴ Pro W3" charset="0"/>
                <a:cs typeface="ヒラギノ角ゴ Pro W3" charset="0"/>
              </a:rPr>
              <a:t>2.917 operatori</a:t>
            </a:r>
            <a:endParaRPr lang="it-IT" sz="1600" dirty="0" smtClean="0">
              <a:solidFill>
                <a:schemeClr val="tx1">
                  <a:lumMod val="50000"/>
                  <a:lumOff val="50000"/>
                </a:schemeClr>
              </a:solidFill>
              <a:ea typeface="ヒラギノ角ゴ Pro W3" charset="0"/>
              <a:cs typeface="ヒラギノ角ゴ Pro W3" charset="0"/>
            </a:endParaRPr>
          </a:p>
        </p:txBody>
      </p:sp>
      <p:sp>
        <p:nvSpPr>
          <p:cNvPr id="6158" name="Line 20"/>
          <p:cNvSpPr>
            <a:spLocks noChangeShapeType="1"/>
          </p:cNvSpPr>
          <p:nvPr/>
        </p:nvSpPr>
        <p:spPr bwMode="auto">
          <a:xfrm flipH="1" flipV="1">
            <a:off x="5200650" y="4959350"/>
            <a:ext cx="452438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159" name="Text Box 14"/>
          <p:cNvSpPr txBox="1">
            <a:spLocks noChangeArrowheads="1"/>
          </p:cNvSpPr>
          <p:nvPr/>
        </p:nvSpPr>
        <p:spPr bwMode="auto">
          <a:xfrm>
            <a:off x="3098800" y="4252913"/>
            <a:ext cx="2160588" cy="893762"/>
          </a:xfrm>
          <a:prstGeom prst="rect">
            <a:avLst/>
          </a:prstGeom>
          <a:solidFill>
            <a:srgbClr val="C8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sz="2000" b="1">
                <a:solidFill>
                  <a:schemeClr val="bg1"/>
                </a:solidFill>
                <a:ea typeface="ヒラギノ角ゴ Pro W3"/>
                <a:cs typeface="ヒラギノ角ゴ Pro W3"/>
              </a:rPr>
              <a:t>103 </a:t>
            </a:r>
          </a:p>
          <a:p>
            <a:pPr algn="ctr" eaLnBrk="1" hangingPunct="1"/>
            <a:r>
              <a:rPr lang="it-IT" sz="1600" b="1">
                <a:solidFill>
                  <a:schemeClr val="bg1"/>
                </a:solidFill>
                <a:ea typeface="ヒラギノ角ゴ Pro W3"/>
                <a:cs typeface="ヒラギノ角ゴ Pro W3"/>
              </a:rPr>
              <a:t>Uffici Provinciali </a:t>
            </a:r>
          </a:p>
          <a:p>
            <a:pPr algn="ctr" eaLnBrk="1" hangingPunct="1"/>
            <a:r>
              <a:rPr lang="it-IT" sz="1600" b="1">
                <a:solidFill>
                  <a:schemeClr val="bg1"/>
                </a:solidFill>
                <a:ea typeface="ヒラギノ角ゴ Pro W3"/>
                <a:cs typeface="ヒラギノ角ゴ Pro W3"/>
              </a:rPr>
              <a:t>di Censimento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403350" y="3573463"/>
            <a:ext cx="2662238" cy="307975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it-IT" sz="1400" dirty="0" smtClean="0">
                <a:solidFill>
                  <a:schemeClr val="bg1"/>
                </a:solidFill>
                <a:ea typeface="ヒラギノ角ゴ Pro W3" charset="0"/>
                <a:cs typeface="ヒラギノ角ゴ Pro W3" charset="0"/>
              </a:rPr>
              <a:t>2 UNIONCAMERE Regionali</a:t>
            </a: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4137025" y="3563938"/>
            <a:ext cx="1992313" cy="307975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it-IT" sz="1400" dirty="0" smtClean="0">
                <a:solidFill>
                  <a:srgbClr val="FFFFFF"/>
                </a:solidFill>
                <a:ea typeface="ヒラギノ角ゴ Pro W3" charset="0"/>
                <a:cs typeface="ヒラギノ角ゴ Pro W3" charset="0"/>
              </a:rPr>
              <a:t>99 CCIAA Provinciali</a:t>
            </a:r>
          </a:p>
        </p:txBody>
      </p:sp>
      <p:sp>
        <p:nvSpPr>
          <p:cNvPr id="21" name="Oval 24"/>
          <p:cNvSpPr>
            <a:spLocks noChangeArrowheads="1"/>
          </p:cNvSpPr>
          <p:nvPr/>
        </p:nvSpPr>
        <p:spPr bwMode="auto">
          <a:xfrm>
            <a:off x="3130550" y="1081088"/>
            <a:ext cx="2241550" cy="104457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it-IT" sz="1800" dirty="0">
              <a:solidFill>
                <a:schemeClr val="bg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461125" y="2906713"/>
            <a:ext cx="2325688" cy="738187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it-IT" sz="1400" dirty="0" smtClean="0">
                <a:solidFill>
                  <a:srgbClr val="FFFFFF"/>
                </a:solidFill>
                <a:ea typeface="ヒラギノ角ゴ Pro W3" charset="0"/>
                <a:cs typeface="ヒラギノ角ゴ Pro W3" charset="0"/>
              </a:rPr>
              <a:t>Servizi </a:t>
            </a:r>
            <a:r>
              <a:rPr lang="it-IT" sz="1400" dirty="0">
                <a:solidFill>
                  <a:srgbClr val="FFFFFF"/>
                </a:solidFill>
                <a:ea typeface="ヒラギノ角ゴ Pro W3" charset="0"/>
                <a:cs typeface="ヒラギノ角ゴ Pro W3" charset="0"/>
              </a:rPr>
              <a:t>di statistica delle Province autonome di Trento e Bolzano</a:t>
            </a:r>
            <a:endParaRPr lang="it-IT" sz="1400" dirty="0" smtClean="0">
              <a:solidFill>
                <a:srgbClr val="FFFFFF"/>
              </a:solidFill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6164" name="Picture 7" descr="footer"/>
          <p:cNvPicPr>
            <a:picLocks noChangeAspect="1" noChangeArrowheads="1"/>
          </p:cNvPicPr>
          <p:nvPr/>
        </p:nvPicPr>
        <p:blipFill>
          <a:blip r:embed="rId4"/>
          <a:srcRect t="21767" r="88206"/>
          <a:stretch>
            <a:fillRect/>
          </a:stretch>
        </p:blipFill>
        <p:spPr bwMode="auto">
          <a:xfrm>
            <a:off x="3894138" y="1417638"/>
            <a:ext cx="785812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5" name="Picture 7" descr="footer"/>
          <p:cNvPicPr>
            <a:picLocks noChangeAspect="1" noChangeArrowheads="1"/>
          </p:cNvPicPr>
          <p:nvPr/>
        </p:nvPicPr>
        <p:blipFill>
          <a:blip r:embed="rId4"/>
          <a:srcRect t="21767" r="88206"/>
          <a:stretch>
            <a:fillRect/>
          </a:stretch>
        </p:blipFill>
        <p:spPr bwMode="auto">
          <a:xfrm>
            <a:off x="6461125" y="1081088"/>
            <a:ext cx="785813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6" name="Picture 8" descr="footer"/>
          <p:cNvPicPr>
            <a:picLocks noChangeAspect="1" noChangeArrowheads="1"/>
          </p:cNvPicPr>
          <p:nvPr/>
        </p:nvPicPr>
        <p:blipFill>
          <a:blip r:embed="rId4"/>
          <a:srcRect l="83099" t="20010" b="4562"/>
          <a:stretch>
            <a:fillRect/>
          </a:stretch>
        </p:blipFill>
        <p:spPr bwMode="auto">
          <a:xfrm>
            <a:off x="3222625" y="2557463"/>
            <a:ext cx="18669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7" name="Rectangle 14"/>
          <p:cNvSpPr>
            <a:spLocks noChangeArrowheads="1"/>
          </p:cNvSpPr>
          <p:nvPr/>
        </p:nvSpPr>
        <p:spPr bwMode="auto">
          <a:xfrm>
            <a:off x="539750" y="827088"/>
            <a:ext cx="8223250" cy="1522412"/>
          </a:xfrm>
          <a:prstGeom prst="rect">
            <a:avLst/>
          </a:prstGeom>
          <a:noFill/>
          <a:ln w="25400">
            <a:solidFill>
              <a:schemeClr val="bg2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</a:pPr>
            <a:endParaRPr lang="it-IT" sz="2200" b="1">
              <a:solidFill>
                <a:srgbClr val="CC0000"/>
              </a:solidFill>
            </a:endParaRPr>
          </a:p>
        </p:txBody>
      </p:sp>
      <p:sp>
        <p:nvSpPr>
          <p:cNvPr id="6168" name="Rectangle 14"/>
          <p:cNvSpPr>
            <a:spLocks noChangeArrowheads="1"/>
          </p:cNvSpPr>
          <p:nvPr/>
        </p:nvSpPr>
        <p:spPr bwMode="auto">
          <a:xfrm>
            <a:off x="457200" y="688975"/>
            <a:ext cx="8435975" cy="4972050"/>
          </a:xfrm>
          <a:prstGeom prst="rect">
            <a:avLst/>
          </a:prstGeom>
          <a:noFill/>
          <a:ln w="25400">
            <a:solidFill>
              <a:schemeClr val="bg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</a:pPr>
            <a:endParaRPr lang="it-IT" sz="2200" b="1">
              <a:solidFill>
                <a:srgbClr val="CC0000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</a:pPr>
            <a:endParaRPr lang="it-IT" sz="2200" b="1">
              <a:solidFill>
                <a:srgbClr val="CC0000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</a:pPr>
            <a:endParaRPr lang="it-IT" sz="2200" b="1">
              <a:solidFill>
                <a:srgbClr val="CC0000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</a:pPr>
            <a:endParaRPr lang="it-IT" sz="2200" b="1">
              <a:solidFill>
                <a:srgbClr val="CC0000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</a:pPr>
            <a:endParaRPr lang="it-IT" sz="2200" b="1">
              <a:solidFill>
                <a:srgbClr val="CC0000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</a:pPr>
            <a:r>
              <a:rPr lang="it-IT" sz="2200" b="1">
                <a:solidFill>
                  <a:srgbClr val="CC0000"/>
                </a:solidFill>
              </a:rPr>
              <a:t>  260.110 Imprese</a:t>
            </a:r>
          </a:p>
          <a:p>
            <a:pPr marL="266700" indent="-266700" eaLnBrk="1" hangingPunct="1">
              <a:tabLst>
                <a:tab pos="266700" algn="l"/>
              </a:tabLst>
            </a:pPr>
            <a:r>
              <a:rPr lang="it-IT" sz="2200" b="1">
                <a:solidFill>
                  <a:srgbClr val="CC0000"/>
                </a:solidFill>
              </a:rPr>
              <a:t>  481.473 Non profit</a:t>
            </a:r>
          </a:p>
          <a:p>
            <a:pPr marL="266700" indent="-266700" eaLnBrk="1" hangingPunct="1">
              <a:tabLst>
                <a:tab pos="266700" algn="l"/>
              </a:tabLst>
            </a:pPr>
            <a:endParaRPr lang="it-IT" sz="2200" b="1">
              <a:solidFill>
                <a:srgbClr val="CC0000"/>
              </a:solidFill>
            </a:endParaRP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9527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Ancona, 19 giugno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L’organizzazione della rete di rilevazione sul territorio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5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fr-FR" sz="1600" b="1" dirty="0" err="1">
                <a:latin typeface="Arial" charset="0"/>
              </a:rPr>
              <a:t>Composizione</a:t>
            </a:r>
            <a:r>
              <a:rPr lang="fr-FR" sz="1600" b="1" dirty="0">
                <a:latin typeface="Arial" charset="0"/>
              </a:rPr>
              <a:t> delle </a:t>
            </a:r>
            <a:r>
              <a:rPr lang="fr-FR" sz="1600" b="1" dirty="0" err="1">
                <a:latin typeface="Arial" charset="0"/>
              </a:rPr>
              <a:t>risorse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umane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degli</a:t>
            </a:r>
            <a:r>
              <a:rPr lang="fr-FR" sz="1600" b="1" dirty="0">
                <a:latin typeface="Arial" charset="0"/>
              </a:rPr>
              <a:t> UPC, per </a:t>
            </a:r>
            <a:r>
              <a:rPr lang="fr-FR" sz="1600" b="1" dirty="0" err="1">
                <a:latin typeface="Arial" charset="0"/>
              </a:rPr>
              <a:t>profilo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assegnato</a:t>
            </a:r>
            <a:r>
              <a:rPr lang="fr-FR" sz="1600" b="1" dirty="0">
                <a:latin typeface="Arial" charset="0"/>
              </a:rPr>
              <a:t> – </a:t>
            </a:r>
            <a:r>
              <a:rPr lang="fr-FR" sz="1600" b="1" dirty="0" err="1">
                <a:latin typeface="Arial" charset="0"/>
              </a:rPr>
              <a:t>Valori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assoluti</a:t>
            </a:r>
            <a:r>
              <a:rPr lang="fr-FR" sz="1600" b="1" dirty="0">
                <a:latin typeface="Arial" charset="0"/>
              </a:rPr>
              <a:t> e </a:t>
            </a:r>
            <a:r>
              <a:rPr lang="fr-FR" sz="1600" b="1" dirty="0" err="1">
                <a:latin typeface="Arial" charset="0"/>
              </a:rPr>
              <a:t>percentuali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717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7173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CasellaDiTesto 2"/>
          <p:cNvSpPr txBox="1">
            <a:spLocks noChangeArrowheads="1"/>
          </p:cNvSpPr>
          <p:nvPr/>
        </p:nvSpPr>
        <p:spPr bwMode="auto">
          <a:xfrm>
            <a:off x="467544" y="5157192"/>
            <a:ext cx="26019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 dirty="0"/>
              <a:t>Fonte : SGR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73072"/>
            <a:ext cx="8352606" cy="3521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9527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Ancona, 19 giugno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275936"/>
            <a:ext cx="8354706" cy="4529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La spedizione postale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5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>
                <a:latin typeface="Arial" charset="0"/>
              </a:rPr>
              <a:t>Esito della spedizione postale dei questionari per Ufficio Provinciale di </a:t>
            </a:r>
            <a:r>
              <a:rPr lang="it-IT" sz="1600" b="1" dirty="0" smtClean="0">
                <a:latin typeface="Arial" charset="0"/>
              </a:rPr>
              <a:t>Censimento – Valori </a:t>
            </a:r>
            <a:r>
              <a:rPr lang="it-IT" sz="1600" b="1" dirty="0">
                <a:latin typeface="Arial" charset="0"/>
              </a:rPr>
              <a:t>percentuali sul totale delle unità in lista 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557338"/>
            <a:ext cx="8280400" cy="33115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819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8197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9527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Ancona, 19 giugno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72" y="1129996"/>
            <a:ext cx="8309241" cy="4891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La restituzione dei questionari compilati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5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>
              <a:defRPr/>
            </a:pPr>
            <a:r>
              <a:rPr lang="fr-FR" sz="1600" b="1" dirty="0" err="1">
                <a:latin typeface="Arial" charset="0"/>
              </a:rPr>
              <a:t>Andamento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della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restituzione</a:t>
            </a:r>
            <a:r>
              <a:rPr lang="fr-FR" sz="1600" b="1" dirty="0">
                <a:latin typeface="Arial" charset="0"/>
              </a:rPr>
              <a:t> dei </a:t>
            </a:r>
            <a:r>
              <a:rPr lang="fr-FR" sz="1600" b="1" dirty="0" err="1">
                <a:latin typeface="Arial" charset="0"/>
              </a:rPr>
              <a:t>questionari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 smtClean="0">
                <a:latin typeface="Arial" charset="0"/>
              </a:rPr>
              <a:t>nelle</a:t>
            </a:r>
            <a:r>
              <a:rPr lang="fr-FR" sz="1600" b="1" dirty="0" smtClean="0">
                <a:latin typeface="Arial" charset="0"/>
              </a:rPr>
              <a:t> Marche e </a:t>
            </a:r>
            <a:r>
              <a:rPr lang="fr-FR" sz="1600" b="1" dirty="0">
                <a:latin typeface="Arial" charset="0"/>
              </a:rPr>
              <a:t>in </a:t>
            </a:r>
            <a:r>
              <a:rPr lang="fr-FR" sz="1600" b="1" dirty="0" err="1">
                <a:latin typeface="Arial" charset="0"/>
              </a:rPr>
              <a:t>Italia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smtClean="0">
                <a:latin typeface="Arial" charset="0"/>
              </a:rPr>
              <a:t>– </a:t>
            </a:r>
            <a:r>
              <a:rPr lang="fr-FR" sz="1600" b="1" dirty="0" err="1" smtClean="0">
                <a:latin typeface="Arial" charset="0"/>
              </a:rPr>
              <a:t>Valori</a:t>
            </a:r>
            <a:r>
              <a:rPr lang="fr-FR" sz="1600" b="1" dirty="0" smtClean="0">
                <a:latin typeface="Arial" charset="0"/>
              </a:rPr>
              <a:t> </a:t>
            </a:r>
            <a:r>
              <a:rPr lang="fr-FR" sz="1600" b="1" dirty="0" err="1" smtClean="0">
                <a:latin typeface="Arial" charset="0"/>
              </a:rPr>
              <a:t>percentuali</a:t>
            </a:r>
            <a:endParaRPr lang="it-IT" sz="1600" b="1" dirty="0">
              <a:latin typeface="Arial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557338"/>
            <a:ext cx="8280400" cy="33115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9220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9221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482600" y="4851400"/>
            <a:ext cx="82804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it-IT" sz="1400" dirty="0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922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899592" y="1772816"/>
            <a:ext cx="1512168" cy="830997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Solleciti su 100 unità in lista: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it-IT" sz="1200" dirty="0" smtClean="0"/>
              <a:t>Marche	77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it-IT" sz="1200" dirty="0" smtClean="0"/>
              <a:t>Italia	78</a:t>
            </a:r>
            <a:endParaRPr lang="it-IT" sz="12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8028384" y="1700808"/>
            <a:ext cx="791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solidFill>
                  <a:srgbClr val="00B050"/>
                </a:solidFill>
              </a:rPr>
              <a:t>87,9</a:t>
            </a:r>
            <a:endParaRPr lang="it-IT" sz="1600" b="1" dirty="0">
              <a:solidFill>
                <a:srgbClr val="00B050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8028384" y="2082334"/>
            <a:ext cx="791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solidFill>
                  <a:schemeClr val="bg1">
                    <a:lumMod val="65000"/>
                  </a:schemeClr>
                </a:solidFill>
              </a:rPr>
              <a:t>84,9</a:t>
            </a:r>
            <a:endParaRPr lang="it-IT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27" name="Connettore 1 26"/>
          <p:cNvCxnSpPr/>
          <p:nvPr/>
        </p:nvCxnSpPr>
        <p:spPr>
          <a:xfrm flipH="1" flipV="1">
            <a:off x="7452320" y="1340768"/>
            <a:ext cx="19050" cy="361166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1 29"/>
          <p:cNvCxnSpPr/>
          <p:nvPr/>
        </p:nvCxnSpPr>
        <p:spPr>
          <a:xfrm flipH="1" flipV="1">
            <a:off x="7956376" y="1340768"/>
            <a:ext cx="19050" cy="361166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sellaDiTesto 7"/>
          <p:cNvSpPr txBox="1"/>
          <p:nvPr/>
        </p:nvSpPr>
        <p:spPr>
          <a:xfrm>
            <a:off x="7195145" y="2852936"/>
            <a:ext cx="257175" cy="895350"/>
          </a:xfrm>
          <a:prstGeom prst="rect">
            <a:avLst/>
          </a:prstGeom>
          <a:solidFill>
            <a:schemeClr val="lt1">
              <a:alpha val="0"/>
            </a:schemeClr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vert270"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100" b="1"/>
              <a:t>CHIUSURA</a:t>
            </a:r>
          </a:p>
        </p:txBody>
      </p:sp>
      <p:sp>
        <p:nvSpPr>
          <p:cNvPr id="32" name="CasellaDiTesto 9"/>
          <p:cNvSpPr txBox="1"/>
          <p:nvPr/>
        </p:nvSpPr>
        <p:spPr>
          <a:xfrm>
            <a:off x="7699201" y="2564904"/>
            <a:ext cx="257175" cy="1464171"/>
          </a:xfrm>
          <a:prstGeom prst="rect">
            <a:avLst/>
          </a:prstGeom>
          <a:solidFill>
            <a:schemeClr val="lt1">
              <a:alpha val="0"/>
            </a:schemeClr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vert270"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100" b="1"/>
              <a:t>ACCERTAMENTO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9527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Ancona, 19 giugno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207375" cy="107950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La restituzione dei questionari compilati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5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>
              <a:defRPr/>
            </a:pPr>
            <a:r>
              <a:rPr lang="fr-FR" sz="1600" b="1" dirty="0" err="1">
                <a:latin typeface="Arial" charset="0"/>
              </a:rPr>
              <a:t>Solleciti</a:t>
            </a:r>
            <a:r>
              <a:rPr lang="fr-FR" sz="1600" b="1" dirty="0">
                <a:latin typeface="Arial" charset="0"/>
              </a:rPr>
              <a:t> ai non </a:t>
            </a:r>
            <a:r>
              <a:rPr lang="fr-FR" sz="1600" b="1" dirty="0" err="1">
                <a:latin typeface="Arial" charset="0"/>
              </a:rPr>
              <a:t>rispondenti</a:t>
            </a:r>
            <a:r>
              <a:rPr lang="fr-FR" sz="1600" b="1" dirty="0">
                <a:latin typeface="Arial" charset="0"/>
              </a:rPr>
              <a:t> per </a:t>
            </a:r>
            <a:r>
              <a:rPr lang="fr-FR" sz="1600" b="1" dirty="0" err="1">
                <a:latin typeface="Arial" charset="0"/>
              </a:rPr>
              <a:t>periodo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della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rilevazione</a:t>
            </a:r>
            <a:r>
              <a:rPr lang="fr-FR" sz="1600" b="1" dirty="0">
                <a:latin typeface="Arial" charset="0"/>
              </a:rPr>
              <a:t> – </a:t>
            </a:r>
            <a:r>
              <a:rPr lang="fr-FR" sz="1600" b="1" dirty="0" err="1">
                <a:latin typeface="Arial" charset="0"/>
              </a:rPr>
              <a:t>Valori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assoluti</a:t>
            </a:r>
            <a:r>
              <a:rPr lang="fr-FR" sz="1600" b="1" dirty="0">
                <a:latin typeface="Arial" charset="0"/>
              </a:rPr>
              <a:t> e </a:t>
            </a:r>
            <a:r>
              <a:rPr lang="fr-FR" sz="1600" b="1" dirty="0" err="1">
                <a:latin typeface="Arial" charset="0"/>
              </a:rPr>
              <a:t>percentuali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sul</a:t>
            </a:r>
            <a:r>
              <a:rPr lang="fr-FR" sz="1600" b="1" dirty="0">
                <a:latin typeface="Arial" charset="0"/>
              </a:rPr>
              <a:t> totale dei </a:t>
            </a:r>
            <a:r>
              <a:rPr lang="fr-FR" sz="1600" b="1" dirty="0" err="1">
                <a:latin typeface="Arial" charset="0"/>
              </a:rPr>
              <a:t>solleciti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del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periodo</a:t>
            </a:r>
            <a:endParaRPr lang="it-IT" sz="1600" b="1" dirty="0">
              <a:latin typeface="Arial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611188" y="1557338"/>
            <a:ext cx="8137525" cy="33115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10244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10245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482600" y="4851400"/>
            <a:ext cx="82804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it-IT" sz="1400" dirty="0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1024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755576" y="5085184"/>
            <a:ext cx="8121650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1400" dirty="0">
                <a:solidFill>
                  <a:schemeClr val="dk1"/>
                </a:solidFill>
                <a:latin typeface="+mn-lt"/>
                <a:ea typeface="+mn-ea"/>
              </a:rPr>
              <a:t>A livello nazionale sono stati realizzati oltre </a:t>
            </a:r>
            <a:r>
              <a:rPr lang="it-IT" sz="1400" b="1" dirty="0">
                <a:solidFill>
                  <a:schemeClr val="dk1"/>
                </a:solidFill>
                <a:latin typeface="+mn-lt"/>
                <a:ea typeface="+mn-ea"/>
              </a:rPr>
              <a:t>570 mila solleciti </a:t>
            </a:r>
            <a:r>
              <a:rPr lang="it-IT" sz="1400" dirty="0">
                <a:solidFill>
                  <a:schemeClr val="dk1"/>
                </a:solidFill>
                <a:latin typeface="+mn-lt"/>
                <a:ea typeface="+mn-ea"/>
              </a:rPr>
              <a:t>alle unità non rispondenti, di cui </a:t>
            </a:r>
            <a:r>
              <a:rPr lang="it-IT" sz="1400" b="1" dirty="0">
                <a:solidFill>
                  <a:schemeClr val="dk1"/>
                </a:solidFill>
                <a:latin typeface="+mn-lt"/>
                <a:ea typeface="+mn-ea"/>
              </a:rPr>
              <a:t>276 mila via PEC (48 per cento). </a:t>
            </a:r>
            <a:r>
              <a:rPr lang="it-IT" sz="1400" dirty="0" smtClean="0">
                <a:solidFill>
                  <a:schemeClr val="dk1"/>
                </a:solidFill>
                <a:latin typeface="+mn-lt"/>
                <a:ea typeface="+mn-ea"/>
              </a:rPr>
              <a:t>Nelle Marche, </a:t>
            </a:r>
            <a:r>
              <a:rPr lang="it-IT" sz="1400" dirty="0">
                <a:solidFill>
                  <a:schemeClr val="dk1"/>
                </a:solidFill>
                <a:latin typeface="+mn-lt"/>
                <a:ea typeface="+mn-ea"/>
              </a:rPr>
              <a:t>i solleciti sono stati circa </a:t>
            </a:r>
            <a:r>
              <a:rPr lang="it-IT" sz="1400" dirty="0" smtClean="0">
                <a:solidFill>
                  <a:schemeClr val="dk1"/>
                </a:solidFill>
                <a:latin typeface="+mn-lt"/>
                <a:ea typeface="+mn-ea"/>
              </a:rPr>
              <a:t>18.500, </a:t>
            </a:r>
            <a:r>
              <a:rPr lang="it-IT" sz="1400" dirty="0">
                <a:solidFill>
                  <a:schemeClr val="dk1"/>
                </a:solidFill>
                <a:latin typeface="+mn-lt"/>
                <a:ea typeface="+mn-ea"/>
              </a:rPr>
              <a:t>con un’incidenza dei solleciti elettronici </a:t>
            </a:r>
            <a:r>
              <a:rPr lang="it-IT" sz="1400" dirty="0" smtClean="0">
                <a:solidFill>
                  <a:schemeClr val="dk1"/>
                </a:solidFill>
                <a:latin typeface="+mn-lt"/>
                <a:ea typeface="+mn-ea"/>
              </a:rPr>
              <a:t>(47 </a:t>
            </a:r>
            <a:r>
              <a:rPr lang="it-IT" sz="1400" dirty="0">
                <a:solidFill>
                  <a:schemeClr val="dk1"/>
                </a:solidFill>
                <a:latin typeface="+mn-lt"/>
                <a:ea typeface="+mn-ea"/>
              </a:rPr>
              <a:t>per cento) </a:t>
            </a:r>
            <a:r>
              <a:rPr lang="it-IT" sz="1400" dirty="0" smtClean="0">
                <a:solidFill>
                  <a:schemeClr val="dk1"/>
                </a:solidFill>
                <a:latin typeface="+mn-lt"/>
                <a:ea typeface="+mn-ea"/>
              </a:rPr>
              <a:t>lievemente inferiore </a:t>
            </a:r>
            <a:r>
              <a:rPr lang="it-IT" sz="1400" dirty="0">
                <a:solidFill>
                  <a:schemeClr val="dk1"/>
                </a:solidFill>
                <a:latin typeface="+mn-lt"/>
                <a:ea typeface="+mn-ea"/>
              </a:rPr>
              <a:t>al dato nazionale. </a:t>
            </a:r>
            <a:endParaRPr lang="it-IT" dirty="0">
              <a:latin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70766"/>
            <a:ext cx="8705838" cy="3070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9527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Ancona, 19 giugno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59" y="1286641"/>
            <a:ext cx="8690944" cy="4641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La restituzione dei questionari compilati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5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>
              <a:defRPr/>
            </a:pPr>
            <a:r>
              <a:rPr lang="fr-FR" sz="1600" b="1" dirty="0" err="1">
                <a:latin typeface="Arial" charset="0"/>
              </a:rPr>
              <a:t>Questionari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restituiti</a:t>
            </a:r>
            <a:r>
              <a:rPr lang="fr-FR" sz="1600" b="1" dirty="0">
                <a:latin typeface="Arial" charset="0"/>
              </a:rPr>
              <a:t> per </a:t>
            </a:r>
            <a:r>
              <a:rPr lang="fr-FR" sz="1600" b="1" dirty="0" err="1">
                <a:latin typeface="Arial" charset="0"/>
              </a:rPr>
              <a:t>canale</a:t>
            </a:r>
            <a:r>
              <a:rPr lang="fr-FR" sz="1600" b="1" dirty="0">
                <a:latin typeface="Arial" charset="0"/>
              </a:rPr>
              <a:t> e UPC – </a:t>
            </a:r>
            <a:r>
              <a:rPr lang="fr-FR" sz="1600" b="1" dirty="0" err="1">
                <a:latin typeface="Arial" charset="0"/>
              </a:rPr>
              <a:t>Valori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 smtClean="0">
                <a:latin typeface="Arial" charset="0"/>
              </a:rPr>
              <a:t>percentuali</a:t>
            </a:r>
            <a:endParaRPr lang="it-IT" sz="1600" b="1" dirty="0">
              <a:latin typeface="Arial" charset="0"/>
            </a:endParaRPr>
          </a:p>
        </p:txBody>
      </p:sp>
      <p:sp>
        <p:nvSpPr>
          <p:cNvPr id="11267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11268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1127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4" name="Ovale 3"/>
          <p:cNvSpPr/>
          <p:nvPr/>
        </p:nvSpPr>
        <p:spPr bwMode="auto">
          <a:xfrm>
            <a:off x="5724128" y="3589475"/>
            <a:ext cx="576064" cy="415589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Ovale 24"/>
          <p:cNvSpPr/>
          <p:nvPr/>
        </p:nvSpPr>
        <p:spPr bwMode="auto">
          <a:xfrm>
            <a:off x="4572000" y="1844824"/>
            <a:ext cx="576064" cy="415589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" name="Ovale 25"/>
          <p:cNvSpPr/>
          <p:nvPr/>
        </p:nvSpPr>
        <p:spPr bwMode="auto">
          <a:xfrm>
            <a:off x="5724128" y="1213211"/>
            <a:ext cx="576064" cy="415589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" name="Ovale 26"/>
          <p:cNvSpPr/>
          <p:nvPr/>
        </p:nvSpPr>
        <p:spPr bwMode="auto">
          <a:xfrm>
            <a:off x="2267744" y="1268760"/>
            <a:ext cx="576064" cy="415589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9527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Ancona, 19 giugno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5" grpId="0" animBg="1"/>
      <p:bldP spid="26" grpId="0" animBg="1"/>
      <p:bldP spid="27" grpId="0" animBg="1"/>
    </p:bldLst>
  </p:timing>
</p:sld>
</file>

<file path=ppt/theme/theme1.xml><?xml version="1.0" encoding="utf-8"?>
<a:theme xmlns:a="http://schemas.openxmlformats.org/drawingml/2006/main" name="Presentazione vuota">
  <a:themeElements>
    <a:clrScheme name="Presentazione vuo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zione vuota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Presentazione vuo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2699</TotalTime>
  <Words>1084</Words>
  <Application>Microsoft Office PowerPoint</Application>
  <PresentationFormat>Presentazione su schermo (4:3)</PresentationFormat>
  <Paragraphs>255</Paragraphs>
  <Slides>21</Slides>
  <Notes>21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2" baseType="lpstr">
      <vt:lpstr>Presentazione vuota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Bruna Tabanella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Bruna Tabanella</dc:creator>
  <cp:lastModifiedBy>Giuseppe Stassi</cp:lastModifiedBy>
  <cp:revision>168</cp:revision>
  <cp:lastPrinted>2014-04-28T15:02:57Z</cp:lastPrinted>
  <dcterms:created xsi:type="dcterms:W3CDTF">2012-09-11T12:14:20Z</dcterms:created>
  <dcterms:modified xsi:type="dcterms:W3CDTF">2014-07-14T14:36:01Z</dcterms:modified>
</cp:coreProperties>
</file>