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20" r:id="rId2"/>
    <p:sldId id="258" r:id="rId3"/>
    <p:sldId id="257" r:id="rId4"/>
    <p:sldId id="259" r:id="rId5"/>
    <p:sldId id="260" r:id="rId6"/>
    <p:sldId id="262" r:id="rId7"/>
    <p:sldId id="286" r:id="rId8"/>
    <p:sldId id="318" r:id="rId9"/>
    <p:sldId id="266" r:id="rId10"/>
    <p:sldId id="319" r:id="rId11"/>
    <p:sldId id="294" r:id="rId12"/>
    <p:sldId id="295" r:id="rId13"/>
    <p:sldId id="297" r:id="rId14"/>
    <p:sldId id="303" r:id="rId15"/>
    <p:sldId id="307" r:id="rId16"/>
    <p:sldId id="306" r:id="rId17"/>
    <p:sldId id="312" r:id="rId18"/>
    <p:sldId id="313" r:id="rId19"/>
    <p:sldId id="314" r:id="rId20"/>
  </p:sldIdLst>
  <p:sldSz cx="9144000" cy="6858000" type="screen4x3"/>
  <p:notesSz cx="6810375" cy="9942513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31F7"/>
    <a:srgbClr val="CC0000"/>
    <a:srgbClr val="9999FF"/>
    <a:srgbClr val="6600FF"/>
    <a:srgbClr val="CCCCFF"/>
    <a:srgbClr val="9933FF"/>
    <a:srgbClr val="FFCC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87" autoAdjust="0"/>
    <p:restoredTop sz="84433" autoAdjust="0"/>
  </p:normalViewPr>
  <p:slideViewPr>
    <p:cSldViewPr>
      <p:cViewPr>
        <p:scale>
          <a:sx n="100" d="100"/>
          <a:sy n="100" d="100"/>
        </p:scale>
        <p:origin x="-432" y="360"/>
      </p:cViewPr>
      <p:guideLst>
        <p:guide orient="horz" pos="51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148" y="-90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634053604934604"/>
          <c:y val="0.19616956099665625"/>
          <c:w val="0.83291173508971761"/>
          <c:h val="0.635376550533922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Foglio1!$B$2</c:f>
              <c:strCache>
                <c:ptCount val="1"/>
                <c:pt idx="0">
                  <c:v>Addetti UG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700.432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26.446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74.015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Foglio1!$A$3:$A$5</c:f>
              <c:strCache>
                <c:ptCount val="3"/>
                <c:pt idx="0">
                  <c:v>Imprese</c:v>
                </c:pt>
                <c:pt idx="1">
                  <c:v>Istituzioni non profit</c:v>
                </c:pt>
                <c:pt idx="2">
                  <c:v>Istituzioni pubbliche</c:v>
                </c:pt>
              </c:strCache>
            </c:strRef>
          </c:cat>
          <c:val>
            <c:numRef>
              <c:f>Foglio1!$B$3:$B$5</c:f>
              <c:numCache>
                <c:formatCode>General</c:formatCode>
                <c:ptCount val="3"/>
                <c:pt idx="0">
                  <c:v>700432</c:v>
                </c:pt>
                <c:pt idx="1">
                  <c:v>26446</c:v>
                </c:pt>
                <c:pt idx="2">
                  <c:v>74015</c:v>
                </c:pt>
              </c:numCache>
            </c:numRef>
          </c:val>
        </c:ser>
        <c:ser>
          <c:idx val="1"/>
          <c:order val="1"/>
          <c:tx>
            <c:strRef>
              <c:f>Foglio1!$C$2</c:f>
              <c:strCache>
                <c:ptCount val="1"/>
                <c:pt idx="0">
                  <c:v>Addetti UL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/>
                      <a:t>771.425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/>
                      <a:t>28.489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/>
                      <a:t>172.985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Foglio1!$A$3:$A$5</c:f>
              <c:strCache>
                <c:ptCount val="3"/>
                <c:pt idx="0">
                  <c:v>Imprese</c:v>
                </c:pt>
                <c:pt idx="1">
                  <c:v>Istituzioni non profit</c:v>
                </c:pt>
                <c:pt idx="2">
                  <c:v>Istituzioni pubbliche</c:v>
                </c:pt>
              </c:strCache>
            </c:strRef>
          </c:cat>
          <c:val>
            <c:numRef>
              <c:f>Foglio1!$C$3:$C$5</c:f>
              <c:numCache>
                <c:formatCode>General</c:formatCode>
                <c:ptCount val="3"/>
                <c:pt idx="0">
                  <c:v>771425</c:v>
                </c:pt>
                <c:pt idx="1">
                  <c:v>28489</c:v>
                </c:pt>
                <c:pt idx="2">
                  <c:v>172985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6322432"/>
        <c:axId val="23597056"/>
      </c:barChart>
      <c:catAx>
        <c:axId val="63224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it-IT"/>
          </a:p>
        </c:txPr>
        <c:crossAx val="23597056"/>
        <c:crosses val="autoZero"/>
        <c:auto val="1"/>
        <c:lblAlgn val="ctr"/>
        <c:lblOffset val="100"/>
        <c:noMultiLvlLbl val="0"/>
      </c:catAx>
      <c:valAx>
        <c:axId val="23597056"/>
        <c:scaling>
          <c:orientation val="minMax"/>
          <c:max val="80000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it-IT"/>
          </a:p>
        </c:txPr>
        <c:crossAx val="6322432"/>
        <c:crosses val="autoZero"/>
        <c:crossBetween val="between"/>
        <c:majorUnit val="200000"/>
      </c:valAx>
    </c:plotArea>
    <c:legend>
      <c:legendPos val="b"/>
      <c:layout/>
      <c:overlay val="0"/>
      <c:txPr>
        <a:bodyPr/>
        <a:lstStyle/>
        <a:p>
          <a:pPr>
            <a:defRPr sz="1100" b="1"/>
          </a:pPr>
          <a:endParaRPr lang="it-IT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50757357393497193"/>
          <c:y val="1.8864740000143033E-2"/>
          <c:w val="0.4548312277744419"/>
          <c:h val="0.7793155828273508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Foglio2!$D$126</c:f>
              <c:strCache>
                <c:ptCount val="1"/>
                <c:pt idx="0">
                  <c:v>Puglia</c:v>
                </c:pt>
              </c:strCache>
            </c:strRef>
          </c:tx>
          <c:invertIfNegative val="0"/>
          <c:cat>
            <c:strRef>
              <c:f>Foglio2!$C$127:$C$138</c:f>
              <c:strCache>
                <c:ptCount val="12"/>
                <c:pt idx="0">
                  <c:v>Cultura, sport e ricreazione</c:v>
                </c:pt>
                <c:pt idx="1">
                  <c:v>Istruzione e ricerca</c:v>
                </c:pt>
                <c:pt idx="2">
                  <c:v>Sanità</c:v>
                </c:pt>
                <c:pt idx="3">
                  <c:v>Assistenza sociale e protezione civile</c:v>
                </c:pt>
                <c:pt idx="4">
                  <c:v>Ambiente</c:v>
                </c:pt>
                <c:pt idx="5">
                  <c:v>Sviluppo economico e coesione sociale</c:v>
                </c:pt>
                <c:pt idx="6">
                  <c:v>Tutela dei diritti e attività politica</c:v>
                </c:pt>
                <c:pt idx="7">
                  <c:v>Filantropia e promozione del volontariato</c:v>
                </c:pt>
                <c:pt idx="8">
                  <c:v>Cooperazione e solidarietà internazionale</c:v>
                </c:pt>
                <c:pt idx="9">
                  <c:v>Religione</c:v>
                </c:pt>
                <c:pt idx="10">
                  <c:v>Relazioni sindacali</c:v>
                </c:pt>
                <c:pt idx="11">
                  <c:v>Altre attività </c:v>
                </c:pt>
              </c:strCache>
            </c:strRef>
          </c:cat>
          <c:val>
            <c:numRef>
              <c:f>Foglio2!$D$127:$D$138</c:f>
              <c:numCache>
                <c:formatCode>#,#00</c:formatCode>
                <c:ptCount val="12"/>
                <c:pt idx="0">
                  <c:v>61</c:v>
                </c:pt>
                <c:pt idx="1">
                  <c:v>4.7</c:v>
                </c:pt>
                <c:pt idx="2">
                  <c:v>3.6</c:v>
                </c:pt>
                <c:pt idx="3">
                  <c:v>8.7000000000000011</c:v>
                </c:pt>
                <c:pt idx="4">
                  <c:v>2.1</c:v>
                </c:pt>
                <c:pt idx="5">
                  <c:v>3</c:v>
                </c:pt>
                <c:pt idx="6">
                  <c:v>2.6</c:v>
                </c:pt>
                <c:pt idx="7">
                  <c:v>1.5</c:v>
                </c:pt>
                <c:pt idx="8">
                  <c:v>0.5</c:v>
                </c:pt>
                <c:pt idx="9">
                  <c:v>4.4000000000000004</c:v>
                </c:pt>
                <c:pt idx="10">
                  <c:v>7.4</c:v>
                </c:pt>
                <c:pt idx="11">
                  <c:v>0.4</c:v>
                </c:pt>
              </c:numCache>
            </c:numRef>
          </c:val>
        </c:ser>
        <c:ser>
          <c:idx val="1"/>
          <c:order val="1"/>
          <c:tx>
            <c:strRef>
              <c:f>Foglio2!$E$126</c:f>
              <c:strCache>
                <c:ptCount val="1"/>
                <c:pt idx="0">
                  <c:v>Italia</c:v>
                </c:pt>
              </c:strCache>
            </c:strRef>
          </c:tx>
          <c:invertIfNegative val="0"/>
          <c:cat>
            <c:strRef>
              <c:f>Foglio2!$C$127:$C$138</c:f>
              <c:strCache>
                <c:ptCount val="12"/>
                <c:pt idx="0">
                  <c:v>Cultura, sport e ricreazione</c:v>
                </c:pt>
                <c:pt idx="1">
                  <c:v>Istruzione e ricerca</c:v>
                </c:pt>
                <c:pt idx="2">
                  <c:v>Sanità</c:v>
                </c:pt>
                <c:pt idx="3">
                  <c:v>Assistenza sociale e protezione civile</c:v>
                </c:pt>
                <c:pt idx="4">
                  <c:v>Ambiente</c:v>
                </c:pt>
                <c:pt idx="5">
                  <c:v>Sviluppo economico e coesione sociale</c:v>
                </c:pt>
                <c:pt idx="6">
                  <c:v>Tutela dei diritti e attività politica</c:v>
                </c:pt>
                <c:pt idx="7">
                  <c:v>Filantropia e promozione del volontariato</c:v>
                </c:pt>
                <c:pt idx="8">
                  <c:v>Cooperazione e solidarietà internazionale</c:v>
                </c:pt>
                <c:pt idx="9">
                  <c:v>Religione</c:v>
                </c:pt>
                <c:pt idx="10">
                  <c:v>Relazioni sindacali</c:v>
                </c:pt>
                <c:pt idx="11">
                  <c:v>Altre attività </c:v>
                </c:pt>
              </c:strCache>
            </c:strRef>
          </c:cat>
          <c:val>
            <c:numRef>
              <c:f>Foglio2!$E$127:$E$138</c:f>
              <c:numCache>
                <c:formatCode>#,#00</c:formatCode>
                <c:ptCount val="12"/>
                <c:pt idx="0">
                  <c:v>65</c:v>
                </c:pt>
                <c:pt idx="1">
                  <c:v>5.2</c:v>
                </c:pt>
                <c:pt idx="2">
                  <c:v>3.6</c:v>
                </c:pt>
                <c:pt idx="3">
                  <c:v>8.3000000000000007</c:v>
                </c:pt>
                <c:pt idx="4">
                  <c:v>2.1</c:v>
                </c:pt>
                <c:pt idx="5">
                  <c:v>2.5</c:v>
                </c:pt>
                <c:pt idx="6">
                  <c:v>2.2999999999999998</c:v>
                </c:pt>
                <c:pt idx="7">
                  <c:v>1.6</c:v>
                </c:pt>
                <c:pt idx="8">
                  <c:v>1.2</c:v>
                </c:pt>
                <c:pt idx="9">
                  <c:v>2.2999999999999998</c:v>
                </c:pt>
                <c:pt idx="10">
                  <c:v>5.4</c:v>
                </c:pt>
                <c:pt idx="11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axId val="24093056"/>
        <c:axId val="24094592"/>
      </c:barChart>
      <c:catAx>
        <c:axId val="2409305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it-IT"/>
          </a:p>
        </c:txPr>
        <c:crossAx val="24094592"/>
        <c:crosses val="autoZero"/>
        <c:auto val="1"/>
        <c:lblAlgn val="ctr"/>
        <c:lblOffset val="100"/>
        <c:noMultiLvlLbl val="0"/>
      </c:catAx>
      <c:valAx>
        <c:axId val="2409459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#,#00" sourceLinked="1"/>
        <c:majorTickMark val="out"/>
        <c:minorTickMark val="none"/>
        <c:tickLblPos val="nextTo"/>
        <c:crossAx val="2409305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050" b="1"/>
          </a:pPr>
          <a:endParaRPr lang="it-IT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doughnutChart>
        <c:varyColors val="1"/>
        <c:ser>
          <c:idx val="0"/>
          <c:order val="0"/>
          <c:tx>
            <c:strRef>
              <c:f>Foglio2!$N$152</c:f>
              <c:strCache>
                <c:ptCount val="1"/>
                <c:pt idx="0">
                  <c:v>Lavoratori retribuiti </c:v>
                </c:pt>
              </c:strCache>
            </c:strRef>
          </c:tx>
          <c:dLbls>
            <c:dLbl>
              <c:idx val="4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1"/>
              <c:delete val="1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Foglio2!$M$153:$M$164</c:f>
              <c:strCache>
                <c:ptCount val="12"/>
                <c:pt idx="0">
                  <c:v>Cultura, sport e ricreazione</c:v>
                </c:pt>
                <c:pt idx="1">
                  <c:v>Istruzione e ricerca</c:v>
                </c:pt>
                <c:pt idx="2">
                  <c:v>Sanità</c:v>
                </c:pt>
                <c:pt idx="3">
                  <c:v>Assistenza sociale e protezione civile</c:v>
                </c:pt>
                <c:pt idx="4">
                  <c:v>Ambiente</c:v>
                </c:pt>
                <c:pt idx="5">
                  <c:v>Sviluppo economico e coesione sociale</c:v>
                </c:pt>
                <c:pt idx="6">
                  <c:v>Tutela dei diritti e attività politica</c:v>
                </c:pt>
                <c:pt idx="7">
                  <c:v>Filantropia e promozione del volontariato</c:v>
                </c:pt>
                <c:pt idx="8">
                  <c:v>Cooperazione e solidarietà internazionale</c:v>
                </c:pt>
                <c:pt idx="9">
                  <c:v>Religione</c:v>
                </c:pt>
                <c:pt idx="10">
                  <c:v>Relazioni sindacali e rappresentanza di interessi</c:v>
                </c:pt>
                <c:pt idx="11">
                  <c:v>Altre attività</c:v>
                </c:pt>
              </c:strCache>
            </c:strRef>
          </c:cat>
          <c:val>
            <c:numRef>
              <c:f>Foglio2!$N$153:$N$164</c:f>
              <c:numCache>
                <c:formatCode>#,##0</c:formatCode>
                <c:ptCount val="12"/>
                <c:pt idx="0">
                  <c:v>8156</c:v>
                </c:pt>
                <c:pt idx="1">
                  <c:v>5690</c:v>
                </c:pt>
                <c:pt idx="2">
                  <c:v>11079</c:v>
                </c:pt>
                <c:pt idx="3">
                  <c:v>9191</c:v>
                </c:pt>
                <c:pt idx="4">
                  <c:v>477</c:v>
                </c:pt>
                <c:pt idx="5">
                  <c:v>3399</c:v>
                </c:pt>
                <c:pt idx="6">
                  <c:v>433</c:v>
                </c:pt>
                <c:pt idx="7">
                  <c:v>160</c:v>
                </c:pt>
                <c:pt idx="8">
                  <c:v>26</c:v>
                </c:pt>
                <c:pt idx="9">
                  <c:v>210</c:v>
                </c:pt>
                <c:pt idx="10">
                  <c:v>2006</c:v>
                </c:pt>
                <c:pt idx="11">
                  <c:v>88</c:v>
                </c:pt>
              </c:numCache>
            </c:numRef>
          </c:val>
        </c:ser>
        <c:ser>
          <c:idx val="1"/>
          <c:order val="1"/>
          <c:tx>
            <c:strRef>
              <c:f>Foglio2!$O$152</c:f>
              <c:strCache>
                <c:ptCount val="1"/>
                <c:pt idx="0">
                  <c:v>Volontari </c:v>
                </c:pt>
              </c:strCache>
            </c:strRef>
          </c:tx>
          <c:dLbls>
            <c:dLbl>
              <c:idx val="4"/>
              <c:delete val="1"/>
            </c:dLbl>
            <c:dLbl>
              <c:idx val="5"/>
              <c:delete val="1"/>
            </c:dLbl>
            <c:dLbl>
              <c:idx val="8"/>
              <c:delete val="1"/>
            </c:dLbl>
            <c:dLbl>
              <c:idx val="11"/>
              <c:delete val="1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Foglio2!$M$153:$M$164</c:f>
              <c:strCache>
                <c:ptCount val="12"/>
                <c:pt idx="0">
                  <c:v>Cultura, sport e ricreazione</c:v>
                </c:pt>
                <c:pt idx="1">
                  <c:v>Istruzione e ricerca</c:v>
                </c:pt>
                <c:pt idx="2">
                  <c:v>Sanità</c:v>
                </c:pt>
                <c:pt idx="3">
                  <c:v>Assistenza sociale e protezione civile</c:v>
                </c:pt>
                <c:pt idx="4">
                  <c:v>Ambiente</c:v>
                </c:pt>
                <c:pt idx="5">
                  <c:v>Sviluppo economico e coesione sociale</c:v>
                </c:pt>
                <c:pt idx="6">
                  <c:v>Tutela dei diritti e attività politica</c:v>
                </c:pt>
                <c:pt idx="7">
                  <c:v>Filantropia e promozione del volontariato</c:v>
                </c:pt>
                <c:pt idx="8">
                  <c:v>Cooperazione e solidarietà internazionale</c:v>
                </c:pt>
                <c:pt idx="9">
                  <c:v>Religione</c:v>
                </c:pt>
                <c:pt idx="10">
                  <c:v>Relazioni sindacali e rappresentanza di interessi</c:v>
                </c:pt>
                <c:pt idx="11">
                  <c:v>Altre attività</c:v>
                </c:pt>
              </c:strCache>
            </c:strRef>
          </c:cat>
          <c:val>
            <c:numRef>
              <c:f>Foglio2!$O$153:$O$164</c:f>
              <c:numCache>
                <c:formatCode>#,##0</c:formatCode>
                <c:ptCount val="12"/>
                <c:pt idx="0">
                  <c:v>98157</c:v>
                </c:pt>
                <c:pt idx="1">
                  <c:v>6708</c:v>
                </c:pt>
                <c:pt idx="2">
                  <c:v>14007</c:v>
                </c:pt>
                <c:pt idx="3">
                  <c:v>22341</c:v>
                </c:pt>
                <c:pt idx="4">
                  <c:v>5897</c:v>
                </c:pt>
                <c:pt idx="5">
                  <c:v>1826</c:v>
                </c:pt>
                <c:pt idx="6">
                  <c:v>9776</c:v>
                </c:pt>
                <c:pt idx="7">
                  <c:v>5324</c:v>
                </c:pt>
                <c:pt idx="8">
                  <c:v>1594</c:v>
                </c:pt>
                <c:pt idx="9">
                  <c:v>12077</c:v>
                </c:pt>
                <c:pt idx="10">
                  <c:v>6200</c:v>
                </c:pt>
                <c:pt idx="11">
                  <c:v>394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8300556028974135"/>
          <c:y val="1.6866500240304873E-2"/>
          <c:w val="0.2791947264477565"/>
          <c:h val="0.98228732388680806"/>
        </c:manualLayout>
      </c:layout>
      <c:overlay val="0"/>
      <c:txPr>
        <a:bodyPr/>
        <a:lstStyle/>
        <a:p>
          <a:pPr>
            <a:defRPr sz="900"/>
          </a:pPr>
          <a:endParaRPr lang="it-IT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Foglio2!$B$278</c:f>
              <c:strCache>
                <c:ptCount val="1"/>
                <c:pt idx="0">
                  <c:v>Unità locali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Foglio2!$A$279:$A$284</c:f>
              <c:strCache>
                <c:ptCount val="6"/>
                <c:pt idx="0">
                  <c:v>Amministrazione pubblica e difesa assicurazione sociale obbligatoria</c:v>
                </c:pt>
                <c:pt idx="1">
                  <c:v>Istruzione</c:v>
                </c:pt>
                <c:pt idx="2">
                  <c:v>Sanità e assistenza sociale</c:v>
                </c:pt>
                <c:pt idx="3">
                  <c:v>Attività artistiche, sportive, di intrattenimento e divertimento</c:v>
                </c:pt>
                <c:pt idx="4">
                  <c:v>Altre attività di servizi</c:v>
                </c:pt>
                <c:pt idx="5">
                  <c:v>Altre attività</c:v>
                </c:pt>
              </c:strCache>
            </c:strRef>
          </c:cat>
          <c:val>
            <c:numRef>
              <c:f>Foglio2!$B$279:$B$284</c:f>
              <c:numCache>
                <c:formatCode>General</c:formatCode>
                <c:ptCount val="6"/>
                <c:pt idx="0">
                  <c:v>23.7</c:v>
                </c:pt>
                <c:pt idx="1">
                  <c:v>53.2</c:v>
                </c:pt>
                <c:pt idx="2">
                  <c:v>12.4</c:v>
                </c:pt>
                <c:pt idx="3">
                  <c:v>3.8</c:v>
                </c:pt>
                <c:pt idx="4">
                  <c:v>4.5999999999999996</c:v>
                </c:pt>
                <c:pt idx="5">
                  <c:v>2.2999999999999998</c:v>
                </c:pt>
              </c:numCache>
            </c:numRef>
          </c:val>
        </c:ser>
        <c:ser>
          <c:idx val="1"/>
          <c:order val="1"/>
          <c:tx>
            <c:strRef>
              <c:f>Foglio2!$C$278</c:f>
              <c:strCache>
                <c:ptCount val="1"/>
                <c:pt idx="0">
                  <c:v>Addetti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Foglio2!$A$279:$A$284</c:f>
              <c:strCache>
                <c:ptCount val="6"/>
                <c:pt idx="0">
                  <c:v>Amministrazione pubblica e difesa assicurazione sociale obbligatoria</c:v>
                </c:pt>
                <c:pt idx="1">
                  <c:v>Istruzione</c:v>
                </c:pt>
                <c:pt idx="2">
                  <c:v>Sanità e assistenza sociale</c:v>
                </c:pt>
                <c:pt idx="3">
                  <c:v>Attività artistiche, sportive, di intrattenimento e divertimento</c:v>
                </c:pt>
                <c:pt idx="4">
                  <c:v>Altre attività di servizi</c:v>
                </c:pt>
                <c:pt idx="5">
                  <c:v>Altre attività</c:v>
                </c:pt>
              </c:strCache>
            </c:strRef>
          </c:cat>
          <c:val>
            <c:numRef>
              <c:f>Foglio2!$C$279:$C$284</c:f>
              <c:numCache>
                <c:formatCode>General</c:formatCode>
                <c:ptCount val="6"/>
                <c:pt idx="0">
                  <c:v>26.2</c:v>
                </c:pt>
                <c:pt idx="1">
                  <c:v>47.5</c:v>
                </c:pt>
                <c:pt idx="2">
                  <c:v>23.4</c:v>
                </c:pt>
                <c:pt idx="3">
                  <c:v>0.9</c:v>
                </c:pt>
                <c:pt idx="4">
                  <c:v>0.4</c:v>
                </c:pt>
                <c:pt idx="5">
                  <c:v>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24713856"/>
        <c:axId val="24723840"/>
      </c:barChart>
      <c:catAx>
        <c:axId val="2471385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it-IT"/>
          </a:p>
        </c:txPr>
        <c:crossAx val="24723840"/>
        <c:crosses val="autoZero"/>
        <c:auto val="1"/>
        <c:lblAlgn val="ctr"/>
        <c:lblOffset val="100"/>
        <c:noMultiLvlLbl val="0"/>
      </c:catAx>
      <c:valAx>
        <c:axId val="24723840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471385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050" b="1"/>
          </a:pPr>
          <a:endParaRPr lang="it-IT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Foglio2!$B$221</c:f>
              <c:strCache>
                <c:ptCount val="1"/>
                <c:pt idx="0">
                  <c:v>Puglia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Foglio2!$A$222:$A$226</c:f>
              <c:strCache>
                <c:ptCount val="5"/>
                <c:pt idx="0">
                  <c:v>Volontari</c:v>
                </c:pt>
                <c:pt idx="1">
                  <c:v>Personale effettivo in servizio</c:v>
                </c:pt>
                <c:pt idx="2">
                  <c:v>Lavoratori temporanei</c:v>
                </c:pt>
                <c:pt idx="3">
                  <c:v>Lavoratori esterni</c:v>
                </c:pt>
                <c:pt idx="4">
                  <c:v>Addetti</c:v>
                </c:pt>
              </c:strCache>
            </c:strRef>
          </c:cat>
          <c:val>
            <c:numRef>
              <c:f>Foglio2!$B$222:$B$226</c:f>
              <c:numCache>
                <c:formatCode>General</c:formatCode>
                <c:ptCount val="5"/>
                <c:pt idx="0">
                  <c:v>74.900000000000006</c:v>
                </c:pt>
                <c:pt idx="1">
                  <c:v>-5.0999999999999996</c:v>
                </c:pt>
                <c:pt idx="2">
                  <c:v>-60.4</c:v>
                </c:pt>
                <c:pt idx="3">
                  <c:v>114.8</c:v>
                </c:pt>
                <c:pt idx="4">
                  <c:v>-9.1</c:v>
                </c:pt>
              </c:numCache>
            </c:numRef>
          </c:val>
        </c:ser>
        <c:ser>
          <c:idx val="1"/>
          <c:order val="1"/>
          <c:tx>
            <c:strRef>
              <c:f>Foglio2!$C$221</c:f>
              <c:strCache>
                <c:ptCount val="1"/>
                <c:pt idx="0">
                  <c:v>Italia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Foglio2!$A$222:$A$226</c:f>
              <c:strCache>
                <c:ptCount val="5"/>
                <c:pt idx="0">
                  <c:v>Volontari</c:v>
                </c:pt>
                <c:pt idx="1">
                  <c:v>Personale effettivo in servizio</c:v>
                </c:pt>
                <c:pt idx="2">
                  <c:v>Lavoratori temporanei</c:v>
                </c:pt>
                <c:pt idx="3">
                  <c:v>Lavoratori esterni</c:v>
                </c:pt>
                <c:pt idx="4">
                  <c:v>Addetti</c:v>
                </c:pt>
              </c:strCache>
            </c:strRef>
          </c:cat>
          <c:val>
            <c:numRef>
              <c:f>Foglio2!$C$222:$C$226</c:f>
              <c:numCache>
                <c:formatCode>General</c:formatCode>
                <c:ptCount val="5"/>
                <c:pt idx="0">
                  <c:v>-56.8</c:v>
                </c:pt>
                <c:pt idx="1">
                  <c:v>-10.6</c:v>
                </c:pt>
                <c:pt idx="2">
                  <c:v>-21.3</c:v>
                </c:pt>
                <c:pt idx="3">
                  <c:v>18.100000000000001</c:v>
                </c:pt>
                <c:pt idx="4">
                  <c:v>-11.4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axId val="24782720"/>
        <c:axId val="24784256"/>
      </c:barChart>
      <c:catAx>
        <c:axId val="24782720"/>
        <c:scaling>
          <c:orientation val="minMax"/>
        </c:scaling>
        <c:delete val="0"/>
        <c:axPos val="l"/>
        <c:majorTickMark val="out"/>
        <c:minorTickMark val="none"/>
        <c:tickLblPos val="low"/>
        <c:txPr>
          <a:bodyPr/>
          <a:lstStyle/>
          <a:p>
            <a:pPr>
              <a:defRPr sz="1050" b="1"/>
            </a:pPr>
            <a:endParaRPr lang="it-IT"/>
          </a:p>
        </c:txPr>
        <c:crossAx val="24784256"/>
        <c:crosses val="autoZero"/>
        <c:auto val="1"/>
        <c:lblAlgn val="ctr"/>
        <c:lblOffset val="100"/>
        <c:noMultiLvlLbl val="0"/>
      </c:catAx>
      <c:valAx>
        <c:axId val="24784256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it-IT"/>
          </a:p>
        </c:txPr>
        <c:crossAx val="24782720"/>
        <c:crosses val="autoZero"/>
        <c:crossBetween val="between"/>
      </c:valAx>
      <c:spPr>
        <a:noFill/>
      </c:spPr>
    </c:plotArea>
    <c:legend>
      <c:legendPos val="b"/>
      <c:layout/>
      <c:overlay val="0"/>
      <c:txPr>
        <a:bodyPr/>
        <a:lstStyle/>
        <a:p>
          <a:pPr>
            <a:defRPr sz="1050" b="1"/>
          </a:pPr>
          <a:endParaRPr lang="it-IT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0.20859</cdr:x>
      <cdr:y>0.06119</cdr:y>
    </cdr:from>
    <cdr:to>
      <cdr:x>0.33707</cdr:x>
      <cdr:y>0.11408</cdr:y>
    </cdr:to>
    <cdr:sp macro="" textlink="">
      <cdr:nvSpPr>
        <cdr:cNvPr id="8" name="Mezza cornice 7"/>
        <cdr:cNvSpPr/>
      </cdr:nvSpPr>
      <cdr:spPr>
        <a:xfrm xmlns:a="http://schemas.openxmlformats.org/drawingml/2006/main" rot="1034179">
          <a:off x="955675" y="212726"/>
          <a:ext cx="588640" cy="183870"/>
        </a:xfrm>
        <a:prstGeom xmlns:a="http://schemas.openxmlformats.org/drawingml/2006/main" prst="halfFrame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it-IT" sz="110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0.49366</cdr:x>
      <cdr:y>0.61248</cdr:y>
    </cdr:from>
    <cdr:to>
      <cdr:x>0.62214</cdr:x>
      <cdr:y>0.66755</cdr:y>
    </cdr:to>
    <cdr:sp macro="" textlink="">
      <cdr:nvSpPr>
        <cdr:cNvPr id="10" name="Mezza cornice 9"/>
        <cdr:cNvSpPr/>
      </cdr:nvSpPr>
      <cdr:spPr>
        <a:xfrm xmlns:a="http://schemas.openxmlformats.org/drawingml/2006/main" rot="1034179">
          <a:off x="2261725" y="2129352"/>
          <a:ext cx="588640" cy="191463"/>
        </a:xfrm>
        <a:prstGeom xmlns:a="http://schemas.openxmlformats.org/drawingml/2006/main" prst="halfFrame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it-IT" sz="110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0.77408</cdr:x>
      <cdr:y>0.48311</cdr:y>
    </cdr:from>
    <cdr:to>
      <cdr:x>0.90256</cdr:x>
      <cdr:y>0.53599</cdr:y>
    </cdr:to>
    <cdr:sp macro="" textlink="">
      <cdr:nvSpPr>
        <cdr:cNvPr id="11" name="Mezza cornice 10"/>
        <cdr:cNvSpPr/>
      </cdr:nvSpPr>
      <cdr:spPr>
        <a:xfrm xmlns:a="http://schemas.openxmlformats.org/drawingml/2006/main" rot="1034179">
          <a:off x="3546475" y="1679575"/>
          <a:ext cx="588640" cy="183870"/>
        </a:xfrm>
        <a:prstGeom xmlns:a="http://schemas.openxmlformats.org/drawingml/2006/main" prst="halfFrame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it-IT" sz="110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0.20166</cdr:x>
      <cdr:y>0.08493</cdr:y>
    </cdr:from>
    <cdr:to>
      <cdr:x>0.34511</cdr:x>
      <cdr:y>0.16438</cdr:y>
    </cdr:to>
    <cdr:sp macro="" textlink="">
      <cdr:nvSpPr>
        <cdr:cNvPr id="13" name="CasellaDiTesto 12"/>
        <cdr:cNvSpPr txBox="1"/>
      </cdr:nvSpPr>
      <cdr:spPr>
        <a:xfrm xmlns:a="http://schemas.openxmlformats.org/drawingml/2006/main">
          <a:off x="923925" y="295275"/>
          <a:ext cx="65722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100" dirty="0"/>
            <a:t>+ </a:t>
          </a:r>
          <a:r>
            <a:rPr lang="it-IT" sz="1100" dirty="0" smtClean="0"/>
            <a:t>10.1%</a:t>
          </a:r>
          <a:endParaRPr lang="it-IT" sz="1100" dirty="0"/>
        </a:p>
      </cdr:txBody>
    </cdr:sp>
  </cdr:relSizeAnchor>
  <cdr:relSizeAnchor xmlns:cdr="http://schemas.openxmlformats.org/drawingml/2006/chartDrawing">
    <cdr:from>
      <cdr:x>0.49688</cdr:x>
      <cdr:y>0.65205</cdr:y>
    </cdr:from>
    <cdr:to>
      <cdr:x>0.66677</cdr:x>
      <cdr:y>0.72877</cdr:y>
    </cdr:to>
    <cdr:sp macro="" textlink="">
      <cdr:nvSpPr>
        <cdr:cNvPr id="14" name="CasellaDiTesto 13"/>
        <cdr:cNvSpPr txBox="1"/>
      </cdr:nvSpPr>
      <cdr:spPr>
        <a:xfrm xmlns:a="http://schemas.openxmlformats.org/drawingml/2006/main">
          <a:off x="2276468" y="2236914"/>
          <a:ext cx="778353" cy="2631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100" dirty="0"/>
            <a:t>+ </a:t>
          </a:r>
          <a:r>
            <a:rPr lang="it-IT" sz="1100" dirty="0" smtClean="0"/>
            <a:t>7,7%</a:t>
          </a:r>
          <a:endParaRPr lang="it-IT" sz="1100" dirty="0"/>
        </a:p>
      </cdr:txBody>
    </cdr:sp>
  </cdr:relSizeAnchor>
  <cdr:relSizeAnchor xmlns:cdr="http://schemas.openxmlformats.org/drawingml/2006/chartDrawing">
    <cdr:from>
      <cdr:x>0.77131</cdr:x>
      <cdr:y>0.50959</cdr:y>
    </cdr:from>
    <cdr:to>
      <cdr:x>0.94968</cdr:x>
      <cdr:y>0.58904</cdr:y>
    </cdr:to>
    <cdr:sp macro="" textlink="">
      <cdr:nvSpPr>
        <cdr:cNvPr id="16" name="CasellaDiTesto 15"/>
        <cdr:cNvSpPr txBox="1"/>
      </cdr:nvSpPr>
      <cdr:spPr>
        <a:xfrm xmlns:a="http://schemas.openxmlformats.org/drawingml/2006/main">
          <a:off x="3533775" y="1748193"/>
          <a:ext cx="817189" cy="2725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100" dirty="0"/>
            <a:t>+ </a:t>
          </a:r>
          <a:r>
            <a:rPr lang="it-IT" sz="1100" dirty="0" smtClean="0"/>
            <a:t>133,7%</a:t>
          </a:r>
          <a:endParaRPr lang="it-IT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7625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95764-BD75-4F8B-BCC5-4E4BE520E7D2}" type="datetimeFigureOut">
              <a:rPr lang="it-IT" smtClean="0"/>
              <a:pPr/>
              <a:t>14/07/2014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7625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07B86-6EFC-4ADE-9FA0-0E998B18BBC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10466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2813"/>
            <a:ext cx="4994275" cy="447357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51163" cy="496888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5625"/>
            <a:ext cx="2951162" cy="496888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8A53DC8-EA10-4C48-8239-426F7691FF5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62129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19553" indent="-37462500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05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10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16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2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E13CCA4E-CBCA-4B9E-A1B5-114DBE9CA9FA}" type="slidenum">
              <a:rPr lang="it-IT" sz="1200"/>
              <a:pPr/>
              <a:t>1</a:t>
            </a:fld>
            <a:endParaRPr lang="it-IT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dirty="0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B49E5C-108C-4F08-96B9-4CDAA7F9A134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10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altLang="it-IT" dirty="0" smtClean="0">
                <a:solidFill>
                  <a:schemeClr val="bg2"/>
                </a:solidFill>
                <a:ea typeface="ＭＳ Ｐゴシック"/>
                <a:cs typeface="ＭＳ Ｐゴシック"/>
              </a:rPr>
              <a:t>Il settore non-profit è una realtà nazionale che conta circa il 6,4% delle unità economiche totali e circa il 3,4% dei lavoratori.</a:t>
            </a:r>
          </a:p>
          <a:p>
            <a:pPr eaLnBrk="1" hangingPunct="1"/>
            <a:endParaRPr lang="it-IT" altLang="it-IT" dirty="0" smtClean="0">
              <a:solidFill>
                <a:schemeClr val="bg2"/>
              </a:solidFill>
              <a:ea typeface="ＭＳ Ｐゴシック"/>
              <a:cs typeface="ＭＳ Ｐゴシック"/>
            </a:endParaRPr>
          </a:p>
          <a:p>
            <a:r>
              <a:rPr lang="it-IT" altLang="it-IT" dirty="0" smtClean="0">
                <a:solidFill>
                  <a:schemeClr val="bg2"/>
                </a:solidFill>
                <a:ea typeface="ＭＳ Ｐゴシック"/>
                <a:cs typeface="ＭＳ Ｐゴシック"/>
              </a:rPr>
              <a:t>Con quadro istituzionale si fa riferimento alla fotografia del settore che emerge dall’analisi della caratteristiche delle Unità Istituzionali (sede centrale). In base ad essa si</a:t>
            </a:r>
          </a:p>
          <a:p>
            <a:r>
              <a:rPr lang="it-IT" altLang="it-IT" dirty="0" smtClean="0">
                <a:solidFill>
                  <a:schemeClr val="bg2"/>
                </a:solidFill>
                <a:ea typeface="ＭＳ Ｐゴシック"/>
                <a:cs typeface="ＭＳ Ｐゴシック"/>
              </a:rPr>
              <a:t>ha un’idea della forza economica di un’area geografica </a:t>
            </a:r>
          </a:p>
          <a:p>
            <a:pPr eaLnBrk="1" hangingPunct="1"/>
            <a:endParaRPr lang="it-IT" altLang="it-IT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2D9C77-335F-4666-A0AC-54D9864140DE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11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F91CBA8-E5C1-43E6-9C8A-15E86E3F93B1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12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734F35-3DDE-413C-8FD8-E9098A77FC05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13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sz="800" b="1" dirty="0" smtClean="0">
              <a:solidFill>
                <a:srgbClr val="FF660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 txBox="1">
            <a:spLocks noGrp="1" noChangeArrowheads="1"/>
          </p:cNvSpPr>
          <p:nvPr/>
        </p:nvSpPr>
        <p:spPr bwMode="auto">
          <a:xfrm>
            <a:off x="3859213" y="9445625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745DC028-B9F4-4CC3-9092-1F50A94690D8}" type="slidenum">
              <a:rPr lang="it-IT" altLang="it-IT" sz="1200"/>
              <a:pPr algn="r" eaLnBrk="0" hangingPunct="0"/>
              <a:t>14</a:t>
            </a:fld>
            <a:endParaRPr lang="it-IT" altLang="it-IT" sz="120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0975" indent="-180975">
              <a:tabLst>
                <a:tab pos="361950" algn="l"/>
              </a:tabLst>
            </a:pPr>
            <a:endParaRPr lang="en-US" sz="1100" dirty="0" smtClean="0">
              <a:solidFill>
                <a:schemeClr val="bg2"/>
              </a:solidFill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1D2F46-0D6C-4021-85A7-EF65EC6B18EE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15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99C1045-CB02-43DC-ABFB-DF9B7293E725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16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C93C3B-D6DE-41ED-B97C-B4663642627C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17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4BBB178-F0F8-4741-87E7-2DC4B9768DD8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18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2115CD-6077-44C7-B946-7A09FB5E45D4}" type="slidenum">
              <a:rPr lang="it-IT" smtClean="0">
                <a:latin typeface="Arial" charset="0"/>
                <a:ea typeface="ＭＳ Ｐゴシック"/>
                <a:cs typeface="ＭＳ Ｐゴシック"/>
              </a:rPr>
              <a:pPr/>
              <a:t>19</a:t>
            </a:fld>
            <a:endParaRPr 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E0D257-653C-4B69-99E5-5C0096990B94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2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1FF341-98BF-4E25-9BD9-1154CBA73BE3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3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E97040-0BCF-48B9-944E-001DFB5480AE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4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D0400E-0097-499D-95E5-377F0D45E102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5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3A2A12-5A89-4363-BD1A-4185F872C908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6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it-IT" alt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03BE2D-FA3D-4BAA-A5BE-B3970BF25FDF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7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it-IT" alt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0FC67F7-363C-4562-B73A-D447A7F90D36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8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856FA33-E740-43A9-A2CF-05C15AEE74BE}" type="slidenum">
              <a:rPr lang="it-IT" altLang="it-IT" smtClean="0">
                <a:latin typeface="Arial" charset="0"/>
                <a:ea typeface="ＭＳ Ｐゴシック"/>
                <a:cs typeface="ＭＳ Ｐゴシック"/>
              </a:rPr>
              <a:pPr/>
              <a:t>9</a:t>
            </a:fld>
            <a:endParaRPr lang="it-IT" altLang="it-IT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F86C1-ABDB-42F2-BB28-5F6A7D6BFFA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28063-E6DC-4E7A-A978-F7D0E874BB2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2D8D5-6358-458F-8202-D75DB9633E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ED41F-8E82-48A5-9FE8-DD48D26B2F21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1902D-5839-44DA-91F4-894B6033394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6F38B-7DA8-4AB5-828B-AD24BD86140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9E66B-4DEE-41E9-9483-4FA67C93A10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07E02-BF9D-41AB-B8D7-B274147A554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655AF-A382-405D-A55E-29C233B0694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4A3D3-CFD8-4911-B775-696F510B5EA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3D112-AA0F-4E08-9921-CA0FB746FDB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5F44A71F-7097-4668-BCB5-53C6B74FEB2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://censimentoindustriaeservizi.istat.it/" TargetMode="External"/><Relationship Id="rId4" Type="http://schemas.openxmlformats.org/officeDocument/2006/relationships/hyperlink" Target="http://www.istat.it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4" name="Text Box 13"/>
          <p:cNvSpPr txBox="1">
            <a:spLocks noChangeArrowheads="1"/>
          </p:cNvSpPr>
          <p:nvPr/>
        </p:nvSpPr>
        <p:spPr bwMode="auto">
          <a:xfrm>
            <a:off x="4343400" y="2525713"/>
            <a:ext cx="43322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>
                <a:solidFill>
                  <a:schemeClr val="bg1"/>
                </a:solidFill>
                <a:latin typeface="Courier" pitchFamily="-84" charset="0"/>
              </a:rPr>
              <a:t>Principali innovazioni e risultati del Censimento</a:t>
            </a:r>
          </a:p>
        </p:txBody>
      </p:sp>
      <p:sp>
        <p:nvSpPr>
          <p:cNvPr id="15365" name="Text Box 15"/>
          <p:cNvSpPr txBox="1">
            <a:spLocks noChangeArrowheads="1"/>
          </p:cNvSpPr>
          <p:nvPr/>
        </p:nvSpPr>
        <p:spPr bwMode="auto">
          <a:xfrm>
            <a:off x="4343400" y="960438"/>
            <a:ext cx="28209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Censimento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dell’industria 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e dei servizi 2011</a:t>
            </a:r>
          </a:p>
        </p:txBody>
      </p:sp>
      <p:sp>
        <p:nvSpPr>
          <p:cNvPr id="15366" name="Text Box 16"/>
          <p:cNvSpPr txBox="1">
            <a:spLocks noChangeArrowheads="1"/>
          </p:cNvSpPr>
          <p:nvPr/>
        </p:nvSpPr>
        <p:spPr bwMode="auto">
          <a:xfrm>
            <a:off x="4419600" y="3933825"/>
            <a:ext cx="23622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>
                <a:solidFill>
                  <a:schemeClr val="bg1"/>
                </a:solidFill>
                <a:latin typeface="Courier New" pitchFamily="-84" charset="0"/>
              </a:rPr>
              <a:t>ANDREA MANCINI</a:t>
            </a:r>
          </a:p>
          <a:p>
            <a:pPr>
              <a:spcBef>
                <a:spcPts val="600"/>
              </a:spcBef>
            </a:pPr>
            <a:r>
              <a:rPr lang="it-IT" sz="1100">
                <a:solidFill>
                  <a:schemeClr val="bg1"/>
                </a:solidFill>
                <a:latin typeface="Courier New" pitchFamily="-84" charset="0"/>
              </a:rPr>
              <a:t>Direttore del Dipartimento per i Censimenti e i registri amministrativi e statistici, Istat</a:t>
            </a:r>
          </a:p>
        </p:txBody>
      </p:sp>
      <p:pic>
        <p:nvPicPr>
          <p:cNvPr id="15367" name="Immagine 1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457200" y="622800"/>
            <a:ext cx="8288338" cy="5040312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 dirty="0"/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4773640" y="2660400"/>
            <a:ext cx="411884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hangingPunct="0"/>
            <a:r>
              <a:rPr lang="it-IT" altLang="it-IT" b="1" dirty="0" smtClean="0">
                <a:solidFill>
                  <a:srgbClr val="FFFFFF"/>
                </a:solidFill>
              </a:rPr>
              <a:t>Imprese,</a:t>
            </a:r>
            <a:br>
              <a:rPr lang="it-IT" altLang="it-IT" b="1" dirty="0" smtClean="0">
                <a:solidFill>
                  <a:srgbClr val="FFFFFF"/>
                </a:solidFill>
              </a:rPr>
            </a:br>
            <a:r>
              <a:rPr lang="it-IT" altLang="it-IT" b="1" dirty="0" smtClean="0">
                <a:solidFill>
                  <a:srgbClr val="FFFFFF"/>
                </a:solidFill>
              </a:rPr>
              <a:t>istituzioni pubbliche</a:t>
            </a:r>
            <a:br>
              <a:rPr lang="it-IT" altLang="it-IT" b="1" dirty="0" smtClean="0">
                <a:solidFill>
                  <a:srgbClr val="FFFFFF"/>
                </a:solidFill>
              </a:rPr>
            </a:br>
            <a:r>
              <a:rPr lang="it-IT" altLang="it-IT" b="1" dirty="0" smtClean="0">
                <a:solidFill>
                  <a:srgbClr val="FFFFFF"/>
                </a:solidFill>
              </a:rPr>
              <a:t>e </a:t>
            </a:r>
            <a:r>
              <a:rPr lang="it-IT" altLang="it-IT" b="1" dirty="0">
                <a:solidFill>
                  <a:srgbClr val="FFFFFF"/>
                </a:solidFill>
              </a:rPr>
              <a:t>settore non </a:t>
            </a:r>
            <a:r>
              <a:rPr lang="it-IT" altLang="it-IT" b="1" dirty="0" smtClean="0">
                <a:solidFill>
                  <a:srgbClr val="FFFFFF"/>
                </a:solidFill>
              </a:rPr>
              <a:t>profit</a:t>
            </a:r>
            <a:br>
              <a:rPr lang="it-IT" altLang="it-IT" b="1" dirty="0" smtClean="0">
                <a:solidFill>
                  <a:srgbClr val="FFFFFF"/>
                </a:solidFill>
              </a:rPr>
            </a:br>
            <a:r>
              <a:rPr lang="it-IT" b="1" dirty="0" smtClean="0">
                <a:solidFill>
                  <a:schemeClr val="bg1"/>
                </a:solidFill>
              </a:rPr>
              <a:t>in</a:t>
            </a:r>
            <a:r>
              <a:rPr lang="it-IT" altLang="it-IT" b="1" dirty="0" smtClean="0">
                <a:solidFill>
                  <a:schemeClr val="bg1"/>
                </a:solidFill>
                <a:latin typeface="Courier"/>
              </a:rPr>
              <a:t> </a:t>
            </a:r>
            <a:r>
              <a:rPr lang="it-IT" b="1" dirty="0" smtClean="0">
                <a:solidFill>
                  <a:schemeClr val="bg1"/>
                </a:solidFill>
              </a:rPr>
              <a:t>Puglia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5370" name="Text Box 15"/>
          <p:cNvSpPr txBox="1">
            <a:spLocks noChangeArrowheads="1"/>
          </p:cNvSpPr>
          <p:nvPr/>
        </p:nvSpPr>
        <p:spPr bwMode="auto">
          <a:xfrm>
            <a:off x="4797840" y="982800"/>
            <a:ext cx="3230544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000" dirty="0">
                <a:solidFill>
                  <a:schemeClr val="bg1"/>
                </a:solidFill>
              </a:rPr>
              <a:t>9° Censimento dell’industria e dei servizi</a:t>
            </a:r>
          </a:p>
          <a:p>
            <a:r>
              <a:rPr lang="it-IT" sz="1000" dirty="0">
                <a:solidFill>
                  <a:schemeClr val="bg1"/>
                </a:solidFill>
              </a:rPr>
              <a:t>e Censimento delle Istituzioni non </a:t>
            </a:r>
            <a:r>
              <a:rPr lang="it-IT" sz="1000" dirty="0" smtClean="0">
                <a:solidFill>
                  <a:schemeClr val="bg1"/>
                </a:solidFill>
              </a:rPr>
              <a:t>profit</a:t>
            </a:r>
          </a:p>
          <a:p>
            <a:endParaRPr lang="it-IT" sz="1100" dirty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Check-up della Puglia</a:t>
            </a:r>
          </a:p>
          <a:p>
            <a:r>
              <a:rPr lang="it-IT" sz="1400" dirty="0" smtClean="0">
                <a:solidFill>
                  <a:schemeClr val="bg1"/>
                </a:solidFill>
              </a:rPr>
              <a:t>alla luce dei dati censuari</a:t>
            </a:r>
          </a:p>
          <a:p>
            <a:endParaRPr lang="it-IT" sz="800" dirty="0" smtClean="0">
              <a:solidFill>
                <a:schemeClr val="bg1"/>
              </a:solidFill>
            </a:endParaRPr>
          </a:p>
        </p:txBody>
      </p:sp>
      <p:sp>
        <p:nvSpPr>
          <p:cNvPr id="15371" name="Text Box 16"/>
          <p:cNvSpPr txBox="1">
            <a:spLocks noChangeArrowheads="1"/>
          </p:cNvSpPr>
          <p:nvPr/>
        </p:nvSpPr>
        <p:spPr bwMode="auto">
          <a:xfrm>
            <a:off x="4797840" y="4366800"/>
            <a:ext cx="3230544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hangingPunct="0"/>
            <a:r>
              <a:rPr lang="it-IT" altLang="it-IT" sz="1400" dirty="0" smtClean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Cataldo </a:t>
            </a:r>
            <a:r>
              <a:rPr lang="it-IT" altLang="it-IT" sz="1400" dirty="0" err="1" smtClean="0">
                <a:solidFill>
                  <a:schemeClr val="bg1"/>
                </a:solidFill>
                <a:ea typeface="ＭＳ Ｐゴシック" pitchFamily="34" charset="-128"/>
                <a:cs typeface="Arial" charset="0"/>
              </a:rPr>
              <a:t>Scarnera</a:t>
            </a:r>
            <a:endParaRPr lang="it-IT" altLang="it-IT" sz="1400" dirty="0">
              <a:solidFill>
                <a:schemeClr val="bg1"/>
              </a:solidFill>
              <a:ea typeface="ＭＳ Ｐゴシック" pitchFamily="34" charset="-128"/>
              <a:cs typeface="Arial" charset="0"/>
            </a:endParaRPr>
          </a:p>
          <a:p>
            <a:pPr eaLnBrk="0" hangingPunct="0">
              <a:spcBef>
                <a:spcPts val="600"/>
              </a:spcBef>
            </a:pPr>
            <a:r>
              <a:rPr lang="it-IT" altLang="it-IT" sz="1100" dirty="0">
                <a:solidFill>
                  <a:schemeClr val="bg1"/>
                </a:solidFill>
                <a:latin typeface="Courier New" pitchFamily="49" charset="0"/>
                <a:ea typeface="ＭＳ Ｐゴシック" pitchFamily="34" charset="-128"/>
                <a:cs typeface="+mn-cs"/>
              </a:rPr>
              <a:t>Dirigente dell’Ufficio </a:t>
            </a:r>
            <a:r>
              <a:rPr lang="it-IT" altLang="it-IT" sz="1100" dirty="0" smtClean="0">
                <a:solidFill>
                  <a:schemeClr val="bg1"/>
                </a:solidFill>
                <a:latin typeface="Courier New" pitchFamily="49" charset="0"/>
                <a:ea typeface="ＭＳ Ｐゴシック" pitchFamily="34" charset="-128"/>
                <a:cs typeface="+mn-cs"/>
              </a:rPr>
              <a:t>Territoriale per </a:t>
            </a:r>
            <a:r>
              <a:rPr lang="it-IT" altLang="it-IT" sz="1100" dirty="0">
                <a:solidFill>
                  <a:schemeClr val="bg1"/>
                </a:solidFill>
                <a:latin typeface="Courier New" pitchFamily="49" charset="0"/>
                <a:ea typeface="ＭＳ Ｐゴシック" pitchFamily="34" charset="-128"/>
                <a:cs typeface="+mn-cs"/>
              </a:rPr>
              <a:t>la Puglia</a:t>
            </a:r>
          </a:p>
          <a:p>
            <a:pPr eaLnBrk="0" hangingPunct="0">
              <a:spcBef>
                <a:spcPts val="600"/>
              </a:spcBef>
            </a:pPr>
            <a:r>
              <a:rPr lang="it-IT" altLang="it-IT" sz="1200" dirty="0">
                <a:solidFill>
                  <a:schemeClr val="bg1"/>
                </a:solidFill>
                <a:latin typeface="Courier New" pitchFamily="49" charset="0"/>
                <a:ea typeface="ＭＳ Ｐゴシック" pitchFamily="34" charset="-128"/>
                <a:cs typeface="+mn-cs"/>
              </a:rPr>
              <a:t>Istat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  <p:extLst>
      <p:ext uri="{BB962C8B-B14F-4D97-AF65-F5344CB8AC3E}">
        <p14:creationId xmlns:p14="http://schemas.microsoft.com/office/powerpoint/2010/main" val="356748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632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120205" y="133584"/>
            <a:ext cx="4979789" cy="47783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Istituzioni </a:t>
            </a: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Non </a:t>
            </a: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Profit 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grpSp>
        <p:nvGrpSpPr>
          <p:cNvPr id="56325" name="Gruppo 1"/>
          <p:cNvGrpSpPr>
            <a:grpSpLocks noChangeAspect="1"/>
          </p:cNvGrpSpPr>
          <p:nvPr/>
        </p:nvGrpSpPr>
        <p:grpSpPr bwMode="auto">
          <a:xfrm>
            <a:off x="3576638" y="955675"/>
            <a:ext cx="5343525" cy="4795838"/>
            <a:chOff x="250825" y="1557338"/>
            <a:chExt cx="3529013" cy="3167062"/>
          </a:xfrm>
        </p:grpSpPr>
        <p:grpSp>
          <p:nvGrpSpPr>
            <p:cNvPr id="56330" name="Gruppo 4"/>
            <p:cNvGrpSpPr>
              <a:grpSpLocks/>
            </p:cNvGrpSpPr>
            <p:nvPr/>
          </p:nvGrpSpPr>
          <p:grpSpPr bwMode="auto">
            <a:xfrm>
              <a:off x="395861" y="2204796"/>
              <a:ext cx="2096514" cy="1946519"/>
              <a:chOff x="251521" y="1052736"/>
              <a:chExt cx="2096405" cy="1946668"/>
            </a:xfrm>
          </p:grpSpPr>
          <p:pic>
            <p:nvPicPr>
              <p:cNvPr id="56334" name="Picture 2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51521" y="1052736"/>
                <a:ext cx="2016223" cy="19466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335" name="Ovale 9"/>
              <p:cNvSpPr>
                <a:spLocks noChangeArrowheads="1"/>
              </p:cNvSpPr>
              <p:nvPr/>
            </p:nvSpPr>
            <p:spPr bwMode="auto">
              <a:xfrm>
                <a:off x="467544" y="2420888"/>
                <a:ext cx="576064" cy="485601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it-IT" altLang="it-IT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56336" name="Connettore 2 2"/>
              <p:cNvCxnSpPr>
                <a:cxnSpLocks noChangeShapeType="1"/>
                <a:endCxn id="56335" idx="7"/>
              </p:cNvCxnSpPr>
              <p:nvPr/>
            </p:nvCxnSpPr>
            <p:spPr bwMode="auto">
              <a:xfrm flipH="1">
                <a:off x="958762" y="2132634"/>
                <a:ext cx="1393858" cy="359975"/>
              </a:xfrm>
              <a:prstGeom prst="straightConnector1">
                <a:avLst/>
              </a:prstGeom>
              <a:noFill/>
              <a:ln w="25400" algn="ctr">
                <a:noFill/>
                <a:round/>
                <a:headEnd/>
                <a:tailEnd type="arrow" w="med" len="med"/>
              </a:ln>
            </p:spPr>
          </p:cxnSp>
        </p:grpSp>
        <p:sp>
          <p:nvSpPr>
            <p:cNvPr id="56331" name="Rettangolo 8"/>
            <p:cNvSpPr>
              <a:spLocks noChangeArrowheads="1"/>
            </p:cNvSpPr>
            <p:nvPr/>
          </p:nvSpPr>
          <p:spPr bwMode="auto">
            <a:xfrm>
              <a:off x="250825" y="1557338"/>
              <a:ext cx="3529013" cy="3167062"/>
            </a:xfrm>
            <a:prstGeom prst="rect">
              <a:avLst/>
            </a:prstGeom>
            <a:noFill/>
            <a:ln w="3175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it-IT" altLang="it-IT">
                <a:solidFill>
                  <a:srgbClr val="000000"/>
                </a:solidFill>
              </a:endParaRPr>
            </a:p>
          </p:txBody>
        </p:sp>
        <p:pic>
          <p:nvPicPr>
            <p:cNvPr id="56332" name="Picture 3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12188" y="1922396"/>
              <a:ext cx="1296211" cy="2514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333" name="Picture 3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4213" y="4151316"/>
              <a:ext cx="1562731" cy="557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6326" name="CasellaDiTesto 1"/>
          <p:cNvSpPr txBox="1">
            <a:spLocks noChangeArrowheads="1"/>
          </p:cNvSpPr>
          <p:nvPr/>
        </p:nvSpPr>
        <p:spPr bwMode="auto">
          <a:xfrm>
            <a:off x="168275" y="1488815"/>
            <a:ext cx="3313113" cy="359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 b="1" dirty="0">
                <a:solidFill>
                  <a:schemeClr val="bg2"/>
                </a:solidFill>
              </a:rPr>
              <a:t>Italia</a:t>
            </a:r>
            <a:r>
              <a:rPr lang="it-IT" altLang="it-IT" sz="1800" dirty="0">
                <a:solidFill>
                  <a:schemeClr val="bg2"/>
                </a:solidFill>
              </a:rPr>
              <a:t>: 301.191 </a:t>
            </a:r>
            <a:r>
              <a:rPr lang="it-IT" altLang="it-IT" sz="1800" dirty="0" smtClean="0">
                <a:solidFill>
                  <a:schemeClr val="bg2"/>
                </a:solidFill>
              </a:rPr>
              <a:t>Istituzioni Non Profit occupano il </a:t>
            </a:r>
            <a:r>
              <a:rPr lang="it-IT" altLang="it-IT" sz="1800" dirty="0">
                <a:solidFill>
                  <a:schemeClr val="bg2"/>
                </a:solidFill>
              </a:rPr>
              <a:t>3,4% </a:t>
            </a:r>
            <a:r>
              <a:rPr lang="it-IT" altLang="it-IT" sz="1800" dirty="0" smtClean="0">
                <a:solidFill>
                  <a:schemeClr val="bg2"/>
                </a:solidFill>
              </a:rPr>
              <a:t>degli addetti delle Unità giuridico-economiche</a:t>
            </a:r>
            <a:endParaRPr lang="it-IT" altLang="it-IT" sz="1800" dirty="0">
              <a:solidFill>
                <a:schemeClr val="bg2"/>
              </a:solidFill>
            </a:endParaRPr>
          </a:p>
          <a:p>
            <a:pPr marL="285750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 b="1" dirty="0" smtClean="0">
                <a:solidFill>
                  <a:schemeClr val="bg2"/>
                </a:solidFill>
              </a:rPr>
              <a:t>Puglia</a:t>
            </a:r>
            <a:r>
              <a:rPr lang="it-IT" altLang="it-IT" sz="1800" dirty="0" smtClean="0">
                <a:solidFill>
                  <a:schemeClr val="bg2"/>
                </a:solidFill>
              </a:rPr>
              <a:t>: 15.105 Istituzioni Non Profit occupano </a:t>
            </a:r>
            <a:r>
              <a:rPr lang="it-IT" altLang="it-IT" sz="1800" dirty="0">
                <a:solidFill>
                  <a:schemeClr val="bg2"/>
                </a:solidFill>
              </a:rPr>
              <a:t>il </a:t>
            </a:r>
            <a:r>
              <a:rPr lang="it-IT" altLang="it-IT" sz="1800" dirty="0" smtClean="0">
                <a:solidFill>
                  <a:schemeClr val="bg2"/>
                </a:solidFill>
              </a:rPr>
              <a:t>3,3% degli addetti</a:t>
            </a:r>
            <a:endParaRPr lang="it-IT" altLang="it-IT" sz="1800" dirty="0">
              <a:solidFill>
                <a:schemeClr val="bg2"/>
              </a:solidFill>
            </a:endParaRPr>
          </a:p>
          <a:p>
            <a:pPr marL="285750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altLang="it-IT" sz="1800" dirty="0">
                <a:solidFill>
                  <a:schemeClr val="bg2"/>
                </a:solidFill>
              </a:rPr>
              <a:t>In 8 regioni si concentra il 69,5% di tutte le unità non profit. La </a:t>
            </a:r>
            <a:r>
              <a:rPr lang="it-IT" altLang="it-IT" sz="1800" b="1" dirty="0" smtClean="0">
                <a:solidFill>
                  <a:schemeClr val="bg2"/>
                </a:solidFill>
              </a:rPr>
              <a:t>Puglia</a:t>
            </a:r>
            <a:r>
              <a:rPr lang="it-IT" altLang="it-IT" sz="1800" dirty="0" smtClean="0">
                <a:solidFill>
                  <a:schemeClr val="bg2"/>
                </a:solidFill>
              </a:rPr>
              <a:t> </a:t>
            </a:r>
            <a:r>
              <a:rPr lang="it-IT" altLang="it-IT" sz="1800" dirty="0">
                <a:solidFill>
                  <a:schemeClr val="bg2"/>
                </a:solidFill>
              </a:rPr>
              <a:t>è  </a:t>
            </a:r>
            <a:r>
              <a:rPr lang="it-IT" altLang="it-IT" sz="1800" dirty="0" smtClean="0">
                <a:solidFill>
                  <a:schemeClr val="bg2"/>
                </a:solidFill>
              </a:rPr>
              <a:t>all’ottavo</a:t>
            </a:r>
            <a:r>
              <a:rPr lang="it-IT" altLang="it-IT" sz="1800" b="1" dirty="0" smtClean="0">
                <a:solidFill>
                  <a:schemeClr val="bg2"/>
                </a:solidFill>
              </a:rPr>
              <a:t> </a:t>
            </a:r>
            <a:r>
              <a:rPr lang="it-IT" altLang="it-IT" sz="1800" b="1" dirty="0">
                <a:solidFill>
                  <a:schemeClr val="bg2"/>
                </a:solidFill>
              </a:rPr>
              <a:t>posto</a:t>
            </a:r>
            <a:r>
              <a:rPr lang="it-IT" altLang="it-IT" sz="1800" dirty="0">
                <a:solidFill>
                  <a:schemeClr val="bg2"/>
                </a:solidFill>
              </a:rPr>
              <a:t>  </a:t>
            </a:r>
            <a:r>
              <a:rPr lang="it-IT" altLang="it-IT" sz="1800" dirty="0" smtClean="0">
                <a:solidFill>
                  <a:schemeClr val="bg2"/>
                </a:solidFill>
              </a:rPr>
              <a:t>con il </a:t>
            </a:r>
            <a:r>
              <a:rPr lang="it-IT" altLang="it-IT" sz="1800" b="1" dirty="0" smtClean="0">
                <a:solidFill>
                  <a:schemeClr val="bg2"/>
                </a:solidFill>
              </a:rPr>
              <a:t>5%</a:t>
            </a:r>
            <a:endParaRPr lang="it-IT" altLang="it-IT" sz="1800" dirty="0">
              <a:solidFill>
                <a:schemeClr val="bg2"/>
              </a:solidFill>
            </a:endParaRPr>
          </a:p>
        </p:txBody>
      </p:sp>
      <p:sp>
        <p:nvSpPr>
          <p:cNvPr id="56327" name="Ovale 3"/>
          <p:cNvSpPr>
            <a:spLocks noChangeArrowheads="1"/>
          </p:cNvSpPr>
          <p:nvPr/>
        </p:nvSpPr>
        <p:spPr bwMode="auto">
          <a:xfrm>
            <a:off x="3796247" y="2564904"/>
            <a:ext cx="757238" cy="630238"/>
          </a:xfrm>
          <a:prstGeom prst="ellipse">
            <a:avLst/>
          </a:prstGeom>
          <a:noFill/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56328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A88C9A-E918-44F0-973B-8F702BD8001B}" type="slidenum">
              <a:rPr lang="it-IT" smtClean="0">
                <a:latin typeface="Arial" charset="0"/>
                <a:ea typeface="ＭＳ Ｐゴシック"/>
              </a:rPr>
              <a:pPr/>
              <a:t>10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56329" name="CasellaDiTesto 30"/>
          <p:cNvSpPr txBox="1">
            <a:spLocks noChangeArrowheads="1"/>
          </p:cNvSpPr>
          <p:nvPr/>
        </p:nvSpPr>
        <p:spPr bwMode="auto">
          <a:xfrm>
            <a:off x="3419872" y="955675"/>
            <a:ext cx="5630862" cy="60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1200"/>
              </a:lnSpc>
            </a:pPr>
            <a:r>
              <a:rPr lang="it-IT" sz="1300" b="1" dirty="0">
                <a:solidFill>
                  <a:srgbClr val="CC0000"/>
                </a:solidFill>
              </a:rPr>
              <a:t>Distribuzione </a:t>
            </a:r>
            <a:r>
              <a:rPr lang="it-IT" sz="1300" b="1" dirty="0" smtClean="0">
                <a:solidFill>
                  <a:srgbClr val="CC0000"/>
                </a:solidFill>
              </a:rPr>
              <a:t>ordinata e cumulata  delle </a:t>
            </a:r>
            <a:r>
              <a:rPr lang="it-IT" sz="1300" b="1" dirty="0">
                <a:solidFill>
                  <a:srgbClr val="CC0000"/>
                </a:solidFill>
              </a:rPr>
              <a:t>Istituzioni non </a:t>
            </a:r>
            <a:r>
              <a:rPr lang="it-IT" sz="1300" b="1" dirty="0" smtClean="0">
                <a:solidFill>
                  <a:srgbClr val="CC0000"/>
                </a:solidFill>
              </a:rPr>
              <a:t>profit per Regione.</a:t>
            </a:r>
          </a:p>
          <a:p>
            <a:pPr algn="ctr" eaLnBrk="0" hangingPunct="0">
              <a:lnSpc>
                <a:spcPts val="400"/>
              </a:lnSpc>
            </a:pPr>
            <a:endParaRPr lang="it-IT" sz="100" b="1" dirty="0">
              <a:solidFill>
                <a:srgbClr val="CC0000"/>
              </a:solidFill>
            </a:endParaRPr>
          </a:p>
          <a:p>
            <a:pPr algn="ctr" eaLnBrk="0" hangingPunct="0">
              <a:lnSpc>
                <a:spcPts val="1200"/>
              </a:lnSpc>
            </a:pPr>
            <a:r>
              <a:rPr lang="it-IT" sz="1300" b="1" dirty="0">
                <a:solidFill>
                  <a:srgbClr val="CC0000"/>
                </a:solidFill>
              </a:rPr>
              <a:t>Censimento </a:t>
            </a:r>
            <a:r>
              <a:rPr lang="it-IT" sz="1300" b="1" dirty="0" smtClean="0">
                <a:solidFill>
                  <a:srgbClr val="CC0000"/>
                </a:solidFill>
              </a:rPr>
              <a:t>2011. </a:t>
            </a:r>
            <a:r>
              <a:rPr lang="it-IT" sz="1300" b="1" dirty="0">
                <a:solidFill>
                  <a:srgbClr val="CC0000"/>
                </a:solidFill>
              </a:rPr>
              <a:t>Valori </a:t>
            </a:r>
            <a:r>
              <a:rPr lang="it-IT" sz="1300" b="1" dirty="0" smtClean="0">
                <a:solidFill>
                  <a:srgbClr val="CC0000"/>
                </a:solidFill>
              </a:rPr>
              <a:t>percentuali</a:t>
            </a:r>
            <a:endParaRPr lang="it-IT" sz="1300" b="1" dirty="0">
              <a:solidFill>
                <a:srgbClr val="CC0000"/>
              </a:solidFill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6041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938348" y="116458"/>
            <a:ext cx="7165207" cy="57623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0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Istituzioni </a:t>
            </a:r>
            <a:r>
              <a:rPr lang="it-IT" sz="20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Non </a:t>
            </a:r>
            <a:r>
              <a:rPr lang="it-IT" sz="20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Profit. Distribuzione per </a:t>
            </a:r>
            <a:r>
              <a:rPr lang="it-IT" sz="20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c</a:t>
            </a:r>
            <a:r>
              <a:rPr lang="it-IT" sz="20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lassi di addetti</a:t>
            </a:r>
            <a:endParaRPr lang="it-IT" sz="20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60424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D87BF2F-AC7A-4DEE-BD17-AF5D7F3EF280}" type="slidenum">
              <a:rPr lang="it-IT" smtClean="0">
                <a:latin typeface="Arial" charset="0"/>
                <a:ea typeface="ＭＳ Ｐゴシック"/>
              </a:rPr>
              <a:pPr/>
              <a:t>11</a:t>
            </a:fld>
            <a:endParaRPr lang="it-IT" smtClean="0">
              <a:latin typeface="Arial" charset="0"/>
              <a:ea typeface="ＭＳ Ｐゴシック"/>
            </a:endParaRPr>
          </a:p>
        </p:txBody>
      </p:sp>
      <p:pic>
        <p:nvPicPr>
          <p:cNvPr id="15" name="Immagin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728" y="1870074"/>
            <a:ext cx="4032448" cy="364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tangolo 1"/>
          <p:cNvSpPr/>
          <p:nvPr/>
        </p:nvSpPr>
        <p:spPr>
          <a:xfrm>
            <a:off x="2339752" y="108459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sz="1400" b="1" dirty="0">
                <a:solidFill>
                  <a:srgbClr val="FF0000"/>
                </a:solidFill>
              </a:rPr>
              <a:t>Istituzioni non profit, per classe di </a:t>
            </a:r>
            <a:r>
              <a:rPr lang="it-IT" sz="1400" b="1" dirty="0" smtClean="0">
                <a:solidFill>
                  <a:srgbClr val="FF0000"/>
                </a:solidFill>
              </a:rPr>
              <a:t>addetti in </a:t>
            </a:r>
            <a:r>
              <a:rPr lang="it-IT" sz="1400" b="1" dirty="0">
                <a:solidFill>
                  <a:srgbClr val="FF0000"/>
                </a:solidFill>
              </a:rPr>
              <a:t>Puglia e in </a:t>
            </a:r>
            <a:r>
              <a:rPr lang="it-IT" sz="1400" b="1" dirty="0" smtClean="0">
                <a:solidFill>
                  <a:srgbClr val="FF0000"/>
                </a:solidFill>
              </a:rPr>
              <a:t>Italia. Censimento 2011. </a:t>
            </a:r>
            <a:r>
              <a:rPr lang="it-IT" sz="1400" b="1" dirty="0">
                <a:solidFill>
                  <a:srgbClr val="FF0000"/>
                </a:solidFill>
              </a:rPr>
              <a:t>Valori percentuali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6246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1159371" y="115888"/>
            <a:ext cx="614893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Istituzioni </a:t>
            </a: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Non </a:t>
            </a: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Profit. L’attività economica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62472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FAA01F-5506-4151-899B-101A97E36631}" type="slidenum">
              <a:rPr lang="it-IT" smtClean="0">
                <a:latin typeface="Arial" charset="0"/>
                <a:ea typeface="ＭＳ Ｐゴシック"/>
              </a:rPr>
              <a:pPr/>
              <a:t>12</a:t>
            </a:fld>
            <a:endParaRPr lang="it-IT" smtClean="0">
              <a:latin typeface="Arial" charset="0"/>
              <a:ea typeface="ＭＳ Ｐゴシック"/>
            </a:endParaRPr>
          </a:p>
        </p:txBody>
      </p:sp>
      <p:graphicFrame>
        <p:nvGraphicFramePr>
          <p:cNvPr id="17" name="Gra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1982156"/>
              </p:ext>
            </p:extLst>
          </p:nvPr>
        </p:nvGraphicFramePr>
        <p:xfrm>
          <a:off x="2294815" y="1304603"/>
          <a:ext cx="4752974" cy="4500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Rettangolo 2"/>
          <p:cNvSpPr/>
          <p:nvPr/>
        </p:nvSpPr>
        <p:spPr>
          <a:xfrm>
            <a:off x="2195736" y="658555"/>
            <a:ext cx="49685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rgbClr val="FF0000"/>
                </a:solidFill>
              </a:rPr>
              <a:t>Istituzioni non profit, per </a:t>
            </a:r>
            <a:r>
              <a:rPr lang="it-IT" sz="1400" b="1" dirty="0" smtClean="0">
                <a:solidFill>
                  <a:srgbClr val="FF0000"/>
                </a:solidFill>
              </a:rPr>
              <a:t>attività economica </a:t>
            </a:r>
            <a:r>
              <a:rPr lang="it-IT" sz="1400" b="1" dirty="0">
                <a:solidFill>
                  <a:srgbClr val="FF0000"/>
                </a:solidFill>
              </a:rPr>
              <a:t>prevalente, in Puglia e in </a:t>
            </a:r>
            <a:r>
              <a:rPr lang="it-IT" sz="1400" b="1" dirty="0" smtClean="0">
                <a:solidFill>
                  <a:srgbClr val="FF0000"/>
                </a:solidFill>
              </a:rPr>
              <a:t>Italia. Censimenti 2011. Composizione percentuale</a:t>
            </a:r>
            <a:endParaRPr lang="it-IT" sz="1400" b="1" dirty="0">
              <a:solidFill>
                <a:srgbClr val="FF000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6656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6565" name="Gruppo 5"/>
          <p:cNvGrpSpPr>
            <a:grpSpLocks/>
          </p:cNvGrpSpPr>
          <p:nvPr/>
        </p:nvGrpSpPr>
        <p:grpSpPr bwMode="auto">
          <a:xfrm>
            <a:off x="2598024" y="674112"/>
            <a:ext cx="4350240" cy="5059146"/>
            <a:chOff x="5016359" y="694776"/>
            <a:chExt cx="3358542" cy="3722385"/>
          </a:xfrm>
        </p:grpSpPr>
        <p:pic>
          <p:nvPicPr>
            <p:cNvPr id="66571" name="Picture 5"/>
            <p:cNvPicPr>
              <a:picLocks noChangeAspect="1" noChangeArrowheads="1"/>
            </p:cNvPicPr>
            <p:nvPr/>
          </p:nvPicPr>
          <p:blipFill>
            <a:blip r:embed="rId4"/>
            <a:srcRect r="27132"/>
            <a:stretch>
              <a:fillRect/>
            </a:stretch>
          </p:blipFill>
          <p:spPr bwMode="auto">
            <a:xfrm>
              <a:off x="5016359" y="4034573"/>
              <a:ext cx="1770062" cy="38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572" name="CasellaDiTesto 24"/>
            <p:cNvSpPr txBox="1">
              <a:spLocks noChangeArrowheads="1"/>
            </p:cNvSpPr>
            <p:nvPr/>
          </p:nvSpPr>
          <p:spPr bwMode="auto">
            <a:xfrm>
              <a:off x="5026601" y="694776"/>
              <a:ext cx="3348300" cy="543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it-IT" altLang="it-IT" sz="1400" b="1" dirty="0" smtClean="0">
                  <a:solidFill>
                    <a:srgbClr val="C00000"/>
                  </a:solidFill>
                  <a:latin typeface="Arial Narrow" pitchFamily="34" charset="0"/>
                </a:rPr>
                <a:t>Volontariato e lavoro retribuito nelle </a:t>
              </a:r>
              <a:r>
                <a:rPr lang="it-IT" altLang="it-IT" sz="1400" b="1" dirty="0">
                  <a:solidFill>
                    <a:srgbClr val="C00000"/>
                  </a:solidFill>
                  <a:latin typeface="Arial Narrow" pitchFamily="34" charset="0"/>
                </a:rPr>
                <a:t>Unità Locali </a:t>
              </a:r>
              <a:r>
                <a:rPr lang="it-IT" altLang="it-IT" sz="1400" b="1" dirty="0" smtClean="0">
                  <a:solidFill>
                    <a:srgbClr val="C00000"/>
                  </a:solidFill>
                  <a:latin typeface="Arial Narrow" pitchFamily="34" charset="0"/>
                </a:rPr>
                <a:t>per attività economica.  Distribuzione percentuale. Puglia. Censimento 2011. </a:t>
              </a:r>
              <a:endParaRPr lang="it-IT" altLang="it-IT" sz="1400" b="1" dirty="0">
                <a:solidFill>
                  <a:srgbClr val="C00000"/>
                </a:solidFill>
                <a:latin typeface="Arial Narrow" pitchFamily="34" charset="0"/>
              </a:endParaRPr>
            </a:p>
          </p:txBody>
        </p:sp>
      </p:grpSp>
      <p:sp>
        <p:nvSpPr>
          <p:cNvPr id="27" name="Rectangle 14"/>
          <p:cNvSpPr>
            <a:spLocks noChangeArrowheads="1"/>
          </p:cNvSpPr>
          <p:nvPr/>
        </p:nvSpPr>
        <p:spPr bwMode="auto">
          <a:xfrm>
            <a:off x="456827" y="44450"/>
            <a:ext cx="8075613" cy="5762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Istituzioni Non Profit.  L’attività economica e il lavoro volontario e retribuito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66568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7B1B0F7-2BE9-4E82-85C7-21E9544A80CC}" type="slidenum">
              <a:rPr lang="it-IT" smtClean="0">
                <a:latin typeface="Arial" charset="0"/>
                <a:ea typeface="ＭＳ Ｐゴシック"/>
              </a:rPr>
              <a:pPr/>
              <a:t>13</a:t>
            </a:fld>
            <a:endParaRPr lang="it-IT" smtClean="0">
              <a:latin typeface="Arial" charset="0"/>
              <a:ea typeface="ＭＳ Ｐゴシック"/>
            </a:endParaRPr>
          </a:p>
        </p:txBody>
      </p:sp>
      <p:graphicFrame>
        <p:nvGraphicFramePr>
          <p:cNvPr id="18" name="Gra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2619757"/>
              </p:ext>
            </p:extLst>
          </p:nvPr>
        </p:nvGraphicFramePr>
        <p:xfrm>
          <a:off x="2267744" y="1364592"/>
          <a:ext cx="4935016" cy="4368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5" name="Rectangle 14"/>
          <p:cNvSpPr>
            <a:spLocks noChangeArrowheads="1"/>
          </p:cNvSpPr>
          <p:nvPr/>
        </p:nvSpPr>
        <p:spPr bwMode="auto">
          <a:xfrm>
            <a:off x="395288" y="188913"/>
            <a:ext cx="836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eaLnBrk="0" hangingPunct="0"/>
            <a:r>
              <a:rPr lang="it-IT" sz="2200" b="1" dirty="0">
                <a:solidFill>
                  <a:srgbClr val="CC0000"/>
                </a:solidFill>
              </a:rPr>
              <a:t>Le Istituzioni Pubbliche</a:t>
            </a:r>
          </a:p>
        </p:txBody>
      </p:sp>
      <p:sp>
        <p:nvSpPr>
          <p:cNvPr id="41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1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79" name="Rectangle 14"/>
          <p:cNvSpPr>
            <a:spLocks noChangeArrowheads="1"/>
          </p:cNvSpPr>
          <p:nvPr/>
        </p:nvSpPr>
        <p:spPr bwMode="auto">
          <a:xfrm>
            <a:off x="96838" y="1052736"/>
            <a:ext cx="88677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 algn="just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 dirty="0" smtClean="0">
                <a:solidFill>
                  <a:schemeClr val="bg2"/>
                </a:solidFill>
              </a:rPr>
              <a:t>Al 31/12/2011 </a:t>
            </a:r>
            <a:r>
              <a:rPr lang="it-IT" sz="1800" dirty="0">
                <a:solidFill>
                  <a:schemeClr val="bg2"/>
                </a:solidFill>
              </a:rPr>
              <a:t>in </a:t>
            </a:r>
            <a:r>
              <a:rPr lang="it-IT" sz="1800" dirty="0" smtClean="0">
                <a:solidFill>
                  <a:schemeClr val="bg2"/>
                </a:solidFill>
              </a:rPr>
              <a:t>Puglia </a:t>
            </a:r>
            <a:r>
              <a:rPr lang="it-IT" sz="1800" dirty="0">
                <a:solidFill>
                  <a:schemeClr val="bg2"/>
                </a:solidFill>
              </a:rPr>
              <a:t>sono state censite </a:t>
            </a:r>
            <a:r>
              <a:rPr lang="it-IT" sz="1800" b="1" dirty="0" smtClean="0">
                <a:solidFill>
                  <a:schemeClr val="bg2"/>
                </a:solidFill>
              </a:rPr>
              <a:t>451</a:t>
            </a:r>
            <a:r>
              <a:rPr lang="it-IT" sz="1800" dirty="0" smtClean="0">
                <a:solidFill>
                  <a:schemeClr val="bg2"/>
                </a:solidFill>
              </a:rPr>
              <a:t> </a:t>
            </a:r>
            <a:r>
              <a:rPr lang="it-IT" sz="1800" dirty="0">
                <a:solidFill>
                  <a:schemeClr val="bg2"/>
                </a:solidFill>
              </a:rPr>
              <a:t>istituzioni pubbliche </a:t>
            </a:r>
            <a:r>
              <a:rPr lang="it-IT" sz="1800" dirty="0" smtClean="0">
                <a:solidFill>
                  <a:schemeClr val="bg2"/>
                </a:solidFill>
              </a:rPr>
              <a:t>(-16,0% </a:t>
            </a:r>
            <a:r>
              <a:rPr lang="it-IT" sz="1800" dirty="0">
                <a:solidFill>
                  <a:schemeClr val="bg2"/>
                </a:solidFill>
              </a:rPr>
              <a:t>rispetto al censimento </a:t>
            </a:r>
            <a:r>
              <a:rPr lang="it-IT" sz="1800" dirty="0" smtClean="0">
                <a:solidFill>
                  <a:schemeClr val="bg2"/>
                </a:solidFill>
              </a:rPr>
              <a:t>2001)</a:t>
            </a:r>
            <a:endParaRPr lang="it-IT" sz="1800" dirty="0">
              <a:solidFill>
                <a:schemeClr val="bg2"/>
              </a:solidFill>
            </a:endParaRPr>
          </a:p>
          <a:p>
            <a:pPr marL="342900" indent="-342900" algn="just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 dirty="0" smtClean="0">
                <a:solidFill>
                  <a:schemeClr val="bg2"/>
                </a:solidFill>
              </a:rPr>
              <a:t>Più della </a:t>
            </a:r>
            <a:r>
              <a:rPr lang="it-IT" sz="1800" b="1" dirty="0">
                <a:solidFill>
                  <a:schemeClr val="bg2"/>
                </a:solidFill>
              </a:rPr>
              <a:t>metà </a:t>
            </a:r>
            <a:r>
              <a:rPr lang="it-IT" sz="1800" dirty="0">
                <a:solidFill>
                  <a:schemeClr val="bg2"/>
                </a:solidFill>
              </a:rPr>
              <a:t>sono </a:t>
            </a:r>
            <a:r>
              <a:rPr lang="it-IT" sz="1800" b="1" dirty="0">
                <a:solidFill>
                  <a:schemeClr val="bg2"/>
                </a:solidFill>
              </a:rPr>
              <a:t>Comuni</a:t>
            </a:r>
            <a:r>
              <a:rPr lang="it-IT" sz="1800" dirty="0">
                <a:solidFill>
                  <a:schemeClr val="bg2"/>
                </a:solidFill>
              </a:rPr>
              <a:t> </a:t>
            </a:r>
            <a:r>
              <a:rPr lang="it-IT" sz="1800" dirty="0" smtClean="0">
                <a:solidFill>
                  <a:schemeClr val="bg2"/>
                </a:solidFill>
              </a:rPr>
              <a:t>(</a:t>
            </a:r>
            <a:r>
              <a:rPr lang="it-IT" sz="1800" b="1" dirty="0" smtClean="0">
                <a:solidFill>
                  <a:schemeClr val="bg2"/>
                </a:solidFill>
              </a:rPr>
              <a:t>57,2%</a:t>
            </a:r>
            <a:r>
              <a:rPr lang="it-IT" sz="1800" dirty="0" smtClean="0">
                <a:solidFill>
                  <a:schemeClr val="bg2"/>
                </a:solidFill>
              </a:rPr>
              <a:t>)</a:t>
            </a:r>
            <a:endParaRPr lang="it-IT" sz="1800" dirty="0">
              <a:solidFill>
                <a:schemeClr val="bg2"/>
              </a:solidFill>
            </a:endParaRPr>
          </a:p>
          <a:p>
            <a:pPr marL="342900" indent="-342900" algn="just" eaLnBrk="0" hangingPunct="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</a:pPr>
            <a:r>
              <a:rPr lang="it-IT" sz="1800" dirty="0" smtClean="0">
                <a:solidFill>
                  <a:schemeClr val="bg2"/>
                </a:solidFill>
              </a:rPr>
              <a:t>Fra i restanti la quota più consistente </a:t>
            </a:r>
            <a:r>
              <a:rPr lang="it-IT" sz="1800" dirty="0">
                <a:solidFill>
                  <a:schemeClr val="bg2"/>
                </a:solidFill>
              </a:rPr>
              <a:t>è </a:t>
            </a:r>
            <a:r>
              <a:rPr lang="it-IT" sz="1800" dirty="0" smtClean="0">
                <a:solidFill>
                  <a:schemeClr val="bg2"/>
                </a:solidFill>
              </a:rPr>
              <a:t>data dagli </a:t>
            </a:r>
            <a:r>
              <a:rPr lang="it-IT" sz="1800" b="1" dirty="0">
                <a:solidFill>
                  <a:schemeClr val="bg2"/>
                </a:solidFill>
              </a:rPr>
              <a:t>Enti pubblici non economici </a:t>
            </a:r>
            <a:r>
              <a:rPr lang="it-IT" sz="1800" dirty="0">
                <a:solidFill>
                  <a:schemeClr val="bg2"/>
                </a:solidFill>
              </a:rPr>
              <a:t>(</a:t>
            </a:r>
            <a:r>
              <a:rPr lang="it-IT" sz="1800" b="1" dirty="0" smtClean="0">
                <a:solidFill>
                  <a:schemeClr val="bg2"/>
                </a:solidFill>
              </a:rPr>
              <a:t>31,1%</a:t>
            </a:r>
            <a:r>
              <a:rPr lang="it-IT" sz="1800" dirty="0" smtClean="0">
                <a:solidFill>
                  <a:schemeClr val="bg2"/>
                </a:solidFill>
              </a:rPr>
              <a:t>)</a:t>
            </a: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4182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BF457F-43D5-499D-A1D9-7EF9D2E980A1}" type="slidenum">
              <a:rPr lang="it-IT" smtClean="0">
                <a:latin typeface="Arial" charset="0"/>
                <a:ea typeface="ＭＳ Ｐゴシック"/>
              </a:rPr>
              <a:pPr/>
              <a:t>14</a:t>
            </a:fld>
            <a:endParaRPr lang="it-IT" smtClean="0">
              <a:latin typeface="Arial" charset="0"/>
              <a:ea typeface="ＭＳ Ｐゴシック"/>
            </a:endParaRPr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0" y="3162234"/>
            <a:ext cx="7954518" cy="2605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611560" y="2905199"/>
            <a:ext cx="82170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>
                <a:solidFill>
                  <a:srgbClr val="CC0000"/>
                </a:solidFill>
              </a:rPr>
              <a:t>Istituzioni </a:t>
            </a:r>
            <a:r>
              <a:rPr lang="it-IT" sz="1400" b="1" dirty="0" smtClean="0">
                <a:solidFill>
                  <a:srgbClr val="CC0000"/>
                </a:solidFill>
              </a:rPr>
              <a:t>Pubbliche per forma giuridica. Composizione percentuale. Puglia. Censimento 2011.</a:t>
            </a:r>
            <a:endParaRPr lang="it-IT" sz="14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7782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0" name="Rectangle 14"/>
          <p:cNvSpPr>
            <a:spLocks noChangeArrowheads="1"/>
          </p:cNvSpPr>
          <p:nvPr/>
        </p:nvSpPr>
        <p:spPr bwMode="auto">
          <a:xfrm>
            <a:off x="323528" y="188913"/>
            <a:ext cx="843471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eaLnBrk="0" hangingPunct="0"/>
            <a:r>
              <a:rPr lang="it-IT" sz="2200" b="1" dirty="0">
                <a:solidFill>
                  <a:srgbClr val="CC0000"/>
                </a:solidFill>
              </a:rPr>
              <a:t>Istituzioni </a:t>
            </a:r>
            <a:r>
              <a:rPr lang="it-IT" sz="2200" b="1" dirty="0" smtClean="0">
                <a:solidFill>
                  <a:srgbClr val="CC0000"/>
                </a:solidFill>
              </a:rPr>
              <a:t>pubbliche. Addetti, Unità locali e attività economica</a:t>
            </a: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77910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90D3FE-E5C5-40BA-89D0-FF70E9CE4A92}" type="slidenum">
              <a:rPr lang="it-IT" smtClean="0">
                <a:latin typeface="Arial" charset="0"/>
                <a:ea typeface="ＭＳ Ｐゴシック"/>
              </a:rPr>
              <a:pPr/>
              <a:t>15</a:t>
            </a:fld>
            <a:endParaRPr lang="it-IT" smtClean="0">
              <a:latin typeface="Arial" charset="0"/>
              <a:ea typeface="ＭＳ Ｐゴシック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273787"/>
              </p:ext>
            </p:extLst>
          </p:nvPr>
        </p:nvGraphicFramePr>
        <p:xfrm>
          <a:off x="430217" y="1451569"/>
          <a:ext cx="3889375" cy="4320481"/>
        </p:xfrm>
        <a:graphic>
          <a:graphicData uri="http://schemas.openxmlformats.org/drawingml/2006/table">
            <a:tbl>
              <a:tblPr/>
              <a:tblGrid>
                <a:gridCol w="1906772"/>
                <a:gridCol w="330479"/>
                <a:gridCol w="550708"/>
                <a:gridCol w="550708"/>
                <a:gridCol w="550708"/>
              </a:tblGrid>
              <a:tr h="49114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FORMA GIURIDICA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Var</a:t>
                      </a:r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.%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2548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Addetti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Addetti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82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Organo costituzionale/a rilevanza costituzionale e amministrazione dello Stato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3.053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95.198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1,1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-17,9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82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Regione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2.995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-70,7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-33,2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82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Provincia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2.998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52,2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-9,1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82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Comune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1.024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18.528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-9,5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-22,2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82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Comunità montana o isolana, unione di comuni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383,3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42,9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82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Azienda e ente del servizio sanitario nazionale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580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39.387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43,9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1,9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82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Altra istituzione pubblica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13.789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-35,2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-10,6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82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Totale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5.226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172.985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-2,4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-14,2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" name="Grafico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4902954"/>
              </p:ext>
            </p:extLst>
          </p:nvPr>
        </p:nvGraphicFramePr>
        <p:xfrm>
          <a:off x="4436844" y="1985578"/>
          <a:ext cx="4370387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asellaDiTesto 30"/>
          <p:cNvSpPr txBox="1">
            <a:spLocks noChangeArrowheads="1"/>
          </p:cNvSpPr>
          <p:nvPr/>
        </p:nvSpPr>
        <p:spPr bwMode="auto">
          <a:xfrm>
            <a:off x="0" y="908720"/>
            <a:ext cx="454088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1200"/>
              </a:lnSpc>
            </a:pPr>
            <a:r>
              <a:rPr lang="it-IT" sz="1300" b="1" dirty="0" smtClean="0">
                <a:solidFill>
                  <a:srgbClr val="CC0000"/>
                </a:solidFill>
              </a:rPr>
              <a:t>Istituzioni Pubbliche. Addetti e Unità Locali per forma giuridica. Valori assoluti e variazioni percentuali. Puglia. Censimento 2011. </a:t>
            </a:r>
            <a:endParaRPr lang="it-IT" sz="1300" b="1" dirty="0">
              <a:solidFill>
                <a:srgbClr val="CC0000"/>
              </a:solidFill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CasellaDiTesto 30"/>
          <p:cNvSpPr txBox="1">
            <a:spLocks noChangeArrowheads="1"/>
          </p:cNvSpPr>
          <p:nvPr/>
        </p:nvSpPr>
        <p:spPr bwMode="auto">
          <a:xfrm>
            <a:off x="4351597" y="1434842"/>
            <a:ext cx="454088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1200"/>
              </a:lnSpc>
            </a:pPr>
            <a:r>
              <a:rPr lang="it-IT" sz="1300" b="1" dirty="0" smtClean="0">
                <a:solidFill>
                  <a:srgbClr val="CC0000"/>
                </a:solidFill>
              </a:rPr>
              <a:t>Istituzioni Pubbliche. Addetti e Unità Locali per attività economica. Distribuzioni percentuali. Puglia. Censimento 2011. </a:t>
            </a:r>
            <a:endParaRPr lang="it-IT" sz="1300" b="1" dirty="0">
              <a:solidFill>
                <a:srgbClr val="CC0000"/>
              </a:solidFill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75780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1" name="Rectangle 14"/>
          <p:cNvSpPr>
            <a:spLocks noChangeArrowheads="1"/>
          </p:cNvSpPr>
          <p:nvPr/>
        </p:nvSpPr>
        <p:spPr bwMode="auto">
          <a:xfrm>
            <a:off x="395288" y="188913"/>
            <a:ext cx="8362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algn="ctr" eaLnBrk="0" hangingPunct="0"/>
            <a:r>
              <a:rPr lang="it-IT" sz="2200" b="1" dirty="0" smtClean="0">
                <a:solidFill>
                  <a:srgbClr val="CC0000"/>
                </a:solidFill>
              </a:rPr>
              <a:t>Le Istituzioni pubbliche. Il lavoro</a:t>
            </a: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75784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963CA3-4867-4D58-89EE-BEA464164939}" type="slidenum">
              <a:rPr lang="it-IT" smtClean="0">
                <a:latin typeface="Arial" charset="0"/>
                <a:ea typeface="ＭＳ Ｐゴシック"/>
              </a:rPr>
              <a:pPr/>
              <a:t>16</a:t>
            </a:fld>
            <a:endParaRPr lang="it-IT" smtClean="0">
              <a:latin typeface="Arial" charset="0"/>
              <a:ea typeface="ＭＳ Ｐゴシック"/>
            </a:endParaRPr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1513730"/>
              </p:ext>
            </p:extLst>
          </p:nvPr>
        </p:nvGraphicFramePr>
        <p:xfrm>
          <a:off x="2309762" y="1742133"/>
          <a:ext cx="4600675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ttangolo 9"/>
          <p:cNvSpPr/>
          <p:nvPr/>
        </p:nvSpPr>
        <p:spPr>
          <a:xfrm>
            <a:off x="1187624" y="1196752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solidFill>
                  <a:srgbClr val="CC0000"/>
                </a:solidFill>
              </a:rPr>
              <a:t>Istituzioni </a:t>
            </a:r>
            <a:r>
              <a:rPr lang="it-IT" sz="1400" b="1" dirty="0" smtClean="0">
                <a:solidFill>
                  <a:srgbClr val="CC0000"/>
                </a:solidFill>
              </a:rPr>
              <a:t>Pubbliche. Tipologie lavorative utilizzate. </a:t>
            </a:r>
            <a:r>
              <a:rPr lang="it-IT" sz="1400" b="1" dirty="0">
                <a:solidFill>
                  <a:srgbClr val="CC0000"/>
                </a:solidFill>
              </a:rPr>
              <a:t>Variazioni percentuali </a:t>
            </a:r>
            <a:r>
              <a:rPr lang="it-IT" sz="1400" b="1" dirty="0" smtClean="0">
                <a:solidFill>
                  <a:srgbClr val="CC0000"/>
                </a:solidFill>
              </a:rPr>
              <a:t>intercensuarie. Puglia e Italia. Censimento 2011.</a:t>
            </a:r>
            <a:endParaRPr lang="it-IT" sz="1400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4"/>
          <p:cNvSpPr>
            <a:spLocks noChangeArrowheads="1"/>
          </p:cNvSpPr>
          <p:nvPr/>
        </p:nvSpPr>
        <p:spPr bwMode="auto">
          <a:xfrm>
            <a:off x="457200" y="333375"/>
            <a:ext cx="83058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indent="-266700" eaLnBrk="0" hangingPunct="0">
              <a:tabLst>
                <a:tab pos="266700" algn="l"/>
              </a:tabLst>
            </a:pPr>
            <a:r>
              <a:rPr lang="it-IT" sz="2200" b="1" dirty="0" smtClean="0">
                <a:solidFill>
                  <a:srgbClr val="CC0000"/>
                </a:solidFill>
              </a:rPr>
              <a:t>La Puglia che cambia.</a:t>
            </a: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9113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9113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0" name="Rettangolo 1"/>
          <p:cNvSpPr>
            <a:spLocks noChangeArrowheads="1"/>
          </p:cNvSpPr>
          <p:nvPr/>
        </p:nvSpPr>
        <p:spPr bwMode="auto">
          <a:xfrm>
            <a:off x="323528" y="1887503"/>
            <a:ext cx="8497888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1400" b="1" dirty="0">
                <a:solidFill>
                  <a:schemeClr val="bg2"/>
                </a:solidFill>
              </a:rPr>
              <a:t>Cresce il non profit, arretra la Pubblica Amministrazione, cambia il sistema delle </a:t>
            </a:r>
            <a:r>
              <a:rPr lang="it-IT" sz="1400" b="1" dirty="0" smtClean="0">
                <a:solidFill>
                  <a:schemeClr val="bg2"/>
                </a:solidFill>
              </a:rPr>
              <a:t>imprese</a:t>
            </a:r>
            <a:endParaRPr lang="it-IT" sz="1400" dirty="0">
              <a:solidFill>
                <a:schemeClr val="bg2"/>
              </a:solidFill>
            </a:endParaRP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1400" dirty="0" smtClean="0">
                <a:solidFill>
                  <a:schemeClr val="bg2"/>
                </a:solidFill>
              </a:rPr>
              <a:t>Si confermano le </a:t>
            </a:r>
            <a:r>
              <a:rPr lang="it-IT" sz="1400" b="1" dirty="0">
                <a:solidFill>
                  <a:schemeClr val="bg2"/>
                </a:solidFill>
              </a:rPr>
              <a:t>specializzazioni </a:t>
            </a:r>
            <a:r>
              <a:rPr lang="it-IT" sz="1400" b="1" dirty="0" smtClean="0">
                <a:solidFill>
                  <a:schemeClr val="bg2"/>
                </a:solidFill>
              </a:rPr>
              <a:t>produttive</a:t>
            </a:r>
            <a:r>
              <a:rPr lang="it-IT" sz="1400" dirty="0" smtClean="0">
                <a:solidFill>
                  <a:schemeClr val="bg2"/>
                </a:solidFill>
              </a:rPr>
              <a:t> </a:t>
            </a:r>
            <a:r>
              <a:rPr lang="it-IT" sz="1400" b="1" dirty="0" smtClean="0">
                <a:solidFill>
                  <a:schemeClr val="bg2"/>
                </a:solidFill>
              </a:rPr>
              <a:t>nel settore siderurgico e nel settore dell’abbigliamento </a:t>
            </a:r>
            <a:r>
              <a:rPr lang="it-IT" sz="1400" dirty="0" smtClean="0">
                <a:solidFill>
                  <a:schemeClr val="bg2"/>
                </a:solidFill>
              </a:rPr>
              <a:t>e la relativa collocazione della produzione sui mercati esteri. Al 31/12/2011 </a:t>
            </a:r>
            <a:r>
              <a:rPr lang="it-IT" sz="1400" b="1" dirty="0" smtClean="0">
                <a:solidFill>
                  <a:schemeClr val="bg2"/>
                </a:solidFill>
              </a:rPr>
              <a:t>gli addetti</a:t>
            </a:r>
            <a:r>
              <a:rPr lang="it-IT" sz="1400" dirty="0" smtClean="0">
                <a:solidFill>
                  <a:schemeClr val="bg2"/>
                </a:solidFill>
              </a:rPr>
              <a:t> risultano tenere rispetto al crollo registrato nel 2008, mostrando una netta capacità di tenuta della piccola impresa (2-19 addetti).</a:t>
            </a:r>
            <a:endParaRPr lang="it-IT" sz="1400" dirty="0">
              <a:solidFill>
                <a:schemeClr val="bg2"/>
              </a:solidFill>
            </a:endParaRP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1400" dirty="0">
                <a:solidFill>
                  <a:schemeClr val="bg2"/>
                </a:solidFill>
              </a:rPr>
              <a:t>Il </a:t>
            </a:r>
            <a:r>
              <a:rPr lang="it-IT" sz="1400" b="1" dirty="0">
                <a:solidFill>
                  <a:schemeClr val="bg2"/>
                </a:solidFill>
              </a:rPr>
              <a:t>non </a:t>
            </a:r>
            <a:r>
              <a:rPr lang="it-IT" sz="1400" b="1" dirty="0" smtClean="0">
                <a:solidFill>
                  <a:schemeClr val="bg2"/>
                </a:solidFill>
              </a:rPr>
              <a:t>profit</a:t>
            </a:r>
            <a:r>
              <a:rPr lang="it-IT" sz="1400" dirty="0" smtClean="0">
                <a:solidFill>
                  <a:schemeClr val="bg2"/>
                </a:solidFill>
              </a:rPr>
              <a:t> </a:t>
            </a:r>
            <a:r>
              <a:rPr lang="it-IT" sz="1400" b="1" dirty="0" smtClean="0">
                <a:solidFill>
                  <a:schemeClr val="bg2"/>
                </a:solidFill>
              </a:rPr>
              <a:t>cresce</a:t>
            </a:r>
            <a:r>
              <a:rPr lang="it-IT" sz="1400" dirty="0" smtClean="0">
                <a:solidFill>
                  <a:schemeClr val="bg2"/>
                </a:solidFill>
              </a:rPr>
              <a:t> </a:t>
            </a:r>
            <a:r>
              <a:rPr lang="it-IT" sz="1400" dirty="0">
                <a:solidFill>
                  <a:schemeClr val="bg2"/>
                </a:solidFill>
              </a:rPr>
              <a:t>a due cifre nell’ultimo </a:t>
            </a:r>
            <a:r>
              <a:rPr lang="it-IT" sz="1400" dirty="0" smtClean="0">
                <a:solidFill>
                  <a:schemeClr val="bg2"/>
                </a:solidFill>
              </a:rPr>
              <a:t>decennio ma mostra una crescita del lavoro </a:t>
            </a:r>
            <a:r>
              <a:rPr lang="it-IT" sz="1400" b="1" dirty="0">
                <a:solidFill>
                  <a:schemeClr val="bg2"/>
                </a:solidFill>
              </a:rPr>
              <a:t>volontariato</a:t>
            </a:r>
            <a:r>
              <a:rPr lang="it-IT" sz="1400" dirty="0">
                <a:solidFill>
                  <a:schemeClr val="bg2"/>
                </a:solidFill>
              </a:rPr>
              <a:t> </a:t>
            </a:r>
            <a:r>
              <a:rPr lang="it-IT" sz="1400" dirty="0" smtClean="0">
                <a:solidFill>
                  <a:schemeClr val="bg2"/>
                </a:solidFill>
              </a:rPr>
              <a:t>di molto inferiore a quella </a:t>
            </a:r>
            <a:r>
              <a:rPr lang="it-IT" sz="1400" dirty="0">
                <a:solidFill>
                  <a:schemeClr val="bg2"/>
                </a:solidFill>
              </a:rPr>
              <a:t>del resto del </a:t>
            </a:r>
            <a:r>
              <a:rPr lang="it-IT" sz="1400" dirty="0" smtClean="0">
                <a:solidFill>
                  <a:schemeClr val="bg2"/>
                </a:solidFill>
              </a:rPr>
              <a:t>Paese.</a:t>
            </a:r>
          </a:p>
          <a:p>
            <a:pPr marL="285750" indent="-285750" eaLnBrk="0" hangingPunct="0">
              <a:spcAft>
                <a:spcPts val="600"/>
              </a:spcAft>
              <a:buFont typeface="Wingdings" pitchFamily="2" charset="2"/>
              <a:buChar char="ü"/>
            </a:pPr>
            <a:r>
              <a:rPr lang="it-IT" sz="1400" dirty="0" smtClean="0">
                <a:solidFill>
                  <a:schemeClr val="bg2"/>
                </a:solidFill>
              </a:rPr>
              <a:t>Anche </a:t>
            </a:r>
            <a:r>
              <a:rPr lang="it-IT" sz="1400" dirty="0">
                <a:solidFill>
                  <a:schemeClr val="bg2"/>
                </a:solidFill>
              </a:rPr>
              <a:t>in </a:t>
            </a:r>
            <a:r>
              <a:rPr lang="it-IT" sz="1400" dirty="0" smtClean="0">
                <a:solidFill>
                  <a:schemeClr val="bg2"/>
                </a:solidFill>
              </a:rPr>
              <a:t>Puglia </a:t>
            </a:r>
            <a:r>
              <a:rPr lang="it-IT" sz="1400" b="1" dirty="0" smtClean="0">
                <a:solidFill>
                  <a:schemeClr val="bg2"/>
                </a:solidFill>
              </a:rPr>
              <a:t>si </a:t>
            </a:r>
            <a:r>
              <a:rPr lang="it-IT" sz="1400" b="1" dirty="0">
                <a:solidFill>
                  <a:schemeClr val="bg2"/>
                </a:solidFill>
              </a:rPr>
              <a:t>riduce la dimensione della P.A</a:t>
            </a:r>
            <a:r>
              <a:rPr lang="it-IT" sz="1400" dirty="0" smtClean="0">
                <a:solidFill>
                  <a:schemeClr val="bg2"/>
                </a:solidFill>
              </a:rPr>
              <a:t>. e si assiste ad </a:t>
            </a:r>
            <a:r>
              <a:rPr lang="it-IT" sz="1400" dirty="0">
                <a:solidFill>
                  <a:schemeClr val="bg2"/>
                </a:solidFill>
              </a:rPr>
              <a:t>un crescente apporto nell’offerta </a:t>
            </a:r>
            <a:r>
              <a:rPr lang="it-IT" sz="1400" dirty="0" smtClean="0">
                <a:solidFill>
                  <a:schemeClr val="bg2"/>
                </a:solidFill>
              </a:rPr>
              <a:t>dei </a:t>
            </a:r>
            <a:r>
              <a:rPr lang="it-IT" sz="1400" dirty="0">
                <a:solidFill>
                  <a:schemeClr val="bg2"/>
                </a:solidFill>
              </a:rPr>
              <a:t>servizi </a:t>
            </a:r>
            <a:r>
              <a:rPr lang="it-IT" sz="1400" dirty="0" smtClean="0">
                <a:solidFill>
                  <a:schemeClr val="bg2"/>
                </a:solidFill>
              </a:rPr>
              <a:t>relativi da </a:t>
            </a:r>
            <a:r>
              <a:rPr lang="it-IT" sz="1400" dirty="0">
                <a:solidFill>
                  <a:schemeClr val="bg2"/>
                </a:solidFill>
              </a:rPr>
              <a:t>parte delle imprese e del non profit con </a:t>
            </a:r>
            <a:r>
              <a:rPr lang="it-IT" sz="1400" b="1" dirty="0">
                <a:solidFill>
                  <a:schemeClr val="bg2"/>
                </a:solidFill>
              </a:rPr>
              <a:t>“effetti di sostituzione” tra pubblico e privato </a:t>
            </a:r>
            <a:r>
              <a:rPr lang="it-IT" sz="1400" b="1" dirty="0" smtClean="0">
                <a:solidFill>
                  <a:schemeClr val="bg2"/>
                </a:solidFill>
              </a:rPr>
              <a:t>sia in </a:t>
            </a:r>
            <a:r>
              <a:rPr lang="it-IT" sz="1400" b="1" dirty="0">
                <a:solidFill>
                  <a:schemeClr val="bg2"/>
                </a:solidFill>
              </a:rPr>
              <a:t>termini di occupazione </a:t>
            </a:r>
            <a:r>
              <a:rPr lang="it-IT" sz="1400" b="1" dirty="0" smtClean="0">
                <a:solidFill>
                  <a:schemeClr val="bg2"/>
                </a:solidFill>
              </a:rPr>
              <a:t>che di unità locali </a:t>
            </a:r>
            <a:endParaRPr lang="it-IT" sz="1400" b="1" dirty="0">
              <a:solidFill>
                <a:schemeClr val="bg2"/>
              </a:solidFill>
            </a:endParaRPr>
          </a:p>
        </p:txBody>
      </p:sp>
      <p:sp>
        <p:nvSpPr>
          <p:cNvPr id="91141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67D5A5-6AA2-4BE1-96D3-D37B0E81E7A2}" type="slidenum">
              <a:rPr lang="it-IT" smtClean="0">
                <a:latin typeface="Arial" charset="0"/>
                <a:ea typeface="ＭＳ Ｐゴシック"/>
              </a:rPr>
              <a:pPr/>
              <a:t>17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4"/>
          <p:cNvSpPr>
            <a:spLocks noChangeArrowheads="1"/>
          </p:cNvSpPr>
          <p:nvPr/>
        </p:nvSpPr>
        <p:spPr bwMode="auto">
          <a:xfrm>
            <a:off x="457200" y="333375"/>
            <a:ext cx="80025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indent="-266700" eaLnBrk="0" hangingPunct="0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Documentazione</a:t>
            </a:r>
          </a:p>
        </p:txBody>
      </p:sp>
      <p:sp>
        <p:nvSpPr>
          <p:cNvPr id="9318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9318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Rettangolo 1"/>
          <p:cNvSpPr>
            <a:spLocks noChangeArrowheads="1"/>
          </p:cNvSpPr>
          <p:nvPr/>
        </p:nvSpPr>
        <p:spPr bwMode="auto">
          <a:xfrm>
            <a:off x="441325" y="836613"/>
            <a:ext cx="4922838" cy="517064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 dati sono disponibili </a:t>
            </a:r>
            <a:r>
              <a:rPr lang="it-IT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su:</a:t>
            </a:r>
            <a:endParaRPr lang="it-IT" sz="16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 eaLnBrk="0" hangingPunct="0">
              <a:buFont typeface="Arial" pitchFamily="34" charset="0"/>
              <a:buChar char="•"/>
              <a:defRPr/>
            </a:pPr>
            <a:r>
              <a:rPr lang="it-IT" sz="16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I.stat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il </a:t>
            </a:r>
            <a:r>
              <a:rPr lang="it-IT" sz="16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datawarehouse</a:t>
            </a:r>
            <a:r>
              <a:rPr lang="it-IT" sz="16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dell’Istat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, al tema “Censimento industria, istituzioni pubbliche e non profit 2011”. Al </a:t>
            </a:r>
            <a:r>
              <a:rPr lang="it-IT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datawarehouse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si accede sia dalla home </a:t>
            </a:r>
            <a:r>
              <a:rPr lang="it-IT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page </a:t>
            </a:r>
            <a:r>
              <a:rPr lang="it-IT" sz="1600" u="sng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  <a:hlinkClick r:id="rId4"/>
              </a:rPr>
              <a:t>www.istat.it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sia </a:t>
            </a:r>
            <a:r>
              <a:rPr lang="it-IT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dalla pagina </a:t>
            </a:r>
            <a:r>
              <a:rPr lang="it-IT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  <a:hlinkClick r:id="rId5"/>
              </a:rPr>
              <a:t>http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  <a:hlinkClick r:id="rId5"/>
              </a:rPr>
              <a:t>://censimentoindustriaeservizi.istat.it/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. </a:t>
            </a:r>
          </a:p>
          <a:p>
            <a:pPr marL="342900" indent="-342900" algn="just" eaLnBrk="0" hangingPunct="0">
              <a:buFont typeface="Arial" pitchFamily="34" charset="0"/>
              <a:buChar char="•"/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 eaLnBrk="0" hangingPunct="0">
              <a:buFont typeface="Arial" pitchFamily="34" charset="0"/>
              <a:buChar char="•"/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 report dell’evento di </a:t>
            </a:r>
            <a:r>
              <a:rPr lang="it-IT" sz="16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Presentazione dei primi risultati del </a:t>
            </a:r>
            <a:r>
              <a:rPr lang="it-IT" sz="16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9° </a:t>
            </a:r>
            <a:r>
              <a:rPr lang="it-IT" sz="16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Censimento generale dell’industria e dei servizi e Censimento delle istituzioni non profit </a:t>
            </a:r>
          </a:p>
          <a:p>
            <a:pPr marL="342900" indent="-342900" eaLnBrk="0" hangingPunct="0">
              <a:defRPr/>
            </a:pP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 Roma, 11 luglio 2013</a:t>
            </a: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eaLnBrk="0" hangingPunct="0"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 report dell’evento </a:t>
            </a:r>
            <a:r>
              <a:rPr lang="it-IT" sz="16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Check-up della </a:t>
            </a:r>
            <a:r>
              <a:rPr lang="it-IT" sz="16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Puglia </a:t>
            </a:r>
            <a:r>
              <a:rPr lang="it-IT" sz="16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alla luce dei dati censuari </a:t>
            </a:r>
          </a:p>
          <a:p>
            <a:pPr marL="342900" indent="-342900" eaLnBrk="0" hangingPunct="0">
              <a:defRPr/>
            </a:pP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 </a:t>
            </a:r>
            <a:r>
              <a:rPr lang="it-IT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Bari, 20 giugno </a:t>
            </a:r>
            <a:r>
              <a:rPr lang="it-IT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2014 </a:t>
            </a:r>
          </a:p>
          <a:p>
            <a:pPr algn="just" eaLnBrk="0" hangingPunct="0">
              <a:buClr>
                <a:srgbClr val="CC0000"/>
              </a:buClr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 eaLnBrk="0" hangingPunct="0">
              <a:buClr>
                <a:srgbClr val="CC0000"/>
              </a:buClr>
              <a:buFont typeface="Wingdings" pitchFamily="-84" charset="2"/>
              <a:buChar char="q"/>
              <a:defRPr/>
            </a:pP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93189" name="Picture 2" descr="C:\Users\Famiglia\Desktop\Cartella Lia\viewer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5963" y="2636838"/>
            <a:ext cx="1120775" cy="1584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3190" name="Segnaposto numero diapositiva 7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714F09-CF00-4D9C-8E83-65EB12F99353}" type="slidenum">
              <a:rPr lang="it-IT" smtClean="0">
                <a:latin typeface="Arial" charset="0"/>
                <a:ea typeface="ＭＳ Ｐゴシック"/>
              </a:rPr>
              <a:pPr/>
              <a:t>18</a:t>
            </a:fld>
            <a:endParaRPr lang="it-IT" smtClean="0">
              <a:latin typeface="Arial" charset="0"/>
              <a:ea typeface="ＭＳ Ｐゴシック"/>
            </a:endParaRPr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284602"/>
            <a:ext cx="11239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9523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5" name="CasellaDiTesto 1"/>
          <p:cNvSpPr txBox="1">
            <a:spLocks noChangeArrowheads="1"/>
          </p:cNvSpPr>
          <p:nvPr/>
        </p:nvSpPr>
        <p:spPr bwMode="auto">
          <a:xfrm>
            <a:off x="2555875" y="2401888"/>
            <a:ext cx="42481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2800" b="1">
                <a:solidFill>
                  <a:srgbClr val="CA0A20"/>
                </a:solidFill>
              </a:rPr>
              <a:t>Grazie per l’attenzione </a:t>
            </a:r>
          </a:p>
        </p:txBody>
      </p:sp>
      <p:sp>
        <p:nvSpPr>
          <p:cNvPr id="95236" name="Text Box 16"/>
          <p:cNvSpPr txBox="1">
            <a:spLocks noChangeArrowheads="1"/>
          </p:cNvSpPr>
          <p:nvPr/>
        </p:nvSpPr>
        <p:spPr bwMode="auto">
          <a:xfrm>
            <a:off x="457200" y="4835525"/>
            <a:ext cx="2459038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it-IT" sz="1400" b="1" dirty="0" smtClean="0">
                <a:latin typeface="Courier New" pitchFamily="49" charset="0"/>
              </a:rPr>
              <a:t>CATALDO SCARNERA</a:t>
            </a:r>
            <a:endParaRPr lang="it-IT" sz="1400" b="1" dirty="0">
              <a:latin typeface="Courier New" pitchFamily="49" charset="0"/>
            </a:endParaRPr>
          </a:p>
          <a:p>
            <a:pPr eaLnBrk="0" hangingPunct="0">
              <a:spcBef>
                <a:spcPts val="600"/>
              </a:spcBef>
            </a:pPr>
            <a:r>
              <a:rPr lang="it-IT" sz="1100" b="1" dirty="0">
                <a:latin typeface="Courier New" pitchFamily="49" charset="0"/>
              </a:rPr>
              <a:t>Ufficio territoriale per la </a:t>
            </a:r>
            <a:r>
              <a:rPr lang="it-IT" sz="1100" b="1" dirty="0" smtClean="0">
                <a:latin typeface="Courier New" pitchFamily="49" charset="0"/>
              </a:rPr>
              <a:t>Puglia, </a:t>
            </a:r>
            <a:r>
              <a:rPr lang="it-IT" sz="1100" b="1" dirty="0">
                <a:latin typeface="Courier New" pitchFamily="49" charset="0"/>
              </a:rPr>
              <a:t>ISTAT </a:t>
            </a:r>
          </a:p>
          <a:p>
            <a:pPr eaLnBrk="0" hangingPunct="0">
              <a:spcBef>
                <a:spcPts val="600"/>
              </a:spcBef>
            </a:pPr>
            <a:r>
              <a:rPr lang="it-IT" sz="1100" b="1" dirty="0" smtClean="0">
                <a:latin typeface="Courier New" pitchFamily="49" charset="0"/>
              </a:rPr>
              <a:t>scarnera@istat.it</a:t>
            </a:r>
            <a:endParaRPr lang="it-IT" sz="1100" b="1" dirty="0">
              <a:latin typeface="Courier New" pitchFamily="49" charset="0"/>
            </a:endParaRPr>
          </a:p>
        </p:txBody>
      </p:sp>
      <p:sp>
        <p:nvSpPr>
          <p:cNvPr id="95237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FF211D-CA9E-4F97-BCF8-90D4A32E892D}" type="slidenum">
              <a:rPr lang="it-IT" smtClean="0">
                <a:latin typeface="Arial" charset="0"/>
                <a:ea typeface="ＭＳ Ｐゴシック"/>
              </a:rPr>
              <a:pPr/>
              <a:t>19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 censimenti economici del 2011 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6725" y="1773610"/>
            <a:ext cx="8296275" cy="2951534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Quadro generale </a:t>
            </a: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Le imprese</a:t>
            </a:r>
            <a:endParaRPr lang="it-IT" sz="18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Le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istituzioni non profit</a:t>
            </a: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Le istituzioni </a:t>
            </a: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pubbliche</a:t>
            </a: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Prime evidenze </a:t>
            </a:r>
          </a:p>
        </p:txBody>
      </p:sp>
      <p:sp>
        <p:nvSpPr>
          <p:cNvPr id="2867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2867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72B6E8E-DAEC-42C8-B358-FFCD431332B7}" type="slidenum">
              <a:rPr lang="it-IT" smtClean="0">
                <a:latin typeface="Arial" charset="0"/>
                <a:ea typeface="ＭＳ Ｐゴシック"/>
              </a:rPr>
              <a:pPr/>
              <a:t>2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1259632" y="116632"/>
            <a:ext cx="6621463" cy="72042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Il sistema economico </a:t>
            </a: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in Puglia.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60896" y="1341115"/>
            <a:ext cx="4583112" cy="4392141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                                     </a:t>
            </a: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sz="1800" i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          </a:t>
            </a:r>
            <a:endParaRPr lang="en-US" sz="1800" i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446088" indent="361950">
              <a:lnSpc>
                <a:spcPct val="115000"/>
              </a:lnSpc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446088" algn="l"/>
              </a:tabLst>
              <a:defRPr/>
            </a:pP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267.759</a:t>
            </a:r>
            <a:r>
              <a:rPr lang="en-US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Unità</a:t>
            </a:r>
            <a:r>
              <a:rPr lang="en-US" sz="16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Giuridiche-economiche</a:t>
            </a:r>
            <a:r>
              <a:rPr lang="en-US" sz="16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marL="446088">
              <a:lnSpc>
                <a:spcPct val="115000"/>
              </a:lnSpc>
              <a:buClr>
                <a:srgbClr val="CC0000"/>
              </a:buClr>
              <a:tabLst>
                <a:tab pos="446088" algn="l"/>
              </a:tabLst>
              <a:defRPr/>
            </a:pP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(+12,7%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rispetto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al 2001</a:t>
            </a:r>
            <a:r>
              <a:rPr lang="en-US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; 5,6% del</a:t>
            </a:r>
          </a:p>
          <a:p>
            <a:pPr marL="446088">
              <a:lnSpc>
                <a:spcPct val="115000"/>
              </a:lnSpc>
              <a:buClr>
                <a:srgbClr val="CC0000"/>
              </a:buClr>
              <a:tabLst>
                <a:tab pos="446088" algn="l"/>
              </a:tabLst>
              <a:defRPr/>
            </a:pP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  </a:t>
            </a:r>
            <a:r>
              <a:rPr lang="en-US" sz="1600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totale</a:t>
            </a:r>
            <a:r>
              <a:rPr lang="en-US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nazionale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 </a:t>
            </a:r>
          </a:p>
          <a:p>
            <a:pPr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6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800100" lvl="1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252.203</a:t>
            </a:r>
            <a:r>
              <a:rPr lang="en-US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(94,2 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%) </a:t>
            </a:r>
            <a:r>
              <a:rPr lang="en-US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Imprese</a:t>
            </a:r>
            <a:r>
              <a:rPr lang="en-US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</a:t>
            </a:r>
            <a:r>
              <a:rPr lang="en-US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(+12,1%; 5,7% 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del </a:t>
            </a:r>
            <a:r>
              <a:rPr lang="en-US" sz="16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totale</a:t>
            </a:r>
            <a:r>
              <a:rPr lang="en-US" sz="16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600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nazionale</a:t>
            </a:r>
            <a:r>
              <a:rPr lang="en-US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</a:t>
            </a:r>
            <a:endParaRPr lang="en-US" sz="16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800100" lvl="1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742950" lvl="1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15.105</a:t>
            </a:r>
            <a:r>
              <a:rPr lang="en-US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(5,6% 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   </a:t>
            </a:r>
            <a:r>
              <a:rPr lang="en-US" sz="18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Istituzioni</a:t>
            </a: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Non Profit</a:t>
            </a:r>
            <a:r>
              <a:rPr lang="en-US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(</a:t>
            </a:r>
            <a:r>
              <a:rPr lang="en-US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+24,5%; 5,0</a:t>
            </a:r>
            <a:r>
              <a:rPr lang="en-US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% </a:t>
            </a:r>
            <a:r>
              <a:rPr lang="en-US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</a:t>
            </a:r>
            <a:endParaRPr lang="en-US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742950" lvl="1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742950" lvl="1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451 </a:t>
            </a:r>
            <a:r>
              <a:rPr lang="en-US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(0,2%)  </a:t>
            </a:r>
            <a:r>
              <a:rPr lang="en-US" sz="18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Istituzioni</a:t>
            </a: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Pubbliche</a:t>
            </a:r>
            <a:endParaRPr lang="en-US" sz="18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lvl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sz="16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</a:t>
            </a:r>
            <a:r>
              <a:rPr lang="en-US" sz="16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(-16,0%;  3,7% )</a:t>
            </a:r>
            <a:endParaRPr lang="en-US" sz="16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742950" lvl="1" indent="-28575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lvl="1"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342900" indent="-342900" algn="just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</p:txBody>
      </p:sp>
      <p:sp>
        <p:nvSpPr>
          <p:cNvPr id="30723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30725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CasellaDiTesto 1"/>
          <p:cNvSpPr txBox="1">
            <a:spLocks noChangeArrowheads="1"/>
          </p:cNvSpPr>
          <p:nvPr/>
        </p:nvSpPr>
        <p:spPr bwMode="auto">
          <a:xfrm>
            <a:off x="4716463" y="981075"/>
            <a:ext cx="39862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it-IT" sz="1400" b="1" dirty="0">
                <a:solidFill>
                  <a:srgbClr val="CC0000"/>
                </a:solidFill>
              </a:rPr>
              <a:t>Unità Giuridico-economiche e variazioni </a:t>
            </a:r>
            <a:r>
              <a:rPr lang="it-IT" sz="1400" b="1" dirty="0" smtClean="0">
                <a:solidFill>
                  <a:srgbClr val="CC0000"/>
                </a:solidFill>
              </a:rPr>
              <a:t>percentuali nel decennio intercensuario</a:t>
            </a:r>
            <a:endParaRPr lang="it-IT" sz="1400" dirty="0"/>
          </a:p>
        </p:txBody>
      </p:sp>
      <p:sp>
        <p:nvSpPr>
          <p:cNvPr id="30729" name="Segnaposto numero diapositiva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806AA02-AEB7-41E0-92A5-A261AC82FE7C}" type="slidenum">
              <a:rPr lang="it-IT" smtClean="0">
                <a:latin typeface="Arial" charset="0"/>
                <a:ea typeface="ＭＳ Ｐゴシック"/>
              </a:rPr>
              <a:pPr/>
              <a:t>3</a:t>
            </a:fld>
            <a:endParaRPr lang="it-IT" smtClean="0">
              <a:latin typeface="Arial" charset="0"/>
              <a:ea typeface="ＭＳ Ｐゴシック"/>
            </a:endParaRPr>
          </a:p>
        </p:txBody>
      </p:sp>
      <p:pic>
        <p:nvPicPr>
          <p:cNvPr id="11" name="Immagin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3902968" cy="4032448"/>
          </a:xfrm>
          <a:prstGeom prst="rect">
            <a:avLst/>
          </a:prstGeom>
          <a:noFill/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189829"/>
            <a:ext cx="8218488" cy="1150939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Il sistema economico </a:t>
            </a:r>
            <a:r>
              <a:rPr lang="it-IT" sz="2200" b="1" dirty="0" smtClean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in Puglia. </a:t>
            </a:r>
            <a:endParaRPr lang="it-IT" sz="2200" b="1" dirty="0">
              <a:solidFill>
                <a:srgbClr val="CC0000"/>
              </a:solidFill>
              <a:latin typeface="Arial" pitchFamily="34" charset="0"/>
              <a:ea typeface="ＭＳ Ｐゴシック" charset="0"/>
              <a:cs typeface="+mn-cs"/>
            </a:endParaRPr>
          </a:p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Gli addetti </a:t>
            </a:r>
            <a:r>
              <a:rPr lang="it-IT" sz="2200" b="1" dirty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a</a:t>
            </a:r>
            <a:r>
              <a:rPr lang="it-IT" sz="2200" b="1" dirty="0" smtClean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lle Unità Giuridico-economiche</a:t>
            </a:r>
            <a:endParaRPr lang="it-IT" sz="2200" b="1" dirty="0">
              <a:solidFill>
                <a:srgbClr val="CC0000"/>
              </a:solidFill>
              <a:latin typeface="Arial" pitchFamily="34" charset="0"/>
              <a:ea typeface="ＭＳ Ｐゴシック" charset="0"/>
              <a:cs typeface="+mn-cs"/>
            </a:endParaRPr>
          </a:p>
          <a:p>
            <a:pPr marL="266700" indent="-266700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57200" y="2133079"/>
            <a:ext cx="3633788" cy="22320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Addetti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in </a:t>
            </a:r>
            <a:r>
              <a:rPr lang="en-US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Puglia </a:t>
            </a:r>
            <a:r>
              <a:rPr lang="en-US" sz="18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</a:t>
            </a:r>
            <a:r>
              <a:rPr lang="en-US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2011: </a:t>
            </a:r>
          </a:p>
          <a:p>
            <a:pPr marL="714375" indent="-447675">
              <a:lnSpc>
                <a:spcPct val="115000"/>
              </a:lnSpc>
              <a:buClr>
                <a:srgbClr val="CC0000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nelle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Unità</a:t>
            </a: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Giuridico-economiche</a:t>
            </a: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</a:t>
            </a:r>
          </a:p>
          <a:p>
            <a:pPr marL="266700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  800.893 </a:t>
            </a:r>
            <a:r>
              <a:rPr lang="en-US" sz="1600" i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(+6,8% )</a:t>
            </a:r>
            <a:endParaRPr lang="en-US" sz="1800" i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714375" indent="-447675">
              <a:lnSpc>
                <a:spcPct val="115000"/>
              </a:lnSpc>
              <a:buClr>
                <a:srgbClr val="CC0000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en-US" sz="1800" b="1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nelle</a:t>
            </a: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Unità</a:t>
            </a: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Locali</a:t>
            </a: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</a:t>
            </a:r>
          </a:p>
          <a:p>
            <a:pPr marL="266700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sz="18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en-US" sz="18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     972.899 </a:t>
            </a:r>
            <a:r>
              <a:rPr lang="en-US" sz="1600" i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(+3,3% </a:t>
            </a:r>
            <a:r>
              <a:rPr lang="en-US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)  </a:t>
            </a: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marL="266700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  <a:p>
            <a:pPr algn="just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277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3277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Rettangolo 1"/>
          <p:cNvSpPr>
            <a:spLocks noChangeArrowheads="1"/>
          </p:cNvSpPr>
          <p:nvPr/>
        </p:nvSpPr>
        <p:spPr bwMode="auto">
          <a:xfrm>
            <a:off x="4294188" y="1484313"/>
            <a:ext cx="4681537" cy="648766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400" b="1" dirty="0" smtClean="0">
                <a:solidFill>
                  <a:srgbClr val="CC0000"/>
                </a:solidFill>
              </a:rPr>
              <a:t>Censimento 2011: Addetti alle UG e UL.</a:t>
            </a:r>
            <a:endParaRPr lang="it-IT" sz="1400" b="1" dirty="0">
              <a:solidFill>
                <a:srgbClr val="CC0000"/>
              </a:solidFill>
            </a:endParaRPr>
          </a:p>
        </p:txBody>
      </p:sp>
      <p:sp>
        <p:nvSpPr>
          <p:cNvPr id="32776" name="Segnaposto numero diapositiva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0E68DA-C227-44F1-B0D0-E5F4AD573BEA}" type="slidenum">
              <a:rPr lang="it-IT" smtClean="0">
                <a:latin typeface="Arial" charset="0"/>
                <a:ea typeface="ＭＳ Ｐゴシック"/>
              </a:rPr>
              <a:pPr/>
              <a:t>4</a:t>
            </a:fld>
            <a:endParaRPr lang="it-IT" smtClean="0">
              <a:latin typeface="Arial" charset="0"/>
              <a:ea typeface="ＭＳ Ｐゴシック"/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9914937"/>
              </p:ext>
            </p:extLst>
          </p:nvPr>
        </p:nvGraphicFramePr>
        <p:xfrm>
          <a:off x="4181475" y="2276872"/>
          <a:ext cx="4581525" cy="3430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/>
          <p:cNvSpPr/>
          <p:nvPr/>
        </p:nvSpPr>
        <p:spPr bwMode="auto">
          <a:xfrm>
            <a:off x="6011863" y="2636838"/>
            <a:ext cx="1584473" cy="79216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702370" y="333375"/>
            <a:ext cx="7686054" cy="8636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Il sistema </a:t>
            </a:r>
            <a:r>
              <a:rPr lang="it-IT" sz="2200" b="1" dirty="0" smtClean="0">
                <a:solidFill>
                  <a:srgbClr val="CC0000"/>
                </a:solidFill>
                <a:latin typeface="Arial" pitchFamily="34" charset="0"/>
                <a:ea typeface="ＭＳ Ｐゴシック" charset="0"/>
                <a:cs typeface="+mn-cs"/>
              </a:rPr>
              <a:t>economico in Puglia. </a:t>
            </a:r>
            <a:endParaRPr lang="it-IT" sz="2200" b="1" dirty="0">
              <a:solidFill>
                <a:srgbClr val="CC0000"/>
              </a:solidFill>
              <a:latin typeface="Arial" pitchFamily="34" charset="0"/>
              <a:ea typeface="ＭＳ Ｐゴシック" charset="0"/>
              <a:cs typeface="+mn-cs"/>
            </a:endParaRPr>
          </a:p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Gli addetti alle UG per attività economica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3481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34821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Rettangolo 1"/>
          <p:cNvSpPr>
            <a:spLocks noChangeArrowheads="1"/>
          </p:cNvSpPr>
          <p:nvPr/>
        </p:nvSpPr>
        <p:spPr bwMode="auto">
          <a:xfrm>
            <a:off x="395412" y="1556792"/>
            <a:ext cx="7921004" cy="51072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400" b="1" dirty="0" smtClean="0">
                <a:solidFill>
                  <a:srgbClr val="CC0000"/>
                </a:solidFill>
              </a:rPr>
              <a:t>Composizione percentuale degli addetti per UG e attività </a:t>
            </a:r>
            <a:r>
              <a:rPr lang="it-IT" sz="1400" b="1" dirty="0">
                <a:solidFill>
                  <a:srgbClr val="CC0000"/>
                </a:solidFill>
              </a:rPr>
              <a:t>economica e </a:t>
            </a:r>
            <a:r>
              <a:rPr lang="it-IT" sz="1400" b="1" dirty="0" smtClean="0">
                <a:solidFill>
                  <a:srgbClr val="CC0000"/>
                </a:solidFill>
              </a:rPr>
              <a:t>variazioni percentuali sul totale. Puglia. Censimento 2011</a:t>
            </a:r>
            <a:endParaRPr lang="it-IT" sz="1400" b="1" dirty="0">
              <a:solidFill>
                <a:srgbClr val="CC0000"/>
              </a:solidFill>
            </a:endParaRPr>
          </a:p>
        </p:txBody>
      </p:sp>
      <p:sp>
        <p:nvSpPr>
          <p:cNvPr id="3482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0C4945-69B5-48DC-A0BC-C226CAD0E5F7}" type="slidenum">
              <a:rPr lang="it-IT" smtClean="0">
                <a:latin typeface="Arial" charset="0"/>
                <a:ea typeface="ＭＳ Ｐゴシック"/>
              </a:rPr>
              <a:pPr/>
              <a:t>5</a:t>
            </a:fld>
            <a:endParaRPr lang="it-IT" dirty="0" smtClean="0">
              <a:latin typeface="Arial" charset="0"/>
              <a:ea typeface="ＭＳ Ｐゴシック"/>
            </a:endParaRPr>
          </a:p>
        </p:txBody>
      </p:sp>
      <p:pic>
        <p:nvPicPr>
          <p:cNvPr id="15" name="Immagin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67521"/>
            <a:ext cx="8219256" cy="309641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179512" y="188641"/>
            <a:ext cx="8785101" cy="504056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1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imprese. Classi di addetti</a:t>
            </a:r>
          </a:p>
        </p:txBody>
      </p:sp>
      <p:sp>
        <p:nvSpPr>
          <p:cNvPr id="2189" name="Rectangle 14"/>
          <p:cNvSpPr>
            <a:spLocks noChangeArrowheads="1"/>
          </p:cNvSpPr>
          <p:nvPr/>
        </p:nvSpPr>
        <p:spPr bwMode="auto">
          <a:xfrm>
            <a:off x="433388" y="1412875"/>
            <a:ext cx="82962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buClr>
                <a:srgbClr val="CC0000"/>
              </a:buClr>
              <a:tabLst>
                <a:tab pos="266700" algn="l"/>
              </a:tabLst>
            </a:pPr>
            <a:endParaRPr lang="it-IT" sz="1800">
              <a:solidFill>
                <a:schemeClr val="bg2"/>
              </a:solidFill>
            </a:endParaRPr>
          </a:p>
        </p:txBody>
      </p:sp>
      <p:sp>
        <p:nvSpPr>
          <p:cNvPr id="219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2192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4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070FAFC-A620-42A1-A478-497518C02F6A}" type="slidenum">
              <a:rPr lang="it-IT" smtClean="0">
                <a:latin typeface="Arial" charset="0"/>
                <a:ea typeface="ＭＳ Ｐゴシック"/>
              </a:rPr>
              <a:pPr/>
              <a:t>6</a:t>
            </a:fld>
            <a:endParaRPr lang="it-IT" dirty="0" smtClean="0">
              <a:latin typeface="Arial" charset="0"/>
              <a:ea typeface="ＭＳ Ｐゴシック"/>
            </a:endParaRPr>
          </a:p>
        </p:txBody>
      </p:sp>
      <p:sp>
        <p:nvSpPr>
          <p:cNvPr id="2195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pic>
        <p:nvPicPr>
          <p:cNvPr id="12" name="Immagin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188542"/>
            <a:ext cx="3703662" cy="460851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ttangolo 1"/>
          <p:cNvSpPr>
            <a:spLocks noChangeArrowheads="1"/>
          </p:cNvSpPr>
          <p:nvPr/>
        </p:nvSpPr>
        <p:spPr bwMode="auto">
          <a:xfrm>
            <a:off x="1979712" y="667159"/>
            <a:ext cx="5508526" cy="561802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it-IT" sz="1400" b="1" dirty="0" smtClean="0">
                <a:solidFill>
                  <a:srgbClr val="CC0000"/>
                </a:solidFill>
              </a:rPr>
              <a:t>Imprese e classi di addetti. Puglia. Censimento 2011, Composizione percentuale e valori assoluti</a:t>
            </a:r>
            <a:endParaRPr lang="it-IT" sz="1400" b="1" dirty="0">
              <a:solidFill>
                <a:srgbClr val="CC0000"/>
              </a:solidFill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1033264" y="188640"/>
            <a:ext cx="6923112" cy="7048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Imprese. Il cambiamento nella dimensione delle Unità Locali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4198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198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406383"/>
              </p:ext>
            </p:extLst>
          </p:nvPr>
        </p:nvGraphicFramePr>
        <p:xfrm>
          <a:off x="2645990" y="1301272"/>
          <a:ext cx="4158258" cy="53759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4158258"/>
              </a:tblGrid>
              <a:tr h="53759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Puglia. Addetti </a:t>
                      </a:r>
                      <a:r>
                        <a:rPr lang="it-IT" sz="1400" b="1" dirty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delle unità locali per classe </a:t>
                      </a: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dimensionale. </a:t>
                      </a:r>
                      <a:r>
                        <a:rPr lang="it-IT" sz="1400" b="1" dirty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Censimenti 2011 e 2001 </a:t>
                      </a: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400" b="1" dirty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Valori assoluti, composizioni </a:t>
                      </a: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e </a:t>
                      </a:r>
                      <a:r>
                        <a:rPr lang="it-IT" sz="1400" b="1" dirty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variazioni </a:t>
                      </a:r>
                      <a:r>
                        <a:rPr lang="it-IT" sz="1400" b="1" dirty="0" smtClean="0">
                          <a:solidFill>
                            <a:srgbClr val="CC0000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percentuali</a:t>
                      </a:r>
                      <a:endParaRPr lang="it-IT" sz="1400" dirty="0">
                        <a:solidFill>
                          <a:srgbClr val="CC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998" name="Segnaposto numero diapositiva 1"/>
          <p:cNvSpPr>
            <a:spLocks noGrp="1"/>
          </p:cNvSpPr>
          <p:nvPr>
            <p:ph type="sldNum" sz="quarter" idx="12"/>
          </p:nvPr>
        </p:nvSpPr>
        <p:spPr>
          <a:xfrm rot="21600000">
            <a:off x="6552000" y="6249600"/>
            <a:ext cx="1905000" cy="49212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77FBE7A-5EC5-42C3-AC9C-D8FD93B5DF64}" type="slidenum">
              <a:rPr lang="it-IT" smtClean="0">
                <a:latin typeface="Arial" charset="0"/>
                <a:ea typeface="ＭＳ Ｐゴシック"/>
              </a:rPr>
              <a:pPr/>
              <a:t>7</a:t>
            </a:fld>
            <a:endParaRPr lang="it-IT" dirty="0" smtClean="0">
              <a:latin typeface="Arial" charset="0"/>
              <a:ea typeface="ＭＳ Ｐゴシック"/>
            </a:endParaRPr>
          </a:p>
        </p:txBody>
      </p:sp>
      <p:pic>
        <p:nvPicPr>
          <p:cNvPr id="15" name="Immagin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668" y="1983598"/>
            <a:ext cx="3706316" cy="367218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1187624" y="333375"/>
            <a:ext cx="6984776" cy="6477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Imprese. Addetti extracomunitari alle dipendenze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5017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0181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309C61-CD1D-4D8B-AC71-7CC656AD5ADA}" type="slidenum">
              <a:rPr lang="it-IT" smtClean="0">
                <a:latin typeface="Arial" charset="0"/>
                <a:ea typeface="ＭＳ Ｐゴシック"/>
              </a:rPr>
              <a:pPr/>
              <a:t>8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50183" name="CasellaDiTesto 9"/>
          <p:cNvSpPr txBox="1">
            <a:spLocks noChangeArrowheads="1"/>
          </p:cNvSpPr>
          <p:nvPr/>
        </p:nvSpPr>
        <p:spPr bwMode="auto">
          <a:xfrm>
            <a:off x="2069876" y="1196752"/>
            <a:ext cx="5310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1200"/>
              </a:lnSpc>
            </a:pPr>
            <a:r>
              <a:rPr lang="it-IT" sz="1400" b="1" dirty="0" smtClean="0">
                <a:solidFill>
                  <a:srgbClr val="CC0000"/>
                </a:solidFill>
              </a:rPr>
              <a:t>Puglia. Lavoratori </a:t>
            </a:r>
            <a:r>
              <a:rPr lang="it-IT" sz="1400" b="1" dirty="0">
                <a:solidFill>
                  <a:srgbClr val="CC0000"/>
                </a:solidFill>
              </a:rPr>
              <a:t>dipendenti extra EU-27 delle UL delle imprese, per </a:t>
            </a:r>
            <a:r>
              <a:rPr lang="it-IT" sz="1400" b="1" dirty="0" smtClean="0">
                <a:solidFill>
                  <a:srgbClr val="CC0000"/>
                </a:solidFill>
              </a:rPr>
              <a:t>provincia. Censimento 2011. Valori percentuali</a:t>
            </a:r>
            <a:endParaRPr lang="it-IT" sz="1400" b="1" dirty="0">
              <a:solidFill>
                <a:srgbClr val="CC0000"/>
              </a:solidFill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" name="Immagin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593" y="1676031"/>
            <a:ext cx="4121334" cy="3651172"/>
          </a:xfrm>
          <a:prstGeom prst="rect">
            <a:avLst/>
          </a:prstGeom>
          <a:noFill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1046881" y="333375"/>
            <a:ext cx="6621463" cy="719361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algn="ctr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  <a:cs typeface="+mn-cs"/>
              </a:rPr>
              <a:t>Le Imprese. La produzione e i mercati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  <a:cs typeface="+mn-cs"/>
            </a:endParaRPr>
          </a:p>
        </p:txBody>
      </p:sp>
      <p:sp>
        <p:nvSpPr>
          <p:cNvPr id="5427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4277" name="Immagine 15" descr="logo_censimento_istat_payoff.jpg"/>
          <p:cNvPicPr>
            <a:picLocks noChangeAspect="1"/>
          </p:cNvPicPr>
          <p:nvPr/>
        </p:nvPicPr>
        <p:blipFill>
          <a:blip r:embed="rId4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9" name="CasellaDiTesto 1"/>
          <p:cNvSpPr txBox="1">
            <a:spLocks noChangeArrowheads="1"/>
          </p:cNvSpPr>
          <p:nvPr/>
        </p:nvSpPr>
        <p:spPr bwMode="auto">
          <a:xfrm>
            <a:off x="1899707" y="1466200"/>
            <a:ext cx="48783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it-IT" sz="1400" b="1" dirty="0">
                <a:solidFill>
                  <a:srgbClr val="CC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Imprese con struttura aziendale (con almeno 3 addetti), per ambito di mercato e specializzazione </a:t>
            </a:r>
            <a:r>
              <a:rPr lang="it-IT" sz="1400" b="1" dirty="0" smtClean="0">
                <a:solidFill>
                  <a:srgbClr val="CC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it-IT" sz="1400" b="1" dirty="0">
                <a:solidFill>
                  <a:srgbClr val="CC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it-IT" sz="1400" b="1" dirty="0" smtClean="0">
                <a:solidFill>
                  <a:srgbClr val="CC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Puglia. Censimento 2011. Composizioni percentuali</a:t>
            </a:r>
            <a:endParaRPr lang="it-IT" sz="1400" dirty="0">
              <a:solidFill>
                <a:srgbClr val="CC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4280" name="Segnaposto numero diapositiva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D2ED7E-22FE-41C0-8E0C-5BADBE458B45}" type="slidenum">
              <a:rPr lang="it-IT" smtClean="0">
                <a:latin typeface="Arial" charset="0"/>
                <a:ea typeface="ＭＳ Ｐゴシック"/>
              </a:rPr>
              <a:pPr/>
              <a:t>9</a:t>
            </a:fld>
            <a:endParaRPr lang="it-IT" smtClean="0">
              <a:latin typeface="Arial" charset="0"/>
              <a:ea typeface="ＭＳ Ｐゴシック"/>
            </a:endParaRPr>
          </a:p>
        </p:txBody>
      </p:sp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029558"/>
              </p:ext>
            </p:extLst>
          </p:nvPr>
        </p:nvGraphicFramePr>
        <p:xfrm>
          <a:off x="1835150" y="2348706"/>
          <a:ext cx="5233988" cy="338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3" name="Immagine bitmap" r:id="rId5" imgW="6086520" imgH="2752560" progId="Paint.Picture">
                  <p:embed/>
                </p:oleObj>
              </mc:Choice>
              <mc:Fallback>
                <p:oleObj name="Immagine bitmap" r:id="rId5" imgW="6086520" imgH="2752560" progId="Paint.Picture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2348706"/>
                        <a:ext cx="5233988" cy="338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83300" y="5951538"/>
            <a:ext cx="2679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it-IT" altLang="it-IT" sz="1400" dirty="0">
                <a:solidFill>
                  <a:srgbClr val="CA0A20"/>
                </a:solidFill>
                <a:latin typeface="Courier New" pitchFamily="49" charset="0"/>
              </a:rPr>
              <a:t>Bari, 20 giugno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eaLnBrk="0" hangingPunct="0">
          <a:spcBef>
            <a:spcPct val="50000"/>
          </a:spcBef>
          <a:defRPr sz="1600" dirty="0" smtClean="0">
            <a:solidFill>
              <a:srgbClr val="CA0A20"/>
            </a:solidFill>
            <a:latin typeface="Courier New" pitchFamily="49" charset="0"/>
          </a:defRPr>
        </a:defPPr>
      </a:lstStyle>
    </a:tx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4755</TotalTime>
  <Words>1156</Words>
  <Application>Microsoft Office PowerPoint</Application>
  <PresentationFormat>Presentazione su schermo (4:3)</PresentationFormat>
  <Paragraphs>224</Paragraphs>
  <Slides>19</Slides>
  <Notes>19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1" baseType="lpstr">
      <vt:lpstr>Presentazione vuota</vt:lpstr>
      <vt:lpstr>Immagine bitmap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Bruna Tabanella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Daniela DL. Lauriello</cp:lastModifiedBy>
  <cp:revision>261</cp:revision>
  <cp:lastPrinted>2014-05-05T16:57:43Z</cp:lastPrinted>
  <dcterms:created xsi:type="dcterms:W3CDTF">2012-09-11T12:14:20Z</dcterms:created>
  <dcterms:modified xsi:type="dcterms:W3CDTF">2014-07-14T17:11:04Z</dcterms:modified>
</cp:coreProperties>
</file>