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323" r:id="rId3"/>
    <p:sldId id="324" r:id="rId4"/>
    <p:sldId id="307" r:id="rId5"/>
    <p:sldId id="308" r:id="rId6"/>
    <p:sldId id="334" r:id="rId7"/>
    <p:sldId id="295" r:id="rId8"/>
    <p:sldId id="309" r:id="rId9"/>
    <p:sldId id="310" r:id="rId10"/>
    <p:sldId id="312" r:id="rId11"/>
    <p:sldId id="328" r:id="rId12"/>
    <p:sldId id="311" r:id="rId13"/>
    <p:sldId id="313" r:id="rId14"/>
    <p:sldId id="330" r:id="rId15"/>
    <p:sldId id="315" r:id="rId16"/>
    <p:sldId id="331" r:id="rId17"/>
    <p:sldId id="340" r:id="rId18"/>
    <p:sldId id="332" r:id="rId19"/>
    <p:sldId id="336" r:id="rId20"/>
    <p:sldId id="316" r:id="rId21"/>
    <p:sldId id="317" r:id="rId22"/>
    <p:sldId id="345" r:id="rId23"/>
    <p:sldId id="319" r:id="rId24"/>
    <p:sldId id="320" r:id="rId25"/>
    <p:sldId id="284" r:id="rId26"/>
    <p:sldId id="343" r:id="rId27"/>
    <p:sldId id="282" r:id="rId28"/>
  </p:sldIdLst>
  <p:sldSz cx="9144000" cy="6858000" type="screen4x3"/>
  <p:notesSz cx="6788150" cy="992346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75517"/>
    <a:srgbClr val="CA0A20"/>
    <a:srgbClr val="FF9933"/>
    <a:srgbClr val="FFFFFF"/>
    <a:srgbClr val="3333CC"/>
    <a:srgbClr val="CC0000"/>
    <a:srgbClr val="FF7575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03" autoAdjust="0"/>
  </p:normalViewPr>
  <p:slideViewPr>
    <p:cSldViewPr>
      <p:cViewPr>
        <p:scale>
          <a:sx n="104" d="100"/>
          <a:sy n="104" d="100"/>
        </p:scale>
        <p:origin x="-90" y="-72"/>
      </p:cViewPr>
      <p:guideLst>
        <p:guide orient="horz" pos="516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7520"/>
          </a:xfrm>
          <a:prstGeom prst="rect">
            <a:avLst/>
          </a:prstGeom>
        </p:spPr>
        <p:txBody>
          <a:bodyPr vert="horz" lIns="92648" tIns="46324" rIns="92648" bIns="46324" rtlCol="0"/>
          <a:lstStyle>
            <a:lvl1pPr algn="l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5036" y="0"/>
            <a:ext cx="2941532" cy="497520"/>
          </a:xfrm>
          <a:prstGeom prst="rect">
            <a:avLst/>
          </a:prstGeom>
        </p:spPr>
        <p:txBody>
          <a:bodyPr vert="horz" wrap="square" lIns="92648" tIns="46324" rIns="92648" bIns="4632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8266CE-B36D-405C-8150-34C2BA885C38}" type="datetime1">
              <a:rPr lang="it-IT"/>
              <a:pPr/>
              <a:t>05/06/2014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4359"/>
            <a:ext cx="2941532" cy="497520"/>
          </a:xfrm>
          <a:prstGeom prst="rect">
            <a:avLst/>
          </a:prstGeom>
        </p:spPr>
        <p:txBody>
          <a:bodyPr vert="horz" lIns="92648" tIns="46324" rIns="92648" bIns="46324" rtlCol="0" anchor="b"/>
          <a:lstStyle>
            <a:lvl1pPr algn="l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5036" y="9424359"/>
            <a:ext cx="2941532" cy="497520"/>
          </a:xfrm>
          <a:prstGeom prst="rect">
            <a:avLst/>
          </a:prstGeom>
        </p:spPr>
        <p:txBody>
          <a:bodyPr vert="horz" wrap="square" lIns="92648" tIns="46324" rIns="92648" bIns="4632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4A9F2A-3C29-490B-91B7-C9D5FF4E0357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604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532" cy="49752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48" tIns="46324" rIns="92648" bIns="4632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619" y="0"/>
            <a:ext cx="2941531" cy="49752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48" tIns="46324" rIns="92648" bIns="4632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088" y="4713764"/>
            <a:ext cx="4977976" cy="4465004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48" tIns="46324" rIns="92648" bIns="46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5944"/>
            <a:ext cx="2941532" cy="49752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48" tIns="46324" rIns="92648" bIns="4632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619" y="9425944"/>
            <a:ext cx="2941531" cy="49752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48" tIns="46324" rIns="92648" bIns="4632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3CF3B68-97BF-4D15-AA80-63BB7BB64700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7931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1373" indent="-37375383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59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19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79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396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E13CCA4E-CBCA-4B9E-A1B5-114DBE9CA9FA}" type="slidenum">
              <a:rPr lang="it-IT" sz="1200"/>
              <a:pPr/>
              <a:t>1</a:t>
            </a:fld>
            <a:endParaRPr lang="it-IT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1373" indent="-37375383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59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19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79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396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4161C8ED-10F5-4A00-B085-7924E4CF3465}" type="slidenum">
              <a:rPr lang="it-IT" sz="1200"/>
              <a:pPr/>
              <a:t>7</a:t>
            </a:fld>
            <a:endParaRPr lang="it-IT" sz="12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DF8534-CBCC-974D-86B3-9270097AF053}" type="slidenum">
              <a:rPr lang="it-IT" smtClean="0"/>
              <a:pPr/>
              <a:t>17</a:t>
            </a:fld>
            <a:endParaRPr lang="it-IT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1373" indent="-37375383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59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19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79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396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2B612ADD-6C93-4A7C-9451-A43DC820AF2A}" type="slidenum">
              <a:rPr lang="it-IT" sz="1200"/>
              <a:pPr/>
              <a:t>25</a:t>
            </a:fld>
            <a:endParaRPr lang="it-IT" sz="120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1373" indent="-37375383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59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19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79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396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2B612ADD-6C93-4A7C-9451-A43DC820AF2A}" type="slidenum">
              <a:rPr lang="it-IT" sz="1200"/>
              <a:pPr/>
              <a:t>26</a:t>
            </a:fld>
            <a:endParaRPr lang="it-IT" sz="120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1373" indent="-37375383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599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198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79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396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BB34DB04-8E31-4E9B-90CE-D163FCC1FAE7}" type="slidenum">
              <a:rPr lang="it-IT" sz="1200"/>
              <a:pPr/>
              <a:t>27</a:t>
            </a:fld>
            <a:endParaRPr lang="it-IT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784165-177F-4882-A5FF-BB59ED77E4BB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735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A58801-307A-4AE5-961E-98452A903E2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958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2252A2-D6DD-464E-9C68-646341F6B11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175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21EC2F-6777-4F87-9F3C-527A3381ACDC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7" name="Text Box 6"/>
          <p:cNvSpPr txBox="1">
            <a:spLocks noChangeArrowheads="1"/>
          </p:cNvSpPr>
          <p:nvPr userDrawn="1"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1600" dirty="0" smtClean="0">
                <a:solidFill>
                  <a:srgbClr val="CA0A20"/>
                </a:solidFill>
                <a:latin typeface="Courier New" pitchFamily="-84" charset="0"/>
              </a:rPr>
              <a:t>MILANO 5 MAGGIO 2014</a:t>
            </a:r>
            <a:endParaRPr lang="it-IT" sz="1600" dirty="0">
              <a:solidFill>
                <a:srgbClr val="CA0A20"/>
              </a:solidFill>
              <a:latin typeface="Courier Ne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261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BBD91C-E68E-4645-A647-E26E3FF1BF6A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560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ACF8C6-E55C-4038-A6A3-A63CD3B9CF11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120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473A5D-418D-40C7-849E-5CC7EB14C87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129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6ADC2A-51CE-4331-9E35-19351239DD9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6190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184232-11DC-4706-A736-5ECC97FB32CD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1600" dirty="0" smtClean="0">
                <a:solidFill>
                  <a:srgbClr val="CA0A20"/>
                </a:solidFill>
                <a:latin typeface="Courier New" pitchFamily="-84" charset="0"/>
              </a:rPr>
              <a:t>MILANO 5 MAGGIO 2014</a:t>
            </a:r>
            <a:endParaRPr lang="it-IT" sz="1600" dirty="0">
              <a:solidFill>
                <a:srgbClr val="CA0A20"/>
              </a:solidFill>
              <a:latin typeface="Courier New" pitchFamily="-84" charset="0"/>
            </a:endParaRPr>
          </a:p>
        </p:txBody>
      </p:sp>
      <p:sp>
        <p:nvSpPr>
          <p:cNvPr id="6" name="Line 5"/>
          <p:cNvSpPr>
            <a:spLocks noChangeShapeType="1"/>
          </p:cNvSpPr>
          <p:nvPr userDrawn="1"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7" name="Immagine 15" descr="logo_censimento_istat_payoff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99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2D6DD8-CA82-4582-AB7F-D65690A8934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654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97DBD3-9C86-40E0-B37C-4312B0982E9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9079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29C6A40-E4F2-48F7-91DF-1E6DDE329885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1.jpe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hyperlink" Target="http://censimentoindustriaeservizi.istat.it/" TargetMode="External"/><Relationship Id="rId4" Type="http://schemas.openxmlformats.org/officeDocument/2006/relationships/hyperlink" Target="http://www.istat.it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5795714" y="6185619"/>
            <a:ext cx="2952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1600" dirty="0">
                <a:solidFill>
                  <a:srgbClr val="CA0A20"/>
                </a:solidFill>
                <a:latin typeface="Courier New" pitchFamily="-84" charset="0"/>
              </a:rPr>
              <a:t>MILANO </a:t>
            </a:r>
            <a:r>
              <a:rPr lang="it-IT" sz="1600" dirty="0" smtClean="0">
                <a:solidFill>
                  <a:srgbClr val="CA0A20"/>
                </a:solidFill>
                <a:latin typeface="Courier New" pitchFamily="-84" charset="0"/>
              </a:rPr>
              <a:t>5 MAGGIO 2014</a:t>
            </a:r>
            <a:endParaRPr lang="it-IT" sz="1600" dirty="0">
              <a:solidFill>
                <a:srgbClr val="CA0A20"/>
              </a:solidFill>
              <a:latin typeface="Courier New" pitchFamily="-84" charset="0"/>
            </a:endParaRPr>
          </a:p>
        </p:txBody>
      </p:sp>
      <p:sp>
        <p:nvSpPr>
          <p:cNvPr id="15364" name="Text Box 13"/>
          <p:cNvSpPr txBox="1">
            <a:spLocks noChangeArrowheads="1"/>
          </p:cNvSpPr>
          <p:nvPr/>
        </p:nvSpPr>
        <p:spPr bwMode="auto">
          <a:xfrm>
            <a:off x="4343400" y="2525713"/>
            <a:ext cx="43322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>
                <a:solidFill>
                  <a:schemeClr val="bg1"/>
                </a:solidFill>
                <a:latin typeface="Courier" pitchFamily="-84" charset="0"/>
              </a:rPr>
              <a:t>Principali innovazioni e risultati del Censimento</a:t>
            </a:r>
          </a:p>
        </p:txBody>
      </p:sp>
      <p:sp>
        <p:nvSpPr>
          <p:cNvPr id="15365" name="Text Box 15"/>
          <p:cNvSpPr txBox="1">
            <a:spLocks noChangeArrowheads="1"/>
          </p:cNvSpPr>
          <p:nvPr/>
        </p:nvSpPr>
        <p:spPr bwMode="auto">
          <a:xfrm>
            <a:off x="4343400" y="960438"/>
            <a:ext cx="28209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Censimento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dell’industria 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e dei servizi 2011</a:t>
            </a:r>
          </a:p>
        </p:txBody>
      </p:sp>
      <p:sp>
        <p:nvSpPr>
          <p:cNvPr id="15366" name="Text Box 16"/>
          <p:cNvSpPr txBox="1">
            <a:spLocks noChangeArrowheads="1"/>
          </p:cNvSpPr>
          <p:nvPr/>
        </p:nvSpPr>
        <p:spPr bwMode="auto">
          <a:xfrm>
            <a:off x="4419600" y="3933825"/>
            <a:ext cx="23622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>
                <a:solidFill>
                  <a:schemeClr val="bg1"/>
                </a:solidFill>
                <a:latin typeface="Courier New" pitchFamily="-84" charset="0"/>
              </a:rPr>
              <a:t>ANDREA MANCINI</a:t>
            </a:r>
          </a:p>
          <a:p>
            <a:pPr>
              <a:spcBef>
                <a:spcPts val="600"/>
              </a:spcBef>
            </a:pPr>
            <a:r>
              <a:rPr lang="it-IT" sz="1100">
                <a:solidFill>
                  <a:schemeClr val="bg1"/>
                </a:solidFill>
                <a:latin typeface="Courier New" pitchFamily="-84" charset="0"/>
              </a:rPr>
              <a:t>Direttore del Dipartimento per i Censimenti e i registri amministrativi e statistici, Istat</a:t>
            </a:r>
          </a:p>
        </p:txBody>
      </p:sp>
      <p:pic>
        <p:nvPicPr>
          <p:cNvPr id="15367" name="Immagine 1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11850"/>
            <a:ext cx="28178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457200" y="620713"/>
            <a:ext cx="8288338" cy="5040312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 dirty="0"/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3851920" y="2940844"/>
            <a:ext cx="4608512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b="1" dirty="0" smtClean="0">
                <a:solidFill>
                  <a:schemeClr val="bg1"/>
                </a:solidFill>
              </a:rPr>
              <a:t>Imprese, istituzioni pubbliche</a:t>
            </a:r>
            <a:br>
              <a:rPr lang="it-IT" b="1" dirty="0" smtClean="0">
                <a:solidFill>
                  <a:schemeClr val="bg1"/>
                </a:solidFill>
              </a:rPr>
            </a:br>
            <a:r>
              <a:rPr lang="it-IT" b="1" dirty="0" smtClean="0">
                <a:solidFill>
                  <a:schemeClr val="bg1"/>
                </a:solidFill>
              </a:rPr>
              <a:t>e </a:t>
            </a:r>
            <a:r>
              <a:rPr lang="it-IT" b="1" dirty="0">
                <a:solidFill>
                  <a:schemeClr val="bg1"/>
                </a:solidFill>
              </a:rPr>
              <a:t>settore non </a:t>
            </a:r>
            <a:r>
              <a:rPr lang="it-IT" b="1" dirty="0" smtClean="0">
                <a:solidFill>
                  <a:schemeClr val="bg1"/>
                </a:solidFill>
              </a:rPr>
              <a:t>profit</a:t>
            </a:r>
            <a:br>
              <a:rPr lang="it-IT" b="1" dirty="0" smtClean="0">
                <a:solidFill>
                  <a:schemeClr val="bg1"/>
                </a:solidFill>
              </a:rPr>
            </a:br>
            <a:r>
              <a:rPr lang="it-IT" b="1" dirty="0" smtClean="0">
                <a:solidFill>
                  <a:schemeClr val="bg1"/>
                </a:solidFill>
              </a:rPr>
              <a:t>in </a:t>
            </a:r>
            <a:r>
              <a:rPr lang="it-IT" b="1" dirty="0">
                <a:solidFill>
                  <a:schemeClr val="bg1"/>
                </a:solidFill>
              </a:rPr>
              <a:t>Lombardia</a:t>
            </a:r>
          </a:p>
        </p:txBody>
      </p:sp>
      <p:sp>
        <p:nvSpPr>
          <p:cNvPr id="15370" name="Text Box 15"/>
          <p:cNvSpPr txBox="1">
            <a:spLocks noChangeArrowheads="1"/>
          </p:cNvSpPr>
          <p:nvPr/>
        </p:nvSpPr>
        <p:spPr bwMode="auto">
          <a:xfrm>
            <a:off x="3851920" y="980728"/>
            <a:ext cx="3230544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000" dirty="0">
                <a:solidFill>
                  <a:schemeClr val="bg1"/>
                </a:solidFill>
              </a:rPr>
              <a:t>9° Censimento dell’industria e dei servizi</a:t>
            </a:r>
          </a:p>
          <a:p>
            <a:r>
              <a:rPr lang="it-IT" sz="1000" dirty="0">
                <a:solidFill>
                  <a:schemeClr val="bg1"/>
                </a:solidFill>
              </a:rPr>
              <a:t>e Censimento delle Istituzioni non </a:t>
            </a:r>
            <a:r>
              <a:rPr lang="it-IT" sz="1000" dirty="0" smtClean="0">
                <a:solidFill>
                  <a:schemeClr val="bg1"/>
                </a:solidFill>
              </a:rPr>
              <a:t>profit</a:t>
            </a:r>
          </a:p>
          <a:p>
            <a:endParaRPr lang="it-IT" sz="1100" dirty="0">
              <a:solidFill>
                <a:schemeClr val="bg1"/>
              </a:solidFill>
            </a:endParaRPr>
          </a:p>
          <a:p>
            <a:r>
              <a:rPr lang="it-IT" sz="1400" dirty="0" smtClean="0">
                <a:solidFill>
                  <a:schemeClr val="bg1"/>
                </a:solidFill>
              </a:rPr>
              <a:t>Check-up della Lombardia </a:t>
            </a:r>
          </a:p>
          <a:p>
            <a:r>
              <a:rPr lang="it-IT" sz="1400" dirty="0" smtClean="0">
                <a:solidFill>
                  <a:schemeClr val="bg1"/>
                </a:solidFill>
              </a:rPr>
              <a:t>alla luce dei dati censuari</a:t>
            </a:r>
          </a:p>
          <a:p>
            <a:endParaRPr lang="it-IT" sz="800" dirty="0" smtClean="0">
              <a:solidFill>
                <a:schemeClr val="bg1"/>
              </a:solidFill>
            </a:endParaRPr>
          </a:p>
        </p:txBody>
      </p:sp>
      <p:sp>
        <p:nvSpPr>
          <p:cNvPr id="15371" name="Text Box 16"/>
          <p:cNvSpPr txBox="1">
            <a:spLocks noChangeArrowheads="1"/>
          </p:cNvSpPr>
          <p:nvPr/>
        </p:nvSpPr>
        <p:spPr bwMode="auto">
          <a:xfrm>
            <a:off x="3851920" y="4226719"/>
            <a:ext cx="3230544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 dirty="0" smtClean="0">
                <a:solidFill>
                  <a:schemeClr val="bg1"/>
                </a:solidFill>
              </a:rPr>
              <a:t>Rosalia Coniglio</a:t>
            </a:r>
            <a:endParaRPr lang="it-IT" sz="1400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r>
              <a:rPr lang="it-IT" sz="1100" dirty="0">
                <a:solidFill>
                  <a:schemeClr val="bg1"/>
                </a:solidFill>
                <a:latin typeface="Courier New" pitchFamily="-84" charset="0"/>
              </a:rPr>
              <a:t>Dirigente </a:t>
            </a:r>
            <a:r>
              <a:rPr lang="it-IT" sz="1100" dirty="0" smtClean="0">
                <a:solidFill>
                  <a:schemeClr val="bg1"/>
                </a:solidFill>
                <a:latin typeface="Courier New" pitchFamily="-84" charset="0"/>
              </a:rPr>
              <a:t>dell’Ufficio </a:t>
            </a:r>
            <a:r>
              <a:rPr lang="it-IT" sz="1100" dirty="0">
                <a:solidFill>
                  <a:schemeClr val="bg1"/>
                </a:solidFill>
                <a:latin typeface="Courier New" pitchFamily="-84" charset="0"/>
              </a:rPr>
              <a:t>territoriale </a:t>
            </a:r>
            <a:r>
              <a:rPr lang="it-IT" sz="1100" dirty="0" smtClean="0">
                <a:solidFill>
                  <a:schemeClr val="bg1"/>
                </a:solidFill>
                <a:latin typeface="Courier New" pitchFamily="-84" charset="0"/>
              </a:rPr>
              <a:t>per </a:t>
            </a:r>
            <a:r>
              <a:rPr lang="it-IT" sz="1100" dirty="0">
                <a:solidFill>
                  <a:schemeClr val="bg1"/>
                </a:solidFill>
                <a:latin typeface="Courier New" pitchFamily="-84" charset="0"/>
              </a:rPr>
              <a:t>la Lombardia </a:t>
            </a:r>
            <a:endParaRPr lang="it-IT" sz="1100" dirty="0" smtClean="0">
              <a:solidFill>
                <a:schemeClr val="bg1"/>
              </a:solidFill>
              <a:latin typeface="Courier New" pitchFamily="-84" charset="0"/>
            </a:endParaRPr>
          </a:p>
          <a:p>
            <a:pPr>
              <a:spcBef>
                <a:spcPts val="0"/>
              </a:spcBef>
            </a:pPr>
            <a:endParaRPr lang="it-IT" sz="1100" dirty="0" smtClean="0">
              <a:solidFill>
                <a:schemeClr val="bg1"/>
              </a:solidFill>
              <a:latin typeface="Courier New" pitchFamily="-84" charset="0"/>
            </a:endParaRPr>
          </a:p>
          <a:p>
            <a:pPr>
              <a:spcBef>
                <a:spcPts val="0"/>
              </a:spcBef>
            </a:pPr>
            <a:r>
              <a:rPr lang="it-IT" sz="1200" dirty="0" smtClean="0">
                <a:solidFill>
                  <a:schemeClr val="bg1"/>
                </a:solidFill>
                <a:latin typeface="Courier New" pitchFamily="-84" charset="0"/>
              </a:rPr>
              <a:t>Istat</a:t>
            </a:r>
            <a:endParaRPr lang="it-IT" sz="1200" dirty="0">
              <a:solidFill>
                <a:schemeClr val="bg1"/>
              </a:solidFill>
              <a:latin typeface="Courier New" pitchFamily="-8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5590653" cy="5349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3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18597"/>
              </p:ext>
            </p:extLst>
          </p:nvPr>
        </p:nvGraphicFramePr>
        <p:xfrm>
          <a:off x="5940151" y="620688"/>
          <a:ext cx="3024336" cy="1290930"/>
        </p:xfrm>
        <a:graphic>
          <a:graphicData uri="http://schemas.openxmlformats.org/drawingml/2006/table">
            <a:tbl>
              <a:tblPr/>
              <a:tblGrid>
                <a:gridCol w="1368151"/>
                <a:gridCol w="864096"/>
                <a:gridCol w="792089"/>
              </a:tblGrid>
              <a:tr h="1867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CLASSI DI VARIAZIONE 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Comuni  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2011 </a:t>
                      </a:r>
                      <a:r>
                        <a:rPr lang="it-IT" sz="900" b="1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</a:t>
                      </a: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Maggiori del 20%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19,2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Dal 10% al 20%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11,5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31,0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 0% al 10%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21,4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Dal -10% a 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23,7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Dal -20% al -10%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14,6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9,4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Inferiori al -20%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13,7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2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Lombardia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151" y="116633"/>
            <a:ext cx="3024337" cy="50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Dinamica occupazionale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(Variazioni percentuali 2011-2001)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940045" y="1916832"/>
            <a:ext cx="3024337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3,4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% addetti delle UL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spc="-1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Accentuazione </a:t>
            </a:r>
            <a:r>
              <a:rPr lang="it-IT" sz="1400" spc="-1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delle </a:t>
            </a:r>
            <a:r>
              <a:rPr lang="it-IT" sz="1400" spc="-1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dinamiche negative per </a:t>
            </a:r>
            <a:r>
              <a:rPr lang="it-IT" sz="1400" spc="-1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la metà dei comuni </a:t>
            </a:r>
            <a:r>
              <a:rPr lang="it-IT" sz="1400" spc="-1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lombardi, </a:t>
            </a:r>
            <a:r>
              <a:rPr lang="it-IT" sz="1400" spc="-1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 cui sono attivi il </a:t>
            </a:r>
            <a:r>
              <a:rPr lang="it-IT" sz="1400" spc="-1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37% degli addetti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+43% per le UL delle </a:t>
            </a:r>
            <a:r>
              <a:rPr lang="it-IT" sz="1400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srl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312" y="3129621"/>
            <a:ext cx="2853176" cy="2633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9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22" y="3352631"/>
            <a:ext cx="2836715" cy="2452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95536" y="1166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Dipendenti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39551" y="641208"/>
            <a:ext cx="5472609" cy="242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Nelle UL delle imprese lombarde sono impiegati quasi un quarto dei dipendenti del Paese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Vocazione direzionale: impiegati in Lombardia più di un terzo dei dirigenti del Paese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. Funzione direzionale più presente nei servizi alle imprese (12,5%), nelle grandi realtà produttive (14%) e Milano e in Brianza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Quattro dipendenti su cinque sono donne nella Sanità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Più  giovani nelle attività terziarie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Elevata presenza di lavoratori extra-comunitari sia a Milano, sia nei territori a più elevata specializzazione industriale</a:t>
            </a: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218" y="3303249"/>
            <a:ext cx="2288027" cy="2502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6082218" y="116633"/>
            <a:ext cx="2592288" cy="36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Qualifica professionale</a:t>
            </a:r>
            <a:r>
              <a:rPr lang="it-IT" sz="1400" b="1" dirty="0">
                <a:solidFill>
                  <a:srgbClr val="CC0000"/>
                </a:solidFill>
                <a:cs typeface="Arial" charset="0"/>
              </a:rPr>
              <a:t> 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</a:t>
            </a:r>
            <a:r>
              <a:rPr lang="it-IT" sz="800" b="1" dirty="0">
                <a:solidFill>
                  <a:srgbClr val="CC0000"/>
                </a:solidFill>
                <a:cs typeface="Arial" charset="0"/>
              </a:rPr>
              <a:t>%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218" y="476671"/>
            <a:ext cx="2683082" cy="2452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52631"/>
            <a:ext cx="2271567" cy="2452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6082218" y="3068960"/>
            <a:ext cx="2297926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Extra UE-27 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</a:t>
            </a:r>
            <a:r>
              <a:rPr lang="it-IT" sz="800" b="1" dirty="0">
                <a:solidFill>
                  <a:srgbClr val="CC0000"/>
                </a:solidFill>
                <a:cs typeface="Arial" charset="0"/>
              </a:rPr>
              <a:t>%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383610" y="3072200"/>
            <a:ext cx="2297926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Genere 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</a:t>
            </a:r>
            <a:r>
              <a:rPr lang="it-IT" sz="800" b="1" dirty="0">
                <a:solidFill>
                  <a:srgbClr val="CC0000"/>
                </a:solidFill>
                <a:cs typeface="Arial" charset="0"/>
              </a:rPr>
              <a:t>%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3465521" y="3071755"/>
            <a:ext cx="2297926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Età 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</a:t>
            </a:r>
            <a:r>
              <a:rPr lang="it-IT" sz="800" b="1" dirty="0">
                <a:solidFill>
                  <a:srgbClr val="CC0000"/>
                </a:solidFill>
                <a:cs typeface="Arial" charset="0"/>
              </a:rPr>
              <a:t>%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266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5590653" cy="5349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3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480870"/>
              </p:ext>
            </p:extLst>
          </p:nvPr>
        </p:nvGraphicFramePr>
        <p:xfrm>
          <a:off x="5940151" y="980728"/>
          <a:ext cx="3024336" cy="2208276"/>
        </p:xfrm>
        <a:graphic>
          <a:graphicData uri="http://schemas.openxmlformats.org/drawingml/2006/table">
            <a:tbl>
              <a:tblPr/>
              <a:tblGrid>
                <a:gridCol w="1368151"/>
                <a:gridCol w="864096"/>
                <a:gridCol w="792089"/>
              </a:tblGrid>
              <a:tr h="1867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COMUNI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Peso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Incidenza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1° - Milano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44,6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13,6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2° - San Donato Milanese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29,0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3° - Segrate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4° - Bergamo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5° - Brescia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5,1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6° - Agrate Brianza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13,6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2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7° - Monza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8° - Assago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16,9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9° - Sesto San Giovanni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12,3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10° - Cinisello Balsamo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…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Lombardia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7,2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151" y="116633"/>
            <a:ext cx="302433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Dipendenti con posizioni direttive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(Valori percentuali)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940150" y="3284984"/>
            <a:ext cx="302433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Forte concentrazione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nel milanese e in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Brianza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il comune mediano detiene poco più di 2 figure direttive ogni cento dipendenti, il dato regionale è di oltre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7% dipendenti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È nell’ultimo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decile che si trovano i comuni con un numero di direttivi maggiore rispetto al dato regionale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.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981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0001"/>
            <a:ext cx="5590653" cy="5349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3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126922"/>
              </p:ext>
            </p:extLst>
          </p:nvPr>
        </p:nvGraphicFramePr>
        <p:xfrm>
          <a:off x="5940151" y="980728"/>
          <a:ext cx="3024336" cy="2208276"/>
        </p:xfrm>
        <a:graphic>
          <a:graphicData uri="http://schemas.openxmlformats.org/drawingml/2006/table">
            <a:tbl>
              <a:tblPr/>
              <a:tblGrid>
                <a:gridCol w="1368151"/>
                <a:gridCol w="864096"/>
                <a:gridCol w="792089"/>
              </a:tblGrid>
              <a:tr h="1867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COMUNI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Peso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Incidenza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1° - Milano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23,4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18,4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2° - Brescia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19,6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3° - Bergamo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23,8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4° - Como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1,1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21,8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5° - Monza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1,0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16,9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6° - Varese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0,9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20,1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2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7° - Gallarate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22,1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8° - Cinisello Balsamo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12,1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9° - San Donato Milanese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14,6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10° - Sesto San Giovanni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19,1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…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Lombardia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18,7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151" y="116633"/>
            <a:ext cx="302433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Dipendenti giovani - con meno di 30 anni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(Valori percentuali)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940150" y="3356992"/>
            <a:ext cx="3024337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dato mediano sia in linea con il dato regionale (19 giovani ogni cento dipendenti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distribuzione territoriale appare non uniforme: le incidenze sono più significative nei territori esterni alla vasta area metropolitana costituita dai comuni del milanese e della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Brianza 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222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7509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Specializzazioni produttive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230" y="2564904"/>
            <a:ext cx="3524250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467543" y="536763"/>
            <a:ext cx="4752529" cy="2803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Specializzazioni produttive plurime in Lombardia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Ruolo di rilievo per il sistema industriale e i servizi alle imprese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(coefficienti maggiori del dato nazionale)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Presenti terziarizzazione e delocalizzazione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Contrazione Industria e costruzioni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Mercato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Tre imprese su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dieci operano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nei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mercati internazionali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Maggiore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propensione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all’esposizione su mercati esteri: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er le imprese del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manifatturiero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er le imprese appartenenti a divisioni regionale a più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elevata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specializzazione</a:t>
            </a: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625712"/>
              </p:ext>
            </p:extLst>
          </p:nvPr>
        </p:nvGraphicFramePr>
        <p:xfrm>
          <a:off x="5368231" y="895869"/>
          <a:ext cx="3456384" cy="1381003"/>
        </p:xfrm>
        <a:graphic>
          <a:graphicData uri="http://schemas.openxmlformats.org/drawingml/2006/table">
            <a:tbl>
              <a:tblPr/>
              <a:tblGrid>
                <a:gridCol w="1940507"/>
                <a:gridCol w="856232"/>
                <a:gridCol w="659645"/>
              </a:tblGrid>
              <a:tr h="169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Coefficiente di</a:t>
                      </a:r>
                      <a:r>
                        <a:rPr lang="it-IT" sz="900" b="1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localizzazione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  <a:tr h="169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Italia = 100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err="1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Var</a:t>
                      </a: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.</a:t>
                      </a:r>
                      <a:r>
                        <a:rPr lang="it-IT" sz="900" b="1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</a:t>
                      </a: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  <a:tr h="89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Attività agricole manifatturiere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29,7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</a:rPr>
                        <a:t>-5,9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Industria e costruzioni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107,3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</a:rPr>
                        <a:t>-0,6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89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Commercio, alberghi e ristorazione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87,6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0,5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Servizi alle imprese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</a:rPr>
                        <a:t>109,5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2,4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89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Istruzione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</a:rPr>
                        <a:t>86,4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15,6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Sanità e assistenza sociale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</a:rPr>
                        <a:t>85,4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8,6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89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Altri servizi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</a:rPr>
                        <a:t>82,6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effectLst/>
                        </a:rPr>
                        <a:t>-0,8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5361443" y="470285"/>
            <a:ext cx="3463171" cy="43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Attività economica</a:t>
            </a:r>
          </a:p>
          <a:p>
            <a:pPr>
              <a:tabLst>
                <a:tab pos="266700" algn="l"/>
              </a:tabLst>
            </a:pP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(Indici e variazioni %)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5368230" y="2417694"/>
            <a:ext cx="3274293" cy="219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(</a:t>
            </a:r>
            <a:r>
              <a:rPr lang="it-IT" sz="1000" b="1" dirty="0">
                <a:solidFill>
                  <a:srgbClr val="CC0000"/>
                </a:solidFill>
                <a:cs typeface="Arial" charset="0"/>
              </a:rPr>
              <a:t>V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ariazioni %)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640559"/>
            <a:ext cx="4536505" cy="2127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539551" y="3412273"/>
            <a:ext cx="4821891" cy="23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Ambito di mercato </a:t>
            </a:r>
            <a:r>
              <a:rPr lang="it-IT" sz="1000" b="1" dirty="0">
                <a:solidFill>
                  <a:srgbClr val="CC0000"/>
                </a:solidFill>
                <a:cs typeface="Arial" charset="0"/>
              </a:rPr>
              <a:t>(Valori % - imprese con struttura 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aziendale)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352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940150" y="2780928"/>
            <a:ext cx="3024337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Prima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posizione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per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la Chimica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Specializzazione di Milano nella Direzione aziendale (coeff. loc. 425; Italia=100)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Concentrazione addetti nell’elettronica per Agrate Brianza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2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2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2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2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N.B.</a:t>
            </a:r>
            <a:r>
              <a:rPr lang="it-IT" sz="12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Presentate nella tavola specializzazioni non commerciali con </a:t>
            </a:r>
            <a:r>
              <a:rPr lang="it-IT" sz="1200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coeff</a:t>
            </a:r>
            <a:r>
              <a:rPr lang="it-IT" sz="12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.</a:t>
            </a:r>
            <a:r>
              <a:rPr lang="it-IT" sz="12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r>
              <a:rPr lang="it-IT" sz="12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</a:t>
            </a:r>
            <a:r>
              <a:rPr lang="it-IT" sz="1200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oc</a:t>
            </a:r>
            <a:r>
              <a:rPr lang="it-IT" sz="12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. &gt; 100 &amp; </a:t>
            </a:r>
            <a:r>
              <a:rPr lang="it-IT" sz="12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</a:t>
            </a:r>
            <a:r>
              <a:rPr lang="it-IT" sz="1200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oeff</a:t>
            </a:r>
            <a:r>
              <a:rPr lang="it-IT" sz="12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. </a:t>
            </a:r>
            <a:r>
              <a:rPr lang="it-IT" sz="1200" dirty="0" err="1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</a:t>
            </a:r>
            <a:r>
              <a:rPr lang="it-IT" sz="1200" dirty="0" err="1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oc</a:t>
            </a:r>
            <a:r>
              <a:rPr lang="it-IT" sz="12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. relativo 0-1 </a:t>
            </a:r>
            <a:r>
              <a:rPr lang="it-IT" sz="12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&gt; 0,55 </a:t>
            </a:r>
            <a:r>
              <a:rPr lang="it-IT" sz="12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&amp; per divisioni con quota di addetti regionale &gt; </a:t>
            </a:r>
            <a:r>
              <a:rPr lang="it-IT" sz="12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1%. </a:t>
            </a:r>
            <a:endParaRPr lang="it-IT" sz="12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75438" y="44624"/>
            <a:ext cx="3024337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Specializzazioni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(Indici e incidenza %)</a:t>
            </a:r>
            <a:endParaRPr lang="it-IT" sz="1400" b="1" dirty="0">
              <a:solidFill>
                <a:srgbClr val="CC0000"/>
              </a:solidFill>
              <a:cs typeface="Arial" charset="0"/>
            </a:endParaRPr>
          </a:p>
        </p:txBody>
      </p:sp>
      <p:graphicFrame>
        <p:nvGraphicFramePr>
          <p:cNvPr id="5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387962"/>
              </p:ext>
            </p:extLst>
          </p:nvPr>
        </p:nvGraphicFramePr>
        <p:xfrm>
          <a:off x="5941277" y="620688"/>
          <a:ext cx="3024336" cy="2155317"/>
        </p:xfrm>
        <a:graphic>
          <a:graphicData uri="http://schemas.openxmlformats.org/drawingml/2006/table">
            <a:tbl>
              <a:tblPr/>
              <a:tblGrid>
                <a:gridCol w="1871083"/>
                <a:gridCol w="576064"/>
                <a:gridCol w="577189"/>
              </a:tblGrid>
              <a:tr h="169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err="1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Coeff</a:t>
                      </a: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. </a:t>
                      </a:r>
                      <a:r>
                        <a:rPr lang="it-IT" sz="900" b="1" dirty="0" err="1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Loc</a:t>
                      </a: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.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(Italia=100)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Incidenza 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  <a:tr h="89657"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20 - fabbricazione di prodotti chimici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191,7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57"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13 - industrie tessili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179,0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89657"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70 - attività di direzione aziendale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161,2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57"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26 - fabbricazione di computer e elettronica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159,7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89657"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22 - fabbricazione di articoli in gomma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151,0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57"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28 - fabbricazione di macchinari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137,0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89657"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25 - fabbricazione di prodotti in metallo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134,8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57"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74 - altre attività professionali, scientifiche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122,6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89657"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64 - attività di servizi finanziari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119,6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57"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68 - attività immobiliari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114,9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2,0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2798"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66 - attività ausiliarie dei servizi finanziari</a:t>
                      </a:r>
                      <a:endParaRPr lang="it-IT" sz="90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106,3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1"/>
            <a:ext cx="5590653" cy="5349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191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Cresce il ruolo del non profit della regione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39552" y="980728"/>
            <a:ext cx="8208912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15% delle INP e delle UL NP del Paese</a:t>
            </a:r>
            <a:endParaRPr lang="it-IT" sz="14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+38% in termini di dinamica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delle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INP - 2°regione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+ 50%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termini di dinamica delle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UL NP - 1°regione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17% dei volontari delle UL NP del Paese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20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% dei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lavoratori esterni delle UL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NP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 Paese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23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%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degli addetti delle UL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NP del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Paese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Incrementi significativi per il personale: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Addetti (61,2%)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Lavoratori esterni  (+147,8%)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Volontari (53,4%)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Settore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non profit più strutturato rispetto alle altre regioni </a:t>
            </a: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3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addetti per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UL (2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 livello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Paese)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altro personale impiegato in media superiore al 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nazionale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Quota maggiore di INP di maggiori dimensioni (con almeno 20 addetti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27% delle entrate del settore nazionale</a:t>
            </a:r>
            <a:endParaRPr lang="it-IT" sz="14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Nel 6,5% delle INP (con oltre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 500mila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euro di entrate) si concentra l’88,2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%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delle entrate del settore regionale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250320"/>
              </p:ext>
            </p:extLst>
          </p:nvPr>
        </p:nvGraphicFramePr>
        <p:xfrm>
          <a:off x="5932030" y="1124744"/>
          <a:ext cx="2808313" cy="2016225"/>
        </p:xfrm>
        <a:graphic>
          <a:graphicData uri="http://schemas.openxmlformats.org/drawingml/2006/table">
            <a:tbl>
              <a:tblPr/>
              <a:tblGrid>
                <a:gridCol w="936105"/>
                <a:gridCol w="676074"/>
                <a:gridCol w="692078"/>
                <a:gridCol w="504056"/>
              </a:tblGrid>
              <a:tr h="389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Lombardia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Italia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kern="1200" dirty="0">
                        <a:solidFill>
                          <a:schemeClr val="bg1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Istituzioni non profit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46.141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301.191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15,3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Unità Locali non profit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53.934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347.602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15,5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Volontari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793.744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4.758.622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16,7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Lavoratori esterni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53.022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270.769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19,6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UL</a:t>
                      </a:r>
                      <a:endParaRPr lang="it-IT" sz="850" b="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157.133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680.811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23,1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per UL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50" b="1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Entrate</a:t>
                      </a:r>
                      <a:endParaRPr lang="it-IT" sz="850" b="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17.404.046.395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63.939.884.443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27,2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234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magin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80" y="1309464"/>
            <a:ext cx="3441700" cy="4495800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1220564"/>
            <a:ext cx="3441700" cy="4584700"/>
          </a:xfrm>
          <a:prstGeom prst="rect">
            <a:avLst/>
          </a:prstGeom>
        </p:spPr>
      </p:pic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9463" name="Immagine 15" descr="logo_censimento_istat_payoff.jpg"/>
          <p:cNvPicPr>
            <a:picLocks noChangeAspect="1"/>
          </p:cNvPicPr>
          <p:nvPr/>
        </p:nvPicPr>
        <p:blipFill>
          <a:blip r:embed="rId5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1" name="Rettangolo 36"/>
          <p:cNvSpPr>
            <a:spLocks noChangeArrowheads="1"/>
          </p:cNvSpPr>
          <p:nvPr/>
        </p:nvSpPr>
        <p:spPr bwMode="auto">
          <a:xfrm>
            <a:off x="1178893" y="4304864"/>
            <a:ext cx="20031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1400" b="1" dirty="0" smtClean="0"/>
              <a:t>1 – 5</a:t>
            </a:r>
          </a:p>
          <a:p>
            <a:pPr algn="ctr"/>
            <a:r>
              <a:rPr lang="it-IT" sz="1400" b="1" dirty="0" smtClean="0"/>
              <a:t> addetti  </a:t>
            </a:r>
            <a:endParaRPr lang="it-IT" sz="1400" b="1" dirty="0"/>
          </a:p>
        </p:txBody>
      </p:sp>
      <p:sp>
        <p:nvSpPr>
          <p:cNvPr id="19492" name="Rettangolo 37"/>
          <p:cNvSpPr>
            <a:spLocks noChangeArrowheads="1"/>
          </p:cNvSpPr>
          <p:nvPr/>
        </p:nvSpPr>
        <p:spPr bwMode="auto">
          <a:xfrm>
            <a:off x="1782663" y="3351421"/>
            <a:ext cx="7731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1400" b="1" dirty="0" smtClean="0"/>
              <a:t>6 - 19 </a:t>
            </a:r>
            <a:endParaRPr lang="it-IT" sz="1400" b="1" dirty="0"/>
          </a:p>
          <a:p>
            <a:r>
              <a:rPr lang="it-IT" sz="1400" b="1" dirty="0"/>
              <a:t>addetti</a:t>
            </a:r>
          </a:p>
        </p:txBody>
      </p:sp>
      <p:sp>
        <p:nvSpPr>
          <p:cNvPr id="19493" name="Rettangolo 38"/>
          <p:cNvSpPr>
            <a:spLocks noChangeArrowheads="1"/>
          </p:cNvSpPr>
          <p:nvPr/>
        </p:nvSpPr>
        <p:spPr bwMode="auto">
          <a:xfrm>
            <a:off x="1763688" y="2605247"/>
            <a:ext cx="8306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1400" b="1" dirty="0" smtClean="0"/>
              <a:t>20 – 49 </a:t>
            </a:r>
          </a:p>
          <a:p>
            <a:pPr algn="ctr"/>
            <a:r>
              <a:rPr lang="it-IT" sz="1400" b="1" dirty="0" smtClean="0"/>
              <a:t>addetti</a:t>
            </a:r>
            <a:endParaRPr lang="it-IT" sz="1400" b="1" dirty="0"/>
          </a:p>
        </p:txBody>
      </p:sp>
      <p:pic>
        <p:nvPicPr>
          <p:cNvPr id="45" name="Immagin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3968" y="554182"/>
            <a:ext cx="216127" cy="5357668"/>
          </a:xfrm>
          <a:prstGeom prst="rect">
            <a:avLst/>
          </a:prstGeom>
        </p:spPr>
      </p:pic>
      <p:sp>
        <p:nvSpPr>
          <p:cNvPr id="43" name="CasellaDiTesto 60"/>
          <p:cNvSpPr txBox="1">
            <a:spLocks noChangeArrowheads="1"/>
          </p:cNvSpPr>
          <p:nvPr/>
        </p:nvSpPr>
        <p:spPr bwMode="auto">
          <a:xfrm>
            <a:off x="720080" y="571128"/>
            <a:ext cx="2743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800" dirty="0" smtClean="0">
                <a:solidFill>
                  <a:srgbClr val="C00000"/>
                </a:solidFill>
              </a:rPr>
              <a:t>Italia</a:t>
            </a:r>
            <a:endParaRPr lang="it-IT" sz="2000" dirty="0">
              <a:solidFill>
                <a:srgbClr val="C00000"/>
              </a:solidFill>
            </a:endParaRPr>
          </a:p>
          <a:p>
            <a:pPr algn="ctr"/>
            <a:r>
              <a:rPr lang="it-IT" sz="1400" dirty="0" smtClean="0"/>
              <a:t>(2 addetti </a:t>
            </a:r>
            <a:r>
              <a:rPr lang="it-IT" sz="1400" dirty="0"/>
              <a:t>per </a:t>
            </a:r>
            <a:r>
              <a:rPr lang="it-IT" sz="1400" dirty="0" smtClean="0"/>
              <a:t>istituzione)</a:t>
            </a:r>
            <a:endParaRPr lang="it-IT" sz="1400" dirty="0"/>
          </a:p>
        </p:txBody>
      </p:sp>
      <p:sp>
        <p:nvSpPr>
          <p:cNvPr id="44" name="CasellaDiTesto 50"/>
          <p:cNvSpPr txBox="1">
            <a:spLocks noChangeArrowheads="1"/>
          </p:cNvSpPr>
          <p:nvPr/>
        </p:nvSpPr>
        <p:spPr bwMode="auto">
          <a:xfrm>
            <a:off x="152400" y="1219200"/>
            <a:ext cx="1713361" cy="523220"/>
          </a:xfrm>
          <a:prstGeom prst="rect">
            <a:avLst/>
          </a:prstGeom>
          <a:noFill/>
          <a:ln w="9525">
            <a:solidFill>
              <a:srgbClr val="FF990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301.161</a:t>
            </a:r>
          </a:p>
          <a:p>
            <a:pPr algn="ctr"/>
            <a:r>
              <a:rPr lang="it-IT" sz="1400" dirty="0" smtClean="0"/>
              <a:t>Istituzioni non profit</a:t>
            </a:r>
            <a:endParaRPr lang="it-IT" sz="1400" dirty="0"/>
          </a:p>
        </p:txBody>
      </p:sp>
      <p:sp>
        <p:nvSpPr>
          <p:cNvPr id="48" name="CasellaDiTesto 52"/>
          <p:cNvSpPr txBox="1">
            <a:spLocks noChangeArrowheads="1"/>
          </p:cNvSpPr>
          <p:nvPr/>
        </p:nvSpPr>
        <p:spPr bwMode="auto">
          <a:xfrm>
            <a:off x="2362200" y="1219200"/>
            <a:ext cx="1752600" cy="523220"/>
          </a:xfrm>
          <a:prstGeom prst="rect">
            <a:avLst/>
          </a:prstGeom>
          <a:noFill/>
          <a:ln w="9525">
            <a:solidFill>
              <a:srgbClr val="FF990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680.811 </a:t>
            </a:r>
          </a:p>
          <a:p>
            <a:pPr algn="ctr"/>
            <a:r>
              <a:rPr lang="it-IT" sz="1400" dirty="0" smtClean="0"/>
              <a:t>addetti</a:t>
            </a:r>
            <a:endParaRPr lang="it-IT" sz="1400" dirty="0"/>
          </a:p>
        </p:txBody>
      </p:sp>
      <p:sp>
        <p:nvSpPr>
          <p:cNvPr id="49" name="CasellaDiTesto 50"/>
          <p:cNvSpPr txBox="1">
            <a:spLocks noChangeArrowheads="1"/>
          </p:cNvSpPr>
          <p:nvPr/>
        </p:nvSpPr>
        <p:spPr bwMode="auto">
          <a:xfrm>
            <a:off x="4572000" y="1219200"/>
            <a:ext cx="1752600" cy="523220"/>
          </a:xfrm>
          <a:prstGeom prst="rect">
            <a:avLst/>
          </a:prstGeom>
          <a:noFill/>
          <a:ln w="9525">
            <a:solidFill>
              <a:srgbClr val="FF990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46.141</a:t>
            </a:r>
          </a:p>
          <a:p>
            <a:pPr algn="ctr"/>
            <a:r>
              <a:rPr lang="it-IT" sz="1400" dirty="0" smtClean="0"/>
              <a:t>istituzioni non profit</a:t>
            </a:r>
            <a:endParaRPr lang="it-IT" sz="1400" dirty="0"/>
          </a:p>
        </p:txBody>
      </p:sp>
      <p:sp>
        <p:nvSpPr>
          <p:cNvPr id="50" name="CasellaDiTesto 52"/>
          <p:cNvSpPr txBox="1">
            <a:spLocks noChangeArrowheads="1"/>
          </p:cNvSpPr>
          <p:nvPr/>
        </p:nvSpPr>
        <p:spPr bwMode="auto">
          <a:xfrm>
            <a:off x="7010400" y="1219200"/>
            <a:ext cx="1905000" cy="523220"/>
          </a:xfrm>
          <a:prstGeom prst="rect">
            <a:avLst/>
          </a:prstGeom>
          <a:noFill/>
          <a:ln w="9525">
            <a:solidFill>
              <a:srgbClr val="FF9900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165.794 </a:t>
            </a:r>
          </a:p>
          <a:p>
            <a:pPr algn="ctr"/>
            <a:r>
              <a:rPr lang="it-IT" sz="1400" dirty="0" smtClean="0"/>
              <a:t>addetti</a:t>
            </a:r>
            <a:endParaRPr lang="it-IT" sz="1400" dirty="0"/>
          </a:p>
        </p:txBody>
      </p:sp>
      <p:sp>
        <p:nvSpPr>
          <p:cNvPr id="51" name="Rettangolo 35"/>
          <p:cNvSpPr>
            <a:spLocks noChangeArrowheads="1"/>
          </p:cNvSpPr>
          <p:nvPr/>
        </p:nvSpPr>
        <p:spPr bwMode="auto">
          <a:xfrm>
            <a:off x="1187624" y="5197535"/>
            <a:ext cx="19944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1400" b="1" dirty="0" smtClean="0"/>
              <a:t>Senza addetti </a:t>
            </a:r>
            <a:r>
              <a:rPr lang="it-IT" sz="1400" b="1" dirty="0"/>
              <a:t> </a:t>
            </a:r>
            <a:r>
              <a:rPr lang="it-IT" sz="1400" b="1" dirty="0" smtClean="0"/>
              <a:t> 86,1%</a:t>
            </a:r>
            <a:endParaRPr lang="it-IT" sz="1400" b="1" dirty="0"/>
          </a:p>
        </p:txBody>
      </p:sp>
      <p:sp>
        <p:nvSpPr>
          <p:cNvPr id="52" name="Rettangolo 35"/>
          <p:cNvSpPr>
            <a:spLocks noChangeArrowheads="1"/>
          </p:cNvSpPr>
          <p:nvPr/>
        </p:nvSpPr>
        <p:spPr bwMode="auto">
          <a:xfrm>
            <a:off x="5673887" y="5209455"/>
            <a:ext cx="19944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Senza addetti   84,7%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55" name="Rectangle 14"/>
          <p:cNvSpPr>
            <a:spLocks noChangeArrowheads="1"/>
          </p:cNvSpPr>
          <p:nvPr/>
        </p:nvSpPr>
        <p:spPr bwMode="auto">
          <a:xfrm>
            <a:off x="457200" y="188640"/>
            <a:ext cx="80025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marL="266700" indent="-266700">
              <a:tabLst>
                <a:tab pos="266700" algn="l"/>
              </a:tabLst>
            </a:pPr>
            <a:r>
              <a:rPr lang="it-IT" sz="2200" b="1" dirty="0" smtClean="0">
                <a:solidFill>
                  <a:srgbClr val="CC0000"/>
                </a:solidFill>
              </a:rPr>
              <a:t>Le dimensioni</a:t>
            </a:r>
            <a:endParaRPr lang="it-IT" sz="2200" b="1" dirty="0">
              <a:solidFill>
                <a:srgbClr val="CC0000"/>
              </a:solidFill>
            </a:endParaRPr>
          </a:p>
        </p:txBody>
      </p:sp>
      <p:sp>
        <p:nvSpPr>
          <p:cNvPr id="56" name="CasellaDiTesto 60"/>
          <p:cNvSpPr txBox="1">
            <a:spLocks noChangeArrowheads="1"/>
          </p:cNvSpPr>
          <p:nvPr/>
        </p:nvSpPr>
        <p:spPr bwMode="auto">
          <a:xfrm>
            <a:off x="5292080" y="611977"/>
            <a:ext cx="2743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800" dirty="0">
                <a:solidFill>
                  <a:srgbClr val="C00000"/>
                </a:solidFill>
              </a:rPr>
              <a:t>Lombardia</a:t>
            </a:r>
          </a:p>
          <a:p>
            <a:pPr algn="ctr"/>
            <a:r>
              <a:rPr lang="it-IT" sz="1400" dirty="0" smtClean="0"/>
              <a:t>(4 addetti </a:t>
            </a:r>
            <a:r>
              <a:rPr lang="it-IT" sz="1400" dirty="0"/>
              <a:t>per </a:t>
            </a:r>
            <a:r>
              <a:rPr lang="it-IT" sz="1400" dirty="0" smtClean="0"/>
              <a:t>istituzione)</a:t>
            </a:r>
            <a:endParaRPr lang="it-IT" sz="1400" dirty="0"/>
          </a:p>
        </p:txBody>
      </p:sp>
      <p:sp>
        <p:nvSpPr>
          <p:cNvPr id="57" name="CasellaDiTesto 50"/>
          <p:cNvSpPr txBox="1">
            <a:spLocks noChangeArrowheads="1"/>
          </p:cNvSpPr>
          <p:nvPr/>
        </p:nvSpPr>
        <p:spPr bwMode="auto">
          <a:xfrm>
            <a:off x="251520" y="4385702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8,4%</a:t>
            </a:r>
            <a:endParaRPr lang="it-IT" sz="1400" dirty="0"/>
          </a:p>
        </p:txBody>
      </p:sp>
      <p:sp>
        <p:nvSpPr>
          <p:cNvPr id="58" name="CasellaDiTesto 50"/>
          <p:cNvSpPr txBox="1">
            <a:spLocks noChangeArrowheads="1"/>
          </p:cNvSpPr>
          <p:nvPr/>
        </p:nvSpPr>
        <p:spPr bwMode="auto">
          <a:xfrm>
            <a:off x="4932040" y="4273351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8,1%</a:t>
            </a:r>
            <a:endParaRPr lang="it-IT" sz="1400" dirty="0"/>
          </a:p>
        </p:txBody>
      </p:sp>
      <p:sp>
        <p:nvSpPr>
          <p:cNvPr id="59" name="Rettangolo 36"/>
          <p:cNvSpPr>
            <a:spLocks noChangeArrowheads="1"/>
          </p:cNvSpPr>
          <p:nvPr/>
        </p:nvSpPr>
        <p:spPr bwMode="auto">
          <a:xfrm>
            <a:off x="5835426" y="4201924"/>
            <a:ext cx="18198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1 – 5</a:t>
            </a:r>
          </a:p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 addetti  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60" name="CasellaDiTesto 50"/>
          <p:cNvSpPr txBox="1">
            <a:spLocks noChangeArrowheads="1"/>
          </p:cNvSpPr>
          <p:nvPr/>
        </p:nvSpPr>
        <p:spPr bwMode="auto">
          <a:xfrm>
            <a:off x="7956376" y="4201343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5,0%</a:t>
            </a:r>
            <a:endParaRPr lang="it-IT" sz="1400" dirty="0"/>
          </a:p>
        </p:txBody>
      </p:sp>
      <p:sp>
        <p:nvSpPr>
          <p:cNvPr id="61" name="CasellaDiTesto 50"/>
          <p:cNvSpPr txBox="1">
            <a:spLocks noChangeArrowheads="1"/>
          </p:cNvSpPr>
          <p:nvPr/>
        </p:nvSpPr>
        <p:spPr bwMode="auto">
          <a:xfrm>
            <a:off x="3426518" y="4262492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8,1%</a:t>
            </a:r>
            <a:endParaRPr lang="it-IT" sz="1400" dirty="0"/>
          </a:p>
        </p:txBody>
      </p:sp>
      <p:sp>
        <p:nvSpPr>
          <p:cNvPr id="62" name="CasellaDiTesto 50"/>
          <p:cNvSpPr txBox="1">
            <a:spLocks noChangeArrowheads="1"/>
          </p:cNvSpPr>
          <p:nvPr/>
        </p:nvSpPr>
        <p:spPr bwMode="auto">
          <a:xfrm>
            <a:off x="5147839" y="3429000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4,3%</a:t>
            </a:r>
            <a:endParaRPr lang="it-IT" sz="1400" dirty="0"/>
          </a:p>
        </p:txBody>
      </p:sp>
      <p:sp>
        <p:nvSpPr>
          <p:cNvPr id="63" name="CasellaDiTesto 50"/>
          <p:cNvSpPr txBox="1">
            <a:spLocks noChangeArrowheads="1"/>
          </p:cNvSpPr>
          <p:nvPr/>
        </p:nvSpPr>
        <p:spPr bwMode="auto">
          <a:xfrm>
            <a:off x="539327" y="3429000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3,6%</a:t>
            </a:r>
            <a:endParaRPr lang="it-IT" sz="1400" dirty="0"/>
          </a:p>
        </p:txBody>
      </p:sp>
      <p:sp>
        <p:nvSpPr>
          <p:cNvPr id="64" name="CasellaDiTesto 50"/>
          <p:cNvSpPr txBox="1">
            <a:spLocks noChangeArrowheads="1"/>
          </p:cNvSpPr>
          <p:nvPr/>
        </p:nvSpPr>
        <p:spPr bwMode="auto">
          <a:xfrm>
            <a:off x="3203848" y="3459469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16,2%</a:t>
            </a:r>
            <a:endParaRPr lang="it-IT" sz="1400" dirty="0"/>
          </a:p>
        </p:txBody>
      </p:sp>
      <p:sp>
        <p:nvSpPr>
          <p:cNvPr id="65" name="CasellaDiTesto 50"/>
          <p:cNvSpPr txBox="1">
            <a:spLocks noChangeArrowheads="1"/>
          </p:cNvSpPr>
          <p:nvPr/>
        </p:nvSpPr>
        <p:spPr bwMode="auto">
          <a:xfrm>
            <a:off x="7740352" y="3409255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12,5%</a:t>
            </a:r>
            <a:endParaRPr lang="it-IT" sz="1400" dirty="0"/>
          </a:p>
        </p:txBody>
      </p:sp>
      <p:sp>
        <p:nvSpPr>
          <p:cNvPr id="66" name="Rettangolo 37"/>
          <p:cNvSpPr>
            <a:spLocks noChangeArrowheads="1"/>
          </p:cNvSpPr>
          <p:nvPr/>
        </p:nvSpPr>
        <p:spPr bwMode="auto">
          <a:xfrm>
            <a:off x="6300192" y="3356992"/>
            <a:ext cx="7731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6 - 19 </a:t>
            </a:r>
            <a:endParaRPr lang="it-IT" sz="1400" b="1" dirty="0">
              <a:solidFill>
                <a:schemeClr val="bg1"/>
              </a:solidFill>
            </a:endParaRPr>
          </a:p>
          <a:p>
            <a:r>
              <a:rPr lang="it-IT" sz="1400" b="1" dirty="0">
                <a:solidFill>
                  <a:schemeClr val="bg1"/>
                </a:solidFill>
              </a:rPr>
              <a:t>addetti</a:t>
            </a:r>
          </a:p>
        </p:txBody>
      </p:sp>
      <p:sp>
        <p:nvSpPr>
          <p:cNvPr id="67" name="CasellaDiTesto 50"/>
          <p:cNvSpPr txBox="1">
            <a:spLocks noChangeArrowheads="1"/>
          </p:cNvSpPr>
          <p:nvPr/>
        </p:nvSpPr>
        <p:spPr bwMode="auto">
          <a:xfrm>
            <a:off x="755351" y="2709376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1,1%</a:t>
            </a:r>
            <a:endParaRPr lang="it-IT" sz="1400" dirty="0"/>
          </a:p>
        </p:txBody>
      </p:sp>
      <p:sp>
        <p:nvSpPr>
          <p:cNvPr id="68" name="CasellaDiTesto 50"/>
          <p:cNvSpPr txBox="1">
            <a:spLocks noChangeArrowheads="1"/>
          </p:cNvSpPr>
          <p:nvPr/>
        </p:nvSpPr>
        <p:spPr bwMode="auto">
          <a:xfrm>
            <a:off x="5363863" y="2617167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1,6%</a:t>
            </a:r>
            <a:endParaRPr lang="it-IT" sz="1400" dirty="0"/>
          </a:p>
        </p:txBody>
      </p:sp>
      <p:sp>
        <p:nvSpPr>
          <p:cNvPr id="69" name="CasellaDiTesto 50"/>
          <p:cNvSpPr txBox="1">
            <a:spLocks noChangeArrowheads="1"/>
          </p:cNvSpPr>
          <p:nvPr/>
        </p:nvSpPr>
        <p:spPr bwMode="auto">
          <a:xfrm>
            <a:off x="2987824" y="2709376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15,2%</a:t>
            </a:r>
            <a:endParaRPr lang="it-IT" sz="1400" dirty="0"/>
          </a:p>
        </p:txBody>
      </p:sp>
      <p:sp>
        <p:nvSpPr>
          <p:cNvPr id="70" name="CasellaDiTesto 50"/>
          <p:cNvSpPr txBox="1">
            <a:spLocks noChangeArrowheads="1"/>
          </p:cNvSpPr>
          <p:nvPr/>
        </p:nvSpPr>
        <p:spPr bwMode="auto">
          <a:xfrm>
            <a:off x="7524328" y="2564904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13,3%</a:t>
            </a:r>
            <a:endParaRPr lang="it-IT" sz="1400" dirty="0"/>
          </a:p>
        </p:txBody>
      </p:sp>
      <p:sp>
        <p:nvSpPr>
          <p:cNvPr id="71" name="Rettangolo 38"/>
          <p:cNvSpPr>
            <a:spLocks noChangeArrowheads="1"/>
          </p:cNvSpPr>
          <p:nvPr/>
        </p:nvSpPr>
        <p:spPr bwMode="auto">
          <a:xfrm>
            <a:off x="6280777" y="2492896"/>
            <a:ext cx="8306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20 – 49 </a:t>
            </a:r>
          </a:p>
          <a:p>
            <a:pPr algn="ctr"/>
            <a:r>
              <a:rPr lang="it-IT" sz="1400" b="1" dirty="0" smtClean="0">
                <a:solidFill>
                  <a:schemeClr val="bg1"/>
                </a:solidFill>
              </a:rPr>
              <a:t>addetti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72" name="Rettangolo 38"/>
          <p:cNvSpPr>
            <a:spLocks noChangeArrowheads="1"/>
          </p:cNvSpPr>
          <p:nvPr/>
        </p:nvSpPr>
        <p:spPr bwMode="auto">
          <a:xfrm>
            <a:off x="1824414" y="1846565"/>
            <a:ext cx="6896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1200" b="1" dirty="0" smtClean="0"/>
              <a:t>50 </a:t>
            </a:r>
          </a:p>
          <a:p>
            <a:pPr algn="ctr"/>
            <a:r>
              <a:rPr lang="it-IT" sz="1200" b="1" dirty="0" smtClean="0"/>
              <a:t>addetti</a:t>
            </a:r>
          </a:p>
          <a:p>
            <a:pPr algn="ctr"/>
            <a:r>
              <a:rPr lang="it-IT" sz="1200" b="1" dirty="0" smtClean="0"/>
              <a:t>e oltre</a:t>
            </a:r>
            <a:endParaRPr lang="it-IT" sz="1200" b="1" dirty="0"/>
          </a:p>
        </p:txBody>
      </p:sp>
      <p:sp>
        <p:nvSpPr>
          <p:cNvPr id="73" name="CasellaDiTesto 50"/>
          <p:cNvSpPr txBox="1">
            <a:spLocks noChangeArrowheads="1"/>
          </p:cNvSpPr>
          <p:nvPr/>
        </p:nvSpPr>
        <p:spPr bwMode="auto">
          <a:xfrm>
            <a:off x="971375" y="2015841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0,8%</a:t>
            </a:r>
            <a:endParaRPr lang="it-IT" sz="1400" dirty="0"/>
          </a:p>
        </p:txBody>
      </p:sp>
      <p:sp>
        <p:nvSpPr>
          <p:cNvPr id="74" name="CasellaDiTesto 50"/>
          <p:cNvSpPr txBox="1">
            <a:spLocks noChangeArrowheads="1"/>
          </p:cNvSpPr>
          <p:nvPr/>
        </p:nvSpPr>
        <p:spPr bwMode="auto">
          <a:xfrm>
            <a:off x="5579887" y="1866021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1,3%</a:t>
            </a:r>
            <a:endParaRPr lang="it-IT" sz="1400" dirty="0"/>
          </a:p>
        </p:txBody>
      </p:sp>
      <p:sp>
        <p:nvSpPr>
          <p:cNvPr id="75" name="CasellaDiTesto 50"/>
          <p:cNvSpPr txBox="1">
            <a:spLocks noChangeArrowheads="1"/>
          </p:cNvSpPr>
          <p:nvPr/>
        </p:nvSpPr>
        <p:spPr bwMode="auto">
          <a:xfrm>
            <a:off x="2706213" y="2015673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60,5%</a:t>
            </a:r>
            <a:endParaRPr lang="it-IT" sz="1400" dirty="0"/>
          </a:p>
        </p:txBody>
      </p:sp>
      <p:sp>
        <p:nvSpPr>
          <p:cNvPr id="76" name="CasellaDiTesto 50"/>
          <p:cNvSpPr txBox="1">
            <a:spLocks noChangeArrowheads="1"/>
          </p:cNvSpPr>
          <p:nvPr/>
        </p:nvSpPr>
        <p:spPr bwMode="auto">
          <a:xfrm>
            <a:off x="7164288" y="1772816"/>
            <a:ext cx="7203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it-IT" sz="1400" dirty="0" smtClean="0"/>
              <a:t>69,2%</a:t>
            </a:r>
            <a:endParaRPr lang="it-IT" sz="1400" dirty="0"/>
          </a:p>
        </p:txBody>
      </p:sp>
      <p:sp>
        <p:nvSpPr>
          <p:cNvPr id="77" name="Rettangolo 38"/>
          <p:cNvSpPr>
            <a:spLocks noChangeArrowheads="1"/>
          </p:cNvSpPr>
          <p:nvPr/>
        </p:nvSpPr>
        <p:spPr bwMode="auto">
          <a:xfrm>
            <a:off x="6372200" y="1702549"/>
            <a:ext cx="6896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it-IT" sz="1200" b="1" dirty="0" smtClean="0">
                <a:solidFill>
                  <a:schemeClr val="bg1"/>
                </a:solidFill>
              </a:rPr>
              <a:t>50 </a:t>
            </a:r>
          </a:p>
          <a:p>
            <a:pPr algn="ctr"/>
            <a:r>
              <a:rPr lang="it-IT" sz="1200" b="1" dirty="0" smtClean="0">
                <a:solidFill>
                  <a:schemeClr val="bg1"/>
                </a:solidFill>
              </a:rPr>
              <a:t>addetti</a:t>
            </a:r>
          </a:p>
          <a:p>
            <a:pPr algn="ctr"/>
            <a:r>
              <a:rPr lang="it-IT" sz="1200" b="1" dirty="0" smtClean="0">
                <a:solidFill>
                  <a:schemeClr val="bg1"/>
                </a:solidFill>
              </a:rPr>
              <a:t>e oltre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40" name="Segnaposto numero diapositiva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C2F-6777-4F87-9F3C-527A3381ACDC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888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Specificità regionali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939685"/>
            <a:ext cx="2529450" cy="285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918" y="332656"/>
            <a:ext cx="2545910" cy="2512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tangolo 3"/>
          <p:cNvSpPr/>
          <p:nvPr/>
        </p:nvSpPr>
        <p:spPr>
          <a:xfrm>
            <a:off x="323527" y="899711"/>
            <a:ext cx="3816425" cy="2817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Concentrazione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 addetti nella sanità, assistenza sociale, protezione civile, istruzione 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ricerca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Un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terzo delle fondazioni italiane ha sede nella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regione. Occupano oltre la  metà degli addetti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Le fondazioni lombarde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sono le più strutturate del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Paese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Crescita a tre cifre per alcune attività: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300%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le INP della Filantropia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+113% le INP della Cooperazione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4438248" y="4941168"/>
            <a:ext cx="151216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Forma giuridica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(Incidenza %)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427984" y="1989854"/>
            <a:ext cx="151216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Settore di attività</a:t>
            </a:r>
          </a:p>
          <a:p>
            <a:pPr>
              <a:tabLst>
                <a:tab pos="266700" algn="l"/>
              </a:tabLst>
            </a:pPr>
            <a:r>
              <a:rPr lang="it-IT" sz="1200" b="1" dirty="0">
                <a:solidFill>
                  <a:srgbClr val="CC0000"/>
                </a:solidFill>
                <a:cs typeface="Arial" charset="0"/>
              </a:rPr>
              <a:t>(Valori </a:t>
            </a: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%)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graphicFrame>
        <p:nvGraphicFramePr>
          <p:cNvPr id="10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400495"/>
              </p:ext>
            </p:extLst>
          </p:nvPr>
        </p:nvGraphicFramePr>
        <p:xfrm>
          <a:off x="467544" y="4411459"/>
          <a:ext cx="3600400" cy="1262998"/>
        </p:xfrm>
        <a:graphic>
          <a:graphicData uri="http://schemas.openxmlformats.org/drawingml/2006/table">
            <a:tbl>
              <a:tblPr/>
              <a:tblGrid>
                <a:gridCol w="635609"/>
                <a:gridCol w="423739"/>
                <a:gridCol w="494363"/>
                <a:gridCol w="462513"/>
                <a:gridCol w="72008"/>
                <a:gridCol w="504056"/>
                <a:gridCol w="504056"/>
                <a:gridCol w="504056"/>
              </a:tblGrid>
              <a:tr h="233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Lombardia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Italia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233224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kern="1200" dirty="0">
                        <a:solidFill>
                          <a:schemeClr val="bg1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2011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2001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 err="1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Var</a:t>
                      </a:r>
                      <a:r>
                        <a:rPr lang="it-IT" sz="900" b="1" kern="120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. % </a:t>
                      </a:r>
                      <a:endParaRPr lang="it-IT" sz="900" b="1" kern="1200" dirty="0">
                        <a:solidFill>
                          <a:schemeClr val="bg1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2011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2001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 err="1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Var</a:t>
                      </a:r>
                      <a:r>
                        <a:rPr lang="it-IT" sz="900" b="1" kern="120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. % </a:t>
                      </a:r>
                      <a:endParaRPr lang="it-IT" sz="900" b="1" kern="1200" dirty="0">
                        <a:solidFill>
                          <a:schemeClr val="bg1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Fondazioni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1.802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700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157,4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6.220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3.077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102,1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Unità Locali fondazioni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2.257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836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170,0</a:t>
                      </a:r>
                      <a:endParaRPr lang="it-IT" sz="850" b="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7.846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3.529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122,3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UL</a:t>
                      </a:r>
                      <a:endParaRPr lang="it-IT" sz="850" b="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46.088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15.277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201,7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91.783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41.332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122,1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091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per UL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20,4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18,3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11,7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11,7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11,7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-0,1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467544" y="3676410"/>
            <a:ext cx="36004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Fondazioni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(Valori assoluti e medi, variazioni %)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622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95535" y="332656"/>
            <a:ext cx="82806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Settori ICNPO: Volontari e lavoratori retribuiti </a:t>
            </a:r>
          </a:p>
          <a:p>
            <a:pPr>
              <a:tabLst>
                <a:tab pos="266700" algn="l"/>
              </a:tabLst>
            </a:pPr>
            <a:r>
              <a:rPr lang="it-IT" sz="1600" b="1" dirty="0">
                <a:solidFill>
                  <a:srgbClr val="CC0000"/>
                </a:solidFill>
                <a:cs typeface="Arial" charset="0"/>
              </a:rPr>
              <a:t>(</a:t>
            </a:r>
            <a:r>
              <a:rPr lang="it-IT" sz="1600" b="1" dirty="0" smtClean="0">
                <a:solidFill>
                  <a:srgbClr val="CC0000"/>
                </a:solidFill>
                <a:cs typeface="Arial" charset="0"/>
              </a:rPr>
              <a:t>Variazioni %)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4" name="Picture 5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76872"/>
            <a:ext cx="5633467" cy="33939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142844" y="1268760"/>
            <a:ext cx="291698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Alcune evidenze: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Cultura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, sport e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ricreazione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63% delle INP lombarde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61% INP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Crescita a tre cifre per volontari e lavoratori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Cooperazione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2%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delle INP lombarde</a:t>
            </a: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+249% crescita personale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Tutela dei diritti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flessione a due cifre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470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Agenda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39552" y="980728"/>
            <a:ext cx="8064896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Quadro generale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imprese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«Imprese: dieci anni di trasformazioni»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istituzioni non profit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«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Cresce il ruolo del non profit della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regione»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Istituzioni pubbliche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«Inversione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 tendenza nella PA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regionale»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Prime evidenze 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</a:t>
            </a:r>
            <a:r>
              <a:rPr lang="it-IT" sz="1400" i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«Lombardia</a:t>
            </a:r>
            <a:r>
              <a:rPr lang="it-IT" sz="1400" i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 una regione in profonda </a:t>
            </a:r>
            <a:r>
              <a:rPr lang="it-IT" sz="1400" i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trasformazione»</a:t>
            </a:r>
            <a:endParaRPr lang="it-IT" sz="1400" i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482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5590653" cy="5349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940151" y="116633"/>
            <a:ext cx="3024337" cy="597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Lavoratori retribuiti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(Valori per 1.000 abitanti)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314" y="3140968"/>
            <a:ext cx="3024337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Dotazioni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più importanti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territorio lombardo riguardano comuni e grandi centri urbani distribuiti sul territorio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regionale.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Nella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provincia di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Milano, oltre alla dotazione più rilevante (25 lavoratori per mille ab.), si concentra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la maggior parte degli occupati nel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settore (36%) la cui quota sale al 48% per i soli lavoratori esterni.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27376"/>
              </p:ext>
            </p:extLst>
          </p:nvPr>
        </p:nvGraphicFramePr>
        <p:xfrm>
          <a:off x="5940151" y="714363"/>
          <a:ext cx="3024336" cy="2429571"/>
        </p:xfrm>
        <a:graphic>
          <a:graphicData uri="http://schemas.openxmlformats.org/drawingml/2006/table">
            <a:tbl>
              <a:tblPr/>
              <a:tblGrid>
                <a:gridCol w="1080120"/>
                <a:gridCol w="656072"/>
                <a:gridCol w="672075"/>
                <a:gridCol w="616069"/>
              </a:tblGrid>
              <a:tr h="210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PROVINCIA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v.a.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Per</a:t>
                      </a:r>
                      <a:r>
                        <a:rPr lang="it-IT" sz="900" b="1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1.000 ab.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Varese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17.252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8,2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19,8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Como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12.397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21,1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Sondrio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3.538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19,6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Milano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75.862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36,1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25,0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Bergamo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19.467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9,3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17,9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Brescia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28.561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13,6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23,1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Pavia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12.360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23,1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Cremona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8.694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24,3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Mantova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8.747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4,2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21,4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Lecco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6.965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20,7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Lodi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3.667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16,4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Monza e della Brianza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12.645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6,0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15,1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Lombardia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210.155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21,7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ITALIA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951.580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</a:t>
                      </a:r>
                      <a:endParaRPr lang="it-IT" sz="850" b="1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16,0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635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5590653" cy="5349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940151" y="116633"/>
            <a:ext cx="302433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Volontari</a:t>
            </a:r>
          </a:p>
          <a:p>
            <a:pPr>
              <a:tabLst>
                <a:tab pos="266700" algn="l"/>
              </a:tabLst>
            </a:pPr>
            <a:r>
              <a:rPr lang="it-IT" sz="1200" b="1" dirty="0">
                <a:solidFill>
                  <a:srgbClr val="CC0000"/>
                </a:solidFill>
                <a:cs typeface="Arial" charset="0"/>
              </a:rPr>
              <a:t>(Valori per 1.000 abitanti)</a:t>
            </a: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60233" y="3152987"/>
            <a:ext cx="302433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dotazione di volontari è più elevata nelle province di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Sondrio,  Lecco 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Mantova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.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Nella provincia di Milano,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nonostante una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dotazione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tra le più basse a livello regionale (69,8 volontari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per mille ab.), si concentra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una quota importante  dei volontari nel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settore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(26,7%).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959956"/>
              </p:ext>
            </p:extLst>
          </p:nvPr>
        </p:nvGraphicFramePr>
        <p:xfrm>
          <a:off x="5940151" y="836712"/>
          <a:ext cx="3024336" cy="2318818"/>
        </p:xfrm>
        <a:graphic>
          <a:graphicData uri="http://schemas.openxmlformats.org/drawingml/2006/table">
            <a:tbl>
              <a:tblPr/>
              <a:tblGrid>
                <a:gridCol w="1080120"/>
                <a:gridCol w="656072"/>
                <a:gridCol w="672075"/>
                <a:gridCol w="616069"/>
              </a:tblGrid>
              <a:tr h="233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PROVINCIA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v.a.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Per</a:t>
                      </a:r>
                      <a:r>
                        <a:rPr lang="it-IT" sz="900" b="1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1.000 ab.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Varese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63.708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8,0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73,1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Como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53.205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6,7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90,7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Sondrio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21.144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2,7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116,9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Milano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212.178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26,7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69,8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Bergamo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105.942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13,3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97,5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Brescia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113.832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14,3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92,0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2734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Pavia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36.960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4,7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69,0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Cremona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36.598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4,6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102,3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Mantova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41.927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5,3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102,7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Lecco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35.123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4,4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104,4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Lodi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18.318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2,3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81,9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marL="0" algn="l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Monza e della Brianza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54.809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6,9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65,2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Lombardia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793.744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100,0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81,8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ITALIA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4.758.622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5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80,1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160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>
                <a:solidFill>
                  <a:srgbClr val="CC0000"/>
                </a:solidFill>
                <a:cs typeface="Arial" charset="0"/>
              </a:rPr>
              <a:t>I</a:t>
            </a: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nversione di tendenza nella PA regionale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39552" y="908720"/>
            <a:ext cx="5040560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16,3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% delle IP, tuttavia la Lombardia “pesa” in termini di Comuni il 19,1%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Comuni: il 77,6% delle IP lombarde (contro 66,3 in Italia)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12,7%  delle UL IP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12,9% degli addetti UL IP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13,1% altro personale UL IP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Dimensione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media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 linea con il resto del Paese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</a:t>
            </a:r>
            <a:r>
              <a:rPr lang="it-IT" sz="1400" b="1" dirty="0" smtClean="0">
                <a:solidFill>
                  <a:srgbClr val="CA0A20"/>
                </a:solidFill>
                <a:latin typeface="Arial" pitchFamily="34" charset="0"/>
                <a:ea typeface="ＭＳ Ｐゴシック" pitchFamily="34" charset="-128"/>
              </a:rPr>
              <a:t>Quote percentuali di addetti e UL contenute rispetto agli altri comparti (imprese e istituzioni non profit)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endParaRPr lang="it-IT" sz="14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Sostenibilità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58%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delle IP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adotta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comportamenti sostenibili per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l’ambiente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93%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delle IP adotta sistemi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 gestione della sicurezza dei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lavoratori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13,4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% delle IP ha il CUG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Intranet prevalentemente per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comunicazione organizzativa 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amministrativa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899176"/>
              </p:ext>
            </p:extLst>
          </p:nvPr>
        </p:nvGraphicFramePr>
        <p:xfrm>
          <a:off x="5868144" y="980728"/>
          <a:ext cx="3024336" cy="1820106"/>
        </p:xfrm>
        <a:graphic>
          <a:graphicData uri="http://schemas.openxmlformats.org/drawingml/2006/table">
            <a:tbl>
              <a:tblPr/>
              <a:tblGrid>
                <a:gridCol w="1080120"/>
                <a:gridCol w="656072"/>
                <a:gridCol w="672075"/>
                <a:gridCol w="616069"/>
              </a:tblGrid>
              <a:tr h="389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Lombardia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Italia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kern="1200" dirty="0">
                        <a:solidFill>
                          <a:schemeClr val="bg1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Istituzioni pubbliche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1.987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12.183</a:t>
                      </a:r>
                      <a:endParaRPr lang="it-IT" sz="8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16,3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di cui comuni</a:t>
                      </a:r>
                      <a:endParaRPr lang="it-IT" sz="8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1.542</a:t>
                      </a:r>
                      <a:endParaRPr lang="it-IT" sz="8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8.077</a:t>
                      </a:r>
                      <a:endParaRPr lang="it-IT" sz="8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19,1</a:t>
                      </a:r>
                      <a:endParaRPr lang="it-IT" sz="85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Unità Locali Istituzioni pubbliche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12.147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95.611</a:t>
                      </a:r>
                      <a:endParaRPr lang="it-IT" sz="8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12,7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b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Addetti UL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367.968</a:t>
                      </a:r>
                      <a:endParaRPr lang="it-IT" sz="8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2.842.053</a:t>
                      </a:r>
                      <a:endParaRPr lang="it-IT" sz="8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12,9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Altro </a:t>
                      </a:r>
                      <a:r>
                        <a:rPr lang="it-IT" sz="8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personale UL</a:t>
                      </a:r>
                      <a:endParaRPr lang="it-IT" sz="8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16.740</a:t>
                      </a:r>
                      <a:endParaRPr lang="it-IT" sz="8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127.935</a:t>
                      </a:r>
                      <a:endParaRPr lang="it-IT" sz="8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8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13,1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32362">
                <a:tc>
                  <a:txBody>
                    <a:bodyPr/>
                    <a:lstStyle/>
                    <a:p>
                      <a:pPr algn="l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Addetti per UL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30,3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29,7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85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008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5590653" cy="5349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151" y="116633"/>
            <a:ext cx="302433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Addetti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(Valori per 1.000 ab.)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952065" y="3212976"/>
            <a:ext cx="302433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Dotazioni più importanti nel territorio lombardo riguardano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 capoluoghi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37,9 addetti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ogni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1.000 ab.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(contro 47,8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addetti ogni 1.000 ab.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livello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nazionale)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 provincia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Milano un terzo degli addetti delle UL IP della regione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121218"/>
              </p:ext>
            </p:extLst>
          </p:nvPr>
        </p:nvGraphicFramePr>
        <p:xfrm>
          <a:off x="5940152" y="836712"/>
          <a:ext cx="3024336" cy="2357712"/>
        </p:xfrm>
        <a:graphic>
          <a:graphicData uri="http://schemas.openxmlformats.org/drawingml/2006/table">
            <a:tbl>
              <a:tblPr/>
              <a:tblGrid>
                <a:gridCol w="1080120"/>
                <a:gridCol w="656072"/>
                <a:gridCol w="672075"/>
                <a:gridCol w="616069"/>
              </a:tblGrid>
              <a:tr h="210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PROVINCIA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v.a.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Per</a:t>
                      </a:r>
                      <a:r>
                        <a:rPr lang="it-IT" sz="900" b="1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1.000 ab.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Varese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31.579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8,6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36,2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Como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18.485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5,0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31,5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Sondrio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9.521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2,6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52,6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Milano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127.034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34,5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41,8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Bergamo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35.992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9,8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33,1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Brescia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45.438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12,3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36,7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Pavia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22.264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6,1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41,6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Cremona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14.627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4,0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40,9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Mantova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15.791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4,3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38,7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Lecco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11.709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3,2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34,9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Lodi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8.885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39,7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Monza e della Brianza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26.643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7,2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31,7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Lombardia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367.968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100,0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37,9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Nord Ovest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659.272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-</a:t>
                      </a:r>
                      <a:endParaRPr lang="it-IT" sz="85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41,8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3139">
                <a:tc>
                  <a:txBody>
                    <a:bodyPr/>
                    <a:lstStyle/>
                    <a:p>
                      <a:pPr marL="0" algn="l" defTabSz="457200" rtl="0" eaLnBrk="1" fontAlgn="ctr" latinLnBrk="0" hangingPunct="1"/>
                      <a:r>
                        <a:rPr lang="it-IT" sz="85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ITALIA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2.842.053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-</a:t>
                      </a:r>
                      <a:endParaRPr lang="it-IT" sz="85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          47,8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5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5590653" cy="5349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150" y="4365104"/>
            <a:ext cx="3024337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Effetto sostituzione nella sanità:   si contrae il pubblico, cresce il non  profit e il comparto imprese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Presenza di sanità e assistenza sociale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privata, profit e non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profit, nelle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aree bianche </a:t>
            </a: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764704"/>
            <a:ext cx="2994736" cy="201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458855"/>
              </p:ext>
            </p:extLst>
          </p:nvPr>
        </p:nvGraphicFramePr>
        <p:xfrm>
          <a:off x="6084168" y="2852936"/>
          <a:ext cx="2855411" cy="1466966"/>
        </p:xfrm>
        <a:graphic>
          <a:graphicData uri="http://schemas.openxmlformats.org/drawingml/2006/table">
            <a:tbl>
              <a:tblPr/>
              <a:tblGrid>
                <a:gridCol w="1649579"/>
                <a:gridCol w="463039"/>
                <a:gridCol w="742793"/>
              </a:tblGrid>
              <a:tr h="233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UL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Addetti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Amministrazione pubblica e difesa, assicurazione sociale obbligatoria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-1,0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-11,3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Istruzione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4,2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-3,2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Sanità e assistenza sociale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-32,2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-22,4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Attività artistiche, sportive, di intrattenimento e divertimento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-22,1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-9,3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Altre attività di servizi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-27,0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-35,9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Altre attività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1,8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-41,9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2734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TOTALE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-6,3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-12,1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6016939" y="2348880"/>
            <a:ext cx="302433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(variazione %)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ttangolo 4"/>
          <p:cNvSpPr/>
          <p:nvPr/>
        </p:nvSpPr>
        <p:spPr bwMode="auto">
          <a:xfrm>
            <a:off x="5940153" y="3645024"/>
            <a:ext cx="3101123" cy="144016"/>
          </a:xfrm>
          <a:prstGeom prst="rect">
            <a:avLst/>
          </a:prstGeom>
          <a:noFill/>
          <a:ln>
            <a:solidFill>
              <a:srgbClr val="C0000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ttangolo 8"/>
          <p:cNvSpPr/>
          <p:nvPr/>
        </p:nvSpPr>
        <p:spPr bwMode="auto">
          <a:xfrm>
            <a:off x="5940152" y="1440000"/>
            <a:ext cx="3024337" cy="288032"/>
          </a:xfrm>
          <a:prstGeom prst="rect">
            <a:avLst/>
          </a:prstGeom>
          <a:noFill/>
          <a:ln>
            <a:solidFill>
              <a:srgbClr val="C0000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180000" y="5481228"/>
            <a:ext cx="5760150" cy="3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>
                <a:solidFill>
                  <a:srgbClr val="CC0000"/>
                </a:solidFill>
                <a:cs typeface="Arial" charset="0"/>
              </a:rPr>
              <a:t>A</a:t>
            </a: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ddetti Sanità e assistenza sociale </a:t>
            </a:r>
            <a:r>
              <a:rPr lang="it-IT" sz="1200" b="1" dirty="0">
                <a:solidFill>
                  <a:srgbClr val="CC0000"/>
                </a:solidFill>
                <a:cs typeface="Arial" charset="0"/>
              </a:rPr>
              <a:t>(Incidenza </a:t>
            </a: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%)</a:t>
            </a:r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940151" y="44624"/>
            <a:ext cx="302433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Attività economica</a:t>
            </a:r>
          </a:p>
          <a:p>
            <a:pPr>
              <a:tabLst>
                <a:tab pos="266700" algn="l"/>
              </a:tabLst>
            </a:pPr>
            <a:r>
              <a:rPr lang="it-IT" sz="1200" b="1" dirty="0">
                <a:solidFill>
                  <a:srgbClr val="CC0000"/>
                </a:solidFill>
                <a:cs typeface="Arial" charset="0"/>
              </a:rPr>
              <a:t>(Incidenza sul totale </a:t>
            </a: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Italia -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differenza in punti percentuali)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94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4"/>
          <p:cNvSpPr>
            <a:spLocks noChangeArrowheads="1"/>
          </p:cNvSpPr>
          <p:nvPr/>
        </p:nvSpPr>
        <p:spPr bwMode="auto">
          <a:xfrm>
            <a:off x="457200" y="333375"/>
            <a:ext cx="800258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</a:pPr>
            <a:r>
              <a:rPr lang="it-IT" sz="2200" b="1" dirty="0">
                <a:solidFill>
                  <a:srgbClr val="CC0000"/>
                </a:solidFill>
              </a:rPr>
              <a:t>Prime </a:t>
            </a:r>
            <a:r>
              <a:rPr lang="it-IT" sz="2200" b="1" dirty="0" smtClean="0">
                <a:solidFill>
                  <a:srgbClr val="CC0000"/>
                </a:solidFill>
              </a:rPr>
              <a:t>evidenze </a:t>
            </a:r>
          </a:p>
          <a:p>
            <a:pPr marL="266700" indent="-266700">
              <a:tabLst>
                <a:tab pos="266700" algn="l"/>
              </a:tabLst>
            </a:pPr>
            <a:r>
              <a:rPr lang="it-IT" sz="2200" b="1" dirty="0" smtClean="0">
                <a:solidFill>
                  <a:srgbClr val="CC0000"/>
                </a:solidFill>
              </a:rPr>
              <a:t>Lombardia: una regione in profonda trasformazione</a:t>
            </a:r>
            <a:endParaRPr lang="it-IT" sz="2200" b="1" dirty="0">
              <a:solidFill>
                <a:srgbClr val="CC0000"/>
              </a:solidFill>
            </a:endParaRPr>
          </a:p>
        </p:txBody>
      </p:sp>
      <p:sp>
        <p:nvSpPr>
          <p:cNvPr id="4403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44037" name="Immagine 15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Rettangolo 1"/>
          <p:cNvSpPr>
            <a:spLocks noChangeArrowheads="1"/>
          </p:cNvSpPr>
          <p:nvPr/>
        </p:nvSpPr>
        <p:spPr bwMode="auto">
          <a:xfrm>
            <a:off x="457200" y="1027113"/>
            <a:ext cx="8305799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§"/>
            </a:pPr>
            <a:r>
              <a:rPr lang="it-IT" sz="1400" b="1" dirty="0" smtClean="0">
                <a:solidFill>
                  <a:schemeClr val="bg2"/>
                </a:solidFill>
              </a:rPr>
              <a:t>Cresce </a:t>
            </a:r>
            <a:r>
              <a:rPr lang="it-IT" sz="1400" b="1" dirty="0">
                <a:solidFill>
                  <a:schemeClr val="bg2"/>
                </a:solidFill>
              </a:rPr>
              <a:t>il non profit, </a:t>
            </a:r>
            <a:r>
              <a:rPr lang="it-IT" sz="1400" b="1" dirty="0" smtClean="0">
                <a:solidFill>
                  <a:schemeClr val="bg2"/>
                </a:solidFill>
              </a:rPr>
              <a:t>più </a:t>
            </a:r>
            <a:r>
              <a:rPr lang="it-IT" sz="1400" b="1" dirty="0">
                <a:solidFill>
                  <a:schemeClr val="bg2"/>
                </a:solidFill>
              </a:rPr>
              <a:t>snella la Pubblica Amministrazione, si ristruttura il sistema delle imprese per la crisi economica e il cambio di contesto competitivo. </a:t>
            </a:r>
            <a:r>
              <a:rPr lang="it-IT" sz="1400" dirty="0" smtClean="0">
                <a:solidFill>
                  <a:schemeClr val="bg2"/>
                </a:solidFill>
              </a:rPr>
              <a:t>E</a:t>
            </a:r>
            <a:r>
              <a:rPr lang="it-IT" sz="1400" dirty="0">
                <a:solidFill>
                  <a:schemeClr val="bg2"/>
                </a:solidFill>
              </a:rPr>
              <a:t>' quanto emerge dalla rilevazione censuaria in Lombardia che ha coinvolto un campione significativo di imprese, oltre 46mila istituzioni non profit e 2mila istituzioni </a:t>
            </a:r>
            <a:r>
              <a:rPr lang="it-IT" sz="1400" dirty="0" smtClean="0">
                <a:solidFill>
                  <a:schemeClr val="bg2"/>
                </a:solidFill>
              </a:rPr>
              <a:t>pubbliche</a:t>
            </a:r>
            <a:endParaRPr lang="it-IT" sz="1400" dirty="0">
              <a:solidFill>
                <a:schemeClr val="bg2"/>
              </a:solidFill>
            </a:endParaRPr>
          </a:p>
          <a:p>
            <a:pPr marL="285750" indent="-285750" algn="just"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§"/>
            </a:pPr>
            <a:r>
              <a:rPr lang="it-IT" sz="1400" dirty="0" smtClean="0">
                <a:solidFill>
                  <a:schemeClr val="bg2"/>
                </a:solidFill>
              </a:rPr>
              <a:t>Dal </a:t>
            </a:r>
            <a:r>
              <a:rPr lang="it-IT" sz="1400" dirty="0">
                <a:solidFill>
                  <a:schemeClr val="bg2"/>
                </a:solidFill>
              </a:rPr>
              <a:t>censimento emerge una realtà regionale contraddistinta da </a:t>
            </a:r>
            <a:r>
              <a:rPr lang="it-IT" sz="1400" b="1" dirty="0" smtClean="0">
                <a:solidFill>
                  <a:schemeClr val="bg2"/>
                </a:solidFill>
              </a:rPr>
              <a:t>specializzazioni </a:t>
            </a:r>
            <a:r>
              <a:rPr lang="it-IT" sz="1400" b="1" dirty="0">
                <a:solidFill>
                  <a:schemeClr val="bg2"/>
                </a:solidFill>
              </a:rPr>
              <a:t>produttive plurime e buon dinamismo del tessuto imprenditoriale. Rimangono però stazionari i livelli di occupazione</a:t>
            </a:r>
            <a:r>
              <a:rPr lang="it-IT" sz="1400" dirty="0">
                <a:solidFill>
                  <a:schemeClr val="bg2"/>
                </a:solidFill>
              </a:rPr>
              <a:t>, frenati da trasferimenti di sede, delocalizzazioni all’estero e ristrutturazioni organizzative. In Lombardia e, in particolare, nell’area milanese, si concentrano i centri decisionali delle </a:t>
            </a:r>
            <a:r>
              <a:rPr lang="it-IT" sz="1400" dirty="0" smtClean="0">
                <a:solidFill>
                  <a:schemeClr val="bg2"/>
                </a:solidFill>
              </a:rPr>
              <a:t>imprese, </a:t>
            </a:r>
            <a:r>
              <a:rPr lang="it-IT" sz="1400" dirty="0">
                <a:solidFill>
                  <a:schemeClr val="bg2"/>
                </a:solidFill>
              </a:rPr>
              <a:t>a conferma della </a:t>
            </a:r>
            <a:r>
              <a:rPr lang="it-IT" sz="1400" b="1" dirty="0">
                <a:solidFill>
                  <a:schemeClr val="bg2"/>
                </a:solidFill>
              </a:rPr>
              <a:t>forte vocazione direzionale della </a:t>
            </a:r>
            <a:r>
              <a:rPr lang="it-IT" sz="1400" b="1" dirty="0" smtClean="0">
                <a:solidFill>
                  <a:schemeClr val="bg2"/>
                </a:solidFill>
              </a:rPr>
              <a:t>regione</a:t>
            </a:r>
            <a:endParaRPr lang="it-IT" sz="1400" b="1" dirty="0">
              <a:solidFill>
                <a:schemeClr val="bg2"/>
              </a:solidFill>
            </a:endParaRPr>
          </a:p>
          <a:p>
            <a:pPr marL="285750" indent="-285750" algn="just"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§"/>
            </a:pPr>
            <a:r>
              <a:rPr lang="it-IT" sz="1400" dirty="0">
                <a:solidFill>
                  <a:schemeClr val="bg2"/>
                </a:solidFill>
              </a:rPr>
              <a:t>Anche in Lombardia </a:t>
            </a:r>
            <a:r>
              <a:rPr lang="it-IT" sz="1400" b="1" dirty="0">
                <a:solidFill>
                  <a:schemeClr val="bg2"/>
                </a:solidFill>
              </a:rPr>
              <a:t>si riduce la dimensione della P.A. </a:t>
            </a:r>
            <a:r>
              <a:rPr lang="it-IT" sz="1400" dirty="0">
                <a:solidFill>
                  <a:schemeClr val="bg2"/>
                </a:solidFill>
              </a:rPr>
              <a:t>a seguito degli interventi di razionalizzazione. Crescente attenzione alla sostenibilità ambientale, pratiche di rendicontazione sociale e flessibilità occupazionale caratterizzano il settore nella regione, con dinamiche spesso più accentuate rispetto </a:t>
            </a:r>
            <a:r>
              <a:rPr lang="it-IT" sz="1400" dirty="0" smtClean="0">
                <a:solidFill>
                  <a:schemeClr val="bg2"/>
                </a:solidFill>
              </a:rPr>
              <a:t>al </a:t>
            </a:r>
            <a:r>
              <a:rPr lang="it-IT" sz="1400" dirty="0">
                <a:solidFill>
                  <a:schemeClr val="bg2"/>
                </a:solidFill>
              </a:rPr>
              <a:t>resto del </a:t>
            </a:r>
            <a:r>
              <a:rPr lang="it-IT" sz="1400" dirty="0" smtClean="0">
                <a:solidFill>
                  <a:schemeClr val="bg2"/>
                </a:solidFill>
              </a:rPr>
              <a:t>Paese</a:t>
            </a:r>
            <a:endParaRPr lang="it-IT" sz="1400" dirty="0">
              <a:solidFill>
                <a:schemeClr val="bg2"/>
              </a:solidFill>
            </a:endParaRPr>
          </a:p>
          <a:p>
            <a:pPr marL="285750" indent="-285750" algn="just"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§"/>
            </a:pPr>
            <a:r>
              <a:rPr lang="it-IT" sz="1400" b="1" dirty="0">
                <a:solidFill>
                  <a:schemeClr val="bg2"/>
                </a:solidFill>
              </a:rPr>
              <a:t>Il non profit lombardo cresce a due cifre nell’ultimo decennio. </a:t>
            </a:r>
            <a:r>
              <a:rPr lang="it-IT" sz="1400" dirty="0">
                <a:solidFill>
                  <a:schemeClr val="bg2"/>
                </a:solidFill>
              </a:rPr>
              <a:t>La regione è al top per dimensione e crescita di istituzioni (+37,8%) e addetti alle unità locali (+61,2%). </a:t>
            </a:r>
            <a:r>
              <a:rPr lang="it-IT" sz="1400" b="1" dirty="0">
                <a:solidFill>
                  <a:schemeClr val="bg2"/>
                </a:solidFill>
              </a:rPr>
              <a:t>Le organizzazioni non profit lombarde sono le più strutturate del Paese, con una concentrazione di addetti nella sanità, assistenza sociale, protezione civile, istruzione e ricerca. Un terzo delle fondazioni italiane ha sede nella </a:t>
            </a:r>
            <a:r>
              <a:rPr lang="it-IT" sz="1400" b="1" dirty="0" smtClean="0">
                <a:solidFill>
                  <a:schemeClr val="bg2"/>
                </a:solidFill>
              </a:rPr>
              <a:t>regione</a:t>
            </a:r>
            <a:endParaRPr lang="it-IT" sz="1400" b="1" dirty="0">
              <a:solidFill>
                <a:schemeClr val="bg2"/>
              </a:solidFill>
            </a:endParaRPr>
          </a:p>
          <a:p>
            <a:pPr marL="285750" indent="-285750" algn="just">
              <a:spcAft>
                <a:spcPts val="600"/>
              </a:spcAft>
              <a:buClr>
                <a:srgbClr val="CC0000"/>
              </a:buClr>
              <a:buFont typeface="Wingdings" pitchFamily="2" charset="2"/>
              <a:buChar char="§"/>
            </a:pPr>
            <a:r>
              <a:rPr lang="it-IT" sz="1400" dirty="0">
                <a:solidFill>
                  <a:schemeClr val="bg2"/>
                </a:solidFill>
              </a:rPr>
              <a:t>Il dinamismo interno al sistema economico regionale si è manifestato anche con </a:t>
            </a:r>
            <a:r>
              <a:rPr lang="it-IT" sz="1400" b="1" dirty="0">
                <a:solidFill>
                  <a:schemeClr val="bg2"/>
                </a:solidFill>
              </a:rPr>
              <a:t>“effetti di sostituzione” tra un settore e l’altro in termini di occupazione e unità economiche.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C2F-6777-4F87-9F3C-527A3381ACDC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4"/>
          <p:cNvSpPr>
            <a:spLocks noChangeArrowheads="1"/>
          </p:cNvSpPr>
          <p:nvPr/>
        </p:nvSpPr>
        <p:spPr bwMode="auto">
          <a:xfrm>
            <a:off x="457200" y="333375"/>
            <a:ext cx="800258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</a:pPr>
            <a:r>
              <a:rPr lang="it-IT" sz="2200" b="1" dirty="0" smtClean="0">
                <a:solidFill>
                  <a:srgbClr val="CC0000"/>
                </a:solidFill>
              </a:rPr>
              <a:t>Documentazione</a:t>
            </a:r>
            <a:endParaRPr lang="it-IT" sz="2200" b="1" dirty="0">
              <a:solidFill>
                <a:srgbClr val="CC0000"/>
              </a:solidFill>
            </a:endParaRPr>
          </a:p>
        </p:txBody>
      </p:sp>
      <p:sp>
        <p:nvSpPr>
          <p:cNvPr id="4403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44037" name="Immagine 15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Rettangolo 1"/>
          <p:cNvSpPr>
            <a:spLocks noChangeArrowheads="1"/>
          </p:cNvSpPr>
          <p:nvPr/>
        </p:nvSpPr>
        <p:spPr bwMode="auto">
          <a:xfrm>
            <a:off x="441053" y="836712"/>
            <a:ext cx="492303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sz="1600" dirty="0" smtClean="0"/>
              <a:t>I </a:t>
            </a:r>
            <a:r>
              <a:rPr lang="it-IT" sz="1600" dirty="0"/>
              <a:t>dati sono disponibili </a:t>
            </a:r>
            <a:r>
              <a:rPr lang="it-IT" sz="1600" dirty="0" smtClean="0"/>
              <a:t>in: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1600" b="1" dirty="0" err="1" smtClean="0"/>
              <a:t>I.stat</a:t>
            </a:r>
            <a:r>
              <a:rPr lang="it-IT" sz="1600" dirty="0"/>
              <a:t>, il </a:t>
            </a:r>
            <a:r>
              <a:rPr lang="it-IT" sz="1600" b="1" dirty="0" err="1"/>
              <a:t>datawarehouse</a:t>
            </a:r>
            <a:r>
              <a:rPr lang="it-IT" sz="1600" b="1" dirty="0"/>
              <a:t> dell’Istat</a:t>
            </a:r>
            <a:r>
              <a:rPr lang="it-IT" sz="1600" dirty="0"/>
              <a:t>, al tema “Censimento industria, istituzioni pubbliche e non profit 2011”. Al </a:t>
            </a:r>
            <a:r>
              <a:rPr lang="it-IT" sz="1600" dirty="0" err="1"/>
              <a:t>datawarehouse</a:t>
            </a:r>
            <a:r>
              <a:rPr lang="it-IT" sz="1600" dirty="0"/>
              <a:t> si accede sia dalla home page di </a:t>
            </a:r>
            <a:r>
              <a:rPr lang="it-IT" sz="1600" u="sng" dirty="0">
                <a:hlinkClick r:id="rId4"/>
              </a:rPr>
              <a:t>www.istat.it</a:t>
            </a:r>
            <a:r>
              <a:rPr lang="it-IT" sz="1600" dirty="0"/>
              <a:t> sia dal sito dedicato </a:t>
            </a:r>
            <a:r>
              <a:rPr lang="it-IT" sz="1600" dirty="0">
                <a:hlinkClick r:id="rId5"/>
              </a:rPr>
              <a:t>http://censimentoindustriaeservizi.istat.it</a:t>
            </a:r>
            <a:r>
              <a:rPr lang="it-IT" sz="1600" dirty="0" smtClean="0">
                <a:hlinkClick r:id="rId5"/>
              </a:rPr>
              <a:t>/</a:t>
            </a:r>
            <a:r>
              <a:rPr lang="it-IT" sz="1600" dirty="0" smtClean="0"/>
              <a:t>.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1400" dirty="0" smtClean="0"/>
          </a:p>
          <a:p>
            <a:pPr marL="342900" indent="-342900" algn="just">
              <a:buFont typeface="Arial" pitchFamily="34" charset="0"/>
              <a:buChar char="•"/>
            </a:pPr>
            <a:endParaRPr lang="it-IT" sz="1400" dirty="0"/>
          </a:p>
          <a:p>
            <a:pPr marL="342900" indent="-342900">
              <a:buFont typeface="Arial" pitchFamily="34" charset="0"/>
              <a:buChar char="•"/>
            </a:pPr>
            <a:r>
              <a:rPr lang="it-IT" sz="1600" dirty="0" smtClean="0"/>
              <a:t>Nel report dell’evento di </a:t>
            </a:r>
            <a:r>
              <a:rPr lang="it-IT" sz="1600" b="1" dirty="0" smtClean="0"/>
              <a:t>Presentazione dei primi risultati del 9° Censimento generale dell’industria e dei servizi e Censimento delle istituzioni non profit </a:t>
            </a:r>
          </a:p>
          <a:p>
            <a:pPr marL="342900" indent="-342900"/>
            <a:r>
              <a:rPr lang="it-IT" sz="1600" dirty="0" smtClean="0"/>
              <a:t>      Roma, 11 luglio 2013</a:t>
            </a:r>
          </a:p>
          <a:p>
            <a:pPr marL="342900" indent="-342900">
              <a:buFont typeface="Arial" pitchFamily="34" charset="0"/>
              <a:buChar char="•"/>
            </a:pPr>
            <a:endParaRPr lang="it-IT" sz="1400" dirty="0"/>
          </a:p>
          <a:p>
            <a:pPr marL="342900" indent="-342900">
              <a:buFont typeface="Arial" pitchFamily="34" charset="0"/>
              <a:buChar char="•"/>
            </a:pPr>
            <a:endParaRPr lang="it-IT" sz="1400" dirty="0" smtClean="0"/>
          </a:p>
          <a:p>
            <a:pPr marL="342900" indent="-342900"/>
            <a:endParaRPr lang="it-IT" sz="1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it-IT" sz="1600" dirty="0" smtClean="0"/>
              <a:t>Nel report dell’evento </a:t>
            </a:r>
            <a:r>
              <a:rPr lang="it-IT" sz="1600" b="1" dirty="0" smtClean="0"/>
              <a:t>Check-up della Lombardia alla luce dei dati censuari </a:t>
            </a:r>
          </a:p>
          <a:p>
            <a:pPr marL="342900" indent="-342900"/>
            <a:r>
              <a:rPr lang="it-IT" sz="1600" dirty="0" smtClean="0"/>
              <a:t>      Milano, 5 Maggio 2014</a:t>
            </a:r>
            <a:endParaRPr lang="it-IT" sz="1600" dirty="0"/>
          </a:p>
          <a:p>
            <a:pPr algn="just">
              <a:buClr>
                <a:srgbClr val="CC0000"/>
              </a:buClr>
            </a:pPr>
            <a:endParaRPr lang="it-IT" sz="1800" dirty="0">
              <a:solidFill>
                <a:schemeClr val="bg2"/>
              </a:solidFill>
            </a:endParaRPr>
          </a:p>
          <a:p>
            <a:pPr algn="just">
              <a:buClr>
                <a:srgbClr val="CC0000"/>
              </a:buClr>
              <a:buFont typeface="Wingdings" pitchFamily="-84" charset="2"/>
              <a:buChar char="q"/>
            </a:pPr>
            <a:endParaRPr lang="it-IT" sz="1800" b="1" dirty="0">
              <a:solidFill>
                <a:schemeClr val="bg2"/>
              </a:solidFill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077072"/>
            <a:ext cx="1183799" cy="158417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Famiglia\Desktop\Cartella Lia\viewer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6136" y="2636912"/>
            <a:ext cx="1120130" cy="1584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C2F-6777-4F87-9F3C-527A3381ACDC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810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46084" name="Immagine 15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CasellaDiTesto 1"/>
          <p:cNvSpPr txBox="1">
            <a:spLocks noChangeArrowheads="1"/>
          </p:cNvSpPr>
          <p:nvPr/>
        </p:nvSpPr>
        <p:spPr bwMode="auto">
          <a:xfrm>
            <a:off x="2555875" y="2401888"/>
            <a:ext cx="4248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2800" b="1">
                <a:solidFill>
                  <a:srgbClr val="CA0A20"/>
                </a:solidFill>
              </a:rPr>
              <a:t>Grazie per l’attenzione </a:t>
            </a:r>
          </a:p>
        </p:txBody>
      </p:sp>
      <p:sp>
        <p:nvSpPr>
          <p:cNvPr id="46086" name="Text Box 16"/>
          <p:cNvSpPr txBox="1">
            <a:spLocks noChangeArrowheads="1"/>
          </p:cNvSpPr>
          <p:nvPr/>
        </p:nvSpPr>
        <p:spPr bwMode="auto">
          <a:xfrm>
            <a:off x="457200" y="4835525"/>
            <a:ext cx="2459038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 b="1" dirty="0" smtClean="0">
                <a:latin typeface="Courier New" pitchFamily="-84" charset="0"/>
              </a:rPr>
              <a:t>ROSALIA CONIGLIO</a:t>
            </a:r>
            <a:endParaRPr lang="it-IT" sz="1400" b="1" dirty="0">
              <a:latin typeface="Courier New" pitchFamily="-84" charset="0"/>
            </a:endParaRPr>
          </a:p>
          <a:p>
            <a:pPr>
              <a:spcBef>
                <a:spcPts val="600"/>
              </a:spcBef>
            </a:pPr>
            <a:r>
              <a:rPr lang="it-IT" sz="1100" b="1" dirty="0">
                <a:latin typeface="Courier New" pitchFamily="-84" charset="0"/>
              </a:rPr>
              <a:t>Ufficio territoriale per la Lombardia, ISTAT </a:t>
            </a:r>
          </a:p>
          <a:p>
            <a:pPr>
              <a:spcBef>
                <a:spcPts val="600"/>
              </a:spcBef>
            </a:pPr>
            <a:r>
              <a:rPr lang="it-IT" sz="1100" b="1" dirty="0" smtClean="0">
                <a:latin typeface="Courier New" pitchFamily="-84" charset="0"/>
              </a:rPr>
              <a:t>roconigl@istat.it</a:t>
            </a:r>
            <a:endParaRPr lang="it-IT" sz="1100" b="1" dirty="0">
              <a:latin typeface="Courier New" pitchFamily="-84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C2F-6777-4F87-9F3C-527A3381ACDC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1166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Quadro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52" y="360340"/>
            <a:ext cx="2768436" cy="2672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39552" y="620688"/>
            <a:ext cx="5976664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860mila unità giuridico-economiche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(18,1% sul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totale nazionale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94,4%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imprese (18,3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%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sul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totale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nazionale)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5,4%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INP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(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15,3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% sul totale nazionale)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0,2%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IP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(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16,3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% sul totale nazionale)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4milioni di addetti delle unità locali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86,9% comparto imprese (21,3%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sul totale nazionale)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3,9%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INP (23,1%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sul totale nazionale)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9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,2%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IP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(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12,9%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sul totale nazionale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Dinamica occupazionale (+3,2%)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+3,4%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imprese </a:t>
            </a: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+61,2%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INP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-12,1%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IP</a:t>
            </a: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777677"/>
              </p:ext>
            </p:extLst>
          </p:nvPr>
        </p:nvGraphicFramePr>
        <p:xfrm>
          <a:off x="4211960" y="3212976"/>
          <a:ext cx="4664553" cy="2550033"/>
        </p:xfrm>
        <a:graphic>
          <a:graphicData uri="http://schemas.openxmlformats.org/drawingml/2006/table">
            <a:tbl>
              <a:tblPr/>
              <a:tblGrid>
                <a:gridCol w="1242970"/>
                <a:gridCol w="706723"/>
                <a:gridCol w="723961"/>
                <a:gridCol w="663633"/>
                <a:gridCol w="663633"/>
                <a:gridCol w="663633"/>
              </a:tblGrid>
              <a:tr h="294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PROVINCIA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v.a.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Var</a:t>
                      </a: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 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Per</a:t>
                      </a:r>
                      <a:r>
                        <a:rPr lang="it-IT" sz="900" b="1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100 ab.</a:t>
                      </a:r>
                      <a:endParaRPr lang="it-IT" sz="900" b="1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Per</a:t>
                      </a:r>
                      <a:r>
                        <a:rPr lang="it-IT" sz="900" b="1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100 ab.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Var</a:t>
                      </a: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 %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Varese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318.499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7,9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-2,7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36,5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-9,4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Como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207.719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5,2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-1,8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35,4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-10,0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Sondrio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67.843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9,9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37,5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Milano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1.571.898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39,1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5,0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51,7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1,7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Bergamo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431.657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5,0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39,7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-5,9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Brescia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491.135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12,2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4,0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39,7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-6,8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Pavia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162.225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4,0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-1,1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30,3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-8,9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Cremona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120.227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3,0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1,9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33,6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-4,3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Mantova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153.930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3,8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1,4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37,7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-6,2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Lecco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125.437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3,1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-1,0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37,3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-8,4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Lodi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68.373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7,0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30,6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-5,5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Monza e della Brianza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302.551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7,5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3,1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36,0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-5,9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3935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Lombardia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4.021.494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3,2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41,4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-4,0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3935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Nord-Ovest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6.251.064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39,7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-3,7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3935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Italia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19.946.950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2,8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33,6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-1,5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6228184" y="44624"/>
            <a:ext cx="2592288" cy="36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Unità giuridico economiche 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 assoluti, valori %, variazioni %)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4211960" y="2922050"/>
            <a:ext cx="4176464" cy="36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ADDETTI UL 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 assoluti, valori medi, valori %, variazioni %)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773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5590653" cy="5349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3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031112"/>
              </p:ext>
            </p:extLst>
          </p:nvPr>
        </p:nvGraphicFramePr>
        <p:xfrm>
          <a:off x="5940152" y="1210439"/>
          <a:ext cx="3024336" cy="2208276"/>
        </p:xfrm>
        <a:graphic>
          <a:graphicData uri="http://schemas.openxmlformats.org/drawingml/2006/table">
            <a:tbl>
              <a:tblPr/>
              <a:tblGrid>
                <a:gridCol w="1368151"/>
                <a:gridCol w="864096"/>
                <a:gridCol w="792089"/>
              </a:tblGrid>
              <a:tr h="1867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COMUNI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per 100 abitanti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1° - Milano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22,0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71,1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2° - Brescia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2,7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57,5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3° - Bergamo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1,9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64,7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4° - Monza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1,3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43,9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5° - Como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1,1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53,8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6° - Varese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1,1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53,5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2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7° - Cinisello Balsamo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0,9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53,6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8° - Pavia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51,4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9° - Cremona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46,8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10° - Mantova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69,7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…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Lombardia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41,4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151" y="116632"/>
            <a:ext cx="3024337" cy="101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Addetti delle unità locali delle imprese e delle istituzioni 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(Valori per 100 abitanti)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940151" y="3429173"/>
            <a:ext cx="3024337" cy="22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Distribuzione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territoriale non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uniforme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Concentrazione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relativa di addetti nei comuni “dell’arco” definito da quelli del milanese, del bergamasco e del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bresciano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comune mediano ha una dotazione di 27,1 addetti ogni 100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abitanti (41,4 dato regionale)</a:t>
            </a: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032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5590653" cy="5349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3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934770"/>
              </p:ext>
            </p:extLst>
          </p:nvPr>
        </p:nvGraphicFramePr>
        <p:xfrm>
          <a:off x="5940152" y="1210439"/>
          <a:ext cx="3024336" cy="1419606"/>
        </p:xfrm>
        <a:graphic>
          <a:graphicData uri="http://schemas.openxmlformats.org/drawingml/2006/table">
            <a:tbl>
              <a:tblPr/>
              <a:tblGrid>
                <a:gridCol w="1368151"/>
                <a:gridCol w="864096"/>
                <a:gridCol w="792089"/>
              </a:tblGrid>
              <a:tr h="1867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CLASSI DI VARIAZIONE 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Comuni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2011 </a:t>
                      </a:r>
                      <a:endParaRPr lang="it-IT" sz="900" b="1" dirty="0" smtClean="0">
                        <a:solidFill>
                          <a:schemeClr val="bg1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Maggiori del 20%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4,2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Dal 10% al 20%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7,3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25,6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 0% al 10%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14,3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18,4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Dal -10% a 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23,4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27,6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Dal -20% al -10%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22,9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16,2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Inferiori al -20%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22,0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8,1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2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Lombardia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151" y="116632"/>
            <a:ext cx="3024337" cy="101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Addetti per 100 abitanti delle unità locali delle imprese e delle istituzioni 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(Variazioni percentuali 2011-2001)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940151" y="2708920"/>
            <a:ext cx="3024337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Variazioni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negative coinvolgono il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68,3%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dei comuni in cui sono impiegati il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51,8%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degli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addetti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variazione media regionale di addetti per abitante è di -4,0 per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cento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929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-27384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Imprese: dieci anni di trasformazioni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467544" y="548680"/>
            <a:ext cx="525658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18%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delle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imprese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 delle UL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imprese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 Paese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21%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degli addetti delle UL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imprese del Paese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23% degli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addetti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dipendenti delle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UL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imprese del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Paese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Unità produttive più strutturate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rispetto alle altre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regioni: 4 addetti per UL (3 altre regioni) </a:t>
            </a:r>
            <a:endParaRPr lang="it-IT" sz="14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>
                <a:solidFill>
                  <a:srgbClr val="CA0A20"/>
                </a:solidFill>
                <a:latin typeface="Arial" pitchFamily="34" charset="0"/>
                <a:ea typeface="ＭＳ Ｐゴシック" pitchFamily="34" charset="-128"/>
              </a:rPr>
              <a:t>	</a:t>
            </a:r>
            <a:r>
              <a:rPr lang="it-IT" sz="1400" b="1" dirty="0" smtClean="0">
                <a:solidFill>
                  <a:srgbClr val="CA0A20"/>
                </a:solidFill>
                <a:latin typeface="Arial" pitchFamily="34" charset="0"/>
                <a:ea typeface="ＭＳ Ｐゴシック" pitchFamily="34" charset="-128"/>
              </a:rPr>
              <a:t>Buon </a:t>
            </a:r>
            <a:r>
              <a:rPr lang="it-IT" sz="1400" b="1" dirty="0">
                <a:solidFill>
                  <a:srgbClr val="CA0A20"/>
                </a:solidFill>
                <a:latin typeface="Arial" pitchFamily="34" charset="0"/>
                <a:ea typeface="ＭＳ Ｐゴシック" pitchFamily="34" charset="-128"/>
              </a:rPr>
              <a:t>dinamismo del tessuto </a:t>
            </a:r>
            <a:r>
              <a:rPr lang="it-IT" sz="1400" b="1" dirty="0" smtClean="0">
                <a:solidFill>
                  <a:srgbClr val="CA0A20"/>
                </a:solidFill>
                <a:latin typeface="Arial" pitchFamily="34" charset="0"/>
                <a:ea typeface="ＭＳ Ｐゴシック" pitchFamily="34" charset="-128"/>
              </a:rPr>
              <a:t>imprenditoriale.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>
                <a:solidFill>
                  <a:srgbClr val="CA0A20"/>
                </a:solidFill>
                <a:latin typeface="Arial" pitchFamily="34" charset="0"/>
                <a:ea typeface="ＭＳ Ｐゴシック" pitchFamily="34" charset="-128"/>
              </a:rPr>
              <a:t>	</a:t>
            </a:r>
            <a:r>
              <a:rPr lang="it-IT" sz="1400" b="1" dirty="0" smtClean="0">
                <a:solidFill>
                  <a:srgbClr val="CA0A20"/>
                </a:solidFill>
                <a:latin typeface="Arial" pitchFamily="34" charset="0"/>
                <a:ea typeface="ＭＳ Ｐゴシック" pitchFamily="34" charset="-128"/>
              </a:rPr>
              <a:t>Livelli occupazionali frenati </a:t>
            </a:r>
            <a:r>
              <a:rPr lang="it-IT" sz="1400" b="1" dirty="0">
                <a:solidFill>
                  <a:srgbClr val="CA0A20"/>
                </a:solidFill>
                <a:latin typeface="Arial" pitchFamily="34" charset="0"/>
                <a:ea typeface="ＭＳ Ｐゴシック" pitchFamily="34" charset="-128"/>
              </a:rPr>
              <a:t>da trasferimenti di sede, delocalizzazioni all’estero e ristrutturazioni organizzative (+3% in 10 anni)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Attività economica: 2/3 degli addetti delle imprese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sono impiegati nell’industria e nei servizi alle imprese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Territorio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Milano: 40% degli addetti della regione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Sondrio: crescita a 2 cifre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Varese: flessione del -3,3%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Pavia: 3,1 addetti per UL (minimo regione)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694" y="406551"/>
            <a:ext cx="3007781" cy="2593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5985788" y="44625"/>
            <a:ext cx="2592288" cy="36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Attività economica</a:t>
            </a:r>
          </a:p>
          <a:p>
            <a:pPr>
              <a:tabLst>
                <a:tab pos="266700" algn="l"/>
              </a:tabLst>
            </a:pP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 %)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  <p:graphicFrame>
        <p:nvGraphicFramePr>
          <p:cNvPr id="9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130016"/>
              </p:ext>
            </p:extLst>
          </p:nvPr>
        </p:nvGraphicFramePr>
        <p:xfrm>
          <a:off x="5148065" y="3212976"/>
          <a:ext cx="3728448" cy="2550033"/>
        </p:xfrm>
        <a:graphic>
          <a:graphicData uri="http://schemas.openxmlformats.org/drawingml/2006/table">
            <a:tbl>
              <a:tblPr/>
              <a:tblGrid>
                <a:gridCol w="993525"/>
                <a:gridCol w="564894"/>
                <a:gridCol w="578673"/>
                <a:gridCol w="530452"/>
                <a:gridCol w="530452"/>
                <a:gridCol w="530452"/>
              </a:tblGrid>
              <a:tr h="294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PROVINCIA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v.a.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Var</a:t>
                      </a: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 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Per</a:t>
                      </a:r>
                      <a:r>
                        <a:rPr lang="it-IT" sz="900" b="1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 UL</a:t>
                      </a:r>
                      <a:endParaRPr lang="it-IT" sz="900" b="1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Per</a:t>
                      </a:r>
                      <a:r>
                        <a:rPr lang="it-IT" sz="900" b="1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Times New Roman"/>
                        </a:rPr>
                        <a:t> UL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Var</a:t>
                      </a: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 %</a:t>
                      </a: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Varese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274.020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7,8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-3,3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3,8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-9,2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Como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179.480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5,1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-2,3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3,6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-9,7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Sondrio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  55.257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14,0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Milano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1.394.360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39,9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4,3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-3,1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Bergamo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380.239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4,0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-6,2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Brescia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422.316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12,1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3,8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-6,9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Pavia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129.897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3,7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-1,6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3,1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-5,5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Cremona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  98.353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2,8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3,6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-4,3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Mantova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130.828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3,7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-0,3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4,0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Lecco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108.022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3,1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-2,6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3,8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-10,8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Lodi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  56.664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3,6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-3,6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3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Monza e della Brianza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266.957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1,8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3,6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-8,8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3935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Lombardia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3.496.393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4,0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-5,2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3935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Nord-Ovest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5.352.058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-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3,8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-4,5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3935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Italia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16.424.086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-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4,5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3,4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-3,6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148064" y="2922050"/>
            <a:ext cx="3744416" cy="36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ADDETTI UL 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 assoluti, valori medi, valori %, variazioni %)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  <p:graphicFrame>
        <p:nvGraphicFramePr>
          <p:cNvPr id="11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300741"/>
              </p:ext>
            </p:extLst>
          </p:nvPr>
        </p:nvGraphicFramePr>
        <p:xfrm>
          <a:off x="467544" y="4797152"/>
          <a:ext cx="3744416" cy="922240"/>
        </p:xfrm>
        <a:graphic>
          <a:graphicData uri="http://schemas.openxmlformats.org/drawingml/2006/table">
            <a:tbl>
              <a:tblPr/>
              <a:tblGrid>
                <a:gridCol w="1296144"/>
                <a:gridCol w="936104"/>
                <a:gridCol w="864096"/>
                <a:gridCol w="648072"/>
              </a:tblGrid>
              <a:tr h="226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Lombardia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Italia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kern="1200" dirty="0">
                        <a:solidFill>
                          <a:schemeClr val="bg1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  <a:tr h="1353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Imprese</a:t>
                      </a:r>
                      <a:endParaRPr lang="it-IT" sz="850" b="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811.666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4.425.950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           18,3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3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UL imprese</a:t>
                      </a:r>
                      <a:endParaRPr lang="it-IT" sz="850" b="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883.425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4.775.856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           18,5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53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UL</a:t>
                      </a:r>
                      <a:endParaRPr lang="it-IT" sz="850" b="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3.496.393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16.424.086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           21,3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3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di cui dipendenti UL</a:t>
                      </a:r>
                      <a:endParaRPr lang="it-IT" sz="850" b="0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2.549.353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11.304.118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1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                22,6 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353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per UL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kern="12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it-IT" sz="850" b="0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endParaRPr lang="it-IT" sz="850" b="1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627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magin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447800"/>
            <a:ext cx="3441700" cy="433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Immagin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73200"/>
            <a:ext cx="34417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14"/>
          <p:cNvSpPr>
            <a:spLocks noChangeArrowheads="1"/>
          </p:cNvSpPr>
          <p:nvPr/>
        </p:nvSpPr>
        <p:spPr bwMode="auto">
          <a:xfrm>
            <a:off x="457200" y="333375"/>
            <a:ext cx="800258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</a:pPr>
            <a:r>
              <a:rPr lang="it-IT" sz="2200" b="1" dirty="0">
                <a:solidFill>
                  <a:srgbClr val="CC0000"/>
                </a:solidFill>
              </a:rPr>
              <a:t>Imprese con sede nella Regione e addetti: Dimensione</a:t>
            </a:r>
          </a:p>
          <a:p>
            <a:pPr marL="266700" indent="-266700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21511" name="Immagine 15" descr="logo_censimento_istat_payoff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CasellaDiTesto 8"/>
          <p:cNvSpPr txBox="1">
            <a:spLocks noChangeArrowheads="1"/>
          </p:cNvSpPr>
          <p:nvPr/>
        </p:nvSpPr>
        <p:spPr bwMode="auto">
          <a:xfrm>
            <a:off x="5791200" y="1828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r"/>
            <a:r>
              <a:rPr lang="it-IT" sz="1800"/>
              <a:t>0,1%</a:t>
            </a:r>
          </a:p>
        </p:txBody>
      </p:sp>
      <p:sp>
        <p:nvSpPr>
          <p:cNvPr id="21513" name="CasellaDiTesto 9"/>
          <p:cNvSpPr txBox="1">
            <a:spLocks noChangeArrowheads="1"/>
          </p:cNvSpPr>
          <p:nvPr/>
        </p:nvSpPr>
        <p:spPr bwMode="auto">
          <a:xfrm>
            <a:off x="5334000" y="31242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r"/>
            <a:r>
              <a:rPr lang="it-IT" sz="1800"/>
              <a:t>0,7%</a:t>
            </a:r>
          </a:p>
        </p:txBody>
      </p:sp>
      <p:sp>
        <p:nvSpPr>
          <p:cNvPr id="21514" name="CasellaDiTesto 10"/>
          <p:cNvSpPr txBox="1">
            <a:spLocks noChangeArrowheads="1"/>
          </p:cNvSpPr>
          <p:nvPr/>
        </p:nvSpPr>
        <p:spPr bwMode="auto">
          <a:xfrm>
            <a:off x="5029200" y="4114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r"/>
            <a:r>
              <a:rPr lang="it-IT" sz="1800"/>
              <a:t>5,1%</a:t>
            </a:r>
          </a:p>
        </p:txBody>
      </p:sp>
      <p:sp>
        <p:nvSpPr>
          <p:cNvPr id="21515" name="CasellaDiTesto 11"/>
          <p:cNvSpPr txBox="1">
            <a:spLocks noChangeArrowheads="1"/>
          </p:cNvSpPr>
          <p:nvPr/>
        </p:nvSpPr>
        <p:spPr bwMode="auto">
          <a:xfrm>
            <a:off x="4724400" y="4876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r"/>
            <a:r>
              <a:rPr lang="it-IT" sz="1800"/>
              <a:t>94,1%</a:t>
            </a:r>
          </a:p>
        </p:txBody>
      </p:sp>
      <p:sp>
        <p:nvSpPr>
          <p:cNvPr id="21516" name="CasellaDiTesto 12"/>
          <p:cNvSpPr txBox="1">
            <a:spLocks noChangeArrowheads="1"/>
          </p:cNvSpPr>
          <p:nvPr/>
        </p:nvSpPr>
        <p:spPr bwMode="auto">
          <a:xfrm>
            <a:off x="4724400" y="1219200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ctr"/>
            <a:r>
              <a:rPr lang="it-IT" sz="1200" b="1"/>
              <a:t>NUMERO DI IMPRESE</a:t>
            </a:r>
          </a:p>
        </p:txBody>
      </p:sp>
      <p:sp>
        <p:nvSpPr>
          <p:cNvPr id="21517" name="CasellaDiTesto 13"/>
          <p:cNvSpPr txBox="1">
            <a:spLocks noChangeArrowheads="1"/>
          </p:cNvSpPr>
          <p:nvPr/>
        </p:nvSpPr>
        <p:spPr bwMode="auto">
          <a:xfrm>
            <a:off x="4800600" y="1600200"/>
            <a:ext cx="1066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600"/>
              <a:t>811.666</a:t>
            </a:r>
          </a:p>
        </p:txBody>
      </p:sp>
      <p:sp>
        <p:nvSpPr>
          <p:cNvPr id="21518" name="CasellaDiTesto 14"/>
          <p:cNvSpPr txBox="1">
            <a:spLocks noChangeArrowheads="1"/>
          </p:cNvSpPr>
          <p:nvPr/>
        </p:nvSpPr>
        <p:spPr bwMode="auto">
          <a:xfrm>
            <a:off x="7848600" y="1219200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ctr"/>
            <a:r>
              <a:rPr lang="it-IT" sz="1200" b="1"/>
              <a:t>NUMERO DI </a:t>
            </a:r>
          </a:p>
          <a:p>
            <a:pPr algn="ctr"/>
            <a:r>
              <a:rPr lang="it-IT" sz="1200" b="1"/>
              <a:t>ADDETTI</a:t>
            </a:r>
          </a:p>
        </p:txBody>
      </p:sp>
      <p:sp>
        <p:nvSpPr>
          <p:cNvPr id="21519" name="CasellaDiTesto 15"/>
          <p:cNvSpPr txBox="1">
            <a:spLocks noChangeArrowheads="1"/>
          </p:cNvSpPr>
          <p:nvPr/>
        </p:nvSpPr>
        <p:spPr bwMode="auto">
          <a:xfrm>
            <a:off x="7848600" y="1600200"/>
            <a:ext cx="1295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600" dirty="0" smtClean="0"/>
              <a:t>3.744.267</a:t>
            </a:r>
            <a:endParaRPr lang="it-IT" sz="1600" dirty="0"/>
          </a:p>
        </p:txBody>
      </p:sp>
      <p:sp>
        <p:nvSpPr>
          <p:cNvPr id="21520" name="CasellaDiTesto 16"/>
          <p:cNvSpPr txBox="1">
            <a:spLocks noChangeArrowheads="1"/>
          </p:cNvSpPr>
          <p:nvPr/>
        </p:nvSpPr>
        <p:spPr bwMode="auto">
          <a:xfrm>
            <a:off x="7086600" y="1828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/>
              <a:t>27,2%</a:t>
            </a:r>
          </a:p>
        </p:txBody>
      </p:sp>
      <p:sp>
        <p:nvSpPr>
          <p:cNvPr id="21521" name="CasellaDiTesto 17"/>
          <p:cNvSpPr txBox="1">
            <a:spLocks noChangeArrowheads="1"/>
          </p:cNvSpPr>
          <p:nvPr/>
        </p:nvSpPr>
        <p:spPr bwMode="auto">
          <a:xfrm>
            <a:off x="7543800" y="31242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/>
              <a:t>15,2%</a:t>
            </a:r>
          </a:p>
        </p:txBody>
      </p:sp>
      <p:sp>
        <p:nvSpPr>
          <p:cNvPr id="21522" name="CasellaDiTesto 18"/>
          <p:cNvSpPr txBox="1">
            <a:spLocks noChangeArrowheads="1"/>
          </p:cNvSpPr>
          <p:nvPr/>
        </p:nvSpPr>
        <p:spPr bwMode="auto">
          <a:xfrm>
            <a:off x="8077200" y="4114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/>
              <a:t>20,1%</a:t>
            </a:r>
          </a:p>
        </p:txBody>
      </p:sp>
      <p:sp>
        <p:nvSpPr>
          <p:cNvPr id="21523" name="CasellaDiTesto 19"/>
          <p:cNvSpPr txBox="1">
            <a:spLocks noChangeArrowheads="1"/>
          </p:cNvSpPr>
          <p:nvPr/>
        </p:nvSpPr>
        <p:spPr bwMode="auto">
          <a:xfrm>
            <a:off x="8305800" y="4876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/>
              <a:t>37,5%</a:t>
            </a:r>
          </a:p>
        </p:txBody>
      </p:sp>
      <p:sp>
        <p:nvSpPr>
          <p:cNvPr id="21524" name="CasellaDiTesto 45"/>
          <p:cNvSpPr txBox="1">
            <a:spLocks noChangeArrowheads="1"/>
          </p:cNvSpPr>
          <p:nvPr/>
        </p:nvSpPr>
        <p:spPr bwMode="auto">
          <a:xfrm>
            <a:off x="1143000" y="1828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r"/>
            <a:r>
              <a:rPr lang="it-IT" sz="1800"/>
              <a:t>0,1%</a:t>
            </a:r>
          </a:p>
        </p:txBody>
      </p:sp>
      <p:sp>
        <p:nvSpPr>
          <p:cNvPr id="21525" name="CasellaDiTesto 46"/>
          <p:cNvSpPr txBox="1">
            <a:spLocks noChangeArrowheads="1"/>
          </p:cNvSpPr>
          <p:nvPr/>
        </p:nvSpPr>
        <p:spPr bwMode="auto">
          <a:xfrm>
            <a:off x="609600" y="31242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r"/>
            <a:r>
              <a:rPr lang="it-IT" sz="1800"/>
              <a:t>0,4%</a:t>
            </a:r>
          </a:p>
        </p:txBody>
      </p:sp>
      <p:sp>
        <p:nvSpPr>
          <p:cNvPr id="21526" name="CasellaDiTesto 47"/>
          <p:cNvSpPr txBox="1">
            <a:spLocks noChangeArrowheads="1"/>
          </p:cNvSpPr>
          <p:nvPr/>
        </p:nvSpPr>
        <p:spPr bwMode="auto">
          <a:xfrm>
            <a:off x="304800" y="4114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r"/>
            <a:r>
              <a:rPr lang="it-IT" sz="1800"/>
              <a:t>4,0%</a:t>
            </a:r>
          </a:p>
        </p:txBody>
      </p:sp>
      <p:sp>
        <p:nvSpPr>
          <p:cNvPr id="21527" name="CasellaDiTesto 48"/>
          <p:cNvSpPr txBox="1">
            <a:spLocks noChangeArrowheads="1"/>
          </p:cNvSpPr>
          <p:nvPr/>
        </p:nvSpPr>
        <p:spPr bwMode="auto">
          <a:xfrm>
            <a:off x="0" y="4876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r"/>
            <a:r>
              <a:rPr lang="it-IT" sz="1800"/>
              <a:t>95,5%</a:t>
            </a:r>
          </a:p>
        </p:txBody>
      </p:sp>
      <p:sp>
        <p:nvSpPr>
          <p:cNvPr id="21528" name="CasellaDiTesto 49"/>
          <p:cNvSpPr txBox="1">
            <a:spLocks noChangeArrowheads="1"/>
          </p:cNvSpPr>
          <p:nvPr/>
        </p:nvSpPr>
        <p:spPr bwMode="auto">
          <a:xfrm>
            <a:off x="152400" y="1219200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ctr"/>
            <a:r>
              <a:rPr lang="it-IT" sz="1200" b="1"/>
              <a:t>NUMERO DI IMPRESE</a:t>
            </a:r>
          </a:p>
        </p:txBody>
      </p:sp>
      <p:sp>
        <p:nvSpPr>
          <p:cNvPr id="21529" name="CasellaDiTesto 50"/>
          <p:cNvSpPr txBox="1">
            <a:spLocks noChangeArrowheads="1"/>
          </p:cNvSpPr>
          <p:nvPr/>
        </p:nvSpPr>
        <p:spPr bwMode="auto">
          <a:xfrm>
            <a:off x="152400" y="1600200"/>
            <a:ext cx="1143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600"/>
              <a:t>3.614.284</a:t>
            </a:r>
          </a:p>
        </p:txBody>
      </p:sp>
      <p:sp>
        <p:nvSpPr>
          <p:cNvPr id="21530" name="CasellaDiTesto 51"/>
          <p:cNvSpPr txBox="1">
            <a:spLocks noChangeArrowheads="1"/>
          </p:cNvSpPr>
          <p:nvPr/>
        </p:nvSpPr>
        <p:spPr bwMode="auto">
          <a:xfrm>
            <a:off x="3352800" y="1219200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ctr"/>
            <a:r>
              <a:rPr lang="it-IT" sz="1200" b="1"/>
              <a:t>NUMERO DI </a:t>
            </a:r>
          </a:p>
          <a:p>
            <a:pPr algn="ctr"/>
            <a:r>
              <a:rPr lang="it-IT" sz="1200" b="1"/>
              <a:t>ADDETTI</a:t>
            </a:r>
          </a:p>
        </p:txBody>
      </p:sp>
      <p:sp>
        <p:nvSpPr>
          <p:cNvPr id="21531" name="CasellaDiTesto 52"/>
          <p:cNvSpPr txBox="1">
            <a:spLocks noChangeArrowheads="1"/>
          </p:cNvSpPr>
          <p:nvPr/>
        </p:nvSpPr>
        <p:spPr bwMode="auto">
          <a:xfrm>
            <a:off x="3276600" y="1600200"/>
            <a:ext cx="1295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600"/>
              <a:t>12.679.819</a:t>
            </a:r>
          </a:p>
        </p:txBody>
      </p:sp>
      <p:sp>
        <p:nvSpPr>
          <p:cNvPr id="21532" name="CasellaDiTesto 53"/>
          <p:cNvSpPr txBox="1">
            <a:spLocks noChangeArrowheads="1"/>
          </p:cNvSpPr>
          <p:nvPr/>
        </p:nvSpPr>
        <p:spPr bwMode="auto">
          <a:xfrm>
            <a:off x="2286000" y="1828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/>
              <a:t>18,7%</a:t>
            </a:r>
          </a:p>
        </p:txBody>
      </p:sp>
      <p:sp>
        <p:nvSpPr>
          <p:cNvPr id="21533" name="CasellaDiTesto 54"/>
          <p:cNvSpPr txBox="1">
            <a:spLocks noChangeArrowheads="1"/>
          </p:cNvSpPr>
          <p:nvPr/>
        </p:nvSpPr>
        <p:spPr bwMode="auto">
          <a:xfrm>
            <a:off x="2895600" y="31242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/>
              <a:t>11,4%</a:t>
            </a:r>
          </a:p>
        </p:txBody>
      </p:sp>
      <p:sp>
        <p:nvSpPr>
          <p:cNvPr id="21534" name="CasellaDiTesto 55"/>
          <p:cNvSpPr txBox="1">
            <a:spLocks noChangeArrowheads="1"/>
          </p:cNvSpPr>
          <p:nvPr/>
        </p:nvSpPr>
        <p:spPr bwMode="auto">
          <a:xfrm>
            <a:off x="3352800" y="4114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/>
              <a:t>20,3%</a:t>
            </a:r>
          </a:p>
        </p:txBody>
      </p:sp>
      <p:sp>
        <p:nvSpPr>
          <p:cNvPr id="21535" name="CasellaDiTesto 56"/>
          <p:cNvSpPr txBox="1">
            <a:spLocks noChangeArrowheads="1"/>
          </p:cNvSpPr>
          <p:nvPr/>
        </p:nvSpPr>
        <p:spPr bwMode="auto">
          <a:xfrm>
            <a:off x="3657600" y="4876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/>
              <a:t>49,6%</a:t>
            </a:r>
          </a:p>
        </p:txBody>
      </p:sp>
      <p:sp>
        <p:nvSpPr>
          <p:cNvPr id="21536" name="CasellaDiTesto 60"/>
          <p:cNvSpPr txBox="1">
            <a:spLocks noChangeArrowheads="1"/>
          </p:cNvSpPr>
          <p:nvPr/>
        </p:nvSpPr>
        <p:spPr bwMode="auto">
          <a:xfrm>
            <a:off x="1066800" y="533400"/>
            <a:ext cx="2286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ctr"/>
            <a:r>
              <a:rPr lang="it-IT"/>
              <a:t>Altre regioni </a:t>
            </a:r>
          </a:p>
          <a:p>
            <a:pPr algn="ctr"/>
            <a:r>
              <a:rPr lang="it-IT" sz="1600"/>
              <a:t>(4 addetti per impresa)</a:t>
            </a:r>
          </a:p>
        </p:txBody>
      </p:sp>
      <p:sp>
        <p:nvSpPr>
          <p:cNvPr id="21537" name="CasellaDiTesto 61"/>
          <p:cNvSpPr txBox="1">
            <a:spLocks noChangeArrowheads="1"/>
          </p:cNvSpPr>
          <p:nvPr/>
        </p:nvSpPr>
        <p:spPr bwMode="auto">
          <a:xfrm>
            <a:off x="5715000" y="533400"/>
            <a:ext cx="2305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algn="ctr"/>
            <a:r>
              <a:rPr lang="it-IT"/>
              <a:t>Lombardia </a:t>
            </a:r>
          </a:p>
          <a:p>
            <a:pPr algn="ctr"/>
            <a:r>
              <a:rPr lang="it-IT" sz="1600"/>
              <a:t>(5 addetti per impresa)</a:t>
            </a:r>
          </a:p>
        </p:txBody>
      </p:sp>
      <p:sp>
        <p:nvSpPr>
          <p:cNvPr id="21538" name="Rettangolo 35"/>
          <p:cNvSpPr>
            <a:spLocks noChangeArrowheads="1"/>
          </p:cNvSpPr>
          <p:nvPr/>
        </p:nvSpPr>
        <p:spPr bwMode="auto">
          <a:xfrm>
            <a:off x="1804988" y="5029200"/>
            <a:ext cx="773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1400" b="1">
                <a:solidFill>
                  <a:schemeClr val="bg1"/>
                </a:solidFill>
              </a:rPr>
              <a:t>0-9 </a:t>
            </a:r>
          </a:p>
          <a:p>
            <a:pPr algn="ctr"/>
            <a:r>
              <a:rPr lang="it-IT" sz="1400" b="1">
                <a:solidFill>
                  <a:schemeClr val="bg1"/>
                </a:solidFill>
              </a:rPr>
              <a:t>addetti</a:t>
            </a:r>
          </a:p>
        </p:txBody>
      </p:sp>
      <p:sp>
        <p:nvSpPr>
          <p:cNvPr id="21539" name="Rettangolo 36"/>
          <p:cNvSpPr>
            <a:spLocks noChangeArrowheads="1"/>
          </p:cNvSpPr>
          <p:nvPr/>
        </p:nvSpPr>
        <p:spPr bwMode="auto">
          <a:xfrm>
            <a:off x="1804988" y="4276725"/>
            <a:ext cx="773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1400" b="1">
                <a:solidFill>
                  <a:schemeClr val="bg1"/>
                </a:solidFill>
              </a:rPr>
              <a:t>10-49</a:t>
            </a:r>
          </a:p>
          <a:p>
            <a:pPr algn="ctr"/>
            <a:r>
              <a:rPr lang="it-IT" sz="1400" b="1">
                <a:solidFill>
                  <a:schemeClr val="bg1"/>
                </a:solidFill>
              </a:rPr>
              <a:t>addetti</a:t>
            </a:r>
          </a:p>
        </p:txBody>
      </p:sp>
      <p:sp>
        <p:nvSpPr>
          <p:cNvPr id="21540" name="Rettangolo 37"/>
          <p:cNvSpPr>
            <a:spLocks noChangeArrowheads="1"/>
          </p:cNvSpPr>
          <p:nvPr/>
        </p:nvSpPr>
        <p:spPr bwMode="auto">
          <a:xfrm>
            <a:off x="1752600" y="3362325"/>
            <a:ext cx="7731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1400" b="1">
                <a:solidFill>
                  <a:schemeClr val="bg1"/>
                </a:solidFill>
              </a:rPr>
              <a:t>50-249 </a:t>
            </a:r>
          </a:p>
          <a:p>
            <a:r>
              <a:rPr lang="it-IT" sz="1400" b="1">
                <a:solidFill>
                  <a:schemeClr val="bg1"/>
                </a:solidFill>
              </a:rPr>
              <a:t>addetti</a:t>
            </a:r>
          </a:p>
        </p:txBody>
      </p:sp>
      <p:sp>
        <p:nvSpPr>
          <p:cNvPr id="21541" name="Rettangolo 38"/>
          <p:cNvSpPr>
            <a:spLocks noChangeArrowheads="1"/>
          </p:cNvSpPr>
          <p:nvPr/>
        </p:nvSpPr>
        <p:spPr bwMode="auto">
          <a:xfrm>
            <a:off x="1804988" y="2309813"/>
            <a:ext cx="77311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1400" b="1">
                <a:solidFill>
                  <a:schemeClr val="bg1"/>
                </a:solidFill>
              </a:rPr>
              <a:t>250</a:t>
            </a:r>
          </a:p>
          <a:p>
            <a:pPr algn="ctr"/>
            <a:r>
              <a:rPr lang="it-IT" sz="1400" b="1">
                <a:solidFill>
                  <a:schemeClr val="bg1"/>
                </a:solidFill>
              </a:rPr>
              <a:t>addetti</a:t>
            </a:r>
          </a:p>
          <a:p>
            <a:pPr algn="ctr"/>
            <a:r>
              <a:rPr lang="it-IT" sz="1400" b="1">
                <a:solidFill>
                  <a:schemeClr val="bg1"/>
                </a:solidFill>
              </a:rPr>
              <a:t>e più</a:t>
            </a:r>
          </a:p>
        </p:txBody>
      </p:sp>
      <p:sp>
        <p:nvSpPr>
          <p:cNvPr id="21542" name="Rettangolo 42"/>
          <p:cNvSpPr>
            <a:spLocks noChangeArrowheads="1"/>
          </p:cNvSpPr>
          <p:nvPr/>
        </p:nvSpPr>
        <p:spPr bwMode="auto">
          <a:xfrm>
            <a:off x="6529388" y="2286000"/>
            <a:ext cx="77311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1400" b="1">
                <a:solidFill>
                  <a:schemeClr val="bg1"/>
                </a:solidFill>
              </a:rPr>
              <a:t>250</a:t>
            </a:r>
          </a:p>
          <a:p>
            <a:pPr algn="ctr"/>
            <a:r>
              <a:rPr lang="it-IT" sz="1400" b="1">
                <a:solidFill>
                  <a:schemeClr val="bg1"/>
                </a:solidFill>
              </a:rPr>
              <a:t>addetti</a:t>
            </a:r>
          </a:p>
          <a:p>
            <a:pPr algn="ctr"/>
            <a:r>
              <a:rPr lang="it-IT" sz="1400" b="1">
                <a:solidFill>
                  <a:schemeClr val="bg1"/>
                </a:solidFill>
              </a:rPr>
              <a:t>e più</a:t>
            </a:r>
          </a:p>
        </p:txBody>
      </p:sp>
      <p:sp>
        <p:nvSpPr>
          <p:cNvPr id="21543" name="Rettangolo 43"/>
          <p:cNvSpPr>
            <a:spLocks noChangeArrowheads="1"/>
          </p:cNvSpPr>
          <p:nvPr/>
        </p:nvSpPr>
        <p:spPr bwMode="auto">
          <a:xfrm>
            <a:off x="6477000" y="3362325"/>
            <a:ext cx="7731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1400" b="1">
                <a:solidFill>
                  <a:schemeClr val="bg1"/>
                </a:solidFill>
              </a:rPr>
              <a:t>50-249 </a:t>
            </a:r>
          </a:p>
          <a:p>
            <a:r>
              <a:rPr lang="it-IT" sz="1400" b="1">
                <a:solidFill>
                  <a:schemeClr val="bg1"/>
                </a:solidFill>
              </a:rPr>
              <a:t>addetti</a:t>
            </a:r>
          </a:p>
        </p:txBody>
      </p:sp>
      <p:sp>
        <p:nvSpPr>
          <p:cNvPr id="21544" name="Rettangolo 45"/>
          <p:cNvSpPr>
            <a:spLocks noChangeArrowheads="1"/>
          </p:cNvSpPr>
          <p:nvPr/>
        </p:nvSpPr>
        <p:spPr bwMode="auto">
          <a:xfrm>
            <a:off x="6529388" y="4124325"/>
            <a:ext cx="773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1400" b="1">
                <a:solidFill>
                  <a:schemeClr val="bg1"/>
                </a:solidFill>
              </a:rPr>
              <a:t>10-49</a:t>
            </a:r>
          </a:p>
          <a:p>
            <a:pPr algn="ctr"/>
            <a:r>
              <a:rPr lang="it-IT" sz="1400" b="1">
                <a:solidFill>
                  <a:schemeClr val="bg1"/>
                </a:solidFill>
              </a:rPr>
              <a:t>addetti</a:t>
            </a:r>
          </a:p>
        </p:txBody>
      </p:sp>
      <p:sp>
        <p:nvSpPr>
          <p:cNvPr id="21545" name="Rettangolo 46"/>
          <p:cNvSpPr>
            <a:spLocks noChangeArrowheads="1"/>
          </p:cNvSpPr>
          <p:nvPr/>
        </p:nvSpPr>
        <p:spPr bwMode="auto">
          <a:xfrm>
            <a:off x="6529388" y="5029200"/>
            <a:ext cx="773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1400" b="1">
                <a:solidFill>
                  <a:schemeClr val="bg1"/>
                </a:solidFill>
              </a:rPr>
              <a:t>0-9 </a:t>
            </a:r>
          </a:p>
          <a:p>
            <a:pPr algn="ctr"/>
            <a:r>
              <a:rPr lang="it-IT" sz="1400" b="1">
                <a:solidFill>
                  <a:schemeClr val="bg1"/>
                </a:solidFill>
              </a:rPr>
              <a:t>addetti</a:t>
            </a:r>
          </a:p>
        </p:txBody>
      </p:sp>
      <p:pic>
        <p:nvPicPr>
          <p:cNvPr id="21546" name="Immagine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963" y="914400"/>
            <a:ext cx="198437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Segnaposto numero diapositiva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C2F-6777-4F87-9F3C-527A3381ACDC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5590653" cy="5349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3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879188"/>
              </p:ext>
            </p:extLst>
          </p:nvPr>
        </p:nvGraphicFramePr>
        <p:xfrm>
          <a:off x="5940151" y="980728"/>
          <a:ext cx="3024336" cy="2366010"/>
        </p:xfrm>
        <a:graphic>
          <a:graphicData uri="http://schemas.openxmlformats.org/drawingml/2006/table">
            <a:tbl>
              <a:tblPr/>
              <a:tblGrid>
                <a:gridCol w="1368151"/>
                <a:gridCol w="864096"/>
                <a:gridCol w="792089"/>
              </a:tblGrid>
              <a:tr h="1867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COMUNI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Peso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Rilevanza di comparto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incidenza 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1° - Milano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22,1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87,6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2° - Brescia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77,6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3° - Bergamo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1,6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76,5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4° - Monza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1,2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5° - Cinisello Balsamo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1,0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92,4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6° - Como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77,7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2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7° - Varese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71,4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8° - San Donato Milanese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94,7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9° - Busto Arsizio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80,0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10° - Sesto San Giovanni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87,4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…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Lombardia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86,9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151" y="116633"/>
            <a:ext cx="302433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Rilevanza addetti del comparto imprese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(Incidenze percentuali)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940151" y="3501008"/>
            <a:ext cx="3024337" cy="212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Risultano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meno specializzati i capoluoghi provinciali e i comuni in cui sono presenti importanti unità locali delle amministrazioni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pubbliche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comune mediano ha una incidenza di addetti del comparto imprese del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91,1% (86,9% il dato regionale)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604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0000"/>
            <a:ext cx="5590653" cy="53492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4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091040"/>
              </p:ext>
            </p:extLst>
          </p:nvPr>
        </p:nvGraphicFramePr>
        <p:xfrm>
          <a:off x="5940151" y="713251"/>
          <a:ext cx="3024336" cy="1419606"/>
        </p:xfrm>
        <a:graphic>
          <a:graphicData uri="http://schemas.openxmlformats.org/drawingml/2006/table">
            <a:tbl>
              <a:tblPr/>
              <a:tblGrid>
                <a:gridCol w="1368151"/>
                <a:gridCol w="864096"/>
                <a:gridCol w="792089"/>
              </a:tblGrid>
              <a:tr h="1867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CLASSI DI VARIAZIONE 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Comuni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2011 </a:t>
                      </a:r>
                      <a:endParaRPr lang="it-IT" sz="900" b="1" dirty="0" smtClean="0">
                        <a:solidFill>
                          <a:schemeClr val="bg1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9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Maggiori del 20%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15,8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Dal 10% al 20%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20,9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44,0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 0% al 10%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31,7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35,3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Dal -10% a 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17,6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11,0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Dal -20% al -10%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7,4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1,7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Inferiori al -20%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6,6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0,8</a:t>
                      </a:r>
                      <a:endParaRPr lang="it-IT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02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Lombardia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940151" y="116633"/>
            <a:ext cx="3024337" cy="50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Dinamica delle imprese </a:t>
            </a: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(Variazioni percentuali 2011-2001)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5940151" y="2420888"/>
            <a:ext cx="3024337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Variazioni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negative coinvolgono il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31,7%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dei comuni in cui sono attive il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13,5%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delle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imprese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variazione media regionale è di +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8,0%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0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4271</TotalTime>
  <Words>3399</Words>
  <Application>Microsoft Office PowerPoint</Application>
  <PresentationFormat>Presentazione su schermo (4:3)</PresentationFormat>
  <Paragraphs>1184</Paragraphs>
  <Slides>27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28" baseType="lpstr">
      <vt:lpstr>Presentazione vuota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Bruna Tabanella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Daniela DL. Lauriello</cp:lastModifiedBy>
  <cp:revision>410</cp:revision>
  <cp:lastPrinted>2014-06-05T11:09:45Z</cp:lastPrinted>
  <dcterms:created xsi:type="dcterms:W3CDTF">2014-05-04T17:58:25Z</dcterms:created>
  <dcterms:modified xsi:type="dcterms:W3CDTF">2014-06-05T12:54:17Z</dcterms:modified>
</cp:coreProperties>
</file>