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27" r:id="rId2"/>
    <p:sldId id="335" r:id="rId3"/>
    <p:sldId id="329" r:id="rId4"/>
    <p:sldId id="326" r:id="rId5"/>
    <p:sldId id="328" r:id="rId6"/>
    <p:sldId id="330" r:id="rId7"/>
    <p:sldId id="336" r:id="rId8"/>
    <p:sldId id="332" r:id="rId9"/>
    <p:sldId id="334" r:id="rId10"/>
    <p:sldId id="338" r:id="rId11"/>
    <p:sldId id="339" r:id="rId12"/>
    <p:sldId id="333" r:id="rId13"/>
    <p:sldId id="331" r:id="rId14"/>
    <p:sldId id="337" r:id="rId15"/>
    <p:sldId id="282" r:id="rId16"/>
  </p:sldIdLst>
  <p:sldSz cx="9144000" cy="6858000" type="screen4x3"/>
  <p:notesSz cx="6788150" cy="992346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9933"/>
    <a:srgbClr val="CA0A20"/>
    <a:srgbClr val="FFFFFF"/>
    <a:srgbClr val="3333CC"/>
    <a:srgbClr val="CC0000"/>
    <a:srgbClr val="FF7575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1532" cy="497520"/>
          </a:xfrm>
          <a:prstGeom prst="rect">
            <a:avLst/>
          </a:prstGeom>
        </p:spPr>
        <p:txBody>
          <a:bodyPr vert="horz" lIns="92662" tIns="46331" rIns="92662" bIns="46331" rtlCol="0"/>
          <a:lstStyle>
            <a:lvl1pPr algn="l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5037" y="0"/>
            <a:ext cx="2941532" cy="497520"/>
          </a:xfrm>
          <a:prstGeom prst="rect">
            <a:avLst/>
          </a:prstGeom>
        </p:spPr>
        <p:txBody>
          <a:bodyPr vert="horz" wrap="square" lIns="92662" tIns="46331" rIns="92662" bIns="4633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8266CE-B36D-405C-8150-34C2BA885C38}" type="datetime1">
              <a:rPr lang="it-IT"/>
              <a:pPr/>
              <a:t>05/06/2014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24359"/>
            <a:ext cx="2941532" cy="497520"/>
          </a:xfrm>
          <a:prstGeom prst="rect">
            <a:avLst/>
          </a:prstGeom>
        </p:spPr>
        <p:txBody>
          <a:bodyPr vert="horz" lIns="92662" tIns="46331" rIns="92662" bIns="46331" rtlCol="0" anchor="b"/>
          <a:lstStyle>
            <a:lvl1pPr algn="l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5037" y="9424359"/>
            <a:ext cx="2941532" cy="497520"/>
          </a:xfrm>
          <a:prstGeom prst="rect">
            <a:avLst/>
          </a:prstGeom>
        </p:spPr>
        <p:txBody>
          <a:bodyPr vert="horz" wrap="square" lIns="92662" tIns="46331" rIns="92662" bIns="4633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4A9F2A-3C29-490B-91B7-C9D5FF4E0357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60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1532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62" tIns="46331" rIns="92662" bIns="4633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619" y="0"/>
            <a:ext cx="2941531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62" tIns="46331" rIns="92662" bIns="4633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087" y="4713764"/>
            <a:ext cx="4977977" cy="4465004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62" tIns="46331" rIns="92662" bIns="46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5944"/>
            <a:ext cx="2941532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62" tIns="46331" rIns="92662" bIns="4633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619" y="9425944"/>
            <a:ext cx="2941531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62" tIns="46331" rIns="92662" bIns="4633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CF3B68-97BF-4D15-AA80-63BB7BB64700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7931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6896" indent="-37380839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605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21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81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42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1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6896" indent="-37380839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605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21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81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42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2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6896" indent="-37380839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605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21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81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42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7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6896" indent="-37380839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605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211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81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42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BB34DB04-8E31-4E9B-90CE-D163FCC1FAE7}" type="slidenum">
              <a:rPr lang="it-IT" sz="1200"/>
              <a:pPr/>
              <a:t>15</a:t>
            </a:fld>
            <a:endParaRPr lang="it-IT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784165-177F-4882-A5FF-BB59ED77E4BB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735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58801-307A-4AE5-961E-98452A903E2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58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2252A2-D6DD-464E-9C68-646341F6B11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175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21EC2F-6777-4F87-9F3C-527A3381ACDC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7" name="Text Box 6"/>
          <p:cNvSpPr txBox="1">
            <a:spLocks noChangeArrowheads="1"/>
          </p:cNvSpPr>
          <p:nvPr userDrawn="1"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MILANO 5 MAGGIO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26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BBD91C-E68E-4645-A647-E26E3FF1BF6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60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ACF8C6-E55C-4038-A6A3-A63CD3B9CF11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20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473A5D-418D-40C7-849E-5CC7EB14C87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129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ADC2A-51CE-4331-9E35-19351239DD9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6190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184232-11DC-4706-A736-5ECC97FB32CD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MILANO 5 MAGGIO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7" name="Immagine 15" descr="logo_censimento_istat_payoff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gnaposto numero diapositiva 2"/>
          <p:cNvSpPr txBox="1">
            <a:spLocks/>
          </p:cNvSpPr>
          <p:nvPr userDrawn="1"/>
        </p:nvSpPr>
        <p:spPr bwMode="auto">
          <a:xfrm>
            <a:off x="67056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0" latinLnBrk="0" hangingPunct="0">
              <a:defRPr sz="2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0" latinLnBrk="0" hangingPunct="0">
              <a:defRPr sz="2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0" latinLnBrk="0" hangingPunct="0">
              <a:defRPr sz="2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0" latinLnBrk="0" hangingPunct="0">
              <a:defRPr sz="2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fld id="{1A75723F-F0AE-47F2-ABA7-757F514ED8D3}" type="slidenum">
              <a:rPr lang="it-IT" altLang="it-IT" sz="1400" smtClean="0"/>
              <a:pPr/>
              <a:t>‹N›</a:t>
            </a:fld>
            <a:endParaRPr lang="it-IT" altLang="it-IT" sz="1400" dirty="0" smtClean="0"/>
          </a:p>
        </p:txBody>
      </p:sp>
    </p:spTree>
    <p:extLst>
      <p:ext uri="{BB962C8B-B14F-4D97-AF65-F5344CB8AC3E}">
        <p14:creationId xmlns:p14="http://schemas.microsoft.com/office/powerpoint/2010/main" val="376499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2D6DD8-CA82-4582-AB7F-D65690A8934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654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97DBD3-9C86-40E0-B37C-4312B0982E9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9079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9C6A40-E4F2-48F7-91DF-1E6DDE329885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0.png"/><Relationship Id="rId2" Type="http://schemas.openxmlformats.org/officeDocument/2006/relationships/image" Target="../media/image37.pd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df"/><Relationship Id="rId5" Type="http://schemas.openxmlformats.org/officeDocument/2006/relationships/image" Target="../media/image22.png"/><Relationship Id="rId4" Type="http://schemas.openxmlformats.org/officeDocument/2006/relationships/image" Target="../media/image39.pd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0.png"/><Relationship Id="rId2" Type="http://schemas.openxmlformats.org/officeDocument/2006/relationships/image" Target="../media/image41.pd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df"/><Relationship Id="rId5" Type="http://schemas.openxmlformats.org/officeDocument/2006/relationships/image" Target="../media/image24.png"/><Relationship Id="rId4" Type="http://schemas.openxmlformats.org/officeDocument/2006/relationships/image" Target="../media/image43.pd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5.pd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35.pd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7.pd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35.pd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d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d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d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1.pdf"/><Relationship Id="rId1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5.pdf"/><Relationship Id="rId12" Type="http://schemas.openxmlformats.org/officeDocument/2006/relationships/image" Target="../media/image11.png"/><Relationship Id="rId17" Type="http://schemas.openxmlformats.org/officeDocument/2006/relationships/image" Target="../media/image25.pdf"/><Relationship Id="rId2" Type="http://schemas.openxmlformats.org/officeDocument/2006/relationships/image" Target="../media/image10.pdf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9.pdf"/><Relationship Id="rId5" Type="http://schemas.openxmlformats.org/officeDocument/2006/relationships/image" Target="../media/image7.png"/><Relationship Id="rId15" Type="http://schemas.openxmlformats.org/officeDocument/2006/relationships/image" Target="../media/image23.pdf"/><Relationship Id="rId10" Type="http://schemas.openxmlformats.org/officeDocument/2006/relationships/image" Target="../media/image10.png"/><Relationship Id="rId4" Type="http://schemas.openxmlformats.org/officeDocument/2006/relationships/image" Target="../media/image12.pdf"/><Relationship Id="rId9" Type="http://schemas.openxmlformats.org/officeDocument/2006/relationships/image" Target="../media/image17.pdf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7.pd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9.pd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31.pd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d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5940152" y="6185619"/>
            <a:ext cx="295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>
                <a:solidFill>
                  <a:srgbClr val="CA0A20"/>
                </a:solidFill>
                <a:latin typeface="Courier New" pitchFamily="-84" charset="0"/>
              </a:rPr>
              <a:t>MILANO </a:t>
            </a: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5 MAGGIO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4343400" y="2525713"/>
            <a:ext cx="43322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>
                <a:solidFill>
                  <a:schemeClr val="bg1"/>
                </a:solidFill>
                <a:latin typeface="Courier" pitchFamily="-84" charset="0"/>
              </a:rPr>
              <a:t>Principali innovazioni e risultati del Censimento</a:t>
            </a:r>
          </a:p>
        </p:txBody>
      </p:sp>
      <p:sp>
        <p:nvSpPr>
          <p:cNvPr id="15365" name="Text Box 15"/>
          <p:cNvSpPr txBox="1">
            <a:spLocks noChangeArrowheads="1"/>
          </p:cNvSpPr>
          <p:nvPr/>
        </p:nvSpPr>
        <p:spPr bwMode="auto">
          <a:xfrm>
            <a:off x="4343400" y="960438"/>
            <a:ext cx="2820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Censimento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dell’industria 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e dei servizi 2011</a:t>
            </a:r>
          </a:p>
        </p:txBody>
      </p:sp>
      <p:sp>
        <p:nvSpPr>
          <p:cNvPr id="15366" name="Text Box 16"/>
          <p:cNvSpPr txBox="1">
            <a:spLocks noChangeArrowheads="1"/>
          </p:cNvSpPr>
          <p:nvPr/>
        </p:nvSpPr>
        <p:spPr bwMode="auto">
          <a:xfrm>
            <a:off x="4419600" y="3933825"/>
            <a:ext cx="23622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>
                <a:solidFill>
                  <a:schemeClr val="bg1"/>
                </a:solidFill>
                <a:latin typeface="Courier New" pitchFamily="-84" charset="0"/>
              </a:rPr>
              <a:t>ANDREA MANCINI</a:t>
            </a:r>
          </a:p>
          <a:p>
            <a:pPr>
              <a:spcBef>
                <a:spcPts val="600"/>
              </a:spcBef>
            </a:pPr>
            <a:r>
              <a:rPr lang="it-IT" sz="1100">
                <a:solidFill>
                  <a:schemeClr val="bg1"/>
                </a:solidFill>
                <a:latin typeface="Courier New" pitchFamily="-84" charset="0"/>
              </a:rPr>
              <a:t>Direttore del Dipartimento per i Censimenti e i registri amministrativi e statistici, Istat</a:t>
            </a: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620713"/>
            <a:ext cx="8288338" cy="5040312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4067944" y="2940844"/>
            <a:ext cx="46085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Processo di </a:t>
            </a:r>
            <a:r>
              <a:rPr lang="it-IT" b="1" dirty="0" smtClean="0">
                <a:solidFill>
                  <a:schemeClr val="bg1"/>
                </a:solidFill>
              </a:rPr>
              <a:t>rilevazione</a:t>
            </a:r>
            <a:br>
              <a:rPr lang="it-IT" b="1" dirty="0" smtClean="0">
                <a:solidFill>
                  <a:schemeClr val="bg1"/>
                </a:solidFill>
              </a:rPr>
            </a:br>
            <a:r>
              <a:rPr lang="it-IT" b="1" dirty="0" smtClean="0">
                <a:solidFill>
                  <a:schemeClr val="bg1"/>
                </a:solidFill>
              </a:rPr>
              <a:t>e </a:t>
            </a:r>
            <a:r>
              <a:rPr lang="it-IT" b="1" dirty="0" smtClean="0">
                <a:solidFill>
                  <a:schemeClr val="bg1"/>
                </a:solidFill>
              </a:rPr>
              <a:t>indagine di valutazione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4077760" y="980728"/>
            <a:ext cx="3230544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</a:t>
            </a:r>
            <a:r>
              <a:rPr lang="it-IT" sz="1000" dirty="0" smtClean="0">
                <a:solidFill>
                  <a:schemeClr val="bg1"/>
                </a:solidFill>
              </a:rPr>
              <a:t>profit</a:t>
            </a:r>
          </a:p>
          <a:p>
            <a:endParaRPr lang="it-IT" sz="1100" dirty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Check-up della </a:t>
            </a:r>
            <a:r>
              <a:rPr lang="it-IT" sz="1400" dirty="0">
                <a:solidFill>
                  <a:schemeClr val="bg1"/>
                </a:solidFill>
              </a:rPr>
              <a:t>Lombardia </a:t>
            </a:r>
            <a:endParaRPr lang="it-IT" sz="1400" dirty="0" smtClean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alla luce dei </a:t>
            </a:r>
            <a:r>
              <a:rPr lang="it-IT" sz="1400" dirty="0">
                <a:solidFill>
                  <a:schemeClr val="bg1"/>
                </a:solidFill>
              </a:rPr>
              <a:t>dati </a:t>
            </a:r>
            <a:r>
              <a:rPr lang="it-IT" sz="1400" dirty="0" smtClean="0">
                <a:solidFill>
                  <a:schemeClr val="bg1"/>
                </a:solidFill>
              </a:rPr>
              <a:t>censuari</a:t>
            </a:r>
          </a:p>
          <a:p>
            <a:endParaRPr lang="it-IT" sz="800" dirty="0" smtClean="0">
              <a:solidFill>
                <a:schemeClr val="bg1"/>
              </a:solidFill>
            </a:endParaRPr>
          </a:p>
        </p:txBody>
      </p:sp>
      <p:sp>
        <p:nvSpPr>
          <p:cNvPr id="15371" name="Text Box 16"/>
          <p:cNvSpPr txBox="1">
            <a:spLocks noChangeArrowheads="1"/>
          </p:cNvSpPr>
          <p:nvPr/>
        </p:nvSpPr>
        <p:spPr bwMode="auto">
          <a:xfrm>
            <a:off x="4077760" y="4259704"/>
            <a:ext cx="3230544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 dirty="0" smtClean="0">
                <a:solidFill>
                  <a:schemeClr val="bg1"/>
                </a:solidFill>
              </a:rPr>
              <a:t>Flavio Verrecchia</a:t>
            </a:r>
          </a:p>
          <a:p>
            <a:pPr>
              <a:spcBef>
                <a:spcPts val="600"/>
              </a:spcBef>
            </a:pPr>
            <a:r>
              <a:rPr lang="it-IT" sz="1100" dirty="0" smtClean="0">
                <a:solidFill>
                  <a:schemeClr val="bg1"/>
                </a:solidFill>
                <a:latin typeface="Courier New" pitchFamily="-84" charset="0"/>
              </a:rPr>
              <a:t>Ufficio territoriale</a:t>
            </a:r>
            <a:br>
              <a:rPr lang="it-IT" sz="1100" dirty="0" smtClean="0">
                <a:solidFill>
                  <a:schemeClr val="bg1"/>
                </a:solidFill>
                <a:latin typeface="Courier New" pitchFamily="-84" charset="0"/>
              </a:rPr>
            </a:br>
            <a:r>
              <a:rPr lang="it-IT" sz="1100" dirty="0" smtClean="0">
                <a:solidFill>
                  <a:schemeClr val="bg1"/>
                </a:solidFill>
                <a:latin typeface="Courier New" pitchFamily="-84" charset="0"/>
              </a:rPr>
              <a:t>per </a:t>
            </a:r>
            <a:r>
              <a:rPr lang="it-IT" sz="1100" dirty="0">
                <a:solidFill>
                  <a:schemeClr val="bg1"/>
                </a:solidFill>
                <a:latin typeface="Courier New" pitchFamily="-84" charset="0"/>
              </a:rPr>
              <a:t>la </a:t>
            </a:r>
            <a:r>
              <a:rPr lang="it-IT" sz="1100" dirty="0" smtClean="0">
                <a:solidFill>
                  <a:schemeClr val="bg1"/>
                </a:solidFill>
                <a:latin typeface="Courier New" pitchFamily="-84" charset="0"/>
              </a:rPr>
              <a:t>Lombardia</a:t>
            </a:r>
          </a:p>
          <a:p>
            <a:pPr>
              <a:spcBef>
                <a:spcPts val="600"/>
              </a:spcBef>
            </a:pPr>
            <a:r>
              <a:rPr lang="it-IT" sz="1200" dirty="0" smtClean="0">
                <a:solidFill>
                  <a:schemeClr val="bg1"/>
                </a:solidFill>
                <a:latin typeface="Courier New" pitchFamily="-84" charset="0"/>
              </a:rPr>
              <a:t>Istat</a:t>
            </a:r>
            <a:endParaRPr lang="it-IT" sz="1200" dirty="0">
              <a:solidFill>
                <a:schemeClr val="bg1"/>
              </a:solidFill>
              <a:latin typeface="Courier New" pitchFamily="-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19930" y="1425575"/>
            <a:ext cx="4624070" cy="436562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1371600"/>
            <a:ext cx="4624070" cy="4365625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395536" y="33265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Contenuti informativi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4876800" y="1066800"/>
            <a:ext cx="396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Grado di chiarezza: questionario non profit</a:t>
            </a:r>
          </a:p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(Valori medi: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1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minimo;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6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 massimo)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648200" y="1066800"/>
            <a:ext cx="165614" cy="4775200"/>
          </a:xfrm>
          <a:prstGeom prst="rect">
            <a:avLst/>
          </a:prstGeom>
          <a:scene3d>
            <a:camera prst="orthographicFront">
              <a:rot lat="0" lon="8160000" rev="0"/>
            </a:camera>
            <a:lightRig rig="threePt" dir="t"/>
          </a:scene3d>
        </p:spPr>
      </p:pic>
      <p:sp>
        <p:nvSpPr>
          <p:cNvPr id="16" name="Rettangolo 15"/>
          <p:cNvSpPr/>
          <p:nvPr/>
        </p:nvSpPr>
        <p:spPr>
          <a:xfrm>
            <a:off x="381000" y="1066800"/>
            <a:ext cx="396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Grado di chiarezza: questionario imprese</a:t>
            </a:r>
          </a:p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(Valori medi: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1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minimo;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6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 massimo)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251960" y="990600"/>
            <a:ext cx="5044440" cy="476250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-304800" y="990600"/>
            <a:ext cx="5044440" cy="476250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395536" y="33265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Innovazioni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4876800" y="1066800"/>
            <a:ext cx="396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Grado di utilità: innovazioni non profit</a:t>
            </a:r>
          </a:p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(Valori medi: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1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minimo;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6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 massimo)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634986" y="1066800"/>
            <a:ext cx="165614" cy="4775200"/>
          </a:xfrm>
          <a:prstGeom prst="rect">
            <a:avLst/>
          </a:prstGeom>
          <a:scene3d>
            <a:camera prst="orthographicFront">
              <a:rot lat="0" lon="8160000" rev="0"/>
            </a:camera>
            <a:lightRig rig="threePt" dir="t"/>
          </a:scene3d>
        </p:spPr>
      </p:pic>
      <p:sp>
        <p:nvSpPr>
          <p:cNvPr id="16" name="Rettangolo 15"/>
          <p:cNvSpPr/>
          <p:nvPr/>
        </p:nvSpPr>
        <p:spPr>
          <a:xfrm>
            <a:off x="381000" y="1066800"/>
            <a:ext cx="396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Grado di utilità: innovazioni imprese</a:t>
            </a:r>
          </a:p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(Valori medi: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1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minimo;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6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 massimo)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Istat, Uffici regionali di censimento (URC), Unioncamere (UC)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457201" y="762000"/>
            <a:ext cx="3733799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 media, maggiori aspettative   degli UPC della Lombardia rispetto al dato Paese. Infatti, considerate valutazioni a strutture di riferimento su base nazionale: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Tempestività dell’Istat pari a 4,1 (contro 4,6 a livello Paese)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Risoluzione problematiche da parte dell’Istat pari a 4,0 (contro 4,5 a livello Paese)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Tempestività di Unioncamere pari a 3,8 (contro 4,4 a livello Paese)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Risoluzione problematiche da parte di Unioncamere pari a 3,4 (contro 4,1 a livello Paese)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Se per la tempestività si rileva una certa omogeneità di valutazione, per la risoluzione delle problematiche il grado di soddisfazione per l’Istat è decisamente più elevato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08144" y="1371600"/>
            <a:ext cx="4607256" cy="4349750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4495800" y="1295400"/>
            <a:ext cx="3962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Grado di soddisfazione </a:t>
            </a:r>
            <a:r>
              <a:rPr lang="it-IT" sz="1200" b="1" dirty="0" err="1" smtClean="0">
                <a:solidFill>
                  <a:srgbClr val="CC0000"/>
                </a:solidFill>
                <a:cs typeface="Arial" charset="0"/>
              </a:rPr>
              <a:t>–</a:t>
            </a: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 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tempestività e risoluzione problemi</a:t>
            </a:r>
          </a:p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(Valori medi: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1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minimo;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6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 massimo)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73550" y="1447800"/>
            <a:ext cx="29845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0" y="1051529"/>
            <a:ext cx="4953000" cy="467617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395536" y="33265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Organizzazione, SGR, materiali, innovazioni, formazione 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457201" y="838200"/>
            <a:ext cx="4190999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Formazione.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Grado di soddisfazione degli UPC per la formazione ricevuta: 4,0 (contro 4,6 Paese)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Innovazioni.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Grado d’influenza delle principali innovazioni sulla riuscita delle operazioni censuarie: 4,2 (contro 4,3 Paese)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Materiali.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Grado di chiarezza e efficacia dei materiali di supporto alla rilevazione censuaria: 4,2 (contro 4,7 Paese)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SGR.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Grado di adeguatezza di SGR come supporto alla rilevazione: 4,6 (contro 4,9 Paese)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Organizzazione.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Grado di adeguatezza degli UPC sugli aspetti organizzativi: 5,1 (contro 5,3 Paese)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5105400" y="838200"/>
            <a:ext cx="396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Grado di soddisfazione</a:t>
            </a:r>
          </a:p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(Valori medi: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1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minimo;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6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 massimo)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00600" y="1143000"/>
            <a:ext cx="1524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395536" y="332656"/>
            <a:ext cx="828092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CIS: interesse e prospettiva per il sistema camerale</a:t>
            </a:r>
          </a:p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(Valori medi: </a:t>
            </a:r>
            <a:r>
              <a:rPr lang="it-IT" sz="1400" b="1" dirty="0" err="1" smtClean="0">
                <a:solidFill>
                  <a:srgbClr val="CC0000"/>
                </a:solidFill>
                <a:cs typeface="Arial" charset="0"/>
              </a:rPr>
              <a:t>1</a:t>
            </a: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 minimo; </a:t>
            </a:r>
            <a:r>
              <a:rPr lang="it-IT" sz="1400" b="1" dirty="0" err="1" smtClean="0">
                <a:solidFill>
                  <a:srgbClr val="CC0000"/>
                </a:solidFill>
                <a:cs typeface="Arial" charset="0"/>
              </a:rPr>
              <a:t>6</a:t>
            </a: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 massimo) 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57201" y="838200"/>
            <a:ext cx="830579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Prospettiva.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Elevata attenzione alle possibili future occasioni di rilevazione (punteggio &gt; 5,0) associato ad un giudizio positivo con riferimento al grado di interesse (punteggio &gt; 4,0)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Benchmark.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Anche in questo caso per la Lombardia punteggi inferiori al dato Paese 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1905000"/>
            <a:ext cx="8559800" cy="22468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88" y="1905000"/>
            <a:ext cx="8208912" cy="3815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46084" name="Immagine 15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CasellaDiTesto 1"/>
          <p:cNvSpPr txBox="1">
            <a:spLocks noChangeArrowheads="1"/>
          </p:cNvSpPr>
          <p:nvPr/>
        </p:nvSpPr>
        <p:spPr bwMode="auto">
          <a:xfrm>
            <a:off x="2555875" y="2401888"/>
            <a:ext cx="4248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2800" b="1">
                <a:solidFill>
                  <a:srgbClr val="CA0A20"/>
                </a:solidFill>
              </a:rPr>
              <a:t>Grazie per l’attenzione </a:t>
            </a:r>
          </a:p>
        </p:txBody>
      </p:sp>
      <p:sp>
        <p:nvSpPr>
          <p:cNvPr id="46086" name="Text Box 16"/>
          <p:cNvSpPr txBox="1">
            <a:spLocks noChangeArrowheads="1"/>
          </p:cNvSpPr>
          <p:nvPr/>
        </p:nvSpPr>
        <p:spPr bwMode="auto">
          <a:xfrm>
            <a:off x="457200" y="4835525"/>
            <a:ext cx="2459038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 b="1" dirty="0" smtClean="0">
                <a:latin typeface="Courier New" pitchFamily="-84" charset="0"/>
              </a:rPr>
              <a:t>Flavio </a:t>
            </a:r>
            <a:r>
              <a:rPr lang="it-IT" sz="1400" b="1" dirty="0" err="1" smtClean="0">
                <a:latin typeface="Courier New" pitchFamily="-84" charset="0"/>
              </a:rPr>
              <a:t>Verrecchia</a:t>
            </a:r>
            <a:endParaRPr lang="it-IT" sz="1400" b="1" dirty="0">
              <a:latin typeface="Courier New" pitchFamily="-84" charset="0"/>
            </a:endParaRPr>
          </a:p>
          <a:p>
            <a:pPr>
              <a:spcBef>
                <a:spcPts val="600"/>
              </a:spcBef>
            </a:pPr>
            <a:r>
              <a:rPr lang="it-IT" sz="1100" b="1" dirty="0">
                <a:latin typeface="Courier New" pitchFamily="-84" charset="0"/>
              </a:rPr>
              <a:t>Ufficio territoriale per la Lombardia, ISTAT </a:t>
            </a:r>
          </a:p>
          <a:p>
            <a:pPr>
              <a:spcBef>
                <a:spcPts val="600"/>
              </a:spcBef>
            </a:pPr>
            <a:r>
              <a:rPr lang="it-IT" sz="1100" b="1" dirty="0">
                <a:latin typeface="Courier New" pitchFamily="-84" charset="0"/>
              </a:rPr>
              <a:t>verrecchia@istat.it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>
                <a:solidFill>
                  <a:srgbClr val="CA0A20"/>
                </a:solidFill>
                <a:latin typeface="Courier New" pitchFamily="-84" charset="0"/>
              </a:rPr>
              <a:t>MILANO </a:t>
            </a: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5 MAGGIO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2895600"/>
            <a:ext cx="8288338" cy="1295400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Processo di rilevazione censuaria di imprese e istituzioni non profit</a:t>
            </a:r>
            <a:endParaRPr lang="it-IT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519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Principali innovazioni e organizzazione della rete di rilevazione in Lombardia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457201" y="990600"/>
            <a:ext cx="2514599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Lista da archivio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Contenuti innovativi dei questionari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Consegna plichi da Poste Italiane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Rilevazione sul campo affidata al sistema camerale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(per imprese e istituzioni non profit)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UPC (uffici provinciali di censimento) costituiti all’interno delle CCIAA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Restituzione multicanale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(e recupero mancate risposte via rilevatore)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PEC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Sistema di gestione della rilevazione (SGR)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4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031112"/>
              </p:ext>
            </p:extLst>
          </p:nvPr>
        </p:nvGraphicFramePr>
        <p:xfrm>
          <a:off x="3166609" y="1604400"/>
          <a:ext cx="5715001" cy="4035671"/>
        </p:xfrm>
        <a:graphic>
          <a:graphicData uri="http://schemas.openxmlformats.org/drawingml/2006/table">
            <a:tbl>
              <a:tblPr/>
              <a:tblGrid>
                <a:gridCol w="1316669"/>
                <a:gridCol w="893131"/>
                <a:gridCol w="685800"/>
                <a:gridCol w="457200"/>
                <a:gridCol w="609600"/>
                <a:gridCol w="762000"/>
                <a:gridCol w="533400"/>
                <a:gridCol w="457201"/>
              </a:tblGrid>
              <a:tr h="305673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 smtClean="0">
                          <a:solidFill>
                            <a:srgbClr val="FFFFF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Ufficio</a:t>
                      </a:r>
                      <a:r>
                        <a:rPr lang="it-IT" sz="1000" b="1" baseline="0" dirty="0" smtClean="0">
                          <a:solidFill>
                            <a:srgbClr val="FFFFF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Provinciale di Censimento</a:t>
                      </a:r>
                      <a:endParaRPr lang="it-IT" sz="1000" b="1" dirty="0">
                        <a:solidFill>
                          <a:srgbClr val="FFFFFF"/>
                        </a:solidFill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Responsabile e</a:t>
                      </a:r>
                      <a:r>
                        <a:rPr lang="it-IT" sz="1000" b="1" baseline="0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 altro personale di staff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Coordinatori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 Narrow"/>
                        </a:rPr>
                        <a:t>Rilevatori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Operatori</a:t>
                      </a:r>
                      <a:r>
                        <a:rPr lang="it-IT" sz="1000" b="1" baseline="0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 di back office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Totale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  <a:tr h="305673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 b="1" dirty="0">
                        <a:solidFill>
                          <a:srgbClr val="FFFFFF"/>
                        </a:solidFill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Totale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% interni alla CCIAA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Questionari per rilevatore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Varese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29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58,3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365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9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39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Como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2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21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100,0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348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5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29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Sondrio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6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0,0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442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8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Milano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13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111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3,2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377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136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Bergamo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5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43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28,9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330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3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52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Brescia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5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53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100,0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333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60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Pavia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4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21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27,8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292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26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Cremona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12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91,7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395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13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Mantova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2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19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12,5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303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23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Lecco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3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36,4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407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15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Lodi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5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 err="1">
                          <a:latin typeface="Arial Narrow"/>
                          <a:ea typeface="Times New Roman"/>
                          <a:cs typeface="Arial"/>
                        </a:rPr>
                        <a:t>9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55,6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286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14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5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Monza e della Brianza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3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27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80,0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>
                          <a:latin typeface="Arial Narrow"/>
                          <a:ea typeface="Times New Roman"/>
                          <a:cs typeface="Arial"/>
                        </a:rPr>
                        <a:t>315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31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Lombardia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latin typeface="Arial Narrow"/>
                          <a:ea typeface="Times New Roman"/>
                          <a:cs typeface="Arial"/>
                        </a:rPr>
                        <a:t>21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latin typeface="Arial Narrow"/>
                          <a:ea typeface="Times New Roman"/>
                          <a:cs typeface="Arial"/>
                        </a:rPr>
                        <a:t>36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latin typeface="Arial Narrow"/>
                          <a:ea typeface="Times New Roman"/>
                          <a:cs typeface="Arial"/>
                        </a:rPr>
                        <a:t>362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>
                          <a:latin typeface="Arial Narrow"/>
                          <a:ea typeface="Times New Roman"/>
                          <a:cs typeface="Arial"/>
                        </a:rPr>
                        <a:t>45,7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>
                          <a:latin typeface="Arial Narrow"/>
                          <a:ea typeface="Times New Roman"/>
                          <a:cs typeface="Arial"/>
                        </a:rPr>
                        <a:t>349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latin typeface="Arial Narrow"/>
                          <a:ea typeface="Times New Roman"/>
                          <a:cs typeface="Arial"/>
                        </a:rPr>
                        <a:t>20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439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Italia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>
                          <a:latin typeface="Arial Narrow"/>
                          <a:ea typeface="Times New Roman"/>
                          <a:cs typeface="Arial"/>
                        </a:rPr>
                        <a:t>268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>
                          <a:latin typeface="Arial Narrow"/>
                          <a:ea typeface="Times New Roman"/>
                          <a:cs typeface="Arial"/>
                        </a:rPr>
                        <a:t>193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>
                          <a:latin typeface="Arial Narrow"/>
                          <a:ea typeface="Times New Roman"/>
                          <a:cs typeface="Arial"/>
                        </a:rPr>
                        <a:t>2.257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>
                          <a:latin typeface="Arial Narrow"/>
                          <a:ea typeface="Times New Roman"/>
                          <a:cs typeface="Arial"/>
                        </a:rPr>
                        <a:t>47,0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>
                          <a:latin typeface="Arial Narrow"/>
                          <a:ea typeface="Times New Roman"/>
                          <a:cs typeface="Arial"/>
                        </a:rPr>
                        <a:t>329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>
                          <a:latin typeface="Arial Narrow"/>
                          <a:ea typeface="Times New Roman"/>
                          <a:cs typeface="Arial"/>
                        </a:rPr>
                        <a:t>199</a:t>
                      </a:r>
                      <a:endParaRPr lang="it-IT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Arial Narrow"/>
                        </a:rPr>
                        <a:t>2.917</a:t>
                      </a:r>
                      <a:endParaRPr lang="it-IT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pic>
        <p:nvPicPr>
          <p:cNvPr id="11" name="Immagine 10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90408" y="1528200"/>
            <a:ext cx="5901192" cy="4186800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3166609" y="1035757"/>
            <a:ext cx="57912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Profili utenze SGR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assoluti, valori medi e valori %)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286000" y="5334000"/>
            <a:ext cx="762000" cy="60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19400" y="990600"/>
            <a:ext cx="6279046" cy="480060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395536" y="33265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Esito spedizione dei </a:t>
            </a:r>
            <a:r>
              <a:rPr lang="it-IT" sz="1800" b="1" dirty="0">
                <a:solidFill>
                  <a:srgbClr val="CC0000"/>
                </a:solidFill>
                <a:cs typeface="Arial" charset="0"/>
              </a:rPr>
              <a:t>questionari alle unità di </a:t>
            </a: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rilevazione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457201" y="990600"/>
            <a:ext cx="2057399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</a:t>
            </a:r>
            <a:r>
              <a:rPr lang="it-IT" sz="1400" b="1" u="sng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</a:t>
            </a:r>
            <a:r>
              <a:rPr lang="it-IT" sz="1400" b="1" u="sng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settembre 2012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Poste Italiane inizia la consegna dei plichi  contenenti i questionari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86% i questionari consegnati (contro l’81% dato Paese):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Imprese 92%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Non profit 80%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 Regione, a livello provinciale, si hanno incidenze tra l’83% (di Milano) e il 90% (di Bergamo e Lecco)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895600" y="914400"/>
            <a:ext cx="57912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Consegnati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assoluti, valori medi e valori %)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667000" y="762000"/>
            <a:ext cx="482600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51838" y="1702308"/>
            <a:ext cx="6934962" cy="3098292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395536" y="332656"/>
            <a:ext cx="828092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Tasso di restituzione dei questionari</a:t>
            </a:r>
          </a:p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(Differenze, valori cumulati)</a:t>
            </a:r>
            <a:endParaRPr lang="it-IT" sz="14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395537" y="1052736"/>
            <a:ext cx="1482575" cy="3671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Email e PEC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8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PEC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per (</a:t>
            </a:r>
            <a:r>
              <a:rPr lang="it-IT" sz="14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ri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)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consegna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PEC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per solleciti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PEC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per diffida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Email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periodiche «limbo»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Email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periodiche «dormienti»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4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031112"/>
              </p:ext>
            </p:extLst>
          </p:nvPr>
        </p:nvGraphicFramePr>
        <p:xfrm>
          <a:off x="838200" y="4953000"/>
          <a:ext cx="7315198" cy="502260"/>
        </p:xfrm>
        <a:graphic>
          <a:graphicData uri="http://schemas.openxmlformats.org/drawingml/2006/table">
            <a:tbl>
              <a:tblPr/>
              <a:tblGrid>
                <a:gridCol w="751288"/>
                <a:gridCol w="474498"/>
                <a:gridCol w="434958"/>
                <a:gridCol w="434958"/>
                <a:gridCol w="434958"/>
                <a:gridCol w="434958"/>
                <a:gridCol w="434958"/>
                <a:gridCol w="434958"/>
                <a:gridCol w="434958"/>
                <a:gridCol w="434958"/>
                <a:gridCol w="434958"/>
                <a:gridCol w="434958"/>
                <a:gridCol w="434958"/>
                <a:gridCol w="434958"/>
                <a:gridCol w="434958"/>
                <a:gridCol w="434958"/>
              </a:tblGrid>
              <a:tr h="186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dirty="0">
                        <a:solidFill>
                          <a:srgbClr val="000000"/>
                        </a:solidFill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20-set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27-set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08-ott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15-ott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22-ott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29-ott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05-nov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12-nov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19-nov</a:t>
                      </a:r>
                      <a:endParaRPr lang="it-IT" sz="900" b="1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26-nov</a:t>
                      </a:r>
                      <a:endParaRPr lang="it-IT" sz="900" b="1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03-dic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10-dic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17-dic</a:t>
                      </a:r>
                      <a:endParaRPr lang="it-IT" sz="900" b="1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20-dic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28-feb</a:t>
                      </a:r>
                      <a:endParaRPr lang="it-IT" sz="9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Lombardia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5,8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10,6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18,3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23,7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31,8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37,1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40,5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46,0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49,5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54,9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62,5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67,6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74,9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83,5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87,8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Italia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4,2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7,4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13,6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17,9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>
                          <a:latin typeface="Arial Narrow"/>
                          <a:ea typeface="Times New Roman"/>
                          <a:cs typeface="Arial"/>
                        </a:rPr>
                        <a:t>24,4</a:t>
                      </a:r>
                      <a:endParaRPr lang="it-IT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29,3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32,5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37,6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41,6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46,6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54,9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60,7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68,2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77,2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900" dirty="0">
                          <a:latin typeface="Arial Narrow"/>
                          <a:ea typeface="Times New Roman"/>
                          <a:cs typeface="Arial"/>
                        </a:rPr>
                        <a:t>84,9</a:t>
                      </a:r>
                      <a:endParaRPr lang="it-IT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pic>
        <p:nvPicPr>
          <p:cNvPr id="20" name="Immagine 19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62000" y="4876800"/>
            <a:ext cx="7467600" cy="639557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8800" y="1676400"/>
            <a:ext cx="101600" cy="30988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3134120" y="1219200"/>
            <a:ext cx="447280" cy="2438400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5181600" y="1219200"/>
            <a:ext cx="447060" cy="2437200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4495800" y="1143000"/>
            <a:ext cx="440944" cy="2510536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5791200" y="1219200"/>
            <a:ext cx="445741" cy="2437200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5"/>
              <a:stretch>
                <a:fillRect/>
              </a:stretch>
            </p:blipFill>
          </mc:Choice>
          <mc:Fallback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7814571" y="972000"/>
            <a:ext cx="491229" cy="3600000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7"/>
              <a:stretch>
                <a:fillRect/>
              </a:stretch>
            </p:blipFill>
          </mc:Choice>
          <mc:Fallback>
            <p:blipFill>
              <a:blip r:embed="rId18"/>
              <a:stretch>
                <a:fillRect/>
              </a:stretch>
            </p:blipFill>
          </mc:Fallback>
        </mc:AlternateContent>
        <p:spPr>
          <a:xfrm>
            <a:off x="7391400" y="1375200"/>
            <a:ext cx="497280" cy="3196800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 bwMode="auto">
          <a:xfrm>
            <a:off x="3275856" y="3294000"/>
            <a:ext cx="4248472" cy="207008"/>
          </a:xfrm>
          <a:prstGeom prst="rect">
            <a:avLst/>
          </a:prstGeom>
          <a:solidFill>
            <a:srgbClr val="7030A0">
              <a:alpha val="4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75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Email  «limbo» e «dormienti» 		</a:t>
            </a:r>
            <a:r>
              <a:rPr kumimoji="0" lang="it-IT" sz="750" b="1" i="0" u="none" strike="noStrike" cap="none" normalizeH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       </a:t>
            </a:r>
            <a:r>
              <a:rPr kumimoji="0" lang="it-IT" sz="75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12.10.2012 </a:t>
            </a:r>
            <a:r>
              <a:rPr kumimoji="0" lang="it-IT" sz="75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- 19.12.2012</a:t>
            </a:r>
            <a:endParaRPr kumimoji="0" lang="it-IT" sz="75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28092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Canali di restituzione dei questionari</a:t>
            </a:r>
          </a:p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(Indicatori, valori assoluti, valori %)</a:t>
            </a:r>
            <a:endParaRPr lang="it-IT" sz="14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395536" y="1052736"/>
            <a:ext cx="260263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18%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questionari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restituiti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 Lombardia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6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Restituzione multicanale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72,8% Web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12,2% Uffici postali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11,5% UPC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3,5% Rilevatori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Territorio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78,1% restituzione via web per Milano (3° posizione su base nazionale)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57,3% restituzione via web per Lodi (solo in 72° posizione)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14,8% restituzione al rilevatore per Cremona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14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031112"/>
              </p:ext>
            </p:extLst>
          </p:nvPr>
        </p:nvGraphicFramePr>
        <p:xfrm>
          <a:off x="3124200" y="1447800"/>
          <a:ext cx="5714999" cy="3898289"/>
        </p:xfrm>
        <a:graphic>
          <a:graphicData uri="http://schemas.openxmlformats.org/drawingml/2006/table">
            <a:tbl>
              <a:tblPr/>
              <a:tblGrid>
                <a:gridCol w="997476"/>
                <a:gridCol w="526524"/>
                <a:gridCol w="228600"/>
                <a:gridCol w="381000"/>
                <a:gridCol w="685800"/>
                <a:gridCol w="228600"/>
                <a:gridCol w="609600"/>
                <a:gridCol w="228600"/>
                <a:gridCol w="609600"/>
                <a:gridCol w="228600"/>
                <a:gridCol w="644235"/>
                <a:gridCol w="346364"/>
              </a:tblGrid>
              <a:tr h="228600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 smtClean="0">
                          <a:solidFill>
                            <a:srgbClr val="FFFFF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Ufficio</a:t>
                      </a:r>
                      <a:r>
                        <a:rPr lang="it-IT" sz="1000" b="1" baseline="0" dirty="0" smtClean="0">
                          <a:solidFill>
                            <a:srgbClr val="FFFFF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Provinciale di Censimento</a:t>
                      </a:r>
                      <a:endParaRPr lang="it-IT" sz="1000" b="1" dirty="0">
                        <a:solidFill>
                          <a:srgbClr val="FFFFFF"/>
                        </a:solidFill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Web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Uffici postali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UPC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Rilevatori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Totale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 b="1" dirty="0">
                        <a:solidFill>
                          <a:srgbClr val="FFFFFF"/>
                        </a:solidFill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V.a.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%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err="1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Rank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V.a.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%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V.a.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%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V.a.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%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V.a.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000" b="1" dirty="0" smtClean="0">
                          <a:solidFill>
                            <a:schemeClr val="bg1"/>
                          </a:solidFill>
                          <a:latin typeface="Arial Narrow"/>
                          <a:ea typeface="Calibri"/>
                          <a:cs typeface="Arial"/>
                        </a:rPr>
                        <a:t>%</a:t>
                      </a:r>
                      <a:endParaRPr lang="it-IT" sz="1000" b="1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Varese </a:t>
                      </a:r>
                      <a:endParaRPr lang="it-IT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dirty="0">
                          <a:latin typeface="Arial Narrow"/>
                          <a:ea typeface="Times New Roman"/>
                          <a:cs typeface="Times New Roman"/>
                        </a:rPr>
                        <a:t>7.071</a:t>
                      </a:r>
                      <a:endParaRPr lang="it-IT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74,1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6°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1.190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dirty="0">
                          <a:latin typeface="Arial Narrow"/>
                          <a:ea typeface="Times New Roman"/>
                          <a:cs typeface="Times New Roman"/>
                        </a:rPr>
                        <a:t>12,5</a:t>
                      </a:r>
                      <a:endParaRPr lang="it-IT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1.212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12,7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dirty="0">
                          <a:latin typeface="Arial Narrow"/>
                          <a:ea typeface="Times New Roman"/>
                          <a:cs typeface="Times New Roman"/>
                        </a:rPr>
                        <a:t>66</a:t>
                      </a:r>
                      <a:endParaRPr lang="it-IT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0,7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dirty="0">
                          <a:latin typeface="Arial Narrow"/>
                          <a:ea typeface="Times New Roman"/>
                          <a:cs typeface="Times New Roman"/>
                        </a:rPr>
                        <a:t>9.539</a:t>
                      </a:r>
                      <a:endParaRPr lang="it-IT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 dirty="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Como 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dirty="0">
                          <a:latin typeface="Arial Narrow"/>
                          <a:ea typeface="Times New Roman"/>
                          <a:cs typeface="Times New Roman"/>
                        </a:rPr>
                        <a:t>4.730</a:t>
                      </a:r>
                      <a:endParaRPr lang="it-IT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68,0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29°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dirty="0">
                          <a:latin typeface="Arial Narrow"/>
                          <a:ea typeface="Times New Roman"/>
                          <a:cs typeface="Times New Roman"/>
                        </a:rPr>
                        <a:t>1.099</a:t>
                      </a:r>
                      <a:endParaRPr lang="it-IT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15,8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777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11,2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352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5,1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6.958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Sondrio 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1.871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72,6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12°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288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11,2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383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14,9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1,3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2.576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Milano 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26.950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78,1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3°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4.003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11,6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2.327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6,7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1.242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3,6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34.522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Bergamo 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9.242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71,3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20°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2.056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15,9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1.265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9,8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394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12.957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Brescia 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11.154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72,7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11°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1.450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9,5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2.513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16,4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221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1,4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15.338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Pavia 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3.519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67,3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31°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721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13,8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776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14,8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212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4,1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5.228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Cremona 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2.604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60,8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65°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632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14,8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421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9,8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624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14,6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4.281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Mantova 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3.138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61,7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60°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826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16,2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876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17,2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249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4,9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5.089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Lecco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3.120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73,3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9°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94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2,2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957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22,5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88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2,1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4.259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Lodi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1.363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57,3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72°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310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13,0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617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25,9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90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2.380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5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Monza e della Brianza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6.032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76,1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spc="-2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5°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930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11,7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689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8,7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278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3,5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7.929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Arial Unicode MS"/>
                        </a:rPr>
                        <a:t>Lombardia</a:t>
                      </a:r>
                      <a:endParaRPr lang="it-IT" sz="100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80.794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72,8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-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13.599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12,2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12.813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11,5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3.850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3,5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111.056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3782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Arial Unicode MS"/>
                        </a:rPr>
                        <a:t>Italia</a:t>
                      </a:r>
                      <a:endParaRPr lang="it-IT" sz="1000">
                        <a:latin typeface="Times New Roman"/>
                        <a:ea typeface="Arial Unicode MS"/>
                        <a:cs typeface="Arial Unicode MS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418.385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66,4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-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69.987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11,1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86.701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13,8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54.687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8,7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850" b="1">
                          <a:latin typeface="Arial Narrow"/>
                          <a:ea typeface="Times New Roman"/>
                          <a:cs typeface="Times New Roman"/>
                        </a:rPr>
                        <a:t>629.760</a:t>
                      </a:r>
                      <a:endParaRPr lang="it-IT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it-IT" sz="850" b="1" dirty="0">
                          <a:latin typeface="Arial Narrow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71800" y="1371600"/>
            <a:ext cx="5958241" cy="404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>
                <a:solidFill>
                  <a:srgbClr val="CA0A20"/>
                </a:solidFill>
                <a:latin typeface="Courier New" pitchFamily="-84" charset="0"/>
              </a:rPr>
              <a:t>MILANO </a:t>
            </a: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5 MAGGIO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2895600"/>
            <a:ext cx="8288338" cy="1295400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censuaria di imprese e istituzioni non profit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Indagine di valutazione del processo di rilevazione censuaria </a:t>
            </a:r>
          </a:p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di imprese e istituzioni non profit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457201" y="1066800"/>
            <a:ext cx="3886199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Osservazioni introduttive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Arial"/>
              <a:buChar char="•"/>
              <a:tabLst>
                <a:tab pos="266700" algn="l"/>
              </a:tabLst>
              <a:defRPr/>
            </a:pPr>
            <a:r>
              <a:rPr lang="it-IT" sz="900" b="1" dirty="0" smtClean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Valutazioni complessive e per aspetti specifici indipendenti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Arial"/>
              <a:buChar char="•"/>
              <a:tabLst>
                <a:tab pos="266700" algn="l"/>
              </a:tabLst>
              <a:defRPr/>
            </a:pPr>
            <a:endParaRPr lang="it-IT" sz="5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Arial"/>
              <a:buChar char="•"/>
              <a:tabLst>
                <a:tab pos="266700" algn="l"/>
              </a:tabLst>
              <a:defRPr/>
            </a:pPr>
            <a:r>
              <a:rPr lang="it-IT" sz="900" b="1" dirty="0" smtClean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Il grado di soddisfazione può dipendere anche da fattori non considerati. Evidenze osservando l’eterogeneità dei punteggi di servizi omogenei per tutti gli UPC   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 Lombardia appartiene al </a:t>
            </a:r>
            <a:r>
              <a:rPr lang="it-IT" sz="14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terzile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alto in termini di unità di rilevazione per UPC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(insieme a Bolzano / Bozen, Campania, Lazio, Puglia, Trento e Veneto)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Gli UPC appartenenti al </a:t>
            </a:r>
            <a:r>
              <a:rPr lang="it-IT" sz="14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terzile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alto hanno in generale un grado di soddisfazione inferiore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(eccezione il grado di adeguatezza del sistema di gestione delle rilevazione) 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Soddisfazione generale espressa dagli UPC della regione in linea con il grado di soddisfazione espresso a livello Paese (punteggio pari a 5,3 </a:t>
            </a:r>
            <a:r>
              <a:rPr lang="it-IT" sz="1400" b="1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–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massimo: 6,0)</a:t>
            </a: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953000" y="914400"/>
            <a:ext cx="3810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200" b="1" dirty="0" err="1" smtClean="0">
                <a:solidFill>
                  <a:srgbClr val="CC0000"/>
                </a:solidFill>
                <a:cs typeface="Arial" charset="0"/>
              </a:rPr>
              <a:t>IValCIS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4953000" y="1295400"/>
            <a:ext cx="3810000" cy="4343400"/>
          </a:xfrm>
          <a:prstGeom prst="rect">
            <a:avLst/>
          </a:prstGeom>
          <a:solidFill>
            <a:srgbClr val="CC0000">
              <a:alpha val="2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Periodo di rilevazione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 </a:t>
            </a:r>
            <a:r>
              <a:rPr lang="it-IT" sz="14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5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/21-2-2014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Rete di rilevazione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 Istat, sedi territoriali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Unità di rilevazione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 UPC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Questionario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 </a:t>
            </a:r>
            <a:r>
              <a:rPr lang="it-IT" sz="14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sezioni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Temi oggetto di IVALCIS Organizzazione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 Processo complessivo | Formazione e assistenza | Innovazioni | Questionari del CIS | Materiali | SGR | Restituzione per  canale | Prospettiva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Somministrazioni questionari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 CAWI  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Tasso di risposta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 100%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7" name="Immagine 6"/>
          <p:cNvPicPr>
            <a:picLocks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876800" y="1219200"/>
            <a:ext cx="3996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Rilevazione imprese vs non profit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457201" y="1219200"/>
            <a:ext cx="2666999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Grado di soddisfazione elevato (pari o maggiore di 5,2)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 media, maggiori aspettative   degli UPC della Lombardia rispetto sia al dato Paese sia rispetto alle regioni del nord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Grado di </a:t>
            </a:r>
            <a:r>
              <a:rPr lang="it-IT" sz="1400" b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soddisfazione omogeneo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per la rilevazione sulle imprese e sulle istituzioni non profit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343400" y="1447800"/>
            <a:ext cx="396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Grado di soddisfazione</a:t>
            </a:r>
          </a:p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(Valori medi: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1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minimo; </a:t>
            </a:r>
            <a:r>
              <a:rPr lang="it-IT" sz="1000" b="1" dirty="0" err="1" smtClean="0">
                <a:solidFill>
                  <a:srgbClr val="CC0000"/>
                </a:solidFill>
                <a:cs typeface="Arial" charset="0"/>
              </a:rPr>
              <a:t>6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  massimo)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429000" y="1447800"/>
            <a:ext cx="5448773" cy="428625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5562600"/>
            <a:ext cx="857250" cy="160422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5562600"/>
            <a:ext cx="762000" cy="183745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276600" y="1447800"/>
            <a:ext cx="37465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4224</TotalTime>
  <Words>1422</Words>
  <Application>Microsoft Office PowerPoint</Application>
  <PresentationFormat>Presentazione su schermo (4:3)</PresentationFormat>
  <Paragraphs>512</Paragraphs>
  <Slides>15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Presentazione vuota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Daniela DL. Lauriello</cp:lastModifiedBy>
  <cp:revision>341</cp:revision>
  <cp:lastPrinted>2014-06-05T11:07:51Z</cp:lastPrinted>
  <dcterms:created xsi:type="dcterms:W3CDTF">2014-05-05T16:37:42Z</dcterms:created>
  <dcterms:modified xsi:type="dcterms:W3CDTF">2014-06-05T13:01:08Z</dcterms:modified>
</cp:coreProperties>
</file>