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59" r:id="rId4"/>
    <p:sldId id="261" r:id="rId5"/>
    <p:sldId id="257" r:id="rId6"/>
    <p:sldId id="258" r:id="rId7"/>
    <p:sldId id="263" r:id="rId8"/>
    <p:sldId id="268" r:id="rId9"/>
    <p:sldId id="264" r:id="rId10"/>
    <p:sldId id="265" r:id="rId11"/>
    <p:sldId id="274" r:id="rId12"/>
    <p:sldId id="275" r:id="rId13"/>
    <p:sldId id="276" r:id="rId14"/>
    <p:sldId id="284" r:id="rId15"/>
    <p:sldId id="273" r:id="rId16"/>
    <p:sldId id="272" r:id="rId17"/>
    <p:sldId id="270" r:id="rId18"/>
    <p:sldId id="267" r:id="rId19"/>
    <p:sldId id="271" r:id="rId20"/>
    <p:sldId id="278" r:id="rId21"/>
    <p:sldId id="279" r:id="rId22"/>
    <p:sldId id="283" r:id="rId23"/>
    <p:sldId id="281" r:id="rId24"/>
    <p:sldId id="282" r:id="rId25"/>
    <p:sldId id="286" r:id="rId26"/>
    <p:sldId id="285" r:id="rId27"/>
    <p:sldId id="269" r:id="rId28"/>
    <p:sldId id="288" r:id="rId29"/>
  </p:sldIdLst>
  <p:sldSz cx="9144000" cy="6858000" type="screen4x3"/>
  <p:notesSz cx="6810375" cy="99425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91C"/>
    <a:srgbClr val="FC3210"/>
    <a:srgbClr val="CF7C3D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86380" autoAdjust="0"/>
  </p:normalViewPr>
  <p:slideViewPr>
    <p:cSldViewPr>
      <p:cViewPr>
        <p:scale>
          <a:sx n="75" d="100"/>
          <a:sy n="75" d="100"/>
        </p:scale>
        <p:origin x="-756" y="-552"/>
      </p:cViewPr>
      <p:guideLst>
        <p:guide orient="horz" pos="45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FF5506-7DE7-49B3-ADF1-895CEDC5B111}" type="datetime1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EAB4CF-8937-4EDE-BB0F-3C43105D91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DF647C-EF22-4049-9E60-9F24FC901E41}" type="datetime1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FEA21-CDBF-40AE-8F75-A84874E264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7AB4-9A51-4853-872E-FF81E5B92808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041C6-B2BF-418B-9EFE-9B2FE450C6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7680-F7A1-4944-B8C6-37C5A9478F86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4AC1-E7D8-4F63-93BD-5DD632BAF8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D9D4-FBC4-4017-B1BF-86566D24D6F7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7E4E-7229-4AB0-A79F-B908AA7C2A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622E-5610-4EA3-BC06-2691BC310E5B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7480-8077-496B-B902-716FD34D5E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7DE4-B329-475C-837E-6DE08BFEFE0D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A172-C675-4381-AFFF-6CA3598A08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99F4-C518-4088-B3E5-B8CE5AFF8B15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1999-14FD-44F9-A268-E5D0CC3BA8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62CE-C17B-48F3-8537-20A5630F6559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48FF-78E2-428D-B1E2-A823418917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A972-E328-481A-862D-E6D292D532E7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ECBE-55E7-4499-BA8A-E1660036FB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573-5ED4-47F9-8056-699E9D2104D9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B0DB-1010-4223-931B-F37DF9DF21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8EDE-78D1-4106-B731-680FF0281945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CB5E-9167-4CBE-A3C1-1F06886825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99FB-3865-4DB6-A435-3AA7F9EDB155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D4FF-5807-43B6-94AB-B7155F9795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A91B7D-A8A2-4CE4-9AFD-49F1DD6A7D53}" type="datetimeFigureOut">
              <a:rPr lang="it-IT"/>
              <a:pPr>
                <a:defRPr/>
              </a:pPr>
              <a:t>21/12/2012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40B0E8-BE90-4F21-A47C-2865A408B3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" descr="shutterstock_95143126_2.jpg"/>
          <p:cNvPicPr>
            <a:picLocks noChangeAspect="1"/>
          </p:cNvPicPr>
          <p:nvPr/>
        </p:nvPicPr>
        <p:blipFill>
          <a:blip r:embed="rId3"/>
          <a:srcRect t="5003" b="8702"/>
          <a:stretch>
            <a:fillRect/>
          </a:stretch>
        </p:blipFill>
        <p:spPr bwMode="auto">
          <a:xfrm>
            <a:off x="-34925" y="-100013"/>
            <a:ext cx="10799763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2555875" y="836613"/>
            <a:ext cx="3887788" cy="1620837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17375E"/>
                </a:solidFill>
                <a:latin typeface="Arial Bold" charset="0"/>
                <a:ea typeface="ＭＳ Ｐゴシック" charset="-128"/>
              </a:rPr>
              <a:t>Strumenti statistici di base</a:t>
            </a:r>
          </a:p>
        </p:txBody>
      </p:sp>
      <p:pic>
        <p:nvPicPr>
          <p:cNvPr id="15363" name="Immagine 6" descr="Enel_Cinquanta_Esecutivo_ITA__02_12_201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6092825"/>
            <a:ext cx="6492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7" descr="marchio 1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237288"/>
            <a:ext cx="9985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9"/>
          <p:cNvSpPr txBox="1">
            <a:spLocks noChangeArrowheads="1"/>
          </p:cNvSpPr>
          <p:nvPr/>
        </p:nvSpPr>
        <p:spPr bwMode="auto">
          <a:xfrm>
            <a:off x="136525" y="6381750"/>
            <a:ext cx="178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Milano, 14 – dicembre- 2012</a:t>
            </a:r>
          </a:p>
        </p:txBody>
      </p:sp>
      <p:pic>
        <p:nvPicPr>
          <p:cNvPr id="15366" name="Picture 8" descr="Ahref_logo Large_1_PANT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6248400"/>
            <a:ext cx="1206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2555875" y="2636838"/>
            <a:ext cx="45466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4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33795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Proporzioni e Percentuali 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33797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33806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3799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pic>
        <p:nvPicPr>
          <p:cNvPr id="3380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765175"/>
            <a:ext cx="69484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4437063"/>
            <a:ext cx="3952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Oval 18"/>
          <p:cNvSpPr>
            <a:spLocks noChangeArrowheads="1"/>
          </p:cNvSpPr>
          <p:nvPr/>
        </p:nvSpPr>
        <p:spPr bwMode="auto">
          <a:xfrm>
            <a:off x="1116013" y="4221163"/>
            <a:ext cx="5040312" cy="2376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4" name="Line 19"/>
          <p:cNvSpPr>
            <a:spLocks noChangeShapeType="1"/>
          </p:cNvSpPr>
          <p:nvPr/>
        </p:nvSpPr>
        <p:spPr bwMode="auto">
          <a:xfrm flipV="1">
            <a:off x="6084888" y="2205038"/>
            <a:ext cx="2303462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805" name="CasellaDiTesto 9"/>
          <p:cNvSpPr txBox="1">
            <a:spLocks noChangeArrowheads="1"/>
          </p:cNvSpPr>
          <p:nvPr/>
        </p:nvSpPr>
        <p:spPr bwMode="auto">
          <a:xfrm>
            <a:off x="419100" y="6381750"/>
            <a:ext cx="1214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Fonte: P. Corbetta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842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35843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Dai numeri all’informazione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35845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35853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5847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827088" y="2349500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200" i="1"/>
          </a:p>
        </p:txBody>
      </p:sp>
      <p:pic>
        <p:nvPicPr>
          <p:cNvPr id="3585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2349500"/>
            <a:ext cx="51133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195513" y="1125538"/>
            <a:ext cx="6948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i="1"/>
              <a:t>La media o la mediana: questo è il dilemma?</a:t>
            </a:r>
            <a:endParaRPr lang="en-GB" sz="3200" i="1"/>
          </a:p>
        </p:txBody>
      </p:sp>
      <p:sp>
        <p:nvSpPr>
          <p:cNvPr id="35852" name="CasellaDiTesto 9"/>
          <p:cNvSpPr txBox="1">
            <a:spLocks noChangeArrowheads="1"/>
          </p:cNvSpPr>
          <p:nvPr/>
        </p:nvSpPr>
        <p:spPr bwMode="auto">
          <a:xfrm>
            <a:off x="179388" y="6453188"/>
            <a:ext cx="2039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Fonte: E. Magnello –B. Van Loon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0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1125538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37891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Media e mediana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37893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37900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7895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i="1"/>
          </a:p>
          <a:p>
            <a:pPr eaLnBrk="0" hangingPunct="0"/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2286000" y="23495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i="1"/>
          </a:p>
          <a:p>
            <a:endParaRPr lang="en-GB" i="1"/>
          </a:p>
          <a:p>
            <a:endParaRPr lang="en-GB" i="1"/>
          </a:p>
          <a:p>
            <a:endParaRPr lang="en-GB" i="1"/>
          </a:p>
          <a:p>
            <a:endParaRPr lang="en-GB" i="1"/>
          </a:p>
        </p:txBody>
      </p:sp>
      <p:pic>
        <p:nvPicPr>
          <p:cNvPr id="37898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836613"/>
            <a:ext cx="44640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CasellaDiTesto 9"/>
          <p:cNvSpPr txBox="1">
            <a:spLocks noChangeArrowheads="1"/>
          </p:cNvSpPr>
          <p:nvPr/>
        </p:nvSpPr>
        <p:spPr bwMode="auto">
          <a:xfrm>
            <a:off x="6732588" y="1341438"/>
            <a:ext cx="2039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Fonte: E. Magnello –B. Van Loon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38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39939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Ma quanto mi vari?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39941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39947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9943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539750" y="2276475"/>
            <a:ext cx="81359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 i="1"/>
              <a:t>Voti A   6 6 7 7  8 8       media=7</a:t>
            </a:r>
          </a:p>
          <a:p>
            <a:pPr algn="ctr"/>
            <a:r>
              <a:rPr lang="en-GB" sz="4400" b="1" i="1"/>
              <a:t>Voti B    4 4 6 8 10 10   media=7</a:t>
            </a:r>
          </a:p>
          <a:p>
            <a:pPr algn="ctr"/>
            <a:endParaRPr lang="en-GB" sz="4400" b="1" i="1"/>
          </a:p>
          <a:p>
            <a:pPr algn="ctr"/>
            <a:r>
              <a:rPr lang="en-GB" sz="4400" b="1" i="1"/>
              <a:t>La media da sola non è il messaggio! </a:t>
            </a: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827088" y="2349500"/>
            <a:ext cx="7489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i="1">
              <a:solidFill>
                <a:srgbClr val="FF0000"/>
              </a:solidFill>
            </a:endParaRPr>
          </a:p>
          <a:p>
            <a:endParaRPr lang="en-GB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986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41987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Ma quanto mi vari?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41989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41995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1991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39750" y="2276475"/>
            <a:ext cx="81359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 i="1"/>
              <a:t>Ma nemmeno la mediana da sola è il messaggio! </a:t>
            </a:r>
          </a:p>
          <a:p>
            <a:pPr algn="ctr"/>
            <a:endParaRPr lang="en-GB" sz="4400" b="1" i="1"/>
          </a:p>
          <a:p>
            <a:pPr algn="ctr"/>
            <a:r>
              <a:rPr lang="en-GB" sz="4400" b="1" i="1"/>
              <a:t>La storia istruttiva di Stephen Jay Gould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827088" y="2349500"/>
            <a:ext cx="7489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i="1">
              <a:solidFill>
                <a:srgbClr val="FF0000"/>
              </a:solidFill>
            </a:endParaRPr>
          </a:p>
          <a:p>
            <a:endParaRPr lang="en-GB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4034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44035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Rapporti statistici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44037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44043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4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4039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187450" y="2276475"/>
            <a:ext cx="68405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i="1"/>
              <a:t>QUAL E’ IL MOTIVO DEL NOSTRO RAPPORTO? </a:t>
            </a:r>
          </a:p>
          <a:p>
            <a:pPr algn="ctr"/>
            <a:endParaRPr lang="en-GB" sz="4000" b="1" i="1"/>
          </a:p>
          <a:p>
            <a:pPr algn="ctr"/>
            <a:r>
              <a:rPr lang="en-GB" sz="4400" b="1" i="1">
                <a:solidFill>
                  <a:schemeClr val="hlink"/>
                </a:solidFill>
              </a:rPr>
              <a:t>Confrontarci </a:t>
            </a:r>
          </a:p>
          <a:p>
            <a:pPr algn="ctr"/>
            <a:endParaRPr lang="en-GB" sz="4400" b="1" i="1"/>
          </a:p>
        </p:txBody>
      </p:sp>
      <p:sp>
        <p:nvSpPr>
          <p:cNvPr id="44042" name="Rectangle 18"/>
          <p:cNvSpPr>
            <a:spLocks noChangeArrowheads="1"/>
          </p:cNvSpPr>
          <p:nvPr/>
        </p:nvSpPr>
        <p:spPr bwMode="auto">
          <a:xfrm>
            <a:off x="827088" y="2349500"/>
            <a:ext cx="7489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i="1">
              <a:solidFill>
                <a:srgbClr val="FF0000"/>
              </a:solidFill>
            </a:endParaRPr>
          </a:p>
          <a:p>
            <a:endParaRPr lang="en-GB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082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46083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Rapporti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46085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46090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6087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827088" y="2349500"/>
            <a:ext cx="74898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i="1"/>
              <a:t>Che tipo di rapporto vuoi?</a:t>
            </a:r>
          </a:p>
          <a:p>
            <a:pPr algn="ctr"/>
            <a:endParaRPr lang="en-GB" sz="4000" b="1" i="1"/>
          </a:p>
          <a:p>
            <a:pPr algn="ctr">
              <a:buFontTx/>
              <a:buChar char="•"/>
            </a:pPr>
            <a:r>
              <a:rPr lang="en-GB" sz="3200" b="1" i="1"/>
              <a:t>di composizione </a:t>
            </a:r>
          </a:p>
          <a:p>
            <a:pPr algn="ctr">
              <a:buFontTx/>
              <a:buChar char="•"/>
            </a:pPr>
            <a:r>
              <a:rPr lang="en-GB" sz="3200" b="1" i="1"/>
              <a:t>di coesitenza</a:t>
            </a:r>
          </a:p>
          <a:p>
            <a:pPr algn="ctr">
              <a:buFontTx/>
              <a:buChar char="•"/>
            </a:pPr>
            <a:r>
              <a:rPr lang="en-GB" sz="3200" b="1" i="1"/>
              <a:t>di derivazione</a:t>
            </a:r>
          </a:p>
          <a:p>
            <a:pPr algn="ctr">
              <a:buFontTx/>
              <a:buChar char="•"/>
            </a:pPr>
            <a:r>
              <a:rPr lang="en-GB" sz="3200" b="1" i="1"/>
              <a:t>rapporti medi</a:t>
            </a:r>
          </a:p>
          <a:p>
            <a:endParaRPr lang="en-GB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8130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48131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Dai numeri all’informazione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48133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48139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8135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60000">
            <a:off x="1331913" y="2781300"/>
            <a:ext cx="64182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258888" y="1773238"/>
            <a:ext cx="74898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i="1"/>
              <a:t>Un esempio di rapporto a rischio</a:t>
            </a:r>
          </a:p>
          <a:p>
            <a:endParaRPr lang="en-GB" sz="3200" b="1" i="1"/>
          </a:p>
        </p:txBody>
      </p:sp>
      <p:sp>
        <p:nvSpPr>
          <p:cNvPr id="48138" name="CasellaDiTesto 9"/>
          <p:cNvSpPr txBox="1">
            <a:spLocks noChangeArrowheads="1"/>
          </p:cNvSpPr>
          <p:nvPr/>
        </p:nvSpPr>
        <p:spPr bwMode="auto">
          <a:xfrm>
            <a:off x="419100" y="6381750"/>
            <a:ext cx="1214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Fonte: P. Corbetta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178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0179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Le serie storiche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50181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50193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4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50183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pic>
        <p:nvPicPr>
          <p:cNvPr id="5018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0000">
            <a:off x="2195513" y="765175"/>
            <a:ext cx="6948487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868863"/>
            <a:ext cx="5280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4868863"/>
            <a:ext cx="27876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Oval 23"/>
          <p:cNvSpPr>
            <a:spLocks noChangeArrowheads="1"/>
          </p:cNvSpPr>
          <p:nvPr/>
        </p:nvSpPr>
        <p:spPr bwMode="auto">
          <a:xfrm>
            <a:off x="2195513" y="5300663"/>
            <a:ext cx="3384550" cy="1296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89" name="Oval 24"/>
          <p:cNvSpPr>
            <a:spLocks noChangeArrowheads="1"/>
          </p:cNvSpPr>
          <p:nvPr/>
        </p:nvSpPr>
        <p:spPr bwMode="auto">
          <a:xfrm>
            <a:off x="5795963" y="4724400"/>
            <a:ext cx="3348037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90" name="Line 27"/>
          <p:cNvSpPr>
            <a:spLocks noChangeShapeType="1"/>
          </p:cNvSpPr>
          <p:nvPr/>
        </p:nvSpPr>
        <p:spPr bwMode="auto">
          <a:xfrm flipV="1">
            <a:off x="5076825" y="2420938"/>
            <a:ext cx="1584325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91" name="Line 28"/>
          <p:cNvSpPr>
            <a:spLocks noChangeShapeType="1"/>
          </p:cNvSpPr>
          <p:nvPr/>
        </p:nvSpPr>
        <p:spPr bwMode="auto">
          <a:xfrm flipV="1">
            <a:off x="7380288" y="2420938"/>
            <a:ext cx="9366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92" name="CasellaDiTesto 9"/>
          <p:cNvSpPr txBox="1">
            <a:spLocks noChangeArrowheads="1"/>
          </p:cNvSpPr>
          <p:nvPr/>
        </p:nvSpPr>
        <p:spPr bwMode="auto">
          <a:xfrm>
            <a:off x="419100" y="6381750"/>
            <a:ext cx="1214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Fonte: P. Corbetta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26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2227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Punti percentuali o variazione percentuale?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52229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52235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6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52231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pic>
        <p:nvPicPr>
          <p:cNvPr id="5223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0000">
            <a:off x="900113" y="3933825"/>
            <a:ext cx="70945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18"/>
          <p:cNvSpPr>
            <a:spLocks noChangeArrowheads="1"/>
          </p:cNvSpPr>
          <p:nvPr/>
        </p:nvSpPr>
        <p:spPr bwMode="auto">
          <a:xfrm>
            <a:off x="827088" y="2349500"/>
            <a:ext cx="7489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i="1">
                <a:solidFill>
                  <a:srgbClr val="FF0000"/>
                </a:solidFill>
              </a:rPr>
              <a:t>Attenzione</a:t>
            </a:r>
          </a:p>
          <a:p>
            <a:r>
              <a:rPr lang="en-GB" sz="3200" i="1">
                <a:solidFill>
                  <a:srgbClr val="FF0000"/>
                </a:solidFill>
              </a:rPr>
              <a:t>Punti percentuali</a:t>
            </a: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z="3200" i="1">
                <a:solidFill>
                  <a:srgbClr val="FF0000"/>
                </a:solidFill>
              </a:rPr>
              <a:t>≠ Variazione percentuale</a:t>
            </a:r>
          </a:p>
          <a:p>
            <a:endParaRPr lang="en-GB" sz="3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410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rPr>
              <a:t>Da numeri alle informazioni</a:t>
            </a:r>
          </a:p>
        </p:txBody>
      </p:sp>
      <p:sp>
        <p:nvSpPr>
          <p:cNvPr id="17411" name="CasellaDiTesto 9"/>
          <p:cNvSpPr txBox="1">
            <a:spLocks noChangeArrowheads="1"/>
          </p:cNvSpPr>
          <p:nvPr/>
        </p:nvSpPr>
        <p:spPr bwMode="auto">
          <a:xfrm>
            <a:off x="201613" y="6381750"/>
            <a:ext cx="1652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Milano, 14-dicembre-2012</a:t>
            </a:r>
          </a:p>
        </p:txBody>
      </p:sp>
      <p:pic>
        <p:nvPicPr>
          <p:cNvPr id="17412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 Bold" charset="0"/>
              </a:rPr>
              <a:t>Strumenti statistici di base</a:t>
            </a:r>
          </a:p>
        </p:txBody>
      </p:sp>
      <p:grpSp>
        <p:nvGrpSpPr>
          <p:cNvPr id="17414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17418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7416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250825" y="282575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altLang="ja-JP" sz="4400" b="1" i="1"/>
              <a:t>Tutto comincia con …</a:t>
            </a:r>
            <a:r>
              <a:rPr lang="en-GB" altLang="ja-JP" sz="4400" b="1"/>
              <a:t> </a:t>
            </a:r>
            <a:endParaRPr lang="en-GB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75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4276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</a:t>
            </a:r>
          </a:p>
        </p:txBody>
      </p:sp>
      <p:grpSp>
        <p:nvGrpSpPr>
          <p:cNvPr id="54278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54283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54280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331913" y="2863850"/>
            <a:ext cx="64087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3200" b="1"/>
              <a:t>Campionamento</a:t>
            </a:r>
            <a:r>
              <a:rPr lang="it-IT" sz="3200"/>
              <a:t> </a:t>
            </a:r>
          </a:p>
          <a:p>
            <a:pPr algn="ctr"/>
            <a:r>
              <a:rPr lang="it-IT" sz="3200"/>
              <a:t>è una parte selezionata di un tutto, dalla cui analisi si traggono informazioni sull'insieme.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323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6324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</a:t>
            </a:r>
          </a:p>
        </p:txBody>
      </p:sp>
      <p:grpSp>
        <p:nvGrpSpPr>
          <p:cNvPr id="56326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56332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56328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56330" name="Rectangle 13"/>
          <p:cNvSpPr>
            <a:spLocks noChangeArrowheads="1"/>
          </p:cNvSpPr>
          <p:nvPr/>
        </p:nvSpPr>
        <p:spPr bwMode="auto">
          <a:xfrm>
            <a:off x="1692275" y="3119438"/>
            <a:ext cx="640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it-IT" sz="2800"/>
          </a:p>
        </p:txBody>
      </p:sp>
      <p:sp>
        <p:nvSpPr>
          <p:cNvPr id="56331" name="Rectangle 14"/>
          <p:cNvSpPr>
            <a:spLocks noChangeArrowheads="1"/>
          </p:cNvSpPr>
          <p:nvPr/>
        </p:nvSpPr>
        <p:spPr bwMode="auto">
          <a:xfrm>
            <a:off x="0" y="2482850"/>
            <a:ext cx="9144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/>
              <a:t>I campioni si possono dividere in due grandi categorie: i </a:t>
            </a:r>
            <a:r>
              <a:rPr lang="it-IT" b="1"/>
              <a:t>campioni casuali</a:t>
            </a:r>
            <a:r>
              <a:rPr lang="it-IT"/>
              <a:t> (o probabilistici o aleatori) e quelli </a:t>
            </a:r>
            <a:r>
              <a:rPr lang="it-IT" b="1"/>
              <a:t>non casuali</a:t>
            </a:r>
            <a:r>
              <a:rPr lang="it-IT"/>
              <a:t>. </a:t>
            </a:r>
          </a:p>
          <a:p>
            <a:pPr algn="ctr"/>
            <a:r>
              <a:rPr lang="it-IT"/>
              <a:t>La differenza si fonda sulle modalità di selezione degli elementi che fanno parte del campione. </a:t>
            </a:r>
          </a:p>
          <a:p>
            <a:pPr algn="ctr">
              <a:buFontTx/>
              <a:buChar char="•"/>
            </a:pPr>
            <a:r>
              <a:rPr lang="it-IT"/>
              <a:t>Nei </a:t>
            </a:r>
            <a:r>
              <a:rPr lang="it-IT" u="sng"/>
              <a:t>campioni casuali</a:t>
            </a:r>
            <a:r>
              <a:rPr lang="it-IT"/>
              <a:t> il criterio che guida la selezione degli elementi del campione è, come suggerisce l’aggettivo stesso, il </a:t>
            </a:r>
            <a:r>
              <a:rPr lang="it-IT" sz="4400" b="1" u="sng"/>
              <a:t>caso</a:t>
            </a:r>
            <a:r>
              <a:rPr lang="it-IT"/>
              <a:t>, </a:t>
            </a:r>
          </a:p>
          <a:p>
            <a:pPr algn="ctr">
              <a:buFontTx/>
              <a:buChar char="•"/>
            </a:pPr>
            <a:r>
              <a:rPr lang="it-IT"/>
              <a:t>negli altri il giudizio (più o meno consapevole) del selezionatore.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371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8372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 casuale o non casuale</a:t>
            </a:r>
          </a:p>
        </p:txBody>
      </p:sp>
      <p:grpSp>
        <p:nvGrpSpPr>
          <p:cNvPr id="58374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58379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0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58376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58378" name="Rectangle 13"/>
          <p:cNvSpPr>
            <a:spLocks noChangeArrowheads="1"/>
          </p:cNvSpPr>
          <p:nvPr/>
        </p:nvSpPr>
        <p:spPr bwMode="auto">
          <a:xfrm>
            <a:off x="755650" y="1989138"/>
            <a:ext cx="82089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it-IT" sz="3200" i="1"/>
              <a:t>Esiste un criterio per discriminare fra un campione casuale da uno non casuale? </a:t>
            </a:r>
            <a:endParaRPr lang="it-IT" sz="3200"/>
          </a:p>
          <a:p>
            <a:pPr marL="457200" indent="-457200" algn="ctr"/>
            <a:r>
              <a:rPr lang="it-IT" sz="3200"/>
              <a:t>Per estrarre un campione casuale sono necessarie due cose: </a:t>
            </a:r>
          </a:p>
          <a:p>
            <a:pPr marL="457200" indent="-457200">
              <a:buFontTx/>
              <a:buAutoNum type="arabicPeriod"/>
            </a:pPr>
            <a:r>
              <a:rPr lang="it-IT" sz="3200"/>
              <a:t>la lista di tutte le unità che fanno parte della popolazione studiata</a:t>
            </a:r>
          </a:p>
          <a:p>
            <a:pPr marL="457200" indent="-457200">
              <a:buFontTx/>
              <a:buAutoNum type="arabicPeriod"/>
            </a:pPr>
            <a:r>
              <a:rPr lang="it-IT" sz="3200"/>
              <a:t>una procedura di estrazione dei nomi dalla lista casuale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0419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60420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</a:t>
            </a:r>
          </a:p>
        </p:txBody>
      </p:sp>
      <p:grpSp>
        <p:nvGrpSpPr>
          <p:cNvPr id="60422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60427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8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0424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60426" name="Rectangle 13"/>
          <p:cNvSpPr>
            <a:spLocks noChangeArrowheads="1"/>
          </p:cNvSpPr>
          <p:nvPr/>
        </p:nvSpPr>
        <p:spPr bwMode="auto">
          <a:xfrm>
            <a:off x="1692275" y="1412875"/>
            <a:ext cx="64087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800" b="1"/>
              <a:t>Idea geniale</a:t>
            </a:r>
          </a:p>
          <a:p>
            <a:pPr algn="ctr"/>
            <a:endParaRPr lang="it-IT" sz="2800"/>
          </a:p>
          <a:p>
            <a:pPr algn="ctr"/>
            <a:r>
              <a:rPr lang="it-IT" sz="2800"/>
              <a:t>Se uso un campionamento casuale e intervisto </a:t>
            </a:r>
            <a:r>
              <a:rPr lang="it-IT" sz="2800" u="sng"/>
              <a:t>un migliaio</a:t>
            </a:r>
            <a:r>
              <a:rPr lang="it-IT" sz="2800"/>
              <a:t> degli aventi diritto al voto, posso conoscere l'orientamento politico di </a:t>
            </a:r>
            <a:r>
              <a:rPr lang="it-IT" sz="2800" u="sng"/>
              <a:t>tutti</a:t>
            </a:r>
            <a:r>
              <a:rPr lang="it-IT" sz="2800"/>
              <a:t> gli aventi diritto al voto …</a:t>
            </a:r>
          </a:p>
          <a:p>
            <a:pPr algn="ctr"/>
            <a:endParaRPr lang="it-IT" sz="2800"/>
          </a:p>
          <a:p>
            <a:pPr algn="ctr"/>
            <a:r>
              <a:rPr lang="it-IT" sz="2800"/>
              <a:t>Ottimo, ci sarebbe però un piccolo prezzo da pagare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2467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62468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</a:t>
            </a:r>
          </a:p>
        </p:txBody>
      </p:sp>
      <p:grpSp>
        <p:nvGrpSpPr>
          <p:cNvPr id="62470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62475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6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2472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1692275" y="2968625"/>
            <a:ext cx="64087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800" b="1"/>
              <a:t>L’INCERTEZZA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06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4515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64516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 casuale</a:t>
            </a:r>
          </a:p>
        </p:txBody>
      </p:sp>
      <p:grpSp>
        <p:nvGrpSpPr>
          <p:cNvPr id="64518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64523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4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4520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64522" name="Rectangle 14"/>
          <p:cNvSpPr>
            <a:spLocks noChangeArrowheads="1"/>
          </p:cNvSpPr>
          <p:nvPr/>
        </p:nvSpPr>
        <p:spPr bwMode="auto">
          <a:xfrm>
            <a:off x="539750" y="1700213"/>
            <a:ext cx="83169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3200" i="1"/>
              <a:t>Perché è importante che il campione sia casuale?</a:t>
            </a:r>
          </a:p>
          <a:p>
            <a:endParaRPr lang="it-IT" sz="3200"/>
          </a:p>
          <a:p>
            <a:r>
              <a:rPr lang="it-IT"/>
              <a:t>Nel caso ideale in cui in cui il campione sia casuale, tutti i selezionati nel campione abbiano risposto (in modo veritiero) la teoria della probabilità ci permette di quantificare l'incertezza calcolando un intervallo nella forma:</a:t>
            </a:r>
          </a:p>
          <a:p>
            <a:pPr algn="ctr"/>
            <a:r>
              <a:rPr lang="it-IT" sz="3600" b="1"/>
              <a:t>stima +/- margine di errore</a:t>
            </a:r>
          </a:p>
          <a:p>
            <a:endParaRPr lang="it-IT"/>
          </a:p>
          <a:p>
            <a:r>
              <a:rPr lang="it-IT"/>
              <a:t>in modo da avere “un’elevata sicurezza” che il valore reale nella popolazione è da qualche parte tra i due valori, inferiore e superiore, dell'intervallo.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6563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66564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  <a:cs typeface="Arial" charset="0"/>
              </a:rPr>
              <a:t>Campione casuale</a:t>
            </a:r>
          </a:p>
        </p:txBody>
      </p:sp>
      <p:grpSp>
        <p:nvGrpSpPr>
          <p:cNvPr id="66566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66571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2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6568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971550" y="2579688"/>
            <a:ext cx="72009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3200"/>
              <a:t>Come calcolare il margine di errore di una frequenza percentuale ?</a:t>
            </a:r>
          </a:p>
          <a:p>
            <a:pPr algn="ctr"/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8611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8612" name="CasellaDiTesto 9"/>
          <p:cNvSpPr txBox="1">
            <a:spLocks noChangeArrowheads="1"/>
          </p:cNvSpPr>
          <p:nvPr/>
        </p:nvSpPr>
        <p:spPr bwMode="auto">
          <a:xfrm>
            <a:off x="474663" y="6381750"/>
            <a:ext cx="1103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>
                <a:latin typeface="Arial" charset="0"/>
                <a:cs typeface="Arial" charset="0"/>
              </a:rPr>
              <a:t>Fonte: A. Vitalini</a:t>
            </a:r>
          </a:p>
        </p:txBody>
      </p:sp>
      <p:pic>
        <p:nvPicPr>
          <p:cNvPr id="68613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solidFill>
                  <a:srgbClr val="17375E"/>
                </a:solidFill>
                <a:latin typeface="Arial Bold" charset="0"/>
              </a:rPr>
              <a:t>NOMOGRAMMA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68615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68619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0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8617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812800"/>
            <a:ext cx="3786187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0658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70659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Fonti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70661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70667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8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0663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Rectangle 11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b="1"/>
          </a:p>
          <a:p>
            <a:pPr eaLnBrk="0" hangingPunct="0">
              <a:buFontTx/>
              <a:buChar char="•"/>
            </a:pPr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70665" name="Rectangle 13"/>
          <p:cNvSpPr>
            <a:spLocks noChangeArrowheads="1"/>
          </p:cNvSpPr>
          <p:nvPr/>
        </p:nvSpPr>
        <p:spPr bwMode="auto">
          <a:xfrm>
            <a:off x="827088" y="2349500"/>
            <a:ext cx="7489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i="1">
              <a:solidFill>
                <a:srgbClr val="FF0000"/>
              </a:solidFill>
            </a:endParaRPr>
          </a:p>
          <a:p>
            <a:endParaRPr lang="en-GB" sz="3200" i="1"/>
          </a:p>
        </p:txBody>
      </p:sp>
      <p:sp>
        <p:nvSpPr>
          <p:cNvPr id="70666" name="Rectangle 14"/>
          <p:cNvSpPr>
            <a:spLocks noChangeArrowheads="1"/>
          </p:cNvSpPr>
          <p:nvPr/>
        </p:nvSpPr>
        <p:spPr bwMode="auto">
          <a:xfrm>
            <a:off x="323850" y="2011363"/>
            <a:ext cx="85693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/>
              <a:t>Vitalini A.</a:t>
            </a:r>
          </a:p>
          <a:p>
            <a:r>
              <a:rPr lang="it-IT"/>
              <a:t>2010 </a:t>
            </a:r>
            <a:r>
              <a:rPr lang="it-IT" i="1"/>
              <a:t>Il campionamento casuale – Manuale pratico per ricercatori sociali</a:t>
            </a:r>
            <a:r>
              <a:rPr lang="it-IT"/>
              <a:t>, Franco Angeli, Milano</a:t>
            </a:r>
          </a:p>
          <a:p>
            <a:r>
              <a:rPr lang="it-IT"/>
              <a:t>Corbetta P. </a:t>
            </a:r>
          </a:p>
          <a:p>
            <a:r>
              <a:rPr lang="it-IT"/>
              <a:t>1999 </a:t>
            </a:r>
            <a:r>
              <a:rPr lang="it-IT" i="1"/>
              <a:t>Metodologia e tecniche della ricerca sociale</a:t>
            </a:r>
            <a:r>
              <a:rPr lang="it-IT"/>
              <a:t>, Il Mulino, Bologna </a:t>
            </a:r>
          </a:p>
          <a:p>
            <a:r>
              <a:rPr lang="it-IT"/>
              <a:t>Magnello E. – Van Loon B.</a:t>
            </a:r>
          </a:p>
          <a:p>
            <a:r>
              <a:rPr lang="it-IT"/>
              <a:t>2011 </a:t>
            </a:r>
            <a:r>
              <a:rPr lang="it-IT" i="1"/>
              <a:t>La statistica a fumetti</a:t>
            </a:r>
            <a:r>
              <a:rPr lang="it-IT"/>
              <a:t>, Raffaello Cortina Editore, Milano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9458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19464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9461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1844675"/>
            <a:ext cx="37703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4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en-GB" sz="3200" smtClean="0">
                <a:latin typeface="Arial Bold" charset="0"/>
                <a:ea typeface="ＭＳ Ｐゴシック" charset="-128"/>
              </a:rPr>
              <a:t>Il questionario</a:t>
            </a:r>
            <a:endParaRPr lang="it-IT" sz="3200" i="1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06" name="Titolo 1"/>
          <p:cNvSpPr>
            <a:spLocks noGrp="1"/>
          </p:cNvSpPr>
          <p:nvPr>
            <p:ph type="title" idx="4294967295"/>
          </p:nvPr>
        </p:nvSpPr>
        <p:spPr>
          <a:xfrm>
            <a:off x="2555875" y="0"/>
            <a:ext cx="6192838" cy="836613"/>
          </a:xfrm>
        </p:spPr>
        <p:txBody>
          <a:bodyPr/>
          <a:lstStyle/>
          <a:p>
            <a:pPr algn="l" eaLnBrk="1" hangingPunct="1"/>
            <a:endParaRPr lang="it-IT" sz="1800" smtClean="0">
              <a:solidFill>
                <a:srgbClr val="17375E"/>
              </a:solidFill>
              <a:latin typeface="Arial Bold" charset="0"/>
              <a:ea typeface="ＭＳ Ｐゴシック" charset="-128"/>
            </a:endParaRPr>
          </a:p>
        </p:txBody>
      </p:sp>
      <p:pic>
        <p:nvPicPr>
          <p:cNvPr id="21507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21509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21571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2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21511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4899025" y="3814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323850" y="2995613"/>
            <a:ext cx="83518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it-IT" i="1"/>
          </a:p>
          <a:p>
            <a:pPr marL="457200" indent="-457200" algn="ctr" eaLnBrk="0" hangingPunct="0"/>
            <a:endParaRPr lang="it-IT"/>
          </a:p>
        </p:txBody>
      </p:sp>
      <p:sp>
        <p:nvSpPr>
          <p:cNvPr id="21514" name="Rectangle 16"/>
          <p:cNvSpPr>
            <a:spLocks noChangeArrowheads="1"/>
          </p:cNvSpPr>
          <p:nvPr/>
        </p:nvSpPr>
        <p:spPr bwMode="auto">
          <a:xfrm>
            <a:off x="2843213" y="1150938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2000" b="1"/>
              <a:t>Dati ipotetici</a:t>
            </a:r>
          </a:p>
          <a:p>
            <a:pPr eaLnBrk="0" hangingPunct="0"/>
            <a:endParaRPr lang="it-IT" sz="2000" b="1"/>
          </a:p>
        </p:txBody>
      </p:sp>
      <p:graphicFrame>
        <p:nvGraphicFramePr>
          <p:cNvPr id="24874" name="Group 298"/>
          <p:cNvGraphicFramePr>
            <a:graphicFrameLocks noGrp="1"/>
          </p:cNvGraphicFramePr>
          <p:nvPr/>
        </p:nvGraphicFramePr>
        <p:xfrm>
          <a:off x="1476375" y="1916113"/>
          <a:ext cx="6670675" cy="3840162"/>
        </p:xfrm>
        <a:graphic>
          <a:graphicData uri="http://schemas.openxmlformats.org/drawingml/2006/table">
            <a:tbl>
              <a:tblPr/>
              <a:tblGrid>
                <a:gridCol w="1255713"/>
                <a:gridCol w="903287"/>
                <a:gridCol w="1982788"/>
                <a:gridCol w="1646237"/>
                <a:gridCol w="8826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Numero soggetto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Età </a:t>
                      </a:r>
                      <a:b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(anni)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Titolo studio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Entrate annuali </a:t>
                      </a:r>
                      <a:b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(€ 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Sesso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Diploma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41.000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Lic. media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Laurea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23.000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Lic. elementare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Diploma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3555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Dai numeri all’informazione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23557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23561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23559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1116013" y="1916113"/>
            <a:ext cx="7199312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800"/>
              <a:t>I numeri presenti in una matrice di dati sono RUMORE</a:t>
            </a:r>
          </a:p>
          <a:p>
            <a:pPr eaLnBrk="0" hangingPunct="0"/>
            <a:endParaRPr lang="en-GB" sz="2800" b="1"/>
          </a:p>
          <a:p>
            <a:pPr eaLnBrk="0" hangingPunct="0">
              <a:buFontTx/>
              <a:buChar char="•"/>
            </a:pPr>
            <a:r>
              <a:rPr lang="en-GB" sz="2800"/>
              <a:t>Devono essere trasformati in INFORMAZIONI nel senso letterale del termine vanno “messi in una forma” che permetta di essere digerita, compresa, assimilata</a:t>
            </a:r>
          </a:p>
          <a:p>
            <a:pPr eaLnBrk="0" hangingPunct="0"/>
            <a:endParaRPr lang="en-GB" sz="2800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602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5603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25609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25606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395288" y="1844675"/>
            <a:ext cx="8351837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 eaLnBrk="0" hangingPunct="0"/>
            <a:r>
              <a:rPr lang="en-GB" sz="3200"/>
              <a:t>Prima di iniziare qualsiasi ragionamento sui dati è necessario porsi due domande:</a:t>
            </a:r>
          </a:p>
          <a:p>
            <a:pPr marL="457200" indent="-457200" algn="ctr" eaLnBrk="0" hangingPunct="0"/>
            <a:endParaRPr lang="en-GB" sz="3200"/>
          </a:p>
          <a:p>
            <a:pPr marL="457200" indent="-457200" algn="ctr" eaLnBrk="0" hangingPunct="0">
              <a:buFontTx/>
              <a:buChar char="•"/>
            </a:pPr>
            <a:r>
              <a:rPr lang="en-GB" sz="3200" i="1"/>
              <a:t>I dati provengono da un campione oppure da una rilevazione totale?</a:t>
            </a:r>
          </a:p>
          <a:p>
            <a:pPr marL="457200" indent="-457200" algn="ctr" eaLnBrk="0" hangingPunct="0">
              <a:buFontTx/>
              <a:buChar char="•"/>
            </a:pPr>
            <a:r>
              <a:rPr lang="en-GB" sz="3200" i="1"/>
              <a:t>Le modalità delle risposte alle domande sono esprimibili con parole (dati qualitativi) o con numeri (dati quantitativi)?</a:t>
            </a:r>
          </a:p>
          <a:p>
            <a:pPr marL="457200" indent="-457200" algn="ctr" eaLnBrk="0" hangingPunct="0"/>
            <a:endParaRPr lang="en-GB" sz="3200" b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it-IT" i="1"/>
          </a:p>
          <a:p>
            <a:pPr marL="457200" indent="-457200" algn="ctr" eaLnBrk="0" hangingPunct="0"/>
            <a:endParaRPr lang="it-IT"/>
          </a:p>
        </p:txBody>
      </p:sp>
      <p:sp>
        <p:nvSpPr>
          <p:cNvPr id="25608" name="CasellaDiTesto 3"/>
          <p:cNvSpPr txBox="1">
            <a:spLocks noChangeArrowheads="1"/>
          </p:cNvSpPr>
          <p:nvPr/>
        </p:nvSpPr>
        <p:spPr bwMode="auto">
          <a:xfrm>
            <a:off x="2339975" y="333375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Dai numeri all’informazione </a:t>
            </a:r>
            <a:endParaRPr lang="it-IT" sz="18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650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7651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Rilevazione totale o campionaria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27653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27662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27655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1476375" y="3046413"/>
            <a:ext cx="7199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 i="1"/>
          </a:p>
          <a:p>
            <a:pPr eaLnBrk="0" hangingPunct="0"/>
            <a:endParaRPr lang="en-GB" b="1"/>
          </a:p>
          <a:p>
            <a:pPr eaLnBrk="0" hangingPunct="0"/>
            <a:endParaRPr lang="en-GB" i="1"/>
          </a:p>
          <a:p>
            <a:pPr eaLnBrk="0" hangingPunct="0"/>
            <a:endParaRPr lang="it-IT" i="1"/>
          </a:p>
          <a:p>
            <a:pPr eaLnBrk="0" hangingPunct="0"/>
            <a:endParaRPr lang="it-IT"/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1187450" y="2349500"/>
            <a:ext cx="51482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i="1"/>
          </a:p>
          <a:p>
            <a:endParaRPr lang="en-GB" i="1"/>
          </a:p>
          <a:p>
            <a:r>
              <a:rPr lang="en-GB" sz="3200" i="1"/>
              <a:t>Dati campionari -&gt;&gt;&gt;</a:t>
            </a:r>
          </a:p>
          <a:p>
            <a:endParaRPr lang="en-GB" sz="3200" i="1"/>
          </a:p>
          <a:p>
            <a:endParaRPr lang="en-GB" i="1"/>
          </a:p>
          <a:p>
            <a:endParaRPr lang="en-GB" i="1"/>
          </a:p>
          <a:p>
            <a:endParaRPr lang="en-GB" i="1"/>
          </a:p>
          <a:p>
            <a:r>
              <a:rPr lang="en-GB" sz="3200" i="1"/>
              <a:t>Dati da rilevazione totale-&gt;&gt;&gt;</a:t>
            </a:r>
          </a:p>
          <a:p>
            <a:endParaRPr lang="en-GB" i="1"/>
          </a:p>
        </p:txBody>
      </p:sp>
      <p:pic>
        <p:nvPicPr>
          <p:cNvPr id="27658" name="Picture 18" descr="5e38e17dfc4436ca22ad7280597400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2276475"/>
            <a:ext cx="2087562" cy="1943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7659" name="Picture 19" descr="5e38e17dfc4436ca22ad7280597400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4221163"/>
            <a:ext cx="2087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Oval 20"/>
          <p:cNvSpPr>
            <a:spLocks noChangeArrowheads="1"/>
          </p:cNvSpPr>
          <p:nvPr/>
        </p:nvSpPr>
        <p:spPr bwMode="auto">
          <a:xfrm>
            <a:off x="6084888" y="2060575"/>
            <a:ext cx="792162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61" name="Oval 21"/>
          <p:cNvSpPr>
            <a:spLocks noChangeArrowheads="1"/>
          </p:cNvSpPr>
          <p:nvPr/>
        </p:nvSpPr>
        <p:spPr bwMode="auto">
          <a:xfrm>
            <a:off x="6732588" y="3429000"/>
            <a:ext cx="1439862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698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9699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Tipi di variabili 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29701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29729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0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29703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4899025" y="3814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323850" y="2995613"/>
            <a:ext cx="83518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it-IT" i="1"/>
          </a:p>
          <a:p>
            <a:pPr marL="457200" indent="-457200" algn="ctr" eaLnBrk="0" hangingPunct="0"/>
            <a:endParaRPr lang="it-IT"/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2843213" y="1150938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it-IT" sz="2000" b="1"/>
          </a:p>
          <a:p>
            <a:pPr eaLnBrk="0" hangingPunct="0"/>
            <a:endParaRPr lang="it-IT" sz="2000" b="1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/>
        </p:nvGraphicFramePr>
        <p:xfrm>
          <a:off x="468313" y="2349500"/>
          <a:ext cx="8083550" cy="2973388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  <a:gridCol w="213995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Tipo di variabile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Strumenti statistici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Nominale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Genere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Percentuali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Ordinale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Titolo di studio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Percentuali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Cardinale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Età, reddito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Media, Mediana, Moda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>
            <a:cxnSpLocks noChangeShapeType="1"/>
          </p:cNvCxnSpPr>
          <p:nvPr/>
        </p:nvCxnSpPr>
        <p:spPr bwMode="auto">
          <a:xfrm>
            <a:off x="2051050" y="765175"/>
            <a:ext cx="7092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46" name="Titolo 1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7885112" cy="836613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31747" name="Picture 12" descr="testo4"/>
          <p:cNvPicPr>
            <a:picLocks noChangeAspect="1" noChangeArrowheads="1"/>
          </p:cNvPicPr>
          <p:nvPr/>
        </p:nvPicPr>
        <p:blipFill>
          <a:blip r:embed="rId3"/>
          <a:srcRect l="15138" t="32823" r="8725" b="48297"/>
          <a:stretch>
            <a:fillRect/>
          </a:stretch>
        </p:blipFill>
        <p:spPr bwMode="auto">
          <a:xfrm>
            <a:off x="539750" y="620713"/>
            <a:ext cx="12684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asellaDiTesto 3"/>
          <p:cNvSpPr txBox="1">
            <a:spLocks noChangeArrowheads="1"/>
          </p:cNvSpPr>
          <p:nvPr/>
        </p:nvSpPr>
        <p:spPr bwMode="auto">
          <a:xfrm>
            <a:off x="2339975" y="323850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17375E"/>
                </a:solidFill>
                <a:latin typeface="Arial Bold" charset="0"/>
              </a:rPr>
              <a:t>Dati ipotetici</a:t>
            </a:r>
            <a:endParaRPr lang="it-IT" sz="1800" b="1">
              <a:latin typeface="Arial" charset="0"/>
              <a:cs typeface="Arial" charset="0"/>
            </a:endParaRPr>
          </a:p>
        </p:txBody>
      </p:sp>
      <p:grpSp>
        <p:nvGrpSpPr>
          <p:cNvPr id="31749" name="Gruppo 8"/>
          <p:cNvGrpSpPr>
            <a:grpSpLocks/>
          </p:cNvGrpSpPr>
          <p:nvPr/>
        </p:nvGrpSpPr>
        <p:grpSpPr bwMode="auto">
          <a:xfrm>
            <a:off x="6659563" y="6308725"/>
            <a:ext cx="2117725" cy="384175"/>
            <a:chOff x="5791200" y="6237288"/>
            <a:chExt cx="2874963" cy="520700"/>
          </a:xfrm>
        </p:grpSpPr>
        <p:pic>
          <p:nvPicPr>
            <p:cNvPr id="31811" name="Immagine 7" descr="marchio 1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7625" y="6237288"/>
              <a:ext cx="998538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12" name="Picture 8" descr="Ahref_logo Large_1_PANTO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6248400"/>
              <a:ext cx="1206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Immagine 20" descr="shutterstock_95143126_2.jpg"/>
          <p:cNvPicPr>
            <a:picLocks noChangeAspect="1"/>
          </p:cNvPicPr>
          <p:nvPr/>
        </p:nvPicPr>
        <p:blipFill>
          <a:blip r:embed="rId6"/>
          <a:srcRect r="19994"/>
          <a:stretch>
            <a:fillRect/>
          </a:stretch>
        </p:blipFill>
        <p:spPr bwMode="auto">
          <a:xfrm>
            <a:off x="0" y="-26988"/>
            <a:ext cx="2160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1751" name="Picture 12" descr="testo4"/>
          <p:cNvPicPr>
            <a:picLocks noChangeAspect="1" noChangeArrowheads="1"/>
          </p:cNvPicPr>
          <p:nvPr/>
        </p:nvPicPr>
        <p:blipFill>
          <a:blip r:embed="rId7"/>
          <a:srcRect l="15138" t="32823" r="8725" b="48297"/>
          <a:stretch>
            <a:fillRect/>
          </a:stretch>
        </p:blipFill>
        <p:spPr bwMode="auto">
          <a:xfrm>
            <a:off x="539750" y="836613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4899025" y="3814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323850" y="2995613"/>
            <a:ext cx="83518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b="1"/>
          </a:p>
          <a:p>
            <a:pPr marL="457200" indent="-457200" algn="ctr" eaLnBrk="0" hangingPunct="0"/>
            <a:endParaRPr lang="en-GB" i="1"/>
          </a:p>
          <a:p>
            <a:pPr marL="457200" indent="-457200" algn="ctr" eaLnBrk="0" hangingPunct="0"/>
            <a:endParaRPr lang="it-IT" i="1"/>
          </a:p>
          <a:p>
            <a:pPr marL="457200" indent="-457200" algn="ctr" eaLnBrk="0" hangingPunct="0"/>
            <a:endParaRPr lang="it-IT"/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2843213" y="1150938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2000" b="1"/>
              <a:t>Dati ipotetici</a:t>
            </a:r>
          </a:p>
          <a:p>
            <a:pPr eaLnBrk="0" hangingPunct="0"/>
            <a:endParaRPr lang="it-IT" sz="2000" b="1"/>
          </a:p>
        </p:txBody>
      </p:sp>
      <p:graphicFrame>
        <p:nvGraphicFramePr>
          <p:cNvPr id="30735" name="Group 15"/>
          <p:cNvGraphicFramePr>
            <a:graphicFrameLocks noGrp="1"/>
          </p:cNvGraphicFramePr>
          <p:nvPr/>
        </p:nvGraphicFramePr>
        <p:xfrm>
          <a:off x="1476375" y="1916113"/>
          <a:ext cx="6670675" cy="3840162"/>
        </p:xfrm>
        <a:graphic>
          <a:graphicData uri="http://schemas.openxmlformats.org/drawingml/2006/table">
            <a:tbl>
              <a:tblPr/>
              <a:tblGrid>
                <a:gridCol w="1255713"/>
                <a:gridCol w="903287"/>
                <a:gridCol w="1982788"/>
                <a:gridCol w="1646237"/>
                <a:gridCol w="8826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Numero soggetto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Età </a:t>
                      </a:r>
                      <a:b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(anni)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Titolo studio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Entrate annuali </a:t>
                      </a:r>
                      <a:b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(€ 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Sesso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Diploma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41.000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Lic. media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Laurea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23.000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Lic. elementare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Diploma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645</Words>
  <Application>Microsoft Office PowerPoint</Application>
  <PresentationFormat>Presentazione su schermo (4:3)</PresentationFormat>
  <Paragraphs>268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Calibri</vt:lpstr>
      <vt:lpstr>ＭＳ Ｐゴシック</vt:lpstr>
      <vt:lpstr>Arial</vt:lpstr>
      <vt:lpstr>Arial Bold</vt:lpstr>
      <vt:lpstr>Tema di Office</vt:lpstr>
      <vt:lpstr>Strumenti statistici di base</vt:lpstr>
      <vt:lpstr>Da numeri alle informazioni</vt:lpstr>
      <vt:lpstr>Il questionario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Annamaria AT. Tononi</dc:creator>
  <cp:lastModifiedBy>template</cp:lastModifiedBy>
  <cp:revision>187</cp:revision>
  <dcterms:created xsi:type="dcterms:W3CDTF">2012-04-04T11:30:27Z</dcterms:created>
  <dcterms:modified xsi:type="dcterms:W3CDTF">2012-12-21T14:36:33Z</dcterms:modified>
</cp:coreProperties>
</file>