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3"/>
  </p:notesMasterIdLst>
  <p:sldIdLst>
    <p:sldId id="265" r:id="rId2"/>
    <p:sldId id="266" r:id="rId3"/>
    <p:sldId id="256" r:id="rId4"/>
    <p:sldId id="257" r:id="rId5"/>
    <p:sldId id="258" r:id="rId6"/>
    <p:sldId id="259" r:id="rId7"/>
    <p:sldId id="267" r:id="rId8"/>
    <p:sldId id="260" r:id="rId9"/>
    <p:sldId id="274" r:id="rId10"/>
    <p:sldId id="261" r:id="rId11"/>
    <p:sldId id="273" r:id="rId12"/>
    <p:sldId id="262" r:id="rId13"/>
    <p:sldId id="270" r:id="rId14"/>
    <p:sldId id="279" r:id="rId15"/>
    <p:sldId id="263" r:id="rId16"/>
    <p:sldId id="275" r:id="rId17"/>
    <p:sldId id="278" r:id="rId18"/>
    <p:sldId id="268" r:id="rId19"/>
    <p:sldId id="276" r:id="rId20"/>
    <p:sldId id="277" r:id="rId21"/>
    <p:sldId id="280" r:id="rId2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75CCF-6E8B-964C-86EE-8E5D74AEF3FD}" type="datetimeFigureOut">
              <a:rPr lang="it-IT" smtClean="0"/>
              <a:pPr/>
              <a:t>21/10/2014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8002F-0545-444F-87C3-E65E9115ABCE}" type="slidenum">
              <a:rPr lang="it-IT" smtClean="0"/>
              <a:pPr/>
              <a:t>‹N›</a:t>
            </a:fld>
            <a:endParaRPr lang="it-IT"/>
          </a:p>
        </p:txBody>
      </p:sp>
    </p:spTree>
    <p:extLst>
      <p:ext uri="{BB962C8B-B14F-4D97-AF65-F5344CB8AC3E}">
        <p14:creationId xmlns:p14="http://schemas.microsoft.com/office/powerpoint/2010/main" xmlns="" val="996763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08002F-0545-444F-87C3-E65E9115ABCE}" type="slidenum">
              <a:rPr lang="it-IT" smtClean="0"/>
              <a:pPr/>
              <a:t>3</a:t>
            </a:fld>
            <a:endParaRPr lang="it-IT"/>
          </a:p>
        </p:txBody>
      </p:sp>
    </p:spTree>
    <p:extLst>
      <p:ext uri="{BB962C8B-B14F-4D97-AF65-F5344CB8AC3E}">
        <p14:creationId xmlns:p14="http://schemas.microsoft.com/office/powerpoint/2010/main" xmlns="" val="90502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08002F-0545-444F-87C3-E65E9115ABCE}" type="slidenum">
              <a:rPr lang="it-IT" smtClean="0"/>
              <a:pPr/>
              <a:t>4</a:t>
            </a:fld>
            <a:endParaRPr lang="it-IT"/>
          </a:p>
        </p:txBody>
      </p:sp>
    </p:spTree>
    <p:extLst>
      <p:ext uri="{BB962C8B-B14F-4D97-AF65-F5344CB8AC3E}">
        <p14:creationId xmlns:p14="http://schemas.microsoft.com/office/powerpoint/2010/main" xmlns="" val="325877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08002F-0545-444F-87C3-E65E9115ABCE}" type="slidenum">
              <a:rPr lang="it-IT" smtClean="0"/>
              <a:pPr/>
              <a:t>5</a:t>
            </a:fld>
            <a:endParaRPr lang="it-IT"/>
          </a:p>
        </p:txBody>
      </p:sp>
    </p:spTree>
    <p:extLst>
      <p:ext uri="{BB962C8B-B14F-4D97-AF65-F5344CB8AC3E}">
        <p14:creationId xmlns:p14="http://schemas.microsoft.com/office/powerpoint/2010/main" xmlns="" val="397968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08002F-0545-444F-87C3-E65E9115ABCE}" type="slidenum">
              <a:rPr lang="it-IT" smtClean="0"/>
              <a:pPr/>
              <a:t>6</a:t>
            </a:fld>
            <a:endParaRPr lang="it-IT"/>
          </a:p>
        </p:txBody>
      </p:sp>
    </p:spTree>
    <p:extLst>
      <p:ext uri="{BB962C8B-B14F-4D97-AF65-F5344CB8AC3E}">
        <p14:creationId xmlns:p14="http://schemas.microsoft.com/office/powerpoint/2010/main" xmlns="" val="147230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08002F-0545-444F-87C3-E65E9115ABCE}" type="slidenum">
              <a:rPr lang="it-IT" smtClean="0"/>
              <a:pPr/>
              <a:t>8</a:t>
            </a:fld>
            <a:endParaRPr lang="it-IT"/>
          </a:p>
        </p:txBody>
      </p:sp>
    </p:spTree>
    <p:extLst>
      <p:ext uri="{BB962C8B-B14F-4D97-AF65-F5344CB8AC3E}">
        <p14:creationId xmlns:p14="http://schemas.microsoft.com/office/powerpoint/2010/main" xmlns="" val="295613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08002F-0545-444F-87C3-E65E9115ABCE}" type="slidenum">
              <a:rPr lang="it-IT" smtClean="0"/>
              <a:pPr/>
              <a:t>10</a:t>
            </a:fld>
            <a:endParaRPr lang="it-IT"/>
          </a:p>
        </p:txBody>
      </p:sp>
    </p:spTree>
    <p:extLst>
      <p:ext uri="{BB962C8B-B14F-4D97-AF65-F5344CB8AC3E}">
        <p14:creationId xmlns:p14="http://schemas.microsoft.com/office/powerpoint/2010/main" xmlns="" val="417487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08002F-0545-444F-87C3-E65E9115ABCE}" type="slidenum">
              <a:rPr lang="it-IT" smtClean="0"/>
              <a:pPr/>
              <a:t>12</a:t>
            </a:fld>
            <a:endParaRPr lang="it-IT"/>
          </a:p>
        </p:txBody>
      </p:sp>
    </p:spTree>
    <p:extLst>
      <p:ext uri="{BB962C8B-B14F-4D97-AF65-F5344CB8AC3E}">
        <p14:creationId xmlns:p14="http://schemas.microsoft.com/office/powerpoint/2010/main" xmlns="" val="185418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08002F-0545-444F-87C3-E65E9115ABCE}" type="slidenum">
              <a:rPr lang="it-IT" smtClean="0"/>
              <a:pPr/>
              <a:t>15</a:t>
            </a:fld>
            <a:endParaRPr lang="it-IT"/>
          </a:p>
        </p:txBody>
      </p:sp>
    </p:spTree>
    <p:extLst>
      <p:ext uri="{BB962C8B-B14F-4D97-AF65-F5344CB8AC3E}">
        <p14:creationId xmlns:p14="http://schemas.microsoft.com/office/powerpoint/2010/main" xmlns="" val="316601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stile</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6107DBD8-FAD4-804B-A445-F273C7C99DFB}" type="datetimeFigureOut">
              <a:rPr lang="it-IT" smtClean="0"/>
              <a:pPr/>
              <a:t>21/10/2014</a:t>
            </a:fld>
            <a:endParaRPr lang="it-IT"/>
          </a:p>
        </p:txBody>
      </p:sp>
      <p:sp>
        <p:nvSpPr>
          <p:cNvPr id="16" name="Segnaposto numero diapositiva 15"/>
          <p:cNvSpPr>
            <a:spLocks noGrp="1"/>
          </p:cNvSpPr>
          <p:nvPr>
            <p:ph type="sldNum" sz="quarter" idx="11"/>
          </p:nvPr>
        </p:nvSpPr>
        <p:spPr/>
        <p:txBody>
          <a:bodyPr/>
          <a:lstStyle/>
          <a:p>
            <a:fld id="{56725514-12A2-7C41-8BAC-773FFF9926FF}"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transition advClick="0" advTm="10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107DBD8-FAD4-804B-A445-F273C7C99DFB}"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725514-12A2-7C41-8BAC-773FFF9926FF}" type="slidenum">
              <a:rPr lang="it-IT" smtClean="0"/>
              <a:pPr/>
              <a:t>‹N›</a:t>
            </a:fld>
            <a:endParaRPr lang="it-IT"/>
          </a:p>
        </p:txBody>
      </p:sp>
    </p:spTree>
  </p:cSld>
  <p:clrMapOvr>
    <a:masterClrMapping/>
  </p:clrMapOvr>
  <p:transition advClick="0" advTm="10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107DBD8-FAD4-804B-A445-F273C7C99DFB}"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725514-12A2-7C41-8BAC-773FFF9926FF}" type="slidenum">
              <a:rPr lang="it-IT" smtClean="0"/>
              <a:pPr/>
              <a:t>‹N›</a:t>
            </a:fld>
            <a:endParaRPr lang="it-IT"/>
          </a:p>
        </p:txBody>
      </p:sp>
    </p:spTree>
  </p:cSld>
  <p:clrMapOvr>
    <a:masterClrMapping/>
  </p:clrMapOvr>
  <p:transition advClick="0" advTm="10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6107DBD8-FAD4-804B-A445-F273C7C99DFB}" type="datetimeFigureOut">
              <a:rPr lang="it-IT" smtClean="0"/>
              <a:pPr/>
              <a:t>21/10/2014</a:t>
            </a:fld>
            <a:endParaRPr lang="it-IT"/>
          </a:p>
        </p:txBody>
      </p:sp>
      <p:sp>
        <p:nvSpPr>
          <p:cNvPr id="15" name="Segnaposto numero diapositiva 14"/>
          <p:cNvSpPr>
            <a:spLocks noGrp="1"/>
          </p:cNvSpPr>
          <p:nvPr>
            <p:ph type="sldNum" sz="quarter" idx="15"/>
          </p:nvPr>
        </p:nvSpPr>
        <p:spPr/>
        <p:txBody>
          <a:bodyPr/>
          <a:lstStyle>
            <a:lvl1pPr algn="ctr">
              <a:defRPr/>
            </a:lvl1pPr>
          </a:lstStyle>
          <a:p>
            <a:fld id="{56725514-12A2-7C41-8BAC-773FFF9926FF}"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stile</a:t>
            </a:r>
            <a:endParaRPr kumimoji="0" lang="en-US"/>
          </a:p>
        </p:txBody>
      </p:sp>
    </p:spTree>
  </p:cSld>
  <p:clrMapOvr>
    <a:masterClrMapping/>
  </p:clrMapOvr>
  <p:transition advClick="0" advTm="10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107DBD8-FAD4-804B-A445-F273C7C99DFB}"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725514-12A2-7C41-8BAC-773FFF9926FF}"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stile</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gli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0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6107DBD8-FAD4-804B-A445-F273C7C99DFB}" type="datetimeFigureOut">
              <a:rPr lang="it-IT" smtClean="0"/>
              <a:pPr/>
              <a:t>21/10/2014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725514-12A2-7C41-8BAC-773FFF9926FF}"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advClick="0" advTm="10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56725514-12A2-7C41-8BAC-773FFF9926FF}"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6107DBD8-FAD4-804B-A445-F273C7C99DFB}" type="datetimeFigureOut">
              <a:rPr lang="it-IT" smtClean="0"/>
              <a:pPr/>
              <a:t>21/10/2014</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stile</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0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107DBD8-FAD4-804B-A445-F273C7C99DFB}" type="datetimeFigureOut">
              <a:rPr lang="it-IT" smtClean="0"/>
              <a:pPr/>
              <a:t>21/10/2014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6725514-12A2-7C41-8BAC-773FFF9926FF}"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stile</a:t>
            </a:r>
            <a:endParaRPr kumimoji="0" lang="en-US"/>
          </a:p>
        </p:txBody>
      </p:sp>
    </p:spTree>
  </p:cSld>
  <p:clrMapOvr>
    <a:masterClrMapping/>
  </p:clrMapOvr>
  <p:transition advClick="0" advTm="10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107DBD8-FAD4-804B-A445-F273C7C99DFB}" type="datetimeFigureOut">
              <a:rPr lang="it-IT" smtClean="0"/>
              <a:pPr/>
              <a:t>21/10/2014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6725514-12A2-7C41-8BAC-773FFF9926FF}" type="slidenum">
              <a:rPr lang="it-IT" smtClean="0"/>
              <a:pPr/>
              <a:t>‹N›</a:t>
            </a:fld>
            <a:endParaRPr lang="it-IT"/>
          </a:p>
        </p:txBody>
      </p:sp>
    </p:spTree>
  </p:cSld>
  <p:clrMapOvr>
    <a:masterClrMapping/>
  </p:clrMapOvr>
  <p:transition advClick="0" advTm="10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gli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stile</a:t>
            </a:r>
            <a:endParaRPr kumimoji="0" lang="en-US"/>
          </a:p>
        </p:txBody>
      </p:sp>
      <p:sp>
        <p:nvSpPr>
          <p:cNvPr id="8" name="Segnaposto data 7"/>
          <p:cNvSpPr>
            <a:spLocks noGrp="1"/>
          </p:cNvSpPr>
          <p:nvPr>
            <p:ph type="dt" sz="half" idx="14"/>
          </p:nvPr>
        </p:nvSpPr>
        <p:spPr/>
        <p:txBody>
          <a:bodyPr/>
          <a:lstStyle/>
          <a:p>
            <a:fld id="{6107DBD8-FAD4-804B-A445-F273C7C99DFB}" type="datetimeFigureOut">
              <a:rPr lang="it-IT" smtClean="0"/>
              <a:pPr/>
              <a:t>21/10/2014</a:t>
            </a:fld>
            <a:endParaRPr lang="it-IT"/>
          </a:p>
        </p:txBody>
      </p:sp>
      <p:sp>
        <p:nvSpPr>
          <p:cNvPr id="9" name="Segnaposto numero diapositiva 8"/>
          <p:cNvSpPr>
            <a:spLocks noGrp="1"/>
          </p:cNvSpPr>
          <p:nvPr>
            <p:ph type="sldNum" sz="quarter" idx="15"/>
          </p:nvPr>
        </p:nvSpPr>
        <p:spPr/>
        <p:txBody>
          <a:bodyPr/>
          <a:lstStyle/>
          <a:p>
            <a:fld id="{56725514-12A2-7C41-8BAC-773FFF9926FF}"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transition advClick="0" advTm="10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stile</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Trascinare l'immagine su un segnaposto o fare clic sull'icona per aggiungerla</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gli stili del testo dello schema</a:t>
            </a:r>
          </a:p>
        </p:txBody>
      </p:sp>
      <p:sp>
        <p:nvSpPr>
          <p:cNvPr id="8" name="Segnaposto data 7"/>
          <p:cNvSpPr>
            <a:spLocks noGrp="1"/>
          </p:cNvSpPr>
          <p:nvPr>
            <p:ph type="dt" sz="half" idx="10"/>
          </p:nvPr>
        </p:nvSpPr>
        <p:spPr/>
        <p:txBody>
          <a:bodyPr/>
          <a:lstStyle/>
          <a:p>
            <a:fld id="{6107DBD8-FAD4-804B-A445-F273C7C99DFB}" type="datetimeFigureOut">
              <a:rPr lang="it-IT" smtClean="0"/>
              <a:pPr/>
              <a:t>21/10/2014</a:t>
            </a:fld>
            <a:endParaRPr lang="it-IT"/>
          </a:p>
        </p:txBody>
      </p:sp>
      <p:sp>
        <p:nvSpPr>
          <p:cNvPr id="9" name="Segnaposto numero diapositiva 8"/>
          <p:cNvSpPr>
            <a:spLocks noGrp="1"/>
          </p:cNvSpPr>
          <p:nvPr>
            <p:ph type="sldNum" sz="quarter" idx="11"/>
          </p:nvPr>
        </p:nvSpPr>
        <p:spPr/>
        <p:txBody>
          <a:bodyPr/>
          <a:lstStyle/>
          <a:p>
            <a:fld id="{56725514-12A2-7C41-8BAC-773FFF9926FF}"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transition advClick="0" advTm="10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gli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107DBD8-FAD4-804B-A445-F273C7C99DFB}" type="datetimeFigureOut">
              <a:rPr lang="it-IT" smtClean="0"/>
              <a:pPr/>
              <a:t>21/10/2014</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6725514-12A2-7C41-8BAC-773FFF9926FF}"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stile</a:t>
            </a:r>
            <a:endParaRPr kumimoji="0" lang="en-US"/>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advClick="0" advTm="10000">
    <p:wipe dir="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pc\Downloads\02%20Divenire.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1"/>
          </p:nvPr>
        </p:nvSpPr>
        <p:spPr>
          <a:xfrm>
            <a:off x="457200" y="3699803"/>
            <a:ext cx="8305800" cy="1825507"/>
          </a:xfrm>
        </p:spPr>
        <p:txBody>
          <a:bodyPr/>
          <a:lstStyle/>
          <a:p>
            <a:r>
              <a:rPr lang="it-IT" smtClean="0">
                <a:solidFill>
                  <a:schemeClr val="bg1"/>
                </a:solidFill>
              </a:rPr>
              <a:t>A cura di</a:t>
            </a:r>
          </a:p>
          <a:p>
            <a:r>
              <a:rPr lang="it-IT" sz="1400" smtClean="0">
                <a:solidFill>
                  <a:schemeClr val="bg1"/>
                </a:solidFill>
              </a:rPr>
              <a:t>Angelica Albertini, Vittoria Berrettini, Linda Castellucci, Veronica Morganti, Aldo Pardi,</a:t>
            </a:r>
            <a:br>
              <a:rPr lang="it-IT" sz="1400" smtClean="0">
                <a:solidFill>
                  <a:schemeClr val="bg1"/>
                </a:solidFill>
              </a:rPr>
            </a:br>
            <a:r>
              <a:rPr lang="it-IT" sz="1400" smtClean="0">
                <a:solidFill>
                  <a:schemeClr val="bg1"/>
                </a:solidFill>
              </a:rPr>
              <a:t>Laura Pintor, Giovanni Pratelli, Riccardo Spendolini</a:t>
            </a:r>
          </a:p>
          <a:p>
            <a:r>
              <a:rPr lang="it-IT" smtClean="0">
                <a:solidFill>
                  <a:schemeClr val="bg1"/>
                </a:solidFill>
              </a:rPr>
              <a:t>III C</a:t>
            </a:r>
          </a:p>
          <a:p>
            <a:r>
              <a:rPr lang="it-IT" smtClean="0">
                <a:solidFill>
                  <a:schemeClr val="bg1"/>
                </a:solidFill>
              </a:rPr>
              <a:t>Liceo classico “T. Mamiani” Pesaro</a:t>
            </a:r>
          </a:p>
          <a:p>
            <a:endParaRPr lang="it-IT" dirty="0">
              <a:solidFill>
                <a:schemeClr val="bg1"/>
              </a:solidFill>
            </a:endParaRPr>
          </a:p>
        </p:txBody>
      </p:sp>
      <p:sp>
        <p:nvSpPr>
          <p:cNvPr id="4" name="Titolo 3"/>
          <p:cNvSpPr>
            <a:spLocks noGrp="1"/>
          </p:cNvSpPr>
          <p:nvPr>
            <p:ph type="ctrTitle"/>
          </p:nvPr>
        </p:nvSpPr>
        <p:spPr/>
        <p:txBody>
          <a:bodyPr/>
          <a:lstStyle/>
          <a:p>
            <a:r>
              <a:rPr lang="it-IT" smtClean="0"/>
              <a:t>ISTRUZIONE E BENESSERE</a:t>
            </a:r>
            <a:br>
              <a:rPr lang="it-IT" smtClean="0"/>
            </a:br>
            <a:r>
              <a:rPr lang="it-IT" smtClean="0"/>
              <a:t>RAPPORTO BES 2013</a:t>
            </a:r>
            <a:endParaRPr lang="it-IT" dirty="0"/>
          </a:p>
        </p:txBody>
      </p:sp>
      <p:pic>
        <p:nvPicPr>
          <p:cNvPr id="6" name="02 Divenire.mp3">
            <a:hlinkClick r:id="" action="ppaction://media"/>
          </p:cNvPr>
          <p:cNvPicPr>
            <a:picLocks noRot="1" noChangeAspect="1"/>
          </p:cNvPicPr>
          <p:nvPr>
            <a:audioFile r:link="rId1"/>
          </p:nvPr>
        </p:nvPicPr>
        <p:blipFill>
          <a:blip r:embed="rId3"/>
          <a:stretch>
            <a:fillRect/>
          </a:stretch>
        </p:blipFill>
        <p:spPr>
          <a:xfrm>
            <a:off x="4449763" y="3306763"/>
            <a:ext cx="244475" cy="244475"/>
          </a:xfrm>
          <a:prstGeom prst="rect">
            <a:avLst/>
          </a:prstGeom>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dirty="0" smtClean="0"/>
              <a:t/>
            </a:r>
            <a:br>
              <a:rPr lang="it-IT" dirty="0" smtClean="0"/>
            </a:br>
            <a:r>
              <a:rPr lang="it-IT" dirty="0" smtClean="0"/>
              <a:t>LETTURA, ATTIVITA’ CULTURALI, MOSTRE e SPETTACOLI</a:t>
            </a:r>
            <a:endParaRPr lang="it-IT" dirty="0"/>
          </a:p>
        </p:txBody>
      </p:sp>
      <p:sp>
        <p:nvSpPr>
          <p:cNvPr id="2" name="Segnaposto contenuto 1"/>
          <p:cNvSpPr>
            <a:spLocks noGrp="1"/>
          </p:cNvSpPr>
          <p:nvPr>
            <p:ph sz="half" idx="1"/>
          </p:nvPr>
        </p:nvSpPr>
        <p:spPr/>
        <p:txBody>
          <a:bodyPr>
            <a:noAutofit/>
          </a:bodyPr>
          <a:lstStyle/>
          <a:p>
            <a:pPr marL="0" indent="0" algn="just" fontAlgn="t">
              <a:buNone/>
            </a:pPr>
            <a:r>
              <a:rPr lang="it-IT" sz="1600" dirty="0" smtClean="0">
                <a:latin typeface="Tahoma"/>
                <a:cs typeface="Tahoma"/>
              </a:rPr>
              <a:t>Nelle varie regioni esiste uno stretto rapporto tra lettori di quotidiani e riviste e i fruitori di attività culturali e visite a musei e mostre. Probabilmente ciò è dovuto al fatto che chi si informa è maggiormente documentato anche sulla possibilità di partecipare alle diverse iniziative culturali proposte. </a:t>
            </a:r>
          </a:p>
          <a:p>
            <a:pPr marL="0" indent="0" algn="just" fontAlgn="t">
              <a:buNone/>
            </a:pPr>
            <a:r>
              <a:rPr lang="it-IT" sz="1600" dirty="0" smtClean="0">
                <a:latin typeface="Tahoma"/>
                <a:cs typeface="Tahoma"/>
              </a:rPr>
              <a:t>Per quanto riguarda il titolo di studio si nota, in particolare nelle regioni settentrionali una stretta correlazione tra i diplomati e lettori di quotidiani e riviste, percentuale che scende progressivamente procedendo verso sud ad eccezione della regione Sardegna, il cui dato si avvicina a quello delle regioni settentrionali.</a:t>
            </a:r>
          </a:p>
          <a:p>
            <a:pPr marL="0" indent="0" fontAlgn="t">
              <a:buNone/>
            </a:pPr>
            <a:endParaRPr lang="it-IT" sz="1200" dirty="0" smtClean="0">
              <a:latin typeface="Tahoma"/>
              <a:cs typeface="Tahoma"/>
            </a:endParaRPr>
          </a:p>
          <a:p>
            <a:endParaRPr lang="it-IT" sz="1200" dirty="0"/>
          </a:p>
        </p:txBody>
      </p:sp>
      <p:pic>
        <p:nvPicPr>
          <p:cNvPr id="5" name="Segnaposto contenuto 4" descr="8f9cb49f9670779eb56130ae51eefb2385dc8156cb735888ae46b385043d4afa.jpeg.jpg"/>
          <p:cNvPicPr>
            <a:picLocks noGrp="1" noChangeAspect="1"/>
          </p:cNvPicPr>
          <p:nvPr>
            <p:ph sz="half" idx="2"/>
          </p:nvPr>
        </p:nvPicPr>
        <p:blipFill>
          <a:blip r:embed="rId3"/>
          <a:stretch>
            <a:fillRect/>
          </a:stretch>
        </p:blipFill>
        <p:spPr>
          <a:xfrm>
            <a:off x="4871717" y="1524000"/>
            <a:ext cx="3048000" cy="2032000"/>
          </a:xfrm>
        </p:spPr>
      </p:pic>
      <p:pic>
        <p:nvPicPr>
          <p:cNvPr id="7" name="Immagine 6" descr="379a05fdefe75581f1e6a6ddf4f4a4417e2d9998a24bffdf05e48a98c5b7127e.jpeg.jpg"/>
          <p:cNvPicPr>
            <a:picLocks noChangeAspect="1"/>
          </p:cNvPicPr>
          <p:nvPr/>
        </p:nvPicPr>
        <p:blipFill>
          <a:blip r:embed="rId4"/>
          <a:stretch>
            <a:fillRect/>
          </a:stretch>
        </p:blipFill>
        <p:spPr>
          <a:xfrm>
            <a:off x="4871717" y="3810000"/>
            <a:ext cx="3048000" cy="2286000"/>
          </a:xfrm>
          <a:prstGeom prst="rect">
            <a:avLst/>
          </a:prstGeom>
        </p:spPr>
      </p:pic>
    </p:spTree>
  </p:cSld>
  <p:clrMapOvr>
    <a:masterClrMapping/>
  </p:clrMapOvr>
  <p:transition advClick="0" advTm="1500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t="6459" b="5075"/>
          <a:stretch>
            <a:fillRect/>
          </a:stretch>
        </p:blipFill>
        <p:spPr bwMode="auto">
          <a:xfrm>
            <a:off x="508000" y="597900"/>
            <a:ext cx="8128000" cy="5752208"/>
          </a:xfrm>
          <a:prstGeom prst="rect">
            <a:avLst/>
          </a:prstGeom>
          <a:noFill/>
          <a:ln w="9525">
            <a:noFill/>
            <a:miter lim="800000"/>
            <a:headEnd/>
            <a:tailEnd/>
          </a:ln>
          <a:effectLst/>
        </p:spPr>
      </p:pic>
    </p:spTree>
  </p:cSld>
  <p:clrMapOvr>
    <a:masterClrMapping/>
  </p:clrMapOvr>
  <p:transition advClick="0" advTm="20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dirty="0" smtClean="0"/>
              <a:t>ISTRUZIONE e INSERIMENTO </a:t>
            </a:r>
            <a:br>
              <a:rPr lang="it-IT" dirty="0" smtClean="0"/>
            </a:br>
            <a:r>
              <a:rPr lang="it-IT" dirty="0" smtClean="0"/>
              <a:t>NEL MONDO DEL LAVORO</a:t>
            </a:r>
            <a:endParaRPr lang="it-IT" dirty="0"/>
          </a:p>
        </p:txBody>
      </p:sp>
      <p:sp>
        <p:nvSpPr>
          <p:cNvPr id="2" name="Segnaposto contenuto 1"/>
          <p:cNvSpPr>
            <a:spLocks noGrp="1"/>
          </p:cNvSpPr>
          <p:nvPr>
            <p:ph sz="half" idx="1"/>
          </p:nvPr>
        </p:nvSpPr>
        <p:spPr/>
        <p:txBody>
          <a:bodyPr>
            <a:normAutofit fontScale="62500" lnSpcReduction="20000"/>
          </a:bodyPr>
          <a:lstStyle/>
          <a:p>
            <a:pPr marL="0" indent="0">
              <a:buNone/>
            </a:pPr>
            <a:r>
              <a:rPr lang="it-IT" sz="2900" b="1" dirty="0" smtClean="0">
                <a:latin typeface="Tahoma"/>
                <a:cs typeface="Tahoma"/>
              </a:rPr>
              <a:t>TASSO DI OCCUPAZIONE TOTALE – 30/34ENNI CON ISTRUZIONE UNIVERSITARIA (TOTALE)</a:t>
            </a:r>
          </a:p>
          <a:p>
            <a:pPr marL="0" indent="0">
              <a:buNone/>
            </a:pPr>
            <a:endParaRPr lang="it-IT" sz="2900" b="1" dirty="0" smtClean="0">
              <a:latin typeface="Tahoma"/>
              <a:cs typeface="Tahoma"/>
            </a:endParaRPr>
          </a:p>
          <a:p>
            <a:pPr marL="0" indent="0" algn="just">
              <a:buNone/>
            </a:pPr>
            <a:r>
              <a:rPr lang="it-IT" sz="2900" dirty="0" smtClean="0">
                <a:latin typeface="Tahoma"/>
                <a:cs typeface="Tahoma"/>
              </a:rPr>
              <a:t>Dove il tasso di istruzione universitaria è alto, il livello di occupazione è maggiore. L'istruzione universitaria permette di entrare nel mondo del lavoro con più probabilità. Al centro nord notiamo un'elevata percentuale di giovani con un'istruzione universitaria, mentre al sud questo dato è inferiore, in particolare in Campania, dove si riscontra il valore più basso in assoluto. Ovviamente occorre tenere in considerazione di quale lavoro si tratti, se esso abbia o meno un'attinenza con la laurea conseguita e la durata del contratto.</a:t>
            </a:r>
          </a:p>
          <a:p>
            <a:pPr marL="0" indent="0">
              <a:buNone/>
            </a:pPr>
            <a:endParaRPr lang="it-IT" sz="2900" dirty="0" smtClean="0">
              <a:latin typeface="Tahoma"/>
              <a:cs typeface="Tahoma"/>
            </a:endParaRPr>
          </a:p>
          <a:p>
            <a:endParaRPr lang="it-IT" dirty="0"/>
          </a:p>
        </p:txBody>
      </p:sp>
      <p:sp>
        <p:nvSpPr>
          <p:cNvPr id="4" name="Segnaposto contenuto 3"/>
          <p:cNvSpPr>
            <a:spLocks noGrp="1"/>
          </p:cNvSpPr>
          <p:nvPr>
            <p:ph sz="half" idx="2"/>
          </p:nvPr>
        </p:nvSpPr>
        <p:spPr/>
        <p:txBody>
          <a:bodyPr>
            <a:normAutofit fontScale="62500" lnSpcReduction="20000"/>
          </a:bodyPr>
          <a:lstStyle/>
          <a:p>
            <a:pPr marL="0" indent="0">
              <a:buNone/>
            </a:pPr>
            <a:r>
              <a:rPr lang="it-IT" sz="2800" b="1" dirty="0" smtClean="0">
                <a:latin typeface="Tahoma"/>
                <a:cs typeface="Tahoma"/>
              </a:rPr>
              <a:t>TASSO </a:t>
            </a:r>
            <a:r>
              <a:rPr lang="it-IT" sz="2800" b="1" dirty="0" err="1" smtClean="0">
                <a:latin typeface="Tahoma"/>
                <a:cs typeface="Tahoma"/>
              </a:rPr>
              <a:t>DI</a:t>
            </a:r>
            <a:r>
              <a:rPr lang="it-IT" sz="2800" b="1" dirty="0" smtClean="0">
                <a:latin typeface="Tahoma"/>
                <a:cs typeface="Tahoma"/>
              </a:rPr>
              <a:t> DISOCCUPAZIONE TOTALE –  POPOLAZIONE 15 ANNI E OLTRE PER TITOLO </a:t>
            </a:r>
            <a:r>
              <a:rPr lang="it-IT" sz="2800" b="1" dirty="0" err="1" smtClean="0">
                <a:latin typeface="Tahoma"/>
                <a:cs typeface="Tahoma"/>
              </a:rPr>
              <a:t>DI</a:t>
            </a:r>
            <a:r>
              <a:rPr lang="it-IT" sz="2800" b="1" dirty="0" smtClean="0">
                <a:latin typeface="Tahoma"/>
                <a:cs typeface="Tahoma"/>
              </a:rPr>
              <a:t> STUDIO: LICENZA MEDIA</a:t>
            </a:r>
          </a:p>
          <a:p>
            <a:pPr marL="0" indent="0" algn="just">
              <a:buNone/>
            </a:pPr>
            <a:endParaRPr lang="it-IT" sz="2800" b="1" dirty="0" smtClean="0">
              <a:latin typeface="Tahoma"/>
              <a:cs typeface="Tahoma"/>
            </a:endParaRPr>
          </a:p>
          <a:p>
            <a:pPr marL="0" indent="0" algn="just">
              <a:buNone/>
            </a:pPr>
            <a:r>
              <a:rPr lang="it-IT" sz="2800" dirty="0" smtClean="0">
                <a:latin typeface="Tahoma"/>
                <a:cs typeface="Tahoma"/>
              </a:rPr>
              <a:t>Il fatto di possedere al massimo la licenza media non influenza il tasso di disoccupazione. A Bolzano infatti notiamo un'alta percentuale di persone con la licenza media (36%) e un basso tasso di disoccupazione (3,3%), mentre in Sardegna notiamo un'alta percentuale di persone con la licenza media (39%) e un alto tasso di disoccupazione (13,5%).</a:t>
            </a:r>
            <a:r>
              <a:rPr lang="it-IT" dirty="0" smtClean="0"/>
              <a:t> </a:t>
            </a:r>
          </a:p>
          <a:p>
            <a:endParaRPr lang="it-IT" dirty="0"/>
          </a:p>
        </p:txBody>
      </p:sp>
    </p:spTree>
  </p:cSld>
  <p:clrMapOvr>
    <a:masterClrMapping/>
  </p:clrMapOvr>
  <p:transition advClick="0" advTm="18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6921" b="5075"/>
          <a:stretch>
            <a:fillRect/>
          </a:stretch>
        </p:blipFill>
        <p:spPr bwMode="auto">
          <a:xfrm>
            <a:off x="508000" y="627960"/>
            <a:ext cx="8128000" cy="5722149"/>
          </a:xfrm>
          <a:prstGeom prst="rect">
            <a:avLst/>
          </a:prstGeom>
          <a:noFill/>
          <a:ln w="9525">
            <a:noFill/>
            <a:miter lim="800000"/>
            <a:headEnd/>
            <a:tailEnd/>
          </a:ln>
          <a:effectLst/>
        </p:spPr>
      </p:pic>
    </p:spTree>
  </p:cSld>
  <p:clrMapOvr>
    <a:masterClrMapping/>
  </p:clrMapOvr>
  <p:transition advClick="0" advTm="2000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t="6459" b="5075"/>
          <a:stretch>
            <a:fillRect/>
          </a:stretch>
        </p:blipFill>
        <p:spPr bwMode="auto">
          <a:xfrm>
            <a:off x="350196" y="597874"/>
            <a:ext cx="8285804" cy="5752254"/>
          </a:xfrm>
          <a:prstGeom prst="rect">
            <a:avLst/>
          </a:prstGeom>
          <a:noFill/>
          <a:ln w="9525">
            <a:noFill/>
            <a:miter lim="800000"/>
            <a:headEnd/>
            <a:tailEnd/>
          </a:ln>
          <a:effectLst/>
        </p:spPr>
      </p:pic>
    </p:spTree>
  </p:cSld>
  <p:clrMapOvr>
    <a:masterClrMapping/>
  </p:clrMapOvr>
  <p:transition advClick="0" advTm="1500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457200" y="1399593"/>
            <a:ext cx="4040188" cy="477845"/>
          </a:xfrm>
        </p:spPr>
        <p:txBody>
          <a:bodyPr/>
          <a:lstStyle/>
          <a:p>
            <a:endParaRPr lang="it-IT" sz="2800" dirty="0" smtClean="0">
              <a:latin typeface="+mj-lt"/>
              <a:cs typeface="Tahoma"/>
            </a:endParaRPr>
          </a:p>
          <a:p>
            <a:r>
              <a:rPr lang="it-IT" dirty="0" smtClean="0"/>
              <a:t>NEET e sedentari</a:t>
            </a:r>
            <a:endParaRPr lang="it-IT" dirty="0"/>
          </a:p>
        </p:txBody>
      </p:sp>
      <p:sp>
        <p:nvSpPr>
          <p:cNvPr id="2" name="Segnaposto contenuto 1"/>
          <p:cNvSpPr>
            <a:spLocks noGrp="1"/>
          </p:cNvSpPr>
          <p:nvPr>
            <p:ph sz="half" idx="2"/>
          </p:nvPr>
        </p:nvSpPr>
        <p:spPr/>
        <p:txBody>
          <a:bodyPr>
            <a:normAutofit fontScale="32500" lnSpcReduction="20000"/>
          </a:bodyPr>
          <a:lstStyle/>
          <a:p>
            <a:pPr marL="0" indent="0" algn="just">
              <a:buNone/>
            </a:pPr>
            <a:r>
              <a:rPr lang="it-IT" sz="6400" dirty="0" smtClean="0">
                <a:latin typeface="+mj-lt"/>
                <a:cs typeface="Tahoma"/>
              </a:rPr>
              <a:t>Come si può notare dallo </a:t>
            </a:r>
            <a:r>
              <a:rPr lang="it-IT" sz="6400" dirty="0" err="1" smtClean="0">
                <a:latin typeface="+mj-lt"/>
                <a:cs typeface="Tahoma"/>
              </a:rPr>
              <a:t>scatter</a:t>
            </a:r>
            <a:r>
              <a:rPr lang="it-IT" sz="6400" dirty="0" smtClean="0">
                <a:latin typeface="+mj-lt"/>
                <a:cs typeface="Tahoma"/>
              </a:rPr>
              <a:t> plot, dove la percentuale di giovani che non sono impegnati né con lo studio né con il lavoro è più alta, anche la sedentarietà, e il conseguente eccesso di peso, si rivelano ad un livello alto. </a:t>
            </a:r>
          </a:p>
          <a:p>
            <a:pPr marL="0" indent="0" algn="just">
              <a:buNone/>
            </a:pPr>
            <a:r>
              <a:rPr lang="it-IT" sz="6400" dirty="0" smtClean="0">
                <a:latin typeface="+mj-lt"/>
                <a:cs typeface="Tahoma"/>
              </a:rPr>
              <a:t>Molto probabilmente perché lo scarso impegno nello studio e/o nel lavoro è sintomo di una negligenza generale nei confronti di qualsiasi attività richieda applicazione e impegno, come può essere lo sport.</a:t>
            </a:r>
          </a:p>
          <a:p>
            <a:endParaRPr lang="it-IT" dirty="0"/>
          </a:p>
        </p:txBody>
      </p:sp>
      <p:sp>
        <p:nvSpPr>
          <p:cNvPr id="6" name="Segnaposto contenuto 5"/>
          <p:cNvSpPr>
            <a:spLocks noGrp="1"/>
          </p:cNvSpPr>
          <p:nvPr>
            <p:ph sz="quarter" idx="4"/>
          </p:nvPr>
        </p:nvSpPr>
        <p:spPr/>
        <p:txBody>
          <a:bodyPr>
            <a:normAutofit fontScale="62500" lnSpcReduction="20000"/>
          </a:bodyPr>
          <a:lstStyle/>
          <a:p>
            <a:pPr algn="just"/>
            <a:r>
              <a:rPr lang="it-IT" sz="2800" dirty="0" smtClean="0">
                <a:latin typeface="+mj-lt"/>
                <a:cs typeface="Tahoma"/>
              </a:rPr>
              <a:t>Anche qui la relazione sembra essere assente, o perlomeno non evidente. Le regioni però dove la percentuale di persone con almeno il diploma superiore è </a:t>
            </a:r>
            <a:r>
              <a:rPr lang="it-IT" sz="2800" dirty="0" err="1" smtClean="0">
                <a:latin typeface="+mj-lt"/>
                <a:cs typeface="Tahoma"/>
              </a:rPr>
              <a:t>medio-bassa</a:t>
            </a:r>
            <a:r>
              <a:rPr lang="it-IT" sz="2800" dirty="0" smtClean="0">
                <a:latin typeface="+mj-lt"/>
                <a:cs typeface="Tahoma"/>
              </a:rPr>
              <a:t> hanno generalmente un indice di stato fisico (</a:t>
            </a:r>
            <a:r>
              <a:rPr lang="it-IT" sz="2800" dirty="0" err="1" smtClean="0">
                <a:latin typeface="+mj-lt"/>
                <a:cs typeface="Tahoma"/>
              </a:rPr>
              <a:t>Pcs</a:t>
            </a:r>
            <a:r>
              <a:rPr lang="it-IT" sz="2800" dirty="0" smtClean="0">
                <a:latin typeface="+mj-lt"/>
                <a:cs typeface="Tahoma"/>
              </a:rPr>
              <a:t>) piuttosto basso e un indice di eccesso di peso abbastanza rilevante. Al contrario, nelle regioni dove ci sono più persone diplomate lo stato fisico è migliore e l'eccesso di peso non sembra un problema (a parte il caso dell'Abruzzo).</a:t>
            </a:r>
          </a:p>
          <a:p>
            <a:r>
              <a:rPr lang="it-IT" sz="2800" dirty="0" smtClean="0">
                <a:latin typeface="+mj-lt"/>
                <a:cs typeface="Tahoma"/>
              </a:rPr>
              <a:t>.</a:t>
            </a:r>
          </a:p>
          <a:p>
            <a:endParaRPr lang="it-IT" dirty="0"/>
          </a:p>
        </p:txBody>
      </p:sp>
      <p:sp>
        <p:nvSpPr>
          <p:cNvPr id="3" name="Titolo 2"/>
          <p:cNvSpPr>
            <a:spLocks noGrp="1"/>
          </p:cNvSpPr>
          <p:nvPr>
            <p:ph type="title"/>
          </p:nvPr>
        </p:nvSpPr>
        <p:spPr>
          <a:xfrm>
            <a:off x="457200" y="155448"/>
            <a:ext cx="8229600" cy="700586"/>
          </a:xfrm>
        </p:spPr>
        <p:txBody>
          <a:bodyPr>
            <a:normAutofit fontScale="90000"/>
          </a:bodyPr>
          <a:lstStyle/>
          <a:p>
            <a:pPr algn="ctr"/>
            <a:r>
              <a:rPr lang="it-IT" dirty="0" smtClean="0"/>
              <a:t>ISTRUZIONE E SALUTE</a:t>
            </a:r>
            <a:endParaRPr lang="it-IT" dirty="0"/>
          </a:p>
        </p:txBody>
      </p:sp>
      <p:sp>
        <p:nvSpPr>
          <p:cNvPr id="5" name="Segnaposto testo 4"/>
          <p:cNvSpPr>
            <a:spLocks noGrp="1"/>
          </p:cNvSpPr>
          <p:nvPr>
            <p:ph type="body" idx="3"/>
          </p:nvPr>
        </p:nvSpPr>
        <p:spPr>
          <a:xfrm>
            <a:off x="4648200" y="1399593"/>
            <a:ext cx="4040188" cy="477845"/>
          </a:xfrm>
        </p:spPr>
        <p:txBody>
          <a:bodyPr/>
          <a:lstStyle/>
          <a:p>
            <a:pPr algn="ctr"/>
            <a:r>
              <a:rPr lang="it-IT" sz="2800" dirty="0" smtClean="0">
                <a:latin typeface="+mj-lt"/>
                <a:cs typeface="Tahoma"/>
              </a:rPr>
              <a:t>STATO FISICO </a:t>
            </a:r>
            <a:endParaRPr lang="it-IT" dirty="0"/>
          </a:p>
        </p:txBody>
      </p:sp>
    </p:spTree>
  </p:cSld>
  <p:clrMapOvr>
    <a:masterClrMapping/>
  </p:clrMapOvr>
  <p:transition advClick="0" advTm="1000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6459" b="4614"/>
          <a:stretch>
            <a:fillRect/>
          </a:stretch>
        </p:blipFill>
        <p:spPr bwMode="auto">
          <a:xfrm>
            <a:off x="508000" y="597942"/>
            <a:ext cx="8128000" cy="5782146"/>
          </a:xfrm>
          <a:prstGeom prst="rect">
            <a:avLst/>
          </a:prstGeom>
          <a:noFill/>
          <a:ln w="9525">
            <a:noFill/>
            <a:miter lim="800000"/>
            <a:headEnd/>
            <a:tailEnd/>
          </a:ln>
          <a:effectLst/>
        </p:spPr>
      </p:pic>
    </p:spTree>
  </p:cSld>
  <p:clrMapOvr>
    <a:masterClrMapping/>
  </p:clrMapOvr>
  <p:transition advClick="0" advTm="10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t="6459" b="4614"/>
          <a:stretch>
            <a:fillRect/>
          </a:stretch>
        </p:blipFill>
        <p:spPr bwMode="auto">
          <a:xfrm>
            <a:off x="508000" y="597942"/>
            <a:ext cx="8128000" cy="5782231"/>
          </a:xfrm>
          <a:prstGeom prst="rect">
            <a:avLst/>
          </a:prstGeom>
          <a:noFill/>
          <a:ln w="9525">
            <a:noFill/>
            <a:miter lim="800000"/>
            <a:headEnd/>
            <a:tailEnd/>
          </a:ln>
          <a:effectLst/>
        </p:spPr>
      </p:pic>
    </p:spTree>
  </p:cSld>
  <p:clrMapOvr>
    <a:masterClrMapping/>
  </p:clrMapOvr>
  <p:transition advClick="0" advTm="10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457200" y="1399593"/>
            <a:ext cx="4040188" cy="604305"/>
          </a:xfrm>
        </p:spPr>
        <p:txBody>
          <a:bodyPr/>
          <a:lstStyle/>
          <a:p>
            <a:pPr algn="ctr"/>
            <a:r>
              <a:rPr lang="it-IT" dirty="0" smtClean="0"/>
              <a:t>STATO PSICOLOGICO</a:t>
            </a:r>
            <a:endParaRPr lang="it-IT" dirty="0"/>
          </a:p>
        </p:txBody>
      </p:sp>
      <p:sp>
        <p:nvSpPr>
          <p:cNvPr id="3" name="Segnaposto contenuto 2"/>
          <p:cNvSpPr>
            <a:spLocks noGrp="1"/>
          </p:cNvSpPr>
          <p:nvPr>
            <p:ph sz="half" idx="2"/>
          </p:nvPr>
        </p:nvSpPr>
        <p:spPr/>
        <p:txBody>
          <a:bodyPr>
            <a:normAutofit fontScale="62500" lnSpcReduction="20000"/>
          </a:bodyPr>
          <a:lstStyle/>
          <a:p>
            <a:r>
              <a:rPr lang="it-IT" sz="2400" dirty="0" smtClean="0">
                <a:cs typeface="Tahoma"/>
              </a:rPr>
              <a:t>Non sembra esserci una vera e propria relazione tra il livello di istruzione e lo stato psicologico (</a:t>
            </a:r>
            <a:r>
              <a:rPr lang="it-IT" sz="2400" dirty="0" err="1" smtClean="0">
                <a:cs typeface="Tahoma"/>
              </a:rPr>
              <a:t>Mcs</a:t>
            </a:r>
            <a:r>
              <a:rPr lang="it-IT" sz="2400" dirty="0" smtClean="0">
                <a:cs typeface="Tahoma"/>
              </a:rPr>
              <a:t>). </a:t>
            </a:r>
          </a:p>
          <a:p>
            <a:pPr algn="just"/>
            <a:r>
              <a:rPr lang="it-IT" sz="2400" dirty="0" smtClean="0">
                <a:cs typeface="Tahoma"/>
              </a:rPr>
              <a:t>Forse è vero che "Tra gli stupidi gli infelici sono rari", come diceva George Bernard Shaw? Sicuramente possiamo osservare che dove, come nel Lazio, la percentuale di persone diplomate è maggiore, gli indici riguardanti sia lo stato psicologico che la soddisfazione per il proprio tempo libero sono piuttosto bassi. </a:t>
            </a:r>
          </a:p>
          <a:p>
            <a:pPr algn="just"/>
            <a:r>
              <a:rPr lang="it-IT" sz="2400" dirty="0" smtClean="0">
                <a:cs typeface="Tahoma"/>
              </a:rPr>
              <a:t>Le regioni dove l'indice di stato psicologico è maggiore si concentrano nella parte centrale dello </a:t>
            </a:r>
            <a:r>
              <a:rPr lang="it-IT" sz="2400" dirty="0" err="1" smtClean="0">
                <a:cs typeface="Tahoma"/>
              </a:rPr>
              <a:t>scatter</a:t>
            </a:r>
            <a:r>
              <a:rPr lang="it-IT" sz="2400" dirty="0" smtClean="0">
                <a:cs typeface="Tahoma"/>
              </a:rPr>
              <a:t> plot, dove cioè la percentuale di persone con almeno il diploma superiore è media</a:t>
            </a:r>
            <a:endParaRPr lang="it-IT" dirty="0"/>
          </a:p>
        </p:txBody>
      </p:sp>
      <p:sp>
        <p:nvSpPr>
          <p:cNvPr id="4" name="Segnaposto contenuto 3"/>
          <p:cNvSpPr>
            <a:spLocks noGrp="1"/>
          </p:cNvSpPr>
          <p:nvPr>
            <p:ph sz="quarter" idx="4"/>
          </p:nvPr>
        </p:nvSpPr>
        <p:spPr/>
        <p:txBody>
          <a:bodyPr>
            <a:normAutofit fontScale="55000" lnSpcReduction="20000"/>
          </a:bodyPr>
          <a:lstStyle/>
          <a:p>
            <a:pPr algn="just"/>
            <a:r>
              <a:rPr lang="it-IT" sz="2800" dirty="0" smtClean="0">
                <a:cs typeface="Tahoma"/>
              </a:rPr>
              <a:t>Le regioni dove lo stato psicofisico della popolazione è migliore si concentrano nella parte centrale dello </a:t>
            </a:r>
            <a:r>
              <a:rPr lang="it-IT" sz="2800" dirty="0" err="1" smtClean="0">
                <a:cs typeface="Tahoma"/>
              </a:rPr>
              <a:t>scatter</a:t>
            </a:r>
            <a:r>
              <a:rPr lang="it-IT" sz="2800" dirty="0" smtClean="0">
                <a:cs typeface="Tahoma"/>
              </a:rPr>
              <a:t> plot, dove il livello di istruzione è medio, anche se nella stessa area troviamo anche regioni dove sia l'indice di stato fisico che quello di stato psicologico sono piuttosto bassi. </a:t>
            </a:r>
          </a:p>
          <a:p>
            <a:pPr algn="just"/>
            <a:r>
              <a:rPr lang="it-IT" sz="2800" dirty="0" smtClean="0">
                <a:cs typeface="Tahoma"/>
              </a:rPr>
              <a:t>Nella parte sinistra comunque, dove troviamo le regioni nelle quali la percentuale di persone diplomate è più bassa, possiamo notare che lo stato psicofisico è peggiore, mentre nella parte destra, dove cioè sono le regioni con la popolazione più istruita, lo stato psicofisico è abbastanza buono.</a:t>
            </a:r>
          </a:p>
          <a:p>
            <a:endParaRPr lang="it-IT" dirty="0"/>
          </a:p>
        </p:txBody>
      </p:sp>
      <p:sp>
        <p:nvSpPr>
          <p:cNvPr id="5" name="Titolo 4"/>
          <p:cNvSpPr>
            <a:spLocks noGrp="1"/>
          </p:cNvSpPr>
          <p:nvPr>
            <p:ph type="title"/>
          </p:nvPr>
        </p:nvSpPr>
        <p:spPr>
          <a:xfrm>
            <a:off x="457200" y="155448"/>
            <a:ext cx="8229600" cy="914595"/>
          </a:xfrm>
        </p:spPr>
        <p:txBody>
          <a:bodyPr/>
          <a:lstStyle/>
          <a:p>
            <a:pPr algn="ctr"/>
            <a:r>
              <a:rPr lang="it-IT" dirty="0" smtClean="0"/>
              <a:t>ISTRUZIONE E SALUTE</a:t>
            </a:r>
            <a:endParaRPr lang="it-IT" dirty="0"/>
          </a:p>
        </p:txBody>
      </p:sp>
      <p:sp>
        <p:nvSpPr>
          <p:cNvPr id="6" name="Segnaposto testo 5"/>
          <p:cNvSpPr>
            <a:spLocks noGrp="1"/>
          </p:cNvSpPr>
          <p:nvPr>
            <p:ph type="body" idx="3"/>
          </p:nvPr>
        </p:nvSpPr>
        <p:spPr>
          <a:xfrm>
            <a:off x="4648200" y="1399593"/>
            <a:ext cx="4040188" cy="604305"/>
          </a:xfrm>
        </p:spPr>
        <p:txBody>
          <a:bodyPr/>
          <a:lstStyle/>
          <a:p>
            <a:pPr algn="ctr"/>
            <a:r>
              <a:rPr lang="it-IT" sz="2800" dirty="0" smtClean="0">
                <a:cs typeface="Tahoma"/>
              </a:rPr>
              <a:t>STATO PSICOFISICO</a:t>
            </a:r>
          </a:p>
        </p:txBody>
      </p:sp>
    </p:spTree>
  </p:cSld>
  <p:clrMapOvr>
    <a:masterClrMapping/>
  </p:clrMapOvr>
  <p:transition advClick="0" advTm="1600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6459" b="5075"/>
          <a:stretch>
            <a:fillRect/>
          </a:stretch>
        </p:blipFill>
        <p:spPr bwMode="auto">
          <a:xfrm>
            <a:off x="508000" y="597942"/>
            <a:ext cx="8128000" cy="5752169"/>
          </a:xfrm>
          <a:prstGeom prst="rect">
            <a:avLst/>
          </a:prstGeom>
          <a:noFill/>
          <a:ln w="9525">
            <a:noFill/>
            <a:miter lim="800000"/>
            <a:headEnd/>
            <a:tailEnd/>
          </a:ln>
          <a:effectLst/>
        </p:spPr>
      </p:pic>
    </p:spTree>
  </p:cSld>
  <p:clrMapOvr>
    <a:masterClrMapping/>
  </p:clrMapOvr>
  <p:transition advClick="0" advTm="20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t>sommario</a:t>
            </a:r>
            <a:endParaRPr lang="it-IT" dirty="0"/>
          </a:p>
        </p:txBody>
      </p:sp>
      <p:sp>
        <p:nvSpPr>
          <p:cNvPr id="4" name="Segnaposto contenuto 3"/>
          <p:cNvSpPr>
            <a:spLocks noGrp="1"/>
          </p:cNvSpPr>
          <p:nvPr>
            <p:ph sz="half" idx="1"/>
          </p:nvPr>
        </p:nvSpPr>
        <p:spPr/>
        <p:txBody>
          <a:bodyPr/>
          <a:lstStyle/>
          <a:p>
            <a:pPr>
              <a:buNone/>
            </a:pPr>
            <a:r>
              <a:rPr lang="it-IT" dirty="0" smtClean="0"/>
              <a:t>Il progresso:</a:t>
            </a:r>
          </a:p>
          <a:p>
            <a:r>
              <a:rPr lang="it-IT" dirty="0" smtClean="0"/>
              <a:t>La nostra opinione</a:t>
            </a:r>
          </a:p>
          <a:p>
            <a:r>
              <a:rPr lang="it-IT" dirty="0" smtClean="0"/>
              <a:t>Plinio il Vecchio e F. Zappa</a:t>
            </a:r>
          </a:p>
          <a:p>
            <a:r>
              <a:rPr lang="it-IT" dirty="0" smtClean="0"/>
              <a:t>Seneca e la necessità della ricerca</a:t>
            </a:r>
          </a:p>
          <a:p>
            <a:r>
              <a:rPr lang="it-IT" dirty="0" smtClean="0"/>
              <a:t>Da G. Mazzini a N. Mandela </a:t>
            </a:r>
            <a:br>
              <a:rPr lang="it-IT" dirty="0" smtClean="0"/>
            </a:br>
            <a:endParaRPr lang="it-IT" dirty="0" smtClean="0"/>
          </a:p>
          <a:p>
            <a:endParaRPr lang="it-IT" dirty="0"/>
          </a:p>
        </p:txBody>
      </p:sp>
      <p:sp>
        <p:nvSpPr>
          <p:cNvPr id="5" name="Segnaposto contenuto 4"/>
          <p:cNvSpPr>
            <a:spLocks noGrp="1"/>
          </p:cNvSpPr>
          <p:nvPr>
            <p:ph sz="half" idx="2"/>
          </p:nvPr>
        </p:nvSpPr>
        <p:spPr/>
        <p:txBody>
          <a:bodyPr/>
          <a:lstStyle/>
          <a:p>
            <a:pPr>
              <a:buNone/>
            </a:pPr>
            <a:r>
              <a:rPr lang="it-IT" dirty="0" smtClean="0"/>
              <a:t>L’istruzione consacrata al Progresso di tutti …</a:t>
            </a:r>
          </a:p>
          <a:p>
            <a:r>
              <a:rPr lang="it-IT" dirty="0" smtClean="0"/>
              <a:t>Beni culturali</a:t>
            </a:r>
          </a:p>
          <a:p>
            <a:r>
              <a:rPr lang="it-IT" dirty="0" smtClean="0"/>
              <a:t>Lettura, attività culturali, mostre e spettacoli</a:t>
            </a:r>
          </a:p>
          <a:p>
            <a:r>
              <a:rPr lang="it-IT" dirty="0" smtClean="0"/>
              <a:t>Istruzione e inserimento nel mondo del lavoro</a:t>
            </a:r>
          </a:p>
          <a:p>
            <a:r>
              <a:rPr lang="it-IT" dirty="0" smtClean="0"/>
              <a:t>Istruzione e salute</a:t>
            </a:r>
          </a:p>
          <a:p>
            <a:pPr>
              <a:buNone/>
            </a:pPr>
            <a:endParaRPr lang="it-IT" dirty="0" smtClean="0"/>
          </a:p>
          <a:p>
            <a:endParaRPr lang="it-IT" dirty="0" smtClean="0"/>
          </a:p>
          <a:p>
            <a:endParaRPr lang="it-IT" dirty="0" smtClean="0"/>
          </a:p>
          <a:p>
            <a:endParaRPr lang="it-IT" dirty="0"/>
          </a:p>
        </p:txBody>
      </p:sp>
    </p:spTree>
  </p:cSld>
  <p:clrMapOvr>
    <a:masterClrMapping/>
  </p:clrMapOvr>
  <p:transition advClick="0" advTm="1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6459" b="4614"/>
          <a:stretch>
            <a:fillRect/>
          </a:stretch>
        </p:blipFill>
        <p:spPr bwMode="auto">
          <a:xfrm>
            <a:off x="508000" y="597942"/>
            <a:ext cx="8128000" cy="5782146"/>
          </a:xfrm>
          <a:prstGeom prst="rect">
            <a:avLst/>
          </a:prstGeom>
          <a:noFill/>
          <a:ln w="9525">
            <a:noFill/>
            <a:miter lim="800000"/>
            <a:headEnd/>
            <a:tailEnd/>
          </a:ln>
          <a:effectLst/>
        </p:spPr>
      </p:pic>
    </p:spTree>
  </p:cSld>
  <p:clrMapOvr>
    <a:masterClrMapping/>
  </p:clrMapOvr>
  <p:transition advClick="0" advTm="20000">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oto(14).JPG"/>
          <p:cNvPicPr>
            <a:picLocks noChangeAspect="1"/>
          </p:cNvPicPr>
          <p:nvPr/>
        </p:nvPicPr>
        <p:blipFill>
          <a:blip r:embed="rId2"/>
          <a:stretch>
            <a:fillRect/>
          </a:stretch>
        </p:blipFill>
        <p:spPr>
          <a:xfrm>
            <a:off x="1819072" y="352960"/>
            <a:ext cx="5048655" cy="5298880"/>
          </a:xfrm>
          <a:prstGeom prst="rect">
            <a:avLst/>
          </a:prstGeom>
          <a:ln>
            <a:solidFill>
              <a:schemeClr val="bg2"/>
            </a:solidFill>
          </a:ln>
        </p:spPr>
      </p:pic>
      <p:sp>
        <p:nvSpPr>
          <p:cNvPr id="5" name="CasellaDiTesto 4"/>
          <p:cNvSpPr txBox="1"/>
          <p:nvPr/>
        </p:nvSpPr>
        <p:spPr>
          <a:xfrm>
            <a:off x="428017" y="5700728"/>
            <a:ext cx="8297694" cy="369332"/>
          </a:xfrm>
          <a:prstGeom prst="rect">
            <a:avLst/>
          </a:prstGeom>
          <a:noFill/>
        </p:spPr>
        <p:txBody>
          <a:bodyPr wrap="square" rtlCol="0">
            <a:spAutoFit/>
          </a:bodyPr>
          <a:lstStyle/>
          <a:p>
            <a:r>
              <a:rPr lang="it-IT" i="1" dirty="0" smtClean="0"/>
              <a:t>L’uomo consapevole delle proprie facoltà vede autostrade dove altri vedono sentieri</a:t>
            </a:r>
            <a:endParaRPr lang="it-IT" i="1" dirty="0"/>
          </a:p>
        </p:txBody>
      </p:sp>
    </p:spTree>
  </p:cSld>
  <p:clrMapOvr>
    <a:masterClrMapping/>
  </p:clrMapOvr>
  <p:transition advClick="0" advTm="25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0278" y="513188"/>
            <a:ext cx="7587575" cy="2626469"/>
          </a:xfrm>
        </p:spPr>
        <p:txBody>
          <a:bodyPr>
            <a:normAutofit fontScale="90000"/>
          </a:bodyPr>
          <a:lstStyle/>
          <a:p>
            <a:pPr algn="just"/>
            <a:r>
              <a:rPr lang="it-IT" sz="2800" b="1" dirty="0" smtClean="0">
                <a:latin typeface="Tahoma"/>
                <a:ea typeface="Calibri"/>
                <a:cs typeface="Tahoma"/>
              </a:rPr>
              <a:t>Il progresso </a:t>
            </a:r>
            <a:r>
              <a:rPr lang="it-IT" sz="2800" dirty="0" smtClean="0">
                <a:latin typeface="Tahoma"/>
                <a:ea typeface="Calibri"/>
                <a:cs typeface="Tahoma"/>
              </a:rPr>
              <a:t>è </a:t>
            </a:r>
            <a:r>
              <a:rPr lang="it-IT" sz="2800" dirty="0" smtClean="0">
                <a:solidFill>
                  <a:schemeClr val="tx1"/>
                </a:solidFill>
                <a:latin typeface="Tahoma"/>
                <a:ea typeface="Calibri"/>
                <a:cs typeface="Tahoma"/>
              </a:rPr>
              <a:t>un processo di sviluppo </a:t>
            </a:r>
            <a:r>
              <a:rPr lang="it-IT" sz="2800" dirty="0" smtClean="0">
                <a:latin typeface="Tahoma"/>
                <a:ea typeface="Calibri"/>
                <a:cs typeface="Tahoma"/>
              </a:rPr>
              <a:t>sociale</a:t>
            </a:r>
            <a:r>
              <a:rPr lang="it-IT" sz="2800" dirty="0">
                <a:latin typeface="Tahoma"/>
                <a:ea typeface="Calibri"/>
                <a:cs typeface="Tahoma"/>
              </a:rPr>
              <a:t>, economico, culturale e tecnologico </a:t>
            </a:r>
            <a:r>
              <a:rPr lang="it-IT" sz="2800" dirty="0" smtClean="0">
                <a:solidFill>
                  <a:srgbClr val="FFFFFF"/>
                </a:solidFill>
                <a:latin typeface="Tahoma"/>
                <a:ea typeface="Calibri"/>
                <a:cs typeface="Tahoma"/>
              </a:rPr>
              <a:t>di natura non sempre equilibrata </a:t>
            </a:r>
            <a:r>
              <a:rPr lang="it-IT" sz="2800" dirty="0" smtClean="0">
                <a:latin typeface="Tahoma"/>
                <a:ea typeface="Calibri"/>
                <a:cs typeface="Tahoma"/>
              </a:rPr>
              <a:t>di </a:t>
            </a:r>
            <a:r>
              <a:rPr lang="it-IT" sz="2800" dirty="0">
                <a:latin typeface="Tahoma"/>
                <a:ea typeface="Calibri"/>
                <a:cs typeface="Tahoma"/>
              </a:rPr>
              <a:t>un’entità territoriale </a:t>
            </a:r>
            <a:r>
              <a:rPr lang="it-IT" sz="2800" dirty="0" smtClean="0">
                <a:latin typeface="Tahoma"/>
                <a:ea typeface="Calibri"/>
                <a:cs typeface="Tahoma"/>
              </a:rPr>
              <a:t>rivolto ad un complessivo </a:t>
            </a:r>
            <a:r>
              <a:rPr lang="it-IT" sz="2800" dirty="0">
                <a:latin typeface="Tahoma"/>
                <a:ea typeface="Calibri"/>
                <a:cs typeface="Tahoma"/>
              </a:rPr>
              <a:t>miglioramento delle condizioni di vita della </a:t>
            </a:r>
            <a:r>
              <a:rPr lang="it-IT" sz="2800" dirty="0" smtClean="0">
                <a:latin typeface="Tahoma"/>
                <a:ea typeface="Calibri"/>
                <a:cs typeface="Tahoma"/>
              </a:rPr>
              <a:t>comunità </a:t>
            </a:r>
            <a:r>
              <a:rPr lang="it-IT" sz="2800" dirty="0">
                <a:latin typeface="Tahoma"/>
                <a:ea typeface="Calibri"/>
                <a:cs typeface="Tahoma"/>
              </a:rPr>
              <a:t>intera così come del singolo </a:t>
            </a:r>
            <a:r>
              <a:rPr lang="it-IT" sz="2800" dirty="0" smtClean="0">
                <a:latin typeface="Tahoma"/>
                <a:ea typeface="Calibri"/>
                <a:cs typeface="Tahoma"/>
              </a:rPr>
              <a:t>individuo, trovando massima espressione in una comune felicità.</a:t>
            </a:r>
            <a:endParaRPr lang="it-IT" sz="1600" dirty="0">
              <a:solidFill>
                <a:srgbClr val="FCF059"/>
              </a:solidFill>
              <a:latin typeface="Tahoma"/>
              <a:cs typeface="Tahoma"/>
            </a:endParaRPr>
          </a:p>
        </p:txBody>
      </p:sp>
      <p:pic>
        <p:nvPicPr>
          <p:cNvPr id="5" name="Immagine 4"/>
          <p:cNvPicPr>
            <a:picLocks noChangeAspect="1"/>
          </p:cNvPicPr>
          <p:nvPr/>
        </p:nvPicPr>
        <p:blipFill>
          <a:blip r:embed="rId3"/>
          <a:stretch>
            <a:fillRect/>
          </a:stretch>
        </p:blipFill>
        <p:spPr>
          <a:xfrm>
            <a:off x="2055918" y="3593189"/>
            <a:ext cx="4381232" cy="2813949"/>
          </a:xfrm>
          <a:prstGeom prst="rect">
            <a:avLst/>
          </a:prstGeom>
        </p:spPr>
      </p:pic>
    </p:spTree>
    <p:extLst>
      <p:ext uri="{BB962C8B-B14F-4D97-AF65-F5344CB8AC3E}">
        <p14:creationId xmlns:p14="http://schemas.microsoft.com/office/powerpoint/2010/main" xmlns="" val="1929805591"/>
      </p:ext>
    </p:extLst>
  </p:cSld>
  <p:clrMapOvr>
    <a:masterClrMapping/>
  </p:clrMapOvr>
  <p:transition advClick="0" advTm="12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4786009" cy="4828162"/>
          </a:xfrm>
        </p:spPr>
        <p:txBody>
          <a:bodyPr>
            <a:normAutofit fontScale="77500" lnSpcReduction="20000"/>
          </a:bodyPr>
          <a:lstStyle/>
          <a:p>
            <a:pPr algn="just"/>
            <a:r>
              <a:rPr lang="it-IT" dirty="0" smtClean="0"/>
              <a:t>  “ Investigare ciò  che cade al di fuori non importa all’uomo, e sorpassa le ipotesi dello spirito umano. Il mondo è  sacro, eterno, sconfinato, tutto intero nel tutto, .... E’ una  pazzia aver immaginato, come certuni hanno fatto, di fissare la sua estensione e divulgarla, o, come altri, che da questi presero spunto o anche lo fornirono, aver tramandato che esistono immutabili mondi... Si, una pazzia, senza dubbio uscire dal mondo e, quasi che tutto il suo interno fosse già  chiaramente conosciuto, frugare all’esterno: come se, poi, potesse tracciare la misura di qualcosa che è ignaro del suo, o lo spirito dell’uomo sapesse scorgere ciò  che nemmeno il mondo riesce a contenere."    Plinio il vecchio</a:t>
            </a:r>
          </a:p>
          <a:p>
            <a:pPr algn="just"/>
            <a:endParaRPr lang="it-IT" dirty="0"/>
          </a:p>
        </p:txBody>
      </p:sp>
      <p:sp>
        <p:nvSpPr>
          <p:cNvPr id="6" name="Titolo 5"/>
          <p:cNvSpPr>
            <a:spLocks noGrp="1"/>
          </p:cNvSpPr>
          <p:nvPr>
            <p:ph type="title"/>
          </p:nvPr>
        </p:nvSpPr>
        <p:spPr/>
        <p:txBody>
          <a:bodyPr/>
          <a:lstStyle/>
          <a:p>
            <a:r>
              <a:rPr lang="it-IT" dirty="0" smtClean="0"/>
              <a:t>Plinio il Vecchio e Frank Zappa !!</a:t>
            </a:r>
            <a:endParaRPr lang="it-IT" dirty="0"/>
          </a:p>
        </p:txBody>
      </p:sp>
      <p:pic>
        <p:nvPicPr>
          <p:cNvPr id="4" name="irc_mi" descr="http://www.improvisedlife.com/wp-content/uploads/2011/10/f.zappa-without-deviation-from-the-norm..2.jpg"/>
          <p:cNvPicPr/>
          <p:nvPr/>
        </p:nvPicPr>
        <p:blipFill>
          <a:blip r:embed="rId3" cstate="print"/>
          <a:srcRect/>
          <a:stretch>
            <a:fillRect/>
          </a:stretch>
        </p:blipFill>
        <p:spPr bwMode="auto">
          <a:xfrm>
            <a:off x="5415742" y="1524000"/>
            <a:ext cx="3271057" cy="4684550"/>
          </a:xfrm>
          <a:prstGeom prst="rect">
            <a:avLst/>
          </a:prstGeom>
          <a:noFill/>
          <a:ln w="9525">
            <a:noFill/>
            <a:miter lim="800000"/>
            <a:headEnd/>
            <a:tailEnd/>
          </a:ln>
        </p:spPr>
      </p:pic>
    </p:spTree>
    <p:extLst>
      <p:ext uri="{BB962C8B-B14F-4D97-AF65-F5344CB8AC3E}">
        <p14:creationId xmlns:p14="http://schemas.microsoft.com/office/powerpoint/2010/main" xmlns="" val="3707416329"/>
      </p:ext>
    </p:extLst>
  </p:cSld>
  <p:clrMapOvr>
    <a:masterClrMapping/>
  </p:clrMapOvr>
  <p:transition advClick="0" advTm="18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75498" y="1524000"/>
            <a:ext cx="5311302" cy="4572000"/>
          </a:xfrm>
        </p:spPr>
        <p:txBody>
          <a:bodyPr>
            <a:normAutofit fontScale="77500" lnSpcReduction="20000"/>
          </a:bodyPr>
          <a:lstStyle/>
          <a:p>
            <a:pPr algn="just"/>
            <a:r>
              <a:rPr lang="it-IT" dirty="0" smtClean="0"/>
              <a:t>“Non meravigliamoci che sia portato alla luce così lentamente ciò che è nascosto così  in profondità. [...] La generazione futura conoscerà  molte cose che noi ignoriamo; molte cose sono riservate alle generazioni ancora più avanti nel tempo, quando il ricordo di noi sarà svanito: il mondo sarebbe ben piccola cosa, se in esso tutti i suoi abitanti non trovassero materia per fare ricerche. La natura non rivela i suoi misteri tutti in una volta: noi ci crediamo degli iniziati, e invece siamo fermi nel vestibolo della natura; quei misteri non si aprono a caso non a tutti; sono chiusi nell'intimo del santuario, di essi qualcosa scoprirà  questa generazione, qualcos’altro quella che verrà dopo di noi.”        Seneca </a:t>
            </a:r>
            <a:endParaRPr lang="it-IT" dirty="0"/>
          </a:p>
        </p:txBody>
      </p:sp>
      <p:sp>
        <p:nvSpPr>
          <p:cNvPr id="5" name="Titolo 4"/>
          <p:cNvSpPr>
            <a:spLocks noGrp="1"/>
          </p:cNvSpPr>
          <p:nvPr>
            <p:ph type="title"/>
          </p:nvPr>
        </p:nvSpPr>
        <p:spPr>
          <a:xfrm>
            <a:off x="457200" y="612842"/>
            <a:ext cx="8229600" cy="340469"/>
          </a:xfrm>
        </p:spPr>
        <p:txBody>
          <a:bodyPr>
            <a:normAutofit fontScale="90000"/>
          </a:bodyPr>
          <a:lstStyle/>
          <a:p>
            <a:pPr algn="ctr"/>
            <a:r>
              <a:rPr lang="it-IT" dirty="0" smtClean="0"/>
              <a:t>SENECA e la necessità della ricerca</a:t>
            </a:r>
            <a:endParaRPr lang="it-IT" dirty="0"/>
          </a:p>
        </p:txBody>
      </p:sp>
      <p:pic>
        <p:nvPicPr>
          <p:cNvPr id="4" name="Immagine 3" descr="Plato_Seneca_Aristotle_medieval.jpg.jpg"/>
          <p:cNvPicPr>
            <a:picLocks noChangeAspect="1"/>
          </p:cNvPicPr>
          <p:nvPr/>
        </p:nvPicPr>
        <p:blipFill>
          <a:blip r:embed="rId3"/>
          <a:stretch>
            <a:fillRect/>
          </a:stretch>
        </p:blipFill>
        <p:spPr>
          <a:xfrm>
            <a:off x="602872" y="1524000"/>
            <a:ext cx="2772626" cy="4265579"/>
          </a:xfrm>
          <a:prstGeom prst="rect">
            <a:avLst/>
          </a:prstGeom>
        </p:spPr>
      </p:pic>
    </p:spTree>
    <p:extLst>
      <p:ext uri="{BB962C8B-B14F-4D97-AF65-F5344CB8AC3E}">
        <p14:creationId xmlns:p14="http://schemas.microsoft.com/office/powerpoint/2010/main" xmlns="" val="368365075"/>
      </p:ext>
    </p:extLst>
  </p:cSld>
  <p:clrMapOvr>
    <a:masterClrMapping/>
  </p:clrMapOvr>
  <p:transition advClick="0" advTm="18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1754" y="1556426"/>
            <a:ext cx="4455267" cy="4455268"/>
          </a:xfrm>
        </p:spPr>
        <p:txBody>
          <a:bodyPr>
            <a:normAutofit fontScale="85000" lnSpcReduction="20000"/>
          </a:bodyPr>
          <a:lstStyle/>
          <a:p>
            <a:pPr marL="0" indent="0" algn="just">
              <a:buNone/>
            </a:pPr>
            <a:r>
              <a:rPr lang="it-IT" dirty="0">
                <a:latin typeface="Tahoma"/>
                <a:cs typeface="Tahoma"/>
              </a:rPr>
              <a:t>Quando la collettività ha un alto grado di formazione e istruzione, ha le capacità necessarie e la forma mentis adeguate </a:t>
            </a:r>
            <a:r>
              <a:rPr lang="it-IT" dirty="0" smtClean="0">
                <a:latin typeface="Tahoma"/>
                <a:cs typeface="Tahoma"/>
              </a:rPr>
              <a:t>per usufruire e sfruttare i </a:t>
            </a:r>
            <a:r>
              <a:rPr lang="it-IT" dirty="0">
                <a:latin typeface="Tahoma"/>
                <a:cs typeface="Tahoma"/>
              </a:rPr>
              <a:t>beni e </a:t>
            </a:r>
            <a:r>
              <a:rPr lang="it-IT" dirty="0" smtClean="0">
                <a:latin typeface="Tahoma"/>
                <a:cs typeface="Tahoma"/>
              </a:rPr>
              <a:t>i </a:t>
            </a:r>
            <a:r>
              <a:rPr lang="it-IT" dirty="0">
                <a:latin typeface="Tahoma"/>
                <a:cs typeface="Tahoma"/>
              </a:rPr>
              <a:t>servizi offerti nel </a:t>
            </a:r>
            <a:r>
              <a:rPr lang="it-IT" dirty="0" smtClean="0">
                <a:latin typeface="Tahoma"/>
                <a:cs typeface="Tahoma"/>
              </a:rPr>
              <a:t>miglior modo possibile.</a:t>
            </a:r>
          </a:p>
          <a:p>
            <a:pPr marL="0" indent="0">
              <a:buNone/>
            </a:pPr>
            <a:endParaRPr lang="it-IT" dirty="0" smtClean="0">
              <a:effectLst/>
              <a:latin typeface="Tahoma"/>
              <a:cs typeface="Tahoma"/>
            </a:endParaRPr>
          </a:p>
          <a:p>
            <a:pPr marL="0" indent="0" algn="just">
              <a:buNone/>
            </a:pPr>
            <a:r>
              <a:rPr lang="it-IT" sz="1800" i="1" dirty="0" smtClean="0">
                <a:latin typeface="Tahoma"/>
                <a:cs typeface="Tahoma"/>
              </a:rPr>
              <a:t>“</a:t>
            </a:r>
            <a:r>
              <a:rPr lang="it-IT" sz="2200" i="1" dirty="0" smtClean="0">
                <a:latin typeface="Tahoma"/>
                <a:cs typeface="Tahoma"/>
              </a:rPr>
              <a:t>L'istruzione, come la ricchezza, può essere sorgente di bene e di male, a seconda delle intenzioni colle quali s'adopera: consacrata al progresso di tutti, è mezzo d'incivilimento e di libertà; rivolta all'utile proprio, diventa mezzo di tirannide e di corruttela (G. Mazzini).”</a:t>
            </a:r>
            <a:endParaRPr lang="it-IT" sz="2200" dirty="0" smtClean="0">
              <a:latin typeface="Tahoma"/>
              <a:cs typeface="Tahoma"/>
            </a:endParaRPr>
          </a:p>
          <a:p>
            <a:pPr>
              <a:buNone/>
            </a:pPr>
            <a:endParaRPr lang="it-IT" dirty="0"/>
          </a:p>
        </p:txBody>
      </p:sp>
      <p:sp>
        <p:nvSpPr>
          <p:cNvPr id="2" name="Titolo 1"/>
          <p:cNvSpPr>
            <a:spLocks noGrp="1"/>
          </p:cNvSpPr>
          <p:nvPr>
            <p:ph type="title"/>
          </p:nvPr>
        </p:nvSpPr>
        <p:spPr/>
        <p:txBody>
          <a:bodyPr/>
          <a:lstStyle/>
          <a:p>
            <a:pPr algn="ctr"/>
            <a:r>
              <a:rPr lang="it-IT" dirty="0" smtClean="0"/>
              <a:t>Da G. Mazzini a N. Mandela</a:t>
            </a:r>
            <a:endParaRPr lang="it-IT" dirty="0"/>
          </a:p>
        </p:txBody>
      </p:sp>
      <p:pic>
        <p:nvPicPr>
          <p:cNvPr id="4" name="Immagine 3"/>
          <p:cNvPicPr>
            <a:picLocks noChangeAspect="1"/>
          </p:cNvPicPr>
          <p:nvPr/>
        </p:nvPicPr>
        <p:blipFill>
          <a:blip r:embed="rId3"/>
          <a:stretch>
            <a:fillRect/>
          </a:stretch>
        </p:blipFill>
        <p:spPr>
          <a:xfrm>
            <a:off x="5353329" y="1887166"/>
            <a:ext cx="3106675" cy="3321802"/>
          </a:xfrm>
          <a:prstGeom prst="rect">
            <a:avLst/>
          </a:prstGeom>
        </p:spPr>
      </p:pic>
    </p:spTree>
    <p:extLst>
      <p:ext uri="{BB962C8B-B14F-4D97-AF65-F5344CB8AC3E}">
        <p14:creationId xmlns:p14="http://schemas.microsoft.com/office/powerpoint/2010/main" xmlns="" val="64325457"/>
      </p:ext>
    </p:extLst>
  </p:cSld>
  <p:clrMapOvr>
    <a:masterClrMapping/>
  </p:clrMapOvr>
  <p:transition advClick="0" advTm="15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talia_al_1861.png.jpg"/>
          <p:cNvPicPr>
            <a:picLocks noGrp="1" noChangeAspect="1"/>
          </p:cNvPicPr>
          <p:nvPr>
            <p:ph idx="1"/>
          </p:nvPr>
        </p:nvPicPr>
        <p:blipFill>
          <a:blip r:embed="rId2"/>
          <a:stretch>
            <a:fillRect/>
          </a:stretch>
        </p:blipFill>
        <p:spPr>
          <a:xfrm>
            <a:off x="4606923" y="1560067"/>
            <a:ext cx="3503985" cy="4805464"/>
          </a:xfrm>
        </p:spPr>
      </p:pic>
      <p:sp>
        <p:nvSpPr>
          <p:cNvPr id="3" name="Titolo 2"/>
          <p:cNvSpPr>
            <a:spLocks noGrp="1"/>
          </p:cNvSpPr>
          <p:nvPr>
            <p:ph type="title"/>
          </p:nvPr>
        </p:nvSpPr>
        <p:spPr/>
        <p:txBody>
          <a:bodyPr>
            <a:normAutofit/>
          </a:bodyPr>
          <a:lstStyle/>
          <a:p>
            <a:r>
              <a:rPr lang="it-IT" sz="3200" dirty="0" smtClean="0"/>
              <a:t>“L’istruzione, consacrata al progresso di </a:t>
            </a:r>
            <a:r>
              <a:rPr lang="it-IT" sz="3200" dirty="0" err="1" smtClean="0"/>
              <a:t>tutti…</a:t>
            </a:r>
            <a:r>
              <a:rPr lang="it-IT" sz="3200" dirty="0" smtClean="0"/>
              <a:t> “</a:t>
            </a:r>
            <a:endParaRPr lang="it-IT" sz="3200" dirty="0"/>
          </a:p>
        </p:txBody>
      </p:sp>
      <p:pic>
        <p:nvPicPr>
          <p:cNvPr id="5" name="Immagine 4" descr="Lama,_Domenico_(1823-1890)_-_Giuseppe_Mazzini.jpg.jpg"/>
          <p:cNvPicPr>
            <a:picLocks noChangeAspect="1"/>
          </p:cNvPicPr>
          <p:nvPr/>
        </p:nvPicPr>
        <p:blipFill>
          <a:blip r:embed="rId3"/>
          <a:stretch>
            <a:fillRect/>
          </a:stretch>
        </p:blipFill>
        <p:spPr>
          <a:xfrm>
            <a:off x="1361872" y="1560067"/>
            <a:ext cx="3054960" cy="4792094"/>
          </a:xfrm>
          <a:prstGeom prst="rect">
            <a:avLst/>
          </a:prstGeom>
        </p:spPr>
      </p:pic>
    </p:spTree>
  </p:cSld>
  <p:clrMapOvr>
    <a:masterClrMapping/>
  </p:clrMapOvr>
  <p:transition advClick="0" advTm="7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369651"/>
            <a:ext cx="8229600" cy="817124"/>
          </a:xfrm>
        </p:spPr>
        <p:txBody>
          <a:bodyPr>
            <a:normAutofit/>
          </a:bodyPr>
          <a:lstStyle/>
          <a:p>
            <a:r>
              <a:rPr lang="it-IT" dirty="0" smtClean="0"/>
              <a:t>BENI CULTURALI</a:t>
            </a:r>
            <a:endParaRPr lang="it-IT" dirty="0"/>
          </a:p>
        </p:txBody>
      </p:sp>
      <p:sp>
        <p:nvSpPr>
          <p:cNvPr id="2" name="Segnaposto contenuto 1"/>
          <p:cNvSpPr>
            <a:spLocks noGrp="1"/>
          </p:cNvSpPr>
          <p:nvPr>
            <p:ph sz="half" idx="1"/>
          </p:nvPr>
        </p:nvSpPr>
        <p:spPr/>
        <p:txBody>
          <a:bodyPr>
            <a:normAutofit fontScale="70000" lnSpcReduction="20000"/>
          </a:bodyPr>
          <a:lstStyle/>
          <a:p>
            <a:pPr marL="0" indent="0" algn="just" fontAlgn="t">
              <a:buNone/>
            </a:pPr>
            <a:r>
              <a:rPr lang="it-IT" sz="2300" dirty="0" smtClean="0">
                <a:latin typeface="Tahoma"/>
                <a:cs typeface="Tahoma"/>
              </a:rPr>
              <a:t>Dall'analisi del rapporto BES (mettendo a confronto 30-34enni con istruzione universitaria, fruitori di attività culturali- monumenti e siti archeologici e fruitori di attività culturali- musei e mostre) emerge che </a:t>
            </a:r>
          </a:p>
          <a:p>
            <a:pPr marL="0" indent="0" algn="just" fontAlgn="t"/>
            <a:r>
              <a:rPr lang="it-IT" sz="2300" dirty="0" smtClean="0">
                <a:latin typeface="Tahoma"/>
                <a:cs typeface="Tahoma"/>
              </a:rPr>
              <a:t>ad un tasso di istruzione universitaria elevato corrisponde un tasso di fruizione dei beni culturali altrettanto elevato: solide conoscenze e un'istruzione universitaria consentono quindi di utilizzare i numerosi servizi culturali che la Storia e lo Stato mettono a disposizione.</a:t>
            </a:r>
          </a:p>
          <a:p>
            <a:pPr marL="0" indent="0" algn="just" fontAlgn="t"/>
            <a:r>
              <a:rPr lang="it-IT" sz="2300" dirty="0" smtClean="0">
                <a:latin typeface="Tahoma"/>
                <a:cs typeface="Tahoma"/>
              </a:rPr>
              <a:t>nelle regioni meridionali, il cui il tasso di istruzione risulta molto basso (tranne per il Molise che rappresenta un'eccezione, con una percentuale di istruzione universitaria dei 30-34enni pari al 24.4%), l'interesse degli abitanti nei confronti di musei o di siti archeologici risulta molto limitato.</a:t>
            </a:r>
          </a:p>
          <a:p>
            <a:endParaRPr lang="it-IT" dirty="0"/>
          </a:p>
        </p:txBody>
      </p:sp>
      <p:sp>
        <p:nvSpPr>
          <p:cNvPr id="4" name="Segnaposto contenuto 3"/>
          <p:cNvSpPr>
            <a:spLocks noGrp="1"/>
          </p:cNvSpPr>
          <p:nvPr>
            <p:ph sz="half" idx="2"/>
          </p:nvPr>
        </p:nvSpPr>
        <p:spPr/>
        <p:txBody>
          <a:bodyPr>
            <a:normAutofit fontScale="70000" lnSpcReduction="20000"/>
          </a:bodyPr>
          <a:lstStyle/>
          <a:p>
            <a:endParaRPr lang="it-IT" sz="2800" b="1" dirty="0" smtClean="0">
              <a:latin typeface="Tahoma"/>
              <a:cs typeface="Tahoma"/>
            </a:endParaRPr>
          </a:p>
          <a:p>
            <a:endParaRPr lang="it-IT" sz="2800" b="1" dirty="0" smtClean="0">
              <a:latin typeface="Tahoma"/>
              <a:cs typeface="Tahoma"/>
            </a:endParaRPr>
          </a:p>
          <a:p>
            <a:endParaRPr lang="it-IT" sz="2800" b="1" dirty="0" smtClean="0">
              <a:latin typeface="Tahoma"/>
              <a:cs typeface="Tahoma"/>
            </a:endParaRPr>
          </a:p>
          <a:p>
            <a:endParaRPr lang="it-IT" sz="2800" b="1" dirty="0" smtClean="0">
              <a:latin typeface="Tahoma"/>
              <a:cs typeface="Tahoma"/>
            </a:endParaRPr>
          </a:p>
          <a:p>
            <a:endParaRPr lang="it-IT" sz="2800" b="1" dirty="0" smtClean="0">
              <a:latin typeface="Tahoma"/>
              <a:cs typeface="Tahoma"/>
            </a:endParaRPr>
          </a:p>
          <a:p>
            <a:endParaRPr lang="it-IT" sz="2800" b="1" dirty="0" smtClean="0">
              <a:latin typeface="Tahoma"/>
              <a:cs typeface="Tahoma"/>
            </a:endParaRPr>
          </a:p>
          <a:p>
            <a:r>
              <a:rPr lang="it-IT" sz="2800" b="1" dirty="0" smtClean="0">
                <a:latin typeface="Tahoma"/>
                <a:cs typeface="Tahoma"/>
              </a:rPr>
              <a:t>Le Marche si collocano, in questo caso, in una buona posizione; il tasso dei 30-34enni con istruzione universitaria è pari al 25%, e a questo dato corrisponde un tasso di elevata fruizione di monumenti e siti archeologici (20.2 %) e di musei e mostre (29.5%)</a:t>
            </a:r>
          </a:p>
          <a:p>
            <a:endParaRPr lang="it-IT" dirty="0"/>
          </a:p>
        </p:txBody>
      </p:sp>
      <p:pic>
        <p:nvPicPr>
          <p:cNvPr id="7" name="Immagine 6" descr="Urbino-palazzo_ducale04.jpg.jpg"/>
          <p:cNvPicPr>
            <a:picLocks noChangeAspect="1"/>
          </p:cNvPicPr>
          <p:nvPr/>
        </p:nvPicPr>
        <p:blipFill>
          <a:blip r:embed="rId3"/>
          <a:stretch>
            <a:fillRect/>
          </a:stretch>
        </p:blipFill>
        <p:spPr>
          <a:xfrm>
            <a:off x="4893012" y="664965"/>
            <a:ext cx="3738969" cy="2477067"/>
          </a:xfrm>
          <a:prstGeom prst="rect">
            <a:avLst/>
          </a:prstGeom>
        </p:spPr>
      </p:pic>
    </p:spTree>
  </p:cSld>
  <p:clrMapOvr>
    <a:masterClrMapping/>
  </p:clrMapOvr>
  <p:transition advClick="0" advTm="15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t="6459" b="5075"/>
          <a:stretch>
            <a:fillRect/>
          </a:stretch>
        </p:blipFill>
        <p:spPr bwMode="auto">
          <a:xfrm>
            <a:off x="508000" y="597934"/>
            <a:ext cx="8128000" cy="5752167"/>
          </a:xfrm>
          <a:prstGeom prst="rect">
            <a:avLst/>
          </a:prstGeom>
          <a:noFill/>
          <a:ln w="9525">
            <a:noFill/>
            <a:miter lim="800000"/>
            <a:headEnd/>
            <a:tailEnd/>
          </a:ln>
          <a:effectLst/>
        </p:spPr>
      </p:pic>
    </p:spTree>
  </p:cSld>
  <p:clrMapOvr>
    <a:masterClrMapping/>
  </p:clrMapOvr>
  <p:transition advClick="0" advTm="20000">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Carta.thmx</Template>
  <TotalTime>1233</TotalTime>
  <Words>1272</Words>
  <Application>Microsoft Office PowerPoint</Application>
  <PresentationFormat>Presentazione su schermo (4:3)</PresentationFormat>
  <Paragraphs>74</Paragraphs>
  <Slides>21</Slides>
  <Notes>8</Notes>
  <HiddenSlides>0</HiddenSlides>
  <MMClips>1</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Carta</vt:lpstr>
      <vt:lpstr>ISTRUZIONE E BENESSERE RAPPORTO BES 2013</vt:lpstr>
      <vt:lpstr>sommario</vt:lpstr>
      <vt:lpstr>Il progresso è un processo di sviluppo sociale, economico, culturale e tecnologico di natura non sempre equilibrata di un’entità territoriale rivolto ad un complessivo miglioramento delle condizioni di vita della comunità intera così come del singolo individuo, trovando massima espressione in una comune felicità.</vt:lpstr>
      <vt:lpstr>Plinio il Vecchio e Frank Zappa !!</vt:lpstr>
      <vt:lpstr>SENECA e la necessità della ricerca</vt:lpstr>
      <vt:lpstr>Da G. Mazzini a N. Mandela</vt:lpstr>
      <vt:lpstr>“L’istruzione, consacrata al progresso di tutti… “</vt:lpstr>
      <vt:lpstr>BENI CULTURALI</vt:lpstr>
      <vt:lpstr>Diapositiva 9</vt:lpstr>
      <vt:lpstr> LETTURA, ATTIVITA’ CULTURALI, MOSTRE e SPETTACOLI</vt:lpstr>
      <vt:lpstr>Diapositiva 11</vt:lpstr>
      <vt:lpstr>ISTRUZIONE e INSERIMENTO  NEL MONDO DEL LAVORO</vt:lpstr>
      <vt:lpstr>Diapositiva 13</vt:lpstr>
      <vt:lpstr>Diapositiva 14</vt:lpstr>
      <vt:lpstr>ISTRUZIONE E SALUTE</vt:lpstr>
      <vt:lpstr>Diapositiva 16</vt:lpstr>
      <vt:lpstr>Diapositiva 17</vt:lpstr>
      <vt:lpstr>ISTRUZIONE E SALUTE</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progresso è uno sviluppo sociale, economico, culturale e tecnologico di un’entità territoriale che porta un complessivo miglioramento delle condizioni di vita della comunità intera così come del singolo individuo, trovando massima espressione in una comune felicità.</dc:title>
  <dc:creator>aldo pardi</dc:creator>
  <cp:lastModifiedBy>Istat</cp:lastModifiedBy>
  <cp:revision>105</cp:revision>
  <dcterms:created xsi:type="dcterms:W3CDTF">2014-03-24T14:41:38Z</dcterms:created>
  <dcterms:modified xsi:type="dcterms:W3CDTF">2014-10-21T07:38:21Z</dcterms:modified>
</cp:coreProperties>
</file>