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mid" ContentType="audio/unknown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6" r:id="rId9"/>
    <p:sldId id="262" r:id="rId10"/>
    <p:sldId id="265" r:id="rId11"/>
    <p:sldId id="267" r:id="rId12"/>
    <p:sldId id="26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ACF23"/>
    <a:srgbClr val="E361ED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9" autoAdjust="0"/>
  </p:normalViewPr>
  <p:slideViewPr>
    <p:cSldViewPr>
      <p:cViewPr>
        <p:scale>
          <a:sx n="60" d="100"/>
          <a:sy n="60" d="100"/>
        </p:scale>
        <p:origin x="-2448" y="-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Pt>
            <c:idx val="2"/>
            <c:spPr>
              <a:solidFill>
                <a:srgbClr val="00B050"/>
              </a:solidFill>
            </c:spPr>
          </c:dPt>
          <c:cat>
            <c:strRef>
              <c:f>Foglio1!$A$3:$A$13</c:f>
              <c:strCache>
                <c:ptCount val="11"/>
                <c:pt idx="0">
                  <c:v>BULGARIA</c:v>
                </c:pt>
                <c:pt idx="1">
                  <c:v>GRECIA</c:v>
                </c:pt>
                <c:pt idx="2">
                  <c:v>ITALIA</c:v>
                </c:pt>
                <c:pt idx="3">
                  <c:v>SPAGNA</c:v>
                </c:pt>
                <c:pt idx="4">
                  <c:v>REGNO UNITO</c:v>
                </c:pt>
                <c:pt idx="5">
                  <c:v>FRANCIA</c:v>
                </c:pt>
                <c:pt idx="6">
                  <c:v>FINLANDIA</c:v>
                </c:pt>
                <c:pt idx="7">
                  <c:v>GERMANIA</c:v>
                </c:pt>
                <c:pt idx="8">
                  <c:v>AUSTRIA</c:v>
                </c:pt>
                <c:pt idx="9">
                  <c:v>DANIMARCA</c:v>
                </c:pt>
                <c:pt idx="10">
                  <c:v>PAESI BASSI</c:v>
                </c:pt>
              </c:strCache>
            </c:strRef>
          </c:cat>
          <c:val>
            <c:numRef>
              <c:f>Foglio1!$B$3:$B$13</c:f>
              <c:numCache>
                <c:formatCode>0.0%</c:formatCode>
                <c:ptCount val="11"/>
                <c:pt idx="0">
                  <c:v>0.24600000000000011</c:v>
                </c:pt>
                <c:pt idx="1">
                  <c:v>0.23200000000000001</c:v>
                </c:pt>
                <c:pt idx="2">
                  <c:v>0.22700000000000006</c:v>
                </c:pt>
                <c:pt idx="3">
                  <c:v>0.21100000000000008</c:v>
                </c:pt>
                <c:pt idx="4">
                  <c:v>0.15500000000000008</c:v>
                </c:pt>
                <c:pt idx="5">
                  <c:v>0.14500000000000007</c:v>
                </c:pt>
                <c:pt idx="6">
                  <c:v>0.1</c:v>
                </c:pt>
                <c:pt idx="7">
                  <c:v>9.7000000000000031E-2</c:v>
                </c:pt>
                <c:pt idx="8">
                  <c:v>8.2000000000000003E-2</c:v>
                </c:pt>
                <c:pt idx="9">
                  <c:v>7.6000000000000026E-2</c:v>
                </c:pt>
                <c:pt idx="10">
                  <c:v>5.5000000000000021E-2</c:v>
                </c:pt>
              </c:numCache>
            </c:numRef>
          </c:val>
        </c:ser>
        <c:shape val="box"/>
        <c:axId val="62763008"/>
        <c:axId val="62764544"/>
        <c:axId val="0"/>
      </c:bar3DChart>
      <c:catAx>
        <c:axId val="62763008"/>
        <c:scaling>
          <c:orientation val="minMax"/>
        </c:scaling>
        <c:axPos val="b"/>
        <c:tickLblPos val="nextTo"/>
        <c:crossAx val="62764544"/>
        <c:crosses val="autoZero"/>
        <c:auto val="1"/>
        <c:lblAlgn val="ctr"/>
        <c:lblOffset val="100"/>
      </c:catAx>
      <c:valAx>
        <c:axId val="62764544"/>
        <c:scaling>
          <c:orientation val="minMax"/>
        </c:scaling>
        <c:axPos val="l"/>
        <c:majorGridlines/>
        <c:numFmt formatCode="0.0%" sourceLinked="1"/>
        <c:tickLblPos val="nextTo"/>
        <c:crossAx val="6276300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1.6669716436735773E-3"/>
          <c:y val="1.9228282467703959E-3"/>
          <c:w val="0.84478803216986809"/>
          <c:h val="0.92581837164474912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showVal val="1"/>
          </c:dLbls>
          <c:cat>
            <c:strRef>
              <c:f>Foglio2!$A$4:$A$6</c:f>
              <c:strCache>
                <c:ptCount val="3"/>
                <c:pt idx="0">
                  <c:v>NORD</c:v>
                </c:pt>
                <c:pt idx="1">
                  <c:v>CENTRO</c:v>
                </c:pt>
                <c:pt idx="2">
                  <c:v>SUD</c:v>
                </c:pt>
              </c:strCache>
            </c:strRef>
          </c:cat>
          <c:val>
            <c:numRef>
              <c:f>Foglio2!$B$4:$B$6</c:f>
              <c:numCache>
                <c:formatCode>0.0%</c:formatCode>
                <c:ptCount val="3"/>
                <c:pt idx="0">
                  <c:v>0.19800000000000001</c:v>
                </c:pt>
                <c:pt idx="1">
                  <c:v>0.26200000000000001</c:v>
                </c:pt>
                <c:pt idx="2">
                  <c:v>0.37600000000000017</c:v>
                </c:pt>
              </c:numCache>
            </c:numRef>
          </c:val>
        </c:ser>
        <c:axId val="62866944"/>
        <c:axId val="62868480"/>
      </c:barChart>
      <c:catAx>
        <c:axId val="62866944"/>
        <c:scaling>
          <c:orientation val="minMax"/>
        </c:scaling>
        <c:axPos val="b"/>
        <c:tickLblPos val="nextTo"/>
        <c:crossAx val="62868480"/>
        <c:crosses val="autoZero"/>
        <c:auto val="1"/>
        <c:lblAlgn val="ctr"/>
        <c:lblOffset val="100"/>
      </c:catAx>
      <c:valAx>
        <c:axId val="62868480"/>
        <c:scaling>
          <c:orientation val="minMax"/>
        </c:scaling>
        <c:delete val="1"/>
        <c:axPos val="l"/>
        <c:numFmt formatCode="0.0%" sourceLinked="1"/>
        <c:tickLblPos val="none"/>
        <c:crossAx val="6286694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0.25213562590390476"/>
          <c:y val="3.6684603349662732E-2"/>
          <c:w val="0.76555570265208583"/>
          <c:h val="0.90629853466622268"/>
        </c:manualLayout>
      </c:layout>
      <c:barChart>
        <c:barDir val="bar"/>
        <c:grouping val="clustered"/>
        <c:ser>
          <c:idx val="0"/>
          <c:order val="0"/>
          <c:dPt>
            <c:idx val="13"/>
            <c:spPr>
              <a:solidFill>
                <a:srgbClr val="00B050"/>
              </a:solidFill>
            </c:spPr>
          </c:dPt>
          <c:dPt>
            <c:idx val="21"/>
            <c:spPr>
              <a:solidFill>
                <a:srgbClr val="FF0000"/>
              </a:solidFill>
            </c:spPr>
          </c:dPt>
          <c:cat>
            <c:strRef>
              <c:f>Foglio1!$A$2:$A$23</c:f>
              <c:strCache>
                <c:ptCount val="22"/>
                <c:pt idx="0">
                  <c:v>VALLE D'AOSTA</c:v>
                </c:pt>
                <c:pt idx="1">
                  <c:v>PIEMONTE</c:v>
                </c:pt>
                <c:pt idx="2">
                  <c:v>LOMBARDIA</c:v>
                </c:pt>
                <c:pt idx="3">
                  <c:v>TRENTO</c:v>
                </c:pt>
                <c:pt idx="4">
                  <c:v>BOLZANO</c:v>
                </c:pt>
                <c:pt idx="5">
                  <c:v>VENETO</c:v>
                </c:pt>
                <c:pt idx="6">
                  <c:v>FRIULI VENEZIA GIULIA</c:v>
                </c:pt>
                <c:pt idx="7">
                  <c:v>EMILIA ROMAGNA</c:v>
                </c:pt>
                <c:pt idx="8">
                  <c:v>LIGURIA</c:v>
                </c:pt>
                <c:pt idx="9">
                  <c:v>TOSCANA</c:v>
                </c:pt>
                <c:pt idx="10">
                  <c:v>MARCHE</c:v>
                </c:pt>
                <c:pt idx="11">
                  <c:v>UMBRIA</c:v>
                </c:pt>
                <c:pt idx="12">
                  <c:v>LAZIO</c:v>
                </c:pt>
                <c:pt idx="13">
                  <c:v>ABRUZZO</c:v>
                </c:pt>
                <c:pt idx="14">
                  <c:v>MOLISE</c:v>
                </c:pt>
                <c:pt idx="15">
                  <c:v>PUGLIA</c:v>
                </c:pt>
                <c:pt idx="16">
                  <c:v>CAMPANIA</c:v>
                </c:pt>
                <c:pt idx="17">
                  <c:v>BASILICATA</c:v>
                </c:pt>
                <c:pt idx="18">
                  <c:v>CALABRIA</c:v>
                </c:pt>
                <c:pt idx="19">
                  <c:v>SICILIA</c:v>
                </c:pt>
                <c:pt idx="20">
                  <c:v>SARDEGNA</c:v>
                </c:pt>
                <c:pt idx="21">
                  <c:v>ITALIA</c:v>
                </c:pt>
              </c:strCache>
            </c:strRef>
          </c:cat>
          <c:val>
            <c:numRef>
              <c:f>Foglio1!$B$2:$B$23</c:f>
              <c:numCache>
                <c:formatCode>0.0%</c:formatCode>
                <c:ptCount val="22"/>
                <c:pt idx="0">
                  <c:v>0.224</c:v>
                </c:pt>
                <c:pt idx="1">
                  <c:v>0.251</c:v>
                </c:pt>
                <c:pt idx="2">
                  <c:v>0.20700000000000005</c:v>
                </c:pt>
                <c:pt idx="3">
                  <c:v>0.14500000000000005</c:v>
                </c:pt>
                <c:pt idx="4">
                  <c:v>9.4000000000000028E-2</c:v>
                </c:pt>
                <c:pt idx="5">
                  <c:v>0.19900000000000001</c:v>
                </c:pt>
                <c:pt idx="6">
                  <c:v>0.20900000000000005</c:v>
                </c:pt>
                <c:pt idx="7">
                  <c:v>0.21900000000000006</c:v>
                </c:pt>
                <c:pt idx="8">
                  <c:v>0.23800000000000004</c:v>
                </c:pt>
                <c:pt idx="9">
                  <c:v>0.24900000000000005</c:v>
                </c:pt>
                <c:pt idx="10">
                  <c:v>0.23500000000000001</c:v>
                </c:pt>
                <c:pt idx="11">
                  <c:v>0.22800000000000001</c:v>
                </c:pt>
                <c:pt idx="12">
                  <c:v>0.33700000000000013</c:v>
                </c:pt>
                <c:pt idx="13">
                  <c:v>0.25600000000000001</c:v>
                </c:pt>
                <c:pt idx="14">
                  <c:v>0.28600000000000009</c:v>
                </c:pt>
                <c:pt idx="15">
                  <c:v>0.37100000000000011</c:v>
                </c:pt>
                <c:pt idx="16">
                  <c:v>0.44400000000000001</c:v>
                </c:pt>
                <c:pt idx="17">
                  <c:v>0.39600000000000013</c:v>
                </c:pt>
                <c:pt idx="18">
                  <c:v>0.40400000000000008</c:v>
                </c:pt>
                <c:pt idx="19">
                  <c:v>0.42800000000000016</c:v>
                </c:pt>
                <c:pt idx="20">
                  <c:v>0.42400000000000015</c:v>
                </c:pt>
                <c:pt idx="21">
                  <c:v>0.2782857142857143</c:v>
                </c:pt>
              </c:numCache>
            </c:numRef>
          </c:val>
        </c:ser>
        <c:axId val="62899328"/>
        <c:axId val="62900864"/>
      </c:barChart>
      <c:catAx>
        <c:axId val="62899328"/>
        <c:scaling>
          <c:orientation val="minMax"/>
        </c:scaling>
        <c:axPos val="l"/>
        <c:tickLblPos val="nextTo"/>
        <c:crossAx val="62900864"/>
        <c:crosses val="autoZero"/>
        <c:auto val="1"/>
        <c:lblAlgn val="ctr"/>
        <c:lblOffset val="100"/>
      </c:catAx>
      <c:valAx>
        <c:axId val="62900864"/>
        <c:scaling>
          <c:orientation val="minMax"/>
        </c:scaling>
        <c:axPos val="b"/>
        <c:majorGridlines/>
        <c:numFmt formatCode="0.0%" sourceLinked="1"/>
        <c:tickLblPos val="nextTo"/>
        <c:crossAx val="6289932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lineChart>
        <c:grouping val="standard"/>
        <c:ser>
          <c:idx val="0"/>
          <c:order val="0"/>
          <c:tx>
            <c:strRef>
              <c:f>Foglio2!$A$2</c:f>
              <c:strCache>
                <c:ptCount val="1"/>
                <c:pt idx="0">
                  <c:v>ABRUZZO</c:v>
                </c:pt>
              </c:strCache>
            </c:strRef>
          </c:tx>
          <c:spPr>
            <a:ln w="31750"/>
          </c:spPr>
          <c:cat>
            <c:numRef>
              <c:f>Foglio2!$B$1:$F$1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2011</c:v>
                </c:pt>
              </c:numCache>
            </c:numRef>
          </c:cat>
          <c:val>
            <c:numRef>
              <c:f>Foglio2!$B$2:$F$2</c:f>
              <c:numCache>
                <c:formatCode>0.0%</c:formatCode>
                <c:ptCount val="5"/>
                <c:pt idx="0">
                  <c:v>0.31200000000000011</c:v>
                </c:pt>
                <c:pt idx="1">
                  <c:v>0.27100000000000002</c:v>
                </c:pt>
                <c:pt idx="2">
                  <c:v>0.21000000000000005</c:v>
                </c:pt>
                <c:pt idx="3">
                  <c:v>0.21000000000000005</c:v>
                </c:pt>
                <c:pt idx="4">
                  <c:v>0.25600000000000001</c:v>
                </c:pt>
              </c:numCache>
            </c:numRef>
          </c:val>
        </c:ser>
        <c:ser>
          <c:idx val="1"/>
          <c:order val="1"/>
          <c:tx>
            <c:strRef>
              <c:f>Foglio2!$A$3</c:f>
              <c:strCache>
                <c:ptCount val="1"/>
                <c:pt idx="0">
                  <c:v>MOLISE</c:v>
                </c:pt>
              </c:strCache>
            </c:strRef>
          </c:tx>
          <c:spPr>
            <a:ln w="19050"/>
          </c:spPr>
          <c:cat>
            <c:numRef>
              <c:f>Foglio2!$B$1:$F$1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2011</c:v>
                </c:pt>
              </c:numCache>
            </c:numRef>
          </c:cat>
          <c:val>
            <c:numRef>
              <c:f>Foglio2!$B$3:$F$3</c:f>
              <c:numCache>
                <c:formatCode>0.0%</c:formatCode>
                <c:ptCount val="5"/>
                <c:pt idx="0">
                  <c:v>0.29400000000000009</c:v>
                </c:pt>
                <c:pt idx="1">
                  <c:v>0.26200000000000001</c:v>
                </c:pt>
                <c:pt idx="2">
                  <c:v>0.27900000000000008</c:v>
                </c:pt>
                <c:pt idx="3">
                  <c:v>0.27100000000000002</c:v>
                </c:pt>
                <c:pt idx="4">
                  <c:v>0.28600000000000009</c:v>
                </c:pt>
              </c:numCache>
            </c:numRef>
          </c:val>
        </c:ser>
        <c:ser>
          <c:idx val="2"/>
          <c:order val="2"/>
          <c:tx>
            <c:strRef>
              <c:f>Foglio2!$A$4</c:f>
              <c:strCache>
                <c:ptCount val="1"/>
                <c:pt idx="0">
                  <c:v>PUGLIA</c:v>
                </c:pt>
              </c:strCache>
            </c:strRef>
          </c:tx>
          <c:spPr>
            <a:ln w="19050"/>
          </c:spPr>
          <c:cat>
            <c:numRef>
              <c:f>Foglio2!$B$1:$F$1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2011</c:v>
                </c:pt>
              </c:numCache>
            </c:numRef>
          </c:cat>
          <c:val>
            <c:numRef>
              <c:f>Foglio2!$B$4:$F$4</c:f>
              <c:numCache>
                <c:formatCode>0.0%</c:formatCode>
                <c:ptCount val="5"/>
                <c:pt idx="0">
                  <c:v>0.38500000000000012</c:v>
                </c:pt>
                <c:pt idx="1">
                  <c:v>0.35300000000000009</c:v>
                </c:pt>
                <c:pt idx="2">
                  <c:v>0.32200000000000012</c:v>
                </c:pt>
                <c:pt idx="3">
                  <c:v>0.32600000000000012</c:v>
                </c:pt>
                <c:pt idx="4">
                  <c:v>0.37100000000000011</c:v>
                </c:pt>
              </c:numCache>
            </c:numRef>
          </c:val>
        </c:ser>
        <c:ser>
          <c:idx val="3"/>
          <c:order val="3"/>
          <c:tx>
            <c:strRef>
              <c:f>Foglio2!$A$5</c:f>
              <c:strCache>
                <c:ptCount val="1"/>
                <c:pt idx="0">
                  <c:v>CAMPANIA</c:v>
                </c:pt>
              </c:strCache>
            </c:strRef>
          </c:tx>
          <c:spPr>
            <a:ln w="22225">
              <a:solidFill>
                <a:srgbClr val="E361ED"/>
              </a:solidFill>
            </a:ln>
          </c:spPr>
          <c:cat>
            <c:numRef>
              <c:f>Foglio2!$B$1:$F$1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2011</c:v>
                </c:pt>
              </c:numCache>
            </c:numRef>
          </c:cat>
          <c:val>
            <c:numRef>
              <c:f>Foglio2!$B$5:$F$5</c:f>
              <c:numCache>
                <c:formatCode>0.0%</c:formatCode>
                <c:ptCount val="5"/>
                <c:pt idx="0">
                  <c:v>0.4900000000000001</c:v>
                </c:pt>
                <c:pt idx="1">
                  <c:v>0.39900000000000013</c:v>
                </c:pt>
                <c:pt idx="2">
                  <c:v>0.35400000000000009</c:v>
                </c:pt>
                <c:pt idx="3">
                  <c:v>0.38100000000000012</c:v>
                </c:pt>
                <c:pt idx="4">
                  <c:v>0.44400000000000001</c:v>
                </c:pt>
              </c:numCache>
            </c:numRef>
          </c:val>
        </c:ser>
        <c:ser>
          <c:idx val="4"/>
          <c:order val="4"/>
          <c:tx>
            <c:strRef>
              <c:f>Foglio2!$A$6</c:f>
              <c:strCache>
                <c:ptCount val="1"/>
                <c:pt idx="0">
                  <c:v>BASILICATA</c:v>
                </c:pt>
              </c:strCache>
            </c:strRef>
          </c:tx>
          <c:spPr>
            <a:ln w="19050"/>
          </c:spPr>
          <c:cat>
            <c:numRef>
              <c:f>Foglio2!$B$1:$F$1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2011</c:v>
                </c:pt>
              </c:numCache>
            </c:numRef>
          </c:cat>
          <c:val>
            <c:numRef>
              <c:f>Foglio2!$B$6:$F$6</c:f>
              <c:numCache>
                <c:formatCode>0.0%</c:formatCode>
                <c:ptCount val="5"/>
                <c:pt idx="0">
                  <c:v>0.40100000000000002</c:v>
                </c:pt>
                <c:pt idx="1">
                  <c:v>0.36800000000000016</c:v>
                </c:pt>
                <c:pt idx="2">
                  <c:v>0.32000000000000012</c:v>
                </c:pt>
                <c:pt idx="3">
                  <c:v>0.38300000000000012</c:v>
                </c:pt>
                <c:pt idx="4">
                  <c:v>0.39600000000000013</c:v>
                </c:pt>
              </c:numCache>
            </c:numRef>
          </c:val>
        </c:ser>
        <c:ser>
          <c:idx val="5"/>
          <c:order val="5"/>
          <c:tx>
            <c:strRef>
              <c:f>Foglio2!$A$7</c:f>
              <c:strCache>
                <c:ptCount val="1"/>
                <c:pt idx="0">
                  <c:v>CALABRIA</c:v>
                </c:pt>
              </c:strCache>
            </c:strRef>
          </c:tx>
          <c:spPr>
            <a:ln w="19050"/>
          </c:spPr>
          <c:cat>
            <c:numRef>
              <c:f>Foglio2!$B$1:$F$1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2011</c:v>
                </c:pt>
              </c:numCache>
            </c:numRef>
          </c:cat>
          <c:val>
            <c:numRef>
              <c:f>Foglio2!$B$7:$F$7</c:f>
              <c:numCache>
                <c:formatCode>0.0%</c:formatCode>
                <c:ptCount val="5"/>
                <c:pt idx="0">
                  <c:v>0.43900000000000011</c:v>
                </c:pt>
                <c:pt idx="1">
                  <c:v>0.41600000000000009</c:v>
                </c:pt>
                <c:pt idx="2">
                  <c:v>0.35500000000000009</c:v>
                </c:pt>
                <c:pt idx="3">
                  <c:v>0.31800000000000012</c:v>
                </c:pt>
                <c:pt idx="4">
                  <c:v>0.40400000000000008</c:v>
                </c:pt>
              </c:numCache>
            </c:numRef>
          </c:val>
        </c:ser>
        <c:ser>
          <c:idx val="6"/>
          <c:order val="6"/>
          <c:tx>
            <c:strRef>
              <c:f>Foglio2!$A$8</c:f>
              <c:strCache>
                <c:ptCount val="1"/>
                <c:pt idx="0">
                  <c:v>SICILIA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cat>
            <c:numRef>
              <c:f>Foglio2!$B$1:$F$1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2011</c:v>
                </c:pt>
              </c:numCache>
            </c:numRef>
          </c:cat>
          <c:val>
            <c:numRef>
              <c:f>Foglio2!$B$8:$F$8</c:f>
              <c:numCache>
                <c:formatCode>0.0%</c:formatCode>
                <c:ptCount val="5"/>
                <c:pt idx="0">
                  <c:v>0.51100000000000001</c:v>
                </c:pt>
                <c:pt idx="1">
                  <c:v>0.46500000000000002</c:v>
                </c:pt>
                <c:pt idx="2">
                  <c:v>0.39000000000000012</c:v>
                </c:pt>
                <c:pt idx="3">
                  <c:v>0.38500000000000012</c:v>
                </c:pt>
                <c:pt idx="4">
                  <c:v>0.42800000000000016</c:v>
                </c:pt>
              </c:numCache>
            </c:numRef>
          </c:val>
        </c:ser>
        <c:ser>
          <c:idx val="7"/>
          <c:order val="7"/>
          <c:tx>
            <c:strRef>
              <c:f>Foglio2!$A$9</c:f>
              <c:strCache>
                <c:ptCount val="1"/>
                <c:pt idx="0">
                  <c:v>SARDEGNA</c:v>
                </c:pt>
              </c:strCache>
            </c:strRef>
          </c:tx>
          <c:spPr>
            <a:ln w="22225"/>
          </c:spPr>
          <c:cat>
            <c:numRef>
              <c:f>Foglio2!$B$1:$F$1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2011</c:v>
                </c:pt>
              </c:numCache>
            </c:numRef>
          </c:cat>
          <c:val>
            <c:numRef>
              <c:f>Foglio2!$B$9:$F$9</c:f>
              <c:numCache>
                <c:formatCode>0.0%</c:formatCode>
                <c:ptCount val="5"/>
                <c:pt idx="0">
                  <c:v>0.35300000000000009</c:v>
                </c:pt>
                <c:pt idx="1">
                  <c:v>0.34200000000000008</c:v>
                </c:pt>
                <c:pt idx="2">
                  <c:v>0.31000000000000011</c:v>
                </c:pt>
                <c:pt idx="3">
                  <c:v>0.44700000000000001</c:v>
                </c:pt>
                <c:pt idx="4">
                  <c:v>0.42400000000000015</c:v>
                </c:pt>
              </c:numCache>
            </c:numRef>
          </c:val>
        </c:ser>
        <c:marker val="1"/>
        <c:axId val="67861504"/>
        <c:axId val="67891968"/>
      </c:lineChart>
      <c:catAx>
        <c:axId val="67861504"/>
        <c:scaling>
          <c:orientation val="minMax"/>
        </c:scaling>
        <c:axPos val="b"/>
        <c:numFmt formatCode="General" sourceLinked="1"/>
        <c:tickLblPos val="nextTo"/>
        <c:crossAx val="67891968"/>
        <c:crosses val="autoZero"/>
        <c:auto val="1"/>
        <c:lblAlgn val="ctr"/>
        <c:lblOffset val="100"/>
      </c:catAx>
      <c:valAx>
        <c:axId val="67891968"/>
        <c:scaling>
          <c:orientation val="minMax"/>
        </c:scaling>
        <c:axPos val="l"/>
        <c:majorGridlines>
          <c:spPr>
            <a:ln w="6350"/>
          </c:spPr>
        </c:majorGridlines>
        <c:numFmt formatCode="0.0%" sourceLinked="1"/>
        <c:tickLblPos val="nextTo"/>
        <c:spPr>
          <a:ln>
            <a:solidFill>
              <a:sysClr val="windowText" lastClr="000000">
                <a:tint val="75000"/>
                <a:shade val="95000"/>
                <a:satMod val="105000"/>
              </a:sysClr>
            </a:solidFill>
          </a:ln>
        </c:spPr>
        <c:crossAx val="67861504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9CCE5-BC30-4909-A87E-DA0887E00805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685E4-0C76-4C15-8DF8-694BC17B962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8504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3000"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3000"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  <p:transition advClick="0" advTm="3000"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 advClick="0" advTm="3000"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advClick="0" advTm="3000"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  <p:transition advClick="0" advTm="3000"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3000"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  <p:transition advClick="0" advTm="3000"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B81C375-C802-4784-8E63-4BBBE18A0BBD}" type="datetimeFigureOut">
              <a:rPr lang="it-IT" smtClean="0"/>
              <a:pPr/>
              <a:t>21/10/2014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913F6EA-90F2-47E9-ADC4-4456AB08BD5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3000">
    <p:strips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media" Target="../media/media1.mid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mid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2286000" y="1534638"/>
            <a:ext cx="6172200" cy="1894362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it-IT" sz="9600" dirty="0" smtClean="0">
                <a:gradFill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0"/>
                </a:gradFill>
                <a:latin typeface="+mn-lt"/>
              </a:rPr>
              <a:t>N E </a:t>
            </a:r>
            <a:r>
              <a:rPr lang="it-IT" sz="9600" dirty="0" err="1" smtClean="0">
                <a:gradFill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0"/>
                </a:gradFill>
                <a:latin typeface="+mn-lt"/>
              </a:rPr>
              <a:t>E</a:t>
            </a:r>
            <a:r>
              <a:rPr lang="it-IT" sz="9600" dirty="0" smtClean="0">
                <a:gradFill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0"/>
                </a:gradFill>
                <a:latin typeface="+mn-lt"/>
              </a:rPr>
              <a:t> T</a:t>
            </a:r>
            <a:endParaRPr lang="it-IT" sz="9600" dirty="0">
              <a:gradFill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0"/>
              </a:gradFill>
              <a:latin typeface="+mn-lt"/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2286000" y="4869160"/>
            <a:ext cx="6172200" cy="1584176"/>
          </a:xfrm>
        </p:spPr>
        <p:txBody>
          <a:bodyPr>
            <a:noAutofit/>
          </a:bodyPr>
          <a:lstStyle/>
          <a:p>
            <a:pPr algn="ctr"/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Istituto Tecnico Statale “Tito Acerbo”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Pescara</a:t>
            </a:r>
          </a:p>
          <a:p>
            <a:endParaRPr lang="it-IT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Classe: II  sez. E   Indirizzo: AFM</a:t>
            </a:r>
            <a:endParaRPr lang="it-IT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MS900074256[1].mid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3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advClick="0" advTm="3000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11560" y="188640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800" dirty="0" smtClean="0">
                <a:solidFill>
                  <a:srgbClr val="0070C0"/>
                </a:solidFill>
                <a:latin typeface="Calibri" pitchFamily="34" charset="0"/>
              </a:rPr>
              <a:t>OSSERVAZIONI</a:t>
            </a:r>
          </a:p>
          <a:p>
            <a:pPr>
              <a:lnSpc>
                <a:spcPct val="150000"/>
              </a:lnSpc>
            </a:pPr>
            <a:r>
              <a:rPr lang="it-IT" sz="2000" dirty="0" smtClean="0">
                <a:latin typeface="Calibri" pitchFamily="34" charset="0"/>
              </a:rPr>
              <a:t>Dallo studio dei diversi grafici emerge quanto segue: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it-IT" sz="2000" dirty="0" smtClean="0">
                <a:latin typeface="Calibri" pitchFamily="34" charset="0"/>
              </a:rPr>
              <a:t> </a:t>
            </a:r>
            <a:r>
              <a:rPr lang="it-IT" sz="2000" dirty="0">
                <a:latin typeface="Calibri" pitchFamily="34" charset="0"/>
              </a:rPr>
              <a:t> a</a:t>
            </a:r>
            <a:r>
              <a:rPr lang="it-IT" sz="2000" dirty="0" smtClean="0">
                <a:latin typeface="Calibri" pitchFamily="34" charset="0"/>
              </a:rPr>
              <a:t> livello europeo l’Italia è terza con il 22,7% dei disoccupati;</a:t>
            </a:r>
          </a:p>
          <a:p>
            <a:pPr marL="185738" indent="-185738">
              <a:lnSpc>
                <a:spcPct val="150000"/>
              </a:lnSpc>
              <a:buBlip>
                <a:blip r:embed="rId2"/>
              </a:buBlip>
            </a:pPr>
            <a:r>
              <a:rPr lang="it-IT" sz="2000" dirty="0" smtClean="0">
                <a:latin typeface="Calibri" pitchFamily="34" charset="0"/>
              </a:rPr>
              <a:t>  in Italia la maggior parte dei giovani NEET si trova al SUD (Sicilia e  Sardegna superano il 42%);</a:t>
            </a:r>
          </a:p>
          <a:p>
            <a:pPr marL="263525" indent="-263525">
              <a:lnSpc>
                <a:spcPct val="150000"/>
              </a:lnSpc>
              <a:buBlip>
                <a:blip r:embed="rId2"/>
              </a:buBlip>
            </a:pPr>
            <a:r>
              <a:rPr lang="it-IT" sz="2000" dirty="0" smtClean="0">
                <a:latin typeface="Calibri" pitchFamily="34" charset="0"/>
              </a:rPr>
              <a:t>il fenomeno disoccupazione è in  sostenuta crescita (anche se alcune regioni hanno subito una leggera deflessione tra il 2004 e il 2008, ora in tutte le regioni si registra un aumento);</a:t>
            </a:r>
          </a:p>
          <a:p>
            <a:pPr marL="263525" indent="-263525">
              <a:lnSpc>
                <a:spcPct val="150000"/>
              </a:lnSpc>
              <a:buBlip>
                <a:blip r:embed="rId2"/>
              </a:buBlip>
            </a:pPr>
            <a:r>
              <a:rPr lang="it-IT" sz="2000" dirty="0" smtClean="0">
                <a:latin typeface="Calibri" pitchFamily="34" charset="0"/>
              </a:rPr>
              <a:t> attualmente tutte le regioni del Mezzogiorno presentano una diminuzione dell’indicatore, ad eccezione della Sardegna, e le regioni che hanno subito maggiormente il peggioramento della condizione giovanile sono la Valle d’Aosta, la Toscana e l’Emilia-Romagna.</a:t>
            </a:r>
          </a:p>
        </p:txBody>
      </p:sp>
    </p:spTree>
  </p:cSld>
  <p:clrMapOvr>
    <a:masterClrMapping/>
  </p:clrMapOvr>
  <p:transition advClick="0" advTm="17000"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39552" y="476672"/>
            <a:ext cx="7467600" cy="554461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it-IT" sz="3900" b="1" cap="small" dirty="0" smtClean="0">
                <a:solidFill>
                  <a:srgbClr val="FFC000"/>
                </a:solidFill>
              </a:rPr>
              <a:t>perché così tanti </a:t>
            </a:r>
            <a:r>
              <a:rPr lang="it-IT" sz="3900" b="1" cap="small" dirty="0" err="1" smtClean="0">
                <a:solidFill>
                  <a:srgbClr val="FFC000"/>
                </a:solidFill>
              </a:rPr>
              <a:t>neet</a:t>
            </a:r>
            <a:r>
              <a:rPr lang="it-IT" sz="3900" b="1" dirty="0" smtClean="0">
                <a:solidFill>
                  <a:srgbClr val="FFC000"/>
                </a:solidFill>
              </a:rPr>
              <a:t>?</a:t>
            </a:r>
          </a:p>
          <a:p>
            <a:pPr marL="0" indent="0" algn="ctr">
              <a:buNone/>
            </a:pPr>
            <a:endParaRPr lang="it-IT" sz="3900" b="1" dirty="0" smtClean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Blip>
                <a:blip r:embed="rId2"/>
              </a:buBlip>
            </a:pPr>
            <a:r>
              <a:rPr lang="it-IT" sz="3600" dirty="0" smtClean="0"/>
              <a:t> </a:t>
            </a:r>
            <a:r>
              <a:rPr lang="it-IT" sz="3600" dirty="0" smtClean="0">
                <a:latin typeface="Calibri" pitchFamily="34" charset="0"/>
              </a:rPr>
              <a:t>Abbandono scolastico</a:t>
            </a:r>
          </a:p>
          <a:p>
            <a:pPr marL="263525" indent="-263525">
              <a:lnSpc>
                <a:spcPct val="150000"/>
              </a:lnSpc>
              <a:buBlip>
                <a:blip r:embed="rId2"/>
              </a:buBlip>
            </a:pPr>
            <a:r>
              <a:rPr lang="it-IT" sz="3600" dirty="0" smtClean="0">
                <a:latin typeface="Calibri" pitchFamily="34" charset="0"/>
              </a:rPr>
              <a:t>Passaggio lento e difficoltoso dalla scuola al mondo del lavoro</a:t>
            </a:r>
          </a:p>
          <a:p>
            <a:pPr marL="263525" indent="-263525">
              <a:lnSpc>
                <a:spcPct val="150000"/>
              </a:lnSpc>
              <a:buBlip>
                <a:blip r:embed="rId2"/>
              </a:buBlip>
            </a:pPr>
            <a:r>
              <a:rPr lang="it-IT" sz="3600" dirty="0" smtClean="0">
                <a:latin typeface="Calibri" pitchFamily="34" charset="0"/>
              </a:rPr>
              <a:t>Scoraggiamento dei giovani alle prime difficoltà</a:t>
            </a:r>
          </a:p>
          <a:p>
            <a:pPr marL="263525" indent="-263525">
              <a:lnSpc>
                <a:spcPct val="150000"/>
              </a:lnSpc>
              <a:buBlip>
                <a:blip r:embed="rId2"/>
              </a:buBlip>
            </a:pPr>
            <a:r>
              <a:rPr lang="it-IT" sz="3600" dirty="0" smtClean="0">
                <a:latin typeface="Calibri" pitchFamily="34" charset="0"/>
              </a:rPr>
              <a:t>Mancanza di corsi di apprendistato</a:t>
            </a:r>
          </a:p>
          <a:p>
            <a:pPr marL="263525" indent="-263525">
              <a:lnSpc>
                <a:spcPct val="150000"/>
              </a:lnSpc>
              <a:buBlip>
                <a:blip r:embed="rId2"/>
              </a:buBlip>
            </a:pPr>
            <a:r>
              <a:rPr lang="it-IT" sz="3600" dirty="0" smtClean="0">
                <a:latin typeface="Calibri" pitchFamily="34" charset="0"/>
              </a:rPr>
              <a:t>Incapacità del mercato del lavoro di includere i giovani</a:t>
            </a:r>
          </a:p>
          <a:p>
            <a:pPr marL="263525" indent="-263525">
              <a:lnSpc>
                <a:spcPct val="150000"/>
              </a:lnSpc>
              <a:buBlip>
                <a:blip r:embed="rId2"/>
              </a:buBlip>
            </a:pPr>
            <a:r>
              <a:rPr lang="it-IT" sz="3600" dirty="0" smtClean="0">
                <a:latin typeface="Calibri" pitchFamily="34" charset="0"/>
              </a:rPr>
              <a:t>Difficoltà di reinserimento dei giovani </a:t>
            </a:r>
            <a:r>
              <a:rPr lang="it-IT" sz="3600" i="1" dirty="0" smtClean="0">
                <a:latin typeface="Calibri" pitchFamily="34" charset="0"/>
              </a:rPr>
              <a:t>inattivi</a:t>
            </a:r>
            <a:r>
              <a:rPr lang="it-IT" sz="3600" dirty="0" smtClean="0">
                <a:latin typeface="Calibri" pitchFamily="34" charset="0"/>
              </a:rPr>
              <a:t> nel mondo del lavoro</a:t>
            </a:r>
            <a:endParaRPr lang="it-IT" sz="3600" i="1" dirty="0" smtClean="0">
              <a:latin typeface="Calibri" pitchFamily="34" charset="0"/>
            </a:endParaRPr>
          </a:p>
          <a:p>
            <a:pPr marL="0" indent="0">
              <a:buBlip>
                <a:blip r:embed="rId2"/>
              </a:buBlip>
            </a:pPr>
            <a:endParaRPr lang="it-IT" dirty="0" smtClean="0"/>
          </a:p>
          <a:p>
            <a:pPr marL="0" indent="0">
              <a:buBlip>
                <a:blip r:embed="rId2"/>
              </a:buBlip>
            </a:pPr>
            <a:endParaRPr lang="it-IT" dirty="0"/>
          </a:p>
        </p:txBody>
      </p:sp>
    </p:spTree>
  </p:cSld>
  <p:clrMapOvr>
    <a:masterClrMapping/>
  </p:clrMapOvr>
  <p:transition advClick="0" advTm="8000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linkiesta.it/sites/default/files/styles/main_image_article/public/uploads/articolo/immagine-singola/neet.jpg?itok=MIMJYBH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255" y="1052736"/>
            <a:ext cx="6706089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3000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s://encrypted-tbn2.gstatic.com/images?q=tbn:ANd9GcQzOTKfhZA-WqolhJOhXY5bFVrV_dazXHG0p0lZqRb5fQTus-t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33309">
            <a:off x="489075" y="525905"/>
            <a:ext cx="3076015" cy="216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12" descr="https://encrypted-tbn0.gstatic.com/images?q=tbn:ANd9GcRNz1YAVPjcowFD2kyMtj3Ws_6EQOrFuQ-cudbMnIIy4N_8FEBy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40272">
            <a:off x="5894578" y="642251"/>
            <a:ext cx="249555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8" descr="http://www.forexinfo.it/IMG/arton1574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8981" y="2132856"/>
            <a:ext cx="3187195" cy="23042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6" name="Picture 2" descr="http://www.kongnews.it/wp-content/uploads/Neetseurope-478x27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797152"/>
            <a:ext cx="3024336" cy="17462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3000"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796950"/>
          </a:xfrm>
        </p:spPr>
        <p:txBody>
          <a:bodyPr/>
          <a:lstStyle/>
          <a:p>
            <a:r>
              <a:rPr lang="it-IT" cap="none" dirty="0" smtClean="0">
                <a:latin typeface="Calibri" pitchFamily="34" charset="0"/>
              </a:rPr>
              <a:t>Cosa significa NEET?</a:t>
            </a:r>
            <a:endParaRPr lang="it-IT" cap="none" dirty="0">
              <a:latin typeface="Calibri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55576" y="1189201"/>
            <a:ext cx="68778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rgbClr val="2DA2BF"/>
              </a:buClr>
              <a:buSzPct val="70000"/>
            </a:pPr>
            <a:r>
              <a:rPr lang="it-IT" sz="4800" b="1" dirty="0" err="1">
                <a:solidFill>
                  <a:srgbClr val="DEF5FA">
                    <a:lumMod val="50000"/>
                  </a:srgbClr>
                </a:solidFill>
                <a:latin typeface="Calibri Light" pitchFamily="34" charset="0"/>
              </a:rPr>
              <a:t>N</a:t>
            </a:r>
            <a:r>
              <a:rPr lang="it-IT" sz="4800" dirty="0" err="1">
                <a:solidFill>
                  <a:prstClr val="black"/>
                </a:solidFill>
                <a:latin typeface="Calibri Light" pitchFamily="34" charset="0"/>
              </a:rPr>
              <a:t>ot</a:t>
            </a:r>
            <a:r>
              <a:rPr lang="it-IT" sz="4800" dirty="0">
                <a:solidFill>
                  <a:prstClr val="black"/>
                </a:solidFill>
                <a:latin typeface="Calibri Light" pitchFamily="34" charset="0"/>
              </a:rPr>
              <a:t> </a:t>
            </a:r>
            <a:r>
              <a:rPr lang="it-IT" sz="4800" dirty="0" err="1">
                <a:solidFill>
                  <a:prstClr val="black"/>
                </a:solidFill>
                <a:latin typeface="Calibri Light" pitchFamily="34" charset="0"/>
              </a:rPr>
              <a:t>engaged</a:t>
            </a:r>
            <a:r>
              <a:rPr lang="it-IT" sz="4800" dirty="0">
                <a:solidFill>
                  <a:prstClr val="black"/>
                </a:solidFill>
                <a:latin typeface="Calibri Light" pitchFamily="34" charset="0"/>
              </a:rPr>
              <a:t> in</a:t>
            </a:r>
          </a:p>
        </p:txBody>
      </p:sp>
      <p:sp>
        <p:nvSpPr>
          <p:cNvPr id="6" name="Rettangolo 5"/>
          <p:cNvSpPr/>
          <p:nvPr/>
        </p:nvSpPr>
        <p:spPr>
          <a:xfrm>
            <a:off x="755576" y="2341329"/>
            <a:ext cx="68778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4800" b="1" dirty="0" err="1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E</a:t>
            </a:r>
            <a:r>
              <a:rPr lang="it-IT" sz="4800" dirty="0" err="1" smtClean="0">
                <a:latin typeface="Calibri Light" pitchFamily="34" charset="0"/>
              </a:rPr>
              <a:t>ducation</a:t>
            </a:r>
            <a:r>
              <a:rPr lang="it-IT" sz="4800" dirty="0" smtClean="0">
                <a:latin typeface="Calibri Light" pitchFamily="34" charset="0"/>
              </a:rPr>
              <a:t> and</a:t>
            </a:r>
          </a:p>
        </p:txBody>
      </p:sp>
      <p:sp>
        <p:nvSpPr>
          <p:cNvPr id="7" name="Rettangolo 6"/>
          <p:cNvSpPr/>
          <p:nvPr/>
        </p:nvSpPr>
        <p:spPr>
          <a:xfrm>
            <a:off x="755576" y="3493457"/>
            <a:ext cx="68778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4800" b="1" dirty="0" err="1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E</a:t>
            </a:r>
            <a:r>
              <a:rPr lang="it-IT" sz="4800" dirty="0" err="1" smtClean="0">
                <a:latin typeface="Calibri Light" pitchFamily="34" charset="0"/>
              </a:rPr>
              <a:t>mployment</a:t>
            </a:r>
            <a:r>
              <a:rPr lang="it-IT" sz="4800" dirty="0" smtClean="0">
                <a:latin typeface="Calibri Light" pitchFamily="34" charset="0"/>
              </a:rPr>
              <a:t> or</a:t>
            </a:r>
          </a:p>
        </p:txBody>
      </p:sp>
      <p:sp>
        <p:nvSpPr>
          <p:cNvPr id="8" name="Rettangolo 7"/>
          <p:cNvSpPr/>
          <p:nvPr/>
        </p:nvSpPr>
        <p:spPr>
          <a:xfrm>
            <a:off x="755576" y="4717593"/>
            <a:ext cx="68778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48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T</a:t>
            </a:r>
            <a:r>
              <a:rPr lang="it-IT" sz="4800" dirty="0" smtClean="0">
                <a:latin typeface="Calibri Light" pitchFamily="34" charset="0"/>
              </a:rPr>
              <a:t>raining</a:t>
            </a:r>
          </a:p>
        </p:txBody>
      </p:sp>
    </p:spTree>
  </p:cSld>
  <p:clrMapOvr>
    <a:masterClrMapping/>
  </p:clrMapOvr>
  <p:transition advClick="0" advTm="5000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352928" cy="518457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3600" dirty="0" smtClean="0">
                <a:latin typeface="Calibri" pitchFamily="34" charset="0"/>
              </a:rPr>
              <a:t>Sono giovani di età compresa tra i 15 e i 29 anni non più inseriti in un percorso scolastico/formativo ma neppure impegnati in un’attività lavorativa (</a:t>
            </a:r>
            <a:r>
              <a:rPr lang="it-IT" sz="3600" i="1" dirty="0" err="1" smtClean="0">
                <a:latin typeface="Calibri" pitchFamily="34" charset="0"/>
              </a:rPr>
              <a:t>Not</a:t>
            </a:r>
            <a:r>
              <a:rPr lang="it-IT" sz="3600" i="1" dirty="0" smtClean="0">
                <a:latin typeface="Calibri" pitchFamily="34" charset="0"/>
              </a:rPr>
              <a:t> in </a:t>
            </a:r>
            <a:r>
              <a:rPr lang="it-IT" sz="3600" i="1" dirty="0" err="1" smtClean="0">
                <a:latin typeface="Calibri" pitchFamily="34" charset="0"/>
              </a:rPr>
              <a:t>Education</a:t>
            </a:r>
            <a:r>
              <a:rPr lang="it-IT" sz="3600" i="1" dirty="0" smtClean="0">
                <a:latin typeface="Calibri" pitchFamily="34" charset="0"/>
              </a:rPr>
              <a:t>, </a:t>
            </a:r>
            <a:r>
              <a:rPr lang="it-IT" sz="3600" i="1" dirty="0" err="1" smtClean="0">
                <a:latin typeface="Calibri" pitchFamily="34" charset="0"/>
              </a:rPr>
              <a:t>Employment</a:t>
            </a:r>
            <a:r>
              <a:rPr lang="it-IT" sz="3600" i="1" dirty="0" smtClean="0">
                <a:latin typeface="Calibri" pitchFamily="34" charset="0"/>
              </a:rPr>
              <a:t> or Training</a:t>
            </a:r>
            <a:r>
              <a:rPr lang="it-IT" sz="3600" dirty="0" smtClean="0">
                <a:latin typeface="Calibri" pitchFamily="34" charset="0"/>
              </a:rPr>
              <a:t>). </a:t>
            </a:r>
            <a:endParaRPr lang="it-IT" sz="3600" dirty="0">
              <a:latin typeface="Calibri" pitchFamily="34" charset="0"/>
            </a:endParaRPr>
          </a:p>
        </p:txBody>
      </p:sp>
    </p:spTree>
  </p:cSld>
  <p:clrMapOvr>
    <a:masterClrMapping/>
  </p:clrMapOvr>
  <p:transition advClick="0" advTm="5000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8816" y="183778"/>
            <a:ext cx="7467600" cy="724942"/>
          </a:xfrm>
        </p:spPr>
        <p:txBody>
          <a:bodyPr/>
          <a:lstStyle/>
          <a:p>
            <a:r>
              <a:rPr lang="it-IT" dirty="0" smtClean="0"/>
              <a:t>approfondiamo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931512"/>
            <a:ext cx="8147248" cy="5449816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 </a:t>
            </a:r>
            <a:r>
              <a:rPr lang="it-IT" b="1" dirty="0" smtClean="0">
                <a:solidFill>
                  <a:srgbClr val="00B050"/>
                </a:solidFill>
              </a:rPr>
              <a:t>Forze di lavoro</a:t>
            </a:r>
            <a:endParaRPr lang="it-IT" dirty="0">
              <a:solidFill>
                <a:srgbClr val="00B050"/>
              </a:solidFill>
            </a:endParaRPr>
          </a:p>
        </p:txBody>
      </p:sp>
      <p:cxnSp>
        <p:nvCxnSpPr>
          <p:cNvPr id="5" name="Connettore 2 4"/>
          <p:cNvCxnSpPr/>
          <p:nvPr/>
        </p:nvCxnSpPr>
        <p:spPr>
          <a:xfrm flipH="1">
            <a:off x="3131840" y="1412776"/>
            <a:ext cx="115212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4716016" y="1412776"/>
            <a:ext cx="108012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323528" y="2060848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OCCUPATI</a:t>
            </a:r>
          </a:p>
          <a:p>
            <a:r>
              <a:rPr lang="it-IT" i="1" dirty="0" smtClean="0"/>
              <a:t>Persone da 15 anni in su che, in una determinata settimana di riferimento hanno svolto almeno un’ ora di lavoro e coloro che sono assenti per ferie o malattia da non più di 3 mesi.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355976" y="2028904"/>
            <a:ext cx="4427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FF"/>
                </a:solidFill>
              </a:rPr>
              <a:t>DISOCCUPATI</a:t>
            </a:r>
            <a:endParaRPr lang="it-IT" b="1" dirty="0">
              <a:solidFill>
                <a:srgbClr val="FF00FF"/>
              </a:solidFill>
            </a:endParaRPr>
          </a:p>
          <a:p>
            <a:r>
              <a:rPr lang="it-IT" i="1" dirty="0" smtClean="0"/>
              <a:t>Persone </a:t>
            </a:r>
            <a:r>
              <a:rPr lang="it-IT" i="1" dirty="0"/>
              <a:t>non occupate tra i 15 e i 74 anni che: </a:t>
            </a:r>
          </a:p>
          <a:p>
            <a:pPr>
              <a:buFont typeface="Wingdings" pitchFamily="2" charset="2"/>
              <a:buChar char="Ø"/>
            </a:pPr>
            <a:r>
              <a:rPr lang="it-IT" i="1" dirty="0" smtClean="0"/>
              <a:t>hanno </a:t>
            </a:r>
            <a:r>
              <a:rPr lang="it-IT" i="1" dirty="0"/>
              <a:t>effettuato almeno un’azione attiva di ricerca </a:t>
            </a:r>
            <a:r>
              <a:rPr lang="it-IT" i="1" dirty="0" smtClean="0"/>
              <a:t>di </a:t>
            </a:r>
            <a:r>
              <a:rPr lang="it-IT" i="1" dirty="0"/>
              <a:t>lavoro nelle quattro settimane </a:t>
            </a:r>
            <a:r>
              <a:rPr lang="it-IT" i="1" dirty="0" smtClean="0"/>
              <a:t>precedenti una certa settimana di riferimento e </a:t>
            </a:r>
            <a:r>
              <a:rPr lang="it-IT" i="1" dirty="0"/>
              <a:t>sono disponibili a lavorare </a:t>
            </a:r>
            <a:r>
              <a:rPr lang="it-IT" i="1" dirty="0" smtClean="0"/>
              <a:t>entro le due </a:t>
            </a:r>
            <a:r>
              <a:rPr lang="it-IT" i="1" dirty="0"/>
              <a:t>settimane successive; </a:t>
            </a:r>
          </a:p>
          <a:p>
            <a:pPr>
              <a:buFont typeface="Wingdings" pitchFamily="2" charset="2"/>
              <a:buChar char="Ø"/>
            </a:pPr>
            <a:r>
              <a:rPr lang="it-IT" i="1" dirty="0" smtClean="0"/>
              <a:t> </a:t>
            </a:r>
            <a:r>
              <a:rPr lang="it-IT" i="1" dirty="0"/>
              <a:t>oppure, inizieranno un lavoro entro tre mesi dalla settimana di </a:t>
            </a:r>
            <a:r>
              <a:rPr lang="it-IT" i="1" dirty="0" smtClean="0"/>
              <a:t>riferimento.</a:t>
            </a:r>
            <a:endParaRPr lang="it-IT" i="1" dirty="0"/>
          </a:p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403648" y="5229200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INATTIVI</a:t>
            </a:r>
            <a:endParaRPr lang="it-IT" dirty="0"/>
          </a:p>
          <a:p>
            <a:r>
              <a:rPr lang="it-IT" dirty="0"/>
              <a:t> </a:t>
            </a:r>
            <a:r>
              <a:rPr lang="it-IT" i="1" dirty="0"/>
              <a:t>P</a:t>
            </a:r>
            <a:r>
              <a:rPr lang="it-IT" i="1" dirty="0" smtClean="0"/>
              <a:t>ersone </a:t>
            </a:r>
            <a:r>
              <a:rPr lang="it-IT" i="1" dirty="0"/>
              <a:t>che non fanno parte delle forze di lavoro, ovvero quelle non classificate come occupate o in cerca di occupazione.</a:t>
            </a:r>
            <a:endParaRPr lang="it-IT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8000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1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2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462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situazione italiana dei giovani </a:t>
            </a:r>
            <a:r>
              <a:rPr lang="it-IT" dirty="0" err="1" smtClean="0"/>
              <a:t>neet</a:t>
            </a:r>
            <a:r>
              <a:rPr lang="it-IT" dirty="0" smtClean="0"/>
              <a:t> rispetto ai principali paesi europei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83568" y="1556792"/>
          <a:ext cx="7427168" cy="4752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041258" y="6196662"/>
            <a:ext cx="3922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Fonte dei dati: </a:t>
            </a:r>
            <a:r>
              <a:rPr lang="it-IT" sz="1400" dirty="0" err="1"/>
              <a:t>Eurostat</a:t>
            </a:r>
            <a:r>
              <a:rPr lang="it-IT" sz="1400" dirty="0"/>
              <a:t>, </a:t>
            </a:r>
            <a:r>
              <a:rPr lang="it-IT" sz="1400" dirty="0" err="1"/>
              <a:t>Labour</a:t>
            </a:r>
            <a:r>
              <a:rPr lang="it-IT" sz="1400" dirty="0"/>
              <a:t> force </a:t>
            </a:r>
            <a:r>
              <a:rPr lang="it-IT" sz="1400" dirty="0" err="1"/>
              <a:t>survey</a:t>
            </a:r>
            <a:endParaRPr lang="it-IT" sz="1400" dirty="0"/>
          </a:p>
        </p:txBody>
      </p:sp>
    </p:spTree>
  </p:cSld>
  <p:clrMapOvr>
    <a:masterClrMapping/>
  </p:clrMapOvr>
  <p:transition advClick="0" advTm="6000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899592" y="373792"/>
          <a:ext cx="712879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8792"/>
              </a:tblGrid>
              <a:tr h="767732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solidFill>
                            <a:srgbClr val="0070C0"/>
                          </a:solidFill>
                        </a:rPr>
                        <a:t>LA DISTRIBUZIONE DEI GIOVANI NEET IN ITALIA:</a:t>
                      </a:r>
                      <a:endParaRPr lang="it-IT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afico 10"/>
          <p:cNvGraphicFramePr/>
          <p:nvPr/>
        </p:nvGraphicFramePr>
        <p:xfrm>
          <a:off x="1619672" y="1628800"/>
          <a:ext cx="61206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907704" y="6196661"/>
            <a:ext cx="45544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Fonte dei dati: Istat, Rilevazione sulle forze di lavoro</a:t>
            </a:r>
            <a:endParaRPr lang="it-IT" sz="1400" dirty="0"/>
          </a:p>
        </p:txBody>
      </p:sp>
    </p:spTree>
  </p:cSld>
  <p:clrMapOvr>
    <a:masterClrMapping/>
  </p:clrMapOvr>
  <p:transition advClick="0" advTm="6000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08912" cy="85496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disoccupazione giovanile nelle diverse regioni italiane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411760" y="6196661"/>
            <a:ext cx="45544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Fonte dei dati: Istat, Rilevazione sulle forze di lavoro</a:t>
            </a:r>
            <a:endParaRPr lang="it-IT" sz="14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quarter" idx="1"/>
          </p:nvPr>
        </p:nvGraphicFramePr>
        <p:xfrm>
          <a:off x="467544" y="1124744"/>
          <a:ext cx="73448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7000"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55576" y="18864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LA DISOCUPAZIONE GIOVANILE NEL SUD </a:t>
            </a:r>
            <a:r>
              <a:rPr lang="it-IT" sz="2400" dirty="0" err="1" smtClean="0"/>
              <a:t>D’ITALIA</a:t>
            </a:r>
            <a:r>
              <a:rPr lang="it-IT" sz="2400" dirty="0" smtClean="0"/>
              <a:t> NELL’ULTIMO DECENNIO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763688" y="6192938"/>
            <a:ext cx="45544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Fonte dei dati: Istat, Rilevazione sulle forze di lavoro</a:t>
            </a:r>
            <a:endParaRPr lang="it-IT" sz="1400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sz="quarter" idx="1"/>
          </p:nvPr>
        </p:nvGraphicFramePr>
        <p:xfrm>
          <a:off x="683568" y="1196752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8000"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433</Words>
  <Application>Microsoft Office PowerPoint</Application>
  <PresentationFormat>Presentazione su schermo (4:3)</PresentationFormat>
  <Paragraphs>43</Paragraphs>
  <Slides>12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Loggia</vt:lpstr>
      <vt:lpstr>N E E T</vt:lpstr>
      <vt:lpstr>Diapositiva 2</vt:lpstr>
      <vt:lpstr>Cosa significa NEET?</vt:lpstr>
      <vt:lpstr>Diapositiva 4</vt:lpstr>
      <vt:lpstr>approfondiamo</vt:lpstr>
      <vt:lpstr>La situazione italiana dei giovani neet rispetto ai principali paesi europei</vt:lpstr>
      <vt:lpstr>Diapositiva 7</vt:lpstr>
      <vt:lpstr>La disoccupazione giovanile nelle diverse regioni italiane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 E E T</dc:title>
  <dc:creator>Milena</dc:creator>
  <cp:lastModifiedBy>Istat</cp:lastModifiedBy>
  <cp:revision>48</cp:revision>
  <cp:lastPrinted>2014-04-24T17:01:52Z</cp:lastPrinted>
  <dcterms:created xsi:type="dcterms:W3CDTF">2014-04-24T09:05:15Z</dcterms:created>
  <dcterms:modified xsi:type="dcterms:W3CDTF">2014-10-21T07:37:48Z</dcterms:modified>
</cp:coreProperties>
</file>