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685" r:id="rId2"/>
    <p:sldId id="764" r:id="rId3"/>
    <p:sldId id="745" r:id="rId4"/>
    <p:sldId id="746" r:id="rId5"/>
    <p:sldId id="747" r:id="rId6"/>
    <p:sldId id="757" r:id="rId7"/>
    <p:sldId id="758" r:id="rId8"/>
    <p:sldId id="748" r:id="rId9"/>
    <p:sldId id="759" r:id="rId10"/>
    <p:sldId id="760" r:id="rId11"/>
    <p:sldId id="762" r:id="rId12"/>
    <p:sldId id="761" r:id="rId13"/>
    <p:sldId id="749" r:id="rId14"/>
    <p:sldId id="750" r:id="rId15"/>
    <p:sldId id="763" r:id="rId16"/>
    <p:sldId id="765" r:id="rId17"/>
    <p:sldId id="751" r:id="rId18"/>
    <p:sldId id="753" r:id="rId19"/>
    <p:sldId id="755" r:id="rId20"/>
    <p:sldId id="756" r:id="rId21"/>
    <p:sldId id="766" r:id="rId22"/>
  </p:sldIdLst>
  <p:sldSz cx="9144000" cy="6858000" type="screen4x3"/>
  <p:notesSz cx="6888163" cy="10020300"/>
  <p:custDataLst>
    <p:tags r:id="rId25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Bookman Old Style" pitchFamily="18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E0000"/>
    <a:srgbClr val="C00000"/>
    <a:srgbClr val="FFFF99"/>
    <a:srgbClr val="FF0000"/>
    <a:srgbClr val="66FFCC"/>
    <a:srgbClr val="969696"/>
    <a:srgbClr val="5F5F5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C263C85A-3A17-4788-9E7D-0EE5D9FAF73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234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Fare clic per modificare gli stili del testo dello schema</a:t>
            </a:r>
          </a:p>
          <a:p>
            <a:pPr lvl="1"/>
            <a:r>
              <a:rPr lang="en-GB" noProof="0" smtClean="0"/>
              <a:t>Secondo livello</a:t>
            </a:r>
          </a:p>
          <a:p>
            <a:pPr lvl="2"/>
            <a:r>
              <a:rPr lang="en-GB" noProof="0" smtClean="0"/>
              <a:t>Terzo livello</a:t>
            </a:r>
          </a:p>
          <a:p>
            <a:pPr lvl="3"/>
            <a:r>
              <a:rPr lang="en-GB" noProof="0" smtClean="0"/>
              <a:t>Quarto livello</a:t>
            </a:r>
          </a:p>
          <a:p>
            <a:pPr lvl="4"/>
            <a:r>
              <a:rPr lang="en-GB" noProof="0" smtClean="0"/>
              <a:t>Quinto livello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EFC4A6B-BA5F-4A36-805B-1FFF616621D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080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fld id="{B876183A-0DAC-4EED-ACEB-4B00CE424FDF}" type="slidenum">
              <a:rPr lang="en-GB" altLang="it-IT" b="0" smtClean="0">
                <a:latin typeface="Arial" charset="0"/>
                <a:cs typeface="Arial" charset="0"/>
              </a:rPr>
              <a:pPr eaLnBrk="1" hangingPunct="1"/>
              <a:t>1</a:t>
            </a:fld>
            <a:endParaRPr lang="en-GB" altLang="it-IT" b="0" smtClean="0">
              <a:latin typeface="Arial" charset="0"/>
              <a:cs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it-IT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9493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4805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 cap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866775" y="2598738"/>
            <a:ext cx="741045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4561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4044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e cap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899404"/>
            <a:ext cx="7772400" cy="1200329"/>
          </a:xfr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it-IT" sz="3600" b="1" kern="1200">
                <a:solidFill>
                  <a:srgbClr val="595959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2129" y="2656452"/>
            <a:ext cx="6999742" cy="1015663"/>
          </a:xfrm>
          <a:noFill/>
          <a:ln w="9525">
            <a:noFill/>
            <a:miter lim="800000"/>
            <a:headEnd/>
            <a:tailEnd/>
          </a:ln>
        </p:spPr>
        <p:txBody>
          <a:bodyPr rtlCol="0" anchor="b">
            <a:sp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lang="it-IT" sz="3000" b="1" smtClean="0">
                <a:solidFill>
                  <a:srgbClr val="595959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Segnaposto testo 2"/>
          <p:cNvSpPr>
            <a:spLocks noGrp="1"/>
          </p:cNvSpPr>
          <p:nvPr>
            <p:ph type="body" idx="13"/>
          </p:nvPr>
        </p:nvSpPr>
        <p:spPr>
          <a:xfrm>
            <a:off x="1072129" y="3684748"/>
            <a:ext cx="6999742" cy="830997"/>
          </a:xfrm>
          <a:noFill/>
          <a:ln w="9525">
            <a:noFill/>
            <a:miter lim="800000"/>
            <a:headEnd/>
            <a:tailEnd/>
          </a:ln>
        </p:spPr>
        <p:txBody>
          <a:bodyPr rtlCol="0" anchor="b">
            <a:sp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lang="it-IT" sz="2400" smtClean="0">
                <a:solidFill>
                  <a:srgbClr val="595959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30731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5180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4465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370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39800"/>
            <a:ext cx="8229600" cy="518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7873E640-B4A7-416B-A79A-33029A06328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it-IT" sz="2400" b="1" kern="1200" dirty="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Verdana" pitchFamily="34" charset="0"/>
          <a:ea typeface="ＭＳ Ｐゴシック" pitchFamily="34" charset="-128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Verdana" pitchFamily="34" charset="0"/>
          <a:ea typeface="ＭＳ Ｐゴシック" pitchFamily="34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Verdana" pitchFamily="34" charset="0"/>
          <a:ea typeface="ＭＳ Ｐゴシック" pitchFamily="34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Verdana" pitchFamily="34" charset="0"/>
          <a:ea typeface="ＭＳ Ｐゴシック" pitchFamily="34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Verdana" pitchFamily="34" charset="0"/>
          <a:ea typeface="ＭＳ Ｐゴシック" pitchFamily="3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595959"/>
          </a:solidFill>
          <a:latin typeface="Verdana" pitchFamily="34" charset="0"/>
          <a:ea typeface="ＭＳ Ｐゴシック" pitchFamily="34" charset="-128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969963" y="2882900"/>
            <a:ext cx="76327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3600" dirty="0" smtClean="0">
                <a:latin typeface="Verdana" pitchFamily="34" charset="0"/>
              </a:rPr>
              <a:t>L’Inflazione:</a:t>
            </a:r>
          </a:p>
          <a:p>
            <a:pPr>
              <a:spcBef>
                <a:spcPct val="50000"/>
              </a:spcBef>
            </a:pPr>
            <a:r>
              <a:rPr lang="it-IT" altLang="it-IT" sz="3600" dirty="0" smtClean="0">
                <a:latin typeface="Verdana" pitchFamily="34" charset="0"/>
              </a:rPr>
              <a:t>uno </a:t>
            </a:r>
            <a:r>
              <a:rPr lang="it-IT" altLang="it-IT" sz="3600" dirty="0">
                <a:latin typeface="Verdana" pitchFamily="34" charset="0"/>
              </a:rPr>
              <a:t>sguardo al passato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4017963" y="5811838"/>
            <a:ext cx="49466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altLang="it-IT" sz="1600">
                <a:solidFill>
                  <a:srgbClr val="CC0000"/>
                </a:solidFill>
                <a:latin typeface="Verdana" pitchFamily="34" charset="0"/>
              </a:rPr>
              <a:t>Enzo D’Ignazio</a:t>
            </a:r>
          </a:p>
          <a:p>
            <a:pPr eaLnBrk="1" hangingPunct="1"/>
            <a:r>
              <a:rPr lang="it-IT" altLang="it-IT" sz="1600">
                <a:solidFill>
                  <a:srgbClr val="CC0000"/>
                </a:solidFill>
                <a:latin typeface="Verdana" pitchFamily="34" charset="0"/>
              </a:rPr>
              <a:t>ISTAT - Sede Territoriale per la Toscana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1885950" y="1670050"/>
            <a:ext cx="690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it-IT" altLang="it-IT" sz="2400">
                <a:solidFill>
                  <a:srgbClr val="969696"/>
                </a:solidFill>
                <a:latin typeface="Verdana" pitchFamily="34" charset="0"/>
              </a:rPr>
              <a:t>25 febbraio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01638" y="1139825"/>
            <a:ext cx="7181850" cy="5451475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Il </a:t>
            </a:r>
            <a:r>
              <a:rPr lang="it-IT" sz="2600" b="1" kern="1200" dirty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milione di lire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guadagnato dal nostro signor </a:t>
            </a:r>
            <a:r>
              <a:rPr lang="it-IT" sz="2600" b="1" kern="1200" dirty="0" err="1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Bonaventura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nell'anno della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sua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nascita, il </a:t>
            </a:r>
            <a:r>
              <a:rPr lang="it-IT" sz="2600" b="1" kern="1200" dirty="0" smtClean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1917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,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it-IT" sz="2600" b="1" kern="1200" dirty="0" smtClean="0">
              <a:solidFill>
                <a:schemeClr val="tx1"/>
              </a:solidFill>
              <a:latin typeface="Comic Sans MS" panose="030F0702030302020204" pitchFamily="66" charset="0"/>
              <a:cs typeface="+mn-cs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it-IT" sz="2600" b="1" kern="1200" dirty="0" smtClean="0">
              <a:solidFill>
                <a:schemeClr val="tx1"/>
              </a:solidFill>
              <a:latin typeface="Comic Sans MS" panose="030F0702030302020204" pitchFamily="66" charset="0"/>
              <a:cs typeface="+mn-cs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corrisponderebbe </a:t>
            </a:r>
            <a:r>
              <a:rPr lang="it-IT" sz="2600" b="1" kern="1200" dirty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oggi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a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oltre </a:t>
            </a:r>
            <a:r>
              <a:rPr lang="it-IT" sz="2600" b="1" kern="1200" dirty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2 milioni di </a:t>
            </a:r>
            <a:r>
              <a:rPr lang="it-IT" sz="2600" b="1" kern="1200" dirty="0" err="1" smtClean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euro</a:t>
            </a:r>
            <a:r>
              <a:rPr lang="it-IT" sz="2600" b="1" kern="1200" dirty="0" err="1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*</a:t>
            </a:r>
            <a:endParaRPr lang="it-IT" sz="2600" b="1" kern="1200" dirty="0" smtClean="0">
              <a:solidFill>
                <a:schemeClr val="tx1"/>
              </a:solidFill>
              <a:latin typeface="Comic Sans MS" panose="030F0702030302020204" pitchFamily="66" charset="0"/>
              <a:cs typeface="+mn-cs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it-IT" sz="2600" b="1" kern="1200" dirty="0" smtClean="0">
              <a:solidFill>
                <a:schemeClr val="tx1"/>
              </a:solidFill>
              <a:latin typeface="Comic Sans MS" panose="030F0702030302020204" pitchFamily="66" charset="0"/>
              <a:cs typeface="+mn-cs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18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* 1.000.000 </a:t>
            </a:r>
            <a:r>
              <a:rPr lang="it-IT" sz="1800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x</a:t>
            </a:r>
            <a:r>
              <a:rPr lang="it-IT" sz="18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 4.034,986 </a:t>
            </a:r>
            <a:r>
              <a:rPr lang="it-IT" sz="1800" b="1" kern="1200" dirty="0" smtClean="0">
                <a:solidFill>
                  <a:schemeClr val="tx1"/>
                </a:solidFill>
                <a:latin typeface="Calibri"/>
                <a:cs typeface="+mn-cs"/>
              </a:rPr>
              <a:t>÷ </a:t>
            </a:r>
            <a:r>
              <a:rPr lang="it-IT" sz="18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1.936,27 = 2.083.896,36 €</a:t>
            </a:r>
            <a:endParaRPr lang="it-IT" sz="1800" b="1" kern="1200" dirty="0">
              <a:solidFill>
                <a:schemeClr val="tx1"/>
              </a:solidFill>
              <a:latin typeface="Comic Sans MS" panose="030F0702030302020204" pitchFamily="66" charset="0"/>
              <a:cs typeface="+mn-cs"/>
            </a:endParaRPr>
          </a:p>
        </p:txBody>
      </p:sp>
      <p:pic>
        <p:nvPicPr>
          <p:cNvPr id="17411" name="Immagin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877888"/>
            <a:ext cx="2308225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Immagin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75" y="3035300"/>
            <a:ext cx="23082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ttangolo 5"/>
          <p:cNvSpPr>
            <a:spLocks noChangeArrowheads="1"/>
          </p:cNvSpPr>
          <p:nvPr/>
        </p:nvSpPr>
        <p:spPr bwMode="auto">
          <a:xfrm rot="-944682">
            <a:off x="5453063" y="3513138"/>
            <a:ext cx="996950" cy="45561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1300" b="0">
                <a:latin typeface="Lucida Handwriting" pitchFamily="66" charset="0"/>
              </a:rPr>
              <a:t>due </a:t>
            </a:r>
          </a:p>
          <a:p>
            <a:pPr algn="ctr" eaLnBrk="1" hangingPunct="1"/>
            <a:r>
              <a:rPr lang="it-IT" altLang="it-IT" sz="1300" b="0">
                <a:latin typeface="Lucida Handwriting" pitchFamily="66" charset="0"/>
              </a:rPr>
              <a:t>milioni </a:t>
            </a:r>
          </a:p>
        </p:txBody>
      </p:sp>
      <p:sp>
        <p:nvSpPr>
          <p:cNvPr id="17414" name="Titolo 9"/>
          <p:cNvSpPr txBox="1">
            <a:spLocks/>
          </p:cNvSpPr>
          <p:nvPr/>
        </p:nvSpPr>
        <p:spPr bwMode="auto">
          <a:xfrm>
            <a:off x="258763" y="166688"/>
            <a:ext cx="82613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Rivalutando scopriamo che…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altLang="it-IT" smtClean="0">
                <a:effectLst/>
              </a:rPr>
              <a:t>…le mille lire della canzone del 1939</a:t>
            </a:r>
          </a:p>
        </p:txBody>
      </p:sp>
      <p:pic>
        <p:nvPicPr>
          <p:cNvPr id="18435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1803400"/>
            <a:ext cx="4757737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ttangolo 5"/>
          <p:cNvSpPr>
            <a:spLocks noChangeArrowheads="1"/>
          </p:cNvSpPr>
          <p:nvPr/>
        </p:nvSpPr>
        <p:spPr bwMode="auto">
          <a:xfrm>
            <a:off x="609600" y="6127750"/>
            <a:ext cx="6438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>
                <a:latin typeface="Comic Sans MS" pitchFamily="66" charset="0"/>
              </a:rPr>
              <a:t>*1.000 x 1.683,689 </a:t>
            </a:r>
            <a:r>
              <a:rPr lang="it-IT" altLang="it-IT">
                <a:latin typeface="Calibri" pitchFamily="34" charset="0"/>
              </a:rPr>
              <a:t>÷ </a:t>
            </a:r>
            <a:r>
              <a:rPr lang="it-IT" altLang="it-IT">
                <a:latin typeface="Comic Sans MS" pitchFamily="66" charset="0"/>
              </a:rPr>
              <a:t>1.936,27 = 869,55 €</a:t>
            </a:r>
            <a:endParaRPr lang="it-IT" altLang="it-IT"/>
          </a:p>
        </p:txBody>
      </p:sp>
      <p:sp>
        <p:nvSpPr>
          <p:cNvPr id="18437" name="Rettangolo 6"/>
          <p:cNvSpPr>
            <a:spLocks noChangeArrowheads="1"/>
          </p:cNvSpPr>
          <p:nvPr/>
        </p:nvSpPr>
        <p:spPr bwMode="auto">
          <a:xfrm>
            <a:off x="5511800" y="1898650"/>
            <a:ext cx="3241675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it-IT" altLang="it-IT" sz="2600">
                <a:latin typeface="Comic Sans MS" pitchFamily="66" charset="0"/>
              </a:rPr>
              <a:t>Sarebbero equivalenti a poco meno di </a:t>
            </a:r>
            <a:r>
              <a:rPr lang="it-IT" altLang="it-IT" sz="2600">
                <a:solidFill>
                  <a:srgbClr val="9E0000"/>
                </a:solidFill>
                <a:latin typeface="Comic Sans MS" pitchFamily="66" charset="0"/>
              </a:rPr>
              <a:t>900 €</a:t>
            </a:r>
            <a:r>
              <a:rPr lang="it-IT" altLang="it-IT" sz="2600">
                <a:latin typeface="Comic Sans MS" pitchFamily="66" charset="0"/>
              </a:rPr>
              <a:t>*</a:t>
            </a:r>
          </a:p>
          <a:p>
            <a:pPr eaLnBrk="1" hangingPunct="1">
              <a:lnSpc>
                <a:spcPct val="150000"/>
              </a:lnSpc>
            </a:pPr>
            <a:r>
              <a:rPr lang="it-IT" altLang="it-IT" sz="2600">
                <a:latin typeface="Comic Sans MS" pitchFamily="66" charset="0"/>
              </a:rPr>
              <a:t>ai giorni nostri</a:t>
            </a:r>
            <a:endParaRPr lang="it-IT" altLang="it-IT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58838" y="1765300"/>
            <a:ext cx="7581900" cy="357663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Il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prezzo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però non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dice tutto dei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beni,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in quanto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alcuni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prodotti (in primo luogo le auto e gli elettrodomestici) sono profondamente cambiati rispetto ai modelli analoghi disponibili anni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prima</a:t>
            </a:r>
            <a:endParaRPr lang="it-IT" sz="2600" b="1" kern="1200" dirty="0">
              <a:solidFill>
                <a:schemeClr val="tx1"/>
              </a:solidFill>
              <a:latin typeface="Comic Sans MS" panose="030F0702030302020204" pitchFamily="66" charset="0"/>
              <a:cs typeface="+mn-cs"/>
            </a:endParaRPr>
          </a:p>
        </p:txBody>
      </p:sp>
      <p:sp>
        <p:nvSpPr>
          <p:cNvPr id="19459" name="Titolo 9"/>
          <p:cNvSpPr>
            <a:spLocks noGrp="1"/>
          </p:cNvSpPr>
          <p:nvPr>
            <p:ph type="title"/>
          </p:nvPr>
        </p:nvSpPr>
        <p:spPr>
          <a:xfrm>
            <a:off x="258763" y="0"/>
            <a:ext cx="8885237" cy="871538"/>
          </a:xfrm>
        </p:spPr>
        <p:txBody>
          <a:bodyPr/>
          <a:lstStyle/>
          <a:p>
            <a:pPr algn="l"/>
            <a:r>
              <a:rPr altLang="it-IT" smtClean="0">
                <a:effectLst/>
              </a:rPr>
              <a:t>Le dinamiche dei prezzi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CEAAkGBxQTEhQUEhQUFhUXFxcXFRcYGBwZHBcXHBwXGRcWGBoaHCggHBwlHBgVIjEhJSkrLi4uGB8zODMsNygtLisBCgoKDg0OFxAQGywkHCQsLCwsLCwsLCwsLCwsLCwsLCwsLCwsLCwsLCwsLCwsLCwsLCwsLCwsLCwsLCwsLCwsLP/AABEIAMIBAwMBIgACEQEDEQH/xAAbAAABBQEBAAAAAAAAAAAAAAAEAQIDBQYAB//EAEYQAAIAAwUFBAYHBgUDBQAAAAECAAMRBAUSITEGQVFhcRMigZEyUqGxwdEUI0JicpLwBzNDguHxFVOissKTo7MkVGPS1P/EABgBAQEBAQEAAAAAAAAAAAAAAAABAgME/8QAJBEBAQEAAQQCAgIDAAAAAAAAAAERAgMSITFBUQQiFPAyYYH/2gAMAwEAAhEDEQA/AMA8oYQeVN2v9oEZCcSqBXWu8U4Z/rzi1SbVc/GuXjkdYEcUYHPSngddd8S+kvoD9JYGmpByqoGuogq2zEeXUA9qpoww5FaM2MHTIFRQ8CYSRZw05aA0LigPxgm85LyC8ssaOFJpTQnOn5E8IxeLPaqrHaShUipJYE1zrTXXOD70tEsOwRMzq5G7I5DdvzNdYhWTliGo1I069dMhDXUt6RrrTlXWLkt1Zx26ZItDFcJdu6QU3571rwpXyi8szh1UMcOmdK0PAYc8+FDmOcU1nT3xYy8wBT9HSF4/S9v0cwpNFdcefWsezIhZV0jxiYx7RSfXX3gR7dZT3F6CNxvl8PNb5KfS7SJhpUqfABDQeNIor3sZDFwKA95gSCQSTU9OfOD9sCBbp1RUBkqOPcQxFa7UjDtCCGZGFBpvUeQpGplmOPLjy485ynz/AH+1QWtKlTuNN/ClekBOO+2u/nWnsixBIOpECWhO8WHGojnjry4h0nMUw4sgajoaVGQruETOyjASSMgDrlmcuBHWBnfMnLPUcK57omYqUFa1GWdfAxMcrFm0vtkxB1qFIwnLMZgqd/DMnLpA93XdMmzF7PDUMCzEhVU8WJyHLjoKwLZFLBlCs1RQAaknTLrSNvLshkqspASVHfIqcbkd9q0zG5T6oXnWTikguRcNmTKZas6UwpKcgcg2Cns3Q+TcV2iv1zmooQyzRX8kocYh7CaVNJc3NaU7M6kjTLhXOBptknqKdhOP8jH4R0mfSzj/AKaSXsjImozSZJnK5CsUmuTUUNGq4MumRzplEy/s8RVoUlygc6GeT7Ti5795iO57RPs93WlkWYk+ZMRFUA4woAq4AzGTMMXER5y860S5jF7O8w1rjmI5J0+0RnGvGel7Xqtk2f8Ao6gVkuGJwfWLiamuGqqG1prllE8ixyixDIo1rUUoRuNYqtnJKzrLQoB3lmYCV7omy0quZA9JDlkeWsTJZnkzEXPs3OAAsrYG+wFKse4x7uHcStKDFXleM3ZDFlabBIw91Zda7qHjAjW+WMqnIAeg24AerTdDmtaesIFW2pxWvA5e+OHVk6nvw7dG8uNtxSbS2qQ80EM9QqhiFcZgAcM4t7st0oSJQ7QZKfSND6THOue8RL9Jln1fMGGG1LplDnwnKY3x/Xl3JDeMn/Nl/mHzhDeMn/Nl/nX5wO9oXlCyEDkBVqSaAceOdMgKip3cyQDzn40tyOl6+TaJlT1fJGDfhIb3QQlkY8usFybtRFoWau/CSgr0B+Z5nWI3syitC+X321849XD8LhP8vLzcvy7fQeVc9AasCasfMk/GOhcI4t+Yx0df43T+nP8AkcnlM2RR3HBmHkTyiVLL7uUX967JWoTnKSi4dmZWQYhQmuuVNd9Ir7ZYpslsE5WRqA0YEGh0O/8AQMXtrey+gtlkgTE5MvvES7d2ek9D/wDH/wAmPxhZGTg8CD+qwft0n1ks/dYe6JVZOQKRMEhwUQ+kRqRDgiWTrC4axKkknQHy+UMDGNXU6d9ffHtlh/dp0EeM/Q5hIojajcePSPU7PestJaBnWoUVqeQi4zyef7ap/wCun9U/8cuABaMIQAUwhxXWuLWo6RabT0m2qZMWYmFsNDXgqqcgOUVP0dN8yvRT7zBfFk0EyiOs9jeY4SWrO50VQST0AjSXVs4swB5jMkvccqt+EZxpLHtBZ7Kpl2UUGjMtGdj98ir+FAOURbyU90fsjtEyjWiYlnB+z6b/AJVNB4mNjdv7LLulgdqZk461Y4R5LTLkaxVy9oJsw0STOYnMd2bUj/pw6ZtC8kYpsmbLXTE6TFXkMTqo9sWOettYtmrBKp2ciWtN4VQfMCsWS2SzjQH8zfOPPZW2so7xT1u0lU/8lfZB9m2klN9pqcSrU/NTD7YvhNrZ/RJHA/mPzhrWCQfWHjFBZLxWYKo6sPukH3QQLQYdsO6j5tzyjo8wflP/ABgOZs8N04+Kj4GFWaYkFqoKkgDeSchFnGJeQNtm66zV/KfnES7IIHVwZWNSCrYACCMwax1u2ussnKZPGL1VAqempMVFo/aRLA+qkT5nWq/7iIlkhOVEXjsSXcvU4ianA9BXjRgPZFRbNlpiek80DnTPzWh8IZP/AGiWo17OzSwPvNn7MVfZEE7b21r9mzkHUdm5FDzQikZsjc5VE1xNunN0KofhHC423zK/yD5wPJ22V278gagfUvi/7bgHyYnlBd7Xo5kpMsSidimBG4pXKrLkVoaA1030jPbG++/aFrnZc+0qKgUCZsToo7wFTz67o09hsfZLuxECtNFG5RyFdd5JO+AbEhIDuQSKhaZDgz03Ys6cFpxMWcy0KDmadf6x34cJx8vN1ereXhJ2dBU++BbVMAAA1+MJNvBKZugH4hAomBiaMDlxrHSRxtRx0cVMJGkDvt1KXRZjdAB7z8IzV+38LZMVuyw4Fw1xAkgkkA5Cn2oyDz66NXpBtzO7MyKK4gDXgVrv6Fo5c+Vx26HD9v8Ai2oP1/eJ76t0ud2ZOPEtQ2mdcPxB84Z/h03l5/0iRLn3sxHQb452x3ipVkH2K9TEgtQHoy08QT8YupFxIc8RPiINlXJLH2R4kxNVmvp77go6KIkS2zzoX/ly9wjWSrAi6Ko6AQSJYh5PDF/R57aiYetfjBUm6ZragL1zHTI1jXJLHCJAkDWctV1NNVB2cuUVrUqT3q01GEAacTHWXZtQwLtUDMilBQa1NchGlCxU3iO2IkK1C9GmDeZAJrhOmZFCNaYwQRUhiWmCT9KGN6iTmETTGvruPVO5NKUJBNKLd9hQSkZg1CoaigE555AkV10i1vaWZVnmNhphlthGQ0U0A9kMKKoAZ0FABrXT8IMRFpYtp5KYB2c/KoGJAoGQrTPPQRTbdXx28mXJl/afPGMu6MQ0JrlUxmr8t02XOJksxQgEd3IEZEd4cq+MAX9bp7ypcyapU54SMsgcIPiS35TwjWs55a+4QLFIdSMTHsMkGbNiL6ZEGs0KNaikauZbLJOPfszAn17Ou7ShPonnHlF33tLly1LTlDkVIwMxqeIHd05RHab4DjO0E9JZHy98NMem3xYrO1GlK6PXIkk0HLEThB07mE84WwTZiMEmENUChrUipoDU54S1FoakFk7zYjh8vuy+uxPceZTeMK0POhc+ca3ZraRrTaMBlUGFqMDUd1SwBFMswN8Xwk1trVagilnNFUV9hJr4CPM9odoZk9iasstdFU0y5kb/ALq8c66xqNvrbgl0qab6ermxpz7o848wsM8vMJO+XMy3AYHIA5VpGLWpBtltAqABRd4FEr40NDGlstnklTiss5yRke1DgHPOmMct0ZGzKY0F32/AAKxncUNektJZlBEeXMIOq4Q2GhJ19Wop0g277bJ7PDOK1BOEMhYAZb6UGnHdAd9WrHNlk550HXDOFP8AWPLlD7rt5lGYNxIMNDrdKss4Hs5ksPuONaD+UHIdKHnFfc98TJcxyvemAFXWte1ABABIHeYAHC9KkAqdVgm8bzrXJfIfKM5KnfWBgaGoFRuBIofA4W6qIspi8fayfRWdSAc+7UVXUUoK6UzDUgqbtfLmrgfEo3jCtDoc9SdI0eyKpOkTkWSZsxHV0QFqCVMBLKAD9iYGHIMoiW1bOSj+8sE1fw4l96GOve1w/HvObGemNVMQdsJGKoAOVK6EcN1IilWfINkTSoJQLTLI1QKRkeMae7rhs74kBtEjAuLMrM9XIBlX1ugpD7bsMJisEtoIUgEPLK5s2FAcIOZIyH3hlmIssrn1Ojy6dzlMZ+XamAH7zwnOB4Ak++OiWZ+y+YCR21nyJB79Mxkci4OvKOisdkY6Ttd2zYbdLV65dqqhJq8CGAzpwao98F2azvInBsahNzucFUyNcB753ZAHMb4r9q9nWkFa5h1DyydRUBsDU30P6pAdxSu1eUhqcTqppqRUVpzpWMzl8Vbw+nq5lg5ga8zCiUBuHlFoUlKPRY09ZsPuiJ7Yg9BJQ6jGY5d7vgMQRIsjt6KMfDLz0hf8VmbmoOSj2ZQO9rckFi5A1BxZ+Q40hLU8Dv8ADXHpYV/EwHxhVsyb5q/yqz+4CAv8RHGm7NGJ6aRKuYriPh3fhFypozDKXM9o1M9Ao9tTHPa5QPdRDxqxb2CkQGzKM3yrmMWZPQa58dOcWNjuOc9DLkgL60zu+IWv/wBoYar7TeLEYFVRiFCFQDu789c9ICawEWh5oVjiwBd2HCACQa/aIxciTrqdlJ2VP8WfTiJYA+Xug97iswWjNM5MWz8MsxCeErFzLMJgYOozOoYqdxyohAzG+u/lQKXdbuAzNgqPRK0YdTiKxubFc6o2IFn/ABgUp0OvUHwiG87PMr9XLKjeZeEV0zNandui4MVaNn5gWp7ycQVPTNH9hEU96bOl9ZztnmMIoBSg9JlzHGpyOnHdNZX1ZJx61P8AxiB1SveBHUf2hiPPLTcNoQ0Rca7sHeHiBocjrwMCvd0oZT5qo28JJ7SnItVRXpXrHpU+yI+GpqEbEoqRn7qcqw+12VH/AHqBuZFcuAbUDoRE7R5hO2dV1Jszy59BUquKXNA30lsc/AnpGo/ZxIBmE6BEpTgxIyP8qvBtp2Rllg8klSDWlAc+RJBA8WMXN2WXsEmTGpipVmoAWoDm1Ccx13njQMoxn7QbVjYrXXER0qF96HzjH3G/1sscSFPiaH2NGjvewNPmFgyKFH2sX8xoqsQMWLMiA7Lsw6zFZWxMGVgER3BGRqGRTTQZMBrupDNKBWYRofdD1trjf7PlGgTYef6TvKlKc6OxBA5ilK8qwQ+ztlQfW2gE/cFD5jEDDtqay72lpjyFCivbS9Bn6Qrzh9slPjwhGZqL3QCT5DPfF/ZplklOrSJc6bMU4lNaEEb8qg+QiBbJaZ84zVlGpNfRqBoAKEaAcYmNKqz7P2mYaCWQeDGjdcJJY+UESdkezYPPnIij0lrQ610fCwGW5Wi4tVnmAUtFsRPuB8XkEBp5RXTxY1FS0+bnphCg+JbTwi+AZdlv+jJMtUqYZZEwBiB/BeoyHDGJR8IvLv29aYQDakI+8q+4rWKu57lW8Jc6XIUyu6KtMbEAcVVBUjOve3j4HH7SbHWuxd6fJltL3TELYfGno+IpG56ZsetzNq5y0KvKmDl2gPkGA98TSduVy7Wz1p9oGp8ivxjwKz20r6IcfgnL7BrB8q9J1O7NtKjmob/nF2Jle7DaewtmZU0E6ilPc9ISPDhes3/3Ezxkn4COh4TK0F/YHsk6cJxnFrQGUkZLlTADXM5OdBviyuO57PZhWXUuR6TGpFdQKUA8oqL4vmXaDZ7LZ0CWaznFQCnaTDmzkVOprQa0J6C7s8wkb4jcWWMQ7H0iCXKicS4YmpFesPXxhJMknQcuAr+t0GNdzBSxKADiTmfVGWvsAqYng8o5eeQ/txJ5QXIw/Zep9YbunDrrzGkV8lMeQPcrmfWPy4fOD1oooMhGbWpB13WkSTVUQmtS5FW8CTGhkXkJgJBNB6RO79cBnGXs9iqO0mmkvdTV+S8Bxb3nKHT7Uz0VRhQeig+Pz15wngaU2sn0ch6za/yr8TCIyg1rU+sczFJZEddTlw1g4TY3GVj9JjvpUV3aGHgmAO+lQyZMDZEA9RWK+0WxEFWYfrl/eKG8ds5csGnmTSGyDSTbFKP8MDpVfdAj2KWtcTlQd2ICniRnGEm7YWicaSEdq6YRQHoTr4GB51jtTZz50qQN+JsTeI9IH+UxO6GNlaLdZpf8VieAofbhipvjaOU8vs0Bq4zNdFBOI/lUxmWkWNPTmWi0MOHcHyYdVhtrvVAjJJkS5dRhxVYmhyyAooPhGbVkTXTeE8VCqxqwYqDTFWrZka0OHLlFgLFa2Hp9imZws9KedAYztmvqdgoJjgHWmXtGeWg4ACB508k94k8ySfaYmrjQTLJZ1zm2wtylAkjrkR7YYbwsSehIeYeMxgFP8ve+EZ4zIYZkTRoZu1EylJSSZa7gFrToTp5QFbr1LoRNnzp0wkUPoIq+rgDHEdc+mW+KdplYYRF0xOswDQCGvNO8xGIKuaydtaJUo6Fqv+Fe8w8QKeMQbK6bYbLZUVTR3+sc8zoPBaDrWKuftFMqQGJrXEDmG41ByPjEe0NtBc0OVTHn18XqzkhGoo1oaFuZ5co1tMaxdnpM4s6ssuueAypZUZgUDZNSp1OQ3nfAV77OpZ0DzGl4DM7Oqy2JDYS2YM1RSg3HlSKi59oJ8qS4RgcwCHAYFTuIbnDb42itFpQS5iphD4+4tCWw4czU7svARqVMFKlmp+9/7Mz/APRCxQiv99Y6GmPWLFdcmUKIir4Z+esGCg0hiiJFWNIcGh9nUsctPf8AOHWKz43CUJ3mnCNld11qhXEndYhSCMqGgyzNDWhBGeUSkV133XTNtfhw5DkIr7zn9o1K90ZKBwrmfEjyHOLK9LThV1Umqs0tTzDFKnnlWM8SKihy+UY5NQWrADlFjd0gMDMmfu18MTa4B8TuHMiK+xSTMdUGRJzJ0AGZY8gKmC7xtQYiXL9BMlHHix5k5n+kSKfPtJmvploANFG4AcBBkpQukCWOXhHOCMWcaiCMUcDEcs1gC9r5lSRmangIupi2aYFFSR4xmL42uVTglAzHOQCgmp5AZsekUjTLXbzSWCsvjupx59Tl1jR3Rsaspe++ZHep9rkx3iu41HCJ5pjJF5896TJqSQxzqcTeIWtPaeUSfRrNKzWTOtDj7cxWVa8hSviMMeiWe65CZBPafcKCDFssr1B5n5w7TXkdsv8Am5rXs1OWBVwAjgd7dTnFX29THs9quOU4yoK6hswYyN87HyySJdFele4QR+X4axm8assYgzYimExNbrE8lsLinA7j+uEQMcjGFIcqwhjjCRR0NIhawlYDgsKwhKwhbSAWDdnJmFp0zgAinrm3+1fOK+Y1ATE13thkfiYn4D2CKhbZMD4i5OAZtTU10VeZ05ZndE12XglrD2RpUtFKt2OEegwFVz+O+h4w67WQNLx1JxKyilRiJcKW4gBG/wCpXdBc2xYbykzQKByzGnJSSfaYowdxy8ZZCCcQGQ1yNcucDW6T2cx0DYgrEA0pUbjQ6ZUyjWpsxhbGjMCfYdag7s4Ht2zruzOTVmNTlTPoIoyeMx0XrbOPHQHqQEPiLFCzZmFWbgCfKNsjLmls70RgpY0qd9MqCNVe8s2KytPnzmLS6Mq1qGcGqr508BHml1bRCSiq6ls6KRma60pSJLwvKfbWUziwloe6h300PHzG7rXGtYu5tuZpcvEauVaY5++an/eYGktvOsCSZnemDgij/Uvzh0mmJVJoCwBPU5mM26rQ2V+ykNM+1M7ickGbnxNB/K0DSLSRuHlEF6WpGKrLrgQUWu/U114kjLXXfEYcQtGmkPkK0Bp5QxmFan9czACzq5/ZHtPyjPX/AH/hBAP9Y1qLO/towgKyzyrxPAf0gO5dm3nuHnipOayiwBPNqnM/dEB7J3e02aJjrVvsKdE4ufve73+m2OQSpOECmVMQNRvFKeyEmm4Hs0rs1wUK01BFKeG6HGcDlmecSXjawUlE5nG0ok5n0O0UHjQAiKuxOSSa1zPlGkHpC2q2CWpJ8I7GAIxm19+hQVBoBWp9/lEtwR35tExqS9FGudABGOn7ZywaYmPMA0jLXveMy0NlUIDkOPM84rJkkjURn37aemyr4S0pQtjGld44eXCKe2SihKn+43GMfYLY0pwy+I4jhG1tcztJQcZ0pnxUxLAOGhCYbDSYgfWEJhhaGsYB9YaWiETami1Y8BnBki6p8w0phruALMfARqcbUtwDa59BSLKcMMpF4Ae6JJ1zSpAxT5iS/wARxOeirl4a8oor2viWaJZ8ZFDVn3ncVHnrFsPbRybwEl5qFSxBljIVyEqWPfU+MWF3zjMLzmFFRCi/imEL5gA+cVc25Z1oaXPs4Zkny5ZYj7DqoRlY7s1rXmdaQRfE4Sezskph3O9OYZ/WEUCj8Ir5jhCIsZk0a6RLLVjTcOJHw1gK7aDPMnicz4cPCLlCWikM+jrwjoJEmFg0jWGW04pE/AMTIRiWtDgalWz4VPlE6CK+3SZiP2sssKijU4EUIYbwRGr6ZntJfVjlSHlohl4sFXwTO0oa5Ysu61DmBllUb4mS1ywMswV0IoVNNcVKZHnmBTjTN3ZKlzZuF5hlkqMLZECoBAIJA4bxrFnedy2iTLY4TNWnpSQZmR+6BiGRrpTnHPMbt1FZnq0ziyYvc/uFPCDJNvEqU7gK01isuUGFcOKuOZQ6kCgFd713RSC8MLS5lMmXMH2qfA0hzzwzqV9EEVrmcsxnEF+JtSYkDQFOwgkhgVOYocyOFNxgedbwMzEFhfF5BUpXQe2KK5bIZzGdM9BT9WDvbXF0GVPPdAtkQ2yccWUlM3PH7vxPLrGpsMnuAZDFU0OVKkmnAAVpnllFQXdoIoENKmla0HDWPQ7u2fCJimzCwpXIx5p9NFnqJobDi1oe6d6nhmK58YMfb0YAktzM9VBmfIaddOY1jUQXtVbVW09nLrhliZMc1/iOqywvgmE+MJclpKqOZrGdRXdiXNWY4n9tF50qc+JO6kXMtwixNUbe96lQc6R5PtPbzMfBXLVvgPj5RptorzorE6D28BFDsndqzXmWi0AtJld5x/mOfQlDjXeOFBviexLcOx0yegmuyyZRzV3BJYcVSoqvMkcqxZXjsIcBazzlnkCpQpgYjfh7xDHll4mK2/TbLWWmsSEXMItcKKN2WtN590D7J3w8ieqknAxAYbqE0xdQaZ7xFGTnysLERp9mJ+KUVO4lfA5j3wv7SbvEq2EqKCYomDq1Q3+oOfGANl39MfhPvhfQsHmgE55AmB2tYrQVJ4DP3Rc2HZ7t3JWrkmuEAmnHIbuZi9a5LPZVDWmbLlj1QQT0opp5EnlGpw+WdY6TZ5z5KtOuZ8hF/YNjnYBpzUXWrHCD0GrDpXpEFv2+kyhhsUjP/Mme8CntAUxjr3v+0WkkzprMD9kGg8Rv8axf1h5reWi+bvsgov1zj7KZLXmR81PKMze23domgrKCyE4IBXxNPhXnGYVIIk2UmJbqyYHmOzElizE6kmpPUmFlymrkCYv7vuYtujUXds+MjSIrO3I1tRSkuY8pG1FfcN3hSL26rjbrXVjv51jRWe61XmfZBhNNPIaw1MBSLuC7x0MFBiBoCeAP9MofmdfZ84UCClBPIe2OhY6AiWFZqgjcQQYCm2h09JCea5jrx9kOlWkOKitNMhSNMs/armmy3aYuAqB48B3SCOGWkaq5rC4ky5kqa0t2UMwHoknU4dB4UECz5YZSCaA7944RYXdecuWiS3Y90BcWoJ4mmnu5xvZ2Z86TdLePfytVnSaN7AEPyo6UavQRUvcNjf8AdTpkk+q4ExRxFQQw8axrJUxWFVIYcQQR5iBrZdsuYO8ufEZEfrhHPGmWn7I2pRWUZc4bsD0NOJD4fjAF1XWVtIF5We0CQAagBkDNkAA+QI1NA1co09ouWYM5M90poKn9U61jPLtBaLQnZPO7RBMQgEYWBDBTWm6hbOJIB7wvOUizkskoSwrkLLLGYcPdxEknE3pamuu+Crv2nefUOqKUAw04b8R1I8d5zg2577lSjMSbYpNoGIjEUTENRQtTETrv0g+7TdAarWG0S8WTYXdl6nvA+UTsu7G5znbeOK42kuMyTXUnUnj1hJUlVoqgKMsgKRrcN0j0Zc/wJ/5tWGzGuwaS7SfH5GHbWNUbhUNBAFrnljqABGgtdsspDCXY2zB78yc2XPCDHlF9bQk4pcrcSC3GhIyiXiG7QW/G+BT3VOfM/wBI2l3qJEqzWU90uonT2yqDM+zwDYAqDqOMee3VZe0mSkP8R0T8zBfjHoFukJPt9pxlqKaALl6OFRu0GH2xfSLR7YqvKaXhEvvJRc1zIwoMyRkSDXI0BqDlGD2gu8yp9KUriI+B8qRrUuyTLYuMZOpBbKtQ1aCgrUCKi2L9ItUpRvIH5iBXyVoCD9rw+ssvEyjXz+ZMY65bYJcyreiRQ/CNT+1604rcqA5SpSKeRJZvcVjEhYqr1tqZ8sv9HmMisArc6FiCAdD3mz5mKWfOZ2xOzMx1LEk+ZhVkEwXIsJO6ACWWTBMmyExeWK5S0ai69ndMvEwGUsFys2opGpu3Z1cu74mNFZ7vRBxgh3A+A49IgCl3WqjI06U+IMTFCv2h4rn7CIcSxOWQ9v8AT9aQuCAjCsTUkU5ZV5nOHogGgpEgEOwwDAI4CHGONYoSnKFhpPMR0BF2tIhmspzIp0yrDXMDTFigW1Wh1qVAYbgNaeOUU1vvCooKjkcj5GLicDTKKy12fF6QEEUC26bKbFKmOjbyrEV68RyMaG6f2izUotoQTV9ZaK/Uj0W/0xTWq76ej84rZ9mI1ERdetXbtfY54oJwltT0Zn1ZHQt3SehMePWW3tInGZLIzLa5hlJrQ+yI2lxA6wB735NxsyNgxGtBmK+MES9rLQPtKeq/IiKQiGkQ0aVdtp41VD5/OOO2c31FHQsPZGapCUi6YvLZtXaJilahQdcIz86xUShEVIlkmILy4mAtFmJ0E6UT0ExSekXm0doaTeNpAcpicmoG5wrg9M4ykp8ssiNI9JvW6VvWRKtUihnhAk1K4SSM6A6VBJ11BHiGdtM0Ar2swvwXHWtd5AJ9vgDpGq2SsITHa52Sy1YngDTQfhWg61ivuDYKdiBmr2SjeSCf5QN/M+EJtzfaFVsNl9BadoRoaaJzzzMRGCva0NaJ82c2sxy1OA+yPAUHhC2ew13Re2G5yaVEaK77m0yoOJi6rMWK5yY0VguTlF/Z7uRd1YKYgUiaYBslkCaoSd2YPygpregNDiBJoKowBPAEjPwhXqSNw9p5co7sxWu/ic/fECl66AgcYaJfDziSOihoEKDwhaQsAlYQmFrCmKEjqx0dAJHR1I6AraQxkgiIX5RQOw/X60gaanGDWERmVXdEFTNkgwJPsfKL02flEZkU3QGUtF38orZ1iMblrLyiI2EHdAYN7KRyiJrOY3c67QdwivnXON2XLdBGRMkx3YmNJMu+npDxGcIt2V3EwVm+yhBLjUi5ePsh4uUbhAZdSRB90X7NszYpLlSdRuPUGNDK2eU6iLqwbOItDhA50qYluGap5l/3ha1wljLQ6kDDX4xZ3Rs1hAypxZtT4Ro7JYkXTXif1lBhyFTSMXm12A7NYlQfOJWEOx10FeZ0/rDDLBzOfw6CHmjsddBDgm/2xwhVMbxHYYQLEhhRAMCwsLWOBgEJhKQ6sIYIQiEhSIbAcI6OEJFDqdfOOhtR+iY6AADVhQOkcVpCAVgEC9P1wh2H+8dUD4wjEmAWmsMbpEqoYcUgBgphxSCKQjUgBGQRAyDgIPKQ0SYAAyK6iJFso/Qg4SYnlWesQV6WQQRJsB3AUixSQozIzh4eukTVCrdqUzr4Ej3RK9nFKBiD5++H9rwzhuuufujOaoazvMrQhaet8aROJYrU5mHAw5ViyYukhTQw4CEMVDWEKEhcIMKTSKhoEcI7FnCgQCGOMOWGQHRwjiYQiCErHQsJFCRxhScobWAUPSOjgY6AA3QiR0dAPGsSmFjoBJkcI6OgOG/xh1MvCOjolUp0hzR0dE+QtkzOfCDDpCR0KGT9IFnHIeEdHRBMo98KNY6Oi0cup6D4w4R0dBXNHN+vOOjoIcRkIa+g8I6OgOlel5Qp0HhHR0UMfUdPlDkjo6AaIa0dHQR0cY6OihrQo+ULHQEbGOjo6K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0483" name="AutoShape 4" descr="data:image/jpeg;base64,/9j/4AAQSkZJRgABAQAAAQABAAD/2wCEAAkGBxQTEhQUEhQUFhUXFxcXFRcYGBwZHBcXHBwXGRcWGBoaHCggHBwlHBgVIjEhJSkrLi4uGB8zODMsNygtLisBCgoKDg0OFxAQGywkHCQsLCwsLCwsLCwsLCwsLCwsLCwsLCwsLCwsLCwsLCwsLCwsLCwsLCwsLCwsLCwsLCwsLP/AABEIAMIBAwMBIgACEQEDEQH/xAAbAAABBQEBAAAAAAAAAAAAAAAEAQIDBQYAB//EAEYQAAIAAwUFBAYHBgUDBQAAAAECAAMRBAUSITEGQVFhcRMigZEyUqGxwdEUI0JicpLwBzNDguHxFVOissKTo7MkVGPS1P/EABgBAQEBAQEAAAAAAAAAAAAAAAABAgME/8QAJBEBAQEAAQQCAgIDAAAAAAAAAAERAgMSITFBUQQiFPAyYYH/2gAMAwEAAhEDEQA/AMA8oYQeVN2v9oEZCcSqBXWu8U4Z/rzi1SbVc/GuXjkdYEcUYHPSngddd8S+kvoD9JYGmpByqoGuogq2zEeXUA9qpoww5FaM2MHTIFRQ8CYSRZw05aA0LigPxgm85LyC8ssaOFJpTQnOn5E8IxeLPaqrHaShUipJYE1zrTXXOD70tEsOwRMzq5G7I5DdvzNdYhWTliGo1I069dMhDXUt6RrrTlXWLkt1Zx26ZItDFcJdu6QU3571rwpXyi8szh1UMcOmdK0PAYc8+FDmOcU1nT3xYy8wBT9HSF4/S9v0cwpNFdcefWsezIhZV0jxiYx7RSfXX3gR7dZT3F6CNxvl8PNb5KfS7SJhpUqfABDQeNIor3sZDFwKA95gSCQSTU9OfOD9sCBbp1RUBkqOPcQxFa7UjDtCCGZGFBpvUeQpGplmOPLjy485ynz/AH+1QWtKlTuNN/ClekBOO+2u/nWnsixBIOpECWhO8WHGojnjry4h0nMUw4sgajoaVGQruETOyjASSMgDrlmcuBHWBnfMnLPUcK57omYqUFa1GWdfAxMcrFm0vtkxB1qFIwnLMZgqd/DMnLpA93XdMmzF7PDUMCzEhVU8WJyHLjoKwLZFLBlCs1RQAaknTLrSNvLshkqspASVHfIqcbkd9q0zG5T6oXnWTikguRcNmTKZas6UwpKcgcg2Cns3Q+TcV2iv1zmooQyzRX8kocYh7CaVNJc3NaU7M6kjTLhXOBptknqKdhOP8jH4R0mfSzj/AKaSXsjImozSZJnK5CsUmuTUUNGq4MumRzplEy/s8RVoUlygc6GeT7Ti5795iO57RPs93WlkWYk+ZMRFUA4woAq4AzGTMMXER5y860S5jF7O8w1rjmI5J0+0RnGvGel7Xqtk2f8Ao6gVkuGJwfWLiamuGqqG1prllE8ixyixDIo1rUUoRuNYqtnJKzrLQoB3lmYCV7omy0quZA9JDlkeWsTJZnkzEXPs3OAAsrYG+wFKse4x7uHcStKDFXleM3ZDFlabBIw91Zda7qHjAjW+WMqnIAeg24AerTdDmtaesIFW2pxWvA5e+OHVk6nvw7dG8uNtxSbS2qQ80EM9QqhiFcZgAcM4t7st0oSJQ7QZKfSND6THOue8RL9Jln1fMGGG1LplDnwnKY3x/Xl3JDeMn/Nl/mHzhDeMn/Nl/nX5wO9oXlCyEDkBVqSaAceOdMgKip3cyQDzn40tyOl6+TaJlT1fJGDfhIb3QQlkY8usFybtRFoWau/CSgr0B+Z5nWI3syitC+X321849XD8LhP8vLzcvy7fQeVc9AasCasfMk/GOhcI4t+Yx0df43T+nP8AkcnlM2RR3HBmHkTyiVLL7uUX967JWoTnKSi4dmZWQYhQmuuVNd9Ir7ZYpslsE5WRqA0YEGh0O/8AQMXtrey+gtlkgTE5MvvES7d2ek9D/wDH/wAmPxhZGTg8CD+qwft0n1ks/dYe6JVZOQKRMEhwUQ+kRqRDgiWTrC4axKkknQHy+UMDGNXU6d9ffHtlh/dp0EeM/Q5hIojajcePSPU7PestJaBnWoUVqeQi4zyef7ap/wCun9U/8cuABaMIQAUwhxXWuLWo6RabT0m2qZMWYmFsNDXgqqcgOUVP0dN8yvRT7zBfFk0EyiOs9jeY4SWrO50VQST0AjSXVs4swB5jMkvccqt+EZxpLHtBZ7Kpl2UUGjMtGdj98ir+FAOURbyU90fsjtEyjWiYlnB+z6b/AJVNB4mNjdv7LLulgdqZk461Y4R5LTLkaxVy9oJsw0STOYnMd2bUj/pw6ZtC8kYpsmbLXTE6TFXkMTqo9sWOettYtmrBKp2ciWtN4VQfMCsWS2SzjQH8zfOPPZW2so7xT1u0lU/8lfZB9m2klN9pqcSrU/NTD7YvhNrZ/RJHA/mPzhrWCQfWHjFBZLxWYKo6sPukH3QQLQYdsO6j5tzyjo8wflP/ABgOZs8N04+Kj4GFWaYkFqoKkgDeSchFnGJeQNtm66zV/KfnES7IIHVwZWNSCrYACCMwax1u2ussnKZPGL1VAqempMVFo/aRLA+qkT5nWq/7iIlkhOVEXjsSXcvU4ianA9BXjRgPZFRbNlpiek80DnTPzWh8IZP/AGiWo17OzSwPvNn7MVfZEE7b21r9mzkHUdm5FDzQikZsjc5VE1xNunN0KofhHC423zK/yD5wPJ22V278gagfUvi/7bgHyYnlBd7Xo5kpMsSidimBG4pXKrLkVoaA1030jPbG++/aFrnZc+0qKgUCZsToo7wFTz67o09hsfZLuxECtNFG5RyFdd5JO+AbEhIDuQSKhaZDgz03Ys6cFpxMWcy0KDmadf6x34cJx8vN1ereXhJ2dBU++BbVMAAA1+MJNvBKZugH4hAomBiaMDlxrHSRxtRx0cVMJGkDvt1KXRZjdAB7z8IzV+38LZMVuyw4Fw1xAkgkkA5Cn2oyDz66NXpBtzO7MyKK4gDXgVrv6Fo5c+Vx26HD9v8Ai2oP1/eJ76t0ud2ZOPEtQ2mdcPxB84Z/h03l5/0iRLn3sxHQb452x3ipVkH2K9TEgtQHoy08QT8YupFxIc8RPiINlXJLH2R4kxNVmvp77go6KIkS2zzoX/ly9wjWSrAi6Ko6AQSJYh5PDF/R57aiYetfjBUm6ZragL1zHTI1jXJLHCJAkDWctV1NNVB2cuUVrUqT3q01GEAacTHWXZtQwLtUDMilBQa1NchGlCxU3iO2IkK1C9GmDeZAJrhOmZFCNaYwQRUhiWmCT9KGN6iTmETTGvruPVO5NKUJBNKLd9hQSkZg1CoaigE555AkV10i1vaWZVnmNhphlthGQ0U0A9kMKKoAZ0FABrXT8IMRFpYtp5KYB2c/KoGJAoGQrTPPQRTbdXx28mXJl/afPGMu6MQ0JrlUxmr8t02XOJksxQgEd3IEZEd4cq+MAX9bp7ypcyapU54SMsgcIPiS35TwjWs55a+4QLFIdSMTHsMkGbNiL6ZEGs0KNaikauZbLJOPfszAn17Ou7ShPonnHlF33tLly1LTlDkVIwMxqeIHd05RHab4DjO0E9JZHy98NMem3xYrO1GlK6PXIkk0HLEThB07mE84WwTZiMEmENUChrUipoDU54S1FoakFk7zYjh8vuy+uxPceZTeMK0POhc+ca3ZraRrTaMBlUGFqMDUd1SwBFMswN8Xwk1trVagilnNFUV9hJr4CPM9odoZk9iasstdFU0y5kb/ALq8c66xqNvrbgl0qab6ermxpz7o848wsM8vMJO+XMy3AYHIA5VpGLWpBtltAqABRd4FEr40NDGlstnklTiss5yRke1DgHPOmMct0ZGzKY0F32/AAKxncUNektJZlBEeXMIOq4Q2GhJ19Wop0g277bJ7PDOK1BOEMhYAZb6UGnHdAd9WrHNlk550HXDOFP8AWPLlD7rt5lGYNxIMNDrdKss4Hs5ksPuONaD+UHIdKHnFfc98TJcxyvemAFXWte1ABABIHeYAHC9KkAqdVgm8bzrXJfIfKM5KnfWBgaGoFRuBIofA4W6qIspi8fayfRWdSAc+7UVXUUoK6UzDUgqbtfLmrgfEo3jCtDoc9SdI0eyKpOkTkWSZsxHV0QFqCVMBLKAD9iYGHIMoiW1bOSj+8sE1fw4l96GOve1w/HvObGemNVMQdsJGKoAOVK6EcN1IilWfINkTSoJQLTLI1QKRkeMae7rhs74kBtEjAuLMrM9XIBlX1ugpD7bsMJisEtoIUgEPLK5s2FAcIOZIyH3hlmIssrn1Ojy6dzlMZ+XamAH7zwnOB4Ak++OiWZ+y+YCR21nyJB79Mxkci4OvKOisdkY6Ttd2zYbdLV65dqqhJq8CGAzpwao98F2azvInBsahNzucFUyNcB753ZAHMb4r9q9nWkFa5h1DyydRUBsDU30P6pAdxSu1eUhqcTqppqRUVpzpWMzl8Vbw+nq5lg5ga8zCiUBuHlFoUlKPRY09ZsPuiJ7Yg9BJQ6jGY5d7vgMQRIsjt6KMfDLz0hf8VmbmoOSj2ZQO9rckFi5A1BxZ+Q40hLU8Dv8ADXHpYV/EwHxhVsyb5q/yqz+4CAv8RHGm7NGJ6aRKuYriPh3fhFypozDKXM9o1M9Ao9tTHPa5QPdRDxqxb2CkQGzKM3yrmMWZPQa58dOcWNjuOc9DLkgL60zu+IWv/wBoYar7TeLEYFVRiFCFQDu789c9ICawEWh5oVjiwBd2HCACQa/aIxciTrqdlJ2VP8WfTiJYA+Xug97iswWjNM5MWz8MsxCeErFzLMJgYOozOoYqdxyohAzG+u/lQKXdbuAzNgqPRK0YdTiKxubFc6o2IFn/ABgUp0OvUHwiG87PMr9XLKjeZeEV0zNandui4MVaNn5gWp7ycQVPTNH9hEU96bOl9ZztnmMIoBSg9JlzHGpyOnHdNZX1ZJx61P8AxiB1SveBHUf2hiPPLTcNoQ0Rca7sHeHiBocjrwMCvd0oZT5qo28JJ7SnItVRXpXrHpU+yI+GpqEbEoqRn7qcqw+12VH/AHqBuZFcuAbUDoRE7R5hO2dV1Jszy59BUquKXNA30lsc/AnpGo/ZxIBmE6BEpTgxIyP8qvBtp2Rllg8klSDWlAc+RJBA8WMXN2WXsEmTGpipVmoAWoDm1Ccx13njQMoxn7QbVjYrXXER0qF96HzjH3G/1sscSFPiaH2NGjvewNPmFgyKFH2sX8xoqsQMWLMiA7Lsw6zFZWxMGVgER3BGRqGRTTQZMBrupDNKBWYRofdD1trjf7PlGgTYef6TvKlKc6OxBA5ilK8qwQ+ztlQfW2gE/cFD5jEDDtqay72lpjyFCivbS9Bn6Qrzh9slPjwhGZqL3QCT5DPfF/ZplklOrSJc6bMU4lNaEEb8qg+QiBbJaZ84zVlGpNfRqBoAKEaAcYmNKqz7P2mYaCWQeDGjdcJJY+UESdkezYPPnIij0lrQ610fCwGW5Wi4tVnmAUtFsRPuB8XkEBp5RXTxY1FS0+bnphCg+JbTwi+AZdlv+jJMtUqYZZEwBiB/BeoyHDGJR8IvLv29aYQDakI+8q+4rWKu57lW8Jc6XIUyu6KtMbEAcVVBUjOve3j4HH7SbHWuxd6fJltL3TELYfGno+IpG56ZsetzNq5y0KvKmDl2gPkGA98TSduVy7Wz1p9oGp8ivxjwKz20r6IcfgnL7BrB8q9J1O7NtKjmob/nF2Jle7DaewtmZU0E6ilPc9ISPDhes3/3Ezxkn4COh4TK0F/YHsk6cJxnFrQGUkZLlTADXM5OdBviyuO57PZhWXUuR6TGpFdQKUA8oqL4vmXaDZ7LZ0CWaznFQCnaTDmzkVOprQa0J6C7s8wkb4jcWWMQ7H0iCXKicS4YmpFesPXxhJMknQcuAr+t0GNdzBSxKADiTmfVGWvsAqYng8o5eeQ/txJ5QXIw/Zep9YbunDrrzGkV8lMeQPcrmfWPy4fOD1oooMhGbWpB13WkSTVUQmtS5FW8CTGhkXkJgJBNB6RO79cBnGXs9iqO0mmkvdTV+S8Bxb3nKHT7Uz0VRhQeig+Pz15wngaU2sn0ch6za/yr8TCIyg1rU+sczFJZEddTlw1g4TY3GVj9JjvpUV3aGHgmAO+lQyZMDZEA9RWK+0WxEFWYfrl/eKG8ds5csGnmTSGyDSTbFKP8MDpVfdAj2KWtcTlQd2ICniRnGEm7YWicaSEdq6YRQHoTr4GB51jtTZz50qQN+JsTeI9IH+UxO6GNlaLdZpf8VieAofbhipvjaOU8vs0Bq4zNdFBOI/lUxmWkWNPTmWi0MOHcHyYdVhtrvVAjJJkS5dRhxVYmhyyAooPhGbVkTXTeE8VCqxqwYqDTFWrZka0OHLlFgLFa2Hp9imZws9KedAYztmvqdgoJjgHWmXtGeWg4ACB508k94k8ySfaYmrjQTLJZ1zm2wtylAkjrkR7YYbwsSehIeYeMxgFP8ve+EZ4zIYZkTRoZu1EylJSSZa7gFrToTp5QFbr1LoRNnzp0wkUPoIq+rgDHEdc+mW+KdplYYRF0xOswDQCGvNO8xGIKuaydtaJUo6Fqv+Fe8w8QKeMQbK6bYbLZUVTR3+sc8zoPBaDrWKuftFMqQGJrXEDmG41ByPjEe0NtBc0OVTHn18XqzkhGoo1oaFuZ5co1tMaxdnpM4s6ssuueAypZUZgUDZNSp1OQ3nfAV77OpZ0DzGl4DM7Oqy2JDYS2YM1RSg3HlSKi59oJ8qS4RgcwCHAYFTuIbnDb42itFpQS5iphD4+4tCWw4czU7svARqVMFKlmp+9/7Mz/APRCxQiv99Y6GmPWLFdcmUKIir4Z+esGCg0hiiJFWNIcGh9nUsctPf8AOHWKz43CUJ3mnCNld11qhXEndYhSCMqGgyzNDWhBGeUSkV133XTNtfhw5DkIr7zn9o1K90ZKBwrmfEjyHOLK9LThV1Umqs0tTzDFKnnlWM8SKihy+UY5NQWrADlFjd0gMDMmfu18MTa4B8TuHMiK+xSTMdUGRJzJ0AGZY8gKmC7xtQYiXL9BMlHHix5k5n+kSKfPtJmvploANFG4AcBBkpQukCWOXhHOCMWcaiCMUcDEcs1gC9r5lSRmangIupi2aYFFSR4xmL42uVTglAzHOQCgmp5AZsekUjTLXbzSWCsvjupx59Tl1jR3Rsaspe++ZHep9rkx3iu41HCJ5pjJF5896TJqSQxzqcTeIWtPaeUSfRrNKzWTOtDj7cxWVa8hSviMMeiWe65CZBPafcKCDFssr1B5n5w7TXkdsv8Am5rXs1OWBVwAjgd7dTnFX29THs9quOU4yoK6hswYyN87HyySJdFele4QR+X4axm8assYgzYimExNbrE8lsLinA7j+uEQMcjGFIcqwhjjCRR0NIhawlYDgsKwhKwhbSAWDdnJmFp0zgAinrm3+1fOK+Y1ATE13thkfiYn4D2CKhbZMD4i5OAZtTU10VeZ05ZndE12XglrD2RpUtFKt2OEegwFVz+O+h4w67WQNLx1JxKyilRiJcKW4gBG/wCpXdBc2xYbykzQKByzGnJSSfaYowdxy8ZZCCcQGQ1yNcucDW6T2cx0DYgrEA0pUbjQ6ZUyjWpsxhbGjMCfYdag7s4Ht2zruzOTVmNTlTPoIoyeMx0XrbOPHQHqQEPiLFCzZmFWbgCfKNsjLmls70RgpY0qd9MqCNVe8s2KytPnzmLS6Mq1qGcGqr508BHml1bRCSiq6ls6KRma60pSJLwvKfbWUziwloe6h300PHzG7rXGtYu5tuZpcvEauVaY5++an/eYGktvOsCSZnemDgij/Uvzh0mmJVJoCwBPU5mM26rQ2V+ykNM+1M7ickGbnxNB/K0DSLSRuHlEF6WpGKrLrgQUWu/U114kjLXXfEYcQtGmkPkK0Bp5QxmFan9czACzq5/ZHtPyjPX/AH/hBAP9Y1qLO/towgKyzyrxPAf0gO5dm3nuHnipOayiwBPNqnM/dEB7J3e02aJjrVvsKdE4ufve73+m2OQSpOECmVMQNRvFKeyEmm4Hs0rs1wUK01BFKeG6HGcDlmecSXjawUlE5nG0ok5n0O0UHjQAiKuxOSSa1zPlGkHpC2q2CWpJ8I7GAIxm19+hQVBoBWp9/lEtwR35tExqS9FGudABGOn7ZywaYmPMA0jLXveMy0NlUIDkOPM84rJkkjURn37aemyr4S0pQtjGld44eXCKe2SihKn+43GMfYLY0pwy+I4jhG1tcztJQcZ0pnxUxLAOGhCYbDSYgfWEJhhaGsYB9YaWiETami1Y8BnBki6p8w0phruALMfARqcbUtwDa59BSLKcMMpF4Ae6JJ1zSpAxT5iS/wARxOeirl4a8oor2viWaJZ8ZFDVn3ncVHnrFsPbRybwEl5qFSxBljIVyEqWPfU+MWF3zjMLzmFFRCi/imEL5gA+cVc25Z1oaXPs4Zkny5ZYj7DqoRlY7s1rXmdaQRfE4Sezskph3O9OYZ/WEUCj8Ir5jhCIsZk0a6RLLVjTcOJHw1gK7aDPMnicz4cPCLlCWikM+jrwjoJEmFg0jWGW04pE/AMTIRiWtDgalWz4VPlE6CK+3SZiP2sssKijU4EUIYbwRGr6ZntJfVjlSHlohl4sFXwTO0oa5Ysu61DmBllUb4mS1ywMswV0IoVNNcVKZHnmBTjTN3ZKlzZuF5hlkqMLZECoBAIJA4bxrFnedy2iTLY4TNWnpSQZmR+6BiGRrpTnHPMbt1FZnq0ziyYvc/uFPCDJNvEqU7gK01isuUGFcOKuOZQ6kCgFd713RSC8MLS5lMmXMH2qfA0hzzwzqV9EEVrmcsxnEF+JtSYkDQFOwgkhgVOYocyOFNxgedbwMzEFhfF5BUpXQe2KK5bIZzGdM9BT9WDvbXF0GVPPdAtkQ2yccWUlM3PH7vxPLrGpsMnuAZDFU0OVKkmnAAVpnllFQXdoIoENKmla0HDWPQ7u2fCJimzCwpXIx5p9NFnqJobDi1oe6d6nhmK58YMfb0YAktzM9VBmfIaddOY1jUQXtVbVW09nLrhliZMc1/iOqywvgmE+MJclpKqOZrGdRXdiXNWY4n9tF50qc+JO6kXMtwixNUbe96lQc6R5PtPbzMfBXLVvgPj5RptorzorE6D28BFDsndqzXmWi0AtJld5x/mOfQlDjXeOFBviexLcOx0yegmuyyZRzV3BJYcVSoqvMkcqxZXjsIcBazzlnkCpQpgYjfh7xDHll4mK2/TbLWWmsSEXMItcKKN2WtN590D7J3w8ieqknAxAYbqE0xdQaZ7xFGTnysLERp9mJ+KUVO4lfA5j3wv7SbvEq2EqKCYomDq1Q3+oOfGANl39MfhPvhfQsHmgE55AmB2tYrQVJ4DP3Rc2HZ7t3JWrkmuEAmnHIbuZi9a5LPZVDWmbLlj1QQT0opp5EnlGpw+WdY6TZ5z5KtOuZ8hF/YNjnYBpzUXWrHCD0GrDpXpEFv2+kyhhsUjP/Mme8CntAUxjr3v+0WkkzprMD9kGg8Rv8axf1h5reWi+bvsgov1zj7KZLXmR81PKMze23domgrKCyE4IBXxNPhXnGYVIIk2UmJbqyYHmOzElizE6kmpPUmFlymrkCYv7vuYtujUXds+MjSIrO3I1tRSkuY8pG1FfcN3hSL26rjbrXVjv51jRWe61XmfZBhNNPIaw1MBSLuC7x0MFBiBoCeAP9MofmdfZ84UCClBPIe2OhY6AiWFZqgjcQQYCm2h09JCea5jrx9kOlWkOKitNMhSNMs/armmy3aYuAqB48B3SCOGWkaq5rC4ky5kqa0t2UMwHoknU4dB4UECz5YZSCaA7944RYXdecuWiS3Y90BcWoJ4mmnu5xvZ2Z86TdLePfytVnSaN7AEPyo6UavQRUvcNjf8AdTpkk+q4ExRxFQQw8axrJUxWFVIYcQQR5iBrZdsuYO8ufEZEfrhHPGmWn7I2pRWUZc4bsD0NOJD4fjAF1XWVtIF5We0CQAagBkDNkAA+QI1NA1co09ouWYM5M90poKn9U61jPLtBaLQnZPO7RBMQgEYWBDBTWm6hbOJIB7wvOUizkskoSwrkLLLGYcPdxEknE3pamuu+Crv2nefUOqKUAw04b8R1I8d5zg2577lSjMSbYpNoGIjEUTENRQtTETrv0g+7TdAarWG0S8WTYXdl6nvA+UTsu7G5znbeOK42kuMyTXUnUnj1hJUlVoqgKMsgKRrcN0j0Zc/wJ/5tWGzGuwaS7SfH5GHbWNUbhUNBAFrnljqABGgtdsspDCXY2zB78yc2XPCDHlF9bQk4pcrcSC3GhIyiXiG7QW/G+BT3VOfM/wBI2l3qJEqzWU90uonT2yqDM+zwDYAqDqOMee3VZe0mSkP8R0T8zBfjHoFukJPt9pxlqKaALl6OFRu0GH2xfSLR7YqvKaXhEvvJRc1zIwoMyRkSDXI0BqDlGD2gu8yp9KUriI+B8qRrUuyTLYuMZOpBbKtQ1aCgrUCKi2L9ItUpRvIH5iBXyVoCD9rw+ssvEyjXz+ZMY65bYJcyreiRQ/CNT+1604rcqA5SpSKeRJZvcVjEhYqr1tqZ8sv9HmMisArc6FiCAdD3mz5mKWfOZ2xOzMx1LEk+ZhVkEwXIsJO6ACWWTBMmyExeWK5S0ai69ndMvEwGUsFys2opGpu3Z1cu74mNFZ7vRBxgh3A+A49IgCl3WqjI06U+IMTFCv2h4rn7CIcSxOWQ9v8AT9aQuCAjCsTUkU5ZV5nOHogGgpEgEOwwDAI4CHGONYoSnKFhpPMR0BF2tIhmspzIp0yrDXMDTFigW1Wh1qVAYbgNaeOUU1vvCooKjkcj5GLicDTKKy12fF6QEEUC26bKbFKmOjbyrEV68RyMaG6f2izUotoQTV9ZaK/Uj0W/0xTWq76ej84rZ9mI1ERdetXbtfY54oJwltT0Zn1ZHQt3SehMePWW3tInGZLIzLa5hlJrQ+yI2lxA6wB735NxsyNgxGtBmK+MES9rLQPtKeq/IiKQiGkQ0aVdtp41VD5/OOO2c31FHQsPZGapCUi6YvLZtXaJilahQdcIz86xUShEVIlkmILy4mAtFmJ0E6UT0ExSekXm0doaTeNpAcpicmoG5wrg9M4ykp8ssiNI9JvW6VvWRKtUihnhAk1K4SSM6A6VBJ11BHiGdtM0Ar2swvwXHWtd5AJ9vgDpGq2SsITHa52Sy1YngDTQfhWg61ivuDYKdiBmr2SjeSCf5QN/M+EJtzfaFVsNl9BadoRoaaJzzzMRGCva0NaJ82c2sxy1OA+yPAUHhC2ew13Re2G5yaVEaK77m0yoOJi6rMWK5yY0VguTlF/Z7uRd1YKYgUiaYBslkCaoSd2YPygpregNDiBJoKowBPAEjPwhXqSNw9p5co7sxWu/ic/fECl66AgcYaJfDziSOihoEKDwhaQsAlYQmFrCmKEjqx0dAJHR1I6AraQxkgiIX5RQOw/X60gaanGDWERmVXdEFTNkgwJPsfKL02flEZkU3QGUtF38orZ1iMblrLyiI2EHdAYN7KRyiJrOY3c67QdwivnXON2XLdBGRMkx3YmNJMu+npDxGcIt2V3EwVm+yhBLjUi5ePsh4uUbhAZdSRB90X7NszYpLlSdRuPUGNDK2eU6iLqwbOItDhA50qYluGap5l/3ha1wljLQ6kDDX4xZ3Rs1hAypxZtT4Ro7JYkXTXif1lBhyFTSMXm12A7NYlQfOJWEOx10FeZ0/rDDLBzOfw6CHmjsddBDgm/2xwhVMbxHYYQLEhhRAMCwsLWOBgEJhKQ6sIYIQiEhSIbAcI6OEJFDqdfOOhtR+iY6AADVhQOkcVpCAVgEC9P1wh2H+8dUD4wjEmAWmsMbpEqoYcUgBgphxSCKQjUgBGQRAyDgIPKQ0SYAAyK6iJFso/Qg4SYnlWesQV6WQQRJsB3AUixSQozIzh4eukTVCrdqUzr4Ej3RK9nFKBiD5++H9rwzhuuufujOaoazvMrQhaet8aROJYrU5mHAw5ViyYukhTQw4CEMVDWEKEhcIMKTSKhoEcI7FnCgQCGOMOWGQHRwjiYQiCErHQsJFCRxhScobWAUPSOjgY6AA3QiR0dAPGsSmFjoBJkcI6OgOG/xh1MvCOjolUp0hzR0dE+QtkzOfCDDpCR0KGT9IFnHIeEdHRBMo98KNY6Oi0cup6D4w4R0dBXNHN+vOOjoIcRkIa+g8I6OgOlel5Qp0HhHR0UMfUdPlDkjo6AaIa0dHQR0cY6OihrQo+ULHQEbGOjo6KP/2Q=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0484" name="AutoShape 6" descr="data:image/jpeg;base64,/9j/4AAQSkZJRgABAQAAAQABAAD/2wCEAAkGBxQTEhQUEhQUFhUXFxcXFRcYGBwZHBcXHBwXGRcWGBoaHCggHBwlHBgVIjEhJSkrLi4uGB8zODMsNygtLisBCgoKDg0OFxAQGywkHCQsLCwsLCwsLCwsLCwsLCwsLCwsLCwsLCwsLCwsLCwsLCwsLCwsLCwsLCwsLCwsLCwsLP/AABEIAMIBAwMBIgACEQEDEQH/xAAbAAABBQEBAAAAAAAAAAAAAAAEAQIDBQYAB//EAEYQAAIAAwUFBAYHBgUDBQAAAAECAAMRBAUSITEGQVFhcRMigZEyUqGxwdEUI0JicpLwBzNDguHxFVOissKTo7MkVGPS1P/EABgBAQEBAQEAAAAAAAAAAAAAAAABAgME/8QAJBEBAQEAAQQCAgIDAAAAAAAAAAERAgMSITFBUQQiFPAyYYH/2gAMAwEAAhEDEQA/AMA8oYQeVN2v9oEZCcSqBXWu8U4Z/rzi1SbVc/GuXjkdYEcUYHPSngddd8S+kvoD9JYGmpByqoGuogq2zEeXUA9qpoww5FaM2MHTIFRQ8CYSRZw05aA0LigPxgm85LyC8ssaOFJpTQnOn5E8IxeLPaqrHaShUipJYE1zrTXXOD70tEsOwRMzq5G7I5DdvzNdYhWTliGo1I069dMhDXUt6RrrTlXWLkt1Zx26ZItDFcJdu6QU3571rwpXyi8szh1UMcOmdK0PAYc8+FDmOcU1nT3xYy8wBT9HSF4/S9v0cwpNFdcefWsezIhZV0jxiYx7RSfXX3gR7dZT3F6CNxvl8PNb5KfS7SJhpUqfABDQeNIor3sZDFwKA95gSCQSTU9OfOD9sCBbp1RUBkqOPcQxFa7UjDtCCGZGFBpvUeQpGplmOPLjy485ynz/AH+1QWtKlTuNN/ClekBOO+2u/nWnsixBIOpECWhO8WHGojnjry4h0nMUw4sgajoaVGQruETOyjASSMgDrlmcuBHWBnfMnLPUcK57omYqUFa1GWdfAxMcrFm0vtkxB1qFIwnLMZgqd/DMnLpA93XdMmzF7PDUMCzEhVU8WJyHLjoKwLZFLBlCs1RQAaknTLrSNvLshkqspASVHfIqcbkd9q0zG5T6oXnWTikguRcNmTKZas6UwpKcgcg2Cns3Q+TcV2iv1zmooQyzRX8kocYh7CaVNJc3NaU7M6kjTLhXOBptknqKdhOP8jH4R0mfSzj/AKaSXsjImozSZJnK5CsUmuTUUNGq4MumRzplEy/s8RVoUlygc6GeT7Ti5795iO57RPs93WlkWYk+ZMRFUA4woAq4AzGTMMXER5y860S5jF7O8w1rjmI5J0+0RnGvGel7Xqtk2f8Ao6gVkuGJwfWLiamuGqqG1prllE8ixyixDIo1rUUoRuNYqtnJKzrLQoB3lmYCV7omy0quZA9JDlkeWsTJZnkzEXPs3OAAsrYG+wFKse4x7uHcStKDFXleM3ZDFlabBIw91Zda7qHjAjW+WMqnIAeg24AerTdDmtaesIFW2pxWvA5e+OHVk6nvw7dG8uNtxSbS2qQ80EM9QqhiFcZgAcM4t7st0oSJQ7QZKfSND6THOue8RL9Jln1fMGGG1LplDnwnKY3x/Xl3JDeMn/Nl/mHzhDeMn/Nl/nX5wO9oXlCyEDkBVqSaAceOdMgKip3cyQDzn40tyOl6+TaJlT1fJGDfhIb3QQlkY8usFybtRFoWau/CSgr0B+Z5nWI3syitC+X321849XD8LhP8vLzcvy7fQeVc9AasCasfMk/GOhcI4t+Yx0df43T+nP8AkcnlM2RR3HBmHkTyiVLL7uUX967JWoTnKSi4dmZWQYhQmuuVNd9Ir7ZYpslsE5WRqA0YEGh0O/8AQMXtrey+gtlkgTE5MvvES7d2ek9D/wDH/wAmPxhZGTg8CD+qwft0n1ks/dYe6JVZOQKRMEhwUQ+kRqRDgiWTrC4axKkknQHy+UMDGNXU6d9ffHtlh/dp0EeM/Q5hIojajcePSPU7PestJaBnWoUVqeQi4zyef7ap/wCun9U/8cuABaMIQAUwhxXWuLWo6RabT0m2qZMWYmFsNDXgqqcgOUVP0dN8yvRT7zBfFk0EyiOs9jeY4SWrO50VQST0AjSXVs4swB5jMkvccqt+EZxpLHtBZ7Kpl2UUGjMtGdj98ir+FAOURbyU90fsjtEyjWiYlnB+z6b/AJVNB4mNjdv7LLulgdqZk461Y4R5LTLkaxVy9oJsw0STOYnMd2bUj/pw6ZtC8kYpsmbLXTE6TFXkMTqo9sWOettYtmrBKp2ciWtN4VQfMCsWS2SzjQH8zfOPPZW2so7xT1u0lU/8lfZB9m2klN9pqcSrU/NTD7YvhNrZ/RJHA/mPzhrWCQfWHjFBZLxWYKo6sPukH3QQLQYdsO6j5tzyjo8wflP/ABgOZs8N04+Kj4GFWaYkFqoKkgDeSchFnGJeQNtm66zV/KfnES7IIHVwZWNSCrYACCMwax1u2ussnKZPGL1VAqempMVFo/aRLA+qkT5nWq/7iIlkhOVEXjsSXcvU4ianA9BXjRgPZFRbNlpiek80DnTPzWh8IZP/AGiWo17OzSwPvNn7MVfZEE7b21r9mzkHUdm5FDzQikZsjc5VE1xNunN0KofhHC423zK/yD5wPJ22V278gagfUvi/7bgHyYnlBd7Xo5kpMsSidimBG4pXKrLkVoaA1030jPbG++/aFrnZc+0qKgUCZsToo7wFTz67o09hsfZLuxECtNFG5RyFdd5JO+AbEhIDuQSKhaZDgz03Ys6cFpxMWcy0KDmadf6x34cJx8vN1ereXhJ2dBU++BbVMAAA1+MJNvBKZugH4hAomBiaMDlxrHSRxtRx0cVMJGkDvt1KXRZjdAB7z8IzV+38LZMVuyw4Fw1xAkgkkA5Cn2oyDz66NXpBtzO7MyKK4gDXgVrv6Fo5c+Vx26HD9v8Ai2oP1/eJ76t0ud2ZOPEtQ2mdcPxB84Z/h03l5/0iRLn3sxHQb452x3ipVkH2K9TEgtQHoy08QT8YupFxIc8RPiINlXJLH2R4kxNVmvp77go6KIkS2zzoX/ly9wjWSrAi6Ko6AQSJYh5PDF/R57aiYetfjBUm6ZragL1zHTI1jXJLHCJAkDWctV1NNVB2cuUVrUqT3q01GEAacTHWXZtQwLtUDMilBQa1NchGlCxU3iO2IkK1C9GmDeZAJrhOmZFCNaYwQRUhiWmCT9KGN6iTmETTGvruPVO5NKUJBNKLd9hQSkZg1CoaigE555AkV10i1vaWZVnmNhphlthGQ0U0A9kMKKoAZ0FABrXT8IMRFpYtp5KYB2c/KoGJAoGQrTPPQRTbdXx28mXJl/afPGMu6MQ0JrlUxmr8t02XOJksxQgEd3IEZEd4cq+MAX9bp7ypcyapU54SMsgcIPiS35TwjWs55a+4QLFIdSMTHsMkGbNiL6ZEGs0KNaikauZbLJOPfszAn17Ou7ShPonnHlF33tLly1LTlDkVIwMxqeIHd05RHab4DjO0E9JZHy98NMem3xYrO1GlK6PXIkk0HLEThB07mE84WwTZiMEmENUChrUipoDU54S1FoakFk7zYjh8vuy+uxPceZTeMK0POhc+ca3ZraRrTaMBlUGFqMDUd1SwBFMswN8Xwk1trVagilnNFUV9hJr4CPM9odoZk9iasstdFU0y5kb/ALq8c66xqNvrbgl0qab6ermxpz7o848wsM8vMJO+XMy3AYHIA5VpGLWpBtltAqABRd4FEr40NDGlstnklTiss5yRke1DgHPOmMct0ZGzKY0F32/AAKxncUNektJZlBEeXMIOq4Q2GhJ19Wop0g277bJ7PDOK1BOEMhYAZb6UGnHdAd9WrHNlk550HXDOFP8AWPLlD7rt5lGYNxIMNDrdKss4Hs5ksPuONaD+UHIdKHnFfc98TJcxyvemAFXWte1ABABIHeYAHC9KkAqdVgm8bzrXJfIfKM5KnfWBgaGoFRuBIofA4W6qIspi8fayfRWdSAc+7UVXUUoK6UzDUgqbtfLmrgfEo3jCtDoc9SdI0eyKpOkTkWSZsxHV0QFqCVMBLKAD9iYGHIMoiW1bOSj+8sE1fw4l96GOve1w/HvObGemNVMQdsJGKoAOVK6EcN1IilWfINkTSoJQLTLI1QKRkeMae7rhs74kBtEjAuLMrM9XIBlX1ugpD7bsMJisEtoIUgEPLK5s2FAcIOZIyH3hlmIssrn1Ojy6dzlMZ+XamAH7zwnOB4Ak++OiWZ+y+YCR21nyJB79Mxkci4OvKOisdkY6Ttd2zYbdLV65dqqhJq8CGAzpwao98F2azvInBsahNzucFUyNcB753ZAHMb4r9q9nWkFa5h1DyydRUBsDU30P6pAdxSu1eUhqcTqppqRUVpzpWMzl8Vbw+nq5lg5ga8zCiUBuHlFoUlKPRY09ZsPuiJ7Yg9BJQ6jGY5d7vgMQRIsjt6KMfDLz0hf8VmbmoOSj2ZQO9rckFi5A1BxZ+Q40hLU8Dv8ADXHpYV/EwHxhVsyb5q/yqz+4CAv8RHGm7NGJ6aRKuYriPh3fhFypozDKXM9o1M9Ao9tTHPa5QPdRDxqxb2CkQGzKM3yrmMWZPQa58dOcWNjuOc9DLkgL60zu+IWv/wBoYar7TeLEYFVRiFCFQDu789c9ICawEWh5oVjiwBd2HCACQa/aIxciTrqdlJ2VP8WfTiJYA+Xug97iswWjNM5MWz8MsxCeErFzLMJgYOozOoYqdxyohAzG+u/lQKXdbuAzNgqPRK0YdTiKxubFc6o2IFn/ABgUp0OvUHwiG87PMr9XLKjeZeEV0zNandui4MVaNn5gWp7ycQVPTNH9hEU96bOl9ZztnmMIoBSg9JlzHGpyOnHdNZX1ZJx61P8AxiB1SveBHUf2hiPPLTcNoQ0Rca7sHeHiBocjrwMCvd0oZT5qo28JJ7SnItVRXpXrHpU+yI+GpqEbEoqRn7qcqw+12VH/AHqBuZFcuAbUDoRE7R5hO2dV1Jszy59BUquKXNA30lsc/AnpGo/ZxIBmE6BEpTgxIyP8qvBtp2Rllg8klSDWlAc+RJBA8WMXN2WXsEmTGpipVmoAWoDm1Ccx13njQMoxn7QbVjYrXXER0qF96HzjH3G/1sscSFPiaH2NGjvewNPmFgyKFH2sX8xoqsQMWLMiA7Lsw6zFZWxMGVgER3BGRqGRTTQZMBrupDNKBWYRofdD1trjf7PlGgTYef6TvKlKc6OxBA5ilK8qwQ+ztlQfW2gE/cFD5jEDDtqay72lpjyFCivbS9Bn6Qrzh9slPjwhGZqL3QCT5DPfF/ZplklOrSJc6bMU4lNaEEb8qg+QiBbJaZ84zVlGpNfRqBoAKEaAcYmNKqz7P2mYaCWQeDGjdcJJY+UESdkezYPPnIij0lrQ610fCwGW5Wi4tVnmAUtFsRPuB8XkEBp5RXTxY1FS0+bnphCg+JbTwi+AZdlv+jJMtUqYZZEwBiB/BeoyHDGJR8IvLv29aYQDakI+8q+4rWKu57lW8Jc6XIUyu6KtMbEAcVVBUjOve3j4HH7SbHWuxd6fJltL3TELYfGno+IpG56ZsetzNq5y0KvKmDl2gPkGA98TSduVy7Wz1p9oGp8ivxjwKz20r6IcfgnL7BrB8q9J1O7NtKjmob/nF2Jle7DaewtmZU0E6ilPc9ISPDhes3/3Ezxkn4COh4TK0F/YHsk6cJxnFrQGUkZLlTADXM5OdBviyuO57PZhWXUuR6TGpFdQKUA8oqL4vmXaDZ7LZ0CWaznFQCnaTDmzkVOprQa0J6C7s8wkb4jcWWMQ7H0iCXKicS4YmpFesPXxhJMknQcuAr+t0GNdzBSxKADiTmfVGWvsAqYng8o5eeQ/txJ5QXIw/Zep9YbunDrrzGkV8lMeQPcrmfWPy4fOD1oooMhGbWpB13WkSTVUQmtS5FW8CTGhkXkJgJBNB6RO79cBnGXs9iqO0mmkvdTV+S8Bxb3nKHT7Uz0VRhQeig+Pz15wngaU2sn0ch6za/yr8TCIyg1rU+sczFJZEddTlw1g4TY3GVj9JjvpUV3aGHgmAO+lQyZMDZEA9RWK+0WxEFWYfrl/eKG8ds5csGnmTSGyDSTbFKP8MDpVfdAj2KWtcTlQd2ICniRnGEm7YWicaSEdq6YRQHoTr4GB51jtTZz50qQN+JsTeI9IH+UxO6GNlaLdZpf8VieAofbhipvjaOU8vs0Bq4zNdFBOI/lUxmWkWNPTmWi0MOHcHyYdVhtrvVAjJJkS5dRhxVYmhyyAooPhGbVkTXTeE8VCqxqwYqDTFWrZka0OHLlFgLFa2Hp9imZws9KedAYztmvqdgoJjgHWmXtGeWg4ACB508k94k8ySfaYmrjQTLJZ1zm2wtylAkjrkR7YYbwsSehIeYeMxgFP8ve+EZ4zIYZkTRoZu1EylJSSZa7gFrToTp5QFbr1LoRNnzp0wkUPoIq+rgDHEdc+mW+KdplYYRF0xOswDQCGvNO8xGIKuaydtaJUo6Fqv+Fe8w8QKeMQbK6bYbLZUVTR3+sc8zoPBaDrWKuftFMqQGJrXEDmG41ByPjEe0NtBc0OVTHn18XqzkhGoo1oaFuZ5co1tMaxdnpM4s6ssuueAypZUZgUDZNSp1OQ3nfAV77OpZ0DzGl4DM7Oqy2JDYS2YM1RSg3HlSKi59oJ8qS4RgcwCHAYFTuIbnDb42itFpQS5iphD4+4tCWw4czU7svARqVMFKlmp+9/7Mz/APRCxQiv99Y6GmPWLFdcmUKIir4Z+esGCg0hiiJFWNIcGh9nUsctPf8AOHWKz43CUJ3mnCNld11qhXEndYhSCMqGgyzNDWhBGeUSkV133XTNtfhw5DkIr7zn9o1K90ZKBwrmfEjyHOLK9LThV1Umqs0tTzDFKnnlWM8SKihy+UY5NQWrADlFjd0gMDMmfu18MTa4B8TuHMiK+xSTMdUGRJzJ0AGZY8gKmC7xtQYiXL9BMlHHix5k5n+kSKfPtJmvploANFG4AcBBkpQukCWOXhHOCMWcaiCMUcDEcs1gC9r5lSRmangIupi2aYFFSR4xmL42uVTglAzHOQCgmp5AZsekUjTLXbzSWCsvjupx59Tl1jR3Rsaspe++ZHep9rkx3iu41HCJ5pjJF5896TJqSQxzqcTeIWtPaeUSfRrNKzWTOtDj7cxWVa8hSviMMeiWe65CZBPafcKCDFssr1B5n5w7TXkdsv8Am5rXs1OWBVwAjgd7dTnFX29THs9quOU4yoK6hswYyN87HyySJdFele4QR+X4axm8assYgzYimExNbrE8lsLinA7j+uEQMcjGFIcqwhjjCRR0NIhawlYDgsKwhKwhbSAWDdnJmFp0zgAinrm3+1fOK+Y1ATE13thkfiYn4D2CKhbZMD4i5OAZtTU10VeZ05ZndE12XglrD2RpUtFKt2OEegwFVz+O+h4w67WQNLx1JxKyilRiJcKW4gBG/wCpXdBc2xYbykzQKByzGnJSSfaYowdxy8ZZCCcQGQ1yNcucDW6T2cx0DYgrEA0pUbjQ6ZUyjWpsxhbGjMCfYdag7s4Ht2zruzOTVmNTlTPoIoyeMx0XrbOPHQHqQEPiLFCzZmFWbgCfKNsjLmls70RgpY0qd9MqCNVe8s2KytPnzmLS6Mq1qGcGqr508BHml1bRCSiq6ls6KRma60pSJLwvKfbWUziwloe6h300PHzG7rXGtYu5tuZpcvEauVaY5++an/eYGktvOsCSZnemDgij/Uvzh0mmJVJoCwBPU5mM26rQ2V+ykNM+1M7ickGbnxNB/K0DSLSRuHlEF6WpGKrLrgQUWu/U114kjLXXfEYcQtGmkPkK0Bp5QxmFan9czACzq5/ZHtPyjPX/AH/hBAP9Y1qLO/towgKyzyrxPAf0gO5dm3nuHnipOayiwBPNqnM/dEB7J3e02aJjrVvsKdE4ufve73+m2OQSpOECmVMQNRvFKeyEmm4Hs0rs1wUK01BFKeG6HGcDlmecSXjawUlE5nG0ok5n0O0UHjQAiKuxOSSa1zPlGkHpC2q2CWpJ8I7GAIxm19+hQVBoBWp9/lEtwR35tExqS9FGudABGOn7ZywaYmPMA0jLXveMy0NlUIDkOPM84rJkkjURn37aemyr4S0pQtjGld44eXCKe2SihKn+43GMfYLY0pwy+I4jhG1tcztJQcZ0pnxUxLAOGhCYbDSYgfWEJhhaGsYB9YaWiETami1Y8BnBki6p8w0phruALMfARqcbUtwDa59BSLKcMMpF4Ae6JJ1zSpAxT5iS/wARxOeirl4a8oor2viWaJZ8ZFDVn3ncVHnrFsPbRybwEl5qFSxBljIVyEqWPfU+MWF3zjMLzmFFRCi/imEL5gA+cVc25Z1oaXPs4Zkny5ZYj7DqoRlY7s1rXmdaQRfE4Sezskph3O9OYZ/WEUCj8Ir5jhCIsZk0a6RLLVjTcOJHw1gK7aDPMnicz4cPCLlCWikM+jrwjoJEmFg0jWGW04pE/AMTIRiWtDgalWz4VPlE6CK+3SZiP2sssKijU4EUIYbwRGr6ZntJfVjlSHlohl4sFXwTO0oa5Ysu61DmBllUb4mS1ywMswV0IoVNNcVKZHnmBTjTN3ZKlzZuF5hlkqMLZECoBAIJA4bxrFnedy2iTLY4TNWnpSQZmR+6BiGRrpTnHPMbt1FZnq0ziyYvc/uFPCDJNvEqU7gK01isuUGFcOKuOZQ6kCgFd713RSC8MLS5lMmXMH2qfA0hzzwzqV9EEVrmcsxnEF+JtSYkDQFOwgkhgVOYocyOFNxgedbwMzEFhfF5BUpXQe2KK5bIZzGdM9BT9WDvbXF0GVPPdAtkQ2yccWUlM3PH7vxPLrGpsMnuAZDFU0OVKkmnAAVpnllFQXdoIoENKmla0HDWPQ7u2fCJimzCwpXIx5p9NFnqJobDi1oe6d6nhmK58YMfb0YAktzM9VBmfIaddOY1jUQXtVbVW09nLrhliZMc1/iOqywvgmE+MJclpKqOZrGdRXdiXNWY4n9tF50qc+JO6kXMtwixNUbe96lQc6R5PtPbzMfBXLVvgPj5RptorzorE6D28BFDsndqzXmWi0AtJld5x/mOfQlDjXeOFBviexLcOx0yegmuyyZRzV3BJYcVSoqvMkcqxZXjsIcBazzlnkCpQpgYjfh7xDHll4mK2/TbLWWmsSEXMItcKKN2WtN590D7J3w8ieqknAxAYbqE0xdQaZ7xFGTnysLERp9mJ+KUVO4lfA5j3wv7SbvEq2EqKCYomDq1Q3+oOfGANl39MfhPvhfQsHmgE55AmB2tYrQVJ4DP3Rc2HZ7t3JWrkmuEAmnHIbuZi9a5LPZVDWmbLlj1QQT0opp5EnlGpw+WdY6TZ5z5KtOuZ8hF/YNjnYBpzUXWrHCD0GrDpXpEFv2+kyhhsUjP/Mme8CntAUxjr3v+0WkkzprMD9kGg8Rv8axf1h5reWi+bvsgov1zj7KZLXmR81PKMze23domgrKCyE4IBXxNPhXnGYVIIk2UmJbqyYHmOzElizE6kmpPUmFlymrkCYv7vuYtujUXds+MjSIrO3I1tRSkuY8pG1FfcN3hSL26rjbrXVjv51jRWe61XmfZBhNNPIaw1MBSLuC7x0MFBiBoCeAP9MofmdfZ84UCClBPIe2OhY6AiWFZqgjcQQYCm2h09JCea5jrx9kOlWkOKitNMhSNMs/armmy3aYuAqB48B3SCOGWkaq5rC4ky5kqa0t2UMwHoknU4dB4UECz5YZSCaA7944RYXdecuWiS3Y90BcWoJ4mmnu5xvZ2Z86TdLePfytVnSaN7AEPyo6UavQRUvcNjf8AdTpkk+q4ExRxFQQw8axrJUxWFVIYcQQR5iBrZdsuYO8ufEZEfrhHPGmWn7I2pRWUZc4bsD0NOJD4fjAF1XWVtIF5We0CQAagBkDNkAA+QI1NA1co09ouWYM5M90poKn9U61jPLtBaLQnZPO7RBMQgEYWBDBTWm6hbOJIB7wvOUizkskoSwrkLLLGYcPdxEknE3pamuu+Crv2nefUOqKUAw04b8R1I8d5zg2577lSjMSbYpNoGIjEUTENRQtTETrv0g+7TdAarWG0S8WTYXdl6nvA+UTsu7G5znbeOK42kuMyTXUnUnj1hJUlVoqgKMsgKRrcN0j0Zc/wJ/5tWGzGuwaS7SfH5GHbWNUbhUNBAFrnljqABGgtdsspDCXY2zB78yc2XPCDHlF9bQk4pcrcSC3GhIyiXiG7QW/G+BT3VOfM/wBI2l3qJEqzWU90uonT2yqDM+zwDYAqDqOMee3VZe0mSkP8R0T8zBfjHoFukJPt9pxlqKaALl6OFRu0GH2xfSLR7YqvKaXhEvvJRc1zIwoMyRkSDXI0BqDlGD2gu8yp9KUriI+B8qRrUuyTLYuMZOpBbKtQ1aCgrUCKi2L9ItUpRvIH5iBXyVoCD9rw+ssvEyjXz+ZMY65bYJcyreiRQ/CNT+1604rcqA5SpSKeRJZvcVjEhYqr1tqZ8sv9HmMisArc6FiCAdD3mz5mKWfOZ2xOzMx1LEk+ZhVkEwXIsJO6ACWWTBMmyExeWK5S0ai69ndMvEwGUsFys2opGpu3Z1cu74mNFZ7vRBxgh3A+A49IgCl3WqjI06U+IMTFCv2h4rn7CIcSxOWQ9v8AT9aQuCAjCsTUkU5ZV5nOHogGgpEgEOwwDAI4CHGONYoSnKFhpPMR0BF2tIhmspzIp0yrDXMDTFigW1Wh1qVAYbgNaeOUU1vvCooKjkcj5GLicDTKKy12fF6QEEUC26bKbFKmOjbyrEV68RyMaG6f2izUotoQTV9ZaK/Uj0W/0xTWq76ej84rZ9mI1ERdetXbtfY54oJwltT0Zn1ZHQt3SehMePWW3tInGZLIzLa5hlJrQ+yI2lxA6wB735NxsyNgxGtBmK+MES9rLQPtKeq/IiKQiGkQ0aVdtp41VD5/OOO2c31FHQsPZGapCUi6YvLZtXaJilahQdcIz86xUShEVIlkmILy4mAtFmJ0E6UT0ExSekXm0doaTeNpAcpicmoG5wrg9M4ykp8ssiNI9JvW6VvWRKtUihnhAk1K4SSM6A6VBJ11BHiGdtM0Ar2swvwXHWtd5AJ9vgDpGq2SsITHa52Sy1YngDTQfhWg61ivuDYKdiBmr2SjeSCf5QN/M+EJtzfaFVsNl9BadoRoaaJzzzMRGCva0NaJ82c2sxy1OA+yPAUHhC2ew13Re2G5yaVEaK77m0yoOJi6rMWK5yY0VguTlF/Z7uRd1YKYgUiaYBslkCaoSd2YPygpregNDiBJoKowBPAEjPwhXqSNw9p5co7sxWu/ic/fECl66AgcYaJfDziSOihoEKDwhaQsAlYQmFrCmKEjqx0dAJHR1I6AraQxkgiIX5RQOw/X60gaanGDWERmVXdEFTNkgwJPsfKL02flEZkU3QGUtF38orZ1iMblrLyiI2EHdAYN7KRyiJrOY3c67QdwivnXON2XLdBGRMkx3YmNJMu+npDxGcIt2V3EwVm+yhBLjUi5ePsh4uUbhAZdSRB90X7NszYpLlSdRuPUGNDK2eU6iLqwbOItDhA50qYluGap5l/3ha1wljLQ6kDDX4xZ3Rs1hAypxZtT4Ro7JYkXTXif1lBhyFTSMXm12A7NYlQfOJWEOx10FeZ0/rDDLBzOfw6CHmjsddBDgm/2xwhVMbxHYYQLEhhRAMCwsLWOBgEJhKQ6sIYIQiEhSIbAcI6OEJFDqdfOOhtR+iY6AADVhQOkcVpCAVgEC9P1wh2H+8dUD4wjEmAWmsMbpEqoYcUgBgphxSCKQjUgBGQRAyDgIPKQ0SYAAyK6iJFso/Qg4SYnlWesQV6WQQRJsB3AUixSQozIzh4eukTVCrdqUzr4Ej3RK9nFKBiD5++H9rwzhuuufujOaoazvMrQhaet8aROJYrU5mHAw5ViyYukhTQw4CEMVDWEKEhcIMKTSKhoEcI7FnCgQCGOMOWGQHRwjiYQiCErHQsJFCRxhScobWAUPSOjgY6AA3QiR0dAPGsSmFjoBJkcI6OgOG/xh1MvCOjolUp0hzR0dE+QtkzOfCDDpCR0KGT9IFnHIeEdHRBMo98KNY6Oi0cup6D4w4R0dBXNHN+vOOjoIcRkIa+g8I6OgOlel5Qp0HhHR0UMfUdPlDkjo6AaIa0dHQR0cY6OihrQo+ULHQEbGOjo6KP/2Q=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0485" name="AutoShape 8" descr="data:image/jpeg;base64,/9j/4AAQSkZJRgABAQAAAQABAAD/2wCEAAkGBxQTEhQUEhQUFhUXFxcXFRcYGBwZHBcXHBwXGRcWGBoaHCggHBwlHBgVIjEhJSkrLi4uGB8zODMsNygtLisBCgoKDg0OFxAQGywkHCQsLCwsLCwsLCwsLCwsLCwsLCwsLCwsLCwsLCwsLCwsLCwsLCwsLCwsLCwsLCwsLCwsLP/AABEIAMIBAwMBIgACEQEDEQH/xAAbAAABBQEBAAAAAAAAAAAAAAAEAQIDBQYAB//EAEYQAAIAAwUFBAYHBgUDBQAAAAECAAMRBAUSITEGQVFhcRMigZEyUqGxwdEUI0JicpLwBzNDguHxFVOissKTo7MkVGPS1P/EABgBAQEBAQEAAAAAAAAAAAAAAAABAgME/8QAJBEBAQEAAQQCAgIDAAAAAAAAAAERAgMSITFBUQQiFPAyYYH/2gAMAwEAAhEDEQA/AMA8oYQeVN2v9oEZCcSqBXWu8U4Z/rzi1SbVc/GuXjkdYEcUYHPSngddd8S+kvoD9JYGmpByqoGuogq2zEeXUA9qpoww5FaM2MHTIFRQ8CYSRZw05aA0LigPxgm85LyC8ssaOFJpTQnOn5E8IxeLPaqrHaShUipJYE1zrTXXOD70tEsOwRMzq5G7I5DdvzNdYhWTliGo1I069dMhDXUt6RrrTlXWLkt1Zx26ZItDFcJdu6QU3571rwpXyi8szh1UMcOmdK0PAYc8+FDmOcU1nT3xYy8wBT9HSF4/S9v0cwpNFdcefWsezIhZV0jxiYx7RSfXX3gR7dZT3F6CNxvl8PNb5KfS7SJhpUqfABDQeNIor3sZDFwKA95gSCQSTU9OfOD9sCBbp1RUBkqOPcQxFa7UjDtCCGZGFBpvUeQpGplmOPLjy485ynz/AH+1QWtKlTuNN/ClekBOO+2u/nWnsixBIOpECWhO8WHGojnjry4h0nMUw4sgajoaVGQruETOyjASSMgDrlmcuBHWBnfMnLPUcK57omYqUFa1GWdfAxMcrFm0vtkxB1qFIwnLMZgqd/DMnLpA93XdMmzF7PDUMCzEhVU8WJyHLjoKwLZFLBlCs1RQAaknTLrSNvLshkqspASVHfIqcbkd9q0zG5T6oXnWTikguRcNmTKZas6UwpKcgcg2Cns3Q+TcV2iv1zmooQyzRX8kocYh7CaVNJc3NaU7M6kjTLhXOBptknqKdhOP8jH4R0mfSzj/AKaSXsjImozSZJnK5CsUmuTUUNGq4MumRzplEy/s8RVoUlygc6GeT7Ti5795iO57RPs93WlkWYk+ZMRFUA4woAq4AzGTMMXER5y860S5jF7O8w1rjmI5J0+0RnGvGel7Xqtk2f8Ao6gVkuGJwfWLiamuGqqG1prllE8ixyixDIo1rUUoRuNYqtnJKzrLQoB3lmYCV7omy0quZA9JDlkeWsTJZnkzEXPs3OAAsrYG+wFKse4x7uHcStKDFXleM3ZDFlabBIw91Zda7qHjAjW+WMqnIAeg24AerTdDmtaesIFW2pxWvA5e+OHVk6nvw7dG8uNtxSbS2qQ80EM9QqhiFcZgAcM4t7st0oSJQ7QZKfSND6THOue8RL9Jln1fMGGG1LplDnwnKY3x/Xl3JDeMn/Nl/mHzhDeMn/Nl/nX5wO9oXlCyEDkBVqSaAceOdMgKip3cyQDzn40tyOl6+TaJlT1fJGDfhIb3QQlkY8usFybtRFoWau/CSgr0B+Z5nWI3syitC+X321849XD8LhP8vLzcvy7fQeVc9AasCasfMk/GOhcI4t+Yx0df43T+nP8AkcnlM2RR3HBmHkTyiVLL7uUX967JWoTnKSi4dmZWQYhQmuuVNd9Ir7ZYpslsE5WRqA0YEGh0O/8AQMXtrey+gtlkgTE5MvvES7d2ek9D/wDH/wAmPxhZGTg8CD+qwft0n1ks/dYe6JVZOQKRMEhwUQ+kRqRDgiWTrC4axKkknQHy+UMDGNXU6d9ffHtlh/dp0EeM/Q5hIojajcePSPU7PestJaBnWoUVqeQi4zyef7ap/wCun9U/8cuABaMIQAUwhxXWuLWo6RabT0m2qZMWYmFsNDXgqqcgOUVP0dN8yvRT7zBfFk0EyiOs9jeY4SWrO50VQST0AjSXVs4swB5jMkvccqt+EZxpLHtBZ7Kpl2UUGjMtGdj98ir+FAOURbyU90fsjtEyjWiYlnB+z6b/AJVNB4mNjdv7LLulgdqZk461Y4R5LTLkaxVy9oJsw0STOYnMd2bUj/pw6ZtC8kYpsmbLXTE6TFXkMTqo9sWOettYtmrBKp2ciWtN4VQfMCsWS2SzjQH8zfOPPZW2so7xT1u0lU/8lfZB9m2klN9pqcSrU/NTD7YvhNrZ/RJHA/mPzhrWCQfWHjFBZLxWYKo6sPukH3QQLQYdsO6j5tzyjo8wflP/ABgOZs8N04+Kj4GFWaYkFqoKkgDeSchFnGJeQNtm66zV/KfnES7IIHVwZWNSCrYACCMwax1u2ussnKZPGL1VAqempMVFo/aRLA+qkT5nWq/7iIlkhOVEXjsSXcvU4ianA9BXjRgPZFRbNlpiek80DnTPzWh8IZP/AGiWo17OzSwPvNn7MVfZEE7b21r9mzkHUdm5FDzQikZsjc5VE1xNunN0KofhHC423zK/yD5wPJ22V278gagfUvi/7bgHyYnlBd7Xo5kpMsSidimBG4pXKrLkVoaA1030jPbG++/aFrnZc+0qKgUCZsToo7wFTz67o09hsfZLuxECtNFG5RyFdd5JO+AbEhIDuQSKhaZDgz03Ys6cFpxMWcy0KDmadf6x34cJx8vN1ereXhJ2dBU++BbVMAAA1+MJNvBKZugH4hAomBiaMDlxrHSRxtRx0cVMJGkDvt1KXRZjdAB7z8IzV+38LZMVuyw4Fw1xAkgkkA5Cn2oyDz66NXpBtzO7MyKK4gDXgVrv6Fo5c+Vx26HD9v8Ai2oP1/eJ76t0ud2ZOPEtQ2mdcPxB84Z/h03l5/0iRLn3sxHQb452x3ipVkH2K9TEgtQHoy08QT8YupFxIc8RPiINlXJLH2R4kxNVmvp77go6KIkS2zzoX/ly9wjWSrAi6Ko6AQSJYh5PDF/R57aiYetfjBUm6ZragL1zHTI1jXJLHCJAkDWctV1NNVB2cuUVrUqT3q01GEAacTHWXZtQwLtUDMilBQa1NchGlCxU3iO2IkK1C9GmDeZAJrhOmZFCNaYwQRUhiWmCT9KGN6iTmETTGvruPVO5NKUJBNKLd9hQSkZg1CoaigE555AkV10i1vaWZVnmNhphlthGQ0U0A9kMKKoAZ0FABrXT8IMRFpYtp5KYB2c/KoGJAoGQrTPPQRTbdXx28mXJl/afPGMu6MQ0JrlUxmr8t02XOJksxQgEd3IEZEd4cq+MAX9bp7ypcyapU54SMsgcIPiS35TwjWs55a+4QLFIdSMTHsMkGbNiL6ZEGs0KNaikauZbLJOPfszAn17Ou7ShPonnHlF33tLly1LTlDkVIwMxqeIHd05RHab4DjO0E9JZHy98NMem3xYrO1GlK6PXIkk0HLEThB07mE84WwTZiMEmENUChrUipoDU54S1FoakFk7zYjh8vuy+uxPceZTeMK0POhc+ca3ZraRrTaMBlUGFqMDUd1SwBFMswN8Xwk1trVagilnNFUV9hJr4CPM9odoZk9iasstdFU0y5kb/ALq8c66xqNvrbgl0qab6ermxpz7o848wsM8vMJO+XMy3AYHIA5VpGLWpBtltAqABRd4FEr40NDGlstnklTiss5yRke1DgHPOmMct0ZGzKY0F32/AAKxncUNektJZlBEeXMIOq4Q2GhJ19Wop0g277bJ7PDOK1BOEMhYAZb6UGnHdAd9WrHNlk550HXDOFP8AWPLlD7rt5lGYNxIMNDrdKss4Hs5ksPuONaD+UHIdKHnFfc98TJcxyvemAFXWte1ABABIHeYAHC9KkAqdVgm8bzrXJfIfKM5KnfWBgaGoFRuBIofA4W6qIspi8fayfRWdSAc+7UVXUUoK6UzDUgqbtfLmrgfEo3jCtDoc9SdI0eyKpOkTkWSZsxHV0QFqCVMBLKAD9iYGHIMoiW1bOSj+8sE1fw4l96GOve1w/HvObGemNVMQdsJGKoAOVK6EcN1IilWfINkTSoJQLTLI1QKRkeMae7rhs74kBtEjAuLMrM9XIBlX1ugpD7bsMJisEtoIUgEPLK5s2FAcIOZIyH3hlmIssrn1Ojy6dzlMZ+XamAH7zwnOB4Ak++OiWZ+y+YCR21nyJB79Mxkci4OvKOisdkY6Ttd2zYbdLV65dqqhJq8CGAzpwao98F2azvInBsahNzucFUyNcB753ZAHMb4r9q9nWkFa5h1DyydRUBsDU30P6pAdxSu1eUhqcTqppqRUVpzpWMzl8Vbw+nq5lg5ga8zCiUBuHlFoUlKPRY09ZsPuiJ7Yg9BJQ6jGY5d7vgMQRIsjt6KMfDLz0hf8VmbmoOSj2ZQO9rckFi5A1BxZ+Q40hLU8Dv8ADXHpYV/EwHxhVsyb5q/yqz+4CAv8RHGm7NGJ6aRKuYriPh3fhFypozDKXM9o1M9Ao9tTHPa5QPdRDxqxb2CkQGzKM3yrmMWZPQa58dOcWNjuOc9DLkgL60zu+IWv/wBoYar7TeLEYFVRiFCFQDu789c9ICawEWh5oVjiwBd2HCACQa/aIxciTrqdlJ2VP8WfTiJYA+Xug97iswWjNM5MWz8MsxCeErFzLMJgYOozOoYqdxyohAzG+u/lQKXdbuAzNgqPRK0YdTiKxubFc6o2IFn/ABgUp0OvUHwiG87PMr9XLKjeZeEV0zNandui4MVaNn5gWp7ycQVPTNH9hEU96bOl9ZztnmMIoBSg9JlzHGpyOnHdNZX1ZJx61P8AxiB1SveBHUf2hiPPLTcNoQ0Rca7sHeHiBocjrwMCvd0oZT5qo28JJ7SnItVRXpXrHpU+yI+GpqEbEoqRn7qcqw+12VH/AHqBuZFcuAbUDoRE7R5hO2dV1Jszy59BUquKXNA30lsc/AnpGo/ZxIBmE6BEpTgxIyP8qvBtp2Rllg8klSDWlAc+RJBA8WMXN2WXsEmTGpipVmoAWoDm1Ccx13njQMoxn7QbVjYrXXER0qF96HzjH3G/1sscSFPiaH2NGjvewNPmFgyKFH2sX8xoqsQMWLMiA7Lsw6zFZWxMGVgER3BGRqGRTTQZMBrupDNKBWYRofdD1trjf7PlGgTYef6TvKlKc6OxBA5ilK8qwQ+ztlQfW2gE/cFD5jEDDtqay72lpjyFCivbS9Bn6Qrzh9slPjwhGZqL3QCT5DPfF/ZplklOrSJc6bMU4lNaEEb8qg+QiBbJaZ84zVlGpNfRqBoAKEaAcYmNKqz7P2mYaCWQeDGjdcJJY+UESdkezYPPnIij0lrQ610fCwGW5Wi4tVnmAUtFsRPuB8XkEBp5RXTxY1FS0+bnphCg+JbTwi+AZdlv+jJMtUqYZZEwBiB/BeoyHDGJR8IvLv29aYQDakI+8q+4rWKu57lW8Jc6XIUyu6KtMbEAcVVBUjOve3j4HH7SbHWuxd6fJltL3TELYfGno+IpG56ZsetzNq5y0KvKmDl2gPkGA98TSduVy7Wz1p9oGp8ivxjwKz20r6IcfgnL7BrB8q9J1O7NtKjmob/nF2Jle7DaewtmZU0E6ilPc9ISPDhes3/3Ezxkn4COh4TK0F/YHsk6cJxnFrQGUkZLlTADXM5OdBviyuO57PZhWXUuR6TGpFdQKUA8oqL4vmXaDZ7LZ0CWaznFQCnaTDmzkVOprQa0J6C7s8wkb4jcWWMQ7H0iCXKicS4YmpFesPXxhJMknQcuAr+t0GNdzBSxKADiTmfVGWvsAqYng8o5eeQ/txJ5QXIw/Zep9YbunDrrzGkV8lMeQPcrmfWPy4fOD1oooMhGbWpB13WkSTVUQmtS5FW8CTGhkXkJgJBNB6RO79cBnGXs9iqO0mmkvdTV+S8Bxb3nKHT7Uz0VRhQeig+Pz15wngaU2sn0ch6za/yr8TCIyg1rU+sczFJZEddTlw1g4TY3GVj9JjvpUV3aGHgmAO+lQyZMDZEA9RWK+0WxEFWYfrl/eKG8ds5csGnmTSGyDSTbFKP8MDpVfdAj2KWtcTlQd2ICniRnGEm7YWicaSEdq6YRQHoTr4GB51jtTZz50qQN+JsTeI9IH+UxO6GNlaLdZpf8VieAofbhipvjaOU8vs0Bq4zNdFBOI/lUxmWkWNPTmWi0MOHcHyYdVhtrvVAjJJkS5dRhxVYmhyyAooPhGbVkTXTeE8VCqxqwYqDTFWrZka0OHLlFgLFa2Hp9imZws9KedAYztmvqdgoJjgHWmXtGeWg4ACB508k94k8ySfaYmrjQTLJZ1zm2wtylAkjrkR7YYbwsSehIeYeMxgFP8ve+EZ4zIYZkTRoZu1EylJSSZa7gFrToTp5QFbr1LoRNnzp0wkUPoIq+rgDHEdc+mW+KdplYYRF0xOswDQCGvNO8xGIKuaydtaJUo6Fqv+Fe8w8QKeMQbK6bYbLZUVTR3+sc8zoPBaDrWKuftFMqQGJrXEDmG41ByPjEe0NtBc0OVTHn18XqzkhGoo1oaFuZ5co1tMaxdnpM4s6ssuueAypZUZgUDZNSp1OQ3nfAV77OpZ0DzGl4DM7Oqy2JDYS2YM1RSg3HlSKi59oJ8qS4RgcwCHAYFTuIbnDb42itFpQS5iphD4+4tCWw4czU7svARqVMFKlmp+9/7Mz/APRCxQiv99Y6GmPWLFdcmUKIir4Z+esGCg0hiiJFWNIcGh9nUsctPf8AOHWKz43CUJ3mnCNld11qhXEndYhSCMqGgyzNDWhBGeUSkV133XTNtfhw5DkIr7zn9o1K90ZKBwrmfEjyHOLK9LThV1Umqs0tTzDFKnnlWM8SKihy+UY5NQWrADlFjd0gMDMmfu18MTa4B8TuHMiK+xSTMdUGRJzJ0AGZY8gKmC7xtQYiXL9BMlHHix5k5n+kSKfPtJmvploANFG4AcBBkpQukCWOXhHOCMWcaiCMUcDEcs1gC9r5lSRmangIupi2aYFFSR4xmL42uVTglAzHOQCgmp5AZsekUjTLXbzSWCsvjupx59Tl1jR3Rsaspe++ZHep9rkx3iu41HCJ5pjJF5896TJqSQxzqcTeIWtPaeUSfRrNKzWTOtDj7cxWVa8hSviMMeiWe65CZBPafcKCDFssr1B5n5w7TXkdsv8Am5rXs1OWBVwAjgd7dTnFX29THs9quOU4yoK6hswYyN87HyySJdFele4QR+X4axm8assYgzYimExNbrE8lsLinA7j+uEQMcjGFIcqwhjjCRR0NIhawlYDgsKwhKwhbSAWDdnJmFp0zgAinrm3+1fOK+Y1ATE13thkfiYn4D2CKhbZMD4i5OAZtTU10VeZ05ZndE12XglrD2RpUtFKt2OEegwFVz+O+h4w67WQNLx1JxKyilRiJcKW4gBG/wCpXdBc2xYbykzQKByzGnJSSfaYowdxy8ZZCCcQGQ1yNcucDW6T2cx0DYgrEA0pUbjQ6ZUyjWpsxhbGjMCfYdag7s4Ht2zruzOTVmNTlTPoIoyeMx0XrbOPHQHqQEPiLFCzZmFWbgCfKNsjLmls70RgpY0qd9MqCNVe8s2KytPnzmLS6Mq1qGcGqr508BHml1bRCSiq6ls6KRma60pSJLwvKfbWUziwloe6h300PHzG7rXGtYu5tuZpcvEauVaY5++an/eYGktvOsCSZnemDgij/Uvzh0mmJVJoCwBPU5mM26rQ2V+ykNM+1M7ickGbnxNB/K0DSLSRuHlEF6WpGKrLrgQUWu/U114kjLXXfEYcQtGmkPkK0Bp5QxmFan9czACzq5/ZHtPyjPX/AH/hBAP9Y1qLO/towgKyzyrxPAf0gO5dm3nuHnipOayiwBPNqnM/dEB7J3e02aJjrVvsKdE4ufve73+m2OQSpOECmVMQNRvFKeyEmm4Hs0rs1wUK01BFKeG6HGcDlmecSXjawUlE5nG0ok5n0O0UHjQAiKuxOSSa1zPlGkHpC2q2CWpJ8I7GAIxm19+hQVBoBWp9/lEtwR35tExqS9FGudABGOn7ZywaYmPMA0jLXveMy0NlUIDkOPM84rJkkjURn37aemyr4S0pQtjGld44eXCKe2SihKn+43GMfYLY0pwy+I4jhG1tcztJQcZ0pnxUxLAOGhCYbDSYgfWEJhhaGsYB9YaWiETami1Y8BnBki6p8w0phruALMfARqcbUtwDa59BSLKcMMpF4Ae6JJ1zSpAxT5iS/wARxOeirl4a8oor2viWaJZ8ZFDVn3ncVHnrFsPbRybwEl5qFSxBljIVyEqWPfU+MWF3zjMLzmFFRCi/imEL5gA+cVc25Z1oaXPs4Zkny5ZYj7DqoRlY7s1rXmdaQRfE4Sezskph3O9OYZ/WEUCj8Ir5jhCIsZk0a6RLLVjTcOJHw1gK7aDPMnicz4cPCLlCWikM+jrwjoJEmFg0jWGW04pE/AMTIRiWtDgalWz4VPlE6CK+3SZiP2sssKijU4EUIYbwRGr6ZntJfVjlSHlohl4sFXwTO0oa5Ysu61DmBllUb4mS1ywMswV0IoVNNcVKZHnmBTjTN3ZKlzZuF5hlkqMLZECoBAIJA4bxrFnedy2iTLY4TNWnpSQZmR+6BiGRrpTnHPMbt1FZnq0ziyYvc/uFPCDJNvEqU7gK01isuUGFcOKuOZQ6kCgFd713RSC8MLS5lMmXMH2qfA0hzzwzqV9EEVrmcsxnEF+JtSYkDQFOwgkhgVOYocyOFNxgedbwMzEFhfF5BUpXQe2KK5bIZzGdM9BT9WDvbXF0GVPPdAtkQ2yccWUlM3PH7vxPLrGpsMnuAZDFU0OVKkmnAAVpnllFQXdoIoENKmla0HDWPQ7u2fCJimzCwpXIx5p9NFnqJobDi1oe6d6nhmK58YMfb0YAktzM9VBmfIaddOY1jUQXtVbVW09nLrhliZMc1/iOqywvgmE+MJclpKqOZrGdRXdiXNWY4n9tF50qc+JO6kXMtwixNUbe96lQc6R5PtPbzMfBXLVvgPj5RptorzorE6D28BFDsndqzXmWi0AtJld5x/mOfQlDjXeOFBviexLcOx0yegmuyyZRzV3BJYcVSoqvMkcqxZXjsIcBazzlnkCpQpgYjfh7xDHll4mK2/TbLWWmsSEXMItcKKN2WtN590D7J3w8ieqknAxAYbqE0xdQaZ7xFGTnysLERp9mJ+KUVO4lfA5j3wv7SbvEq2EqKCYomDq1Q3+oOfGANl39MfhPvhfQsHmgE55AmB2tYrQVJ4DP3Rc2HZ7t3JWrkmuEAmnHIbuZi9a5LPZVDWmbLlj1QQT0opp5EnlGpw+WdY6TZ5z5KtOuZ8hF/YNjnYBpzUXWrHCD0GrDpXpEFv2+kyhhsUjP/Mme8CntAUxjr3v+0WkkzprMD9kGg8Rv8axf1h5reWi+bvsgov1zj7KZLXmR81PKMze23domgrKCyE4IBXxNPhXnGYVIIk2UmJbqyYHmOzElizE6kmpPUmFlymrkCYv7vuYtujUXds+MjSIrO3I1tRSkuY8pG1FfcN3hSL26rjbrXVjv51jRWe61XmfZBhNNPIaw1MBSLuC7x0MFBiBoCeAP9MofmdfZ84UCClBPIe2OhY6AiWFZqgjcQQYCm2h09JCea5jrx9kOlWkOKitNMhSNMs/armmy3aYuAqB48B3SCOGWkaq5rC4ky5kqa0t2UMwHoknU4dB4UECz5YZSCaA7944RYXdecuWiS3Y90BcWoJ4mmnu5xvZ2Z86TdLePfytVnSaN7AEPyo6UavQRUvcNjf8AdTpkk+q4ExRxFQQw8axrJUxWFVIYcQQR5iBrZdsuYO8ufEZEfrhHPGmWn7I2pRWUZc4bsD0NOJD4fjAF1XWVtIF5We0CQAagBkDNkAA+QI1NA1co09ouWYM5M90poKn9U61jPLtBaLQnZPO7RBMQgEYWBDBTWm6hbOJIB7wvOUizkskoSwrkLLLGYcPdxEknE3pamuu+Crv2nefUOqKUAw04b8R1I8d5zg2577lSjMSbYpNoGIjEUTENRQtTETrv0g+7TdAarWG0S8WTYXdl6nvA+UTsu7G5znbeOK42kuMyTXUnUnj1hJUlVoqgKMsgKRrcN0j0Zc/wJ/5tWGzGuwaS7SfH5GHbWNUbhUNBAFrnljqABGgtdsspDCXY2zB78yc2XPCDHlF9bQk4pcrcSC3GhIyiXiG7QW/G+BT3VOfM/wBI2l3qJEqzWU90uonT2yqDM+zwDYAqDqOMee3VZe0mSkP8R0T8zBfjHoFukJPt9pxlqKaALl6OFRu0GH2xfSLR7YqvKaXhEvvJRc1zIwoMyRkSDXI0BqDlGD2gu8yp9KUriI+B8qRrUuyTLYuMZOpBbKtQ1aCgrUCKi2L9ItUpRvIH5iBXyVoCD9rw+ssvEyjXz+ZMY65bYJcyreiRQ/CNT+1604rcqA5SpSKeRJZvcVjEhYqr1tqZ8sv9HmMisArc6FiCAdD3mz5mKWfOZ2xOzMx1LEk+ZhVkEwXIsJO6ACWWTBMmyExeWK5S0ai69ndMvEwGUsFys2opGpu3Z1cu74mNFZ7vRBxgh3A+A49IgCl3WqjI06U+IMTFCv2h4rn7CIcSxOWQ9v8AT9aQuCAjCsTUkU5ZV5nOHogGgpEgEOwwDAI4CHGONYoSnKFhpPMR0BF2tIhmspzIp0yrDXMDTFigW1Wh1qVAYbgNaeOUU1vvCooKjkcj5GLicDTKKy12fF6QEEUC26bKbFKmOjbyrEV68RyMaG6f2izUotoQTV9ZaK/Uj0W/0xTWq76ej84rZ9mI1ERdetXbtfY54oJwltT0Zn1ZHQt3SehMePWW3tInGZLIzLa5hlJrQ+yI2lxA6wB735NxsyNgxGtBmK+MES9rLQPtKeq/IiKQiGkQ0aVdtp41VD5/OOO2c31FHQsPZGapCUi6YvLZtXaJilahQdcIz86xUShEVIlkmILy4mAtFmJ0E6UT0ExSekXm0doaTeNpAcpicmoG5wrg9M4ykp8ssiNI9JvW6VvWRKtUihnhAk1K4SSM6A6VBJ11BHiGdtM0Ar2swvwXHWtd5AJ9vgDpGq2SsITHa52Sy1YngDTQfhWg61ivuDYKdiBmr2SjeSCf5QN/M+EJtzfaFVsNl9BadoRoaaJzzzMRGCva0NaJ82c2sxy1OA+yPAUHhC2ew13Re2G5yaVEaK77m0yoOJi6rMWK5yY0VguTlF/Z7uRd1YKYgUiaYBslkCaoSd2YPygpregNDiBJoKowBPAEjPwhXqSNw9p5co7sxWu/ic/fECl66AgcYaJfDziSOihoEKDwhaQsAlYQmFrCmKEjqx0dAJHR1I6AraQxkgiIX5RQOw/X60gaanGDWERmVXdEFTNkgwJPsfKL02flEZkU3QGUtF38orZ1iMblrLyiI2EHdAYN7KRyiJrOY3c67QdwivnXON2XLdBGRMkx3YmNJMu+npDxGcIt2V3EwVm+yhBLjUi5ePsh4uUbhAZdSRB90X7NszYpLlSdRuPUGNDK2eU6iLqwbOItDhA50qYluGap5l/3ha1wljLQ6kDDX4xZ3Rs1hAypxZtT4Ro7JYkXTXif1lBhyFTSMXm12A7NYlQfOJWEOx10FeZ0/rDDLBzOfw6CHmjsddBDgm/2xwhVMbxHYYQLEhhRAMCwsLWOBgEJhKQ6sIYIQiEhSIbAcI6OEJFDqdfOOhtR+iY6AADVhQOkcVpCAVgEC9P1wh2H+8dUD4wjEmAWmsMbpEqoYcUgBgphxSCKQjUgBGQRAyDgIPKQ0SYAAyK6iJFso/Qg4SYnlWesQV6WQQRJsB3AUixSQozIzh4eukTVCrdqUzr4Ej3RK9nFKBiD5++H9rwzhuuufujOaoazvMrQhaet8aROJYrU5mHAw5ViyYukhTQw4CEMVDWEKEhcIMKTSKhoEcI7FnCgQCGOMOWGQHRwjiYQiCErHQsJFCRxhScobWAUPSOjgY6AA3QiR0dAPGsSmFjoBJkcI6OgOG/xh1MvCOjolUp0hzR0dE+QtkzOfCDDpCR0KGT9IFnHIeEdHRBMo98KNY6Oi0cup6D4w4R0dBXNHN+vOOjoIcRkIa+g8I6OgOlel5Qp0HhHR0UMfUdPlDkjo6AaIa0dHQR0cY6OihrQo+ULHQEbGOjo6KP/2Q==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/>
          </a:p>
        </p:txBody>
      </p:sp>
      <p:pic>
        <p:nvPicPr>
          <p:cNvPr id="2048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2159000"/>
            <a:ext cx="279082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588" y="2141538"/>
            <a:ext cx="2963862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CasellaDiTesto 7"/>
          <p:cNvSpPr txBox="1">
            <a:spLocks noChangeArrowheads="1"/>
          </p:cNvSpPr>
          <p:nvPr/>
        </p:nvSpPr>
        <p:spPr bwMode="auto">
          <a:xfrm>
            <a:off x="449263" y="4424363"/>
            <a:ext cx="40989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>
                <a:latin typeface="Comic Sans MS" pitchFamily="66" charset="0"/>
              </a:rPr>
              <a:t>Nel 1970 ci volevano</a:t>
            </a:r>
          </a:p>
          <a:p>
            <a:pPr algn="ctr" eaLnBrk="1" hangingPunct="1">
              <a:spcBef>
                <a:spcPts val="600"/>
              </a:spcBef>
              <a:spcAft>
                <a:spcPts val="600"/>
              </a:spcAft>
            </a:pPr>
            <a:r>
              <a:rPr lang="it-IT" altLang="it-IT">
                <a:solidFill>
                  <a:srgbClr val="9E0000"/>
                </a:solidFill>
                <a:latin typeface="Comic Sans MS" pitchFamily="66" charset="0"/>
              </a:rPr>
              <a:t>meno di 900mila lire</a:t>
            </a:r>
            <a:endParaRPr lang="it-IT" altLang="it-IT">
              <a:latin typeface="Comic Sans MS" pitchFamily="66" charset="0"/>
            </a:endParaRPr>
          </a:p>
          <a:p>
            <a:pPr algn="ctr" eaLnBrk="1" hangingPunct="1"/>
            <a:r>
              <a:rPr lang="it-IT" altLang="it-IT">
                <a:latin typeface="Comic Sans MS" pitchFamily="66" charset="0"/>
              </a:rPr>
              <a:t>(equivalenti allora a 442€) che corrispondono oggi (2013) a poco più di 7.760€</a:t>
            </a:r>
          </a:p>
        </p:txBody>
      </p:sp>
      <p:sp>
        <p:nvSpPr>
          <p:cNvPr id="20489" name="Rettangolo 8"/>
          <p:cNvSpPr>
            <a:spLocks noChangeArrowheads="1"/>
          </p:cNvSpPr>
          <p:nvPr/>
        </p:nvSpPr>
        <p:spPr bwMode="auto">
          <a:xfrm>
            <a:off x="5092700" y="4546600"/>
            <a:ext cx="33845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>
                <a:latin typeface="Comic Sans MS" pitchFamily="66" charset="0"/>
              </a:rPr>
              <a:t>Oggi ci vogliono</a:t>
            </a:r>
          </a:p>
          <a:p>
            <a:pPr algn="ctr" eaLnBrk="1" hangingPunct="1">
              <a:spcBef>
                <a:spcPts val="600"/>
              </a:spcBef>
              <a:spcAft>
                <a:spcPts val="600"/>
              </a:spcAft>
            </a:pPr>
            <a:r>
              <a:rPr lang="it-IT" altLang="it-IT">
                <a:solidFill>
                  <a:srgbClr val="9E0000"/>
                </a:solidFill>
                <a:latin typeface="Comic Sans MS" pitchFamily="66" charset="0"/>
              </a:rPr>
              <a:t>20mila euro</a:t>
            </a:r>
            <a:r>
              <a:rPr lang="it-IT" altLang="it-IT">
                <a:latin typeface="Comic Sans MS" pitchFamily="66" charset="0"/>
              </a:rPr>
              <a:t>,</a:t>
            </a:r>
          </a:p>
          <a:p>
            <a:pPr algn="ctr" eaLnBrk="1" hangingPunct="1"/>
            <a:r>
              <a:rPr lang="it-IT" altLang="it-IT">
                <a:latin typeface="Comic Sans MS" pitchFamily="66" charset="0"/>
              </a:rPr>
              <a:t>NON 7.760!</a:t>
            </a:r>
          </a:p>
        </p:txBody>
      </p:sp>
      <p:sp>
        <p:nvSpPr>
          <p:cNvPr id="20490" name="CasellaDiTesto 9"/>
          <p:cNvSpPr txBox="1">
            <a:spLocks noChangeArrowheads="1"/>
          </p:cNvSpPr>
          <p:nvPr/>
        </p:nvSpPr>
        <p:spPr bwMode="auto">
          <a:xfrm>
            <a:off x="1525588" y="1233488"/>
            <a:ext cx="6335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2000">
                <a:latin typeface="Comic Sans MS" pitchFamily="66" charset="0"/>
              </a:rPr>
              <a:t>Prezzo delle auto: salito vertiginosamente</a:t>
            </a:r>
          </a:p>
        </p:txBody>
      </p:sp>
      <p:sp>
        <p:nvSpPr>
          <p:cNvPr id="20491" name="Titolo 9"/>
          <p:cNvSpPr txBox="1">
            <a:spLocks/>
          </p:cNvSpPr>
          <p:nvPr/>
        </p:nvSpPr>
        <p:spPr bwMode="auto">
          <a:xfrm>
            <a:off x="258763" y="166688"/>
            <a:ext cx="82613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Un esempio di crescita dei prezzi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sellaDiTesto 1"/>
          <p:cNvSpPr txBox="1">
            <a:spLocks noChangeArrowheads="1"/>
          </p:cNvSpPr>
          <p:nvPr/>
        </p:nvSpPr>
        <p:spPr bwMode="auto">
          <a:xfrm>
            <a:off x="3548063" y="1690688"/>
            <a:ext cx="4891087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it-IT" altLang="it-IT" sz="2000">
                <a:latin typeface="Comic Sans MS" pitchFamily="66" charset="0"/>
              </a:rPr>
              <a:t>Nel 1970 dotarsi di un frigorifero voleva dire impegnare una cifra corrispondente a </a:t>
            </a:r>
          </a:p>
          <a:p>
            <a:pPr eaLnBrk="1" hangingPunct="1">
              <a:lnSpc>
                <a:spcPct val="150000"/>
              </a:lnSpc>
            </a:pPr>
            <a:r>
              <a:rPr lang="it-IT" altLang="it-IT" sz="2000">
                <a:solidFill>
                  <a:srgbClr val="9E0000"/>
                </a:solidFill>
                <a:latin typeface="Comic Sans MS" pitchFamily="66" charset="0"/>
              </a:rPr>
              <a:t>oltre 1.800 euro del 2013</a:t>
            </a:r>
          </a:p>
          <a:p>
            <a:pPr eaLnBrk="1" hangingPunct="1">
              <a:lnSpc>
                <a:spcPct val="150000"/>
              </a:lnSpc>
            </a:pPr>
            <a:r>
              <a:rPr lang="it-IT" altLang="it-IT" sz="2000">
                <a:latin typeface="Comic Sans MS" pitchFamily="66" charset="0"/>
              </a:rPr>
              <a:t>(200mila lire di allora).</a:t>
            </a:r>
          </a:p>
          <a:p>
            <a:pPr eaLnBrk="1" hangingPunct="1">
              <a:lnSpc>
                <a:spcPct val="150000"/>
              </a:lnSpc>
            </a:pPr>
            <a:endParaRPr lang="it-IT" altLang="it-IT" sz="2000">
              <a:latin typeface="Comic Sans MS" pitchFamily="66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it-IT" altLang="it-IT" sz="2000">
                <a:latin typeface="Comic Sans MS" pitchFamily="66" charset="0"/>
              </a:rPr>
              <a:t>Oggi è sufficiente un investimento pari a un quarto dell'importo di allora:</a:t>
            </a:r>
          </a:p>
          <a:p>
            <a:pPr eaLnBrk="1" hangingPunct="1">
              <a:lnSpc>
                <a:spcPct val="150000"/>
              </a:lnSpc>
            </a:pPr>
            <a:r>
              <a:rPr lang="it-IT" altLang="it-IT" sz="2000">
                <a:solidFill>
                  <a:srgbClr val="9E0000"/>
                </a:solidFill>
                <a:latin typeface="Comic Sans MS" pitchFamily="66" charset="0"/>
              </a:rPr>
              <a:t>400-500 euro</a:t>
            </a:r>
            <a:endParaRPr lang="it-IT" altLang="it-IT" sz="2000">
              <a:latin typeface="Comic Sans MS" pitchFamily="66" charset="0"/>
            </a:endParaRPr>
          </a:p>
        </p:txBody>
      </p:sp>
      <p:pic>
        <p:nvPicPr>
          <p:cNvPr id="21507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2178050"/>
            <a:ext cx="25336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CasellaDiTesto 4"/>
          <p:cNvSpPr txBox="1">
            <a:spLocks noChangeArrowheads="1"/>
          </p:cNvSpPr>
          <p:nvPr/>
        </p:nvSpPr>
        <p:spPr bwMode="auto">
          <a:xfrm>
            <a:off x="1243013" y="838200"/>
            <a:ext cx="6913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2000">
                <a:latin typeface="Comic Sans MS" pitchFamily="66" charset="0"/>
              </a:rPr>
              <a:t>Prezzo degli elettrodomestici sceso notevolmente…</a:t>
            </a:r>
          </a:p>
        </p:txBody>
      </p:sp>
      <p:sp>
        <p:nvSpPr>
          <p:cNvPr id="21509" name="Titolo 9"/>
          <p:cNvSpPr txBox="1">
            <a:spLocks/>
          </p:cNvSpPr>
          <p:nvPr/>
        </p:nvSpPr>
        <p:spPr bwMode="auto">
          <a:xfrm>
            <a:off x="258763" y="166688"/>
            <a:ext cx="82613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Un esempio di diminuzione dei prezzi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ttangolo 1"/>
          <p:cNvSpPr>
            <a:spLocks noChangeArrowheads="1"/>
          </p:cNvSpPr>
          <p:nvPr/>
        </p:nvSpPr>
        <p:spPr bwMode="auto">
          <a:xfrm>
            <a:off x="381000" y="1181100"/>
            <a:ext cx="83439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it-IT" altLang="it-IT" sz="2400" b="0" dirty="0">
                <a:latin typeface="Comic Sans MS" pitchFamily="66" charset="0"/>
              </a:rPr>
              <a:t>L’</a:t>
            </a:r>
            <a:r>
              <a:rPr lang="it-IT" altLang="it-IT" sz="2400" dirty="0">
                <a:solidFill>
                  <a:srgbClr val="9E0000"/>
                </a:solidFill>
                <a:latin typeface="Comic Sans MS" pitchFamily="66" charset="0"/>
              </a:rPr>
              <a:t>inflazione</a:t>
            </a:r>
            <a:r>
              <a:rPr lang="it-IT" altLang="it-IT" sz="2400" b="0" dirty="0">
                <a:latin typeface="Comic Sans MS" pitchFamily="66" charset="0"/>
              </a:rPr>
              <a:t> è un processo di aumento continuo e generalizzato del livello dei prezzi dei beni e servizi destinati al consumo delle famiglie.</a:t>
            </a:r>
          </a:p>
          <a:p>
            <a:pPr eaLnBrk="1" hangingPunct="1">
              <a:lnSpc>
                <a:spcPct val="150000"/>
              </a:lnSpc>
            </a:pPr>
            <a:endParaRPr lang="it-IT" altLang="it-IT" sz="1000" b="0" dirty="0">
              <a:latin typeface="Comic Sans MS" pitchFamily="66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it-IT" altLang="it-IT" sz="2400" b="0" dirty="0">
                <a:latin typeface="Comic Sans MS" pitchFamily="66" charset="0"/>
              </a:rPr>
              <a:t>Un </a:t>
            </a:r>
            <a:r>
              <a:rPr lang="it-IT" altLang="it-IT" sz="2400" b="0" dirty="0">
                <a:solidFill>
                  <a:srgbClr val="9E0000"/>
                </a:solidFill>
                <a:latin typeface="Comic Sans MS" pitchFamily="66" charset="0"/>
              </a:rPr>
              <a:t>aumento dell'inflazione </a:t>
            </a:r>
            <a:r>
              <a:rPr lang="it-IT" altLang="it-IT" sz="2400" b="0" dirty="0">
                <a:latin typeface="Comic Sans MS" pitchFamily="66" charset="0"/>
              </a:rPr>
              <a:t>corrisponde ad una situazione in cui aumenta la velocità con cui crescono i prezzi.</a:t>
            </a:r>
          </a:p>
          <a:p>
            <a:pPr eaLnBrk="1" hangingPunct="1">
              <a:lnSpc>
                <a:spcPct val="150000"/>
              </a:lnSpc>
            </a:pPr>
            <a:endParaRPr lang="it-IT" altLang="it-IT" sz="1000" b="0" dirty="0">
              <a:latin typeface="Comic Sans MS" pitchFamily="66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it-IT" altLang="it-IT" sz="2400" b="0" dirty="0">
                <a:latin typeface="Comic Sans MS" pitchFamily="66" charset="0"/>
              </a:rPr>
              <a:t>Una </a:t>
            </a:r>
            <a:r>
              <a:rPr lang="it-IT" altLang="it-IT" sz="2400" b="0" dirty="0">
                <a:solidFill>
                  <a:srgbClr val="9E0000"/>
                </a:solidFill>
                <a:latin typeface="Comic Sans MS" pitchFamily="66" charset="0"/>
              </a:rPr>
              <a:t>riduzione dell'inflazione </a:t>
            </a:r>
            <a:r>
              <a:rPr lang="it-IT" altLang="it-IT" sz="2400" b="0" dirty="0">
                <a:latin typeface="Comic Sans MS" pitchFamily="66" charset="0"/>
              </a:rPr>
              <a:t>si verifica nel caso in cui i prezzi, pur essendo in aumento, crescono a una velocità minore.</a:t>
            </a:r>
          </a:p>
        </p:txBody>
      </p:sp>
      <p:sp>
        <p:nvSpPr>
          <p:cNvPr id="22531" name="Titolo 9"/>
          <p:cNvSpPr txBox="1">
            <a:spLocks/>
          </p:cNvSpPr>
          <p:nvPr/>
        </p:nvSpPr>
        <p:spPr bwMode="auto">
          <a:xfrm>
            <a:off x="258763" y="166688"/>
            <a:ext cx="82613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 dirty="0">
                <a:solidFill>
                  <a:srgbClr val="C00000"/>
                </a:solidFill>
                <a:latin typeface="Verdana" pitchFamily="34" charset="0"/>
              </a:rPr>
              <a:t>Come si definisce l’inflazione?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338" y="3235496"/>
            <a:ext cx="3571875" cy="24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9"/>
          <p:cNvSpPr txBox="1">
            <a:spLocks/>
          </p:cNvSpPr>
          <p:nvPr/>
        </p:nvSpPr>
        <p:spPr bwMode="auto">
          <a:xfrm>
            <a:off x="258763" y="166688"/>
            <a:ext cx="82613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 dirty="0" smtClean="0">
                <a:solidFill>
                  <a:srgbClr val="C00000"/>
                </a:solidFill>
                <a:latin typeface="Verdana" pitchFamily="34" charset="0"/>
              </a:rPr>
              <a:t>Il fenomeno opposto: la deflazione</a:t>
            </a:r>
            <a:endParaRPr lang="it-IT" altLang="it-IT" sz="2400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3" name="Rettangolo 1"/>
          <p:cNvSpPr>
            <a:spLocks noChangeArrowheads="1"/>
          </p:cNvSpPr>
          <p:nvPr/>
        </p:nvSpPr>
        <p:spPr bwMode="auto">
          <a:xfrm>
            <a:off x="381000" y="1181100"/>
            <a:ext cx="8343900" cy="169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it-IT" altLang="it-IT" sz="2400" b="0" dirty="0" smtClean="0">
                <a:latin typeface="Comic Sans MS" pitchFamily="66" charset="0"/>
              </a:rPr>
              <a:t>Quando invece i prezzi scendono, si parla di </a:t>
            </a:r>
            <a:r>
              <a:rPr lang="it-IT" altLang="it-IT" sz="2400" dirty="0" smtClean="0">
                <a:solidFill>
                  <a:srgbClr val="9E0000"/>
                </a:solidFill>
                <a:latin typeface="Comic Sans MS" pitchFamily="66" charset="0"/>
              </a:rPr>
              <a:t>deflazione</a:t>
            </a:r>
            <a:r>
              <a:rPr lang="it-IT" altLang="it-IT" sz="2400" b="0" dirty="0">
                <a:latin typeface="Comic Sans MS" pitchFamily="66" charset="0"/>
              </a:rPr>
              <a:t>, un fenomeno negativo nei momenti di crisi, </a:t>
            </a:r>
            <a:r>
              <a:rPr lang="it-IT" altLang="it-IT" sz="2400" b="0" dirty="0" smtClean="0">
                <a:latin typeface="Comic Sans MS" pitchFamily="66" charset="0"/>
              </a:rPr>
              <a:t>che </a:t>
            </a:r>
            <a:r>
              <a:rPr lang="it-IT" altLang="it-IT" sz="2400" b="0" dirty="0">
                <a:latin typeface="Comic Sans MS" pitchFamily="66" charset="0"/>
              </a:rPr>
              <a:t>deriva dalla debolezza della domanda di beni e servizi</a:t>
            </a:r>
            <a:r>
              <a:rPr lang="it-IT" altLang="it-IT" sz="2400" b="0" dirty="0" smtClean="0">
                <a:latin typeface="Comic Sans MS" pitchFamily="66" charset="0"/>
              </a:rPr>
              <a:t>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58763" y="3173350"/>
            <a:ext cx="511222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it-IT" sz="2200" b="0" dirty="0">
                <a:latin typeface="Comic Sans MS" pitchFamily="66" charset="0"/>
              </a:rPr>
              <a:t>Le imprese, non riuscendo a vendere a determinati prezzi parte dei beni e servizi, cercano di collocarli a prezzi inferiori, mentre i consumatori attendono ulteriori cali dei prezzi, creando </a:t>
            </a:r>
            <a:r>
              <a:rPr lang="it-IT" sz="2200" b="0" dirty="0" smtClean="0">
                <a:latin typeface="Comic Sans MS" pitchFamily="66" charset="0"/>
              </a:rPr>
              <a:t>così una </a:t>
            </a:r>
            <a:r>
              <a:rPr lang="it-IT" sz="2200" b="0" dirty="0">
                <a:solidFill>
                  <a:srgbClr val="9E0000"/>
                </a:solidFill>
                <a:latin typeface="Comic Sans MS" pitchFamily="66" charset="0"/>
              </a:rPr>
              <a:t>spirale negativa</a:t>
            </a:r>
            <a:r>
              <a:rPr lang="it-IT" sz="2200" b="0" dirty="0">
                <a:latin typeface="Comic Sans MS" pitchFamily="66" charset="0"/>
              </a:rPr>
              <a:t>.</a:t>
            </a:r>
            <a:endParaRPr lang="it-IT" altLang="it-IT" sz="2200" b="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9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ttangolo 1"/>
          <p:cNvSpPr>
            <a:spLocks noChangeArrowheads="1"/>
          </p:cNvSpPr>
          <p:nvPr/>
        </p:nvSpPr>
        <p:spPr bwMode="auto">
          <a:xfrm>
            <a:off x="514350" y="1346200"/>
            <a:ext cx="518795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600" b="0">
                <a:latin typeface="Comic Sans MS" pitchFamily="66" charset="0"/>
              </a:rPr>
              <a:t>L'</a:t>
            </a:r>
            <a:r>
              <a:rPr lang="it-IT" altLang="it-IT" sz="2600">
                <a:solidFill>
                  <a:srgbClr val="9E0000"/>
                </a:solidFill>
                <a:latin typeface="Comic Sans MS" pitchFamily="66" charset="0"/>
              </a:rPr>
              <a:t>inflazione</a:t>
            </a:r>
            <a:r>
              <a:rPr lang="it-IT" altLang="it-IT" sz="2600" b="0">
                <a:latin typeface="Comic Sans MS" pitchFamily="66" charset="0"/>
              </a:rPr>
              <a:t> si misura attraverso la costruzione di un</a:t>
            </a:r>
          </a:p>
          <a:p>
            <a:pPr eaLnBrk="1" hangingPunct="1"/>
            <a:r>
              <a:rPr lang="it-IT" altLang="it-IT" sz="2600">
                <a:solidFill>
                  <a:srgbClr val="9E0000"/>
                </a:solidFill>
                <a:latin typeface="Comic Sans MS" pitchFamily="66" charset="0"/>
              </a:rPr>
              <a:t>indice dei prezzi al consumo</a:t>
            </a:r>
            <a:r>
              <a:rPr lang="it-IT" altLang="it-IT" sz="2600" b="0">
                <a:latin typeface="Comic Sans MS" pitchFamily="66" charset="0"/>
              </a:rPr>
              <a:t>…</a:t>
            </a:r>
          </a:p>
        </p:txBody>
      </p:sp>
      <p:sp>
        <p:nvSpPr>
          <p:cNvPr id="23555" name="Titolo 9"/>
          <p:cNvSpPr txBox="1">
            <a:spLocks/>
          </p:cNvSpPr>
          <p:nvPr/>
        </p:nvSpPr>
        <p:spPr bwMode="auto">
          <a:xfrm>
            <a:off x="258763" y="166688"/>
            <a:ext cx="82613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Come si misura l’inflazione?</a:t>
            </a:r>
          </a:p>
        </p:txBody>
      </p:sp>
      <p:sp>
        <p:nvSpPr>
          <p:cNvPr id="23556" name="Rettangolo 3"/>
          <p:cNvSpPr>
            <a:spLocks noChangeArrowheads="1"/>
          </p:cNvSpPr>
          <p:nvPr/>
        </p:nvSpPr>
        <p:spPr bwMode="auto">
          <a:xfrm>
            <a:off x="523875" y="3382963"/>
            <a:ext cx="534352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600" b="0">
                <a:latin typeface="Comic Sans MS" pitchFamily="66" charset="0"/>
              </a:rPr>
              <a:t>… che misura le variazioni nel tempo dei prezzi di un insieme di beni e servizi, chiamato </a:t>
            </a:r>
            <a:r>
              <a:rPr lang="it-IT" altLang="it-IT" sz="2600">
                <a:solidFill>
                  <a:srgbClr val="9E0000"/>
                </a:solidFill>
                <a:latin typeface="Comic Sans MS" pitchFamily="66" charset="0"/>
              </a:rPr>
              <a:t>paniere</a:t>
            </a:r>
            <a:r>
              <a:rPr lang="it-IT" altLang="it-IT" sz="2600" b="0">
                <a:latin typeface="Comic Sans MS" pitchFamily="66" charset="0"/>
              </a:rPr>
              <a:t>, </a:t>
            </a:r>
            <a:r>
              <a:rPr lang="it-IT" altLang="it-IT" sz="2600">
                <a:solidFill>
                  <a:srgbClr val="9E0000"/>
                </a:solidFill>
                <a:latin typeface="Comic Sans MS" pitchFamily="66" charset="0"/>
              </a:rPr>
              <a:t>rappresentativo</a:t>
            </a:r>
            <a:r>
              <a:rPr lang="it-IT" altLang="it-IT" sz="2600" b="0">
                <a:latin typeface="Comic Sans MS" pitchFamily="66" charset="0"/>
              </a:rPr>
              <a:t> degli effettivi consumi delle famiglie in uno specifico anno.</a:t>
            </a:r>
          </a:p>
          <a:p>
            <a:pPr eaLnBrk="1" hangingPunct="1"/>
            <a:r>
              <a:rPr lang="it-IT" altLang="it-IT" sz="2600" b="0">
                <a:latin typeface="Comic Sans MS" pitchFamily="66" charset="0"/>
              </a:rPr>
              <a:t>Per questi motivi il paniere viene periodicamente aggiornato</a:t>
            </a:r>
          </a:p>
        </p:txBody>
      </p:sp>
      <p:pic>
        <p:nvPicPr>
          <p:cNvPr id="23557" name="Picture 2" descr="http://www.mi.camcom.it/image/image_gallery?uuid=5a93392f-c048-458a-bc5d-e35984a0ef74&amp;groupId=10157&amp;t=13267980462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24"/>
          <a:stretch>
            <a:fillRect/>
          </a:stretch>
        </p:blipFill>
        <p:spPr bwMode="auto">
          <a:xfrm>
            <a:off x="5942013" y="900113"/>
            <a:ext cx="2859087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4" descr="http://www.forexinfo.it/IMG/arton1596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400" y="3257550"/>
            <a:ext cx="27178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ttangolo 1"/>
          <p:cNvSpPr>
            <a:spLocks noChangeArrowheads="1"/>
          </p:cNvSpPr>
          <p:nvPr/>
        </p:nvSpPr>
        <p:spPr bwMode="auto">
          <a:xfrm>
            <a:off x="165100" y="1036638"/>
            <a:ext cx="5626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600" b="0">
                <a:latin typeface="Comic Sans MS" pitchFamily="66" charset="0"/>
              </a:rPr>
              <a:t>Ad ogni </a:t>
            </a:r>
            <a:r>
              <a:rPr lang="it-IT" altLang="it-IT" sz="2600" b="0">
                <a:solidFill>
                  <a:srgbClr val="9E0000"/>
                </a:solidFill>
                <a:latin typeface="Comic Sans MS" pitchFamily="66" charset="0"/>
              </a:rPr>
              <a:t>prodotto</a:t>
            </a:r>
            <a:r>
              <a:rPr lang="it-IT" altLang="it-IT" sz="2600" b="0">
                <a:latin typeface="Comic Sans MS" pitchFamily="66" charset="0"/>
              </a:rPr>
              <a:t> del paniere è associato un </a:t>
            </a:r>
            <a:r>
              <a:rPr lang="it-IT" altLang="it-IT" sz="2600">
                <a:solidFill>
                  <a:srgbClr val="9E0000"/>
                </a:solidFill>
                <a:latin typeface="Comic Sans MS" pitchFamily="66" charset="0"/>
              </a:rPr>
              <a:t>peso</a:t>
            </a:r>
            <a:r>
              <a:rPr lang="it-IT" altLang="it-IT" sz="2600" b="0">
                <a:latin typeface="Comic Sans MS" pitchFamily="66" charset="0"/>
              </a:rPr>
              <a:t>, ossia un numero che esprime la quota di consumo di quello specifico prodotto rispetto al totale dei consumi della popolazione</a:t>
            </a:r>
          </a:p>
        </p:txBody>
      </p:sp>
      <p:sp>
        <p:nvSpPr>
          <p:cNvPr id="24579" name="Titolo 9"/>
          <p:cNvSpPr txBox="1">
            <a:spLocks/>
          </p:cNvSpPr>
          <p:nvPr/>
        </p:nvSpPr>
        <p:spPr bwMode="auto">
          <a:xfrm>
            <a:off x="258763" y="166688"/>
            <a:ext cx="82613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Metodologia di calcolo dell’indice.</a:t>
            </a:r>
          </a:p>
        </p:txBody>
      </p:sp>
      <p:sp>
        <p:nvSpPr>
          <p:cNvPr id="24580" name="Rettangolo 3"/>
          <p:cNvSpPr>
            <a:spLocks noChangeArrowheads="1"/>
          </p:cNvSpPr>
          <p:nvPr/>
        </p:nvSpPr>
        <p:spPr bwMode="auto">
          <a:xfrm>
            <a:off x="3835400" y="4008438"/>
            <a:ext cx="53086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600" b="0">
                <a:latin typeface="Comic Sans MS" pitchFamily="66" charset="0"/>
              </a:rPr>
              <a:t>L’indice generale dei prezzi al consumo si ottiene come una </a:t>
            </a:r>
            <a:r>
              <a:rPr lang="it-IT" altLang="it-IT" sz="2600">
                <a:solidFill>
                  <a:srgbClr val="9E0000"/>
                </a:solidFill>
                <a:latin typeface="Comic Sans MS" pitchFamily="66" charset="0"/>
              </a:rPr>
              <a:t>media aritmetica ponderata </a:t>
            </a:r>
            <a:r>
              <a:rPr lang="it-IT" altLang="it-IT" sz="2600" b="0">
                <a:latin typeface="Comic Sans MS" pitchFamily="66" charset="0"/>
              </a:rPr>
              <a:t>degli indici di ciascuna componente del paniere.</a:t>
            </a:r>
          </a:p>
        </p:txBody>
      </p:sp>
      <p:pic>
        <p:nvPicPr>
          <p:cNvPr id="24581" name="Picture 2" descr="https://encrypted-tbn1.gstatic.com/images?q=tbn:ANd9GcQaf36JM1IDNnz0rW3bs-x_78wtxeh1RlfZRLooXEh02BeRAuS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88" y="1033463"/>
            <a:ext cx="3427412" cy="228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4" descr="http://videoclipsimage.agaclip.com/8zfnKzJmcfV-_-o-calcular-media-mediana-y-mod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0463"/>
            <a:ext cx="3556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76213"/>
            <a:ext cx="7069138" cy="650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ttangolo 2"/>
          <p:cNvSpPr>
            <a:spLocks noChangeArrowheads="1"/>
          </p:cNvSpPr>
          <p:nvPr/>
        </p:nvSpPr>
        <p:spPr bwMode="auto">
          <a:xfrm>
            <a:off x="2509838" y="176213"/>
            <a:ext cx="63357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Le innovazioni dell’ultimo paniere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94294"/>
            <a:ext cx="7852605" cy="4896544"/>
          </a:xfrm>
          <a:prstGeom prst="rect">
            <a:avLst/>
          </a:prstGeom>
        </p:spPr>
      </p:pic>
      <p:pic>
        <p:nvPicPr>
          <p:cNvPr id="4" name="Mille lire al mese_(480p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77078" y="5863942"/>
            <a:ext cx="609600" cy="609600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755577" y="289932"/>
            <a:ext cx="7852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C00000"/>
                </a:solidFill>
                <a:latin typeface="Verdana" pitchFamily="34" charset="0"/>
              </a:rPr>
              <a:t>Un «orecchio» al passato…</a:t>
            </a:r>
            <a:endParaRPr lang="it-IT" sz="2400" dirty="0">
              <a:solidFill>
                <a:srgbClr val="C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45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811213"/>
            <a:ext cx="8753475" cy="506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CasellaDiTesto 1"/>
          <p:cNvSpPr txBox="1">
            <a:spLocks noChangeArrowheads="1"/>
          </p:cNvSpPr>
          <p:nvPr/>
        </p:nvSpPr>
        <p:spPr bwMode="auto">
          <a:xfrm>
            <a:off x="168275" y="161925"/>
            <a:ext cx="6345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Uno sguardo ad un vecchio paniere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Grazie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0023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4"/>
          <p:cNvSpPr txBox="1">
            <a:spLocks noChangeArrowheads="1"/>
          </p:cNvSpPr>
          <p:nvPr/>
        </p:nvSpPr>
        <p:spPr bwMode="auto">
          <a:xfrm>
            <a:off x="482600" y="1238250"/>
            <a:ext cx="8305800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it-IT" altLang="it-IT" sz="2600">
                <a:latin typeface="Comic Sans MS" pitchFamily="66" charset="0"/>
              </a:rPr>
              <a:t>Guardando al passato, possiamo trovare molti riferimenti a </a:t>
            </a:r>
            <a:r>
              <a:rPr lang="it-IT" altLang="it-IT" sz="2600">
                <a:solidFill>
                  <a:srgbClr val="9E0000"/>
                </a:solidFill>
                <a:latin typeface="Comic Sans MS" pitchFamily="66" charset="0"/>
              </a:rPr>
              <a:t>cifre simboliche</a:t>
            </a:r>
            <a:r>
              <a:rPr lang="it-IT" altLang="it-IT" sz="2600">
                <a:latin typeface="Comic Sans MS" pitchFamily="66" charset="0"/>
              </a:rPr>
              <a:t>, che ci offrono un interessante metro di paragone per arrivare a farci un’idea di come sia variato il </a:t>
            </a:r>
            <a:r>
              <a:rPr lang="it-IT" altLang="it-IT" sz="2600">
                <a:solidFill>
                  <a:srgbClr val="9E0000"/>
                </a:solidFill>
                <a:latin typeface="Comic Sans MS" pitchFamily="66" charset="0"/>
              </a:rPr>
              <a:t>costo della vita </a:t>
            </a:r>
            <a:r>
              <a:rPr lang="it-IT" altLang="it-IT" sz="2600">
                <a:latin typeface="Comic Sans MS" pitchFamily="66" charset="0"/>
              </a:rPr>
              <a:t>col passare degli anni (molti!)</a:t>
            </a:r>
          </a:p>
        </p:txBody>
      </p:sp>
      <p:cxnSp>
        <p:nvCxnSpPr>
          <p:cNvPr id="7" name="Connettore 2 6"/>
          <p:cNvCxnSpPr/>
          <p:nvPr/>
        </p:nvCxnSpPr>
        <p:spPr>
          <a:xfrm>
            <a:off x="4440238" y="4373563"/>
            <a:ext cx="0" cy="1008062"/>
          </a:xfrm>
          <a:prstGeom prst="straightConnector1">
            <a:avLst/>
          </a:prstGeom>
          <a:ln w="5080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11"/>
          <p:cNvSpPr/>
          <p:nvPr/>
        </p:nvSpPr>
        <p:spPr>
          <a:xfrm>
            <a:off x="2692400" y="5543550"/>
            <a:ext cx="3527425" cy="863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2286000" y="5675313"/>
            <a:ext cx="460851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anose="030F0702030302020204" pitchFamily="66" charset="0"/>
                <a:cs typeface="+mn-cs"/>
              </a:rPr>
              <a:t>INFLAZIONE</a:t>
            </a:r>
          </a:p>
        </p:txBody>
      </p:sp>
      <p:sp>
        <p:nvSpPr>
          <p:cNvPr id="10246" name="CasellaDiTesto 5"/>
          <p:cNvSpPr txBox="1">
            <a:spLocks noChangeArrowheads="1"/>
          </p:cNvSpPr>
          <p:nvPr/>
        </p:nvSpPr>
        <p:spPr bwMode="auto">
          <a:xfrm>
            <a:off x="349250" y="239713"/>
            <a:ext cx="7851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400" dirty="0">
                <a:solidFill>
                  <a:srgbClr val="C00000"/>
                </a:solidFill>
                <a:latin typeface="Verdana" pitchFamily="34" charset="0"/>
              </a:rPr>
              <a:t>Il costo della vita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magin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88" y="1681163"/>
            <a:ext cx="2714625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CasellaDiTesto 4"/>
          <p:cNvSpPr txBox="1">
            <a:spLocks noChangeArrowheads="1"/>
          </p:cNvSpPr>
          <p:nvPr/>
        </p:nvSpPr>
        <p:spPr bwMode="auto">
          <a:xfrm>
            <a:off x="1247775" y="390525"/>
            <a:ext cx="66373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2000" i="1">
                <a:latin typeface="Comic Sans MS" pitchFamily="66" charset="0"/>
              </a:rPr>
              <a:t>Qui comincia l'avventura del Signor Bonaventura ...</a:t>
            </a:r>
          </a:p>
          <a:p>
            <a:pPr algn="ctr" eaLnBrk="1" hangingPunct="1"/>
            <a:r>
              <a:rPr lang="it-IT" altLang="it-IT" sz="2000" i="1">
                <a:latin typeface="Comic Sans MS" pitchFamily="66" charset="0"/>
              </a:rPr>
              <a:t>(1917)</a:t>
            </a:r>
            <a:endParaRPr lang="it-IT" altLang="it-IT" sz="2000">
              <a:latin typeface="Comic Sans MS" pitchFamily="66" charset="0"/>
            </a:endParaRPr>
          </a:p>
        </p:txBody>
      </p:sp>
      <p:sp>
        <p:nvSpPr>
          <p:cNvPr id="11268" name="CasellaDiTesto 5"/>
          <p:cNvSpPr txBox="1">
            <a:spLocks noChangeArrowheads="1"/>
          </p:cNvSpPr>
          <p:nvPr/>
        </p:nvSpPr>
        <p:spPr bwMode="auto">
          <a:xfrm>
            <a:off x="393700" y="4710113"/>
            <a:ext cx="820420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it-IT" altLang="it-IT">
                <a:latin typeface="Comic Sans MS" pitchFamily="66" charset="0"/>
              </a:rPr>
              <a:t>È proverbiale, ad esempio, il </a:t>
            </a:r>
            <a:r>
              <a:rPr lang="it-IT" altLang="it-IT" i="1">
                <a:latin typeface="Comic Sans MS" pitchFamily="66" charset="0"/>
              </a:rPr>
              <a:t>milione</a:t>
            </a:r>
            <a:r>
              <a:rPr lang="it-IT" altLang="it-IT">
                <a:latin typeface="Comic Sans MS" pitchFamily="66" charset="0"/>
              </a:rPr>
              <a:t> che il signor Bonaventura, alla fine di ogni avventura, riusciva a portarsi a casa sotto forma di un enorme biglietto scritto a mano. </a:t>
            </a:r>
            <a:r>
              <a:rPr lang="it-IT" altLang="it-IT">
                <a:solidFill>
                  <a:srgbClr val="9E0000"/>
                </a:solidFill>
                <a:latin typeface="Comic Sans MS" pitchFamily="66" charset="0"/>
              </a:rPr>
              <a:t>Una cifra che, ai tempi, faceva sognare.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138238"/>
            <a:ext cx="8102600" cy="505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CasellaDiTesto 1"/>
          <p:cNvSpPr txBox="1">
            <a:spLocks noChangeArrowheads="1"/>
          </p:cNvSpPr>
          <p:nvPr/>
        </p:nvSpPr>
        <p:spPr bwMode="auto">
          <a:xfrm>
            <a:off x="476250" y="266700"/>
            <a:ext cx="7659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000">
                <a:latin typeface="Comic Sans MS" pitchFamily="66" charset="0"/>
              </a:rPr>
              <a:t>E che dire della storica canzone di Gilberto Mazzi, che nel 1939 cantava «</a:t>
            </a:r>
            <a:r>
              <a:rPr lang="it-IT" altLang="it-IT" sz="2000" i="1">
                <a:latin typeface="Comic Sans MS" pitchFamily="66" charset="0"/>
              </a:rPr>
              <a:t>Se potessi avere mille lire al mese…</a:t>
            </a:r>
            <a:r>
              <a:rPr lang="it-IT" altLang="it-IT" sz="2000">
                <a:latin typeface="Comic Sans MS" pitchFamily="66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47713" y="1943100"/>
            <a:ext cx="7916862" cy="3409950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Ripensando a queste somme,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viene spontaneo chiedersi: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quanto valevano?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Che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cosa consentivano di acquistare allora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?</a:t>
            </a:r>
            <a:endParaRPr lang="it-IT" sz="2600" b="1" kern="1200" dirty="0">
              <a:solidFill>
                <a:schemeClr val="tx1"/>
              </a:solidFill>
              <a:latin typeface="Comic Sans MS" panose="030F0702030302020204" pitchFamily="66" charset="0"/>
              <a:cs typeface="+mn-cs"/>
            </a:endParaRPr>
          </a:p>
        </p:txBody>
      </p:sp>
      <p:sp>
        <p:nvSpPr>
          <p:cNvPr id="13315" name="Titolo 9"/>
          <p:cNvSpPr txBox="1">
            <a:spLocks/>
          </p:cNvSpPr>
          <p:nvPr/>
        </p:nvSpPr>
        <p:spPr bwMode="auto">
          <a:xfrm>
            <a:off x="258763" y="166688"/>
            <a:ext cx="82613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Tradurre valori del passato in valori del presente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3400" y="1354138"/>
            <a:ext cx="8051800" cy="4124325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Per cercare di dare una risposta a tali quesiti, possiamo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provare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ad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utilizzare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la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tabella dell'Istat che contiene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i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coefficienti </a:t>
            </a:r>
            <a:r>
              <a:rPr lang="it-IT" sz="2600" b="1" kern="1200" dirty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di rivalutazione </a:t>
            </a:r>
            <a:r>
              <a:rPr lang="it-IT" sz="2600" b="1" kern="1200" dirty="0" smtClean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monetaria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a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partire dal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1861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e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che ogni anno a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Gennaio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viene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aggiornata</a:t>
            </a:r>
            <a:endParaRPr lang="it-IT" sz="2600" b="1" kern="1200" dirty="0">
              <a:solidFill>
                <a:schemeClr val="tx1"/>
              </a:solidFill>
              <a:latin typeface="Comic Sans MS" panose="030F0702030302020204" pitchFamily="66" charset="0"/>
              <a:cs typeface="+mn-cs"/>
            </a:endParaRPr>
          </a:p>
        </p:txBody>
      </p:sp>
      <p:sp>
        <p:nvSpPr>
          <p:cNvPr id="14339" name="Titolo 9"/>
          <p:cNvSpPr txBox="1">
            <a:spLocks/>
          </p:cNvSpPr>
          <p:nvPr/>
        </p:nvSpPr>
        <p:spPr bwMode="auto">
          <a:xfrm>
            <a:off x="258763" y="166688"/>
            <a:ext cx="82613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La rivalutazione monetaria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0"/>
            <a:ext cx="6904037" cy="677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uppo 4"/>
          <p:cNvGrpSpPr>
            <a:grpSpLocks/>
          </p:cNvGrpSpPr>
          <p:nvPr/>
        </p:nvGrpSpPr>
        <p:grpSpPr bwMode="auto">
          <a:xfrm>
            <a:off x="93663" y="4148138"/>
            <a:ext cx="1271587" cy="2709862"/>
            <a:chOff x="92916" y="4148254"/>
            <a:chExt cx="1271993" cy="2709745"/>
          </a:xfrm>
        </p:grpSpPr>
        <p:pic>
          <p:nvPicPr>
            <p:cNvPr id="15364" name="Picture 2" descr="http://www.lecconotizie.com/wp-content/uploads/2012/11/psicologia2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28" r="72466"/>
            <a:stretch>
              <a:fillRect/>
            </a:stretch>
          </p:blipFill>
          <p:spPr bwMode="auto">
            <a:xfrm>
              <a:off x="92916" y="4215160"/>
              <a:ext cx="1271993" cy="2642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ttangolo 3"/>
            <p:cNvSpPr/>
            <p:nvPr/>
          </p:nvSpPr>
          <p:spPr bwMode="auto">
            <a:xfrm>
              <a:off x="769407" y="4148254"/>
              <a:ext cx="312837" cy="2571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it-IT">
                <a:latin typeface="Arial" pitchFamily="34" charset="0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81100"/>
            <a:ext cx="8394700" cy="522605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Ebbene, consultando la tabella,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si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scopre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che, a partire dal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primo anno preso in considerazione dall'Istat (il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1861),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fino all’ultimo disponibile (2013),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il </a:t>
            </a:r>
            <a:r>
              <a:rPr lang="it-IT" sz="2600" b="1" kern="1200" dirty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valore della moneta si è </a:t>
            </a:r>
            <a:r>
              <a:rPr lang="it-IT" sz="2600" b="1" kern="1200" dirty="0" smtClean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ridotto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di </a:t>
            </a:r>
            <a:r>
              <a:rPr lang="it-IT" sz="2600" b="1" kern="1200" dirty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ben 9.320 volte </a:t>
            </a:r>
            <a:r>
              <a:rPr lang="it-IT" sz="2600" b="1" kern="1200" dirty="0" smtClean="0">
                <a:solidFill>
                  <a:srgbClr val="9E0000"/>
                </a:solidFill>
                <a:latin typeface="Comic Sans MS" panose="030F0702030302020204" pitchFamily="66" charset="0"/>
                <a:cs typeface="+mn-cs"/>
              </a:rPr>
              <a:t>circa.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In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pratica una lira di circa 150 anni fa varrebbe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9.320 lire adesso, </a:t>
            </a:r>
            <a:r>
              <a:rPr lang="it-IT" sz="2600" b="1" kern="1200" dirty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ossia 4,81 </a:t>
            </a:r>
            <a:r>
              <a:rPr lang="it-IT" sz="2600" b="1" kern="1200" dirty="0" smtClean="0">
                <a:solidFill>
                  <a:schemeClr val="tx1"/>
                </a:solidFill>
                <a:latin typeface="Comic Sans MS" panose="030F0702030302020204" pitchFamily="66" charset="0"/>
                <a:cs typeface="+mn-cs"/>
              </a:rPr>
              <a:t>euro</a:t>
            </a:r>
            <a:endParaRPr lang="it-IT" sz="2600" b="1" kern="1200" dirty="0">
              <a:solidFill>
                <a:schemeClr val="tx1"/>
              </a:solidFill>
              <a:latin typeface="Comic Sans MS" panose="030F0702030302020204" pitchFamily="66" charset="0"/>
              <a:cs typeface="+mn-cs"/>
            </a:endParaRPr>
          </a:p>
        </p:txBody>
      </p:sp>
      <p:sp>
        <p:nvSpPr>
          <p:cNvPr id="16387" name="Titolo 9"/>
          <p:cNvSpPr txBox="1">
            <a:spLocks/>
          </p:cNvSpPr>
          <p:nvPr/>
        </p:nvSpPr>
        <p:spPr bwMode="auto">
          <a:xfrm>
            <a:off x="258763" y="166688"/>
            <a:ext cx="82613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  <a:ea typeface="ＭＳ Ｐゴシック" pitchFamily="34" charset="-128"/>
              </a:defRPr>
            </a:lvl9pPr>
          </a:lstStyle>
          <a:p>
            <a:r>
              <a:rPr lang="it-IT" altLang="it-IT" sz="2400">
                <a:solidFill>
                  <a:srgbClr val="C00000"/>
                </a:solidFill>
                <a:latin typeface="Verdana" pitchFamily="34" charset="0"/>
              </a:rPr>
              <a:t>Il significato dei coefficienti di rivalutazione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MOVIE_ONCLICK_URL" val="http://"/>
  <p:tag name="GENSWF_MOVIE_ONCLICK_URL_TARGET" val="_self"/>
  <p:tag name="GENSWF_MOVIE_PRESENTATION_END_URL" val="http://"/>
  <p:tag name="GENSWF_MOVIE_PRESENTATION_END_URL_TARGET" val="_self"/>
  <p:tag name="FLASHSPRING_PRESENTATION_REFERENCES" val=""/>
  <p:tag name="ISPRING_ULTRA_SCORM_SLIDE_COUNT" val="11"/>
  <p:tag name="ISPRING_SCORM_RATE_QUIZZES" val="0"/>
  <p:tag name="GENSWF_OUTPUT_FILE_NAME" val="Modulo1Intro"/>
  <p:tag name="ISPRING_RESOURCE_PATHS_HASH" val="505072a965d70a5b5cecb945768add0a543ce0"/>
</p:tagLst>
</file>

<file path=ppt/theme/theme1.xml><?xml version="1.0" encoding="utf-8"?>
<a:theme xmlns:a="http://schemas.openxmlformats.org/drawingml/2006/main" name="modello-slide-saes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ruttura predefinita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Struttura predefinita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1333</TotalTime>
  <Words>753</Words>
  <Application>Microsoft Office PowerPoint</Application>
  <PresentationFormat>Presentazione su schermo (4:3)</PresentationFormat>
  <Paragraphs>82</Paragraphs>
  <Slides>21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modello-slide-saes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…le mille lire della canzone del 1939</vt:lpstr>
      <vt:lpstr>Le dinamiche dei prezzi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Grazie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Inflazione</dc:title>
  <dc:creator>"Enzo D'Ignazio" &lt;endignaz@istat.it&gt;</dc:creator>
  <cp:lastModifiedBy>Enzo  D'Ignazio</cp:lastModifiedBy>
  <cp:revision>3</cp:revision>
  <dcterms:created xsi:type="dcterms:W3CDTF">2013-09-08T18:04:12Z</dcterms:created>
  <dcterms:modified xsi:type="dcterms:W3CDTF">2014-03-03T11:42:05Z</dcterms:modified>
</cp:coreProperties>
</file>