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685" r:id="rId2"/>
    <p:sldId id="753" r:id="rId3"/>
    <p:sldId id="744" r:id="rId4"/>
    <p:sldId id="745" r:id="rId5"/>
    <p:sldId id="754" r:id="rId6"/>
    <p:sldId id="763" r:id="rId7"/>
    <p:sldId id="743" r:id="rId8"/>
    <p:sldId id="755" r:id="rId9"/>
    <p:sldId id="756" r:id="rId10"/>
    <p:sldId id="746" r:id="rId11"/>
    <p:sldId id="757" r:id="rId12"/>
    <p:sldId id="747" r:id="rId13"/>
    <p:sldId id="758" r:id="rId14"/>
    <p:sldId id="748" r:id="rId15"/>
    <p:sldId id="759" r:id="rId16"/>
    <p:sldId id="760" r:id="rId17"/>
    <p:sldId id="749" r:id="rId18"/>
    <p:sldId id="761" r:id="rId19"/>
    <p:sldId id="750" r:id="rId20"/>
    <p:sldId id="752" r:id="rId21"/>
    <p:sldId id="762" r:id="rId22"/>
  </p:sldIdLst>
  <p:sldSz cx="9144000" cy="6858000" type="screen4x3"/>
  <p:notesSz cx="6888163" cy="10020300"/>
  <p:custDataLst>
    <p:tags r:id="rId25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0000"/>
    <a:srgbClr val="C00000"/>
    <a:srgbClr val="FFFF99"/>
    <a:srgbClr val="FF0000"/>
    <a:srgbClr val="66FFCC"/>
    <a:srgbClr val="969696"/>
    <a:srgbClr val="5F5F5F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64" autoAdjust="0"/>
    <p:restoredTop sz="94660"/>
  </p:normalViewPr>
  <p:slideViewPr>
    <p:cSldViewPr snapToGrid="0">
      <p:cViewPr varScale="1">
        <p:scale>
          <a:sx n="75" d="100"/>
          <a:sy n="75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C5B8DCCB-0FAB-49EA-9FAE-B6204F5B1127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0856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9325"/>
            <a:ext cx="5510213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Fare clic per modificare gli stili del testo dello schema</a:t>
            </a:r>
          </a:p>
          <a:p>
            <a:pPr lvl="1"/>
            <a:r>
              <a:rPr lang="en-GB" noProof="0" smtClean="0"/>
              <a:t>Secondo livello</a:t>
            </a:r>
          </a:p>
          <a:p>
            <a:pPr lvl="2"/>
            <a:r>
              <a:rPr lang="en-GB" noProof="0" smtClean="0"/>
              <a:t>Terzo livello</a:t>
            </a:r>
          </a:p>
          <a:p>
            <a:pPr lvl="3"/>
            <a:r>
              <a:rPr lang="en-GB" noProof="0" smtClean="0"/>
              <a:t>Quarto livello</a:t>
            </a:r>
          </a:p>
          <a:p>
            <a:pPr lvl="4"/>
            <a:r>
              <a:rPr lang="en-GB" noProof="0" smtClean="0"/>
              <a:t>Quinto livello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3EE3DC31-F9EE-4104-AB54-6DB324F6BE58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1753A9-A7C8-40F4-AF2E-BDA400FEB041}" type="slidenum">
              <a:rPr lang="en-GB" altLang="it-IT" smtClean="0">
                <a:latin typeface="Arial" charset="0"/>
                <a:ea typeface="ＭＳ Ｐゴシック" pitchFamily="34" charset="-128"/>
                <a:cs typeface="Arial" charset="0"/>
              </a:rPr>
              <a:pPr/>
              <a:t>1</a:t>
            </a:fld>
            <a:endParaRPr lang="en-GB" altLang="it-IT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it-IT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9493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 cap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866775" y="2598738"/>
            <a:ext cx="741045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e cap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899404"/>
            <a:ext cx="7772400" cy="1200329"/>
          </a:xfr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it-IT" sz="3600" b="1" kern="1200">
                <a:solidFill>
                  <a:srgbClr val="595959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2129" y="2656452"/>
            <a:ext cx="6999742" cy="1015663"/>
          </a:xfrm>
          <a:noFill/>
          <a:ln w="9525">
            <a:noFill/>
            <a:miter lim="800000"/>
            <a:headEnd/>
            <a:tailEnd/>
          </a:ln>
        </p:spPr>
        <p:txBody>
          <a:bodyPr rtlCol="0" anchor="b">
            <a:sp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lang="it-IT" sz="3000" b="1" smtClean="0">
                <a:solidFill>
                  <a:srgbClr val="595959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Segnaposto testo 2"/>
          <p:cNvSpPr>
            <a:spLocks noGrp="1"/>
          </p:cNvSpPr>
          <p:nvPr>
            <p:ph type="body" idx="13"/>
          </p:nvPr>
        </p:nvSpPr>
        <p:spPr>
          <a:xfrm>
            <a:off x="1072129" y="3684748"/>
            <a:ext cx="6999742" cy="830997"/>
          </a:xfrm>
          <a:noFill/>
          <a:ln w="9525">
            <a:noFill/>
            <a:miter lim="800000"/>
            <a:headEnd/>
            <a:tailEnd/>
          </a:ln>
        </p:spPr>
        <p:txBody>
          <a:bodyPr rtlCol="0" anchor="b">
            <a:sp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lang="it-IT" sz="2400" smtClean="0">
                <a:solidFill>
                  <a:srgbClr val="595959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5180"/>
          </a:xfrm>
        </p:spPr>
        <p:txBody>
          <a:bodyPr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39800"/>
            <a:ext cx="8229600" cy="518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9B7E4D6-D66E-4075-A593-E31BC6B7CEB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it-IT" sz="2400" b="1" kern="1200" dirty="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Verdana" pitchFamily="34" charset="0"/>
          <a:ea typeface="ＭＳ Ｐゴシック" pitchFamily="34" charset="-128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Verdana" pitchFamily="34" charset="0"/>
          <a:ea typeface="ＭＳ Ｐゴシック" pitchFamily="34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Verdana" pitchFamily="34" charset="0"/>
          <a:ea typeface="ＭＳ Ｐゴシック" pitchFamily="34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Verdana" pitchFamily="34" charset="0"/>
          <a:ea typeface="ＭＳ Ｐゴシック" pitchFamily="34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Verdana" pitchFamily="34" charset="0"/>
          <a:ea typeface="ＭＳ Ｐゴシック" pitchFamily="3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595959"/>
          </a:solidFill>
          <a:latin typeface="Verdana" pitchFamily="34" charset="0"/>
          <a:ea typeface="ＭＳ Ｐゴシック" pitchFamily="34" charset="-128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595959"/>
          </a:solidFill>
          <a:latin typeface="Verdana" pitchFamily="34" charset="0"/>
          <a:ea typeface="ＭＳ Ｐゴシック" pitchFamily="34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595959"/>
          </a:solidFill>
          <a:latin typeface="Verdana" pitchFamily="34" charset="0"/>
          <a:ea typeface="ＭＳ Ｐゴシック" pitchFamily="34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595959"/>
          </a:solidFill>
          <a:latin typeface="Verdana" pitchFamily="34" charset="0"/>
          <a:ea typeface="ＭＳ Ｐゴシック" pitchFamily="34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595959"/>
          </a:solidFill>
          <a:latin typeface="Verdana" pitchFamily="34" charset="0"/>
          <a:ea typeface="ＭＳ Ｐゴシック" pitchFamily="34" charset="-128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tat.it/it/files/2011/05/02_urbanizzazione.sw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tat.it/it/files/2011/05/01_analfabetismo.sw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tat.it/it/files/2011/05/03_donne.sw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tat.it/it/files/2011/05/04_cibo.swf" TargetMode="External"/><Relationship Id="rId2" Type="http://schemas.openxmlformats.org/officeDocument/2006/relationships/hyperlink" Target="http://www.istat.it/it/files/2011/05/05_altezza.sw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seriestoriche.istat.it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seriestoriche.istat.it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tat.it/it/files/2011/05/03_nascite.sw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tat.it/it/files/2011/05/01_residenti.sw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1663699" y="2693988"/>
            <a:ext cx="63611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it-IT" sz="3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La storia in un clic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017963" y="5811838"/>
            <a:ext cx="49466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600">
                <a:solidFill>
                  <a:srgbClr val="CC0000"/>
                </a:solidFill>
                <a:latin typeface="Verdana" pitchFamily="34" charset="0"/>
                <a:cs typeface="Arial" charset="0"/>
              </a:rPr>
              <a:t>Barbara Cagnacci</a:t>
            </a:r>
          </a:p>
          <a:p>
            <a:r>
              <a:rPr lang="it-IT" sz="1600">
                <a:solidFill>
                  <a:srgbClr val="CC0000"/>
                </a:solidFill>
                <a:latin typeface="Verdana" pitchFamily="34" charset="0"/>
                <a:cs typeface="Arial" charset="0"/>
              </a:rPr>
              <a:t>ISTAT - Sede Territoriale per la Toscana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1885950" y="1670050"/>
            <a:ext cx="690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400">
                <a:solidFill>
                  <a:srgbClr val="969696"/>
                </a:solidFill>
                <a:latin typeface="Verdana" pitchFamily="34" charset="0"/>
              </a:rPr>
              <a:t>25 febbraio 2014</a:t>
            </a:r>
          </a:p>
        </p:txBody>
      </p:sp>
      <p:sp>
        <p:nvSpPr>
          <p:cNvPr id="8197" name="CasellaDiTesto 1"/>
          <p:cNvSpPr txBox="1">
            <a:spLocks noChangeArrowheads="1"/>
          </p:cNvSpPr>
          <p:nvPr/>
        </p:nvSpPr>
        <p:spPr bwMode="auto">
          <a:xfrm>
            <a:off x="1198563" y="3398838"/>
            <a:ext cx="63928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it-IT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un viaggio nel tempo tra i grafici dinamici</a:t>
            </a:r>
          </a:p>
        </p:txBody>
      </p:sp>
      <p:sp>
        <p:nvSpPr>
          <p:cNvPr id="8198" name="AutoShape 8" descr="data:image/jpeg;base64,/9j/4AAQSkZJRgABAQAAAQABAAD/2wCEAAkGBxQSEhUUEhIVFRQUFRcVFRUUFhUVFRYVFBcWFxcYGBQYHCggGBwlHBQWIjEhJSkrLi4uFx8zODMsNygtLisBCgoKDg0OGxAQGywkICQsNC4sLCwsLCwsLCwsLCwsLCwsLCwsLCwsLCwvNCwsLCwsLCwsLCwsLCwsLCwsLCwsLP/AABEIALIBHAMBEQACEQEDEQH/xAAcAAACAgMBAQAAAAAAAAAAAAAEBQAGAgMHAQj/xABEEAACAQMCAgcFBQQIBQUAAAABAgMABBESIQUxBhMiQVFhcQcygZGhI0JyscEUUoLRJDNiorLC4fAVQ1OS0hZEg6Px/8QAGwEAAgMBAQEAAAAAAAAAAAAAAAIDBAUBBgf/xAA4EQACAgECBAMFBwQCAgMAAAAAAQIDEQQSBSExQRNRYXGBkaGxBiIywdHh8BQjQvEkUhVDM2Ki/9oADAMBAAIRAxEAPwDh78z60AY0ASgCUASgCUAe0ASg6SgD0CmUcnMhENvmpVARyGENjmpEhWwyKx8qdIRsLjsvKnURWwhLSnURXI3LbU6iLuDeG8HedwkYBJ/eIUfEmktshUszeDsIzm8RQ4vbG3slZLhOsuFXUqIclnbfT+EDG/nWVbr25tR5IvQ0j2KTEdt7QpoxgdXGinIjUEEYPIqRv8TUE/Ek+TLMIVRXMKsekttxFyl0iRSn3Z1AU5PIMo2I5bVJC6yn8XNEUqYW/h5NA3EeCmFyjYONwV3VgeTA+BrWg1OO6JnyzF4Ysmsq7tOKQBNY+VLtGTA3saXA+40SWhrjidUgWS3NRSrHUgdlxULjgfJ5SHSUAExWEjLrVGK7nIGR2edI7IJ4bHVU2spcjM8Lm742GNtx37f+Q+dL41fmd8CzyI/C5hzifbyPn/4n5V1W1vugdNi7MHmgZMalK5GRnvHL9KdST6COLj1NddOEoA8oOGT8z60AY0ASgCUASgD2gCUHSUAZKtSRjk4wqCHNTqGCNsb2ltTYEY5trWupHA1bOnSEbMhbYqRCtmYhp0hGWC14VbwojXvWBp8GNIyFMcZP9dIzbAbcvCqGp16qmoxL+l4fO+Ln2PLnhlsqSKk5MjsFt3EgjGhygAkBGVJzjIPcTWfdq3qJJcv55mhHQrTx3c/VP8vQrfHui8kEWdJchtEzSEy4IJGwO4XI2apJqCjlFWKnKWOzHMvs1jFmJRpLPGj63ZgcsoJADbDmdzUkGuhG4zcsI5dxSw6qUqMgA7HIOCBnZlO/rStoZwnF4ksM6RwQiaxibrC7Ru6ZbGdJ7QGBuMNq238e+reh5ZiVtVzaZhLaVfwVQCa0rm0MgxtKNh3ezBrDPdSOJ1TF93Y+VRuJIpCe4tcVHKJIpAMkWKglDBKmaqiaOnQ+hXRK6u4EMEq4KuNBQnHbwWLZGDtse6su61O91qDb5Pr6GpTW1QrHNJc1zXqPrr2a3ae91Ol2VRgOy51JhSQ+wJXHxqOdk4YcovyzlPr7iSEIWZSkvPGJLkv9HqezS9DsF6kNH2iTr0gMdRGotg5wvpjzrrlJ5i4Pl15rHTzOYglGamufTlLPXyKD034Y9vJGrsjEod0BxsxHfVnQ3RsjLHmV9dTKuUVLyK3V0okoOHlAGT8z60AY0ASgD2gCUHSUASunDNFp4xycCoos1ZURHIZ2tvTYIxxawV1IXI1toqdI5kaW8ddwKbntK6hWbOFcJM80cQHvsAfJebH5A12c1CDkEY7pYNvtX1tfokaMQsajs5wFAzueQFebtknJt9j1fD041xx3f0BuGcBWdftZVgjQ9p23bKnPY/ePKpqpVTrUIxe/rlEWuV0LnZKS2dl5e0cdEeBBrsvPOZUG0YcEFieWoZI5fnXFe5NwksYJLsqlOOOnZfMYe0DhwlhcRSHRH72HVI0Pgc/l3U3iyivusi0qw0pLmzg/FonQlWjwF2DHckHv1j3q7BqXci1Vcottx6eZ07o60b2iFUCOzsXVBhEGBpVfHY5Pnmr2hkm5P3GdrKZV7d3dZCpLetJMoNAFxBTCs0x2uaYU2S22BS4Oiq6gzSOJ1MUXVrUUoksZCW7tqiaJUxbLHVecSVM7F7LOP2VraoLu4CHDEJqIzl2OWAIyP51hzr/5M5yjJrljGcdO+DYjP/jQhFxT55zjPXtktl1044eQgjvogiyI3VqiouFYEknO/j50lqliKgmkmnhQwuo1TjmTm1lprLnnsGXXtE4dMZYpLmIQso0sG7WrvyPXHyqay127oThLa1yeGQ10qpRshOO5PmsrGDiPtNuo5JomikWRAhGtDkHDn5bEbUcMrlXGUZLv7BuJ2RslGUX29pTK0jLJQBKAMn5n1oAxoA9oOkoAlAErqOGxUqSMMnMhEUdWFHAjYxtYKcjG1tDTJCtjO2ip0hGxnAtNgXIdEtdwGQ+A52NGDhb+hVmEEs7D3RpU+A95sfSqGts6RLWmhl5Km/FZJC0oOzO4GcHOcgn0GQAOXOqGl0b1Em5PC+ps6vVx0kVCMcyx8BXc5PM5/SvQ0UV0x21rB57U6i3US3WSz9C29C0WddLEgxspOCe0F3Xb1BrG11CrtzHpLn7zV0WqlOna+seXuBI4mF9exyxEwvmY5JAIGGUjz7XMeBHdWZlxk+ZsPbOmvC5rC95QemMYubpI4cJHggZHZUKjPyHkprtGHmSH1UZxhGMufmx70ZmWS0Vk1ZVmWQsukluzuPEDZc+OM1q6JKKa7vmYfELXbZnsuQyztWjFmc0BTLk4FTIhYVFbhRQcA7remRwXTx0NHBbcRVHJDpim8gqCSJosR3UNRSRLFjjhb4hIyw7KZAUsD/WYJI5aT2v4dqxNTD+77339n16GvRLFfuXb2/TqHi5GoZdwVlkI+zkwOsM+CezzPWRj4eVVdjx0XRd122+voydTWer6vs++709Ua4btXUBxIzgwamMZIUwBGZTtnJ1Snby8qaUHF/dxjn367sr9DinGSW5PPLt024f6lZ4rFoCqDkBpN8MuckfdYAj41fqeW37DPuWEl6sW1MQEoAlAGT8z60AY0Ae0HSV0D0CmSOG1EqWMBchEUVSpCOQfb29OKNba3pkhGxnbw06QjYwihp0IwqNKc4GwijAB9vCTyqKy2Nayx4QcnyLX0kY2vDuqQFpXGkAcyz86w77JWNvzNbSxjCSz0XMqcdmFijVdwqDfxPNv7xNaugSVCx/GUdfY7NRKT/iALhdqvoptGvh/Hv2FxMQWQMFnVfejjblIV7xkfn5Vma+6E8Qi8tc/2L2iqnDM5LCfL9y58aZjCZ5JY5IGXOs9nMbZK6CvLGRv5VjXLllo3tNOGdscp9Tj7pJO+mIMFLHVJyxG3YY5PiGI+NFSUepY1trnDbEP6M8Rka4WZ2ENuxa3jRzpjSJgewcnbcKc/vAGrEbErkl7zLdf/Gcn3fItd6dCF1KygbfYsHyw5jbwrUWogua6mU633MeETo8CTzSww51JplcK2VdttHMbYrtepSWJdSOdTb5BFy4IDIysh5OjBkPow2q3XOM1lMilFx6iyZqmRG2BSnNM0LkGlSopDoW3MVQyRNETXsFQSJUwZL4R498MF0nGkg++O/cbOaoX0OSfT+f6LtV6il18j1OPY2BbSc9nSmnc6jt5mqT02f8AbLC1WP8ASIOPAcgd+fYQ52A338l/7RR/TP8AjYf1S/iQt4jdiTGNROWJLYySxz3VYrhtK9tikBVIREoAlAGT8z60AY0Ae0AegUyA2otTRiKwmKOpkhGw+3hroo1tremQrGlvb06FYwhgp0IwxIqdCm9IqY4Exx4oOFjtbxSsP2QAhGScklgCctpGMgHnvtkdxrKvrxY2+5crnmKSFPH+JvK+Gkzk5G3Zx7oU75GSQfGoVHyGcn3N1kBoQHvXbl4nbbbar2m/+N48yC78WX5BVt0caYOI8qxI0yNtGF3DKO8tsDttjvrP191lr8ODwl19TQ0Ma6n4liznp6HMemvCLqzcCaNwGyolUhlYFvEbActmqpVXjkal90JQzHmvmht0YgvhEqfsjvDuYWKtgbl1kA3VlOSpXljBGMVNZDKyUqbdsku3f2DNuh95cXBmKNF2DGoyAoVhudJ57nPrjwqLdJRwlkmnGt2uUpYXxZhxL2fyqq6yZERus6t2yGbAzllx3D61DCdkHmUfgTWKm1bYSfvGnEYxHamePHUhGyCAGj0jDKQNiRuPl3VeramsmTfXKqex9TjV3xJ55DJgLkgYHcANhnvOKnjLsR4Lj7OLP+kYbP2sUikDlkLrDH0K5+NS7nBqS8yOX3k4jXXqrZ6Gd1M+qrjYyRqeKkYyBZ4KhkSoS30NQSJUVy+SoZLkSxFhqsyRHhpQPKAJQBKAJQBk/M+tAGNAHtdQGxBUkUcCIlqwkJJh9vHTCDO2hrorY2toqZI4NLeOnQrGEMVMhQpIadC4CEhruQwbljrmQwPW4eGtowDpk7Thhse1yGRuNgDWbO3NsslpV/cWCn8Yu2g1SzwkgasSW+CMquxljOACccwcA91I13Qy8mc9u+md3KpjTSitkKI0w4DNkKHG/f3c81xSljC6DNLqz6B6F2IjsIoJRqkgTcnJYM+WJB3I3JHwqjvU2/RlvEoYw+TCuk7EcPmaQKxEZIyOYB2JGMjbGdqkg/MSX4sIA6D8dthw+2EkscbJCiMsjhSGRQDkMc91Bxp5LFb8SgYApLEwO4KupBHiDnel3I74c32Z7csjDmD8Qa42jqjJFF6RcIeRJoY0KxTqUJOwDlTpZOWo89u8UVNxlyXIs37J1Jyl95dP3OMDhawyspDYRtmIxkEAjPhz+eauKLb5dDMlIuHQY6bhXxsqyMc9y9WVJPxYVJNZil6kS659A6OHFa+Spg3rBmjJ3BHgpWzqQBcpUbGQjvo6ikiRFa4hHULJUxJKN6qzXMmRhSHTyg4SgCUASgDJ+Z9aAMaAPRXUAQgqxBCsLgSpkRMZW0ddODe1ipkjg3t4qZHBjClMKHQpTHAyJa6GAqOOuNncG7qa5kMFkhAnhUIyLIqhSr7DIGMjFZlkNk230LSk3HCKN0k6MXrh0YqwznCMAWXSdgvPTk9+5yfi6nB8kR7WubKd0M6MP+1W22CkwEoxkaUOoH5rj40SjiGUc35lg7PdztAudOtdWwJIOonfBHce8HasWUpU+qNmmEbuWcPHt5fqci9rfTmadxbo2hF3YRs2SfBj3j+dWqJOxbmRX1xoWyPV9yi8L0s+Qh2iIbJzqcg5bfl6VNY+RVr7nUvZtcpPw5ImI6yNpFUHHajJDMCT3gE4/wBKrXxRpaK2UPvdvo+xVOOExOQGwMnGCcc9j+lQ14a5G1qJ9xVb9KbxcRCV3VZBIiuXcpIgIDIQcjY8s48qvRxg83enKb5Fn4dxSdwxurQNI6n7SRGVSC2xII56hzyM4ANS1yT5JlS2ListFkSzMCEMMSzBWcd6p7wBxyLHBx3ADxq9poKT39l0KljaWPMyt7YnerjaIUgzqMCuZGwDTpRkBbcRVxnUhPew1FIdFa4lHUDJEVu5XeoLCVGioRzyg4SgCUASgDJ+Z9aAMaAMkFNE4wqIVaj0EkH261IhBrapXRWOLRKY4NrdK6AxhSmQBsSV1HMBccddyGDeq0p1IIjpWNgJSOlbGSCesYDBOR4HcfXlUTrg30O5Zv4SgDl8clyedU9V/bS5ktMVNmrj3G4lXLowCamzlcAhTzBI8jis+UlPCx/svxolWm9y+Z8vcRuTLK7n7zM3zJNXYR2xSKls98mxzwSLCZ72Dn5Jmo5PLOx5RLN7J79EWcSsVCFGU52Bl+zyF+8eQ9GPlXLY5JtNJrKK5xKSaWV26t11HGH2wclTsfMY5d1KlCKwXt905NxTa9R37M7Z14lA50nBcMvfgqynntkZBrk5JxaRBZTNLdJneuJW0ikSBVkTIEiYOoIXDlh3EggHHrUKfLkQQUJva+pX+PWJe7kZuWVx5jSK3NHPbRFL+czMtjmZoMOKspibTW8ddyG0FmSmycwLrkUMBLfLUbOorPEk51CyRFXvV3qCxEqBKgHPKDhKAJQBKAMn5n1oAxoAzSnicCoKtREkWDgFkJpkiL6NZIDadXa0kqNORnJAHPvpm8LIiLWOibL7syOcDA0uuSTIuAdx70ZGc7ll8a4rPQHEM/8AT0sZI7DaVDHQxOAdYB3A5mMj5eNMrIs5tYbb8ImKhhGSpVWBUqdn93YH/wDKbxIrlkNrCRZSKcGNwcZ908hjJ9Nx8xTKcX3DazcqEcwR6ginTQYCYjXGdSClpQSN0a0rY6QZEtI2dwbnSuZONBvB4uy+eW30yao637ziS0PByP21cZCMLaM7v258HO4xgeXhjwAqrTDm2W7bHsS+Hs/c5PEMnHjtVopl/wCjXDOsYLg9qGYjl+5gGooLLHm8RAeiPD1jAZ3IE4aCQbYCs+kHfkdSDB8ae2P3MnaJ4swMfaEhSZMLpxHGrkcjIV1sfMkvufE1Vjh9eprxcowTXTJ50BjY3UOg4fWCpPLz+Y2+NJY+Q7S2PcfSEbZHrSQfIxmsMrPFI8zP6/oK2NM/7aIJrmL5Uq2mR4A5TTo5gBmNOhcC+ehnMCu8SkZ3BWuJJzqGQ6KpxBdzUM+g6F9VxzygCUASgCUAZPzPrQBjQBnHTxOMKgNWoiSGlrKVIKkggggjYgjcEHxpxDpFjxOAohWRAZAS2dPZeTSHYoMBSJRC+wGTG5HOommOPrTivaRgo1FQJFBzoB7Ei7HGlZUifPcHz40u3sCYVwifTI0YJ6uM5jAxkxyZdMgjbGCufUEcjXZc1k6glb1SEkBK6hqYbYGAEkHqBv8A/DQk/wAIdRgLgBj2jvllxyyMIceGRp9MN40vYYV/sYZ3GdJ94Be0MHI25d45elT+K1FCYM1tN8BxnwI32z/KjxvQNpl7hAJByMgjkRnH6V1SUhkEwvSMkS5BaMDUbkDiMLd1ijZmYKh3JPgoJNU73uaQRifLfTHixuryaXOQznT+EbD6AU0VhYOzeWAWMR1DxJIHw5/pQ+gq6nY+j3DOqe1YhRlGDajt7o+R35VGniSOyWYv0KvxEaTOikHqmPI8suzKR8wastJogi2mYcQvlvLaJ2LB4wEbmQw7TBgf3gcgr/ZFZjTjI9Jpts69r6df2DfZ3AWuk0Y7SsFJP3uZ9Nht5gUtvTA0+UFPHI7XwMSooSU5bU/j3sMb/wC+dQxyngz9T4cnuh6fQwu1DMzeJ/0/StnTvEEUJx5i24jq1GQm0AlgqVSObAC4jp9xxxAZUruTm0XXUdI2G0rnEo+dRSYJFQ4otRSGQoquxiUAeUASgCUAZPzPrQBjQB6DTJgExNViMhWsnQOg3AbO7tp3ma4EtuyllgMe8T7K4Vx3NkHfwqO+/wAKO7sTaXS/1FirTSb8xsvRfh/dPfL6xwN+VVP/ACkPI1H9n710lH4/sER9HLMe7e3C/itgf8LV1cTrI3wLUry+JtuOByRxtNa3H7QiD7QIHjmRe8tETkr5g1ap1ddvQo6jRXad/wByOPp8RjZWp6iKY38SLMGIDq57QOHBIBGQc58c12zUQi8SDT6O69Pwo5wECCb7Mx3MEqSSCEOhOlJCDpDdkFdWSM+dELa5puIt2mtoajbFp+pvnsZs4NxaalJBHXgEHIyCDywVHyrnj1rlkdaS/Cex8/Rnq2txnbqTy9y4i7uXM+QrniwfRivT2rrF/Bmx7C6Yf1I2JPZkjbnz2DU0ZxXcRxa6oEs75nIVAzMeSqCT8hTykdXIZBLgHeCUfwGomzjkiu+0rjc625ijhm3xrIik0hQDzbGKgiueWHRHDYYWc4UFj5An47Uwo14PDm4QMpwp+8CB35J+NGDmcHUOMXWmGB4ymYpELAYGoErnc+lca6HIvqUjinEAt9PhhpnXmNxqKj9Vp84OOPyFPB2GGjdiNJyu50554IHPOMfxVXtjzyjS0lixh9mOuA8U6i4yuxVsgcuZyR5d9VrIuUTVhKLbgd+seMh1V+5lB55FRRyYtkdrcfJmgXynYHkcfKtOl/cRHLqa5ZxU6YoJJOKZSO8hRe3AzUikL3A2kFNuG2gdywrjYrRXeJmo2xMFO4sOdIwwIzULOkoOHlAEoAlAGT8z60AY0Ae0Aeq2KdSwBcvZdxcQcQjVz9lcg20npNsp+D6TXbUrIOL7jVzcJqS6p5Olz2BRmQ81JU/A4rx8pOEnF9Ue2hcpxUl35my8W0gW26+WVDdMyIwjVokkVguHbOQO0DnHKtLT6JXVKakZep4tZTa4OKwvU2RRPbTZGzxtg+BHIg+II/OqPizot9UX5uvU04fRo1XPDkzdWibIAnEbQeEcvZnjXyUjl6Vv6iXiUK2PtMPhd8tLq9ku/wB1/l8zX0ds89bblsC4TCn9ydO1C48wwx8ao6LVYtUfM1+NQV1G7vHn7u/6mXFeCveFbqKMnrkBlUY7E6diVSPxLU2qqsVmYRyiPhfFoV6dV2yw48vcKLngDIcOhU4zggcqo2WSg8SWDZq18bFmDyjPh/DXjdZIg2qNgwKjkQc74ohdLOYroLfqK5wcLWsSWOZZ5YwhuzCShnSOVPusqFj10YPdhsfAitfU2Tlp90Dx+ijCGrUbMNJteaz2EaLIvKWQejuP1rDhfOTSi3z9T1FkqVFylGOF6L9DO14tLn7O6kJHd1hb5gkirVj1VS3POPbkpQt0F72KMcv/AOuATjMRjdeJWsapeW51TIg0pdQnZyyDYPjOcc+fMCruj1auWH1XzMXiOhVD3Q/C/l6DZuOyygS29yzQyjWmoRkqDzQ5XmpyPhVfVX20z5Pk+hpaCrR6irMq1uXJ9fj17mD8bn913RvJ4oiD8NNJDU6ma3RWV7B7tLw6Ets1h+1gd9w63uxpuLaFH+5cQRiN0bmCVHZkXPMEU9XEXu22L9iDU8JqcN9Dfs8zFFtnTH/DrHrIz1VwvUgfaDBDqVI7Drhh4ZxVvV3TpSkllFLhunovbhNtS9Mc18DVd8GtJ1Km1jt25pNb6wVb+0jMQy+VU4a+EntmsLzNK3hzqW+mTbXZ45+xjLgXEBFEYZYlMsfulWZUkTPNSOXjirjW2DaWcc/ajGUY23JTlhN46dH6mb3KYZkRo3zqwXLq3iN+RpdLrIWvbjBZ1vD5aeO/duXsxgyHEkCrlZHJAJKsqgZ7t+dSX6yNMtrQuj4dPU1uaklzx3Nb3sZ+7MPih/SoVxOvyZZfBLu04/MV8UA0F43fK7lXA3HkRt8Kt0a2u57V1KOq0F2mW6WGvQnEplXSye6wGR4NjfHkamjam2k+hXxJJN9+gsnvx41JuOCLiF2N6VyFKrxKfNK2cYsNIcJQcPKAJQBKAMn5n1oAxoA9oOkoAyRyCCDggggjuI5V3Jw+g+FcSF5Ek/e6qX/HpGr615bi0PD1GV/ks/keh4ddupS8uQB0w4E15brCG0lZesVsZx2SrDHmD9Kn4Xr66oSjZLHkQcQ007ZKUFnzHAViqmQ5YIoZjtkqoBY+HKqWuvhdqHKvo/mW9HGVVKjPsVHjnSVEvbVo2z1IdHI5GOU4K/ma9PoKZw0yhZ/P4jD1VqndKcC0WqBgrpyOCCK8rc5U2uPdP/R6Su5W1pvuuf5ldvRm5k7iWyQNu0efz5/GvZ6e1W1xmu6PLzhsm4PsxnZ3W6ROeeQhPz05+dZnGKc1q1f4/Rmhw2/w7HB9JfVBt4jJFIVyOyc6SQcDwI76x+Havw70m+T5Mv8AEIeLS/Nc0IbC6kYB+sZyAcamJzqG/Pxr1rSawzzy80O+GSrNGHXvyCPBlOGBrxephLT3OK7PK9nY9PRerqk336/mUzinDXtr3rYlyGPaA8DzP5H516fTzjqad/aS5/meeuzRZjyfL8i726CRAR3j5HvrzVjnpNRhdYvl6o34zjqqefRnO+HcTNhcywSbQiTUV/c1cyP7J2Ir0V0I6zTboe1e3y/IwqLZaS/D9j9hd+OcIFxCQvMjKkH4gg/I1icP1qoscbHiL6+jNbX0/wBRBOPVdPYbeC2MqxKsxBcbEjv88UvEdRTZZuqfVc/aNw9WVV7J+fL2HPekfSLqL9jEchcJJ4HTuPXBLfWt3Sxdulire6+XYx75qvUudfZ5/U6Dwy5W4gWaIagy5Az94c1J7jkYrzV0XTa659u/0Z6KvU+JWpxAbu2F1F1ts3bUnY7EMOaMPusOVX9PrJ6WfhW/h/nNejKGpohqo+JX+L6+j9Tzoze/tUbq6lZYm6uVGGGB7jjzH1FRaxPT3KdfR80/y/nYm0t3jUuuzquTE1nxE294bef3SwQE8u3vG/oeR860dVjVaZXQ6rn+qKGkslpNQ65dH/Ezb01623ZHUkRv2c9yuOQPr+lc4TfXZB1NLK5+07xRWKxWJvD+QNxTipfhqTDmZBHIfAgspz64HzrmnrVevlDtjK942o1ErdFHPXKz7h9wC2jubOEnD9kZ0ncP95SRyI8Ko6nVW0aqbjyy/ii1RXVdpoRms4+oh6c8Ia2jWaEHQDpkBJOkn3Wye7Ox9RV/hvEXdJwsfPsUddo41pSr6dxFxfSIYLuJS0DkJNGSS0ci+8uruBwcH+dWqb5uc6Jv7y6PzRXtqgoxtgvuvqvUB4jaJFOoc5tp11xS4GQr7At4lDsw8qeu+dlbaX3o8mvVfr2EnVCM0m/uvo/55dxeOHEtLAwAnTOkDk+jJZRtuSN1PfjzqR3Lapr8L+Wf5zEVXNxfX+fxCipiE8oAlAEoAyfmfWgDGgCUASgD2gDpvsc4kS0tueWgOv8AC2D/AIxWDx6H9uFnk8fE0uGzxJx8zo3F7xbeGSZlZljXUQuNRHlmvPaeDusjWnhs07LdkXJiXo50wtr5urQMkhBISQDtAc8EEg+lXdXw+/SR3vmvNdiCnWQue36iH2jdHViUXMK4AYLKo5AMcBh4b4BHnmtPg3EpWS8Gx5fZ/kU9Zpox/uQ96GfsxvjLBJGxyYpNvwOMj6hqq8fr2XKz/svmv2JuH2/ccfJ/U1dKIDFfRt9yeMj0ki/mrD/trQ4Bqd9Mq/8Aq/kyvro4s3eZ5xqBmgLx/wBZERKmO9ozqx8RkfGtu2CnBxfRlVNrDXYt/DplnhjlXdZUVx6MM4P5V87u3U2OD6xZvwtU4qXmUrgtuYZ5rZv+VISnnFJ2k+WSPhXu9DqPHojZ5rn7e5g2w2ScRjwb+j3zxH+qux1sfgsyDEi/xLhvgay+O6dutXLt19jLXD7tsnB9xl0qsSYtajtL+X+/zqpwLVre6Zd+a9q6knEa9yU17xX0JvmJaJwc8xkEcv8Af0q3x3T5qVy7cn7H+jIuHXbZOHmLfar0eLKt1GuWT7OUDvjY9lvgTj0PlVXgOtxN0SfJ9PzJOI1ZSsXYZezK/Mtr1T+/AdA8TGd0Pw3H8NQcc07ov3LpLn7+/wCpLoNRvrx5APSfpTdWd2UMUTwYVkyGVip59sHGQQRyqxw/hlOs0++Lal0ft9hHqNdZTZhrkM+PdH4OKWokQBZSuqN8AMCPuP4jO3lVOjV26DUOufTPNenmia2ENRXuXUrfswmkt5pLWXIDnKg/dkXYj4gfNa1eNadTpWohzx9H+hU0F7hN1y/jG3SCCSxvBdQ7xT7Tx/dZxzYfusRvnxB8aq8PUNdp3TP8Uej9P0JdROVFviR6PqWazs4pXW6iOCyaGxtrXmA4/eU8jzG45Gsq6y2hPT2ro8r09V6MuQcJtWx/ntEftA6OiZFmUduPstjmY2/VWwR6mtHgesxZ4Mukunt/cq8Qr3R3rqg6xt1v7Hq5d2K6GPfrX3X+gPzqDVbuH6xSj06r2PqvyHrmtRRtkVno/wACuIpHhlgLwSkLKpB0nu1g9xHjWzrL9PbV40LEpJZi88/Zj1KVKshLZJZT5P8AU3twCfhspktyXgY9pDvt4MPEdzD/AEqGnU0cTr8OzlP+c1+aHcbNLLdDp/Ov6lknv7ee2JcExyKVcAZwCO/y8/Ks6HD9VVqEoYyuaeeT/ndFuWrqnX97vyaKFwrqIorm3lkUxSgFTldnHutz2O2/oK9DqaZzsrthhSi+fsfVGbVPbCUJZw/r2F7PbPZm3klTXFIzQtqBADe8PQ7H1qXwpLUeLF8msNeq6P8AIRz/ALex9U+X5oH4jfQMlvMsgE8Sxh/EhThfUqCP+wU1dO3enzi3lL29V+gsrM7X3X5dBT0o6hpNduwIcksozhTsTjI5ZJp64uMFFvOBZtOTaElOKSgCUAZPzPrQBjQBKAJQBKALv7I9r4H+wwPow/mBWZxiG7Rz9MP5lnSS22o7RxayEsEsZ+/G6/NTXjNLb4d8J+TX1Ne1boNehwngYMN+i8mjl29eY+Y2+NfRr61bVKt91gwK5OElJHd7+zWeJ4292RSvzGx/WvnFN0tPcpd4v6dTfmlODXmUboBw9ra8mib935qTkH4FWFer45GN2iVse2GvYzM0jcLdr9nwLV0r4b10IIHaicOv1BHyNY3Ab/D1e19JLHv6otayO6vPkJrFsrXt8lBDvotFoiMfcjnT+FjqA+BJrxf2gpVd6sX+S+aL+jk9rj5GnjXDPt0mUblerf0Byv5mr32b1OVOny5r38n+RBroc1P3GniVjqCsNmjYOh8GH8+VeltrjbBwl0awUotxe5D63kV1zjmNwfy86+e6rRajS2YafXk0bVd8LIkjt0XdVUHyABpJz1dqxLfL4s6vDjzWF8DXxJFaJ1bBDKQR6irGh0eqeog4waw85awJddXseWindCYRHcOByIPxXOx+ePnXr+OaR6jS/dWZLmjH0N2yzn0Y46Z8EF1F2ffQHT4+OPp9ay+AV6nT2yjbBqLXV+aLWvlXZHMXzQJ0Cm0xGJjgruAfz/34VY47wyeoatpWZLk15r9hNFqVWnGb5BfFuFRtKs6OqyKQT2gM8vPnsPlT8Kp1MKZUamP3e3PPXsc1M63NWVvmHcVaCWMpJJHv4uux+frVHh/C9XpdVv5bea69V+pNfqa7K9vcR9F7xYWeJ3XSCcNnsnG3P0/3tWpxXhq1kE48pLo/yZW0uodL59B/Nxe2KkNNHgjB38axK/s/qa5qanFNPPcuy11ck1hlXseklva3Dx9YGhfDK6AnSTzUrz553HjW1xDRV6uCU3hro/qsd0VdPZKt5XwHMnTeyH/OY/hikP8AlrEX2e87f/z+5c/q5f8AX5gt106tSpVEnkYg4QQuNXz7vOrem4HCm2NniN4eemPzI7NRKcWsLn6lN4HdXUcjMLOeSJ2JeIQy4wxydB07Hf0Nbqbz0KsorHUS9J+AzwF3FtOtvnKSPE6AK24D5HZIzg58KNrO7l3EfCOAXN6zLawPKUALaQMKDyyx2Gf0p0iKb5juH2XcUb/2un8UkQ/z1xziurXxFSfkKOknRK7sNP7TCVV9lcFXQkcxqUkZ8jXYyUllPINNdRHXThKAJQBk/M+tAGNAEoAlAEoAsfQPjsdlc9bKGK6CuEAJ1ZUjYkeFRXVRtrlXLo1gaEnGSkux0M+1227oJ/8A6x/mrGX2d0v/AGl8V+haeus8kc26Q8aSW9NzboydpHCvgkOgHh3ErW8uSKZfIPalcMoCcOLHA3DOR8AE/Ws2fCNHObnKHN83zZYWqtSwme2/TO8eYSDhTagpTZJzkMQd8L3EfU1bWmqVPgbfu+QinJy3Z5j2DpReu4iNlpkZdQjKS6yveQpwcbHeoauG6WuSlCtJruPK6bWHIItODXZJP7JIuSTjTgDJztk1dFU0MYJJIiYyArA9oEZIPhUc64TxvSftWRlzeUxpBG5GWxyzypoVQhzjFL2JCyWTE2ZkYIuMnPPYbDPOpJPCFYGeATDOm5iTPgzH/LVF8V0cf/ZH4nXp7X0iwZujNwT2uIAfhEh/lSPjehj/AJ/UP6S59jTxDo6yLHm6eTrJkiwQwHbzk7tvjFXdHrqdUm6uaXLoQ3USraUu4S/QyEE/0mcHllAi/Ws2z7SaauTg03jl08veTx4dOSTyADo9Gl6luJJGQqrFmYFxlWY74x3DurVjep1qfmskHh7ZYHUfRe0JAKynJA3cDn6CsCv7SRsnGEa3zaXVdy7LQNRbbAuEdH7VlmZ4i+m4kjQa2GETlnHOtDinEpaKEZKO7Lx1wQabTq1tdBjHwKzXlaJ8WkP61hP7TXdq18WXVw6Hmb1sLYcrSD4qT+ZqF/aTU/8AWPz/AFGWgr82eJbQC5ciGIBLWPs9WunrJJCc4PeAtb1+ssr0HjvG7C9mWU4VRlds7ZBelV3HFYXb9XEpEJVdMaKdUhCDcDzrP4Tr9RqpzVjWEvLuyzfRCvbjuzZ0UYw2Foi4B6hWfZc6ny5ySPOoeM66+m1V1Sxyy/ePp6IWJya7kW91cSkbPah4dEme/XPM7H6IK0LrrIcO8Vv721c/V4K8IRlfsS5ZDbni/VrqluOrXUFBdyAWbkB51haOnXa3c42vl5yZbudNOMx6+hsjuTqw51Key6sdSsp2IIPMYpdJZqatZGEpP8WGm2x7a65UuSXbJWOgUCQWRSNdIe4uHOOZVZGSPJ78Kgx61qfaGyWIVp+bf5Fbh9ecyGB47B+0/suW67qut5DQFzjBbOc5qpHgUXpfGlJ7tu7GORJ/V/3diXfBXfazeqOGOjc3li0eTAkkj+EMKu/Z2MlXZ5ZXxxzI+IJKUUcIr0RnEoAlAGT8z60AY0ASgCUASgCUAOuh3BheXkMDEhGbMhHMRr2mx54BA8yK42kssFzPpKwjjt0EdtEkMa7BUVc+rMRlj5mvE6jjepsm3XLbHskvr1NevR1pfeWWE/8AEZP+ofhiq3/lNY//AGP5En9NUv8AExa+k/6jfM1FLX6p/wDsl8RlRWv8UVa04n1vGp2zkQ2aQg5+8+lic/Fq9pqm6tBLL5qHX1xgyq/vWpepZBPggknAIJyT3V4zSKduohBtvMl3fmatqUYN47CC0mM0zv8AvyMfgScfSvo2DHi8ItKJtT4DILeOIWU9/L4tt+tV73iqb9H9BI85r2mppQBnwH5V81rrcmorvhfE9BLksihuk0AJGrcc9q9DH7M3PrNfP9jPfEIeTFt/0iWWS3CE4SXWc5G4UgfnXoeG6D+hplFvOeeSjqL/ABpppFoMtfPppzk35t/M9BGOEVK34nrveszzwo+QX+dfQ7n4Wml6R/LBgQW6xer/ADLJe3wjRnP3R9eQ/OvFcMp3aqtev0NnU/dqk/QrtlxV40wqg5ZnOfFjk17jUaSnUY8WOcdDDhbOv8LwPOF8Q62MOe8kfLY14/i2mqr1GyqOEkjb0blOrdJiri3HHWQpEwGn3tgdyAa3eD6Sr+mjKUU22+bXqZ+tskrWk+h70fv2eSXUct2Sx+ij865x6WKIwXd/Qbh0N1jl5IRe1Hin2K24O8rJn0DZ/MCoeBU7apy82l8CXXPFiXkslrsboCBGPIRg+ihdvoKzOIx8fWSS88fDkW9NDZQm/LP5la6IcV665u5M7MygfhjUKPqWra4ziOmVa7tfIo8Pi53OXkvqNuOcOFyYw7diN1kA33dc4z4jflWfw/XQ0lbjtbbefQuanQyumnnCQq6Z9LRaxlFDGQjsnG2/Lfv3qxwzSO216qb7v4/zoQa6xVw8GK7fII6OXgisUYnZIyc+Sjn8cZ+NRcSi79Xs9kf1LGir8PTb36sqnRC/afiMs7ciuAfBV/mQPrWvxFqvTOC78l/PYZ2gg7r0/LmxV7T+N9dMIlOViJz+LGP1NHDKfC069eZzXy3XtLtyKRV8pkoAlAGT8z60AY0ASgCUASgCUAXf2Sr/AE3PfpI9BzP+HHxqjxKzw9LN+mPjyJ9NDdbFHbZpwqljyAJPoBk14zQaVX6iFb6N8/YubNm+Xh1uRzToH0su73iBDykQKskhiCqFCgaUBOM82Xv7q9xfspok0kkk/oYle6diWerOhcTvRFDJITsiFvkK8LpaHZdCHm19TdteyDfoc89nN6ZbueQ83y59F7K/n9K9dxuWNK4+bRlaGG632IuXSjiXVwjB7UjpGPVj/IGsPgtGdXF+WWX9e9tL9Qzo3b8vIV7lRMRy5Fxs4e/uXf491JNhnkUvppfYuLWMc5J/7qKzn8hVHXy26Wb9PryJtLHddFep7fMXjdFbSWUqGxnGRjOK8Zp8V2Rm1nDz8D0NlTlBx8ysxdFPG5O/7qAfmTW9Ljs+0PmZy4Qu8vkVmKb+lLGpLL+1iFWOMlUwXO3oRWtO+T0bslybX5GfClf1Krj2Z0Ti/EhFBLIfuRu3yU147T0brIx9UeitW2ty8kUHo5OxuLRSd8NI/oqf+TCvWcSljTzXny+Zg6GvddFeXMsvTS9PVRRqd5Z4k/hB1N9FrE4RT/yN3kv2NTiS20482S/lEcLueSIzfIE16hMwWgjozIUtIQ57XVhmz4v2j+deQ1q8TUSl6/seo0tO2mKfkVvhF0ZjJMf+bK7L+AHSn0WvV6erw6ow8keZvnvslLzYy6HT5WeXP9ZMwX8EYCD6hvnWFxZ77VHyX1N3hVP9py839BL0l4Dc3N2XDoIjoAOd1UAA9nmTnNT6PV10UKPPKF1PD7rbm+WGOOmXFeps3VPecCJB5HY/JQaqaDTuzUqT7c3/AD2ljiDVOna8+SFfs+Bht3d9jIxP8K/6lqtcT/uWqC7L5sXhOnxS7H3fyQi4JxuSTiJkaQrGWYsC2F04OkEcvD5Vcv00Y6Xw0stJdu5m6W/fq97lhNvq+WDZ7Rr8TGLQwYIG1EHOCSuPypOG0SqUtyx0JeLW1zlFQaeM9A2DpnBHEiBWIVAuOz3AA8zvUcuHzlNybXUuQ4ppYVqGG+WMY/cX3nTshSsEQQn7xxt56QOfxqSPDlnM5ZILeMR2tUwx68vyKVI5Ykk5JOSTzJPM1pdORiNtvLMaDhKAJQBk/M+tAGNAEoAlAHtAEoOnR/Y5ZfaTTkbKojU+bHLfRR86wuOWfcjWu7z8DS4bXmTl5cjoXSCKSW3ljiIDyIUBYkAaticgE8iao8H8KuyVljSwuWfUs6+E5QUYLOWIugXRRuH9azyI7yhVGgHChSSdzzzt8q0OJa6qdDrrllv6dyvo9JZG1SmsJHvtLvCLJkU7yOq/wg6m/wAI+dUOD07tTu/6rJZ4hLbTjzYk9mdv1YmkO2rQi+igk/Uir/GnucYLtzF4TVlSn7ht0im6ye2T7qFpW9QNK/m1NwWna5T935/oLxeW3bD3l36POMV6DcYbLW0oSP6mo3zYyOV8ekMnEUc8oIXP8cpCj+6D86zuLP8AtKC7s1OEVeJc5eSBeOcRl+zSBgru+CxUNhADnY/Cszh+hhdN71yRp8TvlpoLb1bNKcLunGXvpvRFjT9K3IcL06/xMGXEdQ/8hbb8JENxBuSIutkLMclnfbJPeck1HxJKOn2R78ixwiuV2py+yb/nxG/FnWeJ4mYgOukkcx3/AKVhUwdc1NLoepu0niwcOmRbwayjt2L9YZHK6dTADSuc4UDlvj5Va1Ntl6SawiDScJWnba5thEim4uYm+5CrEeBd8D6AH51a0NHhwcn1f0Mji9i8VVL/AB6+1hXSaLVAY/8AqEKfw5y30GPjV3LSbRmQrU7Iwbxlgt3ds0bIgIyukeQIx+VZdGhk7FKS5Zyek12s09dMlXNN4wkuZ5w+3EaKo5KAB8K38HkMmqASW8YTA0gkqeRIYk8vjWfdw7xJueTY0nF1RSq9mceoNLxeTuH0/wBa5Hhda6safHbn+GKXxZW+M8TLsC/bK8lzsPlVyqiupYgjOu1Fuolusf8APRCe441NjGQF5ADlj40uxJ5wcdtjjt3PHll4+AtEjDJBIzzIJGabDIjFmJ5kn1oYGNcOkoOHlAEoAlAEoAyfmfWgDGgCUASgCUAEWVq0sixoMs7BR8aAZ3Ho9YrbQLGvqfMn/QCvKa+zxr210XJe49RotP4dKT6vm/eHy3irzYD1IH51yvh180pKPL3BZrKK24ylzXtILiordNKqW2XUnpnG6O6HQq/TdDL1KDcu+lR8Rk/4RW5winbW5+b+SMTi1n9xQ8vzPEm6nMajZSR6nvpdTBWWuR6Xhmj8PSwz1fP4mqWfUdRG/LNPVbKqG2OA1HBqb7PEnJ+xYLP0St21LKSdwQoycYzjODWhRKUo5keW4pp6aL/CqzhLnnnzL7MMp8KnTM1nK+NsxuJAgJOd9IJOcctvAYrN1b8SePI9lwPTxp03iWYW5558uS6B3C+FNhWkBDHJweYGccqu6GnbHOOpicc1UbdRiDyorHLp5v8AQsUdpgVpJGExZxXhKyY5ggYyKq6mhWLBe4frZ6S3xIrPZpi0dH1HMufkKpf0cV1bNmf2h1EvwxivizenR9B90/Ek0/8ATVrsVZ8Z1k+W/HsSQbbcPC8hXcZKBLi3HeAakhBiSYrmtcnb591WIwIJSwb7S0A5DJ8T+gqXbggc2+gNxt40G/abwH6nurm1s7HBR+KXRbIOw7lXl8T30riTRFkXDHk3AwvidhSpIbJubhEaDJwx8+XypuQrbEnEWAPdQ5JI7EXE1Vk8sc8rh0hoOHlAEoAlAEoAyfmfWgDGgCUASgCUAdC9mHBgFlvZB2UPUw575XGWI/Cv+Kq+qt8OptdXyRd4fp/HvUey5v3F84fmWRUBxndj3Ki7sx8gAawadO7JqJ6nUzVFTsfb69jndtB/xfjGF/qNZPLlbQb8vMD5vXpUlFeiPF85Sz3bOlLZ3EzkxwSYZtsoVUA7DcjuFYNlFt1jntfM9fXPTaapQc1yXn+h7b8PEt7I6smiziMcRdgivPgjOT3aixz/AGRW5CHhwUY9keVdkbb99nRvn7AWLocf+Zdwg9+gSSn6ACqq0ku7PUT+0VC5QhJ/BfqHw9Drfvnnf8EaIP7xJp1pF3ZTn9pLf8a1723+hZ+H8NAKhFKoiqig88KOZ8yd6tJKKwjz9tkrbHZLq3ksH7J2cV3JGAS8NPdt6V1YBgbcOwcnn51Yg8IiZibWpNxzBiLHPdSt5Oo2DhflUWESJmqWyrrQKSRpPDXPLHzxUe0bxED3fA5lGopqH9ghvoN6eLXQVsr80g/0q1FeRWkwK4uzjGcDy/U1LGCInJiHitxtsP5VyTSHhF9yvrjVk7nz5fKq0k2WFyCzNtS7cHcibiHEkGRqyfAb0reOp3BXLmbUahlLI6NNKdJQcPKAJQBKAJQBKAMn5n1oAxoAlAEoAlAHY+GjHDOGgbApcMQORbriMkd5x31R1fVHpvs/+C1+z8yycQgVOE3zoqq5tmGpQA2CQCNQ3wak00UnnBT4tbOWItvHtOceyqdo2uWRmRuqUalJU4L77jerphsNm4vO8pDzysPBpHYfImgVFv4Ig22Hd+lcHLVAo8O+gAwn/fyoAccMG7eo/wAIrjOjda4BMUAA3A3qVEbNOkeFMcN0SjwpWdB+JMRyONu6mqIbmIbtzg7n51cikVIt7hbbSHPM/M+VO0sEE28lrRyNGCeZ7/SqEl1NOp8kUfpYuLiUDYau7bmBmrFP4RZ9WV+EZY53qewWKE/Gu+oyQrjHelHiJuLytnGo48MnFKxl1E7VUl1JDykOkoA8oOEoAlAEoAlAEoA//9k="/>
          <p:cNvSpPr>
            <a:spLocks noChangeAspect="1" noChangeArrowheads="1"/>
          </p:cNvSpPr>
          <p:nvPr/>
        </p:nvSpPr>
        <p:spPr bwMode="auto">
          <a:xfrm>
            <a:off x="1698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8199" name="AutoShape 10" descr="data:image/jpeg;base64,/9j/4AAQSkZJRgABAQAAAQABAAD/2wCEAAkGBxQSEhUUExQWFRQWGBgaGBgYGBgdGxcdHRgcIB4YHRwcHCggGBolHRccITEhJSkrLi4uGB8zODMsNygtLisBCgoKDg0OGxAQGywmICYsLywwNzQyLDQvNCwsLywsLzQvLCw0LDQsLC80LDQsNDQsLCwsLCwsLCwsLDQsLCwsLP/AABEIAKMBNQMBEQACEQEDEQH/xAAcAAEAAQUBAQAAAAAAAAAAAAAABAIDBQYHAQj/xABLEAABAwIDBAYFCQQHBwUAAAABAAIDBBESITEFBhNBByJRYXGBFDKRobEjM0JScpLB0fBigtLhFyREU5Oy8RUWQ1Vjc+I0RVSiwv/EABoBAQACAwEAAAAAAAAAAAAAAAAEBQECAwb/xAA1EQACAQIEAwYFBAMBAAMAAAAAAQIDEQQSITEFQfATUWFxgaEUIpGxwRXR4fEyQlIjQ2Ky/9oADAMBAAIRAxEAPwDhqAIAgCAIAgCAIAgCAIAgCAIAgCAIAgCAIAgCAIAgCAIAgCAIAgCAIAgCAIAgCAIAgCAIAgCAIAgCAIAgCAIAgCAIAgCAIAgCAIAgCAIAgCAIAgCAIAgCAIAgCAIAgCAIAgCAIAgM/svc2rqYmzQRiRjrgWewHI2OTiOaylcFc+49ezWlk8sJ+BKzlYsyFUbt1bPXpZ227Y3/AJfqyxlYMdLC5uTmlp7wR8VgxdFtDIQBAEAQBAEAQBAEAQBAEAQBAEAQBAEAQBAEAQBAEAQBAEAQBAEAQBAEAQHQui2vLmz0hNsbTJHbUOFr58uXsKy9YtWO+GqqnVjJ7X1M8zak7DlM9pzB6x7Tl7lBu43WbT0+/iezeEw9TXItdSfBvdWMAAndYaAgdt+zNZ7Wa0vf0669+L4XhZa5Pdkl+/NYcnujeP2omldO0mn691vycXwfCvk/qWZdvQTZVOz6SRp1wMwP8Q4HIosRLna/mR6vAoNfJJ+pqu++40Ho/p2zi8wtsJoXG74T9a97lqkJqWqKHE4Wphp5JoiblbhxVFMaysmdDT48DGsaDJKRrhvlbX2FHKMVdmtDD1K8skFqZaq3O2QR8nPWNP7TGEe4ZfyXLt6e2vX9E/8ARsT4fUx0+4VKfm663PrxH8CM9FuqtN7M5S4Vi1/qQZej1/8Aw6qnf+8W/gt/lte5wlg8RH/KD+jIdZuJVRsc/wCTeGgkhjrmw7BbNZykdprdNGrrUwXYad7/AFGud9kE/BZSbdkBJTvb6zXDxBCwtdgWkAQBAEAQBAEAQBAEAQBAEAQBAEAQBAEAQBAEAQBAEBmtz9oGnrIJOWMNd9lxsfjfyWY7mL2Ok7apsM7wBqcQ8DnqoVVWm0l15/j1PbcPqqeGi3y0LNBA10jGvu1hcA4ttcA8xfLmsRcX6+v0JFeq40247oyu09nbPp5zBLtDhSC18cRsb9jhlb2aLt8Ols/sUf6/LnD7kXbuxH00gYXB7XNDmPaeq5p0IXGteLyt6eJbYPGwxNPMlZ8yduTViKpDJADDMDFI0+qQ7IXGhse3kStqVZdpZdf0R+KUVWw771qipmz3f7Pmpi2z9nVUjQL6xSdZrtc8na9ykYiKy3365eRTcGrdlXyv/ZWNf4BUNST5tHq83ezzgnuWkpxitVfrz0+gz9zPRAe4JFpvdL3668x2iL9KTG4H2jtHMLrCqoSvF/v3kbFU4Yik4SV/wzTt7d3RHVRmIWiqHNw2GTHE2Lewa3A/JT9JJS5M8TUhKnNwlutDdGwCACKEBjWgC4Au49p7SotfEScsi2Xj1+S+4ZgKLoqpVWZs8xuOtneIC5/FSW8r9eJPnw3CS0yfS5ZfTMd60UTvFjVlY17Nr76+Xp+CPLhGF5Zl14lo7JpzrTxeQA+AC3WNjazin6+Wt/XwI0+Cw3jN+qMXDu7TtmMMsd2vu6J4cRftjNja41HaFN0avGOnWhQSg4yyy365F6XcykJNuMzwIPxCjLE09mn5louFVZRzRlFpkWTcCNwPCndiscIe0WJ7CRotoVaVR2i9fEjV8DXorNNK3gaNU07o3uY8FrmmxB5FbtWIpsGw9yp6qETRuia0uIAe4tJt2ZWR2SuzaMXLZEp/RtX54Y2SAfUkYfiQSiV9g4yW6MZW7n1sJYJKaVvEcGs6vruIJAbb1iQCckszS5hXsIJBBBGRB1B7FgyUoAgCAIAgCAIAgCAIAgCAIAgCA9abIDtplM1PTTc3xMv42H43ULG3TjJdcy+4PU+WUGWDEf0VBeZa3+/uXOZEnfLdIbV9HmZURRTNjEcoldbFY9Ui3PM+1W1OtGUFqrnksThpwqysuZlK6h4NBSQSyxyVEOJt4zcYL9XO3KwHmVxxdSCWjLDhXawlK6dre5hDER5KvU9Fbl49dbl12kZb7G0Vle0bZZTvdb0+gY2RttJBjwHxtiHsV20nCzPIKTp1cy5M1qWkLSWnVpII7wbKkmtfmV2vM9ZCtGUVPkydQswwVMjI2yzRsxxtda1mgl2XM5KbgVF37yt4nWnFLJojV92N8G1s/AlhijLwcDmXHWGduwZAqXOhTqqziVlLH14SV5Oxmn02EkHlloVTNRg8tuvrp6/k9NGupRzd5b2hQ8aF0Y9dpEkZPJ7cx5Xy81Y8PxCbyPzXsUvFaN//AGj5MrifxmMkGWMC4OoOhB7wcvJaY5ZZqS2fVuranbhWKTo9m94nogUBNPVItHWPTD2rrTpTq3jFX9bdbnGtjIUleWhSIwuzwWITvb37/U4LiuHta/sRdr0BliwtNpGkOjP1Xj1fyUzBOtD5Jxtrp4b9dMqeIyo1ZdpTe+42RWCoiD9Ht6sjfqvGvvzXDiFBJqrFee/l1oSuF4uWV0pPxX7E4Q2VcpOFtfv1oW7mmrNGs9IOw+LH6SwddmUlubbetbtHw8Fd4eqq1PNzPL4qh2NS3J7GxUFFwqanh+qwE/admfeonEamWagn15dexZcI+WEp95cEXZ8VXOpJtr89dblq6l97GWDD6TQRnSCKasfiJzIBZH7zl5q7oLJRu+481imqmI07zA747nDabHVNKwenCxmiBAEwsBxG3sA7LMc7+3TD4hVY+JnFYV0JeBz+q6PtpR+tRTeTcX+UldyIYet2LUQ34sEsYGpdG4AeZCy1bcLUhyRluoIv2iyNNAoWAEAQBAEAQBAEAQBAEAQBAde3DquLs9recT3M8jmPc4KLxB3op939E/h88tRp80Znh+CpO11va3XkXOdXKmUxOgJ55C/wW6d3om+vDX8B1kuYdSuAuWkDtwkD3hYlFrXK/pb/APRjt4Pn9iXsidsMge+MSWtYE2AOWdrWP81vRqqnLM1fr6PqxyxClUhljKxgt99hvinj2zTzPnayaN8zH5vhsQbZC3D1HIC/NX1GrGpHNHr+Tz9WlKnK0jad6qcekGRvqStbI08iHAXN/FVGNj2dbTmXeBrqVFJ8iHsl+CVpOYd1XDPNrsiMvFcsLWyVYy01065G+KtUptepxnebZ76CvlY27TFJeM21bqw+FrK/aszz9mtDrcU7Z4o526StB8DbMe1VPEKeWop8n+30LfA4j/zy9x62O2ahU6sqclOPK3X9EypapFwezIkLS2aRh9V/yjPHIPb7bH99X+Jj22HvDe2ZddbFHh6jw9az226+5L4a8252d0uvf8F/2nIibVoeJE9mmJpF+y41Vhw2slUcGt1776aeneV3EU5wUlyOMyvkje5uJzS0kHMhW9rMqbIqbtSYaTSD9935pdmTYNxdrllRhe4kTZEk/S5e3TzTKpJxezEW4SUo8jqAjHYV5mUVTlllFppnoo186urWZUyO3LI5G/Yu+Er9jVT1ts/J+RxxUO3hbmj2VtzdYxVRVKrkldbfT+fuZw6dOkonjIQSBbuXKGrUV5fg6yqtJsrpZw+aul1w8Kkb4MGN3ld1vJXuOqKnQf0KfCrNWzdxSwWNxcHtFx8FQqeV3v1p3Fu2paSJLK2YXtLKL62e7M+1bqvV/wCvc0cab3SJEG2pm5OeZWnJzJOs1wPIgrpDGVYu+a9vLpHOeHpSW1iXBWtgbcAyUbsi0ta+SgJ5gEdemv8Ac8NLyhXhXheGkuvf7lRUpOlK0loRNqbPjkkaJY4GytOKCoZGwxkH67R1ZIXC4PMeIUaGKlSqdnWW/PlbrckOhGpHPSIk1BSSBzH0VMJmZSsEYBI5SxOGb4jfJw0sL20UivOpTjmhG/3t4HKjCE3llozVDupR07xHLFxIJSeHOSQYydIpSCAL8nDtsu1OpColKnqcpQyO0yBt/cmCF3FEcjoLWkY1xxx5/OtvfE3u71rSkpvK9JLl1y8TNSDjtt3kTbW4cfB4tG90mWKxIOMfsloGfctnlvl5mvK5oLhbI6rUHiAIAgCAIAgCA6b0TS3hqI7/AEmut3kEfgFzxEM1CR1w8stVG7cJeZVS5c3fcZTd3qzDMjECAQAbE6Gx71M4fVtWt3q35I2KTdM0Hd3pOrTXR09VIx8Jl4UjXRsGRJbqBlY2KvrXunrcqldam77YoeFNIwDIONu4HMBeaxKdOq4x/H5LmjO8EyRsSnEvGpnepURSMIPaW5H4+1SuGVpKtlez/Bxxkc0L9xj9kudNsujkf85FxIJLnmxxA9zVI4pB5VPu0OODm03Et8JUuexPzPYubRpqeodjnpYZH2ALnDM2Hw5q1jxaVrON/UhvBlunpI44+HFGGMBJAByBOZt2LnieIKvTyuFu7rrc3o4d0pZke8FVuZ9eJKdzGbfaWMbML/IuxG3Nujx39Uk27Wr0HCsSpUnDnH7FVjabUs3f/Bko47jJVWMpujWlFbbryZYUKjqQTuVGAcwoyqOLvfY6tNqzOT9I2y+FOJAMpL38Rb4gj2L1kKna01V7/uUcoOEnFmooYKo5C0hwNiCCD2EIDue71aKiFkg+kAT48x7Qqbi0GpqqtE/O1yfgptxyvkZPh9yqFJk6zHCWc0r6GLPq5XC2zgbaLpQr9lUUn9/TmaVItwaRDo9ny05f6OGzxSPdJJDKQ1+JxzdHJoT3OB8V6SnWo4qOV/Rla6dSk7xJlBJDUuLIXObO0demmGCVuXK+Ug726quxHC5Rd6L07v5/ckUsVF6T3DoSLgggi9wdRZVMk4/K1ty6/HoTUk+YMXctTOnMkUb3RuDmW7wdCOYPcV2o1p0pZoevXXgc6kFNZWemFkRZHpRyuwwEnOlncfmTraB9uryBNuYV9J08bRut/s+vYrVJ0Z25HlZRPeMIdw6mHFwH9/OJ/bE4Ai3aQciuOAxjpz7CqttF1+TtiKd1ngQ4zHVROvGQx5dHNC7WN49Zh7xqD4LNSMsFNVIf4S3XIxGSrQyy3RjNlSOhlNHKcVm4oHnWSLIYHdr26d4U6rGU4qtSevLxXd7HCDyvs5bMxBd/s6pazP0Sod1f+jJzH2XX/VlvCca9JOLt90/77zS3ZyMF0j7thp9JiFgfnAP835rEG5p3/wAlo/39TVrK/A5+sgIAgCAIAgCA6B0Qy/Kzt7WNPsd/NZavCSMxdpJnUzTheOUdLl1fwK4YsLg4ag31zXWjN05qb5GkvmViI/dfZz5jO+kJkL8ZcJngYr39W9tVc/q0X/q/qiH8L3MyW0XGaRzyAC63PsFlUYmp21Rytv6kunHJGyZVstmCaI3tZ7fYTY38kw7yVovxXvozFV3g0+4ibGiDZtr0eY4dQyob9mVocc+y4K9BxCLnh34a/QgYeVqiKxTj9ZrzOXvLNM9jpL6AZe7vXWlhKlW7gr/Q0lVUdwYLaj3W+C7fp9df6/Y17eBS2IfoBRp05QllkrNG8Z3V1sWqqmBYRqPw5+5TOH1exrpvZ6fU5YmHaUzEbqS3YY3+tGSw/u+qfNjmnzKsOM0L5avddP8ABFwU7XiZ7heCobFhcwO9e7Qq2YfeNQRzF8irbh2MhSi6dTbv7iHiKEptSiaS7owePpv+4P4laLF4V/7+zI3Y1f8Aktnoyf8A3jv8P/yW3xGGe00aulVX+ptu5uxZaRojcS9uI2OEtsD5nnmouPqUqlFqM4u21rfjz/k60IzjNOzsbbw/FeeaLG3MolIAva/xXShSVWoqbdrmk55FcqjcHBb1sNUou01+31MU6sZ7FQaOxcUle518Ciuoop2hs7MYHqvb1ZGftMeMwVZYbiU6ay1PmXv/ACRquGUtty299TTtBmDto0oyMzABU04542D50DW4zy71ZThh8XHNfX3RFvOiyTA1kkYmgkbNCfpsN7HscNWO7iqbEYKdB33XW5Mp14zKHNHtULbc7l1sccjHwy/NStLH2Ol9HDscHWNx2KbgsV2NRa6N2ZxrwzxLFG5xa6OQ4p6ZwilNrGRoF45/B7de8HVT+KYdaVYrz68OtiPhav8ApIxW05DBVQygAQ1J4Mw7JAPk5MsrkdT2KXQqRxdD5+ej69/oc5x7Kpcs75bMfJBjiymhPFjPMlt7t8CLhR+H1HCToT5O626tzNsTBNZ0Wp449o0N8rSMuP2Ty82uCkRcaOIt/rPXya6+pzaz083NGK3SqzU0r6ecXkjxRyB2p7PaMvFq61fkkqr0/wBX5P8AZ/k0j8ycfU5VtrZ5p55Ij9Fxt3jkfYukkk2kaJkFYMhAEAQBAEBtvRhLatt9aN4+B/BbwW5hnbwvISVpW7i5WwA7Ld6wvAyerFkLhZBf2fTl8jWjmRe3IXzPd/ouuHpudSMV4exzqSyx1NZ3c242o3krmsN45oTG0jRxiYwE355h3byXqKkE4OL7iri7SuZ+3bqvIpPmW++56+nMsU0QyMsUjQeYOE2IPI3Cs+FztVyvZr7dMj4mPyXPnB21KhrrGaW4P13ajzV5dpldufQGxK8TwRSjSRjXefP4Kl4rBqpGfevdFhhZXjYmkfoqr1JJplZtEUtawOybOMjyxsNs+4tIHkF6uWXE0NdpL3/sqFenPTkbjDKHC4XmKlGdKbhNa9alrCaksyKwVzbNrhE3yM+Yul3zAxJoLi6GCmRtwQt6c8klPuNZpSi4s5VvLvBUUFa/AcUT8L8D8wMgCG/VNwdO3Resk1Jd6ZUq6enI3LdnfKnrLNacEls43WB/dOjvj3KqxHDU/mpfT9iXTxPKRsgP6KppxlBuMtH4k2LT1Rchmcx12kg9v61C2p1JU5Xi9TEoqWjI82zsUjqije2lrCCCD/6ao7pWaA2+kM8hqrzC8QjVShU0fXViBVw7jrAmbvbYa+oML4hBVsA4tO8DDIOb6dx9dvPuFlv8Iqcs9Nac1+3cYVbNHLLc0LpA352hs2sfTltK5nrxu4AuWOJw3z9YWsfBSuzjvZHHPLvZqL+lOtNQ6oLYDI6MROHD6rmh2IXGL1gdCs+DWhhaFra/SVV1MTonx04aS03ZGQ4FpuHA4sjcdiQUYK0YpGZNvdl09KVZ9SnOQF8Ds/HrpaKlmsr95nM7WuY/Y+/M9MxzGNjc1znOs4OyxG5As7RZlll/kr2d13mqbWzLNLvdLHUyVDWMDpcnN62Hlnrrl7ystxlpJaddbGErbEDeDbLquQSOY1rg0NOG+dic8z3pKVzJi1qAgCAIAgCAy+6u1G01SyV9y1t721zaQtouzuYaOjt6T6b6sn3R+ahPh9CTbdyQsRNKxd/pQpPqTfdb/EtP02hfn9TKxMu4qHSpRjWKY9tsAt36rb9OoeJn4mRe/pW2eBnT1Dj2BzAPbr+gsLhuHtzMfEyZht5Ol98kL4aKD0ZrxZ0hdikIzuAQBh8c+ak06NOlpBHKU5S1ZqfR3vK3Z1dHUvY57Gh7XNba/WaRcXyyJuuqfuaHSqjpY2bmRT1RJN7FzBrrncqC+HUG76ndYiRag6XaFrmkUtTl2vZ+C3p4KlSkpR3Eq8pKzORbcqGSVEr4gWxve5zQdQCb296lXucDeNzN/IaalbDM15cxzrEAEWJuBryzXOvRhWilPkb05uGxl3dKFPc9SW3bYZ//AGUb9Nw/idHiJmt7672QVkQDGvEjXhwJAA0seam06cKVPs4bHGUnOWZkTYW/k0DQ144gGhvZ1vHPF5pONOqstWN/v16mIylH/F2Nnj6UGEeo6/e0fmof6Zhb7yOzxNQ9PSfH9V33f/JZ/TcNzuPiZlJ6UGD6Lj+6P4k/TML4j4ioVjpQj7HfdH5rRcNobty9v26++3xVQ9b0oRfVd90fmn6dh/8A7fVfsY+KqdyK29J8H1X/AHR+a2/TsLvqFiahqm/O8MFYIzE12Nt7lzRoc+3tClxjGMFFcutyO3d3ZqLHkEEEgjMEZEfksmTo26XSWY2iOsDntaDhkbYv7g4G2LxuuVWhTrK0168zpCq4bGyM6Udn821Pk2P8XeKiPhtK+7OvxUuSJA6Udl82VX3WfxLP6ZQe7Zj4qfcWdu9JeyqqIRvZVh7DeGYBnEhPa1wcDbuOqnU6apxy5mzhJ5nexp++O9se0qOMTH+uUz8LZMOdRCQbuNsmvBAJHebLdtNX6v1+xrzNBWpkIAgCAIAgCAIAgCAIAgM7uTQNmrI2vaHM6xcDoQAfxst4b3tsYZ2Bu5lFb5iI+WfxVM+Lzf8AorE1YSPeVt3Qos/6tH7D+eSR4tUf+MU/r/Jn4WPeQ6PcugM0r3U7SGFrWMxODLhl3OIBu43cB5KfisT2EFK12zhTpdpJrkjMDdChIv6BCQTraW2XZZyhLHVnqqf3O3w8P+iDtjcfZ81PMI6ZsErYpHskY99gWsvZwJOWRXXC411p9nKNjnVw6jHMmc86GtjQ1W0CyojEkLYZHua7TKwB9pU+9k5Edaux1du7my/+XRfed+aqXxZ/8+5M+DXeeHd7ZvLZ0HmXfmn6tK2w+Dj3lmTdjZ5/sMA8A781l8WfOPX0MrBx7yFVbrUXEjApogOu4gDIgC1s87Xf7lZUcS5UM7Xj9yPOklNR/cqdufRn+zxfdVZ+rT/4Xv8AsSPg495qHSPsempqX5OJjXue0AtbY8yfcFZYXEdvSc2ktbEWrT7Odk7lzo/3Zhkpmulja5zsTrlt8r2Az8FjFYn4emnFXvp6c+8UaXaSsbJLufSgEmOOwBPqBQocUlOSi47vx56Eh4RRTeYxOyt2KeWST5JgAJ+iDawGVu83U7G11QpqaV7+lvoRqEHUk1fQyrtyKW3qM/wx+arFxR/8J+siV8Gu8Dcek/u2fcC2/V5c4R9/3Hwi/wCip25VIM+Gwn7A/NY/V584RHwaS3INBu3SvkcODHbT1RlYXyv4q0xeJVClnSTbdiLSp552uZT/AHSpP7mI2/YCrP1qpukrkr4Nd5p9ZsqB+1oIWRMEbI8b2gAA5uyOX2farlPS/h1b+SCo3djehu9S86eD7jVSPi1TlFFgsJF7kXaW7tK6SjibTwgvqMTy1tiYomOe4G2ZBNh7lZ4StOtS7SasRK1OMJJIzY2dRf8AL6W3L5MaX8OxVb4pPN/ivqSVg1vcO2fRH/2+k/wx+SwuKy/5X1M/BrvKZNlUDhhds+mwnI4W4T5EC4Wy4rO+iRj4Rd5o+0ejKJm1aEQgmkqSXlriTgEYDntJ1IItn3q2pTU4KotiJOLi8puT9k0Zv/UaQX0tELqnfFavJK3LcmrCQ5ln/d+k/wDiwAf9tv6Ky+K1e5e5n4WmWnbuUh1p4bHXqNWFxWtfRL3MPC0zlm+00ENdgbDHw4o8JYGgXc5pIv3gkewq8UtFmXL3IEle9jW9s1MMhaYYuEADcXvckk399vABYk03oYimtzHLU2CAIAgCAICZsvaclO4vidhda17A5dmemi2jKxhnYOjraEtRDxZ3BxxOtkBYAActc1A4nPLQXiyRhU892YvpK3mmppImQSFjiC52Tcxew15ZFdsHBww8b89TWvJuozcd1xIaaHikumkAe8nUufmeWuYCh8QvUr06fXVjvh1lpuRolJtaoq9uiOKeZsHpAu1sjwwMjtiuA61iGG/irRa+XgRN3odD3p2gGUO0JtLxOYOXWldYW/JVPDo5686i5XJWJdoKJo/QRTW9OqDcBkLYwe97j/CParDFTccPJ9dakekrzSOgGYdq8rfrQtfMv00D5L4Gl1sjbl56LvRoVat8iukaymo/5MvnZU31PaR2X7V2XD8R3e5zdeHeQ6mAtlcTlgjazUGznEuPuwK2rrssG487WI0P/StcoEw/RH4rzjmkWFnyOa9L1TfgRjO5c73Bo88yvUYKLhh4+OvX1Kqu3Ko2bnuxTcCnjYbXDGg+Nhf3lVvF6t6sad9l19iTg4SUXIm11UBG655KJgKbniIJ99zriHlpsw271U2NmJx6z+t22xHFbyuB5K44hha+KceyS079NdPXT9yHh6kaSeYzsNcHi4v8FQ16VSjLLPfcsKc1UV4lUtYGgnkM+S1hGVSSjHdm0nli2zGT7fisRjANjqWi3v1VpS4TWUk5tWT11RDljIZbK9zzYJDWFxvd2ft/lYLfjNe840+672ffbrz5DBQ0cjJPqciq3CU5Va0Ycr+Gy3JNaThTcmaRuZaarq6s6YzGzwFtL9oDfavR46eShJt2exW0IZqiRvHpH+q8k29k/v6Fu07XLcEodUveTlTw4G6ZvmN3XvpZjGjL6y9TUtQwvja3Xr4FbH56xXx8xbX9aZLzCTbsixtzZPLIjx2smvNTBvGZhNmlwybi0JVrW4Z2dJzzbLuRFhiHKWVEAVPZe/67FVJtOzJPiT5aoieU3uKWBtO0/wDVms+S32WtYL+IK9HXfw+Dy87W/BXU49pWuY/0n9X/AEF5tJ7osvUx239uuppOE2jqqizWl0kYOC5F8Is3MjK+a9BR4TTyJzve2utuvuQJYmalZGtVvSYyNxY+kla8atc8AjIWuCF1/T6EWnZ3Vubt3mjxVRo5hteuM80krtXuJ8OweQyUx2vocCGsAIAgCAIAgCA9AQHdN16PgU0UehDQT4nM+8lVXEoOrXhRWy/L67/oTcKstOVQ5ttx5rNqYBmDI2MeDTY//oq3UVdRXJEG+7e52KKdrXZ6DLLUC3uVE60fjXVlsr/a3W5aqjJ0cqMFuxuzT0Er545JJZHxuYA9oAbi1dcHPS3mpdXidBwahdyfXPr1I9PCTzLMYvpa2m6Ojgp7m87zM77DOq32uxHyWeHUXTo3lu9f2NMTLNPKuRlejaARbGx/SqKhxvfUM6uniD7U4nph8q5mcJG9QyvF/WSocjWlvt1+31LOxMr6WGpoDTOqnU7nSY3FjHOcQBk24sBoDqrnA1adKlZvW+u5AxFCpOV4o1mm6LqWRwY3ac7nG/8AwiMgLk3LstD7FNhiaVSWWL1fmR54erCN2tDIbD2e2lo42B7n8R8kge7V7MRawnkLtaDrz7lE4tNKCpp26/n+O7vg4Zk2SWyXOWqpo0szUUtWTpRypy7jn+23embYZEBdkJaD+6MTj97JeujGzSWyKSerZv5lXl8VKVStJra+hc0aeWmkzC741/DpJXc8Nh4uy/FWPCKTWao+Wn79fyQ8c9o+pybd+kM1RGzkXAuz5DM/BW0Y53Z9Igt2R26B2FoC83jakqleUuV9O7w1/guKFFRpoh7c2gIoXvPIE+z+dlI4VSvWz2/x15/fy+xyx3yU7d5yDYdGaipYD9J2Jx7gblXau3crXZKx2uJ1gAvNYyq61Vz5eb5ci5o0VGCTMdvLtXgU73j1rYWc7uOQ9+an8KoNZqr7rLz5kTGy2h6sbtUPo1MyM+vbE/7TtfyWeKzvakvNmcDRunMyzKhou5+TGguce4ZqHgaPaVlfZa9dciRiGqVNss0d2xAu+cmcZn92L1W+TQB5KbxSd0qa15/t1uR8FSbTkyZsytayVr3gua03sPd71XUGoVFKS2JlSjJxsiuprYgJGwRmMSymWUucXOkcefcB2KVi8Y6yyRX9HGhg8mrepVst7Yw+qmygp2l7z2kDqtHa4m2S0wNDtJqTWi+/X2M4qahHLzKaupIija4YZJL1Ezc8pJesG/usLW+S78VqJtU+779anPA0flcmtyzRwvldhjFyATqBYDmSTYKBTw86k8seXoTKkowjmkTjM+J2Keoaxgu53y7CcgTYDFmSrOlhsVnTnJ256/wQZ1aGR5VqfPG3douqaiWZ5u6R5d7dPdZWVyuTb3ICGQgCAIAgCAIAgNs2HufO7hTfJ4btfhc4gka/VNrrdOMGnKS+thaUl8qZ0F8tUQQ1kDXG4uZXG3fbh5rnloyq9pFJy8/A3brKDjZ5V4Gn0O4dS17ZBPE14Ife7r3vfszXX5VK1/m68djm4trNbQ3bY1XUTRMe8UoLr2uJOtmQHWvkDqo1Shhs3zxjd99r69fgkU51nH5L2RLgdU9YmSjjAcWtPBe4mwFyLyDQ5eSzOOHppZkl6GYdvVuou5rm8e44nZPVy7RM0scZfh4fIeqxt3ANGIhoaO1bwq06mkX15HOrRqUl86Nqnh9GpqSl5wwtxj9t/Wd5qs4jLNJLrXwLPh1C8HJ8yHxFWdn1YsezQ4q2VK/VjDgkZnY4cIpZGjryFsEXe+Q2J7wxvWPYGlWnDqKu5sq+ITy2giPvDO0TFkYsyICNo7mZfgo+MlnqvnZd/PyJeCoWpK/MgitbDHLO/wBWJpPibZDxuunD6F6jnyRyx8lCCS5mpdG9IeFNVv8AXkcWtJ553cR55eSssRNQpN7XK3C0nUqpcjaOKvPKF+9+nWniehdNI0jpPrvmoAe17vg38Vf0KXZUlG2vP1f4PO4ip2tVvlsR+jfZ2ck7hkBgb4mxJ9mXmulWXZ0ZT8LL1/JjD0+1qxgjfuKvOOC1k/x772PSqC7jTukbaOGJsQObzc9zWn8Tb2K8wdPs6W+557Gzz1rLaJY6Odn4WvmcNeq0nsGvv+C6YioqdF9729evc1wlF1qqS23N34neqLI766dcz0mS3IxtdROmqIy8DgRdcZ+u/ll2NXoaajQpataLvWr6Z5mSnXq6LdmSM3eqGo5VJufiejp0FTiorkimoaJC2A3wn5Sax0YDdrD9t3LmGuVzg6KoUszWrKHGVO2rZY7bFc9TicTkPw7lTVm5zc9/cvqNDsoqNuv4JTqF2AuxNJa0OcwHrtaTYOI5BdXgpxjn9v4OEcZCVTJ6FrZ9bHG8GRgkbzBJHnl2di5U+zg7zSa65HatRnUjo7MlbY2dPUbRike4HZMMfpLRG3DG7CconC9nyYgNeXIK8jKChmjtY87KnOVTs5b3sQa2vMsj3k2LyT4XP4KiqNzlJy0v17fc9LTo9nFR7i9SbRjbFNE+PiNmaGuIcWkN5gEZi5t7F3w9Tsdo38utuu444jBOu97IxlPsbZrcm7Pa4k/Tmlcey2o5qT8dJu0Y/XTvIr4Qks0paGidJwpmVhhpYWRNia1r8Fzifa7s7m9ibeSsHyKVrXQ1BYAQBAEAQBAEBVGBcX0uLoDr2xtpwzRfI4i2MNbmLZgad6jY6lGadRu+ncWfDK03JUoqy3evIvP2tGyeOCzjLKLi1sLRnmbnsBW2EwsKbjN76+nuaY7GTlKVNf4+5NkxvbNwyA7CWtJytcWv5DNMNaWIlVfI6YyDpYWnTXPVlUcrYz1RdlOywA54RYN9uSZe2xCe6RtJLDYHVfNLr7FcbmsfHHK64jHXP1nHrPOWebiuWJy1KybSUV6fTr3O+DoTjhM1Pd/0SZAZZKeFhh4U8vEkDIntPBgOMkvL3XBdhbkBdTaKppZ4JfQqsSqyn2dV6kLbO1eLPJITk5xtfsGQ9wCp61pzcutPE9NhsN2dKMLa2/kmbvMjInnnF4aaJ0jwSczY2HuPsC64fDqcnmWnt19yJxKq6NNKO7NM/pct6uzaQeON34qb8PR/4Xt+xRfE1v8Atm47l71T1NPJWzxwxRQFzKZsTS28sgs5xGI3s3K/7TltPLCGhvh6csRWUX0uZiDUdp9vMqpdNvde2/pyPWKmrWS/okxVzeGYpImSxuIJDxcEjTuKkUq7pK2lvEhYnh0azvexalrgQ1rWtYxvqsaLAC/Z+ua1rVZ1X8y97ev7I64fARw98rPaWQdZzjZjAXOJFrAD9exbYfDqc1fY48RqujRst3t+Wcj21XuqZ5JdcTsh3aNAHgrF7nlzpmyaX0anjhJ61sTu27jf+XkouNnpGG/fz/r7F5wfDXzVmvBEqKa5yP8Ap2qJSoOU0r6fjrX3vsWuLlGjSlNq1vvyOY70bT9IqHOHqjqt8Bz8zcq3k+XI8edEoGiKGJrdAwH2i5PfrdRMepOeTkr89ut/NHoOC0VKnKfNu3oi86oUBwVteRcqmDUefndbOEpPw8/Ll/IVKMeVvQviXht4j762a3UvcdAPFSsNhXfPPbu368vUpuI42FOPZU3q/ZfuXeFIGkYS6R9nSkere2TQfqgZeXepOKUp/LFac+rkThVOjTfa1Zpd3f5lcUJjDpZxhiiBe7tNs8PeTZRKGFk5fPy63J2Lx9JUmqUrt93X0IO4M01ZJXVhwgzN4MYJDABcGx0Fg22fMlT5xbi7FHhpJVVOe17mUfsgtvxKikZbXFO0fC/6Kro4OafzNddfUvpcVw61Wb2JDtowspzTv2nRtiL8Rwuc86erYDS4B8Qu6ozcMrloQnj8P23a5Hfz9zFzbR2Yy2PaQd/24ZHWWvwi7/t1yOn6wt4w9yx/vHsca1VSfCC3xKz8DTWjOT4xU5RS+p4N+9kwnHE2qkezNuMMDC7OxI1te2S6Rw9KLTtquv5OFXidapFxdlc5BUTF73Pdm5xLj4k3K7FeW0AQBAEAQBAEAQHVNhUnDghjtY24j+4nPPy+C51oqUowXLrvLnh1qFCpiZeSIWwZOLNUVp0+bhv7MvID2lda0koNrnotyDw/DuvXjF+b8kZ5jIwHNcHFzGNc436oc7Rv2rC/go/wahTu99/X1fMtY8TrVsX2VG1r2vblzZJoCWMBOnzjh3N9Rvm7PyXWhFRg5tas4cSn8Ti40I8tPX+PwV7KwOBc98Zle7IPBdb90czf4LnThTbebVvXrwJfEFXhaGHTUYrVk6rqHQxzSPcwvcPR4QxmENYCS8i7iR1iRfnhHgeuIkoQsuZXcNoTxGJzT1trfy/k1UyWGuSgyjFar+fc9fZPQv8ASTW+h7OhomuHGqSJpwNQywwMPZc/5e9TIQyrzPGcSxPb121stEckC3IB3LYNP6XsWjZSASPgdJx42kYw5ziQ4jnfXzC51oOUbb9eJb8Ir06FR9o7XWhZburWn+zyDxsPiVHVKVsqVkX74lhV/wDIvc8l3anZ6/CZ9qWMeHNbdjK2hxlxjCd7+hYds5jfXqado5/KAkeS2VGbe/7nCXHMPFXjF9fX7Gp76byxmP0WmJc295Jfrn6o7W967wSgrI8/i8TPEVHOXp4I1/dV8Lahj534Gx9bQnERoMtP5LpCy1ZFZuNbvTROcXF8jiexpGXZmuU6UJybky0ocWqUaapwitDGbQ3wi4b2wMkD3DCHOLch7TyK2hGFNvKjhisbWxSUalrLU0m6EM2TZ2+EkUYY5jZA3IF179wPasuzVrI3hUnT/wAW15F5+/Uv0Y42+RKLKt4pmzr1nvN/UsSb7VZyDmM+yxv4grOZra30OTcnu39WY9+8FQZBKZSXtvhJt1bi1wLWHsTM82Z7mLdx67eSqOtRJ94rF+ZmxGqNqTPFnyvcDyc5xHsJRyb3BGMhta5w9l8ljkYsUIZCAIAgCAIAgCAIAgCAIAgMtuxTRvnaZXNaxnWJcQAbEWGfeto2vr110jDNt3i29GyJ/ClY+SU4eo6+FvM5aZZLWEUpZ3/P7cywxWLjVpQo01aMe/vLtDteigijj4wcIxcgNccbjqe7NZlDPbM9F1y/k54bFuhTmkvmlpfuXkKbeuk4fyj343uMj8LPpHlc8gLDyWamWokjTCYueFk5QSu1byKnb+0xa4OjmOJ3LCBhaeqPWvpnpqSsyytanOhXqUanaR38fEjR7+08ZxR0rsQvhLpND22sucaVKFsq/olVuJ4qrBwlLR+H7F6XpQacP9SidhyGNxIt4BvNbPK3exHp4irTjlhKyLR6V6hvzVLRxgcuFi95K1SitkYliKst5P6mnbf21LWzvnncDI8i9sgLCwAHIWW13axyMcsAk0m0JYjeKR8ZOpY4t/ykItBYuzbYqH+tPK7xkefiVm7BDc8nMm/ijberC0KVgBAEB7dAeIAgCAIAgCAIAgCAIAgCAIAgCAIAgCAIAgCAIAgCAIAgCAIAgCAIAgCAIAgCAIAgCAIAgCAIAgCAIAgCAIAgCAIAgCAIAgCAIAgCAIAgCAIAgCAIAgCAIAgCAIAgCAIAgCAIAgCAIAgCAIAgCAIAgCAIAgCAIAgCAIAgCAIAgCAIAgCAIAgCAIAgCAIAgCAIAgCAIAgCAIAgCAIAgCAIAgCAIAgCAIAgCAID/9k="/>
          <p:cNvSpPr>
            <a:spLocks noChangeAspect="1" noChangeArrowheads="1"/>
          </p:cNvSpPr>
          <p:nvPr/>
        </p:nvSpPr>
        <p:spPr bwMode="auto">
          <a:xfrm>
            <a:off x="322263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magin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8925" y="427038"/>
            <a:ext cx="4710113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CasellaDiTesto 4"/>
          <p:cNvSpPr txBox="1">
            <a:spLocks noChangeArrowheads="1"/>
          </p:cNvSpPr>
          <p:nvPr/>
        </p:nvSpPr>
        <p:spPr bwMode="auto">
          <a:xfrm>
            <a:off x="282575" y="209550"/>
            <a:ext cx="31686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>
                <a:solidFill>
                  <a:srgbClr val="9E0000"/>
                </a:solidFill>
              </a:rPr>
              <a:t>Perché le famiglie aumentano più della popolazione? </a:t>
            </a:r>
          </a:p>
        </p:txBody>
      </p:sp>
      <p:sp>
        <p:nvSpPr>
          <p:cNvPr id="16388" name="CasellaDiTesto 5"/>
          <p:cNvSpPr txBox="1">
            <a:spLocks noChangeArrowheads="1"/>
          </p:cNvSpPr>
          <p:nvPr/>
        </p:nvSpPr>
        <p:spPr bwMode="auto">
          <a:xfrm>
            <a:off x="0" y="1347788"/>
            <a:ext cx="39306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it-IT" dirty="0"/>
              <a:t>L’Italia post unitaria è un paese agricolo, con un modello di famiglia patriarcale</a:t>
            </a:r>
          </a:p>
        </p:txBody>
      </p:sp>
      <p:sp>
        <p:nvSpPr>
          <p:cNvPr id="16389" name="CasellaDiTesto 6"/>
          <p:cNvSpPr txBox="1">
            <a:spLocks noChangeArrowheads="1"/>
          </p:cNvSpPr>
          <p:nvPr/>
        </p:nvSpPr>
        <p:spPr bwMode="auto">
          <a:xfrm>
            <a:off x="114300" y="2752725"/>
            <a:ext cx="39322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it-IT" dirty="0"/>
              <a:t>Il processo di industrializzazione cambia la struttura famigliare: famiglia mononucleare e famiglia unicellulare, con un unico componente spesso anziano</a:t>
            </a:r>
          </a:p>
        </p:txBody>
      </p:sp>
      <p:sp>
        <p:nvSpPr>
          <p:cNvPr id="16390" name="CasellaDiTesto 8"/>
          <p:cNvSpPr txBox="1">
            <a:spLocks noChangeArrowheads="1"/>
          </p:cNvSpPr>
          <p:nvPr/>
        </p:nvSpPr>
        <p:spPr bwMode="auto">
          <a:xfrm>
            <a:off x="161925" y="4857750"/>
            <a:ext cx="393223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it-IT" dirty="0"/>
              <a:t>A questo aumento del numero di famiglie contribuisce il nuovo diritto di famiglia degli anni ‘70 e il riconoscimento di separazione e divorzio</a:t>
            </a:r>
          </a:p>
        </p:txBody>
      </p:sp>
      <p:sp>
        <p:nvSpPr>
          <p:cNvPr id="16391" name="CasellaDiTesto 9"/>
          <p:cNvSpPr txBox="1">
            <a:spLocks noChangeArrowheads="1"/>
          </p:cNvSpPr>
          <p:nvPr/>
        </p:nvSpPr>
        <p:spPr bwMode="auto">
          <a:xfrm>
            <a:off x="4905375" y="4830763"/>
            <a:ext cx="393065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it-IT" dirty="0"/>
              <a:t>La famiglia è dunque un concetto storico e non assoluto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2175" y="346075"/>
            <a:ext cx="7410450" cy="733425"/>
          </a:xfrm>
        </p:spPr>
        <p:txBody>
          <a:bodyPr/>
          <a:lstStyle/>
          <a:p>
            <a:pPr>
              <a:defRPr/>
            </a:pPr>
            <a:r>
              <a:rPr dirty="0" smtClean="0"/>
              <a:t>Dove vive </a:t>
            </a:r>
            <a:r>
              <a:rPr dirty="0" err="1" smtClean="0"/>
              <a:t>questa</a:t>
            </a:r>
            <a:r>
              <a:rPr dirty="0" smtClean="0"/>
              <a:t> </a:t>
            </a:r>
            <a:r>
              <a:rPr dirty="0" err="1" smtClean="0"/>
              <a:t>popolazione</a:t>
            </a:r>
            <a:r>
              <a:rPr dirty="0" smtClean="0"/>
              <a:t>?</a:t>
            </a:r>
            <a:endParaRPr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143000" y="2506663"/>
            <a:ext cx="4953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ＭＳ Ｐゴシック"/>
              </a:rPr>
              <a:t>Urbanizzazione:</a:t>
            </a:r>
          </a:p>
        </p:txBody>
      </p:sp>
      <p:sp>
        <p:nvSpPr>
          <p:cNvPr id="17412" name="CasellaDiTesto 6"/>
          <p:cNvSpPr txBox="1">
            <a:spLocks noChangeArrowheads="1"/>
          </p:cNvSpPr>
          <p:nvPr/>
        </p:nvSpPr>
        <p:spPr bwMode="auto">
          <a:xfrm>
            <a:off x="1470025" y="3429000"/>
            <a:ext cx="73390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  <a:hlinkClick r:id="rId2"/>
              </a:rPr>
              <a:t>http://www.istat.it/it/files/2011/05/02_urbanizzazione.swf</a:t>
            </a:r>
            <a:endParaRPr lang="it-IT">
              <a:solidFill>
                <a:srgbClr val="00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endParaRPr lang="it-IT">
              <a:solidFill>
                <a:srgbClr val="00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8775" y="536575"/>
            <a:ext cx="4708525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5" name="CasellaDiTesto 2"/>
          <p:cNvSpPr txBox="1">
            <a:spLocks noChangeArrowheads="1"/>
          </p:cNvSpPr>
          <p:nvPr/>
        </p:nvSpPr>
        <p:spPr bwMode="auto">
          <a:xfrm>
            <a:off x="342900" y="1852613"/>
            <a:ext cx="33909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A partire dagli anni ‘50 si assiste a uno svuotamento della campagna a favore dell’incremento della popolazione nei centri urbani</a:t>
            </a:r>
          </a:p>
        </p:txBody>
      </p:sp>
      <p:sp>
        <p:nvSpPr>
          <p:cNvPr id="18436" name="CasellaDiTesto 4"/>
          <p:cNvSpPr txBox="1">
            <a:spLocks noChangeArrowheads="1"/>
          </p:cNvSpPr>
          <p:nvPr/>
        </p:nvSpPr>
        <p:spPr bwMode="auto">
          <a:xfrm>
            <a:off x="288925" y="334963"/>
            <a:ext cx="3559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Il grafico conferma il passaggio dell’Italia da Paese Agricolo a Paese industrializzato</a:t>
            </a:r>
          </a:p>
        </p:txBody>
      </p:sp>
      <p:sp>
        <p:nvSpPr>
          <p:cNvPr id="18437" name="CasellaDiTesto 5"/>
          <p:cNvSpPr txBox="1">
            <a:spLocks noChangeArrowheads="1"/>
          </p:cNvSpPr>
          <p:nvPr/>
        </p:nvSpPr>
        <p:spPr bwMode="auto">
          <a:xfrm>
            <a:off x="342900" y="3717925"/>
            <a:ext cx="3886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>
                <a:solidFill>
                  <a:srgbClr val="9E0000"/>
                </a:solidFill>
              </a:rPr>
              <a:t>Perché proprio a partire dagli anni ‘50?</a:t>
            </a:r>
          </a:p>
        </p:txBody>
      </p:sp>
      <p:sp>
        <p:nvSpPr>
          <p:cNvPr id="18438" name="CasellaDiTesto 6"/>
          <p:cNvSpPr txBox="1">
            <a:spLocks noChangeArrowheads="1"/>
          </p:cNvSpPr>
          <p:nvPr/>
        </p:nvSpPr>
        <p:spPr bwMode="auto">
          <a:xfrm>
            <a:off x="288925" y="4549775"/>
            <a:ext cx="480853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Inizia la grande costruzione delle infrastrutture voluta dagli Stati Uniti con aiuti economici del Piano Marshall il c.d. ERP, European Recovery Program</a:t>
            </a:r>
          </a:p>
        </p:txBody>
      </p:sp>
      <p:sp>
        <p:nvSpPr>
          <p:cNvPr id="18439" name="CasellaDiTesto 7"/>
          <p:cNvSpPr txBox="1">
            <a:spLocks noChangeArrowheads="1"/>
          </p:cNvSpPr>
          <p:nvPr/>
        </p:nvSpPr>
        <p:spPr bwMode="auto">
          <a:xfrm>
            <a:off x="5334000" y="4579938"/>
            <a:ext cx="35893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La costruzione di strade, ponti, vie comunicazione favorisce il processo di industrializzazione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8700" y="558800"/>
            <a:ext cx="7410450" cy="1143000"/>
          </a:xfrm>
        </p:spPr>
        <p:txBody>
          <a:bodyPr/>
          <a:lstStyle/>
          <a:p>
            <a:pPr>
              <a:defRPr/>
            </a:pPr>
            <a:r>
              <a:rPr dirty="0" smtClean="0"/>
              <a:t>Questa </a:t>
            </a:r>
            <a:r>
              <a:rPr dirty="0" err="1" smtClean="0"/>
              <a:t>popolazione</a:t>
            </a:r>
            <a:r>
              <a:rPr dirty="0" smtClean="0"/>
              <a:t> era </a:t>
            </a:r>
            <a:r>
              <a:rPr dirty="0" err="1" smtClean="0"/>
              <a:t>istruita</a:t>
            </a:r>
            <a:r>
              <a:rPr dirty="0" smtClean="0"/>
              <a:t>?</a:t>
            </a:r>
            <a:endParaRPr dirty="0"/>
          </a:p>
        </p:txBody>
      </p:sp>
      <p:sp>
        <p:nvSpPr>
          <p:cNvPr id="19459" name="CasellaDiTesto 2"/>
          <p:cNvSpPr txBox="1">
            <a:spLocks noChangeArrowheads="1"/>
          </p:cNvSpPr>
          <p:nvPr/>
        </p:nvSpPr>
        <p:spPr bwMode="auto">
          <a:xfrm>
            <a:off x="723900" y="2873375"/>
            <a:ext cx="3314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ＭＳ Ｐゴシック"/>
              </a:rPr>
              <a:t>Analfabetismo: </a:t>
            </a:r>
          </a:p>
        </p:txBody>
      </p:sp>
      <p:sp>
        <p:nvSpPr>
          <p:cNvPr id="19460" name="CasellaDiTesto 4"/>
          <p:cNvSpPr txBox="1">
            <a:spLocks noChangeArrowheads="1"/>
          </p:cNvSpPr>
          <p:nvPr/>
        </p:nvSpPr>
        <p:spPr bwMode="auto">
          <a:xfrm>
            <a:off x="1020763" y="3543300"/>
            <a:ext cx="73834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hlinkClick r:id="rId2"/>
              </a:rPr>
              <a:t>http://www.istat.it/it/files/2011/05/01_analfabetismo.swf</a:t>
            </a:r>
            <a:endParaRPr lang="it-IT"/>
          </a:p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3238" y="334963"/>
            <a:ext cx="470852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3" name="CasellaDiTesto 2"/>
          <p:cNvSpPr txBox="1">
            <a:spLocks noChangeArrowheads="1"/>
          </p:cNvSpPr>
          <p:nvPr/>
        </p:nvSpPr>
        <p:spPr bwMode="auto">
          <a:xfrm>
            <a:off x="0" y="527050"/>
            <a:ext cx="42291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L’Italia unita è paese analfabeta, il 70% degli uomini e l’80% delle donne non sa leggere e scrivere </a:t>
            </a:r>
          </a:p>
        </p:txBody>
      </p:sp>
      <p:sp>
        <p:nvSpPr>
          <p:cNvPr id="20484" name="CasellaDiTesto 3"/>
          <p:cNvSpPr txBox="1">
            <a:spLocks noChangeArrowheads="1"/>
          </p:cNvSpPr>
          <p:nvPr/>
        </p:nvSpPr>
        <p:spPr bwMode="auto">
          <a:xfrm>
            <a:off x="0" y="1787525"/>
            <a:ext cx="42291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>
                <a:solidFill>
                  <a:srgbClr val="9E0000"/>
                </a:solidFill>
              </a:rPr>
              <a:t>Nel tempo questa percentuale subisce cadute progressive: perché?</a:t>
            </a:r>
          </a:p>
        </p:txBody>
      </p:sp>
      <p:sp>
        <p:nvSpPr>
          <p:cNvPr id="20485" name="CasellaDiTesto 4"/>
          <p:cNvSpPr txBox="1">
            <a:spLocks noChangeArrowheads="1"/>
          </p:cNvSpPr>
          <p:nvPr/>
        </p:nvSpPr>
        <p:spPr bwMode="auto">
          <a:xfrm>
            <a:off x="0" y="2967038"/>
            <a:ext cx="4092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E’ l’effetto delle varie leggi sull’obbligo di istruzione varate dallo Stato italiano</a:t>
            </a:r>
          </a:p>
        </p:txBody>
      </p:sp>
      <p:sp>
        <p:nvSpPr>
          <p:cNvPr id="20486" name="CasellaDiTesto 5"/>
          <p:cNvSpPr txBox="1">
            <a:spLocks noChangeArrowheads="1"/>
          </p:cNvSpPr>
          <p:nvPr/>
        </p:nvSpPr>
        <p:spPr bwMode="auto">
          <a:xfrm>
            <a:off x="1706563" y="4154488"/>
            <a:ext cx="61880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Al momento dell’Unità fu estesa a tutto il territorio la legge piemontese Casati: </a:t>
            </a:r>
          </a:p>
          <a:p>
            <a:r>
              <a:rPr lang="it-IT"/>
              <a:t>. obbligatori i primi due anni della scuola elementare. </a:t>
            </a:r>
          </a:p>
          <a:p>
            <a:r>
              <a:rPr lang="it-IT"/>
              <a:t>. Non prevedeva sanzioni in caso di mancata frequenza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3238" y="136525"/>
            <a:ext cx="470852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asellaDiTesto 3"/>
          <p:cNvSpPr txBox="1"/>
          <p:nvPr/>
        </p:nvSpPr>
        <p:spPr>
          <a:xfrm>
            <a:off x="327025" y="314325"/>
            <a:ext cx="378777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dirty="0"/>
              <a:t>Nel </a:t>
            </a:r>
            <a:r>
              <a:rPr lang="it-IT" dirty="0">
                <a:solidFill>
                  <a:srgbClr val="9E0000"/>
                </a:solidFill>
              </a:rPr>
              <a:t>1877</a:t>
            </a:r>
            <a:r>
              <a:rPr lang="it-IT" dirty="0"/>
              <a:t> </a:t>
            </a:r>
            <a:r>
              <a:rPr lang="it-IT" dirty="0" smtClean="0"/>
              <a:t>il </a:t>
            </a:r>
            <a:r>
              <a:rPr lang="it-IT" dirty="0"/>
              <a:t>governo De </a:t>
            </a:r>
            <a:r>
              <a:rPr lang="it-IT" dirty="0" err="1"/>
              <a:t>Pretis</a:t>
            </a:r>
            <a:r>
              <a:rPr lang="it-IT" dirty="0"/>
              <a:t> </a:t>
            </a:r>
            <a:r>
              <a:rPr lang="it-IT" dirty="0" smtClean="0"/>
              <a:t>emana </a:t>
            </a:r>
            <a:r>
              <a:rPr lang="it-IT" dirty="0"/>
              <a:t>la </a:t>
            </a:r>
            <a:r>
              <a:rPr lang="it-IT" dirty="0">
                <a:solidFill>
                  <a:srgbClr val="9E0000"/>
                </a:solidFill>
              </a:rPr>
              <a:t>Legge </a:t>
            </a:r>
            <a:r>
              <a:rPr lang="it-IT" dirty="0" err="1" smtClean="0">
                <a:solidFill>
                  <a:srgbClr val="9E0000"/>
                </a:solidFill>
              </a:rPr>
              <a:t>Coppino</a:t>
            </a:r>
            <a:r>
              <a:rPr lang="it-IT" dirty="0" smtClean="0"/>
              <a:t>, segnando una </a:t>
            </a:r>
            <a:r>
              <a:rPr lang="it-IT" dirty="0"/>
              <a:t>svolta</a:t>
            </a:r>
            <a:r>
              <a:rPr lang="it-IT" dirty="0" smtClean="0"/>
              <a:t>:</a:t>
            </a:r>
          </a:p>
          <a:p>
            <a:pPr>
              <a:defRPr/>
            </a:pPr>
            <a:endParaRPr lang="it-IT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it-IT" dirty="0"/>
              <a:t>I primi 3 anni delle elementari sono obbligatori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it-IT" dirty="0"/>
              <a:t>Previste sanzioni per l’evasione dell’obbligo </a:t>
            </a:r>
            <a:r>
              <a:rPr lang="it-IT" dirty="0" smtClean="0"/>
              <a:t>scolastico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3568700"/>
            <a:ext cx="3635375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dirty="0" smtClean="0">
                <a:solidFill>
                  <a:srgbClr val="9E0000"/>
                </a:solidFill>
              </a:rPr>
              <a:t>1904</a:t>
            </a:r>
          </a:p>
          <a:p>
            <a:pPr>
              <a:defRPr/>
            </a:pPr>
            <a:r>
              <a:rPr lang="it-IT" dirty="0" smtClean="0">
                <a:solidFill>
                  <a:srgbClr val="9E0000"/>
                </a:solidFill>
              </a:rPr>
              <a:t>Legge </a:t>
            </a:r>
            <a:r>
              <a:rPr lang="it-IT" dirty="0">
                <a:solidFill>
                  <a:srgbClr val="9E0000"/>
                </a:solidFill>
              </a:rPr>
              <a:t>Orlando</a:t>
            </a:r>
            <a:r>
              <a:rPr lang="it-IT" dirty="0"/>
              <a:t>:</a:t>
            </a:r>
            <a:r>
              <a:rPr lang="it-IT" dirty="0">
                <a:solidFill>
                  <a:srgbClr val="9E0000"/>
                </a:solidFill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it-IT" dirty="0"/>
              <a:t>Obbligo fino a 12 anni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it-IT" dirty="0"/>
              <a:t>I comuni devono istituire le scuole almeno fino alla classe IV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it-IT" dirty="0"/>
              <a:t>Aiuti agli studenti più disagiati</a:t>
            </a:r>
          </a:p>
        </p:txBody>
      </p:sp>
      <p:sp>
        <p:nvSpPr>
          <p:cNvPr id="21509" name="CasellaDiTesto 5"/>
          <p:cNvSpPr txBox="1">
            <a:spLocks noChangeArrowheads="1"/>
          </p:cNvSpPr>
          <p:nvPr/>
        </p:nvSpPr>
        <p:spPr bwMode="auto">
          <a:xfrm>
            <a:off x="6054725" y="3594100"/>
            <a:ext cx="288131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 smtClean="0">
                <a:solidFill>
                  <a:srgbClr val="9E0000"/>
                </a:solidFill>
              </a:rPr>
              <a:t>1923</a:t>
            </a:r>
          </a:p>
          <a:p>
            <a:r>
              <a:rPr lang="it-IT" dirty="0" smtClean="0">
                <a:solidFill>
                  <a:srgbClr val="9E0000"/>
                </a:solidFill>
              </a:rPr>
              <a:t>Riforma </a:t>
            </a:r>
            <a:r>
              <a:rPr lang="it-IT" dirty="0">
                <a:solidFill>
                  <a:srgbClr val="9E0000"/>
                </a:solidFill>
              </a:rPr>
              <a:t>Gentile</a:t>
            </a:r>
            <a:r>
              <a:rPr lang="it-IT" dirty="0"/>
              <a:t>: </a:t>
            </a:r>
          </a:p>
          <a:p>
            <a:r>
              <a:rPr lang="it-IT" dirty="0"/>
              <a:t>La scuola diventa obbligatoria fino a 14 anni di età</a:t>
            </a:r>
          </a:p>
        </p:txBody>
      </p:sp>
      <p:sp>
        <p:nvSpPr>
          <p:cNvPr id="21510" name="CasellaDiTesto 6"/>
          <p:cNvSpPr txBox="1">
            <a:spLocks noChangeArrowheads="1"/>
          </p:cNvSpPr>
          <p:nvPr/>
        </p:nvSpPr>
        <p:spPr bwMode="auto">
          <a:xfrm>
            <a:off x="3581400" y="3568700"/>
            <a:ext cx="24225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>
                <a:solidFill>
                  <a:srgbClr val="9E0000"/>
                </a:solidFill>
              </a:rPr>
              <a:t>1911</a:t>
            </a:r>
            <a:r>
              <a:rPr lang="it-IT" dirty="0"/>
              <a:t> l’organizzazione della scuola elementare passa dai Comuni allo Stato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38213" y="461963"/>
            <a:ext cx="7410450" cy="1143000"/>
          </a:xfrm>
        </p:spPr>
        <p:txBody>
          <a:bodyPr/>
          <a:lstStyle/>
          <a:p>
            <a:pPr>
              <a:defRPr/>
            </a:pPr>
            <a:r>
              <a:rPr dirty="0" smtClean="0"/>
              <a:t>Le </a:t>
            </a:r>
            <a:r>
              <a:rPr dirty="0" err="1" smtClean="0"/>
              <a:t>donne</a:t>
            </a:r>
            <a:r>
              <a:rPr dirty="0" smtClean="0"/>
              <a:t> </a:t>
            </a:r>
            <a:r>
              <a:rPr dirty="0" err="1" smtClean="0"/>
              <a:t>avevano</a:t>
            </a:r>
            <a:r>
              <a:rPr dirty="0" smtClean="0"/>
              <a:t> le </a:t>
            </a:r>
            <a:r>
              <a:rPr dirty="0" err="1" smtClean="0"/>
              <a:t>stesse</a:t>
            </a:r>
            <a:r>
              <a:rPr dirty="0" smtClean="0"/>
              <a:t> </a:t>
            </a:r>
            <a:r>
              <a:rPr dirty="0" err="1" smtClean="0"/>
              <a:t>opportunità</a:t>
            </a:r>
            <a:r>
              <a:rPr dirty="0" smtClean="0"/>
              <a:t> </a:t>
            </a:r>
            <a:r>
              <a:rPr dirty="0" err="1" smtClean="0"/>
              <a:t>degli</a:t>
            </a:r>
            <a:r>
              <a:rPr dirty="0" smtClean="0"/>
              <a:t> </a:t>
            </a:r>
            <a:r>
              <a:rPr dirty="0" err="1" smtClean="0"/>
              <a:t>uomini</a:t>
            </a:r>
            <a:r>
              <a:rPr dirty="0" smtClean="0"/>
              <a:t>?</a:t>
            </a:r>
            <a:endParaRPr dirty="0"/>
          </a:p>
        </p:txBody>
      </p:sp>
      <p:sp>
        <p:nvSpPr>
          <p:cNvPr id="22531" name="CasellaDiTesto 2"/>
          <p:cNvSpPr txBox="1">
            <a:spLocks noChangeArrowheads="1"/>
          </p:cNvSpPr>
          <p:nvPr/>
        </p:nvSpPr>
        <p:spPr bwMode="auto">
          <a:xfrm>
            <a:off x="762000" y="2843213"/>
            <a:ext cx="4724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ＭＳ Ｐゴシック"/>
              </a:rPr>
              <a:t>Donne e istruzione: </a:t>
            </a:r>
          </a:p>
        </p:txBody>
      </p:sp>
      <p:sp>
        <p:nvSpPr>
          <p:cNvPr id="22532" name="CasellaDiTesto 3"/>
          <p:cNvSpPr txBox="1">
            <a:spLocks noChangeArrowheads="1"/>
          </p:cNvSpPr>
          <p:nvPr/>
        </p:nvSpPr>
        <p:spPr bwMode="auto">
          <a:xfrm>
            <a:off x="2316163" y="3638550"/>
            <a:ext cx="6378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hlinkClick r:id="rId2"/>
              </a:rPr>
              <a:t>http://www.istat.it/it/files/2011/05/03_donne.swf</a:t>
            </a:r>
            <a:endParaRPr lang="it-IT"/>
          </a:p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95288"/>
            <a:ext cx="4708525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5" name="CasellaDiTesto 2"/>
          <p:cNvSpPr txBox="1">
            <a:spLocks noChangeArrowheads="1"/>
          </p:cNvSpPr>
          <p:nvPr/>
        </p:nvSpPr>
        <p:spPr bwMode="auto">
          <a:xfrm>
            <a:off x="388938" y="395288"/>
            <a:ext cx="294798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L’istruzione secondaria e universitaria sono rimaste appannaggio degli uomini fino ai giorni nostri</a:t>
            </a:r>
          </a:p>
        </p:txBody>
      </p:sp>
      <p:sp>
        <p:nvSpPr>
          <p:cNvPr id="23556" name="CasellaDiTesto 3"/>
          <p:cNvSpPr txBox="1">
            <a:spLocks noChangeArrowheads="1"/>
          </p:cNvSpPr>
          <p:nvPr/>
        </p:nvSpPr>
        <p:spPr bwMode="auto">
          <a:xfrm>
            <a:off x="388938" y="2468563"/>
            <a:ext cx="31845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Solo intorno agli anni ‘90 la percentuale di donne che continuano gli studi dopo la scuola obbligatoria è pari a quella degli uomini </a:t>
            </a:r>
          </a:p>
        </p:txBody>
      </p:sp>
      <p:sp>
        <p:nvSpPr>
          <p:cNvPr id="23557" name="CasellaDiTesto 4"/>
          <p:cNvSpPr txBox="1">
            <a:spLocks noChangeArrowheads="1"/>
          </p:cNvSpPr>
          <p:nvPr/>
        </p:nvSpPr>
        <p:spPr bwMode="auto">
          <a:xfrm>
            <a:off x="466725" y="4727575"/>
            <a:ext cx="5448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 smtClean="0"/>
              <a:t>Nel 1993 si verifica il sorpasso.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03275" y="292100"/>
            <a:ext cx="7410450" cy="647700"/>
          </a:xfrm>
        </p:spPr>
        <p:txBody>
          <a:bodyPr/>
          <a:lstStyle/>
          <a:p>
            <a:pPr>
              <a:defRPr/>
            </a:pPr>
            <a:r>
              <a:rPr dirty="0" smtClean="0"/>
              <a:t/>
            </a:r>
            <a:br>
              <a:rPr dirty="0" smtClean="0"/>
            </a:br>
            <a:r>
              <a:rPr lang="it-IT" dirty="0" smtClean="0"/>
              <a:t> Piccole curiosità! </a:t>
            </a:r>
            <a:endParaRPr dirty="0"/>
          </a:p>
        </p:txBody>
      </p:sp>
      <p:sp>
        <p:nvSpPr>
          <p:cNvPr id="24579" name="CasellaDiTesto 4"/>
          <p:cNvSpPr txBox="1">
            <a:spLocks noChangeArrowheads="1"/>
          </p:cNvSpPr>
          <p:nvPr/>
        </p:nvSpPr>
        <p:spPr bwMode="auto">
          <a:xfrm>
            <a:off x="2384425" y="3413125"/>
            <a:ext cx="66754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hlinkClick r:id="rId2"/>
              </a:rPr>
              <a:t>http://www.istat.it/it/files/2011/05/05_altezza.swf</a:t>
            </a:r>
            <a:endParaRPr lang="it-IT"/>
          </a:p>
          <a:p>
            <a:endParaRPr lang="it-IT"/>
          </a:p>
        </p:txBody>
      </p:sp>
      <p:sp>
        <p:nvSpPr>
          <p:cNvPr id="24580" name="CasellaDiTesto 5"/>
          <p:cNvSpPr txBox="1">
            <a:spLocks noChangeArrowheads="1"/>
          </p:cNvSpPr>
          <p:nvPr/>
        </p:nvSpPr>
        <p:spPr bwMode="auto">
          <a:xfrm>
            <a:off x="479424" y="2773363"/>
            <a:ext cx="5387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ＭＳ Ｐゴシック"/>
              </a:rPr>
              <a:t>Altezza media degli </a:t>
            </a:r>
            <a:r>
              <a:rPr lang="it-IT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ＭＳ Ｐゴシック"/>
              </a:rPr>
              <a:t>uomini</a:t>
            </a:r>
            <a:endParaRPr lang="it-IT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ＭＳ Ｐゴシック"/>
            </a:endParaRPr>
          </a:p>
        </p:txBody>
      </p:sp>
      <p:sp>
        <p:nvSpPr>
          <p:cNvPr id="24581" name="CasellaDiTesto 6"/>
          <p:cNvSpPr txBox="1">
            <a:spLocks noChangeArrowheads="1"/>
          </p:cNvSpPr>
          <p:nvPr/>
        </p:nvSpPr>
        <p:spPr bwMode="auto">
          <a:xfrm>
            <a:off x="568324" y="4384675"/>
            <a:ext cx="49942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ＭＳ Ｐゴシック"/>
              </a:rPr>
              <a:t>Consumo di alcuni alimenti </a:t>
            </a:r>
          </a:p>
        </p:txBody>
      </p:sp>
      <p:sp>
        <p:nvSpPr>
          <p:cNvPr id="24582" name="CasellaDiTesto 7"/>
          <p:cNvSpPr txBox="1">
            <a:spLocks noChangeArrowheads="1"/>
          </p:cNvSpPr>
          <p:nvPr/>
        </p:nvSpPr>
        <p:spPr bwMode="auto">
          <a:xfrm>
            <a:off x="2446338" y="5121275"/>
            <a:ext cx="6469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hlinkClick r:id="rId3"/>
              </a:rPr>
              <a:t>http://www.istat.it/it/files/2011/05/04_cibo.swf</a:t>
            </a:r>
            <a:endParaRPr lang="it-IT"/>
          </a:p>
          <a:p>
            <a:endParaRPr lang="it-IT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296863"/>
            <a:ext cx="47085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5888" y="3162300"/>
            <a:ext cx="4706937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4" name="CasellaDiTesto 3"/>
          <p:cNvSpPr txBox="1">
            <a:spLocks noChangeArrowheads="1"/>
          </p:cNvSpPr>
          <p:nvPr/>
        </p:nvSpPr>
        <p:spPr bwMode="auto">
          <a:xfrm>
            <a:off x="180975" y="982663"/>
            <a:ext cx="34972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/>
              <a:t>Nel corso degli anni l’altezza media maschile è cresciuta</a:t>
            </a:r>
          </a:p>
        </p:txBody>
      </p:sp>
      <p:sp>
        <p:nvSpPr>
          <p:cNvPr id="25605" name="CasellaDiTesto 4"/>
          <p:cNvSpPr txBox="1">
            <a:spLocks noChangeArrowheads="1"/>
          </p:cNvSpPr>
          <p:nvPr/>
        </p:nvSpPr>
        <p:spPr bwMode="auto">
          <a:xfrm>
            <a:off x="223838" y="2117725"/>
            <a:ext cx="336073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/>
              <a:t>Del pari, il cibo che portiamo in tavola è cambiato: si mangia più carne, si beve più latte e si consumano dolci</a:t>
            </a:r>
          </a:p>
        </p:txBody>
      </p:sp>
      <p:sp>
        <p:nvSpPr>
          <p:cNvPr id="25606" name="CasellaDiTesto 5"/>
          <p:cNvSpPr txBox="1">
            <a:spLocks noChangeArrowheads="1"/>
          </p:cNvSpPr>
          <p:nvPr/>
        </p:nvSpPr>
        <p:spPr bwMode="auto">
          <a:xfrm>
            <a:off x="320675" y="3978275"/>
            <a:ext cx="2689225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/>
              <a:t>Anche se non è l’unica causa, esiste un rapporto diretto tra qualità dell’alimentazione e crescita della statura </a:t>
            </a:r>
          </a:p>
        </p:txBody>
      </p:sp>
      <p:sp>
        <p:nvSpPr>
          <p:cNvPr id="7" name="Rettangolo 6"/>
          <p:cNvSpPr/>
          <p:nvPr/>
        </p:nvSpPr>
        <p:spPr>
          <a:xfrm>
            <a:off x="228600" y="184835"/>
            <a:ext cx="2743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9E0000"/>
                </a:solidFill>
              </a:rPr>
              <a:t>L’italiano è rimasto</a:t>
            </a:r>
          </a:p>
          <a:p>
            <a:r>
              <a:rPr lang="it-IT" dirty="0" smtClean="0">
                <a:solidFill>
                  <a:srgbClr val="9E0000"/>
                </a:solidFill>
              </a:rPr>
              <a:t>sempre uguale?</a:t>
            </a:r>
            <a:br>
              <a:rPr lang="it-IT" dirty="0" smtClean="0">
                <a:solidFill>
                  <a:srgbClr val="9E0000"/>
                </a:solidFill>
              </a:rPr>
            </a:br>
            <a:endParaRPr lang="it-IT" dirty="0">
              <a:solidFill>
                <a:srgbClr val="9E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42913" y="1539875"/>
            <a:ext cx="8208962" cy="1143000"/>
          </a:xfrm>
        </p:spPr>
        <p:txBody>
          <a:bodyPr/>
          <a:lstStyle/>
          <a:p>
            <a:pPr algn="just">
              <a:defRPr/>
            </a:pPr>
            <a:r>
              <a:rPr sz="2000" dirty="0" smtClean="0">
                <a:solidFill>
                  <a:schemeClr val="tx1"/>
                </a:solidFill>
                <a:latin typeface="Comic Sans MS" pitchFamily="66" charset="0"/>
              </a:rPr>
              <a:t>I </a:t>
            </a:r>
            <a:r>
              <a:rPr sz="2000" dirty="0" err="1" smtClean="0">
                <a:solidFill>
                  <a:schemeClr val="tx1"/>
                </a:solidFill>
                <a:latin typeface="Comic Sans MS" pitchFamily="66" charset="0"/>
              </a:rPr>
              <a:t>dati</a:t>
            </a:r>
            <a:r>
              <a:rPr sz="2000" dirty="0" smtClean="0">
                <a:solidFill>
                  <a:schemeClr val="tx1"/>
                </a:solidFill>
                <a:latin typeface="Comic Sans MS" pitchFamily="66" charset="0"/>
              </a:rPr>
              <a:t>  </a:t>
            </a:r>
            <a:r>
              <a:rPr sz="2000" dirty="0" err="1" smtClean="0">
                <a:solidFill>
                  <a:schemeClr val="tx1"/>
                </a:solidFill>
                <a:latin typeface="Comic Sans MS" pitchFamily="66" charset="0"/>
              </a:rPr>
              <a:t>che</a:t>
            </a:r>
            <a:r>
              <a:rPr sz="20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sz="2000" dirty="0" err="1" smtClean="0">
                <a:solidFill>
                  <a:schemeClr val="tx1"/>
                </a:solidFill>
                <a:latin typeface="Comic Sans MS" pitchFamily="66" charset="0"/>
              </a:rPr>
              <a:t>sono</a:t>
            </a:r>
            <a:r>
              <a:rPr sz="20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sz="2000" dirty="0" err="1" smtClean="0">
                <a:solidFill>
                  <a:schemeClr val="tx1"/>
                </a:solidFill>
                <a:latin typeface="Comic Sans MS" pitchFamily="66" charset="0"/>
              </a:rPr>
              <a:t>stati</a:t>
            </a:r>
            <a:r>
              <a:rPr sz="20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sz="2000" dirty="0" err="1" smtClean="0">
                <a:solidFill>
                  <a:schemeClr val="tx1"/>
                </a:solidFill>
                <a:latin typeface="Comic Sans MS" pitchFamily="66" charset="0"/>
              </a:rPr>
              <a:t>raccolti</a:t>
            </a:r>
            <a:r>
              <a:rPr sz="2000" dirty="0" smtClean="0">
                <a:solidFill>
                  <a:schemeClr val="tx1"/>
                </a:solidFill>
                <a:latin typeface="Comic Sans MS" pitchFamily="66" charset="0"/>
              </a:rPr>
              <a:t> a chi e a </a:t>
            </a:r>
            <a:r>
              <a:rPr sz="2000" dirty="0" err="1" smtClean="0">
                <a:solidFill>
                  <a:schemeClr val="tx1"/>
                </a:solidFill>
                <a:latin typeface="Comic Sans MS" pitchFamily="66" charset="0"/>
              </a:rPr>
              <a:t>cosa</a:t>
            </a:r>
            <a:r>
              <a:rPr sz="20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sz="2000" dirty="0" err="1" smtClean="0">
                <a:solidFill>
                  <a:schemeClr val="tx1"/>
                </a:solidFill>
                <a:latin typeface="Comic Sans MS" pitchFamily="66" charset="0"/>
              </a:rPr>
              <a:t>servono</a:t>
            </a:r>
            <a:r>
              <a:rPr sz="2000" dirty="0" smtClean="0">
                <a:solidFill>
                  <a:schemeClr val="tx1"/>
                </a:solidFill>
                <a:latin typeface="Comic Sans MS" pitchFamily="66" charset="0"/>
              </a:rPr>
              <a:t>?</a:t>
            </a:r>
            <a:endParaRPr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Titolo 1"/>
          <p:cNvSpPr txBox="1">
            <a:spLocks/>
          </p:cNvSpPr>
          <p:nvPr/>
        </p:nvSpPr>
        <p:spPr bwMode="auto">
          <a:xfrm>
            <a:off x="468313" y="2314575"/>
            <a:ext cx="74104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it-IT"/>
            </a:defPPr>
            <a:lvl1pPr algn="just" eaLnBrk="0" hangingPunct="0">
              <a:defRPr sz="2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cs typeface="ＭＳ Ｐゴシック"/>
              </a:defRPr>
            </a:lvl1pPr>
            <a:lvl2pPr algn="ctr" eaLnBrk="0" hangingPunct="0">
              <a:defRPr sz="2400">
                <a:solidFill>
                  <a:srgbClr val="C00000"/>
                </a:solidFill>
                <a:latin typeface="Verdana" pitchFamily="34" charset="0"/>
                <a:cs typeface="ＭＳ Ｐゴシック"/>
              </a:defRPr>
            </a:lvl2pPr>
            <a:lvl3pPr algn="ctr" eaLnBrk="0" hangingPunct="0">
              <a:defRPr sz="2400">
                <a:solidFill>
                  <a:srgbClr val="C00000"/>
                </a:solidFill>
                <a:latin typeface="Verdana" pitchFamily="34" charset="0"/>
                <a:cs typeface="ＭＳ Ｐゴシック"/>
              </a:defRPr>
            </a:lvl3pPr>
            <a:lvl4pPr algn="ctr" eaLnBrk="0" hangingPunct="0">
              <a:defRPr sz="2400">
                <a:solidFill>
                  <a:srgbClr val="C00000"/>
                </a:solidFill>
                <a:latin typeface="Verdana" pitchFamily="34" charset="0"/>
                <a:cs typeface="ＭＳ Ｐゴシック"/>
              </a:defRPr>
            </a:lvl4pPr>
            <a:lvl5pPr algn="ctr" eaLnBrk="0" hangingPunct="0">
              <a:defRPr sz="2400">
                <a:solidFill>
                  <a:srgbClr val="C00000"/>
                </a:solidFill>
                <a:latin typeface="Verdana" pitchFamily="34" charset="0"/>
                <a:cs typeface="ＭＳ Ｐゴシック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r>
              <a:rPr lang="it-IT" sz="2000" dirty="0" smtClean="0">
                <a:solidFill>
                  <a:schemeClr val="tx1"/>
                </a:solidFill>
                <a:latin typeface="Comic Sans MS" pitchFamily="66" charset="0"/>
              </a:rPr>
              <a:t>A tutti!</a:t>
            </a:r>
          </a:p>
        </p:txBody>
      </p:sp>
      <p:sp>
        <p:nvSpPr>
          <p:cNvPr id="4" name="Titolo 1"/>
          <p:cNvSpPr txBox="1">
            <a:spLocks/>
          </p:cNvSpPr>
          <p:nvPr/>
        </p:nvSpPr>
        <p:spPr bwMode="auto">
          <a:xfrm>
            <a:off x="2276475" y="5334000"/>
            <a:ext cx="373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it-IT" sz="24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ＭＳ Ｐゴシック" pitchFamily="34" charset="-128"/>
                <a:cs typeface="ＭＳ Ｐゴシック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just">
              <a:defRPr/>
            </a:pPr>
            <a:r>
              <a:rPr lang="it-IT" dirty="0" smtClean="0">
                <a:latin typeface="Comic Sans MS" pitchFamily="66" charset="0"/>
              </a:rPr>
              <a:t>LE SERIE STORICHE</a:t>
            </a:r>
            <a:endParaRPr dirty="0" smtClean="0">
              <a:solidFill>
                <a:schemeClr val="tx1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 bwMode="auto">
          <a:xfrm>
            <a:off x="341313" y="4945063"/>
            <a:ext cx="741045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it-IT" sz="24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ＭＳ Ｐゴシック" pitchFamily="34" charset="-128"/>
                <a:cs typeface="ＭＳ Ｐゴシック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endParaRPr dirty="0">
              <a:latin typeface="Comic Sans MS" pitchFamily="66" charset="0"/>
            </a:endParaRPr>
          </a:p>
        </p:txBody>
      </p:sp>
      <p:pic>
        <p:nvPicPr>
          <p:cNvPr id="9222" name="Picture 2" descr="https://encrypted-tbn2.gstatic.com/images?q=tbn:ANd9GcTlFHrAI188rhZn9STpy7hEfMPY3y1HlUpFyxalKGvU_mkCyOjZ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851525" y="4497388"/>
            <a:ext cx="2562225" cy="17907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sellaDiTesto 1"/>
          <p:cNvSpPr txBox="1">
            <a:spLocks noChangeArrowheads="1"/>
          </p:cNvSpPr>
          <p:nvPr/>
        </p:nvSpPr>
        <p:spPr bwMode="auto">
          <a:xfrm>
            <a:off x="273050" y="188913"/>
            <a:ext cx="78517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dirty="0" smtClean="0">
                <a:solidFill>
                  <a:srgbClr val="C00000"/>
                </a:solidFill>
                <a:latin typeface="Verdana" pitchFamily="34" charset="0"/>
              </a:rPr>
              <a:t>L’importanza dell’informazione statistica</a:t>
            </a:r>
            <a:endParaRPr lang="it-IT" sz="2400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457200" y="3351937"/>
            <a:ext cx="7962900" cy="1426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ＭＳ Ｐゴシック"/>
              </a:rPr>
              <a:t>E lo scopriremo analizzando un tipo particolare di dati statistici, presentati attraverso moderne rappresentazioni grafiche: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2275" y="711200"/>
            <a:ext cx="8502650" cy="4525963"/>
          </a:xfrm>
        </p:spPr>
        <p:txBody>
          <a:bodyPr/>
          <a:lstStyle/>
          <a:p>
            <a:pPr>
              <a:defRPr/>
            </a:pPr>
            <a:r>
              <a:rPr dirty="0" err="1" smtClean="0"/>
              <a:t>Questo</a:t>
            </a:r>
            <a:r>
              <a:rPr dirty="0" smtClean="0"/>
              <a:t> è solo </a:t>
            </a:r>
            <a:r>
              <a:rPr dirty="0" err="1" smtClean="0"/>
              <a:t>uno</a:t>
            </a:r>
            <a:r>
              <a:rPr dirty="0" smtClean="0"/>
              <a:t> </a:t>
            </a:r>
            <a:r>
              <a:rPr dirty="0" err="1" smtClean="0"/>
              <a:t>dei</a:t>
            </a:r>
            <a:r>
              <a:rPr dirty="0" smtClean="0"/>
              <a:t> </a:t>
            </a:r>
            <a:r>
              <a:rPr dirty="0" err="1" smtClean="0"/>
              <a:t>tanti</a:t>
            </a:r>
            <a:r>
              <a:rPr dirty="0" smtClean="0"/>
              <a:t> </a:t>
            </a:r>
            <a:r>
              <a:rPr dirty="0" err="1" smtClean="0"/>
              <a:t>viaggi</a:t>
            </a:r>
            <a:r>
              <a:rPr dirty="0" smtClean="0"/>
              <a:t> </a:t>
            </a:r>
            <a:r>
              <a:rPr dirty="0" err="1" smtClean="0"/>
              <a:t>nella</a:t>
            </a:r>
            <a:r>
              <a:rPr dirty="0" smtClean="0"/>
              <a:t> </a:t>
            </a:r>
            <a:r>
              <a:rPr dirty="0" err="1" smtClean="0"/>
              <a:t>storia</a:t>
            </a:r>
            <a:r>
              <a:rPr dirty="0" smtClean="0"/>
              <a:t> </a:t>
            </a:r>
            <a:r>
              <a:rPr dirty="0" err="1" smtClean="0"/>
              <a:t>che</a:t>
            </a:r>
            <a:r>
              <a:rPr dirty="0" smtClean="0"/>
              <a:t> </a:t>
            </a:r>
            <a:r>
              <a:rPr dirty="0" err="1" smtClean="0"/>
              <a:t>possiamo</a:t>
            </a:r>
            <a:r>
              <a:rPr dirty="0" smtClean="0"/>
              <a:t> fare </a:t>
            </a:r>
            <a:r>
              <a:rPr dirty="0" err="1" smtClean="0"/>
              <a:t>tra</a:t>
            </a:r>
            <a:r>
              <a:rPr dirty="0" smtClean="0"/>
              <a:t> le </a:t>
            </a:r>
            <a:r>
              <a:rPr dirty="0" err="1" smtClean="0"/>
              <a:t>statistiche</a:t>
            </a:r>
            <a:r>
              <a:rPr dirty="0" smtClean="0"/>
              <a:t> </a:t>
            </a:r>
            <a:r>
              <a:rPr dirty="0" err="1" smtClean="0"/>
              <a:t>dell'Istat</a:t>
            </a:r>
            <a:r>
              <a:rPr dirty="0" smtClean="0"/>
              <a:t>.</a:t>
            </a:r>
            <a:br>
              <a:rPr dirty="0" smtClean="0"/>
            </a:br>
            <a:r>
              <a:rPr sz="2800" dirty="0" smtClean="0"/>
              <a:t/>
            </a:r>
            <a:br>
              <a:rPr sz="2800" dirty="0" smtClean="0"/>
            </a:br>
            <a:r>
              <a:rPr lang="it-IT" dirty="0" smtClean="0"/>
              <a:t>È</a:t>
            </a:r>
            <a:r>
              <a:rPr dirty="0" smtClean="0"/>
              <a:t> solo </a:t>
            </a:r>
            <a:r>
              <a:rPr dirty="0" err="1" smtClean="0"/>
              <a:t>uno</a:t>
            </a:r>
            <a:r>
              <a:rPr dirty="0" smtClean="0"/>
              <a:t> </a:t>
            </a:r>
            <a:r>
              <a:rPr dirty="0" err="1" smtClean="0"/>
              <a:t>dei</a:t>
            </a:r>
            <a:r>
              <a:rPr dirty="0" smtClean="0"/>
              <a:t> </a:t>
            </a:r>
            <a:r>
              <a:rPr dirty="0" err="1" smtClean="0"/>
              <a:t>tanti</a:t>
            </a:r>
            <a:r>
              <a:rPr dirty="0" smtClean="0"/>
              <a:t> </a:t>
            </a:r>
            <a:r>
              <a:rPr dirty="0" err="1" smtClean="0"/>
              <a:t>possibili</a:t>
            </a:r>
            <a:r>
              <a:rPr dirty="0" smtClean="0"/>
              <a:t> </a:t>
            </a:r>
            <a:r>
              <a:rPr dirty="0" err="1" smtClean="0"/>
              <a:t>percorsi</a:t>
            </a:r>
            <a:r>
              <a:rPr dirty="0" smtClean="0"/>
              <a:t> </a:t>
            </a:r>
            <a:br>
              <a:rPr dirty="0" smtClean="0"/>
            </a:br>
            <a:r>
              <a:rPr dirty="0" smtClean="0"/>
              <a:t>per </a:t>
            </a:r>
            <a:r>
              <a:rPr dirty="0" err="1" smtClean="0"/>
              <a:t>capire</a:t>
            </a:r>
            <a:r>
              <a:rPr dirty="0" smtClean="0"/>
              <a:t> come </a:t>
            </a:r>
            <a:r>
              <a:rPr dirty="0" err="1" smtClean="0"/>
              <a:t>eravamo</a:t>
            </a:r>
            <a:r>
              <a:rPr dirty="0" smtClean="0"/>
              <a:t> e </a:t>
            </a:r>
            <a:r>
              <a:rPr dirty="0" err="1" smtClean="0"/>
              <a:t>quello</a:t>
            </a:r>
            <a:r>
              <a:rPr dirty="0" smtClean="0"/>
              <a:t> </a:t>
            </a:r>
            <a:r>
              <a:rPr dirty="0" err="1" smtClean="0"/>
              <a:t>che</a:t>
            </a:r>
            <a:r>
              <a:rPr dirty="0" smtClean="0"/>
              <a:t> </a:t>
            </a:r>
            <a:r>
              <a:rPr dirty="0" err="1" smtClean="0"/>
              <a:t>siamo</a:t>
            </a:r>
            <a:r>
              <a:rPr dirty="0" smtClean="0"/>
              <a:t> </a:t>
            </a:r>
            <a:r>
              <a:rPr dirty="0" err="1" smtClean="0"/>
              <a:t>diventati</a:t>
            </a:r>
            <a:r>
              <a:rPr dirty="0" smtClean="0"/>
              <a:t>.</a:t>
            </a:r>
            <a:br>
              <a:rPr dirty="0" smtClean="0"/>
            </a:br>
            <a:r>
              <a:rPr dirty="0" smtClean="0"/>
              <a:t/>
            </a:r>
            <a:br>
              <a:rPr dirty="0" smtClean="0"/>
            </a:br>
            <a:r>
              <a:rPr dirty="0" smtClean="0"/>
              <a:t/>
            </a:r>
            <a:br>
              <a:rPr dirty="0" smtClean="0"/>
            </a:br>
            <a:r>
              <a:rPr dirty="0" smtClean="0"/>
              <a:t/>
            </a:r>
            <a:br>
              <a:rPr dirty="0" smtClean="0"/>
            </a:br>
            <a:r>
              <a:rPr dirty="0" smtClean="0"/>
              <a:t/>
            </a:r>
            <a:br>
              <a:rPr dirty="0" smtClean="0"/>
            </a:br>
            <a:r>
              <a:rPr dirty="0" err="1" smtClean="0"/>
              <a:t>Provate</a:t>
            </a:r>
            <a:r>
              <a:rPr dirty="0" smtClean="0"/>
              <a:t> in </a:t>
            </a:r>
            <a:r>
              <a:rPr dirty="0" err="1" smtClean="0"/>
              <a:t>classe</a:t>
            </a:r>
            <a:r>
              <a:rPr dirty="0" smtClean="0"/>
              <a:t> a </a:t>
            </a:r>
            <a:r>
              <a:rPr dirty="0" err="1" smtClean="0"/>
              <a:t>sceglierne</a:t>
            </a:r>
            <a:r>
              <a:rPr dirty="0" smtClean="0"/>
              <a:t> </a:t>
            </a:r>
            <a:r>
              <a:rPr dirty="0" err="1" smtClean="0"/>
              <a:t>altri</a:t>
            </a:r>
            <a:r>
              <a:rPr dirty="0" smtClean="0"/>
              <a:t>!</a:t>
            </a:r>
            <a:endParaRPr dirty="0"/>
          </a:p>
        </p:txBody>
      </p:sp>
      <p:sp>
        <p:nvSpPr>
          <p:cNvPr id="4" name="CasellaDiTesto 5"/>
          <p:cNvSpPr txBox="1">
            <a:spLocks noChangeArrowheads="1"/>
          </p:cNvSpPr>
          <p:nvPr/>
        </p:nvSpPr>
        <p:spPr bwMode="auto">
          <a:xfrm>
            <a:off x="1593850" y="5145088"/>
            <a:ext cx="6332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dirty="0">
                <a:hlinkClick r:id="rId2"/>
              </a:rPr>
              <a:t>http://seriestoriche.istat.it/</a:t>
            </a:r>
            <a:r>
              <a:rPr lang="it-IT" dirty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Grazie!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" y="190500"/>
            <a:ext cx="7221538" cy="609600"/>
          </a:xfrm>
        </p:spPr>
        <p:txBody>
          <a:bodyPr/>
          <a:lstStyle/>
          <a:p>
            <a:pPr algn="l">
              <a:defRPr/>
            </a:pPr>
            <a:r>
              <a:rPr dirty="0" smtClean="0">
                <a:effectLst/>
                <a:ea typeface="Verdana" pitchFamily="34" charset="0"/>
                <a:cs typeface="Verdana" pitchFamily="34" charset="0"/>
              </a:rPr>
              <a:t>Le </a:t>
            </a:r>
            <a:r>
              <a:rPr dirty="0" err="1" smtClean="0">
                <a:effectLst/>
                <a:ea typeface="Verdana" pitchFamily="34" charset="0"/>
                <a:cs typeface="Verdana" pitchFamily="34" charset="0"/>
              </a:rPr>
              <a:t>serie</a:t>
            </a:r>
            <a:r>
              <a:rPr dirty="0" smtClean="0">
                <a:effectLst/>
                <a:ea typeface="Verdana" pitchFamily="34" charset="0"/>
                <a:cs typeface="Verdana" pitchFamily="34" charset="0"/>
              </a:rPr>
              <a:t> </a:t>
            </a:r>
            <a:r>
              <a:rPr dirty="0" err="1" smtClean="0">
                <a:effectLst/>
                <a:ea typeface="Verdana" pitchFamily="34" charset="0"/>
                <a:cs typeface="Verdana" pitchFamily="34" charset="0"/>
              </a:rPr>
              <a:t>storiche</a:t>
            </a:r>
            <a:endParaRPr dirty="0">
              <a:effectLst/>
              <a:ea typeface="Verdana" pitchFamily="34" charset="0"/>
              <a:cs typeface="Verdana" pitchFamily="34" charset="0"/>
            </a:endParaRPr>
          </a:p>
        </p:txBody>
      </p:sp>
      <p:sp>
        <p:nvSpPr>
          <p:cNvPr id="9219" name="CasellaDiTesto 2"/>
          <p:cNvSpPr txBox="1">
            <a:spLocks noChangeArrowheads="1"/>
          </p:cNvSpPr>
          <p:nvPr/>
        </p:nvSpPr>
        <p:spPr bwMode="auto">
          <a:xfrm>
            <a:off x="966788" y="4210050"/>
            <a:ext cx="73088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it-IT" dirty="0" smtClean="0"/>
              <a:t>Ci aiutano a vedere e capire l’evoluzione di un fenomeno nel corso del tempo</a:t>
            </a:r>
          </a:p>
          <a:p>
            <a:pPr eaLnBrk="1" hangingPunct="1">
              <a:defRPr/>
            </a:pPr>
            <a:endParaRPr lang="it-IT" dirty="0" smtClean="0"/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it-IT" dirty="0" smtClean="0"/>
              <a:t>Ci suggeriscono domande</a:t>
            </a:r>
          </a:p>
          <a:p>
            <a:pPr eaLnBrk="1" hangingPunct="1">
              <a:defRPr/>
            </a:pPr>
            <a:endParaRPr lang="it-IT" dirty="0" smtClean="0"/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it-IT" dirty="0" smtClean="0"/>
              <a:t>Ci danno risposte</a:t>
            </a:r>
          </a:p>
          <a:p>
            <a:pPr eaLnBrk="1" hangingPunct="1">
              <a:defRPr/>
            </a:pPr>
            <a:endParaRPr lang="it-IT" dirty="0" smtClean="0"/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it-IT" dirty="0" smtClean="0"/>
              <a:t>Sono un aiuto sintetico per storici, economisti, giuristi .. </a:t>
            </a:r>
          </a:p>
        </p:txBody>
      </p:sp>
      <p:pic>
        <p:nvPicPr>
          <p:cNvPr id="10244" name="Picture 2" descr="https://encrypted-tbn2.gstatic.com/images?q=tbn:ANd9GcQhXxsLT5oeRL_DfF190AaFviaJPSVKXNAk0AWdLDOtKBm7aJw45w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6688" y="2349500"/>
            <a:ext cx="3676693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AutoShape 4" descr="data:image/jpeg;base64,/9j/4AAQSkZJRgABAQAAAQABAAD/2wCEAAkGBhQSERUUEhQVFRQUGBgWFRUVFxUVFBUUFBUWFhUXFBcXHCYeFxwjGhcXIC8gIycpLCwsFx8xNTAqOCcrLCkBCQoKDgwOGg8PGiwkHx8sLCwsLCksLCkqLCksLCksLCwsKSkpKSwsLCwpLCksLCkpKSwsKSkpLCksLCwsKSwsLP/AABEIAJgBSwMBIgACEQEDEQH/xAAcAAAABwEBAAAAAAAAAAAAAAAAAQMEBQYHAgj/xABBEAACAQIEAwYEBAQEBAcBAAABAhEAAwQSITEFBkETIlFhcYEHMpGhFEJSsSMzYoJyksHwFSSi0UNjsrPC0vFT/8QAGAEAAwEBAAAAAAAAAAAAAAAAAQIDAAT/xAAhEQADAQADAQEBAAMBAAAAAAAAAQIREiExA0EiMkJRYf/aAAwDAQACEQMRAD8A1wbUcVyu1G21OIdUKardLEhR8uhJMCfAaGSOvhQdyp7wgHZgdJ8D4GhocHcUAKZuTSTsfE0nMbiSVHFQV24fE/Wn+AbuD1NBXrwLnB9R0ztYjPqgJH6tlP8AhPX1AjzrnttcpkHwPnMQdjsfoabQYPxQpmTSTtQ5G4khFGKirROZfUU/a73so1bc+AHmenpRmtM1gvQpG4SBMD6/tIpJboYSPoQQR6g0dBg7oU0akmNLyDhI0U0ywh1PtSiXSwlRp0JMT5gQdPWKZPQNDmhTdnK6sAB4gyB6yBA86MmsYXmipua5NDQ4O6KkLt8KoJ8gABJJ8AOtAZiJgD1Ov2FMAWoqZti8rEOCoEQ2pQzpExofWl6GmwUmipI1yu9bTYL0KSu3gu+52A1J9BRDMegHqZPvAiiYVoUgzEfMBB0kGRJ2BkCKNjQbNgqaKkCaUtVk9NgpXJo6IimAA0VCiNAIdFQoorGFF2oPQTag9FgIo49rIKFGZt0KgsLg3O3yv4gkA7zGyWIxd26yoLborR//ADMpKZ2aHJy5WIiNSaljTU2wQocMCmgZNZEAdNRMA+o3pQnSmQNI8R4HqDSbmhh7OVY1kksZMnXpPWic1GiiG1006tkiwYUtvKruRMGPaaaXqkuHfyx6mlj01eCTcatgKJhyQot5R2gJ2GQkaee3hNMnc3LgY9qt1MhW01sAFGJ1ZlLDx6iCuvnL3Lc7ROn2MxPtSWKto5BbMIGog69RGhBIP71f0QAeQCNq4Y0eHshEVRsBtvHlPlt7UGqbHRxa+ZfUU5w+IVWZXbKxObvEAMIiU8QI26U2tDvj1H71I3LYYQwBHgQCPoaMC0Rd7jOcsiAmDlJVXfKcpM90Zfq3lvpXGAzKSWuM63XZkLJlhW1RYOoiGG2wGmtSZtxMAQRBB0HXaB5npTVeGoGUhFGUyILE5thMj/ZinYELtSb0o1JNSDHBnK0DN8sjxXMMw/yzThuK2wmbMAPOVg+DT8n90UWD3PtSl/CI5BdFYrqpYAkehO1NPgH6MTxgXe7bYK8MQNZLKuYKsiDupOu1OMGsJEyV0J016zpRX8KGVQ2cFDKsh138tfbyosDhyuYkscxnv/NAEbdPSiwDiuWrquDShEmxCi6qtAOUG3Ma6w8T+YCPY+ZpXF8St2yA7AE7CVB+5HgfpSzWgywyggjYiR9DTe5w9DHdEqCFO+Sd8k/L7U4pEuyYuIuqStwuotMtzMijIZ6KZzqDOhE6nSpfDtKidTqDpGxI26bUjicNnAzBlKzrbIEg/MPGCddt66wVnKka7k67wTpNYIua5XeujRAa0oTlZ7U+AQR4yWJPt8tKPeA3Ovh128K4vYcNB1DDZh8wnffSPIyKjsZwe47T20CNP4alh+qDMAHuyIg5R5y4p1xHEuwyracrmQExrBLGVAYGQVTfQZ5MgU7sXsyBvEA/7imNvh6JcV0C2YQqVAIUEnNsIVtSdfIRRYriKYaxcuXHUKmdgTCg6ZgFHXXTSlYUZ1zx8Sb6Yl7GHIRLRCsyibjtuwB/Ko201quW+asS7hlxOJt3NxmunJp1edAPUfWqpex7XHdzrcdiSf1EmTOumtWXhXDbdvEq2l1URXZXhVLlcx3nNlPQ9RHSpus7KzPLpGuck8zXsSGt4m3luIARcUEW7i93admlh5a9NqtBqp/D+6CL2Uu4Yq7OzZhmZdFQ9RHh4dJgW01SHs6J9J41gVc11FFTiBGimuqKsYUG1ctXSjSiYVmATNcmuyK4apsYTuGkHpZ6QepsdDa7Unw3+WPU/vUZcqT4d/LHqf3pY/yNXg4NctXZrhqsxDhhSLUsaSakY6OLI7y+oqTNR1kd4eoqRNGBaOGrg121Z58QueWtXEw2Fuqtwz2rCCyaSFBOik79TttTMyL4RSTViGN/GvetK1++Rc2uO7DSJJUKYAgiK1LlviZfPbd8zK3cls5NtEtgkuNzmYk+EwJipuluD8XmliwW59qcmm+C6+1OjVJ8EfonUFx/nHD4Q5bhJeJyJqfKZMLP+lTOKxC21Z3ICqJJOgAFYJxC/axnEbgvOwDBspLQBc6At0H/AG9qFPAytNO4T8TMLfurai5bdjAzhcsxsSGOWdtRU3zFjzh8LeuqJZEJUHadAJ8gTNZPy1wwWkNsNlu3CM7ASXtQxKrc2tiNzoSK1/D3VvWFJUZLiDumGGVh8p8dNKRVo9RxKfytx53C9qGNxmzBibnyEAgQNDJBEDar4ryAR1/3rVU4lyGez/5a6ykDu27hlBuYVx3l32MjWuOEc0XEudhi0yXB+bcN0kR83qKeevRa78JzmTjq4PDPfcFggHdBALEkAAT51m+B+IWNxTAo1mymugCs2niXJ8PAUfxO4o2OvJg8P3haOa4ylmBc6ZYUflH/AKulQ3CeEjDKbL2/4jE5XECJAzKdZB8NOo26iqwMTpfuWOcr1y52WJtqRoO3Q5VkiQHUyJmBoeo0q5Desr4JxZGXu20VsPqjMXyswByyFEZhG8EbVqGHJKqW3IBPrGv3pYvkH6RxHBojQoGrMicGqH8VeG3cTbs2UKhS8yd2uQQqjwAEknzq+msy584nOLAzQLQIA/qnvH31HsKj9K4zpf5RzrBlw/4W27FtGxLZ3LCSpGRdgsiJIOms6fWkz8MLuIu3B2gslAoSQWV1EiDEFSABMj81WDmfjCGxbXN3ruTL4qCRrTDifHrmDxNq4WZkZzby/l7NYhtNyVn61BU+XZfj/JeeV+E3MNh1t3XFy5JZmUQup0AnoAAPapahmnUajofKiNdyWHC3rI+3fZsU6z3LdpNOhuXGYkn0VVj/ABHxp6ahOF8RzYm6oHzsxn+m1/DWPHVW+oqbNaewvoFFNHRUQCy7UTnSjXYUT0ACZpNqVIrgikYwi9N3pw9M8ZiUtrmdlVfFiFH1NTodCd2pPh38se/71CYfiFu7PZ3EeP0MraecGpvAfIPf96Ef5Grwc1yaOoDnHmdcFh2fQ3SCLSblm8SBrA3NWYh3x/mvDYQfx7gDHZBq5B65fDzNJ8I5ow+K/lXASZhT3W03gHeAR9axzhnBbnERcvG4XxBeXBaAqyoBYESQZMQQBFWPAcujB4hTN9jbuIcy9mLbMWCDKM3dDBmGYnadKi67wqp6NWs/MPWpEmo63849ad4zFpaQvcYKqiST/vWqQTZEc28d/C4dmXW6wK2UB1Lnr6Dcn/vWF4ngdyDcu7O38RlM5J3zddZO9W7mHmPtr9xnFwAiLQVSxUKMxkLt/wBzUXwnihW3ct5gc8kEamDDKRPSKnVv1Fpj8Y7t4q6eyWxau3ra2QJAW86t8oMoNFjQTB89NLDyFYxWacRZe2q52zP3Q9xzEomhBy7k6R0kzS/wgxCvgrkKARfYNHjkQ/TU6dKuj0Wl6LyfgtgtzTkmmuB3PtTomqT4SfpVOfiLllcOTHasC0GO4msHTq0bVQ8fy/bw95FDT24YDMoYM7CRI1KiJ8davHMeFZsbbYAkJbBH+dpHqdKzvjHEjcxqtd7nZurQ28qQxA9prkunzz8OuJXFEjyZyLfxFjtGxYUZmRkCl3VkYrqcwBkQfQitVsWBbRUWYQBROpgCNT1NZzy7zwiYnFEkC2UUqv6roYIqqBqSQenQeVWrhfNfa3FtPaZHafIRlzAiRqInbbT0q0tekqVef8LQuwqA53v2kwdxrqhtMtuVzEXX7qEfpg6z5VPrsKrXxEynAXFOpZraoPG4bi5f9as/CU+lV+HWAHZyYESDGpJ11JI3kkyeoqL5osJdNo3Syi1iDauXQSrNbbKwI0iQGnTbUxqameDcM/CYe43as7FWZgqycqiSFE79NY3qJ4DhXxOHe1iLd5bjs12ySrZW3Uy0QAIgkaa1xy9enU1iwtmD5a4baZbotqjAgr2jvEnYjO0PJg9ehq2W3BggyDsRqD71i9niLtdIt93Ky2kQZ2S4LZlyw1ZMzDN3dNIrQeVuMX3uBb2He1mUnMcxDbQ0keRGsHUV0KluEajrS2GiNGa5NVIhGs/W3afHYkvbDjOyiRKSsB5+9X67dCKWYwFBYnwAEn7VmnLNtGxCypPbIbkycqvLFyVJ1zAjWPSofb8On4/rGXNHATeu27OHt6WlBYidDciJJPdAUCB5mi4vyljLltbd57OW2wW24nMZUqBA6evXapbhqsha5jwyFpdM1uCp3OV46AfL4U0v8zG6M0gqrA+DKQ3dVhEliBpHjrUNxF83o03B2cltFBkKqrJ6woE/ajxF3KpbwE0y4DxdcRaBAKsvcuI3zI4EEH6b9a45iv5cPc81I/zQn/yn2ru1ZpwcXuMr/I2e49x2IKp3BvIZu8wHQSS0/wBvjVxNRfLGB7LDICIZ/wCI/jmua6+gge1SlaViDT1nNFRmiphRZTtQejUUT1gHBrhjXRqpfEDnL8DaAtgNfuyEB1CjbOR18h1IpGMS/HeOWcLbNy+4Rek7sfBRux9KxXH8Xu8WxgWStsZsif0qCRodMxjfz8opPmLiLNbW7iD2l5jJLGcq7ZQnyqu/02p5hCbGc2JzFRkVgO4WAYuW6CB7VB0WUP8ARfhHADZe5iFYg4cgBEYAs+bRbhE90jUxM1tnDHm0p018Nqx3h3FFvvbu4dLjvKG+gRnClQ2jRoQSPEA+Wsaxy1h2TDIHABliQNlzMWyj0n0o/Pd7N9M/BDm7mVcDh2ukZnPdtp+p/ONgNzWTcD4q+KvPicQ7MwAkDQBCQQseGu1S3xN4sb2J7FTK2u7/AHGC/wDoPY1TMDee0rKBrcGX2kZj6QK30brUhvnKntlzu8YXD2hfS2qpcZyyxuhIUHMBDhSpGp0BOnWpDlN+3uWwkBQ3bMB3wFU6AuW9IAHWahOJl1wz2XyG3hUKkrOZ3de4oHqSf7ac/B9IuOBpltyY6l2Xf6Gklb2/wa3x6X6apZ+YeorPPi7zVEYdDMHvwR80eXgDtWgqdZG/SsQ4hgPxHEbKXdFvXVViND/EYZifEyTvT7+Ekv0muI4v8LoGdSFJzJlEFlB1JBza+NV3h7dpZV47yG5bLfKWz962WA30JqxczG2b4zJnFtAcpMKTsJ8RA+1VXB8VDX7qLqHAI0gZrYJhRvED7UiXTKt9rTR/hDlt2sTYHzpcVyf1K6AD6FT9avb1inL3HrmFv3MRZCXFZMuRmKyTlPT9JH386ueG+KdsgC7ZZG/NldGX1WYmn5dE3D3ov2C604NULC87tecjD5VUb51LXDPWAYUfWrLynxZ8Rhw9wAOCVaNjoCCPAQRTRafQlw12yL5qxhUswzSohQv5sgzXNTtoY9jWdct8QJxNy4QCwDBtCRLks2o20AGukAirdxbiQYtcVpyB3aV+ZX0ygzOgjXy+tS4mLGBvrlDLnsWzcAkp2pXXz1gE+/jXJT5a16dkLjiY3ucMuXsdaOGw5JRw1xUhSoEAsTMA6/tWhcu8Nd8QL5EW0BVMwIZicwMA6iOs9dBtSHwywwy3bkATlAA3hpuddhBUD0NXU10fNfwiH1f9vByuwqi/FbEAWLCkxN4OY0OS2CCR6FxV4U6Csv8AiHjrWJu2QCXthbozahS3XKTv8oqn0rJE+U7Q74pj1sIVnKWyJ3JOXMe8wJ1cqBJ/tHWn9ri0Ig/i3TACsJyvtuBOvrtUNgOGvcTDhQt38OWEuYzW7gDJM6ZtfEaipfit4YRGuW0yQoLoZKsddjtO2x61xzOeHRTQtyjymtlnvNBZ3coo1FtGYwJ6tGnltVrXemnBljD2ukopIO8sMxn3Jp2NxXZKw5aesUiiIro0RqghGcx4c3MJfRfma1cUdNShrJeR8e3bDUrbXNI6FkBIB9iTWgfEvmc4LBk2/wCZdPZof06Es8RrA09SKpvKWAlcQSv5DkaNBmXsz76j0muf699HR8niY/t8YxPFMMptWwio6EqxMlQxysCwhkBVSY10qUu8sW3tIMJcXNactdV/nZ7ZMyAe6S43M6RFRWLxLKpOEc5MH8pS4sXGyst0Mo3Rd9N50/UK3i+K28Qvaglbl69bS8lohFZJkkHfWSJ6R1otJ+iptLouHB+Zewb+OOyeBJYHvg6jOBv5MPvSnH+ZfxBw9kKU7a4M/eDFbamDmgaSHLR4LVr4ryxYu4b8Oy9xEyIT3nthRAKs2siPeqFytwS92tzDkB1s3oa6P/DGUhgGbXvDYAmNQehO4uOkNym+/DUSKI10TXNdJzHBopro0VYw4XaubldKaJ9qwCM4txuxhlzX7i2wdpOrREhV3Y6jbxrDeY+O/i8Y98ayYRG2S1bUwxMRMyfU0/8Ai3xsvxEIpkYdAoBggO3eYx7qPaqpcxrJZ7FNC3eut+aCdFnppBPrFSorJbuF8AtXMOb4XObZDQT87qwL5l17gGgA8zTbiuJTEI7HuqJZm2zBZCoJ6nc0wwPGrxRcJbtzcfupGp74GojpA29a03lTkhbNlTiVW5ejr3giwRlXoDBMkfWufi91lnSSxFH+EWJH4u4MwGe0e6P6WUiPQTW0DEi3Ya42yBmPtrXnjiGCu8Kx7Gy0m00qT1Rhsw9DBrZ+O8RF3g7Xl0W4lt/MK7IT+9W/dI+9GTYm5F5mdtXOYnoGcyZ+prtMNlKCQ07xsADJ+1IcctlVZiphz3T5rEj6EHzrjB4gBkJMBlKFt8pYESR71LNR06k8Zp/KHB1xAxF5wctwsiyInMhVmjbuhio9z4VV+Q7/AOHxfZ3JUqTacHQaEpOv9ca+darwa2Fw1kKAALaaDaSoJ+81mPO2F/D3rub5WJvI35st05X16FbhHsRT8cSRJVrZqdn5h6isox/CieMC2pym1c7UsdltoS866bZfc1pPL2P7ezYu/rVGP+KBm+81UuelNviYdAP42HW02o3LmGA6wFA+lZ+aLPuFcTjgt3bl2M9s5rQAnOQN2U9I2jrrtTP4V4G1d4lqFKoLuVWGpkETB8j+9LLbzXboRAbVokA+KkbnqWJ1qD5Z4iMHjExEdxbzKVG4Ug6e6k+4FL82U+i/TW8V8LME3yC5b/wPp6QwNMrnwow0z2l8eMFRP/TpV5S6GUMplWAII6giQfpXDVRpElTKhheSWwysMGxbOe8t0W3O0KQSBoCdZn0NWvl/hP4awlsnM2hduhcgBo8BpoPKnOC3PpXWKxARcx6bDqT0AoykloG23hiWHzPjksgmHLq0foDNMz5D7VE8232OKfOCp8OhSO7EabGrNabLxC5cVe0W0jKTagku5lzrEkM7CJ/L7VBc43rRa1ftnMt0amIUkyrCDqp0MjxFc8/5HVVdF6+Dt8PhrsnvKyoROyqpyH7kf21fTWLci8Y/C4tWGlu7CXR/Sx7j+zf6+NbU1XnM6Oe00+xZdvasQ+Il5kxjYa0V7JIu21UAdm7n+IhIExpMHyrcF2FYRzZbC8VuLkdmN3UCS7I4zGAN9zHtR+ngPn6S9znN8Hh7OS12vaEowIkNlVco9s2/pVh4NzUGsKxyMj6PbtA3bqsNy1llDZQIUsc3TXUVS+Z8KbeEwVpc6uWvl2+U90W1UmdthXPLtoi5k7e2pSCJOd2Y6DKoBlhr7NHWorpIq+2zVeA8ZS6TbttnVBKt1CzGVx0I0APWD4VMga1nvLWKOAv9lca2bV45s5Ts7pc6QxBIIBjroCdNa0HrVpekbWCprk0dEaqTM1+MWGF78JZVx2jXCBb3MNll/KADE+dHxPhxw3DMSgbv9mxkiIBKMwBG5g6HyNNPiNwHFHHDE2rZu27drNIABTLMiRBJE5hudfKqvxHnjtcNctxdBdTbVSwZBIGpO+gRfcnwArntPkdENcX2K3+J3LGFw1mSwab9xGkq2ZiEUgxKgCT4kz0qzDlezfwlq/hk7N4zPbBkMFaWAn5TPeBEa77mq1iVS+7C2c3ZhbfQAhEUaD1k1P8Aw/xr2n7JjKEmB4HqKR0tH4PiaBg+OK+F7Zj8oOfoCVEkgHUBo0nxg13y3hstnMfmusbjf3QB9gPrVU4lhTbvPZRSyYl0utEwqqVRgegzObf1ar8iZQAOmn0q8PeznpJAmuZro1yaqIEa5ozQoGF12oMKCmmWO4kEkQdJBborZZAPnqPqKzeGS089cWuC9i8Rec73XbTwDHT6AfWmOFLXGY7SWbX6/t0q2co8ts+NNm+sdpbvnNEjOyEA67xOb6VUFuNhne0+9tmHX5lOX6aVH3tFl08Zd/h5wy0Mdaus8RbYKp27RhA16aE+5Fa29eduH8ZZO8h+Ug6+Vbvy/wAYGKwyXgCCw7wOkMPmHp1HkRS9hrPUZ18TOFZMUL2637ZSI2e2JH1EferTy3hTiOAdkurdm6r5m28r9YFD4k4EXME0AtcRla3G4MwfbLM0v8I8WWwLIwhrV51IPSQrR9/tRnvoV9LSpcUw4xGBgKRl+U6wI1j0g/WqHgkkNbOhUkr018PKa0hbI7fFYXoty4QJAgAhhvuNRp5GoXmHkzssHZxdsfmZb4HncYI/l+k/2+dJCzotedMs/wALudhcQYS6GD2xKNDMGWTM6d2Pp9hVg564LbxGGJYSyQVj5mkqDbB/q0HrlPSqJymypNwBO/FssW7xJjTN+RWDKPWD0MaIqC5hu4WgNnIf+IxyPnKb6EwAI22g7UyrSTnCG+Ft4iw1lgytYu5YbcBwGAHlJJ96keeeH95cSUDCzbbvSO7JBmNyRsI/UdqHJWGypmgr2hUwSSwKyNSd4BUT5VJc764K8oks4CKBvmJB+wBPtR/1emX+Swy3B4rNbvsdzGw8QRNVVuEXSjXR8hafQnT9h9Kl+F8Ov3wwt6KwS3JnWSFWAN//ANq3cd5f/wCGsGXNcwdzLbcHUo0RPoYkHpt4VKU0tRemm8ZYvhrxY3sCqt81ljaPtBWfZo9qsr1Qfh9b7HE3UtuLlq5mM/mOVUKkjyllnzq/NVU9RCljFMHufSoTmbli5iJFu7kD/NmzGBp8gH7SKnMJufSuMfxJLUZzqdlAJZvQCmxcf6FW8uim/wDBUwh/D2xIZVZmIgsxLgmOgAUCKyjiFgv26LLpbY3QRPcUsA/3K/WtP5n5hU3HK/ObaomoAQyRNxphfn9stN/hrwAF8Sztbu28vYErJV2aHub+WUVCFtNovXUrTPOHkvlVSJCnLOz7yp863DlPifb4S2xPfUZH8cy6a+og+9Zxxfl5cFi+yaezud+y+xWCeuxZdJ8RFWb4cXnzXc8ReHaLlmAEIQnX9QYEelMnlYa1saX9ToKpHOVoJjbN9ragKjKLvidTlY7CCFgnox8DV4XYVxdthgQwBB0IOxB3Bq9TynDniuL0xb4g43tDhLNqLkm4VzdGY2wubXUxr0+YeFVThyPZvbRctt3lgCCp6fSpm1ym4u3mtEtcsXmQCRoqse/LEdAPoatHNPCbZw1tyw/GZiAEBLXVLSQQBMKCDPSIrn3/AFR0qe9ZKYjD2sctod3vggMRmyOQDoNNwI9YPSrnw/DdnbS3mLZFC5jMnKIkzWZcv4m5h8ofPBJaChypcU7MekgEe4rU16Ufg93RPvOPoVNFRmuTXUcwnfuZVZvAE/QTXmrG4QdrvoTKjpJMlSRsK3TnPHt2f4e3890d4zGW1MH/ADHT0mqjZw1kizhxZF692jBGYRbUyHY7d7LCz5SOtc13/WI6Yj+NZL8D5DtHCBZh4JF1SDN1oLNoYK/lidgfKITGYa5ZYh1y3E1kHRh0dT6T9wa07C4YW0VF2UAbR7x0qC54wiNg7jMO+gHZtsQxIET4HqKF/PVv6H5/THn4MeA425mtNdWRcW2SdCuViCr+RzhTV1Iqm8ucFy2LAaGK5ZOYn5mVoA6KCJjzNXI0/wAFiaJ/V60FXJo6I10ETmio6KgEcCo7i/Ce0tuEOS42za5c2h7yzB2qQXag+1ZrfQJ4Z5b/AOTv2nxxCKmbJcRpzuUC6r82UCZ0gFhWd83YEXsaxtut433zI1kSGznQZd1YbEH1qa574wt+/dIJYEhLPgFSAWHqxJ881W74dckfh1GIvr/Hcd1T/wCEh8f6j18Bp41CUl0i1P8AWZ3zLyZ/w8Wszgtdtyy7srrAuL5qZ0PiPetH+H14tZYBs1tcoXUHWCSJG8LkH26VRfiAjHitwMxYZVy/0rkzR6b1oHw6wPZ4C2Y/mFn/AMx0+wFZrWbf5HfH77DIi22cNqconTbKfWd+kVEYvih4dh2Cx2+JuPddgO7bBgaDaYEAeRq2XT7f761lPMvEGxWIyWwXLNCKOo+VPqNfek8Y89rBHlTh12/jCUlmPezNMKJ7zufeOpJOlafzTct4bh11WXOpTsgp/O9yQJ/uOY0vyny0uDs5TBuvBuuNiRMKv9KzA9z1qI+KTsuDVkiRdXf+pLiiPc1Tji39Edcnn4Zpyhhc2Js2svz3FIDDXIASxPkQDW55AogAADYDQCs1+G2E7TG3LkaWLYRfVhH/ANq0t6WfNGv3BrexaWRmbRQRsNyTsB1NVnj3HFZGa80BgQizqZ0yqP3JrrmbFS5JaLdkGPBrrSD9u6PVqZcqcoPi3XE4sRaGtq1EBh4kdF+7elSx28/B0lE6/R9yFwJyPxF2FRiGtqBBaFChz4LAhVG8SelTnNbIbdtLgBS5eRWkSIGZ9fdAPep01B844FruEcL8yRcXzKax9Jq7njOIkq5V2VPg9xbfELKKoXKb1vMNMytbN1QfGD+3nV+asn5e14nh31h2zD3tsGH+aRV85t4jcsojJIUtlYgxlZhCEncLMzHlU5eTo9z/AEkP8dxpbCORDMBoJgA9Mx6eMb1RW5mZ2c5Q9wwBqSzsZ0VFBMDwFKYnhNzF4m1YVyMqdpcY6qFMd/L0knQE6zr1NXzg3LljCiLSANHec6u3qx/YQKXg/r2/Buc/Nf8ApTuX+QrlxmuYslA8HsxAYxsG6IPLf0irvw/hluxbFuygRB0HidyfE07oq6JhT4Qq3Xpl3xJ/5jGWbQ2tRrrGZ4e4T6IF+9TPwyw4yX7oEZ7gRRvltouYKPdzTPncrauXmI79wW1Qg7Zx3tP7R7VO8gYfJglP63uP7Fyo+yioy9t6WpJQsLUuwqM5i4t+Gw73AAX0W2DsbjaLPl1PkDUmp0FVf4hW5wqnql1H9cqvp9496tTyWyEraSKGnKl5Lj37t0ZTba67ak6kaEECWaTAocC5kFlu0KAtBkn5vdtwPIaUrx7j7XURQZS3BuGR/EdRogj9MmT+o+VP+ROTDeIxN8RanNatH8/gzeK/v6b8kp0djaldlj5e4W19vxeIUAtBtW/0jo7jqx6eFWWNaUNcda65lT0jkqnXp2abcQuMtt2WAQCZbYAbk+0/SnJqM5lcLg8QSSALNzbf5DtTPwRelU4rw247jEhi6qAt1dTmt7qykdNTMetT3L9tTqiqttJACjQuRqR/aYJ8/KqPyVz3ctA2r5z2gncASCrKp/hTABkDTz0q28hi+LJF+2qDRrZQjKVcsSpEyHU91p3ia55jvToq/wCcZZTUHzbg2vYc2rYlyyNAj5A0NqdBv9qnDULzNYdbNy/Y/nW1DDUwyIZZSJAPdzQd/OrNasJS8ekBgLWJsYgC5acWmIykDMoICgTBMHT7Vfs06jasjsfELH37qdmAqIpd1hR2ihdZ1JiNYkbeRrTOBtNpWLMWYDMGiVcCGXTwPj5UvySnpDfRuu2h/XJrquTViJzRTXRrmsEWWoTm2/c7I2rc5rqvqNCco1RT0Yg+sAx5Tq7UjjMIt1SjiVP1B6EEagjxGopaTa6MnjMo+H/A1u466b5zNhgDbQrlklozFf6TGniRWrmq1d5KbtxeS7kuBQvaLmVzEatHdMjeQQfCp7A4N0WLlztDO5EGPA+PXXzpJT8aHtp96Y9zsXbiOINoaLlR28yoWPr+1arwuwqWLaoZVUUAjUHTeq7d+Gee67tc+csSyswZgxJOYFSJ13B+lO+FchPYaUxNwD9EnL7iBNJlf8HbnM0R52xlxbOS0Gm5IYqJITQOFHUkH6TUT8MuGoMXiLkzlGWxmEHJJzMAdfAH186vN7gedAlwh/MyGnxBGx8xUNb5Ru22UoyHKSUfM1u4sgCDCkN59D4UvG1WpDKpctaWw1TviZeK4VYXMe0D+MC2jsT9Yq1YO3cCDtSrP1KghfKJ8vSormPgV2+beQ2yoFxXS5mCsLgXXug6jL96vSbRGGlRA/DrACycUn5y6NH/AJZQ5SPKcwqZ5h4g9pF7MSztlBOy+/j0E0wucmXw4dHs5gIVpuoyCAIDCcw0nWJqX4fwe9kZcU9u6GEERv4z3Rpt/uKklWZhRud5FB4fw8txK1axbqyasqKCLZfopncmCSesRNa1FVjiXKBdQAtt2XRHaQ4WSYJjWNNf9ak+C8PxFv8AnXQwAgKCW8O8XYAk6emtH5prpo30artMkmpNh0pYpXBtGqsiZZj8K+GxGHNtM5s3SuUHvOD3jH/Vr00q38V4rbuWGEGRlJR1KsAGB26xHSaLG8r4hrrNbu27QYse0AZ7wVzmKqG7i9NddqdjlQFcty/fuetzJ/7aqfvXOorMLu5fZF/DyygfEsPnLKD4hAJXTp1+gq4morhXLNqxcNy2pUlSsZ2KwSDsT41LFatE8VhK616JmiropQ7OmFMx+JV8pcLeBXIN5YW5JjyA+9XblhVGCw+UyvZJBEHXKJ285qD49ybib18uDYa3rGYsrZWiQwCkE6RPh4Sak+GcuNh7eWygRjvF1imaNTlKxv5e9c8ppvo6KxylpYl2FZ98U+LkdlYRjmMu4GrZSQq5R1PzVecDbuhf4pUtOmQEACBprvrOtVLj3J17EYh7hWwwkG0zs6ssKoAZVU5gCCd6p9Nc9In88VdsgOX+V7d9VN3MbdpYFtdDPjeHzg9YiD49K0nAXlKgCAVABXYrGkR4eFV27wPFsACliVgLdS9cVwB0J7PvDyMipDh3BLs5r7AEAAC2RBHXvZQROm2um/Sp/NUn4PbVLdJk1zSmSiyV0EAzVR+I3E8mG7FQS96ZAExatw1wkdRsI6yatxFVXmzlG7ibtu9YvdlctqVAacsEkyCBIOpBrVudBnN7KbgcIrKoVEiywzG2FHbOFlLimdB2ZBk9a0fgbL2QVGnKWzCIZSWJIYdDrUIvKl9v5y4ZpEM9p71h2Pi2VYadN6kLXCryyypbDSIPaue7tBJSdqjM1L0pVJomTTXiN4JYvM3yrbuM3XuhGJ+1L4e0+UZyC3WPt0E+sUlxLAG7Zu2py9ojJm3jMpEx13qxMx3lnhna3ERi9uMzdqNjmUKqbf1EeeWOtabwXjYyshgtbYhlgIwM7jo4OpBqr4b4V32kXcWFTugLaViYScpMkANBI2NWLA8h27ashuO6sACGSzPnByE69dakppeFHUv0lcBx+3dutaU99RmiVPdkCe6T1IqQNNsJw23a+RFB2JAEkb6n11pzVlv6Seb0c0KM0UVjCytoKOioURQzRUKFYwAa7AoUKxg6FChWMChQoVjB0KOhWMAGhR0KwQUKFCgYKio6FEwBQo6FAwVGKFCiYFFQoUDBGioUKJg6FChWMEaIihQrGCoUKFEwKIiioVjAoqFCgYKhQoVjHJoTQoVjBUJoUKDCf//Z"/>
          <p:cNvSpPr>
            <a:spLocks noChangeAspect="1" noChangeArrowheads="1"/>
          </p:cNvSpPr>
          <p:nvPr/>
        </p:nvSpPr>
        <p:spPr bwMode="auto">
          <a:xfrm>
            <a:off x="1698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7" name="Titolo 1"/>
          <p:cNvSpPr txBox="1">
            <a:spLocks/>
          </p:cNvSpPr>
          <p:nvPr/>
        </p:nvSpPr>
        <p:spPr bwMode="auto">
          <a:xfrm>
            <a:off x="947738" y="1338263"/>
            <a:ext cx="722312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it-IT" sz="24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ＭＳ Ｐゴシック" pitchFamily="34" charset="-128"/>
                <a:cs typeface="ＭＳ Ｐゴシック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just">
              <a:defRPr/>
            </a:pPr>
            <a:r>
              <a:rPr dirty="0" smtClean="0"/>
              <a:t>lo </a:t>
            </a:r>
            <a:r>
              <a:rPr dirty="0" err="1" smtClean="0"/>
              <a:t>stesso</a:t>
            </a:r>
            <a:r>
              <a:rPr dirty="0" smtClean="0"/>
              <a:t> </a:t>
            </a:r>
            <a:r>
              <a:rPr dirty="0" err="1" smtClean="0"/>
              <a:t>fenomeno</a:t>
            </a:r>
            <a:r>
              <a:rPr dirty="0" smtClean="0"/>
              <a:t> è </a:t>
            </a:r>
            <a:r>
              <a:rPr dirty="0" err="1" smtClean="0"/>
              <a:t>studiato</a:t>
            </a:r>
            <a:r>
              <a:rPr dirty="0" smtClean="0"/>
              <a:t> e </a:t>
            </a:r>
            <a:r>
              <a:rPr dirty="0" err="1" smtClean="0"/>
              <a:t>misurato</a:t>
            </a:r>
            <a:r>
              <a:rPr dirty="0" smtClean="0"/>
              <a:t> in </a:t>
            </a:r>
            <a:r>
              <a:rPr dirty="0" err="1" smtClean="0"/>
              <a:t>epoche</a:t>
            </a:r>
            <a:r>
              <a:rPr dirty="0" smtClean="0"/>
              <a:t> diverse e </a:t>
            </a:r>
            <a:r>
              <a:rPr dirty="0" err="1" smtClean="0"/>
              <a:t>riportato</a:t>
            </a:r>
            <a:r>
              <a:rPr dirty="0" smtClean="0"/>
              <a:t> </a:t>
            </a:r>
            <a:r>
              <a:rPr dirty="0" err="1" smtClean="0"/>
              <a:t>su</a:t>
            </a:r>
            <a:r>
              <a:rPr dirty="0" smtClean="0"/>
              <a:t> un </a:t>
            </a:r>
            <a:r>
              <a:rPr dirty="0" err="1" smtClean="0"/>
              <a:t>grafico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39800" y="949324"/>
            <a:ext cx="7410450" cy="1704975"/>
          </a:xfrm>
        </p:spPr>
        <p:txBody>
          <a:bodyPr/>
          <a:lstStyle/>
          <a:p>
            <a:pPr>
              <a:defRPr/>
            </a:pPr>
            <a:r>
              <a:rPr dirty="0" err="1" smtClean="0"/>
              <a:t>Grafici</a:t>
            </a:r>
            <a:r>
              <a:rPr dirty="0" smtClean="0"/>
              <a:t> </a:t>
            </a:r>
            <a:r>
              <a:rPr dirty="0" err="1" smtClean="0"/>
              <a:t>Dinamici</a:t>
            </a:r>
            <a:r>
              <a:rPr dirty="0" smtClean="0"/>
              <a:t/>
            </a:r>
            <a:br>
              <a:rPr dirty="0" smtClean="0"/>
            </a:br>
            <a:r>
              <a:rPr dirty="0" smtClean="0"/>
              <a:t/>
            </a:r>
            <a:br>
              <a:rPr dirty="0" smtClean="0"/>
            </a:br>
            <a:r>
              <a:rPr dirty="0" err="1" smtClean="0">
                <a:solidFill>
                  <a:schemeClr val="tx1"/>
                </a:solidFill>
              </a:rPr>
              <a:t>realizzati</a:t>
            </a:r>
            <a:r>
              <a:rPr dirty="0" smtClean="0">
                <a:solidFill>
                  <a:schemeClr val="tx1"/>
                </a:solidFill>
              </a:rPr>
              <a:t> in </a:t>
            </a:r>
            <a:r>
              <a:rPr dirty="0" err="1" smtClean="0">
                <a:solidFill>
                  <a:schemeClr val="tx1"/>
                </a:solidFill>
              </a:rPr>
              <a:t>occasione</a:t>
            </a:r>
            <a:r>
              <a:rPr dirty="0" smtClean="0">
                <a:solidFill>
                  <a:schemeClr val="tx1"/>
                </a:solidFill>
              </a:rPr>
              <a:t> del 150°anniversario </a:t>
            </a:r>
            <a:r>
              <a:rPr dirty="0" err="1" smtClean="0">
                <a:solidFill>
                  <a:schemeClr val="tx1"/>
                </a:solidFill>
              </a:rPr>
              <a:t>dell’Unità</a:t>
            </a:r>
            <a:r>
              <a:rPr dirty="0" smtClean="0">
                <a:solidFill>
                  <a:schemeClr val="tx1"/>
                </a:solidFill>
              </a:rPr>
              <a:t> </a:t>
            </a:r>
            <a:r>
              <a:rPr dirty="0" err="1" smtClean="0">
                <a:solidFill>
                  <a:schemeClr val="tx1"/>
                </a:solidFill>
              </a:rPr>
              <a:t>d’Italia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1267" name="CasellaDiTesto 5"/>
          <p:cNvSpPr txBox="1">
            <a:spLocks noChangeArrowheads="1"/>
          </p:cNvSpPr>
          <p:nvPr/>
        </p:nvSpPr>
        <p:spPr bwMode="auto">
          <a:xfrm>
            <a:off x="1441450" y="2795588"/>
            <a:ext cx="6332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dirty="0">
                <a:hlinkClick r:id="rId2"/>
              </a:rPr>
              <a:t>http://seriestoriche.istat.it/</a:t>
            </a:r>
            <a:r>
              <a:rPr lang="it-IT" dirty="0"/>
              <a:t>  </a:t>
            </a:r>
          </a:p>
        </p:txBody>
      </p:sp>
      <p:grpSp>
        <p:nvGrpSpPr>
          <p:cNvPr id="11268" name="Gruppo 8"/>
          <p:cNvGrpSpPr>
            <a:grpSpLocks/>
          </p:cNvGrpSpPr>
          <p:nvPr/>
        </p:nvGrpSpPr>
        <p:grpSpPr bwMode="auto">
          <a:xfrm>
            <a:off x="263525" y="3438525"/>
            <a:ext cx="8512175" cy="520700"/>
            <a:chOff x="411480" y="2777610"/>
            <a:chExt cx="8511540" cy="520579"/>
          </a:xfrm>
        </p:grpSpPr>
        <p:pic>
          <p:nvPicPr>
            <p:cNvPr id="1127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1480" y="2788920"/>
              <a:ext cx="7232650" cy="50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27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18350" y="2777610"/>
              <a:ext cx="1804670" cy="520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4405313"/>
            <a:ext cx="5907087" cy="190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70" name="Callout 5 6"/>
          <p:cNvSpPr>
            <a:spLocks/>
          </p:cNvSpPr>
          <p:nvPr/>
        </p:nvSpPr>
        <p:spPr bwMode="auto">
          <a:xfrm>
            <a:off x="6934200" y="4503738"/>
            <a:ext cx="1089025" cy="1004887"/>
          </a:xfrm>
          <a:prstGeom prst="accentCallout1">
            <a:avLst>
              <a:gd name="adj1" fmla="val 18750"/>
              <a:gd name="adj2" fmla="val -8333"/>
              <a:gd name="adj3" fmla="val 95833"/>
              <a:gd name="adj4" fmla="val -6910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>
              <a:latin typeface="Arial" charset="0"/>
            </a:endParaRPr>
          </a:p>
          <a:p>
            <a:r>
              <a:rPr lang="it-IT">
                <a:latin typeface="Arial" charset="0"/>
              </a:rPr>
              <a:t>Clic </a:t>
            </a:r>
            <a:r>
              <a:rPr lang="it-IT">
                <a:latin typeface="Arial" charset="0"/>
                <a:sym typeface="Wingdings" pitchFamily="2" charset="2"/>
              </a:rPr>
              <a:t></a:t>
            </a:r>
            <a:endParaRPr lang="it-IT">
              <a:latin typeface="Arial" charset="0"/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 bwMode="auto">
          <a:xfrm>
            <a:off x="304800" y="190500"/>
            <a:ext cx="72215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Una proposta dell’Istat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8350" y="282575"/>
            <a:ext cx="7410450" cy="822325"/>
          </a:xfrm>
        </p:spPr>
        <p:txBody>
          <a:bodyPr/>
          <a:lstStyle/>
          <a:p>
            <a:pPr>
              <a:defRPr/>
            </a:pPr>
            <a:r>
              <a:rPr sz="2800" dirty="0" err="1" smtClean="0"/>
              <a:t>Pronti</a:t>
            </a:r>
            <a:r>
              <a:rPr sz="2800" dirty="0" smtClean="0"/>
              <a:t> a </a:t>
            </a:r>
            <a:r>
              <a:rPr sz="2800" dirty="0" err="1" smtClean="0"/>
              <a:t>partire</a:t>
            </a:r>
            <a:r>
              <a:rPr sz="2800" dirty="0" smtClean="0"/>
              <a:t> ?</a:t>
            </a:r>
            <a:endParaRPr sz="2800" dirty="0"/>
          </a:p>
        </p:txBody>
      </p:sp>
      <p:pic>
        <p:nvPicPr>
          <p:cNvPr id="5" name="Picture 12" descr="http://cdn.blogosfere.it/pellicolerovinate/images/back_to_futu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1" y="2659158"/>
            <a:ext cx="3378200" cy="1671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6700" y="0"/>
            <a:ext cx="8483600" cy="1355725"/>
          </a:xfrm>
        </p:spPr>
        <p:txBody>
          <a:bodyPr/>
          <a:lstStyle/>
          <a:p>
            <a:pPr>
              <a:defRPr/>
            </a:pPr>
            <a:r>
              <a:rPr dirty="0" smtClean="0"/>
              <a:t>I </a:t>
            </a:r>
            <a:r>
              <a:rPr dirty="0" err="1" smtClean="0"/>
              <a:t>fenomeni</a:t>
            </a:r>
            <a:r>
              <a:rPr dirty="0" smtClean="0"/>
              <a:t> </a:t>
            </a:r>
            <a:r>
              <a:rPr dirty="0" err="1" smtClean="0"/>
              <a:t>della</a:t>
            </a:r>
            <a:r>
              <a:rPr dirty="0" smtClean="0"/>
              <a:t> </a:t>
            </a:r>
            <a:r>
              <a:rPr dirty="0" err="1" smtClean="0"/>
              <a:t>natalità</a:t>
            </a:r>
            <a:r>
              <a:rPr dirty="0" smtClean="0"/>
              <a:t> e </a:t>
            </a:r>
            <a:r>
              <a:rPr dirty="0" err="1" smtClean="0"/>
              <a:t>della</a:t>
            </a:r>
            <a:r>
              <a:rPr dirty="0" smtClean="0"/>
              <a:t> </a:t>
            </a:r>
            <a:r>
              <a:rPr dirty="0" err="1" smtClean="0"/>
              <a:t>mortalità</a:t>
            </a:r>
            <a:r>
              <a:rPr dirty="0" smtClean="0"/>
              <a:t> </a:t>
            </a:r>
            <a:r>
              <a:rPr dirty="0" err="1" smtClean="0"/>
              <a:t>subiscono</a:t>
            </a:r>
            <a:r>
              <a:rPr dirty="0" smtClean="0"/>
              <a:t> </a:t>
            </a:r>
            <a:r>
              <a:rPr dirty="0" err="1" smtClean="0"/>
              <a:t>delle</a:t>
            </a:r>
            <a:r>
              <a:rPr dirty="0" smtClean="0"/>
              <a:t> </a:t>
            </a:r>
            <a:r>
              <a:rPr dirty="0" err="1" smtClean="0"/>
              <a:t>modifiche</a:t>
            </a:r>
            <a:r>
              <a:rPr dirty="0" smtClean="0"/>
              <a:t> </a:t>
            </a:r>
            <a:r>
              <a:rPr dirty="0" err="1" smtClean="0"/>
              <a:t>nel</a:t>
            </a:r>
            <a:r>
              <a:rPr dirty="0" smtClean="0"/>
              <a:t> </a:t>
            </a:r>
            <a:r>
              <a:rPr dirty="0" err="1" smtClean="0"/>
              <a:t>corso</a:t>
            </a:r>
            <a:r>
              <a:rPr dirty="0" smtClean="0"/>
              <a:t> del tempo?</a:t>
            </a:r>
            <a:endParaRPr dirty="0"/>
          </a:p>
        </p:txBody>
      </p:sp>
      <p:sp>
        <p:nvSpPr>
          <p:cNvPr id="12291" name="Rettangolo 2"/>
          <p:cNvSpPr>
            <a:spLocks noChangeArrowheads="1"/>
          </p:cNvSpPr>
          <p:nvPr/>
        </p:nvSpPr>
        <p:spPr bwMode="auto">
          <a:xfrm>
            <a:off x="2593975" y="3887788"/>
            <a:ext cx="6278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omic Sans MS" pitchFamily="66" charset="0"/>
                <a:ea typeface="Calibri" pitchFamily="34" charset="0"/>
                <a:cs typeface="Times New Roman" pitchFamily="18" charset="0"/>
                <a:hlinkClick r:id="rId2"/>
              </a:rPr>
              <a:t>http://www.istat.it/it/files/2011/05/03_nascite.swf</a:t>
            </a:r>
            <a:endParaRPr lang="it-IT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endParaRPr lang="it-IT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Titolo 1"/>
          <p:cNvSpPr txBox="1">
            <a:spLocks/>
          </p:cNvSpPr>
          <p:nvPr/>
        </p:nvSpPr>
        <p:spPr bwMode="auto">
          <a:xfrm>
            <a:off x="539750" y="2805113"/>
            <a:ext cx="74104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it-IT" sz="24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ＭＳ Ｐゴシック" pitchFamily="34" charset="-128"/>
                <a:cs typeface="ＭＳ Ｐゴシック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342900" indent="-342900" algn="l">
              <a:buFont typeface="Arial" pitchFamily="34" charset="0"/>
              <a:buChar char="•"/>
              <a:defRPr/>
            </a:pPr>
            <a:r>
              <a:rPr sz="2000" dirty="0" err="1" smtClean="0"/>
              <a:t>Natalità</a:t>
            </a:r>
            <a:r>
              <a:rPr sz="2000" dirty="0" smtClean="0"/>
              <a:t> e </a:t>
            </a:r>
            <a:r>
              <a:rPr sz="2000" dirty="0" err="1" smtClean="0"/>
              <a:t>Mortalità</a:t>
            </a:r>
            <a:r>
              <a:rPr sz="2000" dirty="0" smtClean="0"/>
              <a:t>: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magin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296863"/>
            <a:ext cx="470852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CasellaDiTesto 2"/>
          <p:cNvSpPr txBox="1">
            <a:spLocks noChangeArrowheads="1"/>
          </p:cNvSpPr>
          <p:nvPr/>
        </p:nvSpPr>
        <p:spPr bwMode="auto">
          <a:xfrm>
            <a:off x="293688" y="1706563"/>
            <a:ext cx="3951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solidFill>
                  <a:srgbClr val="9E0000"/>
                </a:solidFill>
              </a:rPr>
              <a:t>Cosa ci colpisce?</a:t>
            </a:r>
          </a:p>
        </p:txBody>
      </p:sp>
      <p:sp>
        <p:nvSpPr>
          <p:cNvPr id="13316" name="CasellaDiTesto 4"/>
          <p:cNvSpPr txBox="1">
            <a:spLocks noChangeArrowheads="1"/>
          </p:cNvSpPr>
          <p:nvPr/>
        </p:nvSpPr>
        <p:spPr bwMode="auto">
          <a:xfrm>
            <a:off x="269875" y="3560763"/>
            <a:ext cx="47101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>
                <a:solidFill>
                  <a:srgbClr val="9E0000"/>
                </a:solidFill>
              </a:rPr>
              <a:t>Quali sono le possibili cause? </a:t>
            </a:r>
          </a:p>
        </p:txBody>
      </p:sp>
      <p:sp>
        <p:nvSpPr>
          <p:cNvPr id="13317" name="CasellaDiTesto 3"/>
          <p:cNvSpPr txBox="1">
            <a:spLocks noChangeArrowheads="1"/>
          </p:cNvSpPr>
          <p:nvPr/>
        </p:nvSpPr>
        <p:spPr bwMode="auto">
          <a:xfrm>
            <a:off x="917575" y="4799013"/>
            <a:ext cx="768191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Alla luce delle nostre conoscenze sappiamo che i  picchi di mortalità coincidono con i periodi di guerra: </a:t>
            </a:r>
          </a:p>
          <a:p>
            <a:r>
              <a:rPr lang="it-IT"/>
              <a:t>III Guerra d’Indipendenza</a:t>
            </a:r>
          </a:p>
          <a:p>
            <a:r>
              <a:rPr lang="it-IT"/>
              <a:t>I Guerra Mondiale</a:t>
            </a:r>
          </a:p>
          <a:p>
            <a:r>
              <a:rPr lang="it-IT"/>
              <a:t>II Guerra Mondiale</a:t>
            </a:r>
          </a:p>
        </p:txBody>
      </p:sp>
      <p:sp>
        <p:nvSpPr>
          <p:cNvPr id="13318" name="CasellaDiTesto 5"/>
          <p:cNvSpPr txBox="1">
            <a:spLocks noChangeArrowheads="1"/>
          </p:cNvSpPr>
          <p:nvPr/>
        </p:nvSpPr>
        <p:spPr bwMode="auto">
          <a:xfrm>
            <a:off x="179388" y="190500"/>
            <a:ext cx="39274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Facciamo finta di non sapere niente della nostra storia e ci troviamo di fronte a questo grafico:  </a:t>
            </a:r>
          </a:p>
          <a:p>
            <a:endParaRPr lang="it-IT"/>
          </a:p>
        </p:txBody>
      </p:sp>
      <p:sp>
        <p:nvSpPr>
          <p:cNvPr id="13319" name="CasellaDiTesto 6"/>
          <p:cNvSpPr txBox="1">
            <a:spLocks noChangeArrowheads="1"/>
          </p:cNvSpPr>
          <p:nvPr/>
        </p:nvSpPr>
        <p:spPr bwMode="auto">
          <a:xfrm>
            <a:off x="120650" y="2284413"/>
            <a:ext cx="445135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it-IT">
                <a:solidFill>
                  <a:srgbClr val="000000"/>
                </a:solidFill>
              </a:rPr>
              <a:t>in determinati momenti storici, il tasso di mortalità cresce in modo vertiginoso.</a:t>
            </a:r>
          </a:p>
        </p:txBody>
      </p:sp>
      <p:sp>
        <p:nvSpPr>
          <p:cNvPr id="13320" name="CasellaDiTesto 7"/>
          <p:cNvSpPr txBox="1">
            <a:spLocks noChangeArrowheads="1"/>
          </p:cNvSpPr>
          <p:nvPr/>
        </p:nvSpPr>
        <p:spPr bwMode="auto">
          <a:xfrm>
            <a:off x="244475" y="4068763"/>
            <a:ext cx="41481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it-IT"/>
              <a:t>Epidemie, carestie, guerre</a:t>
            </a:r>
          </a:p>
          <a:p>
            <a:pPr marL="285750" indent="-285750">
              <a:buFont typeface="Arial" charset="0"/>
              <a:buChar char="•"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1338" y="206375"/>
            <a:ext cx="4706937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9" name="CasellaDiTesto 2"/>
          <p:cNvSpPr txBox="1">
            <a:spLocks noChangeArrowheads="1"/>
          </p:cNvSpPr>
          <p:nvPr/>
        </p:nvSpPr>
        <p:spPr bwMode="auto">
          <a:xfrm>
            <a:off x="282575" y="209550"/>
            <a:ext cx="28638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>
                <a:solidFill>
                  <a:srgbClr val="9E0000"/>
                </a:solidFill>
              </a:rPr>
              <a:t>Che cosa accade al tasso di natalità?</a:t>
            </a:r>
          </a:p>
        </p:txBody>
      </p:sp>
      <p:sp>
        <p:nvSpPr>
          <p:cNvPr id="14340" name="CasellaDiTesto 3"/>
          <p:cNvSpPr txBox="1">
            <a:spLocks noChangeArrowheads="1"/>
          </p:cNvSpPr>
          <p:nvPr/>
        </p:nvSpPr>
        <p:spPr bwMode="auto">
          <a:xfrm>
            <a:off x="282575" y="920750"/>
            <a:ext cx="39306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it-IT"/>
              <a:t>In coincidenza dell’aumento vertiginoso della mortalità, le nascite rispetto alla popolazione cadono a picco</a:t>
            </a:r>
          </a:p>
        </p:txBody>
      </p:sp>
      <p:sp>
        <p:nvSpPr>
          <p:cNvPr id="14341" name="CasellaDiTesto 5"/>
          <p:cNvSpPr txBox="1">
            <a:spLocks noChangeArrowheads="1"/>
          </p:cNvSpPr>
          <p:nvPr/>
        </p:nvSpPr>
        <p:spPr bwMode="auto">
          <a:xfrm>
            <a:off x="282575" y="2373313"/>
            <a:ext cx="2863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>
                <a:solidFill>
                  <a:srgbClr val="9E0000"/>
                </a:solidFill>
              </a:rPr>
              <a:t>Cosa vi suggerisce questa relazione?</a:t>
            </a:r>
          </a:p>
        </p:txBody>
      </p:sp>
      <p:sp>
        <p:nvSpPr>
          <p:cNvPr id="14342" name="CasellaDiTesto 6"/>
          <p:cNvSpPr txBox="1">
            <a:spLocks noChangeArrowheads="1"/>
          </p:cNvSpPr>
          <p:nvPr/>
        </p:nvSpPr>
        <p:spPr bwMode="auto">
          <a:xfrm>
            <a:off x="358775" y="3124200"/>
            <a:ext cx="5310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it-IT"/>
              <a:t>Le guerre hanno un forte impatto sulla popolazione giovane in età feconda: i giovani uomini sono reclutati e mandati al fronte</a:t>
            </a:r>
          </a:p>
        </p:txBody>
      </p:sp>
      <p:sp>
        <p:nvSpPr>
          <p:cNvPr id="14343" name="CasellaDiTesto 4"/>
          <p:cNvSpPr txBox="1">
            <a:spLocks noChangeArrowheads="1"/>
          </p:cNvSpPr>
          <p:nvPr/>
        </p:nvSpPr>
        <p:spPr bwMode="auto">
          <a:xfrm>
            <a:off x="411163" y="4740275"/>
            <a:ext cx="16303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>
                <a:solidFill>
                  <a:srgbClr val="9E0000"/>
                </a:solidFill>
              </a:rPr>
              <a:t>Curiosità!</a:t>
            </a:r>
          </a:p>
        </p:txBody>
      </p:sp>
      <p:sp>
        <p:nvSpPr>
          <p:cNvPr id="14344" name="CasellaDiTesto 7"/>
          <p:cNvSpPr txBox="1">
            <a:spLocks noChangeArrowheads="1"/>
          </p:cNvSpPr>
          <p:nvPr/>
        </p:nvSpPr>
        <p:spPr bwMode="auto">
          <a:xfrm>
            <a:off x="2582863" y="4610100"/>
            <a:ext cx="505301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Nel 1993, quando i bimbi del Baby Boom del ‘64 sono quasi trentenni, per la prima volta i morti superano le nascite: l’Italia è un paese che non cresce più con le sue sole forze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511175"/>
            <a:ext cx="7807325" cy="1143000"/>
          </a:xfrm>
        </p:spPr>
        <p:txBody>
          <a:bodyPr/>
          <a:lstStyle/>
          <a:p>
            <a:pPr>
              <a:defRPr/>
            </a:pPr>
            <a:r>
              <a:rPr dirty="0" err="1" smtClean="0"/>
              <a:t>Quanti</a:t>
            </a:r>
            <a:r>
              <a:rPr dirty="0" smtClean="0"/>
              <a:t> </a:t>
            </a:r>
            <a:r>
              <a:rPr dirty="0" err="1" smtClean="0"/>
              <a:t>eravamo</a:t>
            </a:r>
            <a:r>
              <a:rPr dirty="0" smtClean="0"/>
              <a:t> al </a:t>
            </a:r>
            <a:r>
              <a:rPr dirty="0" err="1" smtClean="0"/>
              <a:t>momento</a:t>
            </a:r>
            <a:r>
              <a:rPr dirty="0" smtClean="0"/>
              <a:t> </a:t>
            </a:r>
            <a:r>
              <a:rPr dirty="0" err="1" smtClean="0"/>
              <a:t>dell’unificazione</a:t>
            </a:r>
            <a:r>
              <a:rPr dirty="0" smtClean="0"/>
              <a:t> e </a:t>
            </a:r>
            <a:r>
              <a:rPr dirty="0" err="1" smtClean="0"/>
              <a:t>quanti</a:t>
            </a:r>
            <a:r>
              <a:rPr dirty="0" smtClean="0"/>
              <a:t> </a:t>
            </a:r>
            <a:r>
              <a:rPr dirty="0" err="1" smtClean="0"/>
              <a:t>siamo</a:t>
            </a:r>
            <a:r>
              <a:rPr dirty="0" smtClean="0"/>
              <a:t> </a:t>
            </a:r>
            <a:r>
              <a:rPr dirty="0" err="1" smtClean="0"/>
              <a:t>diventati</a:t>
            </a:r>
            <a:r>
              <a:rPr dirty="0" smtClean="0"/>
              <a:t>?</a:t>
            </a:r>
            <a:endParaRPr dirty="0"/>
          </a:p>
        </p:txBody>
      </p:sp>
      <p:sp>
        <p:nvSpPr>
          <p:cNvPr id="15364" name="Rettangolo 3"/>
          <p:cNvSpPr>
            <a:spLocks noChangeArrowheads="1"/>
          </p:cNvSpPr>
          <p:nvPr/>
        </p:nvSpPr>
        <p:spPr bwMode="auto">
          <a:xfrm>
            <a:off x="2260600" y="4200525"/>
            <a:ext cx="64166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dirty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  <a:hlinkClick r:id="rId2"/>
              </a:rPr>
              <a:t>http://www.istat.it/</a:t>
            </a:r>
            <a:r>
              <a:rPr lang="it-IT" dirty="0" err="1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  <a:hlinkClick r:id="rId2"/>
              </a:rPr>
              <a:t>it</a:t>
            </a:r>
            <a:r>
              <a:rPr lang="it-IT" dirty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  <a:hlinkClick r:id="rId2"/>
              </a:rPr>
              <a:t>/</a:t>
            </a:r>
            <a:r>
              <a:rPr lang="it-IT" dirty="0" err="1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  <a:hlinkClick r:id="rId2"/>
              </a:rPr>
              <a:t>files</a:t>
            </a:r>
            <a:r>
              <a:rPr lang="it-IT" dirty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  <a:hlinkClick r:id="rId2"/>
              </a:rPr>
              <a:t>/2011/05/01_residenti.swf</a:t>
            </a:r>
            <a:endParaRPr lang="it-IT" dirty="0">
              <a:solidFill>
                <a:srgbClr val="00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endParaRPr lang="it-IT" dirty="0">
              <a:solidFill>
                <a:srgbClr val="00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 bwMode="auto">
          <a:xfrm>
            <a:off x="539750" y="2805113"/>
            <a:ext cx="74104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it-IT" sz="2400" b="1" kern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ＭＳ Ｐゴシック" pitchFamily="34" charset="-128"/>
                <a:cs typeface="ＭＳ Ｐゴシック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  <a:cs typeface="ＭＳ Ｐゴシック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marL="342900" indent="-342900" algn="l">
              <a:buFont typeface="Arial" pitchFamily="34" charset="0"/>
              <a:buChar char="•"/>
              <a:defRPr/>
            </a:pPr>
            <a:r>
              <a:rPr sz="2000" dirty="0" err="1" smtClean="0"/>
              <a:t>Popolazione</a:t>
            </a:r>
            <a:r>
              <a:rPr sz="2000" dirty="0" smtClean="0"/>
              <a:t> e </a:t>
            </a:r>
            <a:r>
              <a:rPr sz="2000" dirty="0" err="1" smtClean="0"/>
              <a:t>famiglie</a:t>
            </a:r>
            <a:r>
              <a:rPr sz="2000" dirty="0" smtClean="0"/>
              <a:t> </a:t>
            </a:r>
            <a:r>
              <a:rPr sz="2000" dirty="0" err="1" smtClean="0"/>
              <a:t>residenti</a:t>
            </a:r>
            <a:r>
              <a:rPr sz="2000" dirty="0" smtClean="0"/>
              <a:t>: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MOVIE_ONCLICK_URL" val="http://"/>
  <p:tag name="GENSWF_MOVIE_ONCLICK_URL_TARGET" val="_self"/>
  <p:tag name="GENSWF_MOVIE_PRESENTATION_END_URL" val="http://"/>
  <p:tag name="GENSWF_MOVIE_PRESENTATION_END_URL_TARGET" val="_self"/>
  <p:tag name="FLASHSPRING_PRESENTATION_REFERENCES" val=""/>
  <p:tag name="ISPRING_ULTRA_SCORM_SLIDE_COUNT" val="11"/>
  <p:tag name="ISPRING_SCORM_RATE_QUIZZES" val="0"/>
  <p:tag name="GENSWF_OUTPUT_FILE_NAME" val="Modulo1Intro"/>
  <p:tag name="ISPRING_RESOURCE_PATHS_HASH" val="505072a965d70a5b5cecb945768add0a543ce0"/>
</p:tagLst>
</file>

<file path=ppt/theme/theme1.xml><?xml version="1.0" encoding="utf-8"?>
<a:theme xmlns:a="http://schemas.openxmlformats.org/drawingml/2006/main" name="modello-slide-saes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modello-slide-saes</Template>
  <TotalTime>1543</TotalTime>
  <Words>822</Words>
  <Application>Microsoft Office PowerPoint</Application>
  <PresentationFormat>Presentazione su schermo (4:3)</PresentationFormat>
  <Paragraphs>101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modello-slide-saes</vt:lpstr>
      <vt:lpstr>Diapositiva 1</vt:lpstr>
      <vt:lpstr>I dati  che sono stati raccolti a chi e a cosa servono?</vt:lpstr>
      <vt:lpstr>Le serie storiche</vt:lpstr>
      <vt:lpstr>Grafici Dinamici  realizzati in occasione del 150°anniversario dell’Unità d’Italia</vt:lpstr>
      <vt:lpstr>Pronti a partire ?</vt:lpstr>
      <vt:lpstr>I fenomeni della natalità e della mortalità subiscono delle modifiche nel corso del tempo?</vt:lpstr>
      <vt:lpstr>Diapositiva 7</vt:lpstr>
      <vt:lpstr>Diapositiva 8</vt:lpstr>
      <vt:lpstr>Quanti eravamo al momento dell’unificazione e quanti siamo diventati?</vt:lpstr>
      <vt:lpstr>Diapositiva 10</vt:lpstr>
      <vt:lpstr>Dove vive questa popolazione?</vt:lpstr>
      <vt:lpstr>Diapositiva 12</vt:lpstr>
      <vt:lpstr>Questa popolazione era istruita?</vt:lpstr>
      <vt:lpstr>Diapositiva 14</vt:lpstr>
      <vt:lpstr>Diapositiva 15</vt:lpstr>
      <vt:lpstr>Le donne avevano le stesse opportunità degli uomini?</vt:lpstr>
      <vt:lpstr>Diapositiva 17</vt:lpstr>
      <vt:lpstr>  Piccole curiosità! </vt:lpstr>
      <vt:lpstr>Diapositiva 19</vt:lpstr>
      <vt:lpstr>Questo è solo uno dei tanti viaggi nella storia che possiamo fare tra le statistiche dell'Istat.  È solo uno dei tanti possibili percorsi  per capire come eravamo e quello che siamo diventati.     Provate in classe a sceglierne altri!</vt:lpstr>
      <vt:lpstr>Grazie!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TABELLE DI FREQUENZE</dc:title>
  <dc:creator>Silvia</dc:creator>
  <cp:lastModifiedBy>Silvia</cp:lastModifiedBy>
  <cp:revision>189</cp:revision>
  <dcterms:created xsi:type="dcterms:W3CDTF">2013-09-08T18:04:12Z</dcterms:created>
  <dcterms:modified xsi:type="dcterms:W3CDTF">2014-02-27T16:58:32Z</dcterms:modified>
</cp:coreProperties>
</file>