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31"/>
  </p:notesMasterIdLst>
  <p:sldIdLst>
    <p:sldId id="315" r:id="rId6"/>
    <p:sldId id="333" r:id="rId7"/>
    <p:sldId id="334" r:id="rId8"/>
    <p:sldId id="335" r:id="rId9"/>
    <p:sldId id="336" r:id="rId10"/>
    <p:sldId id="316" r:id="rId11"/>
    <p:sldId id="339" r:id="rId12"/>
    <p:sldId id="341" r:id="rId13"/>
    <p:sldId id="342" r:id="rId14"/>
    <p:sldId id="343" r:id="rId15"/>
    <p:sldId id="344" r:id="rId16"/>
    <p:sldId id="345" r:id="rId17"/>
    <p:sldId id="346" r:id="rId18"/>
    <p:sldId id="348" r:id="rId19"/>
    <p:sldId id="349" r:id="rId20"/>
    <p:sldId id="352" r:id="rId21"/>
    <p:sldId id="361" r:id="rId22"/>
    <p:sldId id="353" r:id="rId23"/>
    <p:sldId id="354" r:id="rId24"/>
    <p:sldId id="355" r:id="rId25"/>
    <p:sldId id="356" r:id="rId26"/>
    <p:sldId id="357" r:id="rId27"/>
    <p:sldId id="362" r:id="rId28"/>
    <p:sldId id="359" r:id="rId29"/>
    <p:sldId id="360" r:id="rId3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401">
          <p15:clr>
            <a:srgbClr val="A4A3A4"/>
          </p15:clr>
        </p15:guide>
        <p15:guide id="2" orient="horz" pos="39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0000"/>
    <a:srgbClr val="C00000"/>
    <a:srgbClr val="5F5F5F"/>
    <a:srgbClr val="932338"/>
    <a:srgbClr val="15ACC5"/>
    <a:srgbClr val="18C2DE"/>
    <a:srgbClr val="18B4DE"/>
    <a:srgbClr val="2FB1C7"/>
    <a:srgbClr val="DDDDDD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Stile chiaro 2 - Color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2" autoAdjust="0"/>
    <p:restoredTop sz="96259" autoAdjust="0"/>
  </p:normalViewPr>
  <p:slideViewPr>
    <p:cSldViewPr snapToGrid="0" showGuides="1">
      <p:cViewPr varScale="1">
        <p:scale>
          <a:sx n="64" d="100"/>
          <a:sy n="64" d="100"/>
        </p:scale>
        <p:origin x="1416" y="66"/>
      </p:cViewPr>
      <p:guideLst>
        <p:guide pos="7401"/>
        <p:guide orient="horz" pos="39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gridSpacing cx="54000" cy="54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UTENTE\Desktop\AEEE%20Giovanna%20goal%2011%20Nuovo%20standard\AEE_Goal%2011%20Grafici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tagliaco\Desktop\AEE%20NUOVE%20SLIDES\AEE_Goal%2011%20Grafici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gliaco\Desktop\AEE%20NUOVE%20SLIDES\AEE_Goal%2011%20Grafici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UTENTE\Desktop\AEEE%20Giovanna%20goal%2011%20Nuovo%20standard\AEE_Goal%2011%20Grafici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UTENTE\Desktop\AEEE%20Giovanna%20goal%2011%20Nuovo%20standard\AEE_Goal%2011%20Grafici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UTENTE\Desktop\AEEE%20Giovanna%20goal%2011%20Nuovo%20standard\AEE_Goal%2011%20Grafici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tagliaco\Desktop\AEE%20NUOVE%20SLIDES\AEE_Goal%2011%20Grafici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tagliaco\Desktop\AEE%20NUOVE%20SLIDES\AEE_Goal%2011%20Grafici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ENTE\Desktop\AEEE%20Giovanna%20goal%2011%20Nuovo%20standard\AEE_Goal%2011%20Grafici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UTENTE\Desktop\AEEE%20Giovanna%20goal%2011%20Nuovo%20standard\AEE_Goal%2011%20Grafici%20(1)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UTENTE\Desktop\AEEE%20Giovanna%20goal%2011%20Nuovo%20standard\AEE_Goal%2011%20Grafic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187612459514574E-2"/>
          <c:y val="3.9348714593902677E-2"/>
          <c:w val="0.97020805843229774"/>
          <c:h val="0.70003089471629532"/>
        </c:manualLayout>
      </c:layout>
      <c:lineChart>
        <c:grouping val="standard"/>
        <c:varyColors val="0"/>
        <c:ser>
          <c:idx val="0"/>
          <c:order val="0"/>
          <c:tx>
            <c:strRef>
              <c:f>'SILC - Serie storica'!$A$2</c:f>
              <c:strCache>
                <c:ptCount val="1"/>
                <c:pt idx="0">
                  <c:v>problemi strutturali o problemi di umidità</c:v>
                </c:pt>
              </c:strCache>
            </c:strRef>
          </c:tx>
          <c:spPr>
            <a:ln w="19050" cap="rnd" cmpd="sng" algn="ctr">
              <a:solidFill>
                <a:srgbClr val="C0000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'SILC - Serie storica'!$B$1:$K$1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'SILC - Serie storica'!$B$2:$K$2</c:f>
              <c:numCache>
                <c:formatCode>0.0</c:formatCode>
                <c:ptCount val="10"/>
                <c:pt idx="0">
                  <c:v>20.5</c:v>
                </c:pt>
                <c:pt idx="1">
                  <c:v>23.4</c:v>
                </c:pt>
                <c:pt idx="2">
                  <c:v>21.4</c:v>
                </c:pt>
                <c:pt idx="3">
                  <c:v>22.9</c:v>
                </c:pt>
                <c:pt idx="4">
                  <c:v>25</c:v>
                </c:pt>
                <c:pt idx="5">
                  <c:v>24.1</c:v>
                </c:pt>
                <c:pt idx="6">
                  <c:v>21</c:v>
                </c:pt>
                <c:pt idx="7">
                  <c:v>16.100000000000001</c:v>
                </c:pt>
                <c:pt idx="8">
                  <c:v>13.2</c:v>
                </c:pt>
                <c:pt idx="9">
                  <c:v>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495-4F88-81E7-4FD667D73CF4}"/>
            </c:ext>
          </c:extLst>
        </c:ser>
        <c:ser>
          <c:idx val="1"/>
          <c:order val="1"/>
          <c:tx>
            <c:strRef>
              <c:f>'SILC - Serie storica'!$A$3</c:f>
              <c:strCache>
                <c:ptCount val="1"/>
                <c:pt idx="0">
                  <c:v>abitazioni sovraffollate </c:v>
                </c:pt>
              </c:strCache>
            </c:strRef>
          </c:tx>
          <c:spPr>
            <a:ln w="19050" cap="rnd" cmpd="sng" algn="ctr">
              <a:solidFill>
                <a:srgbClr val="98000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98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'SILC - Serie storica'!$B$1:$K$1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'SILC - Serie storica'!$B$3:$K$3</c:f>
              <c:numCache>
                <c:formatCode>0.0</c:formatCode>
                <c:ptCount val="10"/>
                <c:pt idx="0">
                  <c:v>24.3</c:v>
                </c:pt>
                <c:pt idx="1">
                  <c:v>24.5</c:v>
                </c:pt>
                <c:pt idx="2">
                  <c:v>26.1</c:v>
                </c:pt>
                <c:pt idx="3">
                  <c:v>27.1</c:v>
                </c:pt>
                <c:pt idx="4">
                  <c:v>27.3</c:v>
                </c:pt>
                <c:pt idx="5">
                  <c:v>27.9</c:v>
                </c:pt>
                <c:pt idx="6">
                  <c:v>27.8</c:v>
                </c:pt>
                <c:pt idx="7">
                  <c:v>27.1</c:v>
                </c:pt>
                <c:pt idx="8">
                  <c:v>27.8</c:v>
                </c:pt>
                <c:pt idx="9">
                  <c:v>28.3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495-4F88-81E7-4FD667D73CF4}"/>
            </c:ext>
          </c:extLst>
        </c:ser>
        <c:ser>
          <c:idx val="2"/>
          <c:order val="2"/>
          <c:tx>
            <c:strRef>
              <c:f>'SILC - Serie storica'!$A$4</c:f>
              <c:strCache>
                <c:ptCount val="1"/>
                <c:pt idx="0">
                  <c:v>rumore dai vicini o dalla strada</c:v>
                </c:pt>
              </c:strCache>
            </c:strRef>
          </c:tx>
          <c:spPr>
            <a:ln w="19050" cap="rnd" cmpd="sng" algn="ctr">
              <a:solidFill>
                <a:srgbClr val="5F5F5F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5F5F5F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'SILC - Serie storica'!$B$1:$K$1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'SILC - Serie storica'!$B$4:$K$4</c:f>
              <c:numCache>
                <c:formatCode>0.0</c:formatCode>
                <c:ptCount val="10"/>
                <c:pt idx="0">
                  <c:v>22.3</c:v>
                </c:pt>
                <c:pt idx="1">
                  <c:v>20.8</c:v>
                </c:pt>
                <c:pt idx="2">
                  <c:v>17.899999999999999</c:v>
                </c:pt>
                <c:pt idx="3">
                  <c:v>18.100000000000001</c:v>
                </c:pt>
                <c:pt idx="4">
                  <c:v>17.600000000000001</c:v>
                </c:pt>
                <c:pt idx="5">
                  <c:v>18.3</c:v>
                </c:pt>
                <c:pt idx="6">
                  <c:v>16.2</c:v>
                </c:pt>
                <c:pt idx="7">
                  <c:v>12.5</c:v>
                </c:pt>
                <c:pt idx="8">
                  <c:v>10.9</c:v>
                </c:pt>
                <c:pt idx="9" formatCode="General">
                  <c:v>11.9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495-4F88-81E7-4FD667D73CF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96376544"/>
        <c:axId val="296377104"/>
      </c:lineChart>
      <c:catAx>
        <c:axId val="29637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96377104"/>
        <c:crosses val="autoZero"/>
        <c:auto val="1"/>
        <c:lblAlgn val="ctr"/>
        <c:lblOffset val="100"/>
        <c:noMultiLvlLbl val="0"/>
      </c:catAx>
      <c:valAx>
        <c:axId val="296377104"/>
        <c:scaling>
          <c:orientation val="minMax"/>
          <c:min val="0"/>
        </c:scaling>
        <c:delete val="1"/>
        <c:axPos val="l"/>
        <c:numFmt formatCode="0.0" sourceLinked="1"/>
        <c:majorTickMark val="none"/>
        <c:minorTickMark val="none"/>
        <c:tickLblPos val="nextTo"/>
        <c:crossAx val="296376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537840413260429E-2"/>
          <c:y val="0.57220423534014764"/>
          <c:w val="0.8086950198104218"/>
          <c:h val="0.10481439820022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'METEO NUOVO'!$C$1</c:f>
              <c:strCache>
                <c:ptCount val="1"/>
                <c:pt idx="0">
                  <c:v>Giorni estivi</c:v>
                </c:pt>
              </c:strCache>
            </c:strRef>
          </c:tx>
          <c:spPr>
            <a:ln w="12700" cap="rnd">
              <a:solidFill>
                <a:srgbClr val="980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980000"/>
              </a:solidFill>
              <a:ln w="9525">
                <a:noFill/>
              </a:ln>
              <a:effectLst/>
            </c:spPr>
          </c:marker>
          <c:cat>
            <c:strRef>
              <c:f>'METEO NUOVO'!$B$2:$B$25</c:f>
              <c:strCache>
                <c:ptCount val="24"/>
                <c:pt idx="0">
                  <c:v>Bolzano/Bozen</c:v>
                </c:pt>
                <c:pt idx="1">
                  <c:v>Trento</c:v>
                </c:pt>
                <c:pt idx="2">
                  <c:v>Trieste</c:v>
                </c:pt>
                <c:pt idx="3">
                  <c:v>Venezia</c:v>
                </c:pt>
                <c:pt idx="4">
                  <c:v>Bologna</c:v>
                </c:pt>
                <c:pt idx="5">
                  <c:v>Ancona </c:v>
                </c:pt>
                <c:pt idx="6">
                  <c:v>L'Aquila</c:v>
                </c:pt>
                <c:pt idx="7">
                  <c:v>Campobasso</c:v>
                </c:pt>
                <c:pt idx="8">
                  <c:v>Bari </c:v>
                </c:pt>
                <c:pt idx="9">
                  <c:v>Messina</c:v>
                </c:pt>
                <c:pt idx="10">
                  <c:v>Reggio di Calabria</c:v>
                </c:pt>
                <c:pt idx="11">
                  <c:v>Catania</c:v>
                </c:pt>
                <c:pt idx="12">
                  <c:v>Palermo </c:v>
                </c:pt>
                <c:pt idx="13">
                  <c:v>Catanzaro</c:v>
                </c:pt>
                <c:pt idx="14">
                  <c:v>Cagliari </c:v>
                </c:pt>
                <c:pt idx="15">
                  <c:v>Potenza</c:v>
                </c:pt>
                <c:pt idx="16">
                  <c:v>Napoli </c:v>
                </c:pt>
                <c:pt idx="17">
                  <c:v>Roma </c:v>
                </c:pt>
                <c:pt idx="18">
                  <c:v>Perugia </c:v>
                </c:pt>
                <c:pt idx="19">
                  <c:v>Firenze</c:v>
                </c:pt>
                <c:pt idx="20">
                  <c:v>Genova</c:v>
                </c:pt>
                <c:pt idx="21">
                  <c:v>Torino </c:v>
                </c:pt>
                <c:pt idx="22">
                  <c:v>Milano </c:v>
                </c:pt>
                <c:pt idx="23">
                  <c:v>Aosta </c:v>
                </c:pt>
              </c:strCache>
            </c:strRef>
          </c:cat>
          <c:val>
            <c:numRef>
              <c:f>'METEO NUOVO'!$C$2:$C$25</c:f>
              <c:numCache>
                <c:formatCode>\+#,##0;\-#,##0</c:formatCode>
                <c:ptCount val="24"/>
                <c:pt idx="0">
                  <c:v>10.379999999999995</c:v>
                </c:pt>
                <c:pt idx="1">
                  <c:v>15.129999999999995</c:v>
                </c:pt>
                <c:pt idx="2">
                  <c:v>30.819999999999993</c:v>
                </c:pt>
                <c:pt idx="3">
                  <c:v>23.689999999999998</c:v>
                </c:pt>
                <c:pt idx="4">
                  <c:v>6.6299999999999955</c:v>
                </c:pt>
                <c:pt idx="5">
                  <c:v>17.560000000000002</c:v>
                </c:pt>
                <c:pt idx="6">
                  <c:v>22.64</c:v>
                </c:pt>
                <c:pt idx="7">
                  <c:v>17.729999999999997</c:v>
                </c:pt>
                <c:pt idx="8">
                  <c:v>26.700000000000003</c:v>
                </c:pt>
                <c:pt idx="9">
                  <c:v>4.0999999999999943</c:v>
                </c:pt>
                <c:pt idx="10">
                  <c:v>13.5</c:v>
                </c:pt>
                <c:pt idx="11">
                  <c:v>-6.4000000000000057</c:v>
                </c:pt>
                <c:pt idx="12">
                  <c:v>3.3300000000000125</c:v>
                </c:pt>
                <c:pt idx="13">
                  <c:v>31.11</c:v>
                </c:pt>
                <c:pt idx="14">
                  <c:v>26.47</c:v>
                </c:pt>
                <c:pt idx="15">
                  <c:v>19</c:v>
                </c:pt>
                <c:pt idx="16">
                  <c:v>21.519999999999996</c:v>
                </c:pt>
                <c:pt idx="17">
                  <c:v>32.617500000000007</c:v>
                </c:pt>
                <c:pt idx="18">
                  <c:v>40.230000000000004</c:v>
                </c:pt>
                <c:pt idx="19">
                  <c:v>3.1099999999999994</c:v>
                </c:pt>
                <c:pt idx="20">
                  <c:v>14.545000000000002</c:v>
                </c:pt>
                <c:pt idx="21">
                  <c:v>18.569999999999993</c:v>
                </c:pt>
                <c:pt idx="22">
                  <c:v>13</c:v>
                </c:pt>
                <c:pt idx="23">
                  <c:v>36.185000000000002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50-41E7-89CC-221CAD9058A7}"/>
            </c:ext>
          </c:extLst>
        </c:ser>
        <c:ser>
          <c:idx val="1"/>
          <c:order val="1"/>
          <c:tx>
            <c:strRef>
              <c:f>'METEO NUOVO'!$D$1</c:f>
              <c:strCache>
                <c:ptCount val="1"/>
                <c:pt idx="0">
                  <c:v>Notti tropicali</c:v>
                </c:pt>
              </c:strCache>
            </c:strRef>
          </c:tx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chemeClr val="lt1"/>
                </a:solidFill>
              </a:ln>
              <a:effectLst/>
            </c:spPr>
          </c:marker>
          <c:cat>
            <c:strRef>
              <c:f>'METEO NUOVO'!$B$2:$B$25</c:f>
              <c:strCache>
                <c:ptCount val="24"/>
                <c:pt idx="0">
                  <c:v>Bolzano/Bozen</c:v>
                </c:pt>
                <c:pt idx="1">
                  <c:v>Trento</c:v>
                </c:pt>
                <c:pt idx="2">
                  <c:v>Trieste</c:v>
                </c:pt>
                <c:pt idx="3">
                  <c:v>Venezia</c:v>
                </c:pt>
                <c:pt idx="4">
                  <c:v>Bologna</c:v>
                </c:pt>
                <c:pt idx="5">
                  <c:v>Ancona </c:v>
                </c:pt>
                <c:pt idx="6">
                  <c:v>L'Aquila</c:v>
                </c:pt>
                <c:pt idx="7">
                  <c:v>Campobasso</c:v>
                </c:pt>
                <c:pt idx="8">
                  <c:v>Bari </c:v>
                </c:pt>
                <c:pt idx="9">
                  <c:v>Messina</c:v>
                </c:pt>
                <c:pt idx="10">
                  <c:v>Reggio di Calabria</c:v>
                </c:pt>
                <c:pt idx="11">
                  <c:v>Catania</c:v>
                </c:pt>
                <c:pt idx="12">
                  <c:v>Palermo </c:v>
                </c:pt>
                <c:pt idx="13">
                  <c:v>Catanzaro</c:v>
                </c:pt>
                <c:pt idx="14">
                  <c:v>Cagliari </c:v>
                </c:pt>
                <c:pt idx="15">
                  <c:v>Potenza</c:v>
                </c:pt>
                <c:pt idx="16">
                  <c:v>Napoli </c:v>
                </c:pt>
                <c:pt idx="17">
                  <c:v>Roma </c:v>
                </c:pt>
                <c:pt idx="18">
                  <c:v>Perugia </c:v>
                </c:pt>
                <c:pt idx="19">
                  <c:v>Firenze</c:v>
                </c:pt>
                <c:pt idx="20">
                  <c:v>Genova</c:v>
                </c:pt>
                <c:pt idx="21">
                  <c:v>Torino </c:v>
                </c:pt>
                <c:pt idx="22">
                  <c:v>Milano </c:v>
                </c:pt>
                <c:pt idx="23">
                  <c:v>Aosta </c:v>
                </c:pt>
              </c:strCache>
            </c:strRef>
          </c:cat>
          <c:val>
            <c:numRef>
              <c:f>'METEO NUOVO'!$D$2:$D$25</c:f>
              <c:numCache>
                <c:formatCode>\+#,##0;\-#,##0</c:formatCode>
                <c:ptCount val="24"/>
                <c:pt idx="0">
                  <c:v>14.59</c:v>
                </c:pt>
                <c:pt idx="1">
                  <c:v>6.1</c:v>
                </c:pt>
                <c:pt idx="2">
                  <c:v>26.445</c:v>
                </c:pt>
                <c:pt idx="3">
                  <c:v>38.17</c:v>
                </c:pt>
                <c:pt idx="4">
                  <c:v>34.33</c:v>
                </c:pt>
                <c:pt idx="5">
                  <c:v>33.96</c:v>
                </c:pt>
                <c:pt idx="6">
                  <c:v>-0.20999999999999996</c:v>
                </c:pt>
                <c:pt idx="7">
                  <c:v>26.369999999999997</c:v>
                </c:pt>
                <c:pt idx="8">
                  <c:v>37.03</c:v>
                </c:pt>
                <c:pt idx="9">
                  <c:v>14.200000000000003</c:v>
                </c:pt>
                <c:pt idx="10">
                  <c:v>17.900000000000006</c:v>
                </c:pt>
                <c:pt idx="11">
                  <c:v>27.5</c:v>
                </c:pt>
                <c:pt idx="12">
                  <c:v>29.069999999999993</c:v>
                </c:pt>
                <c:pt idx="13">
                  <c:v>36.81</c:v>
                </c:pt>
                <c:pt idx="14">
                  <c:v>32.57</c:v>
                </c:pt>
                <c:pt idx="15">
                  <c:v>2.5999999999999996</c:v>
                </c:pt>
                <c:pt idx="16">
                  <c:v>62.239999999999995</c:v>
                </c:pt>
                <c:pt idx="17">
                  <c:v>28.000833333333333</c:v>
                </c:pt>
                <c:pt idx="18">
                  <c:v>25.17</c:v>
                </c:pt>
                <c:pt idx="19">
                  <c:v>26.19</c:v>
                </c:pt>
                <c:pt idx="20">
                  <c:v>27.379999999999995</c:v>
                </c:pt>
                <c:pt idx="21">
                  <c:v>31.43</c:v>
                </c:pt>
                <c:pt idx="22">
                  <c:v>38.57</c:v>
                </c:pt>
                <c:pt idx="23">
                  <c:v>0.61499999999999999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550-41E7-89CC-221CAD9058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0728032"/>
        <c:axId val="290728592"/>
      </c:radarChart>
      <c:catAx>
        <c:axId val="290728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90728592"/>
        <c:crosses val="autoZero"/>
        <c:auto val="1"/>
        <c:lblAlgn val="ctr"/>
        <c:lblOffset val="100"/>
        <c:noMultiLvlLbl val="0"/>
      </c:catAx>
      <c:valAx>
        <c:axId val="290728592"/>
        <c:scaling>
          <c:orientation val="minMax"/>
          <c:max val="40"/>
        </c:scaling>
        <c:delete val="0"/>
        <c:axPos val="l"/>
        <c:majorGridlines>
          <c:spPr>
            <a:ln w="6350" cap="sq" cmpd="sng" algn="ctr">
              <a:solidFill>
                <a:schemeClr val="accent1"/>
              </a:solidFill>
              <a:prstDash val="sysDot"/>
              <a:bevel/>
            </a:ln>
            <a:effectLst/>
          </c:spPr>
        </c:majorGridlines>
        <c:numFmt formatCode="\+#,##0;\-#,##0" sourceLinked="1"/>
        <c:majorTickMark val="cross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90728032"/>
        <c:crosses val="autoZero"/>
        <c:crossBetween val="between"/>
        <c:majorUnit val="20"/>
        <c:minorUnit val="1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'METEO NUOVO'!$F$1</c:f>
              <c:strCache>
                <c:ptCount val="1"/>
                <c:pt idx="0">
                  <c:v>Giorni senza pioggia</c:v>
                </c:pt>
              </c:strCache>
            </c:strRef>
          </c:tx>
          <c:spPr>
            <a:ln w="25400" cap="rnd" cmpd="sng" algn="ctr">
              <a:solidFill>
                <a:srgbClr val="5F5F5F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'METEO NUOVO'!$E$2:$E$25</c:f>
              <c:strCache>
                <c:ptCount val="24"/>
                <c:pt idx="0">
                  <c:v>Bolzano/Bozen</c:v>
                </c:pt>
                <c:pt idx="1">
                  <c:v>Trento</c:v>
                </c:pt>
                <c:pt idx="2">
                  <c:v>Trieste</c:v>
                </c:pt>
                <c:pt idx="3">
                  <c:v>Venezia</c:v>
                </c:pt>
                <c:pt idx="4">
                  <c:v>Bologna</c:v>
                </c:pt>
                <c:pt idx="5">
                  <c:v>Ancona </c:v>
                </c:pt>
                <c:pt idx="6">
                  <c:v>L'Aquila</c:v>
                </c:pt>
                <c:pt idx="7">
                  <c:v>Campobasso</c:v>
                </c:pt>
                <c:pt idx="8">
                  <c:v>Bari </c:v>
                </c:pt>
                <c:pt idx="9">
                  <c:v>Messina</c:v>
                </c:pt>
                <c:pt idx="10">
                  <c:v>Reggio di Calabria</c:v>
                </c:pt>
                <c:pt idx="11">
                  <c:v>Catania</c:v>
                </c:pt>
                <c:pt idx="12">
                  <c:v>Palermo </c:v>
                </c:pt>
                <c:pt idx="13">
                  <c:v>Catanzaro</c:v>
                </c:pt>
                <c:pt idx="14">
                  <c:v>Cagliari </c:v>
                </c:pt>
                <c:pt idx="15">
                  <c:v>Potenza</c:v>
                </c:pt>
                <c:pt idx="16">
                  <c:v>Napoli </c:v>
                </c:pt>
                <c:pt idx="17">
                  <c:v>Roma </c:v>
                </c:pt>
                <c:pt idx="18">
                  <c:v>Perugia </c:v>
                </c:pt>
                <c:pt idx="19">
                  <c:v>Firenze</c:v>
                </c:pt>
                <c:pt idx="20">
                  <c:v>Genova</c:v>
                </c:pt>
                <c:pt idx="21">
                  <c:v>Torino </c:v>
                </c:pt>
                <c:pt idx="22">
                  <c:v>Milano </c:v>
                </c:pt>
                <c:pt idx="23">
                  <c:v>Aosta </c:v>
                </c:pt>
              </c:strCache>
            </c:strRef>
          </c:cat>
          <c:val>
            <c:numRef>
              <c:f>'METEO NUOVO'!$F$2:$F$25</c:f>
              <c:numCache>
                <c:formatCode>\+#,##0;\-#,##0</c:formatCode>
                <c:ptCount val="24"/>
                <c:pt idx="0">
                  <c:v>-17.529999999999973</c:v>
                </c:pt>
                <c:pt idx="1">
                  <c:v>5.3700000000000045</c:v>
                </c:pt>
                <c:pt idx="2">
                  <c:v>-5.8300000000000409</c:v>
                </c:pt>
                <c:pt idx="3">
                  <c:v>6.0149999999999864</c:v>
                </c:pt>
                <c:pt idx="4">
                  <c:v>-10.035000000000025</c:v>
                </c:pt>
                <c:pt idx="5">
                  <c:v>0.20999999999997954</c:v>
                </c:pt>
                <c:pt idx="6">
                  <c:v>7.410000000000025</c:v>
                </c:pt>
                <c:pt idx="7">
                  <c:v>-16.930000000000007</c:v>
                </c:pt>
                <c:pt idx="8">
                  <c:v>-3.4300000000000068</c:v>
                </c:pt>
                <c:pt idx="9">
                  <c:v>-1.7799999999999727</c:v>
                </c:pt>
                <c:pt idx="10">
                  <c:v>-0.19999999999998863</c:v>
                </c:pt>
                <c:pt idx="11">
                  <c:v>16.600000000000023</c:v>
                </c:pt>
                <c:pt idx="12">
                  <c:v>-21.970000000000027</c:v>
                </c:pt>
                <c:pt idx="13">
                  <c:v>15.899999999999977</c:v>
                </c:pt>
                <c:pt idx="14">
                  <c:v>1.6700000000000159</c:v>
                </c:pt>
                <c:pt idx="15">
                  <c:v>6.0699999999999932</c:v>
                </c:pt>
                <c:pt idx="16">
                  <c:v>0.11000000000001364</c:v>
                </c:pt>
                <c:pt idx="17">
                  <c:v>-13.238571428571447</c:v>
                </c:pt>
                <c:pt idx="18">
                  <c:v>-7.7300000000000182</c:v>
                </c:pt>
                <c:pt idx="19">
                  <c:v>-28.299999999999955</c:v>
                </c:pt>
                <c:pt idx="20">
                  <c:v>-12.389999999999986</c:v>
                </c:pt>
                <c:pt idx="21">
                  <c:v>-11.660000000000025</c:v>
                </c:pt>
                <c:pt idx="22">
                  <c:v>-7.6200000000000045</c:v>
                </c:pt>
                <c:pt idx="23">
                  <c:v>-4.3500000000000227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E8-4DE1-A4C7-D5C7D98997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1480720"/>
        <c:axId val="361481280"/>
      </c:radarChart>
      <c:catAx>
        <c:axId val="36148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61481280"/>
        <c:crosses val="autoZero"/>
        <c:auto val="1"/>
        <c:lblAlgn val="ctr"/>
        <c:lblOffset val="100"/>
        <c:noMultiLvlLbl val="0"/>
      </c:catAx>
      <c:valAx>
        <c:axId val="361481280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+#,##0;\-#,##0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61480720"/>
        <c:crosses val="autoZero"/>
        <c:crossBetween val="between"/>
        <c:majorUnit val="15"/>
        <c:minorUnit val="1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80000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'SILC Grafico '!$A$4:$A$19</c:f>
              <c:strCache>
                <c:ptCount val="16"/>
                <c:pt idx="0">
                  <c:v>Zone rurali</c:v>
                </c:pt>
                <c:pt idx="1">
                  <c:v>Città medie e cinture urbane</c:v>
                </c:pt>
                <c:pt idx="2">
                  <c:v>Grandi città</c:v>
                </c:pt>
                <c:pt idx="4">
                  <c:v>65 anni e più</c:v>
                </c:pt>
                <c:pt idx="5">
                  <c:v>35-64 anni</c:v>
                </c:pt>
                <c:pt idx="6">
                  <c:v>18-34 anni</c:v>
                </c:pt>
                <c:pt idx="7">
                  <c:v>fino a 17 anni</c:v>
                </c:pt>
                <c:pt idx="9">
                  <c:v>   Isole</c:v>
                </c:pt>
                <c:pt idx="10">
                  <c:v>   Sud</c:v>
                </c:pt>
                <c:pt idx="11">
                  <c:v>Centro</c:v>
                </c:pt>
                <c:pt idx="12">
                  <c:v>   Nord-Est</c:v>
                </c:pt>
                <c:pt idx="13">
                  <c:v>   Nord-Ovest</c:v>
                </c:pt>
                <c:pt idx="15">
                  <c:v>Italia</c:v>
                </c:pt>
              </c:strCache>
            </c:strRef>
          </c:cat>
          <c:val>
            <c:numRef>
              <c:f>'SILC Grafico '!$B$4:$B$19</c:f>
              <c:numCache>
                <c:formatCode>General</c:formatCode>
                <c:ptCount val="16"/>
                <c:pt idx="0">
                  <c:v>28.4</c:v>
                </c:pt>
                <c:pt idx="1">
                  <c:v>27.3</c:v>
                </c:pt>
                <c:pt idx="2">
                  <c:v>29.4</c:v>
                </c:pt>
                <c:pt idx="4">
                  <c:v>10.6</c:v>
                </c:pt>
                <c:pt idx="5">
                  <c:v>28.3</c:v>
                </c:pt>
                <c:pt idx="6">
                  <c:v>38.6</c:v>
                </c:pt>
                <c:pt idx="7">
                  <c:v>41.6</c:v>
                </c:pt>
                <c:pt idx="9">
                  <c:v>28.5</c:v>
                </c:pt>
                <c:pt idx="10">
                  <c:v>27.8</c:v>
                </c:pt>
                <c:pt idx="11">
                  <c:v>32.200000000000003</c:v>
                </c:pt>
                <c:pt idx="12">
                  <c:v>23.6</c:v>
                </c:pt>
                <c:pt idx="13">
                  <c:v>29</c:v>
                </c:pt>
                <c:pt idx="15">
                  <c:v>28.3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0B-4322-9EC1-E90204B985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96379344"/>
        <c:axId val="280256480"/>
      </c:barChart>
      <c:catAx>
        <c:axId val="296379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80256480"/>
        <c:crosses val="autoZero"/>
        <c:auto val="1"/>
        <c:lblAlgn val="ctr"/>
        <c:lblOffset val="100"/>
        <c:noMultiLvlLbl val="0"/>
      </c:catAx>
      <c:valAx>
        <c:axId val="280256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637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'AVQ - Serie storica NUOVO'!$A$2</c:f>
              <c:strCache>
                <c:ptCount val="1"/>
                <c:pt idx="0">
                  <c:v>difficoltà collegamento</c:v>
                </c:pt>
              </c:strCache>
            </c:strRef>
          </c:tx>
          <c:spPr>
            <a:ln w="19050" cap="rnd" cmpd="sng" algn="ctr">
              <a:solidFill>
                <a:srgbClr val="C0000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'AVQ - Serie storica NUOVO'!$B$1:$K$1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'AVQ - Serie storica NUOVO'!$B$2:$K$2</c:f>
              <c:numCache>
                <c:formatCode>0.0</c:formatCode>
                <c:ptCount val="10"/>
                <c:pt idx="0">
                  <c:v>29.5</c:v>
                </c:pt>
                <c:pt idx="1">
                  <c:v>28.6</c:v>
                </c:pt>
                <c:pt idx="2">
                  <c:v>28.8</c:v>
                </c:pt>
                <c:pt idx="3">
                  <c:v>31.3</c:v>
                </c:pt>
                <c:pt idx="4">
                  <c:v>30.7</c:v>
                </c:pt>
                <c:pt idx="5">
                  <c:v>30.5</c:v>
                </c:pt>
                <c:pt idx="6">
                  <c:v>32.9</c:v>
                </c:pt>
                <c:pt idx="7">
                  <c:v>33.299999999999997</c:v>
                </c:pt>
                <c:pt idx="8">
                  <c:v>32.4</c:v>
                </c:pt>
                <c:pt idx="9">
                  <c:v>33.5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072-4EEC-9378-EAEBAF4D04AE}"/>
            </c:ext>
          </c:extLst>
        </c:ser>
        <c:ser>
          <c:idx val="1"/>
          <c:order val="1"/>
          <c:tx>
            <c:strRef>
              <c:f>'AVQ - Serie storica NUOVO'!$A$3</c:f>
              <c:strCache>
                <c:ptCount val="1"/>
                <c:pt idx="0">
                  <c:v>studenti mezzi pubblici</c:v>
                </c:pt>
              </c:strCache>
            </c:strRef>
          </c:tx>
          <c:spPr>
            <a:ln w="19050" cap="rnd" cmpd="sng" algn="ctr">
              <a:solidFill>
                <a:srgbClr val="98000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98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'AVQ - Serie storica NUOVO'!$B$1:$K$1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'AVQ - Serie storica NUOVO'!$B$3:$K$3</c:f>
              <c:numCache>
                <c:formatCode>0.0</c:formatCode>
                <c:ptCount val="10"/>
                <c:pt idx="0">
                  <c:v>27.9</c:v>
                </c:pt>
                <c:pt idx="1">
                  <c:v>28.6</c:v>
                </c:pt>
                <c:pt idx="2">
                  <c:v>28.5</c:v>
                </c:pt>
                <c:pt idx="3">
                  <c:v>27.9</c:v>
                </c:pt>
                <c:pt idx="4">
                  <c:v>27.9</c:v>
                </c:pt>
                <c:pt idx="5">
                  <c:v>27.2</c:v>
                </c:pt>
                <c:pt idx="6">
                  <c:v>27.8</c:v>
                </c:pt>
                <c:pt idx="7">
                  <c:v>27.1</c:v>
                </c:pt>
                <c:pt idx="8">
                  <c:v>26.5</c:v>
                </c:pt>
                <c:pt idx="9">
                  <c:v>28.5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072-4EEC-9378-EAEBAF4D04AE}"/>
            </c:ext>
          </c:extLst>
        </c:ser>
        <c:ser>
          <c:idx val="2"/>
          <c:order val="2"/>
          <c:tx>
            <c:strRef>
              <c:f>'AVQ - Serie storica NUOVO'!$A$4</c:f>
              <c:strCache>
                <c:ptCount val="1"/>
                <c:pt idx="0">
                  <c:v>lavoro mezzi privati</c:v>
                </c:pt>
              </c:strCache>
            </c:strRef>
          </c:tx>
          <c:spPr>
            <a:ln w="19050" cap="rnd" cmpd="sng" algn="ctr">
              <a:solidFill>
                <a:srgbClr val="5F5F5F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5F5F5F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'AVQ - Serie storica NUOVO'!$B$1:$K$1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'AVQ - Serie storica NUOVO'!$B$4:$K$4</c:f>
              <c:numCache>
                <c:formatCode>0.0</c:formatCode>
                <c:ptCount val="10"/>
                <c:pt idx="0">
                  <c:v>74.2</c:v>
                </c:pt>
                <c:pt idx="1">
                  <c:v>74.099999999999994</c:v>
                </c:pt>
                <c:pt idx="2">
                  <c:v>73.099999999999994</c:v>
                </c:pt>
                <c:pt idx="3">
                  <c:v>71.900000000000006</c:v>
                </c:pt>
                <c:pt idx="4">
                  <c:v>72.2</c:v>
                </c:pt>
                <c:pt idx="5">
                  <c:v>72.400000000000006</c:v>
                </c:pt>
                <c:pt idx="6">
                  <c:v>72.2</c:v>
                </c:pt>
                <c:pt idx="7">
                  <c:v>71.8</c:v>
                </c:pt>
                <c:pt idx="8">
                  <c:v>71</c:v>
                </c:pt>
                <c:pt idx="9">
                  <c:v>74.2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072-4EEC-9378-EAEBAF4D04A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80259840"/>
        <c:axId val="296266640"/>
      </c:lineChart>
      <c:catAx>
        <c:axId val="28025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96266640"/>
        <c:crosses val="autoZero"/>
        <c:auto val="1"/>
        <c:lblAlgn val="ctr"/>
        <c:lblOffset val="100"/>
        <c:noMultiLvlLbl val="0"/>
      </c:catAx>
      <c:valAx>
        <c:axId val="296266640"/>
        <c:scaling>
          <c:orientation val="minMax"/>
          <c:min val="0"/>
        </c:scaling>
        <c:delete val="1"/>
        <c:axPos val="l"/>
        <c:numFmt formatCode="0.0" sourceLinked="1"/>
        <c:majorTickMark val="none"/>
        <c:minorTickMark val="none"/>
        <c:tickLblPos val="nextTo"/>
        <c:crossAx val="28025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537840413260429E-2"/>
          <c:y val="0.57220423534014764"/>
          <c:w val="0.8086950198104218"/>
          <c:h val="0.10481439820022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80000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'AVQ territoriale NUVO'!$A$4:$A$26</c:f>
              <c:strCache>
                <c:ptCount val="23"/>
                <c:pt idx="0">
                  <c:v>Sardegna</c:v>
                </c:pt>
                <c:pt idx="1">
                  <c:v>Sicilia</c:v>
                </c:pt>
                <c:pt idx="2">
                  <c:v>Calabria</c:v>
                </c:pt>
                <c:pt idx="3">
                  <c:v>Basilicata</c:v>
                </c:pt>
                <c:pt idx="4">
                  <c:v>Puglia</c:v>
                </c:pt>
                <c:pt idx="5">
                  <c:v>Campania</c:v>
                </c:pt>
                <c:pt idx="6">
                  <c:v>Molise</c:v>
                </c:pt>
                <c:pt idx="7">
                  <c:v>Abruzzo</c:v>
                </c:pt>
                <c:pt idx="8">
                  <c:v>Lazio</c:v>
                </c:pt>
                <c:pt idx="9">
                  <c:v>Marche</c:v>
                </c:pt>
                <c:pt idx="10">
                  <c:v>Umbria</c:v>
                </c:pt>
                <c:pt idx="11">
                  <c:v>Toscana</c:v>
                </c:pt>
                <c:pt idx="12">
                  <c:v>Emilia-Romagna</c:v>
                </c:pt>
                <c:pt idx="13">
                  <c:v>Friuli-Venezia Giulia</c:v>
                </c:pt>
                <c:pt idx="14">
                  <c:v>Veneto</c:v>
                </c:pt>
                <c:pt idx="15">
                  <c:v>Provincia Autonoma Trento</c:v>
                </c:pt>
                <c:pt idx="16">
                  <c:v>Provincia Autonoma Bolzano / Bozen</c:v>
                </c:pt>
                <c:pt idx="17">
                  <c:v>Trentino-Alto Adige/Südtirol</c:v>
                </c:pt>
                <c:pt idx="18">
                  <c:v>Lombardia</c:v>
                </c:pt>
                <c:pt idx="19">
                  <c:v>Liguria</c:v>
                </c:pt>
                <c:pt idx="20">
                  <c:v>Valle d'Aosta / Vallée d'Aoste</c:v>
                </c:pt>
                <c:pt idx="21">
                  <c:v>Piemonte</c:v>
                </c:pt>
                <c:pt idx="22">
                  <c:v>Italia</c:v>
                </c:pt>
              </c:strCache>
            </c:strRef>
          </c:cat>
          <c:val>
            <c:numRef>
              <c:f>'AVQ territoriale NUVO'!$B$4:$B$26</c:f>
              <c:numCache>
                <c:formatCode>0.0</c:formatCode>
                <c:ptCount val="23"/>
                <c:pt idx="0">
                  <c:v>27.3</c:v>
                </c:pt>
                <c:pt idx="1">
                  <c:v>39.6</c:v>
                </c:pt>
                <c:pt idx="2">
                  <c:v>42.1</c:v>
                </c:pt>
                <c:pt idx="3">
                  <c:v>36.4</c:v>
                </c:pt>
                <c:pt idx="4">
                  <c:v>30.6</c:v>
                </c:pt>
                <c:pt idx="5">
                  <c:v>55.9</c:v>
                </c:pt>
                <c:pt idx="6">
                  <c:v>29.9</c:v>
                </c:pt>
                <c:pt idx="7">
                  <c:v>29.7</c:v>
                </c:pt>
                <c:pt idx="8">
                  <c:v>35</c:v>
                </c:pt>
                <c:pt idx="9">
                  <c:v>31.2</c:v>
                </c:pt>
                <c:pt idx="10">
                  <c:v>31.9</c:v>
                </c:pt>
                <c:pt idx="11">
                  <c:v>31.1</c:v>
                </c:pt>
                <c:pt idx="12">
                  <c:v>25.4</c:v>
                </c:pt>
                <c:pt idx="13">
                  <c:v>25.6</c:v>
                </c:pt>
                <c:pt idx="14">
                  <c:v>29.7</c:v>
                </c:pt>
                <c:pt idx="15">
                  <c:v>20.9</c:v>
                </c:pt>
                <c:pt idx="16">
                  <c:v>13.3</c:v>
                </c:pt>
                <c:pt idx="17">
                  <c:v>17.2</c:v>
                </c:pt>
                <c:pt idx="18">
                  <c:v>30.1</c:v>
                </c:pt>
                <c:pt idx="19">
                  <c:v>28.7</c:v>
                </c:pt>
                <c:pt idx="20">
                  <c:v>31.1</c:v>
                </c:pt>
                <c:pt idx="21">
                  <c:v>33.9</c:v>
                </c:pt>
                <c:pt idx="22">
                  <c:v>33.5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6E-4669-99CD-EE107EE19A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96269440"/>
        <c:axId val="296270000"/>
      </c:barChart>
      <c:catAx>
        <c:axId val="296269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96270000"/>
        <c:crosses val="autoZero"/>
        <c:auto val="1"/>
        <c:lblAlgn val="ctr"/>
        <c:lblOffset val="100"/>
        <c:noMultiLvlLbl val="0"/>
      </c:catAx>
      <c:valAx>
        <c:axId val="296270000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29626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760055199797848E-2"/>
          <c:y val="6.6066066066066062E-2"/>
          <c:w val="0.96490984820055592"/>
          <c:h val="0.81688680806791047"/>
        </c:manualLayout>
      </c:layout>
      <c:lineChart>
        <c:grouping val="standard"/>
        <c:varyColors val="0"/>
        <c:ser>
          <c:idx val="0"/>
          <c:order val="0"/>
          <c:tx>
            <c:strRef>
              <c:f>'SUOLO - Serie storica new'!$A$2</c:f>
              <c:strCache>
                <c:ptCount val="1"/>
                <c:pt idx="0">
                  <c:v>Abusivismo edilizio</c:v>
                </c:pt>
              </c:strCache>
            </c:strRef>
          </c:tx>
          <c:spPr>
            <a:ln w="19050" cap="rnd" cmpd="sng" algn="ctr">
              <a:solidFill>
                <a:srgbClr val="98000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98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'SUOLO - Serie storica new'!$B$1:$K$1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'SUOLO - Serie storica new'!$B$2:$K$2</c:f>
              <c:numCache>
                <c:formatCode>0.0</c:formatCode>
                <c:ptCount val="10"/>
                <c:pt idx="0">
                  <c:v>12.2</c:v>
                </c:pt>
                <c:pt idx="1">
                  <c:v>13.9</c:v>
                </c:pt>
                <c:pt idx="2">
                  <c:v>14.2</c:v>
                </c:pt>
                <c:pt idx="3">
                  <c:v>15.2</c:v>
                </c:pt>
                <c:pt idx="4">
                  <c:v>17.600000000000001</c:v>
                </c:pt>
                <c:pt idx="5">
                  <c:v>19.899999999999999</c:v>
                </c:pt>
                <c:pt idx="6">
                  <c:v>19.600000000000001</c:v>
                </c:pt>
                <c:pt idx="7">
                  <c:v>19.899999999999999</c:v>
                </c:pt>
                <c:pt idx="8">
                  <c:v>18.899999999999999</c:v>
                </c:pt>
                <c:pt idx="9">
                  <c:v>17.7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4A6-4E64-AEA6-F27846D06B8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8283536"/>
        <c:axId val="358284096"/>
      </c:lineChart>
      <c:catAx>
        <c:axId val="35828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58284096"/>
        <c:crosses val="autoZero"/>
        <c:auto val="1"/>
        <c:lblAlgn val="ctr"/>
        <c:lblOffset val="100"/>
        <c:noMultiLvlLbl val="0"/>
      </c:catAx>
      <c:valAx>
        <c:axId val="358284096"/>
        <c:scaling>
          <c:orientation val="minMax"/>
          <c:min val="0"/>
        </c:scaling>
        <c:delete val="1"/>
        <c:axPos val="l"/>
        <c:numFmt formatCode="0.0" sourceLinked="1"/>
        <c:majorTickMark val="none"/>
        <c:minorTickMark val="none"/>
        <c:tickLblPos val="nextTo"/>
        <c:crossAx val="35828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80000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'SUOLO NUOVO (2)'!$A$4:$A$26</c:f>
              <c:strCache>
                <c:ptCount val="23"/>
                <c:pt idx="0">
                  <c:v>Sardegna</c:v>
                </c:pt>
                <c:pt idx="1">
                  <c:v>Sicilia</c:v>
                </c:pt>
                <c:pt idx="2">
                  <c:v>Calabria</c:v>
                </c:pt>
                <c:pt idx="3">
                  <c:v>Basilicata</c:v>
                </c:pt>
                <c:pt idx="4">
                  <c:v>Puglia</c:v>
                </c:pt>
                <c:pt idx="5">
                  <c:v>Campania</c:v>
                </c:pt>
                <c:pt idx="6">
                  <c:v>Molise</c:v>
                </c:pt>
                <c:pt idx="7">
                  <c:v>Abruzzo</c:v>
                </c:pt>
                <c:pt idx="8">
                  <c:v>Lazio</c:v>
                </c:pt>
                <c:pt idx="9">
                  <c:v>Marche</c:v>
                </c:pt>
                <c:pt idx="10">
                  <c:v>Umbria</c:v>
                </c:pt>
                <c:pt idx="11">
                  <c:v>Toscana</c:v>
                </c:pt>
                <c:pt idx="12">
                  <c:v>Emilia-Romagna</c:v>
                </c:pt>
                <c:pt idx="13">
                  <c:v>Friuli-Venezia Giulia</c:v>
                </c:pt>
                <c:pt idx="14">
                  <c:v>Veneto</c:v>
                </c:pt>
                <c:pt idx="15">
                  <c:v>Trento</c:v>
                </c:pt>
                <c:pt idx="16">
                  <c:v>Bolzano/Bozen</c:v>
                </c:pt>
                <c:pt idx="17">
                  <c:v>Trentino-Alto Adige/Südtirol</c:v>
                </c:pt>
                <c:pt idx="18">
                  <c:v>Lombardia</c:v>
                </c:pt>
                <c:pt idx="19">
                  <c:v>Liguria</c:v>
                </c:pt>
                <c:pt idx="20">
                  <c:v>Valle d'Aosta/Vallée d'Aoste</c:v>
                </c:pt>
                <c:pt idx="21">
                  <c:v>Piemonte</c:v>
                </c:pt>
                <c:pt idx="22">
                  <c:v>Italia</c:v>
                </c:pt>
              </c:strCache>
            </c:strRef>
          </c:cat>
          <c:val>
            <c:numRef>
              <c:f>'SUOLO NUOVO (2)'!$B$4:$B$26</c:f>
              <c:numCache>
                <c:formatCode>General</c:formatCode>
                <c:ptCount val="23"/>
                <c:pt idx="0">
                  <c:v>483</c:v>
                </c:pt>
                <c:pt idx="1">
                  <c:v>334</c:v>
                </c:pt>
                <c:pt idx="2">
                  <c:v>390</c:v>
                </c:pt>
                <c:pt idx="3">
                  <c:v>560</c:v>
                </c:pt>
                <c:pt idx="4">
                  <c:v>390</c:v>
                </c:pt>
                <c:pt idx="5">
                  <c:v>241</c:v>
                </c:pt>
                <c:pt idx="6">
                  <c:v>563</c:v>
                </c:pt>
                <c:pt idx="7">
                  <c:v>408</c:v>
                </c:pt>
                <c:pt idx="8">
                  <c:v>236</c:v>
                </c:pt>
                <c:pt idx="9">
                  <c:v>424</c:v>
                </c:pt>
                <c:pt idx="10">
                  <c:v>503</c:v>
                </c:pt>
                <c:pt idx="11">
                  <c:v>379</c:v>
                </c:pt>
                <c:pt idx="12">
                  <c:v>448</c:v>
                </c:pt>
                <c:pt idx="13">
                  <c:v>520</c:v>
                </c:pt>
                <c:pt idx="14">
                  <c:v>444</c:v>
                </c:pt>
                <c:pt idx="15">
                  <c:v>421</c:v>
                </c:pt>
                <c:pt idx="16">
                  <c:v>387</c:v>
                </c:pt>
                <c:pt idx="17">
                  <c:v>404</c:v>
                </c:pt>
                <c:pt idx="18">
                  <c:v>286</c:v>
                </c:pt>
                <c:pt idx="19">
                  <c:v>253</c:v>
                </c:pt>
                <c:pt idx="20">
                  <c:v>557</c:v>
                </c:pt>
                <c:pt idx="21">
                  <c:v>392</c:v>
                </c:pt>
                <c:pt idx="22">
                  <c:v>355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3E-46BB-8C67-356BFEAC7B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59046128"/>
        <c:axId val="359046688"/>
      </c:barChart>
      <c:catAx>
        <c:axId val="359046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59046688"/>
        <c:crosses val="autoZero"/>
        <c:auto val="1"/>
        <c:lblAlgn val="ctr"/>
        <c:lblOffset val="100"/>
        <c:noMultiLvlLbl val="0"/>
      </c:catAx>
      <c:valAx>
        <c:axId val="359046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9046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51592356687898E-2"/>
          <c:y val="0.10094637223974763"/>
          <c:w val="0.96496815286624205"/>
          <c:h val="0.80764450185051795"/>
        </c:manualLayout>
      </c:layout>
      <c:lineChart>
        <c:grouping val="standard"/>
        <c:varyColors val="0"/>
        <c:ser>
          <c:idx val="0"/>
          <c:order val="0"/>
          <c:tx>
            <c:strRef>
              <c:f>'FRANE ALLUV - Serie storica'!$A$2</c:f>
              <c:strCache>
                <c:ptCount val="1"/>
                <c:pt idx="0">
                  <c:v>Morti e persone disperse</c:v>
                </c:pt>
              </c:strCache>
            </c:strRef>
          </c:tx>
          <c:spPr>
            <a:ln w="19050" cap="rnd" cmpd="sng" algn="ctr">
              <a:solidFill>
                <a:srgbClr val="5F5F5F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5F5F5F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'FRANE ALLUV - Serie storica'!$B$1:$J$1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'FRANE ALLUV - Serie storica'!$B$2:$J$2</c:f>
              <c:numCache>
                <c:formatCode>0</c:formatCode>
                <c:ptCount val="9"/>
                <c:pt idx="0">
                  <c:v>24</c:v>
                </c:pt>
                <c:pt idx="1">
                  <c:v>48</c:v>
                </c:pt>
                <c:pt idx="2">
                  <c:v>15</c:v>
                </c:pt>
                <c:pt idx="3">
                  <c:v>27</c:v>
                </c:pt>
                <c:pt idx="4">
                  <c:v>37</c:v>
                </c:pt>
                <c:pt idx="5">
                  <c:v>21</c:v>
                </c:pt>
                <c:pt idx="6">
                  <c:v>8</c:v>
                </c:pt>
                <c:pt idx="7">
                  <c:v>14</c:v>
                </c:pt>
                <c:pt idx="8">
                  <c:v>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10C-4BC1-929F-CB473506E4B8}"/>
            </c:ext>
          </c:extLst>
        </c:ser>
        <c:ser>
          <c:idx val="1"/>
          <c:order val="1"/>
          <c:tx>
            <c:strRef>
              <c:f>'FRANE ALLUV - Serie storica'!$A$3</c:f>
              <c:strCache>
                <c:ptCount val="1"/>
                <c:pt idx="0">
                  <c:v>Feriti</c:v>
                </c:pt>
              </c:strCache>
            </c:strRef>
          </c:tx>
          <c:spPr>
            <a:ln w="19050" cap="rnd" cmpd="sng" algn="ctr">
              <a:solidFill>
                <a:srgbClr val="98000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98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'FRANE ALLUV - Serie storica'!$B$1:$J$1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'FRANE ALLUV - Serie storica'!$B$3:$J$3</c:f>
              <c:numCache>
                <c:formatCode>0</c:formatCode>
                <c:ptCount val="9"/>
                <c:pt idx="0">
                  <c:v>44</c:v>
                </c:pt>
                <c:pt idx="1">
                  <c:v>9</c:v>
                </c:pt>
                <c:pt idx="2">
                  <c:v>21</c:v>
                </c:pt>
                <c:pt idx="3">
                  <c:v>51</c:v>
                </c:pt>
                <c:pt idx="4">
                  <c:v>58</c:v>
                </c:pt>
                <c:pt idx="5">
                  <c:v>25</c:v>
                </c:pt>
                <c:pt idx="6">
                  <c:v>17</c:v>
                </c:pt>
                <c:pt idx="7">
                  <c:v>31</c:v>
                </c:pt>
                <c:pt idx="8">
                  <c:v>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10C-4BC1-929F-CB473506E4B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9048928"/>
        <c:axId val="360838480"/>
      </c:lineChart>
      <c:catAx>
        <c:axId val="35904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60838480"/>
        <c:crosses val="autoZero"/>
        <c:auto val="1"/>
        <c:lblAlgn val="ctr"/>
        <c:lblOffset val="100"/>
        <c:noMultiLvlLbl val="0"/>
      </c:catAx>
      <c:valAx>
        <c:axId val="360838480"/>
        <c:scaling>
          <c:orientation val="minMax"/>
          <c:min val="0"/>
        </c:scaling>
        <c:delete val="1"/>
        <c:axPos val="l"/>
        <c:numFmt formatCode="0" sourceLinked="1"/>
        <c:majorTickMark val="none"/>
        <c:minorTickMark val="none"/>
        <c:tickLblPos val="nextTo"/>
        <c:crossAx val="359048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314120567731579"/>
          <c:y val="0.76734941255371469"/>
          <c:w val="0.30312515672802048"/>
          <c:h val="0.106467622146600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7232679215058071E-2"/>
          <c:y val="7.8078078078078081E-2"/>
          <c:w val="0.96475770925110127"/>
          <c:h val="0.81688680806791047"/>
        </c:manualLayout>
      </c:layout>
      <c:lineChart>
        <c:grouping val="standard"/>
        <c:varyColors val="0"/>
        <c:ser>
          <c:idx val="0"/>
          <c:order val="0"/>
          <c:tx>
            <c:strRef>
              <c:f>'[AEE_Goal 11 Grafici (1).xlsx]RIFIUTI - Serie storica '!$A$2</c:f>
              <c:strCache>
                <c:ptCount val="1"/>
                <c:pt idx="0">
                  <c:v>Quota %</c:v>
                </c:pt>
              </c:strCache>
            </c:strRef>
          </c:tx>
          <c:spPr>
            <a:ln w="19050" cap="rnd" cmpd="sng" algn="ctr">
              <a:solidFill>
                <a:srgbClr val="98000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98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'[AEE_Goal 11 Grafici (1).xlsx]RIFIUTI - Serie storica '!$B$1:$K$1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'[AEE_Goal 11 Grafici (1).xlsx]RIFIUTI - Serie storica '!$B$2:$K$2</c:f>
              <c:numCache>
                <c:formatCode>0.0</c:formatCode>
                <c:ptCount val="10"/>
                <c:pt idx="0">
                  <c:v>46.3</c:v>
                </c:pt>
                <c:pt idx="1">
                  <c:v>42.1</c:v>
                </c:pt>
                <c:pt idx="2">
                  <c:v>39.1</c:v>
                </c:pt>
                <c:pt idx="3">
                  <c:v>36.9</c:v>
                </c:pt>
                <c:pt idx="4">
                  <c:v>31.5</c:v>
                </c:pt>
                <c:pt idx="5">
                  <c:v>26.5</c:v>
                </c:pt>
                <c:pt idx="6">
                  <c:v>24.7</c:v>
                </c:pt>
                <c:pt idx="7">
                  <c:v>23.4</c:v>
                </c:pt>
                <c:pt idx="8">
                  <c:v>21.5</c:v>
                </c:pt>
                <c:pt idx="9">
                  <c:v>20.9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6FA-43E6-B2A8-70EF5DCA4641}"/>
            </c:ext>
          </c:extLst>
        </c:ser>
        <c:ser>
          <c:idx val="1"/>
          <c:order val="1"/>
          <c:tx>
            <c:strRef>
              <c:f>'[AEE_Goal 11 Grafici (1).xlsx]RIFIUTI - Serie storica '!$A$3</c:f>
              <c:strCache>
                <c:ptCount val="1"/>
                <c:pt idx="0">
                  <c:v>Tonnellate (2010=100)</c:v>
                </c:pt>
              </c:strCache>
            </c:strRef>
          </c:tx>
          <c:spPr>
            <a:ln w="19050" cap="rnd" cmpd="sng" algn="ctr">
              <a:solidFill>
                <a:srgbClr val="5F5F5F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5F5F5F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'[AEE_Goal 11 Grafici (1).xlsx]RIFIUTI - Serie storica '!$B$1:$K$1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'[AEE_Goal 11 Grafici (1).xlsx]RIFIUTI - Serie storica '!$B$3:$K$3</c:f>
              <c:numCache>
                <c:formatCode>General</c:formatCode>
                <c:ptCount val="10"/>
                <c:pt idx="0">
                  <c:v>548</c:v>
                </c:pt>
                <c:pt idx="1">
                  <c:v>529</c:v>
                </c:pt>
                <c:pt idx="2">
                  <c:v>504</c:v>
                </c:pt>
                <c:pt idx="3">
                  <c:v>491</c:v>
                </c:pt>
                <c:pt idx="4">
                  <c:v>488</c:v>
                </c:pt>
                <c:pt idx="5">
                  <c:v>486</c:v>
                </c:pt>
                <c:pt idx="6">
                  <c:v>497</c:v>
                </c:pt>
                <c:pt idx="7">
                  <c:v>489</c:v>
                </c:pt>
                <c:pt idx="8">
                  <c:v>499</c:v>
                </c:pt>
                <c:pt idx="9">
                  <c:v>504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6FA-43E6-B2A8-70EF5DCA464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60841280"/>
        <c:axId val="360841840"/>
      </c:lineChart>
      <c:catAx>
        <c:axId val="36084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60841840"/>
        <c:crosses val="autoZero"/>
        <c:auto val="1"/>
        <c:lblAlgn val="ctr"/>
        <c:lblOffset val="100"/>
        <c:noMultiLvlLbl val="0"/>
      </c:catAx>
      <c:valAx>
        <c:axId val="360841840"/>
        <c:scaling>
          <c:orientation val="minMax"/>
          <c:min val="0"/>
        </c:scaling>
        <c:delete val="1"/>
        <c:axPos val="l"/>
        <c:numFmt formatCode="0.0" sourceLinked="1"/>
        <c:majorTickMark val="none"/>
        <c:minorTickMark val="none"/>
        <c:tickLblPos val="nextTo"/>
        <c:crossAx val="360841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51592356687898E-2"/>
          <c:y val="0.10094637223974763"/>
          <c:w val="0.96496815286624205"/>
          <c:h val="0.80764450185051795"/>
        </c:manualLayout>
      </c:layout>
      <c:lineChart>
        <c:grouping val="standard"/>
        <c:varyColors val="0"/>
        <c:ser>
          <c:idx val="0"/>
          <c:order val="0"/>
          <c:tx>
            <c:strRef>
              <c:f>'PARTICOLATO EUROSTAT NUOVO'!$A$2</c:f>
              <c:strCache>
                <c:ptCount val="1"/>
                <c:pt idx="0">
                  <c:v>PM2.5</c:v>
                </c:pt>
              </c:strCache>
            </c:strRef>
          </c:tx>
          <c:spPr>
            <a:ln w="19050" cap="rnd" cmpd="sng" algn="ctr">
              <a:solidFill>
                <a:srgbClr val="5F5F5F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5F5F5F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'PARTICOLATO EUROSTAT NUOVO'!$B$1:$J$1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'PARTICOLATO EUROSTAT NUOVO'!$B$2:$J$2</c:f>
              <c:numCache>
                <c:formatCode>General</c:formatCode>
                <c:ptCount val="9"/>
                <c:pt idx="0">
                  <c:v>23.4</c:v>
                </c:pt>
                <c:pt idx="1">
                  <c:v>26.8</c:v>
                </c:pt>
                <c:pt idx="2">
                  <c:v>23</c:v>
                </c:pt>
                <c:pt idx="3">
                  <c:v>20.100000000000001</c:v>
                </c:pt>
                <c:pt idx="4">
                  <c:v>17.5</c:v>
                </c:pt>
                <c:pt idx="5">
                  <c:v>22</c:v>
                </c:pt>
                <c:pt idx="6">
                  <c:v>19.3</c:v>
                </c:pt>
                <c:pt idx="7">
                  <c:v>19.2</c:v>
                </c:pt>
                <c:pt idx="8">
                  <c:v>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EAB-491A-ADCC-378A8C120CD2}"/>
            </c:ext>
          </c:extLst>
        </c:ser>
        <c:ser>
          <c:idx val="1"/>
          <c:order val="1"/>
          <c:tx>
            <c:strRef>
              <c:f>'PARTICOLATO EUROSTAT NUOVO'!$A$3</c:f>
              <c:strCache>
                <c:ptCount val="1"/>
                <c:pt idx="0">
                  <c:v>PM10</c:v>
                </c:pt>
              </c:strCache>
            </c:strRef>
          </c:tx>
          <c:spPr>
            <a:ln w="19050" cap="rnd" cmpd="sng" algn="ctr">
              <a:solidFill>
                <a:srgbClr val="98000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98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'PARTICOLATO EUROSTAT NUOVO'!$B$1:$J$1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'PARTICOLATO EUROSTAT NUOVO'!$B$3:$J$3</c:f>
              <c:numCache>
                <c:formatCode>General</c:formatCode>
                <c:ptCount val="9"/>
                <c:pt idx="0">
                  <c:v>30.5</c:v>
                </c:pt>
                <c:pt idx="1">
                  <c:v>35.4</c:v>
                </c:pt>
                <c:pt idx="2">
                  <c:v>30.7</c:v>
                </c:pt>
                <c:pt idx="3">
                  <c:v>30.2</c:v>
                </c:pt>
                <c:pt idx="4">
                  <c:v>26.9</c:v>
                </c:pt>
                <c:pt idx="5">
                  <c:v>32.700000000000003</c:v>
                </c:pt>
                <c:pt idx="6">
                  <c:v>27.5</c:v>
                </c:pt>
                <c:pt idx="7">
                  <c:v>28.9</c:v>
                </c:pt>
                <c:pt idx="8">
                  <c:v>26.1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EAB-491A-ADCC-378A8C120CD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61140800"/>
        <c:axId val="361141360"/>
      </c:lineChart>
      <c:catAx>
        <c:axId val="36114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61141360"/>
        <c:crosses val="autoZero"/>
        <c:auto val="1"/>
        <c:lblAlgn val="ctr"/>
        <c:lblOffset val="100"/>
        <c:noMultiLvlLbl val="0"/>
      </c:catAx>
      <c:valAx>
        <c:axId val="361141360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36114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314120567731579"/>
          <c:y val="0.76734941255371469"/>
          <c:w val="0.30312515672802048"/>
          <c:h val="0.106467622146600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1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50196"/>
        </a:schemeClr>
      </a:solidFill>
      <a:ln w="25400">
        <a:solidFill>
          <a:schemeClr val="phClr"/>
        </a:solidFill>
        <a:prstDash val="sysDot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50196"/>
        </a:schemeClr>
      </a:solidFill>
      <a:ln w="25400">
        <a:solidFill>
          <a:schemeClr val="phClr"/>
        </a:solidFill>
        <a:prstDash val="sysDot"/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5400" cap="rnd" cmpd="sng" algn="ctr">
        <a:solidFill>
          <a:schemeClr val="phClr"/>
        </a:solidFill>
        <a:prstDash val="sysDot"/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0.29675</cdr:x>
      <cdr:y>0.41586</cdr:y>
    </cdr:from>
    <cdr:to>
      <cdr:x>0.97554</cdr:x>
      <cdr:y>0.6868</cdr:y>
    </cdr:to>
    <cdr:sp macro="" textlink="">
      <cdr:nvSpPr>
        <cdr:cNvPr id="2" name="Rettangolo 1"/>
        <cdr:cNvSpPr/>
      </cdr:nvSpPr>
      <cdr:spPr>
        <a:xfrm xmlns:a="http://schemas.openxmlformats.org/drawingml/2006/main">
          <a:off x="2368639" y="850303"/>
          <a:ext cx="5418102" cy="5539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Gill Sans MT" panose="020B0502020104020203" pitchFamily="34" charset="0"/>
              <a:ea typeface="+mn-ea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Gill Sans MT" panose="020B0502020104020203" pitchFamily="34" charset="0"/>
              <a:ea typeface="+mn-ea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Gill Sans MT" panose="020B0502020104020203" pitchFamily="34" charset="0"/>
              <a:ea typeface="+mn-ea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Gill Sans MT" panose="020B0502020104020203" pitchFamily="34" charset="0"/>
              <a:ea typeface="+mn-ea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Gill Sans MT" panose="020B0502020104020203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Gill Sans MT" panose="020B0502020104020203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Gill Sans MT" panose="020B0502020104020203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Gill Sans MT" panose="020B0502020104020203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Gill Sans MT" panose="020B0502020104020203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000" dirty="0">
              <a:solidFill>
                <a:schemeClr val="bg1">
                  <a:lumMod val="50000"/>
                </a:schemeClr>
              </a:solidFill>
            </a:rPr>
            <a:t>Tonnellate di rifiuti conferiti in discarica </a:t>
          </a:r>
          <a:r>
            <a:rPr lang="it-IT" sz="1000" dirty="0" smtClean="0">
              <a:solidFill>
                <a:schemeClr val="bg1">
                  <a:lumMod val="50000"/>
                </a:schemeClr>
              </a:solidFill>
            </a:rPr>
            <a:t>(kg/abitante)</a:t>
          </a:r>
          <a:endParaRPr lang="it-IT" sz="1000" dirty="0">
            <a:solidFill>
              <a:schemeClr val="bg1">
                <a:lumMod val="50000"/>
              </a:schemeClr>
            </a:solidFill>
          </a:endParaRPr>
        </a:p>
        <a:p xmlns:a="http://schemas.openxmlformats.org/drawingml/2006/main">
          <a:r>
            <a:rPr lang="it-IT" sz="1000" dirty="0" smtClean="0">
              <a:solidFill>
                <a:srgbClr val="980000"/>
              </a:solidFill>
            </a:rPr>
            <a:t>% di </a:t>
          </a:r>
          <a:r>
            <a:rPr lang="it-IT" sz="1000" dirty="0">
              <a:solidFill>
                <a:srgbClr val="980000"/>
              </a:solidFill>
            </a:rPr>
            <a:t>rifiuti urbani conferiti in discarica sul totale dei rifiuti urbani raccolti</a:t>
          </a:r>
        </a:p>
        <a:p xmlns:a="http://schemas.openxmlformats.org/drawingml/2006/main">
          <a:r>
            <a:rPr lang="it-IT" sz="1000" dirty="0" smtClean="0">
              <a:solidFill>
                <a:srgbClr val="C00000"/>
              </a:solidFill>
            </a:rPr>
            <a:t> </a:t>
          </a:r>
          <a:endParaRPr lang="it-IT" sz="1000" dirty="0">
            <a:solidFill>
              <a:srgbClr val="C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5F835E2-227D-43BA-B3A5-E9E433264387}" type="datetimeFigureOut">
              <a:rPr lang="en-US"/>
              <a:pPr>
                <a:defRPr/>
              </a:pPr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5F5882C-B867-4FE7-97C9-87FBF93DC80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63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F5882C-B867-4FE7-97C9-87FBF93DC80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16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F5882C-B867-4FE7-97C9-87FBF93DC80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73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F5882C-B867-4FE7-97C9-87FBF93DC80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12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F5882C-B867-4FE7-97C9-87FBF93DC80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21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F5882C-B867-4FE7-97C9-87FBF93DC80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45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F5882C-B867-4FE7-97C9-87FBF93DC80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77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F5882C-B867-4FE7-97C9-87FBF93DC80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53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F5882C-B867-4FE7-97C9-87FBF93DC80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86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F5882C-B867-4FE7-97C9-87FBF93DC80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71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F5882C-B867-4FE7-97C9-87FBF93DC80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30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F5882C-B867-4FE7-97C9-87FBF93DC80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75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1070" y="2621956"/>
            <a:ext cx="9818337" cy="2782819"/>
          </a:xfrm>
          <a:effectLst/>
        </p:spPr>
        <p:txBody>
          <a:bodyPr lIns="0" tIns="0" rIns="0" bIns="0" anchor="ctr">
            <a:normAutofit/>
          </a:bodyPr>
          <a:lstStyle>
            <a:lvl1pPr>
              <a:lnSpc>
                <a:spcPts val="3400"/>
              </a:lnSpc>
              <a:defRPr sz="3200" b="0" cap="none">
                <a:solidFill>
                  <a:srgbClr val="C0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it-IT" dirty="0"/>
              <a:t>FARE CLIC PER MODIFICARE LO STILE DEL TITOLO DELLO SCHEMA FARE CLIC PER MODIFICARE LO STILE DEL TITOLO DELLO SCHEMA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384E50FF-EF10-4A0E-8686-237E66B24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184" y="6495314"/>
            <a:ext cx="7481115" cy="17953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00"/>
              </a:lnSpc>
              <a:spcAft>
                <a:spcPts val="200"/>
              </a:spcAft>
              <a:buNone/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xmlns="" id="{771492F8-659D-4E4C-A49D-B7C56753911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9185" y="1287956"/>
            <a:ext cx="3689746" cy="216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500"/>
              </a:lnSpc>
              <a:spcAft>
                <a:spcPts val="600"/>
              </a:spcAft>
              <a:buNone/>
              <a:defRPr lang="it-IT" sz="12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384E50FF-EF10-4A0E-8686-237E66B249C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69184" y="1522956"/>
            <a:ext cx="3689747" cy="108000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rgbClr val="636462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384E50FF-EF10-4A0E-8686-237E66B249C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69184" y="6297672"/>
            <a:ext cx="7481115" cy="188513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00"/>
              </a:lnSpc>
              <a:spcAft>
                <a:spcPts val="200"/>
              </a:spcAft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A8FC9CB7-7D84-419A-988C-7B8817E18EDB}"/>
              </a:ext>
            </a:extLst>
          </p:cNvPr>
          <p:cNvSpPr/>
          <p:nvPr userDrawn="1"/>
        </p:nvSpPr>
        <p:spPr>
          <a:xfrm>
            <a:off x="463550" y="0"/>
            <a:ext cx="3708400" cy="1089025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F57BA760-D00A-4F5B-B978-07F3F810367F}"/>
              </a:ext>
            </a:extLst>
          </p:cNvPr>
          <p:cNvSpPr/>
          <p:nvPr userDrawn="1"/>
        </p:nvSpPr>
        <p:spPr>
          <a:xfrm>
            <a:off x="4251325" y="0"/>
            <a:ext cx="3706813" cy="1089025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17FA033-79E9-4921-B88E-03D9DAACC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0841" y="637832"/>
            <a:ext cx="2700000" cy="461927"/>
          </a:xfrm>
          <a:prstGeom prst="rect">
            <a:avLst/>
          </a:prstGeom>
        </p:spPr>
      </p:pic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821E4C3A-67D5-4B9E-B373-7B560EA0839E}"/>
              </a:ext>
            </a:extLst>
          </p:cNvPr>
          <p:cNvSpPr/>
          <p:nvPr userDrawn="1"/>
        </p:nvSpPr>
        <p:spPr>
          <a:xfrm>
            <a:off x="8037513" y="0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4C4E55C6-EF6B-A343-9950-1B648E67FA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31120" y="5813918"/>
            <a:ext cx="819721" cy="81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98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immagini affian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C2F57ACB-1A9A-42A2-B0B9-3C24FCCE916F}"/>
              </a:ext>
            </a:extLst>
          </p:cNvPr>
          <p:cNvSpPr/>
          <p:nvPr userDrawn="1"/>
        </p:nvSpPr>
        <p:spPr>
          <a:xfrm>
            <a:off x="471488" y="1571124"/>
            <a:ext cx="5472112" cy="43920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xmlns="" id="{A0C542E8-A419-4B8E-8AE4-1D0DC75ADF26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62922" y="1691683"/>
            <a:ext cx="5304733" cy="38737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>
                <a:solidFill>
                  <a:srgbClr val="CC2A2A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xmlns="" id="{3F3446B5-6360-4947-B444-A1DBFD65527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62922" y="2172243"/>
            <a:ext cx="5304733" cy="366873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en-US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xmlns="" id="{1E69494B-016F-4C49-BDD4-600C730A2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351374"/>
            <a:ext cx="11269308" cy="53682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>
              <a:lnSpc>
                <a:spcPts val="3000"/>
              </a:lnSpc>
              <a:defRPr sz="2800" cap="none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xmlns="" id="{D17306DB-EF2B-46DB-BE4C-67BA4581EC8A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xmlns="" id="{27663729-5A18-460D-BCC5-1C121255BEC2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xmlns="" id="{88AE038F-3265-4340-AFAF-203DBF97366C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xmlns="" id="{5203E877-BB68-4C3E-A95D-262A3B3831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Footer Placeholder 4">
            <a:extLst>
              <a:ext uri="{FF2B5EF4-FFF2-40B4-BE49-F238E27FC236}">
                <a16:creationId xmlns:a16="http://schemas.microsoft.com/office/drawing/2014/main" xmlns="" id="{DDB77A0D-9AB4-48A1-82C5-A09A7D4F72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xmlns="" id="{ABB3C7F1-D02D-4858-A51B-B1211EF06EF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xmlns="" id="{2E11952F-B65E-4BC4-A306-BA5F2E5E1051}"/>
              </a:ext>
            </a:extLst>
          </p:cNvPr>
          <p:cNvSpPr/>
          <p:nvPr userDrawn="1"/>
        </p:nvSpPr>
        <p:spPr>
          <a:xfrm>
            <a:off x="6256216" y="1557338"/>
            <a:ext cx="5472000" cy="439261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xmlns="" id="{10FF5994-804D-479E-8547-F402AE8DD1D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376432" y="1684420"/>
            <a:ext cx="5231635" cy="45720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>
                <a:solidFill>
                  <a:srgbClr val="CC2A2A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xmlns="" id="{4C0547B4-6D28-4C23-830C-984AB52D9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6432" y="2220577"/>
            <a:ext cx="5231636" cy="362039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en-US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C7552434-7F8E-7644-A889-BDAA29039D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9150" y="6240740"/>
            <a:ext cx="417658" cy="41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20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dascalia+grafico o tavol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786" y="1557338"/>
            <a:ext cx="11283042" cy="66255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86" y="2319687"/>
            <a:ext cx="11283042" cy="3630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en-US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D0FB10A6-C138-494B-9E13-24A27B8289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A4B33C25-F53C-40FF-87FE-5A1021509E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xmlns="" id="{79352D96-40A8-432B-A6AF-A40239169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351374"/>
            <a:ext cx="11269308" cy="53682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>
              <a:lnSpc>
                <a:spcPts val="3000"/>
              </a:lnSpc>
              <a:defRPr sz="2800" cap="none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xmlns="" id="{96897485-CF07-4D6A-ABB8-A29D7DC57109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BC91E05A-8494-49B6-B257-61F68DA8B315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xmlns="" id="{422199A7-2A62-43D5-872A-CD0B9A3D6E61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xmlns="" id="{1B2ED1D9-25D5-4BB7-87C2-D519D933636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E1E22265-0DAD-184D-9594-EE2DAF7238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9150" y="6240740"/>
            <a:ext cx="417658" cy="41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49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18A4B74D-95FF-4ECC-AED0-C183993F87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8324380-A91B-40DB-8B06-87F1716A8E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376CEDB-6160-4575-AAD8-45EA5C0ED5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9E697EB0-1318-3E42-BE7B-7A8D1830D4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9150" y="6240740"/>
            <a:ext cx="417658" cy="41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ngrazia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786" y="1796902"/>
            <a:ext cx="11283042" cy="1839433"/>
          </a:xfrm>
          <a:effectLst/>
        </p:spPr>
        <p:txBody>
          <a:bodyPr anchor="ctr">
            <a:noAutofit/>
          </a:bodyPr>
          <a:lstStyle>
            <a:lvl1pPr algn="ctr">
              <a:defRPr sz="7000" b="0" cap="none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05894EA2-4831-F84E-BBDE-8E89A3516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6093" y="3683529"/>
            <a:ext cx="5624623" cy="423612"/>
          </a:xfrm>
        </p:spPr>
        <p:txBody>
          <a:bodyPr spcCol="360000" anchor="ctr">
            <a:no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02837C0E-8F15-489B-800B-6F1CBBB23F06}"/>
              </a:ext>
            </a:extLst>
          </p:cNvPr>
          <p:cNvSpPr/>
          <p:nvPr userDrawn="1"/>
        </p:nvSpPr>
        <p:spPr>
          <a:xfrm>
            <a:off x="463550" y="5773825"/>
            <a:ext cx="3708400" cy="1089025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xmlns="" id="{1C3885B9-D4F0-42E8-A6EE-EB419237E845}"/>
              </a:ext>
            </a:extLst>
          </p:cNvPr>
          <p:cNvSpPr/>
          <p:nvPr userDrawn="1"/>
        </p:nvSpPr>
        <p:spPr>
          <a:xfrm>
            <a:off x="4251325" y="5773825"/>
            <a:ext cx="3706813" cy="1089025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F54AFB7-6D67-44BA-975B-F9E2C29BB4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0841" y="6092375"/>
            <a:ext cx="2700000" cy="461927"/>
          </a:xfrm>
          <a:prstGeom prst="rect">
            <a:avLst/>
          </a:prstGeom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xmlns="" id="{B4CD4512-1FFA-4544-ACEE-31F0A9CA9D05}"/>
              </a:ext>
            </a:extLst>
          </p:cNvPr>
          <p:cNvSpPr/>
          <p:nvPr userDrawn="1"/>
        </p:nvSpPr>
        <p:spPr>
          <a:xfrm>
            <a:off x="8037513" y="6790850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1F0129EC-514B-3E4B-9E32-86055F4B09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25886" y="6140324"/>
            <a:ext cx="417658" cy="41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9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 o elenco punt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201" y="1557338"/>
            <a:ext cx="11264002" cy="4481153"/>
          </a:xfrm>
        </p:spPr>
        <p:txBody>
          <a:bodyPr lIns="0" tIns="0" rIns="0" bIns="0">
            <a:noAutofit/>
          </a:bodyPr>
          <a:lstStyle>
            <a:lvl1pPr marL="285750" indent="-285750">
              <a:spcAft>
                <a:spcPts val="1800"/>
              </a:spcAft>
              <a:buSzPct val="120000"/>
              <a:buFont typeface="Courier New" panose="02070309020205020404" pitchFamily="49" charset="0"/>
              <a:buChar char="o"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xmlns="" id="{385672B4-73ED-0645-AF4D-5916A1BE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351374"/>
            <a:ext cx="11269308" cy="53682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>
              <a:lnSpc>
                <a:spcPts val="3000"/>
              </a:lnSpc>
              <a:defRPr sz="2800" cap="none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C2053620-96AC-EF47-823B-D2E90BBCE5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FF4E3F12-6C4D-C642-90EC-9F9AE3161A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6BE73488-10D2-46C5-8886-B5262B4036E9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xmlns="" id="{9DFCC48B-BCC3-4AAB-8EE4-592BE912D5A8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xmlns="" id="{02EE5703-F2FA-4A41-8927-030A564B0F80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0C81863-A60F-DA43-9923-4D883C2939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9150" y="6240740"/>
            <a:ext cx="417658" cy="41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54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1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201" y="1557338"/>
            <a:ext cx="11264002" cy="447252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86F2967F-3AC1-482F-9FA1-FB5058EE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351374"/>
            <a:ext cx="11269308" cy="53682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>
              <a:lnSpc>
                <a:spcPts val="3000"/>
              </a:lnSpc>
              <a:defRPr sz="2800" cap="none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BB147208-B303-4867-B415-427BFDB712AA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3AC1916D-DE81-4DEB-837D-9B1EBBEBAB9E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EA5C2815-3F5D-4F03-A9B8-AD61D140AB8F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211B9727-26D5-42C6-AA8E-16F0A95510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3DB52600-6114-4FF8-A64F-1419078C06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xmlns="" id="{C98E623A-5D96-4DDD-91E6-E567C5082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8F579802-1A74-7647-BD49-39E08F2F98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9150" y="6240740"/>
            <a:ext cx="417658" cy="41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28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786" y="1557338"/>
            <a:ext cx="11276765" cy="4472526"/>
          </a:xfrm>
        </p:spPr>
        <p:txBody>
          <a:bodyPr lIns="0" tIns="0" rIns="0" bIns="0" numCol="2" spcCol="54000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16646B22-D32D-450C-B8B3-3F24728D0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351374"/>
            <a:ext cx="11269308" cy="53682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>
              <a:lnSpc>
                <a:spcPts val="3000"/>
              </a:lnSpc>
              <a:defRPr sz="2800" cap="none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85F80FCE-DB62-4AE9-8E37-C5ECE83CEA2A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5337BA55-D4F4-482D-9902-A7DF343CF4BD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1E77F523-A47D-4ED1-A730-DF5462674088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B35A5DA5-9B3D-430B-9B7D-12A49C8960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BC87520E-C40B-4CBE-A2FA-D2587AA999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xmlns="" id="{98ED1510-B77E-4E58-8FB2-F06301CA4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242C9CC9-DC40-634D-BF81-1C7EB33B44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9150" y="6240740"/>
            <a:ext cx="417658" cy="41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88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787" y="1557337"/>
            <a:ext cx="11269308" cy="4392613"/>
          </a:xfrm>
        </p:spPr>
        <p:txBody>
          <a:bodyPr lIns="0" tIns="0" rIns="0" bIns="0" numCol="3" spcCol="43200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7F9CACAF-3239-4351-994F-DE11211F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351374"/>
            <a:ext cx="11269308" cy="53682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>
              <a:lnSpc>
                <a:spcPts val="3000"/>
              </a:lnSpc>
              <a:defRPr sz="2800" cap="none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A97EA33F-8FE6-43F7-B87B-F8A75881DC82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4457ED34-8FD7-4334-B58D-DE5268F487BB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DE95361B-2753-4630-8435-D8D6DFA2E2B3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9953CB5C-8C23-4943-AA23-507887A04C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2EA2B975-3B1B-40A2-9512-420987E41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xmlns="" id="{2FD83117-18D4-4F50-B150-B24C3ADCCA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41C081B2-0B4D-2E4A-8C6A-F5ECBDA220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9150" y="6240740"/>
            <a:ext cx="417658" cy="41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07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+grafico picc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8FFAF148-8C21-EB4F-9093-19ADD1A51882}"/>
              </a:ext>
            </a:extLst>
          </p:cNvPr>
          <p:cNvSpPr/>
          <p:nvPr userDrawn="1"/>
        </p:nvSpPr>
        <p:spPr>
          <a:xfrm>
            <a:off x="8081963" y="1557338"/>
            <a:ext cx="3653783" cy="439261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519" y="1557338"/>
            <a:ext cx="7305513" cy="4392612"/>
          </a:xfrm>
        </p:spPr>
        <p:txBody>
          <a:bodyPr lIns="0" tIns="0" rIns="0" bIns="0" spcCol="36000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8FE997AC-2DEF-4982-9219-0DE8E80C2C1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162224" y="1696688"/>
            <a:ext cx="3492000" cy="4572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rgbClr val="CC2A2A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5014FC49-70B3-48C6-AAEA-1B6DEB762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62222" y="2261938"/>
            <a:ext cx="3492000" cy="360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en-US" dirty="0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xmlns="" id="{84C2C5B2-1920-4576-BE36-977D28F5F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351374"/>
            <a:ext cx="11269308" cy="53682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>
              <a:lnSpc>
                <a:spcPts val="3000"/>
              </a:lnSpc>
              <a:defRPr sz="2800" cap="none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xmlns="" id="{BFF0EAD9-FB2A-4B10-AC7E-2867676F5114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xmlns="" id="{4DE85F56-C820-4265-A4F2-F29B8154D702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xmlns="" id="{6D6C4BEC-89CF-43B7-9CD5-49EE71B27928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665B96CC-8D49-494F-9C8A-BD8535137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xmlns="" id="{C1DD249C-FFFA-4674-9CB5-ABEFDF5041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xmlns="" id="{48756CF5-11CA-40E9-BF7A-4F15C16E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DC74515F-6DB3-1149-8037-B9D0FBC7A0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9150" y="6240740"/>
            <a:ext cx="417658" cy="41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17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piccolo+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8FFAF148-8C21-EB4F-9093-19ADD1A51882}"/>
              </a:ext>
            </a:extLst>
          </p:cNvPr>
          <p:cNvSpPr/>
          <p:nvPr userDrawn="1"/>
        </p:nvSpPr>
        <p:spPr>
          <a:xfrm>
            <a:off x="4251325" y="1557338"/>
            <a:ext cx="7485063" cy="439261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895" y="1557338"/>
            <a:ext cx="3528947" cy="4392612"/>
          </a:xfrm>
        </p:spPr>
        <p:txBody>
          <a:bodyPr lIns="0" tIns="0" rIns="0" bIns="0" spcCol="36000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xmlns="" id="{10E25EF9-674A-4A68-B7E8-41ACE37CAFA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366950" y="1679423"/>
            <a:ext cx="7253812" cy="45738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>
                <a:solidFill>
                  <a:srgbClr val="CC2A2A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xmlns="" id="{9BCFAF2C-DE26-450A-8C7B-A22A26FF4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6949" y="2165685"/>
            <a:ext cx="7253813" cy="370416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xmlns="" id="{7A6C27B6-0FD2-433C-8ED7-733538596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351374"/>
            <a:ext cx="11269308" cy="53682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>
              <a:lnSpc>
                <a:spcPts val="3000"/>
              </a:lnSpc>
              <a:defRPr sz="2800" cap="none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D9D4E6DC-14B8-4843-AA1D-57AA39AE5B3E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xmlns="" id="{91CC3821-0B1E-41AB-852F-4CB74E2EA3CC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xmlns="" id="{75FDA81B-88AF-4AF4-8B43-18134CE8E446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A12972DC-41D2-4C0E-AD61-A73383B821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xmlns="" id="{51A03A1C-8D78-4F26-8F73-B711C52ED0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xmlns="" id="{6C03E07E-3B47-479C-ADF1-A58628B5A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FEB390D3-3C7D-E146-8FC0-7C7AF2DFEC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9150" y="6240740"/>
            <a:ext cx="417658" cy="41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56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 + colonna libera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8FFAF148-8C21-EB4F-9093-19ADD1A51882}"/>
              </a:ext>
            </a:extLst>
          </p:cNvPr>
          <p:cNvSpPr/>
          <p:nvPr userDrawn="1"/>
        </p:nvSpPr>
        <p:spPr>
          <a:xfrm>
            <a:off x="473075" y="1557338"/>
            <a:ext cx="7485063" cy="439261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439" y="1560749"/>
            <a:ext cx="3528947" cy="4392612"/>
          </a:xfrm>
        </p:spPr>
        <p:txBody>
          <a:bodyPr lIns="0" tIns="0" rIns="0" bIns="0" spcCol="36000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xmlns="" id="{10E25EF9-674A-4A68-B7E8-41ACE37CAFA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88700" y="1679423"/>
            <a:ext cx="7253812" cy="45738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>
                <a:solidFill>
                  <a:srgbClr val="CC2A2A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xmlns="" id="{9BCFAF2C-DE26-450A-8C7B-A22A26FF4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699" y="2165685"/>
            <a:ext cx="7253813" cy="370416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xmlns="" id="{7A6C27B6-0FD2-433C-8ED7-733538596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351374"/>
            <a:ext cx="11269308" cy="53682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>
              <a:lnSpc>
                <a:spcPts val="3000"/>
              </a:lnSpc>
              <a:defRPr sz="2800" cap="none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D9D4E6DC-14B8-4843-AA1D-57AA39AE5B3E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xmlns="" id="{91CC3821-0B1E-41AB-852F-4CB74E2EA3CC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xmlns="" id="{75FDA81B-88AF-4AF4-8B43-18134CE8E446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A12972DC-41D2-4C0E-AD61-A73383B821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xmlns="" id="{51A03A1C-8D78-4F26-8F73-B711C52ED0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FB3668A3-50F9-4865-BCB1-15BD808B5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xmlns="" id="{821B8388-517B-2744-A6FC-FA88CA6E53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9150" y="6240740"/>
            <a:ext cx="417658" cy="41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04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à testo+metà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8FFAF148-8C21-EB4F-9093-19ADD1A51882}"/>
              </a:ext>
            </a:extLst>
          </p:cNvPr>
          <p:cNvSpPr/>
          <p:nvPr userDrawn="1"/>
        </p:nvSpPr>
        <p:spPr>
          <a:xfrm>
            <a:off x="6256216" y="1557338"/>
            <a:ext cx="5472000" cy="439261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786" y="1557338"/>
            <a:ext cx="5472000" cy="4392612"/>
          </a:xfrm>
        </p:spPr>
        <p:txBody>
          <a:bodyPr lIns="0" tIns="0" rIns="0" bIns="0" spcCol="36000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xmlns="" id="{1BE1843A-CB5F-4920-B032-23C22AAE931F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376432" y="1684420"/>
            <a:ext cx="5231635" cy="45720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>
                <a:solidFill>
                  <a:srgbClr val="CC2A2A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xmlns="" id="{22E57A97-B19C-4884-84CD-94CF8F624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6432" y="2220577"/>
            <a:ext cx="5231636" cy="362039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xmlns="" id="{8A88554E-4F18-43CE-BBC9-32DFBF98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351374"/>
            <a:ext cx="11269308" cy="53682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>
              <a:lnSpc>
                <a:spcPts val="3000"/>
              </a:lnSpc>
              <a:defRPr sz="2800" cap="none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EBDED907-CBCE-4C48-8974-1732296AB56B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xmlns="" id="{F1D4BD23-7064-4A1A-B3B8-22936DC971AB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xmlns="" id="{45DD4428-CB25-4CE0-B3BD-9E45A9B024CE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ACFFE7A2-271E-4180-8862-1207E565D1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xmlns="" id="{0A34ABB8-E594-41C5-B46B-F19275F5E5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xmlns="" id="{EB9757BE-24B5-4D77-9B24-FA598161B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C133E36F-EE54-EF43-9C28-DDB6244B7C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9150" y="6240740"/>
            <a:ext cx="417658" cy="41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47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0" y="939800"/>
            <a:ext cx="11204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  <a:endParaRPr lang="en-US" altLang="it-IT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2103438"/>
            <a:ext cx="11204575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20" r:id="rId8"/>
    <p:sldLayoutId id="2147483714" r:id="rId9"/>
    <p:sldLayoutId id="2147483716" r:id="rId10"/>
    <p:sldLayoutId id="2147483715" r:id="rId11"/>
    <p:sldLayoutId id="2147483717" r:id="rId12"/>
    <p:sldLayoutId id="2147483718" r:id="rId13"/>
  </p:sldLayoutIdLst>
  <p:hf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2400" b="1" kern="1200">
          <a:solidFill>
            <a:srgbClr val="59595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Arial" panose="020B0604020202020204" pitchFamily="34" charset="0"/>
          <a:cs typeface="Arial" panose="020B0604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rtl="0" fontAlgn="t">
        <a:spcBef>
          <a:spcPct val="0"/>
        </a:spcBef>
        <a:spcAft>
          <a:spcPts val="1200"/>
        </a:spcAft>
        <a:buClr>
          <a:srgbClr val="CC2A2A"/>
        </a:buClr>
        <a:buSzPct val="100000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23850" algn="l" defTabSz="457200" rtl="0" fontAlgn="base">
        <a:spcBef>
          <a:spcPct val="20000"/>
        </a:spcBef>
        <a:spcAft>
          <a:spcPts val="600"/>
        </a:spcAft>
        <a:buClr>
          <a:srgbClr val="CC2A2A"/>
        </a:buClr>
        <a:buSzPct val="100000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28650" algn="l" defTabSz="457200" rtl="0" fontAlgn="base">
        <a:spcBef>
          <a:spcPct val="20000"/>
        </a:spcBef>
        <a:spcAft>
          <a:spcPts val="600"/>
        </a:spcAft>
        <a:buClr>
          <a:srgbClr val="CC2A2A"/>
        </a:buClr>
        <a:buSzPct val="100000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06475" algn="l" defTabSz="457200" rtl="0" fontAlgn="base">
        <a:spcBef>
          <a:spcPct val="20000"/>
        </a:spcBef>
        <a:spcAft>
          <a:spcPts val="600"/>
        </a:spcAft>
        <a:buClr>
          <a:srgbClr val="CC2A2A"/>
        </a:buClr>
        <a:buSzPct val="100000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66838" algn="l" defTabSz="457200" rtl="0" fontAlgn="base">
        <a:spcBef>
          <a:spcPct val="20000"/>
        </a:spcBef>
        <a:spcAft>
          <a:spcPts val="600"/>
        </a:spcAft>
        <a:buClr>
          <a:srgbClr val="CC2A2A"/>
        </a:buClr>
        <a:buSzPct val="100000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drr.org/implementing-sendai-framework" TargetMode="External"/><Relationship Id="rId2" Type="http://schemas.openxmlformats.org/officeDocument/2006/relationships/hyperlink" Target="https://ec.europa.eu/eurostat/en/web/products-statistical-books/-/KS-02-20-20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hyperlink" Target="https://ec.europa.eu/eurostat/web/sdi/indicators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hyperlink" Target="https://www.istat.it/it/benessere-e-sostenibilit%C3%A0/obiettivi-di-sviluppo-sostenibile/gli-indicatori-istat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hyperlink" Target="https://unstats.un.org/sdgs/report/2020/The-Sustainable-Development-Goals-Report-2020.pdf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unstats.un.org/sdgs/indicators/indicators-list/" TargetMode="Externa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60BFAD7-8051-44E7-952E-F8647A1CB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454" y="2415853"/>
            <a:ext cx="6119875" cy="2782819"/>
          </a:xfrm>
        </p:spPr>
        <p:txBody>
          <a:bodyPr/>
          <a:lstStyle/>
          <a:p>
            <a:r>
              <a:rPr lang="it-IT" dirty="0"/>
              <a:t>Goal 11 - RENDERE LE CITTÀ E GLI INSEDIAMENTI UMANI INCLUSIVI, SICURI, RESILIENTI E SOSTENIBILI</a:t>
            </a:r>
            <a:br>
              <a:rPr lang="it-IT" dirty="0"/>
            </a:b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18" y="2415853"/>
            <a:ext cx="2571734" cy="249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testo 2">
            <a:extLst>
              <a:ext uri="{FF2B5EF4-FFF2-40B4-BE49-F238E27FC236}">
                <a16:creationId xmlns:a16="http://schemas.microsoft.com/office/drawing/2014/main" xmlns="" id="{ADFE67CC-0EAE-4BEC-A961-535FE506A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184" y="6495314"/>
            <a:ext cx="7481115" cy="179536"/>
          </a:xfrm>
        </p:spPr>
        <p:txBody>
          <a:bodyPr/>
          <a:lstStyle/>
          <a:p>
            <a:r>
              <a:rPr lang="it-IT" dirty="0"/>
              <a:t>Ricercatrice Istituto Nazionale di Statistica - Istat</a:t>
            </a:r>
          </a:p>
        </p:txBody>
      </p:sp>
      <p:sp>
        <p:nvSpPr>
          <p:cNvPr id="11" name="Segnaposto testo 5">
            <a:extLst>
              <a:ext uri="{FF2B5EF4-FFF2-40B4-BE49-F238E27FC236}">
                <a16:creationId xmlns:a16="http://schemas.microsoft.com/office/drawing/2014/main" xmlns="" id="{1D87B255-EFEE-4DEF-9FE3-EB4831764892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69184" y="6297672"/>
            <a:ext cx="7481115" cy="188513"/>
          </a:xfrm>
        </p:spPr>
        <p:txBody>
          <a:bodyPr/>
          <a:lstStyle/>
          <a:p>
            <a:r>
              <a:rPr lang="it-IT" dirty="0" smtClean="0"/>
              <a:t>Giovanna Tagliacozzo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070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C192045E-FB8C-4B8C-AEFC-06A390A8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Target 11.3 - Urbanizzazione sostenibile e </a:t>
            </a:r>
            <a:r>
              <a:rPr lang="it-IT" altLang="it-IT" dirty="0" smtClean="0"/>
              <a:t>inclusiva</a:t>
            </a:r>
            <a:endParaRPr lang="it-IT" alt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4AD171A-D6C0-40CA-B56A-13604AFE40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12242" y="1387523"/>
            <a:ext cx="170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C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Entro il 2030:</a:t>
            </a:r>
          </a:p>
        </p:txBody>
      </p:sp>
      <p:sp>
        <p:nvSpPr>
          <p:cNvPr id="8" name="Rettangolo 7"/>
          <p:cNvSpPr/>
          <p:nvPr/>
        </p:nvSpPr>
        <p:spPr>
          <a:xfrm>
            <a:off x="412242" y="2133146"/>
            <a:ext cx="2011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b="1" dirty="0">
                <a:solidFill>
                  <a:srgbClr val="CC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Indicatore SDG:</a:t>
            </a:r>
            <a:endParaRPr lang="it-IT" b="1" dirty="0">
              <a:solidFill>
                <a:srgbClr val="CC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718786" y="2106585"/>
            <a:ext cx="9301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11.3.1 Rapporto tra </a:t>
            </a:r>
            <a:r>
              <a:rPr lang="it-IT" alt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tasso 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consumo del suolo e </a:t>
            </a:r>
            <a:r>
              <a:rPr lang="it-IT" alt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tasso 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crescita della popolazione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755788" y="1264876"/>
            <a:ext cx="9289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Migliorare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l'urbanizzazione inclusiva e sostenibile e la capacità di pianificazione e gestione partecipativa, integrata e sostenibile degli insediamenti umani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755788" y="2702288"/>
            <a:ext cx="8099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CC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Impermeabilizzazione e consumo di suolo pro capite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CC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Indice di abusivismo </a:t>
            </a:r>
            <a:r>
              <a:rPr lang="it-IT" b="1" dirty="0" smtClean="0">
                <a:solidFill>
                  <a:srgbClr val="CC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edilizio</a:t>
            </a:r>
            <a:endParaRPr lang="it-IT" b="1" dirty="0">
              <a:solidFill>
                <a:srgbClr val="CC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12242" y="2681746"/>
            <a:ext cx="2124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b="1" dirty="0">
                <a:solidFill>
                  <a:srgbClr val="CC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Misure statistiche per l’Italia:</a:t>
            </a:r>
            <a:endParaRPr lang="it-IT" b="1" dirty="0">
              <a:solidFill>
                <a:srgbClr val="CC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239664" y="3754817"/>
            <a:ext cx="54181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</a:rPr>
              <a:t>Indice di abusivismo edilizio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</a:rPr>
              <a:t>abitazioni 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</a:rPr>
              <a:t>abusive costruite </a:t>
            </a: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</a:rPr>
              <a:t>per 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</a:rPr>
              <a:t>100 abitazioni autorizzate dai Comuni</a:t>
            </a:r>
            <a:endParaRPr lang="it-IT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Gra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59366"/>
              </p:ext>
            </p:extLst>
          </p:nvPr>
        </p:nvGraphicFramePr>
        <p:xfrm>
          <a:off x="2892989" y="4020753"/>
          <a:ext cx="7962348" cy="211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ttangolo 17"/>
          <p:cNvSpPr/>
          <p:nvPr/>
        </p:nvSpPr>
        <p:spPr>
          <a:xfrm>
            <a:off x="2892989" y="5522051"/>
            <a:ext cx="46650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 smtClean="0">
                <a:solidFill>
                  <a:srgbClr val="CC2A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Cresme</a:t>
            </a:r>
            <a:r>
              <a:rPr lang="it-IT" sz="1200" dirty="0" smtClean="0">
                <a:solidFill>
                  <a:srgbClr val="CC2A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Centro </a:t>
            </a:r>
            <a:r>
              <a:rPr lang="it-IT" sz="1200" dirty="0">
                <a:solidFill>
                  <a:srgbClr val="CC2A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ricerche economiche sociali di mercato per l'edilizia e il </a:t>
            </a:r>
            <a:r>
              <a:rPr lang="it-IT" sz="1200" dirty="0" smtClean="0">
                <a:solidFill>
                  <a:srgbClr val="CC2A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territorio</a:t>
            </a:r>
            <a:endParaRPr lang="it-IT" sz="1200" dirty="0">
              <a:solidFill>
                <a:srgbClr val="CC2A2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egnaposto piè di pagina 3">
            <a:extLst>
              <a:ext uri="{FF2B5EF4-FFF2-40B4-BE49-F238E27FC236}">
                <a16:creationId xmlns:a16="http://schemas.microsoft.com/office/drawing/2014/main" xmlns="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25" y="6394450"/>
            <a:ext cx="9644063" cy="2603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11 – CITTÀ SICURE, RESILIENTI,SOSTENIBILI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38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xmlns="" id="{459A74FD-8A7B-4DA2-A2A0-25E9839C2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895" y="1547317"/>
            <a:ext cx="3607805" cy="4392612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it-IT" altLang="it-IT" dirty="0"/>
              <a:t>In aumento l’indice di impermeabilizzazione e consumo di suolo pro capite, con </a:t>
            </a:r>
            <a:r>
              <a:rPr lang="it-IT" altLang="it-IT" dirty="0" smtClean="0"/>
              <a:t>355 </a:t>
            </a:r>
            <a:r>
              <a:rPr lang="it-IT" altLang="it-IT" dirty="0"/>
              <a:t>m</a:t>
            </a:r>
            <a:r>
              <a:rPr lang="it-IT" altLang="it-IT" baseline="30000" dirty="0"/>
              <a:t>2</a:t>
            </a:r>
            <a:r>
              <a:rPr lang="it-IT" altLang="it-IT" dirty="0"/>
              <a:t>/ab.</a:t>
            </a:r>
          </a:p>
          <a:p>
            <a:pPr>
              <a:spcBef>
                <a:spcPts val="0"/>
              </a:spcBef>
              <a:defRPr/>
            </a:pPr>
            <a:r>
              <a:rPr lang="it-IT" altLang="it-IT" dirty="0" smtClean="0"/>
              <a:t>Superficie </a:t>
            </a:r>
            <a:r>
              <a:rPr lang="it-IT" altLang="it-IT" dirty="0"/>
              <a:t>territoriale occupata da coperture </a:t>
            </a:r>
            <a:r>
              <a:rPr lang="it-IT" altLang="it-IT" dirty="0" smtClean="0"/>
              <a:t>artificiali (</a:t>
            </a:r>
            <a:r>
              <a:rPr lang="it-IT" altLang="it-IT" dirty="0"/>
              <a:t>edifici, infrastrutture e </a:t>
            </a:r>
            <a:r>
              <a:rPr lang="it-IT" altLang="it-IT" dirty="0" smtClean="0"/>
              <a:t>altre strutture </a:t>
            </a:r>
            <a:r>
              <a:rPr lang="it-IT" altLang="it-IT" dirty="0"/>
              <a:t>permanenti</a:t>
            </a:r>
            <a:r>
              <a:rPr lang="it-IT" altLang="it-IT" dirty="0" smtClean="0"/>
              <a:t>) che </a:t>
            </a:r>
            <a:r>
              <a:rPr lang="it-IT" altLang="it-IT" dirty="0"/>
              <a:t>determinano una totale o parziale impermeabilizzazione del suolo sottostante (</a:t>
            </a:r>
            <a:r>
              <a:rPr lang="it-IT" altLang="it-IT" i="1" dirty="0" err="1"/>
              <a:t>soil</a:t>
            </a:r>
            <a:r>
              <a:rPr lang="it-IT" altLang="it-IT" i="1" dirty="0"/>
              <a:t> </a:t>
            </a:r>
            <a:r>
              <a:rPr lang="it-IT" altLang="it-IT" i="1" dirty="0" err="1"/>
              <a:t>sealing</a:t>
            </a:r>
            <a:r>
              <a:rPr lang="it-IT" altLang="it-IT" dirty="0" smtClean="0"/>
              <a:t>) che impedisce di </a:t>
            </a:r>
            <a:r>
              <a:rPr lang="it-IT" altLang="it-IT" dirty="0"/>
              <a:t>esplicare le </a:t>
            </a:r>
            <a:r>
              <a:rPr lang="it-IT" altLang="it-IT" dirty="0" smtClean="0"/>
              <a:t>funzioni </a:t>
            </a:r>
            <a:r>
              <a:rPr lang="it-IT" altLang="it-IT" dirty="0"/>
              <a:t>vitali.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100102C5-715E-4CFA-BC68-0255DB9CACAE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CF1E24"/>
                </a:solidFill>
              </a:rPr>
              <a:t>IMPERMEABILIZZAZIONE E CONSUMO DI SUOLO PRO CAPITE (m</a:t>
            </a:r>
            <a:r>
              <a:rPr lang="it-IT" baseline="30000" dirty="0" smtClean="0">
                <a:solidFill>
                  <a:srgbClr val="CF1E24"/>
                </a:solidFill>
              </a:rPr>
              <a:t>2</a:t>
            </a:r>
            <a:r>
              <a:rPr lang="it-IT" dirty="0" smtClean="0">
                <a:solidFill>
                  <a:srgbClr val="CF1E24"/>
                </a:solidFill>
              </a:rPr>
              <a:t>/ab) (2019)</a:t>
            </a:r>
            <a:endParaRPr lang="it-IT" dirty="0">
              <a:solidFill>
                <a:srgbClr val="CF1E24"/>
              </a:solidFill>
            </a:endParaRP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xmlns="" id="{7FB983D5-27CD-4830-9579-960FD7C22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Target 11.3 - Urbanizzazione sostenibile e inclusiva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9B24DF0F-FFB7-439E-84EC-82C44070A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4206212" y="5618354"/>
            <a:ext cx="4651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srgbClr val="CC2A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Ispra</a:t>
            </a:r>
            <a:endParaRPr lang="it-IT" sz="1200" dirty="0">
              <a:solidFill>
                <a:srgbClr val="CC2A2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817846"/>
              </p:ext>
            </p:extLst>
          </p:nvPr>
        </p:nvGraphicFramePr>
        <p:xfrm>
          <a:off x="5276850" y="2019300"/>
          <a:ext cx="5266181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egnaposto piè di pagina 3">
            <a:extLst>
              <a:ext uri="{FF2B5EF4-FFF2-40B4-BE49-F238E27FC236}">
                <a16:creationId xmlns:a16="http://schemas.microsoft.com/office/drawing/2014/main" xmlns="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25" y="6394450"/>
            <a:ext cx="9644063" cy="2603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11 – CITTÀ SICURE, RESILIENTI,SOSTENIBILI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2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C192045E-FB8C-4B8C-AEFC-06A390A8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altLang="it-IT" dirty="0"/>
              <a:t>Target 11.5 - Calamità e </a:t>
            </a:r>
            <a:r>
              <a:rPr lang="it-IT" altLang="it-IT" dirty="0" smtClean="0"/>
              <a:t>Disastri </a:t>
            </a:r>
            <a:r>
              <a:rPr lang="it-IT" altLang="it-IT" dirty="0"/>
              <a:t>N</a:t>
            </a:r>
            <a:r>
              <a:rPr lang="it-IT" altLang="it-IT" dirty="0" smtClean="0"/>
              <a:t>aturali 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4AD171A-D6C0-40CA-B56A-13604AFE40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40442" y="1348287"/>
            <a:ext cx="170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C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Entro il 2030:</a:t>
            </a:r>
          </a:p>
        </p:txBody>
      </p:sp>
      <p:sp>
        <p:nvSpPr>
          <p:cNvPr id="8" name="Rettangolo 7"/>
          <p:cNvSpPr/>
          <p:nvPr/>
        </p:nvSpPr>
        <p:spPr>
          <a:xfrm>
            <a:off x="340442" y="2133146"/>
            <a:ext cx="2011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b="1" dirty="0">
                <a:solidFill>
                  <a:srgbClr val="CC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Indicatore SDG:</a:t>
            </a:r>
            <a:endParaRPr lang="it-IT" b="1" dirty="0">
              <a:solidFill>
                <a:srgbClr val="CC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718786" y="2106585"/>
            <a:ext cx="9301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 di morti, persone scomparse e persone direttamente colpite attribuite alle catastrofi per 100.000 abitanti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755788" y="1264876"/>
            <a:ext cx="9289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Ridurre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significativamente il numero di morti e il numero di persone colpite da disastri, diminuire le perdite economiche dirette rispetto al PIL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718786" y="2801757"/>
            <a:ext cx="8982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CF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 di feriti, morti e persone disperse per frane e per alluvioni/allagamenti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CF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Popolazione esposta al rischio di frane e di alluvioni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340442" y="2801757"/>
            <a:ext cx="2155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b="1" dirty="0">
                <a:solidFill>
                  <a:srgbClr val="CC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Misure statistiche per l’Italia:</a:t>
            </a:r>
            <a:endParaRPr lang="it-IT" b="1" dirty="0">
              <a:solidFill>
                <a:srgbClr val="CC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947034" y="5894386"/>
            <a:ext cx="7315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rgbClr val="CC2A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Ispra</a:t>
            </a:r>
            <a:endParaRPr lang="it-IT" sz="1400" dirty="0">
              <a:solidFill>
                <a:srgbClr val="CC2A2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Gra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465802"/>
              </p:ext>
            </p:extLst>
          </p:nvPr>
        </p:nvGraphicFramePr>
        <p:xfrm>
          <a:off x="2567432" y="3642271"/>
          <a:ext cx="7975600" cy="201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ttangolo 15"/>
          <p:cNvSpPr/>
          <p:nvPr/>
        </p:nvSpPr>
        <p:spPr>
          <a:xfrm>
            <a:off x="4034578" y="3767358"/>
            <a:ext cx="54181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chemeClr val="bg1">
                    <a:lumMod val="50000"/>
                  </a:schemeClr>
                </a:solidFill>
              </a:rPr>
              <a:t>Numero di feriti, morti e persone disperse per frane e per </a:t>
            </a: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</a:rPr>
              <a:t>alluvioni/allagamenti. Anni 2010- 2018</a:t>
            </a:r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Segnaposto piè di pagina 3">
            <a:extLst>
              <a:ext uri="{FF2B5EF4-FFF2-40B4-BE49-F238E27FC236}">
                <a16:creationId xmlns:a16="http://schemas.microsoft.com/office/drawing/2014/main" xmlns="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25" y="6394450"/>
            <a:ext cx="9644063" cy="2603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11 – CITTÀ SICURE, RESILIENTI,SOSTENIBILI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8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xmlns="" id="{7065A1B9-F636-4402-9347-F09762AAE3D3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366808" y="1691683"/>
            <a:ext cx="5304733" cy="387373"/>
          </a:xfrm>
        </p:spPr>
        <p:txBody>
          <a:bodyPr/>
          <a:lstStyle/>
          <a:p>
            <a:pPr algn="ctr"/>
            <a:r>
              <a:rPr lang="it-IT" sz="1400" dirty="0">
                <a:solidFill>
                  <a:srgbClr val="CC2A2A"/>
                </a:solidFill>
                <a:latin typeface="Arial Narrow" panose="020B0606020202030204" pitchFamily="34" charset="0"/>
              </a:rPr>
              <a:t>POPOLAZIONE ESPOSTA AL RISCHIO DI </a:t>
            </a:r>
            <a:r>
              <a:rPr lang="it-IT" sz="1400" dirty="0" smtClean="0">
                <a:solidFill>
                  <a:srgbClr val="CC2A2A"/>
                </a:solidFill>
                <a:latin typeface="Arial Narrow" panose="020B0606020202030204" pitchFamily="34" charset="0"/>
              </a:rPr>
              <a:t>ALLUVIONI</a:t>
            </a:r>
            <a:endParaRPr lang="it-IT" sz="1400" dirty="0">
              <a:solidFill>
                <a:srgbClr val="CC2A2A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0282D950-CA86-4E26-8AC3-456BA4B8DD10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it-IT" dirty="0" smtClean="0"/>
              <a:t>POPOLAZIONE ESPOSTA AL RISCHIO DI FRANE </a:t>
            </a:r>
          </a:p>
          <a:p>
            <a:endParaRPr lang="it-IT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xmlns="" id="{E2B72BB7-EAAC-4EBB-B0B9-E02CE42D8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Target 11.5 - Calamità e Disastri Naturali </a:t>
            </a:r>
            <a:endParaRPr lang="it-IT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E4F6BB1C-7F62-4210-91FC-FF99107ED0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151" y="2037771"/>
            <a:ext cx="3450273" cy="3602651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4599359" y="5677917"/>
            <a:ext cx="12682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>
                <a:solidFill>
                  <a:srgbClr val="CC2A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Report Istat SDG, 2019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5019" y="2037771"/>
            <a:ext cx="3437452" cy="3619569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446253" y="5657340"/>
            <a:ext cx="7315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 smtClean="0">
                <a:solidFill>
                  <a:srgbClr val="CC2A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Ispra</a:t>
            </a:r>
            <a:endParaRPr lang="it-IT" sz="1000" dirty="0">
              <a:solidFill>
                <a:srgbClr val="CC2A2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6228609" y="5677916"/>
            <a:ext cx="7315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 smtClean="0">
                <a:solidFill>
                  <a:srgbClr val="CC2A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Ispra</a:t>
            </a:r>
            <a:endParaRPr lang="it-IT" sz="1000" dirty="0">
              <a:solidFill>
                <a:srgbClr val="CC2A2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10446727" y="5677917"/>
            <a:ext cx="12682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>
                <a:solidFill>
                  <a:srgbClr val="CC2A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Report Istat SDG, 2019</a:t>
            </a:r>
          </a:p>
        </p:txBody>
      </p:sp>
      <p:sp>
        <p:nvSpPr>
          <p:cNvPr id="14" name="Segnaposto piè di pagina 3">
            <a:extLst>
              <a:ext uri="{FF2B5EF4-FFF2-40B4-BE49-F238E27FC236}">
                <a16:creationId xmlns:a16="http://schemas.microsoft.com/office/drawing/2014/main" xmlns="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25" y="6394450"/>
            <a:ext cx="9644063" cy="2603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11 – CITTÀ SICURE, RESILIENTI,SOSTENIBILI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6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C192045E-FB8C-4B8C-AEFC-06A390A8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Target 11.6 – Impatto ambientale, qualità dell’aria e rifiuti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4AD171A-D6C0-40CA-B56A-13604AFE40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12242" y="1348287"/>
            <a:ext cx="1704034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CC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Entro il 2030:</a:t>
            </a:r>
          </a:p>
        </p:txBody>
      </p:sp>
      <p:sp>
        <p:nvSpPr>
          <p:cNvPr id="8" name="Rettangolo 7"/>
          <p:cNvSpPr/>
          <p:nvPr/>
        </p:nvSpPr>
        <p:spPr>
          <a:xfrm>
            <a:off x="412242" y="2133146"/>
            <a:ext cx="2011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b="1" dirty="0">
                <a:solidFill>
                  <a:srgbClr val="CC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Indicatore SDG:</a:t>
            </a:r>
            <a:endParaRPr lang="it-IT" b="1" dirty="0">
              <a:solidFill>
                <a:srgbClr val="CC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755788" y="2044415"/>
            <a:ext cx="9301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11.6.1 Percentuale di rifiuti solidi urbani raccolti e gestiti in strutture controllate sul totale dei rifiuti urbani prodotti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755788" y="1264876"/>
            <a:ext cx="9289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Ridurre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l'impatto ambientale negativo delle città, anche con particolare attenzione alla qualità dell'aria e alla gestione dei rifiuti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842047" y="2905056"/>
            <a:ext cx="6311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C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Conferimento dei rifiuti urbani in </a:t>
            </a:r>
            <a:r>
              <a:rPr lang="it-IT" b="1" dirty="0" smtClean="0">
                <a:solidFill>
                  <a:srgbClr val="CC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discarica</a:t>
            </a:r>
            <a:endParaRPr lang="it-IT" b="1" dirty="0">
              <a:solidFill>
                <a:srgbClr val="CC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12242" y="2891836"/>
            <a:ext cx="2194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b="1" dirty="0">
                <a:solidFill>
                  <a:srgbClr val="CC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Misure statistiche per l’Italia:</a:t>
            </a:r>
            <a:endParaRPr lang="it-IT" b="1" dirty="0">
              <a:solidFill>
                <a:srgbClr val="CC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537781" y="5803482"/>
            <a:ext cx="1771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>
                <a:solidFill>
                  <a:schemeClr val="bg1">
                    <a:lumMod val="50000"/>
                  </a:schemeClr>
                </a:solidFill>
              </a:rPr>
              <a:t>Elaborazione Istat su dati Ispra</a:t>
            </a:r>
          </a:p>
          <a:p>
            <a:r>
              <a:rPr lang="it-IT" sz="1000" dirty="0">
                <a:solidFill>
                  <a:srgbClr val="980000"/>
                </a:solidFill>
              </a:rPr>
              <a:t>Ispra</a:t>
            </a:r>
          </a:p>
        </p:txBody>
      </p:sp>
      <p:sp>
        <p:nvSpPr>
          <p:cNvPr id="16" name="Segnaposto piè di pagina 3">
            <a:extLst>
              <a:ext uri="{FF2B5EF4-FFF2-40B4-BE49-F238E27FC236}">
                <a16:creationId xmlns:a16="http://schemas.microsoft.com/office/drawing/2014/main" xmlns="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25" y="6394450"/>
            <a:ext cx="9644063" cy="2603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11 – CITTÀ SICURE, RESILIENTI,SOSTENIBILI</a:t>
            </a:r>
            <a:endParaRPr lang="en-US" dirty="0"/>
          </a:p>
        </p:txBody>
      </p:sp>
      <p:graphicFrame>
        <p:nvGraphicFramePr>
          <p:cNvPr id="17" name="Gra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972700"/>
              </p:ext>
            </p:extLst>
          </p:nvPr>
        </p:nvGraphicFramePr>
        <p:xfrm>
          <a:off x="2423832" y="3648474"/>
          <a:ext cx="7981950" cy="204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133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C192045E-FB8C-4B8C-AEFC-06A390A8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Target 11.6 – Impatto ambientale, qualità dell’aria e rifiuti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4AD171A-D6C0-40CA-B56A-13604AFE40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12242" y="1348287"/>
            <a:ext cx="170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C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Entro il 2030:</a:t>
            </a:r>
          </a:p>
        </p:txBody>
      </p:sp>
      <p:sp>
        <p:nvSpPr>
          <p:cNvPr id="8" name="Rettangolo 7"/>
          <p:cNvSpPr/>
          <p:nvPr/>
        </p:nvSpPr>
        <p:spPr>
          <a:xfrm>
            <a:off x="412242" y="2133146"/>
            <a:ext cx="2011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b="1" dirty="0">
                <a:solidFill>
                  <a:srgbClr val="CC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Indicatore SDG:</a:t>
            </a:r>
            <a:endParaRPr lang="it-IT" b="1" dirty="0">
              <a:solidFill>
                <a:srgbClr val="CC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699135" y="2044284"/>
            <a:ext cx="9301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Livelli medi annui di polveri sottili (ad esempio PM2,5 e PM10) nelle città (ponderazione della popolazione)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755788" y="1264876"/>
            <a:ext cx="9289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Ridurre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l'impatto ambientale negativo delle città, anche con particolare attenzione alla qualità dell'aria e alla gestione dei rifiuti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570481" y="2864033"/>
            <a:ext cx="947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CC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Esposizione della popolazione urbana all'inquinamento atmosferico </a:t>
            </a:r>
            <a:r>
              <a:rPr lang="it-IT" b="1" dirty="0" smtClean="0">
                <a:solidFill>
                  <a:srgbClr val="CC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PM2.5 </a:t>
            </a:r>
            <a:r>
              <a:rPr lang="it-IT" b="1" dirty="0">
                <a:solidFill>
                  <a:srgbClr val="CC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PM10 </a:t>
            </a: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i comuni capoluogo di provincia/città metropolitana: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CC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Superamenti del valore limite giornaliero previsto per PM10 e 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CC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Concentrazione media annuale di PM2.5 , PM10, NO2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12242" y="2891836"/>
            <a:ext cx="1954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b="1" dirty="0">
                <a:solidFill>
                  <a:srgbClr val="CC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Misure statistiche per l’Italia:</a:t>
            </a:r>
            <a:endParaRPr lang="it-IT" b="1" dirty="0">
              <a:solidFill>
                <a:srgbClr val="CC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10707278" y="5715984"/>
            <a:ext cx="10309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chemeClr val="bg1">
                    <a:lumMod val="50000"/>
                  </a:schemeClr>
                </a:solidFill>
              </a:rPr>
              <a:t>Fonte: </a:t>
            </a:r>
            <a:r>
              <a:rPr lang="it-IT" sz="1000" dirty="0" err="1" smtClean="0">
                <a:solidFill>
                  <a:schemeClr val="bg1">
                    <a:lumMod val="50000"/>
                  </a:schemeClr>
                </a:solidFill>
              </a:rPr>
              <a:t>Eurostat</a:t>
            </a:r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5" name="Gra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9198479"/>
              </p:ext>
            </p:extLst>
          </p:nvPr>
        </p:nvGraphicFramePr>
        <p:xfrm>
          <a:off x="2386830" y="4223082"/>
          <a:ext cx="7975600" cy="201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ttangolo 15"/>
          <p:cNvSpPr/>
          <p:nvPr/>
        </p:nvSpPr>
        <p:spPr>
          <a:xfrm>
            <a:off x="3560508" y="4235447"/>
            <a:ext cx="62372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chemeClr val="bg1">
                    <a:lumMod val="50000"/>
                  </a:schemeClr>
                </a:solidFill>
              </a:rPr>
              <a:t>Esposizione della popolazione urbana all'inquinamento atmosferico da particolato PM2.5 e PM10 </a:t>
            </a: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</a:rPr>
              <a:t>icrogrammi/m</a:t>
            </a:r>
            <a:r>
              <a:rPr lang="it-IT" sz="1000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Segnaposto piè di pagina 3">
            <a:extLst>
              <a:ext uri="{FF2B5EF4-FFF2-40B4-BE49-F238E27FC236}">
                <a16:creationId xmlns:a16="http://schemas.microsoft.com/office/drawing/2014/main" xmlns="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25" y="6394450"/>
            <a:ext cx="9644063" cy="2603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11 – CITTÀ SICURE, RESILIENTI,SOSTENIBILI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06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C192045E-FB8C-4B8C-AEFC-06A390A8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Target 11.6 – Impatto ambientale, qualità dell’aria e rifiuti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4AD171A-D6C0-40CA-B56A-13604AFE40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694" y="1623544"/>
            <a:ext cx="5514158" cy="167660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825119" y="5898407"/>
            <a:ext cx="42325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</a:rPr>
              <a:t>Fonte: Istat, Rilevazione annuale Dati ambientali delle città</a:t>
            </a:r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497891" y="1377323"/>
            <a:ext cx="70606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chemeClr val="bg1">
                    <a:lumMod val="50000"/>
                  </a:schemeClr>
                </a:solidFill>
              </a:rPr>
              <a:t>Superamenti del valore limite giornaliero previsto per il PM10 e per </a:t>
            </a: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</a:rPr>
              <a:t>l’O3  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</a:rPr>
              <a:t>nelle città </a:t>
            </a: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</a:rPr>
              <a:t>metropolitane. Anno 2018 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</a:rPr>
              <a:t>(numero di giorni)</a:t>
            </a:r>
          </a:p>
        </p:txBody>
      </p:sp>
      <p:sp>
        <p:nvSpPr>
          <p:cNvPr id="9" name="Rettangolo 8"/>
          <p:cNvSpPr/>
          <p:nvPr/>
        </p:nvSpPr>
        <p:spPr>
          <a:xfrm>
            <a:off x="8805420" y="3278239"/>
            <a:ext cx="13692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</a:rPr>
              <a:t>Report Istat SDG, 2020</a:t>
            </a:r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825119" y="3669805"/>
            <a:ext cx="69341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chemeClr val="bg1">
                    <a:lumMod val="50000"/>
                  </a:schemeClr>
                </a:solidFill>
              </a:rPr>
              <a:t>Concentrazione media annuale di PM10, PM2,5, NO2 nelle città metropolitane. Anno 2018 (</a:t>
            </a:r>
            <a:r>
              <a:rPr lang="it-IT" sz="1000" dirty="0" err="1" smtClean="0">
                <a:solidFill>
                  <a:schemeClr val="bg1">
                    <a:lumMod val="50000"/>
                  </a:schemeClr>
                </a:solidFill>
              </a:rPr>
              <a:t>μg</a:t>
            </a: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</a:rPr>
              <a:t>/m3)</a:t>
            </a:r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588" y="4032135"/>
            <a:ext cx="4718885" cy="1713501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4616694" y="3278239"/>
            <a:ext cx="42325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</a:rPr>
              <a:t>Fonte: Istat, Rilevazione annuale Dati ambientali delle città</a:t>
            </a:r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134669" y="5880076"/>
            <a:ext cx="13692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</a:rPr>
              <a:t>Report Istat SDG, 2020</a:t>
            </a:r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Segnaposto piè di pagina 3">
            <a:extLst>
              <a:ext uri="{FF2B5EF4-FFF2-40B4-BE49-F238E27FC236}">
                <a16:creationId xmlns:a16="http://schemas.microsoft.com/office/drawing/2014/main" xmlns="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25" y="6394450"/>
            <a:ext cx="9644063" cy="2603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11 – CITTÀ SICURE, RESILIENTI,SOSTENIBILI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8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xmlns="" id="{E2B72BB7-EAAC-4EBB-B0B9-E02CE42D8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Target 11.6 – Impatto ambientale, qualità dell’aria e rifiuti</a:t>
            </a:r>
            <a:endParaRPr lang="it-IT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E4F6BB1C-7F62-4210-91FC-FF99107ED0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464896" y="5697337"/>
            <a:ext cx="28504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smtClean="0">
                <a:solidFill>
                  <a:srgbClr val="CC2A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Istat</a:t>
            </a:r>
            <a:r>
              <a:rPr lang="it-IT" sz="1000" dirty="0">
                <a:solidFill>
                  <a:srgbClr val="CC2A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rilevazione annuale dati meteoclimatici </a:t>
            </a:r>
            <a:r>
              <a:rPr lang="it-IT" sz="1000" dirty="0" smtClean="0">
                <a:solidFill>
                  <a:srgbClr val="CC2A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 </a:t>
            </a:r>
            <a:r>
              <a:rPr lang="it-IT" sz="1000" dirty="0">
                <a:solidFill>
                  <a:srgbClr val="CC2A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idrologici 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6274398" y="5693133"/>
            <a:ext cx="28504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smtClean="0">
                <a:solidFill>
                  <a:srgbClr val="CC2A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Istat</a:t>
            </a:r>
            <a:r>
              <a:rPr lang="it-IT" sz="1000" dirty="0">
                <a:solidFill>
                  <a:srgbClr val="CC2A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rilevazione annuale dati meteoclimatici </a:t>
            </a:r>
            <a:r>
              <a:rPr lang="it-IT" sz="1000" dirty="0" smtClean="0">
                <a:solidFill>
                  <a:srgbClr val="CC2A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 </a:t>
            </a:r>
            <a:r>
              <a:rPr lang="it-IT" sz="1000" dirty="0">
                <a:solidFill>
                  <a:srgbClr val="CC2A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idrologici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737170" y="6002358"/>
            <a:ext cx="103023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>
                <a:solidFill>
                  <a:schemeClr val="bg1">
                    <a:lumMod val="50000"/>
                  </a:schemeClr>
                </a:solidFill>
              </a:rPr>
              <a:t>Indici ETCCDI </a:t>
            </a:r>
            <a:r>
              <a:rPr lang="it-IT" sz="800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it-IT" sz="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Giorni </a:t>
            </a:r>
            <a:r>
              <a:rPr lang="it-IT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estivi</a:t>
            </a:r>
            <a:r>
              <a:rPr lang="it-IT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Tmax</a:t>
            </a:r>
            <a:r>
              <a:rPr lang="it-IT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25°C </a:t>
            </a:r>
            <a:r>
              <a:rPr lang="it-IT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it-IT" sz="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Notti </a:t>
            </a:r>
            <a:r>
              <a:rPr lang="it-IT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tropicali</a:t>
            </a:r>
            <a:r>
              <a:rPr lang="it-IT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Tmin</a:t>
            </a:r>
            <a:r>
              <a:rPr lang="it-IT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it-IT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20°C - </a:t>
            </a:r>
            <a:r>
              <a:rPr lang="it-IT" sz="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Giorni senza precipitazione </a:t>
            </a:r>
            <a:r>
              <a:rPr lang="it-IT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 </a:t>
            </a:r>
            <a:r>
              <a:rPr lang="it-IT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it-IT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endParaRPr lang="it-IT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Anomalie rispetto alla </a:t>
            </a: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normale climatologica 1971-2000  (valore medio 2007-2016 per Reggio di Calabria, Catania e Messina). Anno 2019. Valori medi in numero di giorni</a:t>
            </a:r>
            <a:r>
              <a:rPr lang="it-IT" sz="1000" dirty="0">
                <a:solidFill>
                  <a:srgbClr val="CC2A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Segnaposto testo 1">
            <a:extLst>
              <a:ext uri="{FF2B5EF4-FFF2-40B4-BE49-F238E27FC236}">
                <a16:creationId xmlns:a16="http://schemas.microsoft.com/office/drawing/2014/main" xmlns="" id="{7065A1B9-F636-4402-9347-F09762AAE3D3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32404" y="1653857"/>
            <a:ext cx="5304733" cy="387373"/>
          </a:xfrm>
        </p:spPr>
        <p:txBody>
          <a:bodyPr/>
          <a:lstStyle/>
          <a:p>
            <a:pPr algn="ctr"/>
            <a:r>
              <a:rPr lang="it-IT" sz="1400" dirty="0" smtClean="0">
                <a:solidFill>
                  <a:srgbClr val="CC2A2A"/>
                </a:solidFill>
                <a:latin typeface="Arial Narrow" panose="020B0606020202030204" pitchFamily="34" charset="0"/>
              </a:rPr>
              <a:t>INDICI DI ESTREMI DI TEMPERATURA                                                           nei comuni capoluogo di regione/città metropolitana (2019)</a:t>
            </a:r>
            <a:endParaRPr lang="it-IT" sz="1400" dirty="0">
              <a:solidFill>
                <a:srgbClr val="CC2A2A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3" name="Gra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609156"/>
              </p:ext>
            </p:extLst>
          </p:nvPr>
        </p:nvGraphicFramePr>
        <p:xfrm>
          <a:off x="954820" y="2101240"/>
          <a:ext cx="4729070" cy="364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Gra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1520450"/>
              </p:ext>
            </p:extLst>
          </p:nvPr>
        </p:nvGraphicFramePr>
        <p:xfrm>
          <a:off x="6494563" y="1992713"/>
          <a:ext cx="4729070" cy="3391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Segnaposto testo 1">
            <a:extLst>
              <a:ext uri="{FF2B5EF4-FFF2-40B4-BE49-F238E27FC236}">
                <a16:creationId xmlns:a16="http://schemas.microsoft.com/office/drawing/2014/main" xmlns="" id="{7065A1B9-F636-4402-9347-F09762AAE3D3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371908" y="1639570"/>
            <a:ext cx="5304733" cy="387373"/>
          </a:xfrm>
        </p:spPr>
        <p:txBody>
          <a:bodyPr/>
          <a:lstStyle/>
          <a:p>
            <a:pPr algn="ctr"/>
            <a:r>
              <a:rPr lang="it-IT" sz="1400" dirty="0" smtClean="0">
                <a:solidFill>
                  <a:srgbClr val="CC2A2A"/>
                </a:solidFill>
                <a:latin typeface="Arial Narrow" panose="020B0606020202030204" pitchFamily="34" charset="0"/>
              </a:rPr>
              <a:t>INDICI DI ESTREMI DI PRECIPITAZIONE                                                     nei comuni capoluogo di regione/città metropolitana (2019)</a:t>
            </a:r>
            <a:endParaRPr lang="it-IT" sz="1400" dirty="0">
              <a:solidFill>
                <a:srgbClr val="CC2A2A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Segnaposto piè di pagina 3">
            <a:extLst>
              <a:ext uri="{FF2B5EF4-FFF2-40B4-BE49-F238E27FC236}">
                <a16:creationId xmlns:a16="http://schemas.microsoft.com/office/drawing/2014/main" xmlns="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25" y="6394450"/>
            <a:ext cx="9644063" cy="2603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11 – CITTÀ SICURE, RESILIENTI,SOSTENIBILI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98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C192045E-FB8C-4B8C-AEFC-06A390A8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Target 11.7 – Spazi verdi e pubblici sicuri, inclusivi e accessibili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4AD171A-D6C0-40CA-B56A-13604AFE40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68895" y="1348287"/>
            <a:ext cx="170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C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Entro il 2030:</a:t>
            </a:r>
          </a:p>
        </p:txBody>
      </p:sp>
      <p:sp>
        <p:nvSpPr>
          <p:cNvPr id="8" name="Rettangolo 7"/>
          <p:cNvSpPr/>
          <p:nvPr/>
        </p:nvSpPr>
        <p:spPr>
          <a:xfrm>
            <a:off x="412242" y="2133146"/>
            <a:ext cx="2011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b="1" dirty="0">
                <a:solidFill>
                  <a:srgbClr val="CC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Indicatore SDG:</a:t>
            </a:r>
            <a:endParaRPr lang="it-IT" b="1" dirty="0">
              <a:solidFill>
                <a:srgbClr val="CC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699135" y="2044284"/>
            <a:ext cx="9301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11.7.1 Percentuale media dell'area urbanizzata delle città che viene utilizzata come spazio pubblico, per sesso età e persone con disabilità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755788" y="1264876"/>
            <a:ext cx="9289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Fornire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accesso universale a spazi verdi e pubblici sicuri, inclusivi e accessibili, in particolare per donne e bambini, anziani e persone con disabilità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675592" y="2908750"/>
            <a:ext cx="5073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C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Incidenza delle aree di verde urbano </a:t>
            </a:r>
            <a:r>
              <a:rPr lang="it-IT" b="1" dirty="0" smtClean="0">
                <a:solidFill>
                  <a:srgbClr val="CC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sulla superficie </a:t>
            </a:r>
            <a:r>
              <a:rPr lang="it-IT" b="1" dirty="0">
                <a:solidFill>
                  <a:srgbClr val="CC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urbanizzata delle città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31893" y="2891836"/>
            <a:ext cx="1954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b="1" dirty="0">
                <a:solidFill>
                  <a:srgbClr val="CC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Misure statistiche per l’Italia:</a:t>
            </a:r>
            <a:endParaRPr lang="it-IT" b="1" dirty="0">
              <a:solidFill>
                <a:srgbClr val="CC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755788" y="3886413"/>
            <a:ext cx="55421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Stabile l’incidenza della superficie adibita a verde fruibile rispetto a quella urbanizzata, pari in media a 8,9 m</a:t>
            </a:r>
            <a:r>
              <a:rPr lang="it-IT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ogni 100 di m</a:t>
            </a:r>
            <a:r>
              <a:rPr lang="it-IT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superficie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urbanizzata,</a:t>
            </a:r>
          </a:p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 capoluoghi di provincia.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0" y="2690615"/>
            <a:ext cx="3087069" cy="3300192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5288279" y="5722846"/>
            <a:ext cx="42325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</a:rPr>
              <a:t>Fonte: Istat, Rilevazione annuale Dati ambientali delle città</a:t>
            </a:r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7064214" y="5530287"/>
            <a:ext cx="13692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</a:rPr>
              <a:t>Report Istat SDG, 2020</a:t>
            </a:r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Segnaposto piè di pagina 3">
            <a:extLst>
              <a:ext uri="{FF2B5EF4-FFF2-40B4-BE49-F238E27FC236}">
                <a16:creationId xmlns:a16="http://schemas.microsoft.com/office/drawing/2014/main" xmlns="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25" y="6394450"/>
            <a:ext cx="9644063" cy="2603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11 – CITTÀ SICURE, RESILIENTI,SOSTENIBILI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83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574294" y="1395721"/>
            <a:ext cx="11264002" cy="4872999"/>
          </a:xfrm>
        </p:spPr>
        <p:txBody>
          <a:bodyPr/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altLang="it-IT" b="1" dirty="0" smtClean="0">
              <a:solidFill>
                <a:srgbClr val="CC2A2A"/>
              </a:solidFill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b="1" dirty="0" smtClean="0">
                <a:solidFill>
                  <a:srgbClr val="CC2A2A"/>
                </a:solidFill>
              </a:rPr>
              <a:t>Condizioni </a:t>
            </a:r>
            <a:r>
              <a:rPr lang="it-IT" altLang="it-IT" b="1" dirty="0">
                <a:solidFill>
                  <a:srgbClr val="CC2A2A"/>
                </a:solidFill>
              </a:rPr>
              <a:t>abitative </a:t>
            </a:r>
            <a:r>
              <a:rPr lang="it-IT" altLang="it-IT" dirty="0"/>
              <a:t>non soddisfacenti </a:t>
            </a:r>
            <a:r>
              <a:rPr lang="it-IT" altLang="it-IT" dirty="0" smtClean="0"/>
              <a:t>per più </a:t>
            </a:r>
            <a:r>
              <a:rPr lang="it-IT" altLang="it-IT" dirty="0"/>
              <a:t>di un quarto della </a:t>
            </a:r>
            <a:r>
              <a:rPr lang="it-IT" altLang="it-IT" dirty="0" smtClean="0"/>
              <a:t>popolazione</a:t>
            </a:r>
            <a:endParaRPr lang="it-IT" altLang="it-IT" dirty="0"/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dirty="0" smtClean="0"/>
              <a:t>Un terzo </a:t>
            </a:r>
            <a:r>
              <a:rPr lang="it-IT" altLang="it-IT" dirty="0"/>
              <a:t>delle famiglie insoddisfatta </a:t>
            </a:r>
            <a:r>
              <a:rPr lang="it-IT" altLang="it-IT" b="1" dirty="0">
                <a:solidFill>
                  <a:srgbClr val="CC2A2A"/>
                </a:solidFill>
              </a:rPr>
              <a:t>dell’utilizzo dei mezzi </a:t>
            </a:r>
            <a:r>
              <a:rPr lang="it-IT" altLang="it-IT" b="1" dirty="0" smtClean="0">
                <a:solidFill>
                  <a:srgbClr val="CC2A2A"/>
                </a:solidFill>
              </a:rPr>
              <a:t>pubblici</a:t>
            </a:r>
            <a:endParaRPr lang="it-IT" altLang="it-IT" dirty="0"/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dirty="0" smtClean="0"/>
              <a:t>Elevato l’indice </a:t>
            </a:r>
            <a:r>
              <a:rPr lang="it-IT" altLang="it-IT" dirty="0"/>
              <a:t>di impermeabilizzazione e </a:t>
            </a:r>
            <a:r>
              <a:rPr lang="it-IT" altLang="it-IT" b="1" dirty="0">
                <a:solidFill>
                  <a:srgbClr val="CC2A2A"/>
                </a:solidFill>
              </a:rPr>
              <a:t>consumo di suolo </a:t>
            </a:r>
            <a:r>
              <a:rPr lang="it-IT" altLang="it-IT" dirty="0"/>
              <a:t>pro </a:t>
            </a:r>
            <a:r>
              <a:rPr lang="it-IT" altLang="it-IT" dirty="0" smtClean="0"/>
              <a:t>capite e l’</a:t>
            </a:r>
            <a:r>
              <a:rPr lang="it-IT" altLang="it-IT" b="1" dirty="0" smtClean="0">
                <a:solidFill>
                  <a:srgbClr val="CC2A2A"/>
                </a:solidFill>
              </a:rPr>
              <a:t>abusivismo edilizio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b="1" dirty="0" smtClean="0">
                <a:solidFill>
                  <a:srgbClr val="CC2A2A"/>
                </a:solidFill>
              </a:rPr>
              <a:t>Rischio </a:t>
            </a:r>
            <a:r>
              <a:rPr lang="it-IT" altLang="it-IT" b="1" dirty="0">
                <a:solidFill>
                  <a:srgbClr val="CC2A2A"/>
                </a:solidFill>
              </a:rPr>
              <a:t>da calamità e altri disastri:</a:t>
            </a:r>
            <a:r>
              <a:rPr lang="it-IT" altLang="it-IT" dirty="0"/>
              <a:t> </a:t>
            </a:r>
            <a:r>
              <a:rPr lang="it-IT" altLang="it-IT" dirty="0" smtClean="0"/>
              <a:t>popolazione esposta </a:t>
            </a:r>
            <a:r>
              <a:rPr lang="it-IT" altLang="it-IT" dirty="0"/>
              <a:t>a rischio </a:t>
            </a:r>
            <a:r>
              <a:rPr lang="it-IT" altLang="it-IT" dirty="0" smtClean="0"/>
              <a:t>di </a:t>
            </a:r>
            <a:r>
              <a:rPr lang="it-IT" altLang="it-IT" b="1" dirty="0" smtClean="0">
                <a:solidFill>
                  <a:srgbClr val="CC2A2A"/>
                </a:solidFill>
              </a:rPr>
              <a:t>frane e alluvioni</a:t>
            </a:r>
            <a:endParaRPr lang="it-IT" altLang="it-IT" dirty="0"/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dirty="0" smtClean="0"/>
              <a:t>In diminuzione la quota </a:t>
            </a:r>
            <a:r>
              <a:rPr lang="it-IT" altLang="it-IT" dirty="0"/>
              <a:t>di </a:t>
            </a:r>
            <a:r>
              <a:rPr lang="it-IT" altLang="it-IT" b="1" dirty="0">
                <a:solidFill>
                  <a:srgbClr val="CC2A2A"/>
                </a:solidFill>
              </a:rPr>
              <a:t>rifiuti urbani </a:t>
            </a:r>
            <a:r>
              <a:rPr lang="it-IT" altLang="it-IT" dirty="0"/>
              <a:t>conferiti in </a:t>
            </a:r>
            <a:r>
              <a:rPr lang="it-IT" altLang="it-IT" dirty="0" smtClean="0"/>
              <a:t>discarica</a:t>
            </a:r>
            <a:endParaRPr lang="it-IT" altLang="it-IT" dirty="0"/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dirty="0" smtClean="0"/>
              <a:t>Elevati i livelli </a:t>
            </a:r>
            <a:r>
              <a:rPr lang="it-IT" altLang="it-IT" dirty="0"/>
              <a:t>di </a:t>
            </a:r>
            <a:r>
              <a:rPr lang="it-IT" altLang="it-IT" b="1" dirty="0">
                <a:solidFill>
                  <a:srgbClr val="CC2A2A"/>
                </a:solidFill>
              </a:rPr>
              <a:t>inquinamento atmosferico </a:t>
            </a:r>
            <a:r>
              <a:rPr lang="it-IT" altLang="it-IT" dirty="0"/>
              <a:t>da </a:t>
            </a:r>
            <a:r>
              <a:rPr lang="it-IT" altLang="it-IT" dirty="0" smtClean="0"/>
              <a:t>particolato in diverse città; in aumento le </a:t>
            </a:r>
            <a:r>
              <a:rPr lang="it-IT" altLang="it-IT" b="1" dirty="0">
                <a:solidFill>
                  <a:srgbClr val="CC2A2A"/>
                </a:solidFill>
              </a:rPr>
              <a:t>concentrazioni per alcuni </a:t>
            </a:r>
            <a:r>
              <a:rPr lang="it-IT" altLang="it-IT" b="1" dirty="0" smtClean="0">
                <a:solidFill>
                  <a:srgbClr val="CC2A2A"/>
                </a:solidFill>
              </a:rPr>
              <a:t>inquinanti atmosferici</a:t>
            </a:r>
            <a:r>
              <a:rPr lang="it-IT" altLang="it-IT" dirty="0" smtClean="0"/>
              <a:t>, anche </a:t>
            </a:r>
            <a:r>
              <a:rPr lang="it-IT" altLang="it-IT" dirty="0"/>
              <a:t>a causa delle variazioni meteoclimatiche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dirty="0" smtClean="0"/>
              <a:t>Stabile </a:t>
            </a:r>
            <a:r>
              <a:rPr lang="it-IT" altLang="it-IT" dirty="0"/>
              <a:t>l’incidenza della </a:t>
            </a:r>
            <a:r>
              <a:rPr lang="it-IT" altLang="it-IT" b="1" dirty="0">
                <a:solidFill>
                  <a:srgbClr val="CC2A2A"/>
                </a:solidFill>
              </a:rPr>
              <a:t>superficie adibita a verde fruibile</a:t>
            </a:r>
            <a:r>
              <a:rPr lang="it-IT" altLang="it-IT" dirty="0"/>
              <a:t> </a:t>
            </a:r>
            <a:r>
              <a:rPr lang="it-IT" altLang="it-IT" dirty="0" smtClean="0"/>
              <a:t>nei </a:t>
            </a:r>
            <a:r>
              <a:rPr lang="it-IT" altLang="it-IT" dirty="0"/>
              <a:t>capoluoghi di </a:t>
            </a:r>
            <a:r>
              <a:rPr lang="it-IT" altLang="it-IT" dirty="0" smtClean="0"/>
              <a:t>provincia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altLang="it-IT" b="1" dirty="0" smtClean="0">
              <a:solidFill>
                <a:srgbClr val="CC2A2A"/>
              </a:solidFill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b="1" dirty="0" smtClean="0">
                <a:solidFill>
                  <a:srgbClr val="CC2A2A"/>
                </a:solidFill>
              </a:rPr>
              <a:t>Realtà </a:t>
            </a:r>
            <a:r>
              <a:rPr lang="it-IT" altLang="it-IT" b="1" dirty="0">
                <a:solidFill>
                  <a:srgbClr val="CC2A2A"/>
                </a:solidFill>
              </a:rPr>
              <a:t>territoriali molto </a:t>
            </a:r>
            <a:r>
              <a:rPr lang="it-IT" altLang="it-IT" b="1" dirty="0" smtClean="0">
                <a:solidFill>
                  <a:srgbClr val="CC2A2A"/>
                </a:solidFill>
              </a:rPr>
              <a:t>differenziate </a:t>
            </a:r>
            <a:endParaRPr lang="it-IT" altLang="it-IT" b="1" dirty="0">
              <a:solidFill>
                <a:srgbClr val="CC2A2A"/>
              </a:solidFill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altLang="it-IT" b="1" dirty="0">
              <a:solidFill>
                <a:srgbClr val="CC2A2A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it-IT" altLang="it-IT" dirty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Goal </a:t>
            </a:r>
            <a:r>
              <a:rPr lang="it-IT" altLang="it-IT" dirty="0"/>
              <a:t>11 </a:t>
            </a:r>
            <a:r>
              <a:rPr lang="it-IT" altLang="it-IT" dirty="0" smtClean="0"/>
              <a:t>in sintesi</a:t>
            </a:r>
            <a:endParaRPr lang="it-IT" alt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xmlns="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25" y="6394450"/>
            <a:ext cx="9644063" cy="2603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11 – CITTÀ SICURE, RESILIENTI,SOSTENIBILI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2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474201" y="1557338"/>
            <a:ext cx="10793874" cy="4481153"/>
          </a:xfrm>
        </p:spPr>
        <p:txBody>
          <a:bodyPr/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dirty="0" smtClean="0"/>
              <a:t>Il </a:t>
            </a:r>
            <a:r>
              <a:rPr lang="it-IT" altLang="it-IT" dirty="0"/>
              <a:t>Goal 11 dell’Agenda 2030 si occupa del tema della </a:t>
            </a:r>
            <a:r>
              <a:rPr lang="it-IT" altLang="it-IT" b="1" dirty="0">
                <a:solidFill>
                  <a:srgbClr val="CC2A2A"/>
                </a:solidFill>
              </a:rPr>
              <a:t>sostenibilità urbana</a:t>
            </a:r>
            <a:r>
              <a:rPr lang="it-IT" altLang="it-IT" dirty="0"/>
              <a:t>. 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dirty="0"/>
              <a:t>Le città </a:t>
            </a:r>
            <a:r>
              <a:rPr lang="it-IT" altLang="it-IT" dirty="0" smtClean="0"/>
              <a:t>hanno </a:t>
            </a:r>
            <a:r>
              <a:rPr lang="it-IT" altLang="it-IT" b="1" dirty="0">
                <a:solidFill>
                  <a:srgbClr val="CC2A2A"/>
                </a:solidFill>
              </a:rPr>
              <a:t>un ruolo cruciale nel raggiungimento degli Obiettivi </a:t>
            </a:r>
            <a:r>
              <a:rPr lang="it-IT" altLang="it-IT" dirty="0"/>
              <a:t>di Sviluppo Sostenibile:                   </a:t>
            </a:r>
            <a:r>
              <a:rPr lang="it-IT" altLang="it-IT" dirty="0" smtClean="0"/>
              <a:t>  </a:t>
            </a:r>
            <a:r>
              <a:rPr lang="it-IT" altLang="it-IT" dirty="0"/>
              <a:t>la metà della popolazione mondiale e i </a:t>
            </a:r>
            <a:r>
              <a:rPr lang="it-IT" altLang="it-IT" b="1" dirty="0">
                <a:solidFill>
                  <a:srgbClr val="CC2A2A"/>
                </a:solidFill>
              </a:rPr>
              <a:t>tre quarti della popolazione europea vive in aree urbane. 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dirty="0"/>
              <a:t>Le città sono le </a:t>
            </a:r>
            <a:r>
              <a:rPr lang="it-IT" altLang="it-IT" b="1" dirty="0">
                <a:solidFill>
                  <a:srgbClr val="CC2A2A"/>
                </a:solidFill>
              </a:rPr>
              <a:t>maggiori responsabili della crescente pressione sull’ambiente</a:t>
            </a:r>
            <a:r>
              <a:rPr lang="it-IT" altLang="it-IT" dirty="0"/>
              <a:t>, con quote elevate di prelievi di risorse naturali e restituzioni di </a:t>
            </a:r>
            <a:r>
              <a:rPr lang="it-IT" altLang="it-IT" dirty="0" smtClean="0"/>
              <a:t>inquinanti, con implicazioni </a:t>
            </a:r>
            <a:r>
              <a:rPr lang="it-IT" altLang="it-IT" dirty="0"/>
              <a:t>sulla salute e sulla sicurezza delle persone e delle comunità.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dirty="0"/>
              <a:t>Le </a:t>
            </a:r>
            <a:r>
              <a:rPr lang="it-IT" altLang="it-IT" b="1" dirty="0">
                <a:solidFill>
                  <a:srgbClr val="CC2A2A"/>
                </a:solidFill>
              </a:rPr>
              <a:t>complesse interconnessioni </a:t>
            </a:r>
            <a:r>
              <a:rPr lang="it-IT" altLang="it-IT" dirty="0"/>
              <a:t>che intrecciano le dimensioni della vita delle persone nelle comunità e sui territori richiedono una </a:t>
            </a:r>
            <a:r>
              <a:rPr lang="it-IT" altLang="it-IT" b="1" dirty="0">
                <a:solidFill>
                  <a:srgbClr val="CC2A2A"/>
                </a:solidFill>
              </a:rPr>
              <a:t>gestione </a:t>
            </a:r>
            <a:r>
              <a:rPr lang="it-IT" altLang="it-IT" b="1" dirty="0" smtClean="0">
                <a:solidFill>
                  <a:srgbClr val="CC2A2A"/>
                </a:solidFill>
              </a:rPr>
              <a:t>coerente, organica</a:t>
            </a:r>
            <a:r>
              <a:rPr lang="it-IT" altLang="it-IT" b="1" dirty="0">
                <a:solidFill>
                  <a:srgbClr val="CC2A2A"/>
                </a:solidFill>
              </a:rPr>
              <a:t>, integrata, sistemica. 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b="1" dirty="0">
                <a:solidFill>
                  <a:srgbClr val="CC2A2A"/>
                </a:solidFill>
              </a:rPr>
              <a:t>Gli effetti dei cambiamenti climatici e altri rischi </a:t>
            </a:r>
            <a:r>
              <a:rPr lang="it-IT" altLang="it-IT" dirty="0"/>
              <a:t>per la salute e </a:t>
            </a:r>
            <a:r>
              <a:rPr lang="it-IT" altLang="it-IT" dirty="0" smtClean="0"/>
              <a:t>per l’incolumità </a:t>
            </a:r>
            <a:r>
              <a:rPr lang="it-IT" altLang="it-IT" dirty="0"/>
              <a:t>delle </a:t>
            </a:r>
            <a:r>
              <a:rPr lang="it-IT" altLang="it-IT" dirty="0" smtClean="0"/>
              <a:t>persone, chiamano all’adozione </a:t>
            </a:r>
            <a:r>
              <a:rPr lang="it-IT" altLang="it-IT" dirty="0"/>
              <a:t>di piani integrati orientati alla </a:t>
            </a:r>
            <a:r>
              <a:rPr lang="it-IT" altLang="it-IT" dirty="0" smtClean="0"/>
              <a:t>resilienza (entro </a:t>
            </a:r>
            <a:r>
              <a:rPr lang="it-IT" altLang="it-IT" dirty="0"/>
              <a:t>il </a:t>
            </a:r>
            <a:r>
              <a:rPr lang="it-IT" altLang="it-IT" dirty="0" smtClean="0"/>
              <a:t>2020) </a:t>
            </a:r>
            <a:r>
              <a:rPr lang="it-IT" altLang="it-IT" dirty="0"/>
              <a:t>in linea con il </a:t>
            </a:r>
            <a:r>
              <a:rPr lang="it-IT" altLang="it-IT" b="1" dirty="0">
                <a:solidFill>
                  <a:srgbClr val="CC2A2A"/>
                </a:solidFill>
              </a:rPr>
              <a:t>Quadro di Sendai per la Riduzione del Rischio di Disastri</a:t>
            </a:r>
            <a:r>
              <a:rPr lang="it-IT" altLang="it-IT" b="1" dirty="0" smtClean="0">
                <a:solidFill>
                  <a:srgbClr val="CC2A2A"/>
                </a:solidFill>
              </a:rPr>
              <a:t>.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dirty="0"/>
              <a:t>Alcuni </a:t>
            </a:r>
            <a:r>
              <a:rPr lang="it-IT" altLang="it-IT" dirty="0" smtClean="0"/>
              <a:t>riferimenti:</a:t>
            </a:r>
            <a:endParaRPr lang="it-IT" altLang="it-IT" b="1" dirty="0" smtClean="0">
              <a:solidFill>
                <a:srgbClr val="CC2A2A"/>
              </a:solidFill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altLang="it-IT" b="1" dirty="0">
              <a:solidFill>
                <a:srgbClr val="CC2A2A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it-IT" altLang="it-IT" dirty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Il Goal 11 nell’Agenda 2030: sostenibilità, inclusione, resilienza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3110551" y="5189104"/>
            <a:ext cx="71573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Sustainable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 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the European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Union, Eurostat, 2020</a:t>
            </a:r>
          </a:p>
          <a:p>
            <a:r>
              <a:rPr lang="it-IT" sz="1000" dirty="0" smtClean="0">
                <a:solidFill>
                  <a:srgbClr val="C00000"/>
                </a:solidFill>
                <a:hlinkClick r:id="rId2"/>
              </a:rPr>
              <a:t>https</a:t>
            </a:r>
            <a:r>
              <a:rPr lang="it-IT" sz="1000" dirty="0">
                <a:solidFill>
                  <a:srgbClr val="C00000"/>
                </a:solidFill>
                <a:hlinkClick r:id="rId2"/>
              </a:rPr>
              <a:t>://ec.europa.eu/eurostat/en/web/products-statistical-books/-/</a:t>
            </a:r>
            <a:r>
              <a:rPr lang="it-IT" sz="1000" dirty="0" smtClean="0">
                <a:solidFill>
                  <a:srgbClr val="C00000"/>
                </a:solidFill>
                <a:hlinkClick r:id="rId2"/>
              </a:rPr>
              <a:t>KS-02-20-202</a:t>
            </a:r>
            <a:endParaRPr lang="it-IT" sz="1000" dirty="0" smtClean="0">
              <a:solidFill>
                <a:srgbClr val="C00000"/>
              </a:solidFill>
            </a:endParaRPr>
          </a:p>
          <a:p>
            <a:endParaRPr lang="it-IT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110551" y="5589214"/>
            <a:ext cx="73654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Sendai Framework for </a:t>
            </a:r>
            <a:r>
              <a:rPr lang="it-IT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Disaster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Risk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Reduction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it-IT" sz="1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rd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UN 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World Conference on </a:t>
            </a:r>
            <a:r>
              <a:rPr lang="it-IT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Disaster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Risk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Reduction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Sendai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Giappone,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2015</a:t>
            </a:r>
          </a:p>
          <a:p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www.undrr.org/implementing-sendai-framework</a:t>
            </a:r>
            <a:endParaRPr lang="it-IT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xmlns="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25" y="6394450"/>
            <a:ext cx="9644063" cy="2603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11 – CITTÀ SICURE, RESILIENTI,SOSTENIBILI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58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/>
              <a:t>Variazioni rispetto a 10 anni </a:t>
            </a:r>
            <a:r>
              <a:rPr lang="it-IT" altLang="it-IT" dirty="0" smtClean="0"/>
              <a:t>precedenti e </a:t>
            </a:r>
            <a:r>
              <a:rPr lang="it-IT" altLang="it-IT" dirty="0"/>
              <a:t>all’anno </a:t>
            </a:r>
            <a:r>
              <a:rPr lang="it-IT" altLang="it-IT" dirty="0" smtClean="0"/>
              <a:t>precedente</a:t>
            </a:r>
            <a:endParaRPr lang="it-IT" alt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226" y="1300481"/>
            <a:ext cx="8972645" cy="4030184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515766" y="5616487"/>
            <a:ext cx="29145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</a:rPr>
              <a:t>Report Istat SDG, 2020</a:t>
            </a:r>
          </a:p>
          <a:p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</a:rPr>
              <a:t>(* indicatori aggiornati 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</a:rPr>
              <a:t>nella edizione di marzo 2021</a:t>
            </a: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egnaposto piè di pagina 3">
            <a:extLst>
              <a:ext uri="{FF2B5EF4-FFF2-40B4-BE49-F238E27FC236}">
                <a16:creationId xmlns:a16="http://schemas.microsoft.com/office/drawing/2014/main" xmlns="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25" y="6394450"/>
            <a:ext cx="9644063" cy="2603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11 – CITTÀ SICURE, RESILIENTI,SOSTENIBILI</a:t>
            </a:r>
            <a:endParaRPr lang="en-US" dirty="0"/>
          </a:p>
        </p:txBody>
      </p:sp>
      <p:sp>
        <p:nvSpPr>
          <p:cNvPr id="2" name="Rettangolo 1"/>
          <p:cNvSpPr/>
          <p:nvPr/>
        </p:nvSpPr>
        <p:spPr>
          <a:xfrm>
            <a:off x="1234920" y="1857986"/>
            <a:ext cx="280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1226686" y="4340631"/>
            <a:ext cx="280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638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/>
              <a:t>Variazioni rispetto a 10 anni </a:t>
            </a:r>
            <a:r>
              <a:rPr lang="it-IT" altLang="it-IT" dirty="0" smtClean="0"/>
              <a:t>precedenti e </a:t>
            </a:r>
            <a:r>
              <a:rPr lang="it-IT" altLang="it-IT" dirty="0"/>
              <a:t>all’anno </a:t>
            </a:r>
            <a:r>
              <a:rPr lang="it-IT" altLang="it-IT" dirty="0" smtClean="0"/>
              <a:t>precedente</a:t>
            </a:r>
            <a:endParaRPr lang="it-IT" alt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579" y="1797480"/>
            <a:ext cx="8662653" cy="57974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528" y="2335462"/>
            <a:ext cx="8707245" cy="91420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628" y="3226304"/>
            <a:ext cx="8662648" cy="62433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2898" y="4436681"/>
            <a:ext cx="1409700" cy="3048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4486" y="4415181"/>
            <a:ext cx="1228725" cy="27622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7475" y="4444733"/>
            <a:ext cx="1466850" cy="247650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1231628" y="5255948"/>
            <a:ext cx="2917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</a:rPr>
              <a:t>Report Istat SDG, 2020</a:t>
            </a:r>
          </a:p>
          <a:p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</a:rPr>
              <a:t>(* Indicatori aggiornati nella edizione di marzo 2021)</a:t>
            </a:r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Segnaposto piè di pagina 3">
            <a:extLst>
              <a:ext uri="{FF2B5EF4-FFF2-40B4-BE49-F238E27FC236}">
                <a16:creationId xmlns:a16="http://schemas.microsoft.com/office/drawing/2014/main" xmlns="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25" y="6394450"/>
            <a:ext cx="9644063" cy="2603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11 – CITTÀ SICURE, RESILIENTI,SOSTENIBILI</a:t>
            </a:r>
            <a:endParaRPr lang="en-US" dirty="0"/>
          </a:p>
        </p:txBody>
      </p:sp>
      <p:sp>
        <p:nvSpPr>
          <p:cNvPr id="17" name="Rettangolo 16"/>
          <p:cNvSpPr/>
          <p:nvPr/>
        </p:nvSpPr>
        <p:spPr>
          <a:xfrm>
            <a:off x="762734" y="2335462"/>
            <a:ext cx="280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>
            <a:off x="754262" y="3538471"/>
            <a:ext cx="280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961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/>
              <a:t>Goal 11 e </a:t>
            </a:r>
            <a:r>
              <a:rPr lang="it-IT" altLang="it-IT" dirty="0" smtClean="0"/>
              <a:t>le interconnessioni </a:t>
            </a:r>
            <a:r>
              <a:rPr lang="it-IT" altLang="it-IT" dirty="0"/>
              <a:t>con gli altri </a:t>
            </a:r>
            <a:r>
              <a:rPr lang="it-IT" altLang="it-IT" dirty="0" err="1"/>
              <a:t>Goals</a:t>
            </a:r>
            <a:endParaRPr lang="it-IT" alt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00" y="1779740"/>
            <a:ext cx="4368796" cy="328803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055" y="2145343"/>
            <a:ext cx="3667125" cy="3114675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7974592" y="5260018"/>
            <a:ext cx="13692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</a:rPr>
              <a:t>Report Istat SDG, 2019</a:t>
            </a:r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xmlns="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25" y="6394450"/>
            <a:ext cx="9644063" cy="2603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11 – CITTÀ SICURE, RESILIENTI,SOSTENIBILI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4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72250" y="68064"/>
            <a:ext cx="11723105" cy="720523"/>
          </a:xfrm>
        </p:spPr>
        <p:txBody>
          <a:bodyPr>
            <a:normAutofit fontScale="90000"/>
          </a:bodyPr>
          <a:lstStyle/>
          <a:p>
            <a:r>
              <a:rPr lang="it-IT" altLang="it-IT" sz="3100" dirty="0" smtClean="0"/>
              <a:t>Interconnessioni </a:t>
            </a:r>
            <a:r>
              <a:rPr lang="it-IT" altLang="it-IT" sz="3100" dirty="0"/>
              <a:t>con la </a:t>
            </a:r>
            <a:r>
              <a:rPr lang="it-IT" altLang="it-IT" sz="3100" dirty="0" smtClean="0"/>
              <a:t>pandemia: acceleratore di crisi e di	processo</a:t>
            </a:r>
            <a:endParaRPr lang="it-IT" altLang="it-IT" sz="31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1" name="Rettangolo 10"/>
          <p:cNvSpPr/>
          <p:nvPr/>
        </p:nvSpPr>
        <p:spPr>
          <a:xfrm>
            <a:off x="5962495" y="1345937"/>
            <a:ext cx="613881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Criticità (preesistenti) economiche, sociali  e				ambientali connesse, accelerate, aggravate    			dalla crisi pandemica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Adeguatezza abitativa</a:t>
            </a:r>
          </a:p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Mobilità, trasporti pubblici / privati</a:t>
            </a:r>
          </a:p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Rifiuti urbani, inquinamento</a:t>
            </a:r>
          </a:p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Disponibilità e accessibilità di aree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verdi</a:t>
            </a:r>
          </a:p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Rischio di calamità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altri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disastri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(rischi biologici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it-IT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Accelerazione anche dei processi di trasformazione, nel quadro di una visione sistemica circolare con soluzioni multidimensionali coerenti e integrate.</a:t>
            </a:r>
          </a:p>
          <a:p>
            <a:pPr>
              <a:buClr>
                <a:srgbClr val="FF0000"/>
              </a:buClr>
            </a:pPr>
            <a:endParaRPr lang="it-IT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it-IT" b="1" dirty="0">
                <a:solidFill>
                  <a:srgbClr val="CC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Ruolo determinante delle </a:t>
            </a:r>
            <a:r>
              <a:rPr lang="it-IT" b="1" dirty="0" smtClean="0">
                <a:solidFill>
                  <a:srgbClr val="CC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città: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rigenerazione verde, soluzioni «nature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giuste, inclusive. 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619" y="3952782"/>
            <a:ext cx="1296987" cy="7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61" y="1385826"/>
            <a:ext cx="5216994" cy="4831424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4005427" y="6145447"/>
            <a:ext cx="2284566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33" dirty="0">
                <a:solidFill>
                  <a:schemeClr val="bg1">
                    <a:lumMod val="50000"/>
                  </a:schemeClr>
                </a:solidFill>
              </a:rPr>
              <a:t>Report Istat SDG, 2020</a:t>
            </a:r>
          </a:p>
        </p:txBody>
      </p:sp>
      <p:sp>
        <p:nvSpPr>
          <p:cNvPr id="10" name="Segnaposto piè di pagina 3">
            <a:extLst>
              <a:ext uri="{FF2B5EF4-FFF2-40B4-BE49-F238E27FC236}">
                <a16:creationId xmlns:a16="http://schemas.microsoft.com/office/drawing/2014/main" xmlns="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25" y="6394450"/>
            <a:ext cx="9644063" cy="2603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11 – CITTÀ SICURE, RESILIENTI,SOSTENIBILI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495" y="1462750"/>
            <a:ext cx="654997" cy="63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47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/>
              <a:t>#</a:t>
            </a:r>
            <a:r>
              <a:rPr lang="it-IT" altLang="it-IT" dirty="0" err="1"/>
              <a:t>RecoverBetter</a:t>
            </a:r>
            <a:endParaRPr lang="it-IT" alt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4649261" y="1314303"/>
            <a:ext cx="69514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risposta si fonda su piani di ripresa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sostenibili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resilienti, inclusivi e duraturi,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improntati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 principi dello Sviluppo Sostenibile,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secondo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linee guida dell’Agenda 2030.</a:t>
            </a:r>
          </a:p>
        </p:txBody>
      </p:sp>
      <p:pic>
        <p:nvPicPr>
          <p:cNvPr id="8" name="Immagin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19" y="1320829"/>
            <a:ext cx="3452060" cy="177853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tangolo 8"/>
          <p:cNvSpPr/>
          <p:nvPr/>
        </p:nvSpPr>
        <p:spPr>
          <a:xfrm>
            <a:off x="4801207" y="2421455"/>
            <a:ext cx="6029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i="1" dirty="0">
                <a:solidFill>
                  <a:srgbClr val="002060"/>
                </a:solidFill>
              </a:rPr>
              <a:t>"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is, above all, a human crisis that calls for solidarity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 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António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Guterres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117" y="4473519"/>
            <a:ext cx="1296987" cy="7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119" y="3450522"/>
            <a:ext cx="3452060" cy="2603429"/>
          </a:xfrm>
          <a:prstGeom prst="rect">
            <a:avLst/>
          </a:prstGeom>
        </p:spPr>
      </p:pic>
      <p:sp>
        <p:nvSpPr>
          <p:cNvPr id="13" name="Segnaposto piè di pagina 3">
            <a:extLst>
              <a:ext uri="{FF2B5EF4-FFF2-40B4-BE49-F238E27FC236}">
                <a16:creationId xmlns:a16="http://schemas.microsoft.com/office/drawing/2014/main" xmlns="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25" y="6394450"/>
            <a:ext cx="9644063" cy="2603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11 – CITTÀ SICURE, RESILIENTI,SOSTENIBILI</a:t>
            </a:r>
            <a:endParaRPr lang="en-US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0438" y="3359625"/>
            <a:ext cx="4828914" cy="269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4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907821B-5649-449D-A1C2-3F67CA468A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2857493-CE83-4A58-B836-860B262B8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929" y="3644567"/>
            <a:ext cx="7524535" cy="423612"/>
          </a:xfrm>
        </p:spPr>
        <p:txBody>
          <a:bodyPr/>
          <a:lstStyle/>
          <a:p>
            <a:r>
              <a:rPr lang="it-IT" dirty="0" smtClean="0"/>
              <a:t>GIOVANNA TAGLIACOZZO </a:t>
            </a:r>
            <a:r>
              <a:rPr lang="it-IT" dirty="0"/>
              <a:t>| </a:t>
            </a:r>
            <a:r>
              <a:rPr lang="it-IT" dirty="0" smtClean="0"/>
              <a:t>giovanna.tagliacozzo@istat.it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573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xmlns="" id="{3C757EAB-927E-4F42-BD79-C4C674080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895" y="1400034"/>
            <a:ext cx="11185223" cy="4472526"/>
          </a:xfrm>
        </p:spPr>
        <p:txBody>
          <a:bodyPr/>
          <a:lstStyle/>
          <a:p>
            <a:pPr algn="ctr"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Goal 11 dell’Agenda 2030 si articola in </a:t>
            </a:r>
            <a:r>
              <a:rPr lang="it-IT" altLang="it-IT" b="1" dirty="0">
                <a:solidFill>
                  <a:srgbClr val="CC2A2A"/>
                </a:solidFill>
              </a:rPr>
              <a:t>7 target e 3 strumenti di attuazione </a:t>
            </a:r>
            <a:r>
              <a:rPr lang="it-IT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incentrati </a:t>
            </a: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sul ruolo delle città per il raggiungimento degli obiettivi di </a:t>
            </a:r>
            <a:r>
              <a:rPr lang="it-IT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Sviluppo Sostenibile. </a:t>
            </a:r>
            <a:endParaRPr lang="it-IT" alt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Aft>
                <a:spcPts val="500"/>
              </a:spcAft>
              <a:buClr>
                <a:srgbClr val="CF1E24"/>
              </a:buClr>
              <a:buSzPct val="90000"/>
              <a:defRPr/>
            </a:pPr>
            <a:endParaRPr lang="it-IT" altLang="it-IT" sz="500" b="1" dirty="0" smtClean="0">
              <a:solidFill>
                <a:srgbClr val="C00000"/>
              </a:solidFill>
            </a:endParaRPr>
          </a:p>
          <a:p>
            <a:pPr algn="ctr">
              <a:spcAft>
                <a:spcPts val="5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400" b="1" dirty="0" smtClean="0">
                <a:solidFill>
                  <a:srgbClr val="C00000"/>
                </a:solidFill>
              </a:rPr>
              <a:t>Entro </a:t>
            </a:r>
            <a:r>
              <a:rPr lang="it-IT" altLang="it-IT" sz="2400" b="1" dirty="0">
                <a:solidFill>
                  <a:srgbClr val="C00000"/>
                </a:solidFill>
              </a:rPr>
              <a:t>il 2030:</a:t>
            </a:r>
          </a:p>
          <a:p>
            <a:pPr algn="ctr">
              <a:spcAft>
                <a:spcPts val="500"/>
              </a:spcAft>
              <a:buClr>
                <a:srgbClr val="CF1E24"/>
              </a:buClr>
              <a:buSzPct val="90000"/>
              <a:defRPr/>
            </a:pPr>
            <a:r>
              <a:rPr lang="it-IT" altLang="it-IT" b="1" dirty="0">
                <a:solidFill>
                  <a:srgbClr val="C00000"/>
                </a:solidFill>
              </a:rPr>
              <a:t> </a:t>
            </a:r>
          </a:p>
          <a:p>
            <a:pPr>
              <a:spcAft>
                <a:spcPts val="500"/>
              </a:spcAft>
              <a:buClr>
                <a:srgbClr val="CF1E24"/>
              </a:buClr>
              <a:buSzPct val="90000"/>
              <a:defRPr/>
            </a:pP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11.1. Garantire a tutti l’accesso a un </a:t>
            </a:r>
            <a:r>
              <a:rPr lang="it-IT" altLang="it-IT" b="1" dirty="0">
                <a:solidFill>
                  <a:srgbClr val="CC2A2A"/>
                </a:solidFill>
              </a:rPr>
              <a:t>alloggio e a servizi di base </a:t>
            </a: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adeguati e sicuri</a:t>
            </a:r>
          </a:p>
          <a:p>
            <a:pPr>
              <a:spcAft>
                <a:spcPts val="500"/>
              </a:spcAft>
              <a:buClr>
                <a:srgbClr val="CF1E24"/>
              </a:buClr>
              <a:buSzPct val="90000"/>
              <a:defRPr/>
            </a:pP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11.2. Fornire </a:t>
            </a:r>
            <a:r>
              <a:rPr lang="it-IT" altLang="it-IT" b="1" dirty="0">
                <a:solidFill>
                  <a:srgbClr val="CC2A2A"/>
                </a:solidFill>
              </a:rPr>
              <a:t>l’accesso a sistemi di trasporto </a:t>
            </a: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sicuri, sostenibili</a:t>
            </a:r>
          </a:p>
          <a:p>
            <a:pPr>
              <a:spcAft>
                <a:spcPts val="500"/>
              </a:spcAft>
              <a:buClr>
                <a:srgbClr val="CF1E24"/>
              </a:buClr>
              <a:buSzPct val="90000"/>
              <a:defRPr/>
            </a:pP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11.3. Promuovere una </a:t>
            </a:r>
            <a:r>
              <a:rPr lang="it-IT" altLang="it-IT" b="1" dirty="0">
                <a:solidFill>
                  <a:srgbClr val="CC2A2A"/>
                </a:solidFill>
              </a:rPr>
              <a:t>urbanizzazione sostenibile e inclusiva</a:t>
            </a:r>
          </a:p>
          <a:p>
            <a:pPr>
              <a:spcAft>
                <a:spcPts val="500"/>
              </a:spcAft>
              <a:buClr>
                <a:srgbClr val="CF1E24"/>
              </a:buClr>
              <a:buSzPct val="90000"/>
              <a:defRPr/>
            </a:pP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11.4. Proteggere e </a:t>
            </a:r>
            <a:r>
              <a:rPr lang="it-IT" altLang="it-IT" b="1" dirty="0">
                <a:solidFill>
                  <a:srgbClr val="CC2A2A"/>
                </a:solidFill>
              </a:rPr>
              <a:t>salvaguardare il patrimonio culturale e naturale  </a:t>
            </a:r>
          </a:p>
          <a:p>
            <a:pPr>
              <a:spcAft>
                <a:spcPts val="500"/>
              </a:spcAft>
              <a:buClr>
                <a:srgbClr val="CF1E24"/>
              </a:buClr>
              <a:buSzPct val="90000"/>
              <a:defRPr/>
            </a:pP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11.5. </a:t>
            </a:r>
            <a:r>
              <a:rPr lang="it-IT" altLang="it-IT" b="1" dirty="0">
                <a:solidFill>
                  <a:srgbClr val="CC2A2A"/>
                </a:solidFill>
              </a:rPr>
              <a:t>Ridurre il numero di morti e di persone colpite da calamità e disastri naturali </a:t>
            </a:r>
            <a:endParaRPr lang="it-IT" altLang="it-IT" b="1" dirty="0" smtClean="0">
              <a:solidFill>
                <a:srgbClr val="CC2A2A"/>
              </a:solidFill>
            </a:endParaRPr>
          </a:p>
          <a:p>
            <a:pPr>
              <a:spcAft>
                <a:spcPts val="5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(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entro il 2020) in linea </a:t>
            </a:r>
            <a:r>
              <a:rPr lang="it-IT" alt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 </a:t>
            </a:r>
            <a:r>
              <a:rPr lang="it-IT" alt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Quadro di Sendai</a:t>
            </a:r>
          </a:p>
          <a:p>
            <a:pPr>
              <a:spcAft>
                <a:spcPts val="500"/>
              </a:spcAft>
              <a:buClr>
                <a:srgbClr val="CF1E24"/>
              </a:buClr>
              <a:buSzPct val="90000"/>
              <a:defRPr/>
            </a:pP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11.6. </a:t>
            </a:r>
            <a:r>
              <a:rPr lang="it-IT" altLang="it-IT" b="1" dirty="0">
                <a:solidFill>
                  <a:srgbClr val="CC2A2A"/>
                </a:solidFill>
              </a:rPr>
              <a:t>Ridurre l’impatto ambientale</a:t>
            </a: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con particolare riguardo alla </a:t>
            </a:r>
            <a:r>
              <a:rPr lang="it-IT" altLang="it-IT" b="1" dirty="0">
                <a:solidFill>
                  <a:srgbClr val="CC2A2A"/>
                </a:solidFill>
              </a:rPr>
              <a:t>qualità dell’aria e alla gestione dei rifiuti</a:t>
            </a:r>
          </a:p>
          <a:p>
            <a:pPr>
              <a:spcAft>
                <a:spcPts val="500"/>
              </a:spcAft>
              <a:buClr>
                <a:srgbClr val="CF1E24"/>
              </a:buClr>
              <a:buSzPct val="90000"/>
              <a:defRPr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11.7. Fornire un accesso universale a </a:t>
            </a:r>
            <a:r>
              <a:rPr lang="it-IT" b="1" dirty="0">
                <a:solidFill>
                  <a:srgbClr val="CC2A2A"/>
                </a:solidFill>
              </a:rPr>
              <a:t>spazi verdi e pubblici sicuri, inclusivi e accessibili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xmlns="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Il Goal 11 nell’Agenda 2030: sostenibilità, inclusione, resilienza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Segnaposto piè di pagina 3">
            <a:extLst>
              <a:ext uri="{FF2B5EF4-FFF2-40B4-BE49-F238E27FC236}">
                <a16:creationId xmlns:a16="http://schemas.microsoft.com/office/drawing/2014/main" xmlns="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25" y="6394450"/>
            <a:ext cx="9644063" cy="2603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11 – CITTÀ SICURE, RESILIENTI,SOSTENIBILI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94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xmlns="" id="{3C757EAB-927E-4F42-BD79-C4C674080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895" y="1400034"/>
            <a:ext cx="11269308" cy="4472526"/>
          </a:xfrm>
        </p:spPr>
        <p:txBody>
          <a:bodyPr/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Strumenti di </a:t>
            </a:r>
            <a:r>
              <a:rPr lang="it-IT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attuazione</a:t>
            </a:r>
            <a:endParaRPr lang="it-IT" alt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Aft>
                <a:spcPts val="5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400" b="1" dirty="0">
                <a:solidFill>
                  <a:srgbClr val="C00000"/>
                </a:solidFill>
              </a:rPr>
              <a:t>Entro il 2030:</a:t>
            </a:r>
          </a:p>
          <a:p>
            <a:pPr algn="ctr">
              <a:spcAft>
                <a:spcPts val="500"/>
              </a:spcAft>
              <a:buClr>
                <a:srgbClr val="CF1E24"/>
              </a:buClr>
              <a:buSzPct val="90000"/>
              <a:defRPr/>
            </a:pPr>
            <a:endParaRPr lang="it-IT" altLang="it-IT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Aft>
                <a:spcPts val="500"/>
              </a:spcAft>
              <a:buClr>
                <a:srgbClr val="CF1E24"/>
              </a:buClr>
              <a:buSzPct val="90000"/>
              <a:buAutoNum type="alphaLcPeriod"/>
              <a:defRPr/>
            </a:pPr>
            <a:r>
              <a:rPr lang="it-IT" altLang="it-IT" dirty="0" smtClean="0">
                <a:solidFill>
                  <a:srgbClr val="CC2A2A"/>
                </a:solidFill>
              </a:rPr>
              <a:t> </a:t>
            </a:r>
            <a:r>
              <a:rPr lang="it-IT" altLang="it-IT" b="1" dirty="0" smtClean="0">
                <a:solidFill>
                  <a:srgbClr val="CC2A2A"/>
                </a:solidFill>
              </a:rPr>
              <a:t>Sostenere</a:t>
            </a:r>
            <a:r>
              <a:rPr lang="it-IT" altLang="it-IT" dirty="0" smtClean="0">
                <a:solidFill>
                  <a:srgbClr val="CC2A2A"/>
                </a:solidFill>
              </a:rPr>
              <a:t> </a:t>
            </a:r>
            <a:r>
              <a:rPr lang="it-IT" altLang="it-IT" b="1" dirty="0">
                <a:solidFill>
                  <a:srgbClr val="CC2A2A"/>
                </a:solidFill>
              </a:rPr>
              <a:t>rapporti</a:t>
            </a:r>
            <a:r>
              <a:rPr lang="it-IT" altLang="it-IT" dirty="0">
                <a:solidFill>
                  <a:srgbClr val="CC2A2A"/>
                </a:solidFill>
              </a:rPr>
              <a:t> </a:t>
            </a: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economici, sociali e ambientali tra le zone urbane, periurbane e rurali</a:t>
            </a:r>
          </a:p>
          <a:p>
            <a:pPr marL="342900" indent="-342900">
              <a:spcAft>
                <a:spcPts val="500"/>
              </a:spcAft>
              <a:buClr>
                <a:srgbClr val="CF1E24"/>
              </a:buClr>
              <a:buSzPct val="90000"/>
              <a:buAutoNum type="alphaLcPeriod"/>
              <a:defRPr/>
            </a:pPr>
            <a:endParaRPr lang="it-IT" alt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Aft>
                <a:spcPts val="500"/>
              </a:spcAft>
              <a:buClr>
                <a:srgbClr val="CF1E24"/>
              </a:buClr>
              <a:buSzPct val="90000"/>
              <a:buAutoNum type="alphaLcPeriod"/>
              <a:defRPr/>
            </a:pP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(Entro il 2020) </a:t>
            </a:r>
            <a:r>
              <a:rPr lang="it-IT" altLang="it-IT" b="1" dirty="0">
                <a:solidFill>
                  <a:srgbClr val="CC2A2A"/>
                </a:solidFill>
              </a:rPr>
              <a:t>rafforzare l'attuazione di politiche e piani integrati </a:t>
            </a: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orientati all’inclusione, all’efficienza delle risorse, alla </a:t>
            </a:r>
            <a:r>
              <a:rPr lang="it-IT" altLang="it-IT" b="1" dirty="0">
                <a:solidFill>
                  <a:srgbClr val="CC2A2A"/>
                </a:solidFill>
              </a:rPr>
              <a:t>mitigazione e all’adattamento ai cambiamenti climatici, la resilienza ai disastri,        in linea con il Quadro di Sendai per la Riduzione del Rischio da Disastri</a:t>
            </a:r>
          </a:p>
          <a:p>
            <a:pPr marL="342900" indent="-342900">
              <a:spcAft>
                <a:spcPts val="500"/>
              </a:spcAft>
              <a:buClr>
                <a:srgbClr val="CF1E24"/>
              </a:buClr>
              <a:buSzPct val="90000"/>
              <a:buAutoNum type="alphaLcPeriod"/>
              <a:defRPr/>
            </a:pPr>
            <a:endParaRPr lang="it-IT" alt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Aft>
                <a:spcPts val="500"/>
              </a:spcAft>
              <a:buClr>
                <a:srgbClr val="CF1E24"/>
              </a:buClr>
              <a:buSzPct val="90000"/>
              <a:buAutoNum type="alphaLcPeriod"/>
              <a:defRPr/>
            </a:pPr>
            <a:r>
              <a:rPr lang="it-IT" altLang="it-IT" b="1" dirty="0">
                <a:solidFill>
                  <a:srgbClr val="CC2A2A"/>
                </a:solidFill>
              </a:rPr>
              <a:t>Sostenere i paesi meno sviluppati</a:t>
            </a: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anche attraverso </a:t>
            </a:r>
            <a:r>
              <a:rPr lang="it-IT" altLang="it-IT" b="1" dirty="0">
                <a:solidFill>
                  <a:srgbClr val="CC2A2A"/>
                </a:solidFill>
              </a:rPr>
              <a:t>l’assistenza tecnica e finanziaria</a:t>
            </a: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nella </a:t>
            </a:r>
            <a:r>
              <a:rPr lang="it-IT" altLang="it-IT" b="1" dirty="0">
                <a:solidFill>
                  <a:srgbClr val="CC2A2A"/>
                </a:solidFill>
              </a:rPr>
              <a:t>costruzione di edifici sostenibili e resilienti</a:t>
            </a:r>
            <a:endParaRPr lang="it-IT" b="1" dirty="0">
              <a:solidFill>
                <a:srgbClr val="CC2A2A"/>
              </a:solidFill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xmlns="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Il Goal 11 nell’Agenda 2030: sostenibilità, inclusione, resilienza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Segnaposto piè di pagina 3">
            <a:extLst>
              <a:ext uri="{FF2B5EF4-FFF2-40B4-BE49-F238E27FC236}">
                <a16:creationId xmlns:a16="http://schemas.microsoft.com/office/drawing/2014/main" xmlns="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25" y="6394450"/>
            <a:ext cx="9644063" cy="2603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11 – CITTÀ SICURE, RESILIENTI,SOSTENIBILI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28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xmlns="" id="{E81AFD5F-7EDC-4E1D-B9CE-35048B3CA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469" y="1537429"/>
            <a:ext cx="5612317" cy="4392612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it-IT" altLang="it-IT" sz="1400" dirty="0" smtClean="0"/>
              <a:t>https</a:t>
            </a:r>
            <a:r>
              <a:rPr lang="it-IT" altLang="it-IT" sz="1400" dirty="0"/>
              <a:t>://</a:t>
            </a:r>
            <a:r>
              <a:rPr lang="it-IT" altLang="it-IT" sz="1400" dirty="0" smtClean="0"/>
              <a:t>www.istat.it/it/benessere-e-sostenibilit%C3%A0/</a:t>
            </a:r>
            <a:r>
              <a:rPr lang="it-IT" altLang="it-IT" sz="1400" b="1" dirty="0" smtClean="0"/>
              <a:t>obiettivi-di-sviluppo-sostenibile</a:t>
            </a:r>
            <a:endParaRPr lang="it-IT" altLang="it-IT" sz="1400" b="1" dirty="0"/>
          </a:p>
          <a:p>
            <a:pPr>
              <a:spcBef>
                <a:spcPts val="0"/>
              </a:spcBef>
              <a:defRPr/>
            </a:pPr>
            <a:r>
              <a:rPr lang="it-IT" altLang="it-IT" sz="1400" dirty="0"/>
              <a:t>https://www.istat.it/it/benessere-e-sostenibilit%C3%A0/obiettivi-di-sviluppo-sostenibile/</a:t>
            </a:r>
            <a:r>
              <a:rPr lang="it-IT" altLang="it-IT" sz="1400" b="1" dirty="0"/>
              <a:t>il-rapporto-sdgs</a:t>
            </a:r>
          </a:p>
          <a:p>
            <a:pPr>
              <a:spcBef>
                <a:spcPts val="0"/>
              </a:spcBef>
              <a:defRPr/>
            </a:pPr>
            <a:r>
              <a:rPr lang="it-IT" altLang="it-IT" sz="1400" dirty="0">
                <a:hlinkClick r:id="rId2"/>
              </a:rPr>
              <a:t>https://</a:t>
            </a:r>
            <a:r>
              <a:rPr lang="it-IT" altLang="it-IT" sz="1400" dirty="0" smtClean="0">
                <a:hlinkClick r:id="rId2"/>
              </a:rPr>
              <a:t>www.istat.it/it/benessere-e-sostenibilit%C3%A0/obiettivi-di-sviluppo-sostenibile/gli-indicatori-istat</a:t>
            </a:r>
            <a:endParaRPr lang="it-IT" altLang="it-IT" sz="1400" dirty="0" smtClean="0"/>
          </a:p>
          <a:p>
            <a:pPr>
              <a:spcBef>
                <a:spcPts val="0"/>
              </a:spcBef>
              <a:defRPr/>
            </a:pPr>
            <a:endParaRPr lang="it-IT" altLang="it-IT" sz="1400" dirty="0" smtClean="0"/>
          </a:p>
          <a:p>
            <a:pPr>
              <a:spcBef>
                <a:spcPts val="0"/>
              </a:spcBef>
              <a:defRPr/>
            </a:pPr>
            <a:r>
              <a:rPr lang="it-IT" b="1" dirty="0">
                <a:solidFill>
                  <a:srgbClr val="CC2A2A"/>
                </a:solidFill>
              </a:rPr>
              <a:t>DB e Report SDG - UN e </a:t>
            </a:r>
            <a:r>
              <a:rPr lang="it-IT" b="1" dirty="0" err="1">
                <a:solidFill>
                  <a:srgbClr val="CC2A2A"/>
                </a:solidFill>
              </a:rPr>
              <a:t>Eurostat</a:t>
            </a:r>
            <a:endParaRPr lang="it-IT" b="1" dirty="0">
              <a:solidFill>
                <a:srgbClr val="CC2A2A"/>
              </a:solidFill>
              <a:hlinkClick r:id="rId3"/>
            </a:endParaRPr>
          </a:p>
          <a:p>
            <a:pPr>
              <a:spcBef>
                <a:spcPts val="0"/>
              </a:spcBef>
              <a:defRPr/>
            </a:pPr>
            <a:r>
              <a:rPr lang="it-IT" sz="1400" dirty="0" smtClean="0">
                <a:hlinkClick r:id="rId3"/>
              </a:rPr>
              <a:t>https</a:t>
            </a:r>
            <a:r>
              <a:rPr lang="it-IT" sz="1400" dirty="0">
                <a:hlinkClick r:id="rId3"/>
              </a:rPr>
              <a:t>://</a:t>
            </a:r>
            <a:r>
              <a:rPr lang="it-IT" sz="1400" dirty="0" smtClean="0">
                <a:hlinkClick r:id="rId3"/>
              </a:rPr>
              <a:t>ec.</a:t>
            </a:r>
            <a:r>
              <a:rPr lang="it-IT" sz="1400" b="1" dirty="0" smtClean="0">
                <a:hlinkClick r:id="rId3"/>
              </a:rPr>
              <a:t>europa</a:t>
            </a:r>
            <a:r>
              <a:rPr lang="it-IT" sz="1400" dirty="0" smtClean="0">
                <a:hlinkClick r:id="rId3"/>
              </a:rPr>
              <a:t>.eu/eurostat/web/sdi/</a:t>
            </a:r>
            <a:r>
              <a:rPr lang="it-IT" sz="1400" b="1" dirty="0" smtClean="0">
                <a:hlinkClick r:id="rId3"/>
              </a:rPr>
              <a:t>indicators</a:t>
            </a:r>
            <a:endParaRPr lang="it-IT" sz="1400" b="1" dirty="0" smtClean="0"/>
          </a:p>
          <a:p>
            <a:r>
              <a:rPr lang="it-IT" sz="1400" dirty="0">
                <a:hlinkClick r:id="rId4"/>
              </a:rPr>
              <a:t>https://unstats.un.org/sdgs/indicators/indicators-list</a:t>
            </a:r>
            <a:r>
              <a:rPr lang="it-IT" sz="1400" dirty="0" smtClean="0">
                <a:hlinkClick r:id="rId4"/>
              </a:rPr>
              <a:t>/</a:t>
            </a:r>
            <a:endParaRPr lang="it-IT" sz="1400" dirty="0" smtClean="0"/>
          </a:p>
          <a:p>
            <a:r>
              <a:rPr lang="it-IT" sz="1400" dirty="0">
                <a:hlinkClick r:id="rId5"/>
              </a:rPr>
              <a:t>https://unstats.un.org/sdgs/report/2020/The-Sustainable-Development-Goals-Report-2020.pdf</a:t>
            </a:r>
            <a:endParaRPr lang="it-IT" sz="1400" dirty="0"/>
          </a:p>
          <a:p>
            <a:endParaRPr lang="it-IT" dirty="0"/>
          </a:p>
          <a:p>
            <a:endParaRPr lang="it-IT" dirty="0"/>
          </a:p>
          <a:p>
            <a:pPr>
              <a:spcBef>
                <a:spcPts val="0"/>
              </a:spcBef>
              <a:defRPr/>
            </a:pPr>
            <a:endParaRPr lang="it-IT" b="1" dirty="0"/>
          </a:p>
          <a:p>
            <a:pPr>
              <a:spcBef>
                <a:spcPts val="0"/>
              </a:spcBef>
              <a:defRPr/>
            </a:pPr>
            <a:endParaRPr lang="it-IT" dirty="0"/>
          </a:p>
          <a:p>
            <a:endParaRPr lang="it-IT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xmlns="" id="{3F424A31-A97C-46D9-80EA-19375E0C4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Il sistema informativo Istat-</a:t>
            </a:r>
            <a:r>
              <a:rPr lang="it-IT" altLang="it-IT" dirty="0" err="1"/>
              <a:t>Sistan</a:t>
            </a:r>
            <a:r>
              <a:rPr lang="it-IT" altLang="it-IT" dirty="0"/>
              <a:t> </a:t>
            </a:r>
            <a:r>
              <a:rPr lang="it-IT" altLang="it-IT" dirty="0" err="1" smtClean="0"/>
              <a:t>SDGs</a:t>
            </a:r>
            <a:r>
              <a:rPr lang="it-IT" altLang="it-IT" dirty="0" smtClean="0"/>
              <a:t>; </a:t>
            </a:r>
            <a:r>
              <a:rPr lang="it-IT" altLang="it-IT" dirty="0" err="1" smtClean="0"/>
              <a:t>Eurostat</a:t>
            </a:r>
            <a:r>
              <a:rPr lang="it-IT" altLang="it-IT" dirty="0" smtClean="0"/>
              <a:t>, UN </a:t>
            </a:r>
            <a:endParaRPr lang="it-IT" alt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BA0427A-F832-42D8-BC5C-5D44B9F1A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2194" y="5285945"/>
            <a:ext cx="840481" cy="629481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0606" y="5285945"/>
            <a:ext cx="729117" cy="876452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7935" y="3600000"/>
            <a:ext cx="974740" cy="35480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4125" y="1614973"/>
            <a:ext cx="1314450" cy="9334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59336" y="1614973"/>
            <a:ext cx="3689739" cy="54048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95741" y="2452288"/>
            <a:ext cx="1428750" cy="2019300"/>
          </a:xfrm>
          <a:prstGeom prst="rect">
            <a:avLst/>
          </a:prstGeom>
        </p:spPr>
      </p:pic>
      <p:pic>
        <p:nvPicPr>
          <p:cNvPr id="2050" name="Picture 2" descr="copertina Rapporto SDGs 20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841" y="2452288"/>
            <a:ext cx="14287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79556" y="4684647"/>
            <a:ext cx="2130560" cy="1202595"/>
          </a:xfrm>
          <a:prstGeom prst="rect">
            <a:avLst/>
          </a:prstGeom>
        </p:spPr>
      </p:pic>
      <p:sp>
        <p:nvSpPr>
          <p:cNvPr id="14" name="Segnaposto piè di pagina 3">
            <a:extLst>
              <a:ext uri="{FF2B5EF4-FFF2-40B4-BE49-F238E27FC236}">
                <a16:creationId xmlns:a16="http://schemas.microsoft.com/office/drawing/2014/main" xmlns="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25" y="6394450"/>
            <a:ext cx="9644063" cy="2603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11 – CITTÀ SICURE, RESILIENTI,SOSTENIBILI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94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C192045E-FB8C-4B8C-AEFC-06A390A8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Target 11.1 - Alloggi e servizi di base adeguati e sicuri 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4AD171A-D6C0-40CA-B56A-13604AFE40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68895" y="1348287"/>
            <a:ext cx="170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C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Entro il 2030:</a:t>
            </a:r>
          </a:p>
        </p:txBody>
      </p:sp>
      <p:sp>
        <p:nvSpPr>
          <p:cNvPr id="8" name="Rettangolo 7"/>
          <p:cNvSpPr/>
          <p:nvPr/>
        </p:nvSpPr>
        <p:spPr>
          <a:xfrm>
            <a:off x="449244" y="2011884"/>
            <a:ext cx="2011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b="1" dirty="0">
                <a:solidFill>
                  <a:srgbClr val="CC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Indicatore SDG:</a:t>
            </a:r>
            <a:endParaRPr lang="it-IT" b="1" dirty="0">
              <a:solidFill>
                <a:srgbClr val="CC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736137" y="1923022"/>
            <a:ext cx="9301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11.1.1 Percentuale della popolazione urbana che vive in baraccopoli, </a:t>
            </a:r>
            <a:r>
              <a:rPr lang="it-IT" alt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insediamenti 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informali o abitazioni inadeguate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755788" y="1264876"/>
            <a:ext cx="9289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arantire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tutti l’accesso a un alloggio e a servizi di base adeguati e sicuri e riqualifica dei quartieri poveri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4219380" y="2612842"/>
            <a:ext cx="67912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Percentuale di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 che vivono in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abitazioni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932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sovraffollate</a:t>
            </a:r>
            <a:r>
              <a:rPr lang="it-IT" sz="1500" b="1" dirty="0" smtClean="0">
                <a:solidFill>
                  <a:srgbClr val="932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(28,3%)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problemi strutturali o problemi di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umidità </a:t>
            </a:r>
            <a:r>
              <a:rPr lang="it-IT" sz="1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(14,0%)</a:t>
            </a:r>
            <a:endParaRPr lang="it-IT" sz="1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it-IT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rumore dai vicini o dalla </a:t>
            </a:r>
            <a:r>
              <a:rPr lang="it-IT" b="1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strada </a:t>
            </a:r>
            <a:r>
              <a:rPr lang="it-IT" sz="1500" b="1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(11,9%), nel 2019</a:t>
            </a:r>
            <a:endParaRPr lang="it-IT" sz="1500" b="1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48575" y="2701308"/>
            <a:ext cx="3432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b="1" dirty="0">
                <a:solidFill>
                  <a:srgbClr val="CC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Misure statistiche per </a:t>
            </a:r>
            <a:r>
              <a:rPr lang="it-IT" altLang="it-IT" b="1" dirty="0" smtClean="0">
                <a:solidFill>
                  <a:srgbClr val="CC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l’Italia: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Gra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7429232"/>
              </p:ext>
            </p:extLst>
          </p:nvPr>
        </p:nvGraphicFramePr>
        <p:xfrm>
          <a:off x="1632271" y="3871153"/>
          <a:ext cx="9378375" cy="2259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Rettangolo 19"/>
          <p:cNvSpPr/>
          <p:nvPr/>
        </p:nvSpPr>
        <p:spPr>
          <a:xfrm>
            <a:off x="4465417" y="5844543"/>
            <a:ext cx="34884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>
                <a:solidFill>
                  <a:srgbClr val="CC2A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Istat, Indagine annuale sulle condizioni di vita delle famiglie</a:t>
            </a:r>
          </a:p>
        </p:txBody>
      </p:sp>
      <p:sp>
        <p:nvSpPr>
          <p:cNvPr id="13" name="Segnaposto piè di pagina 3">
            <a:extLst>
              <a:ext uri="{FF2B5EF4-FFF2-40B4-BE49-F238E27FC236}">
                <a16:creationId xmlns:a16="http://schemas.microsoft.com/office/drawing/2014/main" xmlns="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25" y="6394450"/>
            <a:ext cx="9644063" cy="2603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11 – CITTÀ SICURE, RESILIENTI,SOSTENIBILI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1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xmlns="" id="{459A74FD-8A7B-4DA2-A2A0-25E9839C2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203" y="1567585"/>
            <a:ext cx="3278647" cy="4392612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it-IT" altLang="it-IT" dirty="0"/>
              <a:t>Condizioni abitative non soddisfacenti </a:t>
            </a:r>
            <a:r>
              <a:rPr lang="it-IT" altLang="it-IT" dirty="0" smtClean="0"/>
              <a:t>per più </a:t>
            </a:r>
            <a:r>
              <a:rPr lang="it-IT" altLang="it-IT" dirty="0"/>
              <a:t>di un quarto della </a:t>
            </a:r>
            <a:r>
              <a:rPr lang="it-IT" altLang="it-IT" dirty="0" smtClean="0"/>
              <a:t>popolazione.</a:t>
            </a:r>
            <a:endParaRPr lang="it-IT" altLang="it-IT" dirty="0"/>
          </a:p>
          <a:p>
            <a:pPr>
              <a:spcBef>
                <a:spcPts val="0"/>
              </a:spcBef>
              <a:defRPr/>
            </a:pPr>
            <a:r>
              <a:rPr lang="it-IT" altLang="it-IT" dirty="0" smtClean="0"/>
              <a:t>Nel 2019 </a:t>
            </a:r>
            <a:r>
              <a:rPr lang="it-IT" altLang="it-IT" dirty="0"/>
              <a:t>la quota di famiglie che </a:t>
            </a:r>
            <a:r>
              <a:rPr lang="it-IT" altLang="it-IT" dirty="0" smtClean="0"/>
              <a:t>vive in </a:t>
            </a:r>
            <a:r>
              <a:rPr lang="it-IT" altLang="it-IT" dirty="0"/>
              <a:t>abitazioni sovraffollate </a:t>
            </a:r>
            <a:r>
              <a:rPr lang="it-IT" altLang="it-IT" dirty="0" smtClean="0"/>
              <a:t>continua a aumentare </a:t>
            </a:r>
            <a:r>
              <a:rPr lang="it-IT" altLang="it-IT" dirty="0"/>
              <a:t>(</a:t>
            </a:r>
            <a:r>
              <a:rPr lang="it-IT" altLang="it-IT" dirty="0" smtClean="0"/>
              <a:t>28,3%).</a:t>
            </a:r>
            <a:endParaRPr lang="it-IT" altLang="it-IT" dirty="0"/>
          </a:p>
          <a:p>
            <a:pPr>
              <a:spcBef>
                <a:spcPts val="0"/>
              </a:spcBef>
              <a:defRPr/>
            </a:pPr>
            <a:r>
              <a:rPr lang="it-IT" altLang="it-IT" dirty="0"/>
              <a:t>S</a:t>
            </a:r>
            <a:r>
              <a:rPr lang="it-IT" altLang="it-IT" dirty="0" smtClean="0"/>
              <a:t>i </a:t>
            </a:r>
            <a:r>
              <a:rPr lang="it-IT" altLang="it-IT" dirty="0"/>
              <a:t>rilevano le quote più </a:t>
            </a:r>
            <a:r>
              <a:rPr lang="it-IT" altLang="it-IT" dirty="0" smtClean="0"/>
              <a:t>elevate: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dirty="0" smtClean="0"/>
              <a:t>nel </a:t>
            </a:r>
            <a:r>
              <a:rPr lang="it-IT" altLang="it-IT" dirty="0"/>
              <a:t>Centro Italia (</a:t>
            </a:r>
            <a:r>
              <a:rPr lang="it-IT" altLang="it-IT" dirty="0" smtClean="0"/>
              <a:t>32,2%)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dirty="0" smtClean="0"/>
              <a:t>tra </a:t>
            </a:r>
            <a:r>
              <a:rPr lang="it-IT" altLang="it-IT" dirty="0"/>
              <a:t>i giovani fino a 17 anni (</a:t>
            </a:r>
            <a:r>
              <a:rPr lang="it-IT" altLang="it-IT" dirty="0" smtClean="0"/>
              <a:t>41,6%)</a:t>
            </a:r>
            <a:endParaRPr lang="it-IT" alt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dirty="0"/>
              <a:t>nelle grandi città (</a:t>
            </a:r>
            <a:r>
              <a:rPr lang="it-IT" altLang="it-IT" dirty="0" smtClean="0"/>
              <a:t>29,4%)  </a:t>
            </a:r>
            <a:endParaRPr lang="it-IT" altLang="it-IT" dirty="0"/>
          </a:p>
          <a:p>
            <a:endParaRPr lang="it-IT" dirty="0" smtClean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100102C5-715E-4CFA-BC68-0255DB9CACAE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it-IT" dirty="0" smtClean="0"/>
              <a:t>PERCENTUALE DI PERSONE CHE VIVONO IN ABITAZIONI SOVRAFFOLLATE (2019) </a:t>
            </a:r>
          </a:p>
          <a:p>
            <a:endParaRPr lang="it-IT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xmlns="" id="{7FB983D5-27CD-4830-9579-960FD7C22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Target 11.1 - Alloggi e servizi di base adeguati e sicuri 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9B24DF0F-FFB7-439E-84EC-82C44070A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4206212" y="5618354"/>
            <a:ext cx="34884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>
                <a:solidFill>
                  <a:srgbClr val="CC2A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Istat, Indagine annuale sulle condizioni di vita delle famiglie</a:t>
            </a:r>
          </a:p>
        </p:txBody>
      </p:sp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2313567"/>
              </p:ext>
            </p:extLst>
          </p:nvPr>
        </p:nvGraphicFramePr>
        <p:xfrm>
          <a:off x="4836160" y="1908398"/>
          <a:ext cx="6492240" cy="3475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egnaposto piè di pagina 3">
            <a:extLst>
              <a:ext uri="{FF2B5EF4-FFF2-40B4-BE49-F238E27FC236}">
                <a16:creationId xmlns:a16="http://schemas.microsoft.com/office/drawing/2014/main" xmlns="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25" y="6394450"/>
            <a:ext cx="9644063" cy="2603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11 – CITTÀ SICURE, RESILIENTI,SOSTENIBILI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C192045E-FB8C-4B8C-AEFC-06A390A8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dirty="0"/>
              <a:t>Target 11.2 - Accesso a sistemi di trasporto sicuri, sostenibili e adeguati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4AD171A-D6C0-40CA-B56A-13604AFE40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05116" y="1283333"/>
            <a:ext cx="170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C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Entro il 2030:</a:t>
            </a:r>
          </a:p>
        </p:txBody>
      </p:sp>
      <p:sp>
        <p:nvSpPr>
          <p:cNvPr id="8" name="Rettangolo 7"/>
          <p:cNvSpPr/>
          <p:nvPr/>
        </p:nvSpPr>
        <p:spPr>
          <a:xfrm>
            <a:off x="405116" y="2068192"/>
            <a:ext cx="2011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b="1" dirty="0">
                <a:solidFill>
                  <a:srgbClr val="CC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Indicatore SDG:</a:t>
            </a:r>
            <a:endParaRPr lang="it-IT" b="1" dirty="0">
              <a:solidFill>
                <a:srgbClr val="CC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755788" y="1979330"/>
            <a:ext cx="87161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11.2.1 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Proporzione di popolazione che ha un comodo accesso ai trasporti pubblici, per sesso, età e persone con disabilità</a:t>
            </a:r>
          </a:p>
          <a:p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775439" y="1199922"/>
            <a:ext cx="9289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Fornire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l’accesso a sistemi di trasporto sicuri, sostenibili e adeguati, </a:t>
            </a: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particolare attenzione alle esigenze di chi è in situazioni vulnerabili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644588" y="2853635"/>
            <a:ext cx="95474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rgbClr val="CF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Famiglie che dichiarano difficoltà di collegamento con mezzi pubblici nella zona in cui risiedono (33,5%)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932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Studenti che si spostano abitualmente per raggiungere il luogo di studio solo con mezzi pubblici (28,5%)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 che si spostano abitualmente per raggiungere il luogo di lavoro solo con mezzi privati (74,2</a:t>
            </a:r>
            <a:r>
              <a:rPr lang="it-IT" sz="1400" b="1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r>
              <a:rPr lang="it-IT" sz="1400" b="1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14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2019</a:t>
            </a:r>
            <a:endParaRPr lang="it-IT" sz="14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05116" y="2723322"/>
            <a:ext cx="1401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b="1" dirty="0">
                <a:solidFill>
                  <a:srgbClr val="CC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Misure statistiche per l’Italia:</a:t>
            </a:r>
            <a:endParaRPr lang="it-IT" b="1" dirty="0">
              <a:solidFill>
                <a:srgbClr val="CC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2977353" y="5890449"/>
            <a:ext cx="42187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CC2A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Istat, Indagine annuale sulle </a:t>
            </a:r>
            <a:r>
              <a:rPr lang="it-IT" sz="1200" dirty="0" smtClean="0">
                <a:solidFill>
                  <a:srgbClr val="CC2A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famiglie Aspetti della </a:t>
            </a:r>
            <a:r>
              <a:rPr lang="it-IT" sz="1200" dirty="0">
                <a:solidFill>
                  <a:srgbClr val="CC2A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</a:t>
            </a:r>
            <a:r>
              <a:rPr lang="it-IT" sz="1200" dirty="0" smtClean="0">
                <a:solidFill>
                  <a:srgbClr val="CC2A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ita Quotidiana</a:t>
            </a:r>
            <a:endParaRPr lang="it-IT" sz="1200" dirty="0">
              <a:solidFill>
                <a:srgbClr val="CC2A2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Gra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438968"/>
              </p:ext>
            </p:extLst>
          </p:nvPr>
        </p:nvGraphicFramePr>
        <p:xfrm>
          <a:off x="2795317" y="3845749"/>
          <a:ext cx="7975600" cy="204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Segnaposto piè di pagina 3">
            <a:extLst>
              <a:ext uri="{FF2B5EF4-FFF2-40B4-BE49-F238E27FC236}">
                <a16:creationId xmlns:a16="http://schemas.microsoft.com/office/drawing/2014/main" xmlns="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25" y="6394450"/>
            <a:ext cx="9644063" cy="2603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11 – CITTÀ SICURE, RESILIENTI,SOSTENIBILI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42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xmlns="" id="{459A74FD-8A7B-4DA2-A2A0-25E9839C2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895" y="1533519"/>
            <a:ext cx="3528947" cy="4392612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it-IT" altLang="it-IT" dirty="0"/>
              <a:t>Circa un terzo delle famiglie </a:t>
            </a:r>
            <a:r>
              <a:rPr lang="it-IT" altLang="it-IT" dirty="0" smtClean="0"/>
              <a:t>è (33,5%) insoddisfatta del collegamento dei mezzi pubblici nella zona in cui risiede.</a:t>
            </a:r>
          </a:p>
          <a:p>
            <a:pPr algn="ctr">
              <a:spcBef>
                <a:spcPts val="0"/>
              </a:spcBef>
              <a:defRPr/>
            </a:pPr>
            <a:r>
              <a:rPr lang="it-IT" altLang="it-IT" dirty="0" smtClean="0"/>
              <a:t>---</a:t>
            </a:r>
            <a:endParaRPr lang="it-IT" altLang="it-IT" dirty="0"/>
          </a:p>
          <a:p>
            <a:pPr>
              <a:spcBef>
                <a:spcPts val="0"/>
              </a:spcBef>
              <a:defRPr/>
            </a:pPr>
            <a:r>
              <a:rPr lang="it-IT" altLang="it-IT" dirty="0" smtClean="0"/>
              <a:t>Non diminuisce la </a:t>
            </a:r>
            <a:r>
              <a:rPr lang="it-IT" altLang="it-IT" dirty="0"/>
              <a:t>quota di coloro che </a:t>
            </a:r>
            <a:r>
              <a:rPr lang="it-IT" altLang="it-IT" dirty="0" smtClean="0"/>
              <a:t>usano abitualmente </a:t>
            </a:r>
            <a:r>
              <a:rPr lang="it-IT" altLang="it-IT" dirty="0"/>
              <a:t>il mezzo privato per raggiungere il luogo di lavoro (74,2</a:t>
            </a:r>
            <a:r>
              <a:rPr lang="it-IT" altLang="it-IT" dirty="0" smtClean="0"/>
              <a:t>%),</a:t>
            </a:r>
          </a:p>
          <a:p>
            <a:pPr>
              <a:spcBef>
                <a:spcPts val="0"/>
              </a:spcBef>
              <a:defRPr/>
            </a:pPr>
            <a:r>
              <a:rPr lang="it-IT" altLang="it-IT" dirty="0" smtClean="0"/>
              <a:t>e rimane bassa </a:t>
            </a:r>
            <a:r>
              <a:rPr lang="it-IT" altLang="it-IT" dirty="0"/>
              <a:t>la quota di studenti che usano solo i mezzi pubblici per recarsi al luogo di studio (28,5%).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100102C5-715E-4CFA-BC68-0255DB9CACAE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CF1E24"/>
                </a:solidFill>
              </a:rPr>
              <a:t>FAMIGLIE CHE DICHIARANO DIFFICOLTÀ DI COLLEGAMENTO CON MEZZI PUBBLICI NELLA ZONA IN CUI RISIEDONO (2019)</a:t>
            </a:r>
            <a:endParaRPr lang="it-IT" dirty="0">
              <a:solidFill>
                <a:srgbClr val="CF1E24"/>
              </a:solidFill>
            </a:endParaRP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xmlns="" id="{7FB983D5-27CD-4830-9579-960FD7C22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Target 11.1 - Alloggi e servizi di base adeguati e sicuri 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9B24DF0F-FFB7-439E-84EC-82C44070A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201229"/>
              </p:ext>
            </p:extLst>
          </p:nvPr>
        </p:nvGraphicFramePr>
        <p:xfrm>
          <a:off x="5435600" y="2080532"/>
          <a:ext cx="5322888" cy="3690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ttangolo 11"/>
          <p:cNvSpPr/>
          <p:nvPr/>
        </p:nvSpPr>
        <p:spPr>
          <a:xfrm>
            <a:off x="4200868" y="5709794"/>
            <a:ext cx="3841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>
                <a:solidFill>
                  <a:srgbClr val="CC2A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Istat, Indagine annuale sulle famiglie Aspetti della Vita Quotidiana</a:t>
            </a:r>
          </a:p>
        </p:txBody>
      </p:sp>
      <p:sp>
        <p:nvSpPr>
          <p:cNvPr id="9" name="Segnaposto piè di pagina 3">
            <a:extLst>
              <a:ext uri="{FF2B5EF4-FFF2-40B4-BE49-F238E27FC236}">
                <a16:creationId xmlns:a16="http://schemas.microsoft.com/office/drawing/2014/main" xmlns="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25" y="6394450"/>
            <a:ext cx="9644063" cy="2603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11 – CITTÀ SICURE, RESILIENTI,SOSTENIBILI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6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nco puntato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533241992F89D46950B22D8039033CC" ma:contentTypeVersion="0" ma:contentTypeDescription="Creare un nuovo documento." ma:contentTypeScope="" ma:versionID="4927ffa5e4f4e047589a3ad1ff0d677e">
  <xsd:schema xmlns:xsd="http://www.w3.org/2001/XMLSchema" xmlns:xs="http://www.w3.org/2001/XMLSchema" xmlns:p="http://schemas.microsoft.com/office/2006/metadata/properties" xmlns:ns2="459159c4-d20a-4ff3-9b11-fbd127bd52e5" targetNamespace="http://schemas.microsoft.com/office/2006/metadata/properties" ma:root="true" ma:fieldsID="054b6fc3b979564236e3d4414a345fb6" ns2:_="">
    <xsd:import namespace="459159c4-d20a-4ff3-9b11-fbd127bd52e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159c4-d20a-4ff3-9b11-fbd127bd52e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e ID documento" ma:description="Valore dell'ID documento assegnato all'elemento." ma:internalName="_dlc_DocId" ma:readOnly="true">
      <xsd:simpleType>
        <xsd:restriction base="dms:Text"/>
      </xsd:simpleType>
    </xsd:element>
    <xsd:element name="_dlc_DocIdUrl" ma:index="9" nillable="true" ma:displayName="ID documento" ma:description="Collegamento permanente al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59159c4-d20a-4ff3-9b11-fbd127bd52e5">INTRANET-880-1138</_dlc_DocId>
    <_dlc_DocIdUrl xmlns="459159c4-d20a-4ff3-9b11-fbd127bd52e5">
      <Url>https://intranet.istat.it/Struttura/StrutturaOrganizzativa/DCCI/_layouts/15/DocIdRedir.aspx?ID=INTRANET-880-1138</Url>
      <Description>INTRANET-880-1138</Description>
    </_dlc_DocIdUrl>
  </documentManagement>
</p:properties>
</file>

<file path=customXml/itemProps1.xml><?xml version="1.0" encoding="utf-8"?>
<ds:datastoreItem xmlns:ds="http://schemas.openxmlformats.org/officeDocument/2006/customXml" ds:itemID="{1394B1F7-0567-4393-A66C-B3219C183E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9159c4-d20a-4ff3-9b11-fbd127bd52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7A05E0-BB40-409E-9A3A-E8C5F313DC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DC8945-19DD-4724-8011-0388F4F9C7E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94003AB-BB3F-425F-84AA-63DDAA8C71F3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459159c4-d20a-4ff3-9b11-fbd127bd52e5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Dividendi</Template>
  <TotalTime>2382</TotalTime>
  <Words>2155</Words>
  <Application>Microsoft Office PowerPoint</Application>
  <PresentationFormat>Widescreen</PresentationFormat>
  <Paragraphs>273</Paragraphs>
  <Slides>25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2" baseType="lpstr">
      <vt:lpstr>Arial</vt:lpstr>
      <vt:lpstr>Arial Narrow</vt:lpstr>
      <vt:lpstr>Calibri</vt:lpstr>
      <vt:lpstr>Courier New</vt:lpstr>
      <vt:lpstr>Gill Sans MT</vt:lpstr>
      <vt:lpstr>Wingdings 2</vt:lpstr>
      <vt:lpstr>elenco puntato</vt:lpstr>
      <vt:lpstr>Goal 11 - RENDERE LE CITTÀ E GLI INSEDIAMENTI UMANI INCLUSIVI, SICURI, RESILIENTI E SOSTENIBILI </vt:lpstr>
      <vt:lpstr>Il Goal 11 nell’Agenda 2030: sostenibilità, inclusione, resilienza</vt:lpstr>
      <vt:lpstr>Il Goal 11 nell’Agenda 2030: sostenibilità, inclusione, resilienza</vt:lpstr>
      <vt:lpstr>Il Goal 11 nell’Agenda 2030: sostenibilità, inclusione, resilienza</vt:lpstr>
      <vt:lpstr>Il sistema informativo Istat-Sistan SDGs; Eurostat, UN </vt:lpstr>
      <vt:lpstr>Target 11.1 - Alloggi e servizi di base adeguati e sicuri </vt:lpstr>
      <vt:lpstr>Target 11.1 - Alloggi e servizi di base adeguati e sicuri </vt:lpstr>
      <vt:lpstr>Target 11.2 - Accesso a sistemi di trasporto sicuri, sostenibili e adeguati</vt:lpstr>
      <vt:lpstr>Target 11.1 - Alloggi e servizi di base adeguati e sicuri </vt:lpstr>
      <vt:lpstr>Target 11.3 - Urbanizzazione sostenibile e inclusiva</vt:lpstr>
      <vt:lpstr>Target 11.3 - Urbanizzazione sostenibile e inclusiva</vt:lpstr>
      <vt:lpstr>Target 11.5 - Calamità e Disastri Naturali </vt:lpstr>
      <vt:lpstr>Target 11.5 - Calamità e Disastri Naturali </vt:lpstr>
      <vt:lpstr>Target 11.6 – Impatto ambientale, qualità dell’aria e rifiuti</vt:lpstr>
      <vt:lpstr>Target 11.6 – Impatto ambientale, qualità dell’aria e rifiuti</vt:lpstr>
      <vt:lpstr>Target 11.6 – Impatto ambientale, qualità dell’aria e rifiuti</vt:lpstr>
      <vt:lpstr>Target 11.6 – Impatto ambientale, qualità dell’aria e rifiuti</vt:lpstr>
      <vt:lpstr>Target 11.7 – Spazi verdi e pubblici sicuri, inclusivi e accessibili</vt:lpstr>
      <vt:lpstr>Goal 11 in sintesi</vt:lpstr>
      <vt:lpstr>Variazioni rispetto a 10 anni precedenti e all’anno precedente</vt:lpstr>
      <vt:lpstr>Variazioni rispetto a 10 anni precedenti e all’anno precedente</vt:lpstr>
      <vt:lpstr>Goal 11 e le interconnessioni con gli altri Goals</vt:lpstr>
      <vt:lpstr>Interconnessioni con la pandemia: acceleratore di crisi e di processo</vt:lpstr>
      <vt:lpstr>#RecoverBetter</vt:lpstr>
      <vt:lpstr>grazie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Ufficio stampa</dc:title>
  <dc:creator>Bruna Tabanella</dc:creator>
  <cp:lastModifiedBy>gianmarco schiesaro</cp:lastModifiedBy>
  <cp:revision>370</cp:revision>
  <dcterms:created xsi:type="dcterms:W3CDTF">2020-06-26T06:32:12Z</dcterms:created>
  <dcterms:modified xsi:type="dcterms:W3CDTF">2021-04-16T06:37:12Z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0x0101009533241992F89D46950B22D8039033CC</vt:lpwstr>
  </property>
  <property fmtid="{D5CDD505-2E9C-101B-9397-08002B2CF9AE}" pid="3" name="_dlc_DocIdItemGuid">
    <vt:lpwstr>e263f400-2bb4-490e-9df3-4d10e5818b4b</vt:lpwstr>
  </property>
</Properties>
</file>