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3"/>
  </p:notesMasterIdLst>
  <p:sldIdLst>
    <p:sldId id="268" r:id="rId2"/>
  </p:sldIdLst>
  <p:sldSz cx="34559875" cy="19440525"/>
  <p:notesSz cx="6797675" cy="9872663"/>
  <p:defaultTextStyle>
    <a:defPPr>
      <a:defRPr lang="it-IT"/>
    </a:defPPr>
    <a:lvl1pPr marL="0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91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981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972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962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953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943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934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924" algn="l" defTabSz="2591981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25" userDrawn="1">
          <p15:clr>
            <a:srgbClr val="A4A3A4"/>
          </p15:clr>
        </p15:guide>
        <p15:guide id="2" pos="248" userDrawn="1">
          <p15:clr>
            <a:srgbClr val="A4A3A4"/>
          </p15:clr>
        </p15:guide>
        <p15:guide id="3" orient="horz" pos="1927" userDrawn="1">
          <p15:clr>
            <a:srgbClr val="A4A3A4"/>
          </p15:clr>
        </p15:guide>
        <p15:guide id="4" pos="3129" userDrawn="1">
          <p15:clr>
            <a:srgbClr val="A4A3A4"/>
          </p15:clr>
        </p15:guide>
        <p15:guide id="5" pos="8844" userDrawn="1">
          <p15:clr>
            <a:srgbClr val="A4A3A4"/>
          </p15:clr>
        </p15:guide>
        <p15:guide id="6" pos="9275" userDrawn="1">
          <p15:clr>
            <a:srgbClr val="A4A3A4"/>
          </p15:clr>
        </p15:guide>
        <p15:guide id="7" pos="14990" userDrawn="1">
          <p15:clr>
            <a:srgbClr val="A4A3A4"/>
          </p15:clr>
        </p15:guide>
        <p15:guide id="8" pos="15421" userDrawn="1">
          <p15:clr>
            <a:srgbClr val="A4A3A4"/>
          </p15:clr>
        </p15:guide>
        <p15:guide id="9" pos="21159" userDrawn="1">
          <p15:clr>
            <a:srgbClr val="A4A3A4"/>
          </p15:clr>
        </p15:guide>
        <p15:guide id="10" orient="horz" pos="16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183"/>
    <a:srgbClr val="DB332E"/>
    <a:srgbClr val="0C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21"/>
    <p:restoredTop sz="94826"/>
  </p:normalViewPr>
  <p:slideViewPr>
    <p:cSldViewPr snapToGrid="0" snapToObjects="1" showGuides="1">
      <p:cViewPr varScale="1">
        <p:scale>
          <a:sx n="21" d="100"/>
          <a:sy n="21" d="100"/>
        </p:scale>
        <p:origin x="192" y="78"/>
      </p:cViewPr>
      <p:guideLst>
        <p:guide orient="horz" pos="11725"/>
        <p:guide pos="248"/>
        <p:guide orient="horz" pos="1927"/>
        <p:guide pos="3129"/>
        <p:guide pos="8844"/>
        <p:guide pos="9275"/>
        <p:guide pos="14990"/>
        <p:guide pos="15421"/>
        <p:guide pos="21159"/>
        <p:guide orient="horz" pos="1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3DD95-DA78-0F4A-83A8-268F1B5F7491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377317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11E0E-C3F8-5242-BF4F-9C00C99DF92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452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511E0E-C3F8-5242-BF4F-9C00C99DF92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6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319985" y="3181587"/>
            <a:ext cx="25919906" cy="6768183"/>
          </a:xfrm>
        </p:spPr>
        <p:txBody>
          <a:bodyPr anchor="b"/>
          <a:lstStyle>
            <a:lvl1pPr algn="ctr">
              <a:defRPr sz="17008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19985" y="10210777"/>
            <a:ext cx="25919906" cy="4693625"/>
          </a:xfrm>
        </p:spPr>
        <p:txBody>
          <a:bodyPr/>
          <a:lstStyle>
            <a:lvl1pPr marL="0" indent="0" algn="ctr">
              <a:buNone/>
              <a:defRPr sz="6803"/>
            </a:lvl1pPr>
            <a:lvl2pPr marL="1295979" indent="0" algn="ctr">
              <a:buNone/>
              <a:defRPr sz="5669"/>
            </a:lvl2pPr>
            <a:lvl3pPr marL="2591958" indent="0" algn="ctr">
              <a:buNone/>
              <a:defRPr sz="5102"/>
            </a:lvl3pPr>
            <a:lvl4pPr marL="3887937" indent="0" algn="ctr">
              <a:buNone/>
              <a:defRPr sz="4535"/>
            </a:lvl4pPr>
            <a:lvl5pPr marL="5183916" indent="0" algn="ctr">
              <a:buNone/>
              <a:defRPr sz="4535"/>
            </a:lvl5pPr>
            <a:lvl6pPr marL="6479896" indent="0" algn="ctr">
              <a:buNone/>
              <a:defRPr sz="4535"/>
            </a:lvl6pPr>
            <a:lvl7pPr marL="7775875" indent="0" algn="ctr">
              <a:buNone/>
              <a:defRPr sz="4535"/>
            </a:lvl7pPr>
            <a:lvl8pPr marL="9071854" indent="0" algn="ctr">
              <a:buNone/>
              <a:defRPr sz="4535"/>
            </a:lvl8pPr>
            <a:lvl9pPr marL="10367833" indent="0" algn="ctr">
              <a:buNone/>
              <a:defRPr sz="4535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902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7661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24731911" y="1035028"/>
            <a:ext cx="7451973" cy="16474946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2375991" y="1035028"/>
            <a:ext cx="21923921" cy="16474946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972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3486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57992" y="4846634"/>
            <a:ext cx="29807892" cy="8086717"/>
          </a:xfrm>
        </p:spPr>
        <p:txBody>
          <a:bodyPr anchor="b"/>
          <a:lstStyle>
            <a:lvl1pPr>
              <a:defRPr sz="17008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57992" y="13009854"/>
            <a:ext cx="29807892" cy="4252613"/>
          </a:xfrm>
        </p:spPr>
        <p:txBody>
          <a:bodyPr/>
          <a:lstStyle>
            <a:lvl1pPr marL="0" indent="0">
              <a:buNone/>
              <a:defRPr sz="6803">
                <a:solidFill>
                  <a:schemeClr val="tx1">
                    <a:tint val="75000"/>
                  </a:schemeClr>
                </a:solidFill>
              </a:defRPr>
            </a:lvl1pPr>
            <a:lvl2pPr marL="1295979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2pPr>
            <a:lvl3pPr marL="2591958" indent="0">
              <a:buNone/>
              <a:defRPr sz="5102">
                <a:solidFill>
                  <a:schemeClr val="tx1">
                    <a:tint val="75000"/>
                  </a:schemeClr>
                </a:solidFill>
              </a:defRPr>
            </a:lvl3pPr>
            <a:lvl4pPr marL="3887937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4pPr>
            <a:lvl5pPr marL="5183916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5pPr>
            <a:lvl6pPr marL="6479896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6pPr>
            <a:lvl7pPr marL="7775875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7pPr>
            <a:lvl8pPr marL="9071854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8pPr>
            <a:lvl9pPr marL="10367833" indent="0">
              <a:buNone/>
              <a:defRPr sz="45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0450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375991" y="5175140"/>
            <a:ext cx="14687947" cy="1233483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7495937" y="5175140"/>
            <a:ext cx="14687947" cy="1233483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8637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0493" y="1035029"/>
            <a:ext cx="29807892" cy="375760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80494" y="4765630"/>
            <a:ext cx="14620446" cy="2335562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5979" indent="0">
              <a:buNone/>
              <a:defRPr sz="5669" b="1"/>
            </a:lvl2pPr>
            <a:lvl3pPr marL="2591958" indent="0">
              <a:buNone/>
              <a:defRPr sz="5102" b="1"/>
            </a:lvl3pPr>
            <a:lvl4pPr marL="3887937" indent="0">
              <a:buNone/>
              <a:defRPr sz="4535" b="1"/>
            </a:lvl4pPr>
            <a:lvl5pPr marL="5183916" indent="0">
              <a:buNone/>
              <a:defRPr sz="4535" b="1"/>
            </a:lvl5pPr>
            <a:lvl6pPr marL="6479896" indent="0">
              <a:buNone/>
              <a:defRPr sz="4535" b="1"/>
            </a:lvl6pPr>
            <a:lvl7pPr marL="7775875" indent="0">
              <a:buNone/>
              <a:defRPr sz="4535" b="1"/>
            </a:lvl7pPr>
            <a:lvl8pPr marL="9071854" indent="0">
              <a:buNone/>
              <a:defRPr sz="4535" b="1"/>
            </a:lvl8pPr>
            <a:lvl9pPr marL="10367833" indent="0">
              <a:buNone/>
              <a:defRPr sz="4535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2380494" y="7101192"/>
            <a:ext cx="14620446" cy="104447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17495937" y="4765630"/>
            <a:ext cx="14692448" cy="2335562"/>
          </a:xfrm>
        </p:spPr>
        <p:txBody>
          <a:bodyPr anchor="b"/>
          <a:lstStyle>
            <a:lvl1pPr marL="0" indent="0">
              <a:buNone/>
              <a:defRPr sz="6803" b="1"/>
            </a:lvl1pPr>
            <a:lvl2pPr marL="1295979" indent="0">
              <a:buNone/>
              <a:defRPr sz="5669" b="1"/>
            </a:lvl2pPr>
            <a:lvl3pPr marL="2591958" indent="0">
              <a:buNone/>
              <a:defRPr sz="5102" b="1"/>
            </a:lvl3pPr>
            <a:lvl4pPr marL="3887937" indent="0">
              <a:buNone/>
              <a:defRPr sz="4535" b="1"/>
            </a:lvl4pPr>
            <a:lvl5pPr marL="5183916" indent="0">
              <a:buNone/>
              <a:defRPr sz="4535" b="1"/>
            </a:lvl5pPr>
            <a:lvl6pPr marL="6479896" indent="0">
              <a:buNone/>
              <a:defRPr sz="4535" b="1"/>
            </a:lvl6pPr>
            <a:lvl7pPr marL="7775875" indent="0">
              <a:buNone/>
              <a:defRPr sz="4535" b="1"/>
            </a:lvl7pPr>
            <a:lvl8pPr marL="9071854" indent="0">
              <a:buNone/>
              <a:defRPr sz="4535" b="1"/>
            </a:lvl8pPr>
            <a:lvl9pPr marL="10367833" indent="0">
              <a:buNone/>
              <a:defRPr sz="4535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17495937" y="7101192"/>
            <a:ext cx="14692448" cy="10444783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658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004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574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0494" y="1296035"/>
            <a:ext cx="11146458" cy="4536123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692448" y="2799077"/>
            <a:ext cx="17495937" cy="13815373"/>
          </a:xfrm>
        </p:spPr>
        <p:txBody>
          <a:bodyPr/>
          <a:lstStyle>
            <a:lvl1pPr>
              <a:defRPr sz="9071"/>
            </a:lvl1pPr>
            <a:lvl2pPr>
              <a:defRPr sz="7937"/>
            </a:lvl2pPr>
            <a:lvl3pPr>
              <a:defRPr sz="6803"/>
            </a:lvl3pPr>
            <a:lvl4pPr>
              <a:defRPr sz="5669"/>
            </a:lvl4pPr>
            <a:lvl5pPr>
              <a:defRPr sz="5669"/>
            </a:lvl5pPr>
            <a:lvl6pPr>
              <a:defRPr sz="5669"/>
            </a:lvl6pPr>
            <a:lvl7pPr>
              <a:defRPr sz="5669"/>
            </a:lvl7pPr>
            <a:lvl8pPr>
              <a:defRPr sz="5669"/>
            </a:lvl8pPr>
            <a:lvl9pPr>
              <a:defRPr sz="5669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0494" y="5832158"/>
            <a:ext cx="11146458" cy="10804793"/>
          </a:xfrm>
        </p:spPr>
        <p:txBody>
          <a:bodyPr/>
          <a:lstStyle>
            <a:lvl1pPr marL="0" indent="0">
              <a:buNone/>
              <a:defRPr sz="4535"/>
            </a:lvl1pPr>
            <a:lvl2pPr marL="1295979" indent="0">
              <a:buNone/>
              <a:defRPr sz="3968"/>
            </a:lvl2pPr>
            <a:lvl3pPr marL="2591958" indent="0">
              <a:buNone/>
              <a:defRPr sz="3402"/>
            </a:lvl3pPr>
            <a:lvl4pPr marL="3887937" indent="0">
              <a:buNone/>
              <a:defRPr sz="2835"/>
            </a:lvl4pPr>
            <a:lvl5pPr marL="5183916" indent="0">
              <a:buNone/>
              <a:defRPr sz="2835"/>
            </a:lvl5pPr>
            <a:lvl6pPr marL="6479896" indent="0">
              <a:buNone/>
              <a:defRPr sz="2835"/>
            </a:lvl6pPr>
            <a:lvl7pPr marL="7775875" indent="0">
              <a:buNone/>
              <a:defRPr sz="2835"/>
            </a:lvl7pPr>
            <a:lvl8pPr marL="9071854" indent="0">
              <a:buNone/>
              <a:defRPr sz="2835"/>
            </a:lvl8pPr>
            <a:lvl9pPr marL="10367833" indent="0">
              <a:buNone/>
              <a:defRPr sz="283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6123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0494" y="1296035"/>
            <a:ext cx="11146458" cy="4536123"/>
          </a:xfrm>
        </p:spPr>
        <p:txBody>
          <a:bodyPr anchor="b"/>
          <a:lstStyle>
            <a:lvl1pPr>
              <a:defRPr sz="907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4692448" y="2799077"/>
            <a:ext cx="17495937" cy="13815373"/>
          </a:xfrm>
        </p:spPr>
        <p:txBody>
          <a:bodyPr/>
          <a:lstStyle>
            <a:lvl1pPr marL="0" indent="0">
              <a:buNone/>
              <a:defRPr sz="9071"/>
            </a:lvl1pPr>
            <a:lvl2pPr marL="1295979" indent="0">
              <a:buNone/>
              <a:defRPr sz="7937"/>
            </a:lvl2pPr>
            <a:lvl3pPr marL="2591958" indent="0">
              <a:buNone/>
              <a:defRPr sz="6803"/>
            </a:lvl3pPr>
            <a:lvl4pPr marL="3887937" indent="0">
              <a:buNone/>
              <a:defRPr sz="5669"/>
            </a:lvl4pPr>
            <a:lvl5pPr marL="5183916" indent="0">
              <a:buNone/>
              <a:defRPr sz="5669"/>
            </a:lvl5pPr>
            <a:lvl6pPr marL="6479896" indent="0">
              <a:buNone/>
              <a:defRPr sz="5669"/>
            </a:lvl6pPr>
            <a:lvl7pPr marL="7775875" indent="0">
              <a:buNone/>
              <a:defRPr sz="5669"/>
            </a:lvl7pPr>
            <a:lvl8pPr marL="9071854" indent="0">
              <a:buNone/>
              <a:defRPr sz="5669"/>
            </a:lvl8pPr>
            <a:lvl9pPr marL="10367833" indent="0">
              <a:buNone/>
              <a:defRPr sz="5669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0494" y="5832158"/>
            <a:ext cx="11146458" cy="10804793"/>
          </a:xfrm>
        </p:spPr>
        <p:txBody>
          <a:bodyPr/>
          <a:lstStyle>
            <a:lvl1pPr marL="0" indent="0">
              <a:buNone/>
              <a:defRPr sz="4535"/>
            </a:lvl1pPr>
            <a:lvl2pPr marL="1295979" indent="0">
              <a:buNone/>
              <a:defRPr sz="3968"/>
            </a:lvl2pPr>
            <a:lvl3pPr marL="2591958" indent="0">
              <a:buNone/>
              <a:defRPr sz="3402"/>
            </a:lvl3pPr>
            <a:lvl4pPr marL="3887937" indent="0">
              <a:buNone/>
              <a:defRPr sz="2835"/>
            </a:lvl4pPr>
            <a:lvl5pPr marL="5183916" indent="0">
              <a:buNone/>
              <a:defRPr sz="2835"/>
            </a:lvl5pPr>
            <a:lvl6pPr marL="6479896" indent="0">
              <a:buNone/>
              <a:defRPr sz="2835"/>
            </a:lvl6pPr>
            <a:lvl7pPr marL="7775875" indent="0">
              <a:buNone/>
              <a:defRPr sz="2835"/>
            </a:lvl7pPr>
            <a:lvl8pPr marL="9071854" indent="0">
              <a:buNone/>
              <a:defRPr sz="2835"/>
            </a:lvl8pPr>
            <a:lvl9pPr marL="10367833" indent="0">
              <a:buNone/>
              <a:defRPr sz="2835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38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2375992" y="1035029"/>
            <a:ext cx="29807892" cy="3757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375992" y="5175140"/>
            <a:ext cx="29807892" cy="12334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2375991" y="18018488"/>
            <a:ext cx="777597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8D6A7-64D2-E249-A3A7-85BB5E496D63}" type="datetimeFigureOut">
              <a:rPr lang="it-IT" smtClean="0"/>
              <a:t>19/02/2019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1447959" y="18018488"/>
            <a:ext cx="11663958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24407912" y="18018488"/>
            <a:ext cx="7775972" cy="10350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40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836B-D036-1A41-8504-E0077B02D9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558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2591958" rtl="0" eaLnBrk="1" latinLnBrk="0" hangingPunct="1">
        <a:lnSpc>
          <a:spcPct val="90000"/>
        </a:lnSpc>
        <a:spcBef>
          <a:spcPct val="0"/>
        </a:spcBef>
        <a:buNone/>
        <a:defRPr sz="124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7990" indent="-647990" algn="l" defTabSz="2591958" rtl="0" eaLnBrk="1" latinLnBrk="0" hangingPunct="1">
        <a:lnSpc>
          <a:spcPct val="90000"/>
        </a:lnSpc>
        <a:spcBef>
          <a:spcPts val="2835"/>
        </a:spcBef>
        <a:buFont typeface="Arial" panose="020B0604020202020204" pitchFamily="34" charset="0"/>
        <a:buChar char="•"/>
        <a:defRPr sz="7937" kern="1200">
          <a:solidFill>
            <a:schemeClr val="tx1"/>
          </a:solidFill>
          <a:latin typeface="+mn-lt"/>
          <a:ea typeface="+mn-ea"/>
          <a:cs typeface="+mn-cs"/>
        </a:defRPr>
      </a:lvl1pPr>
      <a:lvl2pPr marL="1943969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6803" kern="1200">
          <a:solidFill>
            <a:schemeClr val="tx1"/>
          </a:solidFill>
          <a:latin typeface="+mn-lt"/>
          <a:ea typeface="+mn-ea"/>
          <a:cs typeface="+mn-cs"/>
        </a:defRPr>
      </a:lvl2pPr>
      <a:lvl3pPr marL="3239948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535927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831906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7127885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8423864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719843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1015823" indent="-647990" algn="l" defTabSz="2591958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1pPr>
      <a:lvl2pPr marL="1295979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2pPr>
      <a:lvl3pPr marL="2591958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3pPr>
      <a:lvl4pPr marL="3887937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4pPr>
      <a:lvl5pPr marL="5183916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5pPr>
      <a:lvl6pPr marL="6479896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6pPr>
      <a:lvl7pPr marL="7775875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7pPr>
      <a:lvl8pPr marL="9071854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8pPr>
      <a:lvl9pPr marL="10367833" algn="l" defTabSz="2591958" rtl="0" eaLnBrk="1" latinLnBrk="0" hangingPunct="1">
        <a:defRPr sz="51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0" y="0"/>
            <a:ext cx="4307737" cy="194405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5101"/>
          </a:p>
        </p:txBody>
      </p:sp>
      <p:sp>
        <p:nvSpPr>
          <p:cNvPr id="4" name="CasellaDiTesto 3"/>
          <p:cNvSpPr txBox="1"/>
          <p:nvPr/>
        </p:nvSpPr>
        <p:spPr>
          <a:xfrm>
            <a:off x="4910974" y="755533"/>
            <a:ext cx="28606750" cy="203132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66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Parallelizzazione dell’algoritmo di Metropolis-Hastings </a:t>
            </a:r>
          </a:p>
          <a:p>
            <a:r>
              <a:rPr lang="it-IT" sz="66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per la stima di intervalli di confidenza della dimensione della Popolazione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62" y="102074"/>
            <a:ext cx="3376826" cy="3016550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983162" y="18867985"/>
            <a:ext cx="28606751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it-IT" sz="1800" b="1" cap="all" dirty="0">
                <a:solidFill>
                  <a:srgbClr val="0C3182"/>
                </a:solidFill>
                <a:uFill>
                  <a:solidFill>
                    <a:srgbClr val="DB332E"/>
                  </a:solidFill>
                </a:uFill>
                <a:latin typeface="Trebuchet MS" charset="0"/>
                <a:ea typeface="Trebuchet MS" charset="0"/>
                <a:cs typeface="Trebuchet MS" charset="0"/>
              </a:rPr>
              <a:t>simona toti </a:t>
            </a:r>
          </a:p>
        </p:txBody>
      </p:sp>
      <p:sp>
        <p:nvSpPr>
          <p:cNvPr id="15" name="Rettangolo arrotondato 14"/>
          <p:cNvSpPr/>
          <p:nvPr/>
        </p:nvSpPr>
        <p:spPr>
          <a:xfrm>
            <a:off x="-943477" y="6590792"/>
            <a:ext cx="4653058" cy="5579924"/>
          </a:xfrm>
          <a:prstGeom prst="roundRect">
            <a:avLst/>
          </a:prstGeom>
          <a:solidFill>
            <a:srgbClr val="0D31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D3183"/>
              </a:solidFill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393699" y="7062752"/>
            <a:ext cx="3124753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2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Utilizzare un modello  Bayesiano gerarchico, complesso e vincolato, per produrre stime intervallari della dimensione della popolazione </a:t>
            </a:r>
          </a:p>
          <a:p>
            <a:pPr hangingPunct="0"/>
            <a:endParaRPr lang="it-IT" sz="2000" b="1" dirty="0">
              <a:solidFill>
                <a:schemeClr val="bg1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pPr hangingPunct="0"/>
            <a:r>
              <a:rPr lang="it-IT" sz="2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Utilizzare una versione parallelizzata dell’algoritmo di </a:t>
            </a:r>
            <a:r>
              <a:rPr lang="it-IT" sz="2000" b="1" dirty="0" err="1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Metropolis</a:t>
            </a:r>
            <a:r>
              <a:rPr lang="it-IT" sz="2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-Hastings </a:t>
            </a:r>
            <a:br>
              <a:rPr lang="it-IT" sz="2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</a:br>
            <a:r>
              <a:rPr lang="it-IT" sz="2000" b="1" dirty="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rPr>
              <a:t>per la stima simulativa  </a:t>
            </a:r>
            <a:endParaRPr lang="it-IT" sz="2000" dirty="0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283309" y="5913325"/>
            <a:ext cx="20463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5400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l’idea</a:t>
            </a:r>
            <a:endParaRPr lang="it-IT" dirty="0">
              <a:solidFill>
                <a:srgbClr val="0D3183"/>
              </a:solidFill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5909" y="11197685"/>
            <a:ext cx="919939" cy="1379909"/>
          </a:xfrm>
          <a:prstGeom prst="rect">
            <a:avLst/>
          </a:prstGeom>
        </p:spPr>
      </p:pic>
      <p:sp>
        <p:nvSpPr>
          <p:cNvPr id="25" name="CasellaDiTesto 24"/>
          <p:cNvSpPr txBox="1"/>
          <p:nvPr/>
        </p:nvSpPr>
        <p:spPr>
          <a:xfrm>
            <a:off x="393699" y="14295232"/>
            <a:ext cx="3124753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20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Disponibilità per l’Istituto  di un nuovo  strumento  statistico per l’analisi di qualità dei dati di popolazione.</a:t>
            </a:r>
            <a:endParaRPr lang="it-IT" sz="2000" dirty="0">
              <a:solidFill>
                <a:srgbClr val="0D3183"/>
              </a:solidFill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283309" y="13438244"/>
            <a:ext cx="33986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i risultati attesi</a:t>
            </a:r>
            <a:endParaRPr lang="it-IT" sz="3600" dirty="0">
              <a:solidFill>
                <a:srgbClr val="DB332E"/>
              </a:solidFill>
            </a:endParaRPr>
          </a:p>
        </p:txBody>
      </p:sp>
      <p:cxnSp>
        <p:nvCxnSpPr>
          <p:cNvPr id="29" name="Connettore 1 28"/>
          <p:cNvCxnSpPr/>
          <p:nvPr/>
        </p:nvCxnSpPr>
        <p:spPr>
          <a:xfrm>
            <a:off x="454801" y="14084575"/>
            <a:ext cx="3063651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454801" y="17678826"/>
            <a:ext cx="3473303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hangingPunct="0"/>
            <a:r>
              <a:rPr lang="it-IT" sz="20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#Algoritmi MCMC paralleli</a:t>
            </a:r>
          </a:p>
          <a:p>
            <a:pPr hangingPunct="0"/>
            <a:r>
              <a:rPr lang="it-IT" sz="20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#Equazione di popolazione</a:t>
            </a:r>
          </a:p>
          <a:p>
            <a:pPr hangingPunct="0"/>
            <a:r>
              <a:rPr lang="it-IT" sz="2000" b="1" dirty="0">
                <a:solidFill>
                  <a:srgbClr val="0D3183"/>
                </a:solidFill>
                <a:latin typeface="Trebuchet MS" charset="0"/>
                <a:ea typeface="Trebuchet MS" charset="0"/>
                <a:cs typeface="Trebuchet MS" charset="0"/>
              </a:rPr>
              <a:t>#Modelli Bayesiani gerarchici</a:t>
            </a:r>
          </a:p>
        </p:txBody>
      </p:sp>
      <p:sp>
        <p:nvSpPr>
          <p:cNvPr id="31" name="Rettangolo 30"/>
          <p:cNvSpPr/>
          <p:nvPr/>
        </p:nvSpPr>
        <p:spPr>
          <a:xfrm>
            <a:off x="283309" y="16425598"/>
            <a:ext cx="3166251" cy="14838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l’ambito</a:t>
            </a:r>
          </a:p>
          <a:p>
            <a:pPr>
              <a:lnSpc>
                <a:spcPts val="3620"/>
              </a:lnSpc>
            </a:pPr>
            <a:r>
              <a:rPr lang="it-IT" sz="3600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di innovazione</a:t>
            </a:r>
          </a:p>
          <a:p>
            <a:pPr>
              <a:lnSpc>
                <a:spcPts val="3620"/>
              </a:lnSpc>
            </a:pPr>
            <a:endParaRPr lang="it-IT" sz="3600" dirty="0">
              <a:solidFill>
                <a:srgbClr val="DB332E"/>
              </a:solidFill>
            </a:endParaRPr>
          </a:p>
        </p:txBody>
      </p:sp>
      <p:cxnSp>
        <p:nvCxnSpPr>
          <p:cNvPr id="32" name="Connettore 1 31"/>
          <p:cNvCxnSpPr/>
          <p:nvPr/>
        </p:nvCxnSpPr>
        <p:spPr>
          <a:xfrm>
            <a:off x="454801" y="17468169"/>
            <a:ext cx="3063651" cy="0"/>
          </a:xfrm>
          <a:prstGeom prst="line">
            <a:avLst/>
          </a:prstGeom>
          <a:ln w="31750" cap="rnd">
            <a:solidFill>
              <a:srgbClr val="0D318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24480838" y="3596640"/>
            <a:ext cx="93292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u="sng" dirty="0">
                <a:solidFill>
                  <a:srgbClr val="DB332E"/>
                </a:solidFill>
                <a:latin typeface="Trebuchet MS" charset="0"/>
                <a:ea typeface="Trebuchet MS" charset="0"/>
                <a:cs typeface="Trebuchet MS" charset="0"/>
              </a:rPr>
              <a:t>Risultati attesi:</a:t>
            </a:r>
          </a:p>
          <a:p>
            <a:endParaRPr lang="it-IT" sz="4000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Intervalli di confidenza con cui confrontare i valori di conteggio della Popolazione ricavabili da archivio (LAC)</a:t>
            </a:r>
          </a:p>
        </p:txBody>
      </p:sp>
      <p:cxnSp>
        <p:nvCxnSpPr>
          <p:cNvPr id="39" name="Connettore 1 38"/>
          <p:cNvCxnSpPr/>
          <p:nvPr/>
        </p:nvCxnSpPr>
        <p:spPr>
          <a:xfrm>
            <a:off x="4983163" y="18626795"/>
            <a:ext cx="28606750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4983163" y="3067220"/>
            <a:ext cx="28606750" cy="0"/>
          </a:xfrm>
          <a:prstGeom prst="line">
            <a:avLst/>
          </a:prstGeom>
          <a:ln w="31750" cap="rnd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uppo 52"/>
          <p:cNvGrpSpPr/>
          <p:nvPr/>
        </p:nvGrpSpPr>
        <p:grpSpPr>
          <a:xfrm>
            <a:off x="4910974" y="9445518"/>
            <a:ext cx="9218634" cy="9630215"/>
            <a:chOff x="4910974" y="10142480"/>
            <a:chExt cx="7843801" cy="8405921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9" t="11326" r="32573" b="6439"/>
            <a:stretch/>
          </p:blipFill>
          <p:spPr bwMode="auto">
            <a:xfrm>
              <a:off x="4983163" y="10142480"/>
              <a:ext cx="7771612" cy="8405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9" name="Connettore 2 48"/>
            <p:cNvCxnSpPr/>
            <p:nvPr/>
          </p:nvCxnSpPr>
          <p:spPr>
            <a:xfrm>
              <a:off x="4910974" y="10264158"/>
              <a:ext cx="455111" cy="299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7916779" y="10264158"/>
              <a:ext cx="529389" cy="299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2 55"/>
            <p:cNvCxnSpPr/>
            <p:nvPr/>
          </p:nvCxnSpPr>
          <p:spPr>
            <a:xfrm flipH="1">
              <a:off x="8829634" y="14874431"/>
              <a:ext cx="529389" cy="299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2 56"/>
            <p:cNvCxnSpPr/>
            <p:nvPr/>
          </p:nvCxnSpPr>
          <p:spPr>
            <a:xfrm flipH="1">
              <a:off x="8877760" y="16830012"/>
              <a:ext cx="529389" cy="2995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uppo 54"/>
          <p:cNvGrpSpPr/>
          <p:nvPr/>
        </p:nvGrpSpPr>
        <p:grpSpPr>
          <a:xfrm>
            <a:off x="4983162" y="3668829"/>
            <a:ext cx="9072563" cy="5632311"/>
            <a:chOff x="4983162" y="3668829"/>
            <a:chExt cx="9072563" cy="5632311"/>
          </a:xfrm>
        </p:grpSpPr>
        <p:sp>
          <p:nvSpPr>
            <p:cNvPr id="20" name="CasellaDiTesto 19"/>
            <p:cNvSpPr txBox="1"/>
            <p:nvPr/>
          </p:nvSpPr>
          <p:spPr>
            <a:xfrm>
              <a:off x="4983163" y="3668829"/>
              <a:ext cx="9072562" cy="56323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i="1" u="sng" dirty="0">
                  <a:solidFill>
                    <a:srgbClr val="DB332E"/>
                  </a:solidFill>
                  <a:latin typeface="Trebuchet MS" charset="0"/>
                  <a:ea typeface="Trebuchet MS" charset="0"/>
                  <a:cs typeface="Trebuchet MS" charset="0"/>
                </a:rPr>
                <a:t>Il modello</a:t>
              </a:r>
              <a:r>
                <a:rPr lang="it-IT" sz="3600" b="1" dirty="0">
                  <a:solidFill>
                    <a:srgbClr val="DB332E"/>
                  </a:solidFill>
                  <a:latin typeface="Trebuchet MS" charset="0"/>
                  <a:ea typeface="Trebuchet MS" charset="0"/>
                  <a:cs typeface="Trebuchet MS" charset="0"/>
                </a:rPr>
                <a:t>: </a:t>
              </a:r>
            </a:p>
            <a:p>
              <a:endPara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Equazione della Popolazione</a:t>
              </a:r>
            </a:p>
            <a:p>
              <a:endPara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endPara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P conteggio della Popolazione </a:t>
              </a:r>
            </a:p>
            <a:p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disaggregata per:</a:t>
              </a:r>
            </a:p>
            <a:p>
              <a:r>
                <a:rPr lang="it-IT" sz="4000" i="1" dirty="0">
                  <a:solidFill>
                    <a:srgbClr val="00B0F0"/>
                  </a:solidFill>
                  <a:latin typeface="Trebuchet MS" charset="0"/>
                  <a:ea typeface="Trebuchet MS" charset="0"/>
                  <a:cs typeface="Trebuchet MS" charset="0"/>
                </a:rPr>
                <a:t>r</a:t>
              </a: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egione, </a:t>
              </a:r>
              <a:r>
                <a:rPr lang="it-IT" sz="4000" i="1" dirty="0">
                  <a:solidFill>
                    <a:srgbClr val="00B0F0"/>
                  </a:solidFill>
                  <a:latin typeface="Trebuchet MS" charset="0"/>
                  <a:ea typeface="Trebuchet MS" charset="0"/>
                  <a:cs typeface="Trebuchet MS" charset="0"/>
                </a:rPr>
                <a:t>s</a:t>
              </a: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esso, classe d’età </a:t>
              </a:r>
              <a:r>
                <a:rPr lang="it-IT" sz="4000" i="1" dirty="0">
                  <a:solidFill>
                    <a:srgbClr val="00B0F0"/>
                  </a:solidFill>
                  <a:latin typeface="Trebuchet MS" charset="0"/>
                  <a:ea typeface="Trebuchet MS" charset="0"/>
                  <a:cs typeface="Trebuchet MS" charset="0"/>
                </a:rPr>
                <a:t>a</a:t>
              </a:r>
              <a:endPara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in un dato anno </a:t>
              </a:r>
              <a:r>
                <a:rPr lang="it-IT" sz="4000" i="1" dirty="0">
                  <a:solidFill>
                    <a:srgbClr val="00B0F0"/>
                  </a:solidFill>
                  <a:latin typeface="Trebuchet MS" charset="0"/>
                  <a:ea typeface="Trebuchet MS" charset="0"/>
                  <a:cs typeface="Trebuchet MS" charset="0"/>
                </a:rPr>
                <a:t>t</a:t>
              </a: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51" t="44650" r="14828" b="48304"/>
            <a:stretch/>
          </p:blipFill>
          <p:spPr bwMode="auto">
            <a:xfrm>
              <a:off x="4983162" y="5828941"/>
              <a:ext cx="9072563" cy="5839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CasellaDiTesto 62"/>
          <p:cNvSpPr txBox="1"/>
          <p:nvPr/>
        </p:nvSpPr>
        <p:spPr>
          <a:xfrm>
            <a:off x="14765842" y="12876939"/>
            <a:ext cx="90725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i="1" u="sng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Parallelizzazione di MH</a:t>
            </a:r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:</a:t>
            </a:r>
          </a:p>
          <a:p>
            <a:endParaRPr lang="it-IT" sz="4000" dirty="0">
              <a:solidFill>
                <a:srgbClr val="0C3182"/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Scomposizione del problema di stima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Catene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Verosimiglianza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Componenti condizionatamente indipendenti </a:t>
            </a:r>
          </a:p>
        </p:txBody>
      </p:sp>
      <p:grpSp>
        <p:nvGrpSpPr>
          <p:cNvPr id="60" name="Gruppo 59"/>
          <p:cNvGrpSpPr/>
          <p:nvPr/>
        </p:nvGrpSpPr>
        <p:grpSpPr>
          <a:xfrm>
            <a:off x="14725734" y="3596640"/>
            <a:ext cx="9337423" cy="4801401"/>
            <a:chOff x="14725734" y="3596640"/>
            <a:chExt cx="9337423" cy="4801401"/>
          </a:xfrm>
        </p:grpSpPr>
        <p:sp>
          <p:nvSpPr>
            <p:cNvPr id="37" name="CasellaDiTesto 36"/>
            <p:cNvSpPr txBox="1"/>
            <p:nvPr/>
          </p:nvSpPr>
          <p:spPr>
            <a:xfrm>
              <a:off x="14725734" y="3596640"/>
              <a:ext cx="9337423" cy="37240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3600" b="1" i="1" u="sng" dirty="0">
                  <a:solidFill>
                    <a:srgbClr val="DB332E"/>
                  </a:solidFill>
                  <a:latin typeface="Trebuchet MS" charset="0"/>
                  <a:ea typeface="Trebuchet MS" charset="0"/>
                  <a:cs typeface="Trebuchet MS" charset="0"/>
                </a:rPr>
                <a:t>La stima delle probabilità a posteriori</a:t>
              </a:r>
              <a:r>
                <a:rPr lang="it-IT" sz="3600" b="1" dirty="0">
                  <a:solidFill>
                    <a:srgbClr val="DB332E"/>
                  </a:solidFill>
                  <a:latin typeface="Trebuchet MS" charset="0"/>
                  <a:ea typeface="Trebuchet MS" charset="0"/>
                  <a:cs typeface="Trebuchet MS" charset="0"/>
                </a:rPr>
                <a:t>:</a:t>
              </a:r>
            </a:p>
            <a:p>
              <a:endPara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endParaRPr>
            </a:p>
            <a:p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Impiego del metodo delle Markov Chain Monte Carlo (</a:t>
              </a:r>
              <a:r>
                <a:rPr lang="it-IT" sz="4000" dirty="0">
                  <a:solidFill>
                    <a:srgbClr val="00B0F0"/>
                  </a:solidFill>
                  <a:latin typeface="Trebuchet MS" charset="0"/>
                  <a:ea typeface="Trebuchet MS" charset="0"/>
                  <a:cs typeface="Trebuchet MS" charset="0"/>
                </a:rPr>
                <a:t>MCMC</a:t>
              </a: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) usando l’algoritmo di Metropolis-Hastings (</a:t>
              </a:r>
              <a:r>
                <a:rPr lang="it-IT" sz="4000" dirty="0">
                  <a:solidFill>
                    <a:srgbClr val="00B0F0"/>
                  </a:solidFill>
                  <a:latin typeface="Trebuchet MS" charset="0"/>
                  <a:ea typeface="Trebuchet MS" charset="0"/>
                  <a:cs typeface="Trebuchet MS" charset="0"/>
                </a:rPr>
                <a:t>MH</a:t>
              </a: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) per la costruzione delle Catene di Markov. </a:t>
              </a:r>
            </a:p>
          </p:txBody>
        </p:sp>
        <p:sp>
          <p:nvSpPr>
            <p:cNvPr id="59" name="Freccia in giù 58"/>
            <p:cNvSpPr/>
            <p:nvPr/>
          </p:nvSpPr>
          <p:spPr>
            <a:xfrm>
              <a:off x="18215811" y="7574796"/>
              <a:ext cx="926348" cy="823245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B0F0"/>
                </a:solidFill>
              </a:endParaRPr>
            </a:p>
          </p:txBody>
        </p:sp>
      </p:grpSp>
      <p:grpSp>
        <p:nvGrpSpPr>
          <p:cNvPr id="61" name="Gruppo 60"/>
          <p:cNvGrpSpPr/>
          <p:nvPr/>
        </p:nvGrpSpPr>
        <p:grpSpPr>
          <a:xfrm>
            <a:off x="14757820" y="8657892"/>
            <a:ext cx="9072562" cy="3887007"/>
            <a:chOff x="14757820" y="8465388"/>
            <a:chExt cx="9072562" cy="3887007"/>
          </a:xfrm>
        </p:grpSpPr>
        <p:sp>
          <p:nvSpPr>
            <p:cNvPr id="62" name="CasellaDiTesto 61"/>
            <p:cNvSpPr txBox="1"/>
            <p:nvPr/>
          </p:nvSpPr>
          <p:spPr>
            <a:xfrm>
              <a:off x="14757820" y="8465388"/>
              <a:ext cx="9072562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Problema</a:t>
              </a: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:</a:t>
              </a:r>
            </a:p>
            <a:p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Dimensione computazionale: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# variabili d’interesse (36.036)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# Catene (2)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it-IT" sz="4000" dirty="0">
                  <a:solidFill>
                    <a:srgbClr val="0C3182"/>
                  </a:solidFill>
                  <a:latin typeface="Trebuchet MS" charset="0"/>
                  <a:ea typeface="Trebuchet MS" charset="0"/>
                  <a:cs typeface="Trebuchet MS" charset="0"/>
                </a:rPr>
                <a:t>vincoli </a:t>
              </a:r>
            </a:p>
          </p:txBody>
        </p:sp>
        <p:sp>
          <p:nvSpPr>
            <p:cNvPr id="67" name="Freccia in giù 66"/>
            <p:cNvSpPr/>
            <p:nvPr/>
          </p:nvSpPr>
          <p:spPr>
            <a:xfrm>
              <a:off x="18271959" y="11529150"/>
              <a:ext cx="926348" cy="823245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rgbClr val="00B0F0"/>
                </a:solidFill>
              </a:endParaRPr>
            </a:p>
          </p:txBody>
        </p:sp>
      </p:grpSp>
      <p:sp>
        <p:nvSpPr>
          <p:cNvPr id="35" name="CasellaDiTesto 34"/>
          <p:cNvSpPr txBox="1"/>
          <p:nvPr/>
        </p:nvSpPr>
        <p:spPr>
          <a:xfrm>
            <a:off x="24564056" y="12170716"/>
            <a:ext cx="924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rgbClr val="0C3182"/>
                </a:solidFill>
                <a:latin typeface="Trebuchet MS" charset="0"/>
                <a:ea typeface="Trebuchet MS" charset="0"/>
                <a:cs typeface="Trebuchet MS" charset="0"/>
              </a:rPr>
              <a:t>Stime di parametri della Popolazione riconducibili a sintesi demografiche standard (es. piramide delle età). 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24474638" y="14139767"/>
            <a:ext cx="9115275" cy="4435666"/>
            <a:chOff x="24592550" y="12995645"/>
            <a:chExt cx="9743316" cy="4334946"/>
          </a:xfrm>
        </p:grpSpPr>
        <p:pic>
          <p:nvPicPr>
            <p:cNvPr id="41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24824976" y="12763219"/>
              <a:ext cx="4334946" cy="47997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37" t="28776" r="31577" b="35143"/>
            <a:stretch/>
          </p:blipFill>
          <p:spPr bwMode="auto">
            <a:xfrm>
              <a:off x="29060077" y="13026437"/>
              <a:ext cx="5275789" cy="391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uppo 4"/>
          <p:cNvGrpSpPr/>
          <p:nvPr/>
        </p:nvGrpSpPr>
        <p:grpSpPr>
          <a:xfrm>
            <a:off x="24512418" y="7130187"/>
            <a:ext cx="8173757" cy="4759253"/>
            <a:chOff x="25197414" y="6862991"/>
            <a:chExt cx="8173757" cy="4759253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0" t="34046" r="55397" b="30478"/>
            <a:stretch/>
          </p:blipFill>
          <p:spPr bwMode="auto">
            <a:xfrm>
              <a:off x="25197414" y="6862991"/>
              <a:ext cx="8173757" cy="4253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riangolo isoscele 2"/>
            <p:cNvSpPr/>
            <p:nvPr/>
          </p:nvSpPr>
          <p:spPr>
            <a:xfrm>
              <a:off x="27167304" y="10635916"/>
              <a:ext cx="529389" cy="986328"/>
            </a:xfrm>
            <a:prstGeom prst="triangl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158908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002060"/>
        </a:solidFill>
        <a:ln/>
        <a:effectLst>
          <a:softEdge rad="127000"/>
        </a:effectLst>
      </a:spPr>
      <a:bodyPr wrap="square" rtlCol="0">
        <a:spAutoFit/>
      </a:bodyPr>
      <a:lstStyle>
        <a:defPPr>
          <a:defRPr sz="2800" dirty="0" smtClean="0">
            <a:solidFill>
              <a:schemeClr val="accent4">
                <a:lumMod val="60000"/>
                <a:lumOff val="40000"/>
              </a:schemeClr>
            </a:solidFill>
            <a:latin typeface="Trebuchet MS" panose="020B0603020202020204" pitchFamily="34" charset="0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2392</TotalTime>
  <Words>206</Words>
  <Application>Microsoft Office PowerPoint</Application>
  <PresentationFormat>Personalizzato</PresentationFormat>
  <Paragraphs>42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Ariella Caterina Martino</cp:lastModifiedBy>
  <cp:revision>165</cp:revision>
  <cp:lastPrinted>2018-02-19T13:50:24Z</cp:lastPrinted>
  <dcterms:created xsi:type="dcterms:W3CDTF">2018-01-29T12:09:06Z</dcterms:created>
  <dcterms:modified xsi:type="dcterms:W3CDTF">2019-02-19T15:02:47Z</dcterms:modified>
</cp:coreProperties>
</file>