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3" r:id="rId14"/>
    <p:sldId id="285" r:id="rId15"/>
    <p:sldId id="270" r:id="rId16"/>
    <p:sldId id="284" r:id="rId17"/>
    <p:sldId id="271" r:id="rId18"/>
    <p:sldId id="272" r:id="rId19"/>
    <p:sldId id="273" r:id="rId20"/>
    <p:sldId id="276" r:id="rId21"/>
    <p:sldId id="275" r:id="rId22"/>
    <p:sldId id="277" r:id="rId23"/>
    <p:sldId id="282" r:id="rId24"/>
    <p:sldId id="279" r:id="rId25"/>
    <p:sldId id="280" r:id="rId26"/>
    <p:sldId id="281" r:id="rId27"/>
  </p:sldIdLst>
  <p:sldSz cx="9144000" cy="6858000" type="screen4x3"/>
  <p:notesSz cx="6797675" cy="9926638"/>
  <p:defaultTextStyle>
    <a:defPPr>
      <a:defRPr/>
    </a:defPPr>
    <a:lvl1pPr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</a:defRPr>
    </a:lvl1pPr>
    <a:lvl2pPr marL="4572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</a:defRPr>
    </a:lvl2pPr>
    <a:lvl3pPr marL="9144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</a:defRPr>
    </a:lvl3pPr>
    <a:lvl4pPr marL="13716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</a:defRPr>
    </a:lvl4pPr>
    <a:lvl5pPr marL="1828800" algn="l" defTabSz="457200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</a:defRPr>
    </a:lvl5pPr>
    <a:lvl6pPr marL="2286000" algn="l" defTabSz="914400">
      <a:defRPr>
        <a:solidFill>
          <a:schemeClr val="tx1"/>
        </a:solidFill>
        <a:latin typeface="Arial"/>
        <a:ea typeface="+mn-ea"/>
      </a:defRPr>
    </a:lvl6pPr>
    <a:lvl7pPr marL="2743200" algn="l" defTabSz="914400">
      <a:defRPr>
        <a:solidFill>
          <a:schemeClr val="tx1"/>
        </a:solidFill>
        <a:latin typeface="Arial"/>
        <a:ea typeface="+mn-ea"/>
      </a:defRPr>
    </a:lvl7pPr>
    <a:lvl8pPr marL="3200400" algn="l" defTabSz="914400">
      <a:defRPr>
        <a:solidFill>
          <a:schemeClr val="tx1"/>
        </a:solidFill>
        <a:latin typeface="Arial"/>
        <a:ea typeface="+mn-ea"/>
      </a:defRPr>
    </a:lvl8pPr>
    <a:lvl9pPr marL="3657600" algn="l" defTabSz="914400">
      <a:defRPr>
        <a:solidFill>
          <a:schemeClr val="tx1"/>
        </a:solidFill>
        <a:latin typeface="Arial"/>
        <a:ea typeface="+mn-e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B65D28D-F316-D33D-F467-649C2530E512}">
  <a:tblStyle styleId="{5B65D28D-F316-D33D-F467-649C2530E512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7" autoAdjust="0"/>
    <p:restoredTop sz="94660"/>
  </p:normalViewPr>
  <p:slideViewPr>
    <p:cSldViewPr>
      <p:cViewPr>
        <p:scale>
          <a:sx n="90" d="100"/>
          <a:sy n="90" d="100"/>
        </p:scale>
        <p:origin x="-156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A8B9-F1B2-48E5-BF1A-12E4CF7AB370}" type="datetimeFigureOut">
              <a:rPr lang="it-IT" smtClean="0"/>
              <a:t>07/03/2018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40C3B-E327-459B-86CF-10740F4E8B8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2948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extLst/>
        </p:spPr>
        <p:txBody>
          <a:bodyPr/>
          <a:lstStyle>
            <a:lvl1pPr algn="l">
              <a:defRPr sz="1200">
                <a:latin typeface="Arial" charset="0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79872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Segnaposto note 9999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a tito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6CC8E8-CED7-4850-BB3A-283D5BD3B715}" type="datetimeFigureOut">
              <a:t>07/03/2018</a:t>
            </a:fld>
            <a:endParaRPr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10C940D-DCAB-4C84-AF25-EF9DDFA6CFD3}" type="slidenum">
              <a:t>‹N›</a:t>
            </a:fld>
            <a:endParaRPr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olo e testo vertica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/>
              <a:t>Fare clic per modificare gli stili del testo dello schema</a:t>
            </a:r>
          </a:p>
          <a:p>
            <a:pPr lvl="1">
              <a:defRPr/>
            </a:pPr>
            <a:r>
              <a:rPr/>
              <a:t>Secondo livello</a:t>
            </a:r>
          </a:p>
          <a:p>
            <a:pPr lvl="2">
              <a:defRPr/>
            </a:pPr>
            <a:r>
              <a:rPr/>
              <a:t>Terzo livello</a:t>
            </a:r>
          </a:p>
          <a:p>
            <a:pPr lvl="3">
              <a:defRPr/>
            </a:pPr>
            <a:r>
              <a:rPr/>
              <a:t>Quarto livello</a:t>
            </a:r>
          </a:p>
          <a:p>
            <a:pPr lvl="4">
              <a:defRPr/>
            </a:pPr>
            <a:r>
              <a:rPr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BED5AB-1A8A-4897-98E4-84BF17AA2DF5}" type="datetimeFigureOut">
              <a:t>07/03/2018</a:t>
            </a:fld>
            <a:endParaRPr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F36F2B-676F-4DD0-9CA0-A9381B59FF5C}" type="slidenum">
              <a:t>‹N›</a:t>
            </a:fld>
            <a:endParaRPr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olo verticale e tes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pPr>
              <a:defRPr/>
            </a:pPr>
            <a:r>
              <a:rPr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>
              <a:defRPr/>
            </a:pPr>
            <a:r>
              <a:rPr/>
              <a:t>Fare clic per modificare gli stili del testo dello schema</a:t>
            </a:r>
          </a:p>
          <a:p>
            <a:pPr lvl="1">
              <a:defRPr/>
            </a:pPr>
            <a:r>
              <a:rPr/>
              <a:t>Secondo livello</a:t>
            </a:r>
          </a:p>
          <a:p>
            <a:pPr lvl="2">
              <a:defRPr/>
            </a:pPr>
            <a:r>
              <a:rPr/>
              <a:t>Terzo livello</a:t>
            </a:r>
          </a:p>
          <a:p>
            <a:pPr lvl="3">
              <a:defRPr/>
            </a:pPr>
            <a:r>
              <a:rPr/>
              <a:t>Quarto livello</a:t>
            </a:r>
          </a:p>
          <a:p>
            <a:pPr lvl="4">
              <a:defRPr/>
            </a:pPr>
            <a:r>
              <a:rPr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4E303C-C327-4505-AFDC-E55733F7073F}" type="datetimeFigureOut">
              <a:t>07/03/2018</a:t>
            </a:fld>
            <a:endParaRPr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B316B8F-74C0-4B90-9C34-789B4E2CDAB9}" type="slidenum">
              <a:t>‹N›</a:t>
            </a:fld>
            <a:endParaRPr/>
          </a:p>
        </p:txBody>
      </p:sp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Layout personalizza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Fare clic per modificare lo stile del titolo</a:t>
            </a:r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olo e contenu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/>
              <a:t>Fare clic per modificare gli stili del testo dello schema</a:t>
            </a:r>
          </a:p>
          <a:p>
            <a:pPr lvl="1">
              <a:defRPr/>
            </a:pPr>
            <a:r>
              <a:rPr/>
              <a:t>Secondo livello</a:t>
            </a:r>
          </a:p>
          <a:p>
            <a:pPr lvl="2">
              <a:defRPr/>
            </a:pPr>
            <a:r>
              <a:rPr/>
              <a:t>Terzo livello</a:t>
            </a:r>
          </a:p>
          <a:p>
            <a:pPr lvl="3">
              <a:defRPr/>
            </a:pPr>
            <a:r>
              <a:rPr/>
              <a:t>Quarto livello</a:t>
            </a:r>
          </a:p>
          <a:p>
            <a:pPr lvl="4">
              <a:defRPr/>
            </a:pPr>
            <a:r>
              <a:rPr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C9B4F2-1C62-4A24-AD8A-F3B2D1A7C91D}" type="datetimeFigureOut">
              <a:t>07/03/2018</a:t>
            </a:fld>
            <a:endParaRPr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Intestazione sezion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2770A9-6E5A-42F0-AFF7-B9004F9EB559}" type="datetimeFigureOut">
              <a:t>07/03/2018</a:t>
            </a:fld>
            <a:endParaRPr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7866079-DFED-4442-B7F2-663115D4E520}" type="slidenum">
              <a:t>‹N›</a:t>
            </a:fld>
            <a:endParaRPr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Contenuto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Fare clic per modificare gli stili del testo dello schema</a:t>
            </a:r>
          </a:p>
          <a:p>
            <a:pPr lvl="1">
              <a:defRPr/>
            </a:pPr>
            <a:r>
              <a:rPr/>
              <a:t>Secondo livello</a:t>
            </a:r>
          </a:p>
          <a:p>
            <a:pPr lvl="2">
              <a:defRPr/>
            </a:pPr>
            <a:r>
              <a:rPr/>
              <a:t>Terzo livello</a:t>
            </a:r>
          </a:p>
          <a:p>
            <a:pPr lvl="3">
              <a:defRPr/>
            </a:pPr>
            <a:r>
              <a:rPr/>
              <a:t>Quarto livello</a:t>
            </a:r>
          </a:p>
          <a:p>
            <a:pPr lvl="4">
              <a:defRPr/>
            </a:pPr>
            <a:r>
              <a:rPr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Fare clic per modificare gli stili del testo dello schema</a:t>
            </a:r>
          </a:p>
          <a:p>
            <a:pPr lvl="1">
              <a:defRPr/>
            </a:pPr>
            <a:r>
              <a:rPr/>
              <a:t>Secondo livello</a:t>
            </a:r>
          </a:p>
          <a:p>
            <a:pPr lvl="2">
              <a:defRPr/>
            </a:pPr>
            <a:r>
              <a:rPr/>
              <a:t>Terzo livello</a:t>
            </a:r>
          </a:p>
          <a:p>
            <a:pPr lvl="3">
              <a:defRPr/>
            </a:pPr>
            <a:r>
              <a:rPr/>
              <a:t>Quarto livello</a:t>
            </a:r>
          </a:p>
          <a:p>
            <a:pPr lvl="4">
              <a:defRPr/>
            </a:pPr>
            <a:r>
              <a:rPr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CA44F7-9358-46F5-87B5-EAD82887E243}" type="datetimeFigureOut">
              <a:t>07/03/2018</a:t>
            </a:fld>
            <a:endParaRPr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5423D53-8452-4AF4-A003-ED3588F6084F}" type="slidenum">
              <a:t>‹N›</a:t>
            </a:fld>
            <a:endParaRPr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nfron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Fare clic per modificare gli stili del testo dello schema</a:t>
            </a:r>
          </a:p>
          <a:p>
            <a:pPr lvl="1">
              <a:defRPr/>
            </a:pPr>
            <a:r>
              <a:rPr/>
              <a:t>Secondo livello</a:t>
            </a:r>
          </a:p>
          <a:p>
            <a:pPr lvl="2">
              <a:defRPr/>
            </a:pPr>
            <a:r>
              <a:rPr/>
              <a:t>Terzo livello</a:t>
            </a:r>
          </a:p>
          <a:p>
            <a:pPr lvl="3">
              <a:defRPr/>
            </a:pPr>
            <a:r>
              <a:rPr/>
              <a:t>Quarto livello</a:t>
            </a:r>
          </a:p>
          <a:p>
            <a:pPr lvl="4">
              <a:defRPr/>
            </a:pPr>
            <a:r>
              <a:rPr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Fare clic per modificare gli stili del testo dello schema</a:t>
            </a:r>
          </a:p>
          <a:p>
            <a:pPr lvl="1">
              <a:defRPr/>
            </a:pPr>
            <a:r>
              <a:rPr/>
              <a:t>Secondo livello</a:t>
            </a:r>
          </a:p>
          <a:p>
            <a:pPr lvl="2">
              <a:defRPr/>
            </a:pPr>
            <a:r>
              <a:rPr/>
              <a:t>Terzo livello</a:t>
            </a:r>
          </a:p>
          <a:p>
            <a:pPr lvl="3">
              <a:defRPr/>
            </a:pPr>
            <a:r>
              <a:rPr/>
              <a:t>Quarto livello</a:t>
            </a:r>
          </a:p>
          <a:p>
            <a:pPr lvl="4">
              <a:defRPr/>
            </a:pPr>
            <a:r>
              <a:rPr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7992CC-B624-4DC6-ADDB-781877323290}" type="datetimeFigureOut">
              <a:t>07/03/2018</a:t>
            </a:fld>
            <a:endParaRPr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0BA996F-06AD-4BE3-8C01-B7355B561C7D}" type="slidenum">
              <a:t>‹N›</a:t>
            </a:fld>
            <a:endParaRPr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Solo titol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B63D543-C511-4C9C-A4B2-F4A416BAF939}" type="datetimeFigureOut">
              <a:t>07/03/2018</a:t>
            </a:fld>
            <a:endParaRPr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715D03-FE56-4C02-9BF4-3601418E05CA}" type="slidenum">
              <a:t>‹N›</a:t>
            </a:fld>
            <a:endParaRPr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u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6E81A76-E5B5-429B-AA1F-D6DEC285E35C}" type="datetimeFigureOut">
              <a:t>07/03/2018</a:t>
            </a:fld>
            <a:endParaRPr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8E7784C-22D8-4853-9E77-C8730DD8A9B7}" type="slidenum">
              <a:t>‹N›</a:t>
            </a:fld>
            <a:endParaRPr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to con didascal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Fare clic per modificare gli stili del testo dello schema</a:t>
            </a:r>
          </a:p>
          <a:p>
            <a:pPr lvl="1">
              <a:defRPr/>
            </a:pPr>
            <a:r>
              <a:rPr/>
              <a:t>Secondo livello</a:t>
            </a:r>
          </a:p>
          <a:p>
            <a:pPr lvl="2">
              <a:defRPr/>
            </a:pPr>
            <a:r>
              <a:rPr/>
              <a:t>Terzo livello</a:t>
            </a:r>
          </a:p>
          <a:p>
            <a:pPr lvl="3">
              <a:defRPr/>
            </a:pPr>
            <a:r>
              <a:rPr/>
              <a:t>Quarto livello</a:t>
            </a:r>
          </a:p>
          <a:p>
            <a:pPr lvl="4">
              <a:defRPr/>
            </a:pPr>
            <a:r>
              <a:rPr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D1C590-961C-4FAD-B7C4-987FB3B2B72E}" type="datetimeFigureOut">
              <a:t>07/03/2018</a:t>
            </a:fld>
            <a:endParaRPr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10FC7E-B1F0-4DA5-A642-61320C5FCF1E}" type="slidenum">
              <a:t>‹N›</a:t>
            </a:fld>
            <a:endParaRPr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magine con didascali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32DDF0-3D33-4775-82C1-AE1EC61D1BE2}" type="datetimeFigureOut">
              <a:t>07/03/2018</a:t>
            </a:fld>
            <a:endParaRPr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686557-2C52-4F7D-8725-E17E60B56541}" type="slidenum">
              <a:t>‹N›</a:t>
            </a:fld>
            <a:endParaRPr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 bwMode="auto">
          <a:xfrm>
            <a:off x="777875" y="0"/>
            <a:ext cx="7543800" cy="381000"/>
          </a:xfrm>
          <a:prstGeom prst="rect">
            <a:avLst/>
          </a:prstGeom>
          <a:solidFill>
            <a:srgbClr val="7F1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Font typeface="Times New Roman"/>
              <a:buNone/>
              <a:defRPr/>
            </a:pPr>
            <a:endParaRPr/>
          </a:p>
        </p:txBody>
      </p:sp>
      <p:sp>
        <p:nvSpPr>
          <p:cNvPr id="9" name="Connettore 1 8"/>
          <p:cNvSpPr/>
          <p:nvPr userDrawn="1"/>
        </p:nvSpPr>
        <p:spPr bwMode="auto">
          <a:xfrm>
            <a:off x="777875" y="6254750"/>
            <a:ext cx="7543800" cy="0"/>
          </a:xfrm>
          <a:prstGeom prst="line">
            <a:avLst/>
          </a:prstGeom>
          <a:ln>
            <a:solidFill>
              <a:srgbClr val="7F14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/>
  <p:txStyles>
    <p:titleStyle>
      <a:lvl1pPr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+mj-lt"/>
          <a:ea typeface="+mj-ea"/>
        </a:defRPr>
      </a:lvl1pPr>
      <a:lvl2pPr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</a:defRPr>
      </a:lvl2pPr>
      <a:lvl3pPr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</a:defRPr>
      </a:lvl3pPr>
      <a:lvl4pPr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</a:defRPr>
      </a:lvl4pPr>
      <a:lvl5pPr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</a:defRPr>
      </a:lvl5pPr>
      <a:lvl6pPr marL="457200"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</a:defRPr>
      </a:lvl6pPr>
      <a:lvl7pPr marL="914400"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</a:defRPr>
      </a:lvl7pPr>
      <a:lvl8pPr marL="1371600"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</a:defRPr>
      </a:lvl8pPr>
      <a:lvl9pPr marL="1828800" algn="ctr" defTabSz="457200"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</a:defRPr>
      </a:lvl9pPr>
    </p:titleStyle>
    <p:bodyStyle>
      <a:lvl1pPr marL="342900" indent="-342900" algn="l" defTabSz="457200">
        <a:spcBef>
          <a:spcPts val="0"/>
        </a:spcBef>
        <a:spcAft>
          <a:spcPts val="0"/>
        </a:spcAft>
        <a:buFont typeface="Arial"/>
        <a:buChar char="•"/>
        <a:defRPr sz="3200">
          <a:solidFill>
            <a:schemeClr val="tx1"/>
          </a:solidFill>
          <a:latin typeface="+mn-lt"/>
          <a:ea typeface="+mn-ea"/>
        </a:defRPr>
      </a:lvl1pPr>
      <a:lvl2pPr marL="742950" indent="-285750" algn="l" defTabSz="457200">
        <a:spcBef>
          <a:spcPts val="0"/>
        </a:spcBef>
        <a:spcAft>
          <a:spcPts val="0"/>
        </a:spcAft>
        <a:buFont typeface="Arial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>
        <a:spcBef>
          <a:spcPts val="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>
        <a:spcBef>
          <a:spcPts val="0"/>
        </a:spcBef>
        <a:spcAft>
          <a:spcPts val="0"/>
        </a:spcAft>
        <a:buFont typeface="Arial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>
        <a:spcBef>
          <a:spcPts val="0"/>
        </a:spcBef>
        <a:spcAft>
          <a:spcPts val="0"/>
        </a:spcAft>
        <a:buFont typeface="Arial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/>
      </a:defPPr>
      <a:lvl1pPr marL="0" algn="l" defTabSz="457200">
        <a:defRPr sz="1800">
          <a:solidFill>
            <a:schemeClr val="tx1"/>
          </a:solidFill>
          <a:latin typeface="+mn-lt"/>
          <a:ea typeface="+mn-ea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.jp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15" name="Rettangolo 1"/>
          <p:cNvSpPr>
            <a:spLocks noChangeArrowheads="1"/>
          </p:cNvSpPr>
          <p:nvPr/>
        </p:nvSpPr>
        <p:spPr bwMode="auto">
          <a:xfrm>
            <a:off x="588952" y="1332389"/>
            <a:ext cx="7699375" cy="24314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defRPr/>
            </a:pPr>
            <a:endParaRPr sz="2400" b="1" dirty="0">
              <a:latin typeface="Calibri"/>
            </a:endParaRPr>
          </a:p>
          <a:p>
            <a:pPr algn="ctr">
              <a:defRPr/>
            </a:pPr>
            <a:r>
              <a:rPr sz="2400" b="1" i="1" dirty="0">
                <a:latin typeface="Corbel" pitchFamily="34" charset="0"/>
              </a:rPr>
              <a:t>“Strengthening the statistical system of Lebanon through reinforcement of the Central </a:t>
            </a:r>
            <a:r>
              <a:rPr sz="2400" b="1" i="1" dirty="0" smtClean="0">
                <a:latin typeface="Corbel" pitchFamily="34" charset="0"/>
              </a:rPr>
              <a:t>Administration</a:t>
            </a:r>
            <a:r>
              <a:rPr lang="it-IT" sz="2400" b="1" i="1" dirty="0" smtClean="0">
                <a:latin typeface="Corbel" pitchFamily="34" charset="0"/>
              </a:rPr>
              <a:t> of </a:t>
            </a:r>
            <a:r>
              <a:rPr lang="it-IT" sz="2400" b="1" i="1" dirty="0" err="1" smtClean="0">
                <a:latin typeface="Corbel" pitchFamily="34" charset="0"/>
              </a:rPr>
              <a:t>Statistics</a:t>
            </a:r>
            <a:r>
              <a:rPr sz="2400" b="1" i="1" dirty="0" smtClean="0">
                <a:latin typeface="Corbel" pitchFamily="34" charset="0"/>
              </a:rPr>
              <a:t>”</a:t>
            </a:r>
            <a:endParaRPr dirty="0">
              <a:latin typeface="Corbel" pitchFamily="34" charset="0"/>
            </a:endParaRPr>
          </a:p>
          <a:p>
            <a:pPr algn="ctr">
              <a:defRPr/>
            </a:pPr>
            <a:endParaRPr sz="2000" b="1" dirty="0">
              <a:solidFill>
                <a:srgbClr val="808080"/>
              </a:solidFill>
              <a:latin typeface="Corbel" pitchFamily="34" charset="0"/>
            </a:endParaRPr>
          </a:p>
          <a:p>
            <a:pPr algn="ctr">
              <a:defRPr/>
            </a:pPr>
            <a:r>
              <a:rPr sz="20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A joint partnership Lebanon – Italy </a:t>
            </a:r>
          </a:p>
          <a:p>
            <a:pPr algn="ctr">
              <a:defRPr/>
            </a:pPr>
            <a:r>
              <a:rPr lang="it-IT" sz="1600" b="1" i="1" dirty="0" smtClean="0">
                <a:solidFill>
                  <a:srgbClr val="808080"/>
                </a:solidFill>
                <a:latin typeface="Corbel" pitchFamily="34" charset="0"/>
              </a:rPr>
              <a:t>Beirut, 26 </a:t>
            </a:r>
            <a:r>
              <a:rPr lang="it-IT" sz="1600" b="1" i="1" dirty="0" err="1" smtClean="0">
                <a:solidFill>
                  <a:srgbClr val="808080"/>
                </a:solidFill>
                <a:latin typeface="Corbel" pitchFamily="34" charset="0"/>
              </a:rPr>
              <a:t>February</a:t>
            </a:r>
            <a:r>
              <a:rPr lang="it-IT" sz="1600" b="1" i="1" dirty="0" smtClean="0">
                <a:solidFill>
                  <a:srgbClr val="808080"/>
                </a:solidFill>
                <a:latin typeface="Corbel" pitchFamily="34" charset="0"/>
              </a:rPr>
              <a:t> – 1 March 2018</a:t>
            </a:r>
            <a:endParaRPr sz="1600" i="1" dirty="0">
              <a:latin typeface="Corbel" pitchFamily="34" charset="0"/>
            </a:endParaRPr>
          </a:p>
          <a:p>
            <a:pPr>
              <a:defRPr/>
            </a:pPr>
            <a:endParaRPr sz="2000" dirty="0"/>
          </a:p>
        </p:txBody>
      </p:sp>
      <p:pic>
        <p:nvPicPr>
          <p:cNvPr id="6" name="Immagine 5" descr="Logo_a_colori"/>
          <p:cNvPicPr/>
          <p:nvPr/>
        </p:nvPicPr>
        <p:blipFill>
          <a:blip r:embed="rId3"/>
          <a:stretch/>
        </p:blipFill>
        <p:spPr bwMode="auto">
          <a:xfrm>
            <a:off x="868362" y="628650"/>
            <a:ext cx="12477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utoShape 2" descr="Risultati immagini per flag leban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AutoShape 4" descr="Risultati immagini per flag leban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AutoShape 6" descr="Risultati immagini per flag leban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5" name="AutoShape 8" descr="Risultati immagini per flag leban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14375" y="3995738"/>
            <a:ext cx="27051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6010546" y="4149079"/>
            <a:ext cx="2090748" cy="138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/>
          <p:cNvPicPr/>
          <p:nvPr/>
        </p:nvPicPr>
        <p:blipFill>
          <a:blip r:embed="rId6"/>
          <a:stretch/>
        </p:blipFill>
        <p:spPr bwMode="auto">
          <a:xfrm>
            <a:off x="6444208" y="652297"/>
            <a:ext cx="1649849" cy="490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C:\Users\tipellic\AppData\Local\Microsoft\Windows\Temporary Internet Files\Content.Word\LOGO Cas_New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3583"/>
            <a:ext cx="2520280" cy="651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Immagine 7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2"/>
          <p:cNvSpPr/>
          <p:nvPr/>
        </p:nvSpPr>
        <p:spPr bwMode="auto">
          <a:xfrm>
            <a:off x="724182" y="501289"/>
            <a:ext cx="7505700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(1) </a:t>
            </a:r>
            <a:r>
              <a:rPr sz="28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New </a:t>
            </a:r>
            <a:r>
              <a:rPr sz="28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Organizational Structure</a:t>
            </a:r>
          </a:p>
        </p:txBody>
      </p:sp>
      <p:grpSp>
        <p:nvGrpSpPr>
          <p:cNvPr id="6" name="Diagramma 5"/>
          <p:cNvGrpSpPr/>
          <p:nvPr/>
        </p:nvGrpSpPr>
        <p:grpSpPr bwMode="auto">
          <a:xfrm>
            <a:off x="1383742" y="1251034"/>
            <a:ext cx="6318250" cy="4940935"/>
            <a:chOff x="0" y="0"/>
            <a:chExt cx="6318250" cy="4940935"/>
          </a:xfrm>
        </p:grpSpPr>
        <p:sp>
          <p:nvSpPr>
            <p:cNvPr id="2" name="Figura a mano libera 1"/>
            <p:cNvSpPr/>
            <p:nvPr/>
          </p:nvSpPr>
          <p:spPr bwMode="auto">
            <a:xfrm>
              <a:off x="4345450" y="1256757"/>
              <a:ext cx="91440" cy="2141679"/>
            </a:xfrm>
            <a:custGeom>
              <a:avLst/>
              <a:gdLst/>
              <a:ahLst/>
              <a:cxnLst/>
              <a:rect l="0" t="0" r="0" b="0"/>
              <a:pathLst>
                <a:path w="91440" h="2141679" extrusionOk="0">
                  <a:moveTo>
                    <a:pt x="45720" y="0"/>
                  </a:moveTo>
                  <a:lnTo>
                    <a:pt x="45720" y="2141679"/>
                  </a:lnTo>
                  <a:lnTo>
                    <a:pt x="107546" y="2141679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3" name="Figura a mano libera 2"/>
            <p:cNvSpPr/>
            <p:nvPr/>
          </p:nvSpPr>
          <p:spPr bwMode="auto">
            <a:xfrm>
              <a:off x="4345450" y="1256757"/>
              <a:ext cx="91440" cy="1534098"/>
            </a:xfrm>
            <a:custGeom>
              <a:avLst/>
              <a:gdLst/>
              <a:ahLst/>
              <a:cxnLst/>
              <a:rect l="0" t="0" r="0" b="0"/>
              <a:pathLst>
                <a:path w="91440" h="1534098" extrusionOk="0">
                  <a:moveTo>
                    <a:pt x="45720" y="0"/>
                  </a:moveTo>
                  <a:lnTo>
                    <a:pt x="45720" y="1534098"/>
                  </a:lnTo>
                  <a:lnTo>
                    <a:pt x="107546" y="1534098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4" name="Figura a mano libera 3"/>
            <p:cNvSpPr/>
            <p:nvPr/>
          </p:nvSpPr>
          <p:spPr bwMode="auto">
            <a:xfrm>
              <a:off x="4345450" y="1256757"/>
              <a:ext cx="91440" cy="938239"/>
            </a:xfrm>
            <a:custGeom>
              <a:avLst/>
              <a:gdLst/>
              <a:ahLst/>
              <a:cxnLst/>
              <a:rect l="0" t="0" r="0" b="0"/>
              <a:pathLst>
                <a:path w="91440" h="938239" extrusionOk="0">
                  <a:moveTo>
                    <a:pt x="45720" y="0"/>
                  </a:moveTo>
                  <a:lnTo>
                    <a:pt x="45720" y="938239"/>
                  </a:lnTo>
                  <a:lnTo>
                    <a:pt x="101685" y="938239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7" name="Figura a mano libera 6"/>
            <p:cNvSpPr/>
            <p:nvPr/>
          </p:nvSpPr>
          <p:spPr bwMode="auto">
            <a:xfrm>
              <a:off x="4345450" y="1256757"/>
              <a:ext cx="91440" cy="336519"/>
            </a:xfrm>
            <a:custGeom>
              <a:avLst/>
              <a:gdLst/>
              <a:ahLst/>
              <a:cxnLst/>
              <a:rect l="0" t="0" r="0" b="0"/>
              <a:pathLst>
                <a:path w="91440" h="336519" extrusionOk="0">
                  <a:moveTo>
                    <a:pt x="45720" y="0"/>
                  </a:moveTo>
                  <a:lnTo>
                    <a:pt x="45720" y="336519"/>
                  </a:lnTo>
                  <a:lnTo>
                    <a:pt x="107546" y="336519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9" name="Figura a mano libera 8"/>
            <p:cNvSpPr/>
            <p:nvPr/>
          </p:nvSpPr>
          <p:spPr bwMode="auto">
            <a:xfrm>
              <a:off x="2923307" y="520232"/>
              <a:ext cx="1882806" cy="217844"/>
            </a:xfrm>
            <a:custGeom>
              <a:avLst/>
              <a:gdLst/>
              <a:ahLst/>
              <a:cxnLst/>
              <a:rect l="0" t="0" r="0" b="0"/>
              <a:pathLst>
                <a:path w="1882806" h="217844" extrusionOk="0">
                  <a:moveTo>
                    <a:pt x="0" y="0"/>
                  </a:moveTo>
                  <a:lnTo>
                    <a:pt x="0" y="108922"/>
                  </a:lnTo>
                  <a:lnTo>
                    <a:pt x="1882806" y="108922"/>
                  </a:lnTo>
                  <a:lnTo>
                    <a:pt x="1882806" y="217845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0" name="Figura a mano libera 9"/>
            <p:cNvSpPr/>
            <p:nvPr/>
          </p:nvSpPr>
          <p:spPr bwMode="auto">
            <a:xfrm>
              <a:off x="2929424" y="1263277"/>
              <a:ext cx="91440" cy="2502437"/>
            </a:xfrm>
            <a:custGeom>
              <a:avLst/>
              <a:gdLst/>
              <a:ahLst/>
              <a:cxnLst/>
              <a:rect l="0" t="0" r="0" b="0"/>
              <a:pathLst>
                <a:path w="91440" h="2502437" extrusionOk="0">
                  <a:moveTo>
                    <a:pt x="45720" y="0"/>
                  </a:moveTo>
                  <a:lnTo>
                    <a:pt x="45720" y="2502437"/>
                  </a:lnTo>
                  <a:lnTo>
                    <a:pt x="92536" y="2502437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1" name="Figura a mano libera 10"/>
            <p:cNvSpPr/>
            <p:nvPr/>
          </p:nvSpPr>
          <p:spPr bwMode="auto">
            <a:xfrm>
              <a:off x="2929424" y="1263277"/>
              <a:ext cx="91440" cy="1941744"/>
            </a:xfrm>
            <a:custGeom>
              <a:avLst/>
              <a:gdLst/>
              <a:ahLst/>
              <a:cxnLst/>
              <a:rect l="0" t="0" r="0" b="0"/>
              <a:pathLst>
                <a:path w="91440" h="1941744" extrusionOk="0">
                  <a:moveTo>
                    <a:pt x="45720" y="0"/>
                  </a:moveTo>
                  <a:lnTo>
                    <a:pt x="45720" y="1941744"/>
                  </a:lnTo>
                  <a:lnTo>
                    <a:pt x="104258" y="1941744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2" name="Figura a mano libera 11"/>
            <p:cNvSpPr/>
            <p:nvPr/>
          </p:nvSpPr>
          <p:spPr bwMode="auto">
            <a:xfrm>
              <a:off x="2929424" y="1263277"/>
              <a:ext cx="91440" cy="1392773"/>
            </a:xfrm>
            <a:custGeom>
              <a:avLst/>
              <a:gdLst/>
              <a:ahLst/>
              <a:cxnLst/>
              <a:rect l="0" t="0" r="0" b="0"/>
              <a:pathLst>
                <a:path w="91440" h="1392773" extrusionOk="0">
                  <a:moveTo>
                    <a:pt x="45720" y="0"/>
                  </a:moveTo>
                  <a:lnTo>
                    <a:pt x="45720" y="1392773"/>
                  </a:lnTo>
                  <a:lnTo>
                    <a:pt x="98397" y="1392773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3" name="Figura a mano libera 12"/>
            <p:cNvSpPr/>
            <p:nvPr/>
          </p:nvSpPr>
          <p:spPr bwMode="auto">
            <a:xfrm>
              <a:off x="2929424" y="1263277"/>
              <a:ext cx="91440" cy="826220"/>
            </a:xfrm>
            <a:custGeom>
              <a:avLst/>
              <a:gdLst/>
              <a:ahLst/>
              <a:cxnLst/>
              <a:rect l="0" t="0" r="0" b="0"/>
              <a:pathLst>
                <a:path w="91440" h="826220" extrusionOk="0">
                  <a:moveTo>
                    <a:pt x="45720" y="0"/>
                  </a:moveTo>
                  <a:lnTo>
                    <a:pt x="45720" y="826220"/>
                  </a:lnTo>
                  <a:lnTo>
                    <a:pt x="110119" y="826220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4" name="Figura a mano libera 13"/>
            <p:cNvSpPr/>
            <p:nvPr/>
          </p:nvSpPr>
          <p:spPr bwMode="auto">
            <a:xfrm>
              <a:off x="2929424" y="1263277"/>
              <a:ext cx="91440" cy="279941"/>
            </a:xfrm>
            <a:custGeom>
              <a:avLst/>
              <a:gdLst/>
              <a:ahLst/>
              <a:cxnLst/>
              <a:rect l="0" t="0" r="0" b="0"/>
              <a:pathLst>
                <a:path w="91440" h="279941" extrusionOk="0">
                  <a:moveTo>
                    <a:pt x="45720" y="0"/>
                  </a:moveTo>
                  <a:lnTo>
                    <a:pt x="45720" y="279941"/>
                  </a:lnTo>
                  <a:lnTo>
                    <a:pt x="112017" y="279941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5" name="Figura a mano libera 14"/>
            <p:cNvSpPr/>
            <p:nvPr/>
          </p:nvSpPr>
          <p:spPr bwMode="auto">
            <a:xfrm>
              <a:off x="2923307" y="520232"/>
              <a:ext cx="466780" cy="224365"/>
            </a:xfrm>
            <a:custGeom>
              <a:avLst/>
              <a:gdLst/>
              <a:ahLst/>
              <a:cxnLst/>
              <a:rect l="0" t="0" r="0" b="0"/>
              <a:pathLst>
                <a:path w="466780" h="224365" extrusionOk="0">
                  <a:moveTo>
                    <a:pt x="0" y="0"/>
                  </a:moveTo>
                  <a:lnTo>
                    <a:pt x="0" y="115442"/>
                  </a:lnTo>
                  <a:lnTo>
                    <a:pt x="466780" y="115442"/>
                  </a:lnTo>
                  <a:lnTo>
                    <a:pt x="466780" y="224365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6" name="Figura a mano libera 15"/>
            <p:cNvSpPr/>
            <p:nvPr/>
          </p:nvSpPr>
          <p:spPr bwMode="auto">
            <a:xfrm>
              <a:off x="1758245" y="1252239"/>
              <a:ext cx="91440" cy="977923"/>
            </a:xfrm>
            <a:custGeom>
              <a:avLst/>
              <a:gdLst/>
              <a:ahLst/>
              <a:cxnLst/>
              <a:rect l="0" t="0" r="0" b="0"/>
              <a:pathLst>
                <a:path w="91440" h="977923" extrusionOk="0">
                  <a:moveTo>
                    <a:pt x="45720" y="0"/>
                  </a:moveTo>
                  <a:lnTo>
                    <a:pt x="45720" y="977923"/>
                  </a:lnTo>
                  <a:lnTo>
                    <a:pt x="102287" y="977923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7" name="Figura a mano libera 16"/>
            <p:cNvSpPr/>
            <p:nvPr/>
          </p:nvSpPr>
          <p:spPr bwMode="auto">
            <a:xfrm>
              <a:off x="1758245" y="1252239"/>
              <a:ext cx="91440" cy="405508"/>
            </a:xfrm>
            <a:custGeom>
              <a:avLst/>
              <a:gdLst/>
              <a:ahLst/>
              <a:cxnLst/>
              <a:rect l="0" t="0" r="0" b="0"/>
              <a:pathLst>
                <a:path w="91440" h="405508" extrusionOk="0">
                  <a:moveTo>
                    <a:pt x="45720" y="0"/>
                  </a:moveTo>
                  <a:lnTo>
                    <a:pt x="45720" y="405508"/>
                  </a:lnTo>
                  <a:lnTo>
                    <a:pt x="108148" y="405508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8" name="Figura a mano libera 17"/>
            <p:cNvSpPr/>
            <p:nvPr/>
          </p:nvSpPr>
          <p:spPr bwMode="auto">
            <a:xfrm>
              <a:off x="2218909" y="520232"/>
              <a:ext cx="704397" cy="213327"/>
            </a:xfrm>
            <a:custGeom>
              <a:avLst/>
              <a:gdLst/>
              <a:ahLst/>
              <a:cxnLst/>
              <a:rect l="0" t="0" r="0" b="0"/>
              <a:pathLst>
                <a:path w="704397" h="213327" extrusionOk="0">
                  <a:moveTo>
                    <a:pt x="704397" y="0"/>
                  </a:moveTo>
                  <a:lnTo>
                    <a:pt x="704397" y="104405"/>
                  </a:lnTo>
                  <a:lnTo>
                    <a:pt x="0" y="104405"/>
                  </a:lnTo>
                  <a:lnTo>
                    <a:pt x="0" y="213327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9" name="Figura a mano libera 18"/>
            <p:cNvSpPr/>
            <p:nvPr/>
          </p:nvSpPr>
          <p:spPr bwMode="auto">
            <a:xfrm>
              <a:off x="623757" y="1256757"/>
              <a:ext cx="91440" cy="2055734"/>
            </a:xfrm>
            <a:custGeom>
              <a:avLst/>
              <a:gdLst/>
              <a:ahLst/>
              <a:cxnLst/>
              <a:rect l="0" t="0" r="0" b="0"/>
              <a:pathLst>
                <a:path w="91440" h="2055734" extrusionOk="0">
                  <a:moveTo>
                    <a:pt x="45720" y="0"/>
                  </a:moveTo>
                  <a:lnTo>
                    <a:pt x="45720" y="2055734"/>
                  </a:lnTo>
                  <a:lnTo>
                    <a:pt x="51902" y="2055734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20" name="Figura a mano libera 19"/>
            <p:cNvSpPr/>
            <p:nvPr/>
          </p:nvSpPr>
          <p:spPr bwMode="auto">
            <a:xfrm>
              <a:off x="623757" y="1256757"/>
              <a:ext cx="91440" cy="1307487"/>
            </a:xfrm>
            <a:custGeom>
              <a:avLst/>
              <a:gdLst/>
              <a:ahLst/>
              <a:cxnLst/>
              <a:rect l="0" t="0" r="0" b="0"/>
              <a:pathLst>
                <a:path w="91440" h="1307487" extrusionOk="0">
                  <a:moveTo>
                    <a:pt x="45720" y="0"/>
                  </a:moveTo>
                  <a:lnTo>
                    <a:pt x="45720" y="1307487"/>
                  </a:lnTo>
                  <a:lnTo>
                    <a:pt x="57763" y="1307487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21" name="Figura a mano libera 20"/>
            <p:cNvSpPr/>
            <p:nvPr/>
          </p:nvSpPr>
          <p:spPr bwMode="auto">
            <a:xfrm>
              <a:off x="618219" y="1256757"/>
              <a:ext cx="91440" cy="570962"/>
            </a:xfrm>
            <a:custGeom>
              <a:avLst/>
              <a:gdLst/>
              <a:ahLst/>
              <a:cxnLst/>
              <a:rect l="0" t="0" r="0" b="0"/>
              <a:pathLst>
                <a:path w="91440" h="570962" extrusionOk="0">
                  <a:moveTo>
                    <a:pt x="51259" y="0"/>
                  </a:moveTo>
                  <a:lnTo>
                    <a:pt x="45720" y="570962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22" name="Figura a mano libera 21"/>
            <p:cNvSpPr/>
            <p:nvPr/>
          </p:nvSpPr>
          <p:spPr bwMode="auto">
            <a:xfrm>
              <a:off x="1084422" y="520232"/>
              <a:ext cx="1838885" cy="217844"/>
            </a:xfrm>
            <a:custGeom>
              <a:avLst/>
              <a:gdLst/>
              <a:ahLst/>
              <a:cxnLst/>
              <a:rect l="0" t="0" r="0" b="0"/>
              <a:pathLst>
                <a:path w="1838885" h="217844" extrusionOk="0">
                  <a:moveTo>
                    <a:pt x="1838885" y="0"/>
                  </a:moveTo>
                  <a:lnTo>
                    <a:pt x="1838885" y="108922"/>
                  </a:lnTo>
                  <a:lnTo>
                    <a:pt x="0" y="108922"/>
                  </a:lnTo>
                  <a:lnTo>
                    <a:pt x="0" y="217845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23" name="Rettangolo 22"/>
            <p:cNvSpPr/>
            <p:nvPr/>
          </p:nvSpPr>
          <p:spPr bwMode="auto">
            <a:xfrm>
              <a:off x="2404627" y="1552"/>
              <a:ext cx="1037359" cy="518679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400"/>
                <a:t>Presidency</a:t>
              </a:r>
              <a:r>
                <a:rPr sz="2300"/>
                <a:t> </a:t>
              </a:r>
              <a:endParaRPr/>
            </a:p>
          </p:txBody>
        </p:sp>
        <p:sp>
          <p:nvSpPr>
            <p:cNvPr id="24" name="Rettangolo 23"/>
            <p:cNvSpPr/>
            <p:nvPr/>
          </p:nvSpPr>
          <p:spPr bwMode="auto">
            <a:xfrm>
              <a:off x="565742" y="738077"/>
              <a:ext cx="1037359" cy="51867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00"/>
                <a:t>DCPS</a:t>
              </a:r>
              <a:endParaRPr/>
            </a:p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00"/>
                <a:t> Strategic Directorate </a:t>
              </a:r>
            </a:p>
          </p:txBody>
        </p:sp>
        <p:sp>
          <p:nvSpPr>
            <p:cNvPr id="25" name="Rettangolo 24"/>
            <p:cNvSpPr/>
            <p:nvPr/>
          </p:nvSpPr>
          <p:spPr bwMode="auto">
            <a:xfrm>
              <a:off x="663939" y="1568379"/>
              <a:ext cx="1037359" cy="51867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00">
                  <a:solidFill>
                    <a:sysClr val="windowText" lastClr="000000"/>
                  </a:solidFill>
                </a:rPr>
                <a:t>Division for strategic planning</a:t>
              </a:r>
              <a:endParaRPr/>
            </a:p>
          </p:txBody>
        </p:sp>
        <p:sp>
          <p:nvSpPr>
            <p:cNvPr id="26" name="Rettangolo 25"/>
            <p:cNvSpPr/>
            <p:nvPr/>
          </p:nvSpPr>
          <p:spPr bwMode="auto">
            <a:xfrm>
              <a:off x="681522" y="2304904"/>
              <a:ext cx="1037359" cy="51867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00">
                  <a:solidFill>
                    <a:sysClr val="windowText" lastClr="000000"/>
                  </a:solidFill>
                </a:rPr>
                <a:t>Division for institutional relations</a:t>
              </a:r>
              <a:endParaRPr/>
            </a:p>
          </p:txBody>
        </p:sp>
        <p:sp>
          <p:nvSpPr>
            <p:cNvPr id="27" name="Rettangolo 26"/>
            <p:cNvSpPr/>
            <p:nvPr/>
          </p:nvSpPr>
          <p:spPr bwMode="auto">
            <a:xfrm>
              <a:off x="675661" y="3053152"/>
              <a:ext cx="1037359" cy="51867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00" dirty="0">
                  <a:solidFill>
                    <a:sysClr val="windowText" lastClr="000000"/>
                  </a:solidFill>
                </a:rPr>
                <a:t>Division for international affairs</a:t>
              </a:r>
              <a:endParaRPr dirty="0"/>
            </a:p>
          </p:txBody>
        </p:sp>
        <p:sp>
          <p:nvSpPr>
            <p:cNvPr id="28" name="Rettangolo 27"/>
            <p:cNvSpPr/>
            <p:nvPr/>
          </p:nvSpPr>
          <p:spPr bwMode="auto">
            <a:xfrm>
              <a:off x="1700229" y="733560"/>
              <a:ext cx="1037359" cy="518679"/>
            </a:xfrm>
            <a:prstGeom prst="rect">
              <a:avLst/>
            </a:prstGeom>
            <a:solidFill>
              <a:srgbClr val="3C75AE"/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00"/>
                <a:t>DGEN </a:t>
              </a:r>
              <a:endParaRPr/>
            </a:p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00"/>
                <a:t>Directorate General </a:t>
              </a:r>
              <a:endParaRPr/>
            </a:p>
          </p:txBody>
        </p:sp>
        <p:sp>
          <p:nvSpPr>
            <p:cNvPr id="29" name="Rettangolo 28"/>
            <p:cNvSpPr/>
            <p:nvPr/>
          </p:nvSpPr>
          <p:spPr bwMode="auto">
            <a:xfrm>
              <a:off x="1866393" y="1398408"/>
              <a:ext cx="1037359" cy="51867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00" dirty="0"/>
                <a:t>Human Resources </a:t>
              </a:r>
              <a:endParaRPr dirty="0"/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1860532" y="1970823"/>
              <a:ext cx="1037359" cy="51867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00"/>
                <a:t>Administrative Affairs</a:t>
              </a:r>
              <a:endParaRPr/>
            </a:p>
          </p:txBody>
        </p:sp>
        <p:sp>
          <p:nvSpPr>
            <p:cNvPr id="31" name="Rettangolo 30"/>
            <p:cNvSpPr/>
            <p:nvPr/>
          </p:nvSpPr>
          <p:spPr bwMode="auto">
            <a:xfrm>
              <a:off x="2871408" y="744597"/>
              <a:ext cx="1037359" cy="518679"/>
            </a:xfrm>
            <a:prstGeom prst="rect">
              <a:avLst/>
            </a:prstGeom>
            <a:solidFill>
              <a:srgbClr val="3C75AE"/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00"/>
                <a:t>DIRM </a:t>
              </a:r>
              <a:endParaRPr/>
            </a:p>
          </p:txBody>
        </p:sp>
        <p:sp>
          <p:nvSpPr>
            <p:cNvPr id="32" name="Rettangolo 31"/>
            <p:cNvSpPr/>
            <p:nvPr/>
          </p:nvSpPr>
          <p:spPr bwMode="auto">
            <a:xfrm>
              <a:off x="3041441" y="1283879"/>
              <a:ext cx="1037359" cy="51867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00"/>
                <a:t>Data Collection </a:t>
              </a:r>
              <a:endParaRPr/>
            </a:p>
          </p:txBody>
        </p:sp>
        <p:sp>
          <p:nvSpPr>
            <p:cNvPr id="33" name="Rettangolo 32"/>
            <p:cNvSpPr/>
            <p:nvPr/>
          </p:nvSpPr>
          <p:spPr bwMode="auto">
            <a:xfrm>
              <a:off x="3039543" y="1830157"/>
              <a:ext cx="1037359" cy="51867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00"/>
                <a:t>Methodology and Statisctical process design</a:t>
              </a:r>
              <a:endParaRPr/>
            </a:p>
          </p:txBody>
        </p:sp>
        <p:sp>
          <p:nvSpPr>
            <p:cNvPr id="34" name="Rettangolo 33"/>
            <p:cNvSpPr/>
            <p:nvPr/>
          </p:nvSpPr>
          <p:spPr bwMode="auto">
            <a:xfrm>
              <a:off x="3027821" y="2396711"/>
              <a:ext cx="1037359" cy="51867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00"/>
                <a:t>ICT </a:t>
              </a:r>
              <a:endParaRPr/>
            </a:p>
          </p:txBody>
        </p:sp>
        <p:sp>
          <p:nvSpPr>
            <p:cNvPr id="35" name="Rettangolo 34"/>
            <p:cNvSpPr/>
            <p:nvPr/>
          </p:nvSpPr>
          <p:spPr bwMode="auto">
            <a:xfrm>
              <a:off x="3033682" y="2945681"/>
              <a:ext cx="1037359" cy="51867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00"/>
                <a:t>Statistical output and information value </a:t>
              </a:r>
              <a:endParaRPr/>
            </a:p>
          </p:txBody>
        </p:sp>
        <p:sp>
          <p:nvSpPr>
            <p:cNvPr id="36" name="Rettangolo 35"/>
            <p:cNvSpPr/>
            <p:nvPr/>
          </p:nvSpPr>
          <p:spPr bwMode="auto">
            <a:xfrm>
              <a:off x="3021960" y="3506374"/>
              <a:ext cx="1037359" cy="51867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00"/>
                <a:t>Communication of statistical information</a:t>
              </a:r>
              <a:endParaRPr/>
            </a:p>
          </p:txBody>
        </p:sp>
        <p:sp>
          <p:nvSpPr>
            <p:cNvPr id="37" name="Rettangolo 36"/>
            <p:cNvSpPr/>
            <p:nvPr/>
          </p:nvSpPr>
          <p:spPr bwMode="auto">
            <a:xfrm>
              <a:off x="4287434" y="738077"/>
              <a:ext cx="1037359" cy="518679"/>
            </a:xfrm>
            <a:prstGeom prst="rect">
              <a:avLst/>
            </a:prstGeom>
            <a:solidFill>
              <a:srgbClr val="3C75AE"/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00"/>
                <a:t>DIPS </a:t>
              </a:r>
              <a:endParaRPr/>
            </a:p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00"/>
                <a:t>Statistical Production </a:t>
              </a:r>
              <a:endParaRPr/>
            </a:p>
          </p:txBody>
        </p:sp>
        <p:sp>
          <p:nvSpPr>
            <p:cNvPr id="38" name="Rettangolo 37"/>
            <p:cNvSpPr/>
            <p:nvPr/>
          </p:nvSpPr>
          <p:spPr bwMode="auto">
            <a:xfrm>
              <a:off x="4452997" y="1333936"/>
              <a:ext cx="1037359" cy="51867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00"/>
                <a:t>Social Statistics and Population Census </a:t>
              </a:r>
              <a:endParaRPr/>
            </a:p>
          </p:txBody>
        </p:sp>
        <p:sp>
          <p:nvSpPr>
            <p:cNvPr id="39" name="Rettangolo 38"/>
            <p:cNvSpPr/>
            <p:nvPr/>
          </p:nvSpPr>
          <p:spPr bwMode="auto">
            <a:xfrm>
              <a:off x="4447136" y="1935656"/>
              <a:ext cx="1037359" cy="51867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00"/>
                <a:t>Economic Statistics </a:t>
              </a:r>
              <a:endParaRPr/>
            </a:p>
          </p:txBody>
        </p:sp>
        <p:sp>
          <p:nvSpPr>
            <p:cNvPr id="40" name="Rettangolo 39"/>
            <p:cNvSpPr/>
            <p:nvPr/>
          </p:nvSpPr>
          <p:spPr bwMode="auto">
            <a:xfrm>
              <a:off x="4452997" y="2531516"/>
              <a:ext cx="1037359" cy="51867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00"/>
                <a:t>Territorial Statistics </a:t>
              </a:r>
              <a:endParaRPr/>
            </a:p>
          </p:txBody>
        </p:sp>
        <p:sp>
          <p:nvSpPr>
            <p:cNvPr id="41" name="Rettangolo 40"/>
            <p:cNvSpPr/>
            <p:nvPr/>
          </p:nvSpPr>
          <p:spPr bwMode="auto">
            <a:xfrm>
              <a:off x="4452997" y="3139097"/>
              <a:ext cx="1037359" cy="51867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1000"/>
                <a:t>National Accounts </a:t>
              </a:r>
              <a:endParaRPr/>
            </a:p>
          </p:txBody>
        </p:sp>
        <p:sp>
          <p:nvSpPr>
            <p:cNvPr id="42" name="Rettangolo 41"/>
            <p:cNvSpPr/>
            <p:nvPr/>
          </p:nvSpPr>
          <p:spPr bwMode="auto">
            <a:xfrm>
              <a:off x="4667886" y="17"/>
              <a:ext cx="964951" cy="2663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900" b="1"/>
                <a:t>Comstat</a:t>
              </a:r>
              <a:r>
                <a:rPr sz="1400" b="1"/>
                <a:t> </a:t>
              </a:r>
            </a:p>
          </p:txBody>
        </p:sp>
        <p:sp>
          <p:nvSpPr>
            <p:cNvPr id="43" name="Rettangolo 42"/>
            <p:cNvSpPr/>
            <p:nvPr/>
          </p:nvSpPr>
          <p:spPr bwMode="auto">
            <a:xfrm>
              <a:off x="4666983" y="313745"/>
              <a:ext cx="953799" cy="26743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 cap="flat" cmpd="sng" algn="ctr">
              <a:solidFill>
                <a:srgbClr val="000000"/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900" b="1"/>
                <a:t>CUIS 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magine 10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/>
          <p:nvPr/>
        </p:nvSpPr>
        <p:spPr bwMode="auto">
          <a:xfrm>
            <a:off x="810716" y="501289"/>
            <a:ext cx="7505700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2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(2) Project o</a:t>
            </a:r>
            <a:r>
              <a:rPr sz="3200" b="1" dirty="0" err="1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verview</a:t>
            </a:r>
            <a:endParaRPr sz="3200" b="1" dirty="0">
              <a:solidFill>
                <a:schemeClr val="bg1">
                  <a:lumMod val="95000"/>
                </a:schemeClr>
              </a:solidFill>
              <a:latin typeface="Corbel" pitchFamily="34" charset="0"/>
            </a:endParaRPr>
          </a:p>
        </p:txBody>
      </p:sp>
      <p:sp>
        <p:nvSpPr>
          <p:cNvPr id="5" name="CasellaDiTesto 4"/>
          <p:cNvSpPr/>
          <p:nvPr/>
        </p:nvSpPr>
        <p:spPr bwMode="auto">
          <a:xfrm>
            <a:off x="644919" y="1210677"/>
            <a:ext cx="824756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000" b="1" dirty="0">
                <a:latin typeface="Corbel" pitchFamily="34" charset="0"/>
              </a:rPr>
              <a:t>Duration:  February 2018 –February 2021  </a:t>
            </a:r>
            <a:r>
              <a:rPr sz="2000" dirty="0">
                <a:latin typeface="Corbel" pitchFamily="34" charset="0"/>
              </a:rPr>
              <a:t>(36 months)</a:t>
            </a:r>
            <a:endParaRPr dirty="0">
              <a:latin typeface="Corbel" pitchFamily="34" charset="0"/>
            </a:endParaRPr>
          </a:p>
          <a:p>
            <a:pPr>
              <a:defRPr/>
            </a:pPr>
            <a:r>
              <a:rPr sz="2000" b="1" dirty="0">
                <a:latin typeface="Corbel" pitchFamily="34" charset="0"/>
              </a:rPr>
              <a:t>Resources: </a:t>
            </a:r>
            <a:endParaRPr lang="it-IT" sz="800" b="1" dirty="0" smtClean="0">
              <a:latin typeface="Corbel" pitchFamily="34" charset="0"/>
            </a:endParaRPr>
          </a:p>
          <a:p>
            <a:pPr>
              <a:defRPr/>
            </a:pPr>
            <a:r>
              <a:rPr lang="it-IT" sz="2000" b="1" dirty="0">
                <a:latin typeface="Corbel" pitchFamily="34" charset="0"/>
              </a:rPr>
              <a:t>	</a:t>
            </a:r>
            <a:r>
              <a:rPr b="1" dirty="0" smtClean="0">
                <a:latin typeface="Corbel" pitchFamily="34" charset="0"/>
              </a:rPr>
              <a:t>107 </a:t>
            </a:r>
            <a:r>
              <a:rPr lang="it-IT" b="1" dirty="0" smtClean="0">
                <a:latin typeface="Corbel" pitchFamily="34" charset="0"/>
              </a:rPr>
              <a:t>weeks</a:t>
            </a:r>
            <a:r>
              <a:rPr b="1" dirty="0" smtClean="0">
                <a:latin typeface="Corbel" pitchFamily="34" charset="0"/>
              </a:rPr>
              <a:t>/</a:t>
            </a:r>
            <a:r>
              <a:rPr lang="it-IT" b="1" dirty="0" err="1" smtClean="0">
                <a:latin typeface="Corbel" pitchFamily="34" charset="0"/>
              </a:rPr>
              <a:t>person</a:t>
            </a:r>
            <a:r>
              <a:rPr b="1" dirty="0" smtClean="0">
                <a:latin typeface="Corbel" pitchFamily="34" charset="0"/>
              </a:rPr>
              <a:t> </a:t>
            </a:r>
            <a:r>
              <a:rPr lang="it-IT" dirty="0" smtClean="0">
                <a:latin typeface="Corbel" pitchFamily="34" charset="0"/>
              </a:rPr>
              <a:t>for TA and training/training-on-the-job</a:t>
            </a:r>
            <a:endParaRPr dirty="0">
              <a:latin typeface="Corbel" pitchFamily="34" charset="0"/>
            </a:endParaRPr>
          </a:p>
          <a:p>
            <a:pPr>
              <a:defRPr/>
            </a:pPr>
            <a:r>
              <a:rPr b="1" dirty="0">
                <a:latin typeface="Corbel" pitchFamily="34" charset="0"/>
              </a:rPr>
              <a:t>	</a:t>
            </a:r>
            <a:r>
              <a:rPr b="1" dirty="0" smtClean="0">
                <a:latin typeface="Corbel" pitchFamily="34" charset="0"/>
              </a:rPr>
              <a:t>10 </a:t>
            </a:r>
            <a:r>
              <a:rPr lang="it-IT" b="1" dirty="0">
                <a:latin typeface="Corbel" pitchFamily="34" charset="0"/>
              </a:rPr>
              <a:t>weeks/</a:t>
            </a:r>
            <a:r>
              <a:rPr lang="it-IT" b="1" dirty="0" err="1">
                <a:latin typeface="Corbel" pitchFamily="34" charset="0"/>
              </a:rPr>
              <a:t>person</a:t>
            </a:r>
            <a:r>
              <a:rPr lang="it-IT" b="1" dirty="0">
                <a:latin typeface="Corbel" pitchFamily="34" charset="0"/>
              </a:rPr>
              <a:t> </a:t>
            </a:r>
            <a:r>
              <a:rPr lang="it-IT" dirty="0" smtClean="0">
                <a:latin typeface="Corbel" pitchFamily="34" charset="0"/>
              </a:rPr>
              <a:t>for </a:t>
            </a:r>
            <a:r>
              <a:rPr lang="it-IT" dirty="0" err="1" smtClean="0">
                <a:latin typeface="Corbel" pitchFamily="34" charset="0"/>
              </a:rPr>
              <a:t>coordination</a:t>
            </a:r>
            <a:r>
              <a:rPr lang="it-IT" dirty="0" smtClean="0">
                <a:latin typeface="Corbel" pitchFamily="34" charset="0"/>
              </a:rPr>
              <a:t> and management.</a:t>
            </a:r>
            <a:endParaRPr lang="it-IT" sz="2000" dirty="0" smtClean="0">
              <a:latin typeface="Corbel" pitchFamily="34" charset="0"/>
            </a:endParaRPr>
          </a:p>
          <a:p>
            <a:pPr>
              <a:defRPr/>
            </a:pPr>
            <a:endParaRPr sz="1400" dirty="0">
              <a:latin typeface="Corbel" pitchFamily="34" charset="0"/>
            </a:endParaRPr>
          </a:p>
        </p:txBody>
      </p:sp>
      <p:pic>
        <p:nvPicPr>
          <p:cNvPr id="1026" name="Picture 2" descr="Risultati immagini per calendario image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110060" y="1142875"/>
            <a:ext cx="1030569" cy="772927"/>
          </a:xfrm>
          <a:prstGeom prst="rect">
            <a:avLst/>
          </a:prstGeom>
          <a:noFill/>
        </p:spPr>
      </p:pic>
      <p:sp>
        <p:nvSpPr>
          <p:cNvPr id="20" name="Rettangolo 19"/>
          <p:cNvSpPr/>
          <p:nvPr/>
        </p:nvSpPr>
        <p:spPr bwMode="auto">
          <a:xfrm>
            <a:off x="1043608" y="5805264"/>
            <a:ext cx="7471293" cy="35967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285488" tIns="40640" rIns="40640" bIns="4064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 smtClean="0">
                <a:latin typeface="Corbel" pitchFamily="34" charset="0"/>
              </a:rPr>
              <a:t>Project management and </a:t>
            </a:r>
            <a:r>
              <a:rPr lang="it-IT" sz="1600" dirty="0" err="1" smtClean="0">
                <a:latin typeface="Corbel" pitchFamily="34" charset="0"/>
              </a:rPr>
              <a:t>coordination</a:t>
            </a:r>
            <a:r>
              <a:rPr lang="it-IT" sz="1600" dirty="0" smtClean="0">
                <a:latin typeface="Corbel" pitchFamily="34" charset="0"/>
              </a:rPr>
              <a:t> – CAS, AICS, Tiziana Pellicciotti</a:t>
            </a:r>
            <a:endParaRPr sz="1600" dirty="0">
              <a:latin typeface="Corbel" pitchFamily="34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277058" y="2564904"/>
            <a:ext cx="8327391" cy="3664549"/>
            <a:chOff x="277058" y="2644771"/>
            <a:chExt cx="8327391" cy="3664549"/>
          </a:xfrm>
        </p:grpSpPr>
        <p:grpSp>
          <p:nvGrpSpPr>
            <p:cNvPr id="9" name="Diagramma 8"/>
            <p:cNvGrpSpPr/>
            <p:nvPr/>
          </p:nvGrpSpPr>
          <p:grpSpPr bwMode="auto">
            <a:xfrm>
              <a:off x="277058" y="2644771"/>
              <a:ext cx="8327391" cy="3218449"/>
              <a:chOff x="-5144" y="62924"/>
              <a:chExt cx="8327391" cy="3218449"/>
            </a:xfrm>
          </p:grpSpPr>
          <p:sp>
            <p:nvSpPr>
              <p:cNvPr id="4" name="Rettangolo 3"/>
              <p:cNvSpPr/>
              <p:nvPr/>
            </p:nvSpPr>
            <p:spPr bwMode="auto">
              <a:xfrm>
                <a:off x="505322" y="124660"/>
                <a:ext cx="7816924" cy="359670"/>
              </a:xfrm>
              <a:prstGeom prst="rect">
                <a:avLst/>
              </a:prstGeom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ln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="horz" wrap="square" lIns="285488" tIns="40640" rIns="40640" bIns="40640" numCol="1" spcCol="1270" anchor="ctr" anchorCtr="0">
                <a:noAutofit/>
              </a:bodyPr>
              <a:lstStyle/>
              <a:p>
                <a:pPr lvl="0" defTabSz="711200">
                  <a:lnSpc>
                    <a:spcPct val="90000"/>
                  </a:lnSpc>
                  <a:defRPr/>
                </a:pPr>
                <a:r>
                  <a:rPr sz="1600" dirty="0">
                    <a:latin typeface="Corbel" pitchFamily="34" charset="0"/>
                  </a:rPr>
                  <a:t>1. Institutional </a:t>
                </a:r>
                <a:r>
                  <a:rPr sz="1600" dirty="0" err="1" smtClean="0">
                    <a:latin typeface="Corbel" pitchFamily="34" charset="0"/>
                  </a:rPr>
                  <a:t>Buildin</a:t>
                </a:r>
                <a:r>
                  <a:rPr lang="it-IT" sz="1600" dirty="0" smtClean="0">
                    <a:latin typeface="Corbel" pitchFamily="34" charset="0"/>
                  </a:rPr>
                  <a:t>g - dr. </a:t>
                </a:r>
                <a:r>
                  <a:rPr lang="it-IT" sz="1600" dirty="0" err="1" smtClean="0">
                    <a:latin typeface="Corbel" pitchFamily="34" charset="0"/>
                  </a:rPr>
                  <a:t>Maral</a:t>
                </a:r>
                <a:r>
                  <a:rPr lang="it-IT" sz="1600" dirty="0" smtClean="0">
                    <a:latin typeface="Corbel" pitchFamily="34" charset="0"/>
                  </a:rPr>
                  <a:t> </a:t>
                </a:r>
                <a:r>
                  <a:rPr lang="it-IT" sz="1600" dirty="0" err="1" smtClean="0">
                    <a:latin typeface="Corbel" pitchFamily="34" charset="0"/>
                  </a:rPr>
                  <a:t>Tutelian</a:t>
                </a:r>
                <a:r>
                  <a:rPr lang="it-IT" sz="1600" dirty="0" smtClean="0">
                    <a:latin typeface="Corbel" pitchFamily="34" charset="0"/>
                  </a:rPr>
                  <a:t>, </a:t>
                </a:r>
                <a:r>
                  <a:rPr lang="it-IT" sz="1600" dirty="0">
                    <a:latin typeface="Corbel" pitchFamily="34" charset="0"/>
                  </a:rPr>
                  <a:t>Marlene </a:t>
                </a:r>
                <a:r>
                  <a:rPr lang="it-IT" sz="1600" dirty="0" err="1" smtClean="0">
                    <a:latin typeface="Corbel" pitchFamily="34" charset="0"/>
                  </a:rPr>
                  <a:t>Bakhos</a:t>
                </a:r>
                <a:r>
                  <a:rPr lang="it-IT" sz="1600" dirty="0" smtClean="0">
                    <a:latin typeface="Corbel" pitchFamily="34" charset="0"/>
                  </a:rPr>
                  <a:t>, </a:t>
                </a:r>
                <a:r>
                  <a:rPr sz="1600" dirty="0" smtClean="0">
                    <a:latin typeface="Corbel" pitchFamily="34" charset="0"/>
                  </a:rPr>
                  <a:t>M</a:t>
                </a:r>
                <a:r>
                  <a:rPr lang="it-IT" sz="1600" dirty="0" err="1" smtClean="0">
                    <a:latin typeface="Corbel" pitchFamily="34" charset="0"/>
                  </a:rPr>
                  <a:t>ichelle</a:t>
                </a:r>
                <a:r>
                  <a:rPr lang="it-IT" sz="1600" dirty="0" smtClean="0">
                    <a:latin typeface="Corbel" pitchFamily="34" charset="0"/>
                  </a:rPr>
                  <a:t> </a:t>
                </a:r>
                <a:r>
                  <a:rPr sz="1600" dirty="0" err="1" smtClean="0">
                    <a:latin typeface="Corbel" pitchFamily="34" charset="0"/>
                  </a:rPr>
                  <a:t>Jouvenal</a:t>
                </a:r>
                <a:endParaRPr sz="1600" dirty="0">
                  <a:solidFill>
                    <a:schemeClr val="bg1"/>
                  </a:solidFill>
                  <a:latin typeface="Corbel" pitchFamily="34" charset="0"/>
                </a:endParaRPr>
              </a:p>
            </p:txBody>
          </p:sp>
          <p:sp>
            <p:nvSpPr>
              <p:cNvPr id="6" name="Ovale 5"/>
              <p:cNvSpPr/>
              <p:nvPr/>
            </p:nvSpPr>
            <p:spPr bwMode="auto">
              <a:xfrm>
                <a:off x="113334" y="62924"/>
                <a:ext cx="449587" cy="449587"/>
              </a:xfrm>
              <a:prstGeom prst="ellipse">
                <a:avLst/>
              </a:prstGeom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ln w="25400" cap="flat" cmpd="sng" algn="ctr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/>
            </p:style>
          </p:sp>
          <p:sp>
            <p:nvSpPr>
              <p:cNvPr id="7" name="Rettangolo 6"/>
              <p:cNvSpPr/>
              <p:nvPr/>
            </p:nvSpPr>
            <p:spPr bwMode="auto">
              <a:xfrm>
                <a:off x="573055" y="679345"/>
                <a:ext cx="7749192" cy="359670"/>
              </a:xfrm>
              <a:prstGeom prst="rect">
                <a:avLst/>
              </a:prstGeom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ln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="horz" wrap="square" lIns="285488" tIns="40640" rIns="40640" bIns="40640" numCol="1" spcCol="1270" anchor="ctr" anchorCtr="0">
                <a:noAutofit/>
              </a:bodyPr>
              <a:lstStyle/>
              <a:p>
                <a:pPr lvl="0" defTabSz="711200">
                  <a:lnSpc>
                    <a:spcPct val="90000"/>
                  </a:lnSpc>
                  <a:defRPr/>
                </a:pPr>
                <a:r>
                  <a:rPr sz="1600" dirty="0">
                    <a:latin typeface="Corbel" pitchFamily="34" charset="0"/>
                  </a:rPr>
                  <a:t>2. Improvement of IT division </a:t>
                </a:r>
                <a:r>
                  <a:rPr sz="1600" dirty="0" smtClean="0">
                    <a:latin typeface="Corbel" pitchFamily="34" charset="0"/>
                  </a:rPr>
                  <a:t>performance</a:t>
                </a:r>
                <a:r>
                  <a:rPr lang="it-IT" sz="1600" dirty="0" smtClean="0">
                    <a:latin typeface="Corbel" pitchFamily="34" charset="0"/>
                  </a:rPr>
                  <a:t> - </a:t>
                </a:r>
                <a:r>
                  <a:rPr lang="it-IT" sz="1600" dirty="0">
                    <a:latin typeface="Corbel" pitchFamily="34" charset="0"/>
                  </a:rPr>
                  <a:t>Ziad  </a:t>
                </a:r>
                <a:r>
                  <a:rPr lang="it-IT" sz="1600" dirty="0" smtClean="0">
                    <a:latin typeface="Corbel" pitchFamily="34" charset="0"/>
                  </a:rPr>
                  <a:t>Abdallah, …., Carlo </a:t>
                </a:r>
                <a:r>
                  <a:rPr sz="1600" dirty="0" err="1" smtClean="0">
                    <a:latin typeface="Corbel" pitchFamily="34" charset="0"/>
                  </a:rPr>
                  <a:t>Vaccari</a:t>
                </a:r>
                <a:endParaRPr sz="1600" dirty="0">
                  <a:latin typeface="Corbel" pitchFamily="34" charset="0"/>
                </a:endParaRPr>
              </a:p>
            </p:txBody>
          </p:sp>
          <p:sp>
            <p:nvSpPr>
              <p:cNvPr id="8" name="Ovale 7"/>
              <p:cNvSpPr/>
              <p:nvPr/>
            </p:nvSpPr>
            <p:spPr bwMode="auto">
              <a:xfrm>
                <a:off x="348261" y="634386"/>
                <a:ext cx="449587" cy="449587"/>
              </a:xfrm>
              <a:prstGeom prst="ellipse">
                <a:avLst/>
              </a:prstGeom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ln w="25400" cap="flat" cmpd="sng" algn="ctr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/>
            </p:style>
          </p:sp>
          <p:sp>
            <p:nvSpPr>
              <p:cNvPr id="10" name="Rettangolo 9"/>
              <p:cNvSpPr/>
              <p:nvPr/>
            </p:nvSpPr>
            <p:spPr bwMode="auto">
              <a:xfrm>
                <a:off x="708341" y="1258777"/>
                <a:ext cx="7613905" cy="359670"/>
              </a:xfrm>
              <a:prstGeom prst="rect">
                <a:avLst/>
              </a:prstGeom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ln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="horz" wrap="square" lIns="285488" tIns="40640" rIns="40640" bIns="40640" numCol="1" spcCol="1270" anchor="ctr" anchorCtr="0">
                <a:noAutofit/>
              </a:bodyPr>
              <a:lstStyle/>
              <a:p>
                <a:pPr lvl="0" defTabSz="711200">
                  <a:lnSpc>
                    <a:spcPct val="90000"/>
                  </a:lnSpc>
                  <a:defRPr/>
                </a:pPr>
                <a:r>
                  <a:rPr sz="1600" dirty="0">
                    <a:latin typeface="Corbel" pitchFamily="34" charset="0"/>
                  </a:rPr>
                  <a:t>3. SDMX </a:t>
                </a:r>
                <a:r>
                  <a:rPr sz="1600" dirty="0" smtClean="0">
                    <a:latin typeface="Corbel" pitchFamily="34" charset="0"/>
                  </a:rPr>
                  <a:t>standards</a:t>
                </a:r>
                <a:r>
                  <a:rPr lang="it-IT" sz="1600" dirty="0">
                    <a:latin typeface="Corbel" pitchFamily="34" charset="0"/>
                  </a:rPr>
                  <a:t> </a:t>
                </a:r>
                <a:r>
                  <a:rPr lang="it-IT" sz="1600" dirty="0" smtClean="0">
                    <a:latin typeface="Corbel" pitchFamily="34" charset="0"/>
                  </a:rPr>
                  <a:t>- </a:t>
                </a:r>
                <a:r>
                  <a:rPr lang="it-IT" sz="1600" dirty="0">
                    <a:latin typeface="Corbel" pitchFamily="34" charset="0"/>
                  </a:rPr>
                  <a:t>Ziad  </a:t>
                </a:r>
                <a:r>
                  <a:rPr lang="it-IT" sz="1600" dirty="0" smtClean="0">
                    <a:latin typeface="Corbel" pitchFamily="34" charset="0"/>
                  </a:rPr>
                  <a:t>Abdallah, …., </a:t>
                </a:r>
                <a:r>
                  <a:rPr lang="it-IT" sz="1600" dirty="0">
                    <a:latin typeface="Corbel" pitchFamily="34" charset="0"/>
                  </a:rPr>
                  <a:t>Francesco </a:t>
                </a:r>
                <a:r>
                  <a:rPr lang="it-IT" sz="1600" dirty="0" smtClean="0">
                    <a:latin typeface="Corbel" pitchFamily="34" charset="0"/>
                  </a:rPr>
                  <a:t>R</a:t>
                </a:r>
                <a:r>
                  <a:rPr sz="1600" dirty="0" err="1" smtClean="0">
                    <a:latin typeface="Corbel" pitchFamily="34" charset="0"/>
                  </a:rPr>
                  <a:t>izzo</a:t>
                </a:r>
                <a:endParaRPr sz="1600" dirty="0">
                  <a:latin typeface="Corbel" pitchFamily="34" charset="0"/>
                </a:endParaRPr>
              </a:p>
            </p:txBody>
          </p:sp>
          <p:sp>
            <p:nvSpPr>
              <p:cNvPr id="12" name="Ovale 11"/>
              <p:cNvSpPr/>
              <p:nvPr/>
            </p:nvSpPr>
            <p:spPr bwMode="auto">
              <a:xfrm>
                <a:off x="483547" y="1213818"/>
                <a:ext cx="449587" cy="449587"/>
              </a:xfrm>
              <a:prstGeom prst="ellipse">
                <a:avLst/>
              </a:prstGeom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ln w="25400" cap="flat" cmpd="sng" algn="ctr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/>
            </p:style>
          </p:sp>
          <p:sp>
            <p:nvSpPr>
              <p:cNvPr id="13" name="Rettangolo 12"/>
              <p:cNvSpPr/>
              <p:nvPr/>
            </p:nvSpPr>
            <p:spPr bwMode="auto">
              <a:xfrm>
                <a:off x="708340" y="1797872"/>
                <a:ext cx="7613906" cy="359670"/>
              </a:xfrm>
              <a:prstGeom prst="rect">
                <a:avLst/>
              </a:prstGeom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ln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="horz" wrap="square" lIns="285488" tIns="40640" rIns="40640" bIns="40640" numCol="1" spcCol="1270" anchor="ctr" anchorCtr="0">
                <a:noAutofit/>
              </a:bodyPr>
              <a:lstStyle/>
              <a:p>
                <a:pPr lvl="0" defTabSz="711200">
                  <a:lnSpc>
                    <a:spcPct val="90000"/>
                  </a:lnSpc>
                  <a:defRPr/>
                </a:pPr>
                <a:r>
                  <a:rPr sz="1600" dirty="0">
                    <a:latin typeface="Corbel" pitchFamily="34" charset="0"/>
                  </a:rPr>
                  <a:t>4. Support to GIS </a:t>
                </a:r>
                <a:r>
                  <a:rPr sz="1600" dirty="0" smtClean="0">
                    <a:latin typeface="Corbel" pitchFamily="34" charset="0"/>
                  </a:rPr>
                  <a:t>implementation</a:t>
                </a:r>
                <a:r>
                  <a:rPr lang="it-IT" sz="1600" dirty="0" smtClean="0">
                    <a:latin typeface="Corbel" pitchFamily="34" charset="0"/>
                  </a:rPr>
                  <a:t> - </a:t>
                </a:r>
                <a:r>
                  <a:rPr lang="it-IT" sz="1600" dirty="0">
                    <a:latin typeface="Corbel" pitchFamily="34" charset="0"/>
                  </a:rPr>
                  <a:t>Ziad  Abdallah, …., </a:t>
                </a:r>
                <a:r>
                  <a:rPr sz="1600" dirty="0" smtClean="0">
                    <a:latin typeface="Corbel" pitchFamily="34" charset="0"/>
                  </a:rPr>
                  <a:t>P</a:t>
                </a:r>
                <a:r>
                  <a:rPr lang="it-IT" sz="1600" dirty="0" smtClean="0">
                    <a:latin typeface="Corbel" pitchFamily="34" charset="0"/>
                  </a:rPr>
                  <a:t>ina</a:t>
                </a:r>
                <a:r>
                  <a:rPr sz="1600" dirty="0" smtClean="0">
                    <a:latin typeface="Corbel" pitchFamily="34" charset="0"/>
                  </a:rPr>
                  <a:t> </a:t>
                </a:r>
                <a:r>
                  <a:rPr sz="1600" dirty="0" err="1" smtClean="0">
                    <a:latin typeface="Corbel" pitchFamily="34" charset="0"/>
                  </a:rPr>
                  <a:t>Ticca</a:t>
                </a:r>
                <a:r>
                  <a:rPr lang="it-IT" sz="1600" dirty="0" smtClean="0">
                    <a:latin typeface="Corbel" pitchFamily="34" charset="0"/>
                  </a:rPr>
                  <a:t> </a:t>
                </a:r>
                <a:endParaRPr sz="1600" dirty="0">
                  <a:solidFill>
                    <a:schemeClr val="bg1"/>
                  </a:solidFill>
                  <a:latin typeface="Corbel" pitchFamily="34" charset="0"/>
                </a:endParaRPr>
              </a:p>
            </p:txBody>
          </p:sp>
          <p:sp>
            <p:nvSpPr>
              <p:cNvPr id="14" name="Ovale 13"/>
              <p:cNvSpPr/>
              <p:nvPr/>
            </p:nvSpPr>
            <p:spPr bwMode="auto">
              <a:xfrm>
                <a:off x="483547" y="1752913"/>
                <a:ext cx="449587" cy="449587"/>
              </a:xfrm>
              <a:prstGeom prst="ellipse">
                <a:avLst/>
              </a:prstGeom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ln w="25400" cap="flat" cmpd="sng" algn="ctr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/>
            </p:style>
          </p:sp>
          <p:sp>
            <p:nvSpPr>
              <p:cNvPr id="15" name="Rettangolo 14"/>
              <p:cNvSpPr/>
              <p:nvPr/>
            </p:nvSpPr>
            <p:spPr bwMode="auto">
              <a:xfrm>
                <a:off x="573055" y="2337309"/>
                <a:ext cx="7749192" cy="359670"/>
              </a:xfrm>
              <a:prstGeom prst="rect">
                <a:avLst/>
              </a:prstGeom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ln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="horz" wrap="square" lIns="285488" tIns="40640" rIns="40640" bIns="40640" numCol="1" spcCol="1270" anchor="ctr" anchorCtr="0">
                <a:noAutofit/>
              </a:bodyPr>
              <a:lstStyle/>
              <a:p>
                <a:pPr lvl="0" defTabSz="711200">
                  <a:lnSpc>
                    <a:spcPct val="90000"/>
                  </a:lnSpc>
                  <a:defRPr/>
                </a:pPr>
                <a:r>
                  <a:rPr sz="1600" dirty="0">
                    <a:latin typeface="Corbel" pitchFamily="34" charset="0"/>
                  </a:rPr>
                  <a:t>5. </a:t>
                </a:r>
                <a:r>
                  <a:rPr lang="it-IT" sz="1600" dirty="0" smtClean="0">
                    <a:latin typeface="Corbel" pitchFamily="34" charset="0"/>
                  </a:rPr>
                  <a:t>A</a:t>
                </a:r>
                <a:r>
                  <a:rPr sz="1600" dirty="0" err="1" smtClean="0">
                    <a:latin typeface="Corbel" pitchFamily="34" charset="0"/>
                  </a:rPr>
                  <a:t>dministrative</a:t>
                </a:r>
                <a:r>
                  <a:rPr sz="1600" dirty="0" smtClean="0">
                    <a:latin typeface="Corbel" pitchFamily="34" charset="0"/>
                  </a:rPr>
                  <a:t> </a:t>
                </a:r>
                <a:r>
                  <a:rPr sz="1600" dirty="0">
                    <a:latin typeface="Corbel" pitchFamily="34" charset="0"/>
                  </a:rPr>
                  <a:t>procedures and </a:t>
                </a:r>
                <a:r>
                  <a:rPr sz="1600" dirty="0" smtClean="0">
                    <a:latin typeface="Corbel" pitchFamily="34" charset="0"/>
                  </a:rPr>
                  <a:t>processes</a:t>
                </a:r>
                <a:r>
                  <a:rPr lang="it-IT" sz="1600" dirty="0" smtClean="0">
                    <a:latin typeface="Corbel" pitchFamily="34" charset="0"/>
                  </a:rPr>
                  <a:t> -</a:t>
                </a:r>
                <a:r>
                  <a:rPr sz="1600" dirty="0" smtClean="0">
                    <a:latin typeface="Corbel" pitchFamily="34" charset="0"/>
                  </a:rPr>
                  <a:t> </a:t>
                </a:r>
                <a:r>
                  <a:rPr lang="it-IT" sz="1600" dirty="0">
                    <a:latin typeface="Corbel" pitchFamily="34" charset="0"/>
                  </a:rPr>
                  <a:t>Marlene </a:t>
                </a:r>
                <a:r>
                  <a:rPr lang="it-IT" sz="1600" dirty="0" err="1" smtClean="0">
                    <a:latin typeface="Corbel" pitchFamily="34" charset="0"/>
                  </a:rPr>
                  <a:t>Bakhos</a:t>
                </a:r>
                <a:r>
                  <a:rPr lang="it-IT" sz="1600" dirty="0" smtClean="0">
                    <a:latin typeface="Corbel" pitchFamily="34" charset="0"/>
                  </a:rPr>
                  <a:t>, </a:t>
                </a:r>
                <a:r>
                  <a:rPr sz="1600" dirty="0" smtClean="0">
                    <a:latin typeface="Corbel" pitchFamily="34" charset="0"/>
                  </a:rPr>
                  <a:t>S</a:t>
                </a:r>
                <a:r>
                  <a:rPr lang="it-IT" sz="1600" dirty="0" err="1" smtClean="0">
                    <a:latin typeface="Corbel" pitchFamily="34" charset="0"/>
                  </a:rPr>
                  <a:t>ilvia</a:t>
                </a:r>
                <a:r>
                  <a:rPr sz="1600" dirty="0" smtClean="0">
                    <a:latin typeface="Corbel" pitchFamily="34" charset="0"/>
                  </a:rPr>
                  <a:t> </a:t>
                </a:r>
                <a:r>
                  <a:rPr sz="1600" dirty="0" err="1" smtClean="0">
                    <a:latin typeface="Corbel" pitchFamily="34" charset="0"/>
                  </a:rPr>
                  <a:t>Losco</a:t>
                </a:r>
                <a:r>
                  <a:rPr lang="it-IT" sz="1600" dirty="0" smtClean="0">
                    <a:latin typeface="Corbel" pitchFamily="34" charset="0"/>
                  </a:rPr>
                  <a:t> </a:t>
                </a:r>
                <a:endParaRPr sz="1600" dirty="0">
                  <a:latin typeface="Corbel" pitchFamily="34" charset="0"/>
                </a:endParaRPr>
              </a:p>
            </p:txBody>
          </p:sp>
          <p:sp>
            <p:nvSpPr>
              <p:cNvPr id="16" name="Ovale 15"/>
              <p:cNvSpPr/>
              <p:nvPr/>
            </p:nvSpPr>
            <p:spPr bwMode="auto">
              <a:xfrm>
                <a:off x="348261" y="2292350"/>
                <a:ext cx="449587" cy="449587"/>
              </a:xfrm>
              <a:prstGeom prst="ellipse">
                <a:avLst/>
              </a:prstGeom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ln w="25400" cap="flat" cmpd="sng" algn="ctr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/>
            </p:style>
          </p:sp>
          <p:sp>
            <p:nvSpPr>
              <p:cNvPr id="17" name="Rettangolo 16"/>
              <p:cNvSpPr/>
              <p:nvPr/>
            </p:nvSpPr>
            <p:spPr bwMode="auto">
              <a:xfrm>
                <a:off x="219649" y="2876745"/>
                <a:ext cx="8102597" cy="359670"/>
              </a:xfrm>
              <a:prstGeom prst="rect">
                <a:avLst/>
              </a:prstGeom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ln w="25400" cap="flat" cmpd="sng" algn="ctr">
                <a:solidFill>
                  <a:schemeClr val="l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>
                <a:schemeClr val="lt1"/>
              </a:fontRef>
            </p:style>
            <p:txBody>
              <a:bodyPr spcFirstLastPara="0" vert="horz" wrap="square" lIns="285488" tIns="40640" rIns="40640" bIns="40640" numCol="1" spcCol="1270" anchor="ctr" anchorCtr="0">
                <a:noAutofit/>
              </a:bodyPr>
              <a:lstStyle/>
              <a:p>
                <a:pPr lvl="0" algn="l" defTabSz="71120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sz="1600" dirty="0">
                    <a:latin typeface="Corbel" pitchFamily="34" charset="0"/>
                  </a:rPr>
                  <a:t>6. </a:t>
                </a:r>
                <a:r>
                  <a:rPr sz="1600" dirty="0" smtClean="0">
                    <a:latin typeface="Corbel" pitchFamily="34" charset="0"/>
                  </a:rPr>
                  <a:t>Social statistics</a:t>
                </a:r>
                <a:r>
                  <a:rPr lang="it-IT" sz="1600" dirty="0" smtClean="0">
                    <a:latin typeface="Corbel" pitchFamily="34" charset="0"/>
                  </a:rPr>
                  <a:t> - </a:t>
                </a:r>
                <a:r>
                  <a:rPr lang="it-IT" sz="1600" dirty="0" err="1" smtClean="0">
                    <a:latin typeface="Corbel" pitchFamily="34" charset="0"/>
                  </a:rPr>
                  <a:t>Najwa</a:t>
                </a:r>
                <a:r>
                  <a:rPr lang="it-IT" sz="1600" dirty="0" smtClean="0">
                    <a:latin typeface="Corbel" pitchFamily="34" charset="0"/>
                  </a:rPr>
                  <a:t> </a:t>
                </a:r>
                <a:r>
                  <a:rPr lang="it-IT" sz="1600" dirty="0" err="1" smtClean="0">
                    <a:latin typeface="Corbel" pitchFamily="34" charset="0"/>
                  </a:rPr>
                  <a:t>Yaacoub</a:t>
                </a:r>
                <a:r>
                  <a:rPr lang="it-IT" sz="1600" dirty="0" smtClean="0">
                    <a:latin typeface="Corbel" pitchFamily="34" charset="0"/>
                  </a:rPr>
                  <a:t>, Lara </a:t>
                </a:r>
                <a:r>
                  <a:rPr lang="it-IT" sz="1600" dirty="0" err="1" smtClean="0">
                    <a:latin typeface="Corbel" pitchFamily="34" charset="0"/>
                  </a:rPr>
                  <a:t>Badre</a:t>
                </a:r>
                <a:r>
                  <a:rPr lang="it-IT" sz="1600" dirty="0" smtClean="0">
                    <a:latin typeface="Corbel" pitchFamily="34" charset="0"/>
                  </a:rPr>
                  <a:t>, </a:t>
                </a:r>
                <a:r>
                  <a:rPr sz="1600" dirty="0" smtClean="0">
                    <a:latin typeface="Corbel" pitchFamily="34" charset="0"/>
                  </a:rPr>
                  <a:t>M</a:t>
                </a:r>
                <a:r>
                  <a:rPr lang="it-IT" sz="1600" dirty="0" smtClean="0">
                    <a:latin typeface="Corbel" pitchFamily="34" charset="0"/>
                  </a:rPr>
                  <a:t>aria</a:t>
                </a:r>
                <a:r>
                  <a:rPr sz="1600" dirty="0" smtClean="0">
                    <a:latin typeface="Corbel" pitchFamily="34" charset="0"/>
                  </a:rPr>
                  <a:t> P</a:t>
                </a:r>
                <a:r>
                  <a:rPr lang="it-IT" sz="1600" dirty="0" err="1" smtClean="0">
                    <a:latin typeface="Corbel" pitchFamily="34" charset="0"/>
                  </a:rPr>
                  <a:t>ia</a:t>
                </a:r>
                <a:r>
                  <a:rPr sz="1600" dirty="0" smtClean="0">
                    <a:latin typeface="Corbel" pitchFamily="34" charset="0"/>
                  </a:rPr>
                  <a:t> </a:t>
                </a:r>
                <a:r>
                  <a:rPr sz="1600" dirty="0" err="1" smtClean="0">
                    <a:latin typeface="Corbel" pitchFamily="34" charset="0"/>
                  </a:rPr>
                  <a:t>Sorvillo</a:t>
                </a:r>
                <a:endParaRPr sz="1600" dirty="0">
                  <a:latin typeface="Corbel" pitchFamily="34" charset="0"/>
                </a:endParaRPr>
              </a:p>
            </p:txBody>
          </p:sp>
          <p:sp>
            <p:nvSpPr>
              <p:cNvPr id="18" name="Ovale 17"/>
              <p:cNvSpPr/>
              <p:nvPr/>
            </p:nvSpPr>
            <p:spPr bwMode="auto">
              <a:xfrm>
                <a:off x="-5144" y="2831786"/>
                <a:ext cx="449587" cy="449587"/>
              </a:xfrm>
              <a:prstGeom prst="ellipse">
                <a:avLst/>
              </a:prstGeom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ln w="25400" cap="flat" cmpd="sng" algn="ctr">
                <a:solidFill>
                  <a:schemeClr val="accent1">
                    <a:hueOff val="0"/>
                    <a:satOff val="0"/>
                    <a:lumOff val="0"/>
                    <a:alphaOff val="0"/>
                  </a:schemeClr>
                </a:solidFill>
                <a:prstDash val="solid"/>
              </a:ln>
            </p:spPr>
            <p:style>
              <a:lnRef idx="2">
                <a:srgbClr val="000000"/>
              </a:lnRef>
              <a:fillRef idx="1">
                <a:srgbClr val="000000"/>
              </a:fillRef>
              <a:effectRef idx="0">
                <a:srgbClr val="000000"/>
              </a:effectRef>
              <a:fontRef idx="minor"/>
            </p:style>
          </p:sp>
        </p:grpSp>
        <p:sp>
          <p:nvSpPr>
            <p:cNvPr id="21" name="Ovale 20"/>
            <p:cNvSpPr/>
            <p:nvPr/>
          </p:nvSpPr>
          <p:spPr bwMode="auto">
            <a:xfrm>
              <a:off x="683568" y="5859733"/>
              <a:ext cx="449587" cy="449587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magine 10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/>
          <p:nvPr/>
        </p:nvSpPr>
        <p:spPr bwMode="auto">
          <a:xfrm>
            <a:off x="810716" y="501289"/>
            <a:ext cx="7505700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2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(2) Project o</a:t>
            </a:r>
            <a:r>
              <a:rPr sz="3200" b="1" dirty="0" err="1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verview</a:t>
            </a:r>
            <a:endParaRPr sz="3200" b="1" dirty="0">
              <a:solidFill>
                <a:schemeClr val="bg1">
                  <a:lumMod val="95000"/>
                </a:schemeClr>
              </a:solidFill>
              <a:latin typeface="Corbel" pitchFamily="34" charset="0"/>
            </a:endParaRPr>
          </a:p>
        </p:txBody>
      </p:sp>
      <p:sp>
        <p:nvSpPr>
          <p:cNvPr id="5" name="CasellaDiTesto 4"/>
          <p:cNvSpPr/>
          <p:nvPr/>
        </p:nvSpPr>
        <p:spPr bwMode="auto">
          <a:xfrm>
            <a:off x="876582" y="1457489"/>
            <a:ext cx="6719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Overall objective:</a:t>
            </a:r>
            <a:endParaRPr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defRPr/>
            </a:pPr>
            <a:r>
              <a:rPr lang="it-IT" sz="2000" b="1" dirty="0" smtClean="0">
                <a:latin typeface="Corbel" pitchFamily="34" charset="0"/>
              </a:rPr>
              <a:t>To </a:t>
            </a:r>
            <a:r>
              <a:rPr lang="it-IT" sz="2000" b="1" dirty="0" err="1" smtClean="0">
                <a:latin typeface="Corbel" pitchFamily="34" charset="0"/>
              </a:rPr>
              <a:t>contribute</a:t>
            </a:r>
            <a:r>
              <a:rPr lang="it-IT" sz="2000" b="1" dirty="0" smtClean="0">
                <a:latin typeface="Corbel" pitchFamily="34" charset="0"/>
              </a:rPr>
              <a:t> to the </a:t>
            </a:r>
            <a:r>
              <a:rPr lang="it-IT" sz="2000" b="1" dirty="0" err="1" smtClean="0">
                <a:latin typeface="Corbel" pitchFamily="34" charset="0"/>
              </a:rPr>
              <a:t>enhancement</a:t>
            </a:r>
            <a:r>
              <a:rPr lang="it-IT" sz="2000" b="1" dirty="0" smtClean="0">
                <a:latin typeface="Corbel" pitchFamily="34" charset="0"/>
              </a:rPr>
              <a:t> of the </a:t>
            </a:r>
            <a:r>
              <a:rPr lang="it-IT" sz="2000" b="1" dirty="0" err="1" smtClean="0">
                <a:latin typeface="Corbel" pitchFamily="34" charset="0"/>
              </a:rPr>
              <a:t>statistical</a:t>
            </a:r>
            <a:r>
              <a:rPr lang="it-IT" sz="2000" b="1" dirty="0" smtClean="0">
                <a:latin typeface="Corbel" pitchFamily="34" charset="0"/>
              </a:rPr>
              <a:t> </a:t>
            </a:r>
            <a:r>
              <a:rPr lang="it-IT" sz="2000" b="1" dirty="0" err="1" smtClean="0">
                <a:latin typeface="Corbel" pitchFamily="34" charset="0"/>
              </a:rPr>
              <a:t>system</a:t>
            </a:r>
            <a:r>
              <a:rPr lang="it-IT" sz="2000" b="1" dirty="0" smtClean="0">
                <a:latin typeface="Corbel" pitchFamily="34" charset="0"/>
              </a:rPr>
              <a:t> in Lebanon by </a:t>
            </a:r>
            <a:r>
              <a:rPr lang="it-IT" sz="2000" b="1" dirty="0" err="1" smtClean="0">
                <a:latin typeface="Corbel" pitchFamily="34" charset="0"/>
              </a:rPr>
              <a:t>supporting</a:t>
            </a:r>
            <a:r>
              <a:rPr lang="it-IT" sz="2000" b="1" dirty="0" smtClean="0">
                <a:latin typeface="Corbel" pitchFamily="34" charset="0"/>
              </a:rPr>
              <a:t> CAS in </a:t>
            </a:r>
            <a:r>
              <a:rPr lang="it-IT" sz="2000" b="1" dirty="0" err="1" smtClean="0">
                <a:latin typeface="Corbel" pitchFamily="34" charset="0"/>
              </a:rPr>
              <a:t>its</a:t>
            </a:r>
            <a:r>
              <a:rPr lang="it-IT" sz="2000" b="1" dirty="0" smtClean="0">
                <a:latin typeface="Corbel" pitchFamily="34" charset="0"/>
              </a:rPr>
              <a:t> </a:t>
            </a:r>
            <a:r>
              <a:rPr lang="it-IT" sz="2000" b="1" dirty="0" err="1" smtClean="0">
                <a:latin typeface="Corbel" pitchFamily="34" charset="0"/>
              </a:rPr>
              <a:t>official</a:t>
            </a:r>
            <a:r>
              <a:rPr lang="it-IT" sz="2000" b="1" dirty="0" smtClean="0">
                <a:latin typeface="Corbel" pitchFamily="34" charset="0"/>
              </a:rPr>
              <a:t> </a:t>
            </a:r>
            <a:r>
              <a:rPr lang="it-IT" sz="2000" b="1" dirty="0" err="1" smtClean="0">
                <a:latin typeface="Corbel" pitchFamily="34" charset="0"/>
              </a:rPr>
              <a:t>statistics</a:t>
            </a:r>
            <a:r>
              <a:rPr lang="it-IT" sz="2000" b="1" dirty="0" smtClean="0">
                <a:latin typeface="Corbel" pitchFamily="34" charset="0"/>
              </a:rPr>
              <a:t> production and </a:t>
            </a:r>
            <a:r>
              <a:rPr lang="it-IT" sz="2000" b="1" dirty="0" err="1" smtClean="0">
                <a:latin typeface="Corbel" pitchFamily="34" charset="0"/>
              </a:rPr>
              <a:t>dissemination</a:t>
            </a:r>
            <a:r>
              <a:rPr lang="it-IT" sz="2000" b="1" dirty="0" smtClean="0">
                <a:latin typeface="Corbel" pitchFamily="34" charset="0"/>
              </a:rPr>
              <a:t> </a:t>
            </a:r>
            <a:r>
              <a:rPr lang="it-IT" sz="2000" b="1" dirty="0" err="1" smtClean="0">
                <a:latin typeface="Corbel" pitchFamily="34" charset="0"/>
              </a:rPr>
              <a:t>processes</a:t>
            </a:r>
            <a:r>
              <a:rPr lang="it-IT" sz="2000" b="1" dirty="0" smtClean="0">
                <a:latin typeface="Corbel" pitchFamily="34" charset="0"/>
              </a:rPr>
              <a:t>.</a:t>
            </a:r>
            <a:endParaRPr sz="1400" dirty="0">
              <a:latin typeface="Corbel" pitchFamily="34" charset="0"/>
            </a:endParaRP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588224" y="4725144"/>
            <a:ext cx="1440160" cy="14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4"/>
          <p:cNvSpPr/>
          <p:nvPr/>
        </p:nvSpPr>
        <p:spPr bwMode="auto">
          <a:xfrm>
            <a:off x="876582" y="3068960"/>
            <a:ext cx="61436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Specific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</a:t>
            </a:r>
            <a:r>
              <a:rPr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objective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s</a:t>
            </a:r>
            <a:r>
              <a:rPr sz="2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:</a:t>
            </a:r>
            <a:endParaRPr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>
              <a:defRPr/>
            </a:pPr>
            <a:r>
              <a:rPr lang="it-IT" sz="2000" b="1" dirty="0" smtClean="0">
                <a:latin typeface="Corbel" pitchFamily="34" charset="0"/>
              </a:rPr>
              <a:t>To </a:t>
            </a:r>
            <a:r>
              <a:rPr lang="it-IT" sz="2000" b="1" dirty="0" err="1" smtClean="0">
                <a:latin typeface="Corbel" pitchFamily="34" charset="0"/>
              </a:rPr>
              <a:t>provide</a:t>
            </a:r>
            <a:r>
              <a:rPr lang="it-IT" sz="2000" b="1" dirty="0" smtClean="0">
                <a:latin typeface="Corbel" pitchFamily="34" charset="0"/>
              </a:rPr>
              <a:t> CAS with IT </a:t>
            </a:r>
            <a:r>
              <a:rPr lang="it-IT" sz="2000" b="1" dirty="0" err="1" smtClean="0">
                <a:latin typeface="Corbel" pitchFamily="34" charset="0"/>
              </a:rPr>
              <a:t>equipment</a:t>
            </a:r>
            <a:r>
              <a:rPr lang="it-IT" sz="2000" b="1" dirty="0" smtClean="0">
                <a:latin typeface="Corbel" pitchFamily="34" charset="0"/>
              </a:rPr>
              <a:t>, the </a:t>
            </a:r>
            <a:r>
              <a:rPr lang="it-IT" sz="2000" b="1" dirty="0" err="1" smtClean="0">
                <a:latin typeface="Corbel" pitchFamily="34" charset="0"/>
              </a:rPr>
              <a:t>introduction</a:t>
            </a:r>
            <a:r>
              <a:rPr lang="it-IT" sz="2000" b="1" dirty="0" smtClean="0">
                <a:latin typeface="Corbel" pitchFamily="34" charset="0"/>
              </a:rPr>
              <a:t> and training on new </a:t>
            </a:r>
            <a:r>
              <a:rPr lang="it-IT" sz="2000" b="1" dirty="0" err="1" smtClean="0">
                <a:latin typeface="Corbel" pitchFamily="34" charset="0"/>
              </a:rPr>
              <a:t>tools</a:t>
            </a:r>
            <a:r>
              <a:rPr lang="it-IT" sz="2000" b="1" dirty="0" smtClean="0">
                <a:latin typeface="Corbel" pitchFamily="34" charset="0"/>
              </a:rPr>
              <a:t>, </a:t>
            </a:r>
            <a:r>
              <a:rPr lang="it-IT" sz="2000" b="1" dirty="0" err="1" smtClean="0">
                <a:latin typeface="Corbel" pitchFamily="34" charset="0"/>
              </a:rPr>
              <a:t>support</a:t>
            </a:r>
            <a:r>
              <a:rPr lang="it-IT" sz="2000" b="1" dirty="0" smtClean="0">
                <a:latin typeface="Corbel" pitchFamily="34" charset="0"/>
              </a:rPr>
              <a:t> in </a:t>
            </a:r>
            <a:r>
              <a:rPr lang="it-IT" sz="2000" b="1" dirty="0" err="1" smtClean="0">
                <a:latin typeface="Corbel" pitchFamily="34" charset="0"/>
              </a:rPr>
              <a:t>specific</a:t>
            </a:r>
            <a:r>
              <a:rPr lang="it-IT" sz="2000" b="1" dirty="0" smtClean="0">
                <a:latin typeface="Corbel" pitchFamily="34" charset="0"/>
              </a:rPr>
              <a:t> production </a:t>
            </a:r>
            <a:r>
              <a:rPr lang="it-IT" sz="2000" b="1" dirty="0" err="1" smtClean="0">
                <a:latin typeface="Corbel" pitchFamily="34" charset="0"/>
              </a:rPr>
              <a:t>processes</a:t>
            </a:r>
            <a:r>
              <a:rPr lang="it-IT" sz="2000" b="1" dirty="0" smtClean="0">
                <a:latin typeface="Corbel" pitchFamily="34" charset="0"/>
              </a:rPr>
              <a:t>, </a:t>
            </a:r>
            <a:r>
              <a:rPr lang="it-IT" sz="2000" b="1" dirty="0" err="1" smtClean="0">
                <a:latin typeface="Corbel" pitchFamily="34" charset="0"/>
              </a:rPr>
              <a:t>modernisation</a:t>
            </a:r>
            <a:r>
              <a:rPr lang="it-IT" sz="2000" b="1" dirty="0" smtClean="0">
                <a:latin typeface="Corbel" pitchFamily="34" charset="0"/>
              </a:rPr>
              <a:t> of </a:t>
            </a:r>
            <a:r>
              <a:rPr lang="it-IT" sz="2000" b="1" dirty="0" err="1" smtClean="0">
                <a:latin typeface="Corbel" pitchFamily="34" charset="0"/>
              </a:rPr>
              <a:t>its</a:t>
            </a:r>
            <a:r>
              <a:rPr lang="it-IT" sz="2000" b="1" dirty="0" smtClean="0">
                <a:latin typeface="Corbel" pitchFamily="34" charset="0"/>
              </a:rPr>
              <a:t> </a:t>
            </a:r>
            <a:r>
              <a:rPr lang="it-IT" sz="2000" b="1" dirty="0" err="1" smtClean="0">
                <a:latin typeface="Corbel" pitchFamily="34" charset="0"/>
              </a:rPr>
              <a:t>administrative</a:t>
            </a:r>
            <a:r>
              <a:rPr lang="it-IT" sz="2000" b="1" dirty="0" smtClean="0">
                <a:latin typeface="Corbel" pitchFamily="34" charset="0"/>
              </a:rPr>
              <a:t> </a:t>
            </a:r>
            <a:r>
              <a:rPr lang="it-IT" sz="2000" b="1" dirty="0" err="1" smtClean="0">
                <a:latin typeface="Corbel" pitchFamily="34" charset="0"/>
              </a:rPr>
              <a:t>infrastructure</a:t>
            </a:r>
            <a:r>
              <a:rPr lang="it-IT" sz="2000" b="1" dirty="0" smtClean="0">
                <a:latin typeface="Corbel" pitchFamily="34" charset="0"/>
              </a:rPr>
              <a:t>, with a </a:t>
            </a:r>
            <a:r>
              <a:rPr lang="it-IT" sz="2000" b="1" dirty="0" err="1" smtClean="0">
                <a:latin typeface="Corbel" pitchFamily="34" charset="0"/>
              </a:rPr>
              <a:t>view</a:t>
            </a:r>
            <a:r>
              <a:rPr lang="it-IT" sz="2000" b="1" dirty="0" smtClean="0">
                <a:latin typeface="Corbel" pitchFamily="34" charset="0"/>
              </a:rPr>
              <a:t> to </a:t>
            </a:r>
            <a:r>
              <a:rPr lang="it-IT" sz="2000" b="1" dirty="0" err="1" smtClean="0">
                <a:latin typeface="Corbel" pitchFamily="34" charset="0"/>
              </a:rPr>
              <a:t>further</a:t>
            </a:r>
            <a:r>
              <a:rPr lang="it-IT" sz="2000" b="1" dirty="0" smtClean="0">
                <a:latin typeface="Corbel" pitchFamily="34" charset="0"/>
              </a:rPr>
              <a:t> </a:t>
            </a:r>
            <a:r>
              <a:rPr lang="it-IT" sz="2000" b="1" dirty="0" err="1" smtClean="0">
                <a:latin typeface="Corbel" pitchFamily="34" charset="0"/>
              </a:rPr>
              <a:t>promoting</a:t>
            </a:r>
            <a:r>
              <a:rPr lang="it-IT" sz="2000" b="1" dirty="0" smtClean="0">
                <a:latin typeface="Corbel" pitchFamily="34" charset="0"/>
              </a:rPr>
              <a:t> </a:t>
            </a:r>
            <a:r>
              <a:rPr lang="it-IT" sz="2000" b="1" dirty="0" err="1" smtClean="0">
                <a:latin typeface="Corbel" pitchFamily="34" charset="0"/>
              </a:rPr>
              <a:t>its</a:t>
            </a:r>
            <a:r>
              <a:rPr lang="it-IT" sz="2000" b="1" dirty="0" smtClean="0">
                <a:latin typeface="Corbel" pitchFamily="34" charset="0"/>
              </a:rPr>
              <a:t> </a:t>
            </a:r>
            <a:r>
              <a:rPr lang="it-IT" sz="2000" b="1" dirty="0" err="1" smtClean="0">
                <a:latin typeface="Corbel" pitchFamily="34" charset="0"/>
              </a:rPr>
              <a:t>role</a:t>
            </a:r>
            <a:r>
              <a:rPr lang="it-IT" sz="2000" b="1" dirty="0" smtClean="0">
                <a:latin typeface="Corbel" pitchFamily="34" charset="0"/>
              </a:rPr>
              <a:t> </a:t>
            </a:r>
            <a:r>
              <a:rPr lang="it-IT" sz="2000" b="1" dirty="0" err="1" smtClean="0">
                <a:latin typeface="Corbel" pitchFamily="34" charset="0"/>
              </a:rPr>
              <a:t>within</a:t>
            </a:r>
            <a:r>
              <a:rPr lang="it-IT" sz="2000" b="1" dirty="0" smtClean="0">
                <a:latin typeface="Corbel" pitchFamily="34" charset="0"/>
              </a:rPr>
              <a:t>  the </a:t>
            </a:r>
            <a:r>
              <a:rPr lang="it-IT" sz="2000" b="1" dirty="0" err="1" smtClean="0">
                <a:latin typeface="Corbel" pitchFamily="34" charset="0"/>
              </a:rPr>
              <a:t>Lebanese</a:t>
            </a:r>
            <a:r>
              <a:rPr lang="it-IT" sz="2000" b="1" dirty="0" smtClean="0">
                <a:latin typeface="Corbel" pitchFamily="34" charset="0"/>
              </a:rPr>
              <a:t> society.</a:t>
            </a:r>
            <a:endParaRPr sz="1400" dirty="0">
              <a:latin typeface="Corbe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magine 10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/>
          <p:nvPr/>
        </p:nvSpPr>
        <p:spPr bwMode="auto">
          <a:xfrm>
            <a:off x="810716" y="501289"/>
            <a:ext cx="7505700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2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(2) Project o</a:t>
            </a:r>
            <a:r>
              <a:rPr sz="3200" b="1" dirty="0" err="1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verview</a:t>
            </a:r>
            <a:endParaRPr sz="3200" b="1" dirty="0">
              <a:solidFill>
                <a:schemeClr val="bg1">
                  <a:lumMod val="95000"/>
                </a:schemeClr>
              </a:solidFill>
              <a:latin typeface="Corbel" pitchFamily="34" charset="0"/>
            </a:endParaRPr>
          </a:p>
        </p:txBody>
      </p:sp>
      <p:sp>
        <p:nvSpPr>
          <p:cNvPr id="5" name="CasellaDiTesto 4"/>
          <p:cNvSpPr/>
          <p:nvPr/>
        </p:nvSpPr>
        <p:spPr bwMode="auto">
          <a:xfrm>
            <a:off x="683568" y="1181065"/>
            <a:ext cx="736782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On the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basis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 of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consultations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during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 the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mission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,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it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is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proposed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 to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build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 the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project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around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three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main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pillars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interlinked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 with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each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other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 in a </a:t>
            </a:r>
            <a:r>
              <a:rPr lang="it-IT" sz="20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consistent</a:t>
            </a:r>
            <a:r>
              <a:rPr lang="it-IT" sz="2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 way:  </a:t>
            </a:r>
            <a:endParaRPr lang="it-IT" sz="2000" b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  <a:p>
            <a:pPr marL="342900" indent="-342900">
              <a:buFontTx/>
              <a:buChar char="-"/>
              <a:defRPr/>
            </a:pPr>
            <a:endParaRPr lang="it-IT" sz="2000" dirty="0" smtClean="0">
              <a:latin typeface="Corbel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it-IT" sz="2000" dirty="0" err="1" smtClean="0">
                <a:latin typeface="Corbel" pitchFamily="34" charset="0"/>
              </a:rPr>
              <a:t>introduction</a:t>
            </a:r>
            <a:r>
              <a:rPr lang="it-IT" sz="2000" dirty="0" smtClean="0">
                <a:latin typeface="Corbel" pitchFamily="34" charset="0"/>
              </a:rPr>
              <a:t> and training on new </a:t>
            </a:r>
            <a:r>
              <a:rPr lang="it-IT" sz="2000" dirty="0" err="1" smtClean="0">
                <a:latin typeface="Corbel" pitchFamily="34" charset="0"/>
              </a:rPr>
              <a:t>tools</a:t>
            </a:r>
            <a:r>
              <a:rPr lang="it-IT" sz="2000" dirty="0" smtClean="0">
                <a:latin typeface="Corbel" pitchFamily="34" charset="0"/>
              </a:rPr>
              <a:t> and </a:t>
            </a:r>
            <a:r>
              <a:rPr lang="it-IT" sz="2000" dirty="0" err="1" smtClean="0">
                <a:latin typeface="Corbel" pitchFamily="34" charset="0"/>
              </a:rPr>
              <a:t>methodologies</a:t>
            </a:r>
            <a:r>
              <a:rPr lang="it-IT" sz="2000" dirty="0" smtClean="0">
                <a:latin typeface="Corbel" pitchFamily="34" charset="0"/>
              </a:rPr>
              <a:t> (IT, SDMX, GIS, </a:t>
            </a:r>
            <a:r>
              <a:rPr lang="it-IT" sz="2000" dirty="0" err="1" smtClean="0">
                <a:latin typeface="Corbel" pitchFamily="34" charset="0"/>
              </a:rPr>
              <a:t>selected</a:t>
            </a:r>
            <a:r>
              <a:rPr lang="it-IT" sz="2000" dirty="0" smtClean="0">
                <a:latin typeface="Corbel" pitchFamily="34" charset="0"/>
              </a:rPr>
              <a:t> </a:t>
            </a:r>
            <a:r>
              <a:rPr lang="it-IT" sz="2000" dirty="0" err="1" smtClean="0">
                <a:latin typeface="Corbel" pitchFamily="34" charset="0"/>
              </a:rPr>
              <a:t>statistical</a:t>
            </a:r>
            <a:r>
              <a:rPr lang="it-IT" sz="2000" dirty="0" smtClean="0">
                <a:latin typeface="Corbel" pitchFamily="34" charset="0"/>
              </a:rPr>
              <a:t> </a:t>
            </a:r>
            <a:r>
              <a:rPr lang="it-IT" sz="2000" dirty="0" err="1" smtClean="0">
                <a:latin typeface="Corbel" pitchFamily="34" charset="0"/>
              </a:rPr>
              <a:t>processes</a:t>
            </a:r>
            <a:r>
              <a:rPr lang="it-IT" sz="2000" dirty="0" smtClean="0">
                <a:latin typeface="Corbel" pitchFamily="34" charset="0"/>
              </a:rPr>
              <a:t>, website, </a:t>
            </a:r>
            <a:r>
              <a:rPr lang="it-IT" sz="2000" dirty="0" err="1" smtClean="0">
                <a:latin typeface="Corbel" pitchFamily="34" charset="0"/>
              </a:rPr>
              <a:t>digitalisation</a:t>
            </a:r>
            <a:r>
              <a:rPr lang="it-IT" sz="2000" dirty="0" smtClean="0">
                <a:latin typeface="Corbel" pitchFamily="34" charset="0"/>
              </a:rPr>
              <a:t> of </a:t>
            </a:r>
            <a:r>
              <a:rPr lang="it-IT" sz="2000" dirty="0" err="1" smtClean="0">
                <a:latin typeface="Corbel" pitchFamily="34" charset="0"/>
              </a:rPr>
              <a:t>processes</a:t>
            </a:r>
            <a:r>
              <a:rPr lang="it-IT" sz="2000" dirty="0" smtClean="0">
                <a:latin typeface="Corbel" pitchFamily="34" charset="0"/>
              </a:rPr>
              <a:t> and corporate planning)</a:t>
            </a:r>
          </a:p>
          <a:p>
            <a:pPr marL="342900" indent="-342900">
              <a:buFontTx/>
              <a:buChar char="-"/>
              <a:defRPr/>
            </a:pPr>
            <a:endParaRPr lang="it-IT" sz="2000" dirty="0" smtClean="0">
              <a:latin typeface="Corbel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it-IT" sz="2000" dirty="0" err="1" smtClean="0">
                <a:latin typeface="Corbel" pitchFamily="34" charset="0"/>
              </a:rPr>
              <a:t>activities</a:t>
            </a:r>
            <a:r>
              <a:rPr lang="it-IT" sz="2000" dirty="0" smtClean="0">
                <a:latin typeface="Corbel" pitchFamily="34" charset="0"/>
              </a:rPr>
              <a:t> </a:t>
            </a:r>
            <a:r>
              <a:rPr lang="it-IT" sz="2000" dirty="0" err="1" smtClean="0">
                <a:latin typeface="Corbel" pitchFamily="34" charset="0"/>
              </a:rPr>
              <a:t>complementary</a:t>
            </a:r>
            <a:r>
              <a:rPr lang="it-IT" sz="2000" dirty="0" smtClean="0">
                <a:latin typeface="Corbel" pitchFamily="34" charset="0"/>
              </a:rPr>
              <a:t> to </a:t>
            </a:r>
            <a:r>
              <a:rPr lang="it-IT" sz="2000" dirty="0" err="1" smtClean="0">
                <a:latin typeface="Corbel" pitchFamily="34" charset="0"/>
              </a:rPr>
              <a:t>existing</a:t>
            </a:r>
            <a:r>
              <a:rPr lang="it-IT" sz="2000" dirty="0" smtClean="0">
                <a:latin typeface="Corbel" pitchFamily="34" charset="0"/>
              </a:rPr>
              <a:t> and </a:t>
            </a:r>
            <a:r>
              <a:rPr lang="it-IT" sz="2000" dirty="0" err="1" smtClean="0">
                <a:latin typeface="Corbel" pitchFamily="34" charset="0"/>
              </a:rPr>
              <a:t>ongoing</a:t>
            </a:r>
            <a:r>
              <a:rPr lang="it-IT" sz="2000" dirty="0" smtClean="0">
                <a:latin typeface="Corbel" pitchFamily="34" charset="0"/>
              </a:rPr>
              <a:t> production </a:t>
            </a:r>
            <a:r>
              <a:rPr lang="it-IT" sz="2000" dirty="0" err="1" smtClean="0">
                <a:latin typeface="Corbel" pitchFamily="34" charset="0"/>
              </a:rPr>
              <a:t>processes</a:t>
            </a:r>
            <a:r>
              <a:rPr lang="it-IT" sz="2000" dirty="0" smtClean="0">
                <a:latin typeface="Corbel" pitchFamily="34" charset="0"/>
              </a:rPr>
              <a:t> (e.g. </a:t>
            </a:r>
            <a:r>
              <a:rPr lang="it-IT" sz="2000" dirty="0" err="1" smtClean="0">
                <a:latin typeface="Corbel" pitchFamily="34" charset="0"/>
              </a:rPr>
              <a:t>support</a:t>
            </a:r>
            <a:r>
              <a:rPr lang="it-IT" sz="2000" dirty="0" smtClean="0">
                <a:latin typeface="Corbel" pitchFamily="34" charset="0"/>
              </a:rPr>
              <a:t> in the </a:t>
            </a:r>
            <a:r>
              <a:rPr lang="it-IT" sz="2000" dirty="0" err="1" smtClean="0">
                <a:latin typeface="Corbel" pitchFamily="34" charset="0"/>
              </a:rPr>
              <a:t>field</a:t>
            </a:r>
            <a:r>
              <a:rPr lang="it-IT" sz="2000" dirty="0" smtClean="0">
                <a:latin typeface="Corbel" pitchFamily="34" charset="0"/>
              </a:rPr>
              <a:t> of social </a:t>
            </a:r>
            <a:r>
              <a:rPr lang="it-IT" sz="2000" dirty="0" err="1" smtClean="0">
                <a:latin typeface="Corbel" pitchFamily="34" charset="0"/>
              </a:rPr>
              <a:t>statistics</a:t>
            </a:r>
            <a:r>
              <a:rPr lang="it-IT" sz="2000" dirty="0" smtClean="0">
                <a:latin typeface="Corbel" pitchFamily="34" charset="0"/>
              </a:rPr>
              <a:t> and, in </a:t>
            </a:r>
            <a:r>
              <a:rPr lang="it-IT" sz="2000" dirty="0" err="1" smtClean="0">
                <a:latin typeface="Corbel" pitchFamily="34" charset="0"/>
              </a:rPr>
              <a:t>particular</a:t>
            </a:r>
            <a:r>
              <a:rPr lang="it-IT" sz="2000" dirty="0" smtClean="0">
                <a:latin typeface="Corbel" pitchFamily="34" charset="0"/>
              </a:rPr>
              <a:t> to the </a:t>
            </a:r>
            <a:r>
              <a:rPr lang="it-IT" sz="2000" dirty="0" err="1" smtClean="0">
                <a:latin typeface="Corbel" pitchFamily="34" charset="0"/>
              </a:rPr>
              <a:t>current</a:t>
            </a:r>
            <a:r>
              <a:rPr lang="it-IT" sz="2000" dirty="0" smtClean="0">
                <a:latin typeface="Corbel" pitchFamily="34" charset="0"/>
              </a:rPr>
              <a:t> LF-Living </a:t>
            </a:r>
            <a:r>
              <a:rPr lang="it-IT" sz="2000" dirty="0" err="1" smtClean="0">
                <a:latin typeface="Corbel" pitchFamily="34" charset="0"/>
              </a:rPr>
              <a:t>conditions</a:t>
            </a:r>
            <a:r>
              <a:rPr lang="it-IT" sz="2000" dirty="0" smtClean="0">
                <a:latin typeface="Corbel" pitchFamily="34" charset="0"/>
              </a:rPr>
              <a:t> </a:t>
            </a:r>
            <a:r>
              <a:rPr lang="it-IT" sz="2000" dirty="0" err="1" smtClean="0">
                <a:latin typeface="Corbel" pitchFamily="34" charset="0"/>
              </a:rPr>
              <a:t>survey</a:t>
            </a:r>
            <a:r>
              <a:rPr lang="it-IT" sz="2000" dirty="0" smtClean="0">
                <a:latin typeface="Corbel" pitchFamily="34" charset="0"/>
              </a:rPr>
              <a:t>)</a:t>
            </a:r>
          </a:p>
          <a:p>
            <a:pPr marL="342900" indent="-342900">
              <a:buFontTx/>
              <a:buChar char="-"/>
              <a:defRPr/>
            </a:pPr>
            <a:endParaRPr lang="it-IT" sz="2000" dirty="0" smtClean="0">
              <a:latin typeface="Corbel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it-IT" sz="2000" dirty="0" err="1">
                <a:latin typeface="Corbel" pitchFamily="34" charset="0"/>
              </a:rPr>
              <a:t>s</a:t>
            </a:r>
            <a:r>
              <a:rPr lang="it-IT" sz="2000" dirty="0" err="1" smtClean="0">
                <a:latin typeface="Corbel" pitchFamily="34" charset="0"/>
              </a:rPr>
              <a:t>pecific</a:t>
            </a:r>
            <a:r>
              <a:rPr lang="it-IT" sz="2000" dirty="0" smtClean="0">
                <a:latin typeface="Corbel" pitchFamily="34" charset="0"/>
              </a:rPr>
              <a:t> </a:t>
            </a:r>
            <a:r>
              <a:rPr lang="it-IT" sz="2000" dirty="0" err="1" smtClean="0">
                <a:latin typeface="Corbel" pitchFamily="34" charset="0"/>
              </a:rPr>
              <a:t>actions</a:t>
            </a:r>
            <a:r>
              <a:rPr lang="it-IT" sz="2000" dirty="0" smtClean="0">
                <a:latin typeface="Corbel" pitchFamily="34" charset="0"/>
              </a:rPr>
              <a:t> </a:t>
            </a:r>
            <a:r>
              <a:rPr lang="it-IT" sz="2000" dirty="0" err="1" smtClean="0">
                <a:latin typeface="Corbel" pitchFamily="34" charset="0"/>
              </a:rPr>
              <a:t>aimed</a:t>
            </a:r>
            <a:r>
              <a:rPr lang="it-IT" sz="2000" dirty="0" smtClean="0">
                <a:latin typeface="Corbel" pitchFamily="34" charset="0"/>
              </a:rPr>
              <a:t> </a:t>
            </a:r>
            <a:r>
              <a:rPr lang="it-IT" sz="2000" dirty="0" err="1" smtClean="0">
                <a:latin typeface="Corbel" pitchFamily="34" charset="0"/>
              </a:rPr>
              <a:t>at</a:t>
            </a:r>
            <a:r>
              <a:rPr lang="it-IT" sz="2000" dirty="0" smtClean="0">
                <a:latin typeface="Corbel" pitchFamily="34" charset="0"/>
              </a:rPr>
              <a:t> </a:t>
            </a:r>
            <a:r>
              <a:rPr lang="it-IT" sz="2000" dirty="0" err="1" smtClean="0">
                <a:latin typeface="Corbel" pitchFamily="34" charset="0"/>
              </a:rPr>
              <a:t>designing</a:t>
            </a:r>
            <a:r>
              <a:rPr lang="it-IT" sz="2000" dirty="0" smtClean="0">
                <a:latin typeface="Corbel" pitchFamily="34" charset="0"/>
              </a:rPr>
              <a:t> a </a:t>
            </a:r>
            <a:r>
              <a:rPr lang="it-IT" sz="2000" dirty="0" err="1" smtClean="0">
                <a:latin typeface="Corbel" pitchFamily="34" charset="0"/>
              </a:rPr>
              <a:t>framework</a:t>
            </a:r>
            <a:r>
              <a:rPr lang="it-IT" sz="2000" dirty="0" smtClean="0">
                <a:latin typeface="Corbel" pitchFamily="34" charset="0"/>
              </a:rPr>
              <a:t> for </a:t>
            </a:r>
          </a:p>
          <a:p>
            <a:pPr>
              <a:defRPr/>
            </a:pPr>
            <a:r>
              <a:rPr lang="it-IT" sz="2000" dirty="0" smtClean="0">
                <a:latin typeface="Corbel" pitchFamily="34" charset="0"/>
              </a:rPr>
              <a:t>       </a:t>
            </a:r>
            <a:r>
              <a:rPr lang="it-IT" sz="2000" dirty="0" err="1" smtClean="0">
                <a:latin typeface="Corbel" pitchFamily="34" charset="0"/>
              </a:rPr>
              <a:t>cooperation</a:t>
            </a:r>
            <a:r>
              <a:rPr lang="it-IT" sz="2000" dirty="0" smtClean="0">
                <a:latin typeface="Corbel" pitchFamily="34" charset="0"/>
              </a:rPr>
              <a:t> </a:t>
            </a:r>
            <a:r>
              <a:rPr lang="it-IT" sz="2000" dirty="0" err="1" smtClean="0">
                <a:latin typeface="Corbel" pitchFamily="34" charset="0"/>
              </a:rPr>
              <a:t>among</a:t>
            </a:r>
            <a:r>
              <a:rPr lang="it-IT" sz="2000" dirty="0" smtClean="0">
                <a:latin typeface="Corbel" pitchFamily="34" charset="0"/>
              </a:rPr>
              <a:t> </a:t>
            </a:r>
            <a:r>
              <a:rPr lang="it-IT" sz="2000" dirty="0" err="1" smtClean="0">
                <a:latin typeface="Corbel" pitchFamily="34" charset="0"/>
              </a:rPr>
              <a:t>administrations</a:t>
            </a:r>
            <a:r>
              <a:rPr lang="it-IT" sz="2000" dirty="0" smtClean="0">
                <a:latin typeface="Corbel" pitchFamily="34" charset="0"/>
              </a:rPr>
              <a:t> </a:t>
            </a:r>
            <a:r>
              <a:rPr lang="it-IT" sz="2000" dirty="0" err="1" smtClean="0">
                <a:latin typeface="Corbel" pitchFamily="34" charset="0"/>
              </a:rPr>
              <a:t>producing</a:t>
            </a:r>
            <a:r>
              <a:rPr lang="it-IT" sz="2000" dirty="0" smtClean="0">
                <a:latin typeface="Corbel" pitchFamily="34" charset="0"/>
              </a:rPr>
              <a:t> </a:t>
            </a:r>
          </a:p>
          <a:p>
            <a:pPr>
              <a:defRPr/>
            </a:pPr>
            <a:r>
              <a:rPr lang="it-IT" sz="2000" dirty="0">
                <a:latin typeface="Corbel" pitchFamily="34" charset="0"/>
              </a:rPr>
              <a:t> </a:t>
            </a:r>
            <a:r>
              <a:rPr lang="it-IT" sz="2000" dirty="0" smtClean="0">
                <a:latin typeface="Corbel" pitchFamily="34" charset="0"/>
              </a:rPr>
              <a:t>      </a:t>
            </a:r>
            <a:r>
              <a:rPr lang="it-IT" sz="2000" dirty="0" err="1" smtClean="0">
                <a:latin typeface="Corbel" pitchFamily="34" charset="0"/>
              </a:rPr>
              <a:t>statistics</a:t>
            </a:r>
            <a:r>
              <a:rPr lang="it-IT" sz="2000" dirty="0" smtClean="0">
                <a:latin typeface="Corbel" pitchFamily="34" charset="0"/>
              </a:rPr>
              <a:t> with a </a:t>
            </a:r>
            <a:r>
              <a:rPr lang="it-IT" sz="2000" dirty="0" err="1" smtClean="0">
                <a:latin typeface="Corbel" pitchFamily="34" charset="0"/>
              </a:rPr>
              <a:t>view</a:t>
            </a:r>
            <a:r>
              <a:rPr lang="it-IT" sz="2000" dirty="0" smtClean="0">
                <a:latin typeface="Corbel" pitchFamily="34" charset="0"/>
              </a:rPr>
              <a:t> to </a:t>
            </a:r>
            <a:r>
              <a:rPr lang="it-IT" sz="2000" dirty="0" err="1" smtClean="0">
                <a:latin typeface="Corbel" pitchFamily="34" charset="0"/>
              </a:rPr>
              <a:t>enhance</a:t>
            </a:r>
            <a:r>
              <a:rPr lang="it-IT" sz="2000" dirty="0" smtClean="0">
                <a:latin typeface="Corbel" pitchFamily="34" charset="0"/>
              </a:rPr>
              <a:t> CAS </a:t>
            </a:r>
            <a:r>
              <a:rPr lang="it-IT" sz="2000" dirty="0" err="1" smtClean="0">
                <a:latin typeface="Corbel" pitchFamily="34" charset="0"/>
              </a:rPr>
              <a:t>role</a:t>
            </a:r>
            <a:r>
              <a:rPr lang="it-IT" sz="2000" dirty="0" smtClean="0">
                <a:latin typeface="Corbel" pitchFamily="34" charset="0"/>
              </a:rPr>
              <a:t> </a:t>
            </a:r>
          </a:p>
          <a:p>
            <a:pPr>
              <a:defRPr/>
            </a:pPr>
            <a:r>
              <a:rPr lang="it-IT" sz="2000" dirty="0">
                <a:latin typeface="Corbel" pitchFamily="34" charset="0"/>
              </a:rPr>
              <a:t> </a:t>
            </a:r>
            <a:r>
              <a:rPr lang="it-IT" sz="2000" dirty="0" smtClean="0">
                <a:latin typeface="Corbel" pitchFamily="34" charset="0"/>
              </a:rPr>
              <a:t>      </a:t>
            </a:r>
            <a:r>
              <a:rPr lang="it-IT" sz="2000" dirty="0" err="1" smtClean="0">
                <a:latin typeface="Corbel" pitchFamily="34" charset="0"/>
              </a:rPr>
              <a:t>at</a:t>
            </a:r>
            <a:r>
              <a:rPr lang="it-IT" sz="2000" dirty="0" smtClean="0">
                <a:latin typeface="Corbel" pitchFamily="34" charset="0"/>
              </a:rPr>
              <a:t> </a:t>
            </a:r>
            <a:r>
              <a:rPr lang="it-IT" sz="2000" dirty="0" err="1" smtClean="0">
                <a:latin typeface="Corbel" pitchFamily="34" charset="0"/>
              </a:rPr>
              <a:t>national</a:t>
            </a:r>
            <a:r>
              <a:rPr lang="it-IT" sz="2000" dirty="0" smtClean="0">
                <a:latin typeface="Corbel" pitchFamily="34" charset="0"/>
              </a:rPr>
              <a:t> </a:t>
            </a:r>
            <a:r>
              <a:rPr lang="it-IT" sz="2000" dirty="0" err="1" smtClean="0">
                <a:latin typeface="Corbel" pitchFamily="34" charset="0"/>
              </a:rPr>
              <a:t>level</a:t>
            </a:r>
            <a:r>
              <a:rPr lang="it-IT" sz="2000" dirty="0" smtClean="0">
                <a:latin typeface="Corbel" pitchFamily="34" charset="0"/>
              </a:rPr>
              <a:t>. </a:t>
            </a:r>
          </a:p>
          <a:p>
            <a:pPr marL="342900" indent="-342900">
              <a:buFontTx/>
              <a:buChar char="-"/>
              <a:defRPr/>
            </a:pPr>
            <a:endParaRPr lang="it-IT" sz="20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marL="342900" indent="-342900">
              <a:buFontTx/>
              <a:buChar char="-"/>
              <a:defRPr/>
            </a:pPr>
            <a:endParaRPr lang="it-IT" sz="20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732240" y="4581128"/>
            <a:ext cx="1440160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57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magine 10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/>
          <p:nvPr/>
        </p:nvSpPr>
        <p:spPr bwMode="auto">
          <a:xfrm>
            <a:off x="782423" y="510600"/>
            <a:ext cx="7533993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(3) </a:t>
            </a:r>
            <a:r>
              <a:rPr lang="it-IT" sz="32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Objectives</a:t>
            </a:r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, </a:t>
            </a:r>
            <a:r>
              <a:rPr lang="it-IT" sz="32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activities</a:t>
            </a:r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 and </a:t>
            </a:r>
            <a:r>
              <a:rPr lang="it-IT" sz="32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results</a:t>
            </a:r>
            <a:endParaRPr lang="it-IT" sz="3200" dirty="0"/>
          </a:p>
        </p:txBody>
      </p:sp>
      <p:sp>
        <p:nvSpPr>
          <p:cNvPr id="6" name="CasellaDiTesto 5"/>
          <p:cNvSpPr/>
          <p:nvPr/>
        </p:nvSpPr>
        <p:spPr bwMode="auto">
          <a:xfrm>
            <a:off x="611560" y="1252315"/>
            <a:ext cx="7743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en-US" sz="1600" b="1" dirty="0">
                <a:latin typeface="Corbel" pitchFamily="34" charset="0"/>
              </a:rPr>
              <a:t>Institutional Development.</a:t>
            </a:r>
            <a:endParaRPr lang="en-US" dirty="0">
              <a:latin typeface="Corbel" pitchFamily="34" charset="0"/>
            </a:endParaRPr>
          </a:p>
          <a:p>
            <a:pPr lvl="1">
              <a:defRPr/>
            </a:pPr>
            <a:r>
              <a:rPr lang="en-US" sz="1600" b="1" dirty="0">
                <a:latin typeface="Corbel" pitchFamily="34" charset="0"/>
              </a:rPr>
              <a:t>1.a</a:t>
            </a:r>
            <a:r>
              <a:rPr lang="en-US" sz="1600" dirty="0">
                <a:latin typeface="Corbel" pitchFamily="34" charset="0"/>
              </a:rPr>
              <a:t> Analysis of CAS current situation and structure and its role within the Lebanese PA in order to increase the quality of the elaborated data, also for elaboration of SDGs indicators.</a:t>
            </a:r>
          </a:p>
          <a:p>
            <a:pPr lvl="1">
              <a:defRPr/>
            </a:pPr>
            <a:r>
              <a:rPr lang="en-US" sz="1600" b="1" dirty="0" smtClean="0">
                <a:latin typeface="Corbel" pitchFamily="34" charset="0"/>
              </a:rPr>
              <a:t>1.b </a:t>
            </a:r>
            <a:r>
              <a:rPr lang="en-US" sz="1600" dirty="0" smtClean="0">
                <a:latin typeface="Corbel" pitchFamily="34" charset="0"/>
              </a:rPr>
              <a:t>Promotion of </a:t>
            </a:r>
            <a:r>
              <a:rPr lang="en-US" sz="1600" dirty="0">
                <a:latin typeface="Corbel" pitchFamily="34" charset="0"/>
              </a:rPr>
              <a:t>CAS strategies at the national level, including the exchange of data and information with other public administrations.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522820"/>
              </p:ext>
            </p:extLst>
          </p:nvPr>
        </p:nvGraphicFramePr>
        <p:xfrm>
          <a:off x="868191" y="2924944"/>
          <a:ext cx="7376217" cy="2063066"/>
        </p:xfrm>
        <a:graphic>
          <a:graphicData uri="http://schemas.openxmlformats.org/drawingml/2006/table">
            <a:tbl>
              <a:tblPr/>
              <a:tblGrid>
                <a:gridCol w="372331"/>
                <a:gridCol w="2344523"/>
                <a:gridCol w="372331"/>
                <a:gridCol w="372331"/>
                <a:gridCol w="372331"/>
                <a:gridCol w="372331"/>
                <a:gridCol w="372331"/>
                <a:gridCol w="372331"/>
                <a:gridCol w="372331"/>
                <a:gridCol w="372331"/>
                <a:gridCol w="372331"/>
                <a:gridCol w="372331"/>
                <a:gridCol w="372331"/>
                <a:gridCol w="563722"/>
              </a:tblGrid>
              <a:tr h="238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A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ctivity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Year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1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Year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2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Year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3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38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4Q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4Q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4Q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238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Support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to 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Institutional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building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8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</a:t>
                      </a:r>
                      <a:r>
                        <a:rPr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.1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Assess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the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current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CAS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role</a:t>
                      </a:r>
                      <a:endParaRPr lang="it-IT" sz="1200" b="0" i="0" u="none" strike="noStrike" dirty="0" smtClean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lang="it-IT"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238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</a:t>
                      </a:r>
                      <a:r>
                        <a:rPr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.2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200" u="none" strike="noStrike" dirty="0" smtClean="0">
                          <a:latin typeface="Corbel" pitchFamily="34" charset="0"/>
                        </a:rPr>
                        <a:t>Establish</a:t>
                      </a:r>
                      <a:r>
                        <a:rPr lang="en-US" sz="1200" u="none" strike="noStrike" baseline="0" dirty="0" smtClean="0">
                          <a:latin typeface="Corbel" pitchFamily="34" charset="0"/>
                        </a:rPr>
                        <a:t> a framework of </a:t>
                      </a:r>
                      <a:r>
                        <a:rPr lang="en-US" sz="1200" u="none" strike="noStrike" dirty="0" smtClean="0">
                          <a:latin typeface="Corbel" pitchFamily="34" charset="0"/>
                        </a:rPr>
                        <a:t>agreements</a:t>
                      </a:r>
                      <a:r>
                        <a:rPr lang="en-US" sz="1200" u="none" strike="noStrike" baseline="0" dirty="0" smtClean="0">
                          <a:latin typeface="Corbel" pitchFamily="34" charset="0"/>
                        </a:rPr>
                        <a:t> for improved coordination of the statistical function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238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</a:t>
                      </a:r>
                      <a:r>
                        <a:rPr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.3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200" u="none" strike="noStrike" dirty="0" smtClean="0">
                          <a:latin typeface="Corbel" pitchFamily="34" charset="0"/>
                        </a:rPr>
                        <a:t>Support CAS in fostering its strategies at national level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79578"/>
            <a:ext cx="1152128" cy="115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68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magine 10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/>
          <p:nvPr/>
        </p:nvSpPr>
        <p:spPr bwMode="auto">
          <a:xfrm>
            <a:off x="782423" y="510600"/>
            <a:ext cx="7533993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(3) </a:t>
            </a:r>
            <a:r>
              <a:rPr lang="it-IT" sz="32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Objectives</a:t>
            </a:r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, </a:t>
            </a:r>
            <a:r>
              <a:rPr lang="it-IT" sz="32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activities</a:t>
            </a:r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 and </a:t>
            </a:r>
            <a:r>
              <a:rPr lang="it-IT" sz="32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results</a:t>
            </a:r>
            <a:endParaRPr lang="it-IT" sz="3200" dirty="0"/>
          </a:p>
        </p:txBody>
      </p:sp>
      <p:sp>
        <p:nvSpPr>
          <p:cNvPr id="6" name="CasellaDiTesto 5"/>
          <p:cNvSpPr/>
          <p:nvPr/>
        </p:nvSpPr>
        <p:spPr bwMode="auto">
          <a:xfrm>
            <a:off x="788615" y="1252315"/>
            <a:ext cx="7743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600" b="1" dirty="0">
                <a:latin typeface="Calibri"/>
              </a:rPr>
              <a:t>2. Improvement of IT division </a:t>
            </a:r>
            <a:r>
              <a:rPr sz="1600" b="1" dirty="0" smtClean="0">
                <a:latin typeface="Calibri"/>
              </a:rPr>
              <a:t>performance</a:t>
            </a:r>
            <a:endParaRPr dirty="0"/>
          </a:p>
          <a:p>
            <a:pPr>
              <a:defRPr/>
            </a:pPr>
            <a:r>
              <a:rPr sz="1600" dirty="0">
                <a:latin typeface="Calibri"/>
              </a:rPr>
              <a:t>	</a:t>
            </a:r>
            <a:r>
              <a:rPr sz="1600" b="1" dirty="0">
                <a:latin typeface="Calibri"/>
              </a:rPr>
              <a:t>2.a </a:t>
            </a:r>
            <a:r>
              <a:rPr sz="1600" dirty="0">
                <a:latin typeface="Calibri"/>
              </a:rPr>
              <a:t>Training on the job and technical assistance </a:t>
            </a:r>
            <a:r>
              <a:rPr sz="1600" dirty="0" smtClean="0">
                <a:latin typeface="Calibri"/>
              </a:rPr>
              <a:t>on</a:t>
            </a:r>
            <a:r>
              <a:rPr lang="it-IT" sz="1600" dirty="0" smtClean="0">
                <a:latin typeface="Calibri"/>
              </a:rPr>
              <a:t> website </a:t>
            </a:r>
            <a:r>
              <a:rPr lang="it-IT" sz="1600" dirty="0" err="1" smtClean="0">
                <a:latin typeface="Calibri"/>
              </a:rPr>
              <a:t>redesign</a:t>
            </a:r>
            <a:r>
              <a:rPr lang="it-IT" sz="1600" dirty="0" smtClean="0">
                <a:latin typeface="Calibri"/>
              </a:rPr>
              <a:t>, web 	</a:t>
            </a:r>
            <a:r>
              <a:rPr lang="it-IT" sz="1600" dirty="0" err="1" smtClean="0">
                <a:latin typeface="Calibri"/>
              </a:rPr>
              <a:t>architecture</a:t>
            </a:r>
            <a:r>
              <a:rPr lang="it-IT" sz="1600" dirty="0" smtClean="0">
                <a:latin typeface="Calibri"/>
              </a:rPr>
              <a:t>, network security and </a:t>
            </a:r>
            <a:r>
              <a:rPr lang="it-IT" sz="1600" dirty="0" err="1" smtClean="0">
                <a:latin typeface="Calibri"/>
              </a:rPr>
              <a:t>implementation</a:t>
            </a:r>
            <a:r>
              <a:rPr lang="it-IT" sz="1600" dirty="0" smtClean="0">
                <a:latin typeface="Calibri"/>
              </a:rPr>
              <a:t>, </a:t>
            </a:r>
            <a:r>
              <a:rPr lang="it-IT" sz="1600" dirty="0" err="1" smtClean="0">
                <a:latin typeface="Calibri"/>
              </a:rPr>
              <a:t>operating</a:t>
            </a:r>
            <a:r>
              <a:rPr lang="it-IT" sz="1600" dirty="0" smtClean="0">
                <a:latin typeface="Calibri"/>
              </a:rPr>
              <a:t> </a:t>
            </a:r>
            <a:r>
              <a:rPr lang="it-IT" sz="1600" dirty="0" err="1" smtClean="0">
                <a:latin typeface="Calibri"/>
              </a:rPr>
              <a:t>systems</a:t>
            </a:r>
            <a:r>
              <a:rPr lang="it-IT" sz="1600" dirty="0" smtClean="0">
                <a:latin typeface="Calibri"/>
              </a:rPr>
              <a:t> and   	</a:t>
            </a:r>
            <a:r>
              <a:rPr lang="it-IT" sz="1600" dirty="0" err="1" smtClean="0">
                <a:latin typeface="Calibri"/>
              </a:rPr>
              <a:t>databases</a:t>
            </a:r>
            <a:r>
              <a:rPr lang="it-IT" sz="1600" dirty="0" smtClean="0">
                <a:latin typeface="Calibri"/>
              </a:rPr>
              <a:t>.</a:t>
            </a:r>
            <a:r>
              <a:rPr lang="it-IT" sz="1600" b="1" dirty="0">
                <a:latin typeface="Calibri"/>
              </a:rPr>
              <a:t>	</a:t>
            </a:r>
            <a:r>
              <a:rPr sz="1600" b="1" dirty="0">
                <a:latin typeface="Calibri"/>
              </a:rPr>
              <a:t>	</a:t>
            </a:r>
            <a:endParaRPr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095310"/>
              </p:ext>
            </p:extLst>
          </p:nvPr>
        </p:nvGraphicFramePr>
        <p:xfrm>
          <a:off x="827584" y="2420888"/>
          <a:ext cx="7376217" cy="2520082"/>
        </p:xfrm>
        <a:graphic>
          <a:graphicData uri="http://schemas.openxmlformats.org/drawingml/2006/table">
            <a:tbl>
              <a:tblPr/>
              <a:tblGrid>
                <a:gridCol w="372331"/>
                <a:gridCol w="2344523"/>
                <a:gridCol w="372331"/>
                <a:gridCol w="372331"/>
                <a:gridCol w="372331"/>
                <a:gridCol w="372331"/>
                <a:gridCol w="372331"/>
                <a:gridCol w="372331"/>
                <a:gridCol w="372331"/>
                <a:gridCol w="372331"/>
                <a:gridCol w="372331"/>
                <a:gridCol w="372331"/>
                <a:gridCol w="372331"/>
                <a:gridCol w="563722"/>
              </a:tblGrid>
              <a:tr h="238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A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ctivity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Year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1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Year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2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Year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3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38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4Q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4Q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4Q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238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Support the IT department in CAS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8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2.1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Website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it-IT" sz="1200" b="0" i="0" u="none" strike="noStrike" baseline="0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redesign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and intranet</a:t>
                      </a:r>
                      <a:endParaRPr lang="it-IT" sz="1200" b="0" i="0" u="none" strike="noStrike" dirty="0" smtClean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lang="it-IT"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238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2.2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Web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applications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and web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services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2381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2.3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Network (security,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it-IT" sz="1200" b="0" i="0" u="none" strike="noStrike" baseline="0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wifi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and email server)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40178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2.4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Operating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systems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(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Win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server, VM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ware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, Linux)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40178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2.5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D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atabases</a:t>
                      </a:r>
                      <a:r>
                        <a:rPr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management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(performance, security,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migration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to O11g)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41168"/>
            <a:ext cx="13049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magine 10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/>
          <p:nvPr/>
        </p:nvSpPr>
        <p:spPr bwMode="auto">
          <a:xfrm>
            <a:off x="782423" y="510600"/>
            <a:ext cx="7533993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(3) </a:t>
            </a:r>
            <a:r>
              <a:rPr lang="it-IT" sz="32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Objectives</a:t>
            </a:r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, </a:t>
            </a:r>
            <a:r>
              <a:rPr lang="it-IT" sz="32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activities</a:t>
            </a:r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 and </a:t>
            </a:r>
            <a:r>
              <a:rPr lang="it-IT" sz="32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results</a:t>
            </a:r>
            <a:endParaRPr lang="it-IT" sz="3200" dirty="0"/>
          </a:p>
        </p:txBody>
      </p:sp>
      <p:sp>
        <p:nvSpPr>
          <p:cNvPr id="6" name="CasellaDiTesto 5"/>
          <p:cNvSpPr/>
          <p:nvPr/>
        </p:nvSpPr>
        <p:spPr bwMode="auto">
          <a:xfrm>
            <a:off x="724180" y="1252315"/>
            <a:ext cx="7743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600" b="1" dirty="0" smtClean="0">
                <a:latin typeface="Calibri"/>
              </a:rPr>
              <a:t>3</a:t>
            </a:r>
            <a:r>
              <a:rPr sz="1600" b="1" dirty="0">
                <a:latin typeface="Calibri"/>
              </a:rPr>
              <a:t>. </a:t>
            </a:r>
            <a:r>
              <a:rPr sz="1600" b="1" dirty="0" smtClean="0">
                <a:latin typeface="Calibri"/>
              </a:rPr>
              <a:t>SDMX</a:t>
            </a:r>
            <a:r>
              <a:rPr lang="it-IT" sz="1600" b="1" dirty="0" smtClean="0">
                <a:latin typeface="Calibri"/>
              </a:rPr>
              <a:t> </a:t>
            </a:r>
            <a:r>
              <a:rPr lang="it-IT" sz="1600" b="1" dirty="0" err="1" smtClean="0">
                <a:latin typeface="Calibri"/>
              </a:rPr>
              <a:t>standards</a:t>
            </a:r>
            <a:r>
              <a:rPr lang="it-IT" sz="1600" b="1" dirty="0" smtClean="0">
                <a:latin typeface="Calibri"/>
              </a:rPr>
              <a:t> and </a:t>
            </a:r>
            <a:r>
              <a:rPr lang="it-IT" sz="1600" b="1" dirty="0" err="1" smtClean="0">
                <a:latin typeface="Calibri"/>
              </a:rPr>
              <a:t>tools</a:t>
            </a:r>
            <a:r>
              <a:rPr lang="it-IT" sz="1600" b="1" dirty="0" smtClean="0">
                <a:latin typeface="Calibri"/>
              </a:rPr>
              <a:t> for data </a:t>
            </a:r>
            <a:r>
              <a:rPr lang="it-IT" sz="1600" b="1" dirty="0" err="1" smtClean="0">
                <a:latin typeface="Calibri"/>
              </a:rPr>
              <a:t>exchange</a:t>
            </a:r>
            <a:r>
              <a:rPr lang="it-IT" sz="1600" b="1" dirty="0" smtClean="0">
                <a:latin typeface="Calibri"/>
              </a:rPr>
              <a:t>.</a:t>
            </a:r>
            <a:endParaRPr dirty="0"/>
          </a:p>
          <a:p>
            <a:pPr>
              <a:defRPr/>
            </a:pPr>
            <a:r>
              <a:rPr sz="1600" dirty="0">
                <a:latin typeface="Calibri"/>
              </a:rPr>
              <a:t>	</a:t>
            </a:r>
            <a:r>
              <a:rPr lang="it-IT" sz="1600" b="1" dirty="0" smtClean="0">
                <a:latin typeface="Calibri"/>
              </a:rPr>
              <a:t>3</a:t>
            </a:r>
            <a:r>
              <a:rPr sz="1600" b="1" dirty="0" smtClean="0">
                <a:latin typeface="Calibri"/>
              </a:rPr>
              <a:t>.</a:t>
            </a:r>
            <a:r>
              <a:rPr lang="it-IT" sz="1600" b="1" dirty="0" smtClean="0">
                <a:latin typeface="Calibri"/>
              </a:rPr>
              <a:t>a </a:t>
            </a:r>
            <a:r>
              <a:rPr lang="it-IT" sz="1600" dirty="0" err="1" smtClean="0">
                <a:latin typeface="Calibri"/>
              </a:rPr>
              <a:t>Support</a:t>
            </a:r>
            <a:r>
              <a:rPr lang="it-IT" sz="1600" dirty="0" smtClean="0">
                <a:latin typeface="Calibri"/>
              </a:rPr>
              <a:t> CAS in the </a:t>
            </a:r>
            <a:r>
              <a:rPr lang="it-IT" sz="1600" dirty="0" err="1" smtClean="0">
                <a:latin typeface="Calibri"/>
              </a:rPr>
              <a:t>introduction</a:t>
            </a:r>
            <a:r>
              <a:rPr lang="it-IT" sz="1600" dirty="0" smtClean="0">
                <a:latin typeface="Calibri"/>
              </a:rPr>
              <a:t> of SDMX </a:t>
            </a:r>
            <a:r>
              <a:rPr lang="it-IT" sz="1600" dirty="0" err="1" smtClean="0">
                <a:latin typeface="Calibri"/>
              </a:rPr>
              <a:t>standards</a:t>
            </a:r>
            <a:r>
              <a:rPr lang="it-IT" sz="1600" dirty="0" smtClean="0">
                <a:latin typeface="Calibri"/>
              </a:rPr>
              <a:t> and </a:t>
            </a:r>
            <a:r>
              <a:rPr lang="it-IT" sz="1600" dirty="0" err="1" smtClean="0">
                <a:latin typeface="Calibri"/>
              </a:rPr>
              <a:t>tools</a:t>
            </a:r>
            <a:r>
              <a:rPr lang="it-IT" sz="1600" dirty="0" smtClean="0">
                <a:latin typeface="Calibri"/>
              </a:rPr>
              <a:t> for </a:t>
            </a:r>
            <a:r>
              <a:rPr lang="it-IT" sz="1600" dirty="0" err="1" smtClean="0">
                <a:latin typeface="Calibri"/>
              </a:rPr>
              <a:t>exchange</a:t>
            </a:r>
            <a:r>
              <a:rPr lang="it-IT" sz="1600" dirty="0" smtClean="0">
                <a:latin typeface="Calibri"/>
              </a:rPr>
              <a:t> of data with </a:t>
            </a:r>
            <a:r>
              <a:rPr lang="it-IT" sz="1600" dirty="0" err="1" smtClean="0">
                <a:latin typeface="Calibri"/>
              </a:rPr>
              <a:t>relevant</a:t>
            </a:r>
            <a:r>
              <a:rPr lang="it-IT" sz="1600" dirty="0" smtClean="0">
                <a:latin typeface="Calibri"/>
              </a:rPr>
              <a:t> </a:t>
            </a:r>
            <a:r>
              <a:rPr lang="it-IT" sz="1600" dirty="0" err="1" smtClean="0">
                <a:latin typeface="Calibri"/>
              </a:rPr>
              <a:t>administrations</a:t>
            </a:r>
            <a:r>
              <a:rPr sz="1600" dirty="0" smtClean="0">
                <a:latin typeface="Calibri"/>
              </a:rPr>
              <a:t>.</a:t>
            </a:r>
            <a:endParaRPr dirty="0"/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040486"/>
              </p:ext>
            </p:extLst>
          </p:nvPr>
        </p:nvGraphicFramePr>
        <p:xfrm>
          <a:off x="724175" y="2596746"/>
          <a:ext cx="7557159" cy="1865540"/>
        </p:xfrm>
        <a:graphic>
          <a:graphicData uri="http://schemas.openxmlformats.org/drawingml/2006/table">
            <a:tbl>
              <a:tblPr/>
              <a:tblGrid>
                <a:gridCol w="391626"/>
                <a:gridCol w="2466021"/>
                <a:gridCol w="391626"/>
                <a:gridCol w="391626"/>
                <a:gridCol w="391626"/>
                <a:gridCol w="391626"/>
                <a:gridCol w="391626"/>
                <a:gridCol w="391626"/>
                <a:gridCol w="391626"/>
                <a:gridCol w="391626"/>
                <a:gridCol w="391626"/>
                <a:gridCol w="391626"/>
                <a:gridCol w="391626"/>
                <a:gridCol w="391626"/>
              </a:tblGrid>
              <a:tr h="1845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A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ctivity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Year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1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algn="ctr"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algn="ctr"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Year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2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algn="ctr"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Year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3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algn="ctr">
                      <a:noFill/>
                    </a:lnL>
                    <a:lnR w="635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4Q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4Q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4Q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bg1"/>
                    </a:solidFill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SDMX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algn="ctr"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algn="ctr"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algn="ctr"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algn="ctr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algn="ctr">
                      <a:noFill/>
                    </a:lnL>
                    <a:lnR w="6350" algn="ctr"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36917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3.1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Introduction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to SDMX: use </a:t>
                      </a:r>
                      <a:r>
                        <a:rPr lang="it-IT" sz="1200" b="0" i="0" u="none" strike="noStrike" baseline="0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cases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36917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3.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ctr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it-IT" sz="1200" b="0" i="0" u="none" strike="noStrike" dirty="0" smtClean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  <a:p>
                      <a:pPr algn="l">
                        <a:defRPr/>
                      </a:pP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Training  on SDMX for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statisticians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and IT staff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18458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3.2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Pilot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it-IT" sz="1200" b="0" i="0" u="none" strike="noStrike" baseline="0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exercise</a:t>
                      </a:r>
                      <a:r>
                        <a:rPr lang="it-IT" sz="1200" b="0" i="0" u="none" strike="noStrike" baseline="0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on CAS data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lang="it-IT" sz="1200" b="0" i="0" u="none" strike="noStrike" dirty="0" smtClean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750147"/>
            <a:ext cx="11334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magine 10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/>
          <p:nvPr/>
        </p:nvSpPr>
        <p:spPr bwMode="auto">
          <a:xfrm>
            <a:off x="724182" y="510600"/>
            <a:ext cx="7533993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(3) </a:t>
            </a:r>
            <a:r>
              <a:rPr lang="it-IT" sz="32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Objectives</a:t>
            </a:r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, </a:t>
            </a:r>
            <a:r>
              <a:rPr lang="it-IT" sz="32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activities</a:t>
            </a:r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 and </a:t>
            </a:r>
            <a:r>
              <a:rPr lang="it-IT" sz="32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results</a:t>
            </a:r>
            <a:endParaRPr lang="it-IT" sz="3200" dirty="0"/>
          </a:p>
        </p:txBody>
      </p:sp>
      <p:sp>
        <p:nvSpPr>
          <p:cNvPr id="6" name="CasellaDiTesto 5"/>
          <p:cNvSpPr/>
          <p:nvPr/>
        </p:nvSpPr>
        <p:spPr bwMode="auto">
          <a:xfrm>
            <a:off x="716562" y="1196752"/>
            <a:ext cx="7743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600" b="1" dirty="0" smtClean="0">
                <a:latin typeface="Corbel" pitchFamily="34" charset="0"/>
              </a:rPr>
              <a:t>4</a:t>
            </a:r>
            <a:r>
              <a:rPr sz="1600" b="1" dirty="0" smtClean="0">
                <a:latin typeface="Corbel" pitchFamily="34" charset="0"/>
              </a:rPr>
              <a:t>. New </a:t>
            </a:r>
            <a:r>
              <a:rPr sz="1600" b="1" dirty="0">
                <a:latin typeface="Corbel" pitchFamily="34" charset="0"/>
              </a:rPr>
              <a:t>methodologies of </a:t>
            </a:r>
            <a:r>
              <a:rPr sz="1600" b="1" dirty="0" smtClean="0">
                <a:latin typeface="Corbel" pitchFamily="34" charset="0"/>
              </a:rPr>
              <a:t>GIS</a:t>
            </a:r>
            <a:r>
              <a:rPr lang="it-IT" sz="1600" b="1" dirty="0" smtClean="0">
                <a:latin typeface="Corbel" pitchFamily="34" charset="0"/>
              </a:rPr>
              <a:t> for </a:t>
            </a:r>
            <a:r>
              <a:rPr lang="it-IT" sz="1600" b="1" dirty="0" err="1" smtClean="0">
                <a:latin typeface="Corbel" pitchFamily="34" charset="0"/>
              </a:rPr>
              <a:t>statistics</a:t>
            </a:r>
            <a:r>
              <a:rPr lang="it-IT" sz="1600" b="1" dirty="0" smtClean="0">
                <a:latin typeface="Corbel" pitchFamily="34" charset="0"/>
              </a:rPr>
              <a:t>.</a:t>
            </a:r>
            <a:endParaRPr dirty="0">
              <a:latin typeface="Corbel" pitchFamily="34" charset="0"/>
            </a:endParaRPr>
          </a:p>
          <a:p>
            <a:pPr>
              <a:defRPr/>
            </a:pPr>
            <a:r>
              <a:rPr sz="1600" dirty="0">
                <a:latin typeface="Corbel" pitchFamily="34" charset="0"/>
              </a:rPr>
              <a:t>	</a:t>
            </a:r>
            <a:r>
              <a:rPr lang="it-IT" sz="1600" b="1" dirty="0" smtClean="0">
                <a:latin typeface="Corbel" pitchFamily="34" charset="0"/>
              </a:rPr>
              <a:t>4</a:t>
            </a:r>
            <a:r>
              <a:rPr sz="1600" b="1" dirty="0" smtClean="0">
                <a:latin typeface="Corbel" pitchFamily="34" charset="0"/>
              </a:rPr>
              <a:t>.a </a:t>
            </a:r>
            <a:r>
              <a:rPr sz="1600" dirty="0">
                <a:latin typeface="Corbel" pitchFamily="34" charset="0"/>
              </a:rPr>
              <a:t>Training on the use of GIS for </a:t>
            </a:r>
            <a:r>
              <a:rPr lang="it-IT" sz="1600" dirty="0" err="1" smtClean="0">
                <a:latin typeface="Corbel" pitchFamily="34" charset="0"/>
              </a:rPr>
              <a:t>statistics</a:t>
            </a:r>
            <a:r>
              <a:rPr lang="it-IT" sz="1600" dirty="0" smtClean="0">
                <a:latin typeface="Corbel" pitchFamily="34" charset="0"/>
              </a:rPr>
              <a:t>: </a:t>
            </a:r>
            <a:r>
              <a:rPr sz="1600" dirty="0" smtClean="0">
                <a:latin typeface="Corbel" pitchFamily="34" charset="0"/>
              </a:rPr>
              <a:t>data collection</a:t>
            </a:r>
            <a:r>
              <a:rPr lang="it-IT" sz="1600" dirty="0" smtClean="0">
                <a:latin typeface="Corbel" pitchFamily="34" charset="0"/>
              </a:rPr>
              <a:t>, data </a:t>
            </a:r>
            <a:r>
              <a:rPr lang="it-IT" sz="1600" dirty="0" err="1" smtClean="0">
                <a:latin typeface="Corbel" pitchFamily="34" charset="0"/>
              </a:rPr>
              <a:t>manangement</a:t>
            </a:r>
            <a:r>
              <a:rPr lang="it-IT" sz="1600" dirty="0" smtClean="0">
                <a:latin typeface="Corbel" pitchFamily="34" charset="0"/>
              </a:rPr>
              <a:t> and 	</a:t>
            </a:r>
            <a:r>
              <a:rPr lang="it-IT" sz="1600" dirty="0" err="1" smtClean="0">
                <a:latin typeface="Corbel" pitchFamily="34" charset="0"/>
              </a:rPr>
              <a:t>dissemination</a:t>
            </a:r>
            <a:r>
              <a:rPr lang="it-IT" sz="1600" dirty="0" smtClean="0">
                <a:latin typeface="Corbel" pitchFamily="34" charset="0"/>
              </a:rPr>
              <a:t>.</a:t>
            </a:r>
          </a:p>
          <a:p>
            <a:pPr>
              <a:defRPr/>
            </a:pPr>
            <a:r>
              <a:rPr lang="it-IT" sz="1600" dirty="0">
                <a:latin typeface="Corbel" pitchFamily="34" charset="0"/>
              </a:rPr>
              <a:t>	</a:t>
            </a:r>
            <a:r>
              <a:rPr lang="it-IT" sz="1600" b="1" dirty="0" smtClean="0">
                <a:latin typeface="Corbel" pitchFamily="34" charset="0"/>
              </a:rPr>
              <a:t>4.b</a:t>
            </a:r>
            <a:r>
              <a:rPr lang="it-IT" sz="1600" dirty="0" smtClean="0">
                <a:latin typeface="Corbel" pitchFamily="34" charset="0"/>
              </a:rPr>
              <a:t> </a:t>
            </a:r>
            <a:r>
              <a:rPr lang="it-IT" sz="1600" dirty="0" err="1" smtClean="0">
                <a:latin typeface="Corbel" pitchFamily="34" charset="0"/>
              </a:rPr>
              <a:t>Support</a:t>
            </a:r>
            <a:r>
              <a:rPr lang="it-IT" sz="1600" dirty="0" smtClean="0">
                <a:latin typeface="Corbel" pitchFamily="34" charset="0"/>
              </a:rPr>
              <a:t> to the design of a </a:t>
            </a:r>
            <a:r>
              <a:rPr lang="it-IT" sz="1600" dirty="0" err="1" smtClean="0">
                <a:latin typeface="Corbel" pitchFamily="34" charset="0"/>
              </a:rPr>
              <a:t>geospatial</a:t>
            </a:r>
            <a:r>
              <a:rPr lang="it-IT" sz="1600" dirty="0" smtClean="0">
                <a:latin typeface="Corbel" pitchFamily="34" charset="0"/>
              </a:rPr>
              <a:t> </a:t>
            </a:r>
            <a:r>
              <a:rPr lang="it-IT" sz="1600" dirty="0" err="1" smtClean="0">
                <a:latin typeface="Corbel" pitchFamily="34" charset="0"/>
              </a:rPr>
              <a:t>framework</a:t>
            </a:r>
            <a:r>
              <a:rPr lang="it-IT" sz="1600" dirty="0" smtClean="0">
                <a:latin typeface="Corbel" pitchFamily="34" charset="0"/>
              </a:rPr>
              <a:t> for </a:t>
            </a:r>
            <a:r>
              <a:rPr lang="it-IT" sz="1600" dirty="0" err="1" smtClean="0">
                <a:latin typeface="Corbel" pitchFamily="34" charset="0"/>
              </a:rPr>
              <a:t>statistics</a:t>
            </a:r>
            <a:r>
              <a:rPr lang="it-IT" sz="1600" dirty="0" smtClean="0">
                <a:latin typeface="Corbel" pitchFamily="34" charset="0"/>
              </a:rPr>
              <a:t> (</a:t>
            </a:r>
            <a:r>
              <a:rPr lang="it-IT" sz="1600" dirty="0" err="1" smtClean="0">
                <a:latin typeface="Corbel" pitchFamily="34" charset="0"/>
              </a:rPr>
              <a:t>address</a:t>
            </a:r>
            <a:r>
              <a:rPr lang="it-IT" sz="1600" dirty="0" smtClean="0">
                <a:latin typeface="Corbel" pitchFamily="34" charset="0"/>
              </a:rPr>
              <a:t> </a:t>
            </a:r>
            <a:r>
              <a:rPr lang="it-IT" sz="1600" dirty="0" err="1" smtClean="0">
                <a:latin typeface="Corbel" pitchFamily="34" charset="0"/>
              </a:rPr>
              <a:t>register</a:t>
            </a:r>
            <a:r>
              <a:rPr lang="it-IT" sz="1600" dirty="0" smtClean="0">
                <a:latin typeface="Corbel" pitchFamily="34" charset="0"/>
              </a:rPr>
              <a:t>)</a:t>
            </a:r>
            <a:endParaRPr sz="1600" dirty="0">
              <a:latin typeface="Corbel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512699"/>
              </p:ext>
            </p:extLst>
          </p:nvPr>
        </p:nvGraphicFramePr>
        <p:xfrm>
          <a:off x="611560" y="2381209"/>
          <a:ext cx="7824134" cy="2703975"/>
        </p:xfrm>
        <a:graphic>
          <a:graphicData uri="http://schemas.openxmlformats.org/drawingml/2006/table">
            <a:tbl>
              <a:tblPr/>
              <a:tblGrid>
                <a:gridCol w="405461"/>
                <a:gridCol w="2553141"/>
                <a:gridCol w="405461"/>
                <a:gridCol w="405461"/>
                <a:gridCol w="405461"/>
                <a:gridCol w="405461"/>
                <a:gridCol w="405461"/>
                <a:gridCol w="405461"/>
                <a:gridCol w="405461"/>
                <a:gridCol w="405461"/>
                <a:gridCol w="405461"/>
                <a:gridCol w="405461"/>
                <a:gridCol w="405461"/>
                <a:gridCol w="405461"/>
              </a:tblGrid>
              <a:tr h="21602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Activity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Year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1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Year</a:t>
                      </a:r>
                      <a:r>
                        <a:rPr lang="it-IT" sz="1200" b="1" i="0" u="none" strike="noStrike" baseline="0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Year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18342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2Q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4Q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1Q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2Q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3Q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4Q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1Q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2Q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3Q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4Q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24862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4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Support to the GIS system in CAS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12700" algn="ctr">
                      <a:noFill/>
                    </a:lnL>
                    <a:lnR w="635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3206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4.1</a:t>
                      </a:r>
                    </a:p>
                  </a:txBody>
                  <a:tcPr marL="7620" marR="7620" marT="762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Training - GIS for statistics (Basic, Intermediate, Advanced)</a:t>
                      </a:r>
                    </a:p>
                  </a:txBody>
                  <a:tcPr marL="7620" marR="7620" marT="762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3206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4.2</a:t>
                      </a:r>
                    </a:p>
                  </a:txBody>
                  <a:tcPr marL="7620" marR="7620" marT="762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Training on Web Mapping and new GIS technology</a:t>
                      </a:r>
                    </a:p>
                  </a:txBody>
                  <a:tcPr marL="7620" marR="7620" marT="7620" marB="0" anchor="ctr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06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4.3</a:t>
                      </a:r>
                    </a:p>
                  </a:txBody>
                  <a:tcPr marL="7620" marR="7620" marT="762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Training on the job for developing GIS Web Application for the survey fieldwork</a:t>
                      </a:r>
                    </a:p>
                  </a:txBody>
                  <a:tcPr marL="7620" marR="7620" marT="762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3206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4.4</a:t>
                      </a:r>
                    </a:p>
                  </a:txBody>
                  <a:tcPr marL="7620" marR="7620" marT="7620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Training on the job -  Geodatabases for statistics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63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4.5</a:t>
                      </a:r>
                    </a:p>
                  </a:txBody>
                  <a:tcPr marL="7620" marR="7620" marT="762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Address Register (best practice and requirements evaluation)</a:t>
                      </a:r>
                    </a:p>
                  </a:txBody>
                  <a:tcPr marL="7620" marR="7620" marT="762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6665" marR="6665" marT="6665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128058" y="5107195"/>
            <a:ext cx="1130117" cy="1130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magine 10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/>
          <p:nvPr/>
        </p:nvSpPr>
        <p:spPr bwMode="auto">
          <a:xfrm>
            <a:off x="724182" y="510600"/>
            <a:ext cx="7533993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(3) </a:t>
            </a:r>
            <a:r>
              <a:rPr lang="it-IT" sz="32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Objectives</a:t>
            </a:r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, </a:t>
            </a:r>
            <a:r>
              <a:rPr lang="it-IT" sz="32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activities</a:t>
            </a:r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 and </a:t>
            </a:r>
            <a:r>
              <a:rPr lang="it-IT" sz="32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results</a:t>
            </a:r>
            <a:endParaRPr lang="it-IT" sz="3200" dirty="0"/>
          </a:p>
        </p:txBody>
      </p:sp>
      <p:sp>
        <p:nvSpPr>
          <p:cNvPr id="6" name="CasellaDiTesto 5"/>
          <p:cNvSpPr/>
          <p:nvPr/>
        </p:nvSpPr>
        <p:spPr bwMode="auto">
          <a:xfrm>
            <a:off x="724182" y="1211268"/>
            <a:ext cx="7629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600" b="1" dirty="0" smtClean="0">
                <a:latin typeface="Corbel" pitchFamily="34" charset="0"/>
              </a:rPr>
              <a:t>5</a:t>
            </a:r>
            <a:r>
              <a:rPr sz="1600" b="1" dirty="0" smtClean="0">
                <a:latin typeface="Corbel" pitchFamily="34" charset="0"/>
              </a:rPr>
              <a:t>. </a:t>
            </a:r>
            <a:r>
              <a:rPr sz="1600" b="1" dirty="0" err="1">
                <a:latin typeface="Corbel" pitchFamily="34" charset="0"/>
              </a:rPr>
              <a:t>Digitalisation</a:t>
            </a:r>
            <a:r>
              <a:rPr sz="1600" b="1" dirty="0">
                <a:latin typeface="Corbel" pitchFamily="34" charset="0"/>
              </a:rPr>
              <a:t> processes </a:t>
            </a:r>
            <a:r>
              <a:rPr lang="it-IT" sz="1600" b="1" dirty="0" smtClean="0">
                <a:latin typeface="Corbel" pitchFamily="34" charset="0"/>
              </a:rPr>
              <a:t>and corporate planning </a:t>
            </a:r>
            <a:r>
              <a:rPr sz="1600" b="1" dirty="0" smtClean="0">
                <a:latin typeface="Corbel" pitchFamily="34" charset="0"/>
              </a:rPr>
              <a:t>for </a:t>
            </a:r>
            <a:r>
              <a:rPr sz="1600" b="1" dirty="0">
                <a:latin typeface="Corbel" pitchFamily="34" charset="0"/>
              </a:rPr>
              <a:t>the administrative </a:t>
            </a:r>
            <a:r>
              <a:rPr sz="1600" b="1" dirty="0" smtClean="0">
                <a:latin typeface="Corbel" pitchFamily="34" charset="0"/>
              </a:rPr>
              <a:t>work</a:t>
            </a:r>
            <a:r>
              <a:rPr lang="it-IT" sz="1600" b="1" dirty="0" smtClean="0">
                <a:latin typeface="Corbel" pitchFamily="34" charset="0"/>
              </a:rPr>
              <a:t> in CAS.</a:t>
            </a:r>
            <a:endParaRPr sz="1600" dirty="0">
              <a:latin typeface="Corbel" pitchFamily="34" charset="0"/>
            </a:endParaRPr>
          </a:p>
          <a:p>
            <a:pPr>
              <a:defRPr/>
            </a:pPr>
            <a:r>
              <a:rPr sz="1600" dirty="0">
                <a:latin typeface="Corbel" pitchFamily="34" charset="0"/>
              </a:rPr>
              <a:t>	</a:t>
            </a:r>
            <a:r>
              <a:rPr lang="it-IT" sz="1600" dirty="0">
                <a:latin typeface="Corbel" pitchFamily="34" charset="0"/>
              </a:rPr>
              <a:t>5</a:t>
            </a:r>
            <a:r>
              <a:rPr sz="1600" dirty="0">
                <a:latin typeface="Corbel" pitchFamily="34" charset="0"/>
              </a:rPr>
              <a:t>.a </a:t>
            </a:r>
            <a:r>
              <a:rPr lang="it-IT" sz="1600" dirty="0" err="1" smtClean="0">
                <a:latin typeface="Corbel" pitchFamily="34" charset="0"/>
              </a:rPr>
              <a:t>Support</a:t>
            </a:r>
            <a:r>
              <a:rPr lang="it-IT" sz="1600" dirty="0" smtClean="0">
                <a:latin typeface="Corbel" pitchFamily="34" charset="0"/>
              </a:rPr>
              <a:t> on </a:t>
            </a:r>
            <a:r>
              <a:rPr lang="it-IT" sz="1600" dirty="0" err="1" smtClean="0">
                <a:latin typeface="Corbel" pitchFamily="34" charset="0"/>
              </a:rPr>
              <a:t>introduction</a:t>
            </a:r>
            <a:r>
              <a:rPr lang="it-IT" sz="1600" dirty="0" smtClean="0">
                <a:latin typeface="Corbel" pitchFamily="34" charset="0"/>
              </a:rPr>
              <a:t> of staff </a:t>
            </a:r>
            <a:r>
              <a:rPr lang="it-IT" sz="1600" dirty="0" err="1" smtClean="0">
                <a:latin typeface="Corbel" pitchFamily="34" charset="0"/>
              </a:rPr>
              <a:t>accounting</a:t>
            </a:r>
            <a:r>
              <a:rPr lang="it-IT" sz="1600" dirty="0" smtClean="0">
                <a:latin typeface="Corbel" pitchFamily="34" charset="0"/>
              </a:rPr>
              <a:t> </a:t>
            </a:r>
            <a:r>
              <a:rPr lang="it-IT" sz="1600" dirty="0" err="1" smtClean="0">
                <a:latin typeface="Corbel" pitchFamily="34" charset="0"/>
              </a:rPr>
              <a:t>system</a:t>
            </a:r>
            <a:r>
              <a:rPr lang="it-IT" sz="1600" dirty="0" smtClean="0">
                <a:latin typeface="Corbel" pitchFamily="34" charset="0"/>
              </a:rPr>
              <a:t> and staff folders </a:t>
            </a:r>
            <a:r>
              <a:rPr lang="it-IT" sz="1600" dirty="0" err="1" smtClean="0">
                <a:latin typeface="Corbel" pitchFamily="34" charset="0"/>
              </a:rPr>
              <a:t>recording</a:t>
            </a:r>
            <a:endParaRPr lang="it-IT" sz="1600" dirty="0" smtClean="0">
              <a:latin typeface="Corbel" pitchFamily="34" charset="0"/>
            </a:endParaRPr>
          </a:p>
          <a:p>
            <a:pPr>
              <a:defRPr/>
            </a:pPr>
            <a:r>
              <a:rPr lang="it-IT" sz="1600" dirty="0">
                <a:latin typeface="Corbel" pitchFamily="34" charset="0"/>
              </a:rPr>
              <a:t>	</a:t>
            </a:r>
            <a:r>
              <a:rPr lang="it-IT" sz="1600" dirty="0" smtClean="0">
                <a:latin typeface="Corbel" pitchFamily="34" charset="0"/>
              </a:rPr>
              <a:t>5.b </a:t>
            </a:r>
            <a:r>
              <a:rPr lang="it-IT" sz="1600" dirty="0" err="1" smtClean="0">
                <a:latin typeface="Corbel" pitchFamily="34" charset="0"/>
              </a:rPr>
              <a:t>Support</a:t>
            </a:r>
            <a:r>
              <a:rPr lang="it-IT" sz="1600" dirty="0" smtClean="0">
                <a:latin typeface="Corbel" pitchFamily="34" charset="0"/>
              </a:rPr>
              <a:t> on </a:t>
            </a:r>
            <a:r>
              <a:rPr lang="it-IT" sz="1600" dirty="0" err="1" smtClean="0">
                <a:latin typeface="Corbel" pitchFamily="34" charset="0"/>
              </a:rPr>
              <a:t>digitalisation</a:t>
            </a:r>
            <a:r>
              <a:rPr lang="it-IT" sz="1600" dirty="0" smtClean="0">
                <a:latin typeface="Corbel" pitchFamily="34" charset="0"/>
              </a:rPr>
              <a:t> of </a:t>
            </a:r>
            <a:r>
              <a:rPr lang="it-IT" sz="1600" dirty="0" err="1" smtClean="0">
                <a:latin typeface="Corbel" pitchFamily="34" charset="0"/>
              </a:rPr>
              <a:t>administrative</a:t>
            </a:r>
            <a:r>
              <a:rPr lang="it-IT" sz="1600" dirty="0" smtClean="0">
                <a:latin typeface="Corbel" pitchFamily="34" charset="0"/>
              </a:rPr>
              <a:t> </a:t>
            </a:r>
            <a:r>
              <a:rPr lang="it-IT" sz="1600" dirty="0" err="1" smtClean="0">
                <a:latin typeface="Corbel" pitchFamily="34" charset="0"/>
              </a:rPr>
              <a:t>processes</a:t>
            </a:r>
            <a:r>
              <a:rPr lang="it-IT" sz="1600" dirty="0" smtClean="0">
                <a:latin typeface="Corbel" pitchFamily="34" charset="0"/>
              </a:rPr>
              <a:t> </a:t>
            </a:r>
            <a:endParaRPr lang="it-IT" sz="1600" dirty="0">
              <a:latin typeface="Corbel" pitchFamily="34" charset="0"/>
            </a:endParaRPr>
          </a:p>
          <a:p>
            <a:pPr>
              <a:defRPr/>
            </a:pPr>
            <a:r>
              <a:rPr lang="it-IT" sz="1600" dirty="0" smtClean="0">
                <a:latin typeface="Corbel" pitchFamily="34" charset="0"/>
              </a:rPr>
              <a:t>	5.c. </a:t>
            </a:r>
            <a:r>
              <a:rPr lang="it-IT" sz="1600" dirty="0" err="1" smtClean="0">
                <a:latin typeface="Corbel" pitchFamily="34" charset="0"/>
              </a:rPr>
              <a:t>Reinforce</a:t>
            </a:r>
            <a:r>
              <a:rPr lang="it-IT" sz="1600" dirty="0" smtClean="0">
                <a:latin typeface="Corbel" pitchFamily="34" charset="0"/>
              </a:rPr>
              <a:t> of </a:t>
            </a:r>
            <a:r>
              <a:rPr lang="it-IT" sz="1600" dirty="0" err="1" smtClean="0">
                <a:latin typeface="Corbel" pitchFamily="34" charset="0"/>
              </a:rPr>
              <a:t>skills</a:t>
            </a:r>
            <a:r>
              <a:rPr lang="it-IT" sz="1600" dirty="0" smtClean="0">
                <a:latin typeface="Corbel" pitchFamily="34" charset="0"/>
              </a:rPr>
              <a:t> on corporate planning and management</a:t>
            </a:r>
            <a:endParaRPr dirty="0">
              <a:latin typeface="Corbel" pitchFamily="34" charset="0"/>
            </a:endParaRPr>
          </a:p>
          <a:p>
            <a:pPr>
              <a:defRPr/>
            </a:pPr>
            <a:r>
              <a:rPr sz="1600" dirty="0">
                <a:latin typeface="Calibri"/>
              </a:rPr>
              <a:t>     	 </a:t>
            </a:r>
            <a:r>
              <a:rPr lang="it-IT" sz="1600" dirty="0">
                <a:latin typeface="Calibri"/>
              </a:rPr>
              <a:t>	</a:t>
            </a:r>
            <a:r>
              <a:rPr sz="1600" dirty="0">
                <a:latin typeface="Calibri"/>
              </a:rPr>
              <a:t>	</a:t>
            </a:r>
            <a:endParaRPr dirty="0"/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020272" y="5000468"/>
            <a:ext cx="1236844" cy="12368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049354"/>
              </p:ext>
            </p:extLst>
          </p:nvPr>
        </p:nvGraphicFramePr>
        <p:xfrm>
          <a:off x="724181" y="2492896"/>
          <a:ext cx="7533991" cy="2542984"/>
        </p:xfrm>
        <a:graphic>
          <a:graphicData uri="http://schemas.openxmlformats.org/drawingml/2006/table">
            <a:tbl>
              <a:tblPr/>
              <a:tblGrid>
                <a:gridCol w="441122"/>
                <a:gridCol w="2858105"/>
                <a:gridCol w="352897"/>
                <a:gridCol w="352897"/>
                <a:gridCol w="352897"/>
                <a:gridCol w="352897"/>
                <a:gridCol w="352897"/>
                <a:gridCol w="352897"/>
                <a:gridCol w="352897"/>
                <a:gridCol w="352897"/>
                <a:gridCol w="352897"/>
                <a:gridCol w="352897"/>
                <a:gridCol w="352897"/>
                <a:gridCol w="352897"/>
              </a:tblGrid>
              <a:tr h="2919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Activity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Year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Year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Year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919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3Q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4Q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1Q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2Q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3Q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4Q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4Q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2919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5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Support to the administrative work in CAS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12700" algn="ctr">
                      <a:noFill/>
                    </a:lnL>
                    <a:lnR w="635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2919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5.1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Corporate planning: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define demand management process and  medium term activities planning framework 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2919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5.2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Staff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accounting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system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and folders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recording</a:t>
                      </a:r>
                      <a:endParaRPr sz="1200" b="0" i="0" u="none" strike="noStrike" dirty="0">
                        <a:solidFill>
                          <a:srgbClr val="000000"/>
                        </a:solidFill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2919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5.3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Electronic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administrative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procedures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(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correspondance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,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procurement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)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19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5.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4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Training on management and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digitalisation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of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administrative</a:t>
                      </a:r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it-IT" sz="1200" b="0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processes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magine 10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/>
          <p:nvPr/>
        </p:nvSpPr>
        <p:spPr bwMode="auto">
          <a:xfrm>
            <a:off x="724182" y="510600"/>
            <a:ext cx="7533993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(3) </a:t>
            </a:r>
            <a:r>
              <a:rPr lang="it-IT" sz="32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Objectives</a:t>
            </a:r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, </a:t>
            </a:r>
            <a:r>
              <a:rPr lang="it-IT" sz="32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activities</a:t>
            </a:r>
            <a:r>
              <a:rPr lang="it-IT" sz="32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 and </a:t>
            </a:r>
            <a:r>
              <a:rPr lang="it-IT" sz="32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results</a:t>
            </a:r>
            <a:endParaRPr lang="it-IT" sz="3200" dirty="0"/>
          </a:p>
        </p:txBody>
      </p:sp>
      <p:sp>
        <p:nvSpPr>
          <p:cNvPr id="6" name="CasellaDiTesto 5"/>
          <p:cNvSpPr/>
          <p:nvPr/>
        </p:nvSpPr>
        <p:spPr bwMode="auto">
          <a:xfrm>
            <a:off x="724182" y="1211268"/>
            <a:ext cx="7743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600" b="1" dirty="0" smtClean="0">
                <a:latin typeface="Corbel" pitchFamily="34" charset="0"/>
              </a:rPr>
              <a:t>6</a:t>
            </a:r>
            <a:r>
              <a:rPr sz="1600" b="1" dirty="0" smtClean="0">
                <a:latin typeface="Corbel" pitchFamily="34" charset="0"/>
              </a:rPr>
              <a:t>. </a:t>
            </a:r>
            <a:r>
              <a:rPr sz="1600" b="1" dirty="0">
                <a:latin typeface="Corbel" pitchFamily="34" charset="0"/>
              </a:rPr>
              <a:t>Improved</a:t>
            </a:r>
            <a:r>
              <a:rPr sz="1600" dirty="0">
                <a:latin typeface="Corbel" pitchFamily="34" charset="0"/>
              </a:rPr>
              <a:t> </a:t>
            </a:r>
            <a:r>
              <a:rPr sz="1600" b="1" dirty="0">
                <a:latin typeface="Corbel" pitchFamily="34" charset="0"/>
              </a:rPr>
              <a:t>social </a:t>
            </a:r>
            <a:r>
              <a:rPr sz="1600" b="1" dirty="0" smtClean="0">
                <a:latin typeface="Corbel" pitchFamily="34" charset="0"/>
              </a:rPr>
              <a:t>statistics</a:t>
            </a:r>
            <a:r>
              <a:rPr lang="it-IT" sz="1600" b="1" dirty="0" smtClean="0">
                <a:latin typeface="Corbel" pitchFamily="34" charset="0"/>
              </a:rPr>
              <a:t>.</a:t>
            </a:r>
            <a:endParaRPr dirty="0">
              <a:latin typeface="Corbel" pitchFamily="34" charset="0"/>
            </a:endParaRPr>
          </a:p>
          <a:p>
            <a:pPr>
              <a:defRPr/>
            </a:pPr>
            <a:r>
              <a:rPr sz="1600" b="1" dirty="0">
                <a:latin typeface="Corbel" pitchFamily="34" charset="0"/>
              </a:rPr>
              <a:t>	</a:t>
            </a:r>
            <a:r>
              <a:rPr lang="it-IT" sz="1600" b="1" dirty="0" smtClean="0">
                <a:latin typeface="Corbel" pitchFamily="34" charset="0"/>
              </a:rPr>
              <a:t>6</a:t>
            </a:r>
            <a:r>
              <a:rPr sz="1600" b="1" dirty="0" smtClean="0">
                <a:latin typeface="Corbel" pitchFamily="34" charset="0"/>
              </a:rPr>
              <a:t>.a </a:t>
            </a:r>
            <a:r>
              <a:rPr lang="it-IT" sz="1600" dirty="0" err="1" smtClean="0">
                <a:latin typeface="Corbel" pitchFamily="34" charset="0"/>
              </a:rPr>
              <a:t>Reinforcement</a:t>
            </a:r>
            <a:r>
              <a:rPr lang="it-IT" sz="1600" dirty="0" smtClean="0">
                <a:latin typeface="Corbel" pitchFamily="34" charset="0"/>
              </a:rPr>
              <a:t> of </a:t>
            </a:r>
            <a:r>
              <a:rPr lang="it-IT" sz="1600" dirty="0" err="1" smtClean="0">
                <a:latin typeface="Corbel" pitchFamily="34" charset="0"/>
              </a:rPr>
              <a:t>methodological</a:t>
            </a:r>
            <a:r>
              <a:rPr lang="it-IT" sz="1600" dirty="0" smtClean="0">
                <a:latin typeface="Corbel" pitchFamily="34" charset="0"/>
              </a:rPr>
              <a:t> </a:t>
            </a:r>
            <a:r>
              <a:rPr lang="it-IT" sz="1600" dirty="0" err="1" smtClean="0">
                <a:latin typeface="Corbel" pitchFamily="34" charset="0"/>
              </a:rPr>
              <a:t>skills</a:t>
            </a:r>
            <a:r>
              <a:rPr lang="it-IT" sz="1600" dirty="0" smtClean="0">
                <a:latin typeface="Corbel" pitchFamily="34" charset="0"/>
              </a:rPr>
              <a:t> on </a:t>
            </a:r>
            <a:r>
              <a:rPr lang="it-IT" sz="1600" dirty="0" err="1" smtClean="0">
                <a:latin typeface="Corbel" pitchFamily="34" charset="0"/>
              </a:rPr>
              <a:t>household</a:t>
            </a:r>
            <a:r>
              <a:rPr lang="it-IT" sz="1600" dirty="0" smtClean="0">
                <a:latin typeface="Corbel" pitchFamily="34" charset="0"/>
              </a:rPr>
              <a:t> </a:t>
            </a:r>
            <a:r>
              <a:rPr lang="it-IT" sz="1600" dirty="0" err="1" smtClean="0">
                <a:latin typeface="Corbel" pitchFamily="34" charset="0"/>
              </a:rPr>
              <a:t>surveys</a:t>
            </a:r>
            <a:endParaRPr dirty="0">
              <a:latin typeface="Corbel" pitchFamily="34" charset="0"/>
            </a:endParaRPr>
          </a:p>
          <a:p>
            <a:pPr>
              <a:defRPr/>
            </a:pPr>
            <a:r>
              <a:rPr sz="1600" dirty="0">
                <a:latin typeface="Corbel" pitchFamily="34" charset="0"/>
              </a:rPr>
              <a:t>	</a:t>
            </a:r>
            <a:r>
              <a:rPr lang="it-IT" sz="1600" b="1" dirty="0" smtClean="0">
                <a:latin typeface="Corbel" pitchFamily="34" charset="0"/>
              </a:rPr>
              <a:t>6</a:t>
            </a:r>
            <a:r>
              <a:rPr sz="1600" b="1" dirty="0" smtClean="0">
                <a:latin typeface="Corbel" pitchFamily="34" charset="0"/>
              </a:rPr>
              <a:t>.b </a:t>
            </a:r>
            <a:r>
              <a:rPr lang="it-IT" sz="1600" dirty="0" smtClean="0">
                <a:latin typeface="Corbel" pitchFamily="34" charset="0"/>
              </a:rPr>
              <a:t>I</a:t>
            </a:r>
            <a:r>
              <a:rPr sz="1600" dirty="0" err="1" smtClean="0">
                <a:latin typeface="Corbel" pitchFamily="34" charset="0"/>
              </a:rPr>
              <a:t>mprov</a:t>
            </a:r>
            <a:r>
              <a:rPr lang="it-IT" sz="1600" dirty="0" smtClean="0">
                <a:latin typeface="Corbel" pitchFamily="34" charset="0"/>
              </a:rPr>
              <a:t>ed </a:t>
            </a:r>
            <a:r>
              <a:rPr sz="1600" dirty="0" smtClean="0">
                <a:latin typeface="Corbel" pitchFamily="34" charset="0"/>
              </a:rPr>
              <a:t>quality </a:t>
            </a:r>
            <a:r>
              <a:rPr lang="it-IT" sz="1600" dirty="0" smtClean="0">
                <a:latin typeface="Corbel" pitchFamily="34" charset="0"/>
              </a:rPr>
              <a:t>and </a:t>
            </a:r>
            <a:r>
              <a:rPr lang="it-IT" sz="1600" dirty="0" err="1" smtClean="0">
                <a:latin typeface="Corbel" pitchFamily="34" charset="0"/>
              </a:rPr>
              <a:t>availability</a:t>
            </a:r>
            <a:r>
              <a:rPr lang="it-IT" sz="1600" dirty="0" smtClean="0">
                <a:latin typeface="Corbel" pitchFamily="34" charset="0"/>
              </a:rPr>
              <a:t> </a:t>
            </a:r>
            <a:r>
              <a:rPr sz="1600" dirty="0" smtClean="0">
                <a:latin typeface="Corbel" pitchFamily="34" charset="0"/>
              </a:rPr>
              <a:t>of </a:t>
            </a:r>
            <a:r>
              <a:rPr lang="it-IT" sz="1600" dirty="0" err="1" smtClean="0">
                <a:latin typeface="Corbel" pitchFamily="34" charset="0"/>
              </a:rPr>
              <a:t>results</a:t>
            </a:r>
            <a:r>
              <a:rPr lang="it-IT" sz="1600" dirty="0" smtClean="0">
                <a:latin typeface="Corbel" pitchFamily="34" charset="0"/>
              </a:rPr>
              <a:t> (</a:t>
            </a:r>
            <a:r>
              <a:rPr lang="it-IT" sz="1600" dirty="0" err="1" smtClean="0">
                <a:latin typeface="Corbel" pitchFamily="34" charset="0"/>
              </a:rPr>
              <a:t>analysis</a:t>
            </a:r>
            <a:r>
              <a:rPr lang="it-IT" sz="1600" dirty="0" smtClean="0">
                <a:latin typeface="Corbel" pitchFamily="34" charset="0"/>
              </a:rPr>
              <a:t> and </a:t>
            </a:r>
            <a:r>
              <a:rPr lang="it-IT" sz="1600" dirty="0" err="1" smtClean="0">
                <a:latin typeface="Corbel" pitchFamily="34" charset="0"/>
              </a:rPr>
              <a:t>dissemination</a:t>
            </a:r>
            <a:r>
              <a:rPr lang="it-IT" sz="1600" dirty="0" smtClean="0">
                <a:latin typeface="Corbel" pitchFamily="34" charset="0"/>
              </a:rPr>
              <a:t>)</a:t>
            </a:r>
            <a:endParaRPr dirty="0">
              <a:latin typeface="Corbel" pitchFamily="34" charset="0"/>
            </a:endParaRPr>
          </a:p>
          <a:p>
            <a:pPr>
              <a:defRPr/>
            </a:pPr>
            <a:r>
              <a:rPr sz="1600" dirty="0">
                <a:latin typeface="Corbel" pitchFamily="34" charset="0"/>
              </a:rPr>
              <a:t>	</a:t>
            </a:r>
            <a:r>
              <a:rPr lang="it-IT" sz="1600" b="1" dirty="0" smtClean="0">
                <a:latin typeface="Corbel" pitchFamily="34" charset="0"/>
              </a:rPr>
              <a:t>6</a:t>
            </a:r>
            <a:r>
              <a:rPr sz="1600" b="1" dirty="0" smtClean="0">
                <a:latin typeface="Corbel" pitchFamily="34" charset="0"/>
              </a:rPr>
              <a:t>.c </a:t>
            </a:r>
            <a:r>
              <a:rPr lang="it-IT" sz="1600" dirty="0" err="1" smtClean="0">
                <a:latin typeface="Corbel" pitchFamily="34" charset="0"/>
              </a:rPr>
              <a:t>Improved</a:t>
            </a:r>
            <a:r>
              <a:rPr lang="it-IT" sz="1600" dirty="0" smtClean="0">
                <a:latin typeface="Corbel" pitchFamily="34" charset="0"/>
              </a:rPr>
              <a:t> </a:t>
            </a:r>
            <a:r>
              <a:rPr lang="it-IT" sz="1600" dirty="0" err="1" smtClean="0">
                <a:latin typeface="Corbel" pitchFamily="34" charset="0"/>
              </a:rPr>
              <a:t>skills</a:t>
            </a:r>
            <a:r>
              <a:rPr lang="it-IT" sz="1600" dirty="0" smtClean="0">
                <a:latin typeface="Corbel" pitchFamily="34" charset="0"/>
              </a:rPr>
              <a:t> on </a:t>
            </a:r>
            <a:r>
              <a:rPr sz="1600" dirty="0" smtClean="0">
                <a:latin typeface="Corbel" pitchFamily="34" charset="0"/>
              </a:rPr>
              <a:t>the </a:t>
            </a:r>
            <a:r>
              <a:rPr sz="1600" dirty="0">
                <a:latin typeface="Corbel" pitchFamily="34" charset="0"/>
              </a:rPr>
              <a:t>use of statistical </a:t>
            </a:r>
            <a:r>
              <a:rPr sz="1600" dirty="0" smtClean="0">
                <a:latin typeface="Corbel" pitchFamily="34" charset="0"/>
              </a:rPr>
              <a:t>packages</a:t>
            </a:r>
            <a:r>
              <a:rPr lang="it-IT" sz="1600" dirty="0" smtClean="0">
                <a:latin typeface="Corbel" pitchFamily="34" charset="0"/>
              </a:rPr>
              <a:t> s</a:t>
            </a:r>
            <a:r>
              <a:rPr sz="1600" dirty="0" err="1" smtClean="0">
                <a:latin typeface="Corbel" pitchFamily="34" charset="0"/>
              </a:rPr>
              <a:t>uch</a:t>
            </a:r>
            <a:r>
              <a:rPr sz="1600" dirty="0" smtClean="0">
                <a:latin typeface="Corbel" pitchFamily="34" charset="0"/>
              </a:rPr>
              <a:t> </a:t>
            </a:r>
            <a:r>
              <a:rPr sz="1600" dirty="0">
                <a:latin typeface="Corbel" pitchFamily="34" charset="0"/>
              </a:rPr>
              <a:t>as </a:t>
            </a:r>
            <a:r>
              <a:rPr sz="1600" dirty="0" smtClean="0">
                <a:latin typeface="Corbel" pitchFamily="34" charset="0"/>
              </a:rPr>
              <a:t>R</a:t>
            </a:r>
            <a:endParaRPr lang="it-IT" sz="1600" dirty="0" smtClean="0">
              <a:latin typeface="Corbel" pitchFamily="34" charset="0"/>
            </a:endParaRPr>
          </a:p>
          <a:p>
            <a:pPr>
              <a:defRPr/>
            </a:pPr>
            <a:r>
              <a:rPr lang="it-IT" sz="1600" dirty="0">
                <a:latin typeface="Corbel" pitchFamily="34" charset="0"/>
              </a:rPr>
              <a:t>	</a:t>
            </a:r>
            <a:r>
              <a:rPr lang="it-IT" sz="1600" b="1" dirty="0" smtClean="0">
                <a:latin typeface="Corbel" pitchFamily="34" charset="0"/>
              </a:rPr>
              <a:t>6.d</a:t>
            </a:r>
            <a:r>
              <a:rPr lang="it-IT" sz="1600" dirty="0" smtClean="0">
                <a:latin typeface="Corbel" pitchFamily="34" charset="0"/>
              </a:rPr>
              <a:t> </a:t>
            </a:r>
            <a:r>
              <a:rPr lang="it-IT" sz="1600" dirty="0" err="1" smtClean="0">
                <a:latin typeface="Corbel" pitchFamily="34" charset="0"/>
              </a:rPr>
              <a:t>Improved</a:t>
            </a:r>
            <a:r>
              <a:rPr lang="it-IT" sz="1600" dirty="0" smtClean="0">
                <a:latin typeface="Corbel" pitchFamily="34" charset="0"/>
              </a:rPr>
              <a:t> inter-</a:t>
            </a:r>
            <a:r>
              <a:rPr lang="it-IT" sz="1600" dirty="0" err="1" smtClean="0">
                <a:latin typeface="Corbel" pitchFamily="34" charset="0"/>
              </a:rPr>
              <a:t>institutional</a:t>
            </a:r>
            <a:r>
              <a:rPr lang="it-IT" sz="1600" dirty="0" smtClean="0">
                <a:latin typeface="Corbel" pitchFamily="34" charset="0"/>
              </a:rPr>
              <a:t> </a:t>
            </a:r>
            <a:r>
              <a:rPr lang="it-IT" sz="1600" dirty="0" err="1" smtClean="0">
                <a:latin typeface="Corbel" pitchFamily="34" charset="0"/>
              </a:rPr>
              <a:t>cooperation</a:t>
            </a:r>
            <a:r>
              <a:rPr lang="it-IT" sz="1600" dirty="0" smtClean="0">
                <a:latin typeface="Corbel" pitchFamily="34" charset="0"/>
              </a:rPr>
              <a:t> for the use of </a:t>
            </a:r>
            <a:r>
              <a:rPr lang="it-IT" sz="1600" dirty="0" err="1" smtClean="0">
                <a:latin typeface="Corbel" pitchFamily="34" charset="0"/>
              </a:rPr>
              <a:t>administrative</a:t>
            </a:r>
            <a:r>
              <a:rPr lang="it-IT" sz="1600" dirty="0" smtClean="0">
                <a:latin typeface="Corbel" pitchFamily="34" charset="0"/>
              </a:rPr>
              <a:t> data (tbc).</a:t>
            </a:r>
            <a:endParaRPr dirty="0">
              <a:latin typeface="Corbel" pitchFamily="34" charset="0"/>
            </a:endParaRP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7273585" y="4934497"/>
            <a:ext cx="1308852" cy="130885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468500"/>
              </p:ext>
            </p:extLst>
          </p:nvPr>
        </p:nvGraphicFramePr>
        <p:xfrm>
          <a:off x="611560" y="2708920"/>
          <a:ext cx="7861368" cy="2175852"/>
        </p:xfrm>
        <a:graphic>
          <a:graphicData uri="http://schemas.openxmlformats.org/drawingml/2006/table">
            <a:tbl>
              <a:tblPr/>
              <a:tblGrid>
                <a:gridCol w="460290"/>
                <a:gridCol w="2982294"/>
                <a:gridCol w="368232"/>
                <a:gridCol w="368232"/>
                <a:gridCol w="368232"/>
                <a:gridCol w="368232"/>
                <a:gridCol w="368232"/>
                <a:gridCol w="368232"/>
                <a:gridCol w="368232"/>
                <a:gridCol w="368232"/>
                <a:gridCol w="368232"/>
                <a:gridCol w="368232"/>
                <a:gridCol w="368232"/>
                <a:gridCol w="368232"/>
              </a:tblGrid>
              <a:tr h="2182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A</a:t>
                      </a: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ctivity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Year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Year</a:t>
                      </a:r>
                      <a:r>
                        <a:rPr lang="it-IT" sz="1200" b="1" i="0" u="none" strike="noStrike" baseline="0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it-IT" sz="1200" b="1" i="0" u="none" strike="noStrike" dirty="0" err="1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Year</a:t>
                      </a:r>
                      <a:r>
                        <a:rPr lang="it-IT"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sz="1200" b="1" i="0" u="none" strike="noStrike" dirty="0" smtClean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</a:tr>
              <a:tr h="2182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4Q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4Q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1Q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2Q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3Q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4Q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2182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1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6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Support to Social Statistics Department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12700" algn="ctr">
                      <a:noFill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12700" algn="ctr">
                      <a:noFill/>
                    </a:lnL>
                    <a:lnR w="1270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12700" algn="ctr">
                      <a:noFill/>
                    </a:lnL>
                    <a:lnR w="6350" algn="ctr">
                      <a:noFill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2182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6.1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Training on methodologies and techniques to Improve household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surveys</a:t>
                      </a:r>
                    </a:p>
                  </a:txBody>
                  <a:tcPr marL="7620" marR="7620" marT="762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</a:tr>
              <a:tr h="2182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6.2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Support to improve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availability and quality of  analysis and dissemination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of household surveys data (online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and paper publications)</a:t>
                      </a:r>
                    </a:p>
                  </a:txBody>
                  <a:tcPr marL="7620" marR="7620" marT="762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</a:tr>
              <a:tr h="2182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6.3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Training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on statistical packages (R)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marL="7620" marR="7620" marT="762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DA9694"/>
                    </a:solidFill>
                  </a:tcPr>
                </a:tc>
              </a:tr>
              <a:tr h="21820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6.4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Inter-institutional cooperation for the use of administrative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data (TBC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) </a:t>
                      </a:r>
                    </a:p>
                  </a:txBody>
                  <a:tcPr marL="7620" marR="7620" marT="7620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Corbel" pitchFamily="34" charset="0"/>
                        </a:rPr>
                        <a:t> </a:t>
                      </a:r>
                      <a:endParaRPr sz="1200" dirty="0">
                        <a:latin typeface="Corbel" pitchFamily="34" charset="0"/>
                      </a:endParaRPr>
                    </a:p>
                  </a:txBody>
                  <a:tcPr marL="5281" marR="5281" marT="5281" marB="0" anchor="b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15" name="Rettangolo 1"/>
          <p:cNvSpPr>
            <a:spLocks noChangeArrowheads="1"/>
          </p:cNvSpPr>
          <p:nvPr/>
        </p:nvSpPr>
        <p:spPr bwMode="auto">
          <a:xfrm>
            <a:off x="761057" y="1332389"/>
            <a:ext cx="7699375" cy="36009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defRPr/>
            </a:pPr>
            <a:r>
              <a:rPr sz="28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Contents</a:t>
            </a:r>
          </a:p>
          <a:p>
            <a:pPr algn="ctr">
              <a:defRPr/>
            </a:pPr>
            <a:endParaRPr sz="2400" b="1" dirty="0">
              <a:latin typeface="Corbel" pitchFamily="34" charset="0"/>
            </a:endParaRPr>
          </a:p>
          <a:p>
            <a:pPr>
              <a:defRPr/>
            </a:pPr>
            <a:r>
              <a:rPr sz="1400" dirty="0">
                <a:latin typeface="Corbel" pitchFamily="34" charset="0"/>
              </a:rPr>
              <a:t> </a:t>
            </a:r>
            <a:endParaRPr dirty="0">
              <a:latin typeface="Corbe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1. </a:t>
            </a:r>
            <a:r>
              <a:rPr sz="16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Istat</a:t>
            </a:r>
            <a:r>
              <a:rPr sz="16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 and 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the National Statistical System (</a:t>
            </a:r>
            <a:r>
              <a:rPr sz="16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Sistan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)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 </a:t>
            </a:r>
            <a:endParaRPr dirty="0">
              <a:latin typeface="Corbe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2. Project </a:t>
            </a:r>
            <a:r>
              <a:rPr sz="16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overview</a:t>
            </a:r>
            <a:endParaRPr dirty="0">
              <a:latin typeface="Corbe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3. Main </a:t>
            </a:r>
            <a:r>
              <a:rPr sz="16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objectives</a:t>
            </a:r>
            <a:r>
              <a:rPr lang="it-IT" sz="16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 </a:t>
            </a: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and </a:t>
            </a:r>
            <a:r>
              <a:rPr lang="it-IT" sz="1600" b="1" dirty="0" err="1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activities</a:t>
            </a:r>
            <a:r>
              <a:rPr sz="16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 </a:t>
            </a:r>
            <a:endParaRPr sz="1600" b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4</a:t>
            </a:r>
            <a:r>
              <a:rPr sz="16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. </a:t>
            </a:r>
            <a:r>
              <a:rPr sz="1600" b="1" dirty="0" err="1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Organisation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 and </a:t>
            </a:r>
            <a:r>
              <a:rPr sz="16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management</a:t>
            </a:r>
            <a:endParaRPr sz="1600" b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it-IT" sz="16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5</a:t>
            </a:r>
            <a:r>
              <a:rPr sz="16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. </a:t>
            </a:r>
            <a:r>
              <a:rPr sz="1600" b="1" dirty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Coordination with other </a:t>
            </a:r>
            <a:r>
              <a:rPr sz="16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activities</a:t>
            </a:r>
            <a:endParaRPr dirty="0">
              <a:latin typeface="Corbel" pitchFamily="34" charset="0"/>
            </a:endParaRPr>
          </a:p>
          <a:p>
            <a:pPr>
              <a:defRPr/>
            </a:pPr>
            <a:endParaRPr sz="1400" b="1" dirty="0">
              <a:latin typeface="Calibri"/>
            </a:endParaRPr>
          </a:p>
          <a:p>
            <a:pPr>
              <a:defRPr/>
            </a:pPr>
            <a:r>
              <a:rPr sz="1400" b="1" dirty="0">
                <a:latin typeface="Calibri"/>
              </a:rPr>
              <a:t>	</a:t>
            </a:r>
            <a:r>
              <a:rPr sz="1400" dirty="0">
                <a:latin typeface="Calibri"/>
              </a:rPr>
              <a:t> </a:t>
            </a:r>
            <a:endParaRPr dirty="0"/>
          </a:p>
          <a:p>
            <a:pPr>
              <a:defRPr/>
            </a:pPr>
            <a:endParaRPr sz="1400" dirty="0">
              <a:latin typeface="Calibri"/>
            </a:endParaRPr>
          </a:p>
        </p:txBody>
      </p:sp>
      <p:pic>
        <p:nvPicPr>
          <p:cNvPr id="8" name="Immagine 7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2"/>
          <p:cNvSpPr/>
          <p:nvPr/>
        </p:nvSpPr>
        <p:spPr bwMode="auto">
          <a:xfrm>
            <a:off x="724182" y="501289"/>
            <a:ext cx="7505700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8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Project kick-off mission, 26 Feb – 1 Mar 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magine 10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/>
          <p:nvPr/>
        </p:nvSpPr>
        <p:spPr bwMode="auto">
          <a:xfrm>
            <a:off x="762281" y="535425"/>
            <a:ext cx="7591425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(3) </a:t>
            </a:r>
            <a:r>
              <a:rPr lang="it-IT" sz="28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Objectives</a:t>
            </a:r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, </a:t>
            </a:r>
            <a:r>
              <a:rPr lang="it-IT" sz="28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activities</a:t>
            </a:r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 and </a:t>
            </a:r>
            <a:r>
              <a:rPr lang="it-IT" sz="28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results</a:t>
            </a:r>
            <a:endParaRPr lang="it-IT" sz="2800" dirty="0"/>
          </a:p>
        </p:txBody>
      </p:sp>
      <p:sp>
        <p:nvSpPr>
          <p:cNvPr id="6" name="CasellaDiTesto 5"/>
          <p:cNvSpPr/>
          <p:nvPr/>
        </p:nvSpPr>
        <p:spPr bwMode="auto">
          <a:xfrm>
            <a:off x="624013" y="1646798"/>
            <a:ext cx="560417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800"/>
              </a:spcBef>
              <a:spcAft>
                <a:spcPts val="800"/>
              </a:spcAft>
              <a:buFontTx/>
              <a:buChar char="-"/>
              <a:defRPr/>
            </a:pPr>
            <a:r>
              <a:rPr sz="2000" b="1" dirty="0">
                <a:solidFill>
                  <a:srgbClr val="808080"/>
                </a:solidFill>
                <a:latin typeface="Corbel"/>
              </a:rPr>
              <a:t>Short-term </a:t>
            </a:r>
            <a:r>
              <a:rPr sz="2000" b="1" dirty="0" smtClean="0">
                <a:solidFill>
                  <a:srgbClr val="808080"/>
                </a:solidFill>
                <a:latin typeface="Corbel"/>
              </a:rPr>
              <a:t>missions</a:t>
            </a:r>
            <a:r>
              <a:rPr sz="2000" dirty="0">
                <a:solidFill>
                  <a:srgbClr val="808080"/>
                </a:solidFill>
                <a:latin typeface="Corbel"/>
              </a:rPr>
              <a:t>;</a:t>
            </a:r>
            <a:endParaRPr dirty="0">
              <a:latin typeface="Corbel"/>
            </a:endParaRP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Tx/>
              <a:buChar char="-"/>
              <a:defRPr/>
            </a:pPr>
            <a:r>
              <a:rPr sz="2000" b="1" dirty="0">
                <a:solidFill>
                  <a:srgbClr val="808080"/>
                </a:solidFill>
                <a:latin typeface="Corbel"/>
              </a:rPr>
              <a:t>Training, </a:t>
            </a:r>
            <a:r>
              <a:rPr dirty="0">
                <a:solidFill>
                  <a:srgbClr val="808080"/>
                </a:solidFill>
                <a:latin typeface="Corbel"/>
              </a:rPr>
              <a:t>on the job and/or </a:t>
            </a:r>
            <a:r>
              <a:rPr dirty="0" err="1" smtClean="0">
                <a:solidFill>
                  <a:srgbClr val="808080"/>
                </a:solidFill>
                <a:latin typeface="Corbel"/>
              </a:rPr>
              <a:t>tradi</a:t>
            </a:r>
            <a:r>
              <a:rPr lang="it-IT" dirty="0" smtClean="0">
                <a:solidFill>
                  <a:srgbClr val="808080"/>
                </a:solidFill>
                <a:latin typeface="Corbel"/>
              </a:rPr>
              <a:t>t</a:t>
            </a:r>
            <a:r>
              <a:rPr dirty="0" err="1" smtClean="0">
                <a:solidFill>
                  <a:srgbClr val="808080"/>
                </a:solidFill>
                <a:latin typeface="Corbel"/>
              </a:rPr>
              <a:t>ional</a:t>
            </a:r>
            <a:r>
              <a:rPr lang="it-IT" dirty="0" smtClean="0">
                <a:solidFill>
                  <a:srgbClr val="808080"/>
                </a:solidFill>
                <a:latin typeface="Corbel"/>
              </a:rPr>
              <a:t>;</a:t>
            </a:r>
            <a:endParaRPr dirty="0">
              <a:solidFill>
                <a:srgbClr val="808080"/>
              </a:solidFill>
              <a:latin typeface="Corbel"/>
            </a:endParaRP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Tx/>
              <a:buChar char="-"/>
              <a:defRPr/>
            </a:pPr>
            <a:r>
              <a:rPr sz="2000" b="1" dirty="0">
                <a:solidFill>
                  <a:srgbClr val="808080"/>
                </a:solidFill>
                <a:latin typeface="Corbel"/>
              </a:rPr>
              <a:t>Study visits, </a:t>
            </a:r>
            <a:r>
              <a:rPr b="1" dirty="0">
                <a:solidFill>
                  <a:srgbClr val="808080"/>
                </a:solidFill>
                <a:latin typeface="Corbel"/>
              </a:rPr>
              <a:t>3 </a:t>
            </a:r>
            <a:r>
              <a:rPr dirty="0">
                <a:solidFill>
                  <a:srgbClr val="808080"/>
                </a:solidFill>
                <a:latin typeface="Corbel"/>
              </a:rPr>
              <a:t>foreseen during the </a:t>
            </a:r>
            <a:r>
              <a:rPr dirty="0" smtClean="0">
                <a:solidFill>
                  <a:srgbClr val="808080"/>
                </a:solidFill>
                <a:latin typeface="Corbel"/>
              </a:rPr>
              <a:t>project</a:t>
            </a:r>
            <a:r>
              <a:rPr lang="it-IT" dirty="0" smtClean="0">
                <a:solidFill>
                  <a:srgbClr val="808080"/>
                </a:solidFill>
                <a:latin typeface="Corbel"/>
              </a:rPr>
              <a:t>;</a:t>
            </a:r>
            <a:endParaRPr sz="2000" b="1" dirty="0">
              <a:solidFill>
                <a:srgbClr val="808080"/>
              </a:solidFill>
              <a:latin typeface="Corbel"/>
            </a:endParaRP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FontTx/>
              <a:buChar char="-"/>
              <a:defRPr/>
            </a:pPr>
            <a:r>
              <a:rPr sz="2000" b="1" dirty="0">
                <a:solidFill>
                  <a:srgbClr val="808080"/>
                </a:solidFill>
                <a:latin typeface="Corbel"/>
              </a:rPr>
              <a:t>Workshop </a:t>
            </a:r>
            <a:r>
              <a:rPr lang="it-IT" sz="2000" dirty="0" smtClean="0">
                <a:solidFill>
                  <a:srgbClr val="808080"/>
                </a:solidFill>
                <a:latin typeface="Corbel"/>
              </a:rPr>
              <a:t>and</a:t>
            </a:r>
            <a:r>
              <a:rPr sz="2000" b="1" dirty="0" smtClean="0">
                <a:solidFill>
                  <a:srgbClr val="808080"/>
                </a:solidFill>
                <a:latin typeface="Corbel"/>
              </a:rPr>
              <a:t> </a:t>
            </a:r>
            <a:r>
              <a:rPr sz="2000" b="1" dirty="0">
                <a:solidFill>
                  <a:srgbClr val="808080"/>
                </a:solidFill>
                <a:latin typeface="Corbel"/>
              </a:rPr>
              <a:t>seminars</a:t>
            </a:r>
            <a:r>
              <a:rPr dirty="0">
                <a:solidFill>
                  <a:srgbClr val="808080"/>
                </a:solidFill>
                <a:latin typeface="Corbel"/>
              </a:rPr>
              <a:t>, if the case, to involve other institutions or when visibility </a:t>
            </a:r>
            <a:r>
              <a:rPr lang="it-IT" dirty="0" smtClean="0">
                <a:solidFill>
                  <a:srgbClr val="808080"/>
                </a:solidFill>
                <a:latin typeface="Corbel"/>
              </a:rPr>
              <a:t>(</a:t>
            </a:r>
            <a:r>
              <a:rPr lang="it-IT" dirty="0" err="1" smtClean="0">
                <a:solidFill>
                  <a:srgbClr val="808080"/>
                </a:solidFill>
                <a:latin typeface="Corbel"/>
              </a:rPr>
              <a:t>results</a:t>
            </a:r>
            <a:r>
              <a:rPr lang="it-IT" dirty="0" smtClean="0">
                <a:solidFill>
                  <a:srgbClr val="808080"/>
                </a:solidFill>
                <a:latin typeface="Corbel"/>
              </a:rPr>
              <a:t>, </a:t>
            </a:r>
            <a:r>
              <a:rPr lang="it-IT" dirty="0" err="1" smtClean="0">
                <a:solidFill>
                  <a:srgbClr val="808080"/>
                </a:solidFill>
                <a:latin typeface="Corbel"/>
              </a:rPr>
              <a:t>innovations</a:t>
            </a:r>
            <a:r>
              <a:rPr lang="it-IT" dirty="0" smtClean="0">
                <a:solidFill>
                  <a:srgbClr val="808080"/>
                </a:solidFill>
                <a:latin typeface="Corbel"/>
              </a:rPr>
              <a:t> </a:t>
            </a:r>
            <a:r>
              <a:rPr lang="it-IT" dirty="0" err="1" smtClean="0">
                <a:solidFill>
                  <a:srgbClr val="808080"/>
                </a:solidFill>
                <a:latin typeface="Corbel"/>
              </a:rPr>
              <a:t>introduced</a:t>
            </a:r>
            <a:r>
              <a:rPr lang="it-IT" dirty="0" smtClean="0">
                <a:solidFill>
                  <a:srgbClr val="808080"/>
                </a:solidFill>
                <a:latin typeface="Corbel"/>
              </a:rPr>
              <a:t>…) </a:t>
            </a:r>
            <a:r>
              <a:rPr dirty="0" smtClean="0">
                <a:solidFill>
                  <a:srgbClr val="808080"/>
                </a:solidFill>
                <a:latin typeface="Corbel"/>
              </a:rPr>
              <a:t>is </a:t>
            </a:r>
            <a:r>
              <a:rPr lang="it-IT" dirty="0" err="1" smtClean="0">
                <a:solidFill>
                  <a:srgbClr val="808080"/>
                </a:solidFill>
                <a:latin typeface="Corbel"/>
              </a:rPr>
              <a:t>important</a:t>
            </a:r>
            <a:r>
              <a:rPr sz="2000" i="1" dirty="0" smtClean="0">
                <a:solidFill>
                  <a:srgbClr val="808080"/>
                </a:solidFill>
                <a:latin typeface="Corbel"/>
              </a:rPr>
              <a:t>.</a:t>
            </a:r>
            <a:endParaRPr sz="2000" i="1" dirty="0">
              <a:solidFill>
                <a:srgbClr val="808080"/>
              </a:solidFill>
              <a:latin typeface="Corbel"/>
            </a:endParaRPr>
          </a:p>
        </p:txBody>
      </p:sp>
      <p:sp>
        <p:nvSpPr>
          <p:cNvPr id="7" name="CasellaDiTesto 5"/>
          <p:cNvSpPr/>
          <p:nvPr/>
        </p:nvSpPr>
        <p:spPr bwMode="auto">
          <a:xfrm>
            <a:off x="899592" y="4872062"/>
            <a:ext cx="4148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rbel"/>
              </a:rPr>
              <a:t>What is more effective for which kind of activities and for which result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rbel"/>
              </a:rPr>
              <a:t>?</a:t>
            </a:r>
            <a:endParaRPr i="1" dirty="0">
              <a:solidFill>
                <a:schemeClr val="tx2">
                  <a:lumMod val="60000"/>
                  <a:lumOff val="40000"/>
                </a:schemeClr>
              </a:solidFill>
              <a:latin typeface="Corbel"/>
            </a:endParaRPr>
          </a:p>
        </p:txBody>
      </p:sp>
      <p:sp>
        <p:nvSpPr>
          <p:cNvPr id="8" name="CasellaDiTesto 7"/>
          <p:cNvSpPr>
            <a:spLocks/>
          </p:cNvSpPr>
          <p:nvPr/>
        </p:nvSpPr>
        <p:spPr bwMode="auto">
          <a:xfrm>
            <a:off x="6508085" y="1897176"/>
            <a:ext cx="800219" cy="282796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>
              <a:defRPr/>
            </a:pPr>
            <a:r>
              <a:rPr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rbel"/>
              </a:rPr>
              <a:t>ACTIVITIES</a:t>
            </a:r>
          </a:p>
        </p:txBody>
      </p:sp>
      <p:sp>
        <p:nvSpPr>
          <p:cNvPr id="9" name="Parentesi graffa chiusa 8"/>
          <p:cNvSpPr/>
          <p:nvPr/>
        </p:nvSpPr>
        <p:spPr bwMode="auto">
          <a:xfrm>
            <a:off x="6156176" y="1412776"/>
            <a:ext cx="360040" cy="3976867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sz="2000"/>
          </a:p>
        </p:txBody>
      </p:sp>
      <p:pic>
        <p:nvPicPr>
          <p:cNvPr id="10" name="Picture 4" descr="Risultati immagini per management tools images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580759" y="4915798"/>
            <a:ext cx="1797966" cy="12133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magine 10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/>
          <p:nvPr/>
        </p:nvSpPr>
        <p:spPr bwMode="auto">
          <a:xfrm>
            <a:off x="828957" y="476672"/>
            <a:ext cx="7453313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  <a:latin typeface="Corbel"/>
              </a:rPr>
              <a:t>(3) </a:t>
            </a:r>
            <a:r>
              <a:rPr sz="2400" b="1" dirty="0" smtClean="0">
                <a:solidFill>
                  <a:schemeClr val="bg1">
                    <a:lumMod val="95000"/>
                  </a:schemeClr>
                </a:solidFill>
                <a:latin typeface="Corbel"/>
              </a:rPr>
              <a:t>POG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  <a:latin typeface="Corbel"/>
              </a:rPr>
              <a:t> 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  <a:latin typeface="Corbel"/>
              </a:rPr>
              <a:t>–General </a:t>
            </a:r>
            <a:r>
              <a:rPr lang="it-IT" sz="2400" b="1" dirty="0" err="1" smtClean="0">
                <a:solidFill>
                  <a:schemeClr val="bg1">
                    <a:lumMod val="95000"/>
                  </a:schemeClr>
                </a:solidFill>
                <a:latin typeface="Corbel"/>
              </a:rPr>
              <a:t>Operational</a:t>
            </a:r>
            <a:r>
              <a:rPr lang="it-IT" sz="2400" b="1" smtClean="0">
                <a:solidFill>
                  <a:schemeClr val="bg1">
                    <a:lumMod val="95000"/>
                  </a:schemeClr>
                </a:solidFill>
                <a:latin typeface="Corbel"/>
              </a:rPr>
              <a:t> Plan</a:t>
            </a:r>
            <a:endParaRPr sz="2400" dirty="0">
              <a:latin typeface="Corbel"/>
            </a:endParaRPr>
          </a:p>
        </p:txBody>
      </p:sp>
      <p:sp>
        <p:nvSpPr>
          <p:cNvPr id="12" name="CasellaDiTesto 6"/>
          <p:cNvSpPr/>
          <p:nvPr/>
        </p:nvSpPr>
        <p:spPr bwMode="auto">
          <a:xfrm>
            <a:off x="828957" y="1052736"/>
            <a:ext cx="75247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it-IT" sz="2000" dirty="0" err="1" smtClean="0">
                <a:solidFill>
                  <a:srgbClr val="808080"/>
                </a:solidFill>
                <a:latin typeface="Corbel"/>
              </a:rPr>
              <a:t>Official</a:t>
            </a:r>
            <a:r>
              <a:rPr lang="it-IT" sz="2000" dirty="0" smtClean="0">
                <a:solidFill>
                  <a:srgbClr val="808080"/>
                </a:solidFill>
                <a:latin typeface="Corbel"/>
              </a:rPr>
              <a:t> </a:t>
            </a:r>
            <a:r>
              <a:rPr lang="it-IT" sz="2000" dirty="0" err="1" smtClean="0">
                <a:solidFill>
                  <a:srgbClr val="808080"/>
                </a:solidFill>
                <a:latin typeface="Corbel"/>
              </a:rPr>
              <a:t>framework</a:t>
            </a:r>
            <a:r>
              <a:rPr lang="it-IT" sz="2000" dirty="0" smtClean="0">
                <a:solidFill>
                  <a:srgbClr val="808080"/>
                </a:solidFill>
                <a:latin typeface="Corbel"/>
              </a:rPr>
              <a:t> for </a:t>
            </a:r>
            <a:r>
              <a:rPr lang="it-IT" sz="2000" dirty="0" err="1" smtClean="0">
                <a:solidFill>
                  <a:srgbClr val="808080"/>
                </a:solidFill>
                <a:latin typeface="Corbel"/>
              </a:rPr>
              <a:t>project</a:t>
            </a:r>
            <a:r>
              <a:rPr lang="it-IT" sz="2000" dirty="0" smtClean="0">
                <a:solidFill>
                  <a:srgbClr val="808080"/>
                </a:solidFill>
                <a:latin typeface="Corbel"/>
              </a:rPr>
              <a:t> </a:t>
            </a:r>
            <a:r>
              <a:rPr lang="it-IT" sz="2000" dirty="0" err="1" smtClean="0">
                <a:solidFill>
                  <a:srgbClr val="808080"/>
                </a:solidFill>
                <a:latin typeface="Corbel"/>
              </a:rPr>
              <a:t>implementation</a:t>
            </a:r>
            <a:r>
              <a:rPr lang="it-IT" sz="2000" dirty="0" smtClean="0">
                <a:solidFill>
                  <a:srgbClr val="808080"/>
                </a:solidFill>
                <a:latin typeface="Corbel"/>
              </a:rPr>
              <a:t>, b</a:t>
            </a:r>
            <a:r>
              <a:rPr sz="2000" dirty="0" err="1" smtClean="0">
                <a:solidFill>
                  <a:srgbClr val="808080"/>
                </a:solidFill>
                <a:latin typeface="Corbel"/>
              </a:rPr>
              <a:t>ased</a:t>
            </a:r>
            <a:r>
              <a:rPr sz="2000" dirty="0" smtClean="0">
                <a:solidFill>
                  <a:srgbClr val="808080"/>
                </a:solidFill>
                <a:latin typeface="Corbel"/>
              </a:rPr>
              <a:t> </a:t>
            </a:r>
            <a:r>
              <a:rPr sz="2000" dirty="0">
                <a:solidFill>
                  <a:srgbClr val="808080"/>
                </a:solidFill>
                <a:latin typeface="Corbel"/>
              </a:rPr>
              <a:t>on the principles </a:t>
            </a:r>
            <a:r>
              <a:rPr sz="2000" dirty="0" smtClean="0">
                <a:solidFill>
                  <a:srgbClr val="808080"/>
                </a:solidFill>
                <a:latin typeface="Corbel"/>
              </a:rPr>
              <a:t>of</a:t>
            </a:r>
            <a:r>
              <a:rPr lang="it-IT" sz="2000" dirty="0" smtClean="0">
                <a:solidFill>
                  <a:srgbClr val="808080"/>
                </a:solidFill>
                <a:latin typeface="Corbel"/>
              </a:rPr>
              <a:t>:</a:t>
            </a:r>
            <a:r>
              <a:rPr sz="2000" dirty="0">
                <a:solidFill>
                  <a:srgbClr val="808080"/>
                </a:solidFill>
                <a:latin typeface="Corbel"/>
              </a:rPr>
              <a:t>	</a:t>
            </a:r>
            <a:endParaRPr dirty="0"/>
          </a:p>
          <a:p>
            <a:pPr marL="1257300" lvl="2" indent="-342900">
              <a:buFontTx/>
              <a:buChar char="-"/>
              <a:defRPr/>
            </a:pPr>
            <a:r>
              <a:rPr sz="2000" b="1" dirty="0">
                <a:solidFill>
                  <a:srgbClr val="808080"/>
                </a:solidFill>
                <a:latin typeface="Corbel"/>
              </a:rPr>
              <a:t>Relevance</a:t>
            </a:r>
            <a:endParaRPr dirty="0"/>
          </a:p>
          <a:p>
            <a:pPr marL="1257300" lvl="2" indent="-342900">
              <a:buFontTx/>
              <a:buChar char="-"/>
              <a:defRPr/>
            </a:pPr>
            <a:r>
              <a:rPr sz="2000" b="1" dirty="0">
                <a:solidFill>
                  <a:srgbClr val="808080"/>
                </a:solidFill>
                <a:latin typeface="Corbel"/>
              </a:rPr>
              <a:t>Effectiveness</a:t>
            </a:r>
            <a:endParaRPr dirty="0"/>
          </a:p>
          <a:p>
            <a:pPr marL="1257300" lvl="2" indent="-342900">
              <a:buFontTx/>
              <a:buChar char="-"/>
              <a:defRPr/>
            </a:pPr>
            <a:r>
              <a:rPr sz="2000" b="1" dirty="0">
                <a:solidFill>
                  <a:srgbClr val="808080"/>
                </a:solidFill>
                <a:latin typeface="Corbel"/>
              </a:rPr>
              <a:t>Efficiency</a:t>
            </a:r>
            <a:endParaRPr dirty="0"/>
          </a:p>
          <a:p>
            <a:pPr marL="1257300" lvl="2" indent="-342900">
              <a:buFontTx/>
              <a:buChar char="-"/>
              <a:defRPr/>
            </a:pPr>
            <a:r>
              <a:rPr sz="2000" b="1" dirty="0">
                <a:solidFill>
                  <a:srgbClr val="808080"/>
                </a:solidFill>
                <a:latin typeface="Corbel"/>
              </a:rPr>
              <a:t>Impact</a:t>
            </a:r>
            <a:endParaRPr dirty="0"/>
          </a:p>
          <a:p>
            <a:pPr marL="1257300" lvl="2" indent="-342900">
              <a:buFontTx/>
              <a:buChar char="-"/>
              <a:defRPr/>
            </a:pPr>
            <a:r>
              <a:rPr sz="2000" b="1" dirty="0">
                <a:solidFill>
                  <a:srgbClr val="808080"/>
                </a:solidFill>
                <a:latin typeface="Corbel"/>
              </a:rPr>
              <a:t>Sustainability.</a:t>
            </a:r>
            <a:endParaRPr dirty="0"/>
          </a:p>
          <a:p>
            <a:pPr lvl="2">
              <a:defRPr/>
            </a:pPr>
            <a:endParaRPr sz="2000" b="1" dirty="0">
              <a:solidFill>
                <a:srgbClr val="808080"/>
              </a:solidFill>
              <a:latin typeface="Corbel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solidFill>
                  <a:srgbClr val="808080"/>
                </a:solidFill>
                <a:latin typeface="Corbel"/>
              </a:rPr>
              <a:t>Contains jointly agreed</a:t>
            </a:r>
          </a:p>
          <a:p>
            <a:pPr marL="1257300" lvl="2" indent="-342900">
              <a:buFontTx/>
              <a:buChar char="-"/>
              <a:defRPr/>
            </a:pPr>
            <a:r>
              <a:rPr lang="en-US" sz="2000" b="1" dirty="0" err="1">
                <a:solidFill>
                  <a:srgbClr val="808080"/>
                </a:solidFill>
                <a:latin typeface="Corbel"/>
              </a:rPr>
              <a:t>Workplan</a:t>
            </a:r>
            <a:r>
              <a:rPr lang="en-US" sz="2000" b="1" dirty="0">
                <a:solidFill>
                  <a:srgbClr val="808080"/>
                </a:solidFill>
                <a:latin typeface="Corbel"/>
              </a:rPr>
              <a:t> and resources allocation</a:t>
            </a:r>
          </a:p>
          <a:p>
            <a:pPr marL="1257300" lvl="2" indent="-342900">
              <a:buFontTx/>
              <a:buChar char="-"/>
              <a:defRPr/>
            </a:pPr>
            <a:r>
              <a:rPr lang="en-US" sz="2000" b="1" dirty="0">
                <a:solidFill>
                  <a:srgbClr val="808080"/>
                </a:solidFill>
                <a:latin typeface="Corbel"/>
              </a:rPr>
              <a:t>Expected results</a:t>
            </a:r>
          </a:p>
          <a:p>
            <a:pPr marL="1257300" lvl="2" indent="-342900">
              <a:buFontTx/>
              <a:buChar char="-"/>
              <a:defRPr/>
            </a:pPr>
            <a:r>
              <a:rPr lang="en-US" sz="2000" b="1" dirty="0">
                <a:solidFill>
                  <a:srgbClr val="808080"/>
                </a:solidFill>
                <a:latin typeface="Corbel"/>
              </a:rPr>
              <a:t>Activities breakdown</a:t>
            </a:r>
            <a:endParaRPr lang="en-US" dirty="0"/>
          </a:p>
          <a:p>
            <a:pPr marL="1257300" lvl="2" indent="-342900">
              <a:buFontTx/>
              <a:buChar char="-"/>
              <a:defRPr/>
            </a:pPr>
            <a:r>
              <a:rPr lang="en-US" sz="2000" b="1" dirty="0">
                <a:solidFill>
                  <a:srgbClr val="808080"/>
                </a:solidFill>
                <a:latin typeface="Corbel"/>
              </a:rPr>
              <a:t>Project deliverables</a:t>
            </a:r>
          </a:p>
          <a:p>
            <a:pPr marL="1257300" lvl="2" indent="-342900">
              <a:buFontTx/>
              <a:buChar char="-"/>
              <a:defRPr/>
            </a:pPr>
            <a:r>
              <a:rPr lang="en-US" sz="2000" b="1" dirty="0">
                <a:solidFill>
                  <a:srgbClr val="808080"/>
                </a:solidFill>
                <a:latin typeface="Corbel"/>
              </a:rPr>
              <a:t>Indicators (</a:t>
            </a:r>
            <a:r>
              <a:rPr lang="en-US" sz="2000" b="1" dirty="0" err="1">
                <a:solidFill>
                  <a:srgbClr val="808080"/>
                </a:solidFill>
                <a:latin typeface="Corbel"/>
              </a:rPr>
              <a:t>LogFrame</a:t>
            </a:r>
            <a:r>
              <a:rPr lang="en-US" sz="2000" b="1" dirty="0">
                <a:solidFill>
                  <a:srgbClr val="808080"/>
                </a:solidFill>
                <a:latin typeface="Corbel"/>
              </a:rPr>
              <a:t>). </a:t>
            </a:r>
          </a:p>
          <a:p>
            <a:pPr marL="342900" indent="-342900">
              <a:buFontTx/>
              <a:buChar char="-"/>
              <a:defRPr/>
            </a:pPr>
            <a:endParaRPr lang="it-IT" sz="2000" dirty="0" smtClean="0">
              <a:solidFill>
                <a:srgbClr val="808080"/>
              </a:solidFill>
              <a:latin typeface="Corbel"/>
            </a:endParaRPr>
          </a:p>
          <a:p>
            <a:pPr marL="342900" indent="-342900">
              <a:buFontTx/>
              <a:buChar char="-"/>
              <a:defRPr/>
            </a:pPr>
            <a:r>
              <a:rPr sz="2000" dirty="0" smtClean="0">
                <a:solidFill>
                  <a:srgbClr val="808080"/>
                </a:solidFill>
                <a:latin typeface="Corbel"/>
              </a:rPr>
              <a:t>To </a:t>
            </a:r>
            <a:r>
              <a:rPr sz="2000" dirty="0">
                <a:solidFill>
                  <a:srgbClr val="808080"/>
                </a:solidFill>
                <a:latin typeface="Corbel"/>
              </a:rPr>
              <a:t>be transmitted to funding </a:t>
            </a:r>
            <a:r>
              <a:rPr sz="2000" dirty="0" smtClean="0">
                <a:solidFill>
                  <a:srgbClr val="808080"/>
                </a:solidFill>
                <a:latin typeface="Corbel"/>
              </a:rPr>
              <a:t>agency</a:t>
            </a:r>
            <a:r>
              <a:rPr sz="2000" b="1" dirty="0" smtClean="0">
                <a:solidFill>
                  <a:srgbClr val="808080"/>
                </a:solidFill>
                <a:latin typeface="Corbel"/>
              </a:rPr>
              <a:t>.</a:t>
            </a:r>
            <a:endParaRPr dirty="0"/>
          </a:p>
          <a:p>
            <a:pPr marL="342900" indent="-342900">
              <a:buFontTx/>
              <a:buChar char="-"/>
              <a:defRPr/>
            </a:pPr>
            <a:endParaRPr sz="2000" b="1" dirty="0">
              <a:solidFill>
                <a:srgbClr val="808080"/>
              </a:solidFill>
              <a:latin typeface="Corbel"/>
            </a:endParaRPr>
          </a:p>
          <a:p>
            <a:pPr>
              <a:defRPr/>
            </a:pPr>
            <a:r>
              <a:rPr dirty="0">
                <a:latin typeface="Corbel"/>
              </a:rPr>
              <a:t>	</a:t>
            </a:r>
            <a:endParaRPr sz="2000" b="1" dirty="0">
              <a:solidFill>
                <a:srgbClr val="808080"/>
              </a:solidFill>
              <a:latin typeface="Corbe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261183" y="4941168"/>
            <a:ext cx="2995777" cy="111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magine 10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/>
          <p:nvPr/>
        </p:nvSpPr>
        <p:spPr bwMode="auto">
          <a:xfrm>
            <a:off x="809907" y="602100"/>
            <a:ext cx="7453313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4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(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4</a:t>
            </a:r>
            <a:r>
              <a:rPr sz="24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) </a:t>
            </a:r>
            <a:r>
              <a:rPr sz="24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Project management and </a:t>
            </a:r>
            <a:r>
              <a:rPr sz="24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organisation</a:t>
            </a:r>
            <a:endParaRPr sz="2400" dirty="0">
              <a:latin typeface="Corbel" pitchFamily="34" charset="0"/>
            </a:endParaRPr>
          </a:p>
        </p:txBody>
      </p:sp>
      <p:sp>
        <p:nvSpPr>
          <p:cNvPr id="7" name="CasellaDiTesto 6"/>
          <p:cNvSpPr/>
          <p:nvPr/>
        </p:nvSpPr>
        <p:spPr bwMode="auto">
          <a:xfrm>
            <a:off x="809907" y="1368223"/>
            <a:ext cx="75438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200" b="1" dirty="0">
                <a:solidFill>
                  <a:srgbClr val="808080"/>
                </a:solidFill>
                <a:latin typeface="Corbel"/>
              </a:rPr>
              <a:t>Technical level:</a:t>
            </a:r>
            <a:r>
              <a:rPr sz="2000" dirty="0">
                <a:solidFill>
                  <a:srgbClr val="808080"/>
                </a:solidFill>
                <a:latin typeface="Corbel"/>
              </a:rPr>
              <a:t>			</a:t>
            </a:r>
            <a:endParaRPr sz="2000" b="1" dirty="0">
              <a:solidFill>
                <a:srgbClr val="808080"/>
              </a:solidFill>
              <a:latin typeface="Corbel"/>
            </a:endParaRPr>
          </a:p>
          <a:p>
            <a:pPr algn="ctr">
              <a:defRPr/>
            </a:pPr>
            <a:endParaRPr sz="2000" dirty="0">
              <a:solidFill>
                <a:srgbClr val="808080"/>
              </a:solidFill>
              <a:latin typeface="Corbel"/>
            </a:endParaRPr>
          </a:p>
          <a:p>
            <a:pPr>
              <a:defRPr/>
            </a:pPr>
            <a:r>
              <a:rPr sz="2000" b="1" dirty="0">
                <a:solidFill>
                  <a:srgbClr val="808080"/>
                </a:solidFill>
                <a:latin typeface="Corbel"/>
              </a:rPr>
              <a:t>									</a:t>
            </a:r>
            <a:endParaRPr dirty="0"/>
          </a:p>
          <a:p>
            <a:pPr>
              <a:defRPr/>
            </a:pPr>
            <a:r>
              <a:rPr sz="2000" dirty="0">
                <a:solidFill>
                  <a:srgbClr val="808080"/>
                </a:solidFill>
                <a:latin typeface="Corbel"/>
              </a:rPr>
              <a:t>							</a:t>
            </a:r>
            <a:endParaRPr dirty="0"/>
          </a:p>
          <a:p>
            <a:pPr>
              <a:defRPr/>
            </a:pPr>
            <a:endParaRPr sz="2000" dirty="0">
              <a:solidFill>
                <a:srgbClr val="808080"/>
              </a:solidFill>
              <a:latin typeface="Corbel"/>
            </a:endParaRPr>
          </a:p>
          <a:p>
            <a:pPr>
              <a:defRPr/>
            </a:pPr>
            <a:r>
              <a:rPr sz="2000" dirty="0">
                <a:solidFill>
                  <a:srgbClr val="808080"/>
                </a:solidFill>
                <a:latin typeface="Corbel"/>
              </a:rPr>
              <a:t>						</a:t>
            </a:r>
          </a:p>
          <a:p>
            <a:pPr>
              <a:defRPr/>
            </a:pPr>
            <a:endParaRPr sz="2000" dirty="0">
              <a:solidFill>
                <a:srgbClr val="808080"/>
              </a:solidFill>
              <a:latin typeface="Corbel"/>
            </a:endParaRPr>
          </a:p>
          <a:p>
            <a:pPr>
              <a:defRPr/>
            </a:pPr>
            <a:endParaRPr sz="2000" dirty="0">
              <a:solidFill>
                <a:srgbClr val="808080"/>
              </a:solidFill>
              <a:latin typeface="Corbel"/>
            </a:endParaRPr>
          </a:p>
          <a:p>
            <a:pPr>
              <a:defRPr/>
            </a:pPr>
            <a:endParaRPr sz="2000" dirty="0">
              <a:solidFill>
                <a:srgbClr val="808080"/>
              </a:solidFill>
              <a:latin typeface="Corbel"/>
            </a:endParaRPr>
          </a:p>
          <a:p>
            <a:pPr>
              <a:defRPr/>
            </a:pPr>
            <a:r>
              <a:rPr sz="2000" dirty="0">
                <a:solidFill>
                  <a:srgbClr val="808080"/>
                </a:solidFill>
                <a:latin typeface="Corbel"/>
              </a:rPr>
              <a:t>	</a:t>
            </a:r>
          </a:p>
        </p:txBody>
      </p:sp>
      <p:grpSp>
        <p:nvGrpSpPr>
          <p:cNvPr id="21" name="Gruppo 20"/>
          <p:cNvGrpSpPr/>
          <p:nvPr/>
        </p:nvGrpSpPr>
        <p:grpSpPr bwMode="auto">
          <a:xfrm>
            <a:off x="2915502" y="1340768"/>
            <a:ext cx="3888746" cy="2232248"/>
            <a:chOff x="2339438" y="1268760"/>
            <a:chExt cx="4032762" cy="2488408"/>
          </a:xfrm>
        </p:grpSpPr>
        <p:sp>
          <p:nvSpPr>
            <p:cNvPr id="2" name="Freccia a destra 1"/>
            <p:cNvSpPr/>
            <p:nvPr/>
          </p:nvSpPr>
          <p:spPr bwMode="auto">
            <a:xfrm>
              <a:off x="2339438" y="1508169"/>
              <a:ext cx="653143" cy="106877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>
                <a:latin typeface="Corbel"/>
              </a:endParaRPr>
            </a:p>
          </p:txBody>
        </p:sp>
        <p:sp>
          <p:nvSpPr>
            <p:cNvPr id="6" name="Connettore 2 5"/>
            <p:cNvSpPr/>
            <p:nvPr/>
          </p:nvSpPr>
          <p:spPr bwMode="auto">
            <a:xfrm>
              <a:off x="4932040" y="1844824"/>
              <a:ext cx="792087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0" name="Connettore 2 9"/>
            <p:cNvSpPr/>
            <p:nvPr/>
          </p:nvSpPr>
          <p:spPr bwMode="auto">
            <a:xfrm flipH="1">
              <a:off x="3707904" y="1844824"/>
              <a:ext cx="828659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4" name="Connettore 2 13"/>
            <p:cNvSpPr/>
            <p:nvPr/>
          </p:nvSpPr>
          <p:spPr bwMode="auto">
            <a:xfrm>
              <a:off x="3779912" y="2780928"/>
              <a:ext cx="781097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6" name="Connettore 2 15"/>
            <p:cNvSpPr/>
            <p:nvPr/>
          </p:nvSpPr>
          <p:spPr bwMode="auto">
            <a:xfrm flipH="1">
              <a:off x="5004048" y="2780928"/>
              <a:ext cx="72008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ttangolo 16"/>
            <p:cNvSpPr/>
            <p:nvPr/>
          </p:nvSpPr>
          <p:spPr bwMode="auto">
            <a:xfrm>
              <a:off x="3275856" y="1268760"/>
              <a:ext cx="3024336" cy="4766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b="1" dirty="0">
                <a:solidFill>
                  <a:schemeClr val="bg1">
                    <a:lumMod val="95000"/>
                  </a:schemeClr>
                </a:solidFill>
                <a:latin typeface="Corbel"/>
              </a:endParaRPr>
            </a:p>
            <a:p>
              <a:pPr algn="ctr">
                <a:defRPr/>
              </a:pPr>
              <a:r>
                <a:rPr b="1" dirty="0">
                  <a:solidFill>
                    <a:schemeClr val="bg1">
                      <a:lumMod val="95000"/>
                    </a:schemeClr>
                  </a:solidFill>
                  <a:latin typeface="Corbel"/>
                </a:rPr>
                <a:t>Component Coordinators</a:t>
              </a:r>
            </a:p>
            <a:p>
              <a:pPr algn="ctr">
                <a:defRPr/>
              </a:pPr>
              <a:endParaRPr dirty="0">
                <a:latin typeface="Corbel"/>
              </a:endParaRPr>
            </a:p>
          </p:txBody>
        </p:sp>
        <p:sp>
          <p:nvSpPr>
            <p:cNvPr id="18" name="Rettangolo arrotondato 17"/>
            <p:cNvSpPr/>
            <p:nvPr/>
          </p:nvSpPr>
          <p:spPr bwMode="auto">
            <a:xfrm>
              <a:off x="3347863" y="2268289"/>
              <a:ext cx="822596" cy="440631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b="1">
                  <a:solidFill>
                    <a:schemeClr val="bg1">
                      <a:lumMod val="95000"/>
                    </a:schemeClr>
                  </a:solidFill>
                  <a:latin typeface="Corbel"/>
                </a:rPr>
                <a:t>Istat</a:t>
              </a:r>
              <a:endParaRPr>
                <a:solidFill>
                  <a:schemeClr val="bg1">
                    <a:lumMod val="95000"/>
                  </a:schemeClr>
                </a:solidFill>
                <a:latin typeface="Corbel"/>
              </a:endParaRPr>
            </a:p>
          </p:txBody>
        </p:sp>
        <p:sp>
          <p:nvSpPr>
            <p:cNvPr id="19" name="Rettangolo arrotondato 18"/>
            <p:cNvSpPr/>
            <p:nvPr/>
          </p:nvSpPr>
          <p:spPr bwMode="auto">
            <a:xfrm>
              <a:off x="5549604" y="2268289"/>
              <a:ext cx="822596" cy="440631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b="1">
                  <a:solidFill>
                    <a:schemeClr val="bg1">
                      <a:lumMod val="95000"/>
                    </a:schemeClr>
                  </a:solidFill>
                  <a:latin typeface="Corbel"/>
                </a:rPr>
                <a:t>CAS</a:t>
              </a:r>
              <a:endParaRPr>
                <a:solidFill>
                  <a:schemeClr val="bg1">
                    <a:lumMod val="95000"/>
                  </a:schemeClr>
                </a:solidFill>
                <a:latin typeface="Corbel"/>
              </a:endParaRPr>
            </a:p>
          </p:txBody>
        </p:sp>
        <p:sp>
          <p:nvSpPr>
            <p:cNvPr id="20" name="Rettangolo arrotondato 19"/>
            <p:cNvSpPr/>
            <p:nvPr/>
          </p:nvSpPr>
          <p:spPr bwMode="auto">
            <a:xfrm>
              <a:off x="3491880" y="3212976"/>
              <a:ext cx="2736304" cy="54419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b="1" dirty="0">
                  <a:solidFill>
                    <a:schemeClr val="bg1"/>
                  </a:solidFill>
                  <a:latin typeface="Corbel"/>
                </a:rPr>
                <a:t>Component technical teams</a:t>
              </a:r>
              <a:endParaRPr b="1" dirty="0"/>
            </a:p>
          </p:txBody>
        </p:sp>
      </p:grpSp>
      <p:pic>
        <p:nvPicPr>
          <p:cNvPr id="22" name="Picture 4" descr="Risultati immagini per management tools images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387152" y="4816519"/>
            <a:ext cx="1785248" cy="1204769"/>
          </a:xfrm>
          <a:prstGeom prst="rect">
            <a:avLst/>
          </a:prstGeom>
          <a:noFill/>
        </p:spPr>
      </p:pic>
      <p:sp>
        <p:nvSpPr>
          <p:cNvPr id="23" name="CasellaDiTesto 22"/>
          <p:cNvSpPr>
            <a:spLocks/>
          </p:cNvSpPr>
          <p:nvPr/>
        </p:nvSpPr>
        <p:spPr bwMode="auto">
          <a:xfrm>
            <a:off x="755576" y="3862209"/>
            <a:ext cx="49685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200" b="1" dirty="0">
                <a:solidFill>
                  <a:srgbClr val="808080"/>
                </a:solidFill>
                <a:latin typeface="Corbel"/>
              </a:rPr>
              <a:t>Management and </a:t>
            </a:r>
            <a:r>
              <a:rPr sz="2200" b="1" dirty="0" err="1">
                <a:solidFill>
                  <a:srgbClr val="808080"/>
                </a:solidFill>
                <a:latin typeface="Corbel"/>
              </a:rPr>
              <a:t>organisational</a:t>
            </a:r>
            <a:r>
              <a:rPr sz="2200" b="1" dirty="0">
                <a:solidFill>
                  <a:srgbClr val="808080"/>
                </a:solidFill>
                <a:latin typeface="Corbel"/>
              </a:rPr>
              <a:t> level:</a:t>
            </a:r>
          </a:p>
        </p:txBody>
      </p:sp>
      <p:sp>
        <p:nvSpPr>
          <p:cNvPr id="26" name="Connettore 2 25"/>
          <p:cNvSpPr/>
          <p:nvPr/>
        </p:nvSpPr>
        <p:spPr bwMode="auto">
          <a:xfrm>
            <a:off x="2483768" y="5085184"/>
            <a:ext cx="792087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grpSp>
        <p:nvGrpSpPr>
          <p:cNvPr id="35" name="Gruppo 34"/>
          <p:cNvGrpSpPr/>
          <p:nvPr/>
        </p:nvGrpSpPr>
        <p:grpSpPr bwMode="auto">
          <a:xfrm>
            <a:off x="827584" y="4482554"/>
            <a:ext cx="4968552" cy="1394718"/>
            <a:chOff x="827584" y="4554562"/>
            <a:chExt cx="4968552" cy="1394718"/>
          </a:xfrm>
        </p:grpSpPr>
        <p:sp>
          <p:nvSpPr>
            <p:cNvPr id="25" name="Rettangolo 24"/>
            <p:cNvSpPr/>
            <p:nvPr/>
          </p:nvSpPr>
          <p:spPr bwMode="auto">
            <a:xfrm>
              <a:off x="827584" y="4581128"/>
              <a:ext cx="3024336" cy="4766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b="1" dirty="0">
                <a:solidFill>
                  <a:schemeClr val="bg1">
                    <a:lumMod val="95000"/>
                  </a:schemeClr>
                </a:solidFill>
                <a:latin typeface="Corbel"/>
              </a:endParaRPr>
            </a:p>
            <a:p>
              <a:pPr algn="ctr">
                <a:defRPr/>
              </a:pPr>
              <a:r>
                <a:rPr b="1" dirty="0">
                  <a:solidFill>
                    <a:schemeClr val="bg1">
                      <a:lumMod val="95000"/>
                    </a:schemeClr>
                  </a:solidFill>
                  <a:latin typeface="Corbel"/>
                </a:rPr>
                <a:t>Project management team </a:t>
              </a:r>
              <a:endParaRPr dirty="0"/>
            </a:p>
            <a:p>
              <a:pPr algn="ctr">
                <a:defRPr/>
              </a:pPr>
              <a:r>
                <a:rPr sz="1400" b="1" dirty="0">
                  <a:solidFill>
                    <a:schemeClr val="bg1">
                      <a:lumMod val="95000"/>
                    </a:schemeClr>
                  </a:solidFill>
                  <a:latin typeface="Corbel"/>
                </a:rPr>
                <a:t>(Project managers and </a:t>
              </a:r>
              <a:r>
                <a:rPr lang="it-IT" sz="1400" b="1" dirty="0" smtClean="0">
                  <a:solidFill>
                    <a:schemeClr val="bg1">
                      <a:lumMod val="95000"/>
                    </a:schemeClr>
                  </a:solidFill>
                  <a:latin typeface="Corbel"/>
                </a:rPr>
                <a:t>CC?</a:t>
              </a:r>
              <a:r>
                <a:rPr sz="1400" b="1" dirty="0" smtClean="0">
                  <a:solidFill>
                    <a:schemeClr val="bg1">
                      <a:lumMod val="95000"/>
                    </a:schemeClr>
                  </a:solidFill>
                  <a:latin typeface="Corbel"/>
                </a:rPr>
                <a:t>)</a:t>
              </a:r>
              <a:endParaRPr sz="1400" b="1" dirty="0">
                <a:solidFill>
                  <a:schemeClr val="bg1">
                    <a:lumMod val="95000"/>
                  </a:schemeClr>
                </a:solidFill>
                <a:latin typeface="Corbel"/>
              </a:endParaRPr>
            </a:p>
            <a:p>
              <a:pPr algn="ctr">
                <a:defRPr/>
              </a:pPr>
              <a:endParaRPr dirty="0">
                <a:latin typeface="Corbel"/>
              </a:endParaRPr>
            </a:p>
          </p:txBody>
        </p:sp>
        <p:sp>
          <p:nvSpPr>
            <p:cNvPr id="27" name="Connettore 2 26"/>
            <p:cNvSpPr/>
            <p:nvPr/>
          </p:nvSpPr>
          <p:spPr bwMode="auto">
            <a:xfrm flipH="1">
              <a:off x="1259632" y="5085184"/>
              <a:ext cx="828659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8" name="Rettangolo arrotondato 27"/>
            <p:cNvSpPr/>
            <p:nvPr/>
          </p:nvSpPr>
          <p:spPr bwMode="auto">
            <a:xfrm>
              <a:off x="899592" y="5508649"/>
              <a:ext cx="822596" cy="440631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b="1">
                  <a:solidFill>
                    <a:schemeClr val="bg1">
                      <a:lumMod val="95000"/>
                    </a:schemeClr>
                  </a:solidFill>
                  <a:latin typeface="Corbel"/>
                </a:rPr>
                <a:t>Istat</a:t>
              </a:r>
              <a:endParaRPr>
                <a:solidFill>
                  <a:schemeClr val="bg1">
                    <a:lumMod val="95000"/>
                  </a:schemeClr>
                </a:solidFill>
                <a:latin typeface="Corbel"/>
              </a:endParaRPr>
            </a:p>
          </p:txBody>
        </p:sp>
        <p:sp>
          <p:nvSpPr>
            <p:cNvPr id="29" name="Rettangolo arrotondato 28"/>
            <p:cNvSpPr/>
            <p:nvPr/>
          </p:nvSpPr>
          <p:spPr bwMode="auto">
            <a:xfrm>
              <a:off x="2915816" y="5508649"/>
              <a:ext cx="822596" cy="440631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b="1">
                  <a:solidFill>
                    <a:schemeClr val="bg1">
                      <a:lumMod val="95000"/>
                    </a:schemeClr>
                  </a:solidFill>
                  <a:latin typeface="Corbel"/>
                </a:rPr>
                <a:t>CAS</a:t>
              </a:r>
              <a:endParaRPr>
                <a:solidFill>
                  <a:schemeClr val="bg1">
                    <a:lumMod val="95000"/>
                  </a:schemeClr>
                </a:solidFill>
                <a:latin typeface="Corbel"/>
              </a:endParaRPr>
            </a:p>
          </p:txBody>
        </p:sp>
        <p:sp>
          <p:nvSpPr>
            <p:cNvPr id="33" name="Connettore 2 32"/>
            <p:cNvSpPr/>
            <p:nvPr/>
          </p:nvSpPr>
          <p:spPr bwMode="auto">
            <a:xfrm>
              <a:off x="3923928" y="4797152"/>
              <a:ext cx="77436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34" name="Rettangolo arrotondato 33"/>
            <p:cNvSpPr/>
            <p:nvPr/>
          </p:nvSpPr>
          <p:spPr bwMode="auto">
            <a:xfrm>
              <a:off x="4760332" y="4554562"/>
              <a:ext cx="1035804" cy="530622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1600" b="1">
                  <a:solidFill>
                    <a:schemeClr val="bg1">
                      <a:lumMod val="95000"/>
                    </a:schemeClr>
                  </a:solidFill>
                  <a:latin typeface="Corbel"/>
                </a:rPr>
                <a:t>AICS</a:t>
              </a:r>
              <a:endParaRPr/>
            </a:p>
            <a:p>
              <a:pPr algn="ctr">
                <a:defRPr/>
              </a:pPr>
              <a:r>
                <a:rPr sz="1600" b="1">
                  <a:solidFill>
                    <a:schemeClr val="bg1">
                      <a:lumMod val="95000"/>
                    </a:schemeClr>
                  </a:solidFill>
                  <a:latin typeface="Corbel"/>
                </a:rPr>
                <a:t>Beirut</a:t>
              </a:r>
              <a:endParaRPr sz="1600">
                <a:solidFill>
                  <a:schemeClr val="bg1">
                    <a:lumMod val="95000"/>
                  </a:schemeClr>
                </a:solidFill>
                <a:latin typeface="Corbe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magine 10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/>
          <p:nvPr/>
        </p:nvSpPr>
        <p:spPr bwMode="auto">
          <a:xfrm>
            <a:off x="809907" y="602100"/>
            <a:ext cx="7453313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4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(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4</a:t>
            </a:r>
            <a:r>
              <a:rPr sz="24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) </a:t>
            </a:r>
            <a:r>
              <a:rPr sz="24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Project management and </a:t>
            </a:r>
            <a:r>
              <a:rPr sz="24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organisation</a:t>
            </a:r>
            <a:endParaRPr sz="2400" dirty="0">
              <a:latin typeface="Corbel" pitchFamily="34" charset="0"/>
            </a:endParaRPr>
          </a:p>
        </p:txBody>
      </p:sp>
      <p:pic>
        <p:nvPicPr>
          <p:cNvPr id="22" name="Picture 4" descr="Risultati immagini per management tools images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531168" y="4816519"/>
            <a:ext cx="1785248" cy="1204769"/>
          </a:xfrm>
          <a:prstGeom prst="rect">
            <a:avLst/>
          </a:prstGeom>
          <a:noFill/>
        </p:spPr>
      </p:pic>
      <p:sp>
        <p:nvSpPr>
          <p:cNvPr id="26" name="Connettore 2 25"/>
          <p:cNvSpPr/>
          <p:nvPr/>
        </p:nvSpPr>
        <p:spPr bwMode="auto">
          <a:xfrm>
            <a:off x="2771800" y="1943398"/>
            <a:ext cx="792087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grpSp>
        <p:nvGrpSpPr>
          <p:cNvPr id="35" name="Gruppo 34"/>
          <p:cNvGrpSpPr/>
          <p:nvPr/>
        </p:nvGrpSpPr>
        <p:grpSpPr bwMode="auto">
          <a:xfrm>
            <a:off x="827584" y="1412776"/>
            <a:ext cx="4968552" cy="1394718"/>
            <a:chOff x="827584" y="4554562"/>
            <a:chExt cx="4968552" cy="1394718"/>
          </a:xfrm>
        </p:grpSpPr>
        <p:sp>
          <p:nvSpPr>
            <p:cNvPr id="25" name="Rettangolo 24"/>
            <p:cNvSpPr/>
            <p:nvPr/>
          </p:nvSpPr>
          <p:spPr bwMode="auto">
            <a:xfrm>
              <a:off x="827584" y="4581128"/>
              <a:ext cx="3024336" cy="47660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b="1" dirty="0">
                <a:solidFill>
                  <a:schemeClr val="bg1">
                    <a:lumMod val="95000"/>
                  </a:schemeClr>
                </a:solidFill>
                <a:latin typeface="Corbel"/>
              </a:endParaRPr>
            </a:p>
            <a:p>
              <a:pPr algn="ctr">
                <a:defRPr/>
              </a:pPr>
              <a:r>
                <a:rPr b="1" dirty="0">
                  <a:solidFill>
                    <a:schemeClr val="bg1">
                      <a:lumMod val="95000"/>
                    </a:schemeClr>
                  </a:solidFill>
                  <a:latin typeface="Corbel"/>
                </a:rPr>
                <a:t>Project management team </a:t>
              </a:r>
              <a:endParaRPr dirty="0"/>
            </a:p>
            <a:p>
              <a:pPr algn="ctr">
                <a:defRPr/>
              </a:pPr>
              <a:endParaRPr dirty="0">
                <a:latin typeface="Corbel"/>
              </a:endParaRPr>
            </a:p>
          </p:txBody>
        </p:sp>
        <p:sp>
          <p:nvSpPr>
            <p:cNvPr id="27" name="Connettore 2 26"/>
            <p:cNvSpPr/>
            <p:nvPr/>
          </p:nvSpPr>
          <p:spPr bwMode="auto">
            <a:xfrm flipH="1">
              <a:off x="1259632" y="5085184"/>
              <a:ext cx="828659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8" name="Rettangolo arrotondato 27"/>
            <p:cNvSpPr/>
            <p:nvPr/>
          </p:nvSpPr>
          <p:spPr bwMode="auto">
            <a:xfrm>
              <a:off x="899592" y="5508649"/>
              <a:ext cx="822596" cy="440631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b="1">
                  <a:solidFill>
                    <a:schemeClr val="bg1">
                      <a:lumMod val="95000"/>
                    </a:schemeClr>
                  </a:solidFill>
                  <a:latin typeface="Corbel"/>
                </a:rPr>
                <a:t>Istat</a:t>
              </a:r>
              <a:endParaRPr>
                <a:solidFill>
                  <a:schemeClr val="bg1">
                    <a:lumMod val="95000"/>
                  </a:schemeClr>
                </a:solidFill>
                <a:latin typeface="Corbel"/>
              </a:endParaRPr>
            </a:p>
          </p:txBody>
        </p:sp>
        <p:sp>
          <p:nvSpPr>
            <p:cNvPr id="29" name="Rettangolo arrotondato 28"/>
            <p:cNvSpPr/>
            <p:nvPr/>
          </p:nvSpPr>
          <p:spPr bwMode="auto">
            <a:xfrm>
              <a:off x="2915816" y="5508649"/>
              <a:ext cx="822596" cy="440631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b="1">
                  <a:solidFill>
                    <a:schemeClr val="bg1">
                      <a:lumMod val="95000"/>
                    </a:schemeClr>
                  </a:solidFill>
                  <a:latin typeface="Corbel"/>
                </a:rPr>
                <a:t>CAS</a:t>
              </a:r>
              <a:endParaRPr>
                <a:solidFill>
                  <a:schemeClr val="bg1">
                    <a:lumMod val="95000"/>
                  </a:schemeClr>
                </a:solidFill>
                <a:latin typeface="Corbel"/>
              </a:endParaRPr>
            </a:p>
          </p:txBody>
        </p:sp>
        <p:sp>
          <p:nvSpPr>
            <p:cNvPr id="33" name="Connettore 2 32"/>
            <p:cNvSpPr/>
            <p:nvPr/>
          </p:nvSpPr>
          <p:spPr bwMode="auto">
            <a:xfrm>
              <a:off x="3923928" y="4797152"/>
              <a:ext cx="77436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34" name="Rettangolo arrotondato 33"/>
            <p:cNvSpPr/>
            <p:nvPr/>
          </p:nvSpPr>
          <p:spPr bwMode="auto">
            <a:xfrm>
              <a:off x="4760332" y="4554562"/>
              <a:ext cx="1035804" cy="530622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sz="1600" b="1">
                  <a:solidFill>
                    <a:schemeClr val="bg1">
                      <a:lumMod val="95000"/>
                    </a:schemeClr>
                  </a:solidFill>
                  <a:latin typeface="Corbel"/>
                </a:rPr>
                <a:t>AICS</a:t>
              </a:r>
              <a:endParaRPr/>
            </a:p>
            <a:p>
              <a:pPr algn="ctr">
                <a:defRPr/>
              </a:pPr>
              <a:r>
                <a:rPr sz="1600" b="1">
                  <a:solidFill>
                    <a:schemeClr val="bg1">
                      <a:lumMod val="95000"/>
                    </a:schemeClr>
                  </a:solidFill>
                  <a:latin typeface="Corbel"/>
                </a:rPr>
                <a:t>Beirut</a:t>
              </a:r>
              <a:endParaRPr sz="1600">
                <a:solidFill>
                  <a:schemeClr val="bg1">
                    <a:lumMod val="95000"/>
                  </a:schemeClr>
                </a:solidFill>
                <a:latin typeface="Corbel"/>
              </a:endParaRPr>
            </a:p>
          </p:txBody>
        </p:sp>
      </p:grpSp>
      <p:sp>
        <p:nvSpPr>
          <p:cNvPr id="31" name="CasellaDiTesto 5"/>
          <p:cNvSpPr/>
          <p:nvPr/>
        </p:nvSpPr>
        <p:spPr bwMode="auto">
          <a:xfrm>
            <a:off x="899592" y="2950493"/>
            <a:ext cx="75684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-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Composition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: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PMs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, Component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Coordinators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,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sector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experts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when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relevant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, IADC (AICS).</a:t>
            </a:r>
          </a:p>
          <a:p>
            <a:pPr>
              <a:defRPr/>
            </a:pPr>
            <a:endParaRPr lang="it-IT" sz="1600" dirty="0" smtClean="0">
              <a:solidFill>
                <a:prstClr val="black"/>
              </a:solidFill>
              <a:latin typeface="Corbel" pitchFamily="34" charset="0"/>
            </a:endParaRPr>
          </a:p>
          <a:p>
            <a:pPr>
              <a:defRPr/>
            </a:pP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- </a:t>
            </a:r>
            <a:r>
              <a:rPr lang="it-IT" sz="1600" dirty="0">
                <a:solidFill>
                  <a:prstClr val="black"/>
                </a:solidFill>
                <a:latin typeface="Corbel" pitchFamily="34" charset="0"/>
              </a:rPr>
              <a:t>Regular </a:t>
            </a:r>
            <a:r>
              <a:rPr lang="it-IT" sz="1600" dirty="0" err="1">
                <a:solidFill>
                  <a:prstClr val="black"/>
                </a:solidFill>
                <a:latin typeface="Corbel" pitchFamily="34" charset="0"/>
              </a:rPr>
              <a:t>meetings</a:t>
            </a:r>
            <a:r>
              <a:rPr lang="it-IT" sz="1600" dirty="0">
                <a:solidFill>
                  <a:prstClr val="black"/>
                </a:solidFill>
                <a:latin typeface="Corbel" pitchFamily="34" charset="0"/>
              </a:rPr>
              <a:t> , </a:t>
            </a:r>
            <a:r>
              <a:rPr lang="it-IT" sz="1600" dirty="0" err="1">
                <a:solidFill>
                  <a:prstClr val="black"/>
                </a:solidFill>
                <a:latin typeface="Corbel" pitchFamily="34" charset="0"/>
              </a:rPr>
              <a:t>every</a:t>
            </a:r>
            <a:r>
              <a:rPr lang="it-IT" sz="1600" dirty="0">
                <a:solidFill>
                  <a:prstClr val="black"/>
                </a:solidFill>
                <a:latin typeface="Corbel" pitchFamily="34" charset="0"/>
              </a:rPr>
              <a:t> 6 </a:t>
            </a:r>
            <a:r>
              <a:rPr lang="it-IT" sz="1600" dirty="0" err="1">
                <a:solidFill>
                  <a:prstClr val="black"/>
                </a:solidFill>
                <a:latin typeface="Corbel" pitchFamily="34" charset="0"/>
              </a:rPr>
              <a:t>months</a:t>
            </a:r>
            <a:r>
              <a:rPr lang="it-IT" sz="1600" dirty="0">
                <a:solidFill>
                  <a:prstClr val="black"/>
                </a:solidFill>
                <a:latin typeface="Corbel" pitchFamily="34" charset="0"/>
              </a:rPr>
              <a:t>.</a:t>
            </a:r>
          </a:p>
          <a:p>
            <a:pPr>
              <a:defRPr/>
            </a:pPr>
            <a:endParaRPr lang="it-IT" sz="1600" dirty="0" smtClean="0">
              <a:solidFill>
                <a:prstClr val="black"/>
              </a:solidFill>
              <a:latin typeface="Corbel" pitchFamily="34" charset="0"/>
            </a:endParaRPr>
          </a:p>
          <a:p>
            <a:pPr>
              <a:defRPr/>
            </a:pP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-  Produce and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approve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 regular 6-month reports on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project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implementation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.</a:t>
            </a:r>
          </a:p>
          <a:p>
            <a:pPr>
              <a:defRPr/>
            </a:pPr>
            <a:endParaRPr lang="it-IT" sz="1600" dirty="0" smtClean="0">
              <a:solidFill>
                <a:prstClr val="black"/>
              </a:solidFill>
              <a:latin typeface="Corbel" pitchFamily="34" charset="0"/>
            </a:endParaRPr>
          </a:p>
          <a:p>
            <a:pPr>
              <a:defRPr/>
            </a:pP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-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Role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 and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functions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: to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evaluate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previous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periods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 and to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agree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 </a:t>
            </a:r>
          </a:p>
          <a:p>
            <a:pPr>
              <a:defRPr/>
            </a:pP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on future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activities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, to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assess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 and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approve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possible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changes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 </a:t>
            </a:r>
          </a:p>
          <a:p>
            <a:pPr>
              <a:defRPr/>
            </a:pP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(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newly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arisen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needs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,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adjustments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….), to monitor </a:t>
            </a: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project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 </a:t>
            </a:r>
          </a:p>
          <a:p>
            <a:pPr>
              <a:defRPr/>
            </a:pPr>
            <a:r>
              <a:rPr lang="it-IT" sz="1600" dirty="0" err="1" smtClean="0">
                <a:solidFill>
                  <a:prstClr val="black"/>
                </a:solidFill>
                <a:latin typeface="Corbel" pitchFamily="34" charset="0"/>
              </a:rPr>
              <a:t>implementation</a:t>
            </a:r>
            <a:r>
              <a:rPr lang="it-IT" sz="1600" dirty="0" smtClean="0">
                <a:solidFill>
                  <a:prstClr val="black"/>
                </a:solidFill>
                <a:latin typeface="Corbel" pitchFamily="34" charset="0"/>
              </a:rPr>
              <a:t>.  </a:t>
            </a:r>
            <a:endParaRPr sz="1600" dirty="0">
              <a:solidFill>
                <a:prstClr val="black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00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magine 10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/>
          <p:nvPr/>
        </p:nvSpPr>
        <p:spPr bwMode="auto">
          <a:xfrm>
            <a:off x="828957" y="611625"/>
            <a:ext cx="7453313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400" b="1" dirty="0" smtClean="0">
                <a:solidFill>
                  <a:schemeClr val="bg1">
                    <a:lumMod val="95000"/>
                  </a:schemeClr>
                </a:solidFill>
                <a:latin typeface="Corbel"/>
              </a:rPr>
              <a:t>(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  <a:latin typeface="Corbel"/>
              </a:rPr>
              <a:t>4</a:t>
            </a:r>
            <a:r>
              <a:rPr sz="2400" b="1" dirty="0" smtClean="0">
                <a:solidFill>
                  <a:schemeClr val="bg1">
                    <a:lumMod val="95000"/>
                  </a:schemeClr>
                </a:solidFill>
                <a:latin typeface="Corbel"/>
              </a:rPr>
              <a:t>) </a:t>
            </a:r>
            <a:r>
              <a:rPr sz="2400" b="1" dirty="0">
                <a:solidFill>
                  <a:schemeClr val="bg1">
                    <a:lumMod val="95000"/>
                  </a:schemeClr>
                </a:solidFill>
                <a:latin typeface="Corbel"/>
              </a:rPr>
              <a:t>Design and </a:t>
            </a:r>
            <a:r>
              <a:rPr sz="2400" b="1" dirty="0" err="1">
                <a:solidFill>
                  <a:schemeClr val="bg1">
                    <a:lumMod val="95000"/>
                  </a:schemeClr>
                </a:solidFill>
                <a:latin typeface="Corbel"/>
              </a:rPr>
              <a:t>organisation</a:t>
            </a:r>
            <a:r>
              <a:rPr sz="2400" b="1" dirty="0">
                <a:solidFill>
                  <a:schemeClr val="bg1">
                    <a:lumMod val="95000"/>
                  </a:schemeClr>
                </a:solidFill>
                <a:latin typeface="Corbel"/>
              </a:rPr>
              <a:t> of activities</a:t>
            </a:r>
            <a:endParaRPr sz="2400" dirty="0">
              <a:latin typeface="Corbel"/>
            </a:endParaRPr>
          </a:p>
        </p:txBody>
      </p:sp>
      <p:sp>
        <p:nvSpPr>
          <p:cNvPr id="4" name="AutoShape 2" descr="Risultati immagini per aspetti organizzativi immag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5" name="AutoShape 4" descr="Risultati immagini per aspetti organizzativi immag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364088" y="3861048"/>
            <a:ext cx="2609850" cy="17525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sellaDiTesto 6"/>
          <p:cNvSpPr/>
          <p:nvPr/>
        </p:nvSpPr>
        <p:spPr bwMode="auto">
          <a:xfrm>
            <a:off x="3491879" y="1196752"/>
            <a:ext cx="466754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000" dirty="0">
                <a:solidFill>
                  <a:srgbClr val="808080"/>
                </a:solidFill>
                <a:latin typeface="Corbel"/>
              </a:rPr>
              <a:t>	</a:t>
            </a:r>
            <a:r>
              <a:rPr sz="2000" b="1" dirty="0">
                <a:solidFill>
                  <a:srgbClr val="808080"/>
                </a:solidFill>
                <a:latin typeface="Corbel"/>
              </a:rPr>
              <a:t>1) Preparation </a:t>
            </a:r>
            <a:r>
              <a:rPr sz="1600" dirty="0">
                <a:solidFill>
                  <a:srgbClr val="808080"/>
                </a:solidFill>
                <a:latin typeface="Corbel"/>
              </a:rPr>
              <a:t>(Tor, agendas, staff 	involved)</a:t>
            </a:r>
            <a:endParaRPr dirty="0"/>
          </a:p>
          <a:p>
            <a:pPr>
              <a:defRPr/>
            </a:pPr>
            <a:endParaRPr sz="2000" dirty="0">
              <a:solidFill>
                <a:srgbClr val="808080"/>
              </a:solidFill>
              <a:latin typeface="Corbel"/>
            </a:endParaRPr>
          </a:p>
          <a:p>
            <a:pPr>
              <a:defRPr/>
            </a:pPr>
            <a:r>
              <a:rPr sz="2000" b="1" dirty="0">
                <a:solidFill>
                  <a:srgbClr val="808080"/>
                </a:solidFill>
                <a:latin typeface="Corbel"/>
              </a:rPr>
              <a:t>	2) Implementation </a:t>
            </a:r>
            <a:r>
              <a:rPr sz="1600" dirty="0">
                <a:solidFill>
                  <a:srgbClr val="808080"/>
                </a:solidFill>
                <a:latin typeface="Corbel"/>
              </a:rPr>
              <a:t>(staff, </a:t>
            </a:r>
            <a:r>
              <a:rPr sz="1600" b="1" dirty="0">
                <a:solidFill>
                  <a:srgbClr val="808080"/>
                </a:solidFill>
                <a:latin typeface="Corbel"/>
              </a:rPr>
              <a:t>logistics</a:t>
            </a:r>
            <a:r>
              <a:rPr sz="1600" dirty="0">
                <a:solidFill>
                  <a:srgbClr val="808080"/>
                </a:solidFill>
                <a:latin typeface="Corbel"/>
              </a:rPr>
              <a:t>, 	</a:t>
            </a:r>
            <a:r>
              <a:rPr sz="1600" b="1" dirty="0" smtClean="0">
                <a:solidFill>
                  <a:srgbClr val="808080"/>
                </a:solidFill>
                <a:latin typeface="Corbel"/>
              </a:rPr>
              <a:t>equipment</a:t>
            </a:r>
            <a:r>
              <a:rPr lang="it-IT" sz="1600" dirty="0" smtClean="0">
                <a:solidFill>
                  <a:srgbClr val="808080"/>
                </a:solidFill>
                <a:latin typeface="Corbel"/>
              </a:rPr>
              <a:t>, </a:t>
            </a:r>
            <a:r>
              <a:rPr lang="it-IT" sz="1600" dirty="0" err="1" smtClean="0">
                <a:solidFill>
                  <a:srgbClr val="808080"/>
                </a:solidFill>
                <a:latin typeface="Corbel"/>
              </a:rPr>
              <a:t>debriefing</a:t>
            </a:r>
            <a:r>
              <a:rPr sz="1600" dirty="0" smtClean="0">
                <a:solidFill>
                  <a:srgbClr val="808080"/>
                </a:solidFill>
                <a:latin typeface="Corbel"/>
              </a:rPr>
              <a:t>)</a:t>
            </a:r>
            <a:endParaRPr dirty="0"/>
          </a:p>
          <a:p>
            <a:pPr>
              <a:defRPr/>
            </a:pPr>
            <a:endParaRPr sz="2000" b="1" dirty="0">
              <a:solidFill>
                <a:srgbClr val="808080"/>
              </a:solidFill>
              <a:latin typeface="Corbel"/>
            </a:endParaRPr>
          </a:p>
          <a:p>
            <a:pPr>
              <a:defRPr/>
            </a:pPr>
            <a:r>
              <a:rPr sz="2000" b="1" dirty="0">
                <a:solidFill>
                  <a:srgbClr val="808080"/>
                </a:solidFill>
                <a:latin typeface="Corbel"/>
              </a:rPr>
              <a:t>	3) Reporting </a:t>
            </a:r>
            <a:r>
              <a:rPr sz="1600" dirty="0">
                <a:solidFill>
                  <a:srgbClr val="808080"/>
                </a:solidFill>
                <a:latin typeface="Corbel"/>
              </a:rPr>
              <a:t>(mission  reports and 	other supporting documentation)</a:t>
            </a:r>
            <a:endParaRPr dirty="0"/>
          </a:p>
          <a:p>
            <a:pPr marL="342900" indent="-342900">
              <a:buFontTx/>
              <a:buChar char="-"/>
              <a:defRPr/>
            </a:pPr>
            <a:endParaRPr sz="2000" dirty="0">
              <a:solidFill>
                <a:srgbClr val="808080"/>
              </a:solidFill>
              <a:latin typeface="Corbel"/>
            </a:endParaRPr>
          </a:p>
          <a:p>
            <a:pPr marL="342900" indent="-342900">
              <a:buFontTx/>
              <a:buChar char="-"/>
              <a:defRPr/>
            </a:pPr>
            <a:endParaRPr sz="2000" dirty="0">
              <a:solidFill>
                <a:srgbClr val="808080"/>
              </a:solidFill>
              <a:latin typeface="Corbel"/>
            </a:endParaRPr>
          </a:p>
          <a:p>
            <a:pPr>
              <a:defRPr/>
            </a:pPr>
            <a:endParaRPr sz="2000" b="1" dirty="0">
              <a:solidFill>
                <a:srgbClr val="808080"/>
              </a:solidFill>
              <a:latin typeface="Corbel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89843" y="3356992"/>
            <a:ext cx="3794125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arrotondato 1"/>
          <p:cNvSpPr/>
          <p:nvPr/>
        </p:nvSpPr>
        <p:spPr bwMode="auto">
          <a:xfrm>
            <a:off x="1115616" y="1340768"/>
            <a:ext cx="2592288" cy="576064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b="1">
                <a:solidFill>
                  <a:srgbClr val="808080"/>
                </a:solidFill>
                <a:latin typeface="Corbel"/>
              </a:rPr>
              <a:t>Short-term missions</a:t>
            </a:r>
          </a:p>
          <a:p>
            <a:pPr algn="ctr">
              <a:defRPr/>
            </a:pPr>
            <a:r>
              <a:rPr sz="1600" b="1">
                <a:solidFill>
                  <a:schemeClr val="bg1"/>
                </a:solidFill>
                <a:latin typeface="Corbel"/>
              </a:rPr>
              <a:t>(inputs and outputs)</a:t>
            </a:r>
            <a:endParaRPr sz="1600">
              <a:solidFill>
                <a:schemeClr val="bg1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 bwMode="auto">
          <a:xfrm>
            <a:off x="1115616" y="2420888"/>
            <a:ext cx="2592288" cy="43204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b="1" dirty="0">
                <a:solidFill>
                  <a:srgbClr val="808080"/>
                </a:solidFill>
                <a:latin typeface="Corbel"/>
              </a:rPr>
              <a:t>Trainings</a:t>
            </a:r>
            <a:endParaRPr dirty="0"/>
          </a:p>
        </p:txBody>
      </p:sp>
      <p:sp>
        <p:nvSpPr>
          <p:cNvPr id="7" name="Freccia in giù 6"/>
          <p:cNvSpPr/>
          <p:nvPr/>
        </p:nvSpPr>
        <p:spPr bwMode="auto">
          <a:xfrm>
            <a:off x="2339752" y="2996952"/>
            <a:ext cx="119161" cy="2880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Immagine 10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/>
          <p:nvPr/>
        </p:nvSpPr>
        <p:spPr bwMode="auto">
          <a:xfrm>
            <a:off x="828957" y="611625"/>
            <a:ext cx="7453313" cy="46166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400" b="1" dirty="0" smtClean="0">
                <a:solidFill>
                  <a:schemeClr val="bg1">
                    <a:lumMod val="95000"/>
                  </a:schemeClr>
                </a:solidFill>
                <a:latin typeface="Corbel"/>
              </a:rPr>
              <a:t>(</a:t>
            </a:r>
            <a:r>
              <a:rPr lang="it-IT" sz="2400" b="1" dirty="0" smtClean="0">
                <a:solidFill>
                  <a:schemeClr val="bg1">
                    <a:lumMod val="95000"/>
                  </a:schemeClr>
                </a:solidFill>
                <a:latin typeface="Corbel"/>
              </a:rPr>
              <a:t>5</a:t>
            </a:r>
            <a:r>
              <a:rPr sz="2400" b="1" dirty="0" smtClean="0">
                <a:solidFill>
                  <a:schemeClr val="bg1">
                    <a:lumMod val="95000"/>
                  </a:schemeClr>
                </a:solidFill>
                <a:latin typeface="Corbel"/>
              </a:rPr>
              <a:t>) </a:t>
            </a:r>
            <a:r>
              <a:rPr sz="2400" b="1" dirty="0">
                <a:solidFill>
                  <a:schemeClr val="bg1">
                    <a:lumMod val="95000"/>
                  </a:schemeClr>
                </a:solidFill>
                <a:latin typeface="Corbel"/>
              </a:rPr>
              <a:t>Coordination with other activities and donors</a:t>
            </a:r>
            <a:endParaRPr sz="2400" dirty="0">
              <a:latin typeface="Corbel"/>
            </a:endParaRPr>
          </a:p>
        </p:txBody>
      </p:sp>
      <p:pic>
        <p:nvPicPr>
          <p:cNvPr id="9" name="Picture 4" descr="IMMAGIN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tretch/>
        </p:blipFill>
        <p:spPr bwMode="auto">
          <a:xfrm>
            <a:off x="5875653" y="4059116"/>
            <a:ext cx="2348971" cy="1973301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1259632" y="1340768"/>
            <a:ext cx="1986704" cy="152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6012159" y="1556792"/>
            <a:ext cx="1802924" cy="122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0" name="Picture 8" descr="http://www.aitrs.org/App_Themes/ThemeAr/images/logoNewNew.pn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3851919" y="1483246"/>
            <a:ext cx="1171575" cy="1009650"/>
          </a:xfrm>
          <a:prstGeom prst="rect">
            <a:avLst/>
          </a:prstGeom>
          <a:noFill/>
        </p:spPr>
      </p:pic>
      <p:sp>
        <p:nvSpPr>
          <p:cNvPr id="20" name="CasellaDiTesto 5"/>
          <p:cNvSpPr/>
          <p:nvPr/>
        </p:nvSpPr>
        <p:spPr bwMode="auto">
          <a:xfrm>
            <a:off x="880145" y="4221088"/>
            <a:ext cx="3979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</a:rPr>
              <a:t>Possible impact on: </a:t>
            </a:r>
            <a:endParaRPr dirty="0" smtClean="0">
              <a:solidFill>
                <a:schemeClr val="tx2">
                  <a:lumMod val="60000"/>
                  <a:lumOff val="40000"/>
                </a:schemeClr>
              </a:solidFill>
              <a:latin typeface="Corbel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</a:rPr>
              <a:t>internal resources</a:t>
            </a:r>
          </a:p>
          <a:p>
            <a:pPr marL="285750" indent="-285750">
              <a:buFontTx/>
              <a:buChar char="-"/>
              <a:defRPr/>
            </a:pPr>
            <a:r>
              <a:rPr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</a:rPr>
              <a:t>processes and activities</a:t>
            </a:r>
            <a:r>
              <a:rPr lang="it-IT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rbel" pitchFamily="34" charset="0"/>
              </a:rPr>
              <a:t>.</a:t>
            </a:r>
            <a:endParaRPr sz="1600" i="1" dirty="0">
              <a:solidFill>
                <a:schemeClr val="accent2">
                  <a:lumMod val="75000"/>
                </a:schemeClr>
              </a:solidFill>
              <a:latin typeface="Corbel"/>
            </a:endParaRPr>
          </a:p>
        </p:txBody>
      </p:sp>
      <p:sp>
        <p:nvSpPr>
          <p:cNvPr id="2" name="AutoShape 2" descr="Risultati immagini per U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3892694" y="2780929"/>
            <a:ext cx="1527822" cy="129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 bwMode="auto">
          <a:xfrm>
            <a:off x="974866" y="815298"/>
            <a:ext cx="72547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63599">
              <a:lnSpc>
                <a:spcPct val="150000"/>
              </a:lnSpc>
              <a:defRPr/>
            </a:pPr>
            <a:r>
              <a:rPr sz="3200" b="1" dirty="0">
                <a:solidFill>
                  <a:schemeClr val="bg1">
                    <a:lumMod val="50000"/>
                  </a:schemeClr>
                </a:solidFill>
                <a:latin typeface="Corbel"/>
              </a:rPr>
              <a:t>Looking forward to starting this new </a:t>
            </a:r>
            <a:r>
              <a:rPr sz="3200" b="1" dirty="0" smtClean="0">
                <a:solidFill>
                  <a:schemeClr val="bg1">
                    <a:lumMod val="50000"/>
                  </a:schemeClr>
                </a:solidFill>
                <a:latin typeface="Corbel"/>
              </a:rPr>
              <a:t>cooperation</a:t>
            </a:r>
            <a:r>
              <a:rPr lang="it-IT" sz="3200" b="1" dirty="0" smtClean="0">
                <a:solidFill>
                  <a:schemeClr val="bg1">
                    <a:lumMod val="50000"/>
                  </a:schemeClr>
                </a:solidFill>
                <a:latin typeface="Corbel"/>
              </a:rPr>
              <a:t>.</a:t>
            </a:r>
            <a:endParaRPr dirty="0">
              <a:latin typeface="Corbel"/>
            </a:endParaRPr>
          </a:p>
          <a:p>
            <a:pPr algn="ctr" defTabSz="863599">
              <a:lnSpc>
                <a:spcPct val="150000"/>
              </a:lnSpc>
              <a:defRPr/>
            </a:pPr>
            <a:r>
              <a:rPr sz="3200" b="1" dirty="0">
                <a:solidFill>
                  <a:schemeClr val="bg1">
                    <a:lumMod val="50000"/>
                  </a:schemeClr>
                </a:solidFill>
                <a:latin typeface="Corbel"/>
              </a:rPr>
              <a:t>Thank you.</a:t>
            </a:r>
            <a:endParaRPr sz="3200" b="1" i="1" dirty="0">
              <a:solidFill>
                <a:schemeClr val="bg1">
                  <a:lumMod val="65000"/>
                </a:schemeClr>
              </a:solidFill>
              <a:latin typeface="Corbel"/>
            </a:endParaRPr>
          </a:p>
          <a:p>
            <a:pPr defTabSz="863599">
              <a:lnSpc>
                <a:spcPct val="150000"/>
              </a:lnSpc>
              <a:defRPr/>
            </a:pPr>
            <a:endParaRPr sz="3200" b="1" i="1" dirty="0">
              <a:solidFill>
                <a:schemeClr val="bg1">
                  <a:lumMod val="65000"/>
                </a:schemeClr>
              </a:solidFill>
              <a:latin typeface="Corbel"/>
            </a:endParaRPr>
          </a:p>
        </p:txBody>
      </p:sp>
      <p:pic>
        <p:nvPicPr>
          <p:cNvPr id="7" name="Immagine 6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56176" y="4828098"/>
            <a:ext cx="1923795" cy="1265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15" name="Rettangolo 1"/>
          <p:cNvSpPr>
            <a:spLocks noChangeArrowheads="1"/>
          </p:cNvSpPr>
          <p:nvPr/>
        </p:nvSpPr>
        <p:spPr bwMode="auto">
          <a:xfrm>
            <a:off x="761057" y="1332389"/>
            <a:ext cx="7699375" cy="48320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285750" indent="-285750">
              <a:buFont typeface="Wingdings"/>
              <a:buChar char="Ø"/>
              <a:defRPr/>
            </a:pPr>
            <a:r>
              <a:rPr sz="1400" dirty="0">
                <a:latin typeface="Corbel" pitchFamily="34" charset="0"/>
              </a:rPr>
              <a:t>By Law, the National Institute of Statistics (ISTAT) is a public institution with scientific, </a:t>
            </a:r>
            <a:r>
              <a:rPr sz="1400" dirty="0" err="1">
                <a:latin typeface="Corbel" pitchFamily="34" charset="0"/>
              </a:rPr>
              <a:t>organisational</a:t>
            </a:r>
            <a:r>
              <a:rPr sz="1400" dirty="0">
                <a:latin typeface="Corbel" pitchFamily="34" charset="0"/>
              </a:rPr>
              <a:t>, financial and accounting independence</a:t>
            </a:r>
            <a:endParaRPr dirty="0">
              <a:latin typeface="Corbel" pitchFamily="34" charset="0"/>
            </a:endParaRPr>
          </a:p>
          <a:p>
            <a:pPr marL="285750" indent="-285750">
              <a:buFont typeface="Wingdings"/>
              <a:buChar char="Ø"/>
              <a:defRPr/>
            </a:pPr>
            <a:endParaRPr sz="1400" dirty="0">
              <a:latin typeface="Corbel" pitchFamily="34" charset="0"/>
            </a:endParaRPr>
          </a:p>
          <a:p>
            <a:pPr marL="285750" indent="-285750">
              <a:buFont typeface="Wingdings"/>
              <a:buChar char="Ø"/>
              <a:defRPr/>
            </a:pPr>
            <a:r>
              <a:rPr sz="1400" dirty="0">
                <a:latin typeface="Corbel" pitchFamily="34" charset="0"/>
              </a:rPr>
              <a:t>91 years of official statistics production</a:t>
            </a:r>
            <a:endParaRPr dirty="0">
              <a:latin typeface="Corbel" pitchFamily="34" charset="0"/>
            </a:endParaRPr>
          </a:p>
          <a:p>
            <a:pPr>
              <a:defRPr/>
            </a:pPr>
            <a:endParaRPr sz="1400" dirty="0">
              <a:latin typeface="Corbel" pitchFamily="34" charset="0"/>
            </a:endParaRPr>
          </a:p>
          <a:p>
            <a:pPr marL="285750" indent="-285750">
              <a:buFont typeface="Wingdings"/>
              <a:buChar char="Ø"/>
              <a:defRPr/>
            </a:pPr>
            <a:r>
              <a:rPr sz="1400" dirty="0">
                <a:latin typeface="Corbel" pitchFamily="34" charset="0"/>
              </a:rPr>
              <a:t>Works with other </a:t>
            </a:r>
            <a:r>
              <a:rPr sz="1400" dirty="0" err="1">
                <a:latin typeface="Corbel" pitchFamily="34" charset="0"/>
              </a:rPr>
              <a:t>organisations</a:t>
            </a:r>
            <a:r>
              <a:rPr sz="1400" dirty="0">
                <a:latin typeface="Corbel" pitchFamily="34" charset="0"/>
              </a:rPr>
              <a:t> and public administration to improve the level of </a:t>
            </a:r>
            <a:r>
              <a:rPr sz="1400" dirty="0" err="1">
                <a:latin typeface="Corbel" pitchFamily="34" charset="0"/>
              </a:rPr>
              <a:t>awarness</a:t>
            </a:r>
            <a:r>
              <a:rPr sz="1400" dirty="0">
                <a:latin typeface="Corbel" pitchFamily="34" charset="0"/>
              </a:rPr>
              <a:t> as regards statistics and quality of statistics</a:t>
            </a:r>
            <a:endParaRPr dirty="0">
              <a:latin typeface="Corbel" pitchFamily="34" charset="0"/>
            </a:endParaRPr>
          </a:p>
          <a:p>
            <a:pPr>
              <a:defRPr/>
            </a:pPr>
            <a:endParaRPr sz="1400" dirty="0">
              <a:latin typeface="Corbel" pitchFamily="34" charset="0"/>
            </a:endParaRPr>
          </a:p>
          <a:p>
            <a:pPr marL="285750" indent="-285750">
              <a:buFont typeface="Wingdings"/>
              <a:buChar char="Ø"/>
              <a:defRPr/>
            </a:pPr>
            <a:r>
              <a:rPr sz="1400" dirty="0">
                <a:latin typeface="Corbel" pitchFamily="34" charset="0"/>
              </a:rPr>
              <a:t>Pivotal role within the Italian National Statistical System (</a:t>
            </a:r>
            <a:r>
              <a:rPr sz="1400" dirty="0" err="1">
                <a:latin typeface="Corbel" pitchFamily="34" charset="0"/>
              </a:rPr>
              <a:t>Sistan</a:t>
            </a:r>
            <a:r>
              <a:rPr sz="1400" dirty="0">
                <a:latin typeface="Corbel" pitchFamily="34" charset="0"/>
              </a:rPr>
              <a:t>)</a:t>
            </a:r>
            <a:endParaRPr dirty="0">
              <a:latin typeface="Corbel" pitchFamily="34" charset="0"/>
            </a:endParaRPr>
          </a:p>
          <a:p>
            <a:pPr marL="285750" indent="-285750">
              <a:buFont typeface="Wingdings"/>
              <a:buChar char="Ø"/>
              <a:defRPr/>
            </a:pPr>
            <a:endParaRPr sz="1400" dirty="0">
              <a:latin typeface="Corbel" pitchFamily="34" charset="0"/>
            </a:endParaRPr>
          </a:p>
          <a:p>
            <a:pPr marL="285750" indent="-285750">
              <a:buFont typeface="Wingdings"/>
              <a:buChar char="Ø"/>
              <a:defRPr/>
            </a:pPr>
            <a:r>
              <a:rPr sz="1400" dirty="0">
                <a:latin typeface="Corbel" pitchFamily="34" charset="0"/>
              </a:rPr>
              <a:t>Involved in a </a:t>
            </a:r>
            <a:r>
              <a:rPr sz="1400" dirty="0" err="1">
                <a:latin typeface="Corbel" pitchFamily="34" charset="0"/>
              </a:rPr>
              <a:t>modernisation</a:t>
            </a:r>
            <a:r>
              <a:rPr sz="1400" dirty="0">
                <a:latin typeface="Corbel" pitchFamily="34" charset="0"/>
              </a:rPr>
              <a:t> process aimed at increasing register based production, further enhance quality and reduce burden on respondents</a:t>
            </a:r>
            <a:endParaRPr dirty="0">
              <a:latin typeface="Corbel" pitchFamily="34" charset="0"/>
            </a:endParaRPr>
          </a:p>
          <a:p>
            <a:pPr marL="285750" indent="-285750">
              <a:buFont typeface="Wingdings"/>
              <a:buChar char="Ø"/>
              <a:defRPr/>
            </a:pPr>
            <a:endParaRPr sz="1400" dirty="0">
              <a:latin typeface="Corbel" pitchFamily="34" charset="0"/>
            </a:endParaRPr>
          </a:p>
          <a:p>
            <a:pPr marL="285750" indent="-285750">
              <a:buFont typeface="Wingdings"/>
              <a:buChar char="Ø"/>
              <a:defRPr/>
            </a:pPr>
            <a:r>
              <a:rPr sz="1400" dirty="0">
                <a:latin typeface="Corbel" pitchFamily="34" charset="0"/>
              </a:rPr>
              <a:t>Long-standing experience in the design and implementation of EU best practices for the production of statistics; involved in many fields as leader in the definition of methodological standards to be adopted internationally</a:t>
            </a:r>
            <a:endParaRPr dirty="0">
              <a:latin typeface="Corbel" pitchFamily="34" charset="0"/>
            </a:endParaRPr>
          </a:p>
          <a:p>
            <a:pPr marL="285750" indent="-285750">
              <a:buFont typeface="Wingdings"/>
              <a:buChar char="Ø"/>
              <a:defRPr/>
            </a:pPr>
            <a:endParaRPr sz="1400" dirty="0">
              <a:latin typeface="Corbel" pitchFamily="34" charset="0"/>
            </a:endParaRPr>
          </a:p>
          <a:p>
            <a:pPr marL="285750" indent="-285750">
              <a:buFont typeface="Wingdings"/>
              <a:buChar char="Ø"/>
              <a:defRPr/>
            </a:pPr>
            <a:r>
              <a:rPr sz="1400" dirty="0">
                <a:latin typeface="Corbel" pitchFamily="34" charset="0"/>
              </a:rPr>
              <a:t>Valuable experience in technical cooperation projects in many regions of the world and in a large number of transition and development countries</a:t>
            </a:r>
            <a:endParaRPr dirty="0">
              <a:latin typeface="Corbel" pitchFamily="34" charset="0"/>
            </a:endParaRPr>
          </a:p>
          <a:p>
            <a:pPr marL="285750" indent="-285750">
              <a:buFont typeface="Wingdings"/>
              <a:buChar char="Ø"/>
              <a:defRPr/>
            </a:pPr>
            <a:endParaRPr sz="1400" dirty="0">
              <a:latin typeface="Corbel" pitchFamily="34" charset="0"/>
            </a:endParaRPr>
          </a:p>
          <a:p>
            <a:pPr marL="285750" indent="-285750">
              <a:buFont typeface="Wingdings"/>
              <a:buChar char="Ø"/>
              <a:defRPr/>
            </a:pPr>
            <a:r>
              <a:rPr sz="1400" dirty="0">
                <a:latin typeface="Corbel" pitchFamily="34" charset="0"/>
              </a:rPr>
              <a:t>In depth experience in the provision of know how and training in order to ensure sustainability, </a:t>
            </a:r>
            <a:r>
              <a:rPr lang="it-IT" sz="1400" dirty="0" smtClean="0">
                <a:latin typeface="Corbel" pitchFamily="34" charset="0"/>
              </a:rPr>
              <a:t>ownership, </a:t>
            </a:r>
            <a:r>
              <a:rPr sz="1400" dirty="0" err="1" smtClean="0">
                <a:latin typeface="Corbel" pitchFamily="34" charset="0"/>
              </a:rPr>
              <a:t>replicability</a:t>
            </a:r>
            <a:r>
              <a:rPr sz="1400" dirty="0" smtClean="0">
                <a:latin typeface="Corbel" pitchFamily="34" charset="0"/>
              </a:rPr>
              <a:t> </a:t>
            </a:r>
            <a:r>
              <a:rPr sz="1400" dirty="0">
                <a:latin typeface="Corbel" pitchFamily="34" charset="0"/>
              </a:rPr>
              <a:t>and knowledge </a:t>
            </a:r>
            <a:r>
              <a:rPr sz="1400" dirty="0" smtClean="0">
                <a:latin typeface="Corbel" pitchFamily="34" charset="0"/>
              </a:rPr>
              <a:t>sharing</a:t>
            </a:r>
            <a:r>
              <a:rPr lang="it-IT" sz="1400" dirty="0" smtClean="0">
                <a:latin typeface="Corbel" pitchFamily="34" charset="0"/>
              </a:rPr>
              <a:t>.</a:t>
            </a:r>
            <a:endParaRPr dirty="0">
              <a:latin typeface="Corbel" pitchFamily="34" charset="0"/>
            </a:endParaRPr>
          </a:p>
        </p:txBody>
      </p:sp>
      <p:pic>
        <p:nvPicPr>
          <p:cNvPr id="8" name="Immagine 7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2"/>
          <p:cNvSpPr/>
          <p:nvPr/>
        </p:nvSpPr>
        <p:spPr bwMode="auto">
          <a:xfrm>
            <a:off x="724182" y="501289"/>
            <a:ext cx="7505700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8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(1) </a:t>
            </a:r>
            <a:r>
              <a:rPr sz="2800" b="1" dirty="0" err="1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Istat</a:t>
            </a:r>
            <a:r>
              <a:rPr sz="28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 </a:t>
            </a:r>
            <a:r>
              <a:rPr sz="28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profile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Immagine 7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2"/>
          <p:cNvSpPr/>
          <p:nvPr/>
        </p:nvSpPr>
        <p:spPr bwMode="auto">
          <a:xfrm>
            <a:off x="724182" y="501289"/>
            <a:ext cx="7505700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8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(1) </a:t>
            </a:r>
            <a:r>
              <a:rPr sz="28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National </a:t>
            </a:r>
            <a:r>
              <a:rPr sz="28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Statistical System: </a:t>
            </a:r>
            <a:r>
              <a:rPr sz="28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Sistan</a:t>
            </a:r>
            <a:endParaRPr sz="2800" b="1" dirty="0">
              <a:solidFill>
                <a:schemeClr val="bg1">
                  <a:lumMod val="95000"/>
                </a:schemeClr>
              </a:solidFill>
              <a:latin typeface="Corbel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33787" y="1048886"/>
            <a:ext cx="1433957" cy="1804050"/>
          </a:xfrm>
          <a:prstGeom prst="rect">
            <a:avLst/>
          </a:prstGeom>
        </p:spPr>
      </p:pic>
      <p:sp>
        <p:nvSpPr>
          <p:cNvPr id="9" name="Text Box 7"/>
          <p:cNvSpPr>
            <a:spLocks/>
          </p:cNvSpPr>
          <p:nvPr/>
        </p:nvSpPr>
        <p:spPr bwMode="auto">
          <a:xfrm>
            <a:off x="4109984" y="1844824"/>
            <a:ext cx="208915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dirty="0">
                <a:solidFill>
                  <a:srgbClr val="505150"/>
                </a:solidFill>
                <a:latin typeface="Corbel" pitchFamily="34" charset="0"/>
              </a:rPr>
              <a:t>Structure</a:t>
            </a:r>
          </a:p>
        </p:txBody>
      </p:sp>
      <p:sp>
        <p:nvSpPr>
          <p:cNvPr id="10" name="Text Box 8"/>
          <p:cNvSpPr>
            <a:spLocks/>
          </p:cNvSpPr>
          <p:nvPr/>
        </p:nvSpPr>
        <p:spPr bwMode="auto">
          <a:xfrm>
            <a:off x="727268" y="3002168"/>
            <a:ext cx="22479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dirty="0">
                <a:solidFill>
                  <a:srgbClr val="505150"/>
                </a:solidFill>
                <a:latin typeface="Calibri"/>
              </a:rPr>
              <a:t>M</a:t>
            </a:r>
            <a:r>
              <a:rPr dirty="0">
                <a:solidFill>
                  <a:srgbClr val="505150"/>
                </a:solidFill>
                <a:latin typeface="Corbel" pitchFamily="34" charset="0"/>
              </a:rPr>
              <a:t>ain </a:t>
            </a:r>
            <a:endParaRPr dirty="0">
              <a:latin typeface="Corbel" pitchFamily="34" charset="0"/>
            </a:endParaRPr>
          </a:p>
          <a:p>
            <a:pPr algn="ctr">
              <a:defRPr/>
            </a:pPr>
            <a:r>
              <a:rPr dirty="0">
                <a:solidFill>
                  <a:srgbClr val="505150"/>
                </a:solidFill>
                <a:latin typeface="Corbel" pitchFamily="34" charset="0"/>
              </a:rPr>
              <a:t>actors</a:t>
            </a:r>
          </a:p>
        </p:txBody>
      </p:sp>
      <p:sp>
        <p:nvSpPr>
          <p:cNvPr id="11" name="Text Box 6"/>
          <p:cNvSpPr>
            <a:spLocks/>
          </p:cNvSpPr>
          <p:nvPr/>
        </p:nvSpPr>
        <p:spPr bwMode="auto">
          <a:xfrm>
            <a:off x="3779912" y="2780928"/>
            <a:ext cx="5186362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90500" indent="-190500">
              <a:defRPr>
                <a:solidFill>
                  <a:schemeClr val="tx1"/>
                </a:solidFill>
                <a:latin typeface="Arial"/>
              </a:defRPr>
            </a:lvl1pPr>
            <a:lvl2pPr>
              <a:defRPr>
                <a:solidFill>
                  <a:schemeClr val="tx1"/>
                </a:solidFill>
                <a:latin typeface="Arial"/>
              </a:defRPr>
            </a:lvl2pPr>
            <a:lvl3pPr>
              <a:defRPr>
                <a:solidFill>
                  <a:schemeClr val="tx1"/>
                </a:solidFill>
                <a:latin typeface="Arial"/>
              </a:defRPr>
            </a:lvl3pPr>
            <a:lvl4pPr>
              <a:defRPr>
                <a:solidFill>
                  <a:schemeClr val="tx1"/>
                </a:solidFill>
                <a:latin typeface="Arial"/>
              </a:defRPr>
            </a:lvl4pPr>
            <a:lvl5pPr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>
              <a:spcBef>
                <a:spcPts val="0"/>
              </a:spcBef>
              <a:buFontTx/>
              <a:buChar char="•"/>
              <a:defRPr/>
            </a:pPr>
            <a:r>
              <a:rPr sz="1400" dirty="0">
                <a:latin typeface="Corbel" pitchFamily="34" charset="0"/>
              </a:rPr>
              <a:t>National </a:t>
            </a:r>
            <a:r>
              <a:rPr sz="1400" dirty="0" smtClean="0">
                <a:latin typeface="Corbel" pitchFamily="34" charset="0"/>
              </a:rPr>
              <a:t>Institute </a:t>
            </a:r>
            <a:r>
              <a:rPr lang="it-IT" sz="1400" dirty="0" smtClean="0">
                <a:latin typeface="Corbel" pitchFamily="34" charset="0"/>
              </a:rPr>
              <a:t>of </a:t>
            </a:r>
            <a:r>
              <a:rPr lang="it-IT" sz="1400" dirty="0" err="1" smtClean="0">
                <a:latin typeface="Corbel" pitchFamily="34" charset="0"/>
              </a:rPr>
              <a:t>Statistics</a:t>
            </a:r>
            <a:r>
              <a:rPr sz="1400" dirty="0" smtClean="0">
                <a:latin typeface="Corbel" pitchFamily="34" charset="0"/>
              </a:rPr>
              <a:t>– </a:t>
            </a:r>
            <a:r>
              <a:rPr sz="1400" dirty="0" err="1">
                <a:latin typeface="Corbel" pitchFamily="34" charset="0"/>
              </a:rPr>
              <a:t>Istat</a:t>
            </a:r>
            <a:endParaRPr dirty="0">
              <a:latin typeface="Corbel" pitchFamily="34" charset="0"/>
            </a:endParaRPr>
          </a:p>
          <a:p>
            <a:pPr>
              <a:spcBef>
                <a:spcPts val="0"/>
              </a:spcBef>
              <a:buFontTx/>
              <a:buChar char="•"/>
              <a:defRPr/>
            </a:pPr>
            <a:r>
              <a:rPr sz="1400" dirty="0">
                <a:latin typeface="Corbel" pitchFamily="34" charset="0"/>
              </a:rPr>
              <a:t>Statistical offices of central and local government administrations </a:t>
            </a:r>
            <a:endParaRPr dirty="0">
              <a:latin typeface="Corbel" pitchFamily="34" charset="0"/>
            </a:endParaRPr>
          </a:p>
          <a:p>
            <a:pPr>
              <a:spcBef>
                <a:spcPts val="0"/>
              </a:spcBef>
              <a:buFontTx/>
              <a:buChar char="•"/>
              <a:defRPr/>
            </a:pPr>
            <a:r>
              <a:rPr sz="1400" dirty="0">
                <a:latin typeface="Corbel" pitchFamily="34" charset="0"/>
              </a:rPr>
              <a:t>Other public bodies and </a:t>
            </a:r>
            <a:r>
              <a:rPr sz="1400" dirty="0" err="1">
                <a:latin typeface="Corbel" pitchFamily="34" charset="0"/>
              </a:rPr>
              <a:t>organisations</a:t>
            </a:r>
            <a:r>
              <a:rPr sz="1400" dirty="0">
                <a:latin typeface="Corbel" pitchFamily="34" charset="0"/>
              </a:rPr>
              <a:t> dealing with statistical  information </a:t>
            </a:r>
          </a:p>
        </p:txBody>
      </p:sp>
      <p:sp>
        <p:nvSpPr>
          <p:cNvPr id="12" name="Text Box 7"/>
          <p:cNvSpPr>
            <a:spLocks/>
          </p:cNvSpPr>
          <p:nvPr/>
        </p:nvSpPr>
        <p:spPr bwMode="auto">
          <a:xfrm>
            <a:off x="886018" y="4797152"/>
            <a:ext cx="208915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dirty="0">
                <a:solidFill>
                  <a:srgbClr val="505150"/>
                </a:solidFill>
                <a:latin typeface="Corbel" pitchFamily="34" charset="0"/>
              </a:rPr>
              <a:t>Mission</a:t>
            </a:r>
          </a:p>
        </p:txBody>
      </p:sp>
      <p:sp>
        <p:nvSpPr>
          <p:cNvPr id="13" name="Text Box 5"/>
          <p:cNvSpPr>
            <a:spLocks/>
          </p:cNvSpPr>
          <p:nvPr/>
        </p:nvSpPr>
        <p:spPr bwMode="auto">
          <a:xfrm>
            <a:off x="3779912" y="4509120"/>
            <a:ext cx="4783309" cy="11695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476250">
              <a:defRPr>
                <a:solidFill>
                  <a:schemeClr val="tx1"/>
                </a:solidFill>
                <a:latin typeface="Arial"/>
              </a:defRPr>
            </a:lvl2pPr>
            <a:lvl3pPr>
              <a:defRPr>
                <a:solidFill>
                  <a:schemeClr val="tx1"/>
                </a:solidFill>
                <a:latin typeface="Arial"/>
              </a:defRPr>
            </a:lvl3pPr>
            <a:lvl4pPr>
              <a:defRPr>
                <a:solidFill>
                  <a:schemeClr val="tx1"/>
                </a:solidFill>
                <a:latin typeface="Arial"/>
              </a:defRPr>
            </a:lvl4pPr>
            <a:lvl5pPr>
              <a:defRPr>
                <a:solidFill>
                  <a:schemeClr val="tx1"/>
                </a:solidFill>
                <a:latin typeface="Arial"/>
              </a:defRPr>
            </a:lvl5pPr>
            <a:lvl6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190500" indent="-190500">
              <a:spcBef>
                <a:spcPts val="0"/>
              </a:spcBef>
              <a:buFontTx/>
              <a:buChar char="•"/>
              <a:defRPr/>
            </a:pPr>
            <a:r>
              <a:rPr sz="1400" dirty="0">
                <a:latin typeface="Corbel" pitchFamily="34" charset="0"/>
              </a:rPr>
              <a:t>Provide Italian and international bodies with official statistics information </a:t>
            </a:r>
            <a:endParaRPr dirty="0">
              <a:latin typeface="Corbel" pitchFamily="34" charset="0"/>
            </a:endParaRPr>
          </a:p>
          <a:p>
            <a:pPr marL="190500" indent="-190500">
              <a:spcBef>
                <a:spcPts val="0"/>
              </a:spcBef>
              <a:buFontTx/>
              <a:buChar char="•"/>
              <a:defRPr/>
            </a:pPr>
            <a:r>
              <a:rPr sz="1400" dirty="0">
                <a:latin typeface="Corbel" pitchFamily="34" charset="0"/>
              </a:rPr>
              <a:t>Ensure uniform policy, homogeneous </a:t>
            </a:r>
            <a:br>
              <a:rPr sz="1400" dirty="0">
                <a:latin typeface="Corbel" pitchFamily="34" charset="0"/>
              </a:rPr>
            </a:br>
            <a:r>
              <a:rPr sz="1400" dirty="0" err="1">
                <a:latin typeface="Corbel" pitchFamily="34" charset="0"/>
              </a:rPr>
              <a:t>organisation</a:t>
            </a:r>
            <a:r>
              <a:rPr sz="1400" dirty="0">
                <a:latin typeface="Corbel" pitchFamily="34" charset="0"/>
              </a:rPr>
              <a:t> and </a:t>
            </a:r>
            <a:r>
              <a:rPr sz="1400" dirty="0" err="1">
                <a:latin typeface="Corbel" pitchFamily="34" charset="0"/>
              </a:rPr>
              <a:t>rationalised</a:t>
            </a:r>
            <a:r>
              <a:rPr sz="1400" dirty="0">
                <a:latin typeface="Corbel" pitchFamily="34" charset="0"/>
              </a:rPr>
              <a:t> information flows at central and local levels (National Statistical Law)</a:t>
            </a:r>
            <a:endParaRPr dirty="0">
              <a:latin typeface="Corbel" pitchFamily="34" charset="0"/>
            </a:endParaRPr>
          </a:p>
        </p:txBody>
      </p:sp>
      <p:sp>
        <p:nvSpPr>
          <p:cNvPr id="14" name="Freccia a destra 13"/>
          <p:cNvSpPr/>
          <p:nvPr/>
        </p:nvSpPr>
        <p:spPr bwMode="auto">
          <a:xfrm>
            <a:off x="2947661" y="4869159"/>
            <a:ext cx="616226" cy="20005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Calibri"/>
            </a:endParaRPr>
          </a:p>
        </p:txBody>
      </p:sp>
      <p:sp>
        <p:nvSpPr>
          <p:cNvPr id="15" name="Freccia a destra 14"/>
          <p:cNvSpPr/>
          <p:nvPr/>
        </p:nvSpPr>
        <p:spPr bwMode="auto">
          <a:xfrm>
            <a:off x="2883542" y="3241714"/>
            <a:ext cx="616226" cy="20005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15" name="Rettangolo 1"/>
          <p:cNvSpPr>
            <a:spLocks noChangeArrowheads="1"/>
          </p:cNvSpPr>
          <p:nvPr/>
        </p:nvSpPr>
        <p:spPr bwMode="auto">
          <a:xfrm>
            <a:off x="724183" y="1332389"/>
            <a:ext cx="7736250" cy="31393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</a:defRPr>
            </a:lvl5pPr>
            <a:lvl6pPr marL="25146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marL="29718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marL="34290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marL="3886200" indent="-228600" defTabSz="4572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marL="285750" indent="-285750">
              <a:buFont typeface="Wingdings"/>
              <a:buChar char="Ø"/>
              <a:defRPr/>
            </a:pPr>
            <a:r>
              <a:rPr dirty="0" err="1">
                <a:latin typeface="Corbel" pitchFamily="34" charset="0"/>
              </a:rPr>
              <a:t>Istat</a:t>
            </a:r>
            <a:r>
              <a:rPr dirty="0">
                <a:latin typeface="Corbel" pitchFamily="34" charset="0"/>
              </a:rPr>
              <a:t> drafts the National Statistical </a:t>
            </a:r>
            <a:r>
              <a:rPr dirty="0" err="1">
                <a:latin typeface="Corbel" pitchFamily="34" charset="0"/>
              </a:rPr>
              <a:t>Programme</a:t>
            </a:r>
            <a:r>
              <a:rPr dirty="0">
                <a:latin typeface="Corbel" pitchFamily="34" charset="0"/>
              </a:rPr>
              <a:t> and carries out the main surveys as envisaged in the </a:t>
            </a:r>
            <a:r>
              <a:rPr dirty="0" err="1">
                <a:latin typeface="Corbel" pitchFamily="34" charset="0"/>
              </a:rPr>
              <a:t>Programme</a:t>
            </a:r>
            <a:r>
              <a:rPr dirty="0">
                <a:latin typeface="Corbel" pitchFamily="34" charset="0"/>
              </a:rPr>
              <a:t> </a:t>
            </a:r>
          </a:p>
          <a:p>
            <a:pPr marL="285750" indent="-285750">
              <a:buFont typeface="Wingdings"/>
              <a:buChar char="Ø"/>
              <a:defRPr/>
            </a:pPr>
            <a:endParaRPr dirty="0">
              <a:latin typeface="Corbel" pitchFamily="34" charset="0"/>
            </a:endParaRPr>
          </a:p>
          <a:p>
            <a:pPr marL="285750" indent="-285750">
              <a:buFont typeface="Wingdings"/>
              <a:buChar char="Ø"/>
              <a:defRPr/>
            </a:pPr>
            <a:r>
              <a:rPr dirty="0" err="1">
                <a:latin typeface="Corbel" pitchFamily="34" charset="0"/>
              </a:rPr>
              <a:t>Istat</a:t>
            </a:r>
            <a:r>
              <a:rPr dirty="0">
                <a:latin typeface="Corbel" pitchFamily="34" charset="0"/>
              </a:rPr>
              <a:t> directs, coordinates, promotes, provides technical assistance and training to bodies and offices belonging to </a:t>
            </a:r>
            <a:r>
              <a:rPr dirty="0" err="1">
                <a:latin typeface="Corbel" pitchFamily="34" charset="0"/>
              </a:rPr>
              <a:t>Sistan</a:t>
            </a:r>
            <a:r>
              <a:rPr dirty="0">
                <a:latin typeface="Corbel" pitchFamily="34" charset="0"/>
              </a:rPr>
              <a:t> </a:t>
            </a:r>
          </a:p>
          <a:p>
            <a:pPr marL="285750" indent="-285750">
              <a:buFont typeface="Wingdings"/>
              <a:buChar char="Ø"/>
              <a:defRPr/>
            </a:pPr>
            <a:endParaRPr dirty="0">
              <a:latin typeface="Corbel" pitchFamily="34" charset="0"/>
            </a:endParaRPr>
          </a:p>
          <a:p>
            <a:pPr marL="285750" indent="-285750">
              <a:buFont typeface="Wingdings"/>
              <a:buChar char="Ø"/>
              <a:defRPr/>
            </a:pPr>
            <a:r>
              <a:rPr dirty="0" err="1">
                <a:latin typeface="Corbel" pitchFamily="34" charset="0"/>
              </a:rPr>
              <a:t>Istat</a:t>
            </a:r>
            <a:r>
              <a:rPr dirty="0">
                <a:latin typeface="Corbel" pitchFamily="34" charset="0"/>
              </a:rPr>
              <a:t> sets nomenclatures, standards and methodologies binding for </a:t>
            </a:r>
            <a:r>
              <a:rPr dirty="0" err="1">
                <a:latin typeface="Corbel" pitchFamily="34" charset="0"/>
              </a:rPr>
              <a:t>Sistan</a:t>
            </a:r>
            <a:r>
              <a:rPr dirty="0">
                <a:latin typeface="Corbel" pitchFamily="34" charset="0"/>
              </a:rPr>
              <a:t> bodies</a:t>
            </a:r>
          </a:p>
          <a:p>
            <a:pPr marL="285750" indent="-285750">
              <a:buFont typeface="Wingdings"/>
              <a:buChar char="Ø"/>
              <a:defRPr/>
            </a:pPr>
            <a:endParaRPr dirty="0">
              <a:latin typeface="Corbel" pitchFamily="34" charset="0"/>
            </a:endParaRPr>
          </a:p>
          <a:p>
            <a:pPr marL="285750" indent="-285750">
              <a:buFont typeface="Wingdings"/>
              <a:buChar char="Ø"/>
              <a:defRPr/>
            </a:pPr>
            <a:r>
              <a:rPr dirty="0" err="1">
                <a:latin typeface="Corbel" pitchFamily="34" charset="0"/>
              </a:rPr>
              <a:t>Istat</a:t>
            </a:r>
            <a:r>
              <a:rPr dirty="0">
                <a:latin typeface="Corbel" pitchFamily="34" charset="0"/>
              </a:rPr>
              <a:t> publishes and disseminates data, analyses and studies produced by itself or by other </a:t>
            </a:r>
            <a:r>
              <a:rPr dirty="0" err="1">
                <a:latin typeface="Corbel" pitchFamily="34" charset="0"/>
              </a:rPr>
              <a:t>Sistan</a:t>
            </a:r>
            <a:r>
              <a:rPr dirty="0">
                <a:latin typeface="Corbel" pitchFamily="34" charset="0"/>
              </a:rPr>
              <a:t> bodies that are not able to do that </a:t>
            </a:r>
            <a:r>
              <a:rPr dirty="0" smtClean="0">
                <a:latin typeface="Corbel" pitchFamily="34" charset="0"/>
              </a:rPr>
              <a:t>directly</a:t>
            </a:r>
            <a:r>
              <a:rPr lang="it-IT" dirty="0" smtClean="0">
                <a:latin typeface="Corbel" pitchFamily="34" charset="0"/>
              </a:rPr>
              <a:t>.</a:t>
            </a:r>
            <a:endParaRPr dirty="0">
              <a:latin typeface="Corbel" pitchFamily="34" charset="0"/>
            </a:endParaRPr>
          </a:p>
        </p:txBody>
      </p:sp>
      <p:pic>
        <p:nvPicPr>
          <p:cNvPr id="8" name="Immagine 7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2"/>
          <p:cNvSpPr/>
          <p:nvPr/>
        </p:nvSpPr>
        <p:spPr bwMode="auto">
          <a:xfrm>
            <a:off x="724182" y="501289"/>
            <a:ext cx="7505700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8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(1) </a:t>
            </a:r>
            <a:r>
              <a:rPr sz="2800" b="1" dirty="0" err="1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Istat</a:t>
            </a:r>
            <a:r>
              <a:rPr sz="28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 </a:t>
            </a:r>
            <a:r>
              <a:rPr sz="28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role within </a:t>
            </a:r>
            <a:r>
              <a:rPr sz="28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Sistan</a:t>
            </a:r>
            <a:endParaRPr sz="2800" b="1" dirty="0">
              <a:solidFill>
                <a:schemeClr val="bg1">
                  <a:lumMod val="95000"/>
                </a:schemeClr>
              </a:solidFill>
              <a:latin typeface="Corbel" pitchFamily="34" charset="0"/>
            </a:endParaRPr>
          </a:p>
        </p:txBody>
      </p:sp>
      <p:pic>
        <p:nvPicPr>
          <p:cNvPr id="6" name="Picture 2" descr="C:\Users\paola.vitiello\Desktop\news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flipV="1">
            <a:off x="1252329" y="4774368"/>
            <a:ext cx="6437135" cy="135498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Immagine 7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2"/>
          <p:cNvSpPr/>
          <p:nvPr/>
        </p:nvSpPr>
        <p:spPr bwMode="auto">
          <a:xfrm>
            <a:off x="724182" y="501289"/>
            <a:ext cx="7505700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8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(1) </a:t>
            </a:r>
            <a:r>
              <a:rPr sz="28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Modernization </a:t>
            </a:r>
            <a:r>
              <a:rPr sz="28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Programme</a:t>
            </a:r>
            <a:r>
              <a:rPr sz="28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 - 1</a:t>
            </a:r>
            <a:endParaRPr dirty="0">
              <a:latin typeface="Corbel" pitchFamily="34" charset="0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787977" y="1311726"/>
            <a:ext cx="48123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/>
              <a:buChar char="§"/>
              <a:defRPr/>
            </a:pPr>
            <a:r>
              <a:rPr b="1" dirty="0">
                <a:solidFill>
                  <a:srgbClr val="505150"/>
                </a:solidFill>
                <a:latin typeface="Corbel" pitchFamily="34" charset="0"/>
              </a:rPr>
              <a:t>2010</a:t>
            </a:r>
          </a:p>
          <a:p>
            <a:pPr marL="442913" indent="-179388">
              <a:buClr>
                <a:srgbClr val="C00000"/>
              </a:buClr>
              <a:defRPr/>
            </a:pPr>
            <a:r>
              <a:rPr dirty="0">
                <a:solidFill>
                  <a:srgbClr val="505150"/>
                </a:solidFill>
                <a:latin typeface="Corbel" pitchFamily="34" charset="0"/>
              </a:rPr>
              <a:t>	</a:t>
            </a:r>
            <a:r>
              <a:rPr sz="1400" dirty="0">
                <a:latin typeface="Corbel" pitchFamily="34" charset="0"/>
              </a:rPr>
              <a:t>Launch of the first innovation projects (Stat2015 Framework)</a:t>
            </a:r>
            <a:endParaRPr dirty="0">
              <a:latin typeface="Corbel" pitchFamily="34" charset="0"/>
            </a:endParaRPr>
          </a:p>
          <a:p>
            <a:pPr marL="442913" indent="-179388">
              <a:buClr>
                <a:srgbClr val="C00000"/>
              </a:buClr>
              <a:defRPr/>
            </a:pPr>
            <a:endParaRPr dirty="0">
              <a:solidFill>
                <a:srgbClr val="505150"/>
              </a:solidFill>
              <a:latin typeface="Corbel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/>
              <a:buChar char="§"/>
              <a:defRPr/>
            </a:pPr>
            <a:r>
              <a:rPr b="1" dirty="0">
                <a:solidFill>
                  <a:srgbClr val="505150"/>
                </a:solidFill>
                <a:latin typeface="Corbel" pitchFamily="34" charset="0"/>
              </a:rPr>
              <a:t>October 18th, 2012</a:t>
            </a:r>
            <a:endParaRPr dirty="0">
              <a:latin typeface="Corbel" pitchFamily="34" charset="0"/>
            </a:endParaRPr>
          </a:p>
          <a:p>
            <a:pPr marL="442913" indent="-179388">
              <a:buClr>
                <a:srgbClr val="C00000"/>
              </a:buClr>
              <a:defRPr/>
            </a:pPr>
            <a:r>
              <a:rPr dirty="0">
                <a:solidFill>
                  <a:srgbClr val="505150"/>
                </a:solidFill>
                <a:latin typeface="Corbel" pitchFamily="34" charset="0"/>
              </a:rPr>
              <a:t>	</a:t>
            </a:r>
            <a:r>
              <a:rPr sz="1400" dirty="0">
                <a:latin typeface="Corbel" pitchFamily="34" charset="0"/>
              </a:rPr>
              <a:t>Permanent Census of population and housing introduced by law</a:t>
            </a:r>
            <a:endParaRPr dirty="0">
              <a:latin typeface="Corbel" pitchFamily="34" charset="0"/>
            </a:endParaRPr>
          </a:p>
          <a:p>
            <a:pPr marL="449263">
              <a:buClr>
                <a:srgbClr val="C00000"/>
              </a:buClr>
              <a:defRPr/>
            </a:pPr>
            <a:endParaRPr dirty="0">
              <a:solidFill>
                <a:srgbClr val="505150"/>
              </a:solidFill>
              <a:latin typeface="Corbel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/>
              <a:buChar char="§"/>
              <a:defRPr/>
            </a:pPr>
            <a:r>
              <a:rPr b="1" dirty="0">
                <a:solidFill>
                  <a:srgbClr val="505150"/>
                </a:solidFill>
                <a:latin typeface="Corbel" pitchFamily="34" charset="0"/>
              </a:rPr>
              <a:t>Second half of 2014</a:t>
            </a:r>
            <a:endParaRPr dirty="0">
              <a:latin typeface="Corbel" pitchFamily="34" charset="0"/>
            </a:endParaRPr>
          </a:p>
          <a:p>
            <a:pPr marL="442913" indent="-179388">
              <a:buClr>
                <a:srgbClr val="C00000"/>
              </a:buClr>
              <a:defRPr/>
            </a:pPr>
            <a:r>
              <a:rPr dirty="0">
                <a:solidFill>
                  <a:srgbClr val="505150"/>
                </a:solidFill>
                <a:latin typeface="Corbel" pitchFamily="34" charset="0"/>
              </a:rPr>
              <a:t>	</a:t>
            </a:r>
            <a:r>
              <a:rPr sz="1400" dirty="0">
                <a:latin typeface="Corbel" pitchFamily="34" charset="0"/>
              </a:rPr>
              <a:t>Start of </a:t>
            </a:r>
            <a:r>
              <a:rPr sz="1400" dirty="0" err="1">
                <a:latin typeface="Corbel" pitchFamily="34" charset="0"/>
              </a:rPr>
              <a:t>Istat’s</a:t>
            </a:r>
            <a:r>
              <a:rPr sz="1400" dirty="0">
                <a:latin typeface="Corbel" pitchFamily="34" charset="0"/>
              </a:rPr>
              <a:t> </a:t>
            </a:r>
            <a:r>
              <a:rPr sz="1400" dirty="0" err="1">
                <a:latin typeface="Corbel" pitchFamily="34" charset="0"/>
              </a:rPr>
              <a:t>Modernisation</a:t>
            </a:r>
            <a:r>
              <a:rPr sz="1400" dirty="0">
                <a:latin typeface="Corbel" pitchFamily="34" charset="0"/>
              </a:rPr>
              <a:t>  </a:t>
            </a:r>
            <a:r>
              <a:rPr sz="1400" dirty="0" err="1">
                <a:latin typeface="Corbel" pitchFamily="34" charset="0"/>
              </a:rPr>
              <a:t>Programme</a:t>
            </a:r>
            <a:r>
              <a:rPr sz="1400" dirty="0">
                <a:latin typeface="Corbel" pitchFamily="34" charset="0"/>
              </a:rPr>
              <a:t>, in accordance with:</a:t>
            </a:r>
            <a:endParaRPr dirty="0">
              <a:latin typeface="Corbel" pitchFamily="34" charset="0"/>
            </a:endParaRPr>
          </a:p>
          <a:p>
            <a:pPr marL="442913" indent="-179388">
              <a:buClr>
                <a:srgbClr val="C00000"/>
              </a:buClr>
              <a:buFont typeface="Wingdings"/>
              <a:buChar char="§"/>
              <a:defRPr/>
            </a:pPr>
            <a:r>
              <a:rPr sz="1400" dirty="0">
                <a:latin typeface="Corbel" pitchFamily="34" charset="0"/>
              </a:rPr>
              <a:t>UNECE – HLG on </a:t>
            </a:r>
            <a:r>
              <a:rPr sz="1400" dirty="0" err="1">
                <a:latin typeface="Corbel" pitchFamily="34" charset="0"/>
              </a:rPr>
              <a:t>Modernisation</a:t>
            </a:r>
            <a:r>
              <a:rPr sz="1400" dirty="0">
                <a:latin typeface="Corbel" pitchFamily="34" charset="0"/>
              </a:rPr>
              <a:t> of Official Statistics</a:t>
            </a:r>
            <a:endParaRPr dirty="0">
              <a:latin typeface="Corbel" pitchFamily="34" charset="0"/>
            </a:endParaRPr>
          </a:p>
          <a:p>
            <a:pPr marL="442913" indent="-179388">
              <a:buClr>
                <a:srgbClr val="C00000"/>
              </a:buClr>
              <a:buFont typeface="Wingdings"/>
              <a:buChar char="§"/>
              <a:defRPr/>
            </a:pPr>
            <a:r>
              <a:rPr sz="1400" dirty="0">
                <a:latin typeface="Corbel" pitchFamily="34" charset="0"/>
              </a:rPr>
              <a:t>ESS Vision 2020</a:t>
            </a:r>
            <a:endParaRPr dirty="0">
              <a:latin typeface="Corbel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/>
              <a:buChar char="§"/>
              <a:defRPr/>
            </a:pPr>
            <a:endParaRPr dirty="0">
              <a:solidFill>
                <a:srgbClr val="505150"/>
              </a:solidFill>
              <a:latin typeface="Corbel" pitchFamily="34" charset="0"/>
            </a:endParaRPr>
          </a:p>
          <a:p>
            <a:pPr marL="342900" indent="-342900">
              <a:buClr>
                <a:srgbClr val="C00000"/>
              </a:buClr>
              <a:buFont typeface="Wingdings"/>
              <a:buChar char="§"/>
              <a:defRPr/>
            </a:pPr>
            <a:r>
              <a:rPr b="1" dirty="0">
                <a:solidFill>
                  <a:srgbClr val="505150"/>
                </a:solidFill>
                <a:latin typeface="Corbel" pitchFamily="34" charset="0"/>
              </a:rPr>
              <a:t>January 28th, 2016</a:t>
            </a:r>
            <a:endParaRPr dirty="0">
              <a:latin typeface="Corbel" pitchFamily="34" charset="0"/>
            </a:endParaRPr>
          </a:p>
          <a:p>
            <a:pPr marL="442913" indent="-179388">
              <a:buClr>
                <a:srgbClr val="C00000"/>
              </a:buClr>
              <a:defRPr/>
            </a:pPr>
            <a:r>
              <a:rPr dirty="0">
                <a:solidFill>
                  <a:srgbClr val="505150"/>
                </a:solidFill>
                <a:latin typeface="Corbel" pitchFamily="34" charset="0"/>
              </a:rPr>
              <a:t>	</a:t>
            </a:r>
            <a:r>
              <a:rPr sz="1400" dirty="0">
                <a:latin typeface="Corbel" pitchFamily="34" charset="0"/>
              </a:rPr>
              <a:t>Official approval of the </a:t>
            </a:r>
            <a:r>
              <a:rPr sz="1400" dirty="0" err="1">
                <a:latin typeface="Corbel" pitchFamily="34" charset="0"/>
              </a:rPr>
              <a:t>Modernisation</a:t>
            </a:r>
            <a:r>
              <a:rPr sz="1400" dirty="0">
                <a:latin typeface="Corbel" pitchFamily="34" charset="0"/>
              </a:rPr>
              <a:t> </a:t>
            </a:r>
            <a:r>
              <a:rPr sz="1400" dirty="0" err="1">
                <a:latin typeface="Corbel" pitchFamily="34" charset="0"/>
              </a:rPr>
              <a:t>Programme</a:t>
            </a:r>
            <a:r>
              <a:rPr sz="1400" dirty="0">
                <a:latin typeface="Corbel" pitchFamily="34" charset="0"/>
              </a:rPr>
              <a:t> by the Governing Board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967934" y="2158942"/>
            <a:ext cx="2470158" cy="2588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Immagine 7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2"/>
          <p:cNvSpPr/>
          <p:nvPr/>
        </p:nvSpPr>
        <p:spPr bwMode="auto">
          <a:xfrm>
            <a:off x="724182" y="501289"/>
            <a:ext cx="7505700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(1) </a:t>
            </a:r>
            <a:r>
              <a:rPr sz="28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Modernization </a:t>
            </a:r>
            <a:r>
              <a:rPr sz="28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Programme</a:t>
            </a:r>
            <a:r>
              <a:rPr sz="28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 - 2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82196" y="1222145"/>
            <a:ext cx="2457746" cy="131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/>
          <p:cNvSpPr/>
          <p:nvPr/>
        </p:nvSpPr>
        <p:spPr bwMode="auto">
          <a:xfrm>
            <a:off x="3888432" y="116721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sz="1400" b="1" dirty="0">
                <a:solidFill>
                  <a:srgbClr val="505150"/>
                </a:solidFill>
                <a:latin typeface="Corbel" pitchFamily="34" charset="0"/>
              </a:rPr>
              <a:t>Weaknesses</a:t>
            </a:r>
            <a:endParaRPr dirty="0">
              <a:latin typeface="Corbel" pitchFamily="34" charset="0"/>
            </a:endParaRPr>
          </a:p>
          <a:p>
            <a:pPr>
              <a:defRPr/>
            </a:pPr>
            <a:endParaRPr sz="1400" b="1" dirty="0">
              <a:solidFill>
                <a:srgbClr val="505150"/>
              </a:solidFill>
              <a:latin typeface="Corbel" pitchFamily="34" charset="0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sz="1400" dirty="0">
                <a:solidFill>
                  <a:srgbClr val="505150"/>
                </a:solidFill>
                <a:latin typeface="Corbel" pitchFamily="34" charset="0"/>
              </a:rPr>
              <a:t>Local or vertical know-hows which do not promote reuse</a:t>
            </a:r>
            <a:endParaRPr dirty="0">
              <a:latin typeface="Corbel" pitchFamily="34" charset="0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sz="1400" dirty="0">
                <a:solidFill>
                  <a:srgbClr val="505150"/>
                </a:solidFill>
                <a:latin typeface="Corbel" pitchFamily="34" charset="0"/>
              </a:rPr>
              <a:t>Duplication and lack of consistency of solutions</a:t>
            </a:r>
            <a:endParaRPr dirty="0">
              <a:latin typeface="Corbel" pitchFamily="34" charset="0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sz="1400" dirty="0">
                <a:solidFill>
                  <a:srgbClr val="505150"/>
                </a:solidFill>
                <a:latin typeface="Corbel" pitchFamily="34" charset="0"/>
              </a:rPr>
              <a:t>Limited interoperability</a:t>
            </a:r>
            <a:endParaRPr dirty="0">
              <a:latin typeface="Corbel" pitchFamily="34" charset="0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sz="1400" dirty="0">
                <a:solidFill>
                  <a:srgbClr val="505150"/>
                </a:solidFill>
                <a:latin typeface="Corbel" pitchFamily="34" charset="0"/>
              </a:rPr>
              <a:t>Limited capacity to exploit methodological and technological opportunities</a:t>
            </a:r>
            <a:endParaRPr dirty="0">
              <a:latin typeface="Corbel" pitchFamily="34" charset="0"/>
            </a:endParaRPr>
          </a:p>
          <a:p>
            <a:pPr marL="285750" indent="-285750">
              <a:buFont typeface="Wingdings"/>
              <a:buChar char="ü"/>
              <a:defRPr/>
            </a:pPr>
            <a:r>
              <a:rPr sz="1400" dirty="0">
                <a:solidFill>
                  <a:srgbClr val="505150"/>
                </a:solidFill>
                <a:latin typeface="Corbel" pitchFamily="34" charset="0"/>
              </a:rPr>
              <a:t>Research and innovation at departmental rather than corporate level</a:t>
            </a:r>
            <a:endParaRPr dirty="0">
              <a:latin typeface="Corbe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38469" y="3268345"/>
            <a:ext cx="3223960" cy="249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328235" y="4627298"/>
            <a:ext cx="3131746" cy="1115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Immagine 7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2"/>
          <p:cNvSpPr/>
          <p:nvPr/>
        </p:nvSpPr>
        <p:spPr bwMode="auto">
          <a:xfrm>
            <a:off x="724182" y="501289"/>
            <a:ext cx="7505700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(1) </a:t>
            </a:r>
            <a:r>
              <a:rPr sz="28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Modernization </a:t>
            </a:r>
            <a:r>
              <a:rPr sz="28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Programme</a:t>
            </a:r>
            <a:r>
              <a:rPr sz="28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 - 3</a:t>
            </a:r>
            <a:endParaRPr dirty="0">
              <a:latin typeface="Corbel" pitchFamily="34" charset="0"/>
            </a:endParaRPr>
          </a:p>
        </p:txBody>
      </p:sp>
      <p:sp>
        <p:nvSpPr>
          <p:cNvPr id="24" name="Freccia in giù 23"/>
          <p:cNvSpPr/>
          <p:nvPr/>
        </p:nvSpPr>
        <p:spPr bwMode="auto">
          <a:xfrm>
            <a:off x="1325752" y="2820692"/>
            <a:ext cx="281981" cy="32004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5" name="CasellaDiTesto 24"/>
          <p:cNvSpPr>
            <a:spLocks/>
          </p:cNvSpPr>
          <p:nvPr/>
        </p:nvSpPr>
        <p:spPr bwMode="auto">
          <a:xfrm>
            <a:off x="441960" y="3234898"/>
            <a:ext cx="400946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600" b="1"/>
              <a:t>New Organizational Structure</a:t>
            </a:r>
          </a:p>
          <a:p>
            <a:pPr>
              <a:defRPr/>
            </a:pPr>
            <a:endParaRPr sz="1600" b="1"/>
          </a:p>
          <a:p>
            <a:pPr>
              <a:defRPr/>
            </a:pPr>
            <a:r>
              <a:rPr sz="1400"/>
              <a:t>From    </a:t>
            </a:r>
            <a:r>
              <a:rPr sz="1400" b="1"/>
              <a:t>Divisional structure</a:t>
            </a:r>
            <a:endParaRPr/>
          </a:p>
          <a:p>
            <a:pPr>
              <a:defRPr/>
            </a:pPr>
            <a:endParaRPr sz="1400" b="1"/>
          </a:p>
          <a:p>
            <a:pPr marL="715963">
              <a:buFont typeface="Wingdings"/>
              <a:buChar char="ü"/>
              <a:defRPr/>
            </a:pPr>
            <a:endParaRPr sz="1400"/>
          </a:p>
          <a:p>
            <a:pPr marL="715963">
              <a:buFont typeface="Wingdings"/>
              <a:buChar char="ü"/>
              <a:defRPr/>
            </a:pPr>
            <a:endParaRPr sz="1400"/>
          </a:p>
          <a:p>
            <a:pPr marL="625475">
              <a:defRPr/>
            </a:pPr>
            <a:r>
              <a:rPr sz="1200"/>
              <a:t>silos ‘tied’ to people</a:t>
            </a:r>
            <a:endParaRPr/>
          </a:p>
          <a:p>
            <a:pPr marL="715963">
              <a:defRPr/>
            </a:pPr>
            <a:endParaRPr sz="1400"/>
          </a:p>
          <a:p>
            <a:pPr marL="625475" indent="-625475">
              <a:defRPr/>
            </a:pPr>
            <a:r>
              <a:rPr sz="1400"/>
              <a:t>To	</a:t>
            </a:r>
            <a:r>
              <a:rPr sz="1400" b="1"/>
              <a:t>Centralized Organizational Structures</a:t>
            </a:r>
            <a:endParaRPr/>
          </a:p>
          <a:p>
            <a:pPr marL="625475" indent="-625475">
              <a:defRPr/>
            </a:pPr>
            <a:endParaRPr sz="1400" b="1"/>
          </a:p>
          <a:p>
            <a:pPr marL="625475" indent="-625475">
              <a:defRPr/>
            </a:pPr>
            <a:endParaRPr sz="1400" b="1"/>
          </a:p>
          <a:p>
            <a:pPr marL="625475" indent="-625475">
              <a:defRPr/>
            </a:pPr>
            <a:endParaRPr sz="1400" b="1"/>
          </a:p>
          <a:p>
            <a:pPr marL="715963" indent="-90488">
              <a:buFont typeface="Wingdings"/>
              <a:buChar char="ü"/>
              <a:defRPr/>
            </a:pPr>
            <a:endParaRPr sz="1000"/>
          </a:p>
          <a:p>
            <a:pPr marL="625475">
              <a:defRPr/>
            </a:pPr>
            <a:r>
              <a:rPr sz="1200"/>
              <a:t>enterprise approach </a:t>
            </a:r>
          </a:p>
          <a:p>
            <a:pPr marL="715963">
              <a:buFont typeface="Wingdings"/>
              <a:buChar char="ü"/>
              <a:defRPr/>
            </a:pPr>
            <a:endParaRPr sz="1400"/>
          </a:p>
        </p:txBody>
      </p:sp>
      <p:sp>
        <p:nvSpPr>
          <p:cNvPr id="26" name="CasellaDiTesto 25"/>
          <p:cNvSpPr>
            <a:spLocks/>
          </p:cNvSpPr>
          <p:nvPr/>
        </p:nvSpPr>
        <p:spPr bwMode="auto">
          <a:xfrm>
            <a:off x="4795077" y="3392388"/>
            <a:ext cx="3832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sz="1400" b="1"/>
              <a:t>Integrated System of Statistical Registers</a:t>
            </a: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795077" y="3830598"/>
            <a:ext cx="2092409" cy="213609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Parentesi quadra aperta 27"/>
          <p:cNvSpPr/>
          <p:nvPr/>
        </p:nvSpPr>
        <p:spPr bwMode="auto">
          <a:xfrm>
            <a:off x="4520757" y="1340360"/>
            <a:ext cx="274320" cy="4639226"/>
          </a:xfrm>
          <a:prstGeom prst="leftBracket">
            <a:avLst>
              <a:gd name="adj" fmla="val 833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29" name="Freccia a destra 28"/>
          <p:cNvSpPr/>
          <p:nvPr/>
        </p:nvSpPr>
        <p:spPr bwMode="auto">
          <a:xfrm>
            <a:off x="4008120" y="2362199"/>
            <a:ext cx="343977" cy="28194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0" name="CasellaDiTesto 29"/>
          <p:cNvSpPr>
            <a:spLocks/>
          </p:cNvSpPr>
          <p:nvPr/>
        </p:nvSpPr>
        <p:spPr bwMode="auto">
          <a:xfrm>
            <a:off x="6957060" y="3830598"/>
            <a:ext cx="18059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/>
              <a:buChar char="ü"/>
              <a:defRPr/>
            </a:pPr>
            <a:r>
              <a:rPr sz="1000"/>
              <a:t>A system of base registers interconnected at the level of elementary units by linking codes</a:t>
            </a:r>
          </a:p>
          <a:p>
            <a:pPr marL="171450" indent="-171450">
              <a:buFont typeface="Wingdings"/>
              <a:buChar char="ü"/>
              <a:defRPr/>
            </a:pPr>
            <a:endParaRPr sz="1000"/>
          </a:p>
          <a:p>
            <a:pPr marL="171450" indent="-171450">
              <a:buFont typeface="Wingdings"/>
              <a:buChar char="ü"/>
              <a:defRPr/>
            </a:pPr>
            <a:r>
              <a:rPr sz="1000"/>
              <a:t>Continuously updated from administrative sources and integrated statistical surveys</a:t>
            </a:r>
          </a:p>
          <a:p>
            <a:pPr marL="171450" indent="-171450">
              <a:buFont typeface="Wingdings"/>
              <a:buChar char="ü"/>
              <a:defRPr/>
            </a:pPr>
            <a:endParaRPr sz="1000"/>
          </a:p>
          <a:p>
            <a:pPr marL="171450" indent="-171450">
              <a:buFont typeface="Wingdings"/>
              <a:buChar char="ü"/>
              <a:defRPr/>
            </a:pPr>
            <a:r>
              <a:rPr sz="1000"/>
              <a:t>Check of quality</a:t>
            </a:r>
          </a:p>
        </p:txBody>
      </p:sp>
      <p:sp>
        <p:nvSpPr>
          <p:cNvPr id="31" name="Freccia in giù 30"/>
          <p:cNvSpPr/>
          <p:nvPr/>
        </p:nvSpPr>
        <p:spPr bwMode="auto">
          <a:xfrm>
            <a:off x="7513279" y="5645881"/>
            <a:ext cx="198162" cy="22247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2" name="CasellaDiTesto 31"/>
          <p:cNvSpPr>
            <a:spLocks/>
          </p:cNvSpPr>
          <p:nvPr/>
        </p:nvSpPr>
        <p:spPr bwMode="auto">
          <a:xfrm>
            <a:off x="6617971" y="5868351"/>
            <a:ext cx="2186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200"/>
              <a:t>PERMANENT CENSUSES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318299" y="1340360"/>
            <a:ext cx="3713354" cy="143821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Rettangolo 33"/>
          <p:cNvSpPr/>
          <p:nvPr/>
        </p:nvSpPr>
        <p:spPr bwMode="auto">
          <a:xfrm>
            <a:off x="4939856" y="1321102"/>
            <a:ext cx="37946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sz="1400" b="1"/>
              <a:t>Integrated Business Statistics Framework </a:t>
            </a:r>
            <a:endParaRPr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795077" y="1773576"/>
            <a:ext cx="1994217" cy="120713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ttangolo 35"/>
          <p:cNvSpPr/>
          <p:nvPr/>
        </p:nvSpPr>
        <p:spPr bwMode="auto">
          <a:xfrm>
            <a:off x="6887485" y="1824555"/>
            <a:ext cx="20507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/>
              <a:buChar char="ü"/>
              <a:defRPr/>
            </a:pPr>
            <a:r>
              <a:rPr sz="1000"/>
              <a:t>Standardization of methods and tools for some  phases of the statistical production process</a:t>
            </a:r>
            <a:endParaRPr/>
          </a:p>
          <a:p>
            <a:pPr marL="171450" indent="-171450">
              <a:buFont typeface="Wingdings"/>
              <a:buChar char="ü"/>
              <a:defRPr/>
            </a:pPr>
            <a:endParaRPr sz="1000"/>
          </a:p>
          <a:p>
            <a:pPr marL="171450" indent="-171450">
              <a:buFont typeface="Wingdings"/>
              <a:buChar char="ü"/>
              <a:defRPr/>
            </a:pPr>
            <a:r>
              <a:rPr sz="1000"/>
              <a:t>Standardization of the workflow </a:t>
            </a: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257656" y="4076269"/>
            <a:ext cx="1189037" cy="576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1121353" y="5256127"/>
            <a:ext cx="1461642" cy="688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Immagine 7" descr="Logo_a_colori"/>
          <p:cNvPicPr/>
          <p:nvPr/>
        </p:nvPicPr>
        <p:blipFill>
          <a:blip r:embed="rId3"/>
          <a:stretch/>
        </p:blipFill>
        <p:spPr bwMode="auto">
          <a:xfrm>
            <a:off x="7105932" y="6289675"/>
            <a:ext cx="1247775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2"/>
          <p:cNvSpPr/>
          <p:nvPr/>
        </p:nvSpPr>
        <p:spPr bwMode="auto">
          <a:xfrm>
            <a:off x="724182" y="501289"/>
            <a:ext cx="7505700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28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(1) </a:t>
            </a:r>
            <a:r>
              <a:rPr sz="2800" b="1" dirty="0" smtClean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Modernization </a:t>
            </a:r>
            <a:r>
              <a:rPr sz="2800" b="1" dirty="0" err="1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Programme</a:t>
            </a:r>
            <a:r>
              <a:rPr sz="2800" b="1" dirty="0">
                <a:solidFill>
                  <a:schemeClr val="bg1">
                    <a:lumMod val="95000"/>
                  </a:schemeClr>
                </a:solidFill>
                <a:latin typeface="Corbel" pitchFamily="34" charset="0"/>
              </a:rPr>
              <a:t> - 4</a:t>
            </a:r>
          </a:p>
        </p:txBody>
      </p:sp>
      <p:sp>
        <p:nvSpPr>
          <p:cNvPr id="44" name="Segnaposto contenuto 2"/>
          <p:cNvSpPr>
            <a:spLocks/>
          </p:cNvSpPr>
          <p:nvPr/>
        </p:nvSpPr>
        <p:spPr bwMode="auto">
          <a:xfrm>
            <a:off x="640194" y="1198011"/>
            <a:ext cx="8229600" cy="2375005"/>
          </a:xfrm>
          <a:prstGeom prst="rect">
            <a:avLst/>
          </a:prstGeom>
        </p:spPr>
        <p:txBody>
          <a:bodyPr/>
          <a:lstStyle>
            <a:lvl1pPr marL="0" indent="0" algn="ctr" defTabSz="4572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  <a:lvl2pPr marL="457200" indent="0" algn="ctr" defTabSz="4572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2pPr>
            <a:lvl3pPr marL="914400" indent="0" algn="ctr" defTabSz="4572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3pPr>
            <a:lvl4pPr marL="1371600" indent="0" algn="ctr" defTabSz="4572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4pPr>
            <a:lvl5pPr marL="1828800" indent="0" algn="ctr" defTabSz="4572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5pPr>
            <a:lvl6pPr marL="2286000" indent="0" algn="ctr" defTabSz="4572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6pPr>
            <a:lvl7pPr marL="2743200" indent="0" algn="ctr" defTabSz="4572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7pPr>
            <a:lvl8pPr marL="3200400" indent="0" algn="ctr" defTabSz="4572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8pPr>
            <a:lvl9pPr marL="3657600" indent="0" algn="ctr" defTabSz="4572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9pPr>
          </a:lstStyle>
          <a:p>
            <a:pPr algn="l">
              <a:buClr>
                <a:srgbClr val="7F142A"/>
              </a:buClr>
              <a:defRPr/>
            </a:pPr>
            <a:r>
              <a:rPr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Enterprise architecture – main characteristics</a:t>
            </a:r>
            <a:endParaRPr dirty="0">
              <a:latin typeface="Corbel" pitchFamily="34" charset="0"/>
            </a:endParaRPr>
          </a:p>
          <a:p>
            <a:pPr marL="342900" indent="-342900" algn="l">
              <a:buClr>
                <a:srgbClr val="7F142A"/>
              </a:buClr>
              <a:buFont typeface="Wingdings"/>
              <a:buChar char="ü"/>
              <a:defRPr/>
            </a:pPr>
            <a:r>
              <a:rPr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Holistic view of the Enterprise</a:t>
            </a:r>
            <a:endParaRPr dirty="0">
              <a:latin typeface="Corbel" pitchFamily="34" charset="0"/>
            </a:endParaRPr>
          </a:p>
          <a:p>
            <a:pPr marL="342900" indent="-342900" algn="l">
              <a:buClr>
                <a:srgbClr val="7F142A"/>
              </a:buClr>
              <a:buFont typeface="Wingdings"/>
              <a:buChar char="ü"/>
              <a:defRPr/>
            </a:pPr>
            <a:r>
              <a:rPr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Support to the establishment of a common language</a:t>
            </a:r>
            <a:endParaRPr dirty="0">
              <a:latin typeface="Corbel" pitchFamily="34" charset="0"/>
            </a:endParaRPr>
          </a:p>
          <a:p>
            <a:pPr marL="342900" indent="-342900" algn="l">
              <a:buClr>
                <a:srgbClr val="7F142A"/>
              </a:buClr>
              <a:buFont typeface="Wingdings"/>
              <a:buChar char="ü"/>
              <a:defRPr/>
            </a:pPr>
            <a:r>
              <a:rPr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Change management</a:t>
            </a:r>
            <a:endParaRPr dirty="0">
              <a:latin typeface="Corbel" pitchFamily="34" charset="0"/>
            </a:endParaRPr>
          </a:p>
          <a:p>
            <a:pPr marL="342900" indent="-342900" algn="l">
              <a:buClr>
                <a:srgbClr val="7F142A"/>
              </a:buClr>
              <a:buFont typeface="Wingdings"/>
              <a:buChar char="ü"/>
              <a:defRPr/>
            </a:pPr>
            <a:r>
              <a:rPr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Standardisation</a:t>
            </a:r>
            <a:r>
              <a:rPr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 and </a:t>
            </a:r>
            <a:r>
              <a:rPr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integration</a:t>
            </a:r>
            <a:r>
              <a:rPr 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itchFamily="34" charset="0"/>
              </a:rPr>
              <a:t>.</a:t>
            </a:r>
            <a:endParaRPr dirty="0">
              <a:latin typeface="Corbel" pitchFamily="34" charset="0"/>
            </a:endParaRPr>
          </a:p>
          <a:p>
            <a:pPr algn="l">
              <a:buClr>
                <a:srgbClr val="7F142A"/>
              </a:buClr>
              <a:defRPr/>
            </a:pP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algn="l">
              <a:buClr>
                <a:srgbClr val="7F142A"/>
              </a:buClr>
              <a:defRPr/>
            </a:pPr>
            <a:endParaRPr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  <a:p>
            <a:pPr algn="l">
              <a:buClr>
                <a:srgbClr val="7F142A"/>
              </a:buClr>
              <a:defRPr/>
            </a:pP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</a:endParaRP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982338" y="2307940"/>
            <a:ext cx="2047362" cy="126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3874744" y="3293025"/>
            <a:ext cx="3107594" cy="272826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Fumetto 2 51"/>
          <p:cNvSpPr/>
          <p:nvPr/>
        </p:nvSpPr>
        <p:spPr bwMode="auto">
          <a:xfrm>
            <a:off x="1783039" y="3102476"/>
            <a:ext cx="2061225" cy="830580"/>
          </a:xfrm>
          <a:prstGeom prst="wedgeRoundRectCallout">
            <a:avLst>
              <a:gd name="adj1" fmla="val 42013"/>
              <a:gd name="adj2" fmla="val 6708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Calibri"/>
            </a:endParaRPr>
          </a:p>
        </p:txBody>
      </p:sp>
      <p:sp>
        <p:nvSpPr>
          <p:cNvPr id="53" name="CasellaDiTesto 52"/>
          <p:cNvSpPr>
            <a:spLocks/>
          </p:cNvSpPr>
          <p:nvPr/>
        </p:nvSpPr>
        <p:spPr bwMode="auto">
          <a:xfrm>
            <a:off x="1795089" y="3326795"/>
            <a:ext cx="2056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sz="1000">
                <a:latin typeface="Calibri"/>
              </a:rPr>
              <a:t>Integrated System of Statistical Registers</a:t>
            </a:r>
          </a:p>
        </p:txBody>
      </p:sp>
      <p:sp>
        <p:nvSpPr>
          <p:cNvPr id="54" name="Fumetto 2 53"/>
          <p:cNvSpPr/>
          <p:nvPr/>
        </p:nvSpPr>
        <p:spPr bwMode="auto">
          <a:xfrm>
            <a:off x="7177231" y="5018022"/>
            <a:ext cx="1588671" cy="681834"/>
          </a:xfrm>
          <a:prstGeom prst="wedgeRoundRectCallout">
            <a:avLst>
              <a:gd name="adj1" fmla="val -62549"/>
              <a:gd name="adj2" fmla="val -8825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>
              <a:latin typeface="Calibri"/>
            </a:endParaRPr>
          </a:p>
        </p:txBody>
      </p:sp>
      <p:sp>
        <p:nvSpPr>
          <p:cNvPr id="55" name="CasellaDiTesto 54"/>
          <p:cNvSpPr>
            <a:spLocks/>
          </p:cNvSpPr>
          <p:nvPr/>
        </p:nvSpPr>
        <p:spPr bwMode="auto">
          <a:xfrm>
            <a:off x="6799136" y="5158884"/>
            <a:ext cx="2344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sz="1000">
                <a:latin typeface="Calibri"/>
              </a:rPr>
              <a:t>Standardised </a:t>
            </a:r>
            <a:endParaRPr/>
          </a:p>
          <a:p>
            <a:pPr algn="ctr">
              <a:defRPr/>
            </a:pPr>
            <a:r>
              <a:rPr sz="1000">
                <a:latin typeface="Calibri"/>
              </a:rPr>
              <a:t>production process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ertina">
  <a:themeElements>
    <a:clrScheme name="Impostazioni personalizz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1685</Words>
  <Application>Microsoft Office PowerPoint</Application>
  <PresentationFormat>Presentazione su schermo (4:3)</PresentationFormat>
  <Paragraphs>769</Paragraphs>
  <Slides>26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copertina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Tiziana Pellicciotti</cp:lastModifiedBy>
  <cp:revision>115</cp:revision>
  <cp:lastPrinted>2018-03-06T14:39:37Z</cp:lastPrinted>
  <dcterms:modified xsi:type="dcterms:W3CDTF">2018-03-07T15:43:43Z</dcterms:modified>
</cp:coreProperties>
</file>