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5" r:id="rId3"/>
    <p:sldId id="272" r:id="rId4"/>
    <p:sldId id="274" r:id="rId5"/>
    <p:sldId id="257" r:id="rId6"/>
    <p:sldId id="258" r:id="rId7"/>
    <p:sldId id="260" r:id="rId8"/>
    <p:sldId id="261" r:id="rId9"/>
    <p:sldId id="262" r:id="rId10"/>
    <p:sldId id="268" r:id="rId11"/>
    <p:sldId id="275" r:id="rId12"/>
    <p:sldId id="269" r:id="rId13"/>
    <p:sldId id="277" r:id="rId14"/>
    <p:sldId id="276" r:id="rId15"/>
    <p:sldId id="278" r:id="rId16"/>
    <p:sldId id="281" r:id="rId17"/>
    <p:sldId id="263" r:id="rId18"/>
    <p:sldId id="282" r:id="rId19"/>
    <p:sldId id="283" r:id="rId20"/>
    <p:sldId id="259" r:id="rId21"/>
    <p:sldId id="264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302D"/>
    <a:srgbClr val="FFDEDC"/>
    <a:srgbClr val="FFB7B4"/>
    <a:srgbClr val="FF6666"/>
    <a:srgbClr val="CC66FF"/>
    <a:srgbClr val="FF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1" autoAdjust="0"/>
    <p:restoredTop sz="89217" autoAdjust="0"/>
  </p:normalViewPr>
  <p:slideViewPr>
    <p:cSldViewPr snapToGrid="0">
      <p:cViewPr varScale="1">
        <p:scale>
          <a:sx n="68" d="100"/>
          <a:sy n="68" d="100"/>
        </p:scale>
        <p:origin x="9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E4C2-4A6E-D545-987C-88E064C52755}" type="datetimeFigureOut">
              <a:rPr lang="it-IT" smtClean="0"/>
              <a:t>23/05/2017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530C2-E096-774A-99B6-62E32D19ADC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530C2-E096-774A-99B6-62E32D19AD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44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530C2-E096-774A-99B6-62E32D19AD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71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530C2-E096-774A-99B6-62E32D19AD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3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530C2-E096-774A-99B6-62E32D19AD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3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530C2-E096-774A-99B6-62E32D19AD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3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1AEBE-E371-294D-9A79-C8012C78DA3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1551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530C2-E096-774A-99B6-62E32D19AD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3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Install the software developed in Pisa (“</a:t>
            </a:r>
            <a:r>
              <a:rPr lang="en-US" dirty="0" err="1" smtClean="0"/>
              <a:t>sociometer</a:t>
            </a:r>
            <a:r>
              <a:rPr lang="en-US" dirty="0" smtClean="0"/>
              <a:t>”) in the platform</a:t>
            </a:r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530C2-E096-774A-99B6-62E32D19AD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93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Install the software developed in Pisa (“</a:t>
            </a:r>
            <a:r>
              <a:rPr lang="en-US" dirty="0" err="1" smtClean="0"/>
              <a:t>sociometer</a:t>
            </a:r>
            <a:r>
              <a:rPr lang="en-US" dirty="0" smtClean="0"/>
              <a:t>”) in the platform</a:t>
            </a:r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530C2-E096-774A-99B6-62E32D19AD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3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666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C0A0CE-00C6-476E-A157-B06300FA2CA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022954-DC23-4DA2-99E1-F76A30A874F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02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666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C0A0CE-00C6-476E-A157-B06300FA2CA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022954-DC23-4DA2-99E1-F76A30A874F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4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666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C0A0CE-00C6-476E-A157-B06300FA2CA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022954-DC23-4DA2-99E1-F76A30A874F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9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666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C0A0CE-00C6-476E-A157-B06300FA2CA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022954-DC23-4DA2-99E1-F76A30A874F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7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666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C0A0CE-00C6-476E-A157-B06300FA2CA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022954-DC23-4DA2-99E1-F76A30A874F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7666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C0A0CE-00C6-476E-A157-B06300FA2CA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022954-DC23-4DA2-99E1-F76A30A874F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8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7666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C0A0CE-00C6-476E-A157-B06300FA2CA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022954-DC23-4DA2-99E1-F76A30A874F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1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7666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C0A0CE-00C6-476E-A157-B06300FA2CA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022954-DC23-4DA2-99E1-F76A30A874F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7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7666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C0A0CE-00C6-476E-A157-B06300FA2CA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022954-DC23-4DA2-99E1-F76A30A874F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5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7666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C0A0CE-00C6-476E-A157-B06300FA2CA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022954-DC23-4DA2-99E1-F76A30A874F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3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766699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C0A0CE-00C6-476E-A157-B06300FA2CA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7022954-DC23-4DA2-99E1-F76A30A874F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2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773072" y="365126"/>
            <a:ext cx="75374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59268" y="1825625"/>
            <a:ext cx="75650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777875" y="6254519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magine 8" descr="marchio 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309050"/>
            <a:ext cx="806786" cy="335805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2195716" y="6324256"/>
            <a:ext cx="1692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Antonino Virgillito</a:t>
            </a:r>
            <a:endParaRPr lang="it-IT" sz="1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672769" y="6311899"/>
            <a:ext cx="1447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Forum PA 2017</a:t>
            </a:r>
            <a:endParaRPr lang="it-IT" sz="1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882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6755" y="825500"/>
            <a:ext cx="8101992" cy="2971800"/>
          </a:xfrm>
        </p:spPr>
        <p:txBody>
          <a:bodyPr>
            <a:noAutofit/>
          </a:bodyPr>
          <a:lstStyle/>
          <a:p>
            <a:pPr algn="l"/>
            <a:r>
              <a:rPr lang="it-IT" sz="4800" dirty="0"/>
              <a:t>Esperienze di Advanced Analytics nella statistica ufficiale: strumenti e </a:t>
            </a:r>
            <a:r>
              <a:rPr lang="it-IT" sz="4800" dirty="0" smtClean="0"/>
              <a:t>progetti </a:t>
            </a:r>
            <a:endParaRPr lang="en-US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095500" y="5029200"/>
            <a:ext cx="6281447" cy="1206499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/>
              <a:t>Antonino </a:t>
            </a:r>
            <a:r>
              <a:rPr lang="en-US" sz="2400" b="1" dirty="0" smtClean="0"/>
              <a:t>Virgillito</a:t>
            </a:r>
          </a:p>
          <a:p>
            <a:pPr algn="r"/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Direzione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Centrale per le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ecnologie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informatiche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della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comunicazione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222695" y="6358597"/>
            <a:ext cx="1659988" cy="309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2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209" y="608657"/>
            <a:ext cx="3854379" cy="1325563"/>
          </a:xfrm>
        </p:spPr>
        <p:txBody>
          <a:bodyPr/>
          <a:lstStyle/>
          <a:p>
            <a:r>
              <a:rPr lang="en-US" sz="3200" dirty="0" smtClean="0"/>
              <a:t>Use Case 1 </a:t>
            </a:r>
            <a:br>
              <a:rPr lang="en-US" sz="3200" dirty="0" smtClean="0"/>
            </a:br>
            <a:r>
              <a:rPr lang="en-US" b="1" dirty="0" smtClean="0"/>
              <a:t>Scanner Data</a:t>
            </a:r>
            <a:endParaRPr lang="en-US" b="1" dirty="0"/>
          </a:p>
        </p:txBody>
      </p:sp>
      <p:grpSp>
        <p:nvGrpSpPr>
          <p:cNvPr id="8" name="Gruppo 7"/>
          <p:cNvGrpSpPr/>
          <p:nvPr/>
        </p:nvGrpSpPr>
        <p:grpSpPr>
          <a:xfrm>
            <a:off x="7714880" y="673880"/>
            <a:ext cx="669218" cy="1065626"/>
            <a:chOff x="3373925" y="2848262"/>
            <a:chExt cx="1478698" cy="2354600"/>
          </a:xfrm>
        </p:grpSpPr>
        <p:pic>
          <p:nvPicPr>
            <p:cNvPr id="5" name="Immagine 4" descr="database.png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9639" y="2848262"/>
              <a:ext cx="1338607" cy="1338607"/>
            </a:xfrm>
            <a:prstGeom prst="rect">
              <a:avLst/>
            </a:prstGeom>
          </p:spPr>
        </p:pic>
        <p:pic>
          <p:nvPicPr>
            <p:cNvPr id="6" name="Immagine 5" descr="elephant.png"/>
            <p:cNvPicPr>
              <a:picLocks noChangeAspect="1"/>
            </p:cNvPicPr>
            <p:nvPr/>
          </p:nvPicPr>
          <p:blipFill rotWithShape="1">
            <a:blip r:embed="rId4" cstate="print">
              <a:alphaModFix/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91" r="1" b="16785"/>
            <a:stretch/>
          </p:blipFill>
          <p:spPr>
            <a:xfrm>
              <a:off x="3373925" y="3983234"/>
              <a:ext cx="1478698" cy="1219628"/>
            </a:xfrm>
            <a:prstGeom prst="rect">
              <a:avLst/>
            </a:prstGeom>
          </p:spPr>
        </p:pic>
      </p:grpSp>
      <p:pic>
        <p:nvPicPr>
          <p:cNvPr id="9" name="Immagine 8" descr="cash-register.png"/>
          <p:cNvPicPr>
            <a:picLocks noChangeAspect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698" y="504456"/>
            <a:ext cx="1330509" cy="1330509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600743" y="2517707"/>
            <a:ext cx="59425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Architettura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dati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ibrida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(database offload)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2" name="Immagine 11" descr="elephant.png"/>
          <p:cNvPicPr>
            <a:picLocks noChangeAspect="1"/>
          </p:cNvPicPr>
          <p:nvPr/>
        </p:nvPicPr>
        <p:blipFill rotWithShape="1">
          <a:blip r:embed="rId4" cstate="print">
            <a:alphaModFix/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1" r="1" b="16785"/>
          <a:stretch/>
        </p:blipFill>
        <p:spPr>
          <a:xfrm>
            <a:off x="5793024" y="3901235"/>
            <a:ext cx="837309" cy="690611"/>
          </a:xfrm>
          <a:prstGeom prst="rect">
            <a:avLst/>
          </a:prstGeom>
        </p:spPr>
      </p:pic>
      <p:pic>
        <p:nvPicPr>
          <p:cNvPr id="4" name="Immagine 3" descr="databas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351" y="3951721"/>
            <a:ext cx="589638" cy="589638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511573" y="4845340"/>
            <a:ext cx="35418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DBMS </a:t>
            </a:r>
            <a:r>
              <a:rPr lang="en-US" dirty="0" err="1" smtClean="0"/>
              <a:t>mantiene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correnti</a:t>
            </a:r>
            <a:endParaRPr lang="en-US" dirty="0" smtClean="0"/>
          </a:p>
          <a:p>
            <a:pPr lvl="1"/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Procedure di data cleaning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456395" y="4910765"/>
            <a:ext cx="38591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Hadoop </a:t>
            </a:r>
            <a:r>
              <a:rPr lang="en-US" dirty="0" err="1" smtClean="0"/>
              <a:t>mantiene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storici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Sempre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disponibili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per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analisi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via SQL o tool di BI/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visualizzazione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Freccia destra 15"/>
          <p:cNvSpPr/>
          <p:nvPr/>
        </p:nvSpPr>
        <p:spPr>
          <a:xfrm>
            <a:off x="3635869" y="3968219"/>
            <a:ext cx="1339526" cy="556642"/>
          </a:xfrm>
          <a:prstGeom prst="rightArrow">
            <a:avLst>
              <a:gd name="adj1" fmla="val 50000"/>
              <a:gd name="adj2" fmla="val 65626"/>
            </a:avLst>
          </a:prstGeom>
          <a:solidFill>
            <a:srgbClr val="FFFFFF"/>
          </a:solidFill>
          <a:ln>
            <a:solidFill>
              <a:srgbClr val="54823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olo 1"/>
          <p:cNvSpPr>
            <a:spLocks noGrp="1"/>
          </p:cNvSpPr>
          <p:nvPr>
            <p:ph type="title"/>
          </p:nvPr>
        </p:nvSpPr>
        <p:spPr>
          <a:xfrm>
            <a:off x="3017209" y="608657"/>
            <a:ext cx="3854379" cy="1325563"/>
          </a:xfrm>
        </p:spPr>
        <p:txBody>
          <a:bodyPr/>
          <a:lstStyle/>
          <a:p>
            <a:r>
              <a:rPr lang="en-US" sz="3200" dirty="0" smtClean="0"/>
              <a:t>Use Case 1 </a:t>
            </a:r>
            <a:br>
              <a:rPr lang="en-US" sz="3200" dirty="0" smtClean="0"/>
            </a:br>
            <a:r>
              <a:rPr lang="en-US" b="1" dirty="0" smtClean="0"/>
              <a:t>Scanner Data</a:t>
            </a:r>
            <a:endParaRPr lang="en-US" b="1" dirty="0"/>
          </a:p>
        </p:txBody>
      </p:sp>
      <p:pic>
        <p:nvPicPr>
          <p:cNvPr id="40" name="Immagine 39" descr="cash-register.png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698" y="504456"/>
            <a:ext cx="1330509" cy="1330509"/>
          </a:xfrm>
          <a:prstGeom prst="rect">
            <a:avLst/>
          </a:prstGeom>
        </p:spPr>
      </p:pic>
      <p:sp>
        <p:nvSpPr>
          <p:cNvPr id="48" name="CasellaDiTesto 5"/>
          <p:cNvSpPr txBox="1"/>
          <p:nvPr/>
        </p:nvSpPr>
        <p:spPr>
          <a:xfrm>
            <a:off x="3881318" y="4217480"/>
            <a:ext cx="1181579" cy="5789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tIns="180000" bIns="180000" rtlCol="0" anchor="ctr">
            <a:sp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Controlli</a:t>
            </a:r>
            <a:endParaRPr lang="it-IT" sz="1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9" name="CasellaDiTesto 10"/>
          <p:cNvSpPr txBox="1"/>
          <p:nvPr/>
        </p:nvSpPr>
        <p:spPr>
          <a:xfrm>
            <a:off x="2068257" y="3971690"/>
            <a:ext cx="1403192" cy="91751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tIns="180000" bIns="180000" rtlCol="0" anchor="ctr">
            <a:sp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Portale 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Acquisizione</a:t>
            </a:r>
            <a:endParaRPr lang="it-IT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0" name="Freccia a destra 49"/>
          <p:cNvSpPr/>
          <p:nvPr/>
        </p:nvSpPr>
        <p:spPr>
          <a:xfrm>
            <a:off x="1617609" y="4317671"/>
            <a:ext cx="450647" cy="22321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grpSp>
        <p:nvGrpSpPr>
          <p:cNvPr id="51" name="Gruppo 50"/>
          <p:cNvGrpSpPr/>
          <p:nvPr/>
        </p:nvGrpSpPr>
        <p:grpSpPr>
          <a:xfrm>
            <a:off x="5472219" y="1596496"/>
            <a:ext cx="1471810" cy="1530390"/>
            <a:chOff x="5051306" y="1418348"/>
            <a:chExt cx="1471810" cy="1530390"/>
          </a:xfrm>
        </p:grpSpPr>
        <p:sp>
          <p:nvSpPr>
            <p:cNvPr id="75" name="Rettangolo 74"/>
            <p:cNvSpPr/>
            <p:nvPr/>
          </p:nvSpPr>
          <p:spPr>
            <a:xfrm>
              <a:off x="5061473" y="1921096"/>
              <a:ext cx="1391303" cy="10276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pic>
          <p:nvPicPr>
            <p:cNvPr id="76" name="Picture 6" descr="Business Chart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9552" y="2031309"/>
              <a:ext cx="715144" cy="71514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" name="Rettangolo 76"/>
            <p:cNvSpPr/>
            <p:nvPr/>
          </p:nvSpPr>
          <p:spPr>
            <a:xfrm>
              <a:off x="5051306" y="1418348"/>
              <a:ext cx="14718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Book" panose="020B0503020102020204" pitchFamily="34" charset="0"/>
                </a:rPr>
                <a:t>Report e Visualizzazioni</a:t>
              </a:r>
              <a:endPara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</p:grpSp>
      <p:sp>
        <p:nvSpPr>
          <p:cNvPr id="52" name="Rettangolo 51"/>
          <p:cNvSpPr/>
          <p:nvPr/>
        </p:nvSpPr>
        <p:spPr>
          <a:xfrm>
            <a:off x="3864374" y="3176854"/>
            <a:ext cx="1198522" cy="10140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53" name="Rettangolo 52"/>
          <p:cNvSpPr/>
          <p:nvPr/>
        </p:nvSpPr>
        <p:spPr>
          <a:xfrm>
            <a:off x="3739352" y="2752490"/>
            <a:ext cx="1804337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Dashboard di controllo</a:t>
            </a:r>
            <a:endParaRPr lang="it-IT" sz="1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54" name="Picture 2" descr="https://cdn3.iconfinder.com/data/icons/line-icons-medium-version/64/dashboard-51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682" y="3503495"/>
            <a:ext cx="519544" cy="5195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grpSp>
        <p:nvGrpSpPr>
          <p:cNvPr id="55" name="Gruppo 54"/>
          <p:cNvGrpSpPr/>
          <p:nvPr/>
        </p:nvGrpSpPr>
        <p:grpSpPr>
          <a:xfrm>
            <a:off x="6873689" y="1621871"/>
            <a:ext cx="1471810" cy="1292421"/>
            <a:chOff x="6452776" y="1331178"/>
            <a:chExt cx="1471810" cy="1292421"/>
          </a:xfrm>
        </p:grpSpPr>
        <p:sp>
          <p:nvSpPr>
            <p:cNvPr id="73" name="CasellaDiTesto 19"/>
            <p:cNvSpPr txBox="1"/>
            <p:nvPr/>
          </p:nvSpPr>
          <p:spPr>
            <a:xfrm>
              <a:off x="6694303" y="1985750"/>
              <a:ext cx="1230283" cy="6378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lIns="0" tIns="72000" rIns="0" bIns="72000" rtlCol="0" anchor="ctr"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1600" dirty="0" smtClean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Statistical</a:t>
              </a:r>
            </a:p>
            <a:p>
              <a:pPr algn="ctr"/>
              <a:r>
                <a:rPr lang="it-IT" sz="1600" dirty="0" smtClean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Software</a:t>
              </a:r>
              <a:endParaRPr lang="it-IT" sz="1600" dirty="0">
                <a:solidFill>
                  <a:schemeClr val="bg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74" name="Rettangolo 73"/>
            <p:cNvSpPr/>
            <p:nvPr/>
          </p:nvSpPr>
          <p:spPr>
            <a:xfrm>
              <a:off x="6452776" y="1331178"/>
              <a:ext cx="14718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Book" panose="020B0503020102020204" pitchFamily="34" charset="0"/>
                </a:rPr>
                <a:t>Analisi su estrazioni</a:t>
              </a:r>
              <a:endPara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</p:grpSp>
      <p:grpSp>
        <p:nvGrpSpPr>
          <p:cNvPr id="56" name="Gruppo 55"/>
          <p:cNvGrpSpPr/>
          <p:nvPr/>
        </p:nvGrpSpPr>
        <p:grpSpPr>
          <a:xfrm>
            <a:off x="5499437" y="3151096"/>
            <a:ext cx="3024769" cy="3095149"/>
            <a:chOff x="5078523" y="2972947"/>
            <a:chExt cx="3024769" cy="3095149"/>
          </a:xfrm>
        </p:grpSpPr>
        <p:sp>
          <p:nvSpPr>
            <p:cNvPr id="60" name="Rettangolo 59"/>
            <p:cNvSpPr/>
            <p:nvPr/>
          </p:nvSpPr>
          <p:spPr>
            <a:xfrm>
              <a:off x="5078523" y="3009062"/>
              <a:ext cx="2883670" cy="22805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pic>
          <p:nvPicPr>
            <p:cNvPr id="61" name="Picture 4" descr="Database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3336" y="3737878"/>
              <a:ext cx="1058206" cy="105820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CasellaDiTesto 20"/>
            <p:cNvSpPr txBox="1"/>
            <p:nvPr/>
          </p:nvSpPr>
          <p:spPr>
            <a:xfrm>
              <a:off x="5137258" y="5273693"/>
              <a:ext cx="1326694" cy="79440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tIns="180000" bIns="180000" rtlCol="0" anchor="ctr"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1400" dirty="0" smtClean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Data </a:t>
              </a:r>
              <a:r>
                <a:rPr lang="it-IT" sz="1400" dirty="0" err="1" smtClean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cleaning</a:t>
              </a:r>
              <a:endParaRPr lang="it-IT" sz="1400" dirty="0" smtClean="0">
                <a:solidFill>
                  <a:schemeClr val="bg1"/>
                </a:solidFill>
                <a:latin typeface="Franklin Gothic Book" panose="020B0503020102020204" pitchFamily="34" charset="0"/>
              </a:endParaRPr>
            </a:p>
            <a:p>
              <a:pPr algn="ctr"/>
              <a:r>
                <a:rPr lang="it-IT" sz="1400" dirty="0" smtClean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Calcolo indici</a:t>
              </a:r>
              <a:endParaRPr lang="it-IT" sz="1400" dirty="0">
                <a:solidFill>
                  <a:schemeClr val="bg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63" name="Rettangolo 62"/>
            <p:cNvSpPr/>
            <p:nvPr/>
          </p:nvSpPr>
          <p:spPr>
            <a:xfrm>
              <a:off x="5292463" y="4849554"/>
              <a:ext cx="93995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Book" panose="020B0503020102020204" pitchFamily="34" charset="0"/>
                </a:rPr>
                <a:t>RDBMS</a:t>
              </a:r>
            </a:p>
          </p:txBody>
        </p:sp>
        <p:pic>
          <p:nvPicPr>
            <p:cNvPr id="64" name="Picture 4" descr="Database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1993" y="4288243"/>
              <a:ext cx="460842" cy="46084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4" descr="Database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1993" y="3744262"/>
              <a:ext cx="460842" cy="46084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4" descr="Database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5191" y="3744262"/>
              <a:ext cx="460842" cy="46084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Database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5191" y="4287939"/>
              <a:ext cx="460842" cy="46084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Rettangolo 67"/>
            <p:cNvSpPr/>
            <p:nvPr/>
          </p:nvSpPr>
          <p:spPr>
            <a:xfrm>
              <a:off x="6802802" y="4849554"/>
              <a:ext cx="93995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Book" panose="020B0503020102020204" pitchFamily="34" charset="0"/>
                </a:rPr>
                <a:t>Hadoop</a:t>
              </a:r>
              <a:endPara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69" name="Rettangolo 68"/>
            <p:cNvSpPr/>
            <p:nvPr/>
          </p:nvSpPr>
          <p:spPr>
            <a:xfrm>
              <a:off x="5416844" y="2972947"/>
              <a:ext cx="252432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Book" panose="020B0503020102020204" pitchFamily="34" charset="0"/>
                </a:rPr>
                <a:t>Enhanced</a:t>
              </a:r>
              <a:r>
                <a:rPr lang="it-IT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Book" panose="020B0503020102020204" pitchFamily="34" charset="0"/>
                </a:rPr>
                <a:t> data </a:t>
              </a:r>
              <a:r>
                <a:rPr lang="it-IT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Franklin Gothic Book" panose="020B0503020102020204" pitchFamily="34" charset="0"/>
                </a:rPr>
                <a:t>warehouse</a:t>
              </a:r>
              <a:endPara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70" name="CasellaDiTesto 29"/>
            <p:cNvSpPr txBox="1"/>
            <p:nvPr/>
          </p:nvSpPr>
          <p:spPr>
            <a:xfrm>
              <a:off x="6609430" y="5309250"/>
              <a:ext cx="1326694" cy="57895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tIns="180000" bIns="180000" rtlCol="0" anchor="ctr"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1400" dirty="0" smtClean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Analisi online</a:t>
              </a:r>
              <a:endParaRPr lang="it-IT" sz="1400" dirty="0">
                <a:solidFill>
                  <a:schemeClr val="bg1"/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71" name="Rettangolo 70"/>
            <p:cNvSpPr/>
            <p:nvPr/>
          </p:nvSpPr>
          <p:spPr>
            <a:xfrm>
              <a:off x="5211986" y="3392763"/>
              <a:ext cx="118050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400" b="1" dirty="0" smtClean="0">
                  <a:solidFill>
                    <a:schemeClr val="accent1">
                      <a:lumMod val="75000"/>
                    </a:schemeClr>
                  </a:solidFill>
                  <a:latin typeface="Franklin Gothic Book" panose="020B0503020102020204" pitchFamily="34" charset="0"/>
                </a:rPr>
                <a:t>Dati correnti</a:t>
              </a:r>
              <a:endParaRPr lang="it-IT" sz="1400" b="1" dirty="0">
                <a:solidFill>
                  <a:schemeClr val="accent1">
                    <a:lumMod val="75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  <p:sp>
          <p:nvSpPr>
            <p:cNvPr id="72" name="Rettangolo 71"/>
            <p:cNvSpPr/>
            <p:nvPr/>
          </p:nvSpPr>
          <p:spPr>
            <a:xfrm>
              <a:off x="6638896" y="3368073"/>
              <a:ext cx="146439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400" b="1" dirty="0" smtClean="0">
                  <a:solidFill>
                    <a:schemeClr val="accent3">
                      <a:lumMod val="50000"/>
                    </a:schemeClr>
                  </a:solidFill>
                  <a:latin typeface="Franklin Gothic Book" panose="020B0503020102020204" pitchFamily="34" charset="0"/>
                </a:rPr>
                <a:t>Dati storici</a:t>
              </a:r>
              <a:endParaRPr lang="it-IT" sz="1400" b="1" dirty="0">
                <a:solidFill>
                  <a:schemeClr val="accent3">
                    <a:lumMod val="50000"/>
                  </a:schemeClr>
                </a:solidFill>
                <a:latin typeface="Franklin Gothic Book" panose="020B0503020102020204" pitchFamily="34" charset="0"/>
              </a:endParaRPr>
            </a:p>
          </p:txBody>
        </p:sp>
      </p:grpSp>
      <p:sp>
        <p:nvSpPr>
          <p:cNvPr id="57" name="CasellaDiTesto 37"/>
          <p:cNvSpPr txBox="1"/>
          <p:nvPr/>
        </p:nvSpPr>
        <p:spPr>
          <a:xfrm>
            <a:off x="623106" y="3924496"/>
            <a:ext cx="884436" cy="9175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tIns="180000" bIns="180000" rtlCol="0" anchor="ctr">
            <a:sp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>
                <a:solidFill>
                  <a:schemeClr val="bg1"/>
                </a:solidFill>
                <a:latin typeface="Franklin Gothic Book" panose="020B0503020102020204" pitchFamily="34" charset="0"/>
              </a:rPr>
              <a:t>Data Broker</a:t>
            </a:r>
          </a:p>
        </p:txBody>
      </p:sp>
      <p:sp>
        <p:nvSpPr>
          <p:cNvPr id="58" name="Freccia a destra 57"/>
          <p:cNvSpPr/>
          <p:nvPr/>
        </p:nvSpPr>
        <p:spPr>
          <a:xfrm>
            <a:off x="3466082" y="4432821"/>
            <a:ext cx="450647" cy="22321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59" name="Freccia a destra 58"/>
          <p:cNvSpPr/>
          <p:nvPr/>
        </p:nvSpPr>
        <p:spPr>
          <a:xfrm>
            <a:off x="5041154" y="4429280"/>
            <a:ext cx="450647" cy="22321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50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209" y="608657"/>
            <a:ext cx="3854379" cy="1325563"/>
          </a:xfrm>
        </p:spPr>
        <p:txBody>
          <a:bodyPr/>
          <a:lstStyle/>
          <a:p>
            <a:r>
              <a:rPr lang="en-US" sz="3200" dirty="0" smtClean="0"/>
              <a:t>Use Case 1 </a:t>
            </a:r>
            <a:br>
              <a:rPr lang="en-US" sz="3200" dirty="0" smtClean="0"/>
            </a:br>
            <a:r>
              <a:rPr lang="en-US" b="1" dirty="0" smtClean="0"/>
              <a:t>Scanner Data</a:t>
            </a:r>
            <a:endParaRPr lang="en-US" b="1" dirty="0"/>
          </a:p>
        </p:txBody>
      </p:sp>
      <p:pic>
        <p:nvPicPr>
          <p:cNvPr id="9" name="Immagine 8" descr="cash-register.png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698" y="504456"/>
            <a:ext cx="1330509" cy="1330509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575509" y="3245019"/>
            <a:ext cx="69583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2015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Inizio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progetto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e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analisi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preliminare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dei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dati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2016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Preparazione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della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data collection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2017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Calcolo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degli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indici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in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parallelo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2018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Produzione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274904" y="2440551"/>
            <a:ext cx="1439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Timeline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0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54" y="940339"/>
            <a:ext cx="7609631" cy="388488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731154" y="5036352"/>
            <a:ext cx="78642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Andamento della fornitura in termini di numero di record ricevuto per punto vendita per ogni settimana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39943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7655399" y="792880"/>
            <a:ext cx="695376" cy="956549"/>
            <a:chOff x="6856740" y="4160869"/>
            <a:chExt cx="1478698" cy="2034075"/>
          </a:xfrm>
        </p:grpSpPr>
        <p:pic>
          <p:nvPicPr>
            <p:cNvPr id="5" name="Immagine 4" descr="cogwheel.png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64449">
              <a:off x="6927578" y="4160869"/>
              <a:ext cx="1120457" cy="1120457"/>
            </a:xfrm>
            <a:prstGeom prst="rect">
              <a:avLst/>
            </a:prstGeom>
          </p:spPr>
        </p:pic>
        <p:pic>
          <p:nvPicPr>
            <p:cNvPr id="6" name="Immagine 5" descr="elephant.png"/>
            <p:cNvPicPr>
              <a:picLocks noChangeAspect="1"/>
            </p:cNvPicPr>
            <p:nvPr/>
          </p:nvPicPr>
          <p:blipFill rotWithShape="1">
            <a:blip r:embed="rId3" cstate="print">
              <a:alphaModFix/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91" r="1" b="16785"/>
            <a:stretch/>
          </p:blipFill>
          <p:spPr>
            <a:xfrm>
              <a:off x="6856740" y="4975316"/>
              <a:ext cx="1478698" cy="1219628"/>
            </a:xfrm>
            <a:prstGeom prst="rect">
              <a:avLst/>
            </a:prstGeom>
          </p:spPr>
        </p:pic>
      </p:grp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3017209" y="608657"/>
            <a:ext cx="3854379" cy="1325563"/>
          </a:xfrm>
        </p:spPr>
        <p:txBody>
          <a:bodyPr/>
          <a:lstStyle/>
          <a:p>
            <a:r>
              <a:rPr lang="en-US" sz="3200" dirty="0" smtClean="0"/>
              <a:t>Use Case 1 </a:t>
            </a:r>
            <a:br>
              <a:rPr lang="en-US" sz="3200" dirty="0" smtClean="0"/>
            </a:br>
            <a:r>
              <a:rPr lang="en-US" b="1" dirty="0" smtClean="0"/>
              <a:t>Scanner Data</a:t>
            </a:r>
            <a:endParaRPr lang="en-US" b="1" dirty="0"/>
          </a:p>
        </p:txBody>
      </p:sp>
      <p:pic>
        <p:nvPicPr>
          <p:cNvPr id="8" name="Immagine 7" descr="cash-register.png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698" y="504456"/>
            <a:ext cx="1330509" cy="1330509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491014" y="2205964"/>
            <a:ext cx="64853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>
                <a:solidFill>
                  <a:schemeClr val="accent5">
                    <a:lumMod val="75000"/>
                  </a:schemeClr>
                </a:solidFill>
              </a:rPr>
              <a:t>Utilizzo della piattaforma Big Data per il calcolo e l’analisi sull’intero </a:t>
            </a:r>
            <a:r>
              <a:rPr lang="it-IT" sz="3200" dirty="0" err="1" smtClean="0">
                <a:solidFill>
                  <a:schemeClr val="accent5">
                    <a:lumMod val="75000"/>
                  </a:schemeClr>
                </a:solidFill>
              </a:rPr>
              <a:t>dataset</a:t>
            </a:r>
            <a:endParaRPr lang="it-IT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291709" y="3529940"/>
            <a:ext cx="68839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C</a:t>
            </a:r>
            <a:r>
              <a:rPr lang="it-IT" sz="2400" dirty="0" smtClean="0"/>
              <a:t>alcolo degli indici con diversi metodi e confronto dei risultati</a:t>
            </a:r>
            <a:endParaRPr lang="it-IT" sz="2400" dirty="0"/>
          </a:p>
        </p:txBody>
      </p:sp>
      <p:sp>
        <p:nvSpPr>
          <p:cNvPr id="13" name="Rettangolo 12"/>
          <p:cNvSpPr/>
          <p:nvPr/>
        </p:nvSpPr>
        <p:spPr>
          <a:xfrm>
            <a:off x="1291709" y="4403138"/>
            <a:ext cx="72192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Implementazione di diverse metodologie per l’eliminazione dei dati anomali e confronto dei risultati</a:t>
            </a:r>
            <a:endParaRPr lang="it-IT" sz="2400" dirty="0"/>
          </a:p>
        </p:txBody>
      </p:sp>
      <p:sp>
        <p:nvSpPr>
          <p:cNvPr id="14" name="Rettangolo 13"/>
          <p:cNvSpPr/>
          <p:nvPr/>
        </p:nvSpPr>
        <p:spPr>
          <a:xfrm>
            <a:off x="2413337" y="5475226"/>
            <a:ext cx="4578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Procedure implementate in </a:t>
            </a:r>
            <a:r>
              <a:rPr lang="it-IT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Spark</a:t>
            </a: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it-IT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4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723" y="689436"/>
            <a:ext cx="5122509" cy="511355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6" name="Rettangolo 5"/>
          <p:cNvSpPr/>
          <p:nvPr/>
        </p:nvSpPr>
        <p:spPr>
          <a:xfrm>
            <a:off x="6050977" y="647232"/>
            <a:ext cx="24881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Analisi della distribuzione dei dati per la valutazione delle performance delle procedure di identificazione dei dati anomali</a:t>
            </a:r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6050977" y="3697577"/>
            <a:ext cx="24881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Possibile sperimentazione di tecniche di machine </a:t>
            </a:r>
            <a:r>
              <a:rPr lang="it-IT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learning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02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3017209" y="608657"/>
            <a:ext cx="3854379" cy="1325563"/>
          </a:xfrm>
        </p:spPr>
        <p:txBody>
          <a:bodyPr/>
          <a:lstStyle/>
          <a:p>
            <a:r>
              <a:rPr lang="en-US" sz="3200" dirty="0" smtClean="0"/>
              <a:t>Use Case 1 </a:t>
            </a:r>
            <a:br>
              <a:rPr lang="en-US" sz="3200" dirty="0" smtClean="0"/>
            </a:br>
            <a:r>
              <a:rPr lang="en-US" b="1" dirty="0" smtClean="0"/>
              <a:t>Scanner Data</a:t>
            </a:r>
            <a:endParaRPr lang="en-US" b="1" dirty="0"/>
          </a:p>
        </p:txBody>
      </p:sp>
      <p:pic>
        <p:nvPicPr>
          <p:cNvPr id="8" name="Immagine 7" descr="cash-register.pn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698" y="504456"/>
            <a:ext cx="1330509" cy="1330509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491014" y="2205964"/>
            <a:ext cx="6485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5">
                    <a:lumMod val="75000"/>
                  </a:schemeClr>
                </a:solidFill>
              </a:rPr>
              <a:t>Prossimi passi</a:t>
            </a:r>
            <a:endParaRPr lang="it-IT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291709" y="3529940"/>
            <a:ext cx="68839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C</a:t>
            </a:r>
            <a:r>
              <a:rPr lang="it-IT" sz="2400" dirty="0" smtClean="0"/>
              <a:t>onsolidamento del processo di produzione e inizio del parallelo con la rilevazione tradizionale</a:t>
            </a:r>
            <a:endParaRPr lang="it-IT" sz="2400" dirty="0"/>
          </a:p>
        </p:txBody>
      </p:sp>
      <p:sp>
        <p:nvSpPr>
          <p:cNvPr id="13" name="Rettangolo 12"/>
          <p:cNvSpPr/>
          <p:nvPr/>
        </p:nvSpPr>
        <p:spPr>
          <a:xfrm>
            <a:off x="1291709" y="4825172"/>
            <a:ext cx="72192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Statistica sperimentale: implementazione di un modello per il calcolo di indici di parità del potere d’acquisto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1438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6674000" y="626223"/>
            <a:ext cx="1597968" cy="852357"/>
            <a:chOff x="596364" y="4818430"/>
            <a:chExt cx="2804602" cy="1495976"/>
          </a:xfrm>
        </p:grpSpPr>
        <p:pic>
          <p:nvPicPr>
            <p:cNvPr id="5" name="Immagine 4" descr="three-test-tubes.png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990" y="4818430"/>
              <a:ext cx="1495976" cy="1495976"/>
            </a:xfrm>
            <a:prstGeom prst="rect">
              <a:avLst/>
            </a:prstGeom>
          </p:spPr>
        </p:pic>
        <p:pic>
          <p:nvPicPr>
            <p:cNvPr id="6" name="Immagine 5" descr="elephant.png"/>
            <p:cNvPicPr>
              <a:picLocks noChangeAspect="1"/>
            </p:cNvPicPr>
            <p:nvPr/>
          </p:nvPicPr>
          <p:blipFill rotWithShape="1">
            <a:blip r:embed="rId4" cstate="print">
              <a:alphaModFix/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91" r="1" b="16785"/>
            <a:stretch/>
          </p:blipFill>
          <p:spPr>
            <a:xfrm>
              <a:off x="596364" y="4987568"/>
              <a:ext cx="1478698" cy="1219628"/>
            </a:xfrm>
            <a:prstGeom prst="rect">
              <a:avLst/>
            </a:prstGeom>
          </p:spPr>
        </p:pic>
      </p:grpSp>
      <p:sp>
        <p:nvSpPr>
          <p:cNvPr id="10" name="Titolo 1"/>
          <p:cNvSpPr txBox="1">
            <a:spLocks/>
          </p:cNvSpPr>
          <p:nvPr/>
        </p:nvSpPr>
        <p:spPr>
          <a:xfrm>
            <a:off x="3017209" y="452102"/>
            <a:ext cx="38543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Use Case 2 </a:t>
            </a:r>
            <a:br>
              <a:rPr lang="en-US" sz="3200" dirty="0" smtClean="0"/>
            </a:b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telefonici</a:t>
            </a:r>
            <a:endParaRPr lang="en-US" b="1" dirty="0"/>
          </a:p>
        </p:txBody>
      </p:sp>
      <p:pic>
        <p:nvPicPr>
          <p:cNvPr id="11" name="Immagine 10" descr="smartphone.png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493" y="704112"/>
            <a:ext cx="826693" cy="826693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2987718" y="2169180"/>
            <a:ext cx="3226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Attività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sperimentale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808591" y="2861240"/>
            <a:ext cx="75848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/>
              <a:t>A</a:t>
            </a:r>
            <a:r>
              <a:rPr lang="en-US" sz="2400" dirty="0" err="1" smtClean="0"/>
              <a:t>nalisi</a:t>
            </a:r>
            <a:r>
              <a:rPr lang="en-US" sz="2400" dirty="0" smtClean="0"/>
              <a:t> di </a:t>
            </a:r>
            <a:r>
              <a:rPr lang="en-US" sz="2400" dirty="0" err="1" smtClean="0"/>
              <a:t>dati</a:t>
            </a:r>
            <a:r>
              <a:rPr lang="en-US" sz="2400" dirty="0" smtClean="0"/>
              <a:t> </a:t>
            </a:r>
            <a:r>
              <a:rPr lang="en-US" sz="2400" dirty="0" err="1" smtClean="0"/>
              <a:t>telefonici</a:t>
            </a:r>
            <a:r>
              <a:rPr lang="en-US" sz="2400" dirty="0" smtClean="0"/>
              <a:t> per </a:t>
            </a:r>
            <a:r>
              <a:rPr lang="en-US" sz="2400" dirty="0" err="1" smtClean="0"/>
              <a:t>determinare</a:t>
            </a:r>
            <a:r>
              <a:rPr lang="en-US" sz="2400" dirty="0" smtClean="0"/>
              <a:t> pattern di </a:t>
            </a:r>
            <a:r>
              <a:rPr lang="en-US" sz="2400" dirty="0" err="1" smtClean="0"/>
              <a:t>movimento</a:t>
            </a:r>
            <a:r>
              <a:rPr lang="en-US" sz="2400" dirty="0" smtClean="0"/>
              <a:t> </a:t>
            </a:r>
            <a:r>
              <a:rPr lang="en-US" sz="2400" dirty="0" err="1" smtClean="0"/>
              <a:t>della</a:t>
            </a:r>
            <a:r>
              <a:rPr lang="en-US" sz="2400" dirty="0" smtClean="0"/>
              <a:t> </a:t>
            </a:r>
            <a:r>
              <a:rPr lang="en-US" sz="2400" dirty="0" err="1" smtClean="0"/>
              <a:t>popolazione</a:t>
            </a:r>
            <a:endParaRPr lang="en-US" sz="2400" dirty="0"/>
          </a:p>
        </p:txBody>
      </p:sp>
      <p:sp>
        <p:nvSpPr>
          <p:cNvPr id="17" name="Rettangolo 16"/>
          <p:cNvSpPr/>
          <p:nvPr/>
        </p:nvSpPr>
        <p:spPr>
          <a:xfrm>
            <a:off x="681982" y="3861077"/>
            <a:ext cx="497323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/>
              <a:t>Campione</a:t>
            </a:r>
            <a:r>
              <a:rPr lang="en-US" sz="2000" b="1" dirty="0" smtClean="0"/>
              <a:t> di </a:t>
            </a:r>
            <a:r>
              <a:rPr lang="en-US" sz="2000" b="1" dirty="0" err="1" smtClean="0"/>
              <a:t>dati</a:t>
            </a:r>
            <a:endParaRPr lang="en-US" sz="2000" b="1" dirty="0" smtClean="0"/>
          </a:p>
          <a:p>
            <a:pPr algn="ctr"/>
            <a:r>
              <a:rPr lang="en-US" sz="2000" dirty="0" smtClean="0"/>
              <a:t>Un </a:t>
            </a:r>
            <a:r>
              <a:rPr lang="en-US" sz="2000" dirty="0" err="1" smtClean="0"/>
              <a:t>mese</a:t>
            </a:r>
            <a:r>
              <a:rPr lang="en-US" sz="2000" dirty="0" smtClean="0"/>
              <a:t> di </a:t>
            </a:r>
            <a:r>
              <a:rPr lang="en-US" sz="2000" dirty="0" err="1" smtClean="0"/>
              <a:t>telefonate</a:t>
            </a:r>
            <a:r>
              <a:rPr lang="en-US" sz="2000" dirty="0" smtClean="0"/>
              <a:t>/SMS </a:t>
            </a:r>
            <a:r>
              <a:rPr lang="en-US" sz="2000" dirty="0" err="1" smtClean="0"/>
              <a:t>su</a:t>
            </a:r>
            <a:r>
              <a:rPr lang="en-US" sz="2000" dirty="0" smtClean="0"/>
              <a:t> Pisa e Roma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2578839" y="5458220"/>
            <a:ext cx="611447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/>
              <a:t>Strumento</a:t>
            </a:r>
            <a:r>
              <a:rPr lang="en-US" sz="2000" b="1" dirty="0" smtClean="0"/>
              <a:t>: “Sociometer”</a:t>
            </a:r>
          </a:p>
          <a:p>
            <a:pPr algn="ctr"/>
            <a:r>
              <a:rPr lang="en-US" sz="2000" dirty="0" smtClean="0"/>
              <a:t>Software </a:t>
            </a:r>
            <a:r>
              <a:rPr lang="en-US" sz="2000" dirty="0" err="1" smtClean="0"/>
              <a:t>realizzato</a:t>
            </a:r>
            <a:r>
              <a:rPr lang="en-US" sz="2000" dirty="0" smtClean="0"/>
              <a:t> da </a:t>
            </a:r>
            <a:r>
              <a:rPr lang="en-US" sz="2000" dirty="0" err="1" smtClean="0"/>
              <a:t>Università</a:t>
            </a:r>
            <a:r>
              <a:rPr lang="en-US" sz="2000" dirty="0" smtClean="0"/>
              <a:t> di Pisa/CNR</a:t>
            </a:r>
            <a:r>
              <a:rPr lang="en-US" sz="2000" dirty="0" smtClean="0"/>
              <a:t>  in Spark</a:t>
            </a:r>
            <a:endParaRPr lang="en-US" sz="2000" dirty="0" smtClean="0"/>
          </a:p>
        </p:txBody>
      </p:sp>
      <p:sp>
        <p:nvSpPr>
          <p:cNvPr id="19" name="Rettangolo 18"/>
          <p:cNvSpPr/>
          <p:nvPr/>
        </p:nvSpPr>
        <p:spPr>
          <a:xfrm>
            <a:off x="696661" y="4818935"/>
            <a:ext cx="782338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1"/>
            <a:r>
              <a:rPr lang="it-IT" sz="2000" dirty="0" smtClean="0"/>
              <a:t>Call </a:t>
            </a:r>
            <a:r>
              <a:rPr lang="it-IT" sz="2000" dirty="0" err="1" smtClean="0"/>
              <a:t>Detail</a:t>
            </a:r>
            <a:r>
              <a:rPr lang="it-IT" sz="2000" dirty="0" smtClean="0"/>
              <a:t> </a:t>
            </a:r>
            <a:r>
              <a:rPr lang="it-IT" sz="2000" dirty="0" err="1" smtClean="0"/>
              <a:t>Records</a:t>
            </a:r>
            <a:r>
              <a:rPr lang="it-IT" sz="2000" dirty="0" smtClean="0"/>
              <a:t>  </a:t>
            </a:r>
            <a:r>
              <a:rPr lang="it-IT" sz="2000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it-IT" sz="2000" dirty="0" smtClean="0">
                <a:sym typeface="Wingdings"/>
              </a:rPr>
              <a:t>ID chiamante, ora, durata, posizione antenna</a:t>
            </a:r>
            <a:r>
              <a:rPr lang="it-IT" sz="1600" dirty="0" smtClean="0"/>
              <a:t>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0130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6674000" y="626223"/>
            <a:ext cx="1597968" cy="852357"/>
            <a:chOff x="596364" y="4818430"/>
            <a:chExt cx="2804602" cy="1495976"/>
          </a:xfrm>
        </p:grpSpPr>
        <p:pic>
          <p:nvPicPr>
            <p:cNvPr id="5" name="Immagine 4" descr="three-test-tubes.png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990" y="4818430"/>
              <a:ext cx="1495976" cy="1495976"/>
            </a:xfrm>
            <a:prstGeom prst="rect">
              <a:avLst/>
            </a:prstGeom>
          </p:spPr>
        </p:pic>
        <p:pic>
          <p:nvPicPr>
            <p:cNvPr id="6" name="Immagine 5" descr="elephant.png"/>
            <p:cNvPicPr>
              <a:picLocks noChangeAspect="1"/>
            </p:cNvPicPr>
            <p:nvPr/>
          </p:nvPicPr>
          <p:blipFill rotWithShape="1">
            <a:blip r:embed="rId4" cstate="print">
              <a:alphaModFix/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91" r="1" b="16785"/>
            <a:stretch/>
          </p:blipFill>
          <p:spPr>
            <a:xfrm>
              <a:off x="596364" y="4987568"/>
              <a:ext cx="1478698" cy="1219628"/>
            </a:xfrm>
            <a:prstGeom prst="rect">
              <a:avLst/>
            </a:prstGeom>
          </p:spPr>
        </p:pic>
      </p:grpSp>
      <p:sp>
        <p:nvSpPr>
          <p:cNvPr id="10" name="Titolo 1"/>
          <p:cNvSpPr txBox="1">
            <a:spLocks/>
          </p:cNvSpPr>
          <p:nvPr/>
        </p:nvSpPr>
        <p:spPr>
          <a:xfrm>
            <a:off x="3017209" y="452102"/>
            <a:ext cx="38543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Use Case 2 </a:t>
            </a:r>
            <a:br>
              <a:rPr lang="en-US" sz="3200" dirty="0" smtClean="0"/>
            </a:b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telefonici</a:t>
            </a:r>
            <a:endParaRPr lang="en-US" b="1" dirty="0"/>
          </a:p>
        </p:txBody>
      </p:sp>
      <p:pic>
        <p:nvPicPr>
          <p:cNvPr id="11" name="Immagine 10" descr="smartphone.png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493" y="704112"/>
            <a:ext cx="826693" cy="826693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6"/>
          <a:srcRect r="50184"/>
          <a:stretch/>
        </p:blipFill>
        <p:spPr>
          <a:xfrm>
            <a:off x="803724" y="2135021"/>
            <a:ext cx="3036757" cy="2409825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14" name="Rettangolo 13"/>
          <p:cNvSpPr/>
          <p:nvPr/>
        </p:nvSpPr>
        <p:spPr>
          <a:xfrm>
            <a:off x="4192173" y="2199445"/>
            <a:ext cx="43278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Esecuzione</a:t>
            </a:r>
            <a:r>
              <a:rPr lang="en-US" sz="2400" dirty="0" smtClean="0"/>
              <a:t> del software </a:t>
            </a:r>
            <a:r>
              <a:rPr lang="en-US" sz="2400" dirty="0" err="1" smtClean="0"/>
              <a:t>sul</a:t>
            </a:r>
            <a:r>
              <a:rPr lang="en-US" sz="2400" dirty="0" smtClean="0"/>
              <a:t> </a:t>
            </a:r>
            <a:r>
              <a:rPr lang="en-US" sz="2400" dirty="0" err="1" smtClean="0"/>
              <a:t>nostro</a:t>
            </a:r>
            <a:r>
              <a:rPr lang="en-US" sz="2400" dirty="0" smtClean="0"/>
              <a:t> cluster </a:t>
            </a:r>
            <a:r>
              <a:rPr lang="en-US" sz="2400" dirty="0" err="1" smtClean="0"/>
              <a:t>interno</a:t>
            </a:r>
            <a:r>
              <a:rPr lang="en-US" sz="2400" dirty="0" smtClean="0"/>
              <a:t> e </a:t>
            </a:r>
            <a:r>
              <a:rPr lang="en-US" sz="2400" dirty="0" err="1" smtClean="0"/>
              <a:t>analisi</a:t>
            </a:r>
            <a:r>
              <a:rPr lang="en-US" sz="2400" dirty="0" smtClean="0"/>
              <a:t> </a:t>
            </a:r>
            <a:r>
              <a:rPr lang="en-US" sz="2400" dirty="0" err="1" smtClean="0"/>
              <a:t>dei</a:t>
            </a:r>
            <a:r>
              <a:rPr lang="en-US" sz="2400" dirty="0" smtClean="0"/>
              <a:t> </a:t>
            </a:r>
            <a:r>
              <a:rPr lang="en-US" sz="2400" dirty="0" err="1" smtClean="0"/>
              <a:t>risultati</a:t>
            </a:r>
            <a:r>
              <a:rPr lang="en-US" sz="2400" dirty="0" smtClean="0"/>
              <a:t> per </a:t>
            </a:r>
            <a:r>
              <a:rPr lang="en-US" sz="2400" dirty="0" err="1" smtClean="0"/>
              <a:t>valutarne</a:t>
            </a:r>
            <a:r>
              <a:rPr lang="en-US" sz="2400" dirty="0" smtClean="0"/>
              <a:t> la </a:t>
            </a:r>
            <a:r>
              <a:rPr lang="en-US" sz="2400" dirty="0" err="1" smtClean="0"/>
              <a:t>possibilità</a:t>
            </a:r>
            <a:r>
              <a:rPr lang="en-US" sz="2400" dirty="0" smtClean="0"/>
              <a:t> di </a:t>
            </a:r>
            <a:r>
              <a:rPr lang="en-US" sz="2400" dirty="0" err="1" smtClean="0"/>
              <a:t>utilizzo</a:t>
            </a:r>
            <a:r>
              <a:rPr lang="en-US" sz="2400" dirty="0" smtClean="0"/>
              <a:t> per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calcolo</a:t>
            </a:r>
            <a:r>
              <a:rPr lang="en-US" sz="2400" dirty="0" smtClean="0"/>
              <a:t> di </a:t>
            </a:r>
            <a:r>
              <a:rPr lang="en-US" sz="2400" dirty="0" err="1" smtClean="0"/>
              <a:t>varie</a:t>
            </a:r>
            <a:r>
              <a:rPr lang="en-US" sz="2400" dirty="0" smtClean="0"/>
              <a:t> </a:t>
            </a:r>
            <a:r>
              <a:rPr lang="en-US" sz="2400" dirty="0" err="1" smtClean="0"/>
              <a:t>stime</a:t>
            </a:r>
            <a:endParaRPr lang="en-US" sz="2400" dirty="0"/>
          </a:p>
        </p:txBody>
      </p:sp>
      <p:sp>
        <p:nvSpPr>
          <p:cNvPr id="15" name="Rettangolo 14"/>
          <p:cNvSpPr/>
          <p:nvPr/>
        </p:nvSpPr>
        <p:spPr>
          <a:xfrm>
            <a:off x="4192172" y="4356616"/>
            <a:ext cx="43278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Presenze sui territori (flussi e </a:t>
            </a:r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stock)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Mobilità/pendolarismo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Domanda 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turistica domestica 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Densità 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 presenze in luoghi chiave 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4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Conclusioni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78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Introduzione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611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Conclusioni:</a:t>
            </a:r>
            <a:br>
              <a:rPr lang="it-IT" dirty="0" smtClean="0"/>
            </a:br>
            <a:r>
              <a:rPr lang="it-IT" dirty="0" smtClean="0"/>
              <a:t>Installazione e configurazione </a:t>
            </a:r>
            <a:r>
              <a:rPr lang="it-IT" dirty="0" err="1" smtClean="0"/>
              <a:t>Hadoop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68894" y="2247655"/>
            <a:ext cx="5535292" cy="32106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Processo</a:t>
            </a:r>
            <a:r>
              <a:rPr lang="it-IT" b="1" dirty="0" smtClean="0"/>
              <a:t> </a:t>
            </a:r>
            <a:r>
              <a:rPr lang="it-IT" b="1" dirty="0" smtClean="0"/>
              <a:t>molto</a:t>
            </a:r>
            <a:r>
              <a:rPr lang="it-IT" dirty="0" smtClean="0"/>
              <a:t> complesso:</a:t>
            </a:r>
          </a:p>
          <a:p>
            <a:pPr lvl="1"/>
            <a:r>
              <a:rPr lang="it-IT" dirty="0" smtClean="0"/>
              <a:t>Molti componenti interconnessi</a:t>
            </a:r>
          </a:p>
          <a:p>
            <a:pPr lvl="1"/>
            <a:r>
              <a:rPr lang="it-IT" dirty="0" smtClean="0"/>
              <a:t>Non semplice capire gli errori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L’installazione è solo l’inizio…</a:t>
            </a:r>
          </a:p>
          <a:p>
            <a:pPr lvl="1"/>
            <a:r>
              <a:rPr lang="it-IT" dirty="0" smtClean="0"/>
              <a:t>Aggiornamenti continui</a:t>
            </a:r>
          </a:p>
          <a:p>
            <a:pPr lvl="1"/>
            <a:r>
              <a:rPr lang="it-IT" dirty="0" smtClean="0"/>
              <a:t>Gestione degli utenti</a:t>
            </a:r>
          </a:p>
          <a:p>
            <a:pPr lvl="1"/>
            <a:r>
              <a:rPr lang="it-IT" dirty="0" smtClean="0"/>
              <a:t>Guasti, rallentamenti, etc.</a:t>
            </a:r>
          </a:p>
          <a:p>
            <a:pPr lvl="1"/>
            <a:endParaRPr lang="it-IT" dirty="0"/>
          </a:p>
          <a:p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endParaRPr lang="it-IT" dirty="0"/>
          </a:p>
        </p:txBody>
      </p:sp>
      <p:pic>
        <p:nvPicPr>
          <p:cNvPr id="4" name="Immagine 3" descr="people.png"/>
          <p:cNvPicPr>
            <a:picLocks noChangeAspect="1"/>
          </p:cNvPicPr>
          <p:nvPr/>
        </p:nvPicPr>
        <p:blipFill>
          <a:blip r:embed="rId2">
            <a:alphaModFix amt="52000"/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679" y="365126"/>
            <a:ext cx="2148688" cy="21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6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Conclusioni:</a:t>
            </a:r>
            <a:br>
              <a:rPr lang="it-IT" dirty="0" smtClean="0"/>
            </a:br>
            <a:r>
              <a:rPr lang="it-IT" dirty="0" smtClean="0"/>
              <a:t>Costruzione delle competenze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Profili</a:t>
            </a:r>
            <a:r>
              <a:rPr lang="en-US" dirty="0" smtClean="0"/>
              <a:t> e skill </a:t>
            </a:r>
            <a:r>
              <a:rPr lang="en-US" dirty="0" err="1" smtClean="0"/>
              <a:t>diversificati</a:t>
            </a:r>
            <a:r>
              <a:rPr lang="en-US" dirty="0" smtClean="0"/>
              <a:t> e molto </a:t>
            </a:r>
            <a:r>
              <a:rPr lang="en-US" dirty="0" err="1" smtClean="0"/>
              <a:t>specifici</a:t>
            </a:r>
            <a:endParaRPr lang="en-US" dirty="0" smtClean="0"/>
          </a:p>
          <a:p>
            <a:r>
              <a:rPr lang="it-IT" dirty="0" smtClean="0"/>
              <a:t>IT – Sistemisti</a:t>
            </a:r>
          </a:p>
          <a:p>
            <a:pPr lvl="1"/>
            <a:r>
              <a:rPr lang="it-IT" dirty="0" err="1" smtClean="0"/>
              <a:t>Hadoop</a:t>
            </a:r>
            <a:r>
              <a:rPr lang="it-IT" dirty="0" smtClean="0"/>
              <a:t> coinvolge pesantemente il settore ed è necessaria una formazione mirata</a:t>
            </a:r>
            <a:endParaRPr lang="it-IT" dirty="0" smtClean="0"/>
          </a:p>
          <a:p>
            <a:r>
              <a:rPr lang="it-IT" dirty="0" smtClean="0"/>
              <a:t>IT - analisti dati/sviluppatori</a:t>
            </a:r>
          </a:p>
          <a:p>
            <a:pPr lvl="1"/>
            <a:r>
              <a:rPr lang="it-IT" dirty="0" smtClean="0"/>
              <a:t>L’uso di SQL garantisc</a:t>
            </a:r>
            <a:r>
              <a:rPr lang="it-IT" dirty="0" smtClean="0"/>
              <a:t>e una transizione fluida ai nuovi strumenti per gli analisti DB</a:t>
            </a:r>
            <a:endParaRPr lang="it-IT" dirty="0" smtClean="0"/>
          </a:p>
          <a:p>
            <a:pPr lvl="1"/>
            <a:r>
              <a:rPr lang="it-IT" dirty="0" err="1" smtClean="0"/>
              <a:t>Spark</a:t>
            </a:r>
            <a:r>
              <a:rPr lang="it-IT" dirty="0" smtClean="0"/>
              <a:t> trova ampi</a:t>
            </a:r>
            <a:r>
              <a:rPr lang="it-IT" dirty="0" smtClean="0"/>
              <a:t>o margine di applicazione ma ha una curva di apprendimento ed è più apprezzato dagli sviluppatori</a:t>
            </a:r>
            <a:endParaRPr lang="it-IT" dirty="0" smtClean="0"/>
          </a:p>
          <a:p>
            <a:r>
              <a:rPr lang="it-IT" dirty="0" smtClean="0"/>
              <a:t>Statistici</a:t>
            </a:r>
          </a:p>
          <a:p>
            <a:pPr lvl="1"/>
            <a:r>
              <a:rPr lang="it-IT" dirty="0" smtClean="0"/>
              <a:t>Cambio di paradigma necessario per costruire la capacità di lavorare su </a:t>
            </a:r>
            <a:r>
              <a:rPr lang="it-IT" dirty="0" err="1" smtClean="0"/>
              <a:t>dataset</a:t>
            </a:r>
            <a:r>
              <a:rPr lang="it-IT" dirty="0" smtClean="0"/>
              <a:t> più grandi</a:t>
            </a:r>
          </a:p>
          <a:p>
            <a:pPr lvl="1"/>
            <a:r>
              <a:rPr lang="it-IT" dirty="0" smtClean="0"/>
              <a:t>C</a:t>
            </a:r>
            <a:r>
              <a:rPr lang="it-IT" dirty="0" smtClean="0"/>
              <a:t>ooperazione più stretta con l’IT per sfruttare meglio il potenziale della tecnologia</a:t>
            </a:r>
            <a:endParaRPr lang="it-IT" dirty="0"/>
          </a:p>
        </p:txBody>
      </p:sp>
      <p:pic>
        <p:nvPicPr>
          <p:cNvPr id="4" name="Immagine 3" descr="presentation-whiteboard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788" y="487060"/>
            <a:ext cx="2515959" cy="251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06239" y="1772529"/>
            <a:ext cx="2034906" cy="1115891"/>
          </a:xfrm>
        </p:spPr>
        <p:txBody>
          <a:bodyPr/>
          <a:lstStyle/>
          <a:p>
            <a:pPr algn="ctr"/>
            <a:r>
              <a:rPr lang="it-IT" dirty="0" smtClean="0"/>
              <a:t>Grazie!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84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Big Data nella statistica ufficiale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431061" y="1841014"/>
            <a:ext cx="6221479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it-IT" sz="2800" dirty="0"/>
              <a:t>A partire dal 2013 la comunità statistica internazionale è impegnata nello studio di come sfruttare fonti dati alternative per la produzione di statistica ufficiale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1431062" y="4324851"/>
            <a:ext cx="6221478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800" dirty="0"/>
              <a:t>Il percorso fatto finora ha evidenziato come l’impatto dei Big Data investa il processo di produzione a tutti i livelli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44283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290754" y="2554893"/>
            <a:ext cx="70619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9600" b="1" dirty="0" smtClean="0">
                <a:solidFill>
                  <a:schemeClr val="bg1">
                    <a:lumMod val="85000"/>
                  </a:schemeClr>
                </a:solidFill>
              </a:rPr>
              <a:t>Advanced Analytics</a:t>
            </a:r>
            <a:endParaRPr lang="it-IT" sz="9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Innovazione tecnologica nei processi di produzione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090247" y="2456417"/>
            <a:ext cx="616868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it-IT" sz="4400" b="1" dirty="0" smtClean="0">
                <a:solidFill>
                  <a:schemeClr val="accent5">
                    <a:lumMod val="75000"/>
                  </a:schemeClr>
                </a:solidFill>
              </a:rPr>
              <a:t>Piattaforme Big </a:t>
            </a:r>
            <a:r>
              <a:rPr lang="it-IT" sz="4400" b="1" dirty="0">
                <a:solidFill>
                  <a:schemeClr val="accent5">
                    <a:lumMod val="75000"/>
                  </a:schemeClr>
                </a:solidFill>
              </a:rPr>
              <a:t>Data</a:t>
            </a:r>
          </a:p>
          <a:p>
            <a:pPr lvl="1"/>
            <a:r>
              <a:rPr lang="it-IT" sz="4400" b="1" dirty="0" smtClean="0">
                <a:solidFill>
                  <a:schemeClr val="accent6">
                    <a:lumMod val="75000"/>
                  </a:schemeClr>
                </a:solidFill>
              </a:rPr>
              <a:t>Visualizzazione</a:t>
            </a:r>
            <a:endParaRPr lang="it-IT" sz="44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it-IT" sz="4400" b="1" dirty="0">
                <a:solidFill>
                  <a:schemeClr val="accent2">
                    <a:lumMod val="75000"/>
                  </a:schemeClr>
                </a:solidFill>
              </a:rPr>
              <a:t>Machine </a:t>
            </a:r>
            <a:r>
              <a:rPr lang="it-IT" sz="4400" b="1" dirty="0" err="1" smtClean="0">
                <a:solidFill>
                  <a:schemeClr val="accent2">
                    <a:lumMod val="75000"/>
                  </a:schemeClr>
                </a:solidFill>
              </a:rPr>
              <a:t>learning</a:t>
            </a:r>
            <a:endParaRPr lang="it-IT" sz="4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elephant.png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22" b="16785"/>
          <a:stretch/>
        </p:blipFill>
        <p:spPr>
          <a:xfrm>
            <a:off x="-1" y="2529205"/>
            <a:ext cx="3921125" cy="432879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765443" y="862534"/>
            <a:ext cx="75152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/>
              <a:t>A</a:t>
            </a:r>
            <a:r>
              <a:rPr lang="it-IT" sz="3200" dirty="0" smtClean="0"/>
              <a:t> gennaio 2016 Istat ha completato il setup della piattaforma di produzione on-premise per la memorizzazione e l’elaborazione dei big data</a:t>
            </a:r>
            <a:endParaRPr lang="it-IT" sz="3200" dirty="0"/>
          </a:p>
        </p:txBody>
      </p:sp>
      <p:sp>
        <p:nvSpPr>
          <p:cNvPr id="7" name="Rettangolo 6"/>
          <p:cNvSpPr/>
          <p:nvPr/>
        </p:nvSpPr>
        <p:spPr>
          <a:xfrm>
            <a:off x="5952086" y="1366896"/>
            <a:ext cx="244089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kern="1100" dirty="0" smtClean="0">
                <a:solidFill>
                  <a:schemeClr val="accent1">
                    <a:lumMod val="75000"/>
                  </a:schemeClr>
                </a:solidFill>
              </a:rPr>
              <a:t>on-premise </a:t>
            </a:r>
            <a:endParaRPr lang="it-IT" sz="3200" kern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053319" y="3284602"/>
            <a:ext cx="3194769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2000" b="1" dirty="0" smtClean="0"/>
              <a:t>Perché non in </a:t>
            </a:r>
            <a:r>
              <a:rPr lang="it-IT" sz="2000" b="1" dirty="0" err="1" smtClean="0"/>
              <a:t>cloud</a:t>
            </a:r>
            <a:r>
              <a:rPr lang="it-IT" sz="2000" b="1" dirty="0" smtClean="0"/>
              <a:t>? </a:t>
            </a:r>
          </a:p>
          <a:p>
            <a:r>
              <a:rPr lang="it-IT" sz="2000" dirty="0" smtClean="0"/>
              <a:t>Non possibile per i vincoli di privacy sui dati</a:t>
            </a:r>
            <a:endParaRPr lang="it-IT" sz="2000" dirty="0"/>
          </a:p>
        </p:txBody>
      </p:sp>
      <p:sp>
        <p:nvSpPr>
          <p:cNvPr id="10" name="Rettangolo 9"/>
          <p:cNvSpPr/>
          <p:nvPr/>
        </p:nvSpPr>
        <p:spPr>
          <a:xfrm>
            <a:off x="2509372" y="4660230"/>
            <a:ext cx="4282661" cy="1323439"/>
          </a:xfrm>
          <a:prstGeom prst="rect">
            <a:avLst/>
          </a:prstGeom>
          <a:solidFill>
            <a:srgbClr val="FFDEDC"/>
          </a:solidFill>
        </p:spPr>
        <p:txBody>
          <a:bodyPr wrap="square">
            <a:spAutoFit/>
          </a:bodyPr>
          <a:lstStyle/>
          <a:p>
            <a:r>
              <a:rPr lang="it-IT" sz="2000" b="1" dirty="0" smtClean="0"/>
              <a:t>Non (solo) sperimentale</a:t>
            </a:r>
          </a:p>
          <a:p>
            <a:r>
              <a:rPr lang="it-IT" sz="2000" dirty="0" smtClean="0"/>
              <a:t>Acquisita e installata per rispondere a un requisito specific</a:t>
            </a:r>
            <a:r>
              <a:rPr lang="it-IT" sz="2000" dirty="0" smtClean="0"/>
              <a:t>o (progetto Scanner Data)</a:t>
            </a:r>
            <a:endParaRPr lang="it-IT" sz="2000" dirty="0"/>
          </a:p>
        </p:txBody>
      </p:sp>
      <p:sp>
        <p:nvSpPr>
          <p:cNvPr id="11" name="Rettangolo 10"/>
          <p:cNvSpPr/>
          <p:nvPr/>
        </p:nvSpPr>
        <p:spPr>
          <a:xfrm>
            <a:off x="3946297" y="1356643"/>
            <a:ext cx="24967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 smtClean="0">
                <a:solidFill>
                  <a:srgbClr val="FF6666"/>
                </a:solidFill>
              </a:rPr>
              <a:t>produzione </a:t>
            </a:r>
            <a:endParaRPr lang="it-IT" sz="3200" dirty="0">
              <a:solidFill>
                <a:srgbClr val="FF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47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sellaDiTesto 18"/>
          <p:cNvSpPr txBox="1"/>
          <p:nvPr/>
        </p:nvSpPr>
        <p:spPr>
          <a:xfrm>
            <a:off x="2191233" y="5422494"/>
            <a:ext cx="5447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cs typeface="Arial"/>
              </a:rPr>
              <a:t>Cluster Hadoop da 8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cs typeface="Arial"/>
              </a:rPr>
              <a:t>nodi</a:t>
            </a:r>
            <a:endParaRPr lang="en-US" sz="4000" dirty="0">
              <a:solidFill>
                <a:schemeClr val="accent1">
                  <a:lumMod val="50000"/>
                </a:schemeClr>
              </a:solidFill>
              <a:cs typeface="Arial"/>
            </a:endParaRPr>
          </a:p>
        </p:txBody>
      </p:sp>
      <p:pic>
        <p:nvPicPr>
          <p:cNvPr id="29" name="Immagine 28" descr="elephant.png"/>
          <p:cNvPicPr>
            <a:picLocks noChangeAspect="1"/>
          </p:cNvPicPr>
          <p:nvPr/>
        </p:nvPicPr>
        <p:blipFill rotWithShape="1">
          <a:blip r:embed="rId3" cstate="print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1" r="1" b="16785"/>
          <a:stretch/>
        </p:blipFill>
        <p:spPr>
          <a:xfrm>
            <a:off x="3635853" y="2127387"/>
            <a:ext cx="1807452" cy="1490784"/>
          </a:xfrm>
          <a:prstGeom prst="rect">
            <a:avLst/>
          </a:prstGeom>
        </p:spPr>
      </p:pic>
      <p:grpSp>
        <p:nvGrpSpPr>
          <p:cNvPr id="38" name="Gruppo 37"/>
          <p:cNvGrpSpPr/>
          <p:nvPr/>
        </p:nvGrpSpPr>
        <p:grpSpPr>
          <a:xfrm>
            <a:off x="3044718" y="3996105"/>
            <a:ext cx="2812864" cy="878646"/>
            <a:chOff x="3044718" y="4309215"/>
            <a:chExt cx="2812864" cy="878646"/>
          </a:xfrm>
        </p:grpSpPr>
        <p:pic>
          <p:nvPicPr>
            <p:cNvPr id="30" name="Immagine 29" descr="hosting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4718" y="4309215"/>
              <a:ext cx="859225" cy="859225"/>
            </a:xfrm>
            <a:prstGeom prst="rect">
              <a:avLst/>
            </a:prstGeom>
          </p:spPr>
        </p:pic>
        <p:pic>
          <p:nvPicPr>
            <p:cNvPr id="31" name="Immagine 30" descr="hosting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0552" y="4318925"/>
              <a:ext cx="859225" cy="859225"/>
            </a:xfrm>
            <a:prstGeom prst="rect">
              <a:avLst/>
            </a:prstGeom>
          </p:spPr>
        </p:pic>
        <p:pic>
          <p:nvPicPr>
            <p:cNvPr id="32" name="Immagine 31" descr="hosting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6385" y="4328636"/>
              <a:ext cx="859225" cy="859225"/>
            </a:xfrm>
            <a:prstGeom prst="rect">
              <a:avLst/>
            </a:prstGeom>
          </p:spPr>
        </p:pic>
        <p:sp>
          <p:nvSpPr>
            <p:cNvPr id="37" name="Rettangolo 36"/>
            <p:cNvSpPr/>
            <p:nvPr/>
          </p:nvSpPr>
          <p:spPr>
            <a:xfrm>
              <a:off x="4965746" y="4888204"/>
              <a:ext cx="891836" cy="2903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Callout 1 38"/>
          <p:cNvSpPr/>
          <p:nvPr/>
        </p:nvSpPr>
        <p:spPr>
          <a:xfrm>
            <a:off x="221494" y="3157426"/>
            <a:ext cx="2510262" cy="1654042"/>
          </a:xfrm>
          <a:prstGeom prst="borderCallout1">
            <a:avLst>
              <a:gd name="adj1" fmla="val 60054"/>
              <a:gd name="adj2" fmla="val 101163"/>
              <a:gd name="adj3" fmla="val 60327"/>
              <a:gd name="adj4" fmla="val 111535"/>
            </a:avLst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08000" bIns="108000" rtlCol="0" anchor="ctr"/>
          <a:lstStyle/>
          <a:p>
            <a:r>
              <a:rPr lang="it-IT" sz="1600" b="1" dirty="0" smtClean="0">
                <a:solidFill>
                  <a:schemeClr val="tx1"/>
                </a:solidFill>
              </a:rPr>
              <a:t>Specifiche tecniche</a:t>
            </a:r>
          </a:p>
          <a:p>
            <a:r>
              <a:rPr lang="it-IT" sz="1400" dirty="0" smtClean="0">
                <a:solidFill>
                  <a:schemeClr val="bg2">
                    <a:lumMod val="50000"/>
                  </a:schemeClr>
                </a:solidFill>
              </a:rPr>
              <a:t>32/16 Core </a:t>
            </a:r>
            <a:r>
              <a:rPr lang="it-IT" sz="1400" dirty="0" err="1" smtClean="0">
                <a:solidFill>
                  <a:schemeClr val="bg2">
                    <a:lumMod val="50000"/>
                  </a:schemeClr>
                </a:solidFill>
              </a:rPr>
              <a:t>CPUs</a:t>
            </a:r>
            <a:endParaRPr lang="it-IT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sz="1400" dirty="0" smtClean="0">
                <a:solidFill>
                  <a:schemeClr val="bg2">
                    <a:lumMod val="50000"/>
                  </a:schemeClr>
                </a:solidFill>
              </a:rPr>
              <a:t>128 </a:t>
            </a:r>
            <a:r>
              <a:rPr lang="it-IT" sz="1400" dirty="0" err="1" smtClean="0">
                <a:solidFill>
                  <a:schemeClr val="bg2">
                    <a:lumMod val="50000"/>
                  </a:schemeClr>
                </a:solidFill>
              </a:rPr>
              <a:t>Gb</a:t>
            </a:r>
            <a:r>
              <a:rPr lang="it-IT" sz="1400" dirty="0" smtClean="0">
                <a:solidFill>
                  <a:schemeClr val="bg2">
                    <a:lumMod val="50000"/>
                  </a:schemeClr>
                </a:solidFill>
              </a:rPr>
              <a:t> RAM per nodo</a:t>
            </a:r>
          </a:p>
          <a:p>
            <a:r>
              <a:rPr lang="it-IT" sz="1400" dirty="0" smtClean="0">
                <a:solidFill>
                  <a:schemeClr val="bg2">
                    <a:lumMod val="50000"/>
                  </a:schemeClr>
                </a:solidFill>
              </a:rPr>
              <a:t>Connessione interna a 20Gbit</a:t>
            </a:r>
          </a:p>
          <a:p>
            <a:r>
              <a:rPr lang="it-IT" sz="1400" dirty="0" smtClean="0">
                <a:solidFill>
                  <a:schemeClr val="bg2">
                    <a:lumMod val="50000"/>
                  </a:schemeClr>
                </a:solidFill>
              </a:rPr>
              <a:t>6 x 1.2Tb HD per nodo (60Tb in totale)</a:t>
            </a:r>
            <a:endParaRPr lang="it-IT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44" name="Gruppo 43"/>
          <p:cNvGrpSpPr/>
          <p:nvPr/>
        </p:nvGrpSpPr>
        <p:grpSpPr>
          <a:xfrm>
            <a:off x="6488869" y="765382"/>
            <a:ext cx="2713846" cy="3409431"/>
            <a:chOff x="6488869" y="765382"/>
            <a:chExt cx="2713846" cy="3409431"/>
          </a:xfrm>
        </p:grpSpPr>
        <p:sp>
          <p:nvSpPr>
            <p:cNvPr id="25" name="CasellaDiTesto 24"/>
            <p:cNvSpPr txBox="1"/>
            <p:nvPr/>
          </p:nvSpPr>
          <p:spPr>
            <a:xfrm>
              <a:off x="6514590" y="956540"/>
              <a:ext cx="268159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cs typeface="Arial"/>
                </a:rPr>
                <a:t>Standard </a:t>
              </a:r>
              <a:r>
                <a:rPr lang="en-US" b="1" dirty="0" err="1" smtClean="0">
                  <a:cs typeface="Arial"/>
                </a:rPr>
                <a:t>Hadoop</a:t>
              </a:r>
              <a:endParaRPr lang="en-US" b="1" dirty="0" smtClean="0">
                <a:cs typeface="Arial"/>
              </a:endParaRPr>
            </a:p>
            <a:p>
              <a:r>
                <a:rPr lang="en-US" sz="1600" dirty="0" smtClean="0">
                  <a:cs typeface="Arial"/>
                </a:rPr>
                <a:t>parallel storage/processing, </a:t>
              </a:r>
            </a:p>
            <a:p>
              <a:r>
                <a:rPr lang="en-US" sz="1600" dirty="0" smtClean="0">
                  <a:cs typeface="Arial"/>
                </a:rPr>
                <a:t>SQL, </a:t>
              </a:r>
              <a:r>
                <a:rPr lang="en-US" sz="1600" dirty="0" err="1" smtClean="0">
                  <a:cs typeface="Arial"/>
                </a:rPr>
                <a:t>NoSQL</a:t>
              </a:r>
              <a:r>
                <a:rPr lang="en-US" sz="1600" dirty="0" smtClean="0">
                  <a:cs typeface="Arial"/>
                </a:rPr>
                <a:t>, Spark</a:t>
              </a:r>
              <a:r>
                <a:rPr lang="is-IS" sz="1600" dirty="0" smtClean="0">
                  <a:cs typeface="Arial"/>
                </a:rPr>
                <a:t>…</a:t>
              </a:r>
              <a:endParaRPr lang="en-US" sz="1600" dirty="0">
                <a:cs typeface="Arial"/>
              </a:endParaRPr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6548819" y="2551855"/>
              <a:ext cx="22015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>
                <a:cs typeface="Arial"/>
              </a:endParaRPr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6530800" y="2086258"/>
              <a:ext cx="2561012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cs typeface="Arial"/>
                </a:rPr>
                <a:t>Extensions</a:t>
              </a:r>
              <a:endParaRPr lang="it-IT" sz="1600" b="1" dirty="0" smtClean="0">
                <a:cs typeface="Arial"/>
              </a:endParaRPr>
            </a:p>
            <a:p>
              <a:r>
                <a:rPr lang="it-IT" sz="1600" dirty="0" smtClean="0">
                  <a:cs typeface="Arial"/>
                </a:rPr>
                <a:t>High-</a:t>
              </a:r>
              <a:r>
                <a:rPr lang="it-IT" sz="1600" dirty="0" err="1" smtClean="0">
                  <a:cs typeface="Arial"/>
                </a:rPr>
                <a:t>speed</a:t>
              </a:r>
              <a:r>
                <a:rPr lang="it-IT" sz="1600" dirty="0" smtClean="0">
                  <a:cs typeface="Arial"/>
                </a:rPr>
                <a:t> </a:t>
              </a:r>
              <a:r>
                <a:rPr lang="it-IT" sz="1600" dirty="0" err="1" smtClean="0">
                  <a:cs typeface="Arial"/>
                </a:rPr>
                <a:t>analytics</a:t>
              </a:r>
              <a:r>
                <a:rPr lang="it-IT" sz="1600" dirty="0" smtClean="0">
                  <a:cs typeface="Arial"/>
                </a:rPr>
                <a:t> </a:t>
              </a:r>
              <a:r>
                <a:rPr lang="it-IT" sz="1600" dirty="0" err="1" smtClean="0">
                  <a:cs typeface="Arial"/>
                </a:rPr>
                <a:t>engine</a:t>
              </a:r>
              <a:endParaRPr lang="it-IT" sz="1600" dirty="0" smtClean="0">
                <a:cs typeface="Arial"/>
              </a:endParaRPr>
            </a:p>
            <a:p>
              <a:r>
                <a:rPr lang="it-IT" sz="1600" dirty="0">
                  <a:cs typeface="Arial"/>
                </a:rPr>
                <a:t>Administration console</a:t>
              </a:r>
              <a:endParaRPr lang="it-IT" sz="1600" dirty="0" smtClean="0">
                <a:cs typeface="Arial"/>
              </a:endParaRPr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6597134" y="3322659"/>
              <a:ext cx="2605581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cs typeface="Arial"/>
                </a:rPr>
                <a:t>Security</a:t>
              </a:r>
            </a:p>
            <a:p>
              <a:r>
                <a:rPr lang="it-IT" sz="1600" dirty="0" smtClean="0">
                  <a:cs typeface="Arial"/>
                </a:rPr>
                <a:t>Advanced </a:t>
              </a:r>
              <a:r>
                <a:rPr lang="it-IT" sz="1600" dirty="0" err="1" smtClean="0">
                  <a:cs typeface="Arial"/>
                </a:rPr>
                <a:t>access</a:t>
              </a:r>
              <a:r>
                <a:rPr lang="it-IT" sz="1600" dirty="0" smtClean="0">
                  <a:cs typeface="Arial"/>
                </a:rPr>
                <a:t> control</a:t>
              </a:r>
              <a:endParaRPr lang="en-US" sz="1600" dirty="0">
                <a:cs typeface="Arial"/>
              </a:endParaRPr>
            </a:p>
          </p:txBody>
        </p:sp>
        <p:sp>
          <p:nvSpPr>
            <p:cNvPr id="41" name="Callout 1 40"/>
            <p:cNvSpPr/>
            <p:nvPr/>
          </p:nvSpPr>
          <p:spPr>
            <a:xfrm>
              <a:off x="6488869" y="765382"/>
              <a:ext cx="2505087" cy="3409431"/>
            </a:xfrm>
            <a:prstGeom prst="borderCallout1">
              <a:avLst>
                <a:gd name="adj1" fmla="val 49660"/>
                <a:gd name="adj2" fmla="val -41326"/>
                <a:gd name="adj3" fmla="val 29714"/>
                <a:gd name="adj4" fmla="val -40"/>
              </a:avLst>
            </a:prstGeom>
            <a:noFill/>
            <a:ln w="3175" cmpd="sng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08000" bIns="108000" rtlCol="0" anchor="ctr"/>
            <a:lstStyle/>
            <a:p>
              <a:endParaRPr lang="en-US" sz="1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pic>
          <p:nvPicPr>
            <p:cNvPr id="43" name="Immagine 42" descr="locked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2130" y="3359596"/>
              <a:ext cx="309218" cy="3092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461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9268" y="1964785"/>
            <a:ext cx="75650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La piattaforma è stata progettata con l’idea di ospitare dati per progetti diversi e ad alto livello di criticità dal punto di vista della privacy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E’ stato implementato un meccanismo avanzato di sicurezza</a:t>
            </a:r>
          </a:p>
          <a:p>
            <a:pPr marL="342900" lvl="1" indent="0">
              <a:buNone/>
            </a:pP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Integrazione con il back-end di autenticazione via </a:t>
            </a:r>
            <a:r>
              <a:rPr lang="it-I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Kerberos</a:t>
            </a:r>
            <a:endParaRPr lang="it-IT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lvl="1" indent="0">
              <a:buNone/>
            </a:pPr>
            <a:endParaRPr lang="it-IT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lvl="1" indent="0">
              <a:buNone/>
            </a:pP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Definizione di permessi a livello dettagliato (tabella)</a:t>
            </a:r>
            <a:endParaRPr lang="it-IT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Immagine 4" descr="locked.png"/>
          <p:cNvPicPr>
            <a:picLocks noChangeAspect="1"/>
          </p:cNvPicPr>
          <p:nvPr/>
        </p:nvPicPr>
        <p:blipFill>
          <a:blip r:embed="rId2" cstate="print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753" y="647509"/>
            <a:ext cx="1074663" cy="1074663"/>
          </a:xfrm>
          <a:prstGeom prst="rect">
            <a:avLst/>
          </a:prstGeom>
        </p:spPr>
      </p:pic>
      <p:pic>
        <p:nvPicPr>
          <p:cNvPr id="6" name="Immagine 5" descr="locked.png"/>
          <p:cNvPicPr>
            <a:picLocks noChangeAspect="1"/>
          </p:cNvPicPr>
          <p:nvPr/>
        </p:nvPicPr>
        <p:blipFill>
          <a:blip r:embed="rId2" cstate="print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214" y="643353"/>
            <a:ext cx="1074663" cy="1074663"/>
          </a:xfrm>
          <a:prstGeom prst="rect">
            <a:avLst/>
          </a:prstGeom>
        </p:spPr>
      </p:pic>
      <p:pic>
        <p:nvPicPr>
          <p:cNvPr id="7" name="Immagine 6" descr="lock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75" y="639197"/>
            <a:ext cx="1074663" cy="1074663"/>
          </a:xfrm>
          <a:prstGeom prst="rect">
            <a:avLst/>
          </a:prstGeom>
        </p:spPr>
      </p:pic>
      <p:pic>
        <p:nvPicPr>
          <p:cNvPr id="8" name="Immagine 7" descr="locked.png"/>
          <p:cNvPicPr>
            <a:picLocks noChangeAspect="1"/>
          </p:cNvPicPr>
          <p:nvPr/>
        </p:nvPicPr>
        <p:blipFill>
          <a:blip r:embed="rId2" cstate="print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136" y="635041"/>
            <a:ext cx="1074663" cy="1074663"/>
          </a:xfrm>
          <a:prstGeom prst="rect">
            <a:avLst/>
          </a:prstGeom>
        </p:spPr>
      </p:pic>
      <p:pic>
        <p:nvPicPr>
          <p:cNvPr id="9" name="Immagine 8" descr="locked.png"/>
          <p:cNvPicPr>
            <a:picLocks noChangeAspect="1"/>
          </p:cNvPicPr>
          <p:nvPr/>
        </p:nvPicPr>
        <p:blipFill>
          <a:blip r:embed="rId2" cstate="print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597" y="630885"/>
            <a:ext cx="1074663" cy="1074663"/>
          </a:xfrm>
          <a:prstGeom prst="rect">
            <a:avLst/>
          </a:prstGeom>
        </p:spPr>
      </p:pic>
      <p:pic>
        <p:nvPicPr>
          <p:cNvPr id="10" name="Immagine 9" descr="locked.png"/>
          <p:cNvPicPr>
            <a:picLocks noChangeAspect="1"/>
          </p:cNvPicPr>
          <p:nvPr/>
        </p:nvPicPr>
        <p:blipFill>
          <a:blip r:embed="rId2" cstate="print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850" y="644124"/>
            <a:ext cx="1074663" cy="1074663"/>
          </a:xfrm>
          <a:prstGeom prst="rect">
            <a:avLst/>
          </a:prstGeom>
        </p:spPr>
      </p:pic>
      <p:pic>
        <p:nvPicPr>
          <p:cNvPr id="11" name="Immagine 10" descr="locked.png"/>
          <p:cNvPicPr>
            <a:picLocks noChangeAspect="1"/>
          </p:cNvPicPr>
          <p:nvPr/>
        </p:nvPicPr>
        <p:blipFill>
          <a:blip r:embed="rId2" cstate="print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103" y="657363"/>
            <a:ext cx="1074663" cy="1074663"/>
          </a:xfrm>
          <a:prstGeom prst="rect">
            <a:avLst/>
          </a:prstGeom>
        </p:spPr>
      </p:pic>
      <p:pic>
        <p:nvPicPr>
          <p:cNvPr id="12" name="Immagine 11" descr="locked.png"/>
          <p:cNvPicPr>
            <a:picLocks noChangeAspect="1"/>
          </p:cNvPicPr>
          <p:nvPr/>
        </p:nvPicPr>
        <p:blipFill>
          <a:blip r:embed="rId2" cstate="print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6" y="670602"/>
            <a:ext cx="1074663" cy="1074663"/>
          </a:xfrm>
          <a:prstGeom prst="rect">
            <a:avLst/>
          </a:prstGeom>
        </p:spPr>
      </p:pic>
      <p:pic>
        <p:nvPicPr>
          <p:cNvPr id="13" name="Immagine 12" descr="locked.png"/>
          <p:cNvPicPr>
            <a:picLocks noChangeAspect="1"/>
          </p:cNvPicPr>
          <p:nvPr/>
        </p:nvPicPr>
        <p:blipFill rotWithShape="1">
          <a:blip r:embed="rId2" cstate="print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53"/>
          <a:stretch/>
        </p:blipFill>
        <p:spPr>
          <a:xfrm>
            <a:off x="0" y="649051"/>
            <a:ext cx="290669" cy="107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68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53274" y="3011434"/>
            <a:ext cx="5437453" cy="83513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Scenari di utilizzo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1" name="Gruppo 20"/>
          <p:cNvGrpSpPr/>
          <p:nvPr/>
        </p:nvGrpSpPr>
        <p:grpSpPr>
          <a:xfrm>
            <a:off x="5038452" y="4160869"/>
            <a:ext cx="3296986" cy="2034075"/>
            <a:chOff x="5038452" y="4160869"/>
            <a:chExt cx="3296986" cy="2034075"/>
          </a:xfrm>
        </p:grpSpPr>
        <p:pic>
          <p:nvPicPr>
            <p:cNvPr id="11" name="Immagine 10" descr="cogwheel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64449">
              <a:off x="6927578" y="4160869"/>
              <a:ext cx="1120457" cy="1120457"/>
            </a:xfrm>
            <a:prstGeom prst="rect">
              <a:avLst/>
            </a:prstGeom>
          </p:spPr>
        </p:pic>
        <p:pic>
          <p:nvPicPr>
            <p:cNvPr id="12" name="Immagine 11" descr="elephant.png"/>
            <p:cNvPicPr>
              <a:picLocks noChangeAspect="1"/>
            </p:cNvPicPr>
            <p:nvPr/>
          </p:nvPicPr>
          <p:blipFill rotWithShape="1">
            <a:blip r:embed="rId4" cstate="print">
              <a:alphaModFix/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91" r="1" b="16785"/>
            <a:stretch/>
          </p:blipFill>
          <p:spPr>
            <a:xfrm>
              <a:off x="6856740" y="4975316"/>
              <a:ext cx="1478698" cy="1219628"/>
            </a:xfrm>
            <a:prstGeom prst="rect">
              <a:avLst/>
            </a:prstGeom>
          </p:spPr>
        </p:pic>
        <p:sp>
          <p:nvSpPr>
            <p:cNvPr id="14" name="Rettangolo 13"/>
            <p:cNvSpPr/>
            <p:nvPr/>
          </p:nvSpPr>
          <p:spPr>
            <a:xfrm>
              <a:off x="5038452" y="4917711"/>
              <a:ext cx="182662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it-IT" sz="2400" dirty="0" smtClean="0"/>
                <a:t>Elaborazioni pesanti</a:t>
              </a:r>
              <a:endParaRPr lang="en-US" sz="2400" dirty="0"/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231878" y="4773407"/>
            <a:ext cx="3169088" cy="1540999"/>
            <a:chOff x="231878" y="4773407"/>
            <a:chExt cx="3169088" cy="1540999"/>
          </a:xfrm>
        </p:grpSpPr>
        <p:pic>
          <p:nvPicPr>
            <p:cNvPr id="10" name="Immagine 9" descr="three-test-tubes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990" y="4818430"/>
              <a:ext cx="1495976" cy="1495976"/>
            </a:xfrm>
            <a:prstGeom prst="rect">
              <a:avLst/>
            </a:prstGeom>
          </p:spPr>
        </p:pic>
        <p:pic>
          <p:nvPicPr>
            <p:cNvPr id="13" name="Immagine 12" descr="elephant.png"/>
            <p:cNvPicPr>
              <a:picLocks noChangeAspect="1"/>
            </p:cNvPicPr>
            <p:nvPr/>
          </p:nvPicPr>
          <p:blipFill rotWithShape="1">
            <a:blip r:embed="rId4" cstate="print">
              <a:alphaModFix/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91" r="1" b="16785"/>
            <a:stretch/>
          </p:blipFill>
          <p:spPr>
            <a:xfrm>
              <a:off x="596364" y="4987568"/>
              <a:ext cx="1478698" cy="1219628"/>
            </a:xfrm>
            <a:prstGeom prst="rect">
              <a:avLst/>
            </a:prstGeom>
          </p:spPr>
        </p:pic>
        <p:sp>
          <p:nvSpPr>
            <p:cNvPr id="15" name="Rettangolo 14"/>
            <p:cNvSpPr/>
            <p:nvPr/>
          </p:nvSpPr>
          <p:spPr>
            <a:xfrm>
              <a:off x="231878" y="4773407"/>
              <a:ext cx="18266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2400" dirty="0" smtClean="0"/>
                <a:t>Esperimenti</a:t>
              </a:r>
              <a:endParaRPr lang="en-US" sz="2400" dirty="0"/>
            </a:p>
          </p:txBody>
        </p:sp>
      </p:grpSp>
      <p:grpSp>
        <p:nvGrpSpPr>
          <p:cNvPr id="20" name="Gruppo 19"/>
          <p:cNvGrpSpPr/>
          <p:nvPr/>
        </p:nvGrpSpPr>
        <p:grpSpPr>
          <a:xfrm>
            <a:off x="5825568" y="608756"/>
            <a:ext cx="2555338" cy="2299226"/>
            <a:chOff x="5825568" y="608756"/>
            <a:chExt cx="2555338" cy="2299226"/>
          </a:xfrm>
        </p:grpSpPr>
        <p:pic>
          <p:nvPicPr>
            <p:cNvPr id="4" name="Immagine 3" descr="database-1.png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6375" y="608756"/>
              <a:ext cx="1304734" cy="1304734"/>
            </a:xfrm>
            <a:prstGeom prst="rect">
              <a:avLst/>
            </a:prstGeom>
          </p:spPr>
        </p:pic>
        <p:pic>
          <p:nvPicPr>
            <p:cNvPr id="8" name="Immagine 7" descr="elephant.png"/>
            <p:cNvPicPr>
              <a:picLocks noChangeAspect="1"/>
            </p:cNvPicPr>
            <p:nvPr/>
          </p:nvPicPr>
          <p:blipFill rotWithShape="1">
            <a:blip r:embed="rId4" cstate="print">
              <a:alphaModFix/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91" r="1" b="16785"/>
            <a:stretch/>
          </p:blipFill>
          <p:spPr>
            <a:xfrm>
              <a:off x="6902208" y="1688354"/>
              <a:ext cx="1478698" cy="1219628"/>
            </a:xfrm>
            <a:prstGeom prst="rect">
              <a:avLst/>
            </a:prstGeom>
          </p:spPr>
        </p:pic>
        <p:sp>
          <p:nvSpPr>
            <p:cNvPr id="16" name="Rettangolo 15"/>
            <p:cNvSpPr/>
            <p:nvPr/>
          </p:nvSpPr>
          <p:spPr>
            <a:xfrm>
              <a:off x="5825568" y="1696176"/>
              <a:ext cx="165488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/>
                <a:t>Big Data </a:t>
              </a:r>
              <a:r>
                <a:rPr lang="en-US" sz="2400" dirty="0" smtClean="0"/>
                <a:t>staging</a:t>
              </a:r>
              <a:endParaRPr lang="en-US" sz="2400" dirty="0"/>
            </a:p>
          </p:txBody>
        </p:sp>
      </p:grpSp>
      <p:grpSp>
        <p:nvGrpSpPr>
          <p:cNvPr id="18" name="Gruppo 17"/>
          <p:cNvGrpSpPr/>
          <p:nvPr/>
        </p:nvGrpSpPr>
        <p:grpSpPr>
          <a:xfrm>
            <a:off x="781856" y="586905"/>
            <a:ext cx="3058587" cy="2354600"/>
            <a:chOff x="781856" y="586905"/>
            <a:chExt cx="3058587" cy="2354600"/>
          </a:xfrm>
        </p:grpSpPr>
        <p:pic>
          <p:nvPicPr>
            <p:cNvPr id="5" name="Immagine 4" descr="database.png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570" y="586905"/>
              <a:ext cx="1338607" cy="1338607"/>
            </a:xfrm>
            <a:prstGeom prst="rect">
              <a:avLst/>
            </a:prstGeom>
          </p:spPr>
        </p:pic>
        <p:pic>
          <p:nvPicPr>
            <p:cNvPr id="7" name="Immagine 6" descr="elephant.png"/>
            <p:cNvPicPr>
              <a:picLocks noChangeAspect="1"/>
            </p:cNvPicPr>
            <p:nvPr/>
          </p:nvPicPr>
          <p:blipFill rotWithShape="1">
            <a:blip r:embed="rId4" cstate="print">
              <a:alphaModFix/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91" r="1" b="16785"/>
            <a:stretch/>
          </p:blipFill>
          <p:spPr>
            <a:xfrm>
              <a:off x="781856" y="1721877"/>
              <a:ext cx="1478698" cy="1219628"/>
            </a:xfrm>
            <a:prstGeom prst="rect">
              <a:avLst/>
            </a:prstGeom>
          </p:spPr>
        </p:pic>
        <p:sp>
          <p:nvSpPr>
            <p:cNvPr id="17" name="Rettangolo 16"/>
            <p:cNvSpPr/>
            <p:nvPr/>
          </p:nvSpPr>
          <p:spPr>
            <a:xfrm>
              <a:off x="2185558" y="1204957"/>
              <a:ext cx="165488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/>
                <a:t>RDBMS</a:t>
              </a:r>
            </a:p>
            <a:p>
              <a:r>
                <a:rPr lang="en-US" sz="2400" dirty="0" smtClean="0"/>
                <a:t>Offload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1198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209" y="608657"/>
            <a:ext cx="3854379" cy="1325563"/>
          </a:xfrm>
        </p:spPr>
        <p:txBody>
          <a:bodyPr/>
          <a:lstStyle/>
          <a:p>
            <a:r>
              <a:rPr lang="it-IT" sz="3200" dirty="0" smtClean="0"/>
              <a:t>Use Case 1 </a:t>
            </a:r>
            <a:br>
              <a:rPr lang="it-IT" sz="3200" dirty="0" smtClean="0"/>
            </a:br>
            <a:r>
              <a:rPr lang="it-IT" b="1" dirty="0" smtClean="0"/>
              <a:t>Scanner Data</a:t>
            </a:r>
            <a:endParaRPr lang="it-IT" b="1" dirty="0"/>
          </a:p>
        </p:txBody>
      </p:sp>
      <p:grpSp>
        <p:nvGrpSpPr>
          <p:cNvPr id="8" name="Gruppo 7"/>
          <p:cNvGrpSpPr/>
          <p:nvPr/>
        </p:nvGrpSpPr>
        <p:grpSpPr>
          <a:xfrm>
            <a:off x="7714880" y="673880"/>
            <a:ext cx="669218" cy="1065626"/>
            <a:chOff x="3373925" y="2848262"/>
            <a:chExt cx="1478698" cy="2354600"/>
          </a:xfrm>
        </p:grpSpPr>
        <p:pic>
          <p:nvPicPr>
            <p:cNvPr id="5" name="Immagine 4" descr="database.png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9639" y="2848262"/>
              <a:ext cx="1338607" cy="1338607"/>
            </a:xfrm>
            <a:prstGeom prst="rect">
              <a:avLst/>
            </a:prstGeom>
          </p:spPr>
        </p:pic>
        <p:pic>
          <p:nvPicPr>
            <p:cNvPr id="6" name="Immagine 5" descr="elephant.png"/>
            <p:cNvPicPr>
              <a:picLocks noChangeAspect="1"/>
            </p:cNvPicPr>
            <p:nvPr/>
          </p:nvPicPr>
          <p:blipFill rotWithShape="1">
            <a:blip r:embed="rId4" cstate="print">
              <a:alphaModFix/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91" r="1" b="16785"/>
            <a:stretch/>
          </p:blipFill>
          <p:spPr>
            <a:xfrm>
              <a:off x="3373925" y="3983234"/>
              <a:ext cx="1478698" cy="1219628"/>
            </a:xfrm>
            <a:prstGeom prst="rect">
              <a:avLst/>
            </a:prstGeom>
          </p:spPr>
        </p:pic>
      </p:grpSp>
      <p:pic>
        <p:nvPicPr>
          <p:cNvPr id="9" name="Immagine 8" descr="cash-register.png"/>
          <p:cNvPicPr>
            <a:picLocks noChangeAspect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698" y="504456"/>
            <a:ext cx="1330509" cy="1330509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772366" y="2177829"/>
            <a:ext cx="59425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>
                <a:solidFill>
                  <a:schemeClr val="accent5">
                    <a:lumMod val="75000"/>
                  </a:schemeClr>
                </a:solidFill>
              </a:rPr>
              <a:t>Nuova sorgente dati per il calcolo dell’indice dei prezzi al consumo</a:t>
            </a:r>
            <a:endParaRPr lang="it-IT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959020" y="3389908"/>
            <a:ext cx="76693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Transazioni dei prodotti nei supermercati, registrate alle casse </a:t>
            </a:r>
            <a:endParaRPr lang="it-IT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824697" y="3889273"/>
            <a:ext cx="7629967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1"/>
            <a:r>
              <a:rPr lang="it-IT" sz="2000" dirty="0" smtClean="0"/>
              <a:t>Un record per prodotto  </a:t>
            </a:r>
            <a:r>
              <a:rPr lang="it-IT" sz="2000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it-IT" sz="2000" dirty="0" smtClean="0"/>
              <a:t>quantità, fatturato</a:t>
            </a:r>
            <a:r>
              <a:rPr lang="it-IT" sz="1600" dirty="0" smtClean="0"/>
              <a:t> (per settimana) </a:t>
            </a:r>
            <a:endParaRPr lang="it-IT" sz="2000" dirty="0"/>
          </a:p>
        </p:txBody>
      </p:sp>
      <p:sp>
        <p:nvSpPr>
          <p:cNvPr id="13" name="Rettangolo 12"/>
          <p:cNvSpPr/>
          <p:nvPr/>
        </p:nvSpPr>
        <p:spPr>
          <a:xfrm>
            <a:off x="1085649" y="5038009"/>
            <a:ext cx="73516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it-IT" sz="2000" dirty="0" smtClean="0"/>
              <a:t>Campione di 2100 negozi che coprono 80 province </a:t>
            </a:r>
            <a:endParaRPr lang="it-IT" sz="2000" dirty="0"/>
          </a:p>
        </p:txBody>
      </p:sp>
      <p:sp>
        <p:nvSpPr>
          <p:cNvPr id="14" name="Rettangolo 13"/>
          <p:cNvSpPr/>
          <p:nvPr/>
        </p:nvSpPr>
        <p:spPr>
          <a:xfrm>
            <a:off x="266973" y="4532230"/>
            <a:ext cx="7856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it-IT" sz="2000" dirty="0" smtClean="0"/>
              <a:t>Fornitura dati settimanale </a:t>
            </a:r>
            <a:endParaRPr lang="it-IT" dirty="0">
              <a:solidFill>
                <a:srgbClr val="76717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429623" y="5543788"/>
            <a:ext cx="37982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750 milioni di record all’anno</a:t>
            </a:r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10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764</Words>
  <Application>Microsoft Office PowerPoint</Application>
  <PresentationFormat>Presentazione su schermo (4:3)</PresentationFormat>
  <Paragraphs>145</Paragraphs>
  <Slides>22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Franklin Gothic Book</vt:lpstr>
      <vt:lpstr>Times New Roman</vt:lpstr>
      <vt:lpstr>Wingdings</vt:lpstr>
      <vt:lpstr>Tema di Office</vt:lpstr>
      <vt:lpstr>Esperienze di Advanced Analytics nella statistica ufficiale: strumenti e progetti </vt:lpstr>
      <vt:lpstr>Introduzione</vt:lpstr>
      <vt:lpstr>I Big Data nella statistica ufficiale</vt:lpstr>
      <vt:lpstr>Innovazione tecnologica nei processi di produzione</vt:lpstr>
      <vt:lpstr>Presentazione standard di PowerPoint</vt:lpstr>
      <vt:lpstr>Presentazione standard di PowerPoint</vt:lpstr>
      <vt:lpstr>Presentazione standard di PowerPoint</vt:lpstr>
      <vt:lpstr>Scenari di utilizzo</vt:lpstr>
      <vt:lpstr>Use Case 1  Scanner Data</vt:lpstr>
      <vt:lpstr>Use Case 1  Scanner Data</vt:lpstr>
      <vt:lpstr>Use Case 1  Scanner Data</vt:lpstr>
      <vt:lpstr>Use Case 1  Scanner Data</vt:lpstr>
      <vt:lpstr>Presentazione standard di PowerPoint</vt:lpstr>
      <vt:lpstr>Use Case 1  Scanner Data</vt:lpstr>
      <vt:lpstr>Presentazione standard di PowerPoint</vt:lpstr>
      <vt:lpstr>Use Case 1  Scanner Data</vt:lpstr>
      <vt:lpstr>Presentazione standard di PowerPoint</vt:lpstr>
      <vt:lpstr>Presentazione standard di PowerPoint</vt:lpstr>
      <vt:lpstr>Conclusioni</vt:lpstr>
      <vt:lpstr>Conclusioni: Installazione e configurazione Hadoop</vt:lpstr>
      <vt:lpstr>Conclusioni: Costruzione delle competenze</vt:lpstr>
      <vt:lpstr>Grazie!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Istat Big Data IT Platform</dc:title>
  <dc:creator>Antonino Virgillito</dc:creator>
  <cp:lastModifiedBy>Antonino Virgillito</cp:lastModifiedBy>
  <cp:revision>88</cp:revision>
  <dcterms:created xsi:type="dcterms:W3CDTF">2017-02-06T14:54:06Z</dcterms:created>
  <dcterms:modified xsi:type="dcterms:W3CDTF">2017-05-23T13:15:39Z</dcterms:modified>
</cp:coreProperties>
</file>