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65" r:id="rId5"/>
    <p:sldId id="267" r:id="rId6"/>
    <p:sldId id="269" r:id="rId7"/>
    <p:sldId id="268" r:id="rId8"/>
    <p:sldId id="270" r:id="rId9"/>
    <p:sldId id="271" r:id="rId10"/>
    <p:sldId id="262" r:id="rId11"/>
    <p:sldId id="272" r:id="rId12"/>
    <p:sldId id="274" r:id="rId13"/>
    <p:sldId id="275" r:id="rId14"/>
    <p:sldId id="276" r:id="rId15"/>
    <p:sldId id="27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4384"/>
    <a:srgbClr val="BE1520"/>
    <a:srgbClr val="1C385A"/>
    <a:srgbClr val="CF1E24"/>
    <a:srgbClr val="C72A31"/>
    <a:srgbClr val="DA3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78" d="100"/>
          <a:sy n="78" d="100"/>
        </p:scale>
        <p:origin x="-306" y="40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001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dirty="0" smtClean="0">
                <a:solidFill>
                  <a:schemeClr val="tx1"/>
                </a:solidFill>
                <a:latin typeface="+mj-lt"/>
                <a:ea typeface="Signika Light" charset="0"/>
                <a:cs typeface="Arial"/>
              </a:rPr>
              <a:t>Le statistiche ufficiali sulle richieste di asilo e sui rifugiati</a:t>
            </a:r>
            <a:endParaRPr lang="it-IT" sz="1100" b="1" dirty="0" smtClean="0">
              <a:solidFill>
                <a:schemeClr val="tx1"/>
              </a:solidFill>
              <a:latin typeface="+mn-lt"/>
              <a:ea typeface="Signika Light" charset="0"/>
              <a:cs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ahUKEwisgZfCw77NAhVBVRoKHaEBA-EQjRwIBw&amp;url=http://www.123rf.com/profile_3dmask&amp;bvm=bv.125221236,d.d2s&amp;psig=AFQjCNFul1UhiWFIfdlYXeIltCAUMzAuEQ&amp;ust=1466784294987229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2167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Le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statistiche ufficiali sulle richieste di asilo e sui 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rifugiati: un focus sui permessi di soggiorno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24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09.30 | 11.00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Cinzia Conti|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023872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 smtClean="0"/>
              <a:t>Integrazione è un processo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 smtClean="0"/>
              <a:t>Approccio longitudinale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 smtClean="0"/>
              <a:t>Seguire nel tempo e nei diversi archivi una coorte di arrivi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 smtClean="0"/>
              <a:t>Un esempio di quello che si può fare con i permessi di soggiorno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 smtClean="0"/>
              <a:t>Record </a:t>
            </a:r>
            <a:r>
              <a:rPr lang="it-IT" sz="2500" dirty="0" err="1" smtClean="0"/>
              <a:t>linkage</a:t>
            </a:r>
            <a:r>
              <a:rPr lang="it-IT" sz="2500" dirty="0" smtClean="0"/>
              <a:t> tra archivi riferiti ad anni diversi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500" dirty="0" smtClean="0"/>
              <a:t>Primi risultati provvisori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1061015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Integrazione un percorso che si può avviare……oppure no</a:t>
            </a:r>
            <a:endParaRPr lang="it-IT" sz="3200" dirty="0">
              <a:latin typeface="+mn-lt"/>
            </a:endParaRPr>
          </a:p>
        </p:txBody>
      </p:sp>
      <p:pic>
        <p:nvPicPr>
          <p:cNvPr id="12290" name="Picture 2" descr="http://previews.123rf.com/images/3dmask/3dmask1204/3dmask120400015/13638169-3d-white-people-doing-puzzle-he-create-a-link-with-the-red-piece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125" y="1792292"/>
            <a:ext cx="4585922" cy="45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10246" name="Picture 6" descr="http://previews.123rf.com/images/coramax/coramax1404/coramax140400018/27355645-3d-persone-uomo-persona-con-un-pezzo-di-puzzle-di-puzzle--Archivio-Fotogra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389" y="1758376"/>
            <a:ext cx="4104237" cy="34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unipd-centrodirittiumani.it/public/pics/it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55" y="1605724"/>
            <a:ext cx="3581400" cy="39338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7429626" y="1231773"/>
            <a:ext cx="3657600" cy="202387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500" b="1" dirty="0" smtClean="0">
                <a:solidFill>
                  <a:srgbClr val="C00000"/>
                </a:solidFill>
              </a:rPr>
              <a:t>Il </a:t>
            </a:r>
            <a:r>
              <a:rPr lang="it-IT" sz="2500" b="1" dirty="0" smtClean="0">
                <a:solidFill>
                  <a:srgbClr val="C00000"/>
                </a:solidFill>
              </a:rPr>
              <a:t>39,2</a:t>
            </a:r>
            <a:r>
              <a:rPr lang="it-IT" sz="2500" dirty="0" smtClean="0">
                <a:solidFill>
                  <a:srgbClr val="595959"/>
                </a:solidFill>
              </a:rPr>
              <a:t>% di coloro che sono entrati in Italia nel 2012 con un permesso per richiesta asilo hanno ancora un permesso di soggiorno valido nel 2016</a:t>
            </a:r>
          </a:p>
          <a:p>
            <a:pPr algn="just"/>
            <a:endParaRPr lang="it-IT" sz="2500" dirty="0">
              <a:solidFill>
                <a:srgbClr val="595959"/>
              </a:solidFill>
            </a:endParaRPr>
          </a:p>
          <a:p>
            <a:pPr algn="just"/>
            <a:endParaRPr lang="it-IT" sz="2500" dirty="0" smtClean="0">
              <a:solidFill>
                <a:srgbClr val="595959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496682" y="3950208"/>
            <a:ext cx="3657600" cy="202387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500" dirty="0" smtClean="0">
                <a:solidFill>
                  <a:srgbClr val="595959"/>
                </a:solidFill>
              </a:rPr>
              <a:t>Tra coloro che sono entrati in Italia nel 2012 con un permesso per motivi familiari la quota di ancora presenti nel 2016 è del </a:t>
            </a:r>
            <a:r>
              <a:rPr lang="it-IT" sz="2500" b="1" dirty="0" smtClean="0">
                <a:solidFill>
                  <a:srgbClr val="C00000"/>
                </a:solidFill>
              </a:rPr>
              <a:t>68,7%. Il 55,8% </a:t>
            </a:r>
            <a:r>
              <a:rPr lang="it-IT" sz="2500" dirty="0" smtClean="0">
                <a:solidFill>
                  <a:srgbClr val="595959"/>
                </a:solidFill>
              </a:rPr>
              <a:t>tra gli entrati per motivi di lavoro</a:t>
            </a:r>
            <a:endParaRPr lang="it-IT" sz="2500" dirty="0">
              <a:solidFill>
                <a:srgbClr val="595959"/>
              </a:solidFill>
            </a:endParaRPr>
          </a:p>
          <a:p>
            <a:pPr algn="just"/>
            <a:endParaRPr lang="it-IT" sz="250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6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246746" y="1455006"/>
            <a:ext cx="3657600" cy="383632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 smtClean="0">
                <a:solidFill>
                  <a:srgbClr val="C00000"/>
                </a:solidFill>
              </a:rPr>
              <a:t>Il 70</a:t>
            </a:r>
            <a:r>
              <a:rPr lang="it-IT" sz="2800" dirty="0" smtClean="0">
                <a:solidFill>
                  <a:srgbClr val="C00000"/>
                </a:solidFill>
              </a:rPr>
              <a:t>% </a:t>
            </a:r>
            <a:r>
              <a:rPr lang="it-IT" sz="2800" dirty="0" smtClean="0">
                <a:solidFill>
                  <a:srgbClr val="595959"/>
                </a:solidFill>
              </a:rPr>
              <a:t>di coloro che sono restati in Italia ha convertito il permesso per richiesta asilo in un permesso per motivi umanitari nel 2016. Il </a:t>
            </a:r>
            <a:r>
              <a:rPr lang="it-IT" sz="2800" b="1" dirty="0" smtClean="0">
                <a:solidFill>
                  <a:srgbClr val="C00000"/>
                </a:solidFill>
              </a:rPr>
              <a:t>13,1% ha nel</a:t>
            </a:r>
            <a:r>
              <a:rPr lang="it-IT" sz="2800" dirty="0" smtClean="0">
                <a:solidFill>
                  <a:srgbClr val="595959"/>
                </a:solidFill>
              </a:rPr>
              <a:t> 2016 un permesso per asilo politico (status di rifugiato)</a:t>
            </a:r>
          </a:p>
          <a:p>
            <a:pPr algn="just"/>
            <a:endParaRPr lang="it-IT" sz="2800" dirty="0">
              <a:solidFill>
                <a:srgbClr val="595959"/>
              </a:solidFill>
            </a:endParaRPr>
          </a:p>
          <a:p>
            <a:pPr algn="just"/>
            <a:endParaRPr lang="it-IT" sz="2800" dirty="0" smtClean="0">
              <a:solidFill>
                <a:srgbClr val="595959"/>
              </a:solidFill>
            </a:endParaRPr>
          </a:p>
        </p:txBody>
      </p:sp>
      <p:pic>
        <p:nvPicPr>
          <p:cNvPr id="11266" name="Picture 2" descr="http://thumbs.dreamstime.com/z/3d-men-puzzle-teamwork-193882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62"/>
          <a:stretch/>
        </p:blipFill>
        <p:spPr bwMode="auto">
          <a:xfrm>
            <a:off x="105773" y="995489"/>
            <a:ext cx="5757721" cy="41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9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986016" y="1528158"/>
            <a:ext cx="3918330" cy="216601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 smtClean="0">
                <a:solidFill>
                  <a:srgbClr val="C00000"/>
                </a:solidFill>
              </a:rPr>
              <a:t>Il </a:t>
            </a:r>
            <a:r>
              <a:rPr lang="it-IT" sz="2800" b="1" dirty="0" smtClean="0">
                <a:solidFill>
                  <a:srgbClr val="C00000"/>
                </a:solidFill>
              </a:rPr>
              <a:t>30,3</a:t>
            </a:r>
            <a:r>
              <a:rPr lang="it-IT" sz="2800" dirty="0" smtClean="0">
                <a:solidFill>
                  <a:srgbClr val="C00000"/>
                </a:solidFill>
              </a:rPr>
              <a:t>% </a:t>
            </a:r>
            <a:r>
              <a:rPr lang="it-IT" sz="2800" dirty="0" smtClean="0">
                <a:solidFill>
                  <a:srgbClr val="595959"/>
                </a:solidFill>
              </a:rPr>
              <a:t>di coloro che sono restati in Italia ha rinnovato il permesso in una provincia diversa tra il 2012 e il 2016. </a:t>
            </a:r>
          </a:p>
          <a:p>
            <a:pPr algn="just"/>
            <a:endParaRPr lang="it-IT" sz="2800" dirty="0">
              <a:solidFill>
                <a:srgbClr val="595959"/>
              </a:solidFill>
            </a:endParaRPr>
          </a:p>
          <a:p>
            <a:pPr algn="just"/>
            <a:endParaRPr lang="it-IT" sz="2800" dirty="0" smtClean="0">
              <a:solidFill>
                <a:srgbClr val="595959"/>
              </a:solidFill>
            </a:endParaRPr>
          </a:p>
        </p:txBody>
      </p:sp>
      <p:pic>
        <p:nvPicPr>
          <p:cNvPr id="13316" name="Picture 4" descr="http://thumbs.dreamstime.com/z/uomo-d-con-la-grande-retro-valigia-d-annata-pesante-309350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10"/>
          <a:stretch/>
        </p:blipFill>
        <p:spPr bwMode="auto">
          <a:xfrm>
            <a:off x="533529" y="2271301"/>
            <a:ext cx="2136520" cy="31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t2.ftcdn.net/jpg/00/50/57/61/240_F_50576100_K7woFw5S2wB0xGmQcmM0lz251xqQFy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361" y="1249064"/>
            <a:ext cx="3925824" cy="46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6986016" y="3694176"/>
            <a:ext cx="3918330" cy="216601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dirty="0" smtClean="0">
                <a:solidFill>
                  <a:srgbClr val="595959"/>
                </a:solidFill>
              </a:rPr>
              <a:t>La quota di coloro che hanno cambiato provincia tra gli entrati per lavoro nel 2012 e restati in Italia è del </a:t>
            </a:r>
            <a:r>
              <a:rPr lang="it-IT" sz="2800" b="1" dirty="0" smtClean="0">
                <a:solidFill>
                  <a:srgbClr val="C00000"/>
                </a:solidFill>
              </a:rPr>
              <a:t>29,5%. </a:t>
            </a:r>
            <a:r>
              <a:rPr lang="it-IT" sz="2800" dirty="0" smtClean="0">
                <a:solidFill>
                  <a:srgbClr val="595959"/>
                </a:solidFill>
              </a:rPr>
              <a:t>Poco più dell’</a:t>
            </a:r>
            <a:r>
              <a:rPr lang="it-IT" sz="2800" b="1" dirty="0" smtClean="0">
                <a:solidFill>
                  <a:srgbClr val="BE1520"/>
                </a:solidFill>
              </a:rPr>
              <a:t>11%</a:t>
            </a:r>
            <a:r>
              <a:rPr lang="it-IT" sz="2800" dirty="0" smtClean="0">
                <a:solidFill>
                  <a:srgbClr val="595959"/>
                </a:solidFill>
              </a:rPr>
              <a:t> tra gli entrati per motivi familiari</a:t>
            </a:r>
          </a:p>
        </p:txBody>
      </p:sp>
    </p:spTree>
    <p:extLst>
      <p:ext uri="{BB962C8B-B14F-4D97-AF65-F5344CB8AC3E}">
        <p14:creationId xmlns:p14="http://schemas.microsoft.com/office/powerpoint/2010/main" xmlns="" val="3320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986016" y="1528158"/>
            <a:ext cx="3918330" cy="216601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dirty="0" smtClean="0">
                <a:solidFill>
                  <a:srgbClr val="595959"/>
                </a:solidFill>
              </a:rPr>
              <a:t>Il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60,1 </a:t>
            </a:r>
            <a:r>
              <a:rPr lang="it-IT" sz="2800" dirty="0" smtClean="0">
                <a:solidFill>
                  <a:srgbClr val="595959"/>
                </a:solidFill>
              </a:rPr>
              <a:t>di</a:t>
            </a:r>
            <a:r>
              <a:rPr lang="it-IT" sz="2800" dirty="0" smtClean="0">
                <a:solidFill>
                  <a:srgbClr val="595959"/>
                </a:solidFill>
              </a:rPr>
              <a:t> </a:t>
            </a:r>
            <a:r>
              <a:rPr lang="it-IT" sz="2800" dirty="0" smtClean="0">
                <a:solidFill>
                  <a:srgbClr val="595959"/>
                </a:solidFill>
              </a:rPr>
              <a:t>coloro che avevano un permesso per asilo valido al 1 gennaio del 2014 </a:t>
            </a:r>
            <a:r>
              <a:rPr lang="it-IT" sz="2800" dirty="0" smtClean="0">
                <a:solidFill>
                  <a:srgbClr val="595959"/>
                </a:solidFill>
              </a:rPr>
              <a:t>risulta</a:t>
            </a:r>
            <a:r>
              <a:rPr lang="it-IT" sz="2800" dirty="0" smtClean="0">
                <a:solidFill>
                  <a:srgbClr val="595959"/>
                </a:solidFill>
              </a:rPr>
              <a:t> </a:t>
            </a:r>
            <a:r>
              <a:rPr lang="it-IT" sz="2800" dirty="0" smtClean="0">
                <a:solidFill>
                  <a:srgbClr val="595959"/>
                </a:solidFill>
              </a:rPr>
              <a:t>iscritto in anagrafe nel 2016. Nel caso dei permessi per lavoro la quota di residenti nel 2016 è intorno </a:t>
            </a:r>
            <a:r>
              <a:rPr lang="it-IT" sz="2800" b="1" dirty="0" smtClean="0">
                <a:solidFill>
                  <a:srgbClr val="C00000"/>
                </a:solidFill>
              </a:rPr>
              <a:t>all’80%.</a:t>
            </a:r>
            <a:endParaRPr lang="it-IT" sz="2800" dirty="0" smtClean="0">
              <a:solidFill>
                <a:srgbClr val="595959"/>
              </a:solidFill>
            </a:endParaRPr>
          </a:p>
          <a:p>
            <a:pPr algn="just"/>
            <a:endParaRPr lang="it-IT" sz="2800" dirty="0">
              <a:solidFill>
                <a:srgbClr val="595959"/>
              </a:solidFill>
            </a:endParaRPr>
          </a:p>
          <a:p>
            <a:pPr algn="just"/>
            <a:endParaRPr lang="it-IT" sz="2800" dirty="0" smtClean="0">
              <a:solidFill>
                <a:srgbClr val="595959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986016" y="3694176"/>
            <a:ext cx="3918330" cy="216601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800" dirty="0" smtClean="0">
              <a:solidFill>
                <a:srgbClr val="595959"/>
              </a:solidFill>
            </a:endParaRPr>
          </a:p>
        </p:txBody>
      </p:sp>
      <p:pic>
        <p:nvPicPr>
          <p:cNvPr id="1026" name="Picture 2" descr="https://t4.ftcdn.net/jpg/00/17/17/11/240_F_17171188_zmUpniNLbo5FRBj0yhhCqxTxpIPONK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1381854"/>
            <a:ext cx="4075049" cy="371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0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9097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1390440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Sfida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complessa….ma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gli strumenti ci sono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22313" y="2682239"/>
            <a:ext cx="10311447" cy="37963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Mettere tempestivamente a disposizione informazioni di qualità sull’emergenza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Approfondire gli studi sull’integrazione attraverso l’integrazione delle fonti con specifici focus: l’integrazione tra archivi consenti di individuare negli archivi amministrativi relativi a diversi target di popolazione (lavoratori, studenti, etc.) e diversi eventi (nascite, matrimoni, etc.) i rifugiati e i richiedenti asilo.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Approccio che rispetti la processualità e il carattere internazionale del fenomeno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7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L’emergenza: quali dati per quali statistiche?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4098" name="Picture 2" descr="http://cdn.tempi.it/wp-content/uploads/2015/04/sbarchi-migranti-ansa.jpg?19b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023" y="1716419"/>
            <a:ext cx="61150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9097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Cresciuto il numero di fonti e di tipologia di fonte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Cresciuto il numero di dati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Cresciute le informazioni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Cresciuti i soggetti che raccolgono, elaborano, diffondono dati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Cambiati e cresciuti gli strumenti di diffusione ed informazione</a:t>
            </a:r>
          </a:p>
          <a:p>
            <a:pPr algn="l"/>
            <a:endParaRPr lang="it-IT" sz="1800" dirty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Data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deluge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cdn.static-economist.com/sites/default/files/images/articles/migrated/201009LDD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031" y="1755648"/>
            <a:ext cx="6734531" cy="37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247106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 smtClean="0">
                <a:solidFill>
                  <a:srgbClr val="595959"/>
                </a:solidFill>
              </a:rPr>
              <a:t>Il compito dello statistico (ufficiale) diventa quello non solo di produrre e mettere a disposizione dati, ma anche fornire utili indicazioni per orientarsi tra i tanti dati a disposizione</a:t>
            </a:r>
          </a:p>
          <a:p>
            <a:pPr algn="just"/>
            <a:endParaRPr lang="it-IT" sz="1800" dirty="0">
              <a:solidFill>
                <a:srgbClr val="595959"/>
              </a:solidFill>
            </a:endParaRPr>
          </a:p>
          <a:p>
            <a:pPr algn="just"/>
            <a:endParaRPr lang="it-IT" sz="1800" b="1" dirty="0" smtClean="0">
              <a:solidFill>
                <a:srgbClr val="595959"/>
              </a:solidFill>
            </a:endParaRPr>
          </a:p>
          <a:p>
            <a:pPr algn="just"/>
            <a:endParaRPr lang="it-IT" sz="1800" b="1" dirty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Orientarsi tra i 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www.ymag.it/wp-content/uploads/2014/11/come_orientarsi_con_la_buss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392" y="1274240"/>
            <a:ext cx="6328536" cy="42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in giù 4"/>
          <p:cNvSpPr/>
          <p:nvPr/>
        </p:nvSpPr>
        <p:spPr>
          <a:xfrm>
            <a:off x="1987296" y="3553941"/>
            <a:ext cx="816864" cy="786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109472" y="4620768"/>
            <a:ext cx="241401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solidFill>
                <a:srgbClr val="595959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595959"/>
                </a:solidFill>
              </a:rPr>
              <a:t>Rilevanza </a:t>
            </a:r>
            <a:r>
              <a:rPr lang="it-IT" sz="2000" b="1" dirty="0">
                <a:solidFill>
                  <a:srgbClr val="595959"/>
                </a:solidFill>
              </a:rPr>
              <a:t>dei metadati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405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2325031"/>
            <a:ext cx="11024679" cy="415355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smtClean="0">
                <a:solidFill>
                  <a:srgbClr val="484384"/>
                </a:solidFill>
                <a:latin typeface="Britannic Bold" pitchFamily="34" charset="0"/>
              </a:rPr>
              <a:t>Richiedenti Asilo</a:t>
            </a:r>
            <a:r>
              <a:rPr lang="it-IT" sz="3600" dirty="0" smtClean="0">
                <a:solidFill>
                  <a:srgbClr val="595959"/>
                </a:solidFill>
                <a:latin typeface="Britannic Bold" pitchFamily="34" charset="0"/>
              </a:rPr>
              <a:t>		Rifugiati</a:t>
            </a:r>
          </a:p>
          <a:p>
            <a:r>
              <a:rPr lang="it-IT" sz="3600" dirty="0" err="1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Internally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it-IT" sz="3600" dirty="0" err="1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displaced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people</a:t>
            </a:r>
            <a:r>
              <a:rPr lang="it-IT" sz="3600" dirty="0" smtClean="0">
                <a:solidFill>
                  <a:srgbClr val="595959"/>
                </a:solidFill>
                <a:latin typeface="Britannic Bold" pitchFamily="34" charset="0"/>
              </a:rPr>
              <a:t>		</a:t>
            </a:r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itannic Bold" pitchFamily="34" charset="0"/>
              </a:rPr>
              <a:t>Migranti</a:t>
            </a:r>
          </a:p>
          <a:p>
            <a:r>
              <a:rPr lang="it-IT" sz="3600" dirty="0" err="1" smtClean="0">
                <a:solidFill>
                  <a:srgbClr val="595959"/>
                </a:solidFill>
                <a:latin typeface="Britannic Bold" pitchFamily="34" charset="0"/>
              </a:rPr>
              <a:t>Rifiugiati</a:t>
            </a:r>
            <a:r>
              <a:rPr lang="it-IT" sz="3600" dirty="0" smtClean="0">
                <a:solidFill>
                  <a:srgbClr val="595959"/>
                </a:solidFill>
                <a:latin typeface="Britannic Bold" pitchFamily="34" charset="0"/>
              </a:rPr>
              <a:t> economici		</a:t>
            </a:r>
            <a:r>
              <a:rPr lang="it-IT" sz="3600" dirty="0" smtClean="0">
                <a:solidFill>
                  <a:srgbClr val="7030A0"/>
                </a:solidFill>
                <a:latin typeface="Britannic Bold" pitchFamily="34" charset="0"/>
              </a:rPr>
              <a:t>Rifugiati ambientali</a:t>
            </a:r>
            <a:r>
              <a:rPr lang="it-IT" sz="3600" dirty="0" smtClean="0">
                <a:solidFill>
                  <a:srgbClr val="595959"/>
                </a:solidFill>
                <a:latin typeface="Britannic Bold" pitchFamily="34" charset="0"/>
              </a:rPr>
              <a:t> </a:t>
            </a:r>
          </a:p>
          <a:p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Profughi	</a:t>
            </a:r>
            <a:r>
              <a:rPr lang="it-IT" sz="3600" dirty="0" smtClean="0">
                <a:solidFill>
                  <a:srgbClr val="595959"/>
                </a:solidFill>
                <a:latin typeface="Britannic Bold" pitchFamily="34" charset="0"/>
              </a:rPr>
              <a:t>	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Sfollati</a:t>
            </a:r>
            <a:r>
              <a:rPr lang="it-IT" sz="3600" dirty="0" smtClean="0">
                <a:solidFill>
                  <a:srgbClr val="595959"/>
                </a:solidFill>
                <a:latin typeface="Britannic Bold" pitchFamily="34" charset="0"/>
              </a:rPr>
              <a:t>		Sbarchi</a:t>
            </a:r>
          </a:p>
          <a:p>
            <a:r>
              <a:rPr lang="it-IT" sz="3600" dirty="0" smtClean="0">
                <a:solidFill>
                  <a:srgbClr val="0070C0"/>
                </a:solidFill>
                <a:latin typeface="Britannic Bold" pitchFamily="34" charset="0"/>
              </a:rPr>
              <a:t>Persone sotto protezione internazionale</a:t>
            </a:r>
          </a:p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itannic Bold" pitchFamily="34" charset="0"/>
              </a:rPr>
              <a:t>Protezione sussidiaria</a:t>
            </a:r>
          </a:p>
          <a:p>
            <a:endParaRPr lang="it-IT" sz="1800" dirty="0" smtClean="0">
              <a:solidFill>
                <a:srgbClr val="595959"/>
              </a:solidFill>
            </a:endParaRPr>
          </a:p>
          <a:p>
            <a:endParaRPr lang="it-IT" sz="1800" dirty="0">
              <a:solidFill>
                <a:srgbClr val="595959"/>
              </a:solidFill>
            </a:endParaRPr>
          </a:p>
          <a:p>
            <a:endParaRPr lang="it-IT" sz="1800" b="1" dirty="0" smtClean="0">
              <a:solidFill>
                <a:srgbClr val="595959"/>
              </a:solidFill>
            </a:endParaRPr>
          </a:p>
          <a:p>
            <a:endParaRPr lang="it-IT" sz="1800" b="1" dirty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Richieste di asilo e rifugiati?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5270055" cy="247106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Livello nazionale e livello internazionale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Quadro normativo e quadro statistico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Regolamento (CE) 862/2007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International </a:t>
            </a:r>
            <a:r>
              <a:rPr lang="it-IT" sz="1800" dirty="0" err="1" smtClean="0">
                <a:solidFill>
                  <a:srgbClr val="595959"/>
                </a:solidFill>
              </a:rPr>
              <a:t>Recommendations</a:t>
            </a:r>
            <a:r>
              <a:rPr lang="it-IT" sz="1800" dirty="0" smtClean="0">
                <a:solidFill>
                  <a:srgbClr val="595959"/>
                </a:solidFill>
              </a:rPr>
              <a:t> on </a:t>
            </a:r>
            <a:r>
              <a:rPr lang="it-IT" sz="1800" dirty="0" err="1" smtClean="0">
                <a:solidFill>
                  <a:srgbClr val="595959"/>
                </a:solidFill>
              </a:rPr>
              <a:t>refugee</a:t>
            </a:r>
            <a:r>
              <a:rPr lang="it-IT" sz="1800" dirty="0" smtClean="0">
                <a:solidFill>
                  <a:srgbClr val="595959"/>
                </a:solidFill>
              </a:rPr>
              <a:t>  </a:t>
            </a:r>
            <a:r>
              <a:rPr lang="it-IT" sz="1800" dirty="0" err="1" smtClean="0">
                <a:solidFill>
                  <a:srgbClr val="595959"/>
                </a:solidFill>
              </a:rPr>
              <a:t>Statistics</a:t>
            </a:r>
            <a:r>
              <a:rPr lang="it-IT" sz="1800" dirty="0" smtClean="0">
                <a:solidFill>
                  <a:srgbClr val="595959"/>
                </a:solidFill>
              </a:rPr>
              <a:t> (Novembre 2015, Antalya) </a:t>
            </a:r>
          </a:p>
          <a:p>
            <a:pPr algn="just"/>
            <a:endParaRPr lang="it-IT" sz="1800" dirty="0" smtClean="0">
              <a:solidFill>
                <a:srgbClr val="595959"/>
              </a:solidFill>
            </a:endParaRPr>
          </a:p>
          <a:p>
            <a:pPr algn="just"/>
            <a:endParaRPr lang="it-IT" sz="1800" dirty="0">
              <a:solidFill>
                <a:srgbClr val="595959"/>
              </a:solidFill>
            </a:endParaRPr>
          </a:p>
          <a:p>
            <a:pPr algn="just"/>
            <a:endParaRPr lang="it-IT" sz="1800" b="1" dirty="0" smtClean="0">
              <a:solidFill>
                <a:srgbClr val="595959"/>
              </a:solidFill>
            </a:endParaRPr>
          </a:p>
          <a:p>
            <a:pPr algn="just"/>
            <a:endParaRPr lang="it-IT" sz="1800" b="1" dirty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 definizioni e raccomandazioni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libertaegiustizia.it/wp-content/uploads/2016/01/Europa-61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144" y="1447800"/>
            <a:ext cx="3893184" cy="22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giornielenotti.it/wp-content/uploads/2014/06/costituzione_ital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99" y="3428111"/>
            <a:ext cx="3661843" cy="20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'Ufficio delle Nazioni Un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756" y="4469447"/>
            <a:ext cx="3666011" cy="20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4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9097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1390440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dilemma dello statistico di fronte alle statistiche sull’emergenza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6" name="Picture 6" descr="http://www.andreascarpetta.com/wp-content/uploads/2011/05/tiro-alla-f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256" y="2436612"/>
            <a:ext cx="4195686" cy="41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63040" y="3970453"/>
            <a:ext cx="1743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Qualità</a:t>
            </a:r>
            <a:endParaRPr lang="en-US" sz="25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564880" y="3915533"/>
            <a:ext cx="2005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500" b="1"/>
            </a:lvl1pPr>
          </a:lstStyle>
          <a:p>
            <a:r>
              <a:rPr lang="en-US" dirty="0" err="1"/>
              <a:t>Tempestività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7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9097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1390440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dilemma dello statistico di fronte alle statistiche sull’emergenza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22313" y="2682239"/>
            <a:ext cx="10311447" cy="379634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Collaborazione inter-istituzionale: caso dei permessi di soggiorno con il Ministero dell’Interno, collaborazione con UNHCR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Possibilità di nuove collaborazioni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Condivisione delle informazioni sui prodotti, ma anche sui processi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Possibilità di distinguere un dato provvisorio per l’</a:t>
            </a:r>
            <a:r>
              <a:rPr lang="it-IT" sz="1800" dirty="0" err="1" smtClean="0">
                <a:solidFill>
                  <a:srgbClr val="595959"/>
                </a:solidFill>
              </a:rPr>
              <a:t>early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dirty="0" err="1" smtClean="0">
                <a:solidFill>
                  <a:srgbClr val="595959"/>
                </a:solidFill>
              </a:rPr>
              <a:t>warning</a:t>
            </a:r>
            <a:r>
              <a:rPr lang="it-IT" sz="1800" dirty="0" smtClean="0">
                <a:solidFill>
                  <a:srgbClr val="595959"/>
                </a:solidFill>
              </a:rPr>
              <a:t> da un dato definitivo per pianificare azioni di più ampio respiro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Confronto tra diverse fonti da ampliare il più possibile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La statistica non deve sottrarsi anche alla funzione di monitoraggio delle emergenze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Adeguamento degli strumenti: esperienza del workshop «</a:t>
            </a:r>
            <a:r>
              <a:rPr lang="en-US" sz="1800" dirty="0" smtClean="0">
                <a:solidFill>
                  <a:srgbClr val="595959"/>
                </a:solidFill>
              </a:rPr>
              <a:t>Studying </a:t>
            </a:r>
            <a:r>
              <a:rPr lang="en-US" sz="1800" dirty="0">
                <a:solidFill>
                  <a:srgbClr val="595959"/>
                </a:solidFill>
              </a:rPr>
              <a:t>Migrations Routes: New data and </a:t>
            </a:r>
            <a:r>
              <a:rPr lang="en-US" sz="1800" dirty="0" smtClean="0">
                <a:solidFill>
                  <a:srgbClr val="595959"/>
                </a:solidFill>
              </a:rPr>
              <a:t>Tools</a:t>
            </a:r>
            <a:r>
              <a:rPr lang="en-US" sz="1800" dirty="0">
                <a:solidFill>
                  <a:srgbClr val="595959"/>
                </a:solidFill>
              </a:rPr>
              <a:t>”</a:t>
            </a:r>
          </a:p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 </a:t>
            </a:r>
            <a:endParaRPr lang="it-IT" sz="1800" dirty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7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L’integrazione: quali informazioni?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218" name="Picture 2" descr="Risultati immagini per integr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144" y="1538032"/>
            <a:ext cx="6240841" cy="33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1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616</Words>
  <Application>Microsoft Office PowerPoint</Application>
  <PresentationFormat>Personalizzato</PresentationFormat>
  <Paragraphs>85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Personalizza struttura</vt:lpstr>
      <vt:lpstr>COMPORTAMENTI INDIVIDUALI  E RELAZIONI SOCIALI  IN TRASFORMAZIONE  UNA SFIDA PER LA  STATISTICA UFFICIALE </vt:lpstr>
      <vt:lpstr>L’emergenza: quali dati per quali statistiche?</vt:lpstr>
      <vt:lpstr>Data deluge</vt:lpstr>
      <vt:lpstr>Orientarsi tra i dati</vt:lpstr>
      <vt:lpstr>Richieste di asilo e rifugiati?</vt:lpstr>
      <vt:lpstr>Tra definizioni e raccomandazioni</vt:lpstr>
      <vt:lpstr>Il dilemma dello statistico di fronte alle statistiche sull’emergenza</vt:lpstr>
      <vt:lpstr>Il dilemma dello statistico di fronte alle statistiche sull’emergenza</vt:lpstr>
      <vt:lpstr>L’integrazione: quali informazioni?</vt:lpstr>
      <vt:lpstr>Diapositiva 10</vt:lpstr>
      <vt:lpstr>Diapositiva 11</vt:lpstr>
      <vt:lpstr>Diapositiva 12</vt:lpstr>
      <vt:lpstr>Diapositiva 13</vt:lpstr>
      <vt:lpstr>Diapositiva 14</vt:lpstr>
      <vt:lpstr>Sfida complessa….ma gli strumenti ci sono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User</cp:lastModifiedBy>
  <cp:revision>92</cp:revision>
  <cp:lastPrinted>2016-03-21T17:06:08Z</cp:lastPrinted>
  <dcterms:created xsi:type="dcterms:W3CDTF">2016-03-11T16:10:26Z</dcterms:created>
  <dcterms:modified xsi:type="dcterms:W3CDTF">2016-06-24T06:32:51Z</dcterms:modified>
</cp:coreProperties>
</file>