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5" r:id="rId2"/>
    <p:sldId id="266" r:id="rId3"/>
    <p:sldId id="257" r:id="rId4"/>
    <p:sldId id="259" r:id="rId5"/>
    <p:sldId id="267" r:id="rId6"/>
    <p:sldId id="258" r:id="rId7"/>
    <p:sldId id="268" r:id="rId8"/>
    <p:sldId id="261" r:id="rId9"/>
    <p:sldId id="272" r:id="rId10"/>
    <p:sldId id="273" r:id="rId11"/>
    <p:sldId id="274" r:id="rId12"/>
    <p:sldId id="275" r:id="rId13"/>
    <p:sldId id="276" r:id="rId14"/>
    <p:sldId id="277" r:id="rId15"/>
    <p:sldId id="278" r:id="rId16"/>
    <p:sldId id="262" r:id="rId17"/>
    <p:sldId id="280" r:id="rId18"/>
    <p:sldId id="279" r:id="rId19"/>
    <p:sldId id="263" r:id="rId20"/>
    <p:sldId id="264" r:id="rId21"/>
    <p:sldId id="281"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1C385A"/>
    <a:srgbClr val="BE1520"/>
    <a:srgbClr val="CF1E24"/>
    <a:srgbClr val="C72A31"/>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992" autoAdjust="0"/>
  </p:normalViewPr>
  <p:slideViewPr>
    <p:cSldViewPr snapToObjects="1">
      <p:cViewPr>
        <p:scale>
          <a:sx n="75" d="100"/>
          <a:sy n="75" d="100"/>
        </p:scale>
        <p:origin x="-1784" y="-216"/>
      </p:cViewPr>
      <p:guideLst>
        <p:guide orient="horz" pos="1270"/>
        <p:guide pos="36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Foglio1!$B$1</c:f>
              <c:strCache>
                <c:ptCount val="1"/>
                <c:pt idx="0">
                  <c:v>Totale personale di ruolo</c:v>
                </c:pt>
              </c:strCache>
            </c:strRef>
          </c:tx>
          <c:spPr>
            <a:ln w="38100" cmpd="sng"/>
          </c:spPr>
          <c:marker>
            <c:symbol val="none"/>
          </c:marker>
          <c:cat>
            <c:numRef>
              <c:f>Foglio1!$A$2:$A$92</c:f>
              <c:numCache>
                <c:formatCode>General</c:formatCode>
                <c:ptCount val="91"/>
                <c:pt idx="0">
                  <c:v>1926.0</c:v>
                </c:pt>
                <c:pt idx="1">
                  <c:v>1927.0</c:v>
                </c:pt>
                <c:pt idx="2">
                  <c:v>1928.0</c:v>
                </c:pt>
                <c:pt idx="3">
                  <c:v>1929.0</c:v>
                </c:pt>
                <c:pt idx="4">
                  <c:v>1930.0</c:v>
                </c:pt>
                <c:pt idx="5">
                  <c:v>1931.0</c:v>
                </c:pt>
                <c:pt idx="6">
                  <c:v>1932.0</c:v>
                </c:pt>
                <c:pt idx="7">
                  <c:v>1933.0</c:v>
                </c:pt>
                <c:pt idx="8">
                  <c:v>1934.0</c:v>
                </c:pt>
                <c:pt idx="9">
                  <c:v>1935.0</c:v>
                </c:pt>
                <c:pt idx="10">
                  <c:v>1936.0</c:v>
                </c:pt>
                <c:pt idx="11">
                  <c:v>1937.0</c:v>
                </c:pt>
                <c:pt idx="12">
                  <c:v>1938.0</c:v>
                </c:pt>
                <c:pt idx="13">
                  <c:v>1939.0</c:v>
                </c:pt>
                <c:pt idx="14">
                  <c:v>1940.0</c:v>
                </c:pt>
                <c:pt idx="15">
                  <c:v>1941.0</c:v>
                </c:pt>
                <c:pt idx="16">
                  <c:v>1942.0</c:v>
                </c:pt>
                <c:pt idx="17">
                  <c:v>1943.0</c:v>
                </c:pt>
                <c:pt idx="18">
                  <c:v>1944.0</c:v>
                </c:pt>
                <c:pt idx="19">
                  <c:v>1945.0</c:v>
                </c:pt>
                <c:pt idx="20">
                  <c:v>1946.0</c:v>
                </c:pt>
                <c:pt idx="21">
                  <c:v>1947.0</c:v>
                </c:pt>
                <c:pt idx="22">
                  <c:v>1948.0</c:v>
                </c:pt>
                <c:pt idx="23">
                  <c:v>1949.0</c:v>
                </c:pt>
                <c:pt idx="24">
                  <c:v>1950.0</c:v>
                </c:pt>
                <c:pt idx="25">
                  <c:v>1951.0</c:v>
                </c:pt>
                <c:pt idx="26">
                  <c:v>1952.0</c:v>
                </c:pt>
                <c:pt idx="27">
                  <c:v>1953.0</c:v>
                </c:pt>
                <c:pt idx="28">
                  <c:v>1954.0</c:v>
                </c:pt>
                <c:pt idx="29">
                  <c:v>1955.0</c:v>
                </c:pt>
                <c:pt idx="30">
                  <c:v>1956.0</c:v>
                </c:pt>
                <c:pt idx="31">
                  <c:v>1957.0</c:v>
                </c:pt>
                <c:pt idx="32">
                  <c:v>1958.0</c:v>
                </c:pt>
                <c:pt idx="33">
                  <c:v>1959.0</c:v>
                </c:pt>
                <c:pt idx="34">
                  <c:v>1960.0</c:v>
                </c:pt>
                <c:pt idx="35">
                  <c:v>1961.0</c:v>
                </c:pt>
                <c:pt idx="36">
                  <c:v>1962.0</c:v>
                </c:pt>
                <c:pt idx="37">
                  <c:v>1963.0</c:v>
                </c:pt>
                <c:pt idx="38">
                  <c:v>1964.0</c:v>
                </c:pt>
                <c:pt idx="39">
                  <c:v>1965.0</c:v>
                </c:pt>
                <c:pt idx="40">
                  <c:v>1966.0</c:v>
                </c:pt>
                <c:pt idx="41">
                  <c:v>1967.0</c:v>
                </c:pt>
                <c:pt idx="42">
                  <c:v>1968.0</c:v>
                </c:pt>
                <c:pt idx="43">
                  <c:v>1969.0</c:v>
                </c:pt>
                <c:pt idx="44">
                  <c:v>1970.0</c:v>
                </c:pt>
                <c:pt idx="45">
                  <c:v>1971.0</c:v>
                </c:pt>
                <c:pt idx="46">
                  <c:v>1972.0</c:v>
                </c:pt>
                <c:pt idx="47">
                  <c:v>1973.0</c:v>
                </c:pt>
                <c:pt idx="48">
                  <c:v>1974.0</c:v>
                </c:pt>
                <c:pt idx="49">
                  <c:v>1975.0</c:v>
                </c:pt>
                <c:pt idx="50">
                  <c:v>1976.0</c:v>
                </c:pt>
                <c:pt idx="51">
                  <c:v>1977.0</c:v>
                </c:pt>
                <c:pt idx="52">
                  <c:v>1978.0</c:v>
                </c:pt>
                <c:pt idx="53">
                  <c:v>1979.0</c:v>
                </c:pt>
                <c:pt idx="54">
                  <c:v>1980.0</c:v>
                </c:pt>
                <c:pt idx="55">
                  <c:v>1981.0</c:v>
                </c:pt>
                <c:pt idx="56">
                  <c:v>1982.0</c:v>
                </c:pt>
                <c:pt idx="57">
                  <c:v>1983.0</c:v>
                </c:pt>
                <c:pt idx="58">
                  <c:v>1984.0</c:v>
                </c:pt>
                <c:pt idx="59">
                  <c:v>1985.0</c:v>
                </c:pt>
                <c:pt idx="60">
                  <c:v>1986.0</c:v>
                </c:pt>
                <c:pt idx="61">
                  <c:v>1987.0</c:v>
                </c:pt>
                <c:pt idx="62">
                  <c:v>1988.0</c:v>
                </c:pt>
                <c:pt idx="63">
                  <c:v>1989.0</c:v>
                </c:pt>
                <c:pt idx="64">
                  <c:v>1990.0</c:v>
                </c:pt>
                <c:pt idx="65">
                  <c:v>1991.0</c:v>
                </c:pt>
                <c:pt idx="66">
                  <c:v>1992.0</c:v>
                </c:pt>
                <c:pt idx="67">
                  <c:v>1993.0</c:v>
                </c:pt>
                <c:pt idx="68">
                  <c:v>1994.0</c:v>
                </c:pt>
                <c:pt idx="69">
                  <c:v>1995.0</c:v>
                </c:pt>
                <c:pt idx="70">
                  <c:v>1996.0</c:v>
                </c:pt>
                <c:pt idx="71">
                  <c:v>1997.0</c:v>
                </c:pt>
                <c:pt idx="72">
                  <c:v>1998.0</c:v>
                </c:pt>
                <c:pt idx="73">
                  <c:v>1999.0</c:v>
                </c:pt>
                <c:pt idx="74">
                  <c:v>2000.0</c:v>
                </c:pt>
                <c:pt idx="75">
                  <c:v>2001.0</c:v>
                </c:pt>
                <c:pt idx="76">
                  <c:v>2002.0</c:v>
                </c:pt>
                <c:pt idx="77">
                  <c:v>2003.0</c:v>
                </c:pt>
                <c:pt idx="78">
                  <c:v>2004.0</c:v>
                </c:pt>
                <c:pt idx="79">
                  <c:v>2005.0</c:v>
                </c:pt>
                <c:pt idx="80">
                  <c:v>2006.0</c:v>
                </c:pt>
                <c:pt idx="81">
                  <c:v>2007.0</c:v>
                </c:pt>
                <c:pt idx="82">
                  <c:v>2008.0</c:v>
                </c:pt>
                <c:pt idx="83">
                  <c:v>2009.0</c:v>
                </c:pt>
                <c:pt idx="84">
                  <c:v>2010.0</c:v>
                </c:pt>
                <c:pt idx="85">
                  <c:v>2011.0</c:v>
                </c:pt>
                <c:pt idx="86">
                  <c:v>2012.0</c:v>
                </c:pt>
                <c:pt idx="87">
                  <c:v>2013.0</c:v>
                </c:pt>
                <c:pt idx="88">
                  <c:v>2014.0</c:v>
                </c:pt>
                <c:pt idx="89">
                  <c:v>2015.0</c:v>
                </c:pt>
                <c:pt idx="90">
                  <c:v>2016.0</c:v>
                </c:pt>
              </c:numCache>
            </c:numRef>
          </c:cat>
          <c:val>
            <c:numRef>
              <c:f>Foglio1!$B$2:$B$92</c:f>
              <c:numCache>
                <c:formatCode>General</c:formatCode>
                <c:ptCount val="91"/>
                <c:pt idx="0">
                  <c:v>22.0</c:v>
                </c:pt>
                <c:pt idx="1">
                  <c:v>102.0</c:v>
                </c:pt>
                <c:pt idx="2">
                  <c:v>124.0</c:v>
                </c:pt>
                <c:pt idx="3">
                  <c:v>128.0</c:v>
                </c:pt>
                <c:pt idx="4">
                  <c:v>176.0</c:v>
                </c:pt>
                <c:pt idx="5">
                  <c:v>204.0</c:v>
                </c:pt>
                <c:pt idx="6">
                  <c:v>206.0</c:v>
                </c:pt>
                <c:pt idx="7">
                  <c:v>257.0</c:v>
                </c:pt>
                <c:pt idx="8">
                  <c:v>262.0</c:v>
                </c:pt>
                <c:pt idx="9">
                  <c:v>313.0</c:v>
                </c:pt>
                <c:pt idx="10">
                  <c:v>444.0</c:v>
                </c:pt>
                <c:pt idx="11">
                  <c:v>460.0</c:v>
                </c:pt>
                <c:pt idx="12">
                  <c:v>421.0</c:v>
                </c:pt>
                <c:pt idx="13">
                  <c:v>473.0</c:v>
                </c:pt>
                <c:pt idx="14">
                  <c:v>820.0</c:v>
                </c:pt>
                <c:pt idx="15">
                  <c:v>799.0</c:v>
                </c:pt>
                <c:pt idx="16">
                  <c:v>777.0</c:v>
                </c:pt>
                <c:pt idx="17">
                  <c:v>756.0</c:v>
                </c:pt>
                <c:pt idx="18">
                  <c:v>749.0</c:v>
                </c:pt>
                <c:pt idx="19">
                  <c:v>733.0</c:v>
                </c:pt>
                <c:pt idx="20">
                  <c:v>695.0</c:v>
                </c:pt>
                <c:pt idx="21">
                  <c:v>674.0</c:v>
                </c:pt>
                <c:pt idx="22">
                  <c:v>823.0</c:v>
                </c:pt>
                <c:pt idx="23">
                  <c:v>757.0</c:v>
                </c:pt>
                <c:pt idx="24">
                  <c:v>758.0</c:v>
                </c:pt>
                <c:pt idx="25">
                  <c:v>766.0</c:v>
                </c:pt>
                <c:pt idx="26">
                  <c:v>808.0</c:v>
                </c:pt>
                <c:pt idx="27">
                  <c:v>809.0</c:v>
                </c:pt>
                <c:pt idx="32">
                  <c:v>969.0</c:v>
                </c:pt>
                <c:pt idx="34">
                  <c:v>1193.0</c:v>
                </c:pt>
                <c:pt idx="35">
                  <c:v>1445.0</c:v>
                </c:pt>
                <c:pt idx="36">
                  <c:v>1416.0</c:v>
                </c:pt>
                <c:pt idx="38">
                  <c:v>1580.0</c:v>
                </c:pt>
                <c:pt idx="42">
                  <c:v>1852.0</c:v>
                </c:pt>
                <c:pt idx="43">
                  <c:v>1972.0</c:v>
                </c:pt>
                <c:pt idx="44">
                  <c:v>2052.0</c:v>
                </c:pt>
                <c:pt idx="45">
                  <c:v>2022.0</c:v>
                </c:pt>
                <c:pt idx="46">
                  <c:v>1985.0</c:v>
                </c:pt>
                <c:pt idx="47">
                  <c:v>2086.0</c:v>
                </c:pt>
                <c:pt idx="48">
                  <c:v>2041.0</c:v>
                </c:pt>
                <c:pt idx="49">
                  <c:v>2362.0</c:v>
                </c:pt>
                <c:pt idx="50">
                  <c:v>2299.0</c:v>
                </c:pt>
                <c:pt idx="51">
                  <c:v>2312.0</c:v>
                </c:pt>
                <c:pt idx="52">
                  <c:v>2291.0</c:v>
                </c:pt>
                <c:pt idx="53">
                  <c:v>2387.0</c:v>
                </c:pt>
                <c:pt idx="54">
                  <c:v>2406.0</c:v>
                </c:pt>
                <c:pt idx="55">
                  <c:v>2641.0</c:v>
                </c:pt>
                <c:pt idx="56">
                  <c:v>2842.0</c:v>
                </c:pt>
                <c:pt idx="57">
                  <c:v>2868.0</c:v>
                </c:pt>
                <c:pt idx="58">
                  <c:v>2848.0</c:v>
                </c:pt>
                <c:pt idx="59">
                  <c:v>2838.0</c:v>
                </c:pt>
                <c:pt idx="60">
                  <c:v>2848.0</c:v>
                </c:pt>
                <c:pt idx="61">
                  <c:v>2837.0</c:v>
                </c:pt>
                <c:pt idx="62">
                  <c:v>2836.0</c:v>
                </c:pt>
                <c:pt idx="63">
                  <c:v>2791.0</c:v>
                </c:pt>
                <c:pt idx="64">
                  <c:v>2765.0</c:v>
                </c:pt>
                <c:pt idx="65">
                  <c:v>2667.0</c:v>
                </c:pt>
                <c:pt idx="66">
                  <c:v>2548.0</c:v>
                </c:pt>
                <c:pt idx="67">
                  <c:v>2506.0</c:v>
                </c:pt>
                <c:pt idx="68">
                  <c:v>2380.0</c:v>
                </c:pt>
                <c:pt idx="69">
                  <c:v>2336.0</c:v>
                </c:pt>
                <c:pt idx="70">
                  <c:v>2275.0</c:v>
                </c:pt>
                <c:pt idx="71">
                  <c:v>2164.0</c:v>
                </c:pt>
                <c:pt idx="72">
                  <c:v>2229.0</c:v>
                </c:pt>
                <c:pt idx="73">
                  <c:v>2172.0</c:v>
                </c:pt>
                <c:pt idx="74">
                  <c:v>2080.0</c:v>
                </c:pt>
                <c:pt idx="75">
                  <c:v>2248.0</c:v>
                </c:pt>
                <c:pt idx="76">
                  <c:v>2224.0</c:v>
                </c:pt>
                <c:pt idx="77">
                  <c:v>2195.0</c:v>
                </c:pt>
                <c:pt idx="78">
                  <c:v>2115.0</c:v>
                </c:pt>
                <c:pt idx="79">
                  <c:v>2094.0</c:v>
                </c:pt>
                <c:pt idx="80">
                  <c:v>2132.0</c:v>
                </c:pt>
                <c:pt idx="81">
                  <c:v>2002.0</c:v>
                </c:pt>
                <c:pt idx="82">
                  <c:v>2070.0</c:v>
                </c:pt>
                <c:pt idx="83">
                  <c:v>2112.0</c:v>
                </c:pt>
                <c:pt idx="84">
                  <c:v>2072.0</c:v>
                </c:pt>
                <c:pt idx="85">
                  <c:v>1995.0</c:v>
                </c:pt>
                <c:pt idx="86">
                  <c:v>1995.0</c:v>
                </c:pt>
                <c:pt idx="87">
                  <c:v>1950.0</c:v>
                </c:pt>
                <c:pt idx="88">
                  <c:v>1930.0</c:v>
                </c:pt>
                <c:pt idx="89">
                  <c:v>1900.0</c:v>
                </c:pt>
                <c:pt idx="90">
                  <c:v>1896.0</c:v>
                </c:pt>
              </c:numCache>
            </c:numRef>
          </c:val>
          <c:smooth val="0"/>
        </c:ser>
        <c:ser>
          <c:idx val="1"/>
          <c:order val="1"/>
          <c:tx>
            <c:strRef>
              <c:f>Foglio1!$C$1</c:f>
              <c:strCache>
                <c:ptCount val="1"/>
                <c:pt idx="0">
                  <c:v>Totale personale</c:v>
                </c:pt>
              </c:strCache>
            </c:strRef>
          </c:tx>
          <c:marker>
            <c:symbol val="none"/>
          </c:marker>
          <c:cat>
            <c:numRef>
              <c:f>Foglio1!$A$2:$A$92</c:f>
              <c:numCache>
                <c:formatCode>General</c:formatCode>
                <c:ptCount val="91"/>
                <c:pt idx="0">
                  <c:v>1926.0</c:v>
                </c:pt>
                <c:pt idx="1">
                  <c:v>1927.0</c:v>
                </c:pt>
                <c:pt idx="2">
                  <c:v>1928.0</c:v>
                </c:pt>
                <c:pt idx="3">
                  <c:v>1929.0</c:v>
                </c:pt>
                <c:pt idx="4">
                  <c:v>1930.0</c:v>
                </c:pt>
                <c:pt idx="5">
                  <c:v>1931.0</c:v>
                </c:pt>
                <c:pt idx="6">
                  <c:v>1932.0</c:v>
                </c:pt>
                <c:pt idx="7">
                  <c:v>1933.0</c:v>
                </c:pt>
                <c:pt idx="8">
                  <c:v>1934.0</c:v>
                </c:pt>
                <c:pt idx="9">
                  <c:v>1935.0</c:v>
                </c:pt>
                <c:pt idx="10">
                  <c:v>1936.0</c:v>
                </c:pt>
                <c:pt idx="11">
                  <c:v>1937.0</c:v>
                </c:pt>
                <c:pt idx="12">
                  <c:v>1938.0</c:v>
                </c:pt>
                <c:pt idx="13">
                  <c:v>1939.0</c:v>
                </c:pt>
                <c:pt idx="14">
                  <c:v>1940.0</c:v>
                </c:pt>
                <c:pt idx="15">
                  <c:v>1941.0</c:v>
                </c:pt>
                <c:pt idx="16">
                  <c:v>1942.0</c:v>
                </c:pt>
                <c:pt idx="17">
                  <c:v>1943.0</c:v>
                </c:pt>
                <c:pt idx="18">
                  <c:v>1944.0</c:v>
                </c:pt>
                <c:pt idx="19">
                  <c:v>1945.0</c:v>
                </c:pt>
                <c:pt idx="20">
                  <c:v>1946.0</c:v>
                </c:pt>
                <c:pt idx="21">
                  <c:v>1947.0</c:v>
                </c:pt>
                <c:pt idx="22">
                  <c:v>1948.0</c:v>
                </c:pt>
                <c:pt idx="23">
                  <c:v>1949.0</c:v>
                </c:pt>
                <c:pt idx="24">
                  <c:v>1950.0</c:v>
                </c:pt>
                <c:pt idx="25">
                  <c:v>1951.0</c:v>
                </c:pt>
                <c:pt idx="26">
                  <c:v>1952.0</c:v>
                </c:pt>
                <c:pt idx="27">
                  <c:v>1953.0</c:v>
                </c:pt>
                <c:pt idx="28">
                  <c:v>1954.0</c:v>
                </c:pt>
                <c:pt idx="29">
                  <c:v>1955.0</c:v>
                </c:pt>
                <c:pt idx="30">
                  <c:v>1956.0</c:v>
                </c:pt>
                <c:pt idx="31">
                  <c:v>1957.0</c:v>
                </c:pt>
                <c:pt idx="32">
                  <c:v>1958.0</c:v>
                </c:pt>
                <c:pt idx="33">
                  <c:v>1959.0</c:v>
                </c:pt>
                <c:pt idx="34">
                  <c:v>1960.0</c:v>
                </c:pt>
                <c:pt idx="35">
                  <c:v>1961.0</c:v>
                </c:pt>
                <c:pt idx="36">
                  <c:v>1962.0</c:v>
                </c:pt>
                <c:pt idx="37">
                  <c:v>1963.0</c:v>
                </c:pt>
                <c:pt idx="38">
                  <c:v>1964.0</c:v>
                </c:pt>
                <c:pt idx="39">
                  <c:v>1965.0</c:v>
                </c:pt>
                <c:pt idx="40">
                  <c:v>1966.0</c:v>
                </c:pt>
                <c:pt idx="41">
                  <c:v>1967.0</c:v>
                </c:pt>
                <c:pt idx="42">
                  <c:v>1968.0</c:v>
                </c:pt>
                <c:pt idx="43">
                  <c:v>1969.0</c:v>
                </c:pt>
                <c:pt idx="44">
                  <c:v>1970.0</c:v>
                </c:pt>
                <c:pt idx="45">
                  <c:v>1971.0</c:v>
                </c:pt>
                <c:pt idx="46">
                  <c:v>1972.0</c:v>
                </c:pt>
                <c:pt idx="47">
                  <c:v>1973.0</c:v>
                </c:pt>
                <c:pt idx="48">
                  <c:v>1974.0</c:v>
                </c:pt>
                <c:pt idx="49">
                  <c:v>1975.0</c:v>
                </c:pt>
                <c:pt idx="50">
                  <c:v>1976.0</c:v>
                </c:pt>
                <c:pt idx="51">
                  <c:v>1977.0</c:v>
                </c:pt>
                <c:pt idx="52">
                  <c:v>1978.0</c:v>
                </c:pt>
                <c:pt idx="53">
                  <c:v>1979.0</c:v>
                </c:pt>
                <c:pt idx="54">
                  <c:v>1980.0</c:v>
                </c:pt>
                <c:pt idx="55">
                  <c:v>1981.0</c:v>
                </c:pt>
                <c:pt idx="56">
                  <c:v>1982.0</c:v>
                </c:pt>
                <c:pt idx="57">
                  <c:v>1983.0</c:v>
                </c:pt>
                <c:pt idx="58">
                  <c:v>1984.0</c:v>
                </c:pt>
                <c:pt idx="59">
                  <c:v>1985.0</c:v>
                </c:pt>
                <c:pt idx="60">
                  <c:v>1986.0</c:v>
                </c:pt>
                <c:pt idx="61">
                  <c:v>1987.0</c:v>
                </c:pt>
                <c:pt idx="62">
                  <c:v>1988.0</c:v>
                </c:pt>
                <c:pt idx="63">
                  <c:v>1989.0</c:v>
                </c:pt>
                <c:pt idx="64">
                  <c:v>1990.0</c:v>
                </c:pt>
                <c:pt idx="65">
                  <c:v>1991.0</c:v>
                </c:pt>
                <c:pt idx="66">
                  <c:v>1992.0</c:v>
                </c:pt>
                <c:pt idx="67">
                  <c:v>1993.0</c:v>
                </c:pt>
                <c:pt idx="68">
                  <c:v>1994.0</c:v>
                </c:pt>
                <c:pt idx="69">
                  <c:v>1995.0</c:v>
                </c:pt>
                <c:pt idx="70">
                  <c:v>1996.0</c:v>
                </c:pt>
                <c:pt idx="71">
                  <c:v>1997.0</c:v>
                </c:pt>
                <c:pt idx="72">
                  <c:v>1998.0</c:v>
                </c:pt>
                <c:pt idx="73">
                  <c:v>1999.0</c:v>
                </c:pt>
                <c:pt idx="74">
                  <c:v>2000.0</c:v>
                </c:pt>
                <c:pt idx="75">
                  <c:v>2001.0</c:v>
                </c:pt>
                <c:pt idx="76">
                  <c:v>2002.0</c:v>
                </c:pt>
                <c:pt idx="77">
                  <c:v>2003.0</c:v>
                </c:pt>
                <c:pt idx="78">
                  <c:v>2004.0</c:v>
                </c:pt>
                <c:pt idx="79">
                  <c:v>2005.0</c:v>
                </c:pt>
                <c:pt idx="80">
                  <c:v>2006.0</c:v>
                </c:pt>
                <c:pt idx="81">
                  <c:v>2007.0</c:v>
                </c:pt>
                <c:pt idx="82">
                  <c:v>2008.0</c:v>
                </c:pt>
                <c:pt idx="83">
                  <c:v>2009.0</c:v>
                </c:pt>
                <c:pt idx="84">
                  <c:v>2010.0</c:v>
                </c:pt>
                <c:pt idx="85">
                  <c:v>2011.0</c:v>
                </c:pt>
                <c:pt idx="86">
                  <c:v>2012.0</c:v>
                </c:pt>
                <c:pt idx="87">
                  <c:v>2013.0</c:v>
                </c:pt>
                <c:pt idx="88">
                  <c:v>2014.0</c:v>
                </c:pt>
                <c:pt idx="89">
                  <c:v>2015.0</c:v>
                </c:pt>
                <c:pt idx="90">
                  <c:v>2016.0</c:v>
                </c:pt>
              </c:numCache>
            </c:numRef>
          </c:cat>
          <c:val>
            <c:numRef>
              <c:f>Foglio1!$C$2:$C$92</c:f>
              <c:numCache>
                <c:formatCode>General</c:formatCode>
                <c:ptCount val="91"/>
                <c:pt idx="0">
                  <c:v>137.0</c:v>
                </c:pt>
                <c:pt idx="1">
                  <c:v>134.0</c:v>
                </c:pt>
                <c:pt idx="2">
                  <c:v>167.0</c:v>
                </c:pt>
                <c:pt idx="3">
                  <c:v>317.0</c:v>
                </c:pt>
                <c:pt idx="4">
                  <c:v>412.0</c:v>
                </c:pt>
                <c:pt idx="5">
                  <c:v>583.0</c:v>
                </c:pt>
                <c:pt idx="6">
                  <c:v>1385.0</c:v>
                </c:pt>
                <c:pt idx="7">
                  <c:v>968.0</c:v>
                </c:pt>
                <c:pt idx="8">
                  <c:v>610.0</c:v>
                </c:pt>
                <c:pt idx="9">
                  <c:v>612.0</c:v>
                </c:pt>
                <c:pt idx="10">
                  <c:v>2330.0</c:v>
                </c:pt>
                <c:pt idx="11">
                  <c:v>841.0</c:v>
                </c:pt>
                <c:pt idx="12">
                  <c:v>890.0</c:v>
                </c:pt>
                <c:pt idx="13">
                  <c:v>918.0</c:v>
                </c:pt>
                <c:pt idx="14">
                  <c:v>878.0</c:v>
                </c:pt>
                <c:pt idx="15">
                  <c:v>874.0</c:v>
                </c:pt>
                <c:pt idx="16">
                  <c:v>1135.0</c:v>
                </c:pt>
                <c:pt idx="17">
                  <c:v>801.0</c:v>
                </c:pt>
                <c:pt idx="18">
                  <c:v>4003.0</c:v>
                </c:pt>
                <c:pt idx="19">
                  <c:v>851.0</c:v>
                </c:pt>
                <c:pt idx="20">
                  <c:v>856.0</c:v>
                </c:pt>
                <c:pt idx="21">
                  <c:v>833.0</c:v>
                </c:pt>
                <c:pt idx="22">
                  <c:v>832.0</c:v>
                </c:pt>
                <c:pt idx="23">
                  <c:v>821.0</c:v>
                </c:pt>
                <c:pt idx="24">
                  <c:v>814.0</c:v>
                </c:pt>
                <c:pt idx="25">
                  <c:v>815.0</c:v>
                </c:pt>
                <c:pt idx="26">
                  <c:v>808.0</c:v>
                </c:pt>
                <c:pt idx="27">
                  <c:v>809.0</c:v>
                </c:pt>
                <c:pt idx="28">
                  <c:v>872.0</c:v>
                </c:pt>
                <c:pt idx="30">
                  <c:v>945.0</c:v>
                </c:pt>
                <c:pt idx="31">
                  <c:v>967.0</c:v>
                </c:pt>
                <c:pt idx="32">
                  <c:v>969.0</c:v>
                </c:pt>
                <c:pt idx="34">
                  <c:v>1324.0</c:v>
                </c:pt>
                <c:pt idx="35">
                  <c:v>1734.0</c:v>
                </c:pt>
                <c:pt idx="36">
                  <c:v>2212.0</c:v>
                </c:pt>
                <c:pt idx="38">
                  <c:v>2480.0</c:v>
                </c:pt>
                <c:pt idx="42">
                  <c:v>1940.0</c:v>
                </c:pt>
                <c:pt idx="43">
                  <c:v>1972.0</c:v>
                </c:pt>
                <c:pt idx="44">
                  <c:v>2052.0</c:v>
                </c:pt>
                <c:pt idx="45">
                  <c:v>2321.0</c:v>
                </c:pt>
                <c:pt idx="46">
                  <c:v>2455.0</c:v>
                </c:pt>
                <c:pt idx="47">
                  <c:v>2492.0</c:v>
                </c:pt>
                <c:pt idx="48">
                  <c:v>2427.0</c:v>
                </c:pt>
                <c:pt idx="49">
                  <c:v>2370.0</c:v>
                </c:pt>
                <c:pt idx="50">
                  <c:v>2299.0</c:v>
                </c:pt>
                <c:pt idx="51">
                  <c:v>2312.0</c:v>
                </c:pt>
                <c:pt idx="52">
                  <c:v>2291.0</c:v>
                </c:pt>
                <c:pt idx="53">
                  <c:v>2387.0</c:v>
                </c:pt>
                <c:pt idx="54">
                  <c:v>2462.0</c:v>
                </c:pt>
                <c:pt idx="55">
                  <c:v>2859.0</c:v>
                </c:pt>
                <c:pt idx="56">
                  <c:v>2842.0</c:v>
                </c:pt>
                <c:pt idx="57">
                  <c:v>2868.0</c:v>
                </c:pt>
                <c:pt idx="58">
                  <c:v>2848.0</c:v>
                </c:pt>
                <c:pt idx="59">
                  <c:v>2838.0</c:v>
                </c:pt>
                <c:pt idx="60">
                  <c:v>2848.0</c:v>
                </c:pt>
                <c:pt idx="61">
                  <c:v>2837.0</c:v>
                </c:pt>
                <c:pt idx="62">
                  <c:v>2836.0</c:v>
                </c:pt>
                <c:pt idx="63">
                  <c:v>2791.0</c:v>
                </c:pt>
                <c:pt idx="64">
                  <c:v>2765.0</c:v>
                </c:pt>
                <c:pt idx="65">
                  <c:v>2677.0</c:v>
                </c:pt>
                <c:pt idx="66">
                  <c:v>2595.0</c:v>
                </c:pt>
                <c:pt idx="67">
                  <c:v>2587.0</c:v>
                </c:pt>
                <c:pt idx="68">
                  <c:v>2461.0</c:v>
                </c:pt>
                <c:pt idx="69">
                  <c:v>2443.0</c:v>
                </c:pt>
                <c:pt idx="70">
                  <c:v>2395.0</c:v>
                </c:pt>
                <c:pt idx="71">
                  <c:v>2303.0</c:v>
                </c:pt>
                <c:pt idx="72">
                  <c:v>2377.0</c:v>
                </c:pt>
                <c:pt idx="73">
                  <c:v>2369.0</c:v>
                </c:pt>
                <c:pt idx="74">
                  <c:v>2394.0</c:v>
                </c:pt>
                <c:pt idx="75">
                  <c:v>2656.0</c:v>
                </c:pt>
                <c:pt idx="76">
                  <c:v>2710.0</c:v>
                </c:pt>
                <c:pt idx="77">
                  <c:v>2666.0</c:v>
                </c:pt>
                <c:pt idx="78">
                  <c:v>2552.0</c:v>
                </c:pt>
                <c:pt idx="79">
                  <c:v>2459.0</c:v>
                </c:pt>
                <c:pt idx="80">
                  <c:v>2402.0</c:v>
                </c:pt>
                <c:pt idx="81">
                  <c:v>2297.0</c:v>
                </c:pt>
                <c:pt idx="82">
                  <c:v>2203.0</c:v>
                </c:pt>
                <c:pt idx="83">
                  <c:v>2148.0</c:v>
                </c:pt>
                <c:pt idx="84">
                  <c:v>2126.0</c:v>
                </c:pt>
                <c:pt idx="85">
                  <c:v>2395.0</c:v>
                </c:pt>
                <c:pt idx="86">
                  <c:v>2395.0</c:v>
                </c:pt>
                <c:pt idx="87">
                  <c:v>2300.0</c:v>
                </c:pt>
                <c:pt idx="88">
                  <c:v>2270.0</c:v>
                </c:pt>
                <c:pt idx="89">
                  <c:v>2245.0</c:v>
                </c:pt>
                <c:pt idx="90">
                  <c:v>2241.0</c:v>
                </c:pt>
              </c:numCache>
            </c:numRef>
          </c:val>
          <c:smooth val="0"/>
        </c:ser>
        <c:dLbls>
          <c:showLegendKey val="0"/>
          <c:showVal val="0"/>
          <c:showCatName val="0"/>
          <c:showSerName val="0"/>
          <c:showPercent val="0"/>
          <c:showBubbleSize val="0"/>
        </c:dLbls>
        <c:marker val="1"/>
        <c:smooth val="0"/>
        <c:axId val="2102958968"/>
        <c:axId val="2102974264"/>
      </c:lineChart>
      <c:catAx>
        <c:axId val="2102958968"/>
        <c:scaling>
          <c:orientation val="minMax"/>
        </c:scaling>
        <c:delete val="0"/>
        <c:axPos val="b"/>
        <c:numFmt formatCode="General" sourceLinked="1"/>
        <c:majorTickMark val="out"/>
        <c:minorTickMark val="none"/>
        <c:tickLblPos val="nextTo"/>
        <c:txPr>
          <a:bodyPr/>
          <a:lstStyle/>
          <a:p>
            <a:pPr>
              <a:defRPr sz="1400"/>
            </a:pPr>
            <a:endParaRPr lang="it-IT"/>
          </a:p>
        </c:txPr>
        <c:crossAx val="2102974264"/>
        <c:crosses val="autoZero"/>
        <c:auto val="1"/>
        <c:lblAlgn val="ctr"/>
        <c:lblOffset val="100"/>
        <c:noMultiLvlLbl val="0"/>
      </c:catAx>
      <c:valAx>
        <c:axId val="2102974264"/>
        <c:scaling>
          <c:orientation val="minMax"/>
        </c:scaling>
        <c:delete val="0"/>
        <c:axPos val="l"/>
        <c:majorGridlines>
          <c:spPr>
            <a:ln>
              <a:prstDash val="sysDot"/>
            </a:ln>
          </c:spPr>
        </c:majorGridlines>
        <c:numFmt formatCode="General" sourceLinked="1"/>
        <c:majorTickMark val="out"/>
        <c:minorTickMark val="none"/>
        <c:tickLblPos val="nextTo"/>
        <c:txPr>
          <a:bodyPr/>
          <a:lstStyle/>
          <a:p>
            <a:pPr>
              <a:defRPr sz="1400"/>
            </a:pPr>
            <a:endParaRPr lang="it-IT"/>
          </a:p>
        </c:txPr>
        <c:crossAx val="2102958968"/>
        <c:crosses val="autoZero"/>
        <c:crossBetween val="between"/>
      </c:valAx>
    </c:plotArea>
    <c:legend>
      <c:legendPos val="b"/>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Foglio1!$B$1</c:f>
              <c:strCache>
                <c:ptCount val="1"/>
                <c:pt idx="0">
                  <c:v>Personale tecnico</c:v>
                </c:pt>
              </c:strCache>
            </c:strRef>
          </c:tx>
          <c:invertIfNegative val="0"/>
          <c:cat>
            <c:numRef>
              <c:f>Foglio1!$A$2:$A$13</c:f>
              <c:numCache>
                <c:formatCode>0</c:formatCode>
                <c:ptCount val="12"/>
                <c:pt idx="0">
                  <c:v>1934.0</c:v>
                </c:pt>
                <c:pt idx="1">
                  <c:v>1936.0</c:v>
                </c:pt>
                <c:pt idx="2">
                  <c:v>1948.0</c:v>
                </c:pt>
                <c:pt idx="3">
                  <c:v>1950.0</c:v>
                </c:pt>
                <c:pt idx="5">
                  <c:v>1982.0</c:v>
                </c:pt>
                <c:pt idx="6">
                  <c:v>1988.0</c:v>
                </c:pt>
                <c:pt idx="7">
                  <c:v>1990.0</c:v>
                </c:pt>
                <c:pt idx="8">
                  <c:v>1997.0</c:v>
                </c:pt>
                <c:pt idx="9">
                  <c:v>2000.0</c:v>
                </c:pt>
                <c:pt idx="10">
                  <c:v>2009.0</c:v>
                </c:pt>
                <c:pt idx="11">
                  <c:v>2016.0</c:v>
                </c:pt>
              </c:numCache>
            </c:numRef>
          </c:cat>
          <c:val>
            <c:numRef>
              <c:f>Foglio1!$B$2:$B$13</c:f>
              <c:numCache>
                <c:formatCode>General</c:formatCode>
                <c:ptCount val="12"/>
                <c:pt idx="0">
                  <c:v>444.0</c:v>
                </c:pt>
                <c:pt idx="1">
                  <c:v>358.0</c:v>
                </c:pt>
                <c:pt idx="2">
                  <c:v>576.0</c:v>
                </c:pt>
                <c:pt idx="3">
                  <c:v>543.0</c:v>
                </c:pt>
                <c:pt idx="5">
                  <c:v>1785.0</c:v>
                </c:pt>
                <c:pt idx="6">
                  <c:v>1394.0</c:v>
                </c:pt>
                <c:pt idx="7">
                  <c:v>1756.0</c:v>
                </c:pt>
                <c:pt idx="8">
                  <c:v>1365.0</c:v>
                </c:pt>
                <c:pt idx="9">
                  <c:v>1500.0</c:v>
                </c:pt>
                <c:pt idx="10">
                  <c:v>1324.0</c:v>
                </c:pt>
                <c:pt idx="11">
                  <c:v>1322.0</c:v>
                </c:pt>
              </c:numCache>
            </c:numRef>
          </c:val>
        </c:ser>
        <c:ser>
          <c:idx val="1"/>
          <c:order val="1"/>
          <c:tx>
            <c:strRef>
              <c:f>Foglio1!$C$1</c:f>
              <c:strCache>
                <c:ptCount val="1"/>
                <c:pt idx="0">
                  <c:v>Personale amministrativo/ istituzionale</c:v>
                </c:pt>
              </c:strCache>
            </c:strRef>
          </c:tx>
          <c:invertIfNegative val="0"/>
          <c:cat>
            <c:numRef>
              <c:f>Foglio1!$A$2:$A$13</c:f>
              <c:numCache>
                <c:formatCode>0</c:formatCode>
                <c:ptCount val="12"/>
                <c:pt idx="0">
                  <c:v>1934.0</c:v>
                </c:pt>
                <c:pt idx="1">
                  <c:v>1936.0</c:v>
                </c:pt>
                <c:pt idx="2">
                  <c:v>1948.0</c:v>
                </c:pt>
                <c:pt idx="3">
                  <c:v>1950.0</c:v>
                </c:pt>
                <c:pt idx="5">
                  <c:v>1982.0</c:v>
                </c:pt>
                <c:pt idx="6">
                  <c:v>1988.0</c:v>
                </c:pt>
                <c:pt idx="7">
                  <c:v>1990.0</c:v>
                </c:pt>
                <c:pt idx="8">
                  <c:v>1997.0</c:v>
                </c:pt>
                <c:pt idx="9">
                  <c:v>2000.0</c:v>
                </c:pt>
                <c:pt idx="10">
                  <c:v>2009.0</c:v>
                </c:pt>
                <c:pt idx="11">
                  <c:v>2016.0</c:v>
                </c:pt>
              </c:numCache>
            </c:numRef>
          </c:cat>
          <c:val>
            <c:numRef>
              <c:f>Foglio1!$C$2:$C$13</c:f>
              <c:numCache>
                <c:formatCode>General</c:formatCode>
                <c:ptCount val="12"/>
                <c:pt idx="0">
                  <c:v>232.0</c:v>
                </c:pt>
                <c:pt idx="1">
                  <c:v>249.0</c:v>
                </c:pt>
                <c:pt idx="2">
                  <c:v>140.0</c:v>
                </c:pt>
                <c:pt idx="3">
                  <c:v>105.0</c:v>
                </c:pt>
                <c:pt idx="5">
                  <c:v>1057.0</c:v>
                </c:pt>
                <c:pt idx="6">
                  <c:v>1119.0</c:v>
                </c:pt>
                <c:pt idx="7">
                  <c:v>679.0</c:v>
                </c:pt>
                <c:pt idx="8">
                  <c:v>809.0</c:v>
                </c:pt>
                <c:pt idx="9">
                  <c:v>807.0</c:v>
                </c:pt>
                <c:pt idx="10">
                  <c:v>795.0</c:v>
                </c:pt>
                <c:pt idx="11">
                  <c:v>919.0</c:v>
                </c:pt>
              </c:numCache>
            </c:numRef>
          </c:val>
        </c:ser>
        <c:dLbls>
          <c:showLegendKey val="0"/>
          <c:showVal val="0"/>
          <c:showCatName val="0"/>
          <c:showSerName val="0"/>
          <c:showPercent val="0"/>
          <c:showBubbleSize val="0"/>
        </c:dLbls>
        <c:gapWidth val="150"/>
        <c:overlap val="100"/>
        <c:axId val="2104062072"/>
        <c:axId val="2104065128"/>
      </c:barChart>
      <c:catAx>
        <c:axId val="2104062072"/>
        <c:scaling>
          <c:orientation val="minMax"/>
        </c:scaling>
        <c:delete val="0"/>
        <c:axPos val="b"/>
        <c:numFmt formatCode="0" sourceLinked="1"/>
        <c:majorTickMark val="out"/>
        <c:minorTickMark val="none"/>
        <c:tickLblPos val="nextTo"/>
        <c:crossAx val="2104065128"/>
        <c:crosses val="autoZero"/>
        <c:auto val="1"/>
        <c:lblAlgn val="ctr"/>
        <c:lblOffset val="100"/>
        <c:noMultiLvlLbl val="0"/>
      </c:catAx>
      <c:valAx>
        <c:axId val="2104065128"/>
        <c:scaling>
          <c:orientation val="minMax"/>
        </c:scaling>
        <c:delete val="0"/>
        <c:axPos val="l"/>
        <c:majorGridlines/>
        <c:numFmt formatCode="General" sourceLinked="1"/>
        <c:majorTickMark val="out"/>
        <c:minorTickMark val="none"/>
        <c:tickLblPos val="nextTo"/>
        <c:crossAx val="2104062072"/>
        <c:crosses val="autoZero"/>
        <c:crossBetween val="between"/>
      </c:valAx>
    </c:plotArea>
    <c:legend>
      <c:legendPos val="r"/>
      <c:layout/>
      <c:overlay val="0"/>
    </c:legend>
    <c:plotVisOnly val="1"/>
    <c:dispBlanksAs val="zero"/>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38100" cmpd="sng"/>
          </c:spPr>
          <c:marker>
            <c:symbol val="none"/>
          </c:marker>
          <c:cat>
            <c:numRef>
              <c:f>Foglio1!$A$2:$A$15</c:f>
              <c:numCache>
                <c:formatCode>General</c:formatCode>
                <c:ptCount val="14"/>
                <c:pt idx="0">
                  <c:v>1931.0</c:v>
                </c:pt>
                <c:pt idx="1">
                  <c:v>1936.0</c:v>
                </c:pt>
                <c:pt idx="2">
                  <c:v>1948.0</c:v>
                </c:pt>
                <c:pt idx="3">
                  <c:v>1950.0</c:v>
                </c:pt>
                <c:pt idx="5">
                  <c:v>1982.0</c:v>
                </c:pt>
                <c:pt idx="6">
                  <c:v>1984.0</c:v>
                </c:pt>
                <c:pt idx="7">
                  <c:v>1986.0</c:v>
                </c:pt>
                <c:pt idx="8">
                  <c:v>1990.0</c:v>
                </c:pt>
                <c:pt idx="9">
                  <c:v>1994.0</c:v>
                </c:pt>
                <c:pt idx="10">
                  <c:v>2000.0</c:v>
                </c:pt>
                <c:pt idx="11">
                  <c:v>2005.0</c:v>
                </c:pt>
                <c:pt idx="12">
                  <c:v>2009.0</c:v>
                </c:pt>
                <c:pt idx="13">
                  <c:v>2016.0</c:v>
                </c:pt>
              </c:numCache>
            </c:numRef>
          </c:cat>
          <c:val>
            <c:numRef>
              <c:f>Foglio1!$B$2:$B$15</c:f>
              <c:numCache>
                <c:formatCode>General</c:formatCode>
                <c:ptCount val="14"/>
                <c:pt idx="0">
                  <c:v>2.7</c:v>
                </c:pt>
                <c:pt idx="1">
                  <c:v>1.3</c:v>
                </c:pt>
                <c:pt idx="2">
                  <c:v>4.1</c:v>
                </c:pt>
                <c:pt idx="3">
                  <c:v>5.2</c:v>
                </c:pt>
                <c:pt idx="5">
                  <c:v>1.7</c:v>
                </c:pt>
                <c:pt idx="6">
                  <c:v>1.7</c:v>
                </c:pt>
                <c:pt idx="7">
                  <c:v>1.8</c:v>
                </c:pt>
                <c:pt idx="8">
                  <c:v>2.6</c:v>
                </c:pt>
                <c:pt idx="9">
                  <c:v>2.6</c:v>
                </c:pt>
                <c:pt idx="10">
                  <c:v>1.9</c:v>
                </c:pt>
                <c:pt idx="11">
                  <c:v>2.9</c:v>
                </c:pt>
                <c:pt idx="12">
                  <c:v>1.7</c:v>
                </c:pt>
                <c:pt idx="13">
                  <c:v>1.4</c:v>
                </c:pt>
              </c:numCache>
            </c:numRef>
          </c:val>
          <c:smooth val="0"/>
        </c:ser>
        <c:dLbls>
          <c:dLblPos val="ctr"/>
          <c:showLegendKey val="0"/>
          <c:showVal val="1"/>
          <c:showCatName val="0"/>
          <c:showSerName val="0"/>
          <c:showPercent val="0"/>
          <c:showBubbleSize val="0"/>
        </c:dLbls>
        <c:marker val="1"/>
        <c:smooth val="0"/>
        <c:axId val="2036995304"/>
        <c:axId val="2036998280"/>
      </c:lineChart>
      <c:catAx>
        <c:axId val="2036995304"/>
        <c:scaling>
          <c:orientation val="minMax"/>
        </c:scaling>
        <c:delete val="0"/>
        <c:axPos val="b"/>
        <c:numFmt formatCode="General" sourceLinked="1"/>
        <c:majorTickMark val="out"/>
        <c:minorTickMark val="none"/>
        <c:tickLblPos val="nextTo"/>
        <c:crossAx val="2036998280"/>
        <c:crosses val="autoZero"/>
        <c:auto val="1"/>
        <c:lblAlgn val="ctr"/>
        <c:lblOffset val="100"/>
        <c:noMultiLvlLbl val="0"/>
      </c:catAx>
      <c:valAx>
        <c:axId val="2036998280"/>
        <c:scaling>
          <c:orientation val="minMax"/>
        </c:scaling>
        <c:delete val="0"/>
        <c:axPos val="l"/>
        <c:majorGridlines/>
        <c:numFmt formatCode="General" sourceLinked="1"/>
        <c:majorTickMark val="out"/>
        <c:minorTickMark val="none"/>
        <c:tickLblPos val="nextTo"/>
        <c:crossAx val="203699530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per persone in carriera direttiva</c:v>
                </c:pt>
              </c:strCache>
            </c:strRef>
          </c:tx>
          <c:spPr>
            <a:ln w="38100" cmpd="sng"/>
          </c:spPr>
          <c:marker>
            <c:symbol val="none"/>
          </c:marker>
          <c:dLbls>
            <c:dLbl>
              <c:idx val="7"/>
              <c:delete val="1"/>
            </c:dLbl>
            <c:dLbl>
              <c:idx val="9"/>
              <c:delete val="1"/>
            </c:dLbl>
            <c:dLbl>
              <c:idx val="11"/>
              <c:delete val="1"/>
            </c:dLbl>
            <c:dLbl>
              <c:idx val="13"/>
              <c:delete val="1"/>
            </c:dLbl>
            <c:dLbl>
              <c:idx val="15"/>
              <c:delete val="1"/>
            </c:dLbl>
            <c:dLbl>
              <c:idx val="17"/>
              <c:delete val="1"/>
            </c:dLbl>
            <c:dLbl>
              <c:idx val="19"/>
              <c:delete val="1"/>
            </c:dLbl>
            <c:dLbl>
              <c:idx val="20"/>
              <c:delete val="1"/>
            </c:dLbl>
            <c:dLbl>
              <c:idx val="22"/>
              <c:delete val="1"/>
            </c:dLbl>
            <c:dLbl>
              <c:idx val="23"/>
              <c:delete val="1"/>
            </c:dLbl>
            <c:dLbl>
              <c:idx val="25"/>
              <c:delete val="1"/>
            </c:dLbl>
            <c:dLbl>
              <c:idx val="26"/>
              <c:delete val="1"/>
            </c:dLbl>
            <c:spPr>
              <a:ln w="38100" cmpd="sng"/>
            </c:spPr>
            <c:txPr>
              <a:bodyPr/>
              <a:lstStyle/>
              <a:p>
                <a:pPr>
                  <a:defRPr sz="1050"/>
                </a:pPr>
                <a:endParaRPr lang="it-IT"/>
              </a:p>
            </c:txPr>
            <c:dLblPos val="t"/>
            <c:showLegendKey val="0"/>
            <c:showVal val="1"/>
            <c:showCatName val="0"/>
            <c:showSerName val="0"/>
            <c:showPercent val="0"/>
            <c:showBubbleSize val="0"/>
            <c:showLeaderLines val="0"/>
          </c:dLbls>
          <c:cat>
            <c:numRef>
              <c:f>Foglio1!$A$2:$A$42</c:f>
              <c:numCache>
                <c:formatCode>General</c:formatCode>
                <c:ptCount val="41"/>
                <c:pt idx="0">
                  <c:v>1931.0</c:v>
                </c:pt>
                <c:pt idx="1">
                  <c:v>1934.0</c:v>
                </c:pt>
                <c:pt idx="2">
                  <c:v>1945.0</c:v>
                </c:pt>
                <c:pt idx="3">
                  <c:v>1948.0</c:v>
                </c:pt>
                <c:pt idx="5">
                  <c:v>1964.0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1995.0</c:v>
                </c:pt>
                <c:pt idx="30">
                  <c:v>1996.0</c:v>
                </c:pt>
                <c:pt idx="31">
                  <c:v>1997.0</c:v>
                </c:pt>
                <c:pt idx="32">
                  <c:v>1998.0</c:v>
                </c:pt>
                <c:pt idx="33">
                  <c:v>1999.0</c:v>
                </c:pt>
                <c:pt idx="34">
                  <c:v>2000.0</c:v>
                </c:pt>
                <c:pt idx="35">
                  <c:v>2001.0</c:v>
                </c:pt>
                <c:pt idx="36">
                  <c:v>2002.0</c:v>
                </c:pt>
                <c:pt idx="37">
                  <c:v>2004.0</c:v>
                </c:pt>
                <c:pt idx="38">
                  <c:v>2008.0</c:v>
                </c:pt>
                <c:pt idx="39">
                  <c:v>2011.0</c:v>
                </c:pt>
                <c:pt idx="40">
                  <c:v>2016.0</c:v>
                </c:pt>
              </c:numCache>
            </c:numRef>
          </c:cat>
          <c:val>
            <c:numRef>
              <c:f>Foglio1!$B$2:$B$42</c:f>
              <c:numCache>
                <c:formatCode>0.0</c:formatCode>
                <c:ptCount val="41"/>
                <c:pt idx="0">
                  <c:v>20.10344827586207</c:v>
                </c:pt>
                <c:pt idx="1">
                  <c:v>16.94444444444444</c:v>
                </c:pt>
                <c:pt idx="2">
                  <c:v>24.08571428571428</c:v>
                </c:pt>
                <c:pt idx="3">
                  <c:v>20.29268292682926</c:v>
                </c:pt>
                <c:pt idx="5">
                  <c:v>13.8</c:v>
                </c:pt>
                <c:pt idx="6">
                  <c:v>8.32618025751073</c:v>
                </c:pt>
                <c:pt idx="7">
                  <c:v>8.57391304347826</c:v>
                </c:pt>
                <c:pt idx="8">
                  <c:v>8.142857142857141</c:v>
                </c:pt>
                <c:pt idx="9">
                  <c:v>9.551440329218106</c:v>
                </c:pt>
                <c:pt idx="10">
                  <c:v>10.35864978902954</c:v>
                </c:pt>
                <c:pt idx="11">
                  <c:v>9.584615384615383</c:v>
                </c:pt>
                <c:pt idx="12">
                  <c:v>9.19318181818182</c:v>
                </c:pt>
                <c:pt idx="13">
                  <c:v>9.045801526717558</c:v>
                </c:pt>
                <c:pt idx="14">
                  <c:v>8.808429118773947</c:v>
                </c:pt>
                <c:pt idx="15">
                  <c:v>9.10236220472441</c:v>
                </c:pt>
                <c:pt idx="16">
                  <c:v>8.03859649122807</c:v>
                </c:pt>
                <c:pt idx="17">
                  <c:v>8.231034482758618</c:v>
                </c:pt>
                <c:pt idx="18">
                  <c:v>8.43150684931507</c:v>
                </c:pt>
                <c:pt idx="19">
                  <c:v>8.851393188854487</c:v>
                </c:pt>
                <c:pt idx="20">
                  <c:v>8.48358208955224</c:v>
                </c:pt>
                <c:pt idx="21">
                  <c:v>8.79754601226994</c:v>
                </c:pt>
                <c:pt idx="22">
                  <c:v>8.709480122324158</c:v>
                </c:pt>
                <c:pt idx="23">
                  <c:v>8.75925925925926</c:v>
                </c:pt>
                <c:pt idx="24">
                  <c:v>8.451038575667658</c:v>
                </c:pt>
                <c:pt idx="25">
                  <c:v>8.393491124260355</c:v>
                </c:pt>
                <c:pt idx="26">
                  <c:v>7.988732394366198</c:v>
                </c:pt>
                <c:pt idx="27">
                  <c:v>8.08985507246377</c:v>
                </c:pt>
              </c:numCache>
            </c:numRef>
          </c:val>
          <c:smooth val="0"/>
        </c:ser>
        <c:ser>
          <c:idx val="1"/>
          <c:order val="1"/>
          <c:tx>
            <c:strRef>
              <c:f>Foglio1!$C$1</c:f>
              <c:strCache>
                <c:ptCount val="1"/>
                <c:pt idx="0">
                  <c:v>per dirigente</c:v>
                </c:pt>
              </c:strCache>
            </c:strRef>
          </c:tx>
          <c:spPr>
            <a:ln w="38100" cmpd="sng"/>
          </c:spPr>
          <c:marker>
            <c:symbol val="none"/>
          </c:marker>
          <c:dLbls>
            <c:dLbl>
              <c:idx val="20"/>
              <c:delete val="1"/>
            </c:dLbl>
            <c:dLbl>
              <c:idx val="22"/>
              <c:delete val="1"/>
            </c:dLbl>
            <c:dLbl>
              <c:idx val="23"/>
              <c:delete val="1"/>
            </c:dLbl>
            <c:dLbl>
              <c:idx val="25"/>
              <c:delete val="1"/>
            </c:dLbl>
            <c:dLbl>
              <c:idx val="26"/>
              <c:delete val="1"/>
            </c:dLbl>
            <c:dLbl>
              <c:idx val="31"/>
              <c:layout>
                <c:manualLayout>
                  <c:x val="-0.0305469980314961"/>
                  <c:y val="0.0187499988465797"/>
                </c:manualLayout>
              </c:layout>
              <c:dLblPos val="r"/>
              <c:showLegendKey val="0"/>
              <c:showVal val="1"/>
              <c:showCatName val="0"/>
              <c:showSerName val="0"/>
              <c:showPercent val="0"/>
              <c:showBubbleSize val="0"/>
            </c:dLbl>
            <c:dLbl>
              <c:idx val="33"/>
              <c:delete val="1"/>
            </c:dLbl>
            <c:dLbl>
              <c:idx val="36"/>
              <c:delete val="1"/>
            </c:dLbl>
            <c:txPr>
              <a:bodyPr/>
              <a:lstStyle/>
              <a:p>
                <a:pPr>
                  <a:defRPr sz="1000"/>
                </a:pPr>
                <a:endParaRPr lang="it-IT"/>
              </a:p>
            </c:txPr>
            <c:dLblPos val="t"/>
            <c:showLegendKey val="0"/>
            <c:showVal val="1"/>
            <c:showCatName val="0"/>
            <c:showSerName val="0"/>
            <c:showPercent val="0"/>
            <c:showBubbleSize val="0"/>
            <c:showLeaderLines val="0"/>
          </c:dLbls>
          <c:cat>
            <c:numRef>
              <c:f>Foglio1!$A$2:$A$42</c:f>
              <c:numCache>
                <c:formatCode>General</c:formatCode>
                <c:ptCount val="41"/>
                <c:pt idx="0">
                  <c:v>1931.0</c:v>
                </c:pt>
                <c:pt idx="1">
                  <c:v>1934.0</c:v>
                </c:pt>
                <c:pt idx="2">
                  <c:v>1945.0</c:v>
                </c:pt>
                <c:pt idx="3">
                  <c:v>1948.0</c:v>
                </c:pt>
                <c:pt idx="5">
                  <c:v>1964.0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1995.0</c:v>
                </c:pt>
                <c:pt idx="30">
                  <c:v>1996.0</c:v>
                </c:pt>
                <c:pt idx="31">
                  <c:v>1997.0</c:v>
                </c:pt>
                <c:pt idx="32">
                  <c:v>1998.0</c:v>
                </c:pt>
                <c:pt idx="33">
                  <c:v>1999.0</c:v>
                </c:pt>
                <c:pt idx="34">
                  <c:v>2000.0</c:v>
                </c:pt>
                <c:pt idx="35">
                  <c:v>2001.0</c:v>
                </c:pt>
                <c:pt idx="36">
                  <c:v>2002.0</c:v>
                </c:pt>
                <c:pt idx="37">
                  <c:v>2004.0</c:v>
                </c:pt>
                <c:pt idx="38">
                  <c:v>2008.0</c:v>
                </c:pt>
                <c:pt idx="39">
                  <c:v>2011.0</c:v>
                </c:pt>
                <c:pt idx="40">
                  <c:v>2016.0</c:v>
                </c:pt>
              </c:numCache>
            </c:numRef>
          </c:cat>
          <c:val>
            <c:numRef>
              <c:f>Foglio1!$C$2:$C$42</c:f>
              <c:numCache>
                <c:formatCode>General</c:formatCode>
                <c:ptCount val="41"/>
                <c:pt idx="18" formatCode="0.0">
                  <c:v>26.19148936170213</c:v>
                </c:pt>
                <c:pt idx="19" formatCode="0.0">
                  <c:v>17.75776397515528</c:v>
                </c:pt>
                <c:pt idx="20" formatCode="0.0">
                  <c:v>17.7625</c:v>
                </c:pt>
                <c:pt idx="21" formatCode="0.0">
                  <c:v>18.74509803921569</c:v>
                </c:pt>
                <c:pt idx="22" formatCode="0.0">
                  <c:v>19.24324324324323</c:v>
                </c:pt>
                <c:pt idx="23" formatCode="0.0">
                  <c:v>19.30612244897959</c:v>
                </c:pt>
                <c:pt idx="24" formatCode="0.0">
                  <c:v>19.37414965986395</c:v>
                </c:pt>
                <c:pt idx="25" formatCode="0.0">
                  <c:v>19.70138888888889</c:v>
                </c:pt>
                <c:pt idx="26" formatCode="0.0">
                  <c:v>19.83216783216782</c:v>
                </c:pt>
                <c:pt idx="27" formatCode="0.0">
                  <c:v>20.07913669064748</c:v>
                </c:pt>
                <c:pt idx="28">
                  <c:v>31.7</c:v>
                </c:pt>
                <c:pt idx="29" formatCode="0.0">
                  <c:v>53.10869565217391</c:v>
                </c:pt>
                <c:pt idx="30" formatCode="0.0">
                  <c:v>50.95744680851063</c:v>
                </c:pt>
                <c:pt idx="31" formatCode="0.0">
                  <c:v>41.87272727272727</c:v>
                </c:pt>
                <c:pt idx="32" formatCode="0.0">
                  <c:v>44.01851851851852</c:v>
                </c:pt>
                <c:pt idx="33" formatCode="0.0">
                  <c:v>39.48333333333333</c:v>
                </c:pt>
                <c:pt idx="34" formatCode="0.0">
                  <c:v>39.9</c:v>
                </c:pt>
                <c:pt idx="35" formatCode="0.0">
                  <c:v>34.05128205128203</c:v>
                </c:pt>
                <c:pt idx="36" formatCode="0.0">
                  <c:v>34.30379746835442</c:v>
                </c:pt>
                <c:pt idx="37" formatCode="0.0">
                  <c:v>27.92941176470588</c:v>
                </c:pt>
                <c:pt idx="38" formatCode="0.0">
                  <c:v>21.6</c:v>
                </c:pt>
                <c:pt idx="39">
                  <c:v>33.3</c:v>
                </c:pt>
                <c:pt idx="40">
                  <c:v>25.5</c:v>
                </c:pt>
              </c:numCache>
            </c:numRef>
          </c:val>
          <c:smooth val="0"/>
        </c:ser>
        <c:dLbls>
          <c:showLegendKey val="0"/>
          <c:showVal val="0"/>
          <c:showCatName val="0"/>
          <c:showSerName val="0"/>
          <c:showPercent val="0"/>
          <c:showBubbleSize val="0"/>
        </c:dLbls>
        <c:marker val="1"/>
        <c:smooth val="0"/>
        <c:axId val="2037065288"/>
        <c:axId val="2037068360"/>
      </c:lineChart>
      <c:catAx>
        <c:axId val="2037065288"/>
        <c:scaling>
          <c:orientation val="minMax"/>
        </c:scaling>
        <c:delete val="0"/>
        <c:axPos val="b"/>
        <c:numFmt formatCode="General" sourceLinked="1"/>
        <c:majorTickMark val="out"/>
        <c:minorTickMark val="none"/>
        <c:tickLblPos val="nextTo"/>
        <c:txPr>
          <a:bodyPr/>
          <a:lstStyle/>
          <a:p>
            <a:pPr>
              <a:defRPr sz="1600"/>
            </a:pPr>
            <a:endParaRPr lang="it-IT"/>
          </a:p>
        </c:txPr>
        <c:crossAx val="2037068360"/>
        <c:crosses val="autoZero"/>
        <c:auto val="1"/>
        <c:lblAlgn val="ctr"/>
        <c:lblOffset val="100"/>
        <c:noMultiLvlLbl val="0"/>
      </c:catAx>
      <c:valAx>
        <c:axId val="2037068360"/>
        <c:scaling>
          <c:orientation val="minMax"/>
        </c:scaling>
        <c:delete val="0"/>
        <c:axPos val="l"/>
        <c:majorGridlines/>
        <c:numFmt formatCode="0.0" sourceLinked="1"/>
        <c:majorTickMark val="out"/>
        <c:minorTickMark val="none"/>
        <c:tickLblPos val="nextTo"/>
        <c:crossAx val="2037065288"/>
        <c:crosses val="autoZero"/>
        <c:crossBetween val="between"/>
      </c:valAx>
    </c:plotArea>
    <c:legend>
      <c:legendPos val="b"/>
      <c:layout>
        <c:manualLayout>
          <c:xMode val="edge"/>
          <c:yMode val="edge"/>
          <c:x val="0.266039739173228"/>
          <c:y val="0.911534331229433"/>
          <c:w val="0.702295398622047"/>
          <c:h val="0.0697156699239868"/>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Foglio1!$B$2</c:f>
              <c:strCache>
                <c:ptCount val="1"/>
                <c:pt idx="0">
                  <c:v>% personale informatico (per funzione)</c:v>
                </c:pt>
              </c:strCache>
            </c:strRef>
          </c:tx>
          <c:marker>
            <c:symbol val="none"/>
          </c:marker>
          <c:cat>
            <c:numRef>
              <c:f>Foglio1!$A$3:$A$23</c:f>
              <c:numCache>
                <c:formatCode>General</c:formatCode>
                <c:ptCount val="21"/>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1995.0</c:v>
                </c:pt>
                <c:pt idx="16">
                  <c:v>1998.0</c:v>
                </c:pt>
                <c:pt idx="17">
                  <c:v>2002.0</c:v>
                </c:pt>
                <c:pt idx="18">
                  <c:v>2006.0</c:v>
                </c:pt>
                <c:pt idx="19">
                  <c:v>2010.0</c:v>
                </c:pt>
                <c:pt idx="20">
                  <c:v>2016.0</c:v>
                </c:pt>
              </c:numCache>
            </c:numRef>
          </c:cat>
          <c:val>
            <c:numRef>
              <c:f>Foglio1!$B$3:$B$23</c:f>
              <c:numCache>
                <c:formatCode>0.0%</c:formatCode>
                <c:ptCount val="21"/>
                <c:pt idx="0">
                  <c:v>0.143975641583297</c:v>
                </c:pt>
                <c:pt idx="1">
                  <c:v>0.140570934256055</c:v>
                </c:pt>
                <c:pt idx="2">
                  <c:v>0.133129637712789</c:v>
                </c:pt>
                <c:pt idx="3">
                  <c:v>0.131545873481357</c:v>
                </c:pt>
                <c:pt idx="4">
                  <c:v>0.12144597887896</c:v>
                </c:pt>
                <c:pt idx="5">
                  <c:v>0.113676110528157</c:v>
                </c:pt>
                <c:pt idx="6">
                  <c:v>0.133356790992259</c:v>
                </c:pt>
                <c:pt idx="7">
                  <c:v>0.133891213389121</c:v>
                </c:pt>
                <c:pt idx="8">
                  <c:v>0.135533707865169</c:v>
                </c:pt>
                <c:pt idx="9">
                  <c:v>0.148696264975335</c:v>
                </c:pt>
                <c:pt idx="10">
                  <c:v>0.13377808988764</c:v>
                </c:pt>
                <c:pt idx="11">
                  <c:v>0.124427211843497</c:v>
                </c:pt>
                <c:pt idx="12">
                  <c:v>0.122355430183357</c:v>
                </c:pt>
                <c:pt idx="13">
                  <c:v>0.122178430670011</c:v>
                </c:pt>
                <c:pt idx="14">
                  <c:v>0.118625678119349</c:v>
                </c:pt>
              </c:numCache>
            </c:numRef>
          </c:val>
          <c:smooth val="0"/>
        </c:ser>
        <c:ser>
          <c:idx val="1"/>
          <c:order val="1"/>
          <c:tx>
            <c:strRef>
              <c:f>Foglio1!$C$2</c:f>
              <c:strCache>
                <c:ptCount val="1"/>
                <c:pt idx="0">
                  <c:v>% personale informatico (per direzione)</c:v>
                </c:pt>
              </c:strCache>
            </c:strRef>
          </c:tx>
          <c:marker>
            <c:symbol val="none"/>
          </c:marker>
          <c:cat>
            <c:numRef>
              <c:f>Foglio1!$A$3:$A$23</c:f>
              <c:numCache>
                <c:formatCode>General</c:formatCode>
                <c:ptCount val="21"/>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1995.0</c:v>
                </c:pt>
                <c:pt idx="16">
                  <c:v>1998.0</c:v>
                </c:pt>
                <c:pt idx="17">
                  <c:v>2002.0</c:v>
                </c:pt>
                <c:pt idx="18">
                  <c:v>2006.0</c:v>
                </c:pt>
                <c:pt idx="19">
                  <c:v>2010.0</c:v>
                </c:pt>
                <c:pt idx="20">
                  <c:v>2016.0</c:v>
                </c:pt>
              </c:numCache>
            </c:numRef>
          </c:cat>
          <c:val>
            <c:numRef>
              <c:f>Foglio1!$C$3:$C$23</c:f>
              <c:numCache>
                <c:formatCode>General</c:formatCode>
                <c:ptCount val="21"/>
                <c:pt idx="15" formatCode="0.0%">
                  <c:v>0.0777732296356938</c:v>
                </c:pt>
                <c:pt idx="16" formatCode="0.0%">
                  <c:v>0.0799326882625158</c:v>
                </c:pt>
                <c:pt idx="17" formatCode="0.0%">
                  <c:v>0.0638376383763837</c:v>
                </c:pt>
                <c:pt idx="18" formatCode="0.0%">
                  <c:v>0.0895087427144046</c:v>
                </c:pt>
                <c:pt idx="19" formatCode="0.0%">
                  <c:v>0.101024208566108</c:v>
                </c:pt>
                <c:pt idx="20" formatCode="0.0%">
                  <c:v>0.106202588130299</c:v>
                </c:pt>
              </c:numCache>
            </c:numRef>
          </c:val>
          <c:smooth val="0"/>
        </c:ser>
        <c:dLbls>
          <c:showLegendKey val="0"/>
          <c:showVal val="0"/>
          <c:showCatName val="0"/>
          <c:showSerName val="0"/>
          <c:showPercent val="0"/>
          <c:showBubbleSize val="0"/>
        </c:dLbls>
        <c:marker val="1"/>
        <c:smooth val="0"/>
        <c:axId val="2037125384"/>
        <c:axId val="2037128424"/>
      </c:lineChart>
      <c:catAx>
        <c:axId val="2037125384"/>
        <c:scaling>
          <c:orientation val="minMax"/>
        </c:scaling>
        <c:delete val="0"/>
        <c:axPos val="b"/>
        <c:numFmt formatCode="General" sourceLinked="1"/>
        <c:majorTickMark val="out"/>
        <c:minorTickMark val="none"/>
        <c:tickLblPos val="nextTo"/>
        <c:crossAx val="2037128424"/>
        <c:crosses val="autoZero"/>
        <c:auto val="1"/>
        <c:lblAlgn val="ctr"/>
        <c:lblOffset val="100"/>
        <c:noMultiLvlLbl val="0"/>
      </c:catAx>
      <c:valAx>
        <c:axId val="2037128424"/>
        <c:scaling>
          <c:orientation val="minMax"/>
        </c:scaling>
        <c:delete val="0"/>
        <c:axPos val="l"/>
        <c:majorGridlines/>
        <c:numFmt formatCode="0.0%" sourceLinked="1"/>
        <c:majorTickMark val="out"/>
        <c:minorTickMark val="none"/>
        <c:tickLblPos val="nextTo"/>
        <c:crossAx val="203712538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Per funzione</c:v>
                </c:pt>
              </c:strCache>
            </c:strRef>
          </c:tx>
          <c:spPr>
            <a:ln w="38100" cmpd="sng"/>
          </c:spPr>
          <c:marker>
            <c:symbol val="none"/>
          </c:marker>
          <c:cat>
            <c:numRef>
              <c:f>Foglio1!$A$2:$A$22</c:f>
              <c:numCache>
                <c:formatCode>General</c:formatCode>
                <c:ptCount val="21"/>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1995.0</c:v>
                </c:pt>
                <c:pt idx="16">
                  <c:v>1998.0</c:v>
                </c:pt>
                <c:pt idx="17">
                  <c:v>2002.0</c:v>
                </c:pt>
                <c:pt idx="18">
                  <c:v>2006.0</c:v>
                </c:pt>
                <c:pt idx="19">
                  <c:v>2010.0</c:v>
                </c:pt>
                <c:pt idx="20">
                  <c:v>2016.0</c:v>
                </c:pt>
              </c:numCache>
            </c:numRef>
          </c:cat>
          <c:val>
            <c:numRef>
              <c:f>Foglio1!$B$2:$B$22</c:f>
              <c:numCache>
                <c:formatCode>General</c:formatCode>
                <c:ptCount val="21"/>
                <c:pt idx="0">
                  <c:v>331.0</c:v>
                </c:pt>
                <c:pt idx="1">
                  <c:v>325.0</c:v>
                </c:pt>
                <c:pt idx="2">
                  <c:v>305.0</c:v>
                </c:pt>
                <c:pt idx="3">
                  <c:v>314.0</c:v>
                </c:pt>
                <c:pt idx="4">
                  <c:v>299.0</c:v>
                </c:pt>
                <c:pt idx="5">
                  <c:v>325.0</c:v>
                </c:pt>
                <c:pt idx="6" formatCode="0">
                  <c:v>379.0</c:v>
                </c:pt>
                <c:pt idx="7">
                  <c:v>384.0</c:v>
                </c:pt>
                <c:pt idx="8">
                  <c:v>386.0</c:v>
                </c:pt>
                <c:pt idx="9">
                  <c:v>422.0</c:v>
                </c:pt>
                <c:pt idx="10">
                  <c:v>381.0</c:v>
                </c:pt>
                <c:pt idx="11">
                  <c:v>353.0</c:v>
                </c:pt>
                <c:pt idx="12">
                  <c:v>347.0</c:v>
                </c:pt>
                <c:pt idx="13">
                  <c:v>341.0</c:v>
                </c:pt>
                <c:pt idx="14">
                  <c:v>328.0</c:v>
                </c:pt>
              </c:numCache>
            </c:numRef>
          </c:val>
          <c:smooth val="0"/>
        </c:ser>
        <c:ser>
          <c:idx val="1"/>
          <c:order val="1"/>
          <c:tx>
            <c:strRef>
              <c:f>Foglio1!$C$1</c:f>
              <c:strCache>
                <c:ptCount val="1"/>
                <c:pt idx="0">
                  <c:v>Per direzione</c:v>
                </c:pt>
              </c:strCache>
            </c:strRef>
          </c:tx>
          <c:spPr>
            <a:ln w="38100" cmpd="sng"/>
          </c:spPr>
          <c:marker>
            <c:symbol val="none"/>
          </c:marker>
          <c:cat>
            <c:numRef>
              <c:f>Foglio1!$A$2:$A$22</c:f>
              <c:numCache>
                <c:formatCode>General</c:formatCode>
                <c:ptCount val="21"/>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1995.0</c:v>
                </c:pt>
                <c:pt idx="16">
                  <c:v>1998.0</c:v>
                </c:pt>
                <c:pt idx="17">
                  <c:v>2002.0</c:v>
                </c:pt>
                <c:pt idx="18">
                  <c:v>2006.0</c:v>
                </c:pt>
                <c:pt idx="19">
                  <c:v>2010.0</c:v>
                </c:pt>
                <c:pt idx="20">
                  <c:v>2016.0</c:v>
                </c:pt>
              </c:numCache>
            </c:numRef>
          </c:cat>
          <c:val>
            <c:numRef>
              <c:f>Foglio1!$C$2:$C$22</c:f>
              <c:numCache>
                <c:formatCode>General</c:formatCode>
                <c:ptCount val="21"/>
                <c:pt idx="15" formatCode="0">
                  <c:v>190.0</c:v>
                </c:pt>
                <c:pt idx="16" formatCode="0">
                  <c:v>190.0</c:v>
                </c:pt>
                <c:pt idx="17" formatCode="0">
                  <c:v>173.0</c:v>
                </c:pt>
                <c:pt idx="18" formatCode="0">
                  <c:v>215.0</c:v>
                </c:pt>
                <c:pt idx="19" formatCode="0">
                  <c:v>220.0</c:v>
                </c:pt>
                <c:pt idx="20" formatCode="0">
                  <c:v>238.0</c:v>
                </c:pt>
              </c:numCache>
            </c:numRef>
          </c:val>
          <c:smooth val="0"/>
        </c:ser>
        <c:ser>
          <c:idx val="2"/>
          <c:order val="2"/>
          <c:tx>
            <c:strRef>
              <c:f>Foglio1!$D$1</c:f>
              <c:strCache>
                <c:ptCount val="1"/>
              </c:strCache>
            </c:strRef>
          </c:tx>
          <c:marker>
            <c:symbol val="none"/>
          </c:marker>
          <c:cat>
            <c:numRef>
              <c:f>Foglio1!$A$2:$A$22</c:f>
              <c:numCache>
                <c:formatCode>General</c:formatCode>
                <c:ptCount val="21"/>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1995.0</c:v>
                </c:pt>
                <c:pt idx="16">
                  <c:v>1998.0</c:v>
                </c:pt>
                <c:pt idx="17">
                  <c:v>2002.0</c:v>
                </c:pt>
                <c:pt idx="18">
                  <c:v>2006.0</c:v>
                </c:pt>
                <c:pt idx="19">
                  <c:v>2010.0</c:v>
                </c:pt>
                <c:pt idx="20">
                  <c:v>2016.0</c:v>
                </c:pt>
              </c:numCache>
            </c:numRef>
          </c:cat>
          <c:val>
            <c:numRef>
              <c:f>'[Copia di personale_90esimo.xlsx]riepilogo'!$CD$78:$CD$98</c:f>
              <c:numCache>
                <c:formatCode>General</c:formatCode>
                <c:ptCount val="21"/>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1995.0</c:v>
                </c:pt>
                <c:pt idx="16">
                  <c:v>1998.0</c:v>
                </c:pt>
                <c:pt idx="17">
                  <c:v>2002.0</c:v>
                </c:pt>
                <c:pt idx="18">
                  <c:v>2006.0</c:v>
                </c:pt>
                <c:pt idx="19">
                  <c:v>2010.0</c:v>
                </c:pt>
                <c:pt idx="20">
                  <c:v>2016.0</c:v>
                </c:pt>
              </c:numCache>
            </c:numRef>
          </c:val>
          <c:smooth val="0"/>
        </c:ser>
        <c:dLbls>
          <c:showLegendKey val="0"/>
          <c:showVal val="0"/>
          <c:showCatName val="0"/>
          <c:showSerName val="0"/>
          <c:showPercent val="0"/>
          <c:showBubbleSize val="0"/>
        </c:dLbls>
        <c:marker val="1"/>
        <c:smooth val="0"/>
        <c:axId val="2037162920"/>
        <c:axId val="2037165864"/>
      </c:lineChart>
      <c:catAx>
        <c:axId val="2037162920"/>
        <c:scaling>
          <c:orientation val="minMax"/>
        </c:scaling>
        <c:delete val="0"/>
        <c:axPos val="b"/>
        <c:numFmt formatCode="General" sourceLinked="1"/>
        <c:majorTickMark val="out"/>
        <c:minorTickMark val="none"/>
        <c:tickLblPos val="nextTo"/>
        <c:crossAx val="2037165864"/>
        <c:crosses val="autoZero"/>
        <c:auto val="1"/>
        <c:lblAlgn val="ctr"/>
        <c:lblOffset val="100"/>
        <c:noMultiLvlLbl val="0"/>
      </c:catAx>
      <c:valAx>
        <c:axId val="2037165864"/>
        <c:scaling>
          <c:orientation val="minMax"/>
          <c:max val="500.0"/>
        </c:scaling>
        <c:delete val="0"/>
        <c:axPos val="l"/>
        <c:majorGridlines/>
        <c:numFmt formatCode="General" sourceLinked="1"/>
        <c:majorTickMark val="out"/>
        <c:minorTickMark val="none"/>
        <c:tickLblPos val="nextTo"/>
        <c:crossAx val="2037162920"/>
        <c:crosses val="autoZero"/>
        <c:crossBetween val="between"/>
      </c:valAx>
    </c:plotArea>
    <c:legend>
      <c:legendPos val="b"/>
      <c:layout/>
      <c:overlay val="0"/>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C9757-945C-9849-98A4-D2013547FDDE}" type="doc">
      <dgm:prSet loTypeId="urn:microsoft.com/office/officeart/2005/8/layout/process1" loCatId="" qsTypeId="urn:microsoft.com/office/officeart/2005/8/quickstyle/simple1" qsCatId="simple" csTypeId="urn:microsoft.com/office/officeart/2005/8/colors/colorful3" csCatId="colorful" phldr="1"/>
      <dgm:spPr/>
      <dgm:t>
        <a:bodyPr/>
        <a:lstStyle/>
        <a:p>
          <a:endParaRPr lang="it-IT"/>
        </a:p>
      </dgm:t>
    </dgm:pt>
    <dgm:pt modelId="{A8ECDFA9-369A-A545-8FEC-B2A55093D542}">
      <dgm:prSet/>
      <dgm:spPr>
        <a:solidFill>
          <a:srgbClr val="CF1E24"/>
        </a:solidFill>
      </dgm:spPr>
      <dgm:t>
        <a:bodyPr/>
        <a:lstStyle/>
        <a:p>
          <a:pPr rtl="0"/>
          <a:r>
            <a:rPr lang="it-IT" dirty="0" smtClean="0"/>
            <a:t>Burocrazia meccanica (istituzionale)</a:t>
          </a:r>
          <a:endParaRPr lang="it-IT" dirty="0"/>
        </a:p>
      </dgm:t>
    </dgm:pt>
    <dgm:pt modelId="{911434E7-8580-1E46-9A00-2B7D96D55C1B}" type="parTrans" cxnId="{38587214-5648-B444-927F-4247CEABE583}">
      <dgm:prSet/>
      <dgm:spPr/>
      <dgm:t>
        <a:bodyPr/>
        <a:lstStyle/>
        <a:p>
          <a:endParaRPr lang="it-IT"/>
        </a:p>
      </dgm:t>
    </dgm:pt>
    <dgm:pt modelId="{241AD341-E1FF-6F49-8162-21250AD22760}" type="sibTrans" cxnId="{38587214-5648-B444-927F-4247CEABE583}">
      <dgm:prSet/>
      <dgm:spPr/>
      <dgm:t>
        <a:bodyPr/>
        <a:lstStyle/>
        <a:p>
          <a:endParaRPr lang="it-IT"/>
        </a:p>
      </dgm:t>
    </dgm:pt>
    <dgm:pt modelId="{EF1E28AE-B5CA-8C47-AA1E-C0738A437599}">
      <dgm:prSet/>
      <dgm:spPr/>
      <dgm:t>
        <a:bodyPr/>
        <a:lstStyle/>
        <a:p>
          <a:pPr rtl="0"/>
          <a:r>
            <a:rPr lang="it-IT" dirty="0" smtClean="0"/>
            <a:t>Burocrazia professionale (tecnico-scientifica)</a:t>
          </a:r>
          <a:endParaRPr lang="it-IT" dirty="0"/>
        </a:p>
      </dgm:t>
    </dgm:pt>
    <dgm:pt modelId="{2F1DB339-78BB-294B-A305-99071E5BE482}" type="parTrans" cxnId="{8FDAADE8-880E-484B-A6B8-FFCF7C4ED137}">
      <dgm:prSet/>
      <dgm:spPr/>
      <dgm:t>
        <a:bodyPr/>
        <a:lstStyle/>
        <a:p>
          <a:endParaRPr lang="it-IT"/>
        </a:p>
      </dgm:t>
    </dgm:pt>
    <dgm:pt modelId="{25E47AED-FE27-7543-A951-B66CFD1E2288}" type="sibTrans" cxnId="{8FDAADE8-880E-484B-A6B8-FFCF7C4ED137}">
      <dgm:prSet/>
      <dgm:spPr/>
      <dgm:t>
        <a:bodyPr/>
        <a:lstStyle/>
        <a:p>
          <a:endParaRPr lang="it-IT"/>
        </a:p>
      </dgm:t>
    </dgm:pt>
    <dgm:pt modelId="{8082D29E-445F-264D-9115-6A9F4DBDD1A6}" type="pres">
      <dgm:prSet presAssocID="{820C9757-945C-9849-98A4-D2013547FDDE}" presName="Name0" presStyleCnt="0">
        <dgm:presLayoutVars>
          <dgm:dir/>
          <dgm:resizeHandles val="exact"/>
        </dgm:presLayoutVars>
      </dgm:prSet>
      <dgm:spPr/>
      <dgm:t>
        <a:bodyPr/>
        <a:lstStyle/>
        <a:p>
          <a:endParaRPr lang="it-IT"/>
        </a:p>
      </dgm:t>
    </dgm:pt>
    <dgm:pt modelId="{9D2861F1-1E15-5347-AE2C-33DEF6A87747}" type="pres">
      <dgm:prSet presAssocID="{A8ECDFA9-369A-A545-8FEC-B2A55093D542}" presName="node" presStyleLbl="node1" presStyleIdx="0" presStyleCnt="2">
        <dgm:presLayoutVars>
          <dgm:bulletEnabled val="1"/>
        </dgm:presLayoutVars>
      </dgm:prSet>
      <dgm:spPr/>
      <dgm:t>
        <a:bodyPr/>
        <a:lstStyle/>
        <a:p>
          <a:endParaRPr lang="it-IT"/>
        </a:p>
      </dgm:t>
    </dgm:pt>
    <dgm:pt modelId="{B96A800E-C72A-0244-99CB-A3F48A2536E0}" type="pres">
      <dgm:prSet presAssocID="{241AD341-E1FF-6F49-8162-21250AD22760}" presName="sibTrans" presStyleLbl="sibTrans2D1" presStyleIdx="0" presStyleCnt="1"/>
      <dgm:spPr/>
      <dgm:t>
        <a:bodyPr/>
        <a:lstStyle/>
        <a:p>
          <a:endParaRPr lang="it-IT"/>
        </a:p>
      </dgm:t>
    </dgm:pt>
    <dgm:pt modelId="{A0366108-80F5-8D42-AB69-76BD2E02B9A7}" type="pres">
      <dgm:prSet presAssocID="{241AD341-E1FF-6F49-8162-21250AD22760}" presName="connectorText" presStyleLbl="sibTrans2D1" presStyleIdx="0" presStyleCnt="1"/>
      <dgm:spPr/>
      <dgm:t>
        <a:bodyPr/>
        <a:lstStyle/>
        <a:p>
          <a:endParaRPr lang="it-IT"/>
        </a:p>
      </dgm:t>
    </dgm:pt>
    <dgm:pt modelId="{6463285A-9A29-BB47-9C34-2C7BAE67EFE6}" type="pres">
      <dgm:prSet presAssocID="{EF1E28AE-B5CA-8C47-AA1E-C0738A437599}" presName="node" presStyleLbl="node1" presStyleIdx="1" presStyleCnt="2">
        <dgm:presLayoutVars>
          <dgm:bulletEnabled val="1"/>
        </dgm:presLayoutVars>
      </dgm:prSet>
      <dgm:spPr/>
      <dgm:t>
        <a:bodyPr/>
        <a:lstStyle/>
        <a:p>
          <a:endParaRPr lang="it-IT"/>
        </a:p>
      </dgm:t>
    </dgm:pt>
  </dgm:ptLst>
  <dgm:cxnLst>
    <dgm:cxn modelId="{995714CC-364F-4F4B-B569-E41196676B3E}" type="presOf" srcId="{241AD341-E1FF-6F49-8162-21250AD22760}" destId="{B96A800E-C72A-0244-99CB-A3F48A2536E0}" srcOrd="0" destOrd="0" presId="urn:microsoft.com/office/officeart/2005/8/layout/process1"/>
    <dgm:cxn modelId="{590C5DBC-9760-5D44-AF97-4298006A62A0}" type="presOf" srcId="{EF1E28AE-B5CA-8C47-AA1E-C0738A437599}" destId="{6463285A-9A29-BB47-9C34-2C7BAE67EFE6}" srcOrd="0" destOrd="0" presId="urn:microsoft.com/office/officeart/2005/8/layout/process1"/>
    <dgm:cxn modelId="{38587214-5648-B444-927F-4247CEABE583}" srcId="{820C9757-945C-9849-98A4-D2013547FDDE}" destId="{A8ECDFA9-369A-A545-8FEC-B2A55093D542}" srcOrd="0" destOrd="0" parTransId="{911434E7-8580-1E46-9A00-2B7D96D55C1B}" sibTransId="{241AD341-E1FF-6F49-8162-21250AD22760}"/>
    <dgm:cxn modelId="{8FDAADE8-880E-484B-A6B8-FFCF7C4ED137}" srcId="{820C9757-945C-9849-98A4-D2013547FDDE}" destId="{EF1E28AE-B5CA-8C47-AA1E-C0738A437599}" srcOrd="1" destOrd="0" parTransId="{2F1DB339-78BB-294B-A305-99071E5BE482}" sibTransId="{25E47AED-FE27-7543-A951-B66CFD1E2288}"/>
    <dgm:cxn modelId="{227DBB8B-91DC-6340-B780-D77E917FA1C0}" type="presOf" srcId="{820C9757-945C-9849-98A4-D2013547FDDE}" destId="{8082D29E-445F-264D-9115-6A9F4DBDD1A6}" srcOrd="0" destOrd="0" presId="urn:microsoft.com/office/officeart/2005/8/layout/process1"/>
    <dgm:cxn modelId="{74579276-A47C-604A-8259-E1A7ECA6CC80}" type="presOf" srcId="{A8ECDFA9-369A-A545-8FEC-B2A55093D542}" destId="{9D2861F1-1E15-5347-AE2C-33DEF6A87747}" srcOrd="0" destOrd="0" presId="urn:microsoft.com/office/officeart/2005/8/layout/process1"/>
    <dgm:cxn modelId="{B05E2197-9065-B24D-80E9-650963CEDB98}" type="presOf" srcId="{241AD341-E1FF-6F49-8162-21250AD22760}" destId="{A0366108-80F5-8D42-AB69-76BD2E02B9A7}" srcOrd="1" destOrd="0" presId="urn:microsoft.com/office/officeart/2005/8/layout/process1"/>
    <dgm:cxn modelId="{76A6E5BB-F5B6-9643-8C0F-33B923B2C2DB}" type="presParOf" srcId="{8082D29E-445F-264D-9115-6A9F4DBDD1A6}" destId="{9D2861F1-1E15-5347-AE2C-33DEF6A87747}" srcOrd="0" destOrd="0" presId="urn:microsoft.com/office/officeart/2005/8/layout/process1"/>
    <dgm:cxn modelId="{CAF39A01-0707-E741-8E7C-5DDA99BB0FC5}" type="presParOf" srcId="{8082D29E-445F-264D-9115-6A9F4DBDD1A6}" destId="{B96A800E-C72A-0244-99CB-A3F48A2536E0}" srcOrd="1" destOrd="0" presId="urn:microsoft.com/office/officeart/2005/8/layout/process1"/>
    <dgm:cxn modelId="{8BDDE5DD-12A8-614D-89F7-5AD983811448}" type="presParOf" srcId="{B96A800E-C72A-0244-99CB-A3F48A2536E0}" destId="{A0366108-80F5-8D42-AB69-76BD2E02B9A7}" srcOrd="0" destOrd="0" presId="urn:microsoft.com/office/officeart/2005/8/layout/process1"/>
    <dgm:cxn modelId="{2F556B32-E2CE-F446-80A5-A0E686E0E5B1}" type="presParOf" srcId="{8082D29E-445F-264D-9115-6A9F4DBDD1A6}" destId="{6463285A-9A29-BB47-9C34-2C7BAE67EFE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861F1-1E15-5347-AE2C-33DEF6A87747}">
      <dsp:nvSpPr>
        <dsp:cNvPr id="0" name=""/>
        <dsp:cNvSpPr/>
      </dsp:nvSpPr>
      <dsp:spPr>
        <a:xfrm>
          <a:off x="1190" y="69294"/>
          <a:ext cx="2539007" cy="1523404"/>
        </a:xfrm>
        <a:prstGeom prst="roundRect">
          <a:avLst>
            <a:gd name="adj" fmla="val 10000"/>
          </a:avLst>
        </a:prstGeom>
        <a:solidFill>
          <a:srgbClr val="CF1E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it-IT" sz="2200" kern="1200" dirty="0" smtClean="0"/>
            <a:t>Burocrazia meccanica (istituzionale)</a:t>
          </a:r>
          <a:endParaRPr lang="it-IT" sz="2200" kern="1200" dirty="0"/>
        </a:p>
      </dsp:txBody>
      <dsp:txXfrm>
        <a:off x="45809" y="113913"/>
        <a:ext cx="2449769" cy="1434166"/>
      </dsp:txXfrm>
    </dsp:sp>
    <dsp:sp modelId="{B96A800E-C72A-0244-99CB-A3F48A2536E0}">
      <dsp:nvSpPr>
        <dsp:cNvPr id="0" name=""/>
        <dsp:cNvSpPr/>
      </dsp:nvSpPr>
      <dsp:spPr>
        <a:xfrm>
          <a:off x="2794099" y="516159"/>
          <a:ext cx="538269" cy="6296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a:off x="2794099" y="642094"/>
        <a:ext cx="376788" cy="377803"/>
      </dsp:txXfrm>
    </dsp:sp>
    <dsp:sp modelId="{6463285A-9A29-BB47-9C34-2C7BAE67EFE6}">
      <dsp:nvSpPr>
        <dsp:cNvPr id="0" name=""/>
        <dsp:cNvSpPr/>
      </dsp:nvSpPr>
      <dsp:spPr>
        <a:xfrm>
          <a:off x="3555801" y="69294"/>
          <a:ext cx="2539007" cy="152340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it-IT" sz="2200" kern="1200" dirty="0" smtClean="0"/>
            <a:t>Burocrazia professionale (tecnico-scientifica)</a:t>
          </a:r>
          <a:endParaRPr lang="it-IT" sz="2200" kern="1200" dirty="0"/>
        </a:p>
      </dsp:txBody>
      <dsp:txXfrm>
        <a:off x="3600420" y="113913"/>
        <a:ext cx="2449769" cy="1434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23/06/16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384 per </a:t>
            </a:r>
            <a:r>
              <a:rPr lang="it-IT" smtClean="0"/>
              <a:t>funzione nel 2011</a:t>
            </a:r>
            <a:endParaRPr lang="it-IT"/>
          </a:p>
        </p:txBody>
      </p:sp>
      <p:sp>
        <p:nvSpPr>
          <p:cNvPr id="4" name="Segnaposto numero diapositiva 3"/>
          <p:cNvSpPr>
            <a:spLocks noGrp="1"/>
          </p:cNvSpPr>
          <p:nvPr>
            <p:ph type="sldNum" sz="quarter" idx="10"/>
          </p:nvPr>
        </p:nvSpPr>
        <p:spPr/>
        <p:txBody>
          <a:bodyPr/>
          <a:lstStyle/>
          <a:p>
            <a:fld id="{A5BAA04C-CF00-2442-8489-B17C223CBBD3}" type="slidenum">
              <a:rPr lang="it-IT" smtClean="0"/>
              <a:t>15</a:t>
            </a:fld>
            <a:endParaRPr lang="it-IT"/>
          </a:p>
        </p:txBody>
      </p:sp>
    </p:spTree>
    <p:extLst>
      <p:ext uri="{BB962C8B-B14F-4D97-AF65-F5344CB8AC3E}">
        <p14:creationId xmlns:p14="http://schemas.microsoft.com/office/powerpoint/2010/main" val="11185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Ma la dicotomia sulle forme organizzative è in grado di rappresentarci </a:t>
            </a:r>
            <a:r>
              <a:rPr lang="it-IT" b="1" i="1" dirty="0" smtClean="0">
                <a:effectLst>
                  <a:outerShdw blurRad="38100" dist="38100" dir="2700000" algn="tl">
                    <a:srgbClr val="000000">
                      <a:alpha val="43137"/>
                    </a:srgbClr>
                  </a:outerShdw>
                </a:effectLst>
              </a:rPr>
              <a:t>solo una parte</a:t>
            </a:r>
            <a:r>
              <a:rPr lang="it-IT" dirty="0" smtClean="0"/>
              <a:t> della storia delle trasformazioni  che all’Istat  hanno caratterizzato le politiche del personale e, in particolare,  la capacità dell’Istituto di  reclutare, di socializzare e di promuovere la reputazione tecnico-scientifica del  personale in servizio. </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16</a:t>
            </a:fld>
            <a:endParaRPr lang="it-IT"/>
          </a:p>
        </p:txBody>
      </p:sp>
    </p:spTree>
    <p:extLst>
      <p:ext uri="{BB962C8B-B14F-4D97-AF65-F5344CB8AC3E}">
        <p14:creationId xmlns:p14="http://schemas.microsoft.com/office/powerpoint/2010/main" val="213677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Sotto questo profilo può essere più fruttuoso utilizzare </a:t>
            </a:r>
            <a:r>
              <a:rPr lang="it-IT" b="1" i="1" dirty="0" smtClean="0">
                <a:effectLst>
                  <a:outerShdw blurRad="38100" dist="38100" dir="2700000" algn="tl">
                    <a:srgbClr val="000000">
                      <a:alpha val="43137"/>
                    </a:srgbClr>
                  </a:outerShdw>
                </a:effectLst>
              </a:rPr>
              <a:t>un’altra chiave di lettura</a:t>
            </a:r>
            <a:r>
              <a:rPr lang="it-IT" dirty="0" smtClean="0"/>
              <a:t>, a prima vista astratta e distante, ma che consente di includere nell’analisi delle trasformazioni organizzative dell’Istat effetti che dipendono dalle connessioni che l’Istituto ha sia con il mondo delle istituzioni pubbliche (nazionali ed europee soprattutto), sia con il mondo scientifico (della ricerca ed accademico), e sia – infine – con il mondo della comunicazione pubblica.   </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Un modello che si muove in questa direzione è stato utilizzato limitatamente al periodo compreso tra il 1926 e lo scoppio della II Guerra mondiale, dallo storico canadese Jean-</a:t>
            </a:r>
            <a:r>
              <a:rPr lang="it-IT" dirty="0" err="1" smtClean="0"/>
              <a:t>Guy</a:t>
            </a:r>
            <a:r>
              <a:rPr lang="it-IT" dirty="0" smtClean="0"/>
              <a:t> </a:t>
            </a:r>
            <a:r>
              <a:rPr lang="it-IT" dirty="0" err="1" smtClean="0"/>
              <a:t>Prévost</a:t>
            </a:r>
            <a:r>
              <a:rPr lang="it-IT" dirty="0" smtClean="0"/>
              <a:t>.  Le nozioni chiave sono tratte dalle analisi del sociologo francese Pierre </a:t>
            </a:r>
            <a:r>
              <a:rPr lang="it-IT" dirty="0" err="1" smtClean="0"/>
              <a:t>Bourdieu</a:t>
            </a:r>
            <a:r>
              <a:rPr lang="it-IT" dirty="0" smtClean="0"/>
              <a:t>. </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17</a:t>
            </a:fld>
            <a:endParaRPr lang="it-IT"/>
          </a:p>
        </p:txBody>
      </p:sp>
    </p:spTree>
    <p:extLst>
      <p:ext uri="{BB962C8B-B14F-4D97-AF65-F5344CB8AC3E}">
        <p14:creationId xmlns:p14="http://schemas.microsoft.com/office/powerpoint/2010/main" val="2592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tema, in generale, è: </a:t>
            </a:r>
          </a:p>
          <a:p>
            <a:r>
              <a:rPr lang="it-IT" dirty="0" smtClean="0"/>
              <a:t>la creazione del «campo della statistica pubblica» come sistema autonomo,  </a:t>
            </a:r>
          </a:p>
          <a:p>
            <a:r>
              <a:rPr lang="it-IT" dirty="0" smtClean="0"/>
              <a:t>- all’interno del quale si confrontano vari attori istituzionali «accreditati »  (=competenti nelle materie  trattate dalla statistica pubblica)  ed esperti  cui si riconosce di avere «titolo» a  discutere le scelte tecniche adottate  ed eventualmente a risolvere le controversie che dovessero emergere  </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18</a:t>
            </a:fld>
            <a:endParaRPr lang="it-IT"/>
          </a:p>
        </p:txBody>
      </p:sp>
    </p:spTree>
    <p:extLst>
      <p:ext uri="{BB962C8B-B14F-4D97-AF65-F5344CB8AC3E}">
        <p14:creationId xmlns:p14="http://schemas.microsoft.com/office/powerpoint/2010/main" val="2274993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buFont typeface="Arial" pitchFamily="34" charset="0"/>
              <a:buChar char="•"/>
            </a:pPr>
            <a:r>
              <a:rPr lang="it-IT" sz="1200" dirty="0" smtClean="0"/>
              <a:t>la creazione del </a:t>
            </a:r>
            <a:r>
              <a:rPr lang="it-IT" sz="1200" b="1" i="1" dirty="0" smtClean="0">
                <a:effectLst>
                  <a:outerShdw blurRad="38100" dist="38100" dir="2700000" algn="tl">
                    <a:srgbClr val="000000">
                      <a:alpha val="43137"/>
                    </a:srgbClr>
                  </a:outerShdw>
                </a:effectLst>
              </a:rPr>
              <a:t>«campo della statistica pubblica»  come sistema  autonomo</a:t>
            </a:r>
            <a:r>
              <a:rPr lang="it-IT" sz="1200" dirty="0" smtClean="0"/>
              <a:t>, al cui centro è situato l’Istituto nazionale di statistica; la cui funzione principale è la produzione di statistiche a supporto dei decisori pubblici, e di statistiche che vincolano o possono vincolare  l’azione  (o le decisioni) delle persone; che è definito da confini che separano coloro che sono qualificati per partecipare (o meno) al «gioco»  -- e dunque all’uso delle nomenclature che in questo campo si usano; </a:t>
            </a:r>
          </a:p>
          <a:p>
            <a:pPr marL="285750" indent="-285750">
              <a:buFont typeface="Arial" pitchFamily="34" charset="0"/>
              <a:buChar char="•"/>
            </a:pPr>
            <a:r>
              <a:rPr lang="it-IT" sz="1200" dirty="0" smtClean="0"/>
              <a:t>di norma  </a:t>
            </a:r>
            <a:r>
              <a:rPr lang="it-IT" sz="1200" b="1" i="1" dirty="0" smtClean="0">
                <a:effectLst>
                  <a:outerShdw blurRad="38100" dist="38100" dir="2700000" algn="tl">
                    <a:srgbClr val="000000">
                      <a:alpha val="43137"/>
                    </a:srgbClr>
                  </a:outerShdw>
                </a:effectLst>
              </a:rPr>
              <a:t>opera in modo strutturato</a:t>
            </a:r>
            <a:r>
              <a:rPr lang="it-IT" sz="1200" dirty="0" smtClean="0"/>
              <a:t>, come un apparato,  secondo procedure  formalizzate, documentate, convenzionali e condivise </a:t>
            </a:r>
            <a:r>
              <a:rPr lang="it-IT" sz="1200" i="1" dirty="0" smtClean="0"/>
              <a:t>(</a:t>
            </a:r>
            <a:r>
              <a:rPr lang="it-IT" sz="1200" b="1" i="1" dirty="0" smtClean="0">
                <a:effectLst>
                  <a:outerShdw blurRad="38100" dist="38100" dir="2700000" algn="tl">
                    <a:srgbClr val="000000">
                      <a:alpha val="43137"/>
                    </a:srgbClr>
                  </a:outerShdw>
                </a:effectLst>
              </a:rPr>
              <a:t>habitus</a:t>
            </a:r>
            <a:r>
              <a:rPr lang="it-IT" sz="1200" i="1" dirty="0" smtClean="0"/>
              <a:t>)</a:t>
            </a:r>
            <a:r>
              <a:rPr lang="it-IT" sz="1200" dirty="0" smtClean="0"/>
              <a:t>, e così</a:t>
            </a:r>
          </a:p>
          <a:p>
            <a:pPr marL="285750" indent="-285750">
              <a:buFont typeface="Arial" pitchFamily="34" charset="0"/>
              <a:buChar char="•"/>
            </a:pPr>
            <a:r>
              <a:rPr lang="it-IT" sz="1200" dirty="0" smtClean="0"/>
              <a:t>può costituire un </a:t>
            </a:r>
            <a:r>
              <a:rPr lang="it-IT" sz="1200" b="1" i="1" dirty="0" smtClean="0">
                <a:effectLst>
                  <a:outerShdw blurRad="38100" dist="38100" dir="2700000" algn="tl">
                    <a:srgbClr val="000000">
                      <a:alpha val="43137"/>
                    </a:srgbClr>
                  </a:outerShdw>
                </a:effectLst>
              </a:rPr>
              <a:t>capitale </a:t>
            </a:r>
            <a:r>
              <a:rPr lang="it-IT" sz="1200" b="1" i="1" dirty="0" err="1" smtClean="0">
                <a:effectLst>
                  <a:outerShdw blurRad="38100" dist="38100" dir="2700000" algn="tl">
                    <a:srgbClr val="000000">
                      <a:alpha val="43137"/>
                    </a:srgbClr>
                  </a:outerShdw>
                </a:effectLst>
              </a:rPr>
              <a:t>reputazionale</a:t>
            </a:r>
            <a:r>
              <a:rPr lang="it-IT" sz="1200" dirty="0" smtClean="0"/>
              <a:t>,  un «capitale statistico», fondato  sulla capacità del sistema di garantire  l’applicazione di un codice o  «canone statistico»  alla produzione della statistica pubblica, e di garantire  che  coloro che producono le statistiche pubbliche adottino  modalità di trattamento dei dati non arbitrarie (da ciò dipende la catena  di processi che garantiscono  la legittimità del prodotto statistico) .</a:t>
            </a:r>
          </a:p>
        </p:txBody>
      </p:sp>
      <p:sp>
        <p:nvSpPr>
          <p:cNvPr id="4" name="Segnaposto numero diapositiva 3"/>
          <p:cNvSpPr>
            <a:spLocks noGrp="1"/>
          </p:cNvSpPr>
          <p:nvPr>
            <p:ph type="sldNum" sz="quarter" idx="10"/>
          </p:nvPr>
        </p:nvSpPr>
        <p:spPr/>
        <p:txBody>
          <a:bodyPr/>
          <a:lstStyle/>
          <a:p>
            <a:fld id="{A5BAA04C-CF00-2442-8489-B17C223CBBD3}" type="slidenum">
              <a:rPr lang="it-IT" smtClean="0"/>
              <a:t>19</a:t>
            </a:fld>
            <a:endParaRPr lang="it-IT"/>
          </a:p>
        </p:txBody>
      </p:sp>
    </p:spTree>
    <p:extLst>
      <p:ext uri="{BB962C8B-B14F-4D97-AF65-F5344CB8AC3E}">
        <p14:creationId xmlns:p14="http://schemas.microsoft.com/office/powerpoint/2010/main" val="358372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20</a:t>
            </a:fld>
            <a:endParaRPr lang="it-IT"/>
          </a:p>
        </p:txBody>
      </p:sp>
    </p:spTree>
    <p:extLst>
      <p:ext uri="{BB962C8B-B14F-4D97-AF65-F5344CB8AC3E}">
        <p14:creationId xmlns:p14="http://schemas.microsoft.com/office/powerpoint/2010/main" val="103467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200" dirty="0" smtClean="0"/>
              <a:t>Per analizzare i cambiamenti intervenuti all’Istat, si potrebbe usare una dicotomia classica, in grado di registrare il passaggio, per alcuni caratteri fondamentali, da un </a:t>
            </a:r>
          </a:p>
          <a:p>
            <a:pPr algn="l"/>
            <a:r>
              <a:rPr lang="it-IT" sz="1200" b="1" i="1" dirty="0" smtClean="0"/>
              <a:t>tipo di</a:t>
            </a:r>
            <a:r>
              <a:rPr lang="it-IT" sz="1200" dirty="0" smtClean="0"/>
              <a:t> </a:t>
            </a:r>
            <a:r>
              <a:rPr lang="it-IT" sz="1200" b="1" i="1" dirty="0" smtClean="0"/>
              <a:t>modello organizzativo </a:t>
            </a:r>
            <a:r>
              <a:rPr lang="it-IT" sz="1200" dirty="0" smtClean="0"/>
              <a:t>ad un altro. Ad esempio, in questi termini:</a:t>
            </a:r>
          </a:p>
          <a:p>
            <a:pPr algn="ctr"/>
            <a:r>
              <a:rPr lang="it-IT" sz="1400" dirty="0" smtClean="0">
                <a:solidFill>
                  <a:srgbClr val="660066"/>
                </a:solidFill>
                <a:effectLst>
                  <a:outerShdw blurRad="38100" dist="38100" dir="2700000" algn="tl">
                    <a:srgbClr val="000000">
                      <a:alpha val="43137"/>
                    </a:srgbClr>
                  </a:outerShdw>
                </a:effectLst>
              </a:rPr>
              <a:t>BUROCRAZIA MECCANICA 	</a:t>
            </a:r>
            <a:r>
              <a:rPr lang="it-IT" sz="1400" dirty="0" smtClean="0">
                <a:solidFill>
                  <a:srgbClr val="660066"/>
                </a:solidFill>
                <a:effectLst>
                  <a:outerShdw blurRad="38100" dist="38100" dir="2700000" algn="tl">
                    <a:srgbClr val="000000">
                      <a:alpha val="43137"/>
                    </a:srgbClr>
                  </a:outerShdw>
                </a:effectLst>
                <a:sym typeface="Wingdings" pitchFamily="2" charset="2"/>
              </a:rPr>
              <a:t></a:t>
            </a:r>
            <a:r>
              <a:rPr lang="it-IT" sz="1400" dirty="0" smtClean="0">
                <a:solidFill>
                  <a:srgbClr val="660066"/>
                </a:solidFill>
                <a:effectLst>
                  <a:outerShdw blurRad="38100" dist="38100" dir="2700000" algn="tl">
                    <a:srgbClr val="000000">
                      <a:alpha val="43137"/>
                    </a:srgbClr>
                  </a:outerShdw>
                </a:effectLst>
              </a:rPr>
              <a:t> 	BUROCRAZIA PROFESSIONALE</a:t>
            </a:r>
          </a:p>
          <a:p>
            <a:r>
              <a:rPr lang="it-IT" sz="1200" dirty="0" smtClean="0">
                <a:solidFill>
                  <a:srgbClr val="660066"/>
                </a:solidFill>
                <a:effectLst>
                  <a:outerShdw blurRad="38100" dist="38100" dir="2700000" algn="tl">
                    <a:srgbClr val="000000">
                      <a:alpha val="43137"/>
                    </a:srgbClr>
                  </a:outerShdw>
                </a:effectLst>
              </a:rPr>
              <a:t>	(Istituzionale)					(Tecnico-scientifica)</a:t>
            </a:r>
          </a:p>
          <a:p>
            <a:endParaRPr lang="it-IT" sz="1400" dirty="0" smtClean="0"/>
          </a:p>
          <a:p>
            <a:pPr algn="ctr"/>
            <a:endParaRPr lang="it-IT" sz="1400" dirty="0" smtClean="0">
              <a:solidFill>
                <a:srgbClr val="660066"/>
              </a:solidFill>
              <a:effectLst>
                <a:outerShdw blurRad="38100" dist="38100" dir="2700000" algn="tl">
                  <a:srgbClr val="000000">
                    <a:alpha val="43137"/>
                  </a:srgbClr>
                </a:outerShdw>
              </a:effectLst>
            </a:endParaRP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4</a:t>
            </a:fld>
            <a:endParaRPr lang="it-IT"/>
          </a:p>
        </p:txBody>
      </p:sp>
    </p:spTree>
    <p:extLst>
      <p:ext uri="{BB962C8B-B14F-4D97-AF65-F5344CB8AC3E}">
        <p14:creationId xmlns:p14="http://schemas.microsoft.com/office/powerpoint/2010/main" val="321872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L’Istat nel corso della sua esistenza è stato interessato da molteplici trasformazioni organizzative.</a:t>
            </a:r>
          </a:p>
          <a:p>
            <a:endParaRPr lang="it-IT" sz="1200" dirty="0" smtClean="0"/>
          </a:p>
          <a:p>
            <a:pPr marL="342900" indent="-342900">
              <a:buFont typeface="Arial" pitchFamily="34" charset="0"/>
              <a:buChar char="•"/>
            </a:pPr>
            <a:r>
              <a:rPr lang="it-IT" sz="1200" dirty="0" smtClean="0"/>
              <a:t>L’Istituto è stato </a:t>
            </a:r>
            <a:r>
              <a:rPr lang="it-IT" sz="1200" b="1" i="1" dirty="0" smtClean="0">
                <a:effectLst>
                  <a:outerShdw blurRad="38100" dist="38100" dir="2700000" algn="tl">
                    <a:srgbClr val="000000">
                      <a:alpha val="43137"/>
                    </a:srgbClr>
                  </a:outerShdw>
                </a:effectLst>
              </a:rPr>
              <a:t>inizialmente </a:t>
            </a:r>
            <a:r>
              <a:rPr lang="it-IT" sz="1200" dirty="0" smtClean="0"/>
              <a:t>disegnato come un ente pubblico che, in via esclusiva, offriva servizi tecnico-statistici al Governo italiano. Vocazione centralistica.  Ma avrebbe potuto servirsi di dati prodotti dalle amministrazioni pubbliche centrali e locali. Accentuata dipendenza dal Capo del Governo. (Leti, 1996 e 2003)</a:t>
            </a:r>
          </a:p>
          <a:p>
            <a:pPr marL="342900" indent="-342900">
              <a:buFont typeface="Arial" pitchFamily="34" charset="0"/>
              <a:buChar char="•"/>
            </a:pPr>
            <a:r>
              <a:rPr lang="it-IT" sz="1200" dirty="0" smtClean="0"/>
              <a:t>Sotto il profilo tecnico privilegiava rilevazioni di natura totalitaria o censuaria. Tema principale (ma non esclusivo): statistiche demografiche.</a:t>
            </a:r>
          </a:p>
          <a:p>
            <a:pPr marL="342900" indent="-342900">
              <a:buFont typeface="Arial" pitchFamily="34" charset="0"/>
              <a:buChar char="•"/>
            </a:pPr>
            <a:r>
              <a:rPr lang="it-IT" sz="1200" dirty="0" smtClean="0"/>
              <a:t>Sotto il profilo tecnologico si era dotato di strumenti operativi e di macchine calcolo relativamente evoluti. </a:t>
            </a:r>
          </a:p>
          <a:p>
            <a:pPr marL="342900" indent="-342900">
              <a:buFont typeface="Arial" pitchFamily="34" charset="0"/>
              <a:buChar char="•"/>
            </a:pPr>
            <a:r>
              <a:rPr lang="it-IT" sz="1200" dirty="0" smtClean="0"/>
              <a:t>L’organizzazione era di stampo gerarchico-funzionale. Il personale, non molto numeroso, era in buona parte assunto a tempo determinato; tipicamente svolgeva attività frammentate in compiti elementari e riconducibili a </a:t>
            </a:r>
            <a:r>
              <a:rPr lang="it-IT" sz="1200" i="1" dirty="0" smtClean="0"/>
              <a:t>routine</a:t>
            </a:r>
            <a:r>
              <a:rPr lang="it-IT" sz="1200" dirty="0" smtClean="0"/>
              <a:t> ricorrenti.</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5</a:t>
            </a:fld>
            <a:endParaRPr lang="it-IT"/>
          </a:p>
        </p:txBody>
      </p:sp>
    </p:spTree>
    <p:extLst>
      <p:ext uri="{BB962C8B-B14F-4D97-AF65-F5344CB8AC3E}">
        <p14:creationId xmlns:p14="http://schemas.microsoft.com/office/powerpoint/2010/main" val="31377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L’Istat nel corso della sua esistenza è stato interessato da molteplici trasformazioni organizzative.</a:t>
            </a:r>
          </a:p>
          <a:p>
            <a:endParaRPr lang="it-IT" sz="1200" dirty="0" smtClean="0"/>
          </a:p>
          <a:p>
            <a:pPr marL="342900" indent="-342900">
              <a:buFont typeface="Arial" pitchFamily="34" charset="0"/>
              <a:buChar char="•"/>
            </a:pPr>
            <a:r>
              <a:rPr lang="it-IT" sz="1200" dirty="0" smtClean="0"/>
              <a:t>L’Istituto è stato </a:t>
            </a:r>
            <a:r>
              <a:rPr lang="it-IT" sz="1200" b="1" i="1" dirty="0" smtClean="0">
                <a:effectLst>
                  <a:outerShdw blurRad="38100" dist="38100" dir="2700000" algn="tl">
                    <a:srgbClr val="000000">
                      <a:alpha val="43137"/>
                    </a:srgbClr>
                  </a:outerShdw>
                </a:effectLst>
              </a:rPr>
              <a:t>inizialmente </a:t>
            </a:r>
            <a:r>
              <a:rPr lang="it-IT" sz="1200" dirty="0" smtClean="0"/>
              <a:t>disegnato come un ente pubblico che, in via esclusiva, offriva servizi tecnico-statistici al Governo italiano. Vocazione centralistica.  Ma avrebbe potuto servirsi di dati prodotti dalle amministrazioni pubbliche centrali e locali. Accentuata dipendenza dal Capo del Governo. (Leti, 1996 e 2003)</a:t>
            </a:r>
          </a:p>
          <a:p>
            <a:pPr marL="342900" indent="-342900">
              <a:buFont typeface="Arial" pitchFamily="34" charset="0"/>
              <a:buChar char="•"/>
            </a:pPr>
            <a:r>
              <a:rPr lang="it-IT" sz="1200" dirty="0" smtClean="0"/>
              <a:t>Sotto il profilo tecnico privilegiava rilevazioni di natura totalitaria o censuaria. Tema principale (ma non esclusivo): statistiche demografiche.</a:t>
            </a:r>
          </a:p>
          <a:p>
            <a:pPr marL="342900" indent="-342900">
              <a:buFont typeface="Arial" pitchFamily="34" charset="0"/>
              <a:buChar char="•"/>
            </a:pPr>
            <a:r>
              <a:rPr lang="it-IT" sz="1200" dirty="0" smtClean="0"/>
              <a:t>Sotto il profilo tecnologico si era dotato di strumenti operativi e di macchine calcolo relativamente evoluti. </a:t>
            </a:r>
          </a:p>
          <a:p>
            <a:pPr marL="342900" indent="-342900">
              <a:buFont typeface="Arial" pitchFamily="34" charset="0"/>
              <a:buChar char="•"/>
            </a:pPr>
            <a:r>
              <a:rPr lang="it-IT" sz="1200" dirty="0" smtClean="0"/>
              <a:t>L’organizzazione era di stampo gerarchico-funzionale. Il personale, non molto numeroso, era in buona parte assunto a tempo determinato; tipicamente svolgeva attività frammentate in compiti elementari e riconducibili a </a:t>
            </a:r>
            <a:r>
              <a:rPr lang="it-IT" sz="1200" i="1" dirty="0" smtClean="0"/>
              <a:t>routine</a:t>
            </a:r>
            <a:r>
              <a:rPr lang="it-IT" sz="1200" dirty="0" smtClean="0"/>
              <a:t> ricorrenti.</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6</a:t>
            </a:fld>
            <a:endParaRPr lang="it-IT"/>
          </a:p>
        </p:txBody>
      </p:sp>
    </p:spTree>
    <p:extLst>
      <p:ext uri="{BB962C8B-B14F-4D97-AF65-F5344CB8AC3E}">
        <p14:creationId xmlns:p14="http://schemas.microsoft.com/office/powerpoint/2010/main" val="31377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L’Istat nel corso della sua esistenza è stato interessato da molteplici trasformazioni organizzative.</a:t>
            </a:r>
          </a:p>
          <a:p>
            <a:endParaRPr lang="it-IT" sz="1200" dirty="0" smtClean="0"/>
          </a:p>
          <a:p>
            <a:pPr marL="342900" indent="-342900">
              <a:buFont typeface="Arial" pitchFamily="34" charset="0"/>
              <a:buChar char="•"/>
            </a:pPr>
            <a:r>
              <a:rPr lang="it-IT" sz="1200" dirty="0" smtClean="0"/>
              <a:t>L’Istituto è stato </a:t>
            </a:r>
            <a:r>
              <a:rPr lang="it-IT" sz="1200" b="1" i="1" dirty="0" smtClean="0">
                <a:effectLst>
                  <a:outerShdw blurRad="38100" dist="38100" dir="2700000" algn="tl">
                    <a:srgbClr val="000000">
                      <a:alpha val="43137"/>
                    </a:srgbClr>
                  </a:outerShdw>
                </a:effectLst>
              </a:rPr>
              <a:t>inizialmente </a:t>
            </a:r>
            <a:r>
              <a:rPr lang="it-IT" sz="1200" dirty="0" smtClean="0"/>
              <a:t>disegnato come un ente pubblico che, in via esclusiva, offriva servizi tecnico-statistici al Governo italiano. Vocazione centralistica.  Ma avrebbe potuto servirsi di dati prodotti dalle amministrazioni pubbliche centrali e locali. Accentuata dipendenza dal Capo del Governo. (Leti, 1996 e 2003)</a:t>
            </a:r>
          </a:p>
          <a:p>
            <a:pPr marL="342900" indent="-342900">
              <a:buFont typeface="Arial" pitchFamily="34" charset="0"/>
              <a:buChar char="•"/>
            </a:pPr>
            <a:r>
              <a:rPr lang="it-IT" sz="1200" dirty="0" smtClean="0"/>
              <a:t>Sotto il profilo tecnico privilegiava rilevazioni di natura totalitaria o censuaria. Tema principale (ma non esclusivo): statistiche demografiche.</a:t>
            </a:r>
          </a:p>
          <a:p>
            <a:pPr marL="342900" indent="-342900">
              <a:buFont typeface="Arial" pitchFamily="34" charset="0"/>
              <a:buChar char="•"/>
            </a:pPr>
            <a:r>
              <a:rPr lang="it-IT" sz="1200" dirty="0" smtClean="0"/>
              <a:t>Sotto il profilo tecnologico si era dotato di strumenti operativi e di macchine calcolo relativamente evoluti. </a:t>
            </a:r>
          </a:p>
          <a:p>
            <a:pPr marL="342900" indent="-342900">
              <a:buFont typeface="Arial" pitchFamily="34" charset="0"/>
              <a:buChar char="•"/>
            </a:pPr>
            <a:r>
              <a:rPr lang="it-IT" sz="1200" dirty="0" smtClean="0"/>
              <a:t>L’organizzazione era di stampo gerarchico-funzionale. Il personale, non molto numeroso, era in buona parte assunto a tempo determinato; tipicamente svolgeva attività frammentate in compiti elementari e riconducibili a </a:t>
            </a:r>
            <a:r>
              <a:rPr lang="it-IT" sz="1200" i="1" dirty="0" smtClean="0"/>
              <a:t>routine</a:t>
            </a:r>
            <a:r>
              <a:rPr lang="it-IT" sz="1200" dirty="0" smtClean="0"/>
              <a:t> ricorrenti.</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7</a:t>
            </a:fld>
            <a:endParaRPr lang="it-IT"/>
          </a:p>
        </p:txBody>
      </p:sp>
    </p:spTree>
    <p:extLst>
      <p:ext uri="{BB962C8B-B14F-4D97-AF65-F5344CB8AC3E}">
        <p14:creationId xmlns:p14="http://schemas.microsoft.com/office/powerpoint/2010/main" val="31377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pitchFamily="34" charset="0"/>
              <a:buChar char="•"/>
            </a:pPr>
            <a:r>
              <a:rPr lang="it-IT" sz="1200" dirty="0" smtClean="0"/>
              <a:t>L’impostazione iniziale per alcuni decenni (a parte il periodo a cavallo della II Guerra mondiale) non sembra aver subito profonde trasformazioni fino a quando, soprattutto a partire dagli anni ’80, anche per effetto di cambiamenti tecnologici rilevanti (informatica centralizzata e poi, a partire dagli anni ‘90, diffusa), si concretizza l’opportunità di </a:t>
            </a:r>
            <a:r>
              <a:rPr lang="it-IT" sz="1200" b="1" i="1" dirty="0" smtClean="0"/>
              <a:t>cambiare radicalmente le produzioni </a:t>
            </a:r>
            <a:r>
              <a:rPr lang="it-IT" sz="1200" dirty="0" smtClean="0"/>
              <a:t>statistiche.</a:t>
            </a:r>
          </a:p>
          <a:p>
            <a:pPr marL="342900" indent="-342900">
              <a:buFont typeface="Arial" pitchFamily="34" charset="0"/>
              <a:buChar char="•"/>
            </a:pPr>
            <a:r>
              <a:rPr lang="it-IT" sz="1200" dirty="0" smtClean="0"/>
              <a:t>Sulla ribalta anche il tema del personale, che ora si declina </a:t>
            </a:r>
            <a:r>
              <a:rPr lang="it-IT" sz="1200" b="1" i="1" dirty="0" smtClean="0"/>
              <a:t>non tanto </a:t>
            </a:r>
            <a:r>
              <a:rPr lang="it-IT" sz="1200" dirty="0" smtClean="0"/>
              <a:t>in termini di numerosità, </a:t>
            </a:r>
            <a:r>
              <a:rPr lang="it-IT" sz="1200" b="1" i="1" dirty="0" smtClean="0"/>
              <a:t>ma di qualità professionale</a:t>
            </a:r>
            <a:r>
              <a:rPr lang="it-IT" sz="1200" dirty="0" smtClean="0"/>
              <a:t>, da garantire stabilmente nel tempo, e di </a:t>
            </a:r>
            <a:r>
              <a:rPr lang="it-IT" sz="1200" b="1" i="1" dirty="0" smtClean="0"/>
              <a:t>fitness delle competenze </a:t>
            </a:r>
            <a:r>
              <a:rPr lang="it-IT" sz="1200" dirty="0" smtClean="0"/>
              <a:t>rispetto alle esigenze  poste dall’uso di tecnologie informatiche evolute. Evidente l’esigenza di diversificare i profili (scientifico disciplinari: lo statistico economico, lo statistico sociologo,…). (Rapporto Moser, 1983).</a:t>
            </a:r>
          </a:p>
          <a:p>
            <a:pPr marL="342900" indent="-342900">
              <a:buFont typeface="Arial" pitchFamily="34" charset="0"/>
              <a:buChar char="•"/>
            </a:pPr>
            <a:r>
              <a:rPr lang="it-IT" sz="1200" dirty="0" smtClean="0"/>
              <a:t>Attenzione alla formazione (</a:t>
            </a:r>
            <a:r>
              <a:rPr lang="it-IT" sz="1200" i="1" dirty="0" smtClean="0"/>
              <a:t>in itinere</a:t>
            </a:r>
            <a:r>
              <a:rPr lang="it-IT" sz="1200" dirty="0" smtClean="0"/>
              <a:t> e non solo riferita al titolo iniziale). </a:t>
            </a:r>
          </a:p>
          <a:p>
            <a:pPr marL="342900" indent="-342900">
              <a:buFont typeface="Arial" pitchFamily="34" charset="0"/>
              <a:buChar char="•"/>
            </a:pPr>
            <a:r>
              <a:rPr lang="it-IT" sz="1200" dirty="0" smtClean="0"/>
              <a:t>Il tema degli </a:t>
            </a:r>
            <a:r>
              <a:rPr lang="it-IT" sz="1200" b="1" i="1" dirty="0" smtClean="0"/>
              <a:t>utilizzatori</a:t>
            </a:r>
            <a:r>
              <a:rPr lang="it-IT" sz="1200" dirty="0" smtClean="0"/>
              <a:t> fa capolino. Ma più nelle relazioni tecniche, meno nelle pratiche quotidiane. E soprattutto: gli utilizzatori  sono collocati funzionalmente alla fine della «catena del valore» (il prodotto statistico «rilasciato» è deciso interamente all’Istat). (Studio sul Business System Planning, Istat-IBM, 1982)</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8</a:t>
            </a:fld>
            <a:endParaRPr lang="it-IT"/>
          </a:p>
        </p:txBody>
      </p:sp>
    </p:spTree>
    <p:extLst>
      <p:ext uri="{BB962C8B-B14F-4D97-AF65-F5344CB8AC3E}">
        <p14:creationId xmlns:p14="http://schemas.microsoft.com/office/powerpoint/2010/main" val="242141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pitchFamily="34" charset="0"/>
              <a:buChar char="•"/>
            </a:pPr>
            <a:r>
              <a:rPr lang="it-IT" sz="1200" dirty="0" smtClean="0"/>
              <a:t>L’impostazione iniziale per alcuni decenni (a parte il periodo a cavallo della II Guerra mondiale) non sembra aver subito profonde trasformazioni fino a quando, soprattutto a partire dagli anni ’80, anche per effetto di cambiamenti tecnologici rilevanti (informatica centralizzata e poi, a partire dagli anni ‘90, diffusa), si concretizza l’opportunità di </a:t>
            </a:r>
            <a:r>
              <a:rPr lang="it-IT" sz="1200" b="1" i="1" dirty="0" smtClean="0"/>
              <a:t>cambiare radicalmente le produzioni </a:t>
            </a:r>
            <a:r>
              <a:rPr lang="it-IT" sz="1200" dirty="0" smtClean="0"/>
              <a:t>statistiche.</a:t>
            </a:r>
          </a:p>
          <a:p>
            <a:pPr marL="342900" indent="-342900">
              <a:buFont typeface="Arial" pitchFamily="34" charset="0"/>
              <a:buChar char="•"/>
            </a:pPr>
            <a:r>
              <a:rPr lang="it-IT" sz="1200" dirty="0" smtClean="0"/>
              <a:t>Sulla ribalta anche il tema del personale, che ora si declina </a:t>
            </a:r>
            <a:r>
              <a:rPr lang="it-IT" sz="1200" b="1" i="1" dirty="0" smtClean="0"/>
              <a:t>non tanto </a:t>
            </a:r>
            <a:r>
              <a:rPr lang="it-IT" sz="1200" dirty="0" smtClean="0"/>
              <a:t>in termini di numerosità, </a:t>
            </a:r>
            <a:r>
              <a:rPr lang="it-IT" sz="1200" b="1" i="1" dirty="0" smtClean="0"/>
              <a:t>ma di qualità professionale</a:t>
            </a:r>
            <a:r>
              <a:rPr lang="it-IT" sz="1200" dirty="0" smtClean="0"/>
              <a:t>, da garantire stabilmente nel tempo, e di </a:t>
            </a:r>
            <a:r>
              <a:rPr lang="it-IT" sz="1200" b="1" i="1" dirty="0" smtClean="0"/>
              <a:t>fitness delle competenze in particolare </a:t>
            </a:r>
            <a:r>
              <a:rPr lang="it-IT" sz="1200" dirty="0" smtClean="0"/>
              <a:t>rispetto alle esigenze  poste dall’uso di tecnologie informatiche evolute. Evidente l’esigenza di diversificare i profili (scientifico disciplinari: lo statistico economico, lo statistico sociologo,…). (Rapporto Moser, 1983).</a:t>
            </a:r>
          </a:p>
          <a:p>
            <a:pPr marL="342900" indent="-342900">
              <a:buFont typeface="Arial" pitchFamily="34" charset="0"/>
              <a:buChar char="•"/>
            </a:pPr>
            <a:r>
              <a:rPr lang="it-IT" sz="1200" dirty="0" smtClean="0"/>
              <a:t>Attenzione alla formazione (</a:t>
            </a:r>
            <a:r>
              <a:rPr lang="it-IT" sz="1200" i="1" dirty="0" smtClean="0"/>
              <a:t>in itinere</a:t>
            </a:r>
            <a:r>
              <a:rPr lang="it-IT" sz="1200" dirty="0" smtClean="0"/>
              <a:t> e non solo riferita al titolo iniziale). </a:t>
            </a:r>
          </a:p>
          <a:p>
            <a:pPr marL="342900" indent="-342900">
              <a:buFont typeface="Arial" pitchFamily="34" charset="0"/>
              <a:buChar char="•"/>
            </a:pPr>
            <a:r>
              <a:rPr lang="it-IT" sz="1200" dirty="0" smtClean="0"/>
              <a:t>Il tema degli </a:t>
            </a:r>
            <a:r>
              <a:rPr lang="it-IT" sz="1200" b="1" i="1" dirty="0" smtClean="0"/>
              <a:t>utilizzatori</a:t>
            </a:r>
            <a:r>
              <a:rPr lang="it-IT" sz="1200" dirty="0" smtClean="0"/>
              <a:t> fa capolino. Ma più nelle relazioni tecniche, meno nelle pratiche quotidiane. E soprattutto: gli utilizzatori  sono collocati funzionalmente alla fine della «catena del valore» (il prodotto statistico «rilasciato» è deciso interamente all’Istat). (Studio sul Business System Planning, Istat-IBM, 1982)</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9</a:t>
            </a:fld>
            <a:endParaRPr lang="it-IT"/>
          </a:p>
        </p:txBody>
      </p:sp>
    </p:spTree>
    <p:extLst>
      <p:ext uri="{BB962C8B-B14F-4D97-AF65-F5344CB8AC3E}">
        <p14:creationId xmlns:p14="http://schemas.microsoft.com/office/powerpoint/2010/main" val="242141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pitchFamily="34" charset="0"/>
              <a:buChar char="•"/>
            </a:pPr>
            <a:r>
              <a:rPr lang="it-IT" sz="1200" dirty="0" smtClean="0"/>
              <a:t>L’impostazione iniziale per alcuni decenni (a parte il periodo a cavallo della II Guerra mondiale) non sembra aver subito profonde trasformazioni fino a quando, soprattutto a partire dagli anni ’80, anche per effetto di cambiamenti tecnologici rilevanti (informatica centralizzata e poi, a partire dagli anni ‘90, diffusa), si concretizza l’opportunità di </a:t>
            </a:r>
            <a:r>
              <a:rPr lang="it-IT" sz="1200" b="1" i="1" dirty="0" smtClean="0"/>
              <a:t>cambiare radicalmente le produzioni </a:t>
            </a:r>
            <a:r>
              <a:rPr lang="it-IT" sz="1200" dirty="0" smtClean="0"/>
              <a:t>statistiche.</a:t>
            </a:r>
          </a:p>
          <a:p>
            <a:pPr marL="342900" indent="-342900">
              <a:buFont typeface="Arial" pitchFamily="34" charset="0"/>
              <a:buChar char="•"/>
            </a:pPr>
            <a:r>
              <a:rPr lang="it-IT" sz="1200" dirty="0" smtClean="0"/>
              <a:t>Sulla ribalta anche il tema del personale, che ora si declina </a:t>
            </a:r>
            <a:r>
              <a:rPr lang="it-IT" sz="1200" b="1" i="1" dirty="0" smtClean="0"/>
              <a:t>non tanto </a:t>
            </a:r>
            <a:r>
              <a:rPr lang="it-IT" sz="1200" dirty="0" smtClean="0"/>
              <a:t>in termini di numerosità, </a:t>
            </a:r>
            <a:r>
              <a:rPr lang="it-IT" sz="1200" b="1" i="1" dirty="0" smtClean="0"/>
              <a:t>ma di qualità professionale</a:t>
            </a:r>
            <a:r>
              <a:rPr lang="it-IT" sz="1200" dirty="0" smtClean="0"/>
              <a:t>, da garantire stabilmente nel tempo, e di </a:t>
            </a:r>
            <a:r>
              <a:rPr lang="it-IT" sz="1200" b="1" i="1" dirty="0" smtClean="0"/>
              <a:t>fitness delle competenze </a:t>
            </a:r>
            <a:r>
              <a:rPr lang="it-IT" sz="1200" dirty="0" smtClean="0"/>
              <a:t>rispetto alle esigenze  poste dall’uso di tecnologie informatiche evolute. Evidente l’esigenza di diversificare i profili (scientifico disciplinari: lo statistico economico, lo statistico sociologo,…). (Rapporto Moser, 1983).</a:t>
            </a:r>
          </a:p>
          <a:p>
            <a:pPr marL="342900" indent="-342900">
              <a:buFont typeface="Arial" pitchFamily="34" charset="0"/>
              <a:buChar char="•"/>
            </a:pPr>
            <a:r>
              <a:rPr lang="it-IT" sz="1200" dirty="0" smtClean="0"/>
              <a:t>Attenzione alla formazione (</a:t>
            </a:r>
            <a:r>
              <a:rPr lang="it-IT" sz="1200" i="1" dirty="0" smtClean="0"/>
              <a:t>in itinere</a:t>
            </a:r>
            <a:r>
              <a:rPr lang="it-IT" sz="1200" dirty="0" smtClean="0"/>
              <a:t> e non solo riferita al titolo iniziale). </a:t>
            </a:r>
          </a:p>
          <a:p>
            <a:pPr marL="342900" indent="-342900">
              <a:buFont typeface="Arial" pitchFamily="34" charset="0"/>
              <a:buChar char="•"/>
            </a:pPr>
            <a:r>
              <a:rPr lang="it-IT" sz="1200" dirty="0" smtClean="0"/>
              <a:t>Il tema degli </a:t>
            </a:r>
            <a:r>
              <a:rPr lang="it-IT" sz="1200" b="1" i="1" dirty="0" smtClean="0"/>
              <a:t>utilizzatori</a:t>
            </a:r>
            <a:r>
              <a:rPr lang="it-IT" sz="1200" dirty="0" smtClean="0"/>
              <a:t> fa capolino. Ma più nelle relazioni tecniche, meno nelle pratiche quotidiane. E soprattutto: gli utilizzatori  sono collocati funzionalmente alla fine della «catena del valore» (il prodotto statistico «rilasciato» è deciso interamente all’Istat). (Studio sul Business System Planning, Istat-IBM, 1982)</a:t>
            </a:r>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10</a:t>
            </a:fld>
            <a:endParaRPr lang="it-IT"/>
          </a:p>
        </p:txBody>
      </p:sp>
    </p:spTree>
    <p:extLst>
      <p:ext uri="{BB962C8B-B14F-4D97-AF65-F5344CB8AC3E}">
        <p14:creationId xmlns:p14="http://schemas.microsoft.com/office/powerpoint/2010/main" val="242141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Aumento negli anni 95-98</a:t>
            </a:r>
            <a:r>
              <a:rPr lang="it-IT" baseline="0" dirty="0" smtClean="0"/>
              <a:t> </a:t>
            </a:r>
            <a:r>
              <a:rPr lang="it-IT" dirty="0" smtClean="0"/>
              <a:t> dovuto a basso</a:t>
            </a:r>
            <a:r>
              <a:rPr lang="it-IT" baseline="0" dirty="0" smtClean="0"/>
              <a:t> numero di personale dirigente (meno di 50)</a:t>
            </a:r>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14</a:t>
            </a:fld>
            <a:endParaRPr lang="it-IT"/>
          </a:p>
        </p:txBody>
      </p:sp>
    </p:spTree>
    <p:extLst>
      <p:ext uri="{BB962C8B-B14F-4D97-AF65-F5344CB8AC3E}">
        <p14:creationId xmlns:p14="http://schemas.microsoft.com/office/powerpoint/2010/main" val="236219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3691533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cstate="email">
            <a:extLst>
              <a:ext uri="{28A0092B-C50C-407E-A947-70E740481C1C}">
                <a14:useLocalDpi xmlns:a14="http://schemas.microsoft.com/office/drawing/2010/main"/>
              </a:ext>
            </a:extLst>
          </a:blip>
          <a:srcRect t="13814" r="74033" b="37508"/>
          <a:stretch/>
        </p:blipFill>
        <p:spPr>
          <a:xfrm>
            <a:off x="10647499" y="5776731"/>
            <a:ext cx="1544501" cy="1081270"/>
          </a:xfrm>
          <a:prstGeom prst="rect">
            <a:avLst/>
          </a:prstGeom>
        </p:spPr>
      </p:pic>
      <p:pic>
        <p:nvPicPr>
          <p:cNvPr id="2" name="Immagin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71615" y="179460"/>
            <a:ext cx="1975884" cy="788958"/>
          </a:xfrm>
          <a:prstGeom prst="rect">
            <a:avLst/>
          </a:prstGeom>
        </p:spPr>
      </p:pic>
      <p:sp>
        <p:nvSpPr>
          <p:cNvPr id="11" name="Titolo 1"/>
          <p:cNvSpPr txBox="1">
            <a:spLocks/>
          </p:cNvSpPr>
          <p:nvPr userDrawn="1"/>
        </p:nvSpPr>
        <p:spPr>
          <a:xfrm>
            <a:off x="601662" y="353490"/>
            <a:ext cx="7627989" cy="538609"/>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 23</a:t>
            </a:r>
            <a:r>
              <a:rPr lang="it-IT" sz="1100" b="1" baseline="0" dirty="0" smtClean="0">
                <a:solidFill>
                  <a:schemeClr val="tx1">
                    <a:lumMod val="65000"/>
                    <a:lumOff val="35000"/>
                  </a:schemeClr>
                </a:solidFill>
                <a:latin typeface="Calibri"/>
                <a:ea typeface="Signika" charset="0"/>
                <a:cs typeface="Calibri"/>
              </a:rPr>
              <a:t> </a:t>
            </a:r>
            <a:r>
              <a:rPr lang="it-IT" sz="1100" b="1" dirty="0" smtClean="0">
                <a:solidFill>
                  <a:schemeClr val="tx1">
                    <a:lumMod val="65000"/>
                    <a:lumOff val="35000"/>
                  </a:schemeClr>
                </a:solidFill>
                <a:latin typeface="Calibri"/>
                <a:ea typeface="Signika" charset="0"/>
                <a:cs typeface="Calibri"/>
              </a:rPr>
              <a:t>GIUGNO 2016 </a:t>
            </a:r>
          </a:p>
          <a:p>
            <a:pPr marL="0" marR="0" indent="0" algn="l" defTabSz="914400" rtl="0" eaLnBrk="1" fontAlgn="auto" latinLnBrk="0" hangingPunct="1">
              <a:lnSpc>
                <a:spcPts val="1080"/>
              </a:lnSpc>
              <a:spcBef>
                <a:spcPct val="0"/>
              </a:spcBef>
              <a:spcAft>
                <a:spcPts val="0"/>
              </a:spcAft>
              <a:buClrTx/>
              <a:buSzTx/>
              <a:buFontTx/>
              <a:buNone/>
              <a:tabLst/>
              <a:defRPr/>
            </a:pPr>
            <a:r>
              <a:rPr lang="it-IT" sz="1100" b="1" dirty="0" smtClean="0">
                <a:solidFill>
                  <a:srgbClr val="1C385A"/>
                </a:solidFill>
                <a:latin typeface="+mn-lt"/>
                <a:ea typeface="Signika Light" charset="0"/>
                <a:cs typeface="Calibri"/>
              </a:rPr>
              <a:t>AREA TEMATICA 1</a:t>
            </a:r>
            <a:r>
              <a:rPr lang="it-IT" sz="1100" b="1" dirty="0" smtClean="0">
                <a:solidFill>
                  <a:schemeClr val="tx1"/>
                </a:solidFill>
                <a:latin typeface="+mn-lt"/>
                <a:ea typeface="Signika Light" charset="0"/>
                <a:cs typeface="Calibri"/>
              </a:rPr>
              <a:t>. La lunga storia della statistica ufficiale </a:t>
            </a:r>
          </a:p>
          <a:p>
            <a:pPr>
              <a:lnSpc>
                <a:spcPts val="1080"/>
              </a:lnSpc>
              <a:spcBef>
                <a:spcPts val="300"/>
              </a:spcBef>
              <a:spcAft>
                <a:spcPts val="600"/>
              </a:spcAft>
            </a:pPr>
            <a:r>
              <a:rPr lang="it-IT" sz="1200" dirty="0" smtClean="0">
                <a:solidFill>
                  <a:schemeClr val="tx1"/>
                </a:solidFill>
                <a:latin typeface="+mn-lt"/>
                <a:ea typeface="Signika Light" charset="0"/>
                <a:cs typeface="Arial"/>
              </a:rPr>
              <a:t>Il personale tra amministrazione e specializzazione tecnica</a:t>
            </a: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wmf"/><Relationship Id="rId6" Type="http://schemas.openxmlformats.org/officeDocument/2006/relationships/image" Target="../media/image6.emf"/><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amaro@istat.it" TargetMode="External"/><Relationship Id="rId3" Type="http://schemas.openxmlformats.org/officeDocument/2006/relationships/hyperlink" Target="mailto:fazzi@istat.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91323"/>
            <a:ext cx="12192000" cy="3481918"/>
          </a:xfrm>
          <a:prstGeom prst="rect">
            <a:avLst/>
          </a:prstGeom>
          <a:solidFill>
            <a:srgbClr val="1C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221860" cy="2583613"/>
          </a:xfrm>
          <a:prstGeom prst="rect">
            <a:avLst/>
          </a:prstGeom>
          <a:noFill/>
        </p:spPr>
        <p:txBody>
          <a:bodyPr wrap="square" lIns="0" tIns="0" rIns="0" bIns="0" rtlCol="0">
            <a:spAutoFit/>
          </a:bodyPr>
          <a:lstStyle/>
          <a:p>
            <a:pPr>
              <a:lnSpc>
                <a:spcPts val="1880"/>
              </a:lnSpc>
            </a:pPr>
            <a:r>
              <a:rPr lang="it-IT" sz="2800" dirty="0" smtClean="0">
                <a:solidFill>
                  <a:schemeClr val="bg1"/>
                </a:solidFill>
                <a:latin typeface="+mj-lt"/>
                <a:ea typeface="Signika Light" charset="0"/>
                <a:cs typeface="Arial"/>
              </a:rPr>
              <a:t>Area - PROSPETTIVE </a:t>
            </a:r>
            <a:r>
              <a:rPr lang="it-IT" sz="2800" dirty="0">
                <a:solidFill>
                  <a:schemeClr val="bg1"/>
                </a:solidFill>
                <a:latin typeface="+mj-lt"/>
                <a:ea typeface="Signika Light" charset="0"/>
                <a:cs typeface="Arial"/>
              </a:rPr>
              <a:t>DEI SISTEMI STATISTICI</a:t>
            </a:r>
            <a:endParaRPr lang="it-IT" sz="1200" dirty="0">
              <a:solidFill>
                <a:schemeClr val="bg1"/>
              </a:solidFill>
              <a:latin typeface="+mj-lt"/>
              <a:ea typeface="Signika Light" charset="0"/>
              <a:cs typeface="Arial"/>
            </a:endParaRPr>
          </a:p>
          <a:p>
            <a:pPr>
              <a:lnSpc>
                <a:spcPts val="2160"/>
              </a:lnSpc>
            </a:pPr>
            <a:endParaRPr lang="it-IT" sz="2800" dirty="0">
              <a:solidFill>
                <a:schemeClr val="bg1"/>
              </a:solidFill>
              <a:latin typeface="+mj-lt"/>
              <a:ea typeface="Signika Light" charset="0"/>
              <a:cs typeface="Arial"/>
            </a:endParaRPr>
          </a:p>
          <a:p>
            <a:pPr>
              <a:lnSpc>
                <a:spcPts val="3200"/>
              </a:lnSpc>
            </a:pPr>
            <a:r>
              <a:rPr lang="it-IT" sz="2400" dirty="0" smtClean="0">
                <a:solidFill>
                  <a:schemeClr val="bg1"/>
                </a:solidFill>
                <a:ea typeface="Signika Light" charset="0"/>
                <a:cs typeface="Arial"/>
              </a:rPr>
              <a:t>Sessione - La lunga storia della statistica ufficiale</a:t>
            </a:r>
          </a:p>
          <a:p>
            <a:pPr>
              <a:lnSpc>
                <a:spcPts val="3200"/>
              </a:lnSpc>
            </a:pPr>
            <a:endParaRPr lang="it-IT" sz="3200" i="1" dirty="0">
              <a:solidFill>
                <a:schemeClr val="bg1"/>
              </a:solidFill>
              <a:ea typeface="Signika Light" charset="0"/>
              <a:cs typeface="Arial"/>
            </a:endParaRPr>
          </a:p>
          <a:p>
            <a:pPr>
              <a:lnSpc>
                <a:spcPts val="3200"/>
              </a:lnSpc>
            </a:pPr>
            <a:r>
              <a:rPr lang="it-IT" sz="3200" dirty="0">
                <a:solidFill>
                  <a:schemeClr val="bg1"/>
                </a:solidFill>
                <a:ea typeface="Signika Light" charset="0"/>
                <a:cs typeface="Arial"/>
              </a:rPr>
              <a:t>Il personale tra amministrazione e specializzazione tecnica</a:t>
            </a:r>
          </a:p>
          <a:p>
            <a:pPr>
              <a:lnSpc>
                <a:spcPts val="3200"/>
              </a:lnSpc>
            </a:pPr>
            <a:endParaRPr lang="it-IT" sz="3200" dirty="0">
              <a:solidFill>
                <a:schemeClr val="bg1"/>
              </a:solidFill>
              <a:latin typeface="+mj-lt"/>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sp>
        <p:nvSpPr>
          <p:cNvPr id="12" name="Rettangolo 11"/>
          <p:cNvSpPr/>
          <p:nvPr/>
        </p:nvSpPr>
        <p:spPr>
          <a:xfrm>
            <a:off x="125412" y="4357526"/>
            <a:ext cx="2772274" cy="843821"/>
          </a:xfrm>
          <a:prstGeom prst="rect">
            <a:avLst/>
          </a:prstGeom>
        </p:spPr>
        <p:txBody>
          <a:bodyPr wrap="square">
            <a:spAutoFit/>
          </a:bodyPr>
          <a:lstStyle/>
          <a:p>
            <a:pPr algn="r">
              <a:lnSpc>
                <a:spcPts val="2900"/>
              </a:lnSpc>
            </a:pPr>
            <a:r>
              <a:rPr lang="it-IT" dirty="0" smtClean="0">
                <a:solidFill>
                  <a:schemeClr val="bg1"/>
                </a:solidFill>
                <a:ea typeface="Signika Light" charset="0"/>
                <a:cs typeface="Arial"/>
              </a:rPr>
              <a:t>23 GIUGNO 2016 </a:t>
            </a:r>
          </a:p>
          <a:p>
            <a:pPr algn="r">
              <a:lnSpc>
                <a:spcPts val="2900"/>
              </a:lnSpc>
            </a:pPr>
            <a:r>
              <a:rPr lang="it-IT" dirty="0" smtClean="0">
                <a:solidFill>
                  <a:schemeClr val="bg1"/>
                </a:solidFill>
                <a:ea typeface="Signika Light" charset="0"/>
                <a:cs typeface="Arial"/>
              </a:rPr>
              <a:t>11.15 | 12.45</a:t>
            </a:r>
            <a:endParaRPr lang="it-IT" dirty="0">
              <a:solidFill>
                <a:schemeClr val="bg1"/>
              </a:solidFill>
              <a:ea typeface="Signika Light" charset="0"/>
              <a:cs typeface="Arial"/>
            </a:endParaRPr>
          </a:p>
        </p:txBody>
      </p:sp>
      <p:pic>
        <p:nvPicPr>
          <p:cNvPr id="13" name="Immagine 12" descr="Logo12esimaOk-2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6714" y="5859742"/>
            <a:ext cx="480972" cy="625265"/>
          </a:xfrm>
          <a:prstGeom prst="rect">
            <a:avLst/>
          </a:prstGeom>
        </p:spPr>
      </p:pic>
      <p:pic>
        <p:nvPicPr>
          <p:cNvPr id="14" name="Immagine 13" descr="Logo12esimaOk-22.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6186" y="3683343"/>
            <a:ext cx="571500" cy="609600"/>
          </a:xfrm>
          <a:prstGeom prst="rect">
            <a:avLst/>
          </a:prstGeom>
        </p:spPr>
      </p:pic>
      <p:sp>
        <p:nvSpPr>
          <p:cNvPr id="17" name="CasellaDiTesto 16"/>
          <p:cNvSpPr txBox="1"/>
          <p:nvPr/>
        </p:nvSpPr>
        <p:spPr>
          <a:xfrm>
            <a:off x="3173412" y="6056410"/>
            <a:ext cx="8221860" cy="393270"/>
          </a:xfrm>
          <a:prstGeom prst="rect">
            <a:avLst/>
          </a:prstGeom>
          <a:noFill/>
        </p:spPr>
        <p:txBody>
          <a:bodyPr wrap="square" lIns="0" tIns="0" rIns="0" bIns="0" rtlCol="0">
            <a:spAutoFit/>
          </a:bodyPr>
          <a:lstStyle/>
          <a:p>
            <a:pPr>
              <a:lnSpc>
                <a:spcPts val="3200"/>
              </a:lnSpc>
            </a:pPr>
            <a:r>
              <a:rPr lang="it-IT" sz="2000" dirty="0">
                <a:solidFill>
                  <a:schemeClr val="bg1"/>
                </a:solidFill>
                <a:ea typeface="Signika Light" charset="0"/>
                <a:cs typeface="Arial"/>
              </a:rPr>
              <a:t>Nereo </a:t>
            </a:r>
            <a:r>
              <a:rPr lang="it-IT" sz="2000" dirty="0" err="1">
                <a:solidFill>
                  <a:schemeClr val="bg1"/>
                </a:solidFill>
                <a:ea typeface="Signika Light" charset="0"/>
                <a:cs typeface="Arial"/>
              </a:rPr>
              <a:t>Zamaro</a:t>
            </a:r>
            <a:r>
              <a:rPr lang="it-IT" sz="2000" dirty="0">
                <a:solidFill>
                  <a:schemeClr val="bg1"/>
                </a:solidFill>
                <a:ea typeface="Signika Light" charset="0"/>
                <a:cs typeface="Arial"/>
              </a:rPr>
              <a:t> - Gabriella Fazzi </a:t>
            </a:r>
            <a:r>
              <a:rPr lang="it-IT" sz="2000" dirty="0" smtClean="0">
                <a:solidFill>
                  <a:schemeClr val="bg1"/>
                </a:solidFill>
                <a:latin typeface="+mj-lt"/>
                <a:ea typeface="Signika Light" charset="0"/>
                <a:cs typeface="Arial"/>
              </a:rPr>
              <a:t>| Istat</a:t>
            </a:r>
            <a:endParaRPr lang="it-IT" sz="2000" dirty="0">
              <a:solidFill>
                <a:schemeClr val="bg1"/>
              </a:solidFill>
              <a:latin typeface="+mj-lt"/>
              <a:ea typeface="Signika Light" charset="0"/>
              <a:cs typeface="Arial"/>
            </a:endParaRPr>
          </a:p>
        </p:txBody>
      </p:sp>
      <p:cxnSp>
        <p:nvCxnSpPr>
          <p:cNvPr id="19" name="Connettore 1 18"/>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Immagin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1753" y="5976407"/>
            <a:ext cx="1287500" cy="379813"/>
          </a:xfrm>
          <a:prstGeom prst="rect">
            <a:avLst/>
          </a:prstGeom>
        </p:spPr>
      </p:pic>
      <p:grpSp>
        <p:nvGrpSpPr>
          <p:cNvPr id="29" name="Gruppo 28"/>
          <p:cNvGrpSpPr/>
          <p:nvPr/>
        </p:nvGrpSpPr>
        <p:grpSpPr>
          <a:xfrm>
            <a:off x="323742" y="214878"/>
            <a:ext cx="11719461" cy="2895775"/>
            <a:chOff x="323742" y="214878"/>
            <a:chExt cx="11719461" cy="2895775"/>
          </a:xfrm>
        </p:grpSpPr>
        <p:pic>
          <p:nvPicPr>
            <p:cNvPr id="30" name="Immagine 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3742" y="214878"/>
              <a:ext cx="11427622" cy="2895775"/>
            </a:xfrm>
            <a:prstGeom prst="rect">
              <a:avLst/>
            </a:prstGeom>
          </p:spPr>
        </p:pic>
        <p:sp>
          <p:nvSpPr>
            <p:cNvPr id="31" name="CasellaDiTesto 30"/>
            <p:cNvSpPr txBox="1"/>
            <p:nvPr/>
          </p:nvSpPr>
          <p:spPr>
            <a:xfrm>
              <a:off x="9079437" y="1173480"/>
              <a:ext cx="2963766" cy="923330"/>
            </a:xfrm>
            <a:prstGeom prst="rect">
              <a:avLst/>
            </a:prstGeom>
            <a:solidFill>
              <a:schemeClr val="bg1"/>
            </a:solidFill>
          </p:spPr>
          <p:txBody>
            <a:bodyPr wrap="square" rtlCol="0">
              <a:spAutoFit/>
            </a:bodyPr>
            <a:lstStyle/>
            <a:p>
              <a:endParaRPr lang="it-IT" dirty="0" smtClean="0"/>
            </a:p>
            <a:p>
              <a:endParaRPr lang="it-IT" dirty="0"/>
            </a:p>
            <a:p>
              <a:endParaRPr lang="it-IT" dirty="0"/>
            </a:p>
          </p:txBody>
        </p:sp>
        <p:pic>
          <p:nvPicPr>
            <p:cNvPr id="32" name="710D1BEF-24B7-4C46-97FB-4C1AD860C859" descr="7A41E2B5-8E06-4AB5-9693-F973C7B639EA@p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3637" y="704445"/>
              <a:ext cx="1521635" cy="147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uppo 32"/>
            <p:cNvGrpSpPr/>
            <p:nvPr/>
          </p:nvGrpSpPr>
          <p:grpSpPr>
            <a:xfrm>
              <a:off x="9798761" y="2249210"/>
              <a:ext cx="2195119" cy="687775"/>
              <a:chOff x="9798761" y="2249210"/>
              <a:chExt cx="2195119" cy="687775"/>
            </a:xfrm>
          </p:grpSpPr>
          <p:sp>
            <p:nvSpPr>
              <p:cNvPr id="34" name="Rettangolo 33"/>
              <p:cNvSpPr/>
              <p:nvPr/>
            </p:nvSpPr>
            <p:spPr>
              <a:xfrm>
                <a:off x="9798761" y="2267571"/>
                <a:ext cx="2195119" cy="669414"/>
              </a:xfrm>
              <a:prstGeom prst="rect">
                <a:avLst/>
              </a:prstGeom>
            </p:spPr>
            <p:txBody>
              <a:bodyPr wrap="square">
                <a:spAutoFit/>
              </a:bodyPr>
              <a:lstStyle/>
              <a:p>
                <a:pPr>
                  <a:lnSpc>
                    <a:spcPts val="1500"/>
                  </a:lnSpc>
                </a:pPr>
                <a:r>
                  <a:rPr lang="it-IT" sz="1600" dirty="0" smtClean="0">
                    <a:solidFill>
                      <a:srgbClr val="FF0000"/>
                    </a:solidFill>
                  </a:rPr>
                  <a:t>Evento del ciclo</a:t>
                </a:r>
                <a:endParaRPr lang="it-IT" sz="1600" dirty="0">
                  <a:solidFill>
                    <a:srgbClr val="FF0000"/>
                  </a:solidFill>
                </a:endParaRPr>
              </a:p>
              <a:p>
                <a:pPr>
                  <a:lnSpc>
                    <a:spcPts val="1500"/>
                  </a:lnSpc>
                </a:pPr>
                <a:r>
                  <a:rPr lang="it-IT" sz="1600" b="1" dirty="0">
                    <a:solidFill>
                      <a:srgbClr val="FF0000"/>
                    </a:solidFill>
                  </a:rPr>
                  <a:t>LE TRASFORMAZIONI </a:t>
                </a:r>
                <a:endParaRPr lang="it-IT" sz="1600" b="1" dirty="0" smtClean="0">
                  <a:solidFill>
                    <a:srgbClr val="FF0000"/>
                  </a:solidFill>
                </a:endParaRPr>
              </a:p>
              <a:p>
                <a:pPr>
                  <a:lnSpc>
                    <a:spcPts val="1500"/>
                  </a:lnSpc>
                </a:pPr>
                <a:r>
                  <a:rPr lang="it-IT" sz="1600" b="1" dirty="0" smtClean="0">
                    <a:solidFill>
                      <a:srgbClr val="FF0000"/>
                    </a:solidFill>
                  </a:rPr>
                  <a:t>DEL PAESE</a:t>
                </a:r>
                <a:endParaRPr lang="it-IT" sz="1600" dirty="0">
                  <a:solidFill>
                    <a:srgbClr val="FF0000"/>
                  </a:solidFill>
                </a:endParaRPr>
              </a:p>
            </p:txBody>
          </p:sp>
          <p:cxnSp>
            <p:nvCxnSpPr>
              <p:cNvPr id="35" name="Connettore 1 34"/>
              <p:cNvCxnSpPr/>
              <p:nvPr/>
            </p:nvCxnSpPr>
            <p:spPr>
              <a:xfrm>
                <a:off x="9889642" y="2249210"/>
                <a:ext cx="900000" cy="0"/>
              </a:xfrm>
              <a:prstGeom prst="line">
                <a:avLst/>
              </a:prstGeom>
              <a:ln w="28575" cmpd="sng">
                <a:solidFill>
                  <a:srgbClr val="DA304A"/>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9361853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10</a:t>
            </a:fld>
            <a:endParaRPr lang="it-IT" dirty="0"/>
          </a:p>
        </p:txBody>
      </p:sp>
      <p:sp>
        <p:nvSpPr>
          <p:cNvPr id="3" name="CasellaDiTesto 2"/>
          <p:cNvSpPr txBox="1"/>
          <p:nvPr/>
        </p:nvSpPr>
        <p:spPr>
          <a:xfrm>
            <a:off x="581025" y="2016125"/>
            <a:ext cx="11233248" cy="3256276"/>
          </a:xfrm>
          <a:prstGeom prst="rect">
            <a:avLst/>
          </a:prstGeom>
          <a:noFill/>
        </p:spPr>
        <p:txBody>
          <a:bodyPr wrap="square" rtlCol="0">
            <a:spAutoFit/>
          </a:bodyPr>
          <a:lstStyle/>
          <a:p>
            <a:pPr>
              <a:lnSpc>
                <a:spcPct val="120000"/>
              </a:lnSpc>
            </a:pPr>
            <a:r>
              <a:rPr lang="it-IT" sz="2800" b="1" dirty="0" smtClean="0"/>
              <a:t>Le trasformazioni dagli anni ‘80</a:t>
            </a:r>
          </a:p>
          <a:p>
            <a:pPr>
              <a:lnSpc>
                <a:spcPct val="120000"/>
              </a:lnSpc>
            </a:pPr>
            <a:endParaRPr lang="it-IT" sz="2400" dirty="0" smtClean="0"/>
          </a:p>
          <a:p>
            <a:pPr marL="342900" indent="-342900">
              <a:lnSpc>
                <a:spcPct val="120000"/>
              </a:lnSpc>
              <a:buFont typeface="Arial" pitchFamily="34" charset="0"/>
              <a:buChar char="•"/>
            </a:pPr>
            <a:r>
              <a:rPr lang="it-IT" sz="2400" dirty="0"/>
              <a:t>Attenzione alla formazione </a:t>
            </a:r>
            <a:endParaRPr lang="it-IT" sz="2400" dirty="0" smtClean="0"/>
          </a:p>
          <a:p>
            <a:pPr marL="342900" indent="-342900">
              <a:lnSpc>
                <a:spcPct val="120000"/>
              </a:lnSpc>
              <a:buFont typeface="Arial" pitchFamily="34" charset="0"/>
              <a:buChar char="•"/>
            </a:pPr>
            <a:r>
              <a:rPr lang="it-IT" sz="2400" dirty="0" smtClean="0"/>
              <a:t>Attenzione agli </a:t>
            </a:r>
            <a:r>
              <a:rPr lang="it-IT" sz="2400" b="1" i="1" dirty="0" smtClean="0"/>
              <a:t>utilizzatori</a:t>
            </a:r>
            <a:r>
              <a:rPr lang="it-IT" sz="2400" dirty="0"/>
              <a:t> </a:t>
            </a:r>
            <a:endParaRPr lang="it-IT" sz="2400" dirty="0" smtClean="0"/>
          </a:p>
          <a:p>
            <a:pPr marL="800100" lvl="1" indent="-342900">
              <a:lnSpc>
                <a:spcPct val="120000"/>
              </a:lnSpc>
              <a:buFontTx/>
              <a:buChar char="-"/>
            </a:pPr>
            <a:r>
              <a:rPr lang="it-IT" sz="2400" dirty="0"/>
              <a:t>s</a:t>
            </a:r>
            <a:r>
              <a:rPr lang="it-IT" sz="2400" dirty="0" smtClean="0"/>
              <a:t>oggetto indifferenziato, presente più </a:t>
            </a:r>
            <a:r>
              <a:rPr lang="it-IT" sz="2400" dirty="0"/>
              <a:t>nelle relazioni tecniche, meno nelle pratiche quotidiane. </a:t>
            </a:r>
            <a:endParaRPr lang="it-IT" sz="2400" dirty="0" smtClean="0"/>
          </a:p>
          <a:p>
            <a:pPr marL="800100" lvl="1" indent="-342900">
              <a:lnSpc>
                <a:spcPct val="120000"/>
              </a:lnSpc>
              <a:buFontTx/>
              <a:buChar char="-"/>
            </a:pPr>
            <a:r>
              <a:rPr lang="it-IT" sz="2400" dirty="0" smtClean="0"/>
              <a:t>gli </a:t>
            </a:r>
            <a:r>
              <a:rPr lang="it-IT" sz="2400" dirty="0"/>
              <a:t>utilizzatori  sono collocati funzionalmente alla fine della «catena del valore</a:t>
            </a:r>
            <a:r>
              <a:rPr lang="it-IT" sz="2400" dirty="0" smtClean="0"/>
              <a:t>»</a:t>
            </a:r>
            <a:endParaRPr lang="it-IT" sz="2400"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Le trasformazioni organizzative dell’Istat</a:t>
            </a:r>
            <a:endParaRPr lang="it-IT" sz="3200" b="1" dirty="0">
              <a:solidFill>
                <a:srgbClr val="7F7F7F"/>
              </a:solidFill>
              <a:latin typeface="+mn-lt"/>
            </a:endParaRPr>
          </a:p>
        </p:txBody>
      </p:sp>
      <p:sp>
        <p:nvSpPr>
          <p:cNvPr id="5" name="Rettangolo 4"/>
          <p:cNvSpPr/>
          <p:nvPr/>
        </p:nvSpPr>
        <p:spPr>
          <a:xfrm>
            <a:off x="5994314" y="5968692"/>
            <a:ext cx="5243931" cy="369332"/>
          </a:xfrm>
          <a:prstGeom prst="rect">
            <a:avLst/>
          </a:prstGeom>
        </p:spPr>
        <p:txBody>
          <a:bodyPr wrap="none">
            <a:spAutoFit/>
          </a:bodyPr>
          <a:lstStyle/>
          <a:p>
            <a:r>
              <a:rPr lang="it-IT" dirty="0" smtClean="0"/>
              <a:t>(Studio </a:t>
            </a:r>
            <a:r>
              <a:rPr lang="it-IT" dirty="0"/>
              <a:t>sul Business System Planning, Istat-IBM, 1982</a:t>
            </a:r>
            <a:r>
              <a:rPr lang="it-IT" dirty="0" smtClean="0"/>
              <a:t>)</a:t>
            </a:r>
            <a:endParaRPr lang="it-IT" dirty="0"/>
          </a:p>
        </p:txBody>
      </p:sp>
    </p:spTree>
    <p:extLst>
      <p:ext uri="{BB962C8B-B14F-4D97-AF65-F5344CB8AC3E}">
        <p14:creationId xmlns:p14="http://schemas.microsoft.com/office/powerpoint/2010/main" val="2710006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11</a:t>
            </a:fld>
            <a:endParaRPr lang="it-IT" dirty="0"/>
          </a:p>
        </p:txBody>
      </p:sp>
      <p:graphicFrame>
        <p:nvGraphicFramePr>
          <p:cNvPr id="3" name="Grafico 2"/>
          <p:cNvGraphicFramePr/>
          <p:nvPr>
            <p:extLst>
              <p:ext uri="{D42A27DB-BD31-4B8C-83A1-F6EECF244321}">
                <p14:modId xmlns:p14="http://schemas.microsoft.com/office/powerpoint/2010/main" val="1287447783"/>
              </p:ext>
            </p:extLst>
          </p:nvPr>
        </p:nvGraphicFramePr>
        <p:xfrm>
          <a:off x="593188" y="1381654"/>
          <a:ext cx="11017224"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olo 1"/>
          <p:cNvSpPr txBox="1">
            <a:spLocks/>
          </p:cNvSpPr>
          <p:nvPr/>
        </p:nvSpPr>
        <p:spPr>
          <a:xfrm>
            <a:off x="1343472" y="1059921"/>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7F7F7F"/>
                </a:solidFill>
                <a:latin typeface="+mn-lt"/>
              </a:rPr>
              <a:t>Numerosità del personale di ruolo e a termine</a:t>
            </a:r>
            <a:endParaRPr lang="it-IT" sz="3200" dirty="0">
              <a:solidFill>
                <a:srgbClr val="7F7F7F"/>
              </a:solidFill>
              <a:latin typeface="+mn-lt"/>
            </a:endParaRPr>
          </a:p>
        </p:txBody>
      </p:sp>
    </p:spTree>
    <p:extLst>
      <p:ext uri="{BB962C8B-B14F-4D97-AF65-F5344CB8AC3E}">
        <p14:creationId xmlns:p14="http://schemas.microsoft.com/office/powerpoint/2010/main" val="2322192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23392" y="980728"/>
            <a:ext cx="11071754" cy="524744"/>
          </a:xfrm>
          <a:prstGeom prst="rect">
            <a:avLst/>
          </a:prstGeom>
        </p:spPr>
        <p:txBody>
          <a:bodyPr lIns="0" tIns="0" rIns="0" bIns="0" anchor="t" anchorCtr="0"/>
          <a:lstStyle/>
          <a:p>
            <a:r>
              <a:rPr lang="it-IT" sz="3200" dirty="0" smtClean="0">
                <a:solidFill>
                  <a:srgbClr val="7F7F7F"/>
                </a:solidFill>
                <a:latin typeface="+mn-lt"/>
              </a:rPr>
              <a:t>Personale per funzione ricoperta</a:t>
            </a:r>
            <a:endParaRPr lang="it-IT" sz="3200" dirty="0">
              <a:solidFill>
                <a:srgbClr val="7F7F7F"/>
              </a:solidFill>
              <a:latin typeface="+mn-lt"/>
            </a:endParaRPr>
          </a:p>
        </p:txBody>
      </p:sp>
      <p:sp>
        <p:nvSpPr>
          <p:cNvPr id="4" name="Segnaposto numero diapositiva 3"/>
          <p:cNvSpPr>
            <a:spLocks noGrp="1"/>
          </p:cNvSpPr>
          <p:nvPr>
            <p:ph type="sldNum" sz="quarter" idx="4"/>
          </p:nvPr>
        </p:nvSpPr>
        <p:spPr>
          <a:xfrm>
            <a:off x="8050817" y="6478588"/>
            <a:ext cx="2743200" cy="365125"/>
          </a:xfrm>
        </p:spPr>
        <p:txBody>
          <a:bodyPr/>
          <a:lstStyle/>
          <a:p>
            <a:fld id="{5C7FE145-5F5F-9146-8268-470DD024125C}" type="slidenum">
              <a:rPr lang="it-IT" smtClean="0"/>
              <a:pPr/>
              <a:t>12</a:t>
            </a:fld>
            <a:endParaRPr lang="it-IT" dirty="0"/>
          </a:p>
        </p:txBody>
      </p:sp>
      <p:graphicFrame>
        <p:nvGraphicFramePr>
          <p:cNvPr id="3" name="Grafico 2"/>
          <p:cNvGraphicFramePr/>
          <p:nvPr>
            <p:extLst>
              <p:ext uri="{D42A27DB-BD31-4B8C-83A1-F6EECF244321}">
                <p14:modId xmlns:p14="http://schemas.microsoft.com/office/powerpoint/2010/main" val="3310006999"/>
              </p:ext>
            </p:extLst>
          </p:nvPr>
        </p:nvGraphicFramePr>
        <p:xfrm>
          <a:off x="569913" y="1500443"/>
          <a:ext cx="10224103"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5826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569913" y="960040"/>
            <a:ext cx="11071754" cy="524744"/>
          </a:xfrm>
          <a:prstGeom prst="rect">
            <a:avLst/>
          </a:prstGeom>
        </p:spPr>
        <p:txBody>
          <a:bodyPr lIns="0" tIns="0" rIns="0" bIns="0" anchor="t" anchorCtr="0"/>
          <a:lstStyle/>
          <a:p>
            <a:r>
              <a:rPr lang="it-IT" sz="3200" dirty="0" smtClean="0">
                <a:solidFill>
                  <a:srgbClr val="7F7F7F"/>
                </a:solidFill>
                <a:latin typeface="+mn-lt"/>
              </a:rPr>
              <a:t>Rapporto fra personale tecnico e amministrativo-istituzionale</a:t>
            </a:r>
            <a:endParaRPr lang="it-IT" sz="3200" dirty="0">
              <a:solidFill>
                <a:srgbClr val="7F7F7F"/>
              </a:solidFill>
              <a:latin typeface="+mn-lt"/>
            </a:endParaRPr>
          </a:p>
        </p:txBody>
      </p:sp>
      <p:sp>
        <p:nvSpPr>
          <p:cNvPr id="4" name="Segnaposto numero diapositiva 3"/>
          <p:cNvSpPr>
            <a:spLocks noGrp="1"/>
          </p:cNvSpPr>
          <p:nvPr>
            <p:ph type="sldNum" sz="quarter" idx="4"/>
          </p:nvPr>
        </p:nvSpPr>
        <p:spPr>
          <a:xfrm>
            <a:off x="8050817" y="6478588"/>
            <a:ext cx="2743200" cy="365125"/>
          </a:xfrm>
        </p:spPr>
        <p:txBody>
          <a:bodyPr/>
          <a:lstStyle/>
          <a:p>
            <a:fld id="{5C7FE145-5F5F-9146-8268-470DD024125C}" type="slidenum">
              <a:rPr lang="it-IT" smtClean="0"/>
              <a:pPr/>
              <a:t>13</a:t>
            </a:fld>
            <a:endParaRPr lang="it-IT" dirty="0"/>
          </a:p>
        </p:txBody>
      </p:sp>
      <p:graphicFrame>
        <p:nvGraphicFramePr>
          <p:cNvPr id="5" name="Grafico 4"/>
          <p:cNvGraphicFramePr/>
          <p:nvPr>
            <p:extLst>
              <p:ext uri="{D42A27DB-BD31-4B8C-83A1-F6EECF244321}">
                <p14:modId xmlns:p14="http://schemas.microsoft.com/office/powerpoint/2010/main" val="2640862638"/>
              </p:ext>
            </p:extLst>
          </p:nvPr>
        </p:nvGraphicFramePr>
        <p:xfrm>
          <a:off x="1487488" y="138474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51171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14</a:t>
            </a:fld>
            <a:endParaRPr lang="it-IT" dirty="0"/>
          </a:p>
        </p:txBody>
      </p:sp>
      <p:graphicFrame>
        <p:nvGraphicFramePr>
          <p:cNvPr id="3" name="Grafico 2"/>
          <p:cNvGraphicFramePr/>
          <p:nvPr>
            <p:extLst>
              <p:ext uri="{D42A27DB-BD31-4B8C-83A1-F6EECF244321}">
                <p14:modId xmlns:p14="http://schemas.microsoft.com/office/powerpoint/2010/main" val="1672179942"/>
              </p:ext>
            </p:extLst>
          </p:nvPr>
        </p:nvGraphicFramePr>
        <p:xfrm>
          <a:off x="569913" y="1398588"/>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599554" y="6389598"/>
            <a:ext cx="2412064" cy="369332"/>
          </a:xfrm>
          <a:prstGeom prst="rect">
            <a:avLst/>
          </a:prstGeom>
          <a:solidFill>
            <a:schemeClr val="bg1"/>
          </a:solidFill>
        </p:spPr>
        <p:txBody>
          <a:bodyPr wrap="none" rtlCol="0">
            <a:spAutoFit/>
          </a:bodyPr>
          <a:lstStyle/>
          <a:p>
            <a:r>
              <a:rPr lang="it-IT" dirty="0" smtClean="0"/>
              <a:t>Numero di dipendenti…</a:t>
            </a:r>
            <a:endParaRPr lang="it-IT" dirty="0"/>
          </a:p>
        </p:txBody>
      </p:sp>
      <p:sp>
        <p:nvSpPr>
          <p:cNvPr id="6" name="CasellaDiTesto 5"/>
          <p:cNvSpPr txBox="1"/>
          <p:nvPr/>
        </p:nvSpPr>
        <p:spPr>
          <a:xfrm>
            <a:off x="8698649" y="1196752"/>
            <a:ext cx="3361704" cy="5078314"/>
          </a:xfrm>
          <a:prstGeom prst="rect">
            <a:avLst/>
          </a:prstGeom>
          <a:noFill/>
        </p:spPr>
        <p:txBody>
          <a:bodyPr wrap="square" rtlCol="0">
            <a:spAutoFit/>
          </a:bodyPr>
          <a:lstStyle/>
          <a:p>
            <a:pPr marL="285750" indent="-285750">
              <a:buFont typeface="Arial" panose="020B0604020202020204" pitchFamily="34" charset="0"/>
              <a:buChar char="•"/>
            </a:pPr>
            <a:r>
              <a:rPr lang="it-IT" dirty="0" smtClean="0"/>
              <a:t>fino al 1948 sono inclusi fra il personale della carriera direttiva: </a:t>
            </a:r>
            <a:r>
              <a:rPr lang="it-IT" dirty="0"/>
              <a:t>d</a:t>
            </a:r>
            <a:r>
              <a:rPr lang="it-IT" dirty="0" smtClean="0"/>
              <a:t>irettori;  capi servizio, capi reparto, c</a:t>
            </a:r>
            <a:r>
              <a:rPr lang="it-IT" dirty="0" smtClean="0">
                <a:solidFill>
                  <a:schemeClr val="tx1">
                    <a:lumMod val="85000"/>
                    <a:lumOff val="15000"/>
                  </a:schemeClr>
                </a:solidFill>
              </a:rPr>
              <a:t>api sezione, capi </a:t>
            </a:r>
            <a:r>
              <a:rPr lang="it-IT" dirty="0">
                <a:solidFill>
                  <a:schemeClr val="tx1">
                    <a:lumMod val="85000"/>
                    <a:lumOff val="15000"/>
                  </a:schemeClr>
                </a:solidFill>
              </a:rPr>
              <a:t>ufficio</a:t>
            </a:r>
          </a:p>
          <a:p>
            <a:pPr marL="285750" indent="-285750">
              <a:buFont typeface="Arial" panose="020B0604020202020204" pitchFamily="34" charset="0"/>
              <a:buChar char="•"/>
            </a:pPr>
            <a:r>
              <a:rPr lang="it-IT" dirty="0"/>
              <a:t>d</a:t>
            </a:r>
            <a:r>
              <a:rPr lang="it-IT" dirty="0" smtClean="0"/>
              <a:t>al 1948 al 1968 non sono stati reperiti dati con divisione di livello</a:t>
            </a:r>
          </a:p>
          <a:p>
            <a:pPr marL="285750" indent="-285750">
              <a:buFont typeface="Arial" panose="020B0604020202020204" pitchFamily="34" charset="0"/>
              <a:buChar char="•"/>
            </a:pPr>
            <a:r>
              <a:rPr lang="it-IT" dirty="0" smtClean="0"/>
              <a:t>dal 1968 al 1987 fra i dirigenti è incluso il personale  della carriera </a:t>
            </a:r>
            <a:r>
              <a:rPr lang="it-IT" dirty="0"/>
              <a:t>direttiva (dirigente </a:t>
            </a:r>
            <a:r>
              <a:rPr lang="it-IT" dirty="0" smtClean="0"/>
              <a:t>superiore, primo dirigente, dirigenti aggiunti di divisione, direttore </a:t>
            </a:r>
            <a:r>
              <a:rPr lang="it-IT" dirty="0"/>
              <a:t>di </a:t>
            </a:r>
            <a:r>
              <a:rPr lang="it-IT" dirty="0" smtClean="0"/>
              <a:t>sezione); </a:t>
            </a:r>
          </a:p>
          <a:p>
            <a:pPr marL="285750" indent="-285750">
              <a:buFont typeface="Arial" panose="020B0604020202020204" pitchFamily="34" charset="0"/>
              <a:buChar char="•"/>
            </a:pPr>
            <a:r>
              <a:rPr lang="it-IT" dirty="0" smtClean="0"/>
              <a:t>dal 1980 in poi è possibile distinguere il personale dirigente (I livello). </a:t>
            </a:r>
            <a:endParaRPr lang="it-IT" dirty="0"/>
          </a:p>
          <a:p>
            <a:endParaRPr lang="it-IT" dirty="0"/>
          </a:p>
        </p:txBody>
      </p:sp>
      <p:sp>
        <p:nvSpPr>
          <p:cNvPr id="7" name="Titolo 1"/>
          <p:cNvSpPr txBox="1">
            <a:spLocks/>
          </p:cNvSpPr>
          <p:nvPr/>
        </p:nvSpPr>
        <p:spPr>
          <a:xfrm>
            <a:off x="569913" y="960040"/>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7F7F7F"/>
                </a:solidFill>
                <a:latin typeface="+mn-lt"/>
              </a:rPr>
              <a:t>Ampiezza del controllo</a:t>
            </a:r>
            <a:endParaRPr lang="it-IT" sz="3200" dirty="0">
              <a:solidFill>
                <a:srgbClr val="7F7F7F"/>
              </a:solidFill>
              <a:latin typeface="+mn-lt"/>
            </a:endParaRPr>
          </a:p>
        </p:txBody>
      </p:sp>
    </p:spTree>
    <p:extLst>
      <p:ext uri="{BB962C8B-B14F-4D97-AF65-F5344CB8AC3E}">
        <p14:creationId xmlns:p14="http://schemas.microsoft.com/office/powerpoint/2010/main" val="40236149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15</a:t>
            </a:fld>
            <a:endParaRPr lang="it-IT" dirty="0"/>
          </a:p>
        </p:txBody>
      </p:sp>
      <p:graphicFrame>
        <p:nvGraphicFramePr>
          <p:cNvPr id="6" name="Grafico 5"/>
          <p:cNvGraphicFramePr/>
          <p:nvPr>
            <p:extLst>
              <p:ext uri="{D42A27DB-BD31-4B8C-83A1-F6EECF244321}">
                <p14:modId xmlns:p14="http://schemas.microsoft.com/office/powerpoint/2010/main" val="1247682595"/>
              </p:ext>
            </p:extLst>
          </p:nvPr>
        </p:nvGraphicFramePr>
        <p:xfrm>
          <a:off x="614955" y="4062244"/>
          <a:ext cx="8186723" cy="240151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olo 1"/>
          <p:cNvSpPr txBox="1">
            <a:spLocks/>
          </p:cNvSpPr>
          <p:nvPr/>
        </p:nvSpPr>
        <p:spPr>
          <a:xfrm>
            <a:off x="569913" y="960040"/>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7F7F7F"/>
                </a:solidFill>
                <a:latin typeface="+mn-lt"/>
              </a:rPr>
              <a:t>Personale informatico (valori assoluti e %)</a:t>
            </a:r>
            <a:endParaRPr lang="it-IT" sz="3200" dirty="0">
              <a:solidFill>
                <a:srgbClr val="7F7F7F"/>
              </a:solidFill>
              <a:latin typeface="+mn-lt"/>
            </a:endParaRPr>
          </a:p>
        </p:txBody>
      </p:sp>
      <p:graphicFrame>
        <p:nvGraphicFramePr>
          <p:cNvPr id="8" name="Grafico 7"/>
          <p:cNvGraphicFramePr/>
          <p:nvPr>
            <p:extLst>
              <p:ext uri="{D42A27DB-BD31-4B8C-83A1-F6EECF244321}">
                <p14:modId xmlns:p14="http://schemas.microsoft.com/office/powerpoint/2010/main" val="906561869"/>
              </p:ext>
            </p:extLst>
          </p:nvPr>
        </p:nvGraphicFramePr>
        <p:xfrm>
          <a:off x="767408" y="1570943"/>
          <a:ext cx="8128000" cy="2801127"/>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onnettore 1 4"/>
          <p:cNvCxnSpPr/>
          <p:nvPr/>
        </p:nvCxnSpPr>
        <p:spPr>
          <a:xfrm>
            <a:off x="8184232" y="2132856"/>
            <a:ext cx="188559"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8184232" y="4581128"/>
            <a:ext cx="188559" cy="0"/>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2750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16</a:t>
            </a:fld>
            <a:endParaRPr lang="it-IT" dirty="0"/>
          </a:p>
        </p:txBody>
      </p:sp>
      <p:sp>
        <p:nvSpPr>
          <p:cNvPr id="3" name="CasellaDiTesto 2"/>
          <p:cNvSpPr txBox="1"/>
          <p:nvPr/>
        </p:nvSpPr>
        <p:spPr>
          <a:xfrm>
            <a:off x="644906" y="2057416"/>
            <a:ext cx="11032197" cy="1994392"/>
          </a:xfrm>
          <a:prstGeom prst="rect">
            <a:avLst/>
          </a:prstGeom>
          <a:noFill/>
        </p:spPr>
        <p:txBody>
          <a:bodyPr wrap="square" rtlCol="0">
            <a:spAutoFit/>
          </a:bodyPr>
          <a:lstStyle/>
          <a:p>
            <a:pPr>
              <a:lnSpc>
                <a:spcPct val="130000"/>
              </a:lnSpc>
            </a:pPr>
            <a:r>
              <a:rPr lang="it-IT" sz="2400" dirty="0" smtClean="0"/>
              <a:t>La dicotomia sulle forme organizzative è in grado di </a:t>
            </a:r>
            <a:r>
              <a:rPr lang="it-IT" sz="2400" dirty="0"/>
              <a:t>rappresentare solo una parte della storia delle </a:t>
            </a:r>
            <a:r>
              <a:rPr lang="it-IT" sz="2400" b="1" dirty="0"/>
              <a:t>trasformazioni sulle politiche del personale  </a:t>
            </a:r>
            <a:r>
              <a:rPr lang="it-IT" sz="2400" dirty="0"/>
              <a:t>e la capacità dell’Istituto di  reclutare, di socializzare e di promuovere la </a:t>
            </a:r>
            <a:r>
              <a:rPr lang="it-IT" sz="2400" b="1" dirty="0"/>
              <a:t>reputazione tecnico-scientifica </a:t>
            </a:r>
            <a:r>
              <a:rPr lang="it-IT" sz="2400" dirty="0" smtClean="0"/>
              <a:t>del  personale in servizio. </a:t>
            </a:r>
            <a:endParaRPr lang="it-IT" sz="2400" dirty="0"/>
          </a:p>
        </p:txBody>
      </p:sp>
      <p:sp>
        <p:nvSpPr>
          <p:cNvPr id="8"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Una visione parziale</a:t>
            </a:r>
            <a:endParaRPr lang="it-IT" sz="3200" b="1" dirty="0">
              <a:solidFill>
                <a:srgbClr val="7F7F7F"/>
              </a:solidFill>
              <a:latin typeface="+mn-lt"/>
            </a:endParaRPr>
          </a:p>
        </p:txBody>
      </p:sp>
    </p:spTree>
    <p:extLst>
      <p:ext uri="{BB962C8B-B14F-4D97-AF65-F5344CB8AC3E}">
        <p14:creationId xmlns:p14="http://schemas.microsoft.com/office/powerpoint/2010/main" val="1579885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17</a:t>
            </a:fld>
            <a:endParaRPr lang="it-IT" dirty="0"/>
          </a:p>
        </p:txBody>
      </p:sp>
      <p:sp>
        <p:nvSpPr>
          <p:cNvPr id="4" name="CasellaDiTesto 3"/>
          <p:cNvSpPr txBox="1"/>
          <p:nvPr/>
        </p:nvSpPr>
        <p:spPr>
          <a:xfrm>
            <a:off x="654282" y="2132562"/>
            <a:ext cx="11161240" cy="2653034"/>
          </a:xfrm>
          <a:prstGeom prst="rect">
            <a:avLst/>
          </a:prstGeom>
          <a:noFill/>
        </p:spPr>
        <p:txBody>
          <a:bodyPr wrap="square" rtlCol="0">
            <a:spAutoFit/>
          </a:bodyPr>
          <a:lstStyle/>
          <a:p>
            <a:pPr>
              <a:lnSpc>
                <a:spcPct val="140000"/>
              </a:lnSpc>
            </a:pPr>
            <a:r>
              <a:rPr lang="it-IT" sz="2400" dirty="0" smtClean="0"/>
              <a:t>includere nell’analisi delle trasformazioni organizzative dell’Istat le </a:t>
            </a:r>
            <a:r>
              <a:rPr lang="it-IT" sz="2400" b="1" dirty="0" smtClean="0">
                <a:solidFill>
                  <a:srgbClr val="C72A31"/>
                </a:solidFill>
              </a:rPr>
              <a:t>connessioni</a:t>
            </a:r>
            <a:r>
              <a:rPr lang="it-IT" sz="2400" dirty="0" smtClean="0"/>
              <a:t> con il mondo: </a:t>
            </a:r>
          </a:p>
          <a:p>
            <a:pPr>
              <a:lnSpc>
                <a:spcPct val="140000"/>
              </a:lnSpc>
            </a:pPr>
            <a:r>
              <a:rPr lang="it-IT" sz="2400" dirty="0"/>
              <a:t> </a:t>
            </a:r>
            <a:r>
              <a:rPr lang="it-IT" sz="2400" dirty="0" smtClean="0"/>
              <a:t>- delle istituzioni pubbliche (nazionali ed europee)</a:t>
            </a:r>
          </a:p>
          <a:p>
            <a:pPr>
              <a:lnSpc>
                <a:spcPct val="140000"/>
              </a:lnSpc>
            </a:pPr>
            <a:r>
              <a:rPr lang="it-IT" sz="2400" dirty="0"/>
              <a:t> </a:t>
            </a:r>
            <a:r>
              <a:rPr lang="it-IT" sz="2400" dirty="0" smtClean="0"/>
              <a:t>- scientifico (della ricerca ed accademico)</a:t>
            </a:r>
          </a:p>
          <a:p>
            <a:pPr>
              <a:lnSpc>
                <a:spcPct val="140000"/>
              </a:lnSpc>
            </a:pPr>
            <a:r>
              <a:rPr lang="it-IT" sz="2400" dirty="0" smtClean="0"/>
              <a:t> - della comunicazione pubblica</a:t>
            </a:r>
            <a:endParaRPr lang="it-IT" sz="2400" dirty="0"/>
          </a:p>
        </p:txBody>
      </p:sp>
      <p:sp>
        <p:nvSpPr>
          <p:cNvPr id="8"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 e una nuova chiave di lettura</a:t>
            </a:r>
            <a:endParaRPr lang="it-IT" sz="3200" b="1" dirty="0">
              <a:solidFill>
                <a:srgbClr val="7F7F7F"/>
              </a:solidFill>
              <a:latin typeface="+mn-lt"/>
            </a:endParaRPr>
          </a:p>
        </p:txBody>
      </p:sp>
    </p:spTree>
    <p:extLst>
      <p:ext uri="{BB962C8B-B14F-4D97-AF65-F5344CB8AC3E}">
        <p14:creationId xmlns:p14="http://schemas.microsoft.com/office/powerpoint/2010/main" val="6576325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18</a:t>
            </a:fld>
            <a:endParaRPr lang="it-IT" dirty="0"/>
          </a:p>
        </p:txBody>
      </p:sp>
      <p:sp>
        <p:nvSpPr>
          <p:cNvPr id="5" name="CasellaDiTesto 4"/>
          <p:cNvSpPr txBox="1"/>
          <p:nvPr/>
        </p:nvSpPr>
        <p:spPr>
          <a:xfrm>
            <a:off x="569913" y="2054514"/>
            <a:ext cx="11058341" cy="3434787"/>
          </a:xfrm>
          <a:prstGeom prst="rect">
            <a:avLst/>
          </a:prstGeom>
          <a:noFill/>
        </p:spPr>
        <p:txBody>
          <a:bodyPr wrap="square" rtlCol="0">
            <a:spAutoFit/>
          </a:bodyPr>
          <a:lstStyle/>
          <a:p>
            <a:pPr>
              <a:lnSpc>
                <a:spcPct val="130000"/>
              </a:lnSpc>
            </a:pPr>
            <a:r>
              <a:rPr lang="it-IT" sz="2400" dirty="0" smtClean="0"/>
              <a:t>Le nozioni chiave sono tratte dalle analisi del sociologo </a:t>
            </a:r>
            <a:r>
              <a:rPr lang="it-IT" sz="2400" b="1" dirty="0" smtClean="0"/>
              <a:t>Pierre </a:t>
            </a:r>
            <a:r>
              <a:rPr lang="it-IT" sz="2400" b="1" dirty="0" err="1" smtClean="0"/>
              <a:t>Bourdieu</a:t>
            </a:r>
            <a:endParaRPr lang="it-IT" sz="2400" b="1" dirty="0"/>
          </a:p>
          <a:p>
            <a:pPr>
              <a:lnSpc>
                <a:spcPct val="130000"/>
              </a:lnSpc>
            </a:pPr>
            <a:endParaRPr lang="it-IT" sz="2400" dirty="0" smtClean="0"/>
          </a:p>
          <a:p>
            <a:pPr marL="342900" indent="-342900">
              <a:lnSpc>
                <a:spcPct val="130000"/>
              </a:lnSpc>
              <a:buFont typeface="Arial"/>
              <a:buChar char="•"/>
            </a:pPr>
            <a:r>
              <a:rPr lang="it-IT" sz="2400" dirty="0"/>
              <a:t> </a:t>
            </a:r>
            <a:r>
              <a:rPr lang="it-IT" sz="2400" dirty="0" smtClean="0"/>
              <a:t>creazione </a:t>
            </a:r>
            <a:r>
              <a:rPr lang="it-IT" sz="2400" dirty="0"/>
              <a:t>del </a:t>
            </a:r>
            <a:r>
              <a:rPr lang="it-IT" sz="2400" b="1" dirty="0"/>
              <a:t>«campo della statistica pubblica» </a:t>
            </a:r>
            <a:r>
              <a:rPr lang="it-IT" sz="2400" dirty="0"/>
              <a:t>come sistema </a:t>
            </a:r>
            <a:r>
              <a:rPr lang="it-IT" sz="2400" dirty="0" smtClean="0"/>
              <a:t>autonomo</a:t>
            </a:r>
          </a:p>
          <a:p>
            <a:pPr marL="342900" indent="-342900">
              <a:lnSpc>
                <a:spcPct val="130000"/>
              </a:lnSpc>
              <a:buFont typeface="Arial"/>
              <a:buChar char="•"/>
            </a:pPr>
            <a:r>
              <a:rPr lang="it-IT" sz="2400" dirty="0" smtClean="0"/>
              <a:t> nel «campo</a:t>
            </a:r>
            <a:r>
              <a:rPr lang="it-IT" sz="2400" b="1" dirty="0"/>
              <a:t>»</a:t>
            </a:r>
            <a:r>
              <a:rPr lang="it-IT" sz="2400" dirty="0" smtClean="0"/>
              <a:t> si confrontano:</a:t>
            </a:r>
          </a:p>
          <a:p>
            <a:pPr marL="800100" lvl="1" indent="-342900">
              <a:lnSpc>
                <a:spcPct val="130000"/>
              </a:lnSpc>
              <a:buFont typeface="Arial"/>
              <a:buChar char="•"/>
            </a:pPr>
            <a:r>
              <a:rPr lang="it-IT" sz="2400" dirty="0" smtClean="0"/>
              <a:t>attori </a:t>
            </a:r>
            <a:r>
              <a:rPr lang="it-IT" sz="2400" dirty="0"/>
              <a:t>istituzionali </a:t>
            </a:r>
            <a:r>
              <a:rPr lang="it-IT" sz="2400" i="1" dirty="0" smtClean="0"/>
              <a:t>accreditati</a:t>
            </a:r>
            <a:r>
              <a:rPr lang="it-IT" sz="2400" dirty="0" smtClean="0"/>
              <a:t>;</a:t>
            </a:r>
          </a:p>
          <a:p>
            <a:pPr marL="800100" lvl="1" indent="-342900">
              <a:lnSpc>
                <a:spcPct val="130000"/>
              </a:lnSpc>
              <a:buFont typeface="Arial"/>
              <a:buChar char="•"/>
            </a:pPr>
            <a:r>
              <a:rPr lang="it-IT" sz="2400" dirty="0" smtClean="0"/>
              <a:t>esperti </a:t>
            </a:r>
            <a:r>
              <a:rPr lang="it-IT" sz="2400" dirty="0"/>
              <a:t>cui si riconosce di avere </a:t>
            </a:r>
            <a:r>
              <a:rPr lang="it-IT" sz="2400" dirty="0" smtClean="0"/>
              <a:t>titolo a </a:t>
            </a:r>
            <a:r>
              <a:rPr lang="it-IT" sz="2400" dirty="0"/>
              <a:t>discutere le scelte tecniche adottate </a:t>
            </a:r>
            <a:r>
              <a:rPr lang="it-IT" sz="2400" dirty="0" smtClean="0"/>
              <a:t>e </a:t>
            </a:r>
            <a:r>
              <a:rPr lang="it-IT" sz="2400" dirty="0"/>
              <a:t>eventualmente a risolvere le controversie che dovessero </a:t>
            </a:r>
            <a:r>
              <a:rPr lang="it-IT" sz="2400" dirty="0" smtClean="0"/>
              <a:t>emergere</a:t>
            </a:r>
            <a:endParaRPr lang="it-IT" sz="2400" dirty="0"/>
          </a:p>
        </p:txBody>
      </p:sp>
      <p:sp>
        <p:nvSpPr>
          <p:cNvPr id="8"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F7F7F"/>
                </a:solidFill>
              </a:rPr>
              <a:t>Un’applicazione del modello di Jean-</a:t>
            </a:r>
            <a:r>
              <a:rPr lang="it-IT" sz="3200" b="1" dirty="0" err="1">
                <a:solidFill>
                  <a:srgbClr val="7F7F7F"/>
                </a:solidFill>
              </a:rPr>
              <a:t>Guy</a:t>
            </a:r>
            <a:r>
              <a:rPr lang="it-IT" sz="3200" b="1" dirty="0">
                <a:solidFill>
                  <a:srgbClr val="7F7F7F"/>
                </a:solidFill>
              </a:rPr>
              <a:t> </a:t>
            </a:r>
            <a:r>
              <a:rPr lang="it-IT" sz="3200" b="1" dirty="0" err="1">
                <a:solidFill>
                  <a:srgbClr val="7F7F7F"/>
                </a:solidFill>
              </a:rPr>
              <a:t>Prévost</a:t>
            </a:r>
            <a:r>
              <a:rPr lang="it-IT" sz="3200" b="1" dirty="0">
                <a:solidFill>
                  <a:srgbClr val="7F7F7F"/>
                </a:solidFill>
              </a:rPr>
              <a:t> </a:t>
            </a:r>
          </a:p>
        </p:txBody>
      </p:sp>
    </p:spTree>
    <p:extLst>
      <p:ext uri="{BB962C8B-B14F-4D97-AF65-F5344CB8AC3E}">
        <p14:creationId xmlns:p14="http://schemas.microsoft.com/office/powerpoint/2010/main" val="23004763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19</a:t>
            </a:fld>
            <a:endParaRPr lang="it-IT" dirty="0"/>
          </a:p>
        </p:txBody>
      </p:sp>
      <p:sp>
        <p:nvSpPr>
          <p:cNvPr id="3" name="CasellaDiTesto 2"/>
          <p:cNvSpPr txBox="1"/>
          <p:nvPr/>
        </p:nvSpPr>
        <p:spPr>
          <a:xfrm>
            <a:off x="581025" y="2016125"/>
            <a:ext cx="11233247" cy="4204228"/>
          </a:xfrm>
          <a:prstGeom prst="rect">
            <a:avLst/>
          </a:prstGeom>
          <a:noFill/>
        </p:spPr>
        <p:txBody>
          <a:bodyPr wrap="square" rtlCol="0">
            <a:spAutoFit/>
          </a:bodyPr>
          <a:lstStyle/>
          <a:p>
            <a:pPr marL="285750" indent="-285750">
              <a:lnSpc>
                <a:spcPct val="140000"/>
              </a:lnSpc>
              <a:buFont typeface="Arial" pitchFamily="34" charset="0"/>
              <a:buChar char="•"/>
            </a:pPr>
            <a:r>
              <a:rPr lang="it-IT" sz="2400" dirty="0"/>
              <a:t>a</a:t>
            </a:r>
            <a:r>
              <a:rPr lang="it-IT" sz="2400" dirty="0" smtClean="0"/>
              <a:t>l </a:t>
            </a:r>
            <a:r>
              <a:rPr lang="it-IT" sz="2400" dirty="0" smtClean="0">
                <a:solidFill>
                  <a:srgbClr val="C72A31"/>
                </a:solidFill>
              </a:rPr>
              <a:t>centro è situato </a:t>
            </a:r>
            <a:r>
              <a:rPr lang="it-IT" sz="2400" b="1" dirty="0" smtClean="0">
                <a:solidFill>
                  <a:srgbClr val="C72A31"/>
                </a:solidFill>
              </a:rPr>
              <a:t>l’Istituto nazionale di statistica</a:t>
            </a:r>
            <a:r>
              <a:rPr lang="it-IT" sz="2400" dirty="0" smtClean="0"/>
              <a:t>, la cui funzione principale è la produzione di statistiche a supporto dei decisori pubblici; </a:t>
            </a:r>
          </a:p>
          <a:p>
            <a:pPr marL="285750" indent="-285750">
              <a:lnSpc>
                <a:spcPct val="140000"/>
              </a:lnSpc>
              <a:buFont typeface="Arial" pitchFamily="34" charset="0"/>
              <a:buChar char="•"/>
            </a:pPr>
            <a:r>
              <a:rPr lang="it-IT" sz="2400" dirty="0">
                <a:solidFill>
                  <a:srgbClr val="C72A31"/>
                </a:solidFill>
              </a:rPr>
              <a:t>è</a:t>
            </a:r>
            <a:r>
              <a:rPr lang="it-IT" sz="2400" dirty="0" smtClean="0">
                <a:solidFill>
                  <a:srgbClr val="C72A31"/>
                </a:solidFill>
              </a:rPr>
              <a:t> definito da </a:t>
            </a:r>
            <a:r>
              <a:rPr lang="it-IT" sz="2400" b="1" dirty="0" smtClean="0">
                <a:solidFill>
                  <a:srgbClr val="C72A31"/>
                </a:solidFill>
              </a:rPr>
              <a:t>confini </a:t>
            </a:r>
            <a:r>
              <a:rPr lang="it-IT" sz="2400" dirty="0" smtClean="0"/>
              <a:t>che separano coloro che sono qualificati per partecipare al «gioco»;</a:t>
            </a:r>
          </a:p>
          <a:p>
            <a:pPr marL="285750" indent="-285750">
              <a:lnSpc>
                <a:spcPct val="140000"/>
              </a:lnSpc>
              <a:buFont typeface="Arial" pitchFamily="34" charset="0"/>
              <a:buChar char="•"/>
            </a:pPr>
            <a:r>
              <a:rPr lang="it-IT" sz="2400" dirty="0" smtClean="0"/>
              <a:t>al suo interno </a:t>
            </a:r>
            <a:r>
              <a:rPr lang="it-IT" sz="2400" b="1" dirty="0" smtClean="0">
                <a:solidFill>
                  <a:srgbClr val="C72A31"/>
                </a:solidFill>
              </a:rPr>
              <a:t>opera in modo strutturato</a:t>
            </a:r>
            <a:r>
              <a:rPr lang="it-IT" sz="2400" dirty="0" smtClean="0"/>
              <a:t>, </a:t>
            </a:r>
            <a:r>
              <a:rPr lang="it-IT" sz="2400" dirty="0"/>
              <a:t>secondo </a:t>
            </a:r>
            <a:r>
              <a:rPr lang="it-IT" sz="2400" dirty="0" smtClean="0"/>
              <a:t>procedure </a:t>
            </a:r>
            <a:r>
              <a:rPr lang="it-IT" sz="2400" dirty="0"/>
              <a:t>formalizzate, documentate, convenzionali e </a:t>
            </a:r>
            <a:r>
              <a:rPr lang="it-IT" sz="2400" dirty="0" smtClean="0"/>
              <a:t>condivise;</a:t>
            </a:r>
          </a:p>
          <a:p>
            <a:pPr marL="285750" indent="-285750">
              <a:lnSpc>
                <a:spcPct val="140000"/>
              </a:lnSpc>
              <a:buFont typeface="Arial" pitchFamily="34" charset="0"/>
              <a:buChar char="•"/>
            </a:pPr>
            <a:r>
              <a:rPr lang="it-IT" sz="2400" dirty="0" smtClean="0"/>
              <a:t>permette di </a:t>
            </a:r>
            <a:r>
              <a:rPr lang="it-IT" sz="2400" dirty="0" smtClean="0">
                <a:solidFill>
                  <a:srgbClr val="C72A31"/>
                </a:solidFill>
              </a:rPr>
              <a:t>costruire </a:t>
            </a:r>
            <a:r>
              <a:rPr lang="it-IT" sz="2400" dirty="0">
                <a:solidFill>
                  <a:srgbClr val="C72A31"/>
                </a:solidFill>
              </a:rPr>
              <a:t>un </a:t>
            </a:r>
            <a:r>
              <a:rPr lang="it-IT" sz="2400" b="1" dirty="0">
                <a:solidFill>
                  <a:srgbClr val="C72A31"/>
                </a:solidFill>
              </a:rPr>
              <a:t>capitale </a:t>
            </a:r>
            <a:r>
              <a:rPr lang="it-IT" sz="2400" b="1" dirty="0" err="1">
                <a:solidFill>
                  <a:srgbClr val="C72A31"/>
                </a:solidFill>
              </a:rPr>
              <a:t>reputazionale</a:t>
            </a:r>
            <a:r>
              <a:rPr lang="it-IT" sz="2400" dirty="0"/>
              <a:t>,  </a:t>
            </a:r>
            <a:r>
              <a:rPr lang="it-IT" sz="2400" dirty="0" smtClean="0"/>
              <a:t>un capitale statistico, </a:t>
            </a:r>
            <a:r>
              <a:rPr lang="it-IT" sz="2400" dirty="0"/>
              <a:t>fondato  sulla capacità del sistema di garantire  l’applicazione di un codice o  «canone statistico</a:t>
            </a:r>
            <a:r>
              <a:rPr lang="it-IT" sz="2400" dirty="0" smtClean="0"/>
              <a:t>». </a:t>
            </a:r>
          </a:p>
        </p:txBody>
      </p:sp>
      <p:sp>
        <p:nvSpPr>
          <p:cNvPr id="7"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F7F7F"/>
                </a:solidFill>
              </a:rPr>
              <a:t>Il “campo della statistica pubblica”</a:t>
            </a:r>
          </a:p>
        </p:txBody>
      </p:sp>
    </p:spTree>
    <p:extLst>
      <p:ext uri="{BB962C8B-B14F-4D97-AF65-F5344CB8AC3E}">
        <p14:creationId xmlns:p14="http://schemas.microsoft.com/office/powerpoint/2010/main" val="1003348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a:t>
            </a:fld>
            <a:endParaRPr lang="it-IT" dirty="0"/>
          </a:p>
        </p:txBody>
      </p:sp>
      <p:sp>
        <p:nvSpPr>
          <p:cNvPr id="3" name="CasellaDiTesto 2"/>
          <p:cNvSpPr txBox="1"/>
          <p:nvPr/>
        </p:nvSpPr>
        <p:spPr>
          <a:xfrm>
            <a:off x="569913" y="2016125"/>
            <a:ext cx="11017224" cy="3404009"/>
          </a:xfrm>
          <a:prstGeom prst="rect">
            <a:avLst/>
          </a:prstGeom>
          <a:noFill/>
        </p:spPr>
        <p:txBody>
          <a:bodyPr wrap="square" rtlCol="0">
            <a:spAutoFit/>
          </a:bodyPr>
          <a:lstStyle/>
          <a:p>
            <a:pPr marL="800100" lvl="1" indent="-342900">
              <a:lnSpc>
                <a:spcPct val="120000"/>
              </a:lnSpc>
              <a:buFont typeface="Arial"/>
              <a:buChar char="•"/>
            </a:pPr>
            <a:r>
              <a:rPr lang="it-IT" sz="2800" dirty="0" smtClean="0"/>
              <a:t>ricerca dei dati in fase preliminare</a:t>
            </a:r>
            <a:endParaRPr lang="it-IT" sz="2800" dirty="0"/>
          </a:p>
          <a:p>
            <a:pPr marL="800100" lvl="1" indent="-342900">
              <a:lnSpc>
                <a:spcPct val="120000"/>
              </a:lnSpc>
              <a:buFont typeface="Arial"/>
              <a:buChar char="•"/>
            </a:pPr>
            <a:r>
              <a:rPr lang="it-IT" sz="2800" dirty="0" smtClean="0"/>
              <a:t>per alcuni anni i dati incerti o mancanti  </a:t>
            </a:r>
          </a:p>
          <a:p>
            <a:pPr marL="1257300" lvl="2" indent="-342900">
              <a:lnSpc>
                <a:spcPct val="120000"/>
              </a:lnSpc>
              <a:buFont typeface="Arial"/>
              <a:buChar char="•"/>
            </a:pPr>
            <a:r>
              <a:rPr lang="it-IT" sz="2400" dirty="0" smtClean="0"/>
              <a:t>l’Istat  non è sempre stata un’organizzazione </a:t>
            </a:r>
            <a:r>
              <a:rPr lang="it-IT" sz="2400" i="1" dirty="0" smtClean="0"/>
              <a:t>data </a:t>
            </a:r>
            <a:r>
              <a:rPr lang="it-IT" sz="2400" i="1" dirty="0" err="1" smtClean="0"/>
              <a:t>driven</a:t>
            </a:r>
            <a:r>
              <a:rPr lang="it-IT" sz="2400" i="1" dirty="0" smtClean="0"/>
              <a:t>;</a:t>
            </a:r>
          </a:p>
          <a:p>
            <a:pPr marL="800100" lvl="1" indent="-342900">
              <a:lnSpc>
                <a:spcPct val="120000"/>
              </a:lnSpc>
              <a:buFont typeface="Arial"/>
              <a:buChar char="•"/>
            </a:pPr>
            <a:r>
              <a:rPr lang="it-IT" sz="2800" dirty="0" smtClean="0"/>
              <a:t>problemi di classificazione</a:t>
            </a:r>
          </a:p>
          <a:p>
            <a:pPr marL="1257300" lvl="2" indent="-342900">
              <a:lnSpc>
                <a:spcPct val="120000"/>
              </a:lnSpc>
              <a:buFont typeface="Arial"/>
              <a:buChar char="•"/>
            </a:pPr>
            <a:r>
              <a:rPr lang="it-IT" sz="2400" dirty="0" smtClean="0"/>
              <a:t>la serie è «lunga» e i raccordi tra fasi e tra composizioni delle qualifiche e dei profili del personale devono essere verificati ulteriormente (per la «validazione» finale)</a:t>
            </a:r>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Il personale e </a:t>
            </a:r>
            <a:r>
              <a:rPr lang="it-IT" sz="3200" b="1" dirty="0">
                <a:solidFill>
                  <a:srgbClr val="7F7F7F"/>
                </a:solidFill>
              </a:rPr>
              <a:t>l’organizzazione dell’Istat: </a:t>
            </a:r>
            <a:r>
              <a:rPr lang="it-IT" sz="3200" b="1" dirty="0" smtClean="0">
                <a:solidFill>
                  <a:srgbClr val="7F7F7F"/>
                </a:solidFill>
              </a:rPr>
              <a:t>una </a:t>
            </a:r>
            <a:r>
              <a:rPr lang="it-IT" sz="3200" b="1" dirty="0">
                <a:solidFill>
                  <a:srgbClr val="7F7F7F"/>
                </a:solidFill>
              </a:rPr>
              <a:t>premessa necessaria</a:t>
            </a:r>
            <a:endParaRPr lang="it-IT" sz="3200" b="1" dirty="0">
              <a:solidFill>
                <a:srgbClr val="7F7F7F"/>
              </a:solidFill>
              <a:latin typeface="+mn-lt"/>
            </a:endParaRPr>
          </a:p>
        </p:txBody>
      </p:sp>
    </p:spTree>
    <p:extLst>
      <p:ext uri="{BB962C8B-B14F-4D97-AF65-F5344CB8AC3E}">
        <p14:creationId xmlns:p14="http://schemas.microsoft.com/office/powerpoint/2010/main" val="34129217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20</a:t>
            </a:fld>
            <a:endParaRPr lang="it-IT" dirty="0"/>
          </a:p>
        </p:txBody>
      </p:sp>
      <p:sp>
        <p:nvSpPr>
          <p:cNvPr id="3" name="CasellaDiTesto 2"/>
          <p:cNvSpPr txBox="1"/>
          <p:nvPr/>
        </p:nvSpPr>
        <p:spPr>
          <a:xfrm>
            <a:off x="812776" y="2016125"/>
            <a:ext cx="10441160" cy="1200328"/>
          </a:xfrm>
          <a:prstGeom prst="rect">
            <a:avLst/>
          </a:prstGeom>
          <a:noFill/>
        </p:spPr>
        <p:txBody>
          <a:bodyPr wrap="square" rtlCol="0">
            <a:spAutoFit/>
          </a:bodyPr>
          <a:lstStyle/>
          <a:p>
            <a:r>
              <a:rPr lang="it-IT" sz="2400" dirty="0" smtClean="0"/>
              <a:t>Il costrutto può essere applicato sia all’Istat storico, sia all’Istat attuale per comprendere in che modo il «campo delle statistica pubblica» sia cambiato nel tempo</a:t>
            </a:r>
            <a:endParaRPr lang="it-IT" sz="2400" dirty="0"/>
          </a:p>
        </p:txBody>
      </p:sp>
      <p:sp>
        <p:nvSpPr>
          <p:cNvPr id="4" name="CasellaDiTesto 3"/>
          <p:cNvSpPr txBox="1"/>
          <p:nvPr/>
        </p:nvSpPr>
        <p:spPr>
          <a:xfrm>
            <a:off x="1055440" y="3501008"/>
            <a:ext cx="10441160" cy="1994392"/>
          </a:xfrm>
          <a:prstGeom prst="rect">
            <a:avLst/>
          </a:prstGeom>
          <a:solidFill>
            <a:schemeClr val="bg1">
              <a:lumMod val="85000"/>
            </a:schemeClr>
          </a:solidFill>
        </p:spPr>
        <p:txBody>
          <a:bodyPr wrap="square" rtlCol="0">
            <a:spAutoFit/>
          </a:bodyPr>
          <a:lstStyle/>
          <a:p>
            <a:pPr marL="342900" indent="-342900">
              <a:lnSpc>
                <a:spcPct val="130000"/>
              </a:lnSpc>
              <a:buFont typeface="Arial"/>
              <a:buChar char="•"/>
            </a:pPr>
            <a:r>
              <a:rPr lang="it-IT" sz="2400" b="1" dirty="0" smtClean="0">
                <a:solidFill>
                  <a:srgbClr val="C72A31"/>
                </a:solidFill>
              </a:rPr>
              <a:t>i confini </a:t>
            </a:r>
            <a:r>
              <a:rPr lang="it-IT" sz="2400" dirty="0" smtClean="0"/>
              <a:t>della statistica ufficiale (</a:t>
            </a:r>
            <a:r>
              <a:rPr lang="it-IT" sz="2400" i="1" dirty="0" smtClean="0"/>
              <a:t>materie, metodo, nomenclature statistiche</a:t>
            </a:r>
            <a:r>
              <a:rPr lang="it-IT" sz="2400" dirty="0" smtClean="0"/>
              <a:t>)</a:t>
            </a:r>
          </a:p>
          <a:p>
            <a:pPr marL="342900" indent="-342900">
              <a:lnSpc>
                <a:spcPct val="130000"/>
              </a:lnSpc>
              <a:buFont typeface="Arial"/>
              <a:buChar char="•"/>
            </a:pPr>
            <a:r>
              <a:rPr lang="it-IT" sz="2400" b="1" dirty="0">
                <a:solidFill>
                  <a:srgbClr val="C72A31"/>
                </a:solidFill>
              </a:rPr>
              <a:t>g</a:t>
            </a:r>
            <a:r>
              <a:rPr lang="it-IT" sz="2400" b="1" dirty="0" smtClean="0">
                <a:solidFill>
                  <a:srgbClr val="C72A31"/>
                </a:solidFill>
              </a:rPr>
              <a:t>li attori </a:t>
            </a:r>
            <a:r>
              <a:rPr lang="it-IT" sz="2400" dirty="0" smtClean="0"/>
              <a:t>della statistica ufficiale (</a:t>
            </a:r>
            <a:r>
              <a:rPr lang="it-IT" sz="2400" i="1" dirty="0" smtClean="0"/>
              <a:t>istituzioni, ricercatori, utilizzatori</a:t>
            </a:r>
            <a:r>
              <a:rPr lang="it-IT" sz="2400" dirty="0" smtClean="0"/>
              <a:t>)</a:t>
            </a:r>
          </a:p>
          <a:p>
            <a:pPr marL="342900" indent="-342900">
              <a:lnSpc>
                <a:spcPct val="130000"/>
              </a:lnSpc>
              <a:buFont typeface="Arial"/>
              <a:buChar char="•"/>
            </a:pPr>
            <a:r>
              <a:rPr lang="it-IT" sz="2400" b="1" dirty="0">
                <a:solidFill>
                  <a:srgbClr val="C72A31"/>
                </a:solidFill>
              </a:rPr>
              <a:t>l</a:t>
            </a:r>
            <a:r>
              <a:rPr lang="it-IT" sz="2400" b="1" dirty="0" smtClean="0">
                <a:solidFill>
                  <a:srgbClr val="C72A31"/>
                </a:solidFill>
              </a:rPr>
              <a:t>e relazioni </a:t>
            </a:r>
            <a:r>
              <a:rPr lang="it-IT" sz="2400" dirty="0" smtClean="0"/>
              <a:t>all’interno del campo statistico (</a:t>
            </a:r>
            <a:r>
              <a:rPr lang="it-IT" sz="2400" i="1" dirty="0" smtClean="0"/>
              <a:t>cooperazione, competizione e controllo</a:t>
            </a:r>
            <a:r>
              <a:rPr lang="it-IT" sz="2400" dirty="0" smtClean="0"/>
              <a:t>)</a:t>
            </a:r>
            <a:endParaRPr lang="it-IT" sz="2400" dirty="0"/>
          </a:p>
        </p:txBody>
      </p:sp>
      <p:sp>
        <p:nvSpPr>
          <p:cNvPr id="5"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7F7F7F"/>
                </a:solidFill>
              </a:rPr>
              <a:t>Il “campo della statistica pubblica”</a:t>
            </a:r>
          </a:p>
        </p:txBody>
      </p:sp>
    </p:spTree>
    <p:extLst>
      <p:ext uri="{BB962C8B-B14F-4D97-AF65-F5344CB8AC3E}">
        <p14:creationId xmlns:p14="http://schemas.microsoft.com/office/powerpoint/2010/main" val="2583310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21</a:t>
            </a:fld>
            <a:endParaRPr lang="it-IT" dirty="0"/>
          </a:p>
        </p:txBody>
      </p:sp>
      <p:sp>
        <p:nvSpPr>
          <p:cNvPr id="4" name="Titolo 1"/>
          <p:cNvSpPr txBox="1">
            <a:spLocks/>
          </p:cNvSpPr>
          <p:nvPr/>
        </p:nvSpPr>
        <p:spPr>
          <a:xfrm>
            <a:off x="767408" y="2996952"/>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800" b="1" dirty="0" smtClean="0">
                <a:solidFill>
                  <a:srgbClr val="7F7F7F"/>
                </a:solidFill>
              </a:rPr>
              <a:t>Grazie dell’attenzione</a:t>
            </a:r>
            <a:endParaRPr lang="it-IT" sz="4800" b="1" dirty="0">
              <a:solidFill>
                <a:srgbClr val="7F7F7F"/>
              </a:solidFill>
            </a:endParaRPr>
          </a:p>
        </p:txBody>
      </p:sp>
      <p:sp>
        <p:nvSpPr>
          <p:cNvPr id="5" name="CasellaDiTesto 4"/>
          <p:cNvSpPr txBox="1"/>
          <p:nvPr/>
        </p:nvSpPr>
        <p:spPr>
          <a:xfrm>
            <a:off x="581025" y="4221088"/>
            <a:ext cx="11058341" cy="1514261"/>
          </a:xfrm>
          <a:prstGeom prst="rect">
            <a:avLst/>
          </a:prstGeom>
          <a:noFill/>
        </p:spPr>
        <p:txBody>
          <a:bodyPr wrap="square" rtlCol="0">
            <a:spAutoFit/>
          </a:bodyPr>
          <a:lstStyle/>
          <a:p>
            <a:pPr>
              <a:lnSpc>
                <a:spcPct val="130000"/>
              </a:lnSpc>
            </a:pPr>
            <a:r>
              <a:rPr lang="it-IT" sz="2400" dirty="0" smtClean="0"/>
              <a:t>			Nereo Zamaro	</a:t>
            </a:r>
            <a:r>
              <a:rPr lang="it-IT" sz="2400" dirty="0"/>
              <a:t>	</a:t>
            </a:r>
            <a:r>
              <a:rPr lang="it-IT" sz="2400" dirty="0" smtClean="0">
                <a:hlinkClick r:id="rId2"/>
              </a:rPr>
              <a:t>zamaro@istat.it</a:t>
            </a:r>
            <a:endParaRPr lang="it-IT" sz="2400" dirty="0"/>
          </a:p>
          <a:p>
            <a:pPr>
              <a:lnSpc>
                <a:spcPct val="130000"/>
              </a:lnSpc>
            </a:pPr>
            <a:r>
              <a:rPr lang="it-IT" sz="2400" dirty="0" smtClean="0"/>
              <a:t>			Gabriella Fazzi</a:t>
            </a:r>
            <a:r>
              <a:rPr lang="it-IT" sz="2400" dirty="0"/>
              <a:t>	</a:t>
            </a:r>
            <a:r>
              <a:rPr lang="it-IT" sz="2400" dirty="0" smtClean="0"/>
              <a:t>	</a:t>
            </a:r>
            <a:r>
              <a:rPr lang="it-IT" sz="2400" dirty="0" smtClean="0">
                <a:hlinkClick r:id="rId3"/>
              </a:rPr>
              <a:t>fazzi@istat.it</a:t>
            </a:r>
            <a:endParaRPr lang="it-IT" sz="2400" dirty="0" smtClean="0"/>
          </a:p>
          <a:p>
            <a:pPr>
              <a:lnSpc>
                <a:spcPct val="130000"/>
              </a:lnSpc>
            </a:pPr>
            <a:endParaRPr lang="it-IT" sz="2400" dirty="0"/>
          </a:p>
        </p:txBody>
      </p:sp>
    </p:spTree>
    <p:extLst>
      <p:ext uri="{BB962C8B-B14F-4D97-AF65-F5344CB8AC3E}">
        <p14:creationId xmlns:p14="http://schemas.microsoft.com/office/powerpoint/2010/main" val="354356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a:t>
            </a:fld>
            <a:endParaRPr lang="it-IT" dirty="0"/>
          </a:p>
        </p:txBody>
      </p:sp>
      <p:sp>
        <p:nvSpPr>
          <p:cNvPr id="3" name="CasellaDiTesto 2"/>
          <p:cNvSpPr txBox="1"/>
          <p:nvPr/>
        </p:nvSpPr>
        <p:spPr>
          <a:xfrm>
            <a:off x="551384" y="2048648"/>
            <a:ext cx="11017224" cy="3108544"/>
          </a:xfrm>
          <a:prstGeom prst="rect">
            <a:avLst/>
          </a:prstGeom>
          <a:noFill/>
        </p:spPr>
        <p:txBody>
          <a:bodyPr wrap="square" rtlCol="0">
            <a:spAutoFit/>
          </a:bodyPr>
          <a:lstStyle/>
          <a:p>
            <a:pPr marL="342900" indent="-342900">
              <a:buFont typeface="Arial"/>
              <a:buChar char="•"/>
            </a:pPr>
            <a:r>
              <a:rPr lang="it-IT" sz="2800" b="1" dirty="0" smtClean="0"/>
              <a:t>Pochi indicatori </a:t>
            </a:r>
            <a:r>
              <a:rPr lang="it-IT" sz="2800" dirty="0" smtClean="0"/>
              <a:t>scelti per rappresentare l’evoluzione del rapporto tra risorse umane e quadro organizzativo e sufficientemente ricorrenti e</a:t>
            </a:r>
            <a:r>
              <a:rPr lang="it-IT" sz="2800" b="1" dirty="0" smtClean="0"/>
              <a:t> comparabili </a:t>
            </a:r>
            <a:r>
              <a:rPr lang="it-IT" sz="2800" dirty="0" smtClean="0"/>
              <a:t>nel tempo.</a:t>
            </a:r>
          </a:p>
          <a:p>
            <a:pPr marL="285750" indent="-285750">
              <a:buFontTx/>
              <a:buChar char="-"/>
            </a:pPr>
            <a:endParaRPr lang="it-IT" sz="2800" dirty="0" smtClean="0"/>
          </a:p>
          <a:p>
            <a:pPr marL="342900" indent="-342900">
              <a:buFont typeface="Arial"/>
              <a:buChar char="•"/>
            </a:pPr>
            <a:r>
              <a:rPr lang="it-IT" sz="2800" dirty="0" smtClean="0"/>
              <a:t>L’analisi dell’ecosistema tecnico-scientifico è solamente abbozzato </a:t>
            </a:r>
          </a:p>
          <a:p>
            <a:pPr marL="742950" lvl="1" indent="-285750">
              <a:buFontTx/>
              <a:buChar char="-"/>
            </a:pPr>
            <a:r>
              <a:rPr lang="it-IT" sz="2800" dirty="0" smtClean="0"/>
              <a:t> sono necessari </a:t>
            </a:r>
            <a:r>
              <a:rPr lang="it-IT" sz="2800" b="1" dirty="0" smtClean="0"/>
              <a:t>ulteriori approfondimenti </a:t>
            </a:r>
            <a:r>
              <a:rPr lang="it-IT" sz="2800" dirty="0" smtClean="0"/>
              <a:t>per chiarire lo spessore, la funzione e le conseguenze</a:t>
            </a:r>
            <a:endParaRPr lang="it-IT" sz="2800"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Il personale e </a:t>
            </a:r>
            <a:r>
              <a:rPr lang="it-IT" sz="3200" b="1" dirty="0">
                <a:solidFill>
                  <a:srgbClr val="7F7F7F"/>
                </a:solidFill>
              </a:rPr>
              <a:t>l’organizzazione dell’Istat: </a:t>
            </a:r>
            <a:r>
              <a:rPr lang="it-IT" sz="3200" b="1" dirty="0" smtClean="0">
                <a:solidFill>
                  <a:srgbClr val="7F7F7F"/>
                </a:solidFill>
              </a:rPr>
              <a:t>una </a:t>
            </a:r>
            <a:r>
              <a:rPr lang="it-IT" sz="3200" b="1" dirty="0">
                <a:solidFill>
                  <a:srgbClr val="7F7F7F"/>
                </a:solidFill>
              </a:rPr>
              <a:t>premessa necessaria</a:t>
            </a:r>
            <a:endParaRPr lang="it-IT" sz="3200" b="1" dirty="0">
              <a:solidFill>
                <a:srgbClr val="7F7F7F"/>
              </a:solidFill>
              <a:latin typeface="+mn-lt"/>
            </a:endParaRPr>
          </a:p>
        </p:txBody>
      </p:sp>
    </p:spTree>
    <p:extLst>
      <p:ext uri="{BB962C8B-B14F-4D97-AF65-F5344CB8AC3E}">
        <p14:creationId xmlns:p14="http://schemas.microsoft.com/office/powerpoint/2010/main" val="2229455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4</a:t>
            </a:fld>
            <a:endParaRPr lang="it-IT" dirty="0"/>
          </a:p>
        </p:txBody>
      </p:sp>
      <p:sp>
        <p:nvSpPr>
          <p:cNvPr id="3" name="CasellaDiTesto 2"/>
          <p:cNvSpPr txBox="1"/>
          <p:nvPr/>
        </p:nvSpPr>
        <p:spPr>
          <a:xfrm>
            <a:off x="569913" y="2044298"/>
            <a:ext cx="11233248" cy="954107"/>
          </a:xfrm>
          <a:prstGeom prst="rect">
            <a:avLst/>
          </a:prstGeom>
          <a:noFill/>
        </p:spPr>
        <p:txBody>
          <a:bodyPr wrap="square" rtlCol="0">
            <a:spAutoFit/>
          </a:bodyPr>
          <a:lstStyle/>
          <a:p>
            <a:pPr algn="ctr"/>
            <a:r>
              <a:rPr lang="it-IT" sz="2800" dirty="0" smtClean="0"/>
              <a:t>Dicotomia classica </a:t>
            </a:r>
            <a:r>
              <a:rPr lang="it-IT" sz="2800" dirty="0"/>
              <a:t>in grado di registrare il passaggio, per alcuni caratteri fondamentali, da </a:t>
            </a:r>
            <a:r>
              <a:rPr lang="it-IT" sz="2800" dirty="0" smtClean="0"/>
              <a:t>un </a:t>
            </a:r>
            <a:r>
              <a:rPr lang="it-IT" sz="2800" b="1" i="1" dirty="0" smtClean="0"/>
              <a:t>tipo di</a:t>
            </a:r>
            <a:r>
              <a:rPr lang="it-IT" sz="2800" dirty="0" smtClean="0"/>
              <a:t> </a:t>
            </a:r>
            <a:r>
              <a:rPr lang="it-IT" sz="2800" b="1" i="1" dirty="0"/>
              <a:t>modello organizzativo </a:t>
            </a:r>
            <a:r>
              <a:rPr lang="it-IT" sz="2800" dirty="0"/>
              <a:t>ad un </a:t>
            </a:r>
            <a:r>
              <a:rPr lang="it-IT" sz="2800" dirty="0" smtClean="0"/>
              <a:t>altro</a:t>
            </a:r>
            <a:endParaRPr lang="it-IT" sz="3200" dirty="0" smtClean="0">
              <a:solidFill>
                <a:srgbClr val="660066"/>
              </a:solidFill>
              <a:effectLst>
                <a:outerShdw blurRad="38100" dist="38100" dir="2700000" algn="tl">
                  <a:srgbClr val="000000">
                    <a:alpha val="43137"/>
                  </a:srgbClr>
                </a:outerShdw>
              </a:effectLst>
            </a:endParaRPr>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Modello organizzativo</a:t>
            </a:r>
            <a:endParaRPr lang="it-IT" sz="3200" b="1" dirty="0">
              <a:solidFill>
                <a:srgbClr val="7F7F7F"/>
              </a:solidFill>
              <a:latin typeface="+mn-lt"/>
            </a:endParaRPr>
          </a:p>
        </p:txBody>
      </p:sp>
      <p:graphicFrame>
        <p:nvGraphicFramePr>
          <p:cNvPr id="7" name="Diagramma 6"/>
          <p:cNvGraphicFramePr/>
          <p:nvPr>
            <p:extLst>
              <p:ext uri="{D42A27DB-BD31-4B8C-83A1-F6EECF244321}">
                <p14:modId xmlns:p14="http://schemas.microsoft.com/office/powerpoint/2010/main" val="4022573299"/>
              </p:ext>
            </p:extLst>
          </p:nvPr>
        </p:nvGraphicFramePr>
        <p:xfrm>
          <a:off x="2999656" y="3455664"/>
          <a:ext cx="6096000" cy="1661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258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5</a:t>
            </a:fld>
            <a:endParaRPr lang="it-IT"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Le trasformazioni organizzative dell’Istat</a:t>
            </a:r>
            <a:endParaRPr lang="it-IT" sz="3200" b="1" dirty="0">
              <a:solidFill>
                <a:srgbClr val="7F7F7F"/>
              </a:solidFill>
              <a:latin typeface="+mn-lt"/>
            </a:endParaRPr>
          </a:p>
        </p:txBody>
      </p:sp>
      <p:sp>
        <p:nvSpPr>
          <p:cNvPr id="5" name="CasellaDiTesto 4"/>
          <p:cNvSpPr txBox="1"/>
          <p:nvPr/>
        </p:nvSpPr>
        <p:spPr>
          <a:xfrm>
            <a:off x="551384" y="2048648"/>
            <a:ext cx="11017224" cy="4286302"/>
          </a:xfrm>
          <a:prstGeom prst="rect">
            <a:avLst/>
          </a:prstGeom>
          <a:noFill/>
        </p:spPr>
        <p:txBody>
          <a:bodyPr wrap="square" rtlCol="0">
            <a:spAutoFit/>
          </a:bodyPr>
          <a:lstStyle/>
          <a:p>
            <a:pPr>
              <a:lnSpc>
                <a:spcPct val="140000"/>
              </a:lnSpc>
            </a:pPr>
            <a:r>
              <a:rPr lang="it-IT" sz="2800" b="1" dirty="0" smtClean="0"/>
              <a:t>La fase iniziale</a:t>
            </a:r>
          </a:p>
          <a:p>
            <a:pPr lvl="1">
              <a:lnSpc>
                <a:spcPct val="140000"/>
              </a:lnSpc>
            </a:pPr>
            <a:r>
              <a:rPr lang="it-IT" sz="2800" dirty="0" smtClean="0"/>
              <a:t>- vocazione centralistica;</a:t>
            </a:r>
            <a:endParaRPr lang="it-IT" sz="2800" dirty="0"/>
          </a:p>
          <a:p>
            <a:pPr lvl="1">
              <a:lnSpc>
                <a:spcPct val="140000"/>
              </a:lnSpc>
            </a:pPr>
            <a:r>
              <a:rPr lang="it-IT" sz="2800" dirty="0" smtClean="0"/>
              <a:t>- disegnato </a:t>
            </a:r>
            <a:r>
              <a:rPr lang="it-IT" sz="2800" dirty="0"/>
              <a:t>come un ente pubblico che, in via esclusiva, offriva servizi tecnico-statistici al Governo </a:t>
            </a:r>
            <a:r>
              <a:rPr lang="it-IT" sz="2800" dirty="0" smtClean="0"/>
              <a:t>italiano;</a:t>
            </a:r>
          </a:p>
          <a:p>
            <a:pPr lvl="1">
              <a:lnSpc>
                <a:spcPct val="140000"/>
              </a:lnSpc>
            </a:pPr>
            <a:r>
              <a:rPr lang="it-IT" sz="2800" dirty="0" smtClean="0"/>
              <a:t>- avrebbe </a:t>
            </a:r>
            <a:r>
              <a:rPr lang="it-IT" sz="2800" dirty="0"/>
              <a:t>potuto servirsi di dati prodotti dalle amministrazioni pubbliche centrali e </a:t>
            </a:r>
            <a:r>
              <a:rPr lang="it-IT" sz="2800" dirty="0" smtClean="0"/>
              <a:t>locali</a:t>
            </a:r>
            <a:r>
              <a:rPr lang="it-IT" sz="2800" dirty="0"/>
              <a:t>;</a:t>
            </a:r>
            <a:endParaRPr lang="it-IT" sz="2800" dirty="0" smtClean="0"/>
          </a:p>
          <a:p>
            <a:pPr lvl="1">
              <a:lnSpc>
                <a:spcPct val="140000"/>
              </a:lnSpc>
            </a:pPr>
            <a:r>
              <a:rPr lang="it-IT" sz="2800" dirty="0" smtClean="0"/>
              <a:t>- accentuata </a:t>
            </a:r>
            <a:r>
              <a:rPr lang="it-IT" sz="2800" dirty="0"/>
              <a:t>dipendenza dal Capo del </a:t>
            </a:r>
            <a:r>
              <a:rPr lang="it-IT" sz="2800" dirty="0" smtClean="0"/>
              <a:t>Governo</a:t>
            </a:r>
            <a:endParaRPr lang="it-IT" sz="2800" dirty="0"/>
          </a:p>
        </p:txBody>
      </p:sp>
      <p:sp>
        <p:nvSpPr>
          <p:cNvPr id="3" name="Rettangolo 2"/>
          <p:cNvSpPr/>
          <p:nvPr/>
        </p:nvSpPr>
        <p:spPr>
          <a:xfrm>
            <a:off x="8746936" y="6109256"/>
            <a:ext cx="1930111" cy="369332"/>
          </a:xfrm>
          <a:prstGeom prst="rect">
            <a:avLst/>
          </a:prstGeom>
        </p:spPr>
        <p:txBody>
          <a:bodyPr wrap="none">
            <a:spAutoFit/>
          </a:bodyPr>
          <a:lstStyle/>
          <a:p>
            <a:pPr lvl="1"/>
            <a:r>
              <a:rPr lang="it-IT" dirty="0"/>
              <a:t>(Leti, 1996 e 2003)</a:t>
            </a:r>
          </a:p>
        </p:txBody>
      </p:sp>
    </p:spTree>
    <p:extLst>
      <p:ext uri="{BB962C8B-B14F-4D97-AF65-F5344CB8AC3E}">
        <p14:creationId xmlns:p14="http://schemas.microsoft.com/office/powerpoint/2010/main" val="1004356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6</a:t>
            </a:fld>
            <a:endParaRPr lang="it-IT"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Le trasformazioni organizzative dell’Istat</a:t>
            </a:r>
            <a:endParaRPr lang="it-IT" sz="3200" b="1" dirty="0">
              <a:solidFill>
                <a:srgbClr val="7F7F7F"/>
              </a:solidFill>
              <a:latin typeface="+mn-lt"/>
            </a:endParaRPr>
          </a:p>
        </p:txBody>
      </p:sp>
      <p:sp>
        <p:nvSpPr>
          <p:cNvPr id="5" name="CasellaDiTesto 4"/>
          <p:cNvSpPr txBox="1"/>
          <p:nvPr/>
        </p:nvSpPr>
        <p:spPr>
          <a:xfrm>
            <a:off x="623392" y="2060848"/>
            <a:ext cx="11017224" cy="2907462"/>
          </a:xfrm>
          <a:prstGeom prst="rect">
            <a:avLst/>
          </a:prstGeom>
          <a:noFill/>
        </p:spPr>
        <p:txBody>
          <a:bodyPr wrap="square" rtlCol="0">
            <a:spAutoFit/>
          </a:bodyPr>
          <a:lstStyle/>
          <a:p>
            <a:r>
              <a:rPr lang="it-IT" sz="2800" b="1" dirty="0" smtClean="0"/>
              <a:t>La fase iniziale</a:t>
            </a:r>
          </a:p>
          <a:p>
            <a:pPr marL="342900" indent="-342900">
              <a:lnSpc>
                <a:spcPct val="140000"/>
              </a:lnSpc>
              <a:buFont typeface="Arial" pitchFamily="34" charset="0"/>
              <a:buChar char="•"/>
            </a:pPr>
            <a:r>
              <a:rPr lang="it-IT" sz="2800" dirty="0" smtClean="0"/>
              <a:t>profilo tecnico </a:t>
            </a:r>
            <a:r>
              <a:rPr lang="it-IT" sz="2800" dirty="0" smtClean="0">
                <a:sym typeface="Wingdings"/>
              </a:rPr>
              <a:t> </a:t>
            </a:r>
            <a:r>
              <a:rPr lang="it-IT" sz="2800" dirty="0" smtClean="0"/>
              <a:t>rilevazioni </a:t>
            </a:r>
            <a:r>
              <a:rPr lang="it-IT" sz="2800" dirty="0"/>
              <a:t>di natura totalitaria o </a:t>
            </a:r>
            <a:r>
              <a:rPr lang="it-IT" sz="2800" dirty="0" smtClean="0"/>
              <a:t>censuaria </a:t>
            </a:r>
          </a:p>
          <a:p>
            <a:pPr marL="342900" indent="-342900">
              <a:lnSpc>
                <a:spcPct val="140000"/>
              </a:lnSpc>
              <a:buFont typeface="Arial" pitchFamily="34" charset="0"/>
              <a:buChar char="•"/>
            </a:pPr>
            <a:r>
              <a:rPr lang="it-IT" sz="2800" dirty="0"/>
              <a:t>t</a:t>
            </a:r>
            <a:r>
              <a:rPr lang="it-IT" sz="2800" dirty="0" smtClean="0"/>
              <a:t>ema </a:t>
            </a:r>
            <a:r>
              <a:rPr lang="it-IT" sz="2800" dirty="0"/>
              <a:t>principale (ma non esclusivo</a:t>
            </a:r>
            <a:r>
              <a:rPr lang="it-IT" sz="2800" dirty="0" smtClean="0"/>
              <a:t>)</a:t>
            </a:r>
            <a:r>
              <a:rPr lang="it-IT" sz="2800" dirty="0"/>
              <a:t> </a:t>
            </a:r>
            <a:r>
              <a:rPr lang="it-IT" sz="2800" dirty="0" smtClean="0">
                <a:sym typeface="Wingdings"/>
              </a:rPr>
              <a:t> </a:t>
            </a:r>
            <a:r>
              <a:rPr lang="it-IT" sz="2800" dirty="0" smtClean="0"/>
              <a:t>statistiche demografiche</a:t>
            </a:r>
            <a:endParaRPr lang="it-IT" sz="2800" dirty="0"/>
          </a:p>
          <a:p>
            <a:pPr marL="342900" indent="-342900">
              <a:lnSpc>
                <a:spcPct val="140000"/>
              </a:lnSpc>
              <a:buFont typeface="Arial" pitchFamily="34" charset="0"/>
              <a:buChar char="•"/>
            </a:pPr>
            <a:r>
              <a:rPr lang="it-IT" sz="2800" dirty="0" smtClean="0"/>
              <a:t>profilo </a:t>
            </a:r>
            <a:r>
              <a:rPr lang="it-IT" sz="2800" dirty="0"/>
              <a:t>tecnologico </a:t>
            </a:r>
            <a:r>
              <a:rPr lang="it-IT" sz="2800" dirty="0" smtClean="0">
                <a:sym typeface="Wingdings"/>
              </a:rPr>
              <a:t> </a:t>
            </a:r>
            <a:r>
              <a:rPr lang="it-IT" sz="2800" dirty="0" smtClean="0"/>
              <a:t>strumenti </a:t>
            </a:r>
            <a:r>
              <a:rPr lang="it-IT" sz="2800" dirty="0"/>
              <a:t>operativi e di macchine </a:t>
            </a:r>
            <a:r>
              <a:rPr lang="it-IT" sz="2800" dirty="0" smtClean="0"/>
              <a:t>da calcolo </a:t>
            </a:r>
            <a:r>
              <a:rPr lang="it-IT" sz="2800" dirty="0"/>
              <a:t>relativamente </a:t>
            </a:r>
            <a:r>
              <a:rPr lang="it-IT" sz="2800" dirty="0" smtClean="0"/>
              <a:t>evoluti</a:t>
            </a:r>
            <a:endParaRPr lang="it-IT" sz="2800" dirty="0"/>
          </a:p>
        </p:txBody>
      </p:sp>
    </p:spTree>
    <p:extLst>
      <p:ext uri="{BB962C8B-B14F-4D97-AF65-F5344CB8AC3E}">
        <p14:creationId xmlns:p14="http://schemas.microsoft.com/office/powerpoint/2010/main" val="4252783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7</a:t>
            </a:fld>
            <a:endParaRPr lang="it-IT"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Le trasformazioni organizzative dell’Istat</a:t>
            </a:r>
            <a:endParaRPr lang="it-IT" sz="3200" b="1" dirty="0">
              <a:solidFill>
                <a:srgbClr val="7F7F7F"/>
              </a:solidFill>
              <a:latin typeface="+mn-lt"/>
            </a:endParaRPr>
          </a:p>
        </p:txBody>
      </p:sp>
      <p:sp>
        <p:nvSpPr>
          <p:cNvPr id="5" name="CasellaDiTesto 4"/>
          <p:cNvSpPr txBox="1"/>
          <p:nvPr/>
        </p:nvSpPr>
        <p:spPr>
          <a:xfrm>
            <a:off x="551384" y="2048648"/>
            <a:ext cx="11017224" cy="2907462"/>
          </a:xfrm>
          <a:prstGeom prst="rect">
            <a:avLst/>
          </a:prstGeom>
          <a:noFill/>
        </p:spPr>
        <p:txBody>
          <a:bodyPr wrap="square" rtlCol="0">
            <a:spAutoFit/>
          </a:bodyPr>
          <a:lstStyle/>
          <a:p>
            <a:r>
              <a:rPr lang="it-IT" sz="2800" b="1" dirty="0" smtClean="0"/>
              <a:t>La fase iniziale</a:t>
            </a:r>
          </a:p>
          <a:p>
            <a:pPr marL="342900" indent="-342900">
              <a:lnSpc>
                <a:spcPct val="140000"/>
              </a:lnSpc>
              <a:buFont typeface="Arial" pitchFamily="34" charset="0"/>
              <a:buChar char="•"/>
            </a:pPr>
            <a:r>
              <a:rPr lang="it-IT" sz="2800" dirty="0"/>
              <a:t>o</a:t>
            </a:r>
            <a:r>
              <a:rPr lang="it-IT" sz="2800" dirty="0" smtClean="0"/>
              <a:t>rganizzazione </a:t>
            </a:r>
            <a:r>
              <a:rPr lang="it-IT" sz="2800" dirty="0"/>
              <a:t>di stampo gerarchico-</a:t>
            </a:r>
            <a:r>
              <a:rPr lang="it-IT" sz="2800" dirty="0" smtClean="0"/>
              <a:t>funzionale</a:t>
            </a:r>
          </a:p>
          <a:p>
            <a:pPr marL="342900" indent="-342900">
              <a:lnSpc>
                <a:spcPct val="140000"/>
              </a:lnSpc>
              <a:buFont typeface="Arial" pitchFamily="34" charset="0"/>
              <a:buChar char="•"/>
            </a:pPr>
            <a:r>
              <a:rPr lang="it-IT" sz="2800" dirty="0"/>
              <a:t>i</a:t>
            </a:r>
            <a:r>
              <a:rPr lang="it-IT" sz="2800" dirty="0" smtClean="0"/>
              <a:t>l </a:t>
            </a:r>
            <a:r>
              <a:rPr lang="it-IT" sz="2800" dirty="0"/>
              <a:t>personale, non molto numeroso, era </a:t>
            </a:r>
            <a:r>
              <a:rPr lang="it-IT" sz="2800" dirty="0" smtClean="0"/>
              <a:t>assunto </a:t>
            </a:r>
            <a:r>
              <a:rPr lang="it-IT" sz="2800" dirty="0"/>
              <a:t>a tempo </a:t>
            </a:r>
            <a:r>
              <a:rPr lang="it-IT" sz="2800" dirty="0" smtClean="0"/>
              <a:t>determinato</a:t>
            </a:r>
          </a:p>
          <a:p>
            <a:pPr marL="342900" indent="-342900">
              <a:lnSpc>
                <a:spcPct val="140000"/>
              </a:lnSpc>
              <a:buFont typeface="Arial" pitchFamily="34" charset="0"/>
              <a:buChar char="•"/>
            </a:pPr>
            <a:r>
              <a:rPr lang="it-IT" sz="2800" dirty="0" smtClean="0"/>
              <a:t>tipicamente </a:t>
            </a:r>
            <a:r>
              <a:rPr lang="it-IT" sz="2800" dirty="0"/>
              <a:t>svolgeva attività frammentate in compiti elementari e riconducibili a </a:t>
            </a:r>
            <a:r>
              <a:rPr lang="it-IT" sz="2800" i="1" dirty="0"/>
              <a:t>routine</a:t>
            </a:r>
            <a:r>
              <a:rPr lang="it-IT" sz="2800" dirty="0"/>
              <a:t> </a:t>
            </a:r>
            <a:r>
              <a:rPr lang="it-IT" sz="2800" dirty="0" smtClean="0"/>
              <a:t>ricorrenti</a:t>
            </a:r>
            <a:endParaRPr lang="it-IT" sz="2800" dirty="0"/>
          </a:p>
        </p:txBody>
      </p:sp>
    </p:spTree>
    <p:extLst>
      <p:ext uri="{BB962C8B-B14F-4D97-AF65-F5344CB8AC3E}">
        <p14:creationId xmlns:p14="http://schemas.microsoft.com/office/powerpoint/2010/main" val="25716234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8</a:t>
            </a:fld>
            <a:endParaRPr lang="it-IT" dirty="0"/>
          </a:p>
        </p:txBody>
      </p:sp>
      <p:sp>
        <p:nvSpPr>
          <p:cNvPr id="3" name="CasellaDiTesto 2"/>
          <p:cNvSpPr txBox="1"/>
          <p:nvPr/>
        </p:nvSpPr>
        <p:spPr>
          <a:xfrm>
            <a:off x="581025" y="2016125"/>
            <a:ext cx="11233248" cy="3256276"/>
          </a:xfrm>
          <a:prstGeom prst="rect">
            <a:avLst/>
          </a:prstGeom>
          <a:noFill/>
        </p:spPr>
        <p:txBody>
          <a:bodyPr wrap="square" rtlCol="0">
            <a:spAutoFit/>
          </a:bodyPr>
          <a:lstStyle/>
          <a:p>
            <a:pPr>
              <a:lnSpc>
                <a:spcPct val="140000"/>
              </a:lnSpc>
            </a:pPr>
            <a:r>
              <a:rPr lang="it-IT" sz="2800" b="1" dirty="0" smtClean="0"/>
              <a:t>Le trasformazioni dagli anni ‘80</a:t>
            </a:r>
          </a:p>
          <a:p>
            <a:pPr>
              <a:lnSpc>
                <a:spcPct val="140000"/>
              </a:lnSpc>
            </a:pPr>
            <a:endParaRPr lang="it-IT" sz="2400" dirty="0" smtClean="0"/>
          </a:p>
          <a:p>
            <a:pPr marL="342900" indent="-342900">
              <a:lnSpc>
                <a:spcPct val="140000"/>
              </a:lnSpc>
              <a:buFont typeface="Arial"/>
              <a:buChar char="•"/>
            </a:pPr>
            <a:r>
              <a:rPr lang="it-IT" sz="2400" dirty="0" smtClean="0"/>
              <a:t>l’impostazione </a:t>
            </a:r>
            <a:r>
              <a:rPr lang="it-IT" sz="2400" dirty="0"/>
              <a:t>iniziale </a:t>
            </a:r>
            <a:r>
              <a:rPr lang="it-IT" sz="2400" dirty="0" smtClean="0"/>
              <a:t>non </a:t>
            </a:r>
            <a:r>
              <a:rPr lang="it-IT" sz="2400" dirty="0"/>
              <a:t>sembra </a:t>
            </a:r>
            <a:r>
              <a:rPr lang="it-IT" sz="2400" dirty="0" smtClean="0"/>
              <a:t>subire profonde </a:t>
            </a:r>
            <a:r>
              <a:rPr lang="it-IT" sz="2400" dirty="0"/>
              <a:t>trasformazioni fino </a:t>
            </a:r>
            <a:r>
              <a:rPr lang="it-IT" sz="2400" dirty="0" smtClean="0"/>
              <a:t>agli anni </a:t>
            </a:r>
            <a:r>
              <a:rPr lang="it-IT" sz="2400" dirty="0"/>
              <a:t>’</a:t>
            </a:r>
            <a:r>
              <a:rPr lang="it-IT" sz="2400" dirty="0" smtClean="0"/>
              <a:t>80</a:t>
            </a:r>
          </a:p>
          <a:p>
            <a:pPr marL="342900" indent="-342900">
              <a:lnSpc>
                <a:spcPct val="140000"/>
              </a:lnSpc>
              <a:buFont typeface="Arial"/>
              <a:buChar char="•"/>
            </a:pPr>
            <a:r>
              <a:rPr lang="it-IT" sz="2400" dirty="0"/>
              <a:t>opportunità di </a:t>
            </a:r>
            <a:r>
              <a:rPr lang="it-IT" sz="2400" b="1" i="1" dirty="0"/>
              <a:t>cambiare radicalmente le produzioni </a:t>
            </a:r>
            <a:r>
              <a:rPr lang="it-IT" sz="2400" dirty="0" smtClean="0"/>
              <a:t>statistiche</a:t>
            </a:r>
          </a:p>
          <a:p>
            <a:pPr lvl="1">
              <a:lnSpc>
                <a:spcPct val="140000"/>
              </a:lnSpc>
            </a:pPr>
            <a:r>
              <a:rPr lang="it-IT" sz="2400" dirty="0" smtClean="0"/>
              <a:t>- effetto </a:t>
            </a:r>
            <a:r>
              <a:rPr lang="it-IT" sz="2400" dirty="0"/>
              <a:t>di cambiamenti tecnologici rilevanti </a:t>
            </a:r>
            <a:endParaRPr lang="it-IT" sz="2400" dirty="0" smtClean="0"/>
          </a:p>
          <a:p>
            <a:pPr lvl="1">
              <a:lnSpc>
                <a:spcPct val="140000"/>
              </a:lnSpc>
            </a:pPr>
            <a:r>
              <a:rPr lang="it-IT" sz="2400" dirty="0" smtClean="0"/>
              <a:t>- anni </a:t>
            </a:r>
            <a:r>
              <a:rPr lang="fr-FR" sz="2400" dirty="0" smtClean="0"/>
              <a:t>’</a:t>
            </a:r>
            <a:r>
              <a:rPr lang="it-IT" sz="2400" dirty="0" smtClean="0"/>
              <a:t>80: informatica accentrata </a:t>
            </a:r>
            <a:r>
              <a:rPr lang="it-IT" sz="2400" dirty="0" smtClean="0">
                <a:sym typeface="Wingdings"/>
              </a:rPr>
              <a:t> </a:t>
            </a:r>
            <a:r>
              <a:rPr lang="it-IT" sz="2400" dirty="0" smtClean="0"/>
              <a:t>anni </a:t>
            </a:r>
            <a:r>
              <a:rPr lang="fr-FR" sz="2400" dirty="0" smtClean="0"/>
              <a:t>’</a:t>
            </a:r>
            <a:r>
              <a:rPr lang="it-IT" sz="2400" dirty="0" smtClean="0"/>
              <a:t>90: informatica distribuita</a:t>
            </a:r>
            <a:endParaRPr lang="it-IT" sz="2400"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Le trasformazioni organizzative dell’Istat</a:t>
            </a:r>
            <a:endParaRPr lang="it-IT" sz="3200" b="1" dirty="0">
              <a:solidFill>
                <a:srgbClr val="7F7F7F"/>
              </a:solidFill>
              <a:latin typeface="+mn-lt"/>
            </a:endParaRPr>
          </a:p>
        </p:txBody>
      </p:sp>
    </p:spTree>
    <p:extLst>
      <p:ext uri="{BB962C8B-B14F-4D97-AF65-F5344CB8AC3E}">
        <p14:creationId xmlns:p14="http://schemas.microsoft.com/office/powerpoint/2010/main" val="1473098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9</a:t>
            </a:fld>
            <a:endParaRPr lang="it-IT" dirty="0"/>
          </a:p>
        </p:txBody>
      </p:sp>
      <p:sp>
        <p:nvSpPr>
          <p:cNvPr id="3" name="CasellaDiTesto 2"/>
          <p:cNvSpPr txBox="1"/>
          <p:nvPr/>
        </p:nvSpPr>
        <p:spPr>
          <a:xfrm>
            <a:off x="581025" y="2016125"/>
            <a:ext cx="11233248" cy="3773341"/>
          </a:xfrm>
          <a:prstGeom prst="rect">
            <a:avLst/>
          </a:prstGeom>
          <a:noFill/>
        </p:spPr>
        <p:txBody>
          <a:bodyPr wrap="square" rtlCol="0">
            <a:spAutoFit/>
          </a:bodyPr>
          <a:lstStyle/>
          <a:p>
            <a:pPr>
              <a:lnSpc>
                <a:spcPct val="140000"/>
              </a:lnSpc>
            </a:pPr>
            <a:r>
              <a:rPr lang="it-IT" sz="2800" b="1" dirty="0" smtClean="0"/>
              <a:t>Le trasformazioni dagli anni ‘80</a:t>
            </a:r>
          </a:p>
          <a:p>
            <a:pPr>
              <a:lnSpc>
                <a:spcPct val="140000"/>
              </a:lnSpc>
            </a:pPr>
            <a:endParaRPr lang="it-IT" sz="2400" dirty="0" smtClean="0"/>
          </a:p>
          <a:p>
            <a:pPr marL="342900" indent="-342900">
              <a:lnSpc>
                <a:spcPct val="140000"/>
              </a:lnSpc>
              <a:buFont typeface="Arial" pitchFamily="34" charset="0"/>
              <a:buChar char="•"/>
            </a:pPr>
            <a:r>
              <a:rPr lang="it-IT" sz="2400" dirty="0"/>
              <a:t>i</a:t>
            </a:r>
            <a:r>
              <a:rPr lang="it-IT" sz="2400" dirty="0" smtClean="0"/>
              <a:t>l personale si </a:t>
            </a:r>
            <a:r>
              <a:rPr lang="it-IT" sz="2400" dirty="0"/>
              <a:t>declina non tanto in termini di </a:t>
            </a:r>
            <a:r>
              <a:rPr lang="it-IT" sz="2400" b="1" dirty="0">
                <a:solidFill>
                  <a:srgbClr val="C72A31"/>
                </a:solidFill>
              </a:rPr>
              <a:t>numerosità</a:t>
            </a:r>
            <a:r>
              <a:rPr lang="it-IT" sz="2400" dirty="0"/>
              <a:t>, ma di </a:t>
            </a:r>
            <a:r>
              <a:rPr lang="it-IT" sz="2400" b="1" dirty="0">
                <a:solidFill>
                  <a:srgbClr val="C72A31"/>
                </a:solidFill>
              </a:rPr>
              <a:t>qualità </a:t>
            </a:r>
            <a:r>
              <a:rPr lang="it-IT" sz="2400" b="1" dirty="0" smtClean="0">
                <a:solidFill>
                  <a:srgbClr val="C72A31"/>
                </a:solidFill>
              </a:rPr>
              <a:t>professionale</a:t>
            </a:r>
            <a:r>
              <a:rPr lang="it-IT" sz="2400" dirty="0">
                <a:solidFill>
                  <a:srgbClr val="C72A31"/>
                </a:solidFill>
              </a:rPr>
              <a:t> </a:t>
            </a:r>
            <a:r>
              <a:rPr lang="it-IT" sz="2400" dirty="0" smtClean="0"/>
              <a:t>e </a:t>
            </a:r>
            <a:r>
              <a:rPr lang="it-IT" sz="2400" dirty="0"/>
              <a:t>di </a:t>
            </a:r>
            <a:r>
              <a:rPr lang="it-IT" sz="2400" b="1" dirty="0">
                <a:solidFill>
                  <a:srgbClr val="C72A31"/>
                </a:solidFill>
              </a:rPr>
              <a:t>fitness delle </a:t>
            </a:r>
            <a:r>
              <a:rPr lang="it-IT" sz="2400" b="1" dirty="0" smtClean="0">
                <a:solidFill>
                  <a:srgbClr val="C72A31"/>
                </a:solidFill>
              </a:rPr>
              <a:t>competenze;</a:t>
            </a:r>
            <a:endParaRPr lang="it-IT" sz="2400" b="1" dirty="0">
              <a:solidFill>
                <a:srgbClr val="C72A31"/>
              </a:solidFill>
            </a:endParaRPr>
          </a:p>
          <a:p>
            <a:pPr marL="342900" indent="-342900">
              <a:lnSpc>
                <a:spcPct val="140000"/>
              </a:lnSpc>
              <a:buFont typeface="Arial" pitchFamily="34" charset="0"/>
              <a:buChar char="•"/>
            </a:pPr>
            <a:r>
              <a:rPr lang="it-IT" sz="2400" dirty="0" smtClean="0"/>
              <a:t>esigenza di programmare sistematicamente le produzioni statistiche;</a:t>
            </a:r>
          </a:p>
          <a:p>
            <a:pPr marL="342900" indent="-342900">
              <a:lnSpc>
                <a:spcPct val="140000"/>
              </a:lnSpc>
              <a:buFont typeface="Arial" pitchFamily="34" charset="0"/>
              <a:buChar char="•"/>
            </a:pPr>
            <a:r>
              <a:rPr lang="it-IT" sz="2400" dirty="0" smtClean="0"/>
              <a:t>esigenza di </a:t>
            </a:r>
            <a:r>
              <a:rPr lang="it-IT" sz="2400" dirty="0"/>
              <a:t>diversificare i profili </a:t>
            </a:r>
            <a:r>
              <a:rPr lang="it-IT" sz="2400" dirty="0" smtClean="0"/>
              <a:t>scientifico </a:t>
            </a:r>
            <a:r>
              <a:rPr lang="it-IT" sz="2400" dirty="0"/>
              <a:t>disciplinari: lo statistico economico, lo statistico </a:t>
            </a:r>
            <a:r>
              <a:rPr lang="it-IT" sz="2400" dirty="0" smtClean="0"/>
              <a:t>sociologo…</a:t>
            </a:r>
            <a:endParaRPr lang="it-IT" sz="2400" dirty="0"/>
          </a:p>
        </p:txBody>
      </p:sp>
      <p:sp>
        <p:nvSpPr>
          <p:cNvPr id="4" name="Titolo 1"/>
          <p:cNvSpPr txBox="1">
            <a:spLocks/>
          </p:cNvSpPr>
          <p:nvPr/>
        </p:nvSpPr>
        <p:spPr>
          <a:xfrm>
            <a:off x="569913" y="1145033"/>
            <a:ext cx="11071754" cy="5247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smtClean="0">
                <a:solidFill>
                  <a:srgbClr val="7F7F7F"/>
                </a:solidFill>
              </a:rPr>
              <a:t>Le trasformazioni organizzative dell’Istat</a:t>
            </a:r>
            <a:endParaRPr lang="it-IT" sz="3200" b="1" dirty="0">
              <a:solidFill>
                <a:srgbClr val="7F7F7F"/>
              </a:solidFill>
              <a:latin typeface="+mn-lt"/>
            </a:endParaRPr>
          </a:p>
        </p:txBody>
      </p:sp>
      <p:sp>
        <p:nvSpPr>
          <p:cNvPr id="5" name="Rettangolo 4"/>
          <p:cNvSpPr/>
          <p:nvPr/>
        </p:nvSpPr>
        <p:spPr>
          <a:xfrm>
            <a:off x="8616280" y="5968692"/>
            <a:ext cx="2439002" cy="369332"/>
          </a:xfrm>
          <a:prstGeom prst="rect">
            <a:avLst/>
          </a:prstGeom>
        </p:spPr>
        <p:txBody>
          <a:bodyPr wrap="none">
            <a:spAutoFit/>
          </a:bodyPr>
          <a:lstStyle/>
          <a:p>
            <a:r>
              <a:rPr lang="it-IT" dirty="0"/>
              <a:t>(Rapporto Moser, 1983</a:t>
            </a:r>
            <a:r>
              <a:rPr lang="it-IT" dirty="0" smtClean="0"/>
              <a:t>)</a:t>
            </a:r>
            <a:endParaRPr lang="it-IT" dirty="0"/>
          </a:p>
        </p:txBody>
      </p:sp>
    </p:spTree>
    <p:extLst>
      <p:ext uri="{BB962C8B-B14F-4D97-AF65-F5344CB8AC3E}">
        <p14:creationId xmlns:p14="http://schemas.microsoft.com/office/powerpoint/2010/main" val="41485430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1998</TotalTime>
  <Words>2566</Words>
  <Application>Microsoft Macintosh PowerPoint</Application>
  <PresentationFormat>Personalizzato</PresentationFormat>
  <Paragraphs>188</Paragraphs>
  <Slides>21</Slides>
  <Notes>15</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Personalizza struttura</vt:lpstr>
      <vt:lpstr>COMPORTAMENTI INDIVIDUALI  E RELAZIONI SOCIALI  IN TRASFORMAZIONE  UNA SFIDA PER LA  STATISTICA UFFICIALE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Personale per funzione ricoperta</vt:lpstr>
      <vt:lpstr>Rapporto fra personale tecnico e amministrativo-istituzionale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Autore  </cp:lastModifiedBy>
  <cp:revision>139</cp:revision>
  <cp:lastPrinted>2016-03-21T17:06:08Z</cp:lastPrinted>
  <dcterms:created xsi:type="dcterms:W3CDTF">2016-03-11T16:10:26Z</dcterms:created>
  <dcterms:modified xsi:type="dcterms:W3CDTF">2016-06-23T08:57:47Z</dcterms:modified>
</cp:coreProperties>
</file>