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73" r:id="rId4"/>
    <p:sldId id="261" r:id="rId5"/>
    <p:sldId id="265" r:id="rId6"/>
    <p:sldId id="266" r:id="rId7"/>
    <p:sldId id="267" r:id="rId8"/>
    <p:sldId id="274" r:id="rId9"/>
    <p:sldId id="268" r:id="rId10"/>
    <p:sldId id="269" r:id="rId11"/>
    <p:sldId id="270" r:id="rId12"/>
    <p:sldId id="271" r:id="rId13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4384"/>
    <a:srgbClr val="1C385A"/>
    <a:srgbClr val="BE1520"/>
    <a:srgbClr val="CF1E24"/>
    <a:srgbClr val="C72A31"/>
    <a:srgbClr val="DA3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3" autoAdjust="0"/>
    <p:restoredTop sz="94676" autoAdjust="0"/>
  </p:normalViewPr>
  <p:slideViewPr>
    <p:cSldViewPr snapToObjects="1">
      <p:cViewPr>
        <p:scale>
          <a:sx n="104" d="100"/>
          <a:sy n="104" d="100"/>
        </p:scale>
        <p:origin x="-72" y="-72"/>
      </p:cViewPr>
      <p:guideLst>
        <p:guide orient="horz" pos="907"/>
        <p:guide pos="1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B1F3-FB2D-A247-9676-97B3C010A75B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A04C-CF00-2442-8489-B17C223CB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0091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13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91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4" r="74033" b="37508"/>
          <a:stretch/>
        </p:blipFill>
        <p:spPr>
          <a:xfrm>
            <a:off x="10647499" y="5776731"/>
            <a:ext cx="1544501" cy="1081270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601662" y="353490"/>
            <a:ext cx="7627989" cy="53860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"/>
              </a:lnSpc>
              <a:spcAft>
                <a:spcPts val="600"/>
              </a:spcAft>
            </a:pP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ROMA 00</a:t>
            </a:r>
            <a:r>
              <a:rPr lang="it-IT" sz="11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 </a:t>
            </a: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GIUGNO 2016 </a:t>
            </a:r>
          </a:p>
          <a:p>
            <a:pPr>
              <a:lnSpc>
                <a:spcPts val="1080"/>
              </a:lnSpc>
              <a:spcAft>
                <a:spcPts val="0"/>
              </a:spcAft>
            </a:pPr>
            <a:r>
              <a:rPr lang="it-IT" sz="1100" b="1" dirty="0" smtClean="0">
                <a:solidFill>
                  <a:srgbClr val="484384"/>
                </a:solidFill>
                <a:latin typeface="+mn-lt"/>
                <a:ea typeface="Signika Light" charset="0"/>
                <a:cs typeface="Calibri"/>
              </a:rPr>
              <a:t>AREA TEMATICA 2. </a:t>
            </a:r>
            <a:r>
              <a:rPr lang="it-IT" sz="1100" b="1" dirty="0" smtClean="0">
                <a:solidFill>
                  <a:schemeClr val="tx1"/>
                </a:solidFill>
                <a:latin typeface="+mn-lt"/>
                <a:ea typeface="Signika Light" charset="0"/>
                <a:cs typeface="Calibri"/>
              </a:rPr>
              <a:t>TEMI EMERGENTI</a:t>
            </a:r>
          </a:p>
          <a:p>
            <a:pPr>
              <a:lnSpc>
                <a:spcPts val="1080"/>
              </a:lnSpc>
              <a:spcBef>
                <a:spcPts val="300"/>
              </a:spcBef>
              <a:spcAft>
                <a:spcPts val="600"/>
              </a:spcAft>
            </a:pPr>
            <a:r>
              <a:rPr lang="it-IT" sz="120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Titolo</a:t>
            </a:r>
            <a:r>
              <a:rPr lang="it-IT" sz="1200" baseline="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 presentazione</a:t>
            </a:r>
            <a:endParaRPr lang="it-IT" sz="1200" dirty="0">
              <a:solidFill>
                <a:schemeClr val="tx1"/>
              </a:solidFill>
              <a:latin typeface="+mn-lt"/>
              <a:ea typeface="Signika Light" charset="0"/>
              <a:cs typeface="Arial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2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3376083"/>
            <a:ext cx="12192000" cy="3481918"/>
          </a:xfrm>
          <a:prstGeom prst="rect">
            <a:avLst/>
          </a:prstGeom>
          <a:solidFill>
            <a:srgbClr val="4843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DA304A"/>
                </a:solidFill>
              </a:rPr>
              <a:t> </a:t>
            </a:r>
            <a:endParaRPr lang="it-IT" dirty="0">
              <a:solidFill>
                <a:srgbClr val="DA304A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173412" y="3811955"/>
            <a:ext cx="8221860" cy="1756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28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TEMI EMERGENTI</a:t>
            </a:r>
            <a:endParaRPr lang="it-IT" sz="1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2160"/>
              </a:lnSpc>
            </a:pPr>
            <a:endParaRPr lang="it-IT" sz="28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r>
              <a:rPr lang="it-IT" sz="32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Spunti per una politica industriale per l’innovazione fondata sull’analisi dei dati</a:t>
            </a:r>
          </a:p>
          <a:p>
            <a:pPr>
              <a:lnSpc>
                <a:spcPts val="3200"/>
              </a:lnSpc>
            </a:pPr>
            <a:endParaRPr lang="it-IT" sz="3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611254" y="384211"/>
            <a:ext cx="5050820" cy="16111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COMPORTAMENTI INDIVIDUALI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E RELAZIONI SOCIALI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IN TRASFORMAZIONE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UNA SFIDA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PER </a:t>
            </a: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LA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STATISTICA UFFICIALE </a:t>
            </a:r>
            <a:endParaRPr lang="it-IT" sz="2400" dirty="0">
              <a:solidFill>
                <a:schemeClr val="bg1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57"/>
          <a:stretch/>
        </p:blipFill>
        <p:spPr>
          <a:xfrm>
            <a:off x="323742" y="214878"/>
            <a:ext cx="7638551" cy="2895775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25412" y="4292943"/>
            <a:ext cx="2772274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22 GIUGNO 2016 </a:t>
            </a:r>
          </a:p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14.30 | 16.00</a:t>
            </a:r>
            <a:endParaRPr lang="it-IT" dirty="0">
              <a:solidFill>
                <a:schemeClr val="bg1"/>
              </a:solidFill>
              <a:ea typeface="Signika Light" charset="0"/>
              <a:cs typeface="Arial"/>
            </a:endParaRPr>
          </a:p>
        </p:txBody>
      </p:sp>
      <p:pic>
        <p:nvPicPr>
          <p:cNvPr id="12" name="Immagine 11" descr="Logo12esimaOk-2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14" y="5859742"/>
            <a:ext cx="480972" cy="625265"/>
          </a:xfrm>
          <a:prstGeom prst="rect">
            <a:avLst/>
          </a:prstGeom>
        </p:spPr>
      </p:pic>
      <p:pic>
        <p:nvPicPr>
          <p:cNvPr id="13" name="Immagine 12" descr="Logo12esimaOk-2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86" y="3683343"/>
            <a:ext cx="571500" cy="60960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3173412" y="6056410"/>
            <a:ext cx="822186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Stefano Firpo | DG per la Politica Industriale, Ministero dello Sviluppo Economico</a:t>
            </a:r>
            <a:endParaRPr lang="it-IT" sz="20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2998756" y="3811955"/>
            <a:ext cx="0" cy="2580211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0151"/>
            <a:ext cx="11050587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#</a:t>
            </a:r>
            <a:r>
              <a:rPr lang="it-IT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StartupSurvey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: </a:t>
            </a:r>
            <a:b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 primi risultati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569911" y="2244195"/>
            <a:ext cx="4419599" cy="405288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DA304A"/>
              </a:buClr>
              <a:buSzPct val="160000"/>
            </a:pPr>
            <a:r>
              <a:rPr lang="it-IT" sz="1800" dirty="0" smtClean="0"/>
              <a:t>Avviata il 31 marzo, conclusa il 27 maggio</a:t>
            </a:r>
          </a:p>
          <a:p>
            <a:pPr algn="just">
              <a:buClr>
                <a:srgbClr val="DA304A"/>
              </a:buClr>
              <a:buSzPct val="160000"/>
            </a:pPr>
            <a:r>
              <a:rPr lang="it-IT" sz="1800" dirty="0" smtClean="0"/>
              <a:t>Rivolta a tutte le startup innovative registrate nella sezione speciale del Registro al 31 dicembre 2015: </a:t>
            </a:r>
            <a:r>
              <a:rPr lang="it-IT" sz="1800" b="1" dirty="0" smtClean="0"/>
              <a:t>5.137</a:t>
            </a:r>
            <a:endParaRPr lang="it-IT" sz="1800" b="1" dirty="0"/>
          </a:p>
          <a:p>
            <a:pPr algn="just">
              <a:buClr>
                <a:srgbClr val="DA304A"/>
              </a:buClr>
              <a:buSzPct val="160000"/>
            </a:pPr>
            <a:r>
              <a:rPr lang="it-IT" sz="1800" dirty="0" smtClean="0"/>
              <a:t>Tutte le startup sono state raggiunte mediante Posta Elettronica Certificata (disponibile per ogni startup) e sollecitate con posta elettronica ordinaria e per via telefonica (disponibili per una parte di esse).</a:t>
            </a:r>
          </a:p>
          <a:p>
            <a:pPr algn="just">
              <a:buClr>
                <a:srgbClr val="DA304A"/>
              </a:buClr>
              <a:buSzPct val="160000"/>
            </a:pPr>
            <a:r>
              <a:rPr lang="it-IT" sz="1800" dirty="0" smtClean="0"/>
              <a:t>Un ottimo successo di partecipazione. Rapporto di commento sarà pubblicato nel mese di settembre.</a:t>
            </a:r>
            <a:endParaRPr lang="it-IT" sz="1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79220" y="248362"/>
            <a:ext cx="4681090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100" b="1" dirty="0" smtClean="0"/>
              <a:t>ROMA 22 GIUGNO 2016</a:t>
            </a:r>
          </a:p>
          <a:p>
            <a:r>
              <a:rPr lang="it-IT" sz="1100" b="1" dirty="0">
                <a:solidFill>
                  <a:srgbClr val="484384"/>
                </a:solidFill>
                <a:ea typeface="Signika Semibold" charset="0"/>
                <a:cs typeface="Signika Semibold" charset="0"/>
              </a:rPr>
              <a:t>AREA TEMATICA 2</a:t>
            </a:r>
            <a:r>
              <a:rPr lang="it-IT" sz="1100" b="1" dirty="0" smtClean="0"/>
              <a:t>. TEMI EMERGENTI</a:t>
            </a:r>
          </a:p>
          <a:p>
            <a:r>
              <a:rPr lang="it-IT" sz="1100" dirty="0"/>
              <a:t>Spunti per una politica industriale per l’innovazione fondata sull’analisi dei dati</a:t>
            </a:r>
          </a:p>
          <a:p>
            <a:endParaRPr lang="it-IT" sz="1100" dirty="0"/>
          </a:p>
        </p:txBody>
      </p:sp>
      <p:pic>
        <p:nvPicPr>
          <p:cNvPr id="2" name="Picture 2" descr="C:\Users\Robbie\Desktop\startupsurvey_re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950" y="1412720"/>
            <a:ext cx="5655549" cy="399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08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6477000" y="2015595"/>
            <a:ext cx="5143499" cy="4052888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b="1" dirty="0" smtClean="0"/>
              <a:t>Il Comitato </a:t>
            </a:r>
            <a:r>
              <a:rPr lang="it-IT" sz="2000" b="1" dirty="0" smtClean="0"/>
              <a:t>di Valutazione ha </a:t>
            </a:r>
            <a:r>
              <a:rPr lang="it-IT" sz="2000" b="1" dirty="0" smtClean="0"/>
              <a:t>creato il database e curato la sua alimentazione automatica.</a:t>
            </a:r>
          </a:p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b="1" dirty="0" smtClean="0"/>
              <a:t>Attualmente in seno al </a:t>
            </a:r>
            <a:r>
              <a:rPr lang="it-IT" sz="2000" b="1" dirty="0" smtClean="0"/>
              <a:t>Comitato è </a:t>
            </a:r>
            <a:r>
              <a:rPr lang="it-IT" sz="2000" b="1" dirty="0" smtClean="0"/>
              <a:t>in corso un dibattito sul metodo di valutazione di impatto.</a:t>
            </a:r>
          </a:p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b="1" dirty="0" smtClean="0"/>
              <a:t>Questioni metodologiche: quale campione di controllo è il più appropriato? Come evitare </a:t>
            </a:r>
            <a:r>
              <a:rPr lang="it-IT" sz="2000" b="1" dirty="0" err="1" smtClean="0"/>
              <a:t>bias</a:t>
            </a:r>
            <a:r>
              <a:rPr lang="it-IT" sz="2000" b="1" dirty="0" smtClean="0"/>
              <a:t> di selezione?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57213" y="2015595"/>
            <a:ext cx="5475287" cy="4462993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relazione annuale 2015 di Banca d’Italia contiene un focus sulla valutazione delle startup innovative, tratto da uno studio di prossima pubblicazione (</a:t>
            </a:r>
            <a:r>
              <a:rPr lang="it-IT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Finaldi</a:t>
            </a:r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Russo, Magri e </a:t>
            </a:r>
            <a:r>
              <a:rPr lang="it-IT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Rampazzi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</a:t>
            </a: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Innovative 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start-ups in Italy: their special features </a:t>
            </a: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effects of the 2012 </a:t>
            </a: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law”)</a:t>
            </a:r>
          </a:p>
          <a:p>
            <a:pPr algn="just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 studio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evidenzia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che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it-IT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definizione di startup innovativa individua efficacemente le imprese che fanno più innovazione</a:t>
            </a:r>
            <a:endParaRPr lang="it-IT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fase di commercializzazione viene avviata con ritardo rispetto alle altre imprese</a:t>
            </a:r>
            <a:endParaRPr lang="it-IT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 startup innovative hanno un tasso di investimento più alto rispetto alle altre imprese, più liquidità e più capitale di rischio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Incremento significativo investimenti avviene in presenza di aumento dei livelli di capitale di rischio</a:t>
            </a:r>
          </a:p>
          <a:p>
            <a:pPr algn="l"/>
            <a:endParaRPr lang="it-IT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Relazione Annuale 2016: lavori in corso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79220" y="248362"/>
            <a:ext cx="4681090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100" b="1" dirty="0" smtClean="0"/>
              <a:t>ROMA 22 GIUGNO 2016</a:t>
            </a:r>
          </a:p>
          <a:p>
            <a:r>
              <a:rPr lang="it-IT" sz="1100" b="1" dirty="0">
                <a:solidFill>
                  <a:srgbClr val="484384"/>
                </a:solidFill>
                <a:ea typeface="Signika Semibold" charset="0"/>
                <a:cs typeface="Signika Semibold" charset="0"/>
              </a:rPr>
              <a:t>AREA TEMATICA 2</a:t>
            </a:r>
            <a:r>
              <a:rPr lang="it-IT" sz="1100" b="1" dirty="0" smtClean="0"/>
              <a:t>. TEMI EMERGENTI</a:t>
            </a:r>
          </a:p>
          <a:p>
            <a:r>
              <a:rPr lang="it-IT" sz="1100" dirty="0"/>
              <a:t>Spunti per una politica industriale per l’innovazione fondata sull’analisi dei dati</a:t>
            </a:r>
          </a:p>
          <a:p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333207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5461000" y="2024592"/>
            <a:ext cx="6299200" cy="4212798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just">
              <a:buClr>
                <a:srgbClr val="DA304A"/>
              </a:buClr>
              <a:buSzPct val="160000"/>
              <a:buNone/>
            </a:pPr>
            <a:r>
              <a:rPr lang="it-IT" sz="2000" b="1" dirty="0" smtClean="0"/>
              <a:t>Possibili aree di intervento:</a:t>
            </a:r>
            <a:endParaRPr lang="it-IT" sz="1800" b="1" dirty="0" smtClean="0"/>
          </a:p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b="1" dirty="0" smtClean="0"/>
              <a:t>Cabina di regia MISE-MEF-Agenzia delle Entrate-ISTAT per il monitoraggio e la valutazione delle politiche economiche</a:t>
            </a:r>
          </a:p>
          <a:p>
            <a:pPr lvl="1" algn="just">
              <a:buClr>
                <a:srgbClr val="DA304A"/>
              </a:buClr>
              <a:buSzPct val="160000"/>
              <a:buFont typeface="Arial" pitchFamily="34" charset="0"/>
              <a:buChar char="•"/>
            </a:pPr>
            <a:r>
              <a:rPr lang="it-IT" sz="1400" dirty="0" smtClean="0"/>
              <a:t>Ripetutamente si presenta la necessità di istituire un canale di comunicazione diretto e strutturato tra queste organizzazioni, e l’esperienza del Comitato di Valutazione della policy sulle startup innovative può fornire un esempio positivo in merito.</a:t>
            </a:r>
          </a:p>
          <a:p>
            <a:pPr lvl="1" algn="just">
              <a:buClr>
                <a:srgbClr val="DA304A"/>
              </a:buClr>
              <a:buSzPct val="160000"/>
              <a:buFont typeface="Arial" pitchFamily="34" charset="0"/>
              <a:buChar char="•"/>
            </a:pPr>
            <a:r>
              <a:rPr lang="it-IT" sz="1400" dirty="0" smtClean="0"/>
              <a:t>Un simile canale potrebbe rendere più semplici operazioni finora al momento assai complesse, come la </a:t>
            </a:r>
            <a:r>
              <a:rPr lang="it-IT" sz="1400" b="1" dirty="0" smtClean="0"/>
              <a:t>riorganizzazione degli incentivi alle imprese del MISE o il riordino delle misure di </a:t>
            </a:r>
            <a:r>
              <a:rPr lang="it-IT" sz="1400" b="1" dirty="0" err="1" smtClean="0"/>
              <a:t>tax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expenditure</a:t>
            </a:r>
            <a:r>
              <a:rPr lang="it-IT" sz="1400" b="1" dirty="0" smtClean="0"/>
              <a:t> in capo al MEF</a:t>
            </a:r>
            <a:r>
              <a:rPr lang="it-IT" sz="1400" dirty="0" smtClean="0"/>
              <a:t>, e </a:t>
            </a:r>
            <a:r>
              <a:rPr lang="it-IT" sz="1400" b="1" dirty="0" smtClean="0"/>
              <a:t>migliorare l’efficacia di nuovi strumenti di incentivo </a:t>
            </a:r>
            <a:r>
              <a:rPr lang="it-IT" sz="1400" dirty="0" smtClean="0"/>
              <a:t>come Credito d’Imposta R&amp;S, </a:t>
            </a:r>
            <a:r>
              <a:rPr lang="it-IT" sz="1400" dirty="0" err="1" smtClean="0"/>
              <a:t>superammortamenti</a:t>
            </a:r>
            <a:r>
              <a:rPr lang="it-IT" sz="1400" dirty="0" smtClean="0"/>
              <a:t> o del Patent Box</a:t>
            </a:r>
          </a:p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b="1" dirty="0" smtClean="0"/>
              <a:t>Nuovi strumenti per un’attività di valutazione in tempo reale</a:t>
            </a:r>
          </a:p>
          <a:p>
            <a:pPr lvl="1">
              <a:buClr>
                <a:srgbClr val="DA304A"/>
              </a:buClr>
              <a:buSzPct val="160000"/>
              <a:buFont typeface="Arial" pitchFamily="34" charset="0"/>
              <a:buChar char="•"/>
            </a:pPr>
            <a:r>
              <a:rPr lang="it-IT" sz="1400" dirty="0" smtClean="0"/>
              <a:t>Attualmente il tempo di attesa tra effettuazione  di un investimento </a:t>
            </a:r>
            <a:r>
              <a:rPr lang="it-IT" sz="1400" dirty="0"/>
              <a:t>incentivato </a:t>
            </a:r>
            <a:r>
              <a:rPr lang="it-IT" sz="1400" dirty="0" smtClean="0"/>
              <a:t>in startup e la rilevazione dell’incentivo è pari a </a:t>
            </a:r>
            <a:r>
              <a:rPr lang="it-IT" sz="1400" b="1" dirty="0" smtClean="0"/>
              <a:t>18 mesi</a:t>
            </a:r>
            <a:r>
              <a:rPr lang="it-IT" sz="1400" dirty="0" smtClean="0"/>
              <a:t>. 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 smtClean="0"/>
              <a:t>Servono strumenti in grado di limitare questo tipo di gap!</a:t>
            </a:r>
          </a:p>
          <a:p>
            <a:pPr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1600" b="1" dirty="0" smtClean="0"/>
              <a:t>Normativa sul segreto statistico più aperta</a:t>
            </a:r>
            <a:r>
              <a:rPr lang="it-IT" sz="1600" dirty="0" smtClean="0"/>
              <a:t> </a:t>
            </a:r>
            <a:r>
              <a:rPr lang="it-IT" sz="1600" dirty="0"/>
              <a:t>(</a:t>
            </a:r>
            <a:r>
              <a:rPr lang="it-IT" sz="1600" b="1" dirty="0"/>
              <a:t>open data</a:t>
            </a:r>
            <a:r>
              <a:rPr lang="it-IT" sz="1600" dirty="0" smtClean="0"/>
              <a:t>) e capace di stimolare la ricerca e la valutazione indipendente delle policy</a:t>
            </a:r>
            <a:endParaRPr lang="it-IT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2" y="2463270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decisori pubblici stanno acquisendo una crescente consapevolezza sull’importanza dell’</a:t>
            </a:r>
            <a:r>
              <a:rPr lang="it-IT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evidence-based</a:t>
            </a:r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policy making. </a:t>
            </a:r>
          </a:p>
          <a:p>
            <a:pPr algn="just"/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Occorre darsi la giusta organizzazione e dotarsi degli strumenti adeguati affinché tale attività possa avvenire in modo strutturato, continuo nel tempo e con capacità d’azione immediata.</a:t>
            </a:r>
          </a:p>
          <a:p>
            <a:pPr algn="l"/>
            <a:endParaRPr lang="it-IT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Rendere sistemica l’esperienza del Comitato di valutazione delle startup?	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79220" y="248362"/>
            <a:ext cx="4681090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100" b="1" dirty="0" smtClean="0"/>
              <a:t>ROMA 22 GIUGNO 2016</a:t>
            </a:r>
          </a:p>
          <a:p>
            <a:r>
              <a:rPr lang="it-IT" sz="1100" b="1" dirty="0">
                <a:solidFill>
                  <a:srgbClr val="484384"/>
                </a:solidFill>
                <a:ea typeface="Signika Semibold" charset="0"/>
                <a:cs typeface="Signika Semibold" charset="0"/>
              </a:rPr>
              <a:t>AREA TEMATICA 2</a:t>
            </a:r>
            <a:r>
              <a:rPr lang="it-IT" sz="1100" b="1" dirty="0" smtClean="0"/>
              <a:t>. TEMI EMERGENTI</a:t>
            </a:r>
          </a:p>
          <a:p>
            <a:r>
              <a:rPr lang="it-IT" sz="1100" dirty="0"/>
              <a:t>Spunti per una politica industriale per l’innovazione fondata sull’analisi dei dati</a:t>
            </a:r>
          </a:p>
          <a:p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130007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777406" y="1268700"/>
            <a:ext cx="5833730" cy="4824670"/>
          </a:xfrm>
          <a:prstGeom prst="rect">
            <a:avLst/>
          </a:prstGeo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it-IT" sz="2000" dirty="0" smtClean="0">
                <a:ea typeface="Signika Light" charset="0"/>
                <a:cs typeface="Signika Light" charset="0"/>
              </a:rPr>
              <a:t>L’attività di policy </a:t>
            </a:r>
            <a:r>
              <a:rPr lang="it-IT" sz="2000" dirty="0" err="1" smtClean="0">
                <a:ea typeface="Signika Light" charset="0"/>
                <a:cs typeface="Signika Light" charset="0"/>
              </a:rPr>
              <a:t>making</a:t>
            </a:r>
            <a:r>
              <a:rPr lang="it-IT" sz="2000" dirty="0" smtClean="0">
                <a:ea typeface="Signika Light" charset="0"/>
                <a:cs typeface="Signika Light" charset="0"/>
              </a:rPr>
              <a:t> deve collocarsi in un punto di equilibrio tra due poli:</a:t>
            </a:r>
          </a:p>
          <a:p>
            <a:pPr lvl="1" algn="just">
              <a:buFont typeface="Arial" pitchFamily="34" charset="0"/>
              <a:buChar char="•"/>
            </a:pPr>
            <a:r>
              <a:rPr lang="it-IT" sz="1600" dirty="0" smtClean="0">
                <a:ea typeface="Signika Light" charset="0"/>
                <a:cs typeface="Signika Light" charset="0"/>
              </a:rPr>
              <a:t>«</a:t>
            </a:r>
            <a:r>
              <a:rPr lang="it-IT" sz="1600" i="1" dirty="0" smtClean="0">
                <a:ea typeface="Signika Light" charset="0"/>
                <a:cs typeface="Signika Light" charset="0"/>
              </a:rPr>
              <a:t>deriva intuitiva</a:t>
            </a:r>
            <a:r>
              <a:rPr lang="it-IT" sz="1600" dirty="0" smtClean="0">
                <a:ea typeface="Signika Light" charset="0"/>
                <a:cs typeface="Signika Light" charset="0"/>
              </a:rPr>
              <a:t>»: affidare i processi decisionali a istintive e soggettive reazioni alla realtà;</a:t>
            </a:r>
          </a:p>
          <a:p>
            <a:pPr lvl="1" algn="just">
              <a:buFont typeface="Arial" pitchFamily="34" charset="0"/>
              <a:buChar char="•"/>
            </a:pPr>
            <a:r>
              <a:rPr lang="it-IT" sz="1600" dirty="0" smtClean="0">
                <a:ea typeface="Signika Light" charset="0"/>
                <a:cs typeface="Signika Light" charset="0"/>
              </a:rPr>
              <a:t>«</a:t>
            </a:r>
            <a:r>
              <a:rPr lang="it-IT" sz="1600" i="1" dirty="0" smtClean="0">
                <a:ea typeface="Signika Light" charset="0"/>
                <a:cs typeface="Signika Light" charset="0"/>
              </a:rPr>
              <a:t>deriva tecnocratica</a:t>
            </a:r>
            <a:r>
              <a:rPr lang="it-IT" sz="1600" dirty="0" smtClean="0">
                <a:ea typeface="Signika Light" charset="0"/>
                <a:cs typeface="Signika Light" charset="0"/>
              </a:rPr>
              <a:t>»: affidare i processi decisionali a procedure predeterminate prive di una lettura politica.</a:t>
            </a:r>
          </a:p>
          <a:p>
            <a:pPr algn="just">
              <a:buFont typeface="Wingdings" pitchFamily="2" charset="2"/>
              <a:buChar char="§"/>
            </a:pPr>
            <a:r>
              <a:rPr lang="it-IT" sz="2000" dirty="0" smtClean="0">
                <a:ea typeface="Signika Light" charset="0"/>
                <a:cs typeface="Signika Light" charset="0"/>
              </a:rPr>
              <a:t>Politiche pubbliche fondate su un approccio equilibrato di policy making possono generare </a:t>
            </a:r>
            <a:r>
              <a:rPr lang="it-IT" sz="2000" i="1" dirty="0" smtClean="0">
                <a:ea typeface="Signika Light" charset="0"/>
                <a:cs typeface="Signika Light" charset="0"/>
              </a:rPr>
              <a:t>fiducia </a:t>
            </a:r>
            <a:r>
              <a:rPr lang="it-IT" sz="2000" dirty="0" smtClean="0">
                <a:ea typeface="Signika Light" charset="0"/>
                <a:cs typeface="Signika Light" charset="0"/>
              </a:rPr>
              <a:t>e incoraggiare </a:t>
            </a:r>
            <a:r>
              <a:rPr lang="it-IT" sz="2000" i="1" dirty="0" smtClean="0">
                <a:ea typeface="Signika Light" charset="0"/>
                <a:cs typeface="Signika Light" charset="0"/>
              </a:rPr>
              <a:t>partecipazione </a:t>
            </a:r>
            <a:r>
              <a:rPr lang="it-IT" sz="2000" dirty="0" smtClean="0">
                <a:ea typeface="Signika Light" charset="0"/>
                <a:cs typeface="Signika Light" charset="0"/>
              </a:rPr>
              <a:t>tra i cittadini.</a:t>
            </a:r>
          </a:p>
          <a:p>
            <a:pPr marL="265113" lvl="1" indent="-265113" algn="just">
              <a:spcBef>
                <a:spcPts val="1000"/>
              </a:spcBef>
              <a:buFont typeface="Wingdings" pitchFamily="2" charset="2"/>
              <a:buChar char="§"/>
              <a:tabLst>
                <a:tab pos="265113" algn="l"/>
              </a:tabLst>
            </a:pPr>
            <a:r>
              <a:rPr lang="it-IT" sz="2000" dirty="0">
                <a:ea typeface="Signika Light" charset="0"/>
                <a:cs typeface="Signika Light" charset="0"/>
              </a:rPr>
              <a:t>Allo stesso tempo, la raccolta </a:t>
            </a:r>
            <a:r>
              <a:rPr lang="it-IT" sz="2000" dirty="0" smtClean="0">
                <a:ea typeface="Signika Light" charset="0"/>
                <a:cs typeface="Signika Light" charset="0"/>
              </a:rPr>
              <a:t>di </a:t>
            </a:r>
            <a:r>
              <a:rPr lang="it-IT" sz="2000" dirty="0">
                <a:ea typeface="Signika Light" charset="0"/>
                <a:cs typeface="Signika Light" charset="0"/>
              </a:rPr>
              <a:t>dati sugli effetti delle policy permette di:</a:t>
            </a:r>
          </a:p>
          <a:p>
            <a:pPr marL="712788" lvl="2" indent="-255588" algn="just">
              <a:spcBef>
                <a:spcPts val="1000"/>
              </a:spcBef>
              <a:buFont typeface="Arial" pitchFamily="34" charset="0"/>
              <a:buChar char="•"/>
            </a:pPr>
            <a:r>
              <a:rPr lang="it-IT" sz="1600" dirty="0" smtClean="0">
                <a:ea typeface="Signika Light" charset="0"/>
                <a:cs typeface="Signika Light" charset="0"/>
              </a:rPr>
              <a:t>compiere </a:t>
            </a:r>
            <a:r>
              <a:rPr lang="it-IT" sz="1600" i="1" dirty="0" smtClean="0">
                <a:ea typeface="Signika Light" charset="0"/>
                <a:cs typeface="Signika Light" charset="0"/>
              </a:rPr>
              <a:t>analisi costi-benefici</a:t>
            </a:r>
            <a:r>
              <a:rPr lang="it-IT" sz="1600" dirty="0" smtClean="0">
                <a:ea typeface="Signika Light" charset="0"/>
                <a:cs typeface="Signika Light" charset="0"/>
              </a:rPr>
              <a:t>;</a:t>
            </a:r>
          </a:p>
          <a:p>
            <a:pPr marL="712788" lvl="2" indent="-255588" algn="just">
              <a:spcBef>
                <a:spcPts val="1000"/>
              </a:spcBef>
              <a:buFont typeface="Arial" pitchFamily="34" charset="0"/>
              <a:buChar char="•"/>
            </a:pPr>
            <a:r>
              <a:rPr lang="it-IT" sz="1600" dirty="0" smtClean="0">
                <a:ea typeface="Signika Light" charset="0"/>
                <a:cs typeface="Signika Light" charset="0"/>
              </a:rPr>
              <a:t>rilevare </a:t>
            </a:r>
            <a:r>
              <a:rPr lang="it-IT" sz="1600" i="1" dirty="0" smtClean="0">
                <a:ea typeface="Signika Light" charset="0"/>
                <a:cs typeface="Signika Light" charset="0"/>
              </a:rPr>
              <a:t>effetti addizionali</a:t>
            </a:r>
            <a:r>
              <a:rPr lang="it-IT" sz="1600" dirty="0" smtClean="0">
                <a:ea typeface="Signika Light" charset="0"/>
                <a:cs typeface="Signika Light" charset="0"/>
              </a:rPr>
              <a:t>, anche per valutare le coperture finanziarie;</a:t>
            </a:r>
          </a:p>
          <a:p>
            <a:pPr marL="712788" lvl="2" indent="-255588" algn="just">
              <a:spcBef>
                <a:spcPts val="1000"/>
              </a:spcBef>
              <a:buFont typeface="Arial" pitchFamily="34" charset="0"/>
              <a:buChar char="•"/>
            </a:pPr>
            <a:r>
              <a:rPr lang="it-IT" sz="1600" i="1" dirty="0" smtClean="0">
                <a:ea typeface="Signika Light" charset="0"/>
                <a:cs typeface="Signika Light" charset="0"/>
              </a:rPr>
              <a:t>calibrare le risorse</a:t>
            </a:r>
            <a:r>
              <a:rPr lang="it-IT" sz="1600" dirty="0" smtClean="0">
                <a:ea typeface="Signika Light" charset="0"/>
                <a:cs typeface="Signika Light" charset="0"/>
              </a:rPr>
              <a:t>, concentrandole sulle misure più efficaci e sottraendone da quelle inefficaci.	</a:t>
            </a:r>
          </a:p>
          <a:p>
            <a:pPr marL="685800" lvl="2" algn="just">
              <a:spcBef>
                <a:spcPts val="1000"/>
              </a:spcBef>
              <a:buFontTx/>
              <a:buChar char="-"/>
            </a:pPr>
            <a:endParaRPr lang="it-IT" sz="1200" dirty="0" smtClean="0">
              <a:ea typeface="Signika Light" charset="0"/>
              <a:cs typeface="Signika Light" charset="0"/>
            </a:endParaRPr>
          </a:p>
          <a:p>
            <a:pPr marL="628650" lvl="2" indent="-171450" algn="just">
              <a:spcBef>
                <a:spcPts val="1000"/>
              </a:spcBef>
            </a:pPr>
            <a:endParaRPr lang="it-IT" sz="1200" dirty="0">
              <a:ea typeface="Signika Light" charset="0"/>
              <a:cs typeface="Signika Light" charset="0"/>
            </a:endParaRPr>
          </a:p>
          <a:p>
            <a:pPr algn="just">
              <a:buFontTx/>
              <a:buChar char="-"/>
            </a:pPr>
            <a:endParaRPr lang="it-IT" sz="2000" dirty="0">
              <a:ea typeface="Signika Light" charset="0"/>
              <a:cs typeface="Signika Light" charset="0"/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380614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just"/>
            <a:r>
              <a:rPr lang="it-IT" b="1" dirty="0" smtClean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  <a:t>Perché il policy </a:t>
            </a:r>
            <a:r>
              <a:rPr lang="it-IT" b="1" dirty="0" err="1" smtClean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  <a:t>making</a:t>
            </a:r>
            <a:r>
              <a:rPr lang="it-IT" b="1" dirty="0" smtClean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  <a:t> dev’essere </a:t>
            </a:r>
            <a:r>
              <a:rPr lang="it-IT" b="1" dirty="0" err="1" smtClean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  <a:t>evidence-based</a:t>
            </a:r>
            <a:endParaRPr lang="it-IT" b="1" dirty="0">
              <a:solidFill>
                <a:srgbClr val="484384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79220" y="248362"/>
            <a:ext cx="4681090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100" b="1" dirty="0" smtClean="0"/>
              <a:t>ROMA 22 GIUGNO 2016</a:t>
            </a:r>
          </a:p>
          <a:p>
            <a:r>
              <a:rPr lang="it-IT" sz="1100" b="1" dirty="0">
                <a:solidFill>
                  <a:srgbClr val="484384"/>
                </a:solidFill>
                <a:ea typeface="Signika Semibold" charset="0"/>
                <a:cs typeface="Signika Semibold" charset="0"/>
              </a:rPr>
              <a:t>AREA TEMATICA 2</a:t>
            </a:r>
            <a:r>
              <a:rPr lang="it-IT" sz="1100" b="1" dirty="0" smtClean="0"/>
              <a:t>. TEMI EMERGENTI</a:t>
            </a:r>
          </a:p>
          <a:p>
            <a:r>
              <a:rPr lang="it-IT" sz="1100" dirty="0"/>
              <a:t>Spunti per una politica industriale per l’innovazione fondata sull’analisi dei dati</a:t>
            </a:r>
          </a:p>
          <a:p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16355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569912" y="1889164"/>
            <a:ext cx="11050587" cy="4052888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just">
              <a:buClr>
                <a:srgbClr val="DA304A"/>
              </a:buClr>
              <a:buSzPct val="160000"/>
              <a:buNone/>
            </a:pPr>
            <a:endParaRPr lang="it-IT" sz="1800" b="1" dirty="0" smtClean="0"/>
          </a:p>
          <a:p>
            <a:pPr marL="0" indent="0" algn="just">
              <a:buClr>
                <a:srgbClr val="DA304A"/>
              </a:buClr>
              <a:buSzPct val="160000"/>
              <a:buNone/>
            </a:pPr>
            <a:r>
              <a:rPr lang="it-IT" sz="1800" b="1" dirty="0" smtClean="0"/>
              <a:t>Analitica dei dati (nuova tecnologia)	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La rivoluzione dei dati nell’economia </a:t>
            </a: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della conoscenza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79220" y="248362"/>
            <a:ext cx="4681090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100" b="1" dirty="0" smtClean="0"/>
              <a:t>ROMA 22 GIUGNO 2016</a:t>
            </a:r>
          </a:p>
          <a:p>
            <a:r>
              <a:rPr lang="it-IT" sz="1100" b="1" dirty="0">
                <a:solidFill>
                  <a:srgbClr val="484384"/>
                </a:solidFill>
                <a:ea typeface="Signika Semibold" charset="0"/>
                <a:cs typeface="Signika Semibold" charset="0"/>
              </a:rPr>
              <a:t>AREA TEMATICA 2</a:t>
            </a:r>
            <a:r>
              <a:rPr lang="it-IT" sz="1100" b="1" dirty="0" smtClean="0"/>
              <a:t>. TEMI EMERGENTI</a:t>
            </a:r>
          </a:p>
          <a:p>
            <a:r>
              <a:rPr lang="it-IT" sz="1100" dirty="0"/>
              <a:t>Spunti per una politica industriale per l’innovazione fondata sull’analisi dei dati</a:t>
            </a:r>
          </a:p>
          <a:p>
            <a:endParaRPr lang="it-IT" sz="1100" dirty="0"/>
          </a:p>
        </p:txBody>
      </p:sp>
      <p:pic>
        <p:nvPicPr>
          <p:cNvPr id="1026" name="Picture 2" descr="C:\Users\mattia.corbetta\Desktop\big-data-mi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" y="2780910"/>
            <a:ext cx="3365788" cy="252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ccia a destra 16"/>
          <p:cNvSpPr/>
          <p:nvPr/>
        </p:nvSpPr>
        <p:spPr>
          <a:xfrm>
            <a:off x="4223740" y="3212969"/>
            <a:ext cx="792528" cy="324045"/>
          </a:xfrm>
          <a:prstGeom prst="rightArrow">
            <a:avLst/>
          </a:prstGeom>
          <a:solidFill>
            <a:srgbClr val="484384"/>
          </a:solidFill>
          <a:ln>
            <a:solidFill>
              <a:srgbClr val="4843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7030A0"/>
              </a:solidFill>
            </a:endParaRPr>
          </a:p>
        </p:txBody>
      </p:sp>
      <p:sp>
        <p:nvSpPr>
          <p:cNvPr id="20" name="Freccia a destra 19"/>
          <p:cNvSpPr/>
          <p:nvPr/>
        </p:nvSpPr>
        <p:spPr>
          <a:xfrm>
            <a:off x="4223740" y="4581160"/>
            <a:ext cx="792528" cy="324045"/>
          </a:xfrm>
          <a:prstGeom prst="rightArrow">
            <a:avLst/>
          </a:prstGeom>
          <a:solidFill>
            <a:srgbClr val="484384"/>
          </a:solidFill>
          <a:ln>
            <a:solidFill>
              <a:srgbClr val="4843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7030A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231880" y="3051825"/>
            <a:ext cx="556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rivoluzione nelle modalità di produzione di beni e servizi (</a:t>
            </a:r>
            <a:r>
              <a:rPr lang="it-IT" b="1" dirty="0" smtClean="0"/>
              <a:t>Industria 4.0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5233400" y="4420016"/>
            <a:ext cx="5328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rivoluzione nei metodi di policy </a:t>
            </a:r>
            <a:r>
              <a:rPr lang="it-IT" dirty="0" err="1" smtClean="0"/>
              <a:t>making</a:t>
            </a:r>
            <a:endParaRPr lang="it-IT" dirty="0" smtClean="0"/>
          </a:p>
          <a:p>
            <a:r>
              <a:rPr lang="it-IT" dirty="0" smtClean="0"/>
              <a:t>(</a:t>
            </a:r>
            <a:r>
              <a:rPr lang="it-IT" b="1" dirty="0" err="1" smtClean="0"/>
              <a:t>evidence-based</a:t>
            </a:r>
            <a:r>
              <a:rPr lang="it-IT" b="1" dirty="0" smtClean="0"/>
              <a:t> policy </a:t>
            </a:r>
            <a:r>
              <a:rPr lang="it-IT" b="1" dirty="0" err="1" smtClean="0"/>
              <a:t>making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345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6477000" y="2681286"/>
            <a:ext cx="5143499" cy="4052888"/>
          </a:xfrm>
          <a:prstGeom prst="rect">
            <a:avLst/>
          </a:prstGeom>
        </p:spPr>
        <p:txBody>
          <a:bodyPr lIns="0" tIns="0" rIns="0" bIns="0"/>
          <a:lstStyle/>
          <a:p>
            <a:pPr marL="342900" indent="-342900" algn="just">
              <a:buClr>
                <a:srgbClr val="DA304A"/>
              </a:buClr>
              <a:buSzPct val="160000"/>
              <a:buFont typeface="+mj-lt"/>
              <a:buAutoNum type="arabicPeriod"/>
            </a:pPr>
            <a:r>
              <a:rPr lang="it-IT" sz="1600" b="1" dirty="0"/>
              <a:t>Strumenti di reportistica continua sugli effetti della policy</a:t>
            </a:r>
            <a:r>
              <a:rPr lang="it-IT" sz="1600" b="1" dirty="0" smtClean="0"/>
              <a:t>: </a:t>
            </a:r>
            <a:r>
              <a:rPr lang="it-IT" sz="1600" dirty="0" smtClean="0"/>
              <a:t>permettono di avere dati aggiornati in modo costante e continuo nel tempo </a:t>
            </a:r>
            <a:endParaRPr lang="it-IT" sz="1600" b="1" dirty="0" smtClean="0"/>
          </a:p>
          <a:p>
            <a:pPr marL="342900" indent="-342900" algn="just">
              <a:buClr>
                <a:srgbClr val="DA304A"/>
              </a:buClr>
              <a:buSzPct val="160000"/>
              <a:buFont typeface="+mj-lt"/>
              <a:buAutoNum type="arabicPeriod"/>
            </a:pPr>
            <a:r>
              <a:rPr lang="it-IT" sz="1600" b="1" dirty="0" smtClean="0"/>
              <a:t>Comitato di Monitoraggio e Valutazione: </a:t>
            </a:r>
            <a:r>
              <a:rPr lang="it-IT" sz="1600" i="1" dirty="0" smtClean="0"/>
              <a:t>pluralistico</a:t>
            </a:r>
            <a:r>
              <a:rPr lang="it-IT" sz="1600" dirty="0" smtClean="0"/>
              <a:t>, in quanto composto da rappresentanti di diverse istituzioni coinvolte nell’attuazione della policy – dunque in possesso di dati rilevanti, e </a:t>
            </a:r>
            <a:r>
              <a:rPr lang="it-IT" sz="1600" i="1" dirty="0" smtClean="0"/>
              <a:t>indipendente</a:t>
            </a:r>
            <a:r>
              <a:rPr lang="it-IT" sz="1600" dirty="0" smtClean="0"/>
              <a:t>, in quanto annovera esperti del mondo accademico e autorità indipendenti per definizione – ISTAT e </a:t>
            </a:r>
            <a:r>
              <a:rPr lang="it-IT" sz="1600" dirty="0" err="1" smtClean="0"/>
              <a:t>Consob</a:t>
            </a:r>
            <a:r>
              <a:rPr lang="it-IT" sz="1600" dirty="0" smtClean="0"/>
              <a:t>, ha il compito di valutare l’impatto della policy nel tempo</a:t>
            </a:r>
            <a:endParaRPr lang="it-IT" sz="1600" b="1" dirty="0" smtClean="0"/>
          </a:p>
          <a:p>
            <a:pPr marL="342900" indent="-342900" algn="just">
              <a:buClr>
                <a:srgbClr val="DA304A"/>
              </a:buClr>
              <a:buSzPct val="160000"/>
              <a:buFont typeface="+mj-lt"/>
              <a:buAutoNum type="arabicPeriod"/>
            </a:pPr>
            <a:r>
              <a:rPr lang="it-IT" sz="1600" b="1" dirty="0" smtClean="0"/>
              <a:t>Relazione Annuale del Ministro al Parlamento sullo Startup </a:t>
            </a:r>
            <a:r>
              <a:rPr lang="it-IT" sz="1600" b="1" dirty="0" err="1" smtClean="0"/>
              <a:t>Act</a:t>
            </a:r>
            <a:r>
              <a:rPr lang="it-IT" sz="1600" b="1" dirty="0" smtClean="0"/>
              <a:t>: </a:t>
            </a:r>
            <a:r>
              <a:rPr lang="it-IT" sz="1600" dirty="0" smtClean="0"/>
              <a:t>rappresenta il principale documento di comunicazione pubblica degli sviluppi della policy e dei risultati da essa prodotti</a:t>
            </a:r>
            <a:endParaRPr lang="it-IT" sz="1600" b="1" dirty="0"/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400" dirty="0"/>
          </a:p>
          <a:p>
            <a:pPr algn="l"/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038725" y="1069427"/>
            <a:ext cx="6581774" cy="1345135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r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Lo Startup Act italiano: un esempio inedito di </a:t>
            </a:r>
            <a:r>
              <a:rPr lang="it-IT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evidence-based</a:t>
            </a: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policy </a:t>
            </a:r>
            <a:b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nel contesto nazionale 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7" name="Segnaposto contenuto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52" y="1001688"/>
            <a:ext cx="4098576" cy="579598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79220" y="248362"/>
            <a:ext cx="4681090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100" b="1" dirty="0" smtClean="0"/>
              <a:t>ROMA 22 GIUGNO 2016</a:t>
            </a:r>
          </a:p>
          <a:p>
            <a:r>
              <a:rPr lang="it-IT" sz="1100" b="1" dirty="0">
                <a:solidFill>
                  <a:srgbClr val="484384"/>
                </a:solidFill>
                <a:ea typeface="Signika Semibold" charset="0"/>
                <a:cs typeface="Signika Semibold" charset="0"/>
              </a:rPr>
              <a:t>AREA TEMATICA 2</a:t>
            </a:r>
            <a:r>
              <a:rPr lang="it-IT" sz="1100" b="1" dirty="0" smtClean="0"/>
              <a:t>. TEMI EMERGENTI</a:t>
            </a:r>
          </a:p>
          <a:p>
            <a:r>
              <a:rPr lang="it-IT" sz="1100" dirty="0"/>
              <a:t>Spunti per una politica industriale per l’innovazione fondata sull’analisi dei dati</a:t>
            </a:r>
          </a:p>
          <a:p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38733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025752" y="647858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5089743" y="1366032"/>
            <a:ext cx="6695857" cy="2342368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200" dirty="0" smtClean="0"/>
              <a:t>Consente a chiunque lo desideri – startup, altri attori dell’ecosistema nazionale dell’imprenditoria innovativa, ricercatori in ambito economico ecc. – di tenersi aggiornato nel tempo con diversi livelli di approfondimento e con focus su determinati aspetti della policy:</a:t>
            </a:r>
          </a:p>
          <a:p>
            <a:pPr marL="171450" indent="-171450" algn="just">
              <a:buFontTx/>
              <a:buChar char="-"/>
            </a:pPr>
            <a:r>
              <a:rPr lang="it-IT" sz="1200" b="1" dirty="0" smtClean="0"/>
              <a:t>Report settimanale </a:t>
            </a:r>
            <a:r>
              <a:rPr lang="it-IT" sz="1200" dirty="0" smtClean="0"/>
              <a:t>(in collaborazione con Info/</a:t>
            </a:r>
            <a:r>
              <a:rPr lang="it-IT" sz="1200" dirty="0" err="1" smtClean="0"/>
              <a:t>UnionCamere</a:t>
            </a:r>
            <a:r>
              <a:rPr lang="it-IT" sz="1200" dirty="0" smtClean="0"/>
              <a:t>): quante sono, dove sono localizzate, quanti addetti hanno, quanto producono, in quali settori operano le startup innovative italiane?</a:t>
            </a:r>
          </a:p>
          <a:p>
            <a:pPr marL="171450" indent="-171450" algn="just">
              <a:buFontTx/>
              <a:buChar char="-"/>
            </a:pPr>
            <a:r>
              <a:rPr lang="it-IT" sz="1200" b="1" dirty="0" smtClean="0"/>
              <a:t>Report bimestrale </a:t>
            </a:r>
            <a:r>
              <a:rPr lang="it-IT" sz="1200" dirty="0" smtClean="0"/>
              <a:t>(in collaborazione con MCC): quante startup e per quale ammontare accedono in modalità semplificata e gratuita al Fondo di Garanzia per le PMI?</a:t>
            </a:r>
          </a:p>
          <a:p>
            <a:pPr marL="171450" indent="-171450" algn="just">
              <a:buFontTx/>
              <a:buChar char="-"/>
            </a:pPr>
            <a:r>
              <a:rPr lang="it-IT" sz="1200" b="1" dirty="0" smtClean="0"/>
              <a:t>Report trimestrale </a:t>
            </a:r>
            <a:r>
              <a:rPr lang="it-IT" sz="1200" dirty="0" smtClean="0"/>
              <a:t>(in collaborazione con Info/</a:t>
            </a:r>
            <a:r>
              <a:rPr lang="it-IT" sz="1200" dirty="0" err="1" smtClean="0"/>
              <a:t>UnionCamere</a:t>
            </a:r>
            <a:r>
              <a:rPr lang="it-IT" sz="1200" dirty="0" smtClean="0"/>
              <a:t>): quanto incide la presenza di giovani, donne e stranieri nelle compagini sociali delle startup innovative? Qual è la performance finanziaria delle startup rispetto all’universo delle società di capitali? Quanti soci operativi e quanti addetti coinvolgono?</a:t>
            </a:r>
          </a:p>
          <a:p>
            <a:pPr marL="171450" indent="-171450" algn="just">
              <a:buFontTx/>
              <a:buChar char="-"/>
            </a:pPr>
            <a:r>
              <a:rPr lang="it-IT" sz="1200" b="1" dirty="0" smtClean="0"/>
              <a:t>Relazione annuale</a:t>
            </a:r>
            <a:r>
              <a:rPr lang="it-IT" sz="1200" dirty="0" smtClean="0"/>
              <a:t> (in collaborazione con </a:t>
            </a:r>
            <a:r>
              <a:rPr lang="it-IT" sz="1200" u="sng" dirty="0" smtClean="0"/>
              <a:t>Istat</a:t>
            </a:r>
            <a:r>
              <a:rPr lang="it-IT" sz="1200" dirty="0" smtClean="0"/>
              <a:t>): integra i dati citati </a:t>
            </a:r>
          </a:p>
          <a:p>
            <a:pPr marL="171450" indent="-171450" algn="l">
              <a:buFontTx/>
              <a:buChar char="-"/>
            </a:pPr>
            <a:endParaRPr lang="it-IT" sz="1200" dirty="0" smtClean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357143" y="1274239"/>
            <a:ext cx="5611812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1. Il sistema di reportistica: </a:t>
            </a:r>
          </a:p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4 tipi di output periodici</a:t>
            </a:r>
            <a:endParaRPr lang="it-IT" sz="3200" dirty="0">
              <a:latin typeface="+mn-lt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1536028" y="3883344"/>
            <a:ext cx="8865853" cy="2417603"/>
            <a:chOff x="66942" y="2636912"/>
            <a:chExt cx="8865853" cy="2417603"/>
          </a:xfrm>
        </p:grpSpPr>
        <p:cxnSp>
          <p:nvCxnSpPr>
            <p:cNvPr id="13" name="Connettore 1 12"/>
            <p:cNvCxnSpPr>
              <a:stCxn id="14" idx="6"/>
              <a:endCxn id="17" idx="2"/>
            </p:cNvCxnSpPr>
            <p:nvPr/>
          </p:nvCxnSpPr>
          <p:spPr>
            <a:xfrm flipV="1">
              <a:off x="1331640" y="3212977"/>
              <a:ext cx="6552728" cy="15204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e 13"/>
            <p:cNvSpPr/>
            <p:nvPr/>
          </p:nvSpPr>
          <p:spPr>
            <a:xfrm flipH="1">
              <a:off x="1331640" y="3156173"/>
              <a:ext cx="144016" cy="14401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" name="Ovale 14"/>
            <p:cNvSpPr/>
            <p:nvPr/>
          </p:nvSpPr>
          <p:spPr>
            <a:xfrm>
              <a:off x="3707904" y="3140969"/>
              <a:ext cx="144016" cy="14401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5793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Ovale 15"/>
            <p:cNvSpPr/>
            <p:nvPr/>
          </p:nvSpPr>
          <p:spPr>
            <a:xfrm>
              <a:off x="5688087" y="3140969"/>
              <a:ext cx="144016" cy="14401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Ovale 16"/>
            <p:cNvSpPr/>
            <p:nvPr/>
          </p:nvSpPr>
          <p:spPr>
            <a:xfrm>
              <a:off x="7884368" y="3140969"/>
              <a:ext cx="144016" cy="14401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66942" y="3267848"/>
              <a:ext cx="2673412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dirty="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database Excel </a:t>
              </a:r>
              <a:r>
                <a:rPr lang="it-IT" dirty="0" smtClean="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/>
              </a:r>
              <a:br>
                <a:rPr lang="it-IT" dirty="0" smtClean="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it-IT" dirty="0" smtClean="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gratuito </a:t>
              </a:r>
              <a:r>
                <a:rPr lang="it-IT" dirty="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e rielaborabile con un ricco set informativo, </a:t>
              </a:r>
              <a:r>
                <a:rPr lang="it-IT" dirty="0" smtClean="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/>
              </a:r>
              <a:br>
                <a:rPr lang="it-IT" dirty="0" smtClean="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it-IT" dirty="0" smtClean="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pubblicato su </a:t>
              </a:r>
              <a:r>
                <a:rPr lang="it-IT" b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startup.registroimprese.it</a:t>
              </a:r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2888940" y="3281994"/>
              <a:ext cx="1781944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it-IT" dirty="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relazione sull’accesso al Fondo di Garanzia per le </a:t>
              </a:r>
              <a:r>
                <a:rPr lang="it-IT" dirty="0" smtClean="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PMI</a:t>
              </a:r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4797115" y="3300189"/>
              <a:ext cx="192596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it-IT" dirty="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relazione trimestrale sui principali trend registrati nella sezione speciale del </a:t>
              </a:r>
              <a:r>
                <a:rPr lang="it-IT" dirty="0" smtClean="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Registro</a:t>
              </a:r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6979959" y="3281994"/>
              <a:ext cx="195283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it-IT" dirty="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relazione del Ministro, attinge dal lavoro del </a:t>
              </a:r>
              <a:r>
                <a:rPr lang="it-IT" b="1" dirty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Comitato di Monitoraggio e Valutazione</a:t>
              </a:r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753470" y="2636912"/>
              <a:ext cx="13003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ogni lunedì</a:t>
              </a:r>
              <a:r>
                <a:rPr lang="it-IT" b="1" i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 </a:t>
              </a:r>
              <a:endParaRPr lang="it-IT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156183" y="2636912"/>
              <a:ext cx="13227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>
                  <a:solidFill>
                    <a:srgbClr val="57932B"/>
                  </a:solidFill>
                  <a:latin typeface="Calibri" pitchFamily="34" charset="0"/>
                  <a:cs typeface="Calibri" pitchFamily="34" charset="0"/>
                </a:rPr>
                <a:t>ogni </a:t>
              </a:r>
              <a:r>
                <a:rPr lang="it-IT" b="1" dirty="0" smtClean="0">
                  <a:solidFill>
                    <a:srgbClr val="57932B"/>
                  </a:solidFill>
                  <a:latin typeface="Calibri" pitchFamily="34" charset="0"/>
                  <a:cs typeface="Calibri" pitchFamily="34" charset="0"/>
                </a:rPr>
                <a:t>2 mesi</a:t>
              </a:r>
              <a:r>
                <a:rPr lang="it-IT" b="1" i="1" dirty="0" smtClean="0">
                  <a:solidFill>
                    <a:srgbClr val="57932B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endParaRPr lang="it-IT" b="1" dirty="0">
                <a:solidFill>
                  <a:srgbClr val="57932B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5136367" y="2637572"/>
              <a:ext cx="12698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ogni </a:t>
              </a:r>
              <a:r>
                <a:rPr lang="it-IT" b="1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3 mesi</a:t>
              </a:r>
              <a:endParaRPr lang="it-IT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7380312" y="2637572"/>
              <a:ext cx="1133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ogni </a:t>
              </a:r>
              <a:r>
                <a:rPr lang="it-IT" b="1" dirty="0" smtClean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anno</a:t>
              </a:r>
              <a:endParaRPr lang="it-IT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6" name="CasellaDiTesto 25"/>
          <p:cNvSpPr txBox="1"/>
          <p:nvPr/>
        </p:nvSpPr>
        <p:spPr>
          <a:xfrm>
            <a:off x="479220" y="248362"/>
            <a:ext cx="4681090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100" b="1" dirty="0" smtClean="0"/>
              <a:t>ROMA 22 GIUGNO 2016</a:t>
            </a:r>
          </a:p>
          <a:p>
            <a:r>
              <a:rPr lang="it-IT" sz="1100" b="1" dirty="0">
                <a:solidFill>
                  <a:srgbClr val="484384"/>
                </a:solidFill>
                <a:ea typeface="Signika Semibold" charset="0"/>
                <a:cs typeface="Signika Semibold" charset="0"/>
              </a:rPr>
              <a:t>AREA TEMATICA 2</a:t>
            </a:r>
            <a:r>
              <a:rPr lang="it-IT" sz="1100" b="1" dirty="0" smtClean="0"/>
              <a:t>. TEMI EMERGENTI</a:t>
            </a:r>
          </a:p>
          <a:p>
            <a:r>
              <a:rPr lang="it-IT" sz="1100" dirty="0"/>
              <a:t>Spunti per una politica industriale per l’innovazione fondata sull’analisi dei dati</a:t>
            </a:r>
          </a:p>
          <a:p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139847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6477000" y="2015595"/>
            <a:ext cx="5143499" cy="4052888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b="1" dirty="0" smtClean="0"/>
              <a:t>Composizione: </a:t>
            </a:r>
            <a:r>
              <a:rPr lang="it-IT" sz="1800" dirty="0" smtClean="0"/>
              <a:t>(DM 27 maggio 2015) 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 smtClean="0"/>
              <a:t>3 rappresentanti di ISTAT, 3 del MISE, 1 di Consob, </a:t>
            </a:r>
            <a:br>
              <a:rPr lang="it-IT" sz="1800" dirty="0" smtClean="0"/>
            </a:br>
            <a:r>
              <a:rPr lang="it-IT" sz="1800" dirty="0" smtClean="0"/>
              <a:t>1 di </a:t>
            </a:r>
            <a:r>
              <a:rPr lang="it-IT" sz="1800" dirty="0" err="1" smtClean="0"/>
              <a:t>InfoCamere</a:t>
            </a:r>
            <a:r>
              <a:rPr lang="it-IT" sz="1800" dirty="0" smtClean="0"/>
              <a:t>, 1 di Unioncamere, 1 esperto dal mondo accademico. È presieduto dal DGPICPMI</a:t>
            </a:r>
          </a:p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b="1" dirty="0" smtClean="0"/>
              <a:t>Collaborazioni </a:t>
            </a:r>
            <a:r>
              <a:rPr lang="it-IT" sz="1800" dirty="0" smtClean="0"/>
              <a:t>costanti con altre istituzioni (Banca d’Italia) e esperti dal mondo accademico autori di studi correlati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b="1" dirty="0" smtClean="0"/>
              <a:t>Cosa discute: 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b="1" dirty="0" smtClean="0"/>
              <a:t>Modalità di raccolta e correlazione dei dati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b="1" dirty="0" smtClean="0"/>
              <a:t>Metodologia statistica per la valutazione degli stessi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b="1" dirty="0" smtClean="0"/>
              <a:t>Coordinamento per la preparazione della Relazione Annuale</a:t>
            </a:r>
            <a:endParaRPr lang="it-IT" sz="1600" b="1" dirty="0"/>
          </a:p>
          <a:p>
            <a:pPr algn="l"/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2" y="1999191"/>
            <a:ext cx="5068887" cy="3906309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Art</a:t>
            </a:r>
            <a:r>
              <a:rPr lang="it-IT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32 Decreto Crescita </a:t>
            </a:r>
            <a:r>
              <a:rPr lang="it-IT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2.0:  </a:t>
            </a:r>
            <a:br>
              <a:rPr lang="it-IT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Pubblicità </a:t>
            </a:r>
            <a:r>
              <a:rPr lang="it-IT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valutazione dell’impatto delle misure</a:t>
            </a:r>
          </a:p>
          <a:p>
            <a:pPr algn="just"/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«… </a:t>
            </a:r>
            <a:r>
              <a:rPr lang="it-IT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 fine di monitorare lo stato di attuazione delle </a:t>
            </a:r>
            <a:r>
              <a:rPr lang="it-IT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misure </a:t>
            </a:r>
            <a:r>
              <a:rPr lang="it-IT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volte a favorire la nascita e lo sviluppo di startup innovative e di </a:t>
            </a:r>
            <a:r>
              <a:rPr lang="it-IT" sz="18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valutarne l’impatto sulla crescita, l’occupazione e l’innovazione</a:t>
            </a:r>
            <a:r>
              <a:rPr lang="it-IT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è istituito presso il Ministero dello Sviluppo Economico un sistema permanente di monitoraggio e di valutazione, che si avvale anche dei dati forniti dall’Istituto nazionale di statistica (ISTAT) e da altri soggetti del Sistema statistico </a:t>
            </a:r>
            <a:r>
              <a:rPr lang="it-IT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nazionale […] Dagli </a:t>
            </a:r>
            <a:r>
              <a:rPr lang="it-IT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esiti del monitoraggio e della valutazione sono desunti elementi per eventuali correzioni delle misure introdotte dal presente </a:t>
            </a:r>
            <a:r>
              <a:rPr lang="it-IT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decreto </a:t>
            </a:r>
            <a:r>
              <a:rPr lang="it-IT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legge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</a:p>
          <a:p>
            <a:pPr algn="just"/>
            <a:endParaRPr lang="it-IT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2. Il Comitato di Monitoraggio e Valutazione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79220" y="248362"/>
            <a:ext cx="4681090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100" b="1" dirty="0" smtClean="0"/>
              <a:t>ROMA 22 GIUGNO 2016</a:t>
            </a:r>
          </a:p>
          <a:p>
            <a:r>
              <a:rPr lang="it-IT" sz="1100" b="1" dirty="0">
                <a:solidFill>
                  <a:srgbClr val="484384"/>
                </a:solidFill>
                <a:ea typeface="Signika Semibold" charset="0"/>
                <a:cs typeface="Signika Semibold" charset="0"/>
              </a:rPr>
              <a:t>AREA TEMATICA 2</a:t>
            </a:r>
            <a:r>
              <a:rPr lang="it-IT" sz="1100" b="1" dirty="0" smtClean="0"/>
              <a:t>. TEMI EMERGENTI</a:t>
            </a:r>
          </a:p>
          <a:p>
            <a:r>
              <a:rPr lang="it-IT" sz="1100" dirty="0"/>
              <a:t>Spunti per una politica industriale per l’innovazione fondata sull’analisi dei dati</a:t>
            </a:r>
          </a:p>
          <a:p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399782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5702300" y="2015595"/>
            <a:ext cx="6311900" cy="4052888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b="1" dirty="0" smtClean="0"/>
              <a:t>Triplice obiettivo:</a:t>
            </a:r>
          </a:p>
          <a:p>
            <a:pPr lvl="1" algn="just">
              <a:buClr>
                <a:srgbClr val="DA304A"/>
              </a:buClr>
              <a:buSzPct val="160000"/>
              <a:buFont typeface="Arial" pitchFamily="34" charset="0"/>
              <a:buChar char="•"/>
            </a:pPr>
            <a:r>
              <a:rPr lang="it-IT" sz="1600" b="1" dirty="0" smtClean="0"/>
              <a:t>Dare conto degli sviluppi di policy intercorsi nell’ultimo anno</a:t>
            </a:r>
          </a:p>
          <a:p>
            <a:pPr lvl="1" algn="just">
              <a:buClr>
                <a:srgbClr val="DA304A"/>
              </a:buClr>
              <a:buSzPct val="160000"/>
              <a:buFont typeface="Arial" pitchFamily="34" charset="0"/>
              <a:buChar char="•"/>
            </a:pPr>
            <a:r>
              <a:rPr lang="it-IT" sz="1600" b="1" dirty="0" smtClean="0"/>
              <a:t>Illustrare analiticamente i dati espressi dalla sezione speciale del Registro delle Imprese e i numeri prodotti dalle varie misure di policy</a:t>
            </a:r>
          </a:p>
          <a:p>
            <a:pPr lvl="1" algn="just">
              <a:buClr>
                <a:srgbClr val="DA304A"/>
              </a:buClr>
              <a:buSzPct val="160000"/>
              <a:buFont typeface="Arial" pitchFamily="34" charset="0"/>
              <a:buChar char="•"/>
            </a:pPr>
            <a:r>
              <a:rPr lang="it-IT" sz="1600" b="1" dirty="0" smtClean="0"/>
              <a:t>Valutare l’impatto delle varie misure in termini di crescita, occupazione, sviluppo di una cultura imprenditoriale innovativa, mobilità sociale</a:t>
            </a:r>
          </a:p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b="1" dirty="0" smtClean="0"/>
              <a:t>Finora sono uscite le edizioni 2014 e 2015</a:t>
            </a:r>
          </a:p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b="1" dirty="0" smtClean="0"/>
              <a:t>Entrambe le edizioni sono state pubblicate in doppia lingua (versioni in italiano e inglese) sul sito del Ministero</a:t>
            </a:r>
            <a:endParaRPr lang="it-IT" sz="2000" b="1" dirty="0"/>
          </a:p>
          <a:p>
            <a:pPr marL="0" indent="0" algn="l">
              <a:buNone/>
            </a:pPr>
            <a:r>
              <a:rPr lang="it-IT" sz="1600" dirty="0" smtClean="0"/>
              <a:t>	</a:t>
            </a:r>
            <a:endParaRPr lang="it-IT" sz="1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720000" y="2015594"/>
            <a:ext cx="4140000" cy="306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Viene presentata in settembre dal Ministro dello Sviluppo Economico al Parlamento, raccogliendo le indicazioni del Comitato di Monitoraggio e Valutazione.</a:t>
            </a: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3. La Relazione Annuale al Parlamento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79220" y="248362"/>
            <a:ext cx="4681090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100" b="1" dirty="0" smtClean="0"/>
              <a:t>ROMA 22 GIUGNO 2016</a:t>
            </a:r>
          </a:p>
          <a:p>
            <a:r>
              <a:rPr lang="it-IT" sz="1100" b="1" dirty="0">
                <a:solidFill>
                  <a:srgbClr val="484384"/>
                </a:solidFill>
                <a:ea typeface="Signika Semibold" charset="0"/>
                <a:cs typeface="Signika Semibold" charset="0"/>
              </a:rPr>
              <a:t>AREA TEMATICA 2</a:t>
            </a:r>
            <a:r>
              <a:rPr lang="it-IT" sz="1100" b="1" dirty="0" smtClean="0"/>
              <a:t>. TEMI EMERGENTI</a:t>
            </a:r>
          </a:p>
          <a:p>
            <a:r>
              <a:rPr lang="it-IT" sz="1100" dirty="0"/>
              <a:t>Spunti per una politica industriale per l’innovazione fondata sull’analisi dei dati</a:t>
            </a:r>
          </a:p>
          <a:p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260515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6477000" y="2060810"/>
            <a:ext cx="5143499" cy="4673364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2000" dirty="0" smtClean="0"/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smtClean="0"/>
              <a:t>Fonti Istat: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/>
              <a:t>Il Registro statistico delle imprese attive </a:t>
            </a:r>
            <a:r>
              <a:rPr lang="it-IT" sz="1600" dirty="0" smtClean="0"/>
              <a:t>ASIA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/>
              <a:t>Il Registro </a:t>
            </a:r>
            <a:r>
              <a:rPr lang="it-IT" sz="1600" dirty="0" smtClean="0"/>
              <a:t>Asia-Occupazione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 smtClean="0"/>
              <a:t>FRAME-SBS (risultati economici delle imprese)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600" dirty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smtClean="0"/>
              <a:t>Sistema camerale: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/>
              <a:t>Bilanci aziendali civilistici delle società di </a:t>
            </a:r>
            <a:r>
              <a:rPr lang="it-IT" sz="1600" dirty="0" smtClean="0"/>
              <a:t>capitali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 smtClean="0"/>
              <a:t>Elenco dei soci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600" dirty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/>
              <a:t>Fonti del sistema </a:t>
            </a:r>
            <a:r>
              <a:rPr lang="it-IT" sz="2000" dirty="0" smtClean="0"/>
              <a:t>previdenziale</a:t>
            </a:r>
            <a:r>
              <a:rPr lang="it-IT" sz="1600" dirty="0" smtClean="0"/>
              <a:t>	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 smtClean="0"/>
              <a:t>INPS/EMENS	</a:t>
            </a:r>
            <a:endParaRPr lang="it-IT" sz="1600" dirty="0"/>
          </a:p>
          <a:p>
            <a:pPr algn="l"/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3575650" y="1069427"/>
            <a:ext cx="8044849" cy="1345135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r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 flussi informativi che alimentano il database per la Relazione Annuale MISE-Istat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79220" y="248362"/>
            <a:ext cx="4681090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100" b="1" dirty="0" smtClean="0"/>
              <a:t>ROMA 22 GIUGNO 2016</a:t>
            </a:r>
          </a:p>
          <a:p>
            <a:r>
              <a:rPr lang="it-IT" sz="1100" b="1" dirty="0">
                <a:solidFill>
                  <a:srgbClr val="484384"/>
                </a:solidFill>
                <a:ea typeface="Signika Semibold" charset="0"/>
                <a:cs typeface="Signika Semibold" charset="0"/>
              </a:rPr>
              <a:t>AREA TEMATICA 2</a:t>
            </a:r>
            <a:r>
              <a:rPr lang="it-IT" sz="1100" b="1" dirty="0" smtClean="0"/>
              <a:t>. TEMI EMERGENTI</a:t>
            </a:r>
          </a:p>
          <a:p>
            <a:r>
              <a:rPr lang="it-IT" sz="1100" dirty="0"/>
              <a:t>Spunti per una politica industriale per l’innovazione fondata sull’analisi dei dati</a:t>
            </a:r>
          </a:p>
          <a:p>
            <a:endParaRPr lang="it-IT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4830"/>
            <a:ext cx="57150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439770" y="4725180"/>
            <a:ext cx="1008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Frame-SBS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156413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5435600" y="2015595"/>
            <a:ext cx="6426200" cy="4052888"/>
          </a:xfrm>
          <a:prstGeom prst="rect">
            <a:avLst/>
          </a:prstGeom>
        </p:spPr>
        <p:txBody>
          <a:bodyPr lIns="0" tIns="0" rIns="0" bIns="0"/>
          <a:lstStyle/>
          <a:p>
            <a:pPr marL="0" lvl="0" indent="0" algn="just">
              <a:buNone/>
            </a:pPr>
            <a:r>
              <a:rPr lang="it-IT" sz="1800" b="1" dirty="0" smtClean="0"/>
              <a:t>4 aree di indagine che permettono di arricchire il patrimonio informativo già disponibile attraverso il citato </a:t>
            </a:r>
            <a:br>
              <a:rPr lang="it-IT" sz="1800" b="1" dirty="0" smtClean="0"/>
            </a:br>
            <a:r>
              <a:rPr lang="it-IT" sz="1800" b="1" dirty="0" smtClean="0"/>
              <a:t>sistema di reportistica:</a:t>
            </a:r>
          </a:p>
          <a:p>
            <a:pPr lvl="0" algn="just">
              <a:buFont typeface="+mj-lt"/>
              <a:buAutoNum type="arabicPeriod"/>
            </a:pPr>
            <a:r>
              <a:rPr lang="it-IT" sz="1600" b="1" dirty="0" smtClean="0"/>
              <a:t>capitale </a:t>
            </a:r>
            <a:r>
              <a:rPr lang="it-IT" sz="1600" b="1" dirty="0"/>
              <a:t>umano e mobilità sociale</a:t>
            </a:r>
            <a:r>
              <a:rPr lang="it-IT" sz="1600" dirty="0"/>
              <a:t>: la sezione è dedicata al percorso professionale e di studi delle persone coinvolte nelle startup innovative, le loro motivazioni e la percezione sul futuro della loro impresa; </a:t>
            </a:r>
          </a:p>
          <a:p>
            <a:pPr lvl="0" algn="just">
              <a:buFont typeface="+mj-lt"/>
              <a:buAutoNum type="arabicPeriod"/>
            </a:pPr>
            <a:r>
              <a:rPr lang="it-IT" sz="1600" b="1" dirty="0"/>
              <a:t>dinamiche finanziarie</a:t>
            </a:r>
            <a:r>
              <a:rPr lang="it-IT" sz="1600" dirty="0"/>
              <a:t>: si acquisiscono informazioni sulla composizione delle compagini societarie, sul fabbisogno finanziario delle startup e sulle strategie perseguite per favorire l’accesso alla finanza; </a:t>
            </a:r>
          </a:p>
          <a:p>
            <a:pPr lvl="0" algn="just">
              <a:buFont typeface="+mj-lt"/>
              <a:buAutoNum type="arabicPeriod"/>
            </a:pPr>
            <a:r>
              <a:rPr lang="it-IT" sz="1600" b="1" dirty="0"/>
              <a:t>natura dell’innovazione</a:t>
            </a:r>
            <a:r>
              <a:rPr lang="it-IT" sz="1600" dirty="0"/>
              <a:t>: in tale sezione si fa riferimento alla tipologia e agli effetti dell’innovazione che caratterizza le startup, nonché sui metodi adottati per proteggere l’innovazione prodotta; </a:t>
            </a:r>
          </a:p>
          <a:p>
            <a:pPr lvl="0" algn="just">
              <a:buFont typeface="+mj-lt"/>
              <a:buAutoNum type="arabicPeriod"/>
            </a:pPr>
            <a:r>
              <a:rPr lang="it-IT" sz="1600" b="1" dirty="0"/>
              <a:t>livello di conoscenza e soddisfazione sulla policy</a:t>
            </a:r>
            <a:r>
              <a:rPr lang="it-IT" sz="1600" dirty="0"/>
              <a:t>: si ritiene utile acquisire elementi sul grado di conoscenza, gradimento e percezione dell’efficacia delle misure agevolative previste dal pacchetto normativo. </a:t>
            </a:r>
          </a:p>
          <a:p>
            <a:pPr marL="285750" indent="-285750">
              <a:buClr>
                <a:srgbClr val="DA304A"/>
              </a:buClr>
              <a:buSzPct val="160000"/>
              <a:buFont typeface="+mj-lt"/>
              <a:buAutoNum type="arabicPeriod"/>
            </a:pPr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720000" y="2015594"/>
            <a:ext cx="4140000" cy="306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Lanciata il 31 marzo 2016 da MISE e ISTAT, #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StartupSurvey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è la prima rilevazione statistica sulle startup innovative italiane.</a:t>
            </a: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#</a:t>
            </a:r>
            <a:r>
              <a:rPr lang="it-IT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StartupSurvey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: una nuova fonte di informazioni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79220" y="248362"/>
            <a:ext cx="4681090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100" b="1" dirty="0" smtClean="0"/>
              <a:t>ROMA 22 GIUGNO 2016</a:t>
            </a:r>
          </a:p>
          <a:p>
            <a:r>
              <a:rPr lang="it-IT" sz="1100" b="1" dirty="0">
                <a:solidFill>
                  <a:srgbClr val="484384"/>
                </a:solidFill>
                <a:ea typeface="Signika Semibold" charset="0"/>
                <a:cs typeface="Signika Semibold" charset="0"/>
              </a:rPr>
              <a:t>AREA TEMATICA 2</a:t>
            </a:r>
            <a:r>
              <a:rPr lang="it-IT" sz="1100" b="1" dirty="0" smtClean="0"/>
              <a:t>. TEMI EMERGENTI</a:t>
            </a:r>
          </a:p>
          <a:p>
            <a:r>
              <a:rPr lang="it-IT" sz="1100" dirty="0"/>
              <a:t>Spunti per una politica industriale per l’innovazione fondata sull’analisi dei dati</a:t>
            </a:r>
          </a:p>
          <a:p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114075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1404</TotalTime>
  <Words>1445</Words>
  <Application>Microsoft Office PowerPoint</Application>
  <PresentationFormat>Personalizzato</PresentationFormat>
  <Paragraphs>154</Paragraphs>
  <Slides>12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Personalizza struttura</vt:lpstr>
      <vt:lpstr>COMPORTAMENTI INDIVIDUALI  E RELAZIONI SOCIALI  IN TRASFORMAZIONE  UNA SFIDA PER LA  STATISTICA UFFICIALE </vt:lpstr>
      <vt:lpstr>Perché il policy making dev’essere evidence-based</vt:lpstr>
      <vt:lpstr>La rivoluzione dei dati nell’economia della conoscenza</vt:lpstr>
      <vt:lpstr>Lo Startup Act italiano: un esempio inedito di evidence-based policy  nel contesto nazionale </vt:lpstr>
      <vt:lpstr>Presentazione standard di PowerPoint</vt:lpstr>
      <vt:lpstr>2. Il Comitato di Monitoraggio e Valutazione</vt:lpstr>
      <vt:lpstr>3. La Relazione Annuale al Parlamento</vt:lpstr>
      <vt:lpstr>I flussi informativi che alimentano il database per la Relazione Annuale MISE-Istat</vt:lpstr>
      <vt:lpstr>#StartupSurvey: una nuova fonte di informazioni</vt:lpstr>
      <vt:lpstr>#StartupSurvey:  i primi risultati</vt:lpstr>
      <vt:lpstr>Relazione Annuale 2016: lavori in corso</vt:lpstr>
      <vt:lpstr>Rendere sistemica l’esperienza del Comitato di valutazione delle startup?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Mattia Corbetta</cp:lastModifiedBy>
  <cp:revision>106</cp:revision>
  <cp:lastPrinted>2016-06-21T16:11:52Z</cp:lastPrinted>
  <dcterms:created xsi:type="dcterms:W3CDTF">2016-03-11T16:10:26Z</dcterms:created>
  <dcterms:modified xsi:type="dcterms:W3CDTF">2016-06-21T16:15:02Z</dcterms:modified>
</cp:coreProperties>
</file>