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7" r:id="rId4"/>
    <p:sldId id="268" r:id="rId5"/>
    <p:sldId id="269" r:id="rId6"/>
    <p:sldId id="266" r:id="rId7"/>
    <p:sldId id="25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86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E24"/>
    <a:srgbClr val="E26F37"/>
    <a:srgbClr val="DA713A"/>
    <a:srgbClr val="DA304A"/>
    <a:srgbClr val="E16F36"/>
    <a:srgbClr val="BE1520"/>
    <a:srgbClr val="D43D25"/>
    <a:srgbClr val="E26F31"/>
    <a:srgbClr val="C72A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19" autoAdjust="0"/>
  </p:normalViewPr>
  <p:slideViewPr>
    <p:cSldViewPr snapToGrid="0" snapToObjects="1">
      <p:cViewPr varScale="1">
        <p:scale>
          <a:sx n="75" d="100"/>
          <a:sy n="75" d="100"/>
        </p:scale>
        <p:origin x="510" y="72"/>
      </p:cViewPr>
      <p:guideLst>
        <p:guide orient="horz" pos="2160"/>
        <p:guide pos="3840"/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D5FBE-8708-47AA-9E35-EB0F7E30BEA5}" type="datetimeFigureOut">
              <a:rPr lang="it-IT" smtClean="0"/>
              <a:t>23/06/2016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A52E5-43EE-4200-9F63-48873D2363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616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23/06/2016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558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558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55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13537" y="282240"/>
            <a:ext cx="6234938" cy="64120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23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OFFICINA MODERNIZZAZIONE - </a:t>
            </a:r>
            <a:r>
              <a:rPr lang="it-IT" sz="1100" b="1" i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Gli strumenti del Programma di Modernizzazione dell’Istat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endParaRPr lang="it-IT" sz="500" dirty="0" smtClean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  <a:p>
            <a:pPr marL="0" marR="0" indent="0" algn="l" defTabSz="914400" rtl="0" eaLnBrk="1" fontAlgn="auto" latinLnBrk="0" hangingPunct="1">
              <a:lnSpc>
                <a:spcPts val="108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kern="1200" baseline="0" dirty="0" smtClean="0">
                <a:solidFill>
                  <a:schemeClr val="tx1"/>
                </a:solidFill>
                <a:latin typeface="+mj-lt"/>
                <a:ea typeface="Signika Light" charset="0"/>
                <a:cs typeface="Arial"/>
              </a:rPr>
              <a:t>Silvia </a:t>
            </a:r>
            <a:r>
              <a:rPr lang="it-IT" sz="1200" b="1" kern="1200" baseline="0" dirty="0" err="1" smtClean="0">
                <a:solidFill>
                  <a:schemeClr val="tx1"/>
                </a:solidFill>
                <a:latin typeface="+mj-lt"/>
                <a:ea typeface="Signika Light" charset="0"/>
                <a:cs typeface="Arial"/>
              </a:rPr>
              <a:t>Bruzzone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j-lt"/>
                <a:ea typeface="Signika Light" charset="0"/>
                <a:cs typeface="Arial"/>
              </a:rPr>
              <a:t> - </a:t>
            </a:r>
            <a:r>
              <a:rPr lang="it-IT" sz="1200" b="1" dirty="0" smtClean="0">
                <a:solidFill>
                  <a:srgbClr val="CF1E24"/>
                </a:solidFill>
                <a:latin typeface="+mn-lt"/>
                <a:ea typeface="Signika Light" charset="0"/>
                <a:cs typeface="Arial"/>
              </a:rPr>
              <a:t>Introduzione</a:t>
            </a:r>
            <a:r>
              <a:rPr lang="it-IT" sz="1200" b="1" baseline="0" dirty="0" smtClean="0">
                <a:solidFill>
                  <a:srgbClr val="CF1E24"/>
                </a:solidFill>
                <a:latin typeface="+mn-lt"/>
                <a:ea typeface="Signika Light" charset="0"/>
                <a:cs typeface="Arial"/>
              </a:rPr>
              <a:t> ai temi della sessione</a:t>
            </a:r>
            <a:endParaRPr lang="it-IT" sz="1200" b="1" dirty="0">
              <a:solidFill>
                <a:srgbClr val="CF1E24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EB75E-F422-4B37-A37E-8435D083DD23}" type="datetimeFigureOut">
              <a:rPr lang="it-IT" smtClean="0"/>
              <a:t>23/06/2016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034381" y="3890785"/>
            <a:ext cx="9102200" cy="14234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OFFICINA </a:t>
            </a:r>
            <a:r>
              <a:rPr lang="it-IT" sz="28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MODERNIZZAZIONE </a:t>
            </a:r>
            <a:r>
              <a:rPr lang="it-IT" sz="28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- </a:t>
            </a:r>
            <a:r>
              <a:rPr lang="it-IT" sz="28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GLI STRUMENTI DEL </a:t>
            </a:r>
          </a:p>
          <a:p>
            <a:pPr>
              <a:lnSpc>
                <a:spcPts val="1880"/>
              </a:lnSpc>
            </a:pPr>
            <a:endParaRPr lang="it-IT" sz="2800" b="1" i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r>
              <a:rPr lang="it-IT" sz="28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PROGRAMMA DI MODERNIZZAZIONE DELL’ISTAT</a:t>
            </a:r>
          </a:p>
          <a:p>
            <a:pPr>
              <a:lnSpc>
                <a:spcPts val="2160"/>
              </a:lnSpc>
            </a:pPr>
            <a:endParaRPr lang="it-IT" sz="2800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 algn="ctr">
              <a:lnSpc>
                <a:spcPts val="3200"/>
              </a:lnSpc>
            </a:pPr>
            <a:r>
              <a:rPr lang="it-IT" sz="3200" b="1" dirty="0" smtClean="0">
                <a:solidFill>
                  <a:schemeClr val="bg1"/>
                </a:solidFill>
                <a:ea typeface="Signika Light" charset="0"/>
                <a:cs typeface="Arial"/>
              </a:rPr>
              <a:t>Introduzione ai temi della sessione</a:t>
            </a:r>
            <a:endParaRPr lang="it-IT" sz="3200" b="1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5964771"/>
            <a:ext cx="8221860" cy="416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it-IT" sz="32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Silvia Bruzzone| Istat</a:t>
            </a:r>
            <a:endParaRPr lang="it-IT" sz="3200" b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796125"/>
              </p:ext>
            </p:extLst>
          </p:nvPr>
        </p:nvGraphicFramePr>
        <p:xfrm>
          <a:off x="699361" y="3263138"/>
          <a:ext cx="10449148" cy="1367028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744182"/>
                <a:gridCol w="6704966"/>
              </a:tblGrid>
              <a:tr h="1181275">
                <a:tc>
                  <a:txBody>
                    <a:bodyPr/>
                    <a:lstStyle/>
                    <a:p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Moderatore della discussione e chiusura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baseline="0" dirty="0" smtClean="0">
                          <a:solidFill>
                            <a:srgbClr val="CF1E24"/>
                          </a:solidFill>
                          <a:effectLst/>
                        </a:rPr>
                        <a:t>Giuseppe Stassi  </a:t>
                      </a:r>
                      <a:r>
                        <a:rPr lang="it-IT" sz="2400" b="1" dirty="0" smtClean="0">
                          <a:solidFill>
                            <a:srgbClr val="CF1E24"/>
                          </a:solidFill>
                          <a:effectLst/>
                        </a:rPr>
                        <a:t>– Istat</a:t>
                      </a: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Dipartimento per la raccolta dati e lo sviluppo di metodi e tecnologie per la produzione e diffusione dell'informazione statistica</a:t>
                      </a: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Responsabile dell’Ufficio territoriale per l'Abruzzo e il Molise</a:t>
                      </a:r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851340"/>
              </p:ext>
            </p:extLst>
          </p:nvPr>
        </p:nvGraphicFramePr>
        <p:xfrm>
          <a:off x="699360" y="1745234"/>
          <a:ext cx="10449148" cy="1517904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744182"/>
                <a:gridCol w="6704966"/>
              </a:tblGrid>
              <a:tr h="1187534">
                <a:tc>
                  <a:txBody>
                    <a:bodyPr/>
                    <a:lstStyle/>
                    <a:p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Introduzione ai temi della sessione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Silvia Bruzzone – Istat </a:t>
                      </a:r>
                    </a:p>
                    <a:p>
                      <a:pPr marL="180000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Direzione centrale per le statistiche sociali e il censimento della popolazione</a:t>
                      </a:r>
                    </a:p>
                    <a:p>
                      <a:pPr marL="180000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 Ricercatrice presso il Servizio Sistema integrato salute, assistenza, previdenza e giustizia</a:t>
                      </a:r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>
          <a:xfrm>
            <a:off x="735189" y="1049967"/>
            <a:ext cx="7009978" cy="48009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Gestione della sessione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735189" y="4791075"/>
            <a:ext cx="10700951" cy="1809749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solidFill>
                  <a:srgbClr val="DA713A"/>
                </a:solidFill>
                <a:latin typeface="+mn-lt"/>
                <a:ea typeface="Signika Semibold" charset="0"/>
                <a:cs typeface="Signika Semibold" charset="0"/>
              </a:rPr>
              <a:t>Moderatore  della sessione in streaming – webinar : </a:t>
            </a:r>
            <a:r>
              <a:rPr lang="it-IT" sz="2400" b="1" dirty="0" smtClean="0">
                <a:solidFill>
                  <a:srgbClr val="C00000"/>
                </a:solidFill>
                <a:latin typeface="+mn-lt"/>
                <a:ea typeface="Signika Semibold" charset="0"/>
                <a:cs typeface="Signika Semibold" charset="0"/>
              </a:rPr>
              <a:t>Nadia Mignolli - Istat</a:t>
            </a:r>
          </a:p>
          <a:p>
            <a:endParaRPr lang="it-IT" sz="2400" b="1" dirty="0" smtClean="0">
              <a:solidFill>
                <a:srgbClr val="DA713A"/>
              </a:solidFill>
              <a:latin typeface="+mn-lt"/>
              <a:ea typeface="Signika Semibold" charset="0"/>
              <a:cs typeface="Signika Semibold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800" b="1" dirty="0" smtClean="0">
                <a:solidFill>
                  <a:srgbClr val="DA713A"/>
                </a:solidFill>
                <a:latin typeface="+mn-lt"/>
                <a:ea typeface="Signika Semibold" charset="0"/>
                <a:cs typeface="Signika Semibold" charset="0"/>
              </a:rPr>
              <a:t>Interventi dei relatori: </a:t>
            </a:r>
            <a:r>
              <a:rPr lang="it-IT" sz="2800" b="1" dirty="0" smtClean="0">
                <a:solidFill>
                  <a:srgbClr val="DA7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gnika Semibold" charset="0"/>
                <a:cs typeface="Signika Semibold" charset="0"/>
              </a:rPr>
              <a:t>15 minuti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800" b="1" dirty="0" smtClean="0">
                <a:solidFill>
                  <a:srgbClr val="DA713A"/>
                </a:solidFill>
                <a:latin typeface="+mn-lt"/>
                <a:ea typeface="Signika Semibold" charset="0"/>
                <a:cs typeface="Signika Semibold" charset="0"/>
              </a:rPr>
              <a:t>Dibattito al termine di ciascun intervento: </a:t>
            </a:r>
            <a:r>
              <a:rPr lang="it-IT" sz="2800" b="1" dirty="0" smtClean="0">
                <a:solidFill>
                  <a:srgbClr val="DA7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gnika Semibold" charset="0"/>
                <a:cs typeface="Signika Semibold" charset="0"/>
              </a:rPr>
              <a:t>4 minuti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800" b="1" dirty="0" smtClean="0">
                <a:solidFill>
                  <a:srgbClr val="DA713A"/>
                </a:solidFill>
                <a:latin typeface="+mn-lt"/>
                <a:ea typeface="Signika Semibold" charset="0"/>
                <a:cs typeface="Signika Semibold" charset="0"/>
              </a:rPr>
              <a:t>Conclusione: </a:t>
            </a:r>
            <a:r>
              <a:rPr lang="it-IT" sz="2800" b="1" dirty="0" smtClean="0">
                <a:solidFill>
                  <a:srgbClr val="DA7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gnika Semibold" charset="0"/>
                <a:cs typeface="Signika Semibold" charset="0"/>
              </a:rPr>
              <a:t>5 minuti </a:t>
            </a:r>
          </a:p>
          <a:p>
            <a:endParaRPr lang="it-IT" sz="2800" b="1" dirty="0">
              <a:solidFill>
                <a:srgbClr val="DA713A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681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470525" y="2730922"/>
            <a:ext cx="3422909" cy="81939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modernizzazione all’Istat</a:t>
            </a:r>
            <a:b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780452" y="964242"/>
            <a:ext cx="774479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E26F31"/>
              </a:buClr>
              <a:buFont typeface="Wingdings" panose="05000000000000000000" pitchFamily="2" charset="2"/>
              <a:buChar char="ü"/>
            </a:pPr>
            <a:r>
              <a:rPr lang="it-IT" sz="2200" dirty="0"/>
              <a:t>Questa sessione dell’Officina Modernizzazione è dedicata a illustrare con esempi concreti </a:t>
            </a:r>
            <a:r>
              <a:rPr lang="it-IT" sz="2200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gli strumenti per la realizzazione della modernizzazione dell’Istat</a:t>
            </a:r>
            <a:r>
              <a:rPr lang="it-IT" sz="2200" dirty="0"/>
              <a:t>, attraverso un’interessante lettura integrata degli elementi chiave messi in campo dall’Istituto, che seguono un filo conduttore logico. </a:t>
            </a:r>
            <a:endParaRPr lang="it-IT" sz="2200" dirty="0" smtClean="0"/>
          </a:p>
          <a:p>
            <a:pPr marL="342900" indent="-342900" algn="just">
              <a:buClr>
                <a:srgbClr val="E26F31"/>
              </a:buClr>
              <a:buFont typeface="Wingdings" panose="05000000000000000000" pitchFamily="2" charset="2"/>
              <a:buChar char="ü"/>
            </a:pPr>
            <a:endParaRPr lang="it-IT" sz="1000" dirty="0"/>
          </a:p>
          <a:p>
            <a:pPr marL="342900" indent="-342900" algn="just">
              <a:buClr>
                <a:srgbClr val="E26F31"/>
              </a:buClr>
              <a:buFont typeface="Wingdings" panose="05000000000000000000" pitchFamily="2" charset="2"/>
              <a:buChar char="ü"/>
            </a:pPr>
            <a:r>
              <a:rPr lang="it-IT" sz="2200" dirty="0" smtClean="0"/>
              <a:t>La </a:t>
            </a:r>
            <a:r>
              <a:rPr lang="it-IT" sz="2200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modernizzazione</a:t>
            </a:r>
            <a:r>
              <a:rPr lang="it-IT" sz="2200" dirty="0"/>
              <a:t> </a:t>
            </a:r>
            <a:r>
              <a:rPr lang="it-IT" sz="2200" dirty="0" smtClean="0"/>
              <a:t>dell’Istat è </a:t>
            </a:r>
            <a:r>
              <a:rPr lang="it-IT" sz="2200" dirty="0"/>
              <a:t>caratterizzata da una progettualità articolata, fondata sul modello </a:t>
            </a:r>
            <a:r>
              <a:rPr lang="it-IT" sz="2200" dirty="0" smtClean="0"/>
              <a:t>di </a:t>
            </a:r>
            <a:r>
              <a:rPr lang="it-IT" sz="2200" b="1" i="1" dirty="0" smtClean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Business Architecture</a:t>
            </a:r>
            <a:r>
              <a:rPr lang="it-IT" sz="2200" dirty="0" smtClean="0"/>
              <a:t>, centrale </a:t>
            </a:r>
            <a:r>
              <a:rPr lang="it-IT" sz="2200" dirty="0"/>
              <a:t>e </a:t>
            </a:r>
            <a:r>
              <a:rPr lang="it-IT" sz="2200" dirty="0" smtClean="0"/>
              <a:t>strategica per </a:t>
            </a:r>
            <a:r>
              <a:rPr lang="it-IT" sz="2200" dirty="0"/>
              <a:t>l’intero </a:t>
            </a:r>
            <a:r>
              <a:rPr lang="it-IT" sz="2200" dirty="0" smtClean="0"/>
              <a:t>Programma.</a:t>
            </a:r>
          </a:p>
          <a:p>
            <a:pPr algn="just">
              <a:buClr>
                <a:srgbClr val="C72A31"/>
              </a:buClr>
            </a:pPr>
            <a:endParaRPr lang="it-IT" sz="1000" dirty="0" smtClean="0"/>
          </a:p>
          <a:p>
            <a:pPr marL="342900" indent="-342900" algn="just">
              <a:buClr>
                <a:srgbClr val="E26F31"/>
              </a:buClr>
              <a:buFont typeface="Wingdings" panose="05000000000000000000" pitchFamily="2" charset="2"/>
              <a:buChar char="ü"/>
            </a:pPr>
            <a:r>
              <a:rPr lang="it-IT" sz="2200" dirty="0"/>
              <a:t>La </a:t>
            </a:r>
            <a:r>
              <a:rPr lang="it-IT" sz="2200" b="1" i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Business </a:t>
            </a:r>
            <a:r>
              <a:rPr lang="it-IT" sz="2200" b="1" i="1" dirty="0" smtClean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Architecture </a:t>
            </a:r>
            <a:r>
              <a:rPr lang="it-IT" sz="2200" dirty="0" smtClean="0"/>
              <a:t>è </a:t>
            </a:r>
            <a:r>
              <a:rPr lang="it-IT" sz="2200" dirty="0"/>
              <a:t>un modello integrato che rappresenta </a:t>
            </a:r>
            <a:r>
              <a:rPr lang="it-IT" sz="2200" b="1" dirty="0" smtClean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attività</a:t>
            </a:r>
            <a:r>
              <a:rPr lang="it-IT" sz="2200" dirty="0"/>
              <a:t> </a:t>
            </a:r>
            <a:r>
              <a:rPr lang="it-IT" sz="2200" dirty="0" smtClean="0"/>
              <a:t>e </a:t>
            </a:r>
            <a:r>
              <a:rPr lang="it-IT" sz="2200" b="1" dirty="0" smtClean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processi</a:t>
            </a:r>
            <a:r>
              <a:rPr lang="it-IT" sz="2200" dirty="0" smtClean="0"/>
              <a:t>; costituisce </a:t>
            </a:r>
            <a:r>
              <a:rPr lang="it-IT" sz="2200" dirty="0"/>
              <a:t>un </a:t>
            </a:r>
            <a:r>
              <a:rPr lang="it-IT" sz="2200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framework comune</a:t>
            </a:r>
            <a:r>
              <a:rPr lang="it-IT" sz="2200" dirty="0" smtClean="0"/>
              <a:t>, indispensabile </a:t>
            </a:r>
            <a:r>
              <a:rPr lang="it-IT" sz="2200" dirty="0"/>
              <a:t>per intraprendere percorsi di innovazione congruenti e condivisi, che riguarda sia le attività statistiche, sia le funzioni organizzative e strategiche, nonché le </a:t>
            </a:r>
            <a:r>
              <a:rPr lang="it-IT" sz="2200" dirty="0" smtClean="0"/>
              <a:t>capacità; copre </a:t>
            </a:r>
            <a:r>
              <a:rPr lang="it-IT" sz="2200" b="1" dirty="0">
                <a:solidFill>
                  <a:srgbClr val="E26F31"/>
                </a:solidFill>
                <a:ea typeface="Signika Semibold" charset="0"/>
                <a:cs typeface="Signika Semibold" charset="0"/>
              </a:rPr>
              <a:t>tutte le attività intraprese per la produzione di output statistici</a:t>
            </a:r>
            <a:r>
              <a:rPr lang="it-IT" sz="2200" dirty="0"/>
              <a:t>, tra cui la parte concettuale, la progettazione, le risorse informative e le attività applicative. </a:t>
            </a:r>
            <a:endParaRPr lang="it-IT" sz="2200" dirty="0" smtClean="0"/>
          </a:p>
        </p:txBody>
      </p:sp>
    </p:spTree>
    <p:extLst>
      <p:ext uri="{BB962C8B-B14F-4D97-AF65-F5344CB8AC3E}">
        <p14:creationId xmlns:p14="http://schemas.microsoft.com/office/powerpoint/2010/main" val="41508012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078100" y="1032734"/>
            <a:ext cx="707779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E26F37"/>
              </a:buClr>
              <a:buFont typeface="Wingdings" panose="05000000000000000000" pitchFamily="2" charset="2"/>
              <a:buChar char="ü"/>
            </a:pPr>
            <a:r>
              <a:rPr lang="it-IT" sz="2200" dirty="0" smtClean="0"/>
              <a:t>Si </a:t>
            </a:r>
            <a:r>
              <a:rPr lang="it-IT" sz="2200" dirty="0"/>
              <a:t>parte </a:t>
            </a:r>
            <a:r>
              <a:rPr lang="it-IT" sz="2200" dirty="0" smtClean="0"/>
              <a:t>dal </a:t>
            </a:r>
            <a:r>
              <a:rPr lang="it-IT" sz="2200" b="1" dirty="0">
                <a:solidFill>
                  <a:srgbClr val="E26F37"/>
                </a:solidFill>
              </a:rPr>
              <a:t>modello di </a:t>
            </a:r>
            <a:r>
              <a:rPr lang="it-IT" sz="2200" b="1" i="1" dirty="0">
                <a:solidFill>
                  <a:srgbClr val="E26F37"/>
                </a:solidFill>
              </a:rPr>
              <a:t>Business Architecture</a:t>
            </a:r>
            <a:r>
              <a:rPr lang="it-IT" sz="2200" dirty="0"/>
              <a:t>, finalizzato a ottimizzare i processi di lavoro e a renderli sempre più efficaci ed efficienti, passando per l’analisi dell’</a:t>
            </a:r>
            <a:r>
              <a:rPr lang="it-IT" sz="2200" b="1" i="1" dirty="0">
                <a:solidFill>
                  <a:srgbClr val="E26F37"/>
                </a:solidFill>
              </a:rPr>
              <a:t>Enterprise Architecture</a:t>
            </a:r>
            <a:r>
              <a:rPr lang="it-IT" sz="2200" dirty="0"/>
              <a:t>, cornice più generale che individua i diversi elementi che compongono l’impresa e le modalità attraverso le quali interagiscono tra loro</a:t>
            </a:r>
            <a:r>
              <a:rPr lang="it-IT" sz="2200" dirty="0" smtClean="0"/>
              <a:t>.</a:t>
            </a:r>
          </a:p>
          <a:p>
            <a:pPr algn="just"/>
            <a:endParaRPr lang="it-IT" sz="1000" dirty="0" smtClean="0"/>
          </a:p>
          <a:p>
            <a:pPr marL="342900" indent="-342900" algn="just">
              <a:buClr>
                <a:srgbClr val="E26F37"/>
              </a:buClr>
              <a:buFont typeface="Wingdings" panose="05000000000000000000" pitchFamily="2" charset="2"/>
              <a:buChar char="ü"/>
            </a:pPr>
            <a:r>
              <a:rPr lang="it-IT" sz="2200" dirty="0" smtClean="0"/>
              <a:t>In </a:t>
            </a:r>
            <a:r>
              <a:rPr lang="it-IT" sz="2200" dirty="0"/>
              <a:t>linea con il tema principale della XII Conferenza Nazionale di Statistica, sintetizzato nel motto “</a:t>
            </a:r>
            <a:r>
              <a:rPr lang="it-IT" sz="2200" i="1" dirty="0"/>
              <a:t>Più forza ai dati: un valore per il Paese</a:t>
            </a:r>
            <a:r>
              <a:rPr lang="it-IT" sz="2200" dirty="0"/>
              <a:t>”, si analizzano le potenzialità di integrazione e miglioramento della qualità dei processi statistici attraverso l’utilizzo del </a:t>
            </a:r>
            <a:r>
              <a:rPr lang="it-IT" sz="2200" b="1" i="1" dirty="0">
                <a:solidFill>
                  <a:srgbClr val="E26F37"/>
                </a:solidFill>
              </a:rPr>
              <a:t>Sistema dei registri</a:t>
            </a:r>
            <a:r>
              <a:rPr lang="it-IT" sz="2200" dirty="0" smtClean="0"/>
              <a:t>.</a:t>
            </a:r>
          </a:p>
          <a:p>
            <a:pPr algn="just"/>
            <a:endParaRPr lang="it-IT" sz="1000" dirty="0"/>
          </a:p>
          <a:p>
            <a:pPr marL="342900" indent="-342900" algn="just">
              <a:buClr>
                <a:srgbClr val="E26F37"/>
              </a:buClr>
              <a:buFont typeface="Wingdings" panose="05000000000000000000" pitchFamily="2" charset="2"/>
              <a:buChar char="ü"/>
            </a:pPr>
            <a:r>
              <a:rPr lang="it-IT" sz="2200" dirty="0"/>
              <a:t>A conclusione della sessione, il connubio tra </a:t>
            </a:r>
            <a:r>
              <a:rPr lang="it-IT" sz="2200" b="1" i="1" dirty="0">
                <a:solidFill>
                  <a:srgbClr val="E26F37"/>
                </a:solidFill>
              </a:rPr>
              <a:t>Project Management</a:t>
            </a:r>
            <a:r>
              <a:rPr lang="it-IT" sz="2200" dirty="0"/>
              <a:t> e statistica tratteggia un </a:t>
            </a:r>
            <a:r>
              <a:rPr lang="it-IT" sz="2200" b="1" i="1" dirty="0">
                <a:solidFill>
                  <a:srgbClr val="E26F37"/>
                </a:solidFill>
              </a:rPr>
              <a:t>modello integrato di </a:t>
            </a:r>
            <a:r>
              <a:rPr lang="it-IT" sz="2200" b="1" i="1" dirty="0" smtClean="0">
                <a:solidFill>
                  <a:srgbClr val="E26F37"/>
                </a:solidFill>
              </a:rPr>
              <a:t>pianificazione</a:t>
            </a:r>
            <a:r>
              <a:rPr lang="it-IT" sz="2200" dirty="0"/>
              <a:t>.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4856" y="2699537"/>
            <a:ext cx="2528394" cy="145336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Contenuti della sessione (I)</a:t>
            </a:r>
            <a:b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0804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44700" y="1050905"/>
            <a:ext cx="76186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E26F37"/>
              </a:buClr>
              <a:buFont typeface="Wingdings" panose="05000000000000000000" pitchFamily="2" charset="2"/>
              <a:buChar char="ü"/>
            </a:pPr>
            <a:r>
              <a:rPr lang="it-IT" sz="2200" dirty="0"/>
              <a:t>L</a:t>
            </a:r>
            <a:r>
              <a:rPr lang="it-IT" sz="2200" dirty="0" smtClean="0"/>
              <a:t>a </a:t>
            </a:r>
            <a:r>
              <a:rPr lang="it-IT" sz="2200" b="1" i="1" dirty="0" smtClean="0">
                <a:solidFill>
                  <a:srgbClr val="E26F37"/>
                </a:solidFill>
              </a:rPr>
              <a:t>Business Architecture</a:t>
            </a:r>
            <a:r>
              <a:rPr lang="it-IT" sz="2200" dirty="0" smtClean="0"/>
              <a:t>, e il ruolo </a:t>
            </a:r>
            <a:r>
              <a:rPr lang="it-IT" sz="2200" dirty="0"/>
              <a:t>delle </a:t>
            </a:r>
            <a:r>
              <a:rPr lang="it-IT" sz="2200" dirty="0" smtClean="0"/>
              <a:t>sue diverse componenti: </a:t>
            </a:r>
            <a:r>
              <a:rPr lang="it-IT" sz="2200" dirty="0"/>
              <a:t>il </a:t>
            </a:r>
            <a:r>
              <a:rPr lang="it-IT" sz="2200" b="1" dirty="0">
                <a:solidFill>
                  <a:srgbClr val="E26F37"/>
                </a:solidFill>
              </a:rPr>
              <a:t>modello generalizzato delle attività</a:t>
            </a:r>
            <a:r>
              <a:rPr lang="it-IT" sz="2200" dirty="0"/>
              <a:t>, il </a:t>
            </a:r>
            <a:r>
              <a:rPr lang="it-IT" sz="2200" b="1" dirty="0">
                <a:solidFill>
                  <a:srgbClr val="E26F37"/>
                </a:solidFill>
              </a:rPr>
              <a:t>flusso dei processi</a:t>
            </a:r>
            <a:r>
              <a:rPr lang="it-IT" sz="2200" dirty="0"/>
              <a:t>, l’insieme dei </a:t>
            </a:r>
            <a:r>
              <a:rPr lang="it-IT" sz="2200" b="1" dirty="0">
                <a:solidFill>
                  <a:srgbClr val="E26F37"/>
                </a:solidFill>
              </a:rPr>
              <a:t>principi</a:t>
            </a:r>
            <a:r>
              <a:rPr lang="it-IT" sz="2200" dirty="0"/>
              <a:t> e le </a:t>
            </a:r>
            <a:r>
              <a:rPr lang="it-IT" sz="2200" b="1" dirty="0">
                <a:solidFill>
                  <a:srgbClr val="E26F37"/>
                </a:solidFill>
              </a:rPr>
              <a:t>infrastrutture comuni e condivise</a:t>
            </a:r>
            <a:r>
              <a:rPr lang="it-IT" sz="2200" dirty="0"/>
              <a:t>.</a:t>
            </a:r>
            <a:endParaRPr lang="it-IT" sz="1000" dirty="0" smtClean="0"/>
          </a:p>
          <a:p>
            <a:pPr marL="342900" indent="-342900" algn="just">
              <a:buClr>
                <a:srgbClr val="E26F37"/>
              </a:buClr>
              <a:buFont typeface="Wingdings" panose="05000000000000000000" pitchFamily="2" charset="2"/>
              <a:buChar char="ü"/>
            </a:pPr>
            <a:endParaRPr lang="it-IT" sz="1000" dirty="0" smtClean="0"/>
          </a:p>
          <a:p>
            <a:pPr marL="342900" indent="-342900" algn="just">
              <a:buClr>
                <a:srgbClr val="E26F37"/>
              </a:buClr>
              <a:buFont typeface="Wingdings" panose="05000000000000000000" pitchFamily="2" charset="2"/>
              <a:buChar char="ü"/>
            </a:pPr>
            <a:r>
              <a:rPr lang="it-IT" sz="2200" dirty="0"/>
              <a:t>L</a:t>
            </a:r>
            <a:r>
              <a:rPr lang="it-IT" sz="2200" dirty="0" smtClean="0"/>
              <a:t>’</a:t>
            </a:r>
            <a:r>
              <a:rPr lang="it-IT" sz="2200" b="1" i="1" dirty="0">
                <a:solidFill>
                  <a:srgbClr val="E26F37"/>
                </a:solidFill>
              </a:rPr>
              <a:t>Enterprise </a:t>
            </a:r>
            <a:r>
              <a:rPr lang="it-IT" sz="2200" b="1" i="1" dirty="0" smtClean="0">
                <a:solidFill>
                  <a:srgbClr val="E26F37"/>
                </a:solidFill>
              </a:rPr>
              <a:t>Architecture</a:t>
            </a:r>
            <a:r>
              <a:rPr lang="it-IT" sz="2200" dirty="0" smtClean="0"/>
              <a:t>,</a:t>
            </a:r>
            <a:r>
              <a:rPr lang="it-IT" sz="2200" b="1" i="1" dirty="0" smtClean="0">
                <a:solidFill>
                  <a:srgbClr val="E26F37"/>
                </a:solidFill>
              </a:rPr>
              <a:t> </a:t>
            </a:r>
            <a:r>
              <a:rPr lang="it-IT" sz="2200" dirty="0" smtClean="0"/>
              <a:t>quale </a:t>
            </a:r>
            <a:r>
              <a:rPr lang="it-IT" sz="2200" b="1" dirty="0" smtClean="0">
                <a:solidFill>
                  <a:srgbClr val="E26F37"/>
                </a:solidFill>
              </a:rPr>
              <a:t>strumento </a:t>
            </a:r>
            <a:r>
              <a:rPr lang="it-IT" sz="2200" b="1" dirty="0">
                <a:solidFill>
                  <a:srgbClr val="E26F37"/>
                </a:solidFill>
              </a:rPr>
              <a:t>di analisi e di progettazione</a:t>
            </a:r>
            <a:r>
              <a:rPr lang="it-IT" sz="2200" dirty="0" smtClean="0"/>
              <a:t>, per rappresentare l’organizzazione interna dell’Istituto, definendo </a:t>
            </a:r>
            <a:r>
              <a:rPr lang="it-IT" sz="2200" b="1" dirty="0">
                <a:solidFill>
                  <a:srgbClr val="E26F37"/>
                </a:solidFill>
              </a:rPr>
              <a:t>nuovi ruoli </a:t>
            </a:r>
            <a:r>
              <a:rPr lang="it-IT" sz="2200" dirty="0" smtClean="0"/>
              <a:t>e </a:t>
            </a:r>
            <a:r>
              <a:rPr lang="it-IT" sz="2200" b="1" dirty="0">
                <a:solidFill>
                  <a:srgbClr val="E26F37"/>
                </a:solidFill>
              </a:rPr>
              <a:t>nuove funzioni</a:t>
            </a:r>
            <a:r>
              <a:rPr lang="it-IT" sz="2200" dirty="0" smtClean="0"/>
              <a:t>.</a:t>
            </a:r>
          </a:p>
          <a:p>
            <a:pPr algn="just"/>
            <a:endParaRPr lang="it-IT" sz="1000" dirty="0"/>
          </a:p>
          <a:p>
            <a:pPr marL="342900" indent="-342900" algn="just">
              <a:buClr>
                <a:srgbClr val="E26F37"/>
              </a:buClr>
              <a:buFont typeface="Wingdings" panose="05000000000000000000" pitchFamily="2" charset="2"/>
              <a:buChar char="ü"/>
            </a:pPr>
            <a:r>
              <a:rPr lang="it-IT" sz="2200" dirty="0"/>
              <a:t>Il </a:t>
            </a:r>
            <a:r>
              <a:rPr lang="it-IT" sz="2200" b="1" dirty="0">
                <a:solidFill>
                  <a:srgbClr val="E26F37"/>
                </a:solidFill>
              </a:rPr>
              <a:t>Sistema Integrato dei </a:t>
            </a:r>
            <a:r>
              <a:rPr lang="it-IT" sz="2200" b="1" dirty="0" smtClean="0">
                <a:solidFill>
                  <a:srgbClr val="E26F37"/>
                </a:solidFill>
              </a:rPr>
              <a:t>Registri</a:t>
            </a:r>
            <a:r>
              <a:rPr lang="it-IT" sz="2200" dirty="0" smtClean="0"/>
              <a:t>,</a:t>
            </a:r>
            <a:r>
              <a:rPr lang="it-IT" sz="2200" b="1" dirty="0" smtClean="0">
                <a:solidFill>
                  <a:srgbClr val="E26F37"/>
                </a:solidFill>
              </a:rPr>
              <a:t> </a:t>
            </a:r>
            <a:r>
              <a:rPr lang="it-IT" sz="2200" dirty="0"/>
              <a:t>progettato in maniera </a:t>
            </a:r>
            <a:r>
              <a:rPr lang="it-IT" sz="2200" dirty="0" smtClean="0"/>
              <a:t>unitaria, </a:t>
            </a:r>
            <a:r>
              <a:rPr lang="it-IT" sz="2200" b="1" dirty="0">
                <a:solidFill>
                  <a:srgbClr val="E26F37"/>
                </a:solidFill>
              </a:rPr>
              <a:t>garantisce consistenza all’insieme della statistica pubblica</a:t>
            </a:r>
            <a:r>
              <a:rPr lang="it-IT" sz="2200" dirty="0" smtClean="0"/>
              <a:t>. Rappresenta </a:t>
            </a:r>
            <a:r>
              <a:rPr lang="it-IT" sz="2200" dirty="0"/>
              <a:t>un </a:t>
            </a:r>
            <a:r>
              <a:rPr lang="it-IT" sz="2200" b="1" dirty="0">
                <a:solidFill>
                  <a:srgbClr val="E26F37"/>
                </a:solidFill>
              </a:rPr>
              <a:t>ponte</a:t>
            </a:r>
            <a:r>
              <a:rPr lang="it-IT" sz="2200" dirty="0"/>
              <a:t> t</a:t>
            </a:r>
            <a:r>
              <a:rPr lang="it-IT" sz="2200" dirty="0" smtClean="0"/>
              <a:t>ra </a:t>
            </a:r>
            <a:r>
              <a:rPr lang="it-IT" sz="2200" dirty="0"/>
              <a:t>statistiche sulle imprese e statistiche sulle </a:t>
            </a:r>
            <a:r>
              <a:rPr lang="it-IT" sz="2200" dirty="0" smtClean="0"/>
              <a:t>famiglie: le informazioni vengono trattate nello </a:t>
            </a:r>
            <a:r>
              <a:rPr lang="it-IT" sz="2200" b="1" dirty="0">
                <a:solidFill>
                  <a:srgbClr val="E26F37"/>
                </a:solidFill>
              </a:rPr>
              <a:t>stesso ambiente informativo e metodologico</a:t>
            </a:r>
            <a:r>
              <a:rPr lang="it-IT" sz="2200" dirty="0" smtClean="0"/>
              <a:t>.</a:t>
            </a:r>
          </a:p>
          <a:p>
            <a:pPr marL="342900" indent="-342900" algn="just">
              <a:buClr>
                <a:srgbClr val="E26F37"/>
              </a:buClr>
              <a:buFont typeface="Wingdings" panose="05000000000000000000" pitchFamily="2" charset="2"/>
              <a:buChar char="ü"/>
            </a:pPr>
            <a:endParaRPr lang="it-IT" sz="1000" dirty="0" smtClean="0"/>
          </a:p>
          <a:p>
            <a:pPr marL="342900" indent="-342900" algn="just">
              <a:buClr>
                <a:srgbClr val="E26F37"/>
              </a:buClr>
              <a:buFont typeface="Wingdings" panose="05000000000000000000" pitchFamily="2" charset="2"/>
              <a:buChar char="ü"/>
            </a:pPr>
            <a:r>
              <a:rPr lang="it-IT" sz="2200" dirty="0" smtClean="0"/>
              <a:t>Il </a:t>
            </a:r>
            <a:r>
              <a:rPr lang="it-IT" sz="2200" b="1" i="1" dirty="0">
                <a:solidFill>
                  <a:srgbClr val="E26F37"/>
                </a:solidFill>
              </a:rPr>
              <a:t>Project </a:t>
            </a:r>
            <a:r>
              <a:rPr lang="it-IT" sz="2200" b="1" i="1" dirty="0" smtClean="0">
                <a:solidFill>
                  <a:srgbClr val="E26F37"/>
                </a:solidFill>
              </a:rPr>
              <a:t>Management</a:t>
            </a:r>
            <a:r>
              <a:rPr lang="it-IT" sz="2200" dirty="0" smtClean="0"/>
              <a:t>,</a:t>
            </a:r>
            <a:r>
              <a:rPr lang="it-IT" sz="2200" b="1" i="1" dirty="0" smtClean="0">
                <a:solidFill>
                  <a:srgbClr val="E26F37"/>
                </a:solidFill>
              </a:rPr>
              <a:t> </a:t>
            </a:r>
            <a:r>
              <a:rPr lang="it-IT" sz="2200" dirty="0" smtClean="0"/>
              <a:t>quale punto </a:t>
            </a:r>
            <a:r>
              <a:rPr lang="it-IT" sz="2200" dirty="0"/>
              <a:t>di forza ed </a:t>
            </a:r>
            <a:r>
              <a:rPr lang="it-IT" sz="2200" b="1" dirty="0">
                <a:solidFill>
                  <a:srgbClr val="E26F37"/>
                </a:solidFill>
              </a:rPr>
              <a:t>elemento di </a:t>
            </a:r>
            <a:r>
              <a:rPr lang="it-IT" sz="2200" b="1" dirty="0" smtClean="0">
                <a:solidFill>
                  <a:srgbClr val="E26F37"/>
                </a:solidFill>
              </a:rPr>
              <a:t>integrazione e </a:t>
            </a:r>
            <a:r>
              <a:rPr lang="it-IT" sz="2200" b="1" dirty="0" err="1" smtClean="0">
                <a:solidFill>
                  <a:srgbClr val="E26F37"/>
                </a:solidFill>
              </a:rPr>
              <a:t>governance</a:t>
            </a:r>
            <a:r>
              <a:rPr lang="it-IT" sz="2200" dirty="0" smtClean="0"/>
              <a:t> </a:t>
            </a:r>
            <a:r>
              <a:rPr lang="it-IT" sz="2200" dirty="0"/>
              <a:t>per la gestione delle attività del Programma di Modernizzazione dell’Istituto</a:t>
            </a:r>
            <a:r>
              <a:rPr lang="it-IT" sz="2200" dirty="0" smtClean="0"/>
              <a:t>.</a:t>
            </a:r>
            <a:endParaRPr lang="it-IT" sz="220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95806" y="2766212"/>
            <a:ext cx="2528394" cy="145336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Contenuti della sessione (II)</a:t>
            </a:r>
            <a:b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48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04" y="1935063"/>
            <a:ext cx="10405242" cy="470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38504" y="1024754"/>
            <a:ext cx="10421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DA713A"/>
                </a:solidFill>
              </a:rPr>
              <a:t>Verso l’attuazione della modernizzazione all’Istat </a:t>
            </a:r>
            <a:endParaRPr lang="it-IT" sz="3200" b="1" dirty="0">
              <a:solidFill>
                <a:srgbClr val="DA713A"/>
              </a:solidFill>
            </a:endParaRPr>
          </a:p>
        </p:txBody>
      </p:sp>
      <p:sp>
        <p:nvSpPr>
          <p:cNvPr id="3" name="Fumetto 2 2"/>
          <p:cNvSpPr/>
          <p:nvPr/>
        </p:nvSpPr>
        <p:spPr>
          <a:xfrm>
            <a:off x="10152994" y="2774732"/>
            <a:ext cx="1844566" cy="176573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b="1" dirty="0" smtClean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b="1" dirty="0"/>
              <a:t>Strategia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b="1" dirty="0"/>
              <a:t>Supporto Generale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b="1" dirty="0"/>
              <a:t>Capacità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b="1" dirty="0" smtClean="0"/>
              <a:t>Produzione</a:t>
            </a:r>
          </a:p>
          <a:p>
            <a:pPr algn="ctr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941032" y="1624891"/>
            <a:ext cx="49403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DA713A"/>
                </a:solidFill>
              </a:rPr>
              <a:t>Prima </a:t>
            </a:r>
            <a:r>
              <a:rPr lang="it-IT" sz="2000" b="1" dirty="0">
                <a:solidFill>
                  <a:srgbClr val="DA713A"/>
                </a:solidFill>
              </a:rPr>
              <a:t>dell’attuazione della modernizzazione 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6141626" y="1640657"/>
            <a:ext cx="46294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DA713A"/>
                </a:solidFill>
              </a:rPr>
              <a:t>Situazione in fase di realizzazione all’Istat </a:t>
            </a:r>
            <a:endParaRPr lang="it-IT" sz="2000" b="1" dirty="0">
              <a:solidFill>
                <a:srgbClr val="DA71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0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42404"/>
              </p:ext>
            </p:extLst>
          </p:nvPr>
        </p:nvGraphicFramePr>
        <p:xfrm>
          <a:off x="569912" y="1551953"/>
          <a:ext cx="11365326" cy="5049689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923260"/>
                <a:gridCol w="7442066"/>
              </a:tblGrid>
              <a:tr h="1214999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Il modello di 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</a:rPr>
                        <a:t>Business Architecture 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dell’Istat quale fondamento della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</a:rPr>
                        <a:t>modernizzazione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18000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200" b="1" dirty="0">
                          <a:solidFill>
                            <a:srgbClr val="CF1E24"/>
                          </a:solidFill>
                          <a:effectLst/>
                        </a:rPr>
                        <a:t>Giulio </a:t>
                      </a:r>
                      <a:r>
                        <a:rPr lang="it-IT" sz="2200" b="1" dirty="0" err="1" smtClean="0">
                          <a:solidFill>
                            <a:srgbClr val="CF1E24"/>
                          </a:solidFill>
                          <a:effectLst/>
                        </a:rPr>
                        <a:t>Barcaroli</a:t>
                      </a:r>
                      <a:r>
                        <a:rPr lang="it-IT" sz="2200" b="1" baseline="30000" dirty="0" err="1" smtClean="0">
                          <a:solidFill>
                            <a:srgbClr val="CF1E24"/>
                          </a:solidFill>
                          <a:effectLst/>
                        </a:rPr>
                        <a:t>1</a:t>
                      </a:r>
                      <a:r>
                        <a:rPr lang="it-IT" sz="2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it-IT" sz="2200" b="1" baseline="0" dirty="0" smtClean="0">
                          <a:solidFill>
                            <a:srgbClr val="CF1E24"/>
                          </a:solidFill>
                          <a:effectLst/>
                        </a:rPr>
                        <a:t> </a:t>
                      </a:r>
                      <a:r>
                        <a:rPr lang="it-IT" sz="2200" b="1" dirty="0" smtClean="0">
                          <a:solidFill>
                            <a:srgbClr val="CF1E24"/>
                          </a:solidFill>
                          <a:effectLst/>
                        </a:rPr>
                        <a:t>Nadia </a:t>
                      </a:r>
                      <a:r>
                        <a:rPr lang="it-IT" sz="2200" b="1" dirty="0" err="1" smtClean="0">
                          <a:solidFill>
                            <a:srgbClr val="CF1E24"/>
                          </a:solidFill>
                          <a:effectLst/>
                        </a:rPr>
                        <a:t>Mignolli</a:t>
                      </a:r>
                      <a:r>
                        <a:rPr lang="it-IT" sz="2200" b="1" baseline="30000" dirty="0" err="1" smtClean="0">
                          <a:solidFill>
                            <a:srgbClr val="CF1E24"/>
                          </a:solidFill>
                          <a:effectLst/>
                        </a:rPr>
                        <a:t>2</a:t>
                      </a:r>
                      <a:r>
                        <a:rPr lang="it-IT" sz="2200" b="1" baseline="0" dirty="0" smtClean="0">
                          <a:solidFill>
                            <a:srgbClr val="CF1E24"/>
                          </a:solidFill>
                          <a:effectLst/>
                        </a:rPr>
                        <a:t> – </a:t>
                      </a:r>
                      <a:r>
                        <a:rPr lang="it-IT" sz="2200" b="1" dirty="0" smtClean="0">
                          <a:solidFill>
                            <a:srgbClr val="CF1E24"/>
                          </a:solidFill>
                          <a:effectLst/>
                        </a:rPr>
                        <a:t>Istat</a:t>
                      </a:r>
                    </a:p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  <a:effectLst/>
                        </a:rPr>
                        <a:t>Direzione 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centrale per la metodologia e il disegno dei processi 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  <a:effectLst/>
                        </a:rPr>
                        <a:t>statistici</a:t>
                      </a:r>
                    </a:p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Responsabile 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del Servizio per Metodi, qualità 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metadati</a:t>
                      </a:r>
                    </a:p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it-IT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Prima ricercatrice presso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 D</a:t>
                      </a:r>
                      <a:r>
                        <a:rPr lang="it-IT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ipartimento per la raccolta dati e lo sviluppo di metodi e tecnologie per la produzione e diffusione dell'informazione statistica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88813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L’</a:t>
                      </a: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</a:rPr>
                        <a:t>Enterprise Architecture 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in Istat: esperienze e prospettive di utilizzo </a:t>
                      </a:r>
                    </a:p>
                  </a:txBody>
                  <a:tcPr marL="68580" marR="68580" marT="18000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CF1E24"/>
                          </a:solidFill>
                          <a:effectLst/>
                        </a:rPr>
                        <a:t>Roberta </a:t>
                      </a:r>
                      <a:r>
                        <a:rPr lang="it-IT" sz="2000" b="1" dirty="0" smtClean="0">
                          <a:solidFill>
                            <a:srgbClr val="CF1E24"/>
                          </a:solidFill>
                          <a:effectLst/>
                        </a:rPr>
                        <a:t>Radini</a:t>
                      </a:r>
                      <a:r>
                        <a:rPr lang="it-IT" sz="2000" b="1" baseline="0" dirty="0" smtClean="0">
                          <a:solidFill>
                            <a:srgbClr val="CF1E24"/>
                          </a:solidFill>
                          <a:effectLst/>
                        </a:rPr>
                        <a:t> – </a:t>
                      </a:r>
                      <a:r>
                        <a:rPr lang="it-IT" sz="2000" b="1" dirty="0" smtClean="0">
                          <a:solidFill>
                            <a:srgbClr val="CF1E24"/>
                          </a:solidFill>
                          <a:effectLst/>
                        </a:rPr>
                        <a:t>Istat</a:t>
                      </a:r>
                    </a:p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</a:rPr>
                        <a:t>Direzione 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centrale per la metodologia e il disegno dei processi statistici </a:t>
                      </a:r>
                      <a:endParaRPr lang="it-IT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Tecnologa 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presso il Servizio per l’architettura integrata dei dati e dei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processi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72108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Il Sistema dei registri come strumento di integrazione e miglioramento della qualità dei processi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</a:rPr>
                        <a:t>statistici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18000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200" b="1" dirty="0">
                          <a:solidFill>
                            <a:srgbClr val="CF1E24"/>
                          </a:solidFill>
                          <a:effectLst/>
                        </a:rPr>
                        <a:t>Giuseppe </a:t>
                      </a:r>
                      <a:r>
                        <a:rPr lang="it-IT" sz="2200" b="1" dirty="0" smtClean="0">
                          <a:solidFill>
                            <a:srgbClr val="CF1E24"/>
                          </a:solidFill>
                          <a:effectLst/>
                        </a:rPr>
                        <a:t>Garofalo</a:t>
                      </a:r>
                      <a:r>
                        <a:rPr lang="it-IT" sz="2200" b="1" baseline="0" dirty="0" smtClean="0">
                          <a:solidFill>
                            <a:srgbClr val="CF1E24"/>
                          </a:solidFill>
                          <a:effectLst/>
                        </a:rPr>
                        <a:t> </a:t>
                      </a:r>
                      <a:r>
                        <a:rPr lang="it-IT" sz="2200" b="1" dirty="0" smtClean="0">
                          <a:solidFill>
                            <a:srgbClr val="CF1E24"/>
                          </a:solidFill>
                          <a:effectLst/>
                        </a:rPr>
                        <a:t>– Istat</a:t>
                      </a:r>
                    </a:p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</a:rPr>
                        <a:t>Direzione 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centrale per la metodologia e il disegno dei processi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</a:rPr>
                        <a:t>statistici</a:t>
                      </a:r>
                    </a:p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Responsabile 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del Servizio per il disegno dei processi e supporto al sistema dei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registri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72108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i="1" dirty="0">
                          <a:solidFill>
                            <a:schemeClr val="tx1"/>
                          </a:solidFill>
                          <a:effectLst/>
                        </a:rPr>
                        <a:t>Project Management 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e statistica: il modello integrato di pianificazione </a:t>
                      </a:r>
                    </a:p>
                  </a:txBody>
                  <a:tcPr marL="68580" marR="68580" marT="18000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200" b="1" dirty="0">
                          <a:solidFill>
                            <a:srgbClr val="CF1E24"/>
                          </a:solidFill>
                          <a:effectLst/>
                        </a:rPr>
                        <a:t>Silvia </a:t>
                      </a:r>
                      <a:r>
                        <a:rPr lang="it-IT" sz="2200" b="1" dirty="0" smtClean="0">
                          <a:solidFill>
                            <a:srgbClr val="CF1E24"/>
                          </a:solidFill>
                          <a:effectLst/>
                        </a:rPr>
                        <a:t>Losco – Istat</a:t>
                      </a:r>
                    </a:p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</a:rPr>
                        <a:t>Direzione 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centrale per la pianificazione strategica, l'indirizzo del Sistema statistico nazionale, le relazioni istituzionali e gli affari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</a:rPr>
                        <a:t>internazionali</a:t>
                      </a:r>
                    </a:p>
                    <a:p>
                      <a:pPr marL="180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Responsabile </a:t>
                      </a: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del Servizio per la pianificazione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strategica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itolo 1"/>
          <p:cNvSpPr txBox="1">
            <a:spLocks/>
          </p:cNvSpPr>
          <p:nvPr/>
        </p:nvSpPr>
        <p:spPr>
          <a:xfrm>
            <a:off x="601444" y="1040323"/>
            <a:ext cx="10700951" cy="48009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 temi </a:t>
            </a:r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della sessione e i relatori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</TotalTime>
  <Words>735</Words>
  <Application>Microsoft Office PowerPoint</Application>
  <PresentationFormat>Widescreen</PresentationFormat>
  <Paragraphs>74</Paragraphs>
  <Slides>7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Signika</vt:lpstr>
      <vt:lpstr>Signika Light</vt:lpstr>
      <vt:lpstr>Signika Semibold</vt:lpstr>
      <vt:lpstr>Times New Roman</vt:lpstr>
      <vt:lpstr>Wingdings</vt:lpstr>
      <vt:lpstr>Personalizza struttura</vt:lpstr>
      <vt:lpstr>COMPORTAMENTI INDIVIDUALI  E RELAZIONI SOCIALI  IN TRASFORMAZIONE  UNA SFIDA PER LA  STATISTICA UFFICIALE </vt:lpstr>
      <vt:lpstr>Presentazione standard di PowerPoint</vt:lpstr>
      <vt:lpstr>La modernizzazione all’Istat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Istat</dc:creator>
  <cp:lastModifiedBy>Noleggio</cp:lastModifiedBy>
  <cp:revision>136</cp:revision>
  <cp:lastPrinted>2016-03-21T17:06:08Z</cp:lastPrinted>
  <dcterms:created xsi:type="dcterms:W3CDTF">2016-03-11T16:10:26Z</dcterms:created>
  <dcterms:modified xsi:type="dcterms:W3CDTF">2016-06-23T08:51:13Z</dcterms:modified>
</cp:coreProperties>
</file>