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3" r:id="rId4"/>
    <p:sldId id="261" r:id="rId5"/>
    <p:sldId id="269" r:id="rId6"/>
    <p:sldId id="286" r:id="rId7"/>
    <p:sldId id="272" r:id="rId8"/>
    <p:sldId id="275" r:id="rId9"/>
    <p:sldId id="273" r:id="rId10"/>
    <p:sldId id="274" r:id="rId11"/>
    <p:sldId id="277" r:id="rId12"/>
    <p:sldId id="282" r:id="rId13"/>
    <p:sldId id="266" r:id="rId14"/>
    <p:sldId id="268" r:id="rId15"/>
    <p:sldId id="284" r:id="rId16"/>
    <p:sldId id="285" r:id="rId17"/>
    <p:sldId id="281" r:id="rId18"/>
    <p:sldId id="280" r:id="rId19"/>
    <p:sldId id="276" r:id="rId20"/>
  </p:sldIdLst>
  <p:sldSz cx="12192000" cy="6858000"/>
  <p:notesSz cx="6858000" cy="99456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384"/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69693" autoAdjust="0"/>
  </p:normalViewPr>
  <p:slideViewPr>
    <p:cSldViewPr snapToGrid="0" snapToObjects="1">
      <p:cViewPr>
        <p:scale>
          <a:sx n="50" d="100"/>
          <a:sy n="50" d="100"/>
        </p:scale>
        <p:origin x="-1172" y="-48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46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46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46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790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242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008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46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46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4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48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solidFill>
                <a:srgbClr val="595959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09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73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46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46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46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46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4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484384"/>
                </a:solidFill>
                <a:latin typeface="+mn-lt"/>
                <a:ea typeface="Signika Light" charset="0"/>
                <a:cs typeface="Calibri"/>
              </a:rPr>
              <a:t>AREA TEMATICA 2.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TEMI EMERGENTI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L’andamento della criminalità e della corruzione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a livello internazionale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219954" y="37859"/>
            <a:ext cx="1534354" cy="431537"/>
          </a:xfrm>
          <a:prstGeom prst="rect">
            <a:avLst/>
          </a:prstGeom>
          <a:noFill/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53" y="177101"/>
            <a:ext cx="740695" cy="2947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-18645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48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75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TEMI EMERGENTI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L’andamento della criminalità e della corruzione a livello internazionale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7"/>
          <a:stretch/>
        </p:blipFill>
        <p:spPr>
          <a:xfrm>
            <a:off x="323742" y="214878"/>
            <a:ext cx="7638551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11.15 | 12.45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79150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5701562"/>
            <a:ext cx="8221860" cy="696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Giulia Mugellini| </a:t>
            </a:r>
            <a:r>
              <a:rPr lang="it-IT" sz="2000" dirty="0" err="1">
                <a:solidFill>
                  <a:schemeClr val="bg1"/>
                </a:solidFill>
                <a:ea typeface="Signika Light" charset="0"/>
                <a:cs typeface="Arial"/>
              </a:rPr>
              <a:t>Universität</a:t>
            </a: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 St. </a:t>
            </a:r>
            <a:r>
              <a:rPr lang="it-IT" sz="2000" dirty="0" err="1">
                <a:solidFill>
                  <a:schemeClr val="bg1"/>
                </a:solidFill>
                <a:ea typeface="Signika Light" charset="0"/>
                <a:cs typeface="Arial"/>
              </a:rPr>
              <a:t>Gallen</a:t>
            </a: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; </a:t>
            </a: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KRC (Svizzera)</a:t>
            </a:r>
          </a:p>
          <a:p>
            <a:pPr>
              <a:lnSpc>
                <a:spcPts val="2800"/>
              </a:lnSpc>
            </a:pP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Martin Killias    | </a:t>
            </a:r>
            <a:r>
              <a:rPr lang="it-IT" sz="2000" dirty="0" err="1">
                <a:solidFill>
                  <a:schemeClr val="bg1"/>
                </a:solidFill>
                <a:ea typeface="Signika Light" charset="0"/>
                <a:cs typeface="Arial"/>
              </a:rPr>
              <a:t>Universität</a:t>
            </a: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 St. </a:t>
            </a:r>
            <a:r>
              <a:rPr lang="it-IT" sz="2000" dirty="0" err="1">
                <a:solidFill>
                  <a:schemeClr val="bg1"/>
                </a:solidFill>
                <a:ea typeface="Signika Light" charset="0"/>
                <a:cs typeface="Arial"/>
              </a:rPr>
              <a:t>Gallen</a:t>
            </a: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; KRC (Svizzera</a:t>
            </a: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)</a:t>
            </a:r>
            <a:endParaRPr lang="it-IT" sz="2000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89164" y="37859"/>
            <a:ext cx="2087976" cy="587243"/>
          </a:xfrm>
          <a:prstGeom prst="rect">
            <a:avLst/>
          </a:prstGeom>
          <a:noFill/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771" y="245341"/>
            <a:ext cx="1007953" cy="4010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7888407" y="1274239"/>
            <a:ext cx="376678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dirty="0" err="1" smtClean="0">
                <a:latin typeface="+mn-lt"/>
              </a:rPr>
              <a:t>Criminalità</a:t>
            </a:r>
            <a:r>
              <a:rPr lang="de-CH" sz="3200" dirty="0" smtClean="0">
                <a:latin typeface="+mn-lt"/>
              </a:rPr>
              <a:t> e </a:t>
            </a:r>
            <a:r>
              <a:rPr lang="de-CH" sz="3200" dirty="0" err="1" smtClean="0">
                <a:latin typeface="+mn-lt"/>
              </a:rPr>
              <a:t>crisi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economica</a:t>
            </a:r>
            <a:endParaRPr lang="de-CH" sz="3200" dirty="0" smtClean="0">
              <a:latin typeface="+mn-lt"/>
            </a:endParaRPr>
          </a:p>
          <a:p>
            <a:endParaRPr lang="de-CH" sz="3200" dirty="0" smtClean="0">
              <a:latin typeface="+mn-lt"/>
            </a:endParaRPr>
          </a:p>
          <a:p>
            <a:endParaRPr lang="de-CH" sz="3200" dirty="0" smtClean="0">
              <a:latin typeface="+mn-lt"/>
            </a:endParaRPr>
          </a:p>
          <a:p>
            <a:r>
              <a:rPr lang="de-CH" sz="1400" i="1" dirty="0" smtClean="0">
                <a:latin typeface="+mn-lt"/>
              </a:rPr>
              <a:t>Tab. 2 – </a:t>
            </a:r>
            <a:r>
              <a:rPr lang="de-CH" sz="1400" dirty="0" err="1" smtClean="0">
                <a:latin typeface="+mn-lt"/>
              </a:rPr>
              <a:t>Predittori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economici</a:t>
            </a:r>
            <a:r>
              <a:rPr lang="de-CH" sz="1400" dirty="0" smtClean="0">
                <a:latin typeface="+mn-lt"/>
              </a:rPr>
              <a:t> di diverse </a:t>
            </a:r>
            <a:r>
              <a:rPr lang="de-CH" sz="1400" dirty="0" err="1" smtClean="0">
                <a:latin typeface="+mn-lt"/>
              </a:rPr>
              <a:t>fattispecie</a:t>
            </a:r>
            <a:r>
              <a:rPr lang="de-CH" sz="1400" dirty="0" smtClean="0">
                <a:latin typeface="+mn-lt"/>
              </a:rPr>
              <a:t> di </a:t>
            </a:r>
            <a:r>
              <a:rPr lang="de-CH" sz="1400" dirty="0" err="1" smtClean="0">
                <a:latin typeface="+mn-lt"/>
              </a:rPr>
              <a:t>reato</a:t>
            </a:r>
            <a:r>
              <a:rPr lang="de-CH" sz="1400" dirty="0" smtClean="0">
                <a:latin typeface="+mn-lt"/>
              </a:rPr>
              <a:t>, </a:t>
            </a:r>
            <a:r>
              <a:rPr lang="de-CH" sz="1400" dirty="0" err="1" smtClean="0">
                <a:latin typeface="+mn-lt"/>
              </a:rPr>
              <a:t>durante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il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periodo</a:t>
            </a:r>
            <a:r>
              <a:rPr lang="de-CH" sz="1400" dirty="0" smtClean="0">
                <a:latin typeface="+mn-lt"/>
              </a:rPr>
              <a:t> di </a:t>
            </a:r>
            <a:r>
              <a:rPr lang="de-CH" sz="1400" dirty="0" err="1" smtClean="0">
                <a:latin typeface="+mn-lt"/>
              </a:rPr>
              <a:t>crisi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economica</a:t>
            </a:r>
            <a:r>
              <a:rPr lang="de-CH" sz="1400" dirty="0" smtClean="0">
                <a:latin typeface="+mn-lt"/>
              </a:rPr>
              <a:t> (2008-2009). </a:t>
            </a:r>
            <a:r>
              <a:rPr lang="de-CH" sz="1400" dirty="0" err="1" smtClean="0">
                <a:latin typeface="+mn-lt"/>
              </a:rPr>
              <a:t>Risultati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modello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statistico</a:t>
            </a:r>
            <a:r>
              <a:rPr lang="de-CH" sz="1400" dirty="0" smtClean="0">
                <a:latin typeface="+mn-lt"/>
              </a:rPr>
              <a:t>.</a:t>
            </a:r>
          </a:p>
          <a:p>
            <a:endParaRPr lang="de-CH" sz="1400" i="1" dirty="0">
              <a:latin typeface="+mn-lt"/>
            </a:endParaRPr>
          </a:p>
          <a:p>
            <a:endParaRPr lang="de-CH" sz="1400" i="1" dirty="0" smtClean="0">
              <a:latin typeface="+mn-lt"/>
            </a:endParaRPr>
          </a:p>
          <a:p>
            <a:endParaRPr lang="de-CH" sz="1400" i="1" dirty="0">
              <a:latin typeface="+mn-lt"/>
            </a:endParaRPr>
          </a:p>
          <a:p>
            <a:endParaRPr lang="de-CH" sz="1400" i="1" dirty="0">
              <a:latin typeface="+mn-lt"/>
            </a:endParaRPr>
          </a:p>
          <a:p>
            <a:endParaRPr lang="de-CH" sz="1400" i="1" dirty="0" smtClean="0">
              <a:latin typeface="+mn-lt"/>
            </a:endParaRPr>
          </a:p>
          <a:p>
            <a:r>
              <a:rPr lang="de-CH" sz="1400" i="1" dirty="0" err="1" smtClean="0">
                <a:latin typeface="+mn-lt"/>
              </a:rPr>
              <a:t>Fonte</a:t>
            </a:r>
            <a:r>
              <a:rPr lang="de-CH" sz="1400" dirty="0" smtClean="0">
                <a:latin typeface="+mn-lt"/>
              </a:rPr>
              <a:t>: </a:t>
            </a:r>
            <a:r>
              <a:rPr lang="de-CH" sz="1400" dirty="0" err="1" smtClean="0">
                <a:latin typeface="+mn-lt"/>
              </a:rPr>
              <a:t>eleborazione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dell’autore</a:t>
            </a:r>
            <a:r>
              <a:rPr lang="de-CH" sz="1400" dirty="0" smtClean="0">
                <a:latin typeface="+mn-lt"/>
              </a:rPr>
              <a:t> di </a:t>
            </a:r>
            <a:r>
              <a:rPr lang="de-CH" sz="1400" dirty="0" err="1" smtClean="0">
                <a:latin typeface="+mn-lt"/>
              </a:rPr>
              <a:t>dati</a:t>
            </a:r>
            <a:r>
              <a:rPr lang="de-CH" sz="1400" dirty="0" smtClean="0">
                <a:latin typeface="+mn-lt"/>
              </a:rPr>
              <a:t> UNODC 2012, «Monitoring </a:t>
            </a:r>
            <a:r>
              <a:rPr lang="de-CH" sz="1400" dirty="0" err="1" smtClean="0">
                <a:latin typeface="+mn-lt"/>
              </a:rPr>
              <a:t>the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impact</a:t>
            </a:r>
            <a:r>
              <a:rPr lang="de-CH" sz="1400" dirty="0" smtClean="0">
                <a:latin typeface="+mn-lt"/>
              </a:rPr>
              <a:t> of </a:t>
            </a:r>
            <a:r>
              <a:rPr lang="de-CH" sz="1400" dirty="0" err="1" smtClean="0">
                <a:latin typeface="+mn-lt"/>
              </a:rPr>
              <a:t>economic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crisis</a:t>
            </a:r>
            <a:r>
              <a:rPr lang="de-CH" sz="1400" dirty="0" smtClean="0">
                <a:latin typeface="+mn-lt"/>
              </a:rPr>
              <a:t> on </a:t>
            </a:r>
            <a:r>
              <a:rPr lang="de-CH" sz="1400" dirty="0" err="1" smtClean="0">
                <a:latin typeface="+mn-lt"/>
              </a:rPr>
              <a:t>crime</a:t>
            </a:r>
            <a:r>
              <a:rPr lang="de-CH" sz="1400" dirty="0" smtClean="0">
                <a:latin typeface="+mn-lt"/>
              </a:rPr>
              <a:t>».</a:t>
            </a:r>
          </a:p>
          <a:p>
            <a:endParaRPr lang="en-US" sz="1400" dirty="0" smtClean="0">
              <a:latin typeface="+mn-lt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00583"/>
              </p:ext>
            </p:extLst>
          </p:nvPr>
        </p:nvGraphicFramePr>
        <p:xfrm>
          <a:off x="579419" y="1177100"/>
          <a:ext cx="6980223" cy="5440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4905"/>
                <a:gridCol w="1066859"/>
                <a:gridCol w="4988459"/>
              </a:tblGrid>
              <a:tr h="380094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Paese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Unità Geografica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err="1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Predittore</a:t>
                      </a: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economic</a:t>
                      </a:r>
                      <a:r>
                        <a:rPr lang="it-IT" sz="1400" b="1" i="0" baseline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 e tipo di reato</a:t>
                      </a: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124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1" dirty="0" err="1" smtClean="0">
                          <a:solidFill>
                            <a:srgbClr val="595959"/>
                          </a:solidFill>
                        </a:rPr>
                        <a:t>Argentina</a:t>
                      </a:r>
                      <a:endParaRPr lang="de-CH" sz="1200" b="1" dirty="0" smtClean="0">
                        <a:solidFill>
                          <a:srgbClr val="595959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Buenos</a:t>
                      </a:r>
                      <a:r>
                        <a:rPr lang="it-IT" sz="1200" baseline="0" dirty="0" smtClean="0">
                          <a:latin typeface="+mn-lt"/>
                        </a:rPr>
                        <a:t> Aires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Indice mercato azionario– </a:t>
                      </a:r>
                      <a:r>
                        <a:rPr lang="it-IT" sz="1200" b="1" dirty="0" smtClean="0">
                          <a:latin typeface="+mn-lt"/>
                        </a:rPr>
                        <a:t>Furto di motoveicoli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776">
                <a:tc rowSpan="3"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Brasile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Nazionale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Indice mercato azionario e tasso di disoccupazione – </a:t>
                      </a:r>
                      <a:r>
                        <a:rPr lang="it-IT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Furto di motoveicoli</a:t>
                      </a:r>
                      <a:endParaRPr lang="it-IT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487">
                <a:tc vMerge="1"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Rio de Janeiro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Rendimento buoni del tesoro </a:t>
                      </a:r>
                      <a:r>
                        <a:rPr lang="it-IT" sz="1200" baseline="0" dirty="0" smtClean="0">
                          <a:latin typeface="+mn-lt"/>
                        </a:rPr>
                        <a:t>– </a:t>
                      </a:r>
                      <a:r>
                        <a:rPr lang="it-IT" sz="1200" b="1" baseline="0" dirty="0" smtClean="0">
                          <a:latin typeface="+mn-lt"/>
                        </a:rPr>
                        <a:t>Furto di motoveicoli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702">
                <a:tc vMerge="1"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Sao Paulo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Tasso disoccupazione</a:t>
                      </a:r>
                      <a:r>
                        <a:rPr lang="it-IT" sz="1200" baseline="0" dirty="0" smtClean="0">
                          <a:latin typeface="+mn-lt"/>
                        </a:rPr>
                        <a:t> maschile – </a:t>
                      </a:r>
                      <a:r>
                        <a:rPr lang="it-IT" sz="1200" b="1" baseline="0" dirty="0" smtClean="0">
                          <a:latin typeface="+mn-lt"/>
                        </a:rPr>
                        <a:t>Omicidi</a:t>
                      </a:r>
                    </a:p>
                    <a:p>
                      <a:pPr algn="ctr"/>
                      <a:r>
                        <a:rPr lang="it-IT" sz="1200" baseline="0" dirty="0" smtClean="0">
                          <a:latin typeface="+mn-lt"/>
                        </a:rPr>
                        <a:t>Valore SDR (diritto speciale prelievo) – </a:t>
                      </a:r>
                      <a:r>
                        <a:rPr lang="it-IT" sz="1200" b="1" baseline="0" dirty="0" smtClean="0">
                          <a:latin typeface="+mn-lt"/>
                        </a:rPr>
                        <a:t>Rapine e Furti di motoveicoli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927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Canada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Nazionale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Rendimento buoni del tesoro e</a:t>
                      </a:r>
                      <a:r>
                        <a:rPr lang="it-IT" sz="1200" baseline="0" dirty="0" smtClean="0">
                          <a:latin typeface="+mn-lt"/>
                        </a:rPr>
                        <a:t> tasso di disoccupazione – </a:t>
                      </a:r>
                      <a:r>
                        <a:rPr lang="it-IT" sz="1200" b="1" baseline="0" dirty="0" smtClean="0">
                          <a:latin typeface="+mn-lt"/>
                        </a:rPr>
                        <a:t>Omicidi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Indice mercato azionario </a:t>
                      </a:r>
                      <a:r>
                        <a:rPr lang="it-IT" sz="1200" dirty="0" smtClean="0">
                          <a:latin typeface="+mn-lt"/>
                        </a:rPr>
                        <a:t>e tasso di disoccupazione – </a:t>
                      </a:r>
                      <a:r>
                        <a:rPr lang="it-IT" sz="1200" b="1" dirty="0" smtClean="0">
                          <a:latin typeface="+mn-lt"/>
                        </a:rPr>
                        <a:t>Rapine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Indice mercato azionario </a:t>
                      </a:r>
                      <a:r>
                        <a:rPr lang="it-IT" sz="1200" dirty="0" smtClean="0">
                          <a:latin typeface="+mn-lt"/>
                        </a:rPr>
                        <a:t>e tasso di interesse – </a:t>
                      </a:r>
                      <a:r>
                        <a:rPr lang="it-IT" sz="1200" b="1" dirty="0" smtClean="0">
                          <a:latin typeface="+mn-lt"/>
                        </a:rPr>
                        <a:t>Furti di motoveicoli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7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Italia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Nazionale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n-lt"/>
                        </a:rPr>
                        <a:t>Reddito</a:t>
                      </a:r>
                      <a:r>
                        <a:rPr lang="it-IT" sz="1200" baseline="0" dirty="0" smtClean="0">
                          <a:latin typeface="+mn-lt"/>
                        </a:rPr>
                        <a:t> reale - </a:t>
                      </a:r>
                      <a:r>
                        <a:rPr lang="it-IT" sz="1200" b="1" baseline="0" dirty="0" smtClean="0">
                          <a:latin typeface="+mn-lt"/>
                        </a:rPr>
                        <a:t>Omicidi</a:t>
                      </a:r>
                      <a:endParaRPr lang="it-IT" sz="1200" b="1" dirty="0" smtClean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6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Lettonia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Nazionale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n-lt"/>
                        </a:rPr>
                        <a:t>Tasso disoccupazione giovanile - </a:t>
                      </a:r>
                      <a:r>
                        <a:rPr lang="it-IT" sz="1200" b="1" dirty="0" smtClean="0">
                          <a:latin typeface="+mn-lt"/>
                        </a:rPr>
                        <a:t>Omicidi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036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Mauritius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Nazionale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n-lt"/>
                        </a:rPr>
                        <a:t>Reddito reale – </a:t>
                      </a:r>
                      <a:r>
                        <a:rPr lang="it-IT" sz="1200" b="1" dirty="0" smtClean="0">
                          <a:latin typeface="+mn-lt"/>
                        </a:rPr>
                        <a:t>Omicidi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>
                          <a:latin typeface="+mn-lt"/>
                        </a:rPr>
                        <a:t>Valore SDR (diritto speciale prelievo) </a:t>
                      </a:r>
                      <a:r>
                        <a:rPr lang="it-IT" sz="1200" dirty="0" smtClean="0">
                          <a:latin typeface="+mn-lt"/>
                        </a:rPr>
                        <a:t>- </a:t>
                      </a:r>
                      <a:r>
                        <a:rPr lang="it-IT" sz="1200" b="1" dirty="0" smtClean="0">
                          <a:latin typeface="+mn-lt"/>
                        </a:rPr>
                        <a:t>Rapina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36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Filippine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Nazionale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n-lt"/>
                        </a:rPr>
                        <a:t>Tasso di interesse </a:t>
                      </a:r>
                      <a:r>
                        <a:rPr lang="it-IT" sz="1200" baseline="0" dirty="0" smtClean="0">
                          <a:latin typeface="+mn-lt"/>
                        </a:rPr>
                        <a:t>e </a:t>
                      </a:r>
                      <a:r>
                        <a:rPr lang="it-IT" sz="1200" dirty="0" smtClean="0">
                          <a:latin typeface="+mn-lt"/>
                        </a:rPr>
                        <a:t>Indice mercato azionario </a:t>
                      </a:r>
                      <a:r>
                        <a:rPr lang="it-IT" sz="1200" baseline="0" dirty="0" smtClean="0">
                          <a:latin typeface="+mn-lt"/>
                        </a:rPr>
                        <a:t>– </a:t>
                      </a:r>
                      <a:r>
                        <a:rPr lang="it-IT" sz="1200" b="1" baseline="0" dirty="0" smtClean="0">
                          <a:latin typeface="+mn-lt"/>
                        </a:rPr>
                        <a:t>Rapine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n-lt"/>
                        </a:rPr>
                        <a:t>Indice mercato azionario </a:t>
                      </a:r>
                      <a:r>
                        <a:rPr lang="it-IT" sz="1200" baseline="0" dirty="0" smtClean="0">
                          <a:latin typeface="+mn-lt"/>
                        </a:rPr>
                        <a:t>– </a:t>
                      </a:r>
                      <a:r>
                        <a:rPr lang="it-IT" sz="1200" b="1" baseline="0" dirty="0" smtClean="0">
                          <a:latin typeface="+mn-lt"/>
                        </a:rPr>
                        <a:t>Furto di motoveicoli</a:t>
                      </a:r>
                      <a:endParaRPr lang="it-IT" sz="1200" b="1" dirty="0" smtClean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444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Polonia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Nazionale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n-lt"/>
                        </a:rPr>
                        <a:t>Rendimento buoni del tesoro – </a:t>
                      </a:r>
                      <a:r>
                        <a:rPr lang="it-IT" sz="1200" b="1" dirty="0" smtClean="0">
                          <a:latin typeface="+mn-lt"/>
                        </a:rPr>
                        <a:t>Omicidi e Rapine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36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Tailandia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Nazionale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n-lt"/>
                        </a:rPr>
                        <a:t>Tasso di</a:t>
                      </a:r>
                      <a:r>
                        <a:rPr lang="it-IT" sz="1200" baseline="0" dirty="0" smtClean="0">
                          <a:latin typeface="+mn-lt"/>
                        </a:rPr>
                        <a:t> disoccupazione – </a:t>
                      </a:r>
                      <a:r>
                        <a:rPr lang="it-IT" sz="1200" b="1" baseline="0" dirty="0" smtClean="0">
                          <a:latin typeface="+mn-lt"/>
                        </a:rPr>
                        <a:t>Rapina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>
                          <a:latin typeface="+mn-lt"/>
                        </a:rPr>
                        <a:t>Reddito reale – </a:t>
                      </a:r>
                      <a:r>
                        <a:rPr lang="it-IT" sz="1200" b="1" baseline="0" dirty="0" smtClean="0">
                          <a:latin typeface="+mn-lt"/>
                        </a:rPr>
                        <a:t>Furto di motoveicoli</a:t>
                      </a:r>
                      <a:endParaRPr lang="it-IT" sz="1200" b="1" dirty="0" smtClean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78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Trinidad e Tobago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Nazionale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n-lt"/>
                        </a:rPr>
                        <a:t>Reddito reale</a:t>
                      </a:r>
                      <a:r>
                        <a:rPr lang="it-IT" sz="1200" baseline="0" dirty="0" smtClean="0">
                          <a:latin typeface="+mn-lt"/>
                        </a:rPr>
                        <a:t> e tasso di interesse - </a:t>
                      </a:r>
                      <a:r>
                        <a:rPr lang="it-IT" sz="1200" b="1" baseline="0" dirty="0" smtClean="0">
                          <a:latin typeface="+mn-lt"/>
                        </a:rPr>
                        <a:t>Omicidi</a:t>
                      </a:r>
                      <a:endParaRPr lang="it-IT" sz="1200" b="1" dirty="0" smtClean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36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Uruguay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Montevideo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+mn-lt"/>
                        </a:rPr>
                        <a:t>Prodotto</a:t>
                      </a:r>
                      <a:r>
                        <a:rPr lang="it-IT" sz="1200" baseline="0" dirty="0" smtClean="0">
                          <a:latin typeface="+mn-lt"/>
                        </a:rPr>
                        <a:t> Interno Lordo – </a:t>
                      </a:r>
                      <a:r>
                        <a:rPr lang="it-IT" sz="1200" b="1" baseline="0" dirty="0" smtClean="0">
                          <a:latin typeface="+mn-lt"/>
                        </a:rPr>
                        <a:t>Rapine e furti di motoveicoli</a:t>
                      </a:r>
                      <a:endParaRPr lang="it-IT" sz="1200" b="1" dirty="0" smtClean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9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7888407" y="1274239"/>
            <a:ext cx="376678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dirty="0" err="1" smtClean="0">
                <a:latin typeface="+mn-lt"/>
              </a:rPr>
              <a:t>Andamento</a:t>
            </a:r>
            <a:r>
              <a:rPr lang="de-CH" sz="3200" dirty="0" smtClean="0">
                <a:latin typeface="+mn-lt"/>
              </a:rPr>
              <a:t> della </a:t>
            </a:r>
            <a:r>
              <a:rPr lang="de-CH" sz="3200" dirty="0" err="1" smtClean="0">
                <a:latin typeface="+mn-lt"/>
              </a:rPr>
              <a:t>corruzione</a:t>
            </a:r>
            <a:endParaRPr lang="de-CH" sz="3200" dirty="0" smtClean="0">
              <a:latin typeface="+mn-lt"/>
            </a:endParaRPr>
          </a:p>
          <a:p>
            <a:endParaRPr lang="de-CH" sz="4000" i="1" dirty="0" smtClean="0">
              <a:latin typeface="+mn-lt"/>
            </a:endParaRPr>
          </a:p>
          <a:p>
            <a:r>
              <a:rPr lang="it-IT" sz="1400" i="1" dirty="0" smtClean="0">
                <a:latin typeface="+mn-lt"/>
              </a:rPr>
              <a:t>Fig. 6 </a:t>
            </a:r>
            <a:r>
              <a:rPr lang="it-IT" sz="1400" dirty="0" smtClean="0">
                <a:latin typeface="+mn-lt"/>
              </a:rPr>
              <a:t>– Famiglie che hanno pagato almeno una tangente ad un pubblico ufficiale negli ultimi 12 mesi, per livello di reddito del paese. % sul totale delle famiglie che hanno avuto contatti con pubblici ufficiali. Anni 2011-2013</a:t>
            </a:r>
            <a:r>
              <a:rPr lang="de-CH" sz="1400" dirty="0" smtClean="0">
                <a:latin typeface="+mn-lt"/>
              </a:rPr>
              <a:t>.</a:t>
            </a:r>
          </a:p>
          <a:p>
            <a:endParaRPr lang="de-CH" sz="1400" i="1" dirty="0">
              <a:latin typeface="+mn-lt"/>
            </a:endParaRPr>
          </a:p>
          <a:p>
            <a:r>
              <a:rPr lang="de-CH" sz="1400" i="1" dirty="0" err="1" smtClean="0">
                <a:latin typeface="+mn-lt"/>
              </a:rPr>
              <a:t>Fonte</a:t>
            </a:r>
            <a:r>
              <a:rPr lang="de-CH" sz="1400" dirty="0" smtClean="0">
                <a:latin typeface="+mn-lt"/>
              </a:rPr>
              <a:t>: </a:t>
            </a:r>
            <a:r>
              <a:rPr lang="de-CH" sz="1400" dirty="0" err="1" smtClean="0"/>
              <a:t>Thirteenth</a:t>
            </a:r>
            <a:r>
              <a:rPr lang="de-CH" sz="1400" dirty="0" smtClean="0"/>
              <a:t> </a:t>
            </a:r>
            <a:r>
              <a:rPr lang="de-CH" sz="1400" dirty="0"/>
              <a:t>United </a:t>
            </a:r>
            <a:r>
              <a:rPr lang="de-CH" sz="1400" dirty="0" err="1"/>
              <a:t>Nations</a:t>
            </a:r>
            <a:r>
              <a:rPr lang="de-CH" sz="1400" dirty="0"/>
              <a:t> </a:t>
            </a:r>
            <a:r>
              <a:rPr lang="de-CH" sz="1400" dirty="0" err="1"/>
              <a:t>Congress</a:t>
            </a:r>
            <a:r>
              <a:rPr lang="de-CH" sz="1400" dirty="0"/>
              <a:t> on Crime </a:t>
            </a:r>
            <a:r>
              <a:rPr lang="de-CH" sz="1400" dirty="0" err="1"/>
              <a:t>Prevention</a:t>
            </a:r>
            <a:r>
              <a:rPr lang="de-CH" sz="1400" dirty="0"/>
              <a:t> </a:t>
            </a:r>
            <a:r>
              <a:rPr lang="de-CH" sz="1400" dirty="0" err="1"/>
              <a:t>and</a:t>
            </a:r>
            <a:r>
              <a:rPr lang="de-CH" sz="1400" dirty="0"/>
              <a:t> </a:t>
            </a:r>
            <a:r>
              <a:rPr lang="de-CH" sz="1400" dirty="0" err="1"/>
              <a:t>Criminal</a:t>
            </a:r>
            <a:r>
              <a:rPr lang="de-CH" sz="1400" dirty="0"/>
              <a:t> </a:t>
            </a:r>
            <a:r>
              <a:rPr lang="de-CH" sz="1400" dirty="0" smtClean="0"/>
              <a:t>Justice, p. 17.</a:t>
            </a:r>
            <a:r>
              <a:rPr lang="de-CH" sz="1400" dirty="0"/>
              <a:t> </a:t>
            </a:r>
            <a:r>
              <a:rPr lang="de-CH" sz="1400" dirty="0" err="1" smtClean="0">
                <a:latin typeface="+mn-lt"/>
              </a:rPr>
              <a:t>Analisi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baseate</a:t>
            </a:r>
            <a:r>
              <a:rPr lang="de-CH" sz="1400" dirty="0" smtClean="0">
                <a:latin typeface="+mn-lt"/>
              </a:rPr>
              <a:t> sui </a:t>
            </a:r>
            <a:r>
              <a:rPr lang="de-CH" sz="1400" dirty="0" err="1" smtClean="0">
                <a:latin typeface="+mn-lt"/>
              </a:rPr>
              <a:t>dati</a:t>
            </a:r>
            <a:r>
              <a:rPr lang="de-CH" sz="1400" dirty="0" smtClean="0">
                <a:latin typeface="+mn-lt"/>
              </a:rPr>
              <a:t> di </a:t>
            </a:r>
            <a:r>
              <a:rPr lang="de-CH" sz="1400" i="1" dirty="0" err="1" smtClean="0">
                <a:latin typeface="+mn-lt"/>
              </a:rPr>
              <a:t>Transparency</a:t>
            </a:r>
            <a:r>
              <a:rPr lang="de-CH" sz="1400" i="1" dirty="0" smtClean="0">
                <a:latin typeface="+mn-lt"/>
              </a:rPr>
              <a:t> International Global </a:t>
            </a:r>
            <a:r>
              <a:rPr lang="de-CH" sz="1400" i="1" dirty="0" err="1" smtClean="0">
                <a:latin typeface="+mn-lt"/>
              </a:rPr>
              <a:t>Corruption</a:t>
            </a:r>
            <a:r>
              <a:rPr lang="de-CH" sz="1400" i="1" dirty="0" smtClean="0">
                <a:latin typeface="+mn-lt"/>
              </a:rPr>
              <a:t> Barometer 2011 - 2013</a:t>
            </a:r>
          </a:p>
          <a:p>
            <a:endParaRPr lang="en-US" sz="1400" dirty="0" smtClean="0">
              <a:latin typeface="+mn-lt"/>
            </a:endParaRPr>
          </a:p>
          <a:p>
            <a:r>
              <a:rPr lang="it-IT" sz="1400" i="1" dirty="0" smtClean="0">
                <a:latin typeface="+mn-lt"/>
              </a:rPr>
              <a:t>Nota</a:t>
            </a:r>
            <a:r>
              <a:rPr lang="it-IT" sz="1400" dirty="0" smtClean="0">
                <a:latin typeface="+mn-lt"/>
              </a:rPr>
              <a:t>: Il quadrato corrisponde al valore mediano dei diversi gruppi di paesi, i limiti superiore e inferiore corrispondono al primo e terzo quartile</a:t>
            </a:r>
            <a:r>
              <a:rPr lang="en-US" sz="1400" dirty="0" smtClean="0">
                <a:latin typeface="+mn-lt"/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27676" r="37228" b="22383"/>
          <a:stretch/>
        </p:blipFill>
        <p:spPr bwMode="auto">
          <a:xfrm>
            <a:off x="232013" y="1274239"/>
            <a:ext cx="7444794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3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7888407" y="1205999"/>
            <a:ext cx="376678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+mn-lt"/>
              </a:rPr>
              <a:t>Criminalità contro le imprese</a:t>
            </a:r>
          </a:p>
          <a:p>
            <a:endParaRPr lang="it-IT" sz="1800" dirty="0" smtClean="0">
              <a:latin typeface="+mn-lt"/>
            </a:endParaRPr>
          </a:p>
          <a:p>
            <a:endParaRPr lang="it-IT" sz="100" i="1" dirty="0" smtClean="0">
              <a:latin typeface="+mn-lt"/>
            </a:endParaRPr>
          </a:p>
          <a:p>
            <a:r>
              <a:rPr lang="it-IT" sz="1400" i="1" dirty="0" smtClean="0">
                <a:latin typeface="+mn-lt"/>
              </a:rPr>
              <a:t>Fig. 7 </a:t>
            </a:r>
            <a:r>
              <a:rPr lang="it-IT" sz="1400" dirty="0" smtClean="0">
                <a:latin typeface="+mn-lt"/>
              </a:rPr>
              <a:t>– Imprese vittime di criminalità in Europa. Diversi anni. % sul totale delle imprese rispondenti. </a:t>
            </a:r>
          </a:p>
          <a:p>
            <a:endParaRPr lang="it-IT" sz="1200" i="1" dirty="0" smtClean="0">
              <a:latin typeface="+mn-lt"/>
            </a:endParaRPr>
          </a:p>
          <a:p>
            <a:r>
              <a:rPr lang="it-IT" sz="1200" i="1" dirty="0"/>
              <a:t>Fonte</a:t>
            </a:r>
            <a:r>
              <a:rPr lang="it-IT" sz="1200" dirty="0"/>
              <a:t>: </a:t>
            </a:r>
            <a:r>
              <a:rPr lang="it-IT" sz="1200" dirty="0" smtClean="0"/>
              <a:t>Mugellini, 2013 - Elaborazione </a:t>
            </a:r>
            <a:r>
              <a:rPr lang="it-IT" sz="1200" dirty="0"/>
              <a:t>dell’autore di dati </a:t>
            </a:r>
            <a:r>
              <a:rPr lang="en-US" sz="1200" dirty="0" err="1"/>
              <a:t>provenienti</a:t>
            </a:r>
            <a:r>
              <a:rPr lang="en-US" sz="1200" dirty="0"/>
              <a:t> da diverse </a:t>
            </a:r>
            <a:r>
              <a:rPr lang="en-US" sz="1200" dirty="0" err="1"/>
              <a:t>indagini</a:t>
            </a:r>
            <a:r>
              <a:rPr lang="en-US" sz="1200" dirty="0"/>
              <a:t> di </a:t>
            </a:r>
            <a:r>
              <a:rPr lang="en-US" sz="1200" dirty="0" err="1"/>
              <a:t>vittimizzazione</a:t>
            </a:r>
            <a:r>
              <a:rPr lang="en-US" sz="1200" dirty="0"/>
              <a:t> </a:t>
            </a:r>
            <a:r>
              <a:rPr lang="en-US" sz="1200" dirty="0" err="1"/>
              <a:t>sulle</a:t>
            </a:r>
            <a:r>
              <a:rPr lang="en-US" sz="1200" dirty="0"/>
              <a:t> </a:t>
            </a:r>
            <a:r>
              <a:rPr lang="en-US" sz="1200" dirty="0" err="1"/>
              <a:t>imprese</a:t>
            </a:r>
            <a:r>
              <a:rPr lang="en-US" sz="1200" dirty="0"/>
              <a:t> a </a:t>
            </a:r>
            <a:r>
              <a:rPr lang="en-US" sz="1200" dirty="0" err="1"/>
              <a:t>livello</a:t>
            </a:r>
            <a:r>
              <a:rPr lang="en-US" sz="1200" dirty="0"/>
              <a:t> </a:t>
            </a:r>
            <a:r>
              <a:rPr lang="en-US" sz="1200" dirty="0" err="1"/>
              <a:t>nazionale</a:t>
            </a:r>
            <a:r>
              <a:rPr lang="en-US" sz="1200" dirty="0"/>
              <a:t> e </a:t>
            </a:r>
            <a:r>
              <a:rPr lang="en-US" sz="1200" dirty="0" err="1"/>
              <a:t>internazionale</a:t>
            </a:r>
            <a:r>
              <a:rPr lang="en-US" sz="1200" dirty="0"/>
              <a:t> </a:t>
            </a:r>
            <a:r>
              <a:rPr lang="en-US" sz="1050" dirty="0"/>
              <a:t>(</a:t>
            </a:r>
            <a:r>
              <a:rPr lang="en-US" sz="1000" dirty="0"/>
              <a:t>UNODC </a:t>
            </a:r>
            <a:r>
              <a:rPr lang="en-US" sz="1000" i="1" dirty="0"/>
              <a:t>Crime and Corruption Survey in the Western Balkans </a:t>
            </a:r>
            <a:r>
              <a:rPr lang="en-US" sz="1000" dirty="0"/>
              <a:t>– 2012; Gallup-Transcrime </a:t>
            </a:r>
            <a:r>
              <a:rPr lang="en-US" sz="1000" i="1" dirty="0"/>
              <a:t>European Business Crime Victimization Survey – </a:t>
            </a:r>
            <a:r>
              <a:rPr lang="en-US" sz="1000" dirty="0"/>
              <a:t>2012; University of Zurich </a:t>
            </a:r>
            <a:r>
              <a:rPr lang="en-US" sz="1000" i="1" dirty="0"/>
              <a:t>Swiss Business Crime Survey </a:t>
            </a:r>
            <a:r>
              <a:rPr lang="en-US" sz="1000" dirty="0"/>
              <a:t>2010; </a:t>
            </a:r>
            <a:r>
              <a:rPr lang="en-US" sz="1000" dirty="0" err="1"/>
              <a:t>Ministero</a:t>
            </a:r>
            <a:r>
              <a:rPr lang="en-US" sz="1000" dirty="0"/>
              <a:t> </a:t>
            </a:r>
            <a:r>
              <a:rPr lang="en-US" sz="1000" dirty="0" err="1"/>
              <a:t>dell’Interno</a:t>
            </a:r>
            <a:r>
              <a:rPr lang="en-US" sz="1000" dirty="0"/>
              <a:t> e Transcrime </a:t>
            </a:r>
            <a:r>
              <a:rPr lang="en-US" sz="1000" dirty="0" err="1"/>
              <a:t>Indagine</a:t>
            </a:r>
            <a:r>
              <a:rPr lang="en-US" sz="1000" dirty="0"/>
              <a:t> </a:t>
            </a:r>
            <a:r>
              <a:rPr lang="en-US" sz="1000" dirty="0" err="1"/>
              <a:t>sulla</a:t>
            </a:r>
            <a:r>
              <a:rPr lang="en-US" sz="1000" dirty="0"/>
              <a:t> </a:t>
            </a:r>
            <a:r>
              <a:rPr lang="en-US" sz="1000" dirty="0" err="1"/>
              <a:t>vittimizzazione</a:t>
            </a:r>
            <a:r>
              <a:rPr lang="en-US" sz="1000" dirty="0"/>
              <a:t> </a:t>
            </a:r>
            <a:r>
              <a:rPr lang="en-US" sz="1000" dirty="0" err="1"/>
              <a:t>delle</a:t>
            </a:r>
            <a:r>
              <a:rPr lang="en-US" sz="1000" dirty="0"/>
              <a:t> </a:t>
            </a:r>
            <a:r>
              <a:rPr lang="en-US" sz="1000" dirty="0" err="1"/>
              <a:t>imprese</a:t>
            </a:r>
            <a:r>
              <a:rPr lang="en-US" sz="1000" dirty="0"/>
              <a:t> in Italia - 2009; Home Office </a:t>
            </a:r>
            <a:r>
              <a:rPr lang="en-US" sz="1000" i="1" dirty="0"/>
              <a:t>Commercial Victimization Survey - </a:t>
            </a:r>
            <a:r>
              <a:rPr lang="en-US" sz="1000" dirty="0"/>
              <a:t>2014; Scottish Executive and Scottish Business Crime Centre </a:t>
            </a:r>
            <a:r>
              <a:rPr lang="en-US" sz="1000" i="1" dirty="0"/>
              <a:t>Scottish Business Crime Survey</a:t>
            </a:r>
            <a:r>
              <a:rPr lang="en-US" sz="1000" dirty="0"/>
              <a:t> – 1998; National Research Institute of Legal Policy </a:t>
            </a:r>
            <a:r>
              <a:rPr lang="en-US" sz="1000" i="1" dirty="0"/>
              <a:t>Crimes against Retail and Manufacturing Premises in Finland</a:t>
            </a:r>
            <a:r>
              <a:rPr lang="en-US" sz="1000" dirty="0"/>
              <a:t> – 2010; WODC </a:t>
            </a:r>
            <a:r>
              <a:rPr lang="en-US" sz="1000" i="1" dirty="0"/>
              <a:t>Business Crime Monitor </a:t>
            </a:r>
            <a:r>
              <a:rPr lang="en-US" sz="1000" dirty="0"/>
              <a:t>-2010; UNODC </a:t>
            </a:r>
            <a:r>
              <a:rPr lang="en-US" sz="1000" i="1" dirty="0"/>
              <a:t>China United Nations Crime against Business Survey </a:t>
            </a:r>
            <a:r>
              <a:rPr lang="en-US" sz="1000" dirty="0"/>
              <a:t>– 2005/2006; UNODC </a:t>
            </a:r>
            <a:r>
              <a:rPr lang="en-US" sz="1000" i="1" dirty="0"/>
              <a:t>International Crime Business Survey – 2000).</a:t>
            </a:r>
          </a:p>
          <a:p>
            <a:endParaRPr lang="de-CH" sz="1200" dirty="0"/>
          </a:p>
          <a:p>
            <a:r>
              <a:rPr lang="it-IT" sz="1600" dirty="0" smtClean="0"/>
              <a:t>A livello europeo, la percentuale di imprese vittime di criminalità risulta essere in media due volte più elevata della vittimizzazione di individui</a:t>
            </a:r>
            <a:r>
              <a:rPr lang="de-CH" sz="1600" dirty="0" smtClean="0"/>
              <a:t>.</a:t>
            </a:r>
          </a:p>
          <a:p>
            <a:endParaRPr lang="de-CH" sz="1200" dirty="0"/>
          </a:p>
          <a:p>
            <a:r>
              <a:rPr lang="it-IT" sz="1100" dirty="0" smtClean="0"/>
              <a:t>Nota: Le indagini considerate sono state sviluppate attraverso metodologie differenti. I loro risultati devono </a:t>
            </a:r>
          </a:p>
          <a:p>
            <a:r>
              <a:rPr lang="it-IT" sz="1100" dirty="0" smtClean="0"/>
              <a:t>essere comparati con cautela</a:t>
            </a:r>
            <a:r>
              <a:rPr lang="en-US" sz="1100" dirty="0" smtClean="0"/>
              <a:t>. </a:t>
            </a:r>
            <a:endParaRPr lang="it-IT" sz="1100" dirty="0"/>
          </a:p>
          <a:p>
            <a:endParaRPr lang="it-IT" sz="1400" dirty="0" smtClean="0"/>
          </a:p>
          <a:p>
            <a:endParaRPr lang="it-IT" sz="1400" dirty="0" smtClean="0">
              <a:latin typeface="+mn-lt"/>
            </a:endParaRPr>
          </a:p>
          <a:p>
            <a:endParaRPr lang="it-IT" sz="1400" dirty="0" smtClean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2" t="23686" r="18395" b="15207"/>
          <a:stretch/>
        </p:blipFill>
        <p:spPr bwMode="auto">
          <a:xfrm>
            <a:off x="559525" y="1136617"/>
            <a:ext cx="6890476" cy="53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3657601" y="1352072"/>
            <a:ext cx="7953536" cy="3168680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de-CH" sz="1800" dirty="0" err="1" smtClean="0"/>
              <a:t>Tra</a:t>
            </a:r>
            <a:r>
              <a:rPr lang="de-CH" sz="1800" dirty="0" smtClean="0"/>
              <a:t> </a:t>
            </a:r>
            <a:r>
              <a:rPr lang="de-CH" sz="1800" dirty="0" err="1" smtClean="0"/>
              <a:t>il</a:t>
            </a:r>
            <a:r>
              <a:rPr lang="de-CH" sz="1800" dirty="0" smtClean="0"/>
              <a:t> 2003 e </a:t>
            </a:r>
            <a:r>
              <a:rPr lang="de-CH" sz="1800" dirty="0" err="1" smtClean="0"/>
              <a:t>il</a:t>
            </a:r>
            <a:r>
              <a:rPr lang="de-CH" sz="1800" dirty="0" smtClean="0"/>
              <a:t> 2013 la </a:t>
            </a:r>
            <a:r>
              <a:rPr lang="de-CH" sz="1800" dirty="0" err="1" smtClean="0"/>
              <a:t>criminalità</a:t>
            </a:r>
            <a:r>
              <a:rPr lang="de-CH" sz="1800" dirty="0" smtClean="0"/>
              <a:t> </a:t>
            </a:r>
            <a:r>
              <a:rPr lang="de-CH" sz="1800" dirty="0" err="1" smtClean="0"/>
              <a:t>violenta</a:t>
            </a:r>
            <a:r>
              <a:rPr lang="de-CH" sz="1800" dirty="0"/>
              <a:t> </a:t>
            </a:r>
            <a:r>
              <a:rPr lang="de-CH" sz="1800" dirty="0" smtClean="0"/>
              <a:t>si </a:t>
            </a:r>
            <a:r>
              <a:rPr lang="de-CH" sz="1800" dirty="0" err="1" smtClean="0"/>
              <a:t>presenta</a:t>
            </a:r>
            <a:r>
              <a:rPr lang="de-CH" sz="1800" dirty="0" smtClean="0"/>
              <a:t> stabile o in </a:t>
            </a:r>
            <a:r>
              <a:rPr lang="de-CH" sz="1800" dirty="0" err="1" smtClean="0"/>
              <a:t>leggera</a:t>
            </a:r>
            <a:r>
              <a:rPr lang="de-CH" sz="1800" dirty="0" smtClean="0"/>
              <a:t> </a:t>
            </a:r>
            <a:r>
              <a:rPr lang="de-CH" sz="1800" dirty="0" err="1" smtClean="0"/>
              <a:t>diminuzione</a:t>
            </a:r>
            <a:r>
              <a:rPr lang="de-CH" sz="1800" dirty="0" smtClean="0"/>
              <a:t>, </a:t>
            </a:r>
            <a:r>
              <a:rPr lang="de-CH" sz="1800" dirty="0" err="1" smtClean="0"/>
              <a:t>mentre</a:t>
            </a:r>
            <a:r>
              <a:rPr lang="de-CH" sz="1800" dirty="0" smtClean="0"/>
              <a:t> la </a:t>
            </a:r>
            <a:r>
              <a:rPr lang="de-CH" sz="1800" dirty="0" err="1" smtClean="0"/>
              <a:t>criminalità</a:t>
            </a:r>
            <a:r>
              <a:rPr lang="de-CH" sz="1800" dirty="0" smtClean="0"/>
              <a:t> </a:t>
            </a:r>
            <a:r>
              <a:rPr lang="de-CH" sz="1800" dirty="0" err="1" smtClean="0"/>
              <a:t>appropriativa</a:t>
            </a:r>
            <a:r>
              <a:rPr lang="de-CH" sz="1800" dirty="0" smtClean="0"/>
              <a:t> è in </a:t>
            </a:r>
            <a:r>
              <a:rPr lang="de-CH" sz="1800" dirty="0" err="1" smtClean="0"/>
              <a:t>calo</a:t>
            </a:r>
            <a:r>
              <a:rPr lang="de-CH" sz="1800" dirty="0" smtClean="0"/>
              <a:t>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de-CH" sz="1800" dirty="0" smtClean="0"/>
              <a:t>Grosse </a:t>
            </a:r>
            <a:r>
              <a:rPr lang="de-CH" sz="1800" dirty="0" err="1" smtClean="0"/>
              <a:t>variazioni</a:t>
            </a:r>
            <a:r>
              <a:rPr lang="de-CH" sz="1800" dirty="0" smtClean="0"/>
              <a:t> </a:t>
            </a:r>
            <a:r>
              <a:rPr lang="de-CH" sz="1800" dirty="0" err="1" smtClean="0"/>
              <a:t>tra</a:t>
            </a:r>
            <a:r>
              <a:rPr lang="de-CH" sz="1800" dirty="0" smtClean="0"/>
              <a:t> </a:t>
            </a:r>
            <a:r>
              <a:rPr lang="de-CH" sz="1800" dirty="0" err="1" smtClean="0"/>
              <a:t>regioni</a:t>
            </a:r>
            <a:r>
              <a:rPr lang="de-CH" sz="1800" dirty="0" smtClean="0"/>
              <a:t> e </a:t>
            </a:r>
            <a:r>
              <a:rPr lang="de-CH" sz="1800" dirty="0" err="1" smtClean="0"/>
              <a:t>paesi</a:t>
            </a:r>
            <a:r>
              <a:rPr lang="de-CH" sz="1800" dirty="0" smtClean="0"/>
              <a:t> </a:t>
            </a:r>
            <a:r>
              <a:rPr lang="de-CH" sz="1800" dirty="0" err="1" smtClean="0"/>
              <a:t>con</a:t>
            </a:r>
            <a:r>
              <a:rPr lang="de-CH" sz="1800" dirty="0" smtClean="0"/>
              <a:t> </a:t>
            </a:r>
            <a:r>
              <a:rPr lang="de-CH" sz="1800" dirty="0" err="1" smtClean="0"/>
              <a:t>un</a:t>
            </a:r>
            <a:r>
              <a:rPr lang="de-CH" sz="1800" dirty="0" smtClean="0"/>
              <a:t> </a:t>
            </a:r>
            <a:r>
              <a:rPr lang="de-CH" sz="1800" dirty="0" err="1" smtClean="0"/>
              <a:t>diverso</a:t>
            </a:r>
            <a:r>
              <a:rPr lang="de-CH" sz="1800" dirty="0" smtClean="0"/>
              <a:t> </a:t>
            </a:r>
            <a:r>
              <a:rPr lang="de-CH" sz="1800" dirty="0" err="1" smtClean="0"/>
              <a:t>livello</a:t>
            </a:r>
            <a:r>
              <a:rPr lang="de-CH" sz="1800" dirty="0" smtClean="0"/>
              <a:t> di </a:t>
            </a:r>
            <a:r>
              <a:rPr lang="de-CH" sz="1800" dirty="0" err="1" smtClean="0"/>
              <a:t>sviluppo</a:t>
            </a:r>
            <a:r>
              <a:rPr lang="de-CH" sz="1800" dirty="0" smtClean="0"/>
              <a:t> </a:t>
            </a:r>
            <a:r>
              <a:rPr lang="de-CH" sz="1800" dirty="0" err="1" smtClean="0"/>
              <a:t>economico</a:t>
            </a:r>
            <a:r>
              <a:rPr lang="de-CH" sz="1800" dirty="0" smtClean="0"/>
              <a:t>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I</a:t>
            </a:r>
            <a:r>
              <a:rPr lang="it-IT" sz="1800" dirty="0" smtClean="0"/>
              <a:t> </a:t>
            </a:r>
            <a:r>
              <a:rPr lang="it-IT" sz="1800" dirty="0"/>
              <a:t>paesi con </a:t>
            </a:r>
            <a:r>
              <a:rPr lang="it-IT" sz="1800" dirty="0" smtClean="0"/>
              <a:t>il reddito </a:t>
            </a:r>
            <a:r>
              <a:rPr lang="it-IT" sz="1800" dirty="0"/>
              <a:t>più </a:t>
            </a:r>
            <a:r>
              <a:rPr lang="it-IT" sz="1800" dirty="0" smtClean="0"/>
              <a:t>basso </a:t>
            </a:r>
            <a:r>
              <a:rPr lang="it-IT" sz="1800" dirty="0"/>
              <a:t>sono anche quelli più colpiti da fattispecie di reato come gli omicidi, la corruzione e le rapine</a:t>
            </a:r>
            <a:r>
              <a:rPr lang="it-IT" sz="1800" dirty="0" smtClean="0"/>
              <a:t>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de-CH" sz="1800" dirty="0"/>
              <a:t>La </a:t>
            </a:r>
            <a:r>
              <a:rPr lang="de-CH" sz="1800" dirty="0" err="1"/>
              <a:t>criminalità</a:t>
            </a:r>
            <a:r>
              <a:rPr lang="de-CH" sz="1800" dirty="0"/>
              <a:t> </a:t>
            </a:r>
            <a:r>
              <a:rPr lang="de-CH" sz="1800" dirty="0" err="1"/>
              <a:t>appropriativa</a:t>
            </a:r>
            <a:r>
              <a:rPr lang="de-CH" sz="1800" dirty="0"/>
              <a:t> (</a:t>
            </a:r>
            <a:r>
              <a:rPr lang="de-CH" sz="1800" dirty="0" err="1"/>
              <a:t>furti</a:t>
            </a:r>
            <a:r>
              <a:rPr lang="de-CH" sz="1800" dirty="0"/>
              <a:t> in </a:t>
            </a:r>
            <a:r>
              <a:rPr lang="de-CH" sz="1800" dirty="0" err="1"/>
              <a:t>abitazione</a:t>
            </a:r>
            <a:r>
              <a:rPr lang="de-CH" sz="1800" dirty="0"/>
              <a:t> e </a:t>
            </a:r>
            <a:r>
              <a:rPr lang="de-CH" sz="1800" dirty="0" err="1"/>
              <a:t>furti</a:t>
            </a:r>
            <a:r>
              <a:rPr lang="de-CH" sz="1800" dirty="0"/>
              <a:t> di </a:t>
            </a:r>
            <a:r>
              <a:rPr lang="de-CH" sz="1800" dirty="0" err="1"/>
              <a:t>auto</a:t>
            </a:r>
            <a:r>
              <a:rPr lang="de-CH" sz="1800" dirty="0"/>
              <a:t>) è in </a:t>
            </a:r>
            <a:r>
              <a:rPr lang="de-CH" sz="1800" dirty="0" err="1"/>
              <a:t>diminuzione</a:t>
            </a:r>
            <a:r>
              <a:rPr lang="de-CH" sz="1800" dirty="0"/>
              <a:t> </a:t>
            </a:r>
            <a:r>
              <a:rPr lang="de-CH" sz="1800" dirty="0" err="1"/>
              <a:t>nei</a:t>
            </a:r>
            <a:r>
              <a:rPr lang="de-CH" sz="1800" dirty="0"/>
              <a:t> </a:t>
            </a:r>
            <a:r>
              <a:rPr lang="de-CH" sz="1800" dirty="0" err="1"/>
              <a:t>paesi</a:t>
            </a:r>
            <a:r>
              <a:rPr lang="de-CH" sz="1800" dirty="0"/>
              <a:t> ad </a:t>
            </a:r>
            <a:r>
              <a:rPr lang="de-CH" sz="1800" dirty="0" err="1"/>
              <a:t>alto</a:t>
            </a:r>
            <a:r>
              <a:rPr lang="de-CH" sz="1800" dirty="0"/>
              <a:t> </a:t>
            </a:r>
            <a:r>
              <a:rPr lang="de-CH" sz="1800" dirty="0" err="1"/>
              <a:t>reddito</a:t>
            </a:r>
            <a:r>
              <a:rPr lang="de-CH" sz="1800" dirty="0"/>
              <a:t>, </a:t>
            </a:r>
            <a:r>
              <a:rPr lang="de-CH" sz="1800" dirty="0" err="1"/>
              <a:t>mentre</a:t>
            </a:r>
            <a:r>
              <a:rPr lang="de-CH" sz="1800" dirty="0"/>
              <a:t> </a:t>
            </a:r>
            <a:r>
              <a:rPr lang="de-CH" sz="1800" dirty="0" err="1"/>
              <a:t>nei</a:t>
            </a:r>
            <a:r>
              <a:rPr lang="de-CH" sz="1800" dirty="0"/>
              <a:t> </a:t>
            </a:r>
            <a:r>
              <a:rPr lang="de-CH" sz="1800" dirty="0" err="1"/>
              <a:t>paesi</a:t>
            </a:r>
            <a:r>
              <a:rPr lang="de-CH" sz="1800" dirty="0"/>
              <a:t> </a:t>
            </a:r>
            <a:r>
              <a:rPr lang="de-CH" sz="1800" dirty="0" err="1"/>
              <a:t>con</a:t>
            </a:r>
            <a:r>
              <a:rPr lang="de-CH" sz="1800" dirty="0"/>
              <a:t> </a:t>
            </a:r>
            <a:r>
              <a:rPr lang="de-CH" sz="1800" dirty="0" err="1"/>
              <a:t>un</a:t>
            </a:r>
            <a:r>
              <a:rPr lang="de-CH" sz="1800" dirty="0"/>
              <a:t> </a:t>
            </a:r>
            <a:r>
              <a:rPr lang="de-CH" sz="1800" dirty="0" err="1"/>
              <a:t>reddito</a:t>
            </a:r>
            <a:r>
              <a:rPr lang="de-CH" sz="1800" dirty="0"/>
              <a:t> medio-basso </a:t>
            </a:r>
            <a:r>
              <a:rPr lang="de-CH" sz="1800" dirty="0" err="1"/>
              <a:t>il</a:t>
            </a:r>
            <a:r>
              <a:rPr lang="de-CH" sz="1800" dirty="0"/>
              <a:t> </a:t>
            </a:r>
            <a:r>
              <a:rPr lang="de-CH" sz="1800" dirty="0" err="1"/>
              <a:t>trend</a:t>
            </a:r>
            <a:r>
              <a:rPr lang="de-CH" sz="1800" dirty="0"/>
              <a:t> è molto </a:t>
            </a:r>
            <a:r>
              <a:rPr lang="de-CH" sz="1800" dirty="0" err="1"/>
              <a:t>variabile</a:t>
            </a:r>
            <a:r>
              <a:rPr lang="de-CH" sz="1800" dirty="0"/>
              <a:t>. </a:t>
            </a:r>
            <a:endParaRPr lang="de-CH" sz="18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de-CH" sz="1800" dirty="0" err="1" smtClean="0"/>
              <a:t>Gli</a:t>
            </a:r>
            <a:r>
              <a:rPr lang="de-CH" sz="1800" dirty="0" smtClean="0"/>
              <a:t> </a:t>
            </a:r>
            <a:r>
              <a:rPr lang="de-CH" sz="1800" dirty="0" err="1" smtClean="0"/>
              <a:t>omicidi</a:t>
            </a:r>
            <a:r>
              <a:rPr lang="de-CH" sz="1800" dirty="0" smtClean="0"/>
              <a:t> </a:t>
            </a:r>
            <a:r>
              <a:rPr lang="de-CH" sz="1800" dirty="0" err="1" smtClean="0"/>
              <a:t>volontari</a:t>
            </a:r>
            <a:r>
              <a:rPr lang="de-CH" sz="1800" dirty="0" smtClean="0"/>
              <a:t> </a:t>
            </a:r>
            <a:r>
              <a:rPr lang="de-CH" sz="1800" dirty="0" err="1" smtClean="0"/>
              <a:t>presentano</a:t>
            </a:r>
            <a:r>
              <a:rPr lang="de-CH" sz="1800" dirty="0" smtClean="0"/>
              <a:t> </a:t>
            </a:r>
            <a:r>
              <a:rPr lang="de-CH" sz="1800" dirty="0" err="1" smtClean="0"/>
              <a:t>frequenze</a:t>
            </a:r>
            <a:r>
              <a:rPr lang="de-CH" sz="1800" dirty="0" smtClean="0"/>
              <a:t> </a:t>
            </a:r>
            <a:r>
              <a:rPr lang="de-CH" sz="1800" dirty="0" err="1" smtClean="0"/>
              <a:t>basse</a:t>
            </a:r>
            <a:r>
              <a:rPr lang="de-CH" sz="1800" dirty="0" smtClean="0"/>
              <a:t> e in </a:t>
            </a:r>
            <a:r>
              <a:rPr lang="de-CH" sz="1800" dirty="0" err="1" smtClean="0"/>
              <a:t>diminuzione</a:t>
            </a:r>
            <a:r>
              <a:rPr lang="de-CH" sz="1800" dirty="0" smtClean="0"/>
              <a:t> in Europa, </a:t>
            </a:r>
            <a:r>
              <a:rPr lang="de-CH" sz="1800" dirty="0" err="1" smtClean="0"/>
              <a:t>Asia</a:t>
            </a:r>
            <a:r>
              <a:rPr lang="de-CH" sz="1800" dirty="0" smtClean="0"/>
              <a:t> e </a:t>
            </a:r>
            <a:r>
              <a:rPr lang="de-CH" sz="1800" dirty="0" err="1" smtClean="0"/>
              <a:t>Oceania</a:t>
            </a:r>
            <a:r>
              <a:rPr lang="de-CH" sz="1800" dirty="0" smtClean="0"/>
              <a:t> (2-4 per 100.000 ab), </a:t>
            </a:r>
            <a:r>
              <a:rPr lang="de-CH" sz="1800" dirty="0" err="1" smtClean="0"/>
              <a:t>mentre</a:t>
            </a:r>
            <a:r>
              <a:rPr lang="de-CH" sz="1800" dirty="0" smtClean="0"/>
              <a:t> </a:t>
            </a:r>
            <a:r>
              <a:rPr lang="de-CH" sz="1800" dirty="0" err="1" smtClean="0"/>
              <a:t>hanno</a:t>
            </a:r>
            <a:r>
              <a:rPr lang="de-CH" sz="1800" dirty="0" smtClean="0"/>
              <a:t> </a:t>
            </a:r>
            <a:r>
              <a:rPr lang="de-CH" sz="1800" dirty="0" err="1" smtClean="0"/>
              <a:t>frequenze</a:t>
            </a:r>
            <a:r>
              <a:rPr lang="de-CH" sz="1800" dirty="0" smtClean="0"/>
              <a:t> molto </a:t>
            </a:r>
            <a:r>
              <a:rPr lang="it-IT" sz="1800" dirty="0" smtClean="0"/>
              <a:t>più </a:t>
            </a:r>
            <a:r>
              <a:rPr lang="de-CH" sz="1800" dirty="0" smtClean="0"/>
              <a:t>alte in </a:t>
            </a:r>
            <a:r>
              <a:rPr lang="de-CH" sz="1800" dirty="0" err="1" smtClean="0"/>
              <a:t>America</a:t>
            </a:r>
            <a:r>
              <a:rPr lang="de-CH" sz="1800" dirty="0" smtClean="0"/>
              <a:t> (16 per 100.000 ab), </a:t>
            </a:r>
            <a:r>
              <a:rPr lang="de-CH" sz="1800" dirty="0" err="1" smtClean="0"/>
              <a:t>con</a:t>
            </a:r>
            <a:r>
              <a:rPr lang="de-CH" sz="1800" dirty="0" smtClean="0"/>
              <a:t> </a:t>
            </a:r>
            <a:r>
              <a:rPr lang="de-CH" sz="1800" dirty="0" err="1" smtClean="0"/>
              <a:t>picchi</a:t>
            </a:r>
            <a:r>
              <a:rPr lang="de-CH" sz="1800" dirty="0" smtClean="0"/>
              <a:t> </a:t>
            </a:r>
            <a:r>
              <a:rPr lang="de-CH" sz="1800" dirty="0" err="1" smtClean="0"/>
              <a:t>elevati</a:t>
            </a:r>
            <a:r>
              <a:rPr lang="de-CH" sz="1800" dirty="0" smtClean="0"/>
              <a:t> in </a:t>
            </a:r>
            <a:r>
              <a:rPr lang="de-CH" sz="1800" dirty="0" err="1" smtClean="0"/>
              <a:t>Centro</a:t>
            </a:r>
            <a:r>
              <a:rPr lang="de-CH" sz="1800" dirty="0" smtClean="0"/>
              <a:t> e Sud </a:t>
            </a:r>
            <a:r>
              <a:rPr lang="de-CH" sz="1800" dirty="0" err="1" smtClean="0"/>
              <a:t>America</a:t>
            </a:r>
            <a:r>
              <a:rPr lang="de-CH" sz="1800" dirty="0"/>
              <a:t>.</a:t>
            </a:r>
            <a:endParaRPr lang="it-IT" sz="18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Gli omicidi in ambito domestico mostrano frequenze simili in tutti il mondo, a variare sono gli omicidi tra gang e giovani maschi.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La corruzione è significativamente più diffusa nei paesi con redditi più bassi.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La criminalità contro le imprese risulta essere due volte più elevata rispetto a quella contro gli individui.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algn="l"/>
            <a:r>
              <a:rPr lang="de-CH" b="1" dirty="0" err="1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Conclusioni</a:t>
            </a:r>
            <a:endParaRPr lang="it-IT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3616657" y="1767906"/>
            <a:ext cx="7994479" cy="3168680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Generale miglioramento delle statistiche amministrative sulla criminalità a livello internazionale.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Necessità di incrementare il numero e la periodicità delle indagini di vittimizzazione</a:t>
            </a:r>
            <a:r>
              <a:rPr lang="it-IT" sz="2000" dirty="0" smtClean="0"/>
              <a:t>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I dati sulla violenza di genere sono ancora carenti a livello internazionale (solo su omicidi da partner o familiari).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I dati sulla corruzione (esperienza e non percezione) hanno un trend molto ridotto e presentano grossi problemi di comparabilità soprattutto dovuti alle diverse definizioni.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La misurazione della criminalità contro le imprese attraverso indagini di vittimizzazione deve essere potenziata.</a:t>
            </a:r>
            <a:endParaRPr lang="it-IT" sz="2000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811955"/>
            <a:ext cx="4380614" cy="2557129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algn="l"/>
            <a:r>
              <a:rPr lang="de-CH" b="1" dirty="0" err="1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Discussione</a:t>
            </a:r>
            <a:endParaRPr lang="it-IT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811955"/>
            <a:ext cx="11153514" cy="2557129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algn="ctr"/>
            <a:r>
              <a:rPr lang="de-CH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Grazie per la </a:t>
            </a:r>
            <a:r>
              <a:rPr lang="de-CH" b="1" dirty="0" err="1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vostra</a:t>
            </a:r>
            <a:r>
              <a:rPr lang="de-CH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 </a:t>
            </a:r>
            <a:r>
              <a:rPr lang="de-CH" b="1" dirty="0" err="1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attenzione</a:t>
            </a:r>
            <a:r>
              <a:rPr lang="de-CH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!</a:t>
            </a:r>
            <a:br>
              <a:rPr lang="de-CH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de-CH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/>
            </a:r>
            <a:br>
              <a:rPr lang="de-CH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de-CH" sz="32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giulia.mugellini@unisg.ch</a:t>
            </a:r>
            <a:endParaRPr lang="it-IT" sz="3200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-18645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48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75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TEMI EMERGENTI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L’andamento della criminalità e della corruzione a livello internazionale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7"/>
          <a:stretch/>
        </p:blipFill>
        <p:spPr>
          <a:xfrm>
            <a:off x="323742" y="214878"/>
            <a:ext cx="7638551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11.15 | 12.45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79150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5701562"/>
            <a:ext cx="8221860" cy="696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Giulia Mugellini| </a:t>
            </a:r>
            <a:r>
              <a:rPr lang="it-IT" sz="2000" dirty="0" err="1">
                <a:solidFill>
                  <a:schemeClr val="bg1"/>
                </a:solidFill>
                <a:ea typeface="Signika Light" charset="0"/>
                <a:cs typeface="Arial"/>
              </a:rPr>
              <a:t>Universität</a:t>
            </a: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 St. </a:t>
            </a:r>
            <a:r>
              <a:rPr lang="it-IT" sz="2000" dirty="0" err="1">
                <a:solidFill>
                  <a:schemeClr val="bg1"/>
                </a:solidFill>
                <a:ea typeface="Signika Light" charset="0"/>
                <a:cs typeface="Arial"/>
              </a:rPr>
              <a:t>Gallen</a:t>
            </a: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; </a:t>
            </a: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KRC (Svizzera)</a:t>
            </a:r>
          </a:p>
          <a:p>
            <a:pPr>
              <a:lnSpc>
                <a:spcPts val="2800"/>
              </a:lnSpc>
            </a:pP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Martin Killias    | </a:t>
            </a:r>
            <a:r>
              <a:rPr lang="it-IT" sz="2000" dirty="0" err="1">
                <a:solidFill>
                  <a:schemeClr val="bg1"/>
                </a:solidFill>
                <a:ea typeface="Signika Light" charset="0"/>
                <a:cs typeface="Arial"/>
              </a:rPr>
              <a:t>Universität</a:t>
            </a: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 St. </a:t>
            </a:r>
            <a:r>
              <a:rPr lang="it-IT" sz="2000" dirty="0" err="1">
                <a:solidFill>
                  <a:schemeClr val="bg1"/>
                </a:solidFill>
                <a:ea typeface="Signika Light" charset="0"/>
                <a:cs typeface="Arial"/>
              </a:rPr>
              <a:t>Gallen</a:t>
            </a: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; KRC (Svizzera</a:t>
            </a: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)</a:t>
            </a:r>
            <a:endParaRPr lang="it-IT" sz="2000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89164" y="37859"/>
            <a:ext cx="2087976" cy="587243"/>
          </a:xfrm>
          <a:prstGeom prst="rect">
            <a:avLst/>
          </a:prstGeom>
          <a:noFill/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771" y="245341"/>
            <a:ext cx="1007953" cy="4010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760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7888407" y="1274239"/>
            <a:ext cx="376678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+mn-lt"/>
              </a:rPr>
              <a:t>Corruzione tra le imprese in Europa</a:t>
            </a:r>
          </a:p>
          <a:p>
            <a:endParaRPr lang="it-IT" sz="1050" dirty="0" smtClean="0">
              <a:latin typeface="+mn-lt"/>
            </a:endParaRPr>
          </a:p>
          <a:p>
            <a:endParaRPr lang="it-IT" sz="1050" i="1" dirty="0" smtClean="0">
              <a:latin typeface="+mn-lt"/>
            </a:endParaRPr>
          </a:p>
          <a:p>
            <a:r>
              <a:rPr lang="it-IT" sz="1400" i="1" dirty="0" smtClean="0">
                <a:latin typeface="+mn-lt"/>
              </a:rPr>
              <a:t>Fig. 7 </a:t>
            </a:r>
            <a:r>
              <a:rPr lang="it-IT" sz="1400" dirty="0" smtClean="0">
                <a:latin typeface="+mn-lt"/>
              </a:rPr>
              <a:t>– Percentuale di imprese a cui è stata richiesta una tangente negli ultimi 12 mesi. Diversi anni.</a:t>
            </a:r>
          </a:p>
          <a:p>
            <a:endParaRPr lang="it-IT" sz="1400" i="1" dirty="0" smtClean="0">
              <a:latin typeface="+mn-lt"/>
            </a:endParaRPr>
          </a:p>
          <a:p>
            <a:r>
              <a:rPr lang="it-IT" sz="1200" i="1" dirty="0" smtClean="0">
                <a:latin typeface="+mn-lt"/>
              </a:rPr>
              <a:t>Fonte</a:t>
            </a:r>
            <a:r>
              <a:rPr lang="it-IT" sz="1200" dirty="0" smtClean="0">
                <a:latin typeface="+mn-lt"/>
              </a:rPr>
              <a:t>: Mugellini, 2013 - Elaborazione dell’autore di dati </a:t>
            </a:r>
            <a:r>
              <a:rPr lang="en-US" sz="1200" dirty="0" err="1" smtClean="0">
                <a:latin typeface="+mn-lt"/>
              </a:rPr>
              <a:t>provenienti</a:t>
            </a:r>
            <a:r>
              <a:rPr lang="en-US" sz="1200" dirty="0" smtClean="0">
                <a:latin typeface="+mn-lt"/>
              </a:rPr>
              <a:t> da diverse </a:t>
            </a:r>
            <a:r>
              <a:rPr lang="en-US" sz="1200" dirty="0" err="1" smtClean="0">
                <a:latin typeface="+mn-lt"/>
              </a:rPr>
              <a:t>indagini</a:t>
            </a:r>
            <a:r>
              <a:rPr lang="en-US" sz="1200" dirty="0" smtClean="0">
                <a:latin typeface="+mn-lt"/>
              </a:rPr>
              <a:t> di </a:t>
            </a:r>
            <a:r>
              <a:rPr lang="en-US" sz="1200" dirty="0" err="1" smtClean="0">
                <a:latin typeface="+mn-lt"/>
              </a:rPr>
              <a:t>vittimizzazione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sulle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imprese</a:t>
            </a:r>
            <a:r>
              <a:rPr lang="en-US" sz="1200" dirty="0" smtClean="0">
                <a:latin typeface="+mn-lt"/>
              </a:rPr>
              <a:t> a </a:t>
            </a:r>
            <a:r>
              <a:rPr lang="en-US" sz="1200" dirty="0" err="1" smtClean="0">
                <a:latin typeface="+mn-lt"/>
              </a:rPr>
              <a:t>livello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nazionale</a:t>
            </a:r>
            <a:r>
              <a:rPr lang="en-US" sz="1200" dirty="0" smtClean="0">
                <a:latin typeface="+mn-lt"/>
              </a:rPr>
              <a:t> e </a:t>
            </a:r>
            <a:r>
              <a:rPr lang="en-US" sz="1200" dirty="0" err="1" smtClean="0">
                <a:latin typeface="+mn-lt"/>
              </a:rPr>
              <a:t>internazionale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(</a:t>
            </a:r>
            <a:r>
              <a:rPr lang="en-US" sz="1000" dirty="0" smtClean="0">
                <a:latin typeface="+mn-lt"/>
              </a:rPr>
              <a:t>UNODC </a:t>
            </a:r>
            <a:r>
              <a:rPr lang="en-US" sz="1000" i="1" dirty="0" smtClean="0">
                <a:latin typeface="+mn-lt"/>
              </a:rPr>
              <a:t>Crime and Corruption Survey in the Western Balkans </a:t>
            </a:r>
            <a:r>
              <a:rPr lang="en-US" sz="1000" dirty="0" smtClean="0">
                <a:latin typeface="+mn-lt"/>
              </a:rPr>
              <a:t>– 2012; Gallup-Transcrime </a:t>
            </a:r>
            <a:r>
              <a:rPr lang="en-US" sz="1000" i="1" dirty="0" smtClean="0">
                <a:latin typeface="+mn-lt"/>
              </a:rPr>
              <a:t>European Business Crime Victimization Survey – </a:t>
            </a:r>
            <a:r>
              <a:rPr lang="en-US" sz="1000" dirty="0" smtClean="0">
                <a:latin typeface="+mn-lt"/>
              </a:rPr>
              <a:t>2012; University of Zurich </a:t>
            </a:r>
            <a:r>
              <a:rPr lang="en-US" sz="1000" i="1" dirty="0" smtClean="0">
                <a:latin typeface="+mn-lt"/>
              </a:rPr>
              <a:t>Swiss Business Crime Survey </a:t>
            </a:r>
            <a:r>
              <a:rPr lang="en-US" sz="1000" dirty="0" smtClean="0">
                <a:latin typeface="+mn-lt"/>
              </a:rPr>
              <a:t>2010; </a:t>
            </a:r>
            <a:r>
              <a:rPr lang="en-US" sz="1000" dirty="0" err="1" smtClean="0">
                <a:latin typeface="+mn-lt"/>
              </a:rPr>
              <a:t>Ministero</a:t>
            </a:r>
            <a:r>
              <a:rPr lang="en-US" sz="1000" dirty="0" smtClean="0">
                <a:latin typeface="+mn-lt"/>
              </a:rPr>
              <a:t> </a:t>
            </a:r>
            <a:r>
              <a:rPr lang="en-US" sz="1000" dirty="0" err="1" smtClean="0">
                <a:latin typeface="+mn-lt"/>
              </a:rPr>
              <a:t>dell’Interno</a:t>
            </a:r>
            <a:r>
              <a:rPr lang="en-US" sz="1000" dirty="0" smtClean="0">
                <a:latin typeface="+mn-lt"/>
              </a:rPr>
              <a:t> e Transcrime </a:t>
            </a:r>
            <a:r>
              <a:rPr lang="en-US" sz="1000" dirty="0" err="1" smtClean="0">
                <a:latin typeface="+mn-lt"/>
              </a:rPr>
              <a:t>Indagine</a:t>
            </a:r>
            <a:r>
              <a:rPr lang="en-US" sz="1000" dirty="0" smtClean="0">
                <a:latin typeface="+mn-lt"/>
              </a:rPr>
              <a:t> </a:t>
            </a:r>
            <a:r>
              <a:rPr lang="en-US" sz="1000" dirty="0" err="1" smtClean="0">
                <a:latin typeface="+mn-lt"/>
              </a:rPr>
              <a:t>sulla</a:t>
            </a:r>
            <a:r>
              <a:rPr lang="en-US" sz="1000" dirty="0" smtClean="0">
                <a:latin typeface="+mn-lt"/>
              </a:rPr>
              <a:t> </a:t>
            </a:r>
            <a:r>
              <a:rPr lang="en-US" sz="1000" dirty="0" err="1" smtClean="0">
                <a:latin typeface="+mn-lt"/>
              </a:rPr>
              <a:t>vittimizzazione</a:t>
            </a:r>
            <a:r>
              <a:rPr lang="en-US" sz="1000" dirty="0" smtClean="0">
                <a:latin typeface="+mn-lt"/>
              </a:rPr>
              <a:t> </a:t>
            </a:r>
            <a:r>
              <a:rPr lang="en-US" sz="1000" dirty="0" err="1" smtClean="0">
                <a:latin typeface="+mn-lt"/>
              </a:rPr>
              <a:t>delle</a:t>
            </a:r>
            <a:r>
              <a:rPr lang="en-US" sz="1000" dirty="0" smtClean="0">
                <a:latin typeface="+mn-lt"/>
              </a:rPr>
              <a:t> </a:t>
            </a:r>
            <a:r>
              <a:rPr lang="en-US" sz="1000" dirty="0" err="1" smtClean="0">
                <a:latin typeface="+mn-lt"/>
              </a:rPr>
              <a:t>imprese</a:t>
            </a:r>
            <a:r>
              <a:rPr lang="en-US" sz="1000" dirty="0" smtClean="0">
                <a:latin typeface="+mn-lt"/>
              </a:rPr>
              <a:t> in Italia - 2009; Home Office </a:t>
            </a:r>
            <a:r>
              <a:rPr lang="en-US" sz="1000" i="1" dirty="0" smtClean="0">
                <a:latin typeface="+mn-lt"/>
              </a:rPr>
              <a:t>Commercial Victimization Survey - </a:t>
            </a:r>
            <a:r>
              <a:rPr lang="en-US" sz="1000" dirty="0">
                <a:latin typeface="+mn-lt"/>
              </a:rPr>
              <a:t>2014; Scottish Executive and Scottish Business Crime Centre </a:t>
            </a:r>
            <a:r>
              <a:rPr lang="en-US" sz="1000" i="1" dirty="0" smtClean="0">
                <a:latin typeface="+mn-lt"/>
              </a:rPr>
              <a:t>Scottish </a:t>
            </a:r>
            <a:r>
              <a:rPr lang="en-US" sz="1000" i="1" dirty="0">
                <a:latin typeface="+mn-lt"/>
              </a:rPr>
              <a:t>Business Crime </a:t>
            </a:r>
            <a:r>
              <a:rPr lang="en-US" sz="1000" i="1" dirty="0" smtClean="0">
                <a:latin typeface="+mn-lt"/>
              </a:rPr>
              <a:t>Survey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– 1998</a:t>
            </a:r>
            <a:r>
              <a:rPr lang="en-US" sz="1000" dirty="0">
                <a:latin typeface="+mn-lt"/>
              </a:rPr>
              <a:t>; National Research Institute </a:t>
            </a:r>
            <a:r>
              <a:rPr lang="en-US" sz="1000" dirty="0" smtClean="0">
                <a:latin typeface="+mn-lt"/>
              </a:rPr>
              <a:t>of Legal Policy </a:t>
            </a:r>
            <a:r>
              <a:rPr lang="en-US" sz="1000" i="1" dirty="0" smtClean="0">
                <a:latin typeface="+mn-lt"/>
              </a:rPr>
              <a:t>Crimes </a:t>
            </a:r>
            <a:r>
              <a:rPr lang="en-US" sz="1000" i="1" dirty="0">
                <a:latin typeface="+mn-lt"/>
              </a:rPr>
              <a:t>against Retail and Manufacturing Premises in </a:t>
            </a:r>
            <a:r>
              <a:rPr lang="en-US" sz="1000" i="1" dirty="0" smtClean="0">
                <a:latin typeface="+mn-lt"/>
              </a:rPr>
              <a:t>Finland</a:t>
            </a:r>
            <a:r>
              <a:rPr lang="en-US" sz="1000" dirty="0" smtClean="0">
                <a:latin typeface="+mn-lt"/>
              </a:rPr>
              <a:t> – 2010; WODC </a:t>
            </a:r>
            <a:r>
              <a:rPr lang="en-US" sz="1000" i="1" dirty="0" smtClean="0">
                <a:latin typeface="+mn-lt"/>
              </a:rPr>
              <a:t>Business Crime Monitor </a:t>
            </a:r>
            <a:r>
              <a:rPr lang="en-US" sz="1000" dirty="0" smtClean="0">
                <a:latin typeface="+mn-lt"/>
              </a:rPr>
              <a:t>-2010; </a:t>
            </a:r>
            <a:r>
              <a:rPr lang="en-US" sz="1000" dirty="0">
                <a:latin typeface="+mn-lt"/>
              </a:rPr>
              <a:t>UNODC </a:t>
            </a:r>
            <a:r>
              <a:rPr lang="en-US" sz="1000" i="1" dirty="0" smtClean="0">
                <a:latin typeface="+mn-lt"/>
              </a:rPr>
              <a:t>China United </a:t>
            </a:r>
            <a:r>
              <a:rPr lang="en-US" sz="1000" i="1" dirty="0">
                <a:latin typeface="+mn-lt"/>
              </a:rPr>
              <a:t>Nations Crime against Business </a:t>
            </a:r>
            <a:r>
              <a:rPr lang="en-US" sz="1000" i="1" dirty="0" smtClean="0">
                <a:latin typeface="+mn-lt"/>
              </a:rPr>
              <a:t>Survey </a:t>
            </a:r>
            <a:r>
              <a:rPr lang="en-US" sz="1000" dirty="0" smtClean="0">
                <a:latin typeface="+mn-lt"/>
              </a:rPr>
              <a:t>– 2005/2006; UNODC </a:t>
            </a:r>
            <a:r>
              <a:rPr lang="en-US" sz="1000" i="1" dirty="0" smtClean="0">
                <a:latin typeface="+mn-lt"/>
              </a:rPr>
              <a:t>International Crime Business Survey – 2000).</a:t>
            </a:r>
            <a:endParaRPr lang="en-US" sz="1050" i="1" dirty="0" smtClean="0">
              <a:latin typeface="+mn-lt"/>
            </a:endParaRPr>
          </a:p>
          <a:p>
            <a:endParaRPr lang="en-US" sz="1100" i="1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Nota: Le </a:t>
            </a:r>
            <a:r>
              <a:rPr lang="en-US" sz="1400" dirty="0" err="1" smtClean="0">
                <a:latin typeface="+mn-lt"/>
              </a:rPr>
              <a:t>indagini</a:t>
            </a:r>
            <a:r>
              <a:rPr lang="en-US" sz="1400" dirty="0" smtClean="0">
                <a:latin typeface="+mn-lt"/>
              </a:rPr>
              <a:t> considerate </a:t>
            </a:r>
            <a:r>
              <a:rPr lang="en-US" sz="1400" dirty="0" err="1" smtClean="0">
                <a:latin typeface="+mn-lt"/>
              </a:rPr>
              <a:t>sono</a:t>
            </a:r>
            <a:r>
              <a:rPr lang="en-US" sz="1400" dirty="0" smtClean="0">
                <a:latin typeface="+mn-lt"/>
              </a:rPr>
              <a:t> state </a:t>
            </a:r>
            <a:r>
              <a:rPr lang="en-US" sz="1400" dirty="0" err="1" smtClean="0">
                <a:latin typeface="+mn-lt"/>
              </a:rPr>
              <a:t>sviluppate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attraverso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metodologie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differenti</a:t>
            </a:r>
            <a:r>
              <a:rPr lang="en-US" sz="1400" dirty="0" smtClean="0">
                <a:latin typeface="+mn-lt"/>
              </a:rPr>
              <a:t>. I </a:t>
            </a:r>
            <a:r>
              <a:rPr lang="en-US" sz="1400" dirty="0" err="1" smtClean="0">
                <a:latin typeface="+mn-lt"/>
              </a:rPr>
              <a:t>loro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risultati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devono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pertanto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essere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comparati</a:t>
            </a:r>
            <a:r>
              <a:rPr lang="en-US" sz="1400" dirty="0" smtClean="0">
                <a:latin typeface="+mn-lt"/>
              </a:rPr>
              <a:t> con </a:t>
            </a:r>
            <a:r>
              <a:rPr lang="en-US" sz="1400" dirty="0" err="1" smtClean="0">
                <a:latin typeface="+mn-lt"/>
              </a:rPr>
              <a:t>cautela</a:t>
            </a:r>
            <a:r>
              <a:rPr lang="en-US" sz="1400" dirty="0" smtClean="0">
                <a:latin typeface="+mn-lt"/>
              </a:rPr>
              <a:t>. </a:t>
            </a:r>
            <a:endParaRPr lang="it-IT" sz="1400" dirty="0" smtClean="0">
              <a:latin typeface="+mn-lt"/>
            </a:endParaRPr>
          </a:p>
          <a:p>
            <a:endParaRPr lang="it-IT" sz="1400" dirty="0" smtClean="0">
              <a:latin typeface="+mn-lt"/>
            </a:endParaRPr>
          </a:p>
          <a:p>
            <a:endParaRPr lang="it-IT" sz="1400" dirty="0" smtClean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8" y="1214787"/>
            <a:ext cx="6463815" cy="539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6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7973262" y="1274238"/>
            <a:ext cx="376678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+mn-lt"/>
              </a:rPr>
              <a:t>Corruzione tra le imprese svizzere operanti all’estero</a:t>
            </a:r>
          </a:p>
          <a:p>
            <a:endParaRPr lang="it-IT" sz="3200" dirty="0" smtClean="0">
              <a:latin typeface="+mn-lt"/>
            </a:endParaRPr>
          </a:p>
          <a:p>
            <a:endParaRPr lang="it-IT" sz="1400" i="1" dirty="0" smtClean="0">
              <a:latin typeface="+mn-lt"/>
            </a:endParaRPr>
          </a:p>
          <a:p>
            <a:r>
              <a:rPr lang="it-IT" sz="1400" i="1" dirty="0" smtClean="0">
                <a:latin typeface="+mn-lt"/>
              </a:rPr>
              <a:t>Fig. 8 </a:t>
            </a:r>
            <a:r>
              <a:rPr lang="it-IT" sz="1400" dirty="0" smtClean="0">
                <a:latin typeface="+mn-lt"/>
              </a:rPr>
              <a:t>– Imprese svizzere che hanno avuto contatti con pubblici ufficiali all’esterno, a cui è stata richiesta una tangente e che hanno pagato. </a:t>
            </a:r>
          </a:p>
          <a:p>
            <a:endParaRPr lang="it-IT" sz="1400" i="1" dirty="0" smtClean="0">
              <a:latin typeface="+mn-lt"/>
            </a:endParaRPr>
          </a:p>
          <a:p>
            <a:r>
              <a:rPr lang="it-IT" sz="1400" i="1" dirty="0" smtClean="0">
                <a:latin typeface="+mn-lt"/>
              </a:rPr>
              <a:t>Fonte</a:t>
            </a:r>
            <a:r>
              <a:rPr lang="it-IT" sz="1400" dirty="0" smtClean="0">
                <a:latin typeface="+mn-lt"/>
              </a:rPr>
              <a:t>: </a:t>
            </a:r>
            <a:r>
              <a:rPr lang="it-IT" sz="1400" dirty="0" smtClean="0"/>
              <a:t>Indagine Svizzera sulla Corruzione tra le imprese.</a:t>
            </a:r>
          </a:p>
          <a:p>
            <a:endParaRPr lang="it-IT" sz="1400" dirty="0" smtClean="0">
              <a:latin typeface="+mn-lt"/>
            </a:endParaRPr>
          </a:p>
          <a:p>
            <a:endParaRPr lang="it-IT" sz="1400" dirty="0" smtClean="0">
              <a:latin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1841" r="54614" b="19998"/>
          <a:stretch/>
        </p:blipFill>
        <p:spPr bwMode="auto">
          <a:xfrm>
            <a:off x="0" y="1394234"/>
            <a:ext cx="2586856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1687" r="42549" b="14931"/>
          <a:stretch/>
        </p:blipFill>
        <p:spPr bwMode="auto">
          <a:xfrm>
            <a:off x="5133166" y="2706986"/>
            <a:ext cx="2799994" cy="314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1797" r="53446" b="21152"/>
          <a:stretch/>
        </p:blipFill>
        <p:spPr bwMode="auto">
          <a:xfrm>
            <a:off x="2507760" y="2000735"/>
            <a:ext cx="2703786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9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7888407" y="1274239"/>
            <a:ext cx="376678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+mn-lt"/>
              </a:rPr>
              <a:t>Delinquenza giovanile</a:t>
            </a:r>
          </a:p>
          <a:p>
            <a:endParaRPr lang="it-IT" sz="3200" dirty="0" smtClean="0">
              <a:latin typeface="+mn-lt"/>
            </a:endParaRPr>
          </a:p>
          <a:p>
            <a:r>
              <a:rPr lang="it-IT" sz="1400" i="1" dirty="0" smtClean="0"/>
              <a:t>Fig. 10 </a:t>
            </a:r>
            <a:r>
              <a:rPr lang="it-IT" sz="1400" dirty="0" smtClean="0"/>
              <a:t>– Delinquenza giovanile per reati violenti (aggressioni e rapine), in Svizzera e nei paesi dell’ex Jugoslavia. Anno 2013.  % sul totale di rispondenti all’indagine.</a:t>
            </a:r>
          </a:p>
          <a:p>
            <a:endParaRPr lang="it-IT" sz="1400" dirty="0" smtClean="0"/>
          </a:p>
          <a:p>
            <a:r>
              <a:rPr lang="it-IT" sz="1400" i="1" dirty="0" smtClean="0"/>
              <a:t>Fonte</a:t>
            </a:r>
            <a:r>
              <a:rPr lang="it-IT" sz="1400" dirty="0" smtClean="0"/>
              <a:t>: International Self-</a:t>
            </a:r>
            <a:r>
              <a:rPr lang="it-IT" sz="1400" dirty="0" err="1" smtClean="0"/>
              <a:t>Reported</a:t>
            </a:r>
            <a:r>
              <a:rPr lang="it-IT" sz="1400" dirty="0" smtClean="0"/>
              <a:t> </a:t>
            </a:r>
            <a:r>
              <a:rPr lang="it-IT" sz="1400" dirty="0" err="1" smtClean="0"/>
              <a:t>Delinquency</a:t>
            </a:r>
            <a:r>
              <a:rPr lang="it-IT" sz="1400" dirty="0" smtClean="0"/>
              <a:t> </a:t>
            </a:r>
            <a:r>
              <a:rPr lang="it-IT" sz="1400" dirty="0" err="1" smtClean="0"/>
              <a:t>Study</a:t>
            </a:r>
            <a:r>
              <a:rPr lang="it-IT" sz="1400" dirty="0" smtClean="0"/>
              <a:t> 2013 (ISRD3)</a:t>
            </a:r>
          </a:p>
          <a:p>
            <a:endParaRPr lang="it-IT" sz="1400" dirty="0" smtClean="0">
              <a:latin typeface="+mn-lt"/>
            </a:endParaRPr>
          </a:p>
          <a:p>
            <a:endParaRPr lang="it-IT" sz="1400" dirty="0" smtClean="0">
              <a:latin typeface="+mn-lt"/>
            </a:endParaRPr>
          </a:p>
          <a:p>
            <a:endParaRPr lang="it-IT" sz="1400" dirty="0">
              <a:latin typeface="+mn-lt"/>
            </a:endParaRPr>
          </a:p>
          <a:p>
            <a:endParaRPr lang="it-IT" sz="1400" dirty="0">
              <a:latin typeface="+mn-lt"/>
            </a:endParaRPr>
          </a:p>
          <a:p>
            <a:endParaRPr lang="it-IT" sz="1400" dirty="0" smtClean="0">
              <a:latin typeface="+mn-lt"/>
            </a:endParaRPr>
          </a:p>
          <a:p>
            <a:r>
              <a:rPr lang="it-IT" sz="1400" dirty="0" smtClean="0">
                <a:latin typeface="+mn-lt"/>
              </a:rPr>
              <a:t>Secondo i risultati dell’indagine sulla delinquenza giovanile auto-denunciata, i giovani con origini nei paesi della ex-Jugoslavia sono più propensi alla commissione di reati violenti, rispetto a giovani nati in Svizzera.  Problema della «violenza importata» e dell’integrazione.</a:t>
            </a:r>
            <a:endParaRPr lang="it-IT" sz="1400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" y="1301398"/>
            <a:ext cx="771885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117910" y="1780166"/>
            <a:ext cx="6493226" cy="3168680"/>
          </a:xfrm>
          <a:prstGeom prst="rect">
            <a:avLst/>
          </a:prstGeo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de-CH" sz="2000" dirty="0" err="1" smtClean="0">
                <a:ea typeface="Signika Light" charset="0"/>
                <a:cs typeface="Signika Light" charset="0"/>
              </a:rPr>
              <a:t>Misurare</a:t>
            </a:r>
            <a:r>
              <a:rPr lang="de-CH" sz="2000" dirty="0" smtClean="0">
                <a:ea typeface="Signika Light" charset="0"/>
                <a:cs typeface="Signika Light" charset="0"/>
              </a:rPr>
              <a:t> la </a:t>
            </a:r>
            <a:r>
              <a:rPr lang="de-CH" sz="2000" dirty="0" err="1" smtClean="0">
                <a:ea typeface="Signika Light" charset="0"/>
                <a:cs typeface="Signika Light" charset="0"/>
              </a:rPr>
              <a:t>criminalità</a:t>
            </a:r>
            <a:r>
              <a:rPr lang="de-CH" sz="2000" dirty="0" smtClean="0">
                <a:ea typeface="Signika Light" charset="0"/>
                <a:cs typeface="Signika Light" charset="0"/>
              </a:rPr>
              <a:t> per </a:t>
            </a:r>
            <a:r>
              <a:rPr lang="de-CH" sz="2000" dirty="0" err="1" smtClean="0">
                <a:ea typeface="Signika Light" charset="0"/>
                <a:cs typeface="Signika Light" charset="0"/>
              </a:rPr>
              <a:t>promuovere</a:t>
            </a:r>
            <a:r>
              <a:rPr lang="de-CH" sz="2000" dirty="0" smtClean="0">
                <a:ea typeface="Signika Light" charset="0"/>
                <a:cs typeface="Signika Light" charset="0"/>
              </a:rPr>
              <a:t> </a:t>
            </a:r>
            <a:r>
              <a:rPr lang="de-CH" sz="2000" dirty="0" err="1" smtClean="0">
                <a:ea typeface="Signika Light" charset="0"/>
                <a:cs typeface="Signika Light" charset="0"/>
              </a:rPr>
              <a:t>lo</a:t>
            </a:r>
            <a:r>
              <a:rPr lang="de-CH" sz="2000" dirty="0" smtClean="0">
                <a:ea typeface="Signika Light" charset="0"/>
                <a:cs typeface="Signika Light" charset="0"/>
              </a:rPr>
              <a:t> </a:t>
            </a:r>
            <a:r>
              <a:rPr lang="de-CH" sz="2000" dirty="0" err="1" smtClean="0">
                <a:ea typeface="Signika Light" charset="0"/>
                <a:cs typeface="Signika Light" charset="0"/>
              </a:rPr>
              <a:t>sviluppo</a:t>
            </a:r>
            <a:endParaRPr lang="de-CH" sz="2000" dirty="0" smtClean="0">
              <a:ea typeface="Signika Light" charset="0"/>
              <a:cs typeface="Signika Light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CH" sz="2000" dirty="0" err="1" smtClean="0">
                <a:ea typeface="Signika Light" charset="0"/>
                <a:cs typeface="Signika Light" charset="0"/>
              </a:rPr>
              <a:t>Andamento</a:t>
            </a:r>
            <a:r>
              <a:rPr lang="de-CH" sz="2000" dirty="0" smtClean="0">
                <a:ea typeface="Signika Light" charset="0"/>
                <a:cs typeface="Signika Light" charset="0"/>
              </a:rPr>
              <a:t> della </a:t>
            </a:r>
            <a:r>
              <a:rPr lang="de-CH" sz="2000" dirty="0" err="1" smtClean="0">
                <a:ea typeface="Signika Light" charset="0"/>
                <a:cs typeface="Signika Light" charset="0"/>
              </a:rPr>
              <a:t>criminalità</a:t>
            </a:r>
            <a:r>
              <a:rPr lang="de-CH" sz="2000" dirty="0" smtClean="0">
                <a:ea typeface="Signika Light" charset="0"/>
                <a:cs typeface="Signika Light" charset="0"/>
              </a:rPr>
              <a:t> a </a:t>
            </a:r>
            <a:r>
              <a:rPr lang="de-CH" sz="2000" dirty="0" err="1" smtClean="0">
                <a:ea typeface="Signika Light" charset="0"/>
                <a:cs typeface="Signika Light" charset="0"/>
              </a:rPr>
              <a:t>livello</a:t>
            </a:r>
            <a:r>
              <a:rPr lang="de-CH" sz="2000" dirty="0" smtClean="0">
                <a:ea typeface="Signika Light" charset="0"/>
                <a:cs typeface="Signika Light" charset="0"/>
              </a:rPr>
              <a:t> </a:t>
            </a:r>
            <a:r>
              <a:rPr lang="de-CH" sz="2000" dirty="0" err="1" smtClean="0">
                <a:ea typeface="Signika Light" charset="0"/>
                <a:cs typeface="Signika Light" charset="0"/>
              </a:rPr>
              <a:t>internazionale</a:t>
            </a:r>
            <a:endParaRPr lang="de-CH" sz="2000" dirty="0" smtClean="0">
              <a:ea typeface="Signika Light" charset="0"/>
              <a:cs typeface="Signika Light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CH" sz="2000" dirty="0" err="1" smtClean="0">
                <a:ea typeface="Signika Light" charset="0"/>
                <a:cs typeface="Signika Light" charset="0"/>
              </a:rPr>
              <a:t>Criminalità</a:t>
            </a:r>
            <a:r>
              <a:rPr lang="de-CH" sz="2000" dirty="0" smtClean="0">
                <a:ea typeface="Signika Light" charset="0"/>
                <a:cs typeface="Signika Light" charset="0"/>
              </a:rPr>
              <a:t> e </a:t>
            </a:r>
            <a:r>
              <a:rPr lang="de-CH" sz="2000" dirty="0" err="1" smtClean="0">
                <a:ea typeface="Signika Light" charset="0"/>
                <a:cs typeface="Signika Light" charset="0"/>
              </a:rPr>
              <a:t>vittimizzazione</a:t>
            </a:r>
            <a:endParaRPr lang="de-CH" sz="2000" dirty="0" smtClean="0">
              <a:ea typeface="Signika Light" charset="0"/>
              <a:cs typeface="Signika Light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sz="2000" dirty="0" err="1">
                <a:ea typeface="Signika Light" charset="0"/>
                <a:cs typeface="Signika Light" charset="0"/>
              </a:rPr>
              <a:t>Andamento</a:t>
            </a:r>
            <a:r>
              <a:rPr lang="de-CH" sz="2000" dirty="0">
                <a:ea typeface="Signika Light" charset="0"/>
                <a:cs typeface="Signika Light" charset="0"/>
              </a:rPr>
              <a:t> della </a:t>
            </a:r>
            <a:r>
              <a:rPr lang="de-CH" sz="2000" dirty="0" err="1">
                <a:ea typeface="Signika Light" charset="0"/>
                <a:cs typeface="Signika Light" charset="0"/>
              </a:rPr>
              <a:t>criminalità</a:t>
            </a:r>
            <a:r>
              <a:rPr lang="de-CH" sz="2000" dirty="0">
                <a:ea typeface="Signika Light" charset="0"/>
                <a:cs typeface="Signika Light" charset="0"/>
              </a:rPr>
              <a:t> e </a:t>
            </a:r>
            <a:r>
              <a:rPr lang="de-CH" sz="2000" dirty="0" err="1">
                <a:ea typeface="Signika Light" charset="0"/>
                <a:cs typeface="Signika Light" charset="0"/>
              </a:rPr>
              <a:t>crisi</a:t>
            </a:r>
            <a:r>
              <a:rPr lang="de-CH" sz="2000" dirty="0">
                <a:ea typeface="Signika Light" charset="0"/>
                <a:cs typeface="Signika Light" charset="0"/>
              </a:rPr>
              <a:t> </a:t>
            </a:r>
            <a:r>
              <a:rPr lang="de-CH" sz="2000" dirty="0" err="1" smtClean="0">
                <a:ea typeface="Signika Light" charset="0"/>
                <a:cs typeface="Signika Light" charset="0"/>
              </a:rPr>
              <a:t>economica</a:t>
            </a:r>
            <a:endParaRPr lang="de-CH" sz="2000" dirty="0" smtClean="0">
              <a:ea typeface="Signika Light" charset="0"/>
              <a:cs typeface="Signika Light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CH" sz="2000" dirty="0" err="1" smtClean="0">
                <a:ea typeface="Signika Light" charset="0"/>
                <a:cs typeface="Signika Light" charset="0"/>
              </a:rPr>
              <a:t>Andamento</a:t>
            </a:r>
            <a:r>
              <a:rPr lang="de-CH" sz="2000" dirty="0" smtClean="0">
                <a:ea typeface="Signika Light" charset="0"/>
                <a:cs typeface="Signika Light" charset="0"/>
              </a:rPr>
              <a:t> della </a:t>
            </a:r>
            <a:r>
              <a:rPr lang="de-CH" sz="2000" dirty="0" err="1" smtClean="0">
                <a:ea typeface="Signika Light" charset="0"/>
                <a:cs typeface="Signika Light" charset="0"/>
              </a:rPr>
              <a:t>corruzione</a:t>
            </a:r>
            <a:r>
              <a:rPr lang="de-CH" sz="2000" dirty="0" smtClean="0">
                <a:ea typeface="Signika Light" charset="0"/>
                <a:cs typeface="Signika Light" charset="0"/>
              </a:rPr>
              <a:t> a </a:t>
            </a:r>
            <a:r>
              <a:rPr lang="de-CH" sz="2000" dirty="0" err="1" smtClean="0">
                <a:ea typeface="Signika Light" charset="0"/>
                <a:cs typeface="Signika Light" charset="0"/>
              </a:rPr>
              <a:t>livello</a:t>
            </a:r>
            <a:r>
              <a:rPr lang="de-CH" sz="2000" dirty="0" smtClean="0">
                <a:ea typeface="Signika Light" charset="0"/>
                <a:cs typeface="Signika Light" charset="0"/>
              </a:rPr>
              <a:t> </a:t>
            </a:r>
            <a:r>
              <a:rPr lang="de-CH" sz="2000" dirty="0" err="1" smtClean="0">
                <a:ea typeface="Signika Light" charset="0"/>
                <a:cs typeface="Signika Light" charset="0"/>
              </a:rPr>
              <a:t>internazionale</a:t>
            </a:r>
            <a:endParaRPr lang="de-CH" sz="2000" dirty="0" smtClean="0">
              <a:ea typeface="Signika Light" charset="0"/>
              <a:cs typeface="Signika Light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CH" sz="2000" dirty="0" err="1" smtClean="0">
                <a:ea typeface="Signika Light" charset="0"/>
                <a:cs typeface="Signika Light" charset="0"/>
              </a:rPr>
              <a:t>Criminalità</a:t>
            </a:r>
            <a:r>
              <a:rPr lang="de-CH" sz="2000" dirty="0" smtClean="0">
                <a:ea typeface="Signika Light" charset="0"/>
                <a:cs typeface="Signika Light" charset="0"/>
              </a:rPr>
              <a:t> </a:t>
            </a:r>
            <a:r>
              <a:rPr lang="de-CH" sz="2000" dirty="0" err="1" smtClean="0">
                <a:ea typeface="Signika Light" charset="0"/>
                <a:cs typeface="Signika Light" charset="0"/>
              </a:rPr>
              <a:t>contro</a:t>
            </a:r>
            <a:r>
              <a:rPr lang="de-CH" sz="2000" dirty="0" smtClean="0">
                <a:ea typeface="Signika Light" charset="0"/>
                <a:cs typeface="Signika Light" charset="0"/>
              </a:rPr>
              <a:t> le </a:t>
            </a:r>
            <a:r>
              <a:rPr lang="de-CH" sz="2000" dirty="0" err="1" smtClean="0">
                <a:ea typeface="Signika Light" charset="0"/>
                <a:cs typeface="Signika Light" charset="0"/>
              </a:rPr>
              <a:t>imprese</a:t>
            </a:r>
            <a:endParaRPr lang="de-CH" sz="2000" dirty="0" smtClean="0">
              <a:ea typeface="Signika Light" charset="0"/>
              <a:cs typeface="Signika Light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CH" sz="2000" dirty="0" err="1" smtClean="0">
                <a:ea typeface="Signika Light" charset="0"/>
                <a:cs typeface="Signika Light" charset="0"/>
              </a:rPr>
              <a:t>Conclusioni</a:t>
            </a:r>
            <a:endParaRPr lang="de-CH" sz="2000" dirty="0" smtClean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algn="l"/>
            <a:r>
              <a:rPr lang="de-CH" b="1" dirty="0" err="1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Contenuti</a:t>
            </a:r>
            <a:r>
              <a:rPr lang="de-CH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 della </a:t>
            </a:r>
            <a:r>
              <a:rPr lang="de-CH" b="1" dirty="0" err="1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presentazione</a:t>
            </a:r>
            <a:endParaRPr lang="it-IT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152075"/>
            <a:ext cx="4880273" cy="323879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00" dirty="0" smtClean="0">
              <a:solidFill>
                <a:srgbClr val="595959"/>
              </a:solidFill>
            </a:endParaRPr>
          </a:p>
          <a:p>
            <a:pPr algn="l"/>
            <a:r>
              <a:rPr lang="it-IT" sz="1600" dirty="0" smtClean="0">
                <a:solidFill>
                  <a:srgbClr val="595959"/>
                </a:solidFill>
              </a:rPr>
              <a:t>L’anno 2015 ha segnato la conclusione dei </a:t>
            </a:r>
            <a:r>
              <a:rPr lang="it-IT" sz="1600" b="1" dirty="0" err="1" smtClean="0">
                <a:solidFill>
                  <a:srgbClr val="595959"/>
                </a:solidFill>
              </a:rPr>
              <a:t>Millenium</a:t>
            </a:r>
            <a:r>
              <a:rPr lang="it-IT" sz="1600" b="1" dirty="0" smtClean="0">
                <a:solidFill>
                  <a:srgbClr val="595959"/>
                </a:solidFill>
              </a:rPr>
              <a:t> Development </a:t>
            </a:r>
            <a:r>
              <a:rPr lang="it-IT" sz="1600" b="1" dirty="0" err="1" smtClean="0">
                <a:solidFill>
                  <a:srgbClr val="595959"/>
                </a:solidFill>
              </a:rPr>
              <a:t>Goals</a:t>
            </a:r>
            <a:r>
              <a:rPr lang="it-IT" sz="1600" b="1" dirty="0" smtClean="0">
                <a:solidFill>
                  <a:srgbClr val="595959"/>
                </a:solidFill>
              </a:rPr>
              <a:t> </a:t>
            </a:r>
            <a:r>
              <a:rPr lang="it-IT" sz="1600" dirty="0" smtClean="0">
                <a:solidFill>
                  <a:srgbClr val="595959"/>
                </a:solidFill>
              </a:rPr>
              <a:t>(‘00-’15)</a:t>
            </a:r>
            <a:r>
              <a:rPr lang="it-IT" sz="1600" b="1" dirty="0" smtClean="0">
                <a:solidFill>
                  <a:srgbClr val="595959"/>
                </a:solidFill>
              </a:rPr>
              <a:t> </a:t>
            </a:r>
            <a:r>
              <a:rPr lang="it-IT" sz="1600" dirty="0" smtClean="0">
                <a:solidFill>
                  <a:srgbClr val="595959"/>
                </a:solidFill>
              </a:rPr>
              <a:t>e l’inizio dei </a:t>
            </a:r>
            <a:r>
              <a:rPr lang="it-IT" sz="1600" b="1" dirty="0" err="1" smtClean="0">
                <a:solidFill>
                  <a:srgbClr val="595959"/>
                </a:solidFill>
              </a:rPr>
              <a:t>Sustainable</a:t>
            </a:r>
            <a:r>
              <a:rPr lang="it-IT" sz="1600" b="1" dirty="0" smtClean="0">
                <a:solidFill>
                  <a:srgbClr val="595959"/>
                </a:solidFill>
              </a:rPr>
              <a:t> Development </a:t>
            </a:r>
            <a:r>
              <a:rPr lang="it-IT" sz="1600" b="1" dirty="0" err="1" smtClean="0">
                <a:solidFill>
                  <a:srgbClr val="595959"/>
                </a:solidFill>
              </a:rPr>
              <a:t>Goals</a:t>
            </a:r>
            <a:r>
              <a:rPr lang="it-IT" sz="1600" dirty="0" smtClean="0">
                <a:solidFill>
                  <a:srgbClr val="595959"/>
                </a:solidFill>
              </a:rPr>
              <a:t> (‘16-’30) identificati dalle Nazioni Unite.</a:t>
            </a:r>
          </a:p>
          <a:p>
            <a:pPr algn="l"/>
            <a:r>
              <a:rPr lang="it-IT" sz="1600" dirty="0" smtClean="0">
                <a:solidFill>
                  <a:srgbClr val="595959"/>
                </a:solidFill>
              </a:rPr>
              <a:t>In particolare, </a:t>
            </a:r>
            <a:r>
              <a:rPr lang="it-IT" sz="1600" b="1" dirty="0" smtClean="0">
                <a:solidFill>
                  <a:srgbClr val="595959"/>
                </a:solidFill>
              </a:rPr>
              <a:t>l’Obiettivo 16 </a:t>
            </a:r>
            <a:r>
              <a:rPr lang="it-IT" sz="1600" dirty="0" smtClean="0">
                <a:solidFill>
                  <a:srgbClr val="595959"/>
                </a:solidFill>
              </a:rPr>
              <a:t>degli </a:t>
            </a:r>
            <a:r>
              <a:rPr lang="it-IT" sz="1600" dirty="0" err="1" smtClean="0">
                <a:solidFill>
                  <a:srgbClr val="595959"/>
                </a:solidFill>
              </a:rPr>
              <a:t>SDGs</a:t>
            </a:r>
            <a:r>
              <a:rPr lang="it-IT" sz="1600" i="1" dirty="0" smtClean="0">
                <a:solidFill>
                  <a:srgbClr val="595959"/>
                </a:solidFill>
              </a:rPr>
              <a:t> si propone di:</a:t>
            </a:r>
          </a:p>
          <a:p>
            <a:pPr marL="342900" indent="-342900" algn="l">
              <a:buAutoNum type="arabicPeriod"/>
            </a:pPr>
            <a:r>
              <a:rPr lang="it-IT" sz="1600" i="1" dirty="0" smtClean="0">
                <a:solidFill>
                  <a:srgbClr val="595959"/>
                </a:solidFill>
              </a:rPr>
              <a:t>Ridurre la violenza e le morti violente</a:t>
            </a:r>
          </a:p>
          <a:p>
            <a:pPr marL="342900" indent="-342900" algn="l">
              <a:buAutoNum type="arabicPeriod"/>
            </a:pPr>
            <a:r>
              <a:rPr lang="it-IT" sz="1600" i="1" dirty="0" smtClean="0">
                <a:solidFill>
                  <a:srgbClr val="595959"/>
                </a:solidFill>
              </a:rPr>
              <a:t>Eliminare il traffico e lo sfruttamento di essere umani</a:t>
            </a:r>
          </a:p>
          <a:p>
            <a:pPr marL="342900" indent="-342900" algn="l">
              <a:buAutoNum type="arabicPeriod"/>
            </a:pPr>
            <a:r>
              <a:rPr lang="it-IT" sz="1600" i="1" dirty="0" smtClean="0">
                <a:solidFill>
                  <a:srgbClr val="595959"/>
                </a:solidFill>
              </a:rPr>
              <a:t>Ridurre i flussi illeciti di denaro e armi</a:t>
            </a:r>
          </a:p>
          <a:p>
            <a:pPr marL="342900" indent="-342900" algn="l">
              <a:buAutoNum type="arabicPeriod"/>
            </a:pPr>
            <a:r>
              <a:rPr lang="it-IT" sz="1600" i="1" dirty="0" smtClean="0">
                <a:solidFill>
                  <a:srgbClr val="595959"/>
                </a:solidFill>
              </a:rPr>
              <a:t>Ridurre la corruzione tra individui e imprese</a:t>
            </a:r>
          </a:p>
          <a:p>
            <a:pPr marL="342900" indent="-342900" algn="l">
              <a:buAutoNum type="arabicPeriod"/>
            </a:pPr>
            <a:r>
              <a:rPr lang="it-IT" sz="1600" i="1" dirty="0" smtClean="0">
                <a:solidFill>
                  <a:srgbClr val="595959"/>
                </a:solidFill>
              </a:rPr>
              <a:t>Promuovere istituzioni trasparenti, efficienti e inclusive a tutti i livelli.</a:t>
            </a:r>
          </a:p>
          <a:p>
            <a:pPr algn="l"/>
            <a:r>
              <a:rPr lang="it-IT" sz="1600" dirty="0" smtClean="0">
                <a:solidFill>
                  <a:srgbClr val="595959"/>
                </a:solidFill>
              </a:rPr>
              <a:t>La disponibilità di dati sulla criminalità e la corruzione è fondamentale per monitorare il raggiungimento di questi obiettivi.</a:t>
            </a:r>
          </a:p>
          <a:p>
            <a:pPr algn="l"/>
            <a:r>
              <a:rPr lang="it-IT" sz="1600" dirty="0" smtClean="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4602589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Misurare la criminalità per promuovere lo sviluppo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640" y="1563038"/>
            <a:ext cx="6204895" cy="41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56151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rgbClr val="595959"/>
                </a:solidFill>
              </a:rPr>
              <a:t>Negli </a:t>
            </a:r>
            <a:r>
              <a:rPr lang="it-IT" sz="1800" dirty="0">
                <a:solidFill>
                  <a:srgbClr val="595959"/>
                </a:solidFill>
              </a:rPr>
              <a:t>ultimi 20 anni la misurazione della criminalità e della corruzione a livello comparato ha beneficiato di importanti innovazioni metodologiche che ne hanno aumentato l’affidabilità e il dettaglio. </a:t>
            </a:r>
            <a:endParaRPr lang="it-IT" sz="1800" dirty="0" smtClean="0">
              <a:solidFill>
                <a:srgbClr val="595959"/>
              </a:solidFill>
            </a:endParaRPr>
          </a:p>
          <a:p>
            <a:pPr algn="l"/>
            <a:r>
              <a:rPr lang="it-IT" sz="1800" dirty="0" smtClean="0">
                <a:solidFill>
                  <a:srgbClr val="595959"/>
                </a:solidFill>
              </a:rPr>
              <a:t>Distinguendo tra statistiche amministrative e indagini di vittimizzazione, a livello internazionale ed europeo esistono sette principali strumenti di raccolta dati.</a:t>
            </a:r>
            <a:endParaRPr lang="it-IT" sz="1800" dirty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4315987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 statistiche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della criminalità</a:t>
            </a:r>
            <a:b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 livello internazionale</a:t>
            </a:r>
            <a:b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1401"/>
              </p:ext>
            </p:extLst>
          </p:nvPr>
        </p:nvGraphicFramePr>
        <p:xfrm>
          <a:off x="5158853" y="2425299"/>
          <a:ext cx="6455392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7696"/>
                <a:gridCol w="3227696"/>
              </a:tblGrid>
              <a:tr h="386838"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Statistiche</a:t>
                      </a:r>
                      <a:r>
                        <a:rPr lang="it-IT" sz="1600" b="1" i="0" baseline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amministrative della criminalità</a:t>
                      </a:r>
                      <a:endParaRPr lang="it-IT" sz="1600" b="1" i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Indagini di vittimizzazione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595959"/>
                          </a:solidFill>
                        </a:rPr>
                        <a:t>United</a:t>
                      </a:r>
                      <a:r>
                        <a:rPr lang="de-CH" sz="1400" b="1" baseline="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de-CH" sz="1400" b="1" dirty="0" err="1" smtClean="0">
                          <a:solidFill>
                            <a:srgbClr val="595959"/>
                          </a:solidFill>
                        </a:rPr>
                        <a:t>Nations</a:t>
                      </a:r>
                      <a:r>
                        <a:rPr lang="de-CH" sz="1400" b="1" dirty="0" smtClean="0">
                          <a:solidFill>
                            <a:srgbClr val="595959"/>
                          </a:solidFill>
                        </a:rPr>
                        <a:t> Crime Trends Survey –</a:t>
                      </a:r>
                      <a:r>
                        <a:rPr lang="de-CH" sz="1400" b="1" baseline="0" dirty="0" smtClean="0">
                          <a:solidFill>
                            <a:srgbClr val="595959"/>
                          </a:solidFill>
                        </a:rPr>
                        <a:t> UN CTS (</a:t>
                      </a:r>
                      <a:r>
                        <a:rPr lang="de-CH" sz="1400" b="1" baseline="0" dirty="0" err="1" smtClean="0">
                          <a:solidFill>
                            <a:srgbClr val="595959"/>
                          </a:solidFill>
                        </a:rPr>
                        <a:t>since</a:t>
                      </a:r>
                      <a:r>
                        <a:rPr lang="de-CH" sz="1400" b="1" baseline="0" dirty="0" smtClean="0">
                          <a:solidFill>
                            <a:srgbClr val="595959"/>
                          </a:solidFill>
                        </a:rPr>
                        <a:t> 1970)</a:t>
                      </a:r>
                      <a:endParaRPr lang="de-CH" sz="1400" b="1" dirty="0" smtClean="0">
                        <a:solidFill>
                          <a:srgbClr val="595959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latin typeface="+mn-lt"/>
                        </a:rPr>
                        <a:t>International Crime </a:t>
                      </a:r>
                      <a:r>
                        <a:rPr lang="de-CH" sz="1400" b="1" dirty="0" err="1" smtClean="0">
                          <a:latin typeface="+mn-lt"/>
                        </a:rPr>
                        <a:t>Victim</a:t>
                      </a:r>
                      <a:r>
                        <a:rPr lang="de-CH" sz="1400" b="1" baseline="0" dirty="0" smtClean="0">
                          <a:latin typeface="+mn-lt"/>
                        </a:rPr>
                        <a:t> Survey - ICVS (</a:t>
                      </a:r>
                      <a:r>
                        <a:rPr lang="de-CH" sz="1400" b="1" baseline="0" dirty="0" err="1" smtClean="0">
                          <a:latin typeface="+mn-lt"/>
                        </a:rPr>
                        <a:t>since</a:t>
                      </a:r>
                      <a:r>
                        <a:rPr lang="de-CH" sz="1400" b="1" baseline="0" dirty="0" smtClean="0">
                          <a:latin typeface="+mn-lt"/>
                        </a:rPr>
                        <a:t> 1989)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European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Sourcebook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of Crime and </a:t>
                      </a:r>
                      <a:r>
                        <a:rPr lang="it-IT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Criminal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Justice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Statistics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it-IT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since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1996)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Crime Commercial Survey – ICCS (1994)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Eurostat</a:t>
                      </a:r>
                      <a:r>
                        <a:rPr lang="it-IT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since</a:t>
                      </a:r>
                      <a:r>
                        <a:rPr lang="it-IT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2007)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Crime</a:t>
                      </a:r>
                      <a:r>
                        <a:rPr lang="de-CH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de-CH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and</a:t>
                      </a:r>
                      <a:r>
                        <a:rPr lang="de-CH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de-CH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Corruption</a:t>
                      </a:r>
                      <a:r>
                        <a:rPr lang="de-CH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Business Survey – CCBS (2005/2006)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838">
                <a:tc vMerge="1"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International Self-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Reported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Delinquency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Study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- ISRD (</a:t>
                      </a:r>
                      <a:r>
                        <a:rPr lang="it-IT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since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1992/1993)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5158853" y="1836930"/>
            <a:ext cx="6455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err="1" smtClean="0"/>
              <a:t>Tab</a:t>
            </a:r>
            <a:r>
              <a:rPr lang="it-IT" sz="1400" i="1" dirty="0" smtClean="0"/>
              <a:t>. 1 – </a:t>
            </a:r>
            <a:r>
              <a:rPr lang="it-IT" sz="1400" dirty="0" smtClean="0"/>
              <a:t>Principali fonti dati sulla criminalità e la vittimizzazione a livello internazionale ed europeo.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7888407" y="1274239"/>
            <a:ext cx="376678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+mn-lt"/>
              </a:rPr>
              <a:t>La criminalità </a:t>
            </a:r>
          </a:p>
          <a:p>
            <a:r>
              <a:rPr lang="it-IT" sz="3200" dirty="0" smtClean="0">
                <a:latin typeface="+mn-lt"/>
              </a:rPr>
              <a:t>a livello internazionale</a:t>
            </a:r>
          </a:p>
          <a:p>
            <a:endParaRPr lang="de-CH" sz="3200" dirty="0" smtClean="0">
              <a:latin typeface="+mn-lt"/>
            </a:endParaRPr>
          </a:p>
          <a:p>
            <a:r>
              <a:rPr lang="de-CH" sz="1400" i="1" dirty="0" smtClean="0">
                <a:latin typeface="+mn-lt"/>
              </a:rPr>
              <a:t>Fig. 1 – </a:t>
            </a:r>
            <a:r>
              <a:rPr lang="de-CH" sz="1400" dirty="0" smtClean="0">
                <a:latin typeface="+mn-lt"/>
              </a:rPr>
              <a:t>Serie </a:t>
            </a:r>
            <a:r>
              <a:rPr lang="de-CH" sz="1400" dirty="0" err="1" smtClean="0">
                <a:latin typeface="+mn-lt"/>
              </a:rPr>
              <a:t>storiche</a:t>
            </a:r>
            <a:r>
              <a:rPr lang="de-CH" sz="1400" dirty="0" smtClean="0">
                <a:latin typeface="+mn-lt"/>
              </a:rPr>
              <a:t> di diverse </a:t>
            </a:r>
            <a:r>
              <a:rPr lang="de-CH" sz="1400" dirty="0" err="1" smtClean="0">
                <a:latin typeface="+mn-lt"/>
              </a:rPr>
              <a:t>fattispecie</a:t>
            </a:r>
            <a:r>
              <a:rPr lang="de-CH" sz="1400" dirty="0" smtClean="0">
                <a:latin typeface="+mn-lt"/>
              </a:rPr>
              <a:t> di </a:t>
            </a:r>
            <a:r>
              <a:rPr lang="de-CH" sz="1400" dirty="0" err="1" smtClean="0">
                <a:latin typeface="+mn-lt"/>
              </a:rPr>
              <a:t>reato</a:t>
            </a:r>
            <a:r>
              <a:rPr lang="de-CH" sz="1400" dirty="0" smtClean="0">
                <a:latin typeface="+mn-lt"/>
              </a:rPr>
              <a:t> a </a:t>
            </a:r>
            <a:r>
              <a:rPr lang="de-CH" sz="1400" dirty="0" err="1" smtClean="0">
                <a:latin typeface="+mn-lt"/>
              </a:rPr>
              <a:t>livello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internazionale</a:t>
            </a:r>
            <a:r>
              <a:rPr lang="de-CH" sz="1400" dirty="0" smtClean="0">
                <a:latin typeface="+mn-lt"/>
              </a:rPr>
              <a:t>. Anni 2003-2014</a:t>
            </a:r>
          </a:p>
          <a:p>
            <a:endParaRPr lang="de-CH" sz="1400" dirty="0">
              <a:latin typeface="+mn-lt"/>
            </a:endParaRPr>
          </a:p>
          <a:p>
            <a:endParaRPr lang="de-CH" sz="1400" dirty="0" smtClean="0">
              <a:latin typeface="+mn-lt"/>
            </a:endParaRPr>
          </a:p>
          <a:p>
            <a:endParaRPr lang="de-CH" sz="1400" dirty="0">
              <a:latin typeface="+mn-lt"/>
            </a:endParaRPr>
          </a:p>
          <a:p>
            <a:endParaRPr lang="de-CH" sz="1400" dirty="0" smtClean="0">
              <a:latin typeface="+mn-lt"/>
            </a:endParaRPr>
          </a:p>
          <a:p>
            <a:endParaRPr lang="de-CH" sz="1400" i="1" dirty="0" smtClean="0">
              <a:latin typeface="+mn-lt"/>
            </a:endParaRPr>
          </a:p>
          <a:p>
            <a:r>
              <a:rPr lang="de-CH" sz="1400" i="1" dirty="0" err="1" smtClean="0">
                <a:latin typeface="+mn-lt"/>
              </a:rPr>
              <a:t>Fonte</a:t>
            </a:r>
            <a:r>
              <a:rPr lang="de-CH" sz="1400" dirty="0" smtClean="0">
                <a:latin typeface="+mn-lt"/>
              </a:rPr>
              <a:t>: </a:t>
            </a:r>
            <a:r>
              <a:rPr lang="de-CH" sz="1400" dirty="0" err="1" smtClean="0">
                <a:latin typeface="+mn-lt"/>
              </a:rPr>
              <a:t>Elaborazione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dell’autore</a:t>
            </a:r>
            <a:r>
              <a:rPr lang="de-CH" sz="1400" dirty="0" smtClean="0">
                <a:latin typeface="+mn-lt"/>
              </a:rPr>
              <a:t> di </a:t>
            </a:r>
            <a:r>
              <a:rPr lang="de-CH" sz="1400" dirty="0" err="1" smtClean="0">
                <a:latin typeface="+mn-lt"/>
              </a:rPr>
              <a:t>dati</a:t>
            </a:r>
            <a:r>
              <a:rPr lang="de-CH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United </a:t>
            </a:r>
            <a:r>
              <a:rPr lang="en-US" sz="1400" dirty="0">
                <a:latin typeface="+mn-lt"/>
              </a:rPr>
              <a:t>Nations Survey of Crime Trends and Operations of </a:t>
            </a:r>
            <a:r>
              <a:rPr lang="en-US" sz="1400" dirty="0" smtClean="0">
                <a:latin typeface="+mn-lt"/>
              </a:rPr>
              <a:t>Criminal Justice Systems (UNODC).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i="1" dirty="0" smtClean="0">
                <a:latin typeface="+mn-lt"/>
              </a:rPr>
              <a:t>Nota</a:t>
            </a:r>
            <a:r>
              <a:rPr lang="en-US" sz="1400" dirty="0" smtClean="0">
                <a:latin typeface="+mn-lt"/>
              </a:rPr>
              <a:t>: </a:t>
            </a:r>
            <a:r>
              <a:rPr lang="en-US" sz="1400" dirty="0" err="1" smtClean="0">
                <a:latin typeface="+mn-lt"/>
              </a:rPr>
              <a:t>Gli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andamenti</a:t>
            </a:r>
            <a:r>
              <a:rPr lang="en-US" sz="1400" dirty="0" smtClean="0">
                <a:latin typeface="+mn-lt"/>
              </a:rPr>
              <a:t> a </a:t>
            </a:r>
            <a:r>
              <a:rPr lang="en-US" sz="1400" dirty="0" err="1" smtClean="0">
                <a:latin typeface="+mn-lt"/>
              </a:rPr>
              <a:t>livello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internazionale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sono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stati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calcolati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indicizzando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su</a:t>
            </a:r>
            <a:r>
              <a:rPr lang="en-US" sz="1400" dirty="0" smtClean="0">
                <a:latin typeface="+mn-lt"/>
              </a:rPr>
              <a:t> base 2003 </a:t>
            </a:r>
            <a:r>
              <a:rPr lang="en-US" sz="1400" dirty="0" err="1" smtClean="0">
                <a:latin typeface="+mn-lt"/>
              </a:rPr>
              <a:t>i</a:t>
            </a:r>
            <a:r>
              <a:rPr lang="en-US" sz="1400" dirty="0" smtClean="0">
                <a:latin typeface="+mn-lt"/>
              </a:rPr>
              <a:t> “</a:t>
            </a:r>
            <a:r>
              <a:rPr lang="en-US" sz="1400" dirty="0" err="1" smtClean="0">
                <a:latin typeface="+mn-lt"/>
              </a:rPr>
              <a:t>tassi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pesati</a:t>
            </a:r>
            <a:r>
              <a:rPr lang="en-US" sz="1400" dirty="0" smtClean="0">
                <a:latin typeface="+mn-lt"/>
              </a:rPr>
              <a:t>” </a:t>
            </a:r>
            <a:r>
              <a:rPr lang="en-US" sz="1400" dirty="0" err="1" smtClean="0">
                <a:latin typeface="+mn-lt"/>
              </a:rPr>
              <a:t>ogni</a:t>
            </a:r>
            <a:r>
              <a:rPr lang="en-US" sz="1400" dirty="0" smtClean="0">
                <a:latin typeface="+mn-lt"/>
              </a:rPr>
              <a:t> 100.000 </a:t>
            </a:r>
            <a:r>
              <a:rPr lang="en-US" sz="1400" dirty="0" err="1" smtClean="0">
                <a:latin typeface="+mn-lt"/>
              </a:rPr>
              <a:t>abitanti</a:t>
            </a:r>
            <a:r>
              <a:rPr lang="en-US" sz="1400" dirty="0" smtClean="0">
                <a:latin typeface="+mn-lt"/>
              </a:rPr>
              <a:t>. </a:t>
            </a:r>
          </a:p>
          <a:p>
            <a:r>
              <a:rPr lang="en-US" sz="1400" dirty="0" smtClean="0">
                <a:latin typeface="+mn-lt"/>
              </a:rPr>
              <a:t>I “</a:t>
            </a:r>
            <a:r>
              <a:rPr lang="en-US" sz="1400" dirty="0" err="1" smtClean="0">
                <a:latin typeface="+mn-lt"/>
              </a:rPr>
              <a:t>tassi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pesati</a:t>
            </a:r>
            <a:r>
              <a:rPr lang="en-US" sz="1400" dirty="0" smtClean="0">
                <a:latin typeface="+mn-lt"/>
              </a:rPr>
              <a:t>” </a:t>
            </a:r>
            <a:r>
              <a:rPr lang="en-US" sz="1400" dirty="0" err="1" smtClean="0">
                <a:latin typeface="+mn-lt"/>
              </a:rPr>
              <a:t>sono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stati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calcolati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pesando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tassi</a:t>
            </a:r>
            <a:r>
              <a:rPr lang="en-US" sz="1400" dirty="0" smtClean="0">
                <a:latin typeface="+mn-lt"/>
              </a:rPr>
              <a:t> di </a:t>
            </a:r>
            <a:r>
              <a:rPr lang="en-US" sz="1400" dirty="0" err="1" smtClean="0">
                <a:latin typeface="+mn-lt"/>
              </a:rPr>
              <a:t>ogni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continente</a:t>
            </a:r>
            <a:r>
              <a:rPr lang="en-US" sz="1400" dirty="0" smtClean="0">
                <a:latin typeface="+mn-lt"/>
              </a:rPr>
              <a:t> per la </a:t>
            </a:r>
            <a:r>
              <a:rPr lang="en-US" sz="1400" dirty="0" err="1" smtClean="0">
                <a:latin typeface="+mn-lt"/>
              </a:rPr>
              <a:t>rispettiva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percentuale</a:t>
            </a:r>
            <a:r>
              <a:rPr lang="en-US" sz="1400" dirty="0" smtClean="0">
                <a:latin typeface="+mn-lt"/>
              </a:rPr>
              <a:t> di </a:t>
            </a:r>
            <a:r>
              <a:rPr lang="en-US" sz="1400" dirty="0" err="1" smtClean="0">
                <a:latin typeface="+mn-lt"/>
              </a:rPr>
              <a:t>popolazione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sulla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poplazione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mondiale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totale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2" y="1257983"/>
            <a:ext cx="7174528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7888407" y="1274239"/>
            <a:ext cx="376678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+mn-lt"/>
              </a:rPr>
              <a:t>La criminalità </a:t>
            </a:r>
          </a:p>
          <a:p>
            <a:r>
              <a:rPr lang="it-IT" sz="3200" dirty="0" smtClean="0">
                <a:latin typeface="+mn-lt"/>
              </a:rPr>
              <a:t>In Europa</a:t>
            </a:r>
          </a:p>
          <a:p>
            <a:endParaRPr lang="de-CH" sz="3200" dirty="0" smtClean="0">
              <a:latin typeface="+mn-lt"/>
            </a:endParaRPr>
          </a:p>
          <a:p>
            <a:r>
              <a:rPr lang="de-CH" sz="1400" i="1" dirty="0" smtClean="0">
                <a:latin typeface="+mn-lt"/>
              </a:rPr>
              <a:t>Fig. 2 – </a:t>
            </a:r>
            <a:r>
              <a:rPr lang="de-CH" sz="1400" dirty="0" smtClean="0">
                <a:latin typeface="+mn-lt"/>
              </a:rPr>
              <a:t>Serie </a:t>
            </a:r>
            <a:r>
              <a:rPr lang="de-CH" sz="1400" dirty="0" err="1" smtClean="0">
                <a:latin typeface="+mn-lt"/>
              </a:rPr>
              <a:t>storiche</a:t>
            </a:r>
            <a:r>
              <a:rPr lang="de-CH" sz="1400" dirty="0" smtClean="0">
                <a:latin typeface="+mn-lt"/>
              </a:rPr>
              <a:t> di diverse </a:t>
            </a:r>
            <a:r>
              <a:rPr lang="de-CH" sz="1400" dirty="0" err="1" smtClean="0">
                <a:latin typeface="+mn-lt"/>
              </a:rPr>
              <a:t>fattispecie</a:t>
            </a:r>
            <a:r>
              <a:rPr lang="de-CH" sz="1400" dirty="0" smtClean="0">
                <a:latin typeface="+mn-lt"/>
              </a:rPr>
              <a:t> di </a:t>
            </a:r>
            <a:r>
              <a:rPr lang="de-CH" sz="1400" dirty="0" err="1" smtClean="0">
                <a:latin typeface="+mn-lt"/>
              </a:rPr>
              <a:t>reato</a:t>
            </a:r>
            <a:r>
              <a:rPr lang="de-CH" sz="1400" dirty="0" smtClean="0">
                <a:latin typeface="+mn-lt"/>
              </a:rPr>
              <a:t> in </a:t>
            </a:r>
            <a:r>
              <a:rPr lang="de-CH" sz="1400" dirty="0">
                <a:latin typeface="+mn-lt"/>
              </a:rPr>
              <a:t>E</a:t>
            </a:r>
            <a:r>
              <a:rPr lang="de-CH" sz="1400" dirty="0" smtClean="0">
                <a:latin typeface="+mn-lt"/>
              </a:rPr>
              <a:t>uropa. Anni 2003-2014</a:t>
            </a:r>
          </a:p>
          <a:p>
            <a:endParaRPr lang="de-CH" sz="1400" dirty="0">
              <a:latin typeface="+mn-lt"/>
            </a:endParaRPr>
          </a:p>
          <a:p>
            <a:endParaRPr lang="de-CH" sz="1400" dirty="0" smtClean="0">
              <a:latin typeface="+mn-lt"/>
            </a:endParaRPr>
          </a:p>
          <a:p>
            <a:endParaRPr lang="de-CH" sz="1400" dirty="0">
              <a:latin typeface="+mn-lt"/>
            </a:endParaRPr>
          </a:p>
          <a:p>
            <a:endParaRPr lang="de-CH" sz="1400" dirty="0" smtClean="0">
              <a:latin typeface="+mn-lt"/>
            </a:endParaRPr>
          </a:p>
          <a:p>
            <a:endParaRPr lang="de-CH" sz="1400" dirty="0" smtClean="0">
              <a:latin typeface="+mn-lt"/>
            </a:endParaRPr>
          </a:p>
          <a:p>
            <a:endParaRPr lang="de-CH" sz="1400" i="1" dirty="0" smtClean="0">
              <a:latin typeface="+mn-lt"/>
            </a:endParaRPr>
          </a:p>
          <a:p>
            <a:r>
              <a:rPr lang="de-CH" sz="1400" i="1" dirty="0" err="1" smtClean="0">
                <a:latin typeface="+mn-lt"/>
              </a:rPr>
              <a:t>Fonte</a:t>
            </a:r>
            <a:r>
              <a:rPr lang="de-CH" sz="1400" dirty="0" smtClean="0">
                <a:latin typeface="+mn-lt"/>
              </a:rPr>
              <a:t>: </a:t>
            </a:r>
            <a:r>
              <a:rPr lang="de-CH" sz="1400" dirty="0" err="1" smtClean="0">
                <a:latin typeface="+mn-lt"/>
              </a:rPr>
              <a:t>Elaborazione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dell’autore</a:t>
            </a:r>
            <a:r>
              <a:rPr lang="de-CH" sz="1400" dirty="0" smtClean="0">
                <a:latin typeface="+mn-lt"/>
              </a:rPr>
              <a:t> di </a:t>
            </a:r>
            <a:r>
              <a:rPr lang="de-CH" sz="1400" dirty="0" err="1" smtClean="0">
                <a:latin typeface="+mn-lt"/>
              </a:rPr>
              <a:t>dati</a:t>
            </a:r>
            <a:r>
              <a:rPr lang="de-CH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United </a:t>
            </a:r>
            <a:r>
              <a:rPr lang="en-US" sz="1400" dirty="0">
                <a:latin typeface="+mn-lt"/>
              </a:rPr>
              <a:t>Nations Survey of Crime Trends and Operations of </a:t>
            </a:r>
            <a:r>
              <a:rPr lang="en-US" sz="1400" dirty="0" smtClean="0">
                <a:latin typeface="+mn-lt"/>
              </a:rPr>
              <a:t>Criminal Justice Systems (UNODC).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i="1" dirty="0" smtClean="0">
                <a:latin typeface="+mn-lt"/>
              </a:rPr>
              <a:t>Nota</a:t>
            </a:r>
            <a:r>
              <a:rPr lang="en-US" sz="1400" dirty="0" smtClean="0">
                <a:latin typeface="+mn-lt"/>
              </a:rPr>
              <a:t>: </a:t>
            </a:r>
            <a:r>
              <a:rPr lang="en-US" sz="1400" dirty="0" err="1" smtClean="0">
                <a:latin typeface="+mn-lt"/>
              </a:rPr>
              <a:t>Gli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andamenti</a:t>
            </a:r>
            <a:r>
              <a:rPr lang="en-US" sz="1400" dirty="0" smtClean="0">
                <a:latin typeface="+mn-lt"/>
              </a:rPr>
              <a:t> a </a:t>
            </a:r>
            <a:r>
              <a:rPr lang="en-US" sz="1400" dirty="0" err="1" smtClean="0">
                <a:latin typeface="+mn-lt"/>
              </a:rPr>
              <a:t>livello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europeo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sono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stati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calcolati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indicizzando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su</a:t>
            </a:r>
            <a:r>
              <a:rPr lang="en-US" sz="1400" dirty="0" smtClean="0">
                <a:latin typeface="+mn-lt"/>
              </a:rPr>
              <a:t> base 2003 </a:t>
            </a:r>
            <a:r>
              <a:rPr lang="en-US" sz="1400" dirty="0" err="1" smtClean="0">
                <a:latin typeface="+mn-lt"/>
              </a:rPr>
              <a:t>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tassi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pesati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ogni</a:t>
            </a:r>
            <a:r>
              <a:rPr lang="en-US" sz="1400" dirty="0" smtClean="0">
                <a:latin typeface="+mn-lt"/>
              </a:rPr>
              <a:t> 100.000 </a:t>
            </a:r>
            <a:r>
              <a:rPr lang="en-US" sz="1400" dirty="0" err="1" smtClean="0">
                <a:latin typeface="+mn-lt"/>
              </a:rPr>
              <a:t>abitanti</a:t>
            </a:r>
            <a:r>
              <a:rPr lang="en-US" sz="1400" dirty="0" smtClean="0">
                <a:latin typeface="+mn-lt"/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098550"/>
            <a:ext cx="7726415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9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7888407" y="1274238"/>
            <a:ext cx="376678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dirty="0" err="1" smtClean="0">
                <a:latin typeface="+mn-lt"/>
              </a:rPr>
              <a:t>Criminalità</a:t>
            </a:r>
            <a:endParaRPr lang="de-CH" sz="3200" dirty="0" smtClean="0">
              <a:latin typeface="+mn-lt"/>
            </a:endParaRPr>
          </a:p>
          <a:p>
            <a:r>
              <a:rPr lang="de-CH" sz="3200" dirty="0" smtClean="0">
                <a:latin typeface="+mn-lt"/>
              </a:rPr>
              <a:t>e </a:t>
            </a:r>
            <a:r>
              <a:rPr lang="de-CH" sz="3200" dirty="0" err="1" smtClean="0">
                <a:latin typeface="+mn-lt"/>
              </a:rPr>
              <a:t>livelli</a:t>
            </a:r>
            <a:r>
              <a:rPr lang="de-CH" sz="3200" dirty="0" smtClean="0">
                <a:latin typeface="+mn-lt"/>
              </a:rPr>
              <a:t> di </a:t>
            </a:r>
            <a:r>
              <a:rPr lang="de-CH" sz="3200" dirty="0" err="1" smtClean="0">
                <a:latin typeface="+mn-lt"/>
              </a:rPr>
              <a:t>reddito</a:t>
            </a:r>
            <a:endParaRPr lang="de-CH" sz="3200" dirty="0" smtClean="0">
              <a:latin typeface="+mn-lt"/>
            </a:endParaRPr>
          </a:p>
          <a:p>
            <a:endParaRPr lang="de-CH" sz="3200" dirty="0" smtClean="0">
              <a:latin typeface="+mn-lt"/>
            </a:endParaRPr>
          </a:p>
          <a:p>
            <a:r>
              <a:rPr lang="de-CH" sz="1400" i="1" dirty="0" smtClean="0">
                <a:latin typeface="+mn-lt"/>
              </a:rPr>
              <a:t>Fig. 3 – </a:t>
            </a:r>
            <a:r>
              <a:rPr lang="de-CH" sz="1400" dirty="0" err="1" smtClean="0">
                <a:latin typeface="+mn-lt"/>
              </a:rPr>
              <a:t>Variazione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percentuale</a:t>
            </a:r>
            <a:r>
              <a:rPr lang="de-CH" sz="1400" dirty="0" smtClean="0">
                <a:latin typeface="+mn-lt"/>
              </a:rPr>
              <a:t> di diverse </a:t>
            </a:r>
            <a:r>
              <a:rPr lang="de-CH" sz="1400" dirty="0" err="1" smtClean="0">
                <a:latin typeface="+mn-lt"/>
              </a:rPr>
              <a:t>fattispecie</a:t>
            </a:r>
            <a:r>
              <a:rPr lang="de-CH" sz="1400" dirty="0" smtClean="0">
                <a:latin typeface="+mn-lt"/>
              </a:rPr>
              <a:t> di </a:t>
            </a:r>
            <a:r>
              <a:rPr lang="de-CH" sz="1400" dirty="0" err="1" smtClean="0">
                <a:latin typeface="+mn-lt"/>
              </a:rPr>
              <a:t>reato</a:t>
            </a:r>
            <a:r>
              <a:rPr lang="de-CH" sz="1400" dirty="0" smtClean="0">
                <a:latin typeface="+mn-lt"/>
              </a:rPr>
              <a:t> per </a:t>
            </a:r>
            <a:r>
              <a:rPr lang="de-CH" sz="1400" dirty="0" err="1" smtClean="0">
                <a:latin typeface="+mn-lt"/>
              </a:rPr>
              <a:t>livello</a:t>
            </a:r>
            <a:r>
              <a:rPr lang="de-CH" sz="1400" dirty="0" smtClean="0">
                <a:latin typeface="+mn-lt"/>
              </a:rPr>
              <a:t> di </a:t>
            </a:r>
            <a:r>
              <a:rPr lang="de-CH" sz="1400" dirty="0" err="1" smtClean="0">
                <a:latin typeface="+mn-lt"/>
              </a:rPr>
              <a:t>reddito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dei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paesi</a:t>
            </a:r>
            <a:r>
              <a:rPr lang="de-CH" sz="1400" dirty="0" smtClean="0">
                <a:latin typeface="+mn-lt"/>
              </a:rPr>
              <a:t>. Anni 2003-2013.</a:t>
            </a:r>
          </a:p>
          <a:p>
            <a:endParaRPr lang="de-CH" sz="1400" i="1" dirty="0">
              <a:latin typeface="+mn-lt"/>
            </a:endParaRPr>
          </a:p>
          <a:p>
            <a:endParaRPr lang="de-CH" sz="1400" i="1" dirty="0" smtClean="0">
              <a:latin typeface="+mn-lt"/>
            </a:endParaRPr>
          </a:p>
          <a:p>
            <a:endParaRPr lang="de-CH" sz="1400" i="1" dirty="0">
              <a:latin typeface="+mn-lt"/>
            </a:endParaRPr>
          </a:p>
          <a:p>
            <a:endParaRPr lang="de-CH" sz="1400" i="1" dirty="0" smtClean="0">
              <a:latin typeface="+mn-lt"/>
            </a:endParaRPr>
          </a:p>
          <a:p>
            <a:endParaRPr lang="de-CH" sz="1400" i="1" dirty="0">
              <a:latin typeface="+mn-lt"/>
            </a:endParaRPr>
          </a:p>
          <a:p>
            <a:r>
              <a:rPr lang="de-CH" sz="1400" i="1" dirty="0" err="1" smtClean="0">
                <a:latin typeface="+mn-lt"/>
              </a:rPr>
              <a:t>Fonte</a:t>
            </a:r>
            <a:r>
              <a:rPr lang="de-CH" sz="1400" dirty="0" smtClean="0">
                <a:latin typeface="+mn-lt"/>
              </a:rPr>
              <a:t>: </a:t>
            </a:r>
            <a:r>
              <a:rPr lang="de-CH" sz="1400" dirty="0" err="1" smtClean="0">
                <a:latin typeface="+mn-lt"/>
              </a:rPr>
              <a:t>Thirteenth</a:t>
            </a:r>
            <a:r>
              <a:rPr lang="de-CH" sz="1400" dirty="0" smtClean="0">
                <a:latin typeface="+mn-lt"/>
              </a:rPr>
              <a:t> United </a:t>
            </a:r>
            <a:r>
              <a:rPr lang="de-CH" sz="1400" dirty="0" err="1" smtClean="0">
                <a:latin typeface="+mn-lt"/>
              </a:rPr>
              <a:t>Nations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Congress</a:t>
            </a:r>
            <a:r>
              <a:rPr lang="de-CH" sz="1400" dirty="0" smtClean="0">
                <a:latin typeface="+mn-lt"/>
              </a:rPr>
              <a:t> on Crime </a:t>
            </a:r>
            <a:r>
              <a:rPr lang="de-CH" sz="1400" dirty="0" err="1" smtClean="0">
                <a:latin typeface="+mn-lt"/>
              </a:rPr>
              <a:t>Prevention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and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Criminal</a:t>
            </a:r>
            <a:r>
              <a:rPr lang="de-CH" sz="1400" dirty="0" smtClean="0">
                <a:latin typeface="+mn-lt"/>
              </a:rPr>
              <a:t> Justice.</a:t>
            </a:r>
          </a:p>
          <a:p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United </a:t>
            </a:r>
            <a:r>
              <a:rPr lang="en-US" sz="1400" dirty="0">
                <a:latin typeface="+mn-lt"/>
              </a:rPr>
              <a:t>Nations Survey of Crime Trends and Operations of </a:t>
            </a:r>
            <a:r>
              <a:rPr lang="en-US" sz="1400" dirty="0" smtClean="0">
                <a:latin typeface="+mn-lt"/>
              </a:rPr>
              <a:t>Criminal Justice Systems (UNODC).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i="1" dirty="0" smtClean="0">
                <a:latin typeface="+mn-lt"/>
              </a:rPr>
              <a:t>Nota</a:t>
            </a:r>
            <a:r>
              <a:rPr lang="en-US" sz="1400" dirty="0">
                <a:latin typeface="+mn-lt"/>
              </a:rPr>
              <a:t>: </a:t>
            </a:r>
            <a:r>
              <a:rPr lang="en-US" sz="1400" dirty="0" smtClean="0">
                <a:latin typeface="+mn-lt"/>
              </a:rPr>
              <a:t>La </a:t>
            </a:r>
            <a:r>
              <a:rPr lang="en-US" sz="1400" dirty="0" err="1" smtClean="0">
                <a:latin typeface="+mn-lt"/>
              </a:rPr>
              <a:t>variazione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percentuale</a:t>
            </a:r>
            <a:r>
              <a:rPr lang="en-US" sz="1400" dirty="0" smtClean="0">
                <a:latin typeface="+mn-lt"/>
              </a:rPr>
              <a:t> è </a:t>
            </a:r>
            <a:r>
              <a:rPr lang="en-US" sz="1400" dirty="0" err="1" smtClean="0">
                <a:latin typeface="+mn-lt"/>
              </a:rPr>
              <a:t>calcolata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sulla</a:t>
            </a:r>
            <a:r>
              <a:rPr lang="en-US" sz="1400" dirty="0" smtClean="0">
                <a:latin typeface="+mn-lt"/>
              </a:rPr>
              <a:t> base </a:t>
            </a:r>
            <a:r>
              <a:rPr lang="en-US" sz="1400" dirty="0" err="1" smtClean="0">
                <a:latin typeface="+mn-lt"/>
              </a:rPr>
              <a:t>dei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tassi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ogni</a:t>
            </a:r>
            <a:r>
              <a:rPr lang="en-US" sz="1400" dirty="0" smtClean="0">
                <a:latin typeface="+mn-lt"/>
              </a:rPr>
              <a:t> 100.000 </a:t>
            </a:r>
            <a:r>
              <a:rPr lang="en-US" sz="1400" dirty="0" err="1" smtClean="0">
                <a:latin typeface="+mn-lt"/>
              </a:rPr>
              <a:t>abitanti</a:t>
            </a:r>
            <a:r>
              <a:rPr lang="en-US" sz="1400" dirty="0" smtClean="0">
                <a:latin typeface="+mn-lt"/>
              </a:rPr>
              <a:t>. I </a:t>
            </a:r>
            <a:r>
              <a:rPr lang="en-US" sz="1400" dirty="0" err="1" smtClean="0">
                <a:latin typeface="+mn-lt"/>
              </a:rPr>
              <a:t>dati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più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recenti</a:t>
            </a:r>
            <a:r>
              <a:rPr lang="en-US" sz="1400" dirty="0" smtClean="0">
                <a:latin typeface="+mn-lt"/>
              </a:rPr>
              <a:t> per </a:t>
            </a:r>
            <a:r>
              <a:rPr lang="en-US" sz="1400" dirty="0" err="1" smtClean="0">
                <a:latin typeface="+mn-lt"/>
              </a:rPr>
              <a:t>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reati</a:t>
            </a:r>
            <a:r>
              <a:rPr lang="en-US" sz="1400" dirty="0" smtClean="0">
                <a:latin typeface="+mn-lt"/>
              </a:rPr>
              <a:t> di </a:t>
            </a:r>
            <a:r>
              <a:rPr lang="en-US" sz="1400" dirty="0" err="1" smtClean="0">
                <a:latin typeface="+mn-lt"/>
              </a:rPr>
              <a:t>traffico</a:t>
            </a:r>
            <a:r>
              <a:rPr lang="en-US" sz="1400" dirty="0" smtClean="0">
                <a:latin typeface="+mn-lt"/>
              </a:rPr>
              <a:t> e </a:t>
            </a:r>
            <a:r>
              <a:rPr lang="en-US" sz="1400" dirty="0" err="1" smtClean="0">
                <a:latin typeface="+mn-lt"/>
              </a:rPr>
              <a:t>possesso</a:t>
            </a:r>
            <a:r>
              <a:rPr lang="en-US" sz="1400" dirty="0" smtClean="0">
                <a:latin typeface="+mn-lt"/>
              </a:rPr>
              <a:t> di </a:t>
            </a:r>
            <a:r>
              <a:rPr lang="en-US" sz="1400" dirty="0" err="1" smtClean="0">
                <a:latin typeface="+mn-lt"/>
              </a:rPr>
              <a:t>stupefacenti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riferiscono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all’anno</a:t>
            </a:r>
            <a:r>
              <a:rPr lang="en-US" sz="1400" dirty="0" smtClean="0">
                <a:latin typeface="+mn-lt"/>
              </a:rPr>
              <a:t> 2012.</a:t>
            </a:r>
            <a:endParaRPr lang="it-IT" sz="14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t="28112" r="35300" b="19262"/>
          <a:stretch/>
        </p:blipFill>
        <p:spPr bwMode="auto">
          <a:xfrm>
            <a:off x="300251" y="1421117"/>
            <a:ext cx="7211372" cy="487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4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7888407" y="1274239"/>
            <a:ext cx="376678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dirty="0" err="1" smtClean="0">
                <a:latin typeface="+mn-lt"/>
              </a:rPr>
              <a:t>Criminalità</a:t>
            </a:r>
            <a:r>
              <a:rPr lang="de-CH" sz="3200" dirty="0" smtClean="0">
                <a:latin typeface="+mn-lt"/>
              </a:rPr>
              <a:t> e </a:t>
            </a:r>
            <a:r>
              <a:rPr lang="de-CH" sz="3200" dirty="0" err="1" smtClean="0">
                <a:latin typeface="+mn-lt"/>
              </a:rPr>
              <a:t>vittimizzazione</a:t>
            </a:r>
            <a:endParaRPr lang="de-CH" sz="3200" dirty="0" smtClean="0">
              <a:latin typeface="+mn-lt"/>
            </a:endParaRPr>
          </a:p>
          <a:p>
            <a:endParaRPr lang="de-CH" sz="3200" dirty="0" smtClean="0">
              <a:latin typeface="+mn-lt"/>
            </a:endParaRPr>
          </a:p>
          <a:p>
            <a:r>
              <a:rPr lang="de-CH" sz="1400" i="1" dirty="0" smtClean="0">
                <a:latin typeface="+mn-lt"/>
              </a:rPr>
              <a:t>Fig. 4 – </a:t>
            </a:r>
            <a:r>
              <a:rPr lang="de-CH" sz="1400" dirty="0" err="1" smtClean="0">
                <a:latin typeface="+mn-lt"/>
              </a:rPr>
              <a:t>Variazione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percentuale</a:t>
            </a:r>
            <a:r>
              <a:rPr lang="de-CH" sz="1400" dirty="0" smtClean="0">
                <a:latin typeface="+mn-lt"/>
              </a:rPr>
              <a:t> di diverse </a:t>
            </a:r>
            <a:r>
              <a:rPr lang="de-CH" sz="1400" dirty="0" err="1" smtClean="0">
                <a:latin typeface="+mn-lt"/>
              </a:rPr>
              <a:t>fattispecie</a:t>
            </a:r>
            <a:r>
              <a:rPr lang="de-CH" sz="1400" dirty="0" smtClean="0">
                <a:latin typeface="+mn-lt"/>
              </a:rPr>
              <a:t> di </a:t>
            </a:r>
            <a:r>
              <a:rPr lang="de-CH" sz="1400" dirty="0" err="1" smtClean="0">
                <a:latin typeface="+mn-lt"/>
              </a:rPr>
              <a:t>reato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misurate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attraverso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statistiche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amministrative</a:t>
            </a:r>
            <a:r>
              <a:rPr lang="de-CH" sz="1400" dirty="0" smtClean="0">
                <a:latin typeface="+mn-lt"/>
              </a:rPr>
              <a:t> e </a:t>
            </a:r>
            <a:r>
              <a:rPr lang="de-CH" sz="1400" dirty="0" err="1" smtClean="0">
                <a:latin typeface="+mn-lt"/>
              </a:rPr>
              <a:t>indagini</a:t>
            </a:r>
            <a:r>
              <a:rPr lang="de-CH" sz="1400" dirty="0" smtClean="0">
                <a:latin typeface="+mn-lt"/>
              </a:rPr>
              <a:t> di </a:t>
            </a:r>
            <a:r>
              <a:rPr lang="de-CH" sz="1400" dirty="0" err="1" smtClean="0">
                <a:latin typeface="+mn-lt"/>
              </a:rPr>
              <a:t>vittimizzazione</a:t>
            </a:r>
            <a:r>
              <a:rPr lang="de-CH" sz="1400" dirty="0" smtClean="0">
                <a:latin typeface="+mn-lt"/>
              </a:rPr>
              <a:t>. Anni 2008-2013.</a:t>
            </a:r>
          </a:p>
          <a:p>
            <a:endParaRPr lang="de-CH" sz="1400" i="1" dirty="0" smtClean="0">
              <a:latin typeface="+mn-lt"/>
            </a:endParaRPr>
          </a:p>
          <a:p>
            <a:endParaRPr lang="de-CH" sz="1400" i="1" dirty="0" smtClean="0">
              <a:latin typeface="+mn-lt"/>
            </a:endParaRPr>
          </a:p>
          <a:p>
            <a:r>
              <a:rPr lang="de-CH" sz="1400" i="1" dirty="0" err="1" smtClean="0">
                <a:latin typeface="+mn-lt"/>
              </a:rPr>
              <a:t>Fonte</a:t>
            </a:r>
            <a:r>
              <a:rPr lang="de-CH" sz="1400" dirty="0" smtClean="0">
                <a:latin typeface="+mn-lt"/>
              </a:rPr>
              <a:t>: </a:t>
            </a:r>
            <a:r>
              <a:rPr lang="de-CH" sz="1400" dirty="0" err="1" smtClean="0">
                <a:latin typeface="+mn-lt"/>
              </a:rPr>
              <a:t>Thirteenth</a:t>
            </a:r>
            <a:r>
              <a:rPr lang="de-CH" sz="1400" dirty="0" smtClean="0">
                <a:latin typeface="+mn-lt"/>
              </a:rPr>
              <a:t> United </a:t>
            </a:r>
            <a:r>
              <a:rPr lang="de-CH" sz="1400" dirty="0" err="1" smtClean="0">
                <a:latin typeface="+mn-lt"/>
              </a:rPr>
              <a:t>Nations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Congress</a:t>
            </a:r>
            <a:r>
              <a:rPr lang="de-CH" sz="1400" dirty="0" smtClean="0">
                <a:latin typeface="+mn-lt"/>
              </a:rPr>
              <a:t> on Crime </a:t>
            </a:r>
            <a:r>
              <a:rPr lang="de-CH" sz="1400" dirty="0" err="1" smtClean="0">
                <a:latin typeface="+mn-lt"/>
              </a:rPr>
              <a:t>Prevention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and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Criminal</a:t>
            </a:r>
            <a:r>
              <a:rPr lang="de-CH" sz="1400" dirty="0" smtClean="0">
                <a:latin typeface="+mn-lt"/>
              </a:rPr>
              <a:t> Justice.</a:t>
            </a:r>
          </a:p>
          <a:p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United </a:t>
            </a:r>
            <a:r>
              <a:rPr lang="en-US" sz="1400" dirty="0">
                <a:latin typeface="+mn-lt"/>
              </a:rPr>
              <a:t>Nations Survey of Crime Trends and Operations of </a:t>
            </a:r>
            <a:r>
              <a:rPr lang="en-US" sz="1400" dirty="0" smtClean="0">
                <a:latin typeface="+mn-lt"/>
              </a:rPr>
              <a:t>Criminal Justice Systems and International Crime Victimization Survey </a:t>
            </a:r>
            <a:r>
              <a:rPr lang="en-US" sz="1400" dirty="0"/>
              <a:t>(UNODC</a:t>
            </a:r>
            <a:r>
              <a:rPr lang="en-US" sz="1400" dirty="0" smtClean="0"/>
              <a:t>)</a:t>
            </a:r>
            <a:r>
              <a:rPr lang="en-US" sz="1400" dirty="0" smtClean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i="1" dirty="0" smtClean="0">
                <a:latin typeface="+mn-lt"/>
              </a:rPr>
              <a:t>Nota</a:t>
            </a:r>
            <a:r>
              <a:rPr lang="en-US" sz="1400" dirty="0">
                <a:latin typeface="+mn-lt"/>
              </a:rPr>
              <a:t>: </a:t>
            </a:r>
            <a:r>
              <a:rPr lang="en-US" sz="1400" dirty="0" smtClean="0">
                <a:latin typeface="+mn-lt"/>
              </a:rPr>
              <a:t>I </a:t>
            </a:r>
            <a:r>
              <a:rPr lang="en-US" sz="1400" dirty="0" err="1" smtClean="0">
                <a:latin typeface="+mn-lt"/>
              </a:rPr>
              <a:t>dati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sulla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vittimizzazione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rappresentano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il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numero</a:t>
            </a:r>
            <a:r>
              <a:rPr lang="en-US" sz="1400" dirty="0" smtClean="0">
                <a:latin typeface="+mn-lt"/>
              </a:rPr>
              <a:t> di </a:t>
            </a:r>
            <a:r>
              <a:rPr lang="en-US" sz="1400" dirty="0" err="1" smtClean="0">
                <a:latin typeface="+mn-lt"/>
              </a:rPr>
              <a:t>vittime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ogni</a:t>
            </a:r>
            <a:r>
              <a:rPr lang="en-US" sz="1400" dirty="0" smtClean="0">
                <a:latin typeface="+mn-lt"/>
              </a:rPr>
              <a:t> 100.000 </a:t>
            </a:r>
            <a:r>
              <a:rPr lang="en-US" sz="1400" dirty="0" err="1" smtClean="0">
                <a:latin typeface="+mn-lt"/>
              </a:rPr>
              <a:t>abitanti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err="1" smtClean="0">
                <a:latin typeface="+mn-lt"/>
              </a:rPr>
              <a:t>tranne</a:t>
            </a:r>
            <a:r>
              <a:rPr lang="en-US" sz="1400" dirty="0" smtClean="0">
                <a:latin typeface="+mn-lt"/>
              </a:rPr>
              <a:t> per </a:t>
            </a:r>
            <a:r>
              <a:rPr lang="en-US" sz="1400" dirty="0" err="1" smtClean="0">
                <a:latin typeface="+mn-lt"/>
              </a:rPr>
              <a:t>gli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Stati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Uniti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d’America</a:t>
            </a:r>
            <a:r>
              <a:rPr lang="en-US" sz="1400" dirty="0" smtClean="0">
                <a:latin typeface="+mn-lt"/>
              </a:rPr>
              <a:t>, dove </a:t>
            </a:r>
            <a:r>
              <a:rPr lang="en-US" sz="1400" dirty="0" err="1" smtClean="0">
                <a:latin typeface="+mn-lt"/>
              </a:rPr>
              <a:t>si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riferiscono</a:t>
            </a:r>
            <a:r>
              <a:rPr lang="en-US" sz="1400" dirty="0" smtClean="0">
                <a:latin typeface="+mn-lt"/>
              </a:rPr>
              <a:t> al </a:t>
            </a:r>
            <a:r>
              <a:rPr lang="en-US" sz="1400" dirty="0" err="1" smtClean="0">
                <a:latin typeface="+mn-lt"/>
              </a:rPr>
              <a:t>numero</a:t>
            </a:r>
            <a:r>
              <a:rPr lang="en-US" sz="1400" dirty="0" smtClean="0">
                <a:latin typeface="+mn-lt"/>
              </a:rPr>
              <a:t> di </a:t>
            </a:r>
            <a:r>
              <a:rPr lang="en-US" sz="1400" dirty="0" err="1" smtClean="0">
                <a:latin typeface="+mn-lt"/>
              </a:rPr>
              <a:t>reati</a:t>
            </a:r>
            <a:r>
              <a:rPr lang="en-US" sz="1400" dirty="0" smtClean="0">
                <a:latin typeface="+mn-lt"/>
              </a:rPr>
              <a:t>.  I </a:t>
            </a:r>
            <a:r>
              <a:rPr lang="en-US" sz="1400" dirty="0" err="1" smtClean="0">
                <a:latin typeface="+mn-lt"/>
              </a:rPr>
              <a:t>dati</a:t>
            </a:r>
            <a:r>
              <a:rPr lang="en-US" sz="1400" dirty="0" smtClean="0">
                <a:latin typeface="+mn-lt"/>
              </a:rPr>
              <a:t> del </a:t>
            </a:r>
            <a:r>
              <a:rPr lang="en-US" sz="1400" dirty="0" err="1" smtClean="0">
                <a:latin typeface="+mn-lt"/>
              </a:rPr>
              <a:t>Messico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coprono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il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periodo</a:t>
            </a:r>
            <a:r>
              <a:rPr lang="en-US" sz="1400" dirty="0" smtClean="0">
                <a:latin typeface="+mn-lt"/>
              </a:rPr>
              <a:t> 2010-2013.</a:t>
            </a:r>
            <a:endParaRPr lang="it-IT" sz="1400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" y="1212718"/>
            <a:ext cx="7726415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7888407" y="1274239"/>
            <a:ext cx="376678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dirty="0" smtClean="0">
                <a:latin typeface="+mn-lt"/>
              </a:rPr>
              <a:t>La </a:t>
            </a:r>
            <a:r>
              <a:rPr lang="de-CH" sz="3200" dirty="0" err="1" smtClean="0">
                <a:latin typeface="+mn-lt"/>
              </a:rPr>
              <a:t>vittimizzazione</a:t>
            </a:r>
            <a:r>
              <a:rPr lang="de-CH" sz="3200" dirty="0" smtClean="0">
                <a:latin typeface="+mn-lt"/>
              </a:rPr>
              <a:t> in </a:t>
            </a:r>
            <a:r>
              <a:rPr lang="de-CH" sz="3200" dirty="0" err="1" smtClean="0">
                <a:latin typeface="+mn-lt"/>
              </a:rPr>
              <a:t>Svizzera</a:t>
            </a:r>
            <a:endParaRPr lang="de-CH" sz="3200" dirty="0" smtClean="0">
              <a:latin typeface="+mn-lt"/>
            </a:endParaRPr>
          </a:p>
          <a:p>
            <a:endParaRPr lang="de-CH" sz="3200" dirty="0" smtClean="0">
              <a:latin typeface="+mn-lt"/>
            </a:endParaRPr>
          </a:p>
          <a:p>
            <a:r>
              <a:rPr lang="de-CH" sz="1400" i="1" dirty="0" smtClean="0">
                <a:latin typeface="+mn-lt"/>
              </a:rPr>
              <a:t>Fig. 5 </a:t>
            </a:r>
            <a:r>
              <a:rPr lang="de-CH" sz="1400" dirty="0" smtClean="0">
                <a:latin typeface="+mn-lt"/>
              </a:rPr>
              <a:t>– </a:t>
            </a:r>
            <a:r>
              <a:rPr lang="de-CH" sz="1400" dirty="0" err="1" smtClean="0">
                <a:latin typeface="+mn-lt"/>
              </a:rPr>
              <a:t>Vittimizzazione</a:t>
            </a:r>
            <a:r>
              <a:rPr lang="de-CH" sz="1400" dirty="0" smtClean="0">
                <a:latin typeface="+mn-lt"/>
              </a:rPr>
              <a:t> per </a:t>
            </a:r>
            <a:r>
              <a:rPr lang="de-CH" sz="1400" dirty="0" err="1" smtClean="0">
                <a:latin typeface="+mn-lt"/>
              </a:rPr>
              <a:t>diversi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reati</a:t>
            </a:r>
            <a:r>
              <a:rPr lang="de-CH" sz="1400" dirty="0" smtClean="0">
                <a:latin typeface="+mn-lt"/>
              </a:rPr>
              <a:t>. % sul totale di </a:t>
            </a:r>
            <a:r>
              <a:rPr lang="de-CH" sz="1400" dirty="0" err="1" smtClean="0">
                <a:latin typeface="+mn-lt"/>
              </a:rPr>
              <a:t>rispondenti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all’indagine</a:t>
            </a:r>
            <a:r>
              <a:rPr lang="de-CH" sz="1400" dirty="0" smtClean="0">
                <a:latin typeface="+mn-lt"/>
              </a:rPr>
              <a:t>. Anni 1984-2015</a:t>
            </a:r>
          </a:p>
          <a:p>
            <a:endParaRPr lang="de-CH" sz="1400" dirty="0">
              <a:latin typeface="+mn-lt"/>
            </a:endParaRPr>
          </a:p>
          <a:p>
            <a:r>
              <a:rPr lang="de-CH" sz="1400" i="1" dirty="0" err="1" smtClean="0">
                <a:latin typeface="+mn-lt"/>
              </a:rPr>
              <a:t>Fonte</a:t>
            </a:r>
            <a:r>
              <a:rPr lang="de-CH" sz="1400" dirty="0" smtClean="0">
                <a:latin typeface="+mn-lt"/>
              </a:rPr>
              <a:t>: </a:t>
            </a:r>
            <a:r>
              <a:rPr lang="de-CH" sz="1400" dirty="0" err="1" smtClean="0">
                <a:latin typeface="+mn-lt"/>
              </a:rPr>
              <a:t>Indagine</a:t>
            </a:r>
            <a:r>
              <a:rPr lang="de-CH" sz="1400" dirty="0" smtClean="0">
                <a:latin typeface="+mn-lt"/>
              </a:rPr>
              <a:t> di </a:t>
            </a:r>
            <a:r>
              <a:rPr lang="de-CH" sz="1400" dirty="0" err="1" smtClean="0">
                <a:latin typeface="+mn-lt"/>
              </a:rPr>
              <a:t>Vittimizzazione</a:t>
            </a:r>
            <a:r>
              <a:rPr lang="de-CH" sz="1400" dirty="0" smtClean="0">
                <a:latin typeface="+mn-lt"/>
              </a:rPr>
              <a:t> </a:t>
            </a:r>
            <a:r>
              <a:rPr lang="de-CH" sz="1400" dirty="0" err="1" smtClean="0">
                <a:latin typeface="+mn-lt"/>
              </a:rPr>
              <a:t>Svizzera</a:t>
            </a:r>
            <a:r>
              <a:rPr lang="de-CH" sz="1400" dirty="0" smtClean="0">
                <a:latin typeface="+mn-lt"/>
              </a:rPr>
              <a:t> </a:t>
            </a:r>
          </a:p>
          <a:p>
            <a:endParaRPr lang="de-CH" sz="1400" dirty="0">
              <a:latin typeface="+mn-lt"/>
            </a:endParaRPr>
          </a:p>
          <a:p>
            <a:endParaRPr lang="de-CH" sz="1400" dirty="0" smtClean="0">
              <a:latin typeface="+mn-lt"/>
            </a:endParaRPr>
          </a:p>
          <a:p>
            <a:r>
              <a:rPr lang="de-CH" sz="1800" dirty="0" err="1" smtClean="0">
                <a:latin typeface="+mn-lt"/>
              </a:rPr>
              <a:t>L’indagine</a:t>
            </a:r>
            <a:r>
              <a:rPr lang="de-CH" sz="1800" dirty="0" smtClean="0">
                <a:latin typeface="+mn-lt"/>
              </a:rPr>
              <a:t> di </a:t>
            </a:r>
            <a:r>
              <a:rPr lang="de-CH" sz="1800" dirty="0" err="1" smtClean="0">
                <a:latin typeface="+mn-lt"/>
              </a:rPr>
              <a:t>vittimizzazione</a:t>
            </a:r>
            <a:r>
              <a:rPr lang="de-CH" sz="1800" dirty="0" smtClean="0">
                <a:latin typeface="+mn-lt"/>
              </a:rPr>
              <a:t> </a:t>
            </a:r>
            <a:r>
              <a:rPr lang="de-CH" sz="1800" dirty="0" err="1" smtClean="0">
                <a:latin typeface="+mn-lt"/>
              </a:rPr>
              <a:t>che</a:t>
            </a:r>
            <a:r>
              <a:rPr lang="de-CH" sz="1800" dirty="0" smtClean="0">
                <a:latin typeface="+mn-lt"/>
              </a:rPr>
              <a:t> </a:t>
            </a:r>
            <a:r>
              <a:rPr lang="de-CH" sz="1800" dirty="0" err="1" smtClean="0">
                <a:latin typeface="+mn-lt"/>
              </a:rPr>
              <a:t>viene</a:t>
            </a:r>
            <a:r>
              <a:rPr lang="de-CH" sz="1800" dirty="0" smtClean="0">
                <a:latin typeface="+mn-lt"/>
              </a:rPr>
              <a:t> </a:t>
            </a:r>
            <a:r>
              <a:rPr lang="de-CH" sz="1800" dirty="0" err="1" smtClean="0">
                <a:latin typeface="+mn-lt"/>
              </a:rPr>
              <a:t>condotta</a:t>
            </a:r>
            <a:r>
              <a:rPr lang="de-CH" sz="1800" dirty="0" smtClean="0">
                <a:latin typeface="+mn-lt"/>
              </a:rPr>
              <a:t> </a:t>
            </a:r>
            <a:r>
              <a:rPr lang="de-CH" sz="1800" dirty="0" err="1">
                <a:latin typeface="+mn-lt"/>
              </a:rPr>
              <a:t>regolarmente</a:t>
            </a:r>
            <a:r>
              <a:rPr lang="de-CH" sz="1800" dirty="0">
                <a:latin typeface="+mn-lt"/>
              </a:rPr>
              <a:t> (</a:t>
            </a:r>
            <a:r>
              <a:rPr lang="de-CH" sz="1800" dirty="0" err="1">
                <a:latin typeface="+mn-lt"/>
              </a:rPr>
              <a:t>ogni</a:t>
            </a:r>
            <a:r>
              <a:rPr lang="de-CH" sz="1800" dirty="0">
                <a:latin typeface="+mn-lt"/>
              </a:rPr>
              <a:t> 3/5 </a:t>
            </a:r>
            <a:r>
              <a:rPr lang="de-CH" sz="1800" dirty="0" err="1">
                <a:latin typeface="+mn-lt"/>
              </a:rPr>
              <a:t>anni</a:t>
            </a:r>
            <a:r>
              <a:rPr lang="de-CH" sz="1800" dirty="0" smtClean="0">
                <a:latin typeface="+mn-lt"/>
              </a:rPr>
              <a:t>) </a:t>
            </a:r>
            <a:r>
              <a:rPr lang="de-CH" sz="1800" dirty="0">
                <a:latin typeface="+mn-lt"/>
              </a:rPr>
              <a:t>in </a:t>
            </a:r>
            <a:r>
              <a:rPr lang="de-CH" sz="1800" dirty="0" err="1">
                <a:latin typeface="+mn-lt"/>
              </a:rPr>
              <a:t>Svizzera</a:t>
            </a:r>
            <a:r>
              <a:rPr lang="de-CH" sz="1800" dirty="0" smtClean="0">
                <a:latin typeface="+mn-lt"/>
              </a:rPr>
              <a:t>, </a:t>
            </a:r>
            <a:r>
              <a:rPr lang="de-CH" sz="1800" dirty="0" err="1">
                <a:latin typeface="+mn-lt"/>
              </a:rPr>
              <a:t>secondo</a:t>
            </a:r>
            <a:r>
              <a:rPr lang="de-CH" sz="1800" dirty="0">
                <a:latin typeface="+mn-lt"/>
              </a:rPr>
              <a:t> </a:t>
            </a:r>
            <a:r>
              <a:rPr lang="de-CH" sz="1800" dirty="0" err="1">
                <a:latin typeface="+mn-lt"/>
              </a:rPr>
              <a:t>standard</a:t>
            </a:r>
            <a:r>
              <a:rPr lang="de-CH" sz="1800" dirty="0">
                <a:latin typeface="+mn-lt"/>
              </a:rPr>
              <a:t> </a:t>
            </a:r>
            <a:r>
              <a:rPr lang="de-CH" sz="1800" dirty="0" err="1" smtClean="0">
                <a:latin typeface="+mn-lt"/>
              </a:rPr>
              <a:t>internazionali</a:t>
            </a:r>
            <a:r>
              <a:rPr lang="de-CH" sz="1800" dirty="0" smtClean="0">
                <a:latin typeface="+mn-lt"/>
              </a:rPr>
              <a:t>, ha </a:t>
            </a:r>
            <a:r>
              <a:rPr lang="de-CH" sz="1800" dirty="0" err="1" smtClean="0">
                <a:latin typeface="+mn-lt"/>
              </a:rPr>
              <a:t>registrato</a:t>
            </a:r>
            <a:r>
              <a:rPr lang="de-CH" sz="1800" dirty="0" smtClean="0">
                <a:latin typeface="+mn-lt"/>
              </a:rPr>
              <a:t> </a:t>
            </a:r>
            <a:r>
              <a:rPr lang="de-CH" sz="1800" dirty="0" err="1" smtClean="0">
                <a:latin typeface="+mn-lt"/>
              </a:rPr>
              <a:t>un</a:t>
            </a:r>
            <a:r>
              <a:rPr lang="de-CH" sz="1800" dirty="0" smtClean="0">
                <a:latin typeface="+mn-lt"/>
              </a:rPr>
              <a:t> </a:t>
            </a:r>
            <a:r>
              <a:rPr lang="de-CH" sz="1800" dirty="0" err="1" smtClean="0">
                <a:latin typeface="+mn-lt"/>
              </a:rPr>
              <a:t>generale</a:t>
            </a:r>
            <a:r>
              <a:rPr lang="de-CH" sz="1800" dirty="0" smtClean="0">
                <a:latin typeface="+mn-lt"/>
              </a:rPr>
              <a:t> </a:t>
            </a:r>
            <a:r>
              <a:rPr lang="de-CH" sz="1800" dirty="0" err="1" smtClean="0">
                <a:latin typeface="+mn-lt"/>
              </a:rPr>
              <a:t>calo</a:t>
            </a:r>
            <a:r>
              <a:rPr lang="de-CH" sz="1800" dirty="0" smtClean="0">
                <a:latin typeface="+mn-lt"/>
              </a:rPr>
              <a:t> della </a:t>
            </a:r>
            <a:r>
              <a:rPr lang="de-CH" sz="1800" dirty="0" err="1" smtClean="0">
                <a:latin typeface="+mn-lt"/>
              </a:rPr>
              <a:t>criminalità</a:t>
            </a:r>
            <a:r>
              <a:rPr lang="de-CH" sz="1800" dirty="0" smtClean="0">
                <a:latin typeface="+mn-lt"/>
              </a:rPr>
              <a:t> </a:t>
            </a:r>
            <a:r>
              <a:rPr lang="de-CH" sz="1800" dirty="0" err="1" smtClean="0">
                <a:latin typeface="+mn-lt"/>
              </a:rPr>
              <a:t>dopo</a:t>
            </a:r>
            <a:r>
              <a:rPr lang="de-CH" sz="1800" dirty="0" smtClean="0">
                <a:latin typeface="+mn-lt"/>
              </a:rPr>
              <a:t> quasi 20 </a:t>
            </a:r>
            <a:r>
              <a:rPr lang="de-CH" sz="1800" dirty="0" err="1" smtClean="0">
                <a:latin typeface="+mn-lt"/>
              </a:rPr>
              <a:t>anni</a:t>
            </a:r>
            <a:r>
              <a:rPr lang="de-CH" sz="1800" dirty="0" smtClean="0">
                <a:latin typeface="+mn-lt"/>
              </a:rPr>
              <a:t> di </a:t>
            </a:r>
            <a:r>
              <a:rPr lang="de-CH" sz="1800" dirty="0" err="1" smtClean="0">
                <a:latin typeface="+mn-lt"/>
              </a:rPr>
              <a:t>costante</a:t>
            </a:r>
            <a:r>
              <a:rPr lang="de-CH" sz="1800" dirty="0" smtClean="0">
                <a:latin typeface="+mn-lt"/>
              </a:rPr>
              <a:t> </a:t>
            </a:r>
            <a:r>
              <a:rPr lang="de-CH" sz="1800" dirty="0" err="1" smtClean="0">
                <a:latin typeface="+mn-lt"/>
              </a:rPr>
              <a:t>incremento</a:t>
            </a:r>
            <a:r>
              <a:rPr lang="de-CH" sz="1800" dirty="0" smtClean="0">
                <a:latin typeface="+mn-lt"/>
              </a:rPr>
              <a:t>.</a:t>
            </a:r>
            <a:endParaRPr lang="it-IT" sz="18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" y="1309704"/>
            <a:ext cx="7720711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4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1962</Words>
  <Application>Microsoft Office PowerPoint</Application>
  <PresentationFormat>Personalizzato</PresentationFormat>
  <Paragraphs>260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Personalizza struttura</vt:lpstr>
      <vt:lpstr>COMPORTAMENTI INDIVIDUALI  E RELAZIONI SOCIALI  IN TRASFORMAZIONE  UNA SFIDA PER LA  STATISTICA UFFICIALE </vt:lpstr>
      <vt:lpstr>Contenuti della presentazione</vt:lpstr>
      <vt:lpstr>Misurare la criminalità per promuovere lo sviluppo</vt:lpstr>
      <vt:lpstr>Le statistiche della criminalità a livello internazionale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  <vt:lpstr>Discussione</vt:lpstr>
      <vt:lpstr>Grazie per la vostra attenzione!  giulia.mugellini@unisg.ch</vt:lpstr>
      <vt:lpstr>COMPORTAMENTI INDIVIDUALI  E RELAZIONI SOCIALI  IN TRASFORMAZIONE  UNA SFIDA PER LA  STATISTICA UFFICIALE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Giulia Mugellini</cp:lastModifiedBy>
  <cp:revision>191</cp:revision>
  <cp:lastPrinted>2016-06-21T16:16:41Z</cp:lastPrinted>
  <dcterms:created xsi:type="dcterms:W3CDTF">2016-03-11T16:10:26Z</dcterms:created>
  <dcterms:modified xsi:type="dcterms:W3CDTF">2016-06-22T06:47:32Z</dcterms:modified>
</cp:coreProperties>
</file>