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7" r:id="rId4"/>
    <p:sldId id="268" r:id="rId5"/>
    <p:sldId id="265" r:id="rId6"/>
    <p:sldId id="266" r:id="rId7"/>
    <p:sldId id="269" r:id="rId8"/>
    <p:sldId id="270" r:id="rId9"/>
    <p:sldId id="271" r:id="rId10"/>
    <p:sldId id="272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9" r:id="rId19"/>
    <p:sldId id="287" r:id="rId20"/>
    <p:sldId id="290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86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F31"/>
    <a:srgbClr val="E26F37"/>
    <a:srgbClr val="D43D25"/>
    <a:srgbClr val="DA713A"/>
    <a:srgbClr val="E16F36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19" autoAdjust="0"/>
  </p:normalViewPr>
  <p:slideViewPr>
    <p:cSldViewPr snapToGrid="0" snapToObjects="1">
      <p:cViewPr varScale="1">
        <p:scale>
          <a:sx n="110" d="100"/>
          <a:sy n="110" d="100"/>
        </p:scale>
        <p:origin x="594" y="78"/>
      </p:cViewPr>
      <p:guideLst>
        <p:guide orient="horz" pos="2160"/>
        <p:guide pos="3840"/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214008"/>
            <a:ext cx="10402135" cy="67967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</a:t>
            </a:r>
            <a:r>
              <a:rPr lang="en-GB" sz="1100" b="1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23</a:t>
            </a:r>
            <a:r>
              <a:rPr lang="en-GB" sz="1100" b="1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en-GB" sz="1100" b="1" noProof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</a:t>
            </a: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en-GB" sz="1100" b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MODERNISATION</a:t>
            </a:r>
            <a:r>
              <a:rPr lang="en-GB" sz="1100" b="1" baseline="0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LAB</a:t>
            </a:r>
            <a:r>
              <a:rPr lang="en-GB" sz="1100" b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- 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FOCUSSING ON MODERNISATION</a:t>
            </a:r>
            <a:r>
              <a:rPr lang="en-GB" sz="1100" b="1" i="1" baseline="0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STRATEGIES IN EUROPE: SOME </a:t>
            </a:r>
            <a:r>
              <a:rPr lang="en-GB" sz="1100" b="1" i="1" noProof="0" dirty="0" err="1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NSIS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’ EXPERIENCES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endParaRPr lang="en-GB" sz="1100" b="1" noProof="0" dirty="0" smtClean="0">
              <a:solidFill>
                <a:srgbClr val="E26F31"/>
              </a:solidFill>
              <a:latin typeface="+mn-lt"/>
              <a:ea typeface="Signika Light" charset="0"/>
              <a:cs typeface="Calibri"/>
            </a:endParaRP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en-GB" sz="1200" noProof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Insert</a:t>
            </a:r>
            <a:r>
              <a:rPr lang="en-GB" sz="1200" baseline="0" noProof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the presentation title</a:t>
            </a:r>
            <a:endParaRPr lang="en-GB" sz="1200" noProof="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h.hu/" TargetMode="External"/><Relationship Id="rId2" Type="http://schemas.openxmlformats.org/officeDocument/2006/relationships/hyperlink" Target="mailto:csaba.abry@ksh.h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tner.com/it-glossary/enterprise-architecture-ea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-52917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822276" cy="2372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en-GB" sz="32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Modernisation Lab – </a:t>
            </a:r>
            <a:r>
              <a:rPr lang="en-GB" sz="32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Focussing </a:t>
            </a:r>
            <a:r>
              <a:rPr lang="en-GB" sz="32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on Modernisation </a:t>
            </a:r>
            <a:endParaRPr lang="en-GB" sz="3200" b="1" i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endParaRPr lang="en-GB" sz="3200" b="1" i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r>
              <a:rPr lang="en-GB" sz="32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Strategies </a:t>
            </a:r>
            <a:r>
              <a:rPr lang="en-GB" sz="32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 Europe: some </a:t>
            </a:r>
            <a:r>
              <a:rPr lang="en-GB" sz="3200" b="1" i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NSIs</a:t>
            </a:r>
            <a:r>
              <a:rPr lang="en-GB" sz="32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’ experiences</a:t>
            </a:r>
            <a:endParaRPr lang="en-GB" sz="3200" b="1" i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endParaRPr lang="en-GB" sz="3200" dirty="0" smtClean="0">
              <a:solidFill>
                <a:schemeClr val="bg1"/>
              </a:solidFill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hu-HU" altLang="hu-HU" sz="3200" b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Modernisation</a:t>
            </a:r>
            <a:r>
              <a:rPr lang="hu-HU" altLang="hu-HU" sz="32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</a:t>
            </a:r>
            <a:r>
              <a:rPr lang="hu-HU" altLang="hu-HU" sz="3200" b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</a:t>
            </a:r>
            <a:r>
              <a:rPr lang="hu-HU" altLang="hu-HU" sz="32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</a:t>
            </a:r>
            <a:r>
              <a:rPr lang="hu-HU" altLang="hu-HU" sz="3200" b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focus</a:t>
            </a:r>
            <a:r>
              <a:rPr lang="hu-HU" altLang="hu-HU" sz="32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– building an </a:t>
            </a:r>
            <a:r>
              <a:rPr lang="hu-HU" altLang="hu-HU" sz="3200" b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Enterprise</a:t>
            </a:r>
            <a:r>
              <a:rPr lang="hu-HU" altLang="hu-HU" sz="32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</a:t>
            </a:r>
            <a:r>
              <a:rPr lang="hu-HU" altLang="hu-HU" sz="3200" b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Architecture</a:t>
            </a:r>
            <a:r>
              <a:rPr lang="hu-HU" altLang="hu-HU" sz="32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&amp; </a:t>
            </a:r>
            <a:r>
              <a:rPr lang="hu-HU" altLang="hu-HU" sz="3200" b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further</a:t>
            </a:r>
            <a:r>
              <a:rPr lang="hu-HU" altLang="hu-HU" sz="32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</a:t>
            </a:r>
            <a:r>
              <a:rPr lang="hu-HU" altLang="hu-HU" sz="3200" b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standardising</a:t>
            </a:r>
            <a:r>
              <a:rPr lang="hu-HU" altLang="hu-HU" sz="32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</a:t>
            </a:r>
            <a:r>
              <a:rPr lang="hu-HU" altLang="hu-HU" sz="3200" b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the</a:t>
            </a:r>
            <a:r>
              <a:rPr lang="hu-HU" altLang="hu-HU" sz="32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</a:t>
            </a:r>
            <a:r>
              <a:rPr lang="hu-HU" altLang="hu-HU" sz="3200" b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integrated</a:t>
            </a:r>
            <a:r>
              <a:rPr lang="hu-HU" altLang="hu-HU" sz="32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</a:t>
            </a:r>
            <a:r>
              <a:rPr lang="hu-HU" altLang="hu-HU" sz="3200" b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metadata</a:t>
            </a:r>
            <a:r>
              <a:rPr lang="hu-HU" altLang="hu-HU" sz="32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</a:t>
            </a:r>
            <a:r>
              <a:rPr lang="hu-HU" altLang="hu-HU" sz="3200" b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system</a:t>
            </a:r>
            <a:endParaRPr lang="en-GB" sz="3200" b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61"/>
          <a:stretch/>
        </p:blipFill>
        <p:spPr>
          <a:xfrm>
            <a:off x="76340" y="45025"/>
            <a:ext cx="7546646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hu-HU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Csaba </a:t>
            </a:r>
            <a:r>
              <a:rPr lang="hu-HU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Ábry </a:t>
            </a:r>
            <a:r>
              <a:rPr lang="en-GB" sz="2800" dirty="0" smtClean="0">
                <a:solidFill>
                  <a:schemeClr val="bg1"/>
                </a:solidFill>
                <a:ea typeface="Signika Light" charset="0"/>
                <a:cs typeface="Arial"/>
              </a:rPr>
              <a:t>|</a:t>
            </a:r>
            <a:r>
              <a:rPr lang="hu-HU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</a:t>
            </a:r>
            <a:r>
              <a:rPr lang="hu-HU" sz="2800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Hungarian</a:t>
            </a:r>
            <a:r>
              <a:rPr lang="hu-HU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</a:t>
            </a:r>
            <a:r>
              <a:rPr lang="hu-HU" sz="2800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Central</a:t>
            </a:r>
            <a:r>
              <a:rPr lang="hu-HU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</a:t>
            </a:r>
            <a:r>
              <a:rPr lang="hu-HU" sz="2800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Statistical</a:t>
            </a:r>
            <a:r>
              <a:rPr lang="hu-HU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Office</a:t>
            </a:r>
            <a:endParaRPr lang="en-GB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6369" y="923110"/>
            <a:ext cx="3354037" cy="136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Business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Architecture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and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metadata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5" name="Kép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277" y="1280725"/>
            <a:ext cx="6856412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/>
          <p:cNvSpPr/>
          <p:nvPr/>
        </p:nvSpPr>
        <p:spPr>
          <a:xfrm>
            <a:off x="569913" y="704850"/>
            <a:ext cx="1801812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60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103223" y="1654629"/>
            <a:ext cx="6507913" cy="4844209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2000" b="1" dirty="0" err="1"/>
              <a:t>Definition</a:t>
            </a:r>
            <a:r>
              <a:rPr lang="hu-HU" altLang="hu-HU" sz="2000" b="1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‘</a:t>
            </a:r>
            <a:r>
              <a:rPr lang="en-US" altLang="hu-HU" sz="2000" i="1" dirty="0"/>
              <a:t>Information Architecture (IA) classifies the information and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knowledge assets gathered, produced and used within the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Business Architecture. It also describes the information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standards</a:t>
            </a:r>
            <a:r>
              <a:rPr lang="hu-HU" altLang="hu-HU" sz="2000" i="1" dirty="0"/>
              <a:t> </a:t>
            </a:r>
            <a:r>
              <a:rPr lang="en-US" altLang="hu-HU" sz="2000" i="1" dirty="0"/>
              <a:t>and frameworks that underpin the statistical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information. IA facilitates discoverability and accessibility,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leading to greater </a:t>
            </a:r>
            <a:r>
              <a:rPr lang="hu-HU" altLang="hu-HU" sz="2000" i="1" dirty="0"/>
              <a:t>r</a:t>
            </a:r>
            <a:r>
              <a:rPr lang="en-US" altLang="hu-HU" sz="2000" i="1" dirty="0" err="1"/>
              <a:t>euse</a:t>
            </a:r>
            <a:r>
              <a:rPr lang="en-US" altLang="hu-HU" sz="2000" i="1" dirty="0"/>
              <a:t> and sharing.’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dirty="0"/>
              <a:t>(UNECE, CSPA ver. 1.1. description)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b="1" dirty="0"/>
              <a:t>International standard </a:t>
            </a:r>
            <a:r>
              <a:rPr lang="hu-HU" altLang="hu-HU" sz="2000" b="1" dirty="0" err="1"/>
              <a:t>to</a:t>
            </a:r>
            <a:r>
              <a:rPr lang="hu-HU" altLang="hu-HU" sz="2000" b="1" dirty="0"/>
              <a:t> be </a:t>
            </a:r>
            <a:r>
              <a:rPr lang="hu-HU" altLang="hu-HU" sz="2000" b="1" dirty="0" err="1"/>
              <a:t>used</a:t>
            </a:r>
            <a:r>
              <a:rPr lang="hu-HU" altLang="hu-HU" sz="2000" b="1" dirty="0"/>
              <a:t>:</a:t>
            </a:r>
            <a:r>
              <a:rPr lang="hu-HU" altLang="hu-HU" sz="20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hu-HU" altLang="hu-HU" sz="2000" dirty="0" err="1"/>
              <a:t>Generic</a:t>
            </a:r>
            <a:r>
              <a:rPr lang="hu-HU" altLang="hu-HU" sz="2000" dirty="0"/>
              <a:t> </a:t>
            </a:r>
            <a:r>
              <a:rPr lang="hu-HU" altLang="hu-HU" sz="2000" dirty="0" err="1"/>
              <a:t>Statistical</a:t>
            </a:r>
            <a:r>
              <a:rPr lang="hu-HU" altLang="hu-HU" sz="2000" dirty="0"/>
              <a:t> </a:t>
            </a:r>
            <a:r>
              <a:rPr lang="hu-HU" altLang="hu-HU" sz="2000" dirty="0" err="1"/>
              <a:t>Information</a:t>
            </a:r>
            <a:r>
              <a:rPr lang="hu-HU" altLang="hu-HU" sz="2000" dirty="0"/>
              <a:t> </a:t>
            </a:r>
            <a:r>
              <a:rPr lang="hu-HU" altLang="hu-HU" sz="2000" dirty="0" err="1"/>
              <a:t>Model</a:t>
            </a:r>
            <a:r>
              <a:rPr lang="hu-HU" altLang="hu-HU" sz="2000" dirty="0"/>
              <a:t> (GSIM) – </a:t>
            </a:r>
            <a:r>
              <a:rPr lang="hu-HU" altLang="hu-HU" sz="2000" dirty="0" err="1"/>
              <a:t>for</a:t>
            </a:r>
            <a:r>
              <a:rPr lang="hu-HU" altLang="hu-HU" sz="2000" dirty="0"/>
              <a:t> </a:t>
            </a:r>
            <a:r>
              <a:rPr lang="hu-HU" altLang="hu-HU" sz="2000" dirty="0" err="1"/>
              <a:t>mapping</a:t>
            </a:r>
            <a:endParaRPr lang="es-ES" altLang="hu-HU" sz="24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Information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Architecture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95325"/>
            <a:ext cx="1935162" cy="180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79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103223" y="1654629"/>
            <a:ext cx="6507913" cy="4844209"/>
          </a:xfrm>
          <a:prstGeom prst="rect">
            <a:avLst/>
          </a:prstGeo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000" b="1" dirty="0"/>
              <a:t>Statistical domains</a:t>
            </a:r>
            <a:endParaRPr lang="hu-HU" sz="2000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reconsidering the List of Statistical Domains from the point of view of the whole National Statistical System</a:t>
            </a:r>
            <a:endParaRPr lang="hu-HU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description of the statistical domains will be upgraded according to the Single Integrated Metadata Structure </a:t>
            </a:r>
            <a:r>
              <a:rPr lang="hu-HU" sz="2000" dirty="0"/>
              <a:t>(SIMS </a:t>
            </a:r>
            <a:r>
              <a:rPr lang="en-GB" sz="2000" dirty="0"/>
              <a:t>2.0</a:t>
            </a:r>
            <a:r>
              <a:rPr lang="hu-HU" sz="2000" dirty="0"/>
              <a:t>)</a:t>
            </a:r>
          </a:p>
          <a:p>
            <a:pPr marL="0" indent="0">
              <a:buFontTx/>
              <a:buNone/>
              <a:defRPr/>
            </a:pPr>
            <a:r>
              <a:rPr lang="en-GB" sz="2000" b="1" dirty="0"/>
              <a:t>Data sources</a:t>
            </a:r>
            <a:endParaRPr lang="hu-HU" sz="2000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the description of the data</a:t>
            </a:r>
            <a:r>
              <a:rPr lang="hu-HU" sz="2000" dirty="0"/>
              <a:t> </a:t>
            </a:r>
            <a:r>
              <a:rPr lang="en-GB" sz="2000" dirty="0"/>
              <a:t>sources will be updated using the widespread international standard of the Data Documentation Initiative (DDI 2.5)</a:t>
            </a:r>
            <a:endParaRPr lang="hu-HU" sz="2000" dirty="0"/>
          </a:p>
          <a:p>
            <a:pPr marL="0" indent="0">
              <a:buFontTx/>
              <a:buNone/>
              <a:defRPr/>
            </a:pPr>
            <a:r>
              <a:rPr lang="en-GB" sz="2000" b="1" dirty="0"/>
              <a:t>Legal base</a:t>
            </a:r>
            <a:endParaRPr lang="hu-HU" sz="2000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in depth review and expansion will be carried out</a:t>
            </a:r>
            <a:endParaRPr lang="hu-HU" sz="20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Information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Architecture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and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metadata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(1)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76275"/>
            <a:ext cx="1839912" cy="219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574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103223" y="1654629"/>
            <a:ext cx="6507913" cy="4844209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r>
              <a:rPr lang="en-GB" sz="2000" b="1" dirty="0"/>
              <a:t>Concepts</a:t>
            </a:r>
            <a:endParaRPr lang="hu-HU" sz="2000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supervision about consistency and cross-references</a:t>
            </a:r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en-GB" sz="2000" dirty="0"/>
              <a:t>clarify key definitions and concepts for official statistics</a:t>
            </a:r>
            <a:endParaRPr lang="hu-HU" sz="2000" dirty="0"/>
          </a:p>
          <a:p>
            <a:pPr marL="0" indent="0">
              <a:buNone/>
              <a:defRPr/>
            </a:pPr>
            <a:r>
              <a:rPr lang="en-GB" sz="2000" b="1" dirty="0"/>
              <a:t>Nomenclatures </a:t>
            </a:r>
            <a:r>
              <a:rPr lang="hu-HU" sz="2000" b="1" dirty="0"/>
              <a:t>and </a:t>
            </a:r>
            <a:r>
              <a:rPr lang="en-GB" sz="2000" b="1" dirty="0"/>
              <a:t>classifications</a:t>
            </a:r>
            <a:endParaRPr lang="hu-HU" sz="2000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Nomenclatures</a:t>
            </a:r>
            <a:r>
              <a:rPr lang="hu-HU" sz="20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setting</a:t>
            </a:r>
            <a:r>
              <a:rPr lang="hu-HU" sz="2000" dirty="0"/>
              <a:t> </a:t>
            </a:r>
            <a:r>
              <a:rPr lang="en-GB" sz="2000" dirty="0"/>
              <a:t>principles for establishing new nomenclatures</a:t>
            </a:r>
            <a:endParaRPr lang="hu-HU" sz="20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driving factors for</a:t>
            </a:r>
            <a:r>
              <a:rPr lang="hu-HU" sz="2000" dirty="0"/>
              <a:t> </a:t>
            </a:r>
            <a:r>
              <a:rPr lang="en-GB" sz="2000" dirty="0"/>
              <a:t>processing systems</a:t>
            </a:r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Classifications</a:t>
            </a:r>
            <a:r>
              <a:rPr lang="hu-HU" sz="2000" dirty="0"/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t</a:t>
            </a:r>
            <a:r>
              <a:rPr lang="en-GB" sz="2000" dirty="0"/>
              <a:t>he last improvement is connected to the revision of NACE, CPA in 2008 </a:t>
            </a:r>
            <a:r>
              <a:rPr lang="hu-HU" sz="2000" dirty="0"/>
              <a:t>- </a:t>
            </a:r>
            <a:r>
              <a:rPr lang="en-GB" sz="2000" dirty="0"/>
              <a:t>new database</a:t>
            </a:r>
            <a:endParaRPr lang="hu-HU" sz="20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changes are easy to follow up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hu-HU" b="1" dirty="0" err="1">
                <a:solidFill>
                  <a:srgbClr val="E26F31"/>
                </a:solidFill>
                <a:ea typeface="Signika Semibold" charset="0"/>
                <a:cs typeface="Signika Semibold" charset="0"/>
              </a:rPr>
              <a:t>Information</a:t>
            </a:r>
            <a:r>
              <a:rPr lang="hu-HU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 </a:t>
            </a:r>
            <a:r>
              <a:rPr lang="hu-HU" b="1" dirty="0" err="1">
                <a:solidFill>
                  <a:srgbClr val="E26F31"/>
                </a:solidFill>
                <a:ea typeface="Signika Semibold" charset="0"/>
                <a:cs typeface="Signika Semibold" charset="0"/>
              </a:rPr>
              <a:t>Architecture</a:t>
            </a:r>
            <a:r>
              <a:rPr lang="hu-HU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 and </a:t>
            </a:r>
            <a:r>
              <a:rPr lang="hu-HU" b="1" dirty="0" err="1">
                <a:solidFill>
                  <a:srgbClr val="E26F31"/>
                </a:solidFill>
                <a:ea typeface="Signika Semibold" charset="0"/>
                <a:cs typeface="Signika Semibold" charset="0"/>
              </a:rPr>
              <a:t>metadata</a:t>
            </a:r>
            <a:r>
              <a:rPr lang="hu-HU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 </a:t>
            </a:r>
            <a:r>
              <a:rPr lang="hu-HU" b="1" dirty="0" smtClean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(2)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76275"/>
            <a:ext cx="1801812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45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103223" y="1654629"/>
            <a:ext cx="6507913" cy="4844209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r>
              <a:rPr lang="hu-HU" sz="2000" b="1" dirty="0" err="1"/>
              <a:t>Measures</a:t>
            </a:r>
            <a:r>
              <a:rPr lang="hu-HU" sz="2000" b="1" dirty="0"/>
              <a:t> (</a:t>
            </a:r>
            <a:r>
              <a:rPr lang="hu-HU" sz="2000" b="1" dirty="0" err="1"/>
              <a:t>indicators</a:t>
            </a:r>
            <a:r>
              <a:rPr lang="hu-HU" sz="2000" b="1" dirty="0"/>
              <a:t>, </a:t>
            </a:r>
            <a:r>
              <a:rPr lang="hu-HU" sz="2000" b="1" dirty="0" err="1"/>
              <a:t>variables</a:t>
            </a:r>
            <a:r>
              <a:rPr lang="hu-HU" sz="2000" b="1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further integration</a:t>
            </a:r>
            <a:r>
              <a:rPr lang="hu-HU" sz="2000" dirty="0"/>
              <a:t> - </a:t>
            </a:r>
            <a:r>
              <a:rPr lang="en-GB" sz="2000" dirty="0"/>
              <a:t>operations and connections between varieties of measures</a:t>
            </a:r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more measures should be visible on the website</a:t>
            </a:r>
          </a:p>
          <a:p>
            <a:pPr marL="0" indent="0">
              <a:buNone/>
              <a:defRPr/>
            </a:pPr>
            <a:r>
              <a:rPr lang="en-GB" sz="2000" b="1" dirty="0"/>
              <a:t>Statistical registers</a:t>
            </a:r>
            <a:endParaRPr lang="hu-HU" sz="2000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the description of the ‘statistical registers’ will be also updated using the widespread international standard of the Data Documentation Initiative (DDI 2.5)</a:t>
            </a:r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national</a:t>
            </a:r>
            <a:r>
              <a:rPr lang="hu-HU" sz="2000" dirty="0"/>
              <a:t> </a:t>
            </a:r>
            <a:r>
              <a:rPr lang="en-GB" sz="2000" dirty="0"/>
              <a:t>statistical law is expected to change </a:t>
            </a:r>
            <a:r>
              <a:rPr lang="hu-HU" sz="2000" dirty="0"/>
              <a:t>- </a:t>
            </a:r>
            <a:r>
              <a:rPr lang="en-GB" sz="2000" dirty="0"/>
              <a:t>clarify the concept of ‘statistical register’ and will declare which metadata has to be published</a:t>
            </a:r>
            <a:endParaRPr lang="hu-HU" sz="2000" b="1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hu-HU" b="1" dirty="0" err="1">
                <a:solidFill>
                  <a:srgbClr val="E26F31"/>
                </a:solidFill>
                <a:ea typeface="Signika Semibold" charset="0"/>
                <a:cs typeface="Signika Semibold" charset="0"/>
              </a:rPr>
              <a:t>Information</a:t>
            </a:r>
            <a:r>
              <a:rPr lang="hu-HU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 </a:t>
            </a:r>
            <a:r>
              <a:rPr lang="hu-HU" b="1" dirty="0" err="1">
                <a:solidFill>
                  <a:srgbClr val="E26F31"/>
                </a:solidFill>
                <a:ea typeface="Signika Semibold" charset="0"/>
                <a:cs typeface="Signika Semibold" charset="0"/>
              </a:rPr>
              <a:t>Architecture</a:t>
            </a:r>
            <a:r>
              <a:rPr lang="hu-HU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 and </a:t>
            </a:r>
            <a:r>
              <a:rPr lang="hu-HU" b="1" dirty="0" err="1">
                <a:solidFill>
                  <a:srgbClr val="E26F31"/>
                </a:solidFill>
                <a:ea typeface="Signika Semibold" charset="0"/>
                <a:cs typeface="Signika Semibold" charset="0"/>
              </a:rPr>
              <a:t>metadata</a:t>
            </a:r>
            <a:r>
              <a:rPr lang="hu-HU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 </a:t>
            </a:r>
            <a:r>
              <a:rPr lang="hu-HU" b="1" dirty="0" smtClean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(3)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704850"/>
            <a:ext cx="1763712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609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103223" y="1654629"/>
            <a:ext cx="6507913" cy="4844209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2000" b="1" dirty="0" err="1"/>
              <a:t>Definition</a:t>
            </a:r>
            <a:r>
              <a:rPr lang="hu-HU" altLang="hu-HU" sz="2000" b="1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‘Application Architecture (AA) classifies and hosts the 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individual applications describing their deployment, 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interactions, and relationships with the business processes 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of the organization (e.g. estimation, editing and seasonal 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adjustment tools, etc.).  AA facilitates discoverability and 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a</a:t>
            </a:r>
            <a:r>
              <a:rPr lang="en-US" altLang="hu-HU" sz="2000" dirty="0" err="1"/>
              <a:t>ccessibility</a:t>
            </a:r>
            <a:r>
              <a:rPr lang="en-US" altLang="hu-HU" sz="2000" dirty="0"/>
              <a:t>, leading to greater reuse and sharing. ’ 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(UNECE, CSPA ver. 1.1. description)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As there are no international standards for describing this 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architecture, therefore this architecture will be described 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according to the present practices of the HCSO.</a:t>
            </a:r>
            <a:endParaRPr lang="es-ES" altLang="hu-HU" sz="20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Application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Architecture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(1)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723900"/>
            <a:ext cx="1792287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6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95137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hu-HU" b="1" dirty="0" err="1">
                <a:solidFill>
                  <a:srgbClr val="E26F31"/>
                </a:solidFill>
                <a:ea typeface="Signika Semibold" charset="0"/>
                <a:cs typeface="Signika Semibold" charset="0"/>
              </a:rPr>
              <a:t>Application</a:t>
            </a:r>
            <a:r>
              <a:rPr lang="hu-HU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 </a:t>
            </a:r>
            <a:r>
              <a:rPr lang="hu-HU" b="1" dirty="0" err="1">
                <a:solidFill>
                  <a:srgbClr val="E26F31"/>
                </a:solidFill>
                <a:ea typeface="Signika Semibold" charset="0"/>
                <a:cs typeface="Signika Semibold" charset="0"/>
              </a:rPr>
              <a:t>Architecture</a:t>
            </a:r>
            <a:r>
              <a:rPr lang="hu-HU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 </a:t>
            </a:r>
            <a:r>
              <a:rPr lang="hu-HU" b="1" dirty="0" smtClean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(2) - </a:t>
            </a:r>
            <a:r>
              <a:rPr lang="en-US" altLang="hu-HU" sz="3200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Classification of main IT applications by function</a:t>
            </a:r>
            <a:r>
              <a:rPr lang="es-ES" altLang="hu-HU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/>
            </a:r>
            <a:br>
              <a:rPr lang="es-ES" altLang="hu-HU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</a:br>
            <a:endParaRPr lang="it-IT" b="1" dirty="0">
              <a:solidFill>
                <a:srgbClr val="E26F31"/>
              </a:solidFill>
              <a:ea typeface="Signika Semibold" charset="0"/>
              <a:cs typeface="Signika Semibold" charset="0"/>
            </a:endParaRPr>
          </a:p>
        </p:txBody>
      </p:sp>
      <p:pic>
        <p:nvPicPr>
          <p:cNvPr id="5" name="Kép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05" y="1716419"/>
            <a:ext cx="6642100" cy="455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/>
          <p:cNvSpPr/>
          <p:nvPr/>
        </p:nvSpPr>
        <p:spPr>
          <a:xfrm>
            <a:off x="569913" y="733425"/>
            <a:ext cx="1906587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8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103223" y="1654629"/>
            <a:ext cx="6507913" cy="4844209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2000" b="1" dirty="0" err="1">
                <a:latin typeface="Calibri" panose="020F0502020204030204" pitchFamily="34" charset="0"/>
              </a:rPr>
              <a:t>Definition</a:t>
            </a:r>
            <a:r>
              <a:rPr lang="hu-HU" altLang="hu-HU" sz="2000" b="1" dirty="0">
                <a:latin typeface="Calibri" panose="020F0502020204030204" pitchFamily="34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Calibri" panose="020F0502020204030204" pitchFamily="34" charset="0"/>
              </a:rPr>
              <a:t>	</a:t>
            </a:r>
            <a:r>
              <a:rPr lang="en-US" altLang="hu-HU" sz="2000" dirty="0">
                <a:latin typeface="Calibri" panose="020F0502020204030204" pitchFamily="34" charset="0"/>
              </a:rPr>
              <a:t>The Infrastructure Architecture ‘</a:t>
            </a:r>
            <a:r>
              <a:rPr lang="en-US" altLang="hu-HU" sz="2000" i="1" dirty="0">
                <a:latin typeface="Calibri" panose="020F0502020204030204" pitchFamily="34" charset="0"/>
              </a:rPr>
              <a:t>describes the infrastructure </a:t>
            </a:r>
            <a:endParaRPr lang="hu-HU" altLang="hu-HU" sz="2000" i="1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>
                <a:latin typeface="Calibri" panose="020F0502020204030204" pitchFamily="34" charset="0"/>
              </a:rPr>
              <a:t>	</a:t>
            </a:r>
            <a:r>
              <a:rPr lang="en-US" altLang="hu-HU" sz="2000" i="1" dirty="0">
                <a:latin typeface="Calibri" panose="020F0502020204030204" pitchFamily="34" charset="0"/>
              </a:rPr>
              <a:t>technology underlying (supporting) the other architecture </a:t>
            </a:r>
            <a:endParaRPr lang="hu-HU" altLang="hu-HU" sz="2000" i="1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>
                <a:latin typeface="Calibri" panose="020F0502020204030204" pitchFamily="34" charset="0"/>
              </a:rPr>
              <a:t>	</a:t>
            </a:r>
            <a:r>
              <a:rPr lang="en-US" altLang="hu-HU" sz="2000" i="1" dirty="0">
                <a:latin typeface="Calibri" panose="020F0502020204030204" pitchFamily="34" charset="0"/>
              </a:rPr>
              <a:t>perspectives</a:t>
            </a:r>
            <a:r>
              <a:rPr lang="en-US" altLang="hu-HU" sz="2000" dirty="0">
                <a:latin typeface="Calibri" panose="020F0502020204030204" pitchFamily="34" charset="0"/>
              </a:rPr>
              <a:t>’ (UNECE, CSPA ver. 1.1. description). </a:t>
            </a:r>
            <a:endParaRPr lang="hu-HU" altLang="hu-HU" sz="20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Calibri" panose="020F050202020403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Calibri" panose="020F0502020204030204" pitchFamily="34" charset="0"/>
              </a:rPr>
              <a:t>	</a:t>
            </a:r>
            <a:r>
              <a:rPr lang="en-US" altLang="hu-HU" sz="2000" dirty="0">
                <a:latin typeface="Calibri" panose="020F0502020204030204" pitchFamily="34" charset="0"/>
              </a:rPr>
              <a:t>As there are no international standards for describing this </a:t>
            </a:r>
            <a:endParaRPr lang="hu-HU" altLang="hu-HU" sz="20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Calibri" panose="020F0502020204030204" pitchFamily="34" charset="0"/>
              </a:rPr>
              <a:t>	</a:t>
            </a:r>
            <a:r>
              <a:rPr lang="en-US" altLang="hu-HU" sz="2000" dirty="0">
                <a:latin typeface="Calibri" panose="020F0502020204030204" pitchFamily="34" charset="0"/>
              </a:rPr>
              <a:t>architecture, therefore this architecture will be described </a:t>
            </a:r>
            <a:endParaRPr lang="hu-HU" altLang="hu-HU" sz="20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Calibri" panose="020F0502020204030204" pitchFamily="34" charset="0"/>
              </a:rPr>
              <a:t>	</a:t>
            </a:r>
            <a:r>
              <a:rPr lang="en-US" altLang="hu-HU" sz="2000" dirty="0">
                <a:latin typeface="Calibri" panose="020F0502020204030204" pitchFamily="34" charset="0"/>
              </a:rPr>
              <a:t>according to the present practices of the HCSO.</a:t>
            </a:r>
            <a:endParaRPr lang="es-ES" altLang="hu-HU" sz="2400" dirty="0">
              <a:latin typeface="Calibri" panose="020F0502020204030204" pitchFamily="34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Infrastructure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Architecture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76275"/>
            <a:ext cx="1830387" cy="180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48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103223" y="1654629"/>
            <a:ext cx="6507913" cy="4844209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Standard </a:t>
            </a:r>
            <a:r>
              <a:rPr lang="hu-HU" sz="2000" dirty="0" err="1" smtClean="0"/>
              <a:t>processes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Standard </a:t>
            </a:r>
            <a:r>
              <a:rPr lang="hu-HU" sz="2000" dirty="0" err="1" smtClean="0"/>
              <a:t>product</a:t>
            </a:r>
            <a:r>
              <a:rPr lang="hu-HU" sz="2000" dirty="0" smtClean="0"/>
              <a:t> </a:t>
            </a:r>
            <a:r>
              <a:rPr lang="hu-HU" sz="2000" dirty="0" err="1" smtClean="0"/>
              <a:t>list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 smtClean="0"/>
              <a:t>Process-oriented</a:t>
            </a:r>
            <a:r>
              <a:rPr lang="hu-HU" sz="2000" dirty="0" smtClean="0"/>
              <a:t> </a:t>
            </a:r>
            <a:r>
              <a:rPr lang="hu-HU" sz="2000" dirty="0" err="1" smtClean="0"/>
              <a:t>operation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statistical</a:t>
            </a:r>
            <a:r>
              <a:rPr lang="hu-HU" sz="2000" dirty="0" smtClean="0"/>
              <a:t> </a:t>
            </a:r>
            <a:r>
              <a:rPr lang="hu-HU" sz="2000" dirty="0" err="1" smtClean="0"/>
              <a:t>activity</a:t>
            </a:r>
            <a:r>
              <a:rPr lang="hu-HU" sz="2000" dirty="0" smtClean="0"/>
              <a:t>, </a:t>
            </a:r>
            <a:r>
              <a:rPr lang="hu-HU" sz="2000" dirty="0" err="1" smtClean="0"/>
              <a:t>supported</a:t>
            </a:r>
            <a:r>
              <a:rPr lang="hu-HU" sz="2000" dirty="0" smtClean="0"/>
              <a:t> </a:t>
            </a:r>
            <a:r>
              <a:rPr lang="hu-HU" sz="2000" dirty="0" err="1" smtClean="0"/>
              <a:t>by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top-management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 smtClean="0"/>
              <a:t>Keeping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metainformation</a:t>
            </a:r>
            <a:r>
              <a:rPr lang="hu-HU" sz="2000" dirty="0" smtClean="0"/>
              <a:t> </a:t>
            </a:r>
            <a:r>
              <a:rPr lang="hu-HU" sz="2000" dirty="0" err="1" smtClean="0"/>
              <a:t>system</a:t>
            </a:r>
            <a:r>
              <a:rPr lang="hu-HU" sz="2000" dirty="0" smtClean="0"/>
              <a:t> </a:t>
            </a:r>
            <a:r>
              <a:rPr lang="hu-HU" sz="2000" dirty="0" err="1" smtClean="0"/>
              <a:t>integrated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 smtClean="0"/>
              <a:t>Keeping</a:t>
            </a:r>
            <a:r>
              <a:rPr lang="hu-HU" sz="2000" dirty="0" smtClean="0"/>
              <a:t> </a:t>
            </a:r>
            <a:r>
              <a:rPr lang="hu-HU" sz="2000" dirty="0" err="1" smtClean="0"/>
              <a:t>everything</a:t>
            </a:r>
            <a:r>
              <a:rPr lang="hu-HU" sz="2000" dirty="0" smtClean="0"/>
              <a:t> </a:t>
            </a:r>
            <a:r>
              <a:rPr lang="hu-HU" sz="2000" dirty="0" err="1" smtClean="0"/>
              <a:t>metadata-driven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International </a:t>
            </a:r>
            <a:r>
              <a:rPr lang="hu-HU" sz="2000" dirty="0" err="1" smtClean="0"/>
              <a:t>standards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seem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be </a:t>
            </a:r>
            <a:r>
              <a:rPr lang="hu-HU" sz="2000" dirty="0" err="1" smtClean="0"/>
              <a:t>adaptable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HCSO’s</a:t>
            </a:r>
            <a:r>
              <a:rPr lang="hu-HU" sz="2000" dirty="0" smtClean="0"/>
              <a:t> </a:t>
            </a:r>
            <a:r>
              <a:rPr lang="hu-HU" sz="2000" dirty="0" err="1" smtClean="0"/>
              <a:t>environment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hu-HU" sz="20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Summary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95325"/>
            <a:ext cx="1868487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56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103223" y="1654629"/>
            <a:ext cx="6507913" cy="4844209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/>
              <a:t>Implementation</a:t>
            </a:r>
            <a:r>
              <a:rPr lang="hu-HU" sz="2000" dirty="0"/>
              <a:t> of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international</a:t>
            </a:r>
            <a:r>
              <a:rPr lang="hu-HU" sz="2000" dirty="0"/>
              <a:t> </a:t>
            </a:r>
            <a:r>
              <a:rPr lang="hu-HU" sz="2000" dirty="0" err="1"/>
              <a:t>standards</a:t>
            </a:r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/>
              <a:t>Elaborating</a:t>
            </a:r>
            <a:r>
              <a:rPr lang="hu-HU" sz="2000" dirty="0"/>
              <a:t> and </a:t>
            </a:r>
            <a:r>
              <a:rPr lang="hu-HU" sz="2000" dirty="0" err="1"/>
              <a:t>implementing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EA </a:t>
            </a:r>
            <a:r>
              <a:rPr lang="hu-HU" sz="2000" dirty="0" err="1"/>
              <a:t>in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smtClean="0"/>
              <a:t>HCSO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 smtClean="0"/>
              <a:t>Review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quality</a:t>
            </a:r>
            <a:r>
              <a:rPr lang="hu-HU" sz="2000" dirty="0" smtClean="0"/>
              <a:t> </a:t>
            </a:r>
            <a:r>
              <a:rPr lang="hu-HU" sz="2000" dirty="0" err="1" smtClean="0"/>
              <a:t>guidelines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 smtClean="0"/>
              <a:t>Elaborating</a:t>
            </a:r>
            <a:r>
              <a:rPr lang="hu-HU" sz="2000" dirty="0" smtClean="0"/>
              <a:t> </a:t>
            </a:r>
            <a:r>
              <a:rPr lang="hu-HU" sz="2000" dirty="0" err="1" smtClean="0"/>
              <a:t>methodological</a:t>
            </a:r>
            <a:r>
              <a:rPr lang="hu-HU" sz="2000" dirty="0" smtClean="0"/>
              <a:t> </a:t>
            </a:r>
            <a:r>
              <a:rPr lang="hu-HU" sz="2000" dirty="0" err="1" smtClean="0"/>
              <a:t>handbook</a:t>
            </a:r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/>
              <a:t>On</a:t>
            </a:r>
            <a:r>
              <a:rPr lang="hu-HU" sz="2000" dirty="0"/>
              <a:t> a </a:t>
            </a:r>
            <a:r>
              <a:rPr lang="hu-HU" sz="2000" dirty="0" err="1"/>
              <a:t>longer</a:t>
            </a:r>
            <a:r>
              <a:rPr lang="hu-HU" sz="2000" dirty="0"/>
              <a:t> </a:t>
            </a:r>
            <a:r>
              <a:rPr lang="hu-HU" sz="2000" dirty="0" err="1"/>
              <a:t>term</a:t>
            </a:r>
            <a:r>
              <a:rPr lang="hu-HU" sz="2000" dirty="0"/>
              <a:t> </a:t>
            </a:r>
            <a:r>
              <a:rPr lang="hu-HU" sz="2000" dirty="0" err="1"/>
              <a:t>conduction</a:t>
            </a:r>
            <a:r>
              <a:rPr lang="hu-HU" sz="2000" dirty="0"/>
              <a:t> of an </a:t>
            </a:r>
            <a:r>
              <a:rPr lang="hu-HU" sz="2000" dirty="0" err="1"/>
              <a:t>analysis</a:t>
            </a:r>
            <a:r>
              <a:rPr lang="hu-HU" sz="2000" dirty="0"/>
              <a:t> </a:t>
            </a:r>
            <a:r>
              <a:rPr lang="hu-HU" sz="2000" dirty="0" err="1"/>
              <a:t>mapped</a:t>
            </a:r>
            <a:r>
              <a:rPr lang="hu-HU" sz="2000" dirty="0"/>
              <a:t> </a:t>
            </a:r>
            <a:r>
              <a:rPr lang="hu-HU" sz="2000" dirty="0" err="1"/>
              <a:t>against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model</a:t>
            </a:r>
            <a:r>
              <a:rPr lang="hu-HU" sz="2000" dirty="0"/>
              <a:t> (</a:t>
            </a:r>
            <a:r>
              <a:rPr lang="hu-HU" sz="2000" dirty="0" err="1"/>
              <a:t>discovering</a:t>
            </a:r>
            <a:r>
              <a:rPr lang="hu-HU" sz="2000" dirty="0"/>
              <a:t> </a:t>
            </a:r>
            <a:r>
              <a:rPr lang="hu-HU" sz="2000" dirty="0" err="1"/>
              <a:t>white</a:t>
            </a:r>
            <a:r>
              <a:rPr lang="hu-HU" sz="2000" dirty="0"/>
              <a:t> </a:t>
            </a:r>
            <a:r>
              <a:rPr lang="hu-HU" sz="2000" dirty="0" err="1"/>
              <a:t>spots</a:t>
            </a:r>
            <a:r>
              <a:rPr lang="hu-HU" sz="2000" dirty="0"/>
              <a:t> and </a:t>
            </a:r>
            <a:r>
              <a:rPr lang="hu-HU" sz="2000" dirty="0" err="1"/>
              <a:t>areas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be </a:t>
            </a:r>
            <a:r>
              <a:rPr lang="hu-HU" sz="2000" dirty="0" err="1"/>
              <a:t>modified</a:t>
            </a:r>
            <a:r>
              <a:rPr lang="hu-HU" sz="2000" dirty="0" smtClean="0"/>
              <a:t>)</a:t>
            </a:r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/>
              <a:t>Launching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overview</a:t>
            </a:r>
            <a:r>
              <a:rPr lang="hu-HU" sz="2000" dirty="0"/>
              <a:t> of </a:t>
            </a:r>
            <a:r>
              <a:rPr lang="hu-HU" sz="2000" dirty="0" err="1"/>
              <a:t>the</a:t>
            </a:r>
            <a:r>
              <a:rPr lang="hu-HU" sz="2000" dirty="0"/>
              <a:t> IMS and </a:t>
            </a:r>
            <a:r>
              <a:rPr lang="hu-HU" sz="2000" dirty="0" err="1"/>
              <a:t>standard-based</a:t>
            </a:r>
            <a:r>
              <a:rPr lang="hu-HU" sz="2000" dirty="0"/>
              <a:t> </a:t>
            </a:r>
            <a:r>
              <a:rPr lang="hu-HU" sz="2000" dirty="0" err="1"/>
              <a:t>improvement</a:t>
            </a:r>
            <a:r>
              <a:rPr lang="hu-HU" sz="2000" dirty="0"/>
              <a:t>  of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sub-systems</a:t>
            </a:r>
            <a:r>
              <a:rPr lang="hu-HU" sz="2000" dirty="0"/>
              <a:t> </a:t>
            </a:r>
            <a:r>
              <a:rPr lang="hu-HU" sz="2000" dirty="0" err="1"/>
              <a:t>of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HCSO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Next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steps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723900"/>
            <a:ext cx="1773237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94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4"/>
            <a:ext cx="5833730" cy="3168680"/>
          </a:xfrm>
          <a:prstGeom prst="rect">
            <a:avLst/>
          </a:prstGeom>
        </p:spPr>
        <p:txBody>
          <a:bodyPr/>
          <a:lstStyle/>
          <a:p>
            <a:r>
              <a:rPr lang="hu-HU" altLang="hu-HU" sz="2000" dirty="0">
                <a:ea typeface="Signika Light" charset="0"/>
                <a:cs typeface="Signika Light" charset="0"/>
              </a:rPr>
              <a:t>New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structure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of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the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Enterprise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Architecture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(EA)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model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of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the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smtClean="0">
                <a:ea typeface="Signika Light" charset="0"/>
                <a:cs typeface="Signika Light" charset="0"/>
              </a:rPr>
              <a:t>HCSO </a:t>
            </a:r>
            <a:r>
              <a:rPr lang="hu-HU" altLang="hu-HU" sz="2000" dirty="0" err="1" smtClean="0">
                <a:ea typeface="Signika Light" charset="0"/>
                <a:cs typeface="Signika Light" charset="0"/>
              </a:rPr>
              <a:t>as</a:t>
            </a:r>
            <a:r>
              <a:rPr lang="hu-HU" altLang="hu-HU" sz="2000" dirty="0" smtClean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 smtClean="0">
                <a:ea typeface="Signika Light" charset="0"/>
                <a:cs typeface="Signika Light" charset="0"/>
              </a:rPr>
              <a:t>one</a:t>
            </a:r>
            <a:r>
              <a:rPr lang="hu-HU" altLang="hu-HU" sz="2000" dirty="0" smtClean="0">
                <a:ea typeface="Signika Light" charset="0"/>
                <a:cs typeface="Signika Light" charset="0"/>
              </a:rPr>
              <a:t> of </a:t>
            </a:r>
            <a:r>
              <a:rPr lang="hu-HU" altLang="hu-HU" sz="2000" dirty="0" err="1" smtClean="0">
                <a:ea typeface="Signika Light" charset="0"/>
                <a:cs typeface="Signika Light" charset="0"/>
              </a:rPr>
              <a:t>the</a:t>
            </a:r>
            <a:r>
              <a:rPr lang="hu-HU" altLang="hu-HU" sz="2000" dirty="0" smtClean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 smtClean="0">
                <a:ea typeface="Signika Light" charset="0"/>
                <a:cs typeface="Signika Light" charset="0"/>
              </a:rPr>
              <a:t>key</a:t>
            </a:r>
            <a:r>
              <a:rPr lang="hu-HU" altLang="hu-HU" sz="2000" dirty="0" smtClean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 smtClean="0">
                <a:ea typeface="Signika Light" charset="0"/>
                <a:cs typeface="Signika Light" charset="0"/>
              </a:rPr>
              <a:t>methodological</a:t>
            </a:r>
            <a:r>
              <a:rPr lang="hu-HU" altLang="hu-HU" sz="2000" dirty="0" smtClean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 smtClean="0">
                <a:ea typeface="Signika Light" charset="0"/>
                <a:cs typeface="Signika Light" charset="0"/>
              </a:rPr>
              <a:t>development</a:t>
            </a:r>
            <a:endParaRPr lang="hu-HU" altLang="hu-HU" sz="2000" dirty="0">
              <a:ea typeface="Signika Light" charset="0"/>
              <a:cs typeface="Signika Light" charset="0"/>
            </a:endParaRPr>
          </a:p>
          <a:p>
            <a:r>
              <a:rPr lang="hu-HU" altLang="hu-HU" sz="2000" dirty="0" err="1">
                <a:ea typeface="Signika Light" charset="0"/>
                <a:cs typeface="Signika Light" charset="0"/>
              </a:rPr>
              <a:t>Highlighting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where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relevant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improvement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actions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take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place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concerning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the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Integrated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Metainformation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System (IMS) of </a:t>
            </a:r>
            <a:r>
              <a:rPr lang="hu-HU" altLang="hu-HU" sz="2000" dirty="0" err="1">
                <a:ea typeface="Signika Light" charset="0"/>
                <a:cs typeface="Signika Light" charset="0"/>
              </a:rPr>
              <a:t>the</a:t>
            </a:r>
            <a:r>
              <a:rPr lang="hu-HU" altLang="hu-HU" sz="2000" dirty="0">
                <a:ea typeface="Signika Light" charset="0"/>
                <a:cs typeface="Signika Light" charset="0"/>
              </a:rPr>
              <a:t> </a:t>
            </a:r>
            <a:r>
              <a:rPr lang="hu-HU" altLang="hu-HU" sz="2000" dirty="0" smtClean="0">
                <a:ea typeface="Signika Light" charset="0"/>
                <a:cs typeface="Signika Light" charset="0"/>
              </a:rPr>
              <a:t>HCSO</a:t>
            </a:r>
            <a:endParaRPr lang="hu-HU" altLang="hu-HU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Outline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69913" y="732461"/>
            <a:ext cx="1942011" cy="209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12080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733006"/>
            <a:ext cx="5833730" cy="3238677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b="1" u="sng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 smtClean="0"/>
              <a:t>Csaba Ábry</a:t>
            </a: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 err="1" smtClean="0"/>
              <a:t>Statistical</a:t>
            </a:r>
            <a:r>
              <a:rPr lang="hu-HU" sz="1600" dirty="0" smtClean="0"/>
              <a:t> </a:t>
            </a:r>
            <a:r>
              <a:rPr lang="hu-HU" sz="1600" dirty="0" err="1" smtClean="0"/>
              <a:t>advisor</a:t>
            </a:r>
            <a:endParaRPr lang="hu-HU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/>
              <a:t>Methodology Department</a:t>
            </a: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 err="1" smtClean="0"/>
              <a:t>Metainformation</a:t>
            </a:r>
            <a:r>
              <a:rPr lang="hu-HU" sz="1600" dirty="0" smtClean="0"/>
              <a:t> </a:t>
            </a:r>
            <a:r>
              <a:rPr lang="hu-HU" sz="1600" dirty="0" err="1" smtClean="0"/>
              <a:t>Section</a:t>
            </a:r>
            <a:endParaRPr lang="hu-HU" sz="16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*"/>
            </a:pPr>
            <a:r>
              <a:rPr lang="hu-HU" sz="1600" dirty="0" smtClean="0"/>
              <a:t>  1024 </a:t>
            </a:r>
            <a:r>
              <a:rPr lang="hu-HU" sz="1600" dirty="0"/>
              <a:t>Budapest, Keleti Károly u. 5-7</a:t>
            </a:r>
            <a:r>
              <a:rPr lang="hu-HU" sz="1600" dirty="0" smtClean="0"/>
              <a:t>. Hungary</a:t>
            </a: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>
                <a:sym typeface="Wingdings 2" panose="05020102010507070707" pitchFamily="18" charset="2"/>
              </a:rPr>
              <a:t></a:t>
            </a:r>
            <a:r>
              <a:rPr lang="hu-HU" sz="1600" dirty="0"/>
              <a:t>   (+36-1) </a:t>
            </a:r>
            <a:r>
              <a:rPr lang="hu-HU" sz="1600" dirty="0" smtClean="0"/>
              <a:t>345-6517</a:t>
            </a: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>
                <a:sym typeface="Webdings" panose="05030102010509060703" pitchFamily="18" charset="2"/>
              </a:rPr>
              <a:t></a:t>
            </a:r>
            <a:r>
              <a:rPr lang="hu-HU" sz="1600" dirty="0"/>
              <a:t>   (+36-1) 345-6681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 err="1">
                <a:hlinkClick r:id="rId2"/>
              </a:rPr>
              <a:t>c</a:t>
            </a:r>
            <a:r>
              <a:rPr lang="hu-HU" sz="1600" dirty="0" err="1" smtClean="0">
                <a:hlinkClick r:id="rId2"/>
              </a:rPr>
              <a:t>saba.abry</a:t>
            </a:r>
            <a:r>
              <a:rPr lang="hu-HU" sz="1600" dirty="0" smtClean="0">
                <a:hlinkClick r:id="rId2"/>
              </a:rPr>
              <a:t>@</a:t>
            </a:r>
            <a:r>
              <a:rPr lang="hu-HU" sz="1600" dirty="0" err="1" smtClean="0">
                <a:hlinkClick r:id="rId2"/>
              </a:rPr>
              <a:t>ksh.hu</a:t>
            </a: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 err="1">
                <a:hlinkClick r:id="rId3"/>
              </a:rPr>
              <a:t>www.ksh.hu</a:t>
            </a:r>
            <a:endParaRPr lang="hu-HU" sz="1600" dirty="0"/>
          </a:p>
          <a:p>
            <a:pPr marL="0" indent="0" algn="l"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933302"/>
            <a:ext cx="4380614" cy="234024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ctr"/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hu-HU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Grazie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per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l'attenzione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!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70560"/>
            <a:ext cx="1824944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216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3"/>
            <a:ext cx="5833730" cy="45455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r>
              <a:rPr lang="hu-HU" sz="2000" b="1" dirty="0" err="1"/>
              <a:t>Strategic</a:t>
            </a:r>
            <a:r>
              <a:rPr lang="hu-HU" sz="2000" b="1" dirty="0"/>
              <a:t> </a:t>
            </a:r>
            <a:r>
              <a:rPr lang="hu-HU" sz="2000" b="1" dirty="0" err="1"/>
              <a:t>goals</a:t>
            </a:r>
            <a:r>
              <a:rPr lang="hu-HU" sz="2000" b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/>
              <a:t>Revision</a:t>
            </a:r>
            <a:r>
              <a:rPr lang="hu-HU" sz="2000" dirty="0"/>
              <a:t> of </a:t>
            </a:r>
            <a:r>
              <a:rPr lang="hu-HU" sz="2000" dirty="0" err="1"/>
              <a:t>the</a:t>
            </a:r>
            <a:r>
              <a:rPr lang="hu-HU" sz="2000" dirty="0"/>
              <a:t> Business,</a:t>
            </a:r>
            <a:r>
              <a:rPr lang="en-US" sz="2000" dirty="0"/>
              <a:t> Information, Application</a:t>
            </a:r>
            <a:r>
              <a:rPr lang="hu-HU" sz="2000" dirty="0"/>
              <a:t> </a:t>
            </a:r>
            <a:r>
              <a:rPr lang="hu-HU" sz="2000" dirty="0" err="1"/>
              <a:t>Architectures</a:t>
            </a:r>
            <a:r>
              <a:rPr lang="hu-HU" sz="2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/>
              <a:t>Elaboration</a:t>
            </a:r>
            <a:r>
              <a:rPr lang="hu-HU" sz="2000" dirty="0"/>
              <a:t> of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Enterprise</a:t>
            </a:r>
            <a:r>
              <a:rPr lang="hu-HU" sz="2000" dirty="0"/>
              <a:t> </a:t>
            </a:r>
            <a:r>
              <a:rPr lang="hu-HU" sz="2000" dirty="0" err="1"/>
              <a:t>Architecture</a:t>
            </a:r>
            <a:endParaRPr lang="hu-HU" sz="20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/>
              <a:t>Further</a:t>
            </a:r>
            <a:r>
              <a:rPr lang="hu-HU" sz="2000" dirty="0"/>
              <a:t> </a:t>
            </a:r>
            <a:r>
              <a:rPr lang="hu-HU" sz="2000" dirty="0" err="1"/>
              <a:t>standardising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IMS</a:t>
            </a:r>
          </a:p>
          <a:p>
            <a:pPr marL="0" indent="0">
              <a:buNone/>
              <a:defRPr/>
            </a:pPr>
            <a:r>
              <a:rPr lang="hu-HU" sz="2000" b="1" dirty="0" err="1"/>
              <a:t>Driving</a:t>
            </a:r>
            <a:r>
              <a:rPr lang="hu-HU" sz="2000" b="1" dirty="0"/>
              <a:t> </a:t>
            </a:r>
            <a:r>
              <a:rPr lang="hu-HU" sz="2000" b="1" dirty="0" err="1"/>
              <a:t>force</a:t>
            </a:r>
            <a:r>
              <a:rPr lang="hu-HU" sz="2000" b="1" dirty="0"/>
              <a:t> </a:t>
            </a:r>
            <a:r>
              <a:rPr lang="hu-HU" sz="2000" b="1" dirty="0" err="1"/>
              <a:t>behind</a:t>
            </a:r>
            <a:r>
              <a:rPr lang="hu-HU" sz="2000" b="1" dirty="0"/>
              <a:t> </a:t>
            </a:r>
            <a:r>
              <a:rPr lang="hu-HU" sz="2000" b="1" dirty="0" err="1"/>
              <a:t>this</a:t>
            </a:r>
            <a:r>
              <a:rPr lang="hu-HU" sz="2000" b="1" dirty="0"/>
              <a:t> </a:t>
            </a:r>
            <a:r>
              <a:rPr lang="hu-HU" sz="2000" b="1" dirty="0" err="1"/>
              <a:t>action</a:t>
            </a:r>
            <a:r>
              <a:rPr lang="hu-HU" sz="2000" b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to support the efficient cooperation between NSIs</a:t>
            </a:r>
            <a:r>
              <a:rPr lang="hu-HU" sz="2000" dirty="0"/>
              <a:t> </a:t>
            </a:r>
            <a:r>
              <a:rPr lang="hu-HU" sz="2000" dirty="0" smtClean="0"/>
              <a:t>(</a:t>
            </a:r>
            <a:r>
              <a:rPr lang="hu-HU" sz="2000" dirty="0" err="1"/>
              <a:t>by</a:t>
            </a:r>
            <a:r>
              <a:rPr lang="hu-HU" sz="2000" dirty="0"/>
              <a:t> </a:t>
            </a:r>
            <a:r>
              <a:rPr lang="hu-HU" sz="2000" dirty="0" err="1"/>
              <a:t>using</a:t>
            </a:r>
            <a:r>
              <a:rPr lang="hu-HU" sz="2000" dirty="0"/>
              <a:t> </a:t>
            </a:r>
            <a:r>
              <a:rPr lang="hu-HU" sz="2000" dirty="0" err="1"/>
              <a:t>international</a:t>
            </a:r>
            <a:r>
              <a:rPr lang="hu-HU" sz="2000" dirty="0"/>
              <a:t> </a:t>
            </a:r>
            <a:r>
              <a:rPr lang="hu-HU" sz="2000" dirty="0" err="1"/>
              <a:t>standards</a:t>
            </a:r>
            <a:r>
              <a:rPr lang="hu-HU" sz="2000" dirty="0"/>
              <a:t>: CSPA, GAMSO, GSBPM, GSIM)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to overview the processes and objects</a:t>
            </a:r>
            <a:endParaRPr lang="hu-HU" sz="20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support</a:t>
            </a:r>
            <a:r>
              <a:rPr lang="hu-HU" sz="2000" dirty="0"/>
              <a:t> </a:t>
            </a:r>
            <a:r>
              <a:rPr lang="hu-HU" sz="2000" dirty="0" err="1"/>
              <a:t>methodological</a:t>
            </a:r>
            <a:r>
              <a:rPr lang="hu-HU" sz="2000" dirty="0"/>
              <a:t> </a:t>
            </a:r>
            <a:r>
              <a:rPr lang="hu-HU" sz="2000" dirty="0" err="1" smtClean="0"/>
              <a:t>standardisation</a:t>
            </a:r>
            <a:r>
              <a:rPr lang="hu-HU" sz="2000" dirty="0" smtClean="0"/>
              <a:t> (</a:t>
            </a:r>
            <a:r>
              <a:rPr lang="hu-HU" sz="2000" dirty="0" err="1" smtClean="0"/>
              <a:t>e.g</a:t>
            </a:r>
            <a:r>
              <a:rPr lang="hu-HU" sz="2000" dirty="0" smtClean="0"/>
              <a:t>. </a:t>
            </a:r>
            <a:r>
              <a:rPr lang="hu-HU" sz="2000" dirty="0" err="1" smtClean="0"/>
              <a:t>quality</a:t>
            </a:r>
            <a:r>
              <a:rPr lang="hu-HU" sz="2000" dirty="0" smtClean="0"/>
              <a:t> </a:t>
            </a:r>
            <a:r>
              <a:rPr lang="hu-HU" sz="2000" dirty="0" err="1" smtClean="0"/>
              <a:t>guidelines</a:t>
            </a:r>
            <a:r>
              <a:rPr lang="hu-HU" sz="2000" dirty="0" smtClean="0"/>
              <a:t>, </a:t>
            </a:r>
            <a:r>
              <a:rPr lang="hu-HU" sz="2000" dirty="0" err="1" smtClean="0"/>
              <a:t>methodological</a:t>
            </a:r>
            <a:r>
              <a:rPr lang="hu-HU" sz="2000" dirty="0" smtClean="0"/>
              <a:t> </a:t>
            </a:r>
            <a:r>
              <a:rPr lang="hu-HU" sz="2000" dirty="0" err="1" smtClean="0"/>
              <a:t>handbook</a:t>
            </a:r>
            <a:r>
              <a:rPr lang="hu-HU" sz="2000" dirty="0" smtClean="0"/>
              <a:t>)</a:t>
            </a:r>
            <a:endParaRPr lang="hu-HU" sz="20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Introduction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(1)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85800"/>
            <a:ext cx="1818186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17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4"/>
            <a:ext cx="5833730" cy="3404722"/>
          </a:xfrm>
          <a:prstGeom prst="rect">
            <a:avLst/>
          </a:prstGeo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000" b="1" dirty="0" err="1"/>
              <a:t>Current</a:t>
            </a:r>
            <a:r>
              <a:rPr lang="hu-HU" sz="2000" b="1" dirty="0"/>
              <a:t> </a:t>
            </a:r>
            <a:r>
              <a:rPr lang="hu-HU" sz="2000" b="1" dirty="0" err="1"/>
              <a:t>situation</a:t>
            </a:r>
            <a:r>
              <a:rPr lang="hu-HU" sz="2000" b="1" dirty="0"/>
              <a:t> </a:t>
            </a:r>
            <a:r>
              <a:rPr lang="hu-HU" sz="2000" b="1" dirty="0" err="1"/>
              <a:t>at</a:t>
            </a:r>
            <a:r>
              <a:rPr lang="hu-HU" sz="2000" b="1" dirty="0"/>
              <a:t> </a:t>
            </a:r>
            <a:r>
              <a:rPr lang="hu-HU" sz="2000" b="1" dirty="0" err="1"/>
              <a:t>the</a:t>
            </a:r>
            <a:r>
              <a:rPr lang="hu-HU" sz="2000" b="1" dirty="0"/>
              <a:t> HCSO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Business, Information, Application Architecture have a long history due to the </a:t>
            </a:r>
            <a:r>
              <a:rPr lang="hu-HU" sz="2000" dirty="0"/>
              <a:t>IMS </a:t>
            </a:r>
            <a:r>
              <a:rPr lang="en-US" sz="2000" dirty="0"/>
              <a:t>of the HCSO</a:t>
            </a:r>
            <a:endParaRPr lang="hu-HU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IMS </a:t>
            </a:r>
            <a:r>
              <a:rPr lang="en-US" sz="2000" dirty="0"/>
              <a:t>of the HCSO supports the statistical and supporting activities with metadata-driven IT applications.</a:t>
            </a:r>
            <a:endParaRPr lang="hu-HU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 err="1"/>
              <a:t>Elaboration</a:t>
            </a:r>
            <a:r>
              <a:rPr lang="hu-HU" sz="2000" dirty="0"/>
              <a:t> of </a:t>
            </a:r>
            <a:r>
              <a:rPr lang="hu-HU" sz="2000" dirty="0" err="1"/>
              <a:t>the</a:t>
            </a:r>
            <a:r>
              <a:rPr lang="hu-HU" sz="2000" dirty="0"/>
              <a:t> EA </a:t>
            </a:r>
            <a:r>
              <a:rPr lang="hu-HU" sz="2000" dirty="0" err="1"/>
              <a:t>in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framework</a:t>
            </a:r>
            <a:r>
              <a:rPr lang="hu-HU" sz="2000" dirty="0"/>
              <a:t> of a project (27 project </a:t>
            </a:r>
            <a:r>
              <a:rPr lang="hu-HU" sz="2000" dirty="0" err="1"/>
              <a:t>members</a:t>
            </a:r>
            <a:r>
              <a:rPr lang="hu-HU" sz="2000" dirty="0"/>
              <a:t>, </a:t>
            </a:r>
            <a:r>
              <a:rPr lang="hu-HU" sz="2000" dirty="0" err="1"/>
              <a:t>divided</a:t>
            </a:r>
            <a:r>
              <a:rPr lang="hu-HU" sz="2000" dirty="0"/>
              <a:t> </a:t>
            </a:r>
            <a:r>
              <a:rPr lang="hu-HU" sz="2000" dirty="0" err="1"/>
              <a:t>into</a:t>
            </a:r>
            <a:r>
              <a:rPr lang="hu-HU" sz="2000" dirty="0"/>
              <a:t> 7 </a:t>
            </a:r>
            <a:r>
              <a:rPr lang="hu-HU" sz="2000" dirty="0" err="1"/>
              <a:t>working</a:t>
            </a:r>
            <a:r>
              <a:rPr lang="hu-HU" sz="2000" dirty="0"/>
              <a:t> </a:t>
            </a:r>
            <a:r>
              <a:rPr lang="hu-HU" sz="2000" dirty="0" err="1"/>
              <a:t>subgroups</a:t>
            </a:r>
            <a:r>
              <a:rPr lang="hu-HU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 err="1" smtClean="0"/>
              <a:t>Development</a:t>
            </a:r>
            <a:r>
              <a:rPr lang="hu-HU" sz="2000" dirty="0" smtClean="0"/>
              <a:t> </a:t>
            </a:r>
            <a:r>
              <a:rPr lang="hu-HU" sz="2000" dirty="0" err="1" smtClean="0"/>
              <a:t>projects</a:t>
            </a:r>
            <a:r>
              <a:rPr lang="hu-HU" sz="2000" dirty="0" smtClean="0"/>
              <a:t> end</a:t>
            </a:r>
            <a:r>
              <a:rPr lang="hu-HU" sz="2400" dirty="0" smtClean="0"/>
              <a:t>:</a:t>
            </a:r>
            <a:r>
              <a:rPr lang="hu-HU" sz="2000" dirty="0" smtClean="0"/>
              <a:t> 2020 Q4 (</a:t>
            </a:r>
            <a:r>
              <a:rPr lang="hu-HU" sz="2000" dirty="0" err="1" smtClean="0"/>
              <a:t>planned</a:t>
            </a:r>
            <a:r>
              <a:rPr lang="hu-HU" sz="2000" dirty="0" smtClean="0"/>
              <a:t>)</a:t>
            </a:r>
            <a:endParaRPr lang="hu-HU" sz="20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Introduction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(2)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85800"/>
            <a:ext cx="2039937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636588" y="465419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99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4545874" y="1803004"/>
            <a:ext cx="7489372" cy="4937430"/>
          </a:xfrm>
          <a:prstGeom prst="rect">
            <a:avLst/>
          </a:prstGeo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b="1" u="sng" dirty="0"/>
              <a:t>Enterprise architecture (EA)</a:t>
            </a:r>
            <a:r>
              <a:rPr lang="en-US" sz="2000" u="sng" dirty="0"/>
              <a:t> </a:t>
            </a:r>
            <a:r>
              <a:rPr lang="en-US" sz="2000" dirty="0"/>
              <a:t>is </a:t>
            </a:r>
            <a:endParaRPr lang="hu-HU" sz="2000" dirty="0"/>
          </a:p>
          <a:p>
            <a:pPr>
              <a:defRPr/>
            </a:pPr>
            <a:r>
              <a:rPr lang="en-US" sz="2000" dirty="0"/>
              <a:t>a discipline </a:t>
            </a:r>
            <a:r>
              <a:rPr lang="en-US" sz="2000" dirty="0" smtClean="0"/>
              <a:t>for </a:t>
            </a:r>
            <a:r>
              <a:rPr lang="en-US" sz="2000" dirty="0"/>
              <a:t>proactively and holistically </a:t>
            </a:r>
            <a:r>
              <a:rPr lang="en-US" sz="2000" b="1" dirty="0"/>
              <a:t>leading enterprise responses </a:t>
            </a:r>
            <a:r>
              <a:rPr lang="en-US" sz="2000" b="1" dirty="0" smtClean="0"/>
              <a:t>to</a:t>
            </a:r>
            <a:r>
              <a:rPr lang="hu-HU" sz="2000" b="1" dirty="0" smtClean="0"/>
              <a:t> </a:t>
            </a:r>
            <a:r>
              <a:rPr lang="en-US" sz="2000" dirty="0" smtClean="0"/>
              <a:t>disruptive </a:t>
            </a:r>
            <a:r>
              <a:rPr lang="en-US" sz="2000" dirty="0"/>
              <a:t>forces </a:t>
            </a:r>
            <a:r>
              <a:rPr lang="en-US" sz="2000" dirty="0" smtClean="0"/>
              <a:t>by </a:t>
            </a:r>
            <a:r>
              <a:rPr lang="en-US" sz="2000" dirty="0"/>
              <a:t>identifying and analyzing the </a:t>
            </a:r>
            <a:r>
              <a:rPr lang="en-US" sz="2000" b="1" dirty="0"/>
              <a:t>execution of change toward </a:t>
            </a:r>
            <a:r>
              <a:rPr lang="en-US" sz="2000" b="1" dirty="0" smtClean="0"/>
              <a:t>desired </a:t>
            </a:r>
            <a:r>
              <a:rPr lang="en-US" sz="2000" b="1" dirty="0"/>
              <a:t>business vision and outcomes</a:t>
            </a:r>
            <a:r>
              <a:rPr lang="en-US" sz="2000" dirty="0"/>
              <a:t>. </a:t>
            </a:r>
            <a:endParaRPr lang="hu-HU" sz="2000" dirty="0"/>
          </a:p>
          <a:p>
            <a:pPr>
              <a:defRPr/>
            </a:pPr>
            <a:r>
              <a:rPr lang="en-US" sz="2000" dirty="0"/>
              <a:t>EA delivers value by presenting business and IT leaders with </a:t>
            </a:r>
            <a:r>
              <a:rPr lang="en-US" sz="2000" b="1" dirty="0" smtClean="0"/>
              <a:t>signature-ready </a:t>
            </a:r>
            <a:r>
              <a:rPr lang="en-US" sz="2000" b="1" dirty="0"/>
              <a:t>recommendations </a:t>
            </a:r>
            <a:r>
              <a:rPr lang="en-US" sz="2000" dirty="0"/>
              <a:t>for adjusting policies and </a:t>
            </a:r>
            <a:r>
              <a:rPr lang="en-US" sz="2000" dirty="0" smtClean="0"/>
              <a:t>projects </a:t>
            </a:r>
            <a:r>
              <a:rPr lang="en-US" sz="2000" dirty="0"/>
              <a:t>to </a:t>
            </a:r>
            <a:r>
              <a:rPr lang="en-US" sz="2000" b="1" dirty="0"/>
              <a:t>achieve target business outcomes </a:t>
            </a:r>
            <a:r>
              <a:rPr lang="en-US" sz="2000" dirty="0"/>
              <a:t>that </a:t>
            </a:r>
            <a:r>
              <a:rPr lang="en-US" sz="2000" dirty="0" smtClean="0"/>
              <a:t>capitalize </a:t>
            </a:r>
            <a:r>
              <a:rPr lang="en-US" sz="2000" dirty="0"/>
              <a:t>on relevant business disruptions. </a:t>
            </a:r>
            <a:endParaRPr lang="hu-HU" sz="2000" dirty="0"/>
          </a:p>
          <a:p>
            <a:pPr>
              <a:defRPr/>
            </a:pPr>
            <a:r>
              <a:rPr lang="en-US" sz="2000" dirty="0"/>
              <a:t>EA is used to steer decision making toward </a:t>
            </a:r>
            <a:r>
              <a:rPr lang="en-US" sz="2000" dirty="0" smtClean="0"/>
              <a:t>the </a:t>
            </a:r>
            <a:r>
              <a:rPr lang="en-US" sz="2000" dirty="0"/>
              <a:t>evolution of the future state architecture.</a:t>
            </a:r>
            <a:endParaRPr lang="hu-HU" sz="2000" dirty="0"/>
          </a:p>
          <a:p>
            <a:pPr>
              <a:defRPr/>
            </a:pPr>
            <a:endParaRPr lang="hu-HU" sz="2000" dirty="0"/>
          </a:p>
          <a:p>
            <a:pPr marL="0" indent="0">
              <a:buFontTx/>
              <a:buNone/>
              <a:defRPr/>
            </a:pPr>
            <a:r>
              <a:rPr lang="hu-HU" sz="2000" dirty="0" err="1"/>
              <a:t>Source</a:t>
            </a:r>
            <a:r>
              <a:rPr lang="hu-HU" sz="2000" dirty="0"/>
              <a:t>: </a:t>
            </a:r>
            <a:r>
              <a:rPr lang="hu-HU" sz="2000" dirty="0">
                <a:hlinkClick r:id="rId2"/>
              </a:rPr>
              <a:t>http://www.gartner.com/it-glossary/enterprise-architecture-ea/</a:t>
            </a:r>
            <a:endParaRPr lang="hu-HU" altLang="hu-HU" sz="20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Definition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of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the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EA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704850"/>
            <a:ext cx="1887537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2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3"/>
            <a:ext cx="5833730" cy="351793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r>
              <a:rPr lang="hu-HU" sz="2000" dirty="0">
                <a:latin typeface="Calibri" panose="020F0502020204030204" pitchFamily="34" charset="0"/>
              </a:rPr>
              <a:t>T</a:t>
            </a:r>
            <a:r>
              <a:rPr lang="en-GB" sz="2000" dirty="0">
                <a:latin typeface="Calibri" panose="020F0502020204030204" pitchFamily="34" charset="0"/>
              </a:rPr>
              <a:t>he metadata system is a sub-system of the statistical system</a:t>
            </a:r>
            <a:r>
              <a:rPr lang="hu-HU" sz="2000" dirty="0">
                <a:latin typeface="Calibri" panose="020F0502020204030204" pitchFamily="34" charset="0"/>
              </a:rPr>
              <a:t> (</a:t>
            </a:r>
            <a:r>
              <a:rPr lang="hu-HU" sz="2000" dirty="0" err="1">
                <a:latin typeface="Calibri" panose="020F0502020204030204" pitchFamily="34" charset="0"/>
              </a:rPr>
              <a:t>basically</a:t>
            </a:r>
            <a:r>
              <a:rPr lang="hu-HU" sz="2000" dirty="0">
                <a:latin typeface="Calibri" panose="020F0502020204030204" pitchFamily="34" charset="0"/>
              </a:rPr>
              <a:t> </a:t>
            </a:r>
            <a:r>
              <a:rPr lang="hu-HU" sz="2000" dirty="0" err="1">
                <a:latin typeface="Calibri" panose="020F0502020204030204" pitchFamily="34" charset="0"/>
              </a:rPr>
              <a:t>the</a:t>
            </a:r>
            <a:r>
              <a:rPr lang="hu-HU" sz="2000" dirty="0">
                <a:latin typeface="Calibri" panose="020F0502020204030204" pitchFamily="34" charset="0"/>
              </a:rPr>
              <a:t> </a:t>
            </a:r>
            <a:r>
              <a:rPr lang="hu-HU" sz="2000" dirty="0" err="1">
                <a:latin typeface="Calibri" panose="020F0502020204030204" pitchFamily="34" charset="0"/>
              </a:rPr>
              <a:t>whole</a:t>
            </a:r>
            <a:r>
              <a:rPr lang="hu-HU" sz="2000" dirty="0">
                <a:latin typeface="Calibri" panose="020F0502020204030204" pitchFamily="34" charset="0"/>
              </a:rPr>
              <a:t> EA), </a:t>
            </a:r>
            <a:r>
              <a:rPr lang="en-GB" sz="2000" dirty="0">
                <a:latin typeface="Calibri" panose="020F0502020204030204" pitchFamily="34" charset="0"/>
              </a:rPr>
              <a:t>which aims are</a:t>
            </a:r>
            <a:r>
              <a:rPr lang="hu-HU" sz="2000" dirty="0">
                <a:latin typeface="Calibri" panose="020F050202020403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Calibri" panose="020F0502020204030204" pitchFamily="34" charset="0"/>
              </a:rPr>
              <a:t>to give information on the content and quality of data or on the methods of data production to the </a:t>
            </a:r>
            <a:r>
              <a:rPr lang="en-GB" sz="2000" dirty="0" smtClean="0">
                <a:latin typeface="Calibri" panose="020F0502020204030204" pitchFamily="34" charset="0"/>
              </a:rPr>
              <a:t>users</a:t>
            </a:r>
            <a:r>
              <a:rPr lang="hu-HU" sz="2000" dirty="0" smtClean="0">
                <a:latin typeface="Calibri" panose="020F0502020204030204" pitchFamily="34" charset="0"/>
              </a:rPr>
              <a:t> (</a:t>
            </a:r>
            <a:r>
              <a:rPr lang="hu-HU" sz="2000" dirty="0" err="1" smtClean="0">
                <a:latin typeface="Calibri" panose="020F0502020204030204" pitchFamily="34" charset="0"/>
              </a:rPr>
              <a:t>both</a:t>
            </a:r>
            <a:r>
              <a:rPr lang="hu-HU" sz="2000" dirty="0" smtClean="0">
                <a:latin typeface="Calibri" panose="020F0502020204030204" pitchFamily="34" charset="0"/>
              </a:rPr>
              <a:t> </a:t>
            </a:r>
            <a:r>
              <a:rPr lang="hu-HU" sz="2000" dirty="0" err="1" smtClean="0">
                <a:latin typeface="Calibri" panose="020F0502020204030204" pitchFamily="34" charset="0"/>
              </a:rPr>
              <a:t>external</a:t>
            </a:r>
            <a:r>
              <a:rPr lang="hu-HU" sz="2000" dirty="0" smtClean="0">
                <a:latin typeface="Calibri" panose="020F0502020204030204" pitchFamily="34" charset="0"/>
              </a:rPr>
              <a:t> and </a:t>
            </a:r>
            <a:r>
              <a:rPr lang="hu-HU" sz="2000" dirty="0" err="1" smtClean="0">
                <a:latin typeface="Calibri" panose="020F0502020204030204" pitchFamily="34" charset="0"/>
              </a:rPr>
              <a:t>internal</a:t>
            </a:r>
            <a:r>
              <a:rPr lang="hu-HU" sz="2000" dirty="0" smtClean="0">
                <a:latin typeface="Calibri" panose="020F0502020204030204" pitchFamily="34" charset="0"/>
              </a:rPr>
              <a:t>)</a:t>
            </a:r>
            <a:endParaRPr lang="hu-HU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Calibri" panose="020F0502020204030204" pitchFamily="34" charset="0"/>
              </a:rPr>
              <a:t>to support, document the work of persons engaged in data processing</a:t>
            </a:r>
            <a:endParaRPr lang="hu-HU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Calibri" panose="020F0502020204030204" pitchFamily="34" charset="0"/>
              </a:rPr>
              <a:t>to support automation and integration of statistical data production</a:t>
            </a:r>
            <a:r>
              <a:rPr lang="hu-HU" sz="2000" dirty="0">
                <a:latin typeface="Calibri" panose="020F0502020204030204" pitchFamily="34" charset="0"/>
              </a:rPr>
              <a:t> (business and </a:t>
            </a:r>
            <a:r>
              <a:rPr lang="hu-HU" sz="2000" dirty="0" err="1">
                <a:latin typeface="Calibri" panose="020F0502020204030204" pitchFamily="34" charset="0"/>
              </a:rPr>
              <a:t>supporting</a:t>
            </a:r>
            <a:r>
              <a:rPr lang="hu-HU" sz="2000" dirty="0">
                <a:latin typeface="Calibri" panose="020F0502020204030204" pitchFamily="34" charset="0"/>
              </a:rPr>
              <a:t> </a:t>
            </a:r>
            <a:r>
              <a:rPr lang="hu-HU" sz="2000" dirty="0" err="1">
                <a:latin typeface="Calibri" panose="020F0502020204030204" pitchFamily="34" charset="0"/>
              </a:rPr>
              <a:t>processes</a:t>
            </a:r>
            <a:r>
              <a:rPr lang="hu-HU" sz="2000" dirty="0">
                <a:latin typeface="Calibri" panose="020F0502020204030204" pitchFamily="34" charset="0"/>
              </a:rPr>
              <a:t>) </a:t>
            </a:r>
            <a:r>
              <a:rPr lang="hu-HU" sz="2000" dirty="0" err="1">
                <a:latin typeface="Calibri" panose="020F0502020204030204" pitchFamily="34" charset="0"/>
              </a:rPr>
              <a:t>and</a:t>
            </a:r>
            <a:r>
              <a:rPr lang="hu-HU" sz="2000" dirty="0">
                <a:latin typeface="Calibri" panose="020F0502020204030204" pitchFamily="34" charset="0"/>
              </a:rPr>
              <a:t> </a:t>
            </a:r>
            <a:r>
              <a:rPr lang="en-GB" sz="2000" dirty="0">
                <a:latin typeface="Calibri" panose="020F0502020204030204" pitchFamily="34" charset="0"/>
              </a:rPr>
              <a:t>operation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Metadata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driven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,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integrated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statistical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system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66750"/>
            <a:ext cx="1820862" cy="24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36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New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Enterprise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Architecture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Model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of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the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HCSO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5" name="Kép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5" t="4260" r="28740"/>
          <a:stretch>
            <a:fillRect/>
          </a:stretch>
        </p:blipFill>
        <p:spPr bwMode="auto">
          <a:xfrm>
            <a:off x="4950527" y="1505358"/>
            <a:ext cx="5762625" cy="481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/>
          <p:cNvSpPr/>
          <p:nvPr/>
        </p:nvSpPr>
        <p:spPr>
          <a:xfrm>
            <a:off x="569913" y="704850"/>
            <a:ext cx="1849437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050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3"/>
            <a:ext cx="5833730" cy="385756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2000" b="1" dirty="0" err="1"/>
              <a:t>Definition</a:t>
            </a:r>
            <a:r>
              <a:rPr lang="hu-HU" altLang="hu-HU" sz="2000" b="1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The MA ‘</a:t>
            </a:r>
            <a:r>
              <a:rPr lang="en-US" altLang="hu-HU" sz="2000" i="1" dirty="0"/>
              <a:t>describes and defines the activities that take place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within a typical statistical organization. It extends and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complements the Generic Statistical Business Process Model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(GSBPM) by adding additional activities needed to support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statistical production’ </a:t>
            </a:r>
            <a:r>
              <a:rPr lang="en-US" altLang="hu-HU" sz="2000" dirty="0"/>
              <a:t>(UNECE, GAMSO ver. 1.0. description)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b="1" dirty="0"/>
              <a:t>International standard </a:t>
            </a:r>
            <a:r>
              <a:rPr lang="hu-HU" altLang="hu-HU" sz="2000" b="1" dirty="0" err="1"/>
              <a:t>to</a:t>
            </a:r>
            <a:r>
              <a:rPr lang="hu-HU" altLang="hu-HU" sz="2000" b="1" dirty="0"/>
              <a:t> be </a:t>
            </a:r>
            <a:r>
              <a:rPr lang="hu-HU" altLang="hu-HU" sz="2000" b="1" dirty="0" err="1"/>
              <a:t>used</a:t>
            </a:r>
            <a:r>
              <a:rPr lang="hu-HU" altLang="hu-HU" sz="2000" b="1" dirty="0"/>
              <a:t>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b="1" dirty="0"/>
              <a:t>	</a:t>
            </a:r>
            <a:r>
              <a:rPr lang="hu-HU" altLang="hu-HU" sz="2000" dirty="0" err="1"/>
              <a:t>Generic</a:t>
            </a:r>
            <a:r>
              <a:rPr lang="hu-HU" altLang="hu-HU" sz="2000" dirty="0"/>
              <a:t> </a:t>
            </a:r>
            <a:r>
              <a:rPr lang="hu-HU" altLang="hu-HU" sz="2000" dirty="0" err="1"/>
              <a:t>Activity</a:t>
            </a:r>
            <a:r>
              <a:rPr lang="hu-HU" altLang="hu-HU" sz="2000" dirty="0"/>
              <a:t> </a:t>
            </a:r>
            <a:r>
              <a:rPr lang="hu-HU" altLang="hu-HU" sz="2000" dirty="0" err="1"/>
              <a:t>Model</a:t>
            </a:r>
            <a:r>
              <a:rPr lang="hu-HU" altLang="hu-HU" sz="2000" dirty="0"/>
              <a:t> </a:t>
            </a:r>
            <a:r>
              <a:rPr lang="hu-HU" altLang="hu-HU" sz="2000" dirty="0" err="1"/>
              <a:t>for</a:t>
            </a:r>
            <a:r>
              <a:rPr lang="hu-HU" altLang="hu-HU" sz="2000" dirty="0"/>
              <a:t> </a:t>
            </a:r>
            <a:r>
              <a:rPr lang="hu-HU" altLang="hu-HU" sz="2000" dirty="0" err="1"/>
              <a:t>Statistical</a:t>
            </a:r>
            <a:r>
              <a:rPr lang="hu-HU" altLang="hu-HU" sz="2000" dirty="0"/>
              <a:t> </a:t>
            </a:r>
            <a:r>
              <a:rPr lang="hu-HU" altLang="hu-HU" sz="2000" dirty="0" err="1"/>
              <a:t>Organisations</a:t>
            </a:r>
            <a:r>
              <a:rPr lang="hu-HU" altLang="hu-HU" sz="2000" dirty="0"/>
              <a:t> (GAMSO)</a:t>
            </a:r>
            <a:endParaRPr lang="es-ES" altLang="hu-HU" sz="24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Management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Architecture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95325"/>
            <a:ext cx="1792287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95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4841966" y="1654629"/>
            <a:ext cx="6769171" cy="4844209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2000" b="1" dirty="0" err="1"/>
              <a:t>Definition</a:t>
            </a:r>
            <a:r>
              <a:rPr lang="hu-HU" altLang="hu-HU" sz="2000" b="1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‘</a:t>
            </a:r>
            <a:r>
              <a:rPr lang="en-US" altLang="hu-HU" sz="2000" i="1" dirty="0"/>
              <a:t>Business Architecture covers all the activities undertaken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by a statistical organization, including those undertaken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to conceptualize, design, build and maintain information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and application assets used in the production of statistical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outputs. Business Architecture drives the Information,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Application and Technology architectures for a statistical </a:t>
            </a:r>
            <a:endParaRPr lang="hu-HU" altLang="hu-HU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i="1" dirty="0"/>
              <a:t>	</a:t>
            </a:r>
            <a:r>
              <a:rPr lang="en-US" altLang="hu-HU" sz="2000" i="1" dirty="0"/>
              <a:t>organization</a:t>
            </a:r>
            <a:r>
              <a:rPr lang="en-US" altLang="hu-HU" sz="2000" dirty="0"/>
              <a:t>.’ 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en-US" altLang="hu-HU" sz="2000" dirty="0"/>
              <a:t>(UNECE, CSPA ver. 1.1. description)</a:t>
            </a:r>
            <a:endParaRPr lang="hu-HU" altLang="hu-HU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b="1" dirty="0"/>
              <a:t>International standard </a:t>
            </a:r>
            <a:r>
              <a:rPr lang="hu-HU" altLang="hu-HU" sz="2000" b="1" dirty="0" err="1"/>
              <a:t>to</a:t>
            </a:r>
            <a:r>
              <a:rPr lang="hu-HU" altLang="hu-HU" sz="2000" b="1" dirty="0"/>
              <a:t> be </a:t>
            </a:r>
            <a:r>
              <a:rPr lang="hu-HU" altLang="hu-HU" sz="2000" b="1" dirty="0" err="1"/>
              <a:t>used</a:t>
            </a:r>
            <a:r>
              <a:rPr lang="hu-HU" altLang="hu-HU" sz="2000" b="1" dirty="0"/>
              <a:t>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hu-HU" altLang="hu-HU" sz="2000" dirty="0" err="1"/>
              <a:t>Generic</a:t>
            </a:r>
            <a:r>
              <a:rPr lang="hu-HU" altLang="hu-HU" sz="2000" dirty="0"/>
              <a:t> </a:t>
            </a:r>
            <a:r>
              <a:rPr lang="hu-HU" altLang="hu-HU" sz="2000" dirty="0" err="1"/>
              <a:t>Statistical</a:t>
            </a:r>
            <a:r>
              <a:rPr lang="hu-HU" altLang="hu-HU" sz="2000" dirty="0"/>
              <a:t> Business </a:t>
            </a:r>
            <a:r>
              <a:rPr lang="hu-HU" altLang="hu-HU" sz="2000" dirty="0" err="1"/>
              <a:t>Process</a:t>
            </a:r>
            <a:r>
              <a:rPr lang="hu-HU" altLang="hu-HU" sz="2000" dirty="0"/>
              <a:t> </a:t>
            </a:r>
            <a:r>
              <a:rPr lang="hu-HU" altLang="hu-HU" sz="2000" dirty="0" err="1"/>
              <a:t>Model</a:t>
            </a:r>
            <a:r>
              <a:rPr lang="hu-HU" altLang="hu-HU" sz="2000" dirty="0"/>
              <a:t> (</a:t>
            </a:r>
            <a:r>
              <a:rPr lang="hu-HU" altLang="hu-HU" sz="2000" dirty="0" smtClean="0"/>
              <a:t>GSBPM ver 5.0) </a:t>
            </a:r>
            <a:r>
              <a:rPr lang="hu-HU" altLang="hu-HU" sz="2000" dirty="0"/>
              <a:t>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000" dirty="0"/>
              <a:t>	</a:t>
            </a:r>
            <a:r>
              <a:rPr lang="hu-HU" altLang="hu-HU" sz="2000" dirty="0" err="1"/>
              <a:t>national</a:t>
            </a:r>
            <a:r>
              <a:rPr lang="hu-HU" altLang="hu-HU" sz="2000" dirty="0"/>
              <a:t> version (ESTFM)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Business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Architecture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95325"/>
            <a:ext cx="1916112" cy="200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9913" y="551144"/>
            <a:ext cx="7607436" cy="44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hu-HU" altLang="hu-HU" sz="1200" dirty="0" err="1">
                <a:ea typeface="Signika Light" charset="0"/>
                <a:cs typeface="Arial"/>
              </a:rPr>
              <a:t>Modernisation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focus</a:t>
            </a:r>
            <a:r>
              <a:rPr lang="hu-HU" altLang="hu-HU" sz="1200" dirty="0">
                <a:ea typeface="Signika Light" charset="0"/>
                <a:cs typeface="Arial"/>
              </a:rPr>
              <a:t> – building an </a:t>
            </a:r>
            <a:r>
              <a:rPr lang="hu-HU" altLang="hu-HU" sz="1200" dirty="0" err="1">
                <a:ea typeface="Signika Light" charset="0"/>
                <a:cs typeface="Arial"/>
              </a:rPr>
              <a:t>Enterprise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Architecture</a:t>
            </a:r>
            <a:r>
              <a:rPr lang="hu-HU" altLang="hu-HU" sz="1200" dirty="0">
                <a:ea typeface="Signika Light" charset="0"/>
                <a:cs typeface="Arial"/>
              </a:rPr>
              <a:t> &amp; </a:t>
            </a:r>
            <a:r>
              <a:rPr lang="hu-HU" altLang="hu-HU" sz="1200" dirty="0" err="1">
                <a:ea typeface="Signika Light" charset="0"/>
                <a:cs typeface="Arial"/>
              </a:rPr>
              <a:t>further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standardising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the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integrated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metadata</a:t>
            </a:r>
            <a:r>
              <a:rPr lang="hu-HU" altLang="hu-HU" sz="1200" dirty="0">
                <a:ea typeface="Signika Light" charset="0"/>
                <a:cs typeface="Arial"/>
              </a:rPr>
              <a:t> </a:t>
            </a:r>
            <a:r>
              <a:rPr lang="hu-HU" altLang="hu-HU" sz="1200" dirty="0" err="1">
                <a:ea typeface="Signika Light" charset="0"/>
                <a:cs typeface="Arial"/>
              </a:rPr>
              <a:t>system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717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1095</Words>
  <Application>Microsoft Office PowerPoint</Application>
  <PresentationFormat>Szélesvásznú</PresentationFormat>
  <Paragraphs>188</Paragraphs>
  <Slides>20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Signika</vt:lpstr>
      <vt:lpstr>Signika Light</vt:lpstr>
      <vt:lpstr>Signika Semibold</vt:lpstr>
      <vt:lpstr>Webdings</vt:lpstr>
      <vt:lpstr>Wingdings</vt:lpstr>
      <vt:lpstr>Wingdings 2</vt:lpstr>
      <vt:lpstr>Personalizza struttura</vt:lpstr>
      <vt:lpstr>PowerPoint bemutató</vt:lpstr>
      <vt:lpstr>Outline</vt:lpstr>
      <vt:lpstr>Introduction (1)</vt:lpstr>
      <vt:lpstr>Introduction (2)</vt:lpstr>
      <vt:lpstr>Definition of the EA</vt:lpstr>
      <vt:lpstr>Metadata driven, integrated statistical system </vt:lpstr>
      <vt:lpstr>New Enterprise Architecture Model of the HCSO</vt:lpstr>
      <vt:lpstr>Management Architecture </vt:lpstr>
      <vt:lpstr>Business Architecture</vt:lpstr>
      <vt:lpstr>Business Architecture and metadata</vt:lpstr>
      <vt:lpstr>Information Architecture</vt:lpstr>
      <vt:lpstr>Information Architecture and metadata (1)</vt:lpstr>
      <vt:lpstr>Information Architecture and metadata (2)</vt:lpstr>
      <vt:lpstr>Information Architecture and metadata (3)</vt:lpstr>
      <vt:lpstr>Application Architecture (1)</vt:lpstr>
      <vt:lpstr>Application Architecture (2) - Classification of main IT applications by function </vt:lpstr>
      <vt:lpstr>Infrastructure Architecture</vt:lpstr>
      <vt:lpstr>Summary</vt:lpstr>
      <vt:lpstr>Next steps</vt:lpstr>
      <vt:lpstr>  Grazie per l'attenzione!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Istat</dc:creator>
  <cp:lastModifiedBy>Ábry Csaba</cp:lastModifiedBy>
  <cp:revision>104</cp:revision>
  <cp:lastPrinted>2016-03-21T17:06:08Z</cp:lastPrinted>
  <dcterms:created xsi:type="dcterms:W3CDTF">2016-03-11T16:10:26Z</dcterms:created>
  <dcterms:modified xsi:type="dcterms:W3CDTF">2016-06-22T11:53:53Z</dcterms:modified>
</cp:coreProperties>
</file>