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2" r:id="rId4"/>
    <p:sldId id="266" r:id="rId5"/>
    <p:sldId id="263" r:id="rId6"/>
    <p:sldId id="267" r:id="rId7"/>
    <p:sldId id="269" r:id="rId8"/>
    <p:sldId id="268" r:id="rId9"/>
    <p:sldId id="270" r:id="rId10"/>
    <p:sldId id="271" r:id="rId11"/>
    <p:sldId id="275" r:id="rId12"/>
    <p:sldId id="277" r:id="rId13"/>
    <p:sldId id="27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8" autoAdjust="0"/>
    <p:restoredTop sz="94619" autoAdjust="0"/>
  </p:normalViewPr>
  <p:slideViewPr>
    <p:cSldViewPr snapToGrid="0" snapToObjects="1">
      <p:cViewPr>
        <p:scale>
          <a:sx n="90" d="100"/>
          <a:sy n="90" d="100"/>
        </p:scale>
        <p:origin x="-1374" y="-600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1C385A"/>
                </a:solidFill>
                <a:latin typeface="+mn-lt"/>
                <a:ea typeface="Signika Light" charset="0"/>
                <a:cs typeface="Calibri"/>
              </a:rPr>
              <a:t>AREA TEMATICA 1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. PROSPETTIVE DEI SISTEMI STATISTICI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presentazione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1C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PROSPETTIVE DEI SISTEMI STATISTICI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err="1" smtClean="0">
                <a:solidFill>
                  <a:schemeClr val="bg1"/>
                </a:solidFill>
                <a:ea typeface="Signika Light" charset="0"/>
                <a:cs typeface="Arial"/>
              </a:rPr>
              <a:t>Simstat</a:t>
            </a: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: un </a:t>
            </a:r>
            <a:r>
              <a:rPr lang="it-IT" sz="3200" dirty="0" err="1">
                <a:solidFill>
                  <a:schemeClr val="bg1"/>
                </a:solidFill>
                <a:ea typeface="Signika Light" charset="0"/>
                <a:cs typeface="Arial"/>
              </a:rPr>
              <a:t>framework</a:t>
            </a: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 infrastrutturale per ridurre l'onere statistico sulle imprese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25412" y="4357526"/>
            <a:ext cx="277227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23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4" name="Immagine 13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Stefano Menghinello | Istat 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38151" y="1831445"/>
            <a:ext cx="6400800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Cosa viene richiesto ai paesi dell’Ue in questo nuovo scenario?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Continuare a garantire la produzione corrente dei dati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Impegnarsi  notevolmente nella  sperimentazione di SIMSTAT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Effettuare una valutazione  qualitativa e quantitativa  dei costi benefici dei vari scenari secondo un approccio SWOT  </a:t>
            </a:r>
            <a:endParaRPr lang="it-IT" sz="1800" dirty="0">
              <a:solidFill>
                <a:srgbClr val="595959"/>
              </a:solidFill>
            </a:endParaRPr>
          </a:p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Risultati conseguiti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595959"/>
                </a:solidFill>
              </a:rPr>
              <a:t>I paesi  </a:t>
            </a:r>
            <a:r>
              <a:rPr lang="it-IT" sz="1800" dirty="0" smtClean="0">
                <a:solidFill>
                  <a:srgbClr val="595959"/>
                </a:solidFill>
              </a:rPr>
              <a:t>più «distanti» dalla sperimentazione  SIMSTAT  iniziano ad aderire al progetto </a:t>
            </a:r>
            <a:r>
              <a:rPr lang="it-IT" sz="1800" dirty="0" smtClean="0">
                <a:solidFill>
                  <a:srgbClr val="595959"/>
                </a:solidFill>
              </a:rPr>
              <a:t>(«Effetto contagio»)</a:t>
            </a:r>
            <a:endParaRPr lang="it-IT" sz="1800" dirty="0" smtClean="0">
              <a:solidFill>
                <a:srgbClr val="595959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Il metodo di valutazione delle «alternative» in campo è impostato e realizzato con modalità estremamente </a:t>
            </a:r>
            <a:r>
              <a:rPr lang="it-IT" sz="1800" dirty="0" smtClean="0">
                <a:solidFill>
                  <a:srgbClr val="595959"/>
                </a:solidFill>
              </a:rPr>
              <a:t>rigorose: </a:t>
            </a:r>
            <a:endParaRPr lang="it-IT" sz="1800" dirty="0" smtClean="0">
              <a:solidFill>
                <a:srgbClr val="595959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Applicazione sistematica di criteri di valutazione  quantitativi e qualitativi  secondo la metodologia  SWOT: costi  diretti ed </a:t>
            </a:r>
            <a:r>
              <a:rPr lang="it-IT" sz="1800" dirty="0" smtClean="0">
                <a:solidFill>
                  <a:srgbClr val="595959"/>
                </a:solidFill>
              </a:rPr>
              <a:t>indiretti</a:t>
            </a:r>
            <a:r>
              <a:rPr lang="it-IT" sz="1800" dirty="0" smtClean="0">
                <a:solidFill>
                  <a:srgbClr val="595959"/>
                </a:solidFill>
              </a:rPr>
              <a:t>,  costi di progettazione e di  gestione a regime, valutazione puntuale dei rischi, valutazione strategica ed operativa delle  opportunità  </a:t>
            </a:r>
            <a:r>
              <a:rPr lang="it-IT" sz="1400" dirty="0" smtClean="0">
                <a:solidFill>
                  <a:srgbClr val="595959"/>
                </a:solidFill>
              </a:rPr>
              <a:t> </a:t>
            </a:r>
            <a:endParaRPr lang="it-IT" sz="1400" dirty="0">
              <a:solidFill>
                <a:srgbClr val="595959"/>
              </a:solidFill>
            </a:endParaRP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algn="l"/>
            <a:r>
              <a:rPr lang="it-IT" sz="1800" dirty="0">
                <a:solidFill>
                  <a:srgbClr val="595959"/>
                </a:solidFill>
              </a:rPr>
              <a:t> 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13890"/>
            <a:ext cx="1115762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SIMSTAT  e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Revised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Intrastat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 due processi decisionali in parallelo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1335293"/>
            <a:ext cx="5099050" cy="37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38151" y="1945745"/>
            <a:ext cx="6400800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Risultati  SIMSTAT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Piena funzionalità dell’infrastruttura tecnologica  </a:t>
            </a:r>
            <a:r>
              <a:rPr lang="it-IT" sz="1800" dirty="0" smtClean="0">
                <a:solidFill>
                  <a:srgbClr val="595959"/>
                </a:solidFill>
              </a:rPr>
              <a:t>per lo scambio dei micro-dati </a:t>
            </a: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Consolidamento dei </a:t>
            </a:r>
            <a:r>
              <a:rPr lang="it-IT" sz="1800" dirty="0" smtClean="0">
                <a:solidFill>
                  <a:srgbClr val="595959"/>
                </a:solidFill>
              </a:rPr>
              <a:t>risultati positivi ottenuti </a:t>
            </a:r>
            <a:r>
              <a:rPr lang="it-IT" sz="1800" dirty="0" smtClean="0">
                <a:solidFill>
                  <a:srgbClr val="595959"/>
                </a:solidFill>
              </a:rPr>
              <a:t>a livello sperimentale ed ampliamento dei paesi partecipanti :               evidenza «robusta» che può funzionare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Permangono perplessità  sull’adozione  univoca  di questa soluzione,  incertezze sulla  completezza della sperimentazione, dubbi sul l’onere  statistico aggiuntivo  che si crea all’export </a:t>
            </a:r>
            <a:endParaRPr lang="it-IT" sz="1800" dirty="0">
              <a:solidFill>
                <a:srgbClr val="595959"/>
              </a:solidFill>
            </a:endParaRPr>
          </a:p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Risultati  </a:t>
            </a:r>
            <a:r>
              <a:rPr lang="it-IT" sz="1800" b="1" dirty="0" err="1" smtClean="0">
                <a:solidFill>
                  <a:srgbClr val="FF0000"/>
                </a:solidFill>
              </a:rPr>
              <a:t>Revised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Intrastat</a:t>
            </a:r>
            <a:r>
              <a:rPr lang="it-IT" sz="1800" b="1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smtClean="0"/>
              <a:t> </a:t>
            </a:r>
            <a:r>
              <a:rPr lang="it-IT" sz="1800" dirty="0" smtClean="0">
                <a:solidFill>
                  <a:srgbClr val="595959"/>
                </a:solidFill>
              </a:rPr>
              <a:t>Valutazione più bilanciata delle varie alternative:  Flusso unico escluso,  SIMSTAT  non è cosi lontano da Semplificazione bilanciata con impatto su onere statistico, 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595959"/>
                </a:solidFill>
              </a:rPr>
              <a:t> </a:t>
            </a:r>
            <a:r>
              <a:rPr lang="it-IT" sz="1800" dirty="0">
                <a:solidFill>
                  <a:srgbClr val="595959"/>
                </a:solidFill>
              </a:rPr>
              <a:t>SIMSTAT si conferma il progetto vincente per  qualità e prospettive di ulteriori sviluppi  sia sul piano statistico che </a:t>
            </a:r>
            <a:r>
              <a:rPr lang="it-IT" sz="1800" dirty="0" smtClean="0">
                <a:solidFill>
                  <a:srgbClr val="595959"/>
                </a:solidFill>
              </a:rPr>
              <a:t>per la </a:t>
            </a:r>
            <a:r>
              <a:rPr lang="it-IT" sz="1800" dirty="0" err="1" smtClean="0">
                <a:solidFill>
                  <a:srgbClr val="595959"/>
                </a:solidFill>
              </a:rPr>
              <a:t>la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  <a:r>
              <a:rPr lang="it-IT" sz="1800" dirty="0">
                <a:solidFill>
                  <a:srgbClr val="595959"/>
                </a:solidFill>
              </a:rPr>
              <a:t>riduzione dell’onere </a:t>
            </a:r>
            <a:r>
              <a:rPr lang="it-IT" sz="1800" dirty="0" smtClean="0">
                <a:solidFill>
                  <a:srgbClr val="595959"/>
                </a:solidFill>
              </a:rPr>
              <a:t>statistico sulle </a:t>
            </a:r>
            <a:r>
              <a:rPr lang="it-IT" sz="1800" dirty="0">
                <a:solidFill>
                  <a:srgbClr val="595959"/>
                </a:solidFill>
              </a:rPr>
              <a:t>imprese </a:t>
            </a:r>
          </a:p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			</a:t>
            </a:r>
            <a:endParaRPr lang="it-IT" sz="1800" dirty="0">
              <a:solidFill>
                <a:srgbClr val="595959"/>
              </a:solidFill>
            </a:endParaRPr>
          </a:p>
          <a:p>
            <a:pPr algn="l"/>
            <a:r>
              <a:rPr lang="it-IT" sz="1800" dirty="0" smtClean="0">
                <a:solidFill>
                  <a:srgbClr val="595959"/>
                </a:solidFill>
              </a:rPr>
              <a:t>  </a:t>
            </a: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13889"/>
            <a:ext cx="11157623" cy="93185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SIMSTAT  e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Revised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Intrastat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 i processi convergono a supporto  delle decisioni 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56" y="2064278"/>
            <a:ext cx="3562191" cy="26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38150" y="1223855"/>
            <a:ext cx="7195271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		</a:t>
            </a:r>
            <a:endParaRPr lang="it-IT" sz="1800" dirty="0">
              <a:solidFill>
                <a:srgbClr val="595959"/>
              </a:solidFill>
            </a:endParaRPr>
          </a:p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Il processo </a:t>
            </a:r>
            <a:r>
              <a:rPr lang="it-IT" sz="1800" b="1" dirty="0" smtClean="0">
                <a:solidFill>
                  <a:srgbClr val="FF0000"/>
                </a:solidFill>
              </a:rPr>
              <a:t>decisionale  a  livello strategico </a:t>
            </a:r>
            <a:r>
              <a:rPr lang="it-IT" sz="1800" b="1" dirty="0" smtClean="0">
                <a:solidFill>
                  <a:srgbClr val="FF0000"/>
                </a:solidFill>
              </a:rPr>
              <a:t>e operativo  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Presidenti e direttori generali degli  Istituti di statistica dei paesi europei </a:t>
            </a:r>
            <a:r>
              <a:rPr lang="it-IT" sz="1800" dirty="0">
                <a:solidFill>
                  <a:srgbClr val="595959"/>
                </a:solidFill>
              </a:rPr>
              <a:t>membri </a:t>
            </a:r>
            <a:r>
              <a:rPr lang="it-IT" sz="1800" dirty="0" err="1" smtClean="0">
                <a:solidFill>
                  <a:srgbClr val="595959"/>
                </a:solidFill>
              </a:rPr>
              <a:t>dell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  <a:r>
              <a:rPr lang="it-IT" sz="1800" i="1" dirty="0" err="1" smtClean="0">
                <a:solidFill>
                  <a:srgbClr val="595959"/>
                </a:solidFill>
              </a:rPr>
              <a:t>European</a:t>
            </a:r>
            <a:r>
              <a:rPr lang="it-IT" sz="1800" i="1" dirty="0" smtClean="0">
                <a:solidFill>
                  <a:srgbClr val="595959"/>
                </a:solidFill>
              </a:rPr>
              <a:t> </a:t>
            </a:r>
            <a:r>
              <a:rPr lang="it-IT" sz="1800" i="1" dirty="0">
                <a:solidFill>
                  <a:srgbClr val="595959"/>
                </a:solidFill>
              </a:rPr>
              <a:t>Statistical System </a:t>
            </a:r>
            <a:r>
              <a:rPr lang="it-IT" sz="1800" i="1" dirty="0" err="1">
                <a:solidFill>
                  <a:srgbClr val="595959"/>
                </a:solidFill>
              </a:rPr>
              <a:t>Committee</a:t>
            </a:r>
            <a:r>
              <a:rPr lang="it-IT" sz="1800" i="1" dirty="0">
                <a:solidFill>
                  <a:srgbClr val="595959"/>
                </a:solidFill>
              </a:rPr>
              <a:t> </a:t>
            </a:r>
            <a:r>
              <a:rPr lang="it-IT" sz="1800" dirty="0">
                <a:solidFill>
                  <a:srgbClr val="595959"/>
                </a:solidFill>
              </a:rPr>
              <a:t>si </a:t>
            </a:r>
            <a:r>
              <a:rPr lang="it-IT" sz="1800" dirty="0" smtClean="0">
                <a:solidFill>
                  <a:srgbClr val="595959"/>
                </a:solidFill>
              </a:rPr>
              <a:t>riuniscono il 18 maggio (ESSC Workshop)  </a:t>
            </a:r>
            <a:r>
              <a:rPr lang="it-IT" sz="1800" dirty="0" smtClean="0">
                <a:solidFill>
                  <a:srgbClr val="595959"/>
                </a:solidFill>
              </a:rPr>
              <a:t>a Lux per </a:t>
            </a:r>
            <a:r>
              <a:rPr lang="it-IT" sz="1800" dirty="0" smtClean="0">
                <a:solidFill>
                  <a:srgbClr val="595959"/>
                </a:solidFill>
              </a:rPr>
              <a:t>«Valutare e decidere» .  Il documento prodotto individua i «punti fermi»  e fornisce un orientamento strategico: </a:t>
            </a:r>
          </a:p>
          <a:p>
            <a:pPr algn="l"/>
            <a:r>
              <a:rPr lang="it-IT" sz="1800" dirty="0" smtClean="0">
                <a:solidFill>
                  <a:srgbClr val="FF0000"/>
                </a:solidFill>
              </a:rPr>
              <a:t>I punti fermi</a:t>
            </a:r>
            <a:r>
              <a:rPr lang="it-IT" sz="1800" dirty="0" smtClean="0">
                <a:solidFill>
                  <a:srgbClr val="595959"/>
                </a:solidFill>
              </a:rPr>
              <a:t>: 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scambio di </a:t>
            </a:r>
            <a:r>
              <a:rPr lang="it-IT" sz="1800" dirty="0" err="1" smtClean="0">
                <a:solidFill>
                  <a:srgbClr val="595959"/>
                </a:solidFill>
              </a:rPr>
              <a:t>microdati</a:t>
            </a:r>
            <a:r>
              <a:rPr lang="it-IT" sz="1800" dirty="0" smtClean="0">
                <a:solidFill>
                  <a:srgbClr val="595959"/>
                </a:solidFill>
              </a:rPr>
              <a:t>  come «patrimonio informativo comune»  sarà obbligatori scambiarli, opzionale utilizzarli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Definizione di chiari obiettivi in termini di riduzione dell’onere statistico sulle imprese che dovranno comunque essere conseguiti </a:t>
            </a:r>
          </a:p>
          <a:p>
            <a:pPr algn="l"/>
            <a:r>
              <a:rPr lang="it-IT" sz="1800" dirty="0" smtClean="0">
                <a:solidFill>
                  <a:srgbClr val="FF0000"/>
                </a:solidFill>
              </a:rPr>
              <a:t>L’orientamento strategico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Flessibilità sul modello scelto dai vari paesi  ma nel rispetto delle regole e della tenuta complessiva del sistema integrato a livello europeo 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Danno mandato agli organi di indirizzo tecnico:  BSDG  e </a:t>
            </a:r>
            <a:r>
              <a:rPr lang="it-IT" sz="1800" dirty="0" err="1" smtClean="0">
                <a:solidFill>
                  <a:srgbClr val="595959"/>
                </a:solidFill>
              </a:rPr>
              <a:t>Steering</a:t>
            </a:r>
            <a:r>
              <a:rPr lang="it-IT" sz="1800" dirty="0" smtClean="0">
                <a:solidFill>
                  <a:srgbClr val="595959"/>
                </a:solidFill>
              </a:rPr>
              <a:t> Group on </a:t>
            </a:r>
            <a:r>
              <a:rPr lang="it-IT" sz="1800" dirty="0" err="1" smtClean="0">
                <a:solidFill>
                  <a:srgbClr val="595959"/>
                </a:solidFill>
              </a:rPr>
              <a:t>Foreign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  <a:r>
              <a:rPr lang="it-IT" sz="1800" dirty="0" err="1" smtClean="0">
                <a:solidFill>
                  <a:srgbClr val="595959"/>
                </a:solidFill>
              </a:rPr>
              <a:t>Trade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  <a:r>
              <a:rPr lang="it-IT" sz="1800" dirty="0" err="1" smtClean="0">
                <a:solidFill>
                  <a:srgbClr val="595959"/>
                </a:solidFill>
              </a:rPr>
              <a:t>Statistics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  <a:r>
              <a:rPr lang="it-IT" sz="1800" dirty="0" smtClean="0">
                <a:solidFill>
                  <a:srgbClr val="595959"/>
                </a:solidFill>
              </a:rPr>
              <a:t>di </a:t>
            </a:r>
            <a:r>
              <a:rPr lang="it-IT" sz="1800" dirty="0" smtClean="0">
                <a:solidFill>
                  <a:srgbClr val="595959"/>
                </a:solidFill>
              </a:rPr>
              <a:t>definire un Piano operativo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Riunione a Lussemburgo  del BSDG  il  21-22 Maggio per eseguire il mandato </a:t>
            </a:r>
            <a:r>
              <a:rPr lang="it-IT" sz="1800" dirty="0" smtClean="0">
                <a:solidFill>
                  <a:srgbClr val="595959"/>
                </a:solidFill>
              </a:rPr>
              <a:t>e la prossima settimana dello </a:t>
            </a:r>
            <a:r>
              <a:rPr lang="it-IT" sz="1800" dirty="0" err="1" smtClean="0">
                <a:solidFill>
                  <a:srgbClr val="595959"/>
                </a:solidFill>
              </a:rPr>
              <a:t>Steering</a:t>
            </a:r>
            <a:r>
              <a:rPr lang="it-IT" sz="1800" dirty="0" smtClean="0">
                <a:solidFill>
                  <a:srgbClr val="595959"/>
                </a:solidFill>
              </a:rPr>
              <a:t> Group</a:t>
            </a:r>
            <a:endParaRPr lang="it-IT" sz="1800" dirty="0" smtClean="0">
              <a:solidFill>
                <a:srgbClr val="595959"/>
              </a:solidFill>
            </a:endParaRPr>
          </a:p>
          <a:p>
            <a:pPr algn="l"/>
            <a:r>
              <a:rPr lang="it-IT" sz="1800" dirty="0" smtClean="0">
                <a:solidFill>
                  <a:srgbClr val="595959"/>
                </a:solidFill>
              </a:rPr>
              <a:t> </a:t>
            </a:r>
            <a:r>
              <a:rPr lang="it-IT" sz="1400" dirty="0" smtClean="0">
                <a:solidFill>
                  <a:srgbClr val="595959"/>
                </a:solidFill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it-IT" sz="1400" dirty="0" smtClean="0">
              <a:solidFill>
                <a:srgbClr val="595959"/>
              </a:solidFill>
            </a:endParaRP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algn="l"/>
            <a:r>
              <a:rPr lang="it-IT" sz="1800" dirty="0">
                <a:solidFill>
                  <a:srgbClr val="595959"/>
                </a:solidFill>
              </a:rPr>
              <a:t> 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13889"/>
            <a:ext cx="11157623" cy="93185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SIMSTAT  e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Revised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Intrastat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 il processo decisionale ha termine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22" y="2203643"/>
            <a:ext cx="3932891" cy="29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38151" y="1945745"/>
            <a:ext cx="6400800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 SIMSTAT  diventerà progressivamente il riferimento europeo per la produzione di statistiche ufficiali sugli scambi di merci tra paesi </a:t>
            </a:r>
            <a:r>
              <a:rPr lang="it-IT" sz="1800" dirty="0" smtClean="0">
                <a:solidFill>
                  <a:srgbClr val="595959"/>
                </a:solidFill>
              </a:rPr>
              <a:t>Ue e farà parte del sistema europeo dei registri integrati </a:t>
            </a: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La soluzione proposta è pienamente coerente con gli obiettivi specifici del domino statistico di riferimento:  produrre statistiche di qualità sugli scambi intra-Ue di merci riducendo in modo sostanziale l’onere statistico sui rispondenti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La soluzione è </a:t>
            </a:r>
            <a:r>
              <a:rPr lang="it-IT" sz="1800" dirty="0" smtClean="0">
                <a:solidFill>
                  <a:srgbClr val="595959"/>
                </a:solidFill>
              </a:rPr>
              <a:t>in </a:t>
            </a:r>
            <a:r>
              <a:rPr lang="it-IT" sz="1800" dirty="0" smtClean="0">
                <a:solidFill>
                  <a:srgbClr val="595959"/>
                </a:solidFill>
              </a:rPr>
              <a:t>linea con i criteri e nuove modalità di produrre la statistica ufficiale a livello europeo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I risultati ottenuti saranno a breve inclusi come parte qualificante (</a:t>
            </a:r>
            <a:r>
              <a:rPr lang="it-IT" sz="1800" dirty="0" err="1" smtClean="0">
                <a:solidFill>
                  <a:srgbClr val="595959"/>
                </a:solidFill>
              </a:rPr>
              <a:t>Trade</a:t>
            </a:r>
            <a:r>
              <a:rPr lang="it-IT" sz="1800" dirty="0" smtClean="0">
                <a:solidFill>
                  <a:srgbClr val="595959"/>
                </a:solidFill>
              </a:rPr>
              <a:t> Package)  del nuovo regolamento quadro  europeo sulle Business </a:t>
            </a:r>
            <a:r>
              <a:rPr lang="it-IT" sz="1800" dirty="0" err="1" smtClean="0">
                <a:solidFill>
                  <a:srgbClr val="595959"/>
                </a:solidFill>
              </a:rPr>
              <a:t>Statistics</a:t>
            </a:r>
            <a:r>
              <a:rPr lang="it-IT" sz="1800" dirty="0" smtClean="0">
                <a:solidFill>
                  <a:srgbClr val="595959"/>
                </a:solidFill>
              </a:rPr>
              <a:t>  (FRIBS) </a:t>
            </a: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algn="l"/>
            <a:r>
              <a:rPr lang="it-IT" sz="1800" dirty="0">
                <a:solidFill>
                  <a:srgbClr val="595959"/>
                </a:solidFill>
              </a:rPr>
              <a:t> 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13890"/>
            <a:ext cx="1115762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Conclusioni 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92" y="1926554"/>
            <a:ext cx="3975394" cy="26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159825" y="1155284"/>
            <a:ext cx="6923317" cy="316868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sz="2000" b="1" dirty="0" smtClean="0">
                <a:ea typeface="Signika Light" charset="0"/>
                <a:cs typeface="Signika Light" charset="0"/>
              </a:rPr>
              <a:t>OBIETTIVI DELLA PRESENTAZIONE </a:t>
            </a:r>
          </a:p>
          <a:p>
            <a:r>
              <a:rPr lang="it-IT" sz="2000" dirty="0" smtClean="0">
                <a:ea typeface="Signika Light" charset="0"/>
                <a:cs typeface="Signika Light" charset="0"/>
              </a:rPr>
              <a:t>Illustrare il «percorso» dalla Vision europea alla reale implementazione delle decisioni </a:t>
            </a:r>
            <a:r>
              <a:rPr lang="it-IT" sz="2000" dirty="0" smtClean="0">
                <a:ea typeface="Signika Light" charset="0"/>
                <a:cs typeface="Signika Light" charset="0"/>
              </a:rPr>
              <a:t>nella </a:t>
            </a:r>
            <a:r>
              <a:rPr lang="it-IT" sz="2000" dirty="0" smtClean="0">
                <a:ea typeface="Signika Light" charset="0"/>
                <a:cs typeface="Signika Light" charset="0"/>
              </a:rPr>
              <a:t>realtà operativa della  produzione statistica ufficiale italiana</a:t>
            </a:r>
          </a:p>
          <a:p>
            <a:r>
              <a:rPr lang="it-IT" sz="2000" dirty="0" smtClean="0">
                <a:ea typeface="Signika Light" charset="0"/>
                <a:cs typeface="Signika Light" charset="0"/>
              </a:rPr>
              <a:t> SIMSTAT: </a:t>
            </a:r>
            <a:r>
              <a:rPr lang="it-IT" sz="2000" i="1" dirty="0" smtClean="0">
                <a:ea typeface="Signika Light" charset="0"/>
                <a:cs typeface="Signika Light" charset="0"/>
              </a:rPr>
              <a:t>Business Case </a:t>
            </a:r>
            <a:r>
              <a:rPr lang="it-IT" sz="2000" dirty="0" smtClean="0">
                <a:ea typeface="Signika Light" charset="0"/>
                <a:cs typeface="Signika Light" charset="0"/>
              </a:rPr>
              <a:t>per complessità tecnico-organizzativa e rilevanza strategica </a:t>
            </a:r>
            <a:r>
              <a:rPr lang="it-IT" sz="2000" dirty="0" smtClean="0">
                <a:ea typeface="Signika Light" charset="0"/>
                <a:cs typeface="Signika Light" charset="0"/>
              </a:rPr>
              <a:t>nei </a:t>
            </a:r>
            <a:r>
              <a:rPr lang="it-IT" sz="2000" dirty="0" smtClean="0">
                <a:ea typeface="Signika Light" charset="0"/>
                <a:cs typeface="Signika Light" charset="0"/>
              </a:rPr>
              <a:t>processi decisionali  europei </a:t>
            </a:r>
          </a:p>
          <a:p>
            <a:r>
              <a:rPr lang="it-IT" sz="2000" dirty="0" smtClean="0">
                <a:ea typeface="Signika Light" charset="0"/>
                <a:cs typeface="Signika Light" charset="0"/>
              </a:rPr>
              <a:t>Mostrare le varie «dimensioni» del processo decisionale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>
                <a:ea typeface="Signika Light" charset="0"/>
                <a:cs typeface="Signika Light" charset="0"/>
              </a:rPr>
              <a:t> </a:t>
            </a:r>
            <a:r>
              <a:rPr lang="it-IT" sz="1600" dirty="0" smtClean="0">
                <a:ea typeface="Signika Light" charset="0"/>
                <a:cs typeface="Signika Light" charset="0"/>
              </a:rPr>
              <a:t>Livello </a:t>
            </a:r>
            <a:r>
              <a:rPr lang="it-IT" sz="1600" dirty="0" smtClean="0">
                <a:ea typeface="Signika Light" charset="0"/>
                <a:cs typeface="Signika Light" charset="0"/>
              </a:rPr>
              <a:t>tecnico-metodologico</a:t>
            </a:r>
            <a:endParaRPr lang="it-IT" sz="1600" dirty="0" smtClean="0">
              <a:ea typeface="Signika Light" charset="0"/>
              <a:cs typeface="Signika Light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 smtClean="0">
                <a:ea typeface="Signika Light" charset="0"/>
                <a:cs typeface="Signika Light" charset="0"/>
              </a:rPr>
              <a:t>Livello  istituzionale (rapporti </a:t>
            </a:r>
            <a:r>
              <a:rPr lang="it-IT" sz="1600" dirty="0" smtClean="0">
                <a:ea typeface="Signika Light" charset="0"/>
                <a:cs typeface="Signika Light" charset="0"/>
              </a:rPr>
              <a:t>istituzionali ma </a:t>
            </a:r>
            <a:r>
              <a:rPr lang="it-IT" sz="1600" dirty="0" smtClean="0">
                <a:ea typeface="Signika Light" charset="0"/>
                <a:cs typeface="Signika Light" charset="0"/>
              </a:rPr>
              <a:t>anche </a:t>
            </a:r>
            <a:r>
              <a:rPr lang="it-IT" sz="1600" i="1" dirty="0" err="1" smtClean="0">
                <a:ea typeface="Signika Light" charset="0"/>
                <a:cs typeface="Signika Light" charset="0"/>
              </a:rPr>
              <a:t>Capacity</a:t>
            </a:r>
            <a:r>
              <a:rPr lang="it-IT" sz="1600" i="1" dirty="0" smtClean="0">
                <a:ea typeface="Signika Light" charset="0"/>
                <a:cs typeface="Signika Light" charset="0"/>
              </a:rPr>
              <a:t> </a:t>
            </a:r>
            <a:r>
              <a:rPr lang="it-IT" sz="1600" i="1" dirty="0" smtClean="0">
                <a:ea typeface="Signika Light" charset="0"/>
                <a:cs typeface="Signika Light" charset="0"/>
              </a:rPr>
              <a:t>Building</a:t>
            </a:r>
            <a:r>
              <a:rPr lang="it-IT" sz="1600" dirty="0" smtClean="0">
                <a:ea typeface="Signika Light" charset="0"/>
                <a:cs typeface="Signika Light" charset="0"/>
              </a:rPr>
              <a:t>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 smtClean="0">
                <a:ea typeface="Signika Light" charset="0"/>
                <a:cs typeface="Signika Light" charset="0"/>
              </a:rPr>
              <a:t>Creazione di </a:t>
            </a:r>
            <a:r>
              <a:rPr lang="it-IT" sz="1600" dirty="0" smtClean="0">
                <a:ea typeface="Signika Light" charset="0"/>
                <a:cs typeface="Signika Light" charset="0"/>
              </a:rPr>
              <a:t>nuove infrastrutture </a:t>
            </a:r>
            <a:r>
              <a:rPr lang="it-IT" sz="1600" dirty="0" smtClean="0">
                <a:ea typeface="Signika Light" charset="0"/>
                <a:cs typeface="Signika Light" charset="0"/>
              </a:rPr>
              <a:t>materiali ed immateriali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 smtClean="0">
                <a:ea typeface="Signika Light" charset="0"/>
                <a:cs typeface="Signika Light" charset="0"/>
              </a:rPr>
              <a:t>Processo rigoroso di valutazione delle opzioni tecniche in campo (non solo aspetti tecnici, ma valutazione dei costi, delle opportunità e dei rischi)  Metodologia SWOT</a:t>
            </a:r>
          </a:p>
          <a:p>
            <a:r>
              <a:rPr lang="it-IT" sz="2000" dirty="0" smtClean="0">
                <a:ea typeface="Signika Light" charset="0"/>
                <a:cs typeface="Signika Light" charset="0"/>
              </a:rPr>
              <a:t>Condividere un’esperienza internazionale  e nazionale  da cui abbiamo imparato molto </a:t>
            </a: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>
              <a:buNone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endParaRPr lang="it-IT" sz="2000" dirty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Vision, innovazioni di sistema e  produzione statistica ufficiale </a:t>
            </a:r>
            <a:endParaRPr lang="it-IT" b="1" dirty="0">
              <a:solidFill>
                <a:srgbClr val="1C385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159825" y="1040984"/>
            <a:ext cx="6923317" cy="316868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sz="2000" dirty="0" smtClean="0">
                <a:ea typeface="Signika Light" charset="0"/>
                <a:cs typeface="Signika Light" charset="0"/>
              </a:rPr>
              <a:t>Un po’ di storia………..</a:t>
            </a:r>
          </a:p>
          <a:p>
            <a:pPr marL="0" indent="0" algn="l">
              <a:buNone/>
            </a:pPr>
            <a:r>
              <a:rPr lang="it-IT" sz="2000" b="1" dirty="0" smtClean="0">
                <a:ea typeface="Signika Light" charset="0"/>
                <a:cs typeface="Signika Light" charset="0"/>
              </a:rPr>
              <a:t>Dalla metà degli anni ‘90: </a:t>
            </a:r>
            <a:r>
              <a:rPr lang="it-IT" sz="2000" dirty="0" smtClean="0">
                <a:ea typeface="Signika Light" charset="0"/>
                <a:cs typeface="Signika Light" charset="0"/>
              </a:rPr>
              <a:t>Sono definiti i regolamenti statistici comunitari di base </a:t>
            </a:r>
            <a:r>
              <a:rPr lang="it-IT" sz="2000" dirty="0" smtClean="0">
                <a:ea typeface="Signika Light" charset="0"/>
                <a:cs typeface="Signika Light" charset="0"/>
              </a:rPr>
              <a:t>con </a:t>
            </a:r>
            <a:r>
              <a:rPr lang="it-IT" sz="2000" dirty="0" smtClean="0">
                <a:ea typeface="Signika Light" charset="0"/>
                <a:cs typeface="Signika Light" charset="0"/>
              </a:rPr>
              <a:t>l’obiettivo di creare ed armonizzare le Business </a:t>
            </a:r>
            <a:r>
              <a:rPr lang="it-IT" sz="2000" dirty="0" err="1" smtClean="0">
                <a:ea typeface="Signika Light" charset="0"/>
                <a:cs typeface="Signika Light" charset="0"/>
              </a:rPr>
              <a:t>Statistics</a:t>
            </a:r>
            <a:r>
              <a:rPr lang="it-IT" sz="2000" dirty="0" smtClean="0">
                <a:ea typeface="Signika Light" charset="0"/>
                <a:cs typeface="Signika Light" charset="0"/>
              </a:rPr>
              <a:t> a livello europeo</a:t>
            </a:r>
          </a:p>
          <a:p>
            <a:pPr marL="0" indent="0" algn="l">
              <a:buNone/>
            </a:pPr>
            <a:r>
              <a:rPr lang="it-IT" sz="2000" b="1" dirty="0" smtClean="0">
                <a:ea typeface="Signika Light" charset="0"/>
                <a:cs typeface="Signika Light" charset="0"/>
              </a:rPr>
              <a:t>Prima  metà degli anni 2000: </a:t>
            </a:r>
            <a:r>
              <a:rPr lang="it-IT" sz="2000" dirty="0" smtClean="0">
                <a:ea typeface="Signika Light" charset="0"/>
                <a:cs typeface="Signika Light" charset="0"/>
              </a:rPr>
              <a:t> L’espansione dei regolamenti è spinta da una domanda informativa in forte crescita</a:t>
            </a:r>
          </a:p>
          <a:p>
            <a:pPr marL="0" indent="0">
              <a:buNone/>
            </a:pPr>
            <a:r>
              <a:rPr lang="it-IT" sz="2000" dirty="0" smtClean="0">
                <a:ea typeface="Signika Light" charset="0"/>
                <a:cs typeface="Signika Light" charset="0"/>
              </a:rPr>
              <a:t> </a:t>
            </a:r>
            <a:r>
              <a:rPr lang="it-IT" sz="2000" b="1" dirty="0" smtClean="0">
                <a:ea typeface="Signika Light" charset="0"/>
                <a:cs typeface="Signika Light" charset="0"/>
              </a:rPr>
              <a:t>Fine anni 2000: </a:t>
            </a:r>
            <a:r>
              <a:rPr lang="it-IT" sz="2000" dirty="0" smtClean="0">
                <a:ea typeface="Signika Light" charset="0"/>
                <a:cs typeface="Signika Light" charset="0"/>
              </a:rPr>
              <a:t> L’attenzione si sposta sui processi statistici e sull’armonizzazione delle metodologie. </a:t>
            </a:r>
            <a:r>
              <a:rPr lang="it-IT" sz="2000" dirty="0" err="1" smtClean="0">
                <a:ea typeface="Signika Light" charset="0"/>
                <a:cs typeface="Signika Light" charset="0"/>
              </a:rPr>
              <a:t>Eurostat</a:t>
            </a:r>
            <a:r>
              <a:rPr lang="it-IT" sz="2000" dirty="0" smtClean="0">
                <a:ea typeface="Signika Light" charset="0"/>
                <a:cs typeface="Signika Light" charset="0"/>
              </a:rPr>
              <a:t> lancia MEETS (</a:t>
            </a:r>
            <a:r>
              <a:rPr lang="en-GB" sz="2000" dirty="0" smtClean="0">
                <a:ea typeface="Signika Light" charset="0"/>
                <a:cs typeface="Signika Light" charset="0"/>
              </a:rPr>
              <a:t>Programme </a:t>
            </a:r>
            <a:r>
              <a:rPr lang="en-GB" sz="2000" dirty="0">
                <a:ea typeface="Signika Light" charset="0"/>
                <a:cs typeface="Signika Light" charset="0"/>
              </a:rPr>
              <a:t>for the </a:t>
            </a:r>
            <a:r>
              <a:rPr lang="en-GB" sz="2000" dirty="0">
                <a:solidFill>
                  <a:srgbClr val="FF0000"/>
                </a:solidFill>
                <a:ea typeface="Signika Light" charset="0"/>
                <a:cs typeface="Signika Light" charset="0"/>
              </a:rPr>
              <a:t>Modernisation of European Enterprise and Trade </a:t>
            </a:r>
            <a:r>
              <a:rPr lang="en-GB" sz="2000" dirty="0" smtClean="0">
                <a:solidFill>
                  <a:srgbClr val="FF0000"/>
                </a:solidFill>
                <a:ea typeface="Signika Light" charset="0"/>
                <a:cs typeface="Signika Light" charset="0"/>
              </a:rPr>
              <a:t>Statistics</a:t>
            </a:r>
            <a:r>
              <a:rPr lang="en-GB" sz="2000" dirty="0" smtClean="0">
                <a:ea typeface="Signika Light" charset="0"/>
                <a:cs typeface="Signika Light" charset="0"/>
              </a:rPr>
              <a:t>) con </a:t>
            </a:r>
            <a:r>
              <a:rPr lang="en-GB" sz="2000" dirty="0" err="1" smtClean="0">
                <a:ea typeface="Signika Light" charset="0"/>
                <a:cs typeface="Signika Light" charset="0"/>
              </a:rPr>
              <a:t>l’obiettivo</a:t>
            </a:r>
            <a:r>
              <a:rPr lang="en-GB" sz="2000" dirty="0" smtClean="0">
                <a:ea typeface="Signika Light" charset="0"/>
                <a:cs typeface="Signika Light" charset="0"/>
              </a:rPr>
              <a:t> di </a:t>
            </a:r>
            <a:r>
              <a:rPr lang="en-GB" sz="2000" dirty="0" err="1" smtClean="0">
                <a:ea typeface="Signika Light" charset="0"/>
                <a:cs typeface="Signika Light" charset="0"/>
              </a:rPr>
              <a:t>razionalizzare</a:t>
            </a:r>
            <a:r>
              <a:rPr lang="en-GB" sz="2000" dirty="0" smtClean="0">
                <a:ea typeface="Signika Light" charset="0"/>
                <a:cs typeface="Signika Light" charset="0"/>
              </a:rPr>
              <a:t> e </a:t>
            </a:r>
            <a:r>
              <a:rPr lang="en-GB" sz="2000" dirty="0" err="1" smtClean="0">
                <a:ea typeface="Signika Light" charset="0"/>
                <a:cs typeface="Signika Light" charset="0"/>
              </a:rPr>
              <a:t>valorizzare</a:t>
            </a:r>
            <a:r>
              <a:rPr lang="en-GB" sz="2000" dirty="0" smtClean="0">
                <a:ea typeface="Signika Light" charset="0"/>
                <a:cs typeface="Signika Light" charset="0"/>
              </a:rPr>
              <a:t> le </a:t>
            </a:r>
            <a:r>
              <a:rPr lang="en-GB" sz="2000" i="1" dirty="0" smtClean="0">
                <a:ea typeface="Signika Light" charset="0"/>
                <a:cs typeface="Signika Light" charset="0"/>
              </a:rPr>
              <a:t>best practice </a:t>
            </a:r>
            <a:r>
              <a:rPr lang="en-GB" sz="2000" dirty="0" err="1" smtClean="0">
                <a:ea typeface="Signika Light" charset="0"/>
                <a:cs typeface="Signika Light" charset="0"/>
              </a:rPr>
              <a:t>nazionali</a:t>
            </a:r>
            <a:r>
              <a:rPr lang="en-GB" sz="2000" dirty="0" smtClean="0">
                <a:ea typeface="Signika Light" charset="0"/>
                <a:cs typeface="Signika Light" charset="0"/>
              </a:rPr>
              <a:t> </a:t>
            </a:r>
          </a:p>
          <a:p>
            <a:pPr marL="0" indent="0">
              <a:buNone/>
            </a:pPr>
            <a:r>
              <a:rPr lang="it-IT" sz="2000" b="1" dirty="0" smtClean="0">
                <a:ea typeface="Signika Light" charset="0"/>
                <a:cs typeface="Signika Light" charset="0"/>
              </a:rPr>
              <a:t>Prima metà del 2010: </a:t>
            </a:r>
            <a:r>
              <a:rPr lang="it-IT" sz="2000" dirty="0" smtClean="0">
                <a:ea typeface="Signika Light" charset="0"/>
                <a:cs typeface="Signika Light" charset="0"/>
              </a:rPr>
              <a:t>Necessità </a:t>
            </a:r>
            <a:r>
              <a:rPr lang="it-IT" sz="2000" dirty="0" smtClean="0">
                <a:ea typeface="Signika Light" charset="0"/>
                <a:cs typeface="Signika Light" charset="0"/>
              </a:rPr>
              <a:t>di mettere a fattor comune i risultati conseguiti con MEETS ed armonizzarli in un quadro </a:t>
            </a:r>
            <a:r>
              <a:rPr lang="it-IT" sz="2000" dirty="0" smtClean="0">
                <a:ea typeface="Signika Light" charset="0"/>
                <a:cs typeface="Signika Light" charset="0"/>
              </a:rPr>
              <a:t> integrato: nuovo regolamento statistico FRIBS (</a:t>
            </a:r>
            <a:r>
              <a:rPr lang="it-IT" sz="2000" i="1" dirty="0" smtClean="0">
                <a:solidFill>
                  <a:srgbClr val="FF0000"/>
                </a:solidFill>
                <a:ea typeface="Signika Light" charset="0"/>
                <a:cs typeface="Signika Light" charset="0"/>
              </a:rPr>
              <a:t>Framework </a:t>
            </a:r>
            <a:r>
              <a:rPr lang="it-IT" sz="2000" i="1" dirty="0" err="1" smtClean="0">
                <a:solidFill>
                  <a:srgbClr val="FF0000"/>
                </a:solidFill>
                <a:ea typeface="Signika Light" charset="0"/>
                <a:cs typeface="Signika Light" charset="0"/>
              </a:rPr>
              <a:t>Regulation</a:t>
            </a:r>
            <a:r>
              <a:rPr lang="it-IT" sz="2000" i="1" dirty="0" smtClean="0">
                <a:solidFill>
                  <a:srgbClr val="FF0000"/>
                </a:solidFill>
                <a:ea typeface="Signika Light" charset="0"/>
                <a:cs typeface="Signika Light" charset="0"/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  <a:ea typeface="Signika Light" charset="0"/>
                <a:cs typeface="Signika Light" charset="0"/>
              </a:rPr>
              <a:t>Integrating</a:t>
            </a:r>
            <a:r>
              <a:rPr lang="it-IT" sz="2000" i="1" dirty="0" smtClean="0">
                <a:solidFill>
                  <a:srgbClr val="FF0000"/>
                </a:solidFill>
                <a:ea typeface="Signika Light" charset="0"/>
                <a:cs typeface="Signika Light" charset="0"/>
              </a:rPr>
              <a:t> Busines</a:t>
            </a:r>
            <a:r>
              <a:rPr lang="it-IT" sz="2000" i="1" dirty="0" smtClean="0">
                <a:solidFill>
                  <a:srgbClr val="FF0000"/>
                </a:solidFill>
                <a:ea typeface="Signika Light" charset="0"/>
                <a:cs typeface="Signika Light" charset="0"/>
              </a:rPr>
              <a:t>s </a:t>
            </a:r>
            <a:r>
              <a:rPr lang="it-IT" sz="2000" i="1" dirty="0" err="1" smtClean="0">
                <a:solidFill>
                  <a:srgbClr val="FF0000"/>
                </a:solidFill>
                <a:ea typeface="Signika Light" charset="0"/>
                <a:cs typeface="Signika Light" charset="0"/>
              </a:rPr>
              <a:t>Statistics</a:t>
            </a:r>
            <a:r>
              <a:rPr lang="it-IT" sz="2000" dirty="0" smtClean="0">
                <a:ea typeface="Signika Light" charset="0"/>
                <a:cs typeface="Signika Light" charset="0"/>
              </a:rPr>
              <a:t>) </a:t>
            </a:r>
            <a:r>
              <a:rPr lang="it-IT" sz="2000" dirty="0" smtClean="0">
                <a:ea typeface="Signika Light" charset="0"/>
                <a:cs typeface="Signika Light" charset="0"/>
              </a:rPr>
              <a:t> </a:t>
            </a: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>
              <a:buNone/>
            </a:pPr>
            <a:r>
              <a:rPr lang="it-IT" sz="2000" b="1" dirty="0" smtClean="0">
                <a:ea typeface="Signika Light" charset="0"/>
                <a:cs typeface="Signika Light" charset="0"/>
              </a:rPr>
              <a:t>Seconda metà del 2010: </a:t>
            </a:r>
            <a:r>
              <a:rPr lang="it-IT" sz="2000" dirty="0" smtClean="0">
                <a:ea typeface="Signika Light" charset="0"/>
                <a:cs typeface="Signika Light" charset="0"/>
              </a:rPr>
              <a:t>Il processo decisionale europeo accelera, forti pressioni a ridurre il fastidio statistico sulle </a:t>
            </a:r>
            <a:r>
              <a:rPr lang="it-IT" sz="2000" dirty="0" smtClean="0">
                <a:ea typeface="Signika Light" charset="0"/>
                <a:cs typeface="Signika Light" charset="0"/>
              </a:rPr>
              <a:t>imprese</a:t>
            </a: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Business </a:t>
            </a:r>
            <a:r>
              <a:rPr lang="it-IT" b="1" dirty="0" err="1" smtClean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statistics</a:t>
            </a:r>
            <a:r>
              <a:rPr lang="it-IT" b="1" dirty="0" smtClean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: Obiettivi e tendenze evolutive della statistica europea</a:t>
            </a:r>
            <a:endParaRPr lang="it-IT" b="1" dirty="0">
              <a:solidFill>
                <a:srgbClr val="1C385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40" y="1658754"/>
            <a:ext cx="6204895" cy="413659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55613" y="1659995"/>
            <a:ext cx="495272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Settore «storico» delle statistiche nazionali ed europee: </a:t>
            </a:r>
            <a:r>
              <a:rPr lang="it-IT" sz="1800" dirty="0" smtClean="0">
                <a:solidFill>
                  <a:srgbClr val="595959"/>
                </a:solidFill>
              </a:rPr>
              <a:t>ottima reputazione </a:t>
            </a:r>
            <a:r>
              <a:rPr lang="it-IT" sz="1800" dirty="0" smtClean="0">
                <a:solidFill>
                  <a:srgbClr val="595959"/>
                </a:solidFill>
              </a:rPr>
              <a:t>come qualità dei dati, l’elevato dettaglio merceologico e geografico nonché l’aggiornamento frequente dei dati li rendono utili sia alle imprese che ai cittadini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L’Istat investe molto negli strumenti di diffusione per migliorare l’accessibilità dei dati (COEWEB e Annuario ISTAT ICE)  e produce nuovi indicatori (</a:t>
            </a:r>
            <a:r>
              <a:rPr lang="it-IT" sz="1800" dirty="0" err="1" smtClean="0">
                <a:solidFill>
                  <a:srgbClr val="595959"/>
                </a:solidFill>
              </a:rPr>
              <a:t>Trade</a:t>
            </a:r>
            <a:r>
              <a:rPr lang="it-IT" sz="1800" dirty="0" smtClean="0">
                <a:solidFill>
                  <a:srgbClr val="595959"/>
                </a:solidFill>
              </a:rPr>
              <a:t> by Enterprise </a:t>
            </a:r>
            <a:r>
              <a:rPr lang="it-IT" sz="1800" dirty="0" err="1" smtClean="0">
                <a:solidFill>
                  <a:srgbClr val="595959"/>
                </a:solidFill>
              </a:rPr>
              <a:t>Characteristics</a:t>
            </a:r>
            <a:r>
              <a:rPr lang="it-IT" sz="1800" dirty="0" smtClean="0">
                <a:solidFill>
                  <a:srgbClr val="595959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595959"/>
                </a:solidFill>
              </a:rPr>
              <a:t>Nell’ambito degli scambi con i paesi Ue (Sistema </a:t>
            </a:r>
            <a:r>
              <a:rPr lang="it-IT" sz="1800" dirty="0" err="1" smtClean="0">
                <a:solidFill>
                  <a:srgbClr val="595959"/>
                </a:solidFill>
              </a:rPr>
              <a:t>intrastat</a:t>
            </a:r>
            <a:r>
              <a:rPr lang="it-IT" sz="1800" dirty="0" smtClean="0">
                <a:solidFill>
                  <a:srgbClr val="595959"/>
                </a:solidFill>
              </a:rPr>
              <a:t>) si introducono progressivamente semplificazioni salvaguardando la qualità dei dati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FF0000"/>
                </a:solidFill>
              </a:rPr>
              <a:t>Ma </a:t>
            </a:r>
            <a:r>
              <a:rPr lang="it-IT" sz="1800" dirty="0" smtClean="0">
                <a:solidFill>
                  <a:srgbClr val="FF0000"/>
                </a:solidFill>
              </a:rPr>
              <a:t>lo </a:t>
            </a:r>
            <a:r>
              <a:rPr lang="it-IT" sz="1800" dirty="0" smtClean="0">
                <a:solidFill>
                  <a:srgbClr val="FF0000"/>
                </a:solidFill>
              </a:rPr>
              <a:t>scenario cambia </a:t>
            </a:r>
            <a:r>
              <a:rPr lang="it-IT" sz="1800" dirty="0" smtClean="0">
                <a:solidFill>
                  <a:srgbClr val="FF0000"/>
                </a:solidFill>
              </a:rPr>
              <a:t>radicalmente…..:  </a:t>
            </a:r>
            <a:r>
              <a:rPr lang="it-IT" sz="1800" dirty="0" smtClean="0">
                <a:solidFill>
                  <a:srgbClr val="595959"/>
                </a:solidFill>
              </a:rPr>
              <a:t>il fastidio statistico sulle imprese a livello europeo è generato per quasi il 50% dalle dichiarazioni a fini statistici sugli scambi intra </a:t>
            </a:r>
            <a:r>
              <a:rPr lang="it-IT" sz="1800" dirty="0" smtClean="0">
                <a:solidFill>
                  <a:srgbClr val="595959"/>
                </a:solidFill>
              </a:rPr>
              <a:t>UE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FF0000"/>
                </a:solidFill>
              </a:rPr>
              <a:t>Bisogna </a:t>
            </a:r>
            <a:r>
              <a:rPr lang="it-IT" sz="1800" dirty="0" smtClean="0">
                <a:solidFill>
                  <a:srgbClr val="FF0000"/>
                </a:solidFill>
              </a:rPr>
              <a:t>agire rapidamente con innovazioni sostanziali 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71040"/>
            <a:ext cx="1115762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L’evoluzione delle statistiche sul commercio con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l’estero di merci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25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55613" y="2002895"/>
            <a:ext cx="495272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rgbClr val="FF0000"/>
                </a:solidFill>
              </a:rPr>
              <a:t>Come produrre </a:t>
            </a:r>
            <a:r>
              <a:rPr lang="it-IT" sz="1800" dirty="0" smtClean="0">
                <a:solidFill>
                  <a:srgbClr val="FF0000"/>
                </a:solidFill>
              </a:rPr>
              <a:t>informazioni </a:t>
            </a:r>
            <a:r>
              <a:rPr lang="it-IT" sz="1800" dirty="0" smtClean="0">
                <a:solidFill>
                  <a:srgbClr val="FF0000"/>
                </a:solidFill>
              </a:rPr>
              <a:t>di qualità  con un elevato dettaglio ed </a:t>
            </a:r>
            <a:r>
              <a:rPr lang="it-IT" sz="1800" dirty="0" smtClean="0">
                <a:solidFill>
                  <a:srgbClr val="FF0000"/>
                </a:solidFill>
              </a:rPr>
              <a:t>un alta frequenza </a:t>
            </a:r>
            <a:r>
              <a:rPr lang="it-IT" sz="1800" dirty="0" smtClean="0">
                <a:solidFill>
                  <a:srgbClr val="FF0000"/>
                </a:solidFill>
              </a:rPr>
              <a:t>di </a:t>
            </a:r>
            <a:r>
              <a:rPr lang="it-IT" sz="1800" dirty="0" smtClean="0">
                <a:solidFill>
                  <a:srgbClr val="FF0000"/>
                </a:solidFill>
              </a:rPr>
              <a:t>diffusione con meno dati? </a:t>
            </a:r>
            <a:endParaRPr lang="it-IT" sz="180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595959"/>
                </a:solidFill>
              </a:rPr>
              <a:t>Riduciamo il dettaglio merceologico?  </a:t>
            </a:r>
            <a:r>
              <a:rPr lang="it-IT" sz="1800" dirty="0" smtClean="0">
                <a:solidFill>
                  <a:srgbClr val="595959"/>
                </a:solidFill>
              </a:rPr>
              <a:t>Non si può, utilizzatori contrari, obblighi internazionali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595959"/>
                </a:solidFill>
              </a:rPr>
              <a:t>Riduciamo la periodicità?  </a:t>
            </a:r>
            <a:r>
              <a:rPr lang="it-IT" sz="1800" dirty="0" smtClean="0">
                <a:solidFill>
                  <a:srgbClr val="595959"/>
                </a:solidFill>
              </a:rPr>
              <a:t>Obblighi internazionali  nessun cambiamento sostanziale dell’onere perché le imprese devono comunque mantenere attività dedicate  che perdono qualità se  non «ancorate» alla componente fiscale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595959"/>
                </a:solidFill>
              </a:rPr>
              <a:t>Riduciamo la qualità?  </a:t>
            </a:r>
            <a:r>
              <a:rPr lang="it-IT" sz="1800" dirty="0" smtClean="0">
                <a:solidFill>
                  <a:srgbClr val="595959"/>
                </a:solidFill>
              </a:rPr>
              <a:t>Gli utenti utilizzano questi dati al massimo livello di dettaglio e sono esperti  merceologici «raffinati» ridurre la qualità li metterebbe in crisi</a:t>
            </a: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71040"/>
            <a:ext cx="1115762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Il dilemma della qualità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dei dati nelle statistiche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sul commercio con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l’estero di merci 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80" y="1916429"/>
            <a:ext cx="3779520" cy="40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55613" y="2002895"/>
            <a:ext cx="495272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Utilizziamo i dati degli altri !  I flussi intra-</a:t>
            </a:r>
            <a:r>
              <a:rPr lang="it-IT" sz="1800" b="1" dirty="0" err="1" smtClean="0">
                <a:solidFill>
                  <a:srgbClr val="FF0000"/>
                </a:solidFill>
              </a:rPr>
              <a:t>ue</a:t>
            </a:r>
            <a:r>
              <a:rPr lang="it-IT" sz="1800" b="1" dirty="0" smtClean="0">
                <a:solidFill>
                  <a:srgbClr val="FF0000"/>
                </a:solidFill>
              </a:rPr>
              <a:t>  di merci tra paesi </a:t>
            </a:r>
            <a:r>
              <a:rPr lang="it-IT" sz="1800" b="1" dirty="0" smtClean="0">
                <a:solidFill>
                  <a:srgbClr val="FF0000"/>
                </a:solidFill>
              </a:rPr>
              <a:t>membri </a:t>
            </a:r>
            <a:r>
              <a:rPr lang="it-IT" sz="1800" b="1" dirty="0" smtClean="0">
                <a:solidFill>
                  <a:srgbClr val="FF0000"/>
                </a:solidFill>
              </a:rPr>
              <a:t>dell’Unione sono simmetrici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595959"/>
                </a:solidFill>
              </a:rPr>
              <a:t>I </a:t>
            </a:r>
            <a:r>
              <a:rPr lang="it-IT" sz="1800" b="1" dirty="0" smtClean="0">
                <a:solidFill>
                  <a:srgbClr val="595959"/>
                </a:solidFill>
              </a:rPr>
              <a:t>dati scambiati sono poi veramente la  stessa cosa?  </a:t>
            </a:r>
            <a:r>
              <a:rPr lang="it-IT" sz="1800" dirty="0" smtClean="0">
                <a:solidFill>
                  <a:srgbClr val="595959"/>
                </a:solidFill>
              </a:rPr>
              <a:t>Problema della qualità dei dati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595959"/>
                </a:solidFill>
              </a:rPr>
              <a:t>COSA ci </a:t>
            </a:r>
            <a:r>
              <a:rPr lang="it-IT" sz="1800" b="1" dirty="0" smtClean="0">
                <a:solidFill>
                  <a:srgbClr val="595959"/>
                </a:solidFill>
              </a:rPr>
              <a:t>scambiamo?  </a:t>
            </a:r>
            <a:r>
              <a:rPr lang="it-IT" sz="1800" dirty="0" smtClean="0">
                <a:solidFill>
                  <a:srgbClr val="595959"/>
                </a:solidFill>
              </a:rPr>
              <a:t>I </a:t>
            </a:r>
            <a:r>
              <a:rPr lang="it-IT" sz="1800" dirty="0" err="1" smtClean="0">
                <a:solidFill>
                  <a:srgbClr val="595959"/>
                </a:solidFill>
              </a:rPr>
              <a:t>microdati</a:t>
            </a:r>
            <a:r>
              <a:rPr lang="it-IT" sz="1800" dirty="0">
                <a:solidFill>
                  <a:srgbClr val="595959"/>
                </a:solidFill>
              </a:rPr>
              <a:t> </a:t>
            </a:r>
            <a:r>
              <a:rPr lang="it-IT" sz="1800" dirty="0" smtClean="0">
                <a:solidFill>
                  <a:srgbClr val="595959"/>
                </a:solidFill>
              </a:rPr>
              <a:t>(dati a livello di </a:t>
            </a:r>
            <a:r>
              <a:rPr lang="it-IT" sz="1800" dirty="0" smtClean="0">
                <a:solidFill>
                  <a:srgbClr val="595959"/>
                </a:solidFill>
              </a:rPr>
              <a:t>transazione commerciale inclusi gli identificativi  </a:t>
            </a:r>
            <a:r>
              <a:rPr lang="it-IT" sz="1800" dirty="0" smtClean="0">
                <a:solidFill>
                  <a:srgbClr val="595959"/>
                </a:solidFill>
              </a:rPr>
              <a:t>degli attori nazionali ed esteri che hanno attivato/ricevuto il flusso) </a:t>
            </a:r>
            <a:endParaRPr lang="it-IT" sz="1800" b="1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595959"/>
                </a:solidFill>
              </a:rPr>
              <a:t>COME li </a:t>
            </a:r>
            <a:r>
              <a:rPr lang="it-IT" sz="1800" b="1" dirty="0" smtClean="0">
                <a:solidFill>
                  <a:srgbClr val="595959"/>
                </a:solidFill>
              </a:rPr>
              <a:t>scambiamo</a:t>
            </a:r>
            <a:r>
              <a:rPr lang="it-IT" sz="1800" dirty="0" smtClean="0">
                <a:solidFill>
                  <a:srgbClr val="595959"/>
                </a:solidFill>
              </a:rPr>
              <a:t>?  Necessità di definire una infrastruttura europea per lo scambio dei dati efficiente con elevate  garanzie di riservatezza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595959"/>
                </a:solidFill>
              </a:rPr>
              <a:t>DUBBIO: Ma </a:t>
            </a:r>
            <a:r>
              <a:rPr lang="it-IT" sz="1800" b="1" dirty="0" smtClean="0">
                <a:solidFill>
                  <a:srgbClr val="595959"/>
                </a:solidFill>
              </a:rPr>
              <a:t>alla fine funzionerà </a:t>
            </a:r>
            <a:r>
              <a:rPr lang="it-IT" sz="1800" b="1" dirty="0" smtClean="0">
                <a:solidFill>
                  <a:srgbClr val="595959"/>
                </a:solidFill>
              </a:rPr>
              <a:t>veramente? </a:t>
            </a:r>
            <a:endParaRPr lang="it-IT" sz="1800" b="1" dirty="0" smtClean="0">
              <a:solidFill>
                <a:srgbClr val="595959"/>
              </a:solidFill>
            </a:endParaRPr>
          </a:p>
          <a:p>
            <a:pPr algn="l"/>
            <a:r>
              <a:rPr lang="it-IT" sz="1800" b="1" dirty="0" smtClean="0">
                <a:solidFill>
                  <a:srgbClr val="595959"/>
                </a:solidFill>
              </a:rPr>
              <a:t>    </a:t>
            </a:r>
            <a:r>
              <a:rPr lang="it-IT" sz="1800" b="1" dirty="0" smtClean="0">
                <a:solidFill>
                  <a:srgbClr val="FF0000"/>
                </a:solidFill>
              </a:rPr>
              <a:t>Attivazione nel 2012 del VIP Project Europeo </a:t>
            </a:r>
            <a:r>
              <a:rPr lang="it-IT" sz="1800" b="1" dirty="0">
                <a:solidFill>
                  <a:srgbClr val="FF0000"/>
                </a:solidFill>
              </a:rPr>
              <a:t>SIMSTAT </a:t>
            </a:r>
            <a:r>
              <a:rPr lang="it-IT" sz="1800" b="1" dirty="0" smtClean="0">
                <a:solidFill>
                  <a:srgbClr val="FF0000"/>
                </a:solidFill>
              </a:rPr>
              <a:t> (</a:t>
            </a:r>
            <a:r>
              <a:rPr lang="it-IT" sz="1800" b="1" dirty="0" err="1" smtClean="0">
                <a:solidFill>
                  <a:srgbClr val="FF0000"/>
                </a:solidFill>
              </a:rPr>
              <a:t>SIngle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>
                <a:solidFill>
                  <a:srgbClr val="FF0000"/>
                </a:solidFill>
              </a:rPr>
              <a:t>Market </a:t>
            </a:r>
            <a:r>
              <a:rPr lang="it-IT" sz="1800" b="1" dirty="0" err="1" smtClean="0">
                <a:solidFill>
                  <a:srgbClr val="FF0000"/>
                </a:solidFill>
              </a:rPr>
              <a:t>STATistics</a:t>
            </a:r>
            <a:r>
              <a:rPr lang="it-IT" sz="1800" b="1" dirty="0" smtClean="0">
                <a:solidFill>
                  <a:srgbClr val="FF0000"/>
                </a:solidFill>
              </a:rPr>
              <a:t>) </a:t>
            </a:r>
          </a:p>
          <a:p>
            <a:pPr algn="l"/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71040"/>
            <a:ext cx="1115762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Una possibile soluzione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002894"/>
            <a:ext cx="3399947" cy="33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55613" y="2002895"/>
            <a:ext cx="611663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err="1" smtClean="0">
                <a:solidFill>
                  <a:srgbClr val="FF0000"/>
                </a:solidFill>
              </a:rPr>
              <a:t>Eurostat</a:t>
            </a:r>
            <a:endParaRPr lang="it-IT" sz="1800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Il progetto è considerato coerente con gli obiettivi di MEETS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I </a:t>
            </a:r>
            <a:r>
              <a:rPr lang="it-IT" sz="1800" dirty="0" smtClean="0">
                <a:solidFill>
                  <a:srgbClr val="595959"/>
                </a:solidFill>
              </a:rPr>
              <a:t>vantaggi </a:t>
            </a:r>
            <a:r>
              <a:rPr lang="it-IT" sz="1800" dirty="0" smtClean="0">
                <a:solidFill>
                  <a:srgbClr val="595959"/>
                </a:solidFill>
              </a:rPr>
              <a:t>attesi in </a:t>
            </a:r>
            <a:r>
              <a:rPr lang="it-IT" sz="1800" dirty="0" smtClean="0">
                <a:solidFill>
                  <a:srgbClr val="595959"/>
                </a:solidFill>
              </a:rPr>
              <a:t>termini di sostanziale riduzione  del carico statistico sulle imprese </a:t>
            </a:r>
            <a:r>
              <a:rPr lang="it-IT" sz="1800" dirty="0" smtClean="0">
                <a:solidFill>
                  <a:srgbClr val="595959"/>
                </a:solidFill>
              </a:rPr>
              <a:t> sono rilevanti  </a:t>
            </a: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E’ necessario supportare finanziariamente i paesi, </a:t>
            </a:r>
            <a:r>
              <a:rPr lang="it-IT" sz="1800" dirty="0" smtClean="0">
                <a:solidFill>
                  <a:srgbClr val="595959"/>
                </a:solidFill>
              </a:rPr>
              <a:t>costruire una infrastruttura europea per lo scambio dei dati, armonizzare </a:t>
            </a:r>
            <a:r>
              <a:rPr lang="it-IT" sz="1800" dirty="0" smtClean="0">
                <a:solidFill>
                  <a:srgbClr val="595959"/>
                </a:solidFill>
              </a:rPr>
              <a:t>le metodologie e  creare il presupposto legale per lo scambio dei </a:t>
            </a:r>
            <a:r>
              <a:rPr lang="it-IT" sz="1800" dirty="0" smtClean="0">
                <a:solidFill>
                  <a:srgbClr val="595959"/>
                </a:solidFill>
              </a:rPr>
              <a:t>micro-</a:t>
            </a:r>
            <a:r>
              <a:rPr lang="it-IT" sz="1800" dirty="0" smtClean="0">
                <a:solidFill>
                  <a:srgbClr val="595959"/>
                </a:solidFill>
              </a:rPr>
              <a:t>dati </a:t>
            </a: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smtClean="0">
                <a:solidFill>
                  <a:srgbClr val="FF0000"/>
                </a:solidFill>
              </a:rPr>
              <a:t>I paesi membri dell’Ue</a:t>
            </a:r>
            <a:r>
              <a:rPr lang="it-IT" sz="1800" b="1" dirty="0" smtClean="0">
                <a:solidFill>
                  <a:srgbClr val="595959"/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Partecipare attivamente al progetto con risorse statistiche ed informatiche dedicate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Garantire la corretta definizione della rete per lo scambio dei </a:t>
            </a:r>
            <a:r>
              <a:rPr lang="it-IT" sz="1800" dirty="0" err="1" smtClean="0">
                <a:solidFill>
                  <a:srgbClr val="595959"/>
                </a:solidFill>
              </a:rPr>
              <a:t>microdati</a:t>
            </a:r>
            <a:r>
              <a:rPr lang="it-IT" sz="1800" dirty="0" smtClean="0">
                <a:solidFill>
                  <a:srgbClr val="595959"/>
                </a:solidFill>
              </a:rPr>
              <a:t> in collaborazione con l’Agenzia delle Dogane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Garantire  la qualità dei dati in uscita e verificare la qualità dei dati in </a:t>
            </a:r>
            <a:r>
              <a:rPr lang="it-IT" sz="1800" dirty="0" smtClean="0">
                <a:solidFill>
                  <a:srgbClr val="595959"/>
                </a:solidFill>
              </a:rPr>
              <a:t>entrata</a:t>
            </a: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66290"/>
            <a:ext cx="1115762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SIMSTAT:  Il ruolo di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Eurostat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e dei paesi membri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45" y="1907646"/>
            <a:ext cx="4786581" cy="33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38151" y="1488545"/>
            <a:ext cx="6400800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Elementi positivi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Il progetto parte  nei tempi programmati  e l’infrastruttura  per lo scambio dei </a:t>
            </a:r>
            <a:r>
              <a:rPr lang="it-IT" sz="1800" dirty="0" smtClean="0">
                <a:solidFill>
                  <a:srgbClr val="595959"/>
                </a:solidFill>
              </a:rPr>
              <a:t>micro-dati </a:t>
            </a:r>
            <a:r>
              <a:rPr lang="it-IT" sz="1800" dirty="0" smtClean="0">
                <a:solidFill>
                  <a:srgbClr val="595959"/>
                </a:solidFill>
              </a:rPr>
              <a:t>entra  rapidamente  in funzione 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Lo scambio dei  micro-dati inizia ed  i primi risultati sono incoraggianti</a:t>
            </a:r>
          </a:p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Potenziali criticità</a:t>
            </a:r>
            <a:endParaRPr lang="it-IT" sz="1800" b="1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smtClean="0">
                <a:solidFill>
                  <a:srgbClr val="595959"/>
                </a:solidFill>
              </a:rPr>
              <a:t>Incompletezza della sperimentazione; </a:t>
            </a:r>
            <a:r>
              <a:rPr lang="it-IT" sz="1800" dirty="0" smtClean="0">
                <a:solidFill>
                  <a:srgbClr val="595959"/>
                </a:solidFill>
              </a:rPr>
              <a:t>Non tutti i paesi  sono in grado di sperimentare  in modo completo lo scambio dei dati. Solo  Francia  ed Italia </a:t>
            </a:r>
            <a:r>
              <a:rPr lang="it-IT" sz="1800" dirty="0" smtClean="0">
                <a:solidFill>
                  <a:srgbClr val="595959"/>
                </a:solidFill>
              </a:rPr>
              <a:t>hanno dati «completi»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Elevata </a:t>
            </a:r>
            <a:r>
              <a:rPr lang="it-IT" sz="1800" dirty="0" smtClean="0">
                <a:solidFill>
                  <a:srgbClr val="595959"/>
                </a:solidFill>
              </a:rPr>
              <a:t>frequenza dello scambio dei dati con </a:t>
            </a:r>
            <a:r>
              <a:rPr lang="it-IT" sz="1800" b="1" dirty="0" smtClean="0">
                <a:solidFill>
                  <a:srgbClr val="595959"/>
                </a:solidFill>
              </a:rPr>
              <a:t>scadenze  stringenti  </a:t>
            </a:r>
            <a:r>
              <a:rPr lang="it-IT" sz="1800" dirty="0" smtClean="0">
                <a:solidFill>
                  <a:srgbClr val="595959"/>
                </a:solidFill>
              </a:rPr>
              <a:t>per trasmissione  previo controllo qualità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b="1" dirty="0" smtClean="0">
                <a:solidFill>
                  <a:srgbClr val="595959"/>
                </a:solidFill>
              </a:rPr>
              <a:t>Risultati eterogenei tra paesi</a:t>
            </a:r>
            <a:r>
              <a:rPr lang="it-IT" sz="1800" dirty="0" smtClean="0">
                <a:solidFill>
                  <a:srgbClr val="595959"/>
                </a:solidFill>
              </a:rPr>
              <a:t>, quindi incentivi diversi ad investire nel progetto.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Appare chiaro che il </a:t>
            </a:r>
            <a:r>
              <a:rPr lang="it-IT" sz="1800" b="1" dirty="0" smtClean="0">
                <a:solidFill>
                  <a:srgbClr val="595959"/>
                </a:solidFill>
              </a:rPr>
              <a:t>progetto è  molto complesso e presenta un elevato profilo di rischio </a:t>
            </a:r>
            <a:r>
              <a:rPr lang="it-IT" sz="1800" dirty="0" smtClean="0">
                <a:solidFill>
                  <a:srgbClr val="595959"/>
                </a:solidFill>
              </a:rPr>
              <a:t>. </a:t>
            </a:r>
            <a:r>
              <a:rPr lang="it-IT" sz="1800" b="1" dirty="0" smtClean="0">
                <a:solidFill>
                  <a:srgbClr val="595959"/>
                </a:solidFill>
              </a:rPr>
              <a:t>Emergono  criticità  </a:t>
            </a:r>
            <a:r>
              <a:rPr lang="it-IT" sz="1800" dirty="0" smtClean="0">
                <a:solidFill>
                  <a:srgbClr val="595959"/>
                </a:solidFill>
              </a:rPr>
              <a:t>non  previste come  ad esempio la necessità  di incrementare il carico sulle imprese esportatrici </a:t>
            </a:r>
            <a:r>
              <a:rPr lang="it-IT" sz="1800" dirty="0" smtClean="0">
                <a:solidFill>
                  <a:srgbClr val="595959"/>
                </a:solidFill>
              </a:rPr>
              <a:t> per </a:t>
            </a:r>
            <a:r>
              <a:rPr lang="it-IT" sz="1800" dirty="0" smtClean="0">
                <a:solidFill>
                  <a:srgbClr val="595959"/>
                </a:solidFill>
              </a:rPr>
              <a:t>compensare le informazioni  non più disponibili all’import </a:t>
            </a: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algn="l"/>
            <a:r>
              <a:rPr lang="it-IT" sz="1800" dirty="0">
                <a:solidFill>
                  <a:srgbClr val="595959"/>
                </a:solidFill>
              </a:rPr>
              <a:t> </a:t>
            </a:r>
            <a:r>
              <a:rPr lang="it-IT" sz="1800" dirty="0" smtClean="0">
                <a:solidFill>
                  <a:srgbClr val="595959"/>
                </a:solidFill>
              </a:rPr>
              <a:t> </a:t>
            </a:r>
          </a:p>
          <a:p>
            <a:pPr algn="l"/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013890"/>
            <a:ext cx="1115762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SIMSTAT:  emergono le prime difficoltà…..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1466088"/>
            <a:ext cx="3962400" cy="39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38151" y="1640945"/>
            <a:ext cx="6400800" cy="271448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it-IT" sz="1800" dirty="0" smtClean="0">
                <a:solidFill>
                  <a:srgbClr val="595959"/>
                </a:solidFill>
              </a:rPr>
              <a:t>Alcuni paesi  dell’Ue  iniziano a supportare l’ipotesi che  esistono soluzioni alternative che potrebbero  garantire risultati analoghi  ma in modo più sostenibile  e meno  complicato </a:t>
            </a:r>
          </a:p>
          <a:p>
            <a:pPr algn="l"/>
            <a:r>
              <a:rPr lang="it-IT" sz="1800" dirty="0" err="1" smtClean="0">
                <a:solidFill>
                  <a:srgbClr val="595959"/>
                </a:solidFill>
              </a:rPr>
              <a:t>Eurostat</a:t>
            </a:r>
            <a:r>
              <a:rPr lang="it-IT" sz="1800" dirty="0" smtClean="0">
                <a:solidFill>
                  <a:srgbClr val="595959"/>
                </a:solidFill>
              </a:rPr>
              <a:t>  adotta la seguente  </a:t>
            </a:r>
            <a:r>
              <a:rPr lang="it-IT" sz="1800" dirty="0" smtClean="0">
                <a:solidFill>
                  <a:srgbClr val="595959"/>
                </a:solidFill>
              </a:rPr>
              <a:t>strategia</a:t>
            </a:r>
            <a:r>
              <a:rPr lang="it-IT" sz="1800" dirty="0" smtClean="0">
                <a:solidFill>
                  <a:srgbClr val="595959"/>
                </a:solidFill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 Continuare  su più ampia </a:t>
            </a:r>
            <a:r>
              <a:rPr lang="it-IT" sz="1800" dirty="0">
                <a:solidFill>
                  <a:srgbClr val="595959"/>
                </a:solidFill>
              </a:rPr>
              <a:t> </a:t>
            </a:r>
            <a:r>
              <a:rPr lang="it-IT" sz="1800" dirty="0" smtClean="0">
                <a:solidFill>
                  <a:srgbClr val="595959"/>
                </a:solidFill>
              </a:rPr>
              <a:t>scala  la sperimentazione di SIMSTAT che  </a:t>
            </a:r>
            <a:r>
              <a:rPr lang="it-IT" sz="1800" dirty="0" smtClean="0">
                <a:solidFill>
                  <a:srgbClr val="595959"/>
                </a:solidFill>
              </a:rPr>
              <a:t>ha già </a:t>
            </a:r>
            <a:r>
              <a:rPr lang="it-IT" sz="1800" dirty="0" smtClean="0">
                <a:solidFill>
                  <a:srgbClr val="595959"/>
                </a:solidFill>
              </a:rPr>
              <a:t>dato risultati  incoraggianti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it-IT" sz="1800" dirty="0" smtClean="0">
                <a:solidFill>
                  <a:srgbClr val="595959"/>
                </a:solidFill>
              </a:rPr>
              <a:t>Consentire  una valutazione completa e sistematica </a:t>
            </a:r>
            <a:r>
              <a:rPr lang="it-IT" sz="1800" dirty="0" smtClean="0">
                <a:solidFill>
                  <a:srgbClr val="595959"/>
                </a:solidFill>
              </a:rPr>
              <a:t>di  </a:t>
            </a:r>
            <a:r>
              <a:rPr lang="it-IT" sz="1800" dirty="0" smtClean="0">
                <a:solidFill>
                  <a:srgbClr val="595959"/>
                </a:solidFill>
              </a:rPr>
              <a:t>possibili  alternative  ben identificate: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t-IT" sz="1800" dirty="0" smtClean="0">
                <a:solidFill>
                  <a:srgbClr val="FF0000"/>
                </a:solidFill>
              </a:rPr>
              <a:t>SIMSTAT  (scambio </a:t>
            </a:r>
            <a:r>
              <a:rPr lang="it-IT" sz="1800" dirty="0" err="1" smtClean="0">
                <a:solidFill>
                  <a:srgbClr val="FF0000"/>
                </a:solidFill>
              </a:rPr>
              <a:t>microdati</a:t>
            </a:r>
            <a:r>
              <a:rPr lang="it-IT" sz="1800" dirty="0" smtClean="0">
                <a:solidFill>
                  <a:srgbClr val="FF0000"/>
                </a:solidFill>
              </a:rPr>
              <a:t>, riduzione asimmetrica onere statistico, si riduce per import  invariato per export)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t-IT" sz="1800" dirty="0" smtClean="0">
                <a:solidFill>
                  <a:srgbClr val="FF0000"/>
                </a:solidFill>
              </a:rPr>
              <a:t>Flusso  unico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it-IT" sz="1800" dirty="0" smtClean="0">
                <a:solidFill>
                  <a:srgbClr val="FF0000"/>
                </a:solidFill>
              </a:rPr>
              <a:t>Semplificazione  bilanciata import/export </a:t>
            </a:r>
          </a:p>
          <a:p>
            <a:pPr algn="l"/>
            <a:r>
              <a:rPr lang="it-IT" sz="1800" b="1" dirty="0" smtClean="0">
                <a:solidFill>
                  <a:srgbClr val="595959"/>
                </a:solidFill>
              </a:rPr>
              <a:t>Viene  </a:t>
            </a:r>
            <a:r>
              <a:rPr lang="it-IT" sz="1800" b="1" dirty="0" smtClean="0">
                <a:solidFill>
                  <a:srgbClr val="595959"/>
                </a:solidFill>
              </a:rPr>
              <a:t>lanciato  da </a:t>
            </a:r>
            <a:r>
              <a:rPr lang="it-IT" sz="1800" b="1" dirty="0" err="1" smtClean="0">
                <a:solidFill>
                  <a:srgbClr val="595959"/>
                </a:solidFill>
              </a:rPr>
              <a:t>Eurostat</a:t>
            </a:r>
            <a:r>
              <a:rPr lang="it-IT" sz="1800" b="1" dirty="0" smtClean="0">
                <a:solidFill>
                  <a:srgbClr val="595959"/>
                </a:solidFill>
              </a:rPr>
              <a:t>  il progetto  </a:t>
            </a:r>
            <a:r>
              <a:rPr lang="it-IT" sz="1800" b="1" dirty="0" err="1" smtClean="0">
                <a:solidFill>
                  <a:srgbClr val="595959"/>
                </a:solidFill>
              </a:rPr>
              <a:t>Revised</a:t>
            </a:r>
            <a:r>
              <a:rPr lang="it-IT" sz="1800" b="1" dirty="0" smtClean="0">
                <a:solidFill>
                  <a:srgbClr val="595959"/>
                </a:solidFill>
              </a:rPr>
              <a:t>  </a:t>
            </a:r>
            <a:r>
              <a:rPr lang="it-IT" sz="1800" b="1" dirty="0" err="1" smtClean="0">
                <a:solidFill>
                  <a:srgbClr val="595959"/>
                </a:solidFill>
              </a:rPr>
              <a:t>Intrastat</a:t>
            </a:r>
            <a:r>
              <a:rPr lang="it-IT" sz="1800" b="1" dirty="0" smtClean="0">
                <a:solidFill>
                  <a:srgbClr val="595959"/>
                </a:solidFill>
              </a:rPr>
              <a:t>  (Vip  Project)</a:t>
            </a: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595959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595959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66290"/>
            <a:ext cx="11157623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SIMSTAT:  non si possono escludere soluzioni alternative..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85" y="2266950"/>
            <a:ext cx="4569649" cy="27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1386</Words>
  <Application>Microsoft Office PowerPoint</Application>
  <PresentationFormat>Personalizzato</PresentationFormat>
  <Paragraphs>165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Personalizza struttura</vt:lpstr>
      <vt:lpstr>COMPORTAMENTI INDIVIDUALI  E RELAZIONI SOCIALI  IN TRASFORMAZIONE  UNA SFIDA PER LA  STATISTICA UFFICIALE </vt:lpstr>
      <vt:lpstr>Vision, innovazioni di sistema e  produzione statistica ufficiale </vt:lpstr>
      <vt:lpstr>Business statistics: Obiettivi e tendenze evolutive della statistica europea</vt:lpstr>
      <vt:lpstr> L’evoluzione delle statistiche sul commercio con l’estero di merci</vt:lpstr>
      <vt:lpstr> Il dilemma della qualità dei dati nelle statistiche sul commercio con l’estero di merci </vt:lpstr>
      <vt:lpstr> Una possibile soluzione</vt:lpstr>
      <vt:lpstr> SIMSTAT:  Il ruolo di Eurostat e dei paesi membri</vt:lpstr>
      <vt:lpstr> SIMSTAT:  emergono le prime difficoltà…..</vt:lpstr>
      <vt:lpstr> SIMSTAT:  non si possono escludere soluzioni alternative..</vt:lpstr>
      <vt:lpstr> SIMSTAT  e Revised Intrastat:  due processi decisionali in parallelo</vt:lpstr>
      <vt:lpstr> SIMSTAT  e Revised Intrastat:  i processi convergono a supporto  delle decisioni </vt:lpstr>
      <vt:lpstr> SIMSTAT  e Revised Intrastat:  il processo decisionale ha termine</vt:lpstr>
      <vt:lpstr> Conclusioni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menghine</cp:lastModifiedBy>
  <cp:revision>102</cp:revision>
  <cp:lastPrinted>2016-03-21T17:06:08Z</cp:lastPrinted>
  <dcterms:created xsi:type="dcterms:W3CDTF">2016-03-11T16:10:26Z</dcterms:created>
  <dcterms:modified xsi:type="dcterms:W3CDTF">2016-06-23T10:20:40Z</dcterms:modified>
</cp:coreProperties>
</file>