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00FF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 varScale="1">
        <p:scale>
          <a:sx n="79" d="100"/>
          <a:sy n="79" d="100"/>
        </p:scale>
        <p:origin x="-112" y="-1568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16/06/16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1C385A"/>
                </a:solidFill>
                <a:latin typeface="+mn-lt"/>
                <a:ea typeface="Signika Light" charset="0"/>
                <a:cs typeface="Calibri"/>
              </a:rPr>
              <a:t>AREA TEMATICA 1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. PROSPETTIVE DEI SISTEMI STATISTICI - </a:t>
            </a:r>
            <a:r>
              <a:rPr lang="it-IT" sz="1100" b="1" dirty="0" smtClean="0">
                <a:solidFill>
                  <a:srgbClr val="C00000"/>
                </a:solidFill>
                <a:latin typeface="+mn-lt"/>
                <a:ea typeface="Signika Light" charset="0"/>
                <a:cs typeface="Calibri"/>
              </a:rPr>
              <a:t>IL PROGRAMMA DI MODERNIZZAZIONE DELL'ISTAT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La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nuova Raccolta Dati: opportunità e prospettive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1C3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066940" y="3812206"/>
            <a:ext cx="8221860" cy="22142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PROSPETTIVE DEI SISTEMI </a:t>
            </a: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STATISTICI – 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IL PROGRAMMA DI MODERNIZZAZIONE DELL'ISTAT</a:t>
            </a:r>
            <a:endParaRPr lang="it-IT" sz="1200" b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La nuova Raccolta Dati:</a:t>
            </a: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opportunità e prospettive</a:t>
            </a: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11.15 | 12.45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4" name="Immagine 13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03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Saverio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Gazzelloni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973821" y="2551006"/>
            <a:ext cx="2376264" cy="3096344"/>
          </a:xfrm>
          <a:prstGeom prst="round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8510325" y="5719358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Comunicazione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638117" y="1974942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Metodologia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510325" y="2767030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Informatica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8510325" y="3919158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Direzione generale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317637" y="1974942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Direzione di produzione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405869" y="2695022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Direzione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261853" y="5071286"/>
            <a:ext cx="1512168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Fonti amministrative e integrazione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261853" y="4495222"/>
            <a:ext cx="1512168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Conduzione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261853" y="3919158"/>
            <a:ext cx="1512168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Organizzazione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4261853" y="3343094"/>
            <a:ext cx="1512168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Progettazione / Costruzione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317637" y="5719358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Direzione di produzione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cxnSp>
        <p:nvCxnSpPr>
          <p:cNvPr id="17" name="Connettore 2 16"/>
          <p:cNvCxnSpPr>
            <a:stCxn id="23" idx="3"/>
            <a:endCxn id="12" idx="1"/>
          </p:cNvCxnSpPr>
          <p:nvPr/>
        </p:nvCxnSpPr>
        <p:spPr>
          <a:xfrm>
            <a:off x="3541773" y="5935382"/>
            <a:ext cx="496855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20" idx="3"/>
            <a:endCxn id="15" idx="1"/>
          </p:cNvCxnSpPr>
          <p:nvPr/>
        </p:nvCxnSpPr>
        <p:spPr>
          <a:xfrm>
            <a:off x="5774021" y="4135182"/>
            <a:ext cx="2736304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1" idx="3"/>
            <a:endCxn id="14" idx="1"/>
          </p:cNvCxnSpPr>
          <p:nvPr/>
        </p:nvCxnSpPr>
        <p:spPr>
          <a:xfrm flipV="1">
            <a:off x="6350085" y="2983054"/>
            <a:ext cx="2160240" cy="111612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6" idx="3"/>
            <a:endCxn id="13" idx="1"/>
          </p:cNvCxnSpPr>
          <p:nvPr/>
        </p:nvCxnSpPr>
        <p:spPr>
          <a:xfrm>
            <a:off x="3541773" y="2190966"/>
            <a:ext cx="3096344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21" idx="3"/>
            <a:endCxn id="13" idx="1"/>
          </p:cNvCxnSpPr>
          <p:nvPr/>
        </p:nvCxnSpPr>
        <p:spPr>
          <a:xfrm flipV="1">
            <a:off x="5774021" y="2190966"/>
            <a:ext cx="864096" cy="1368152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stCxn id="13" idx="2"/>
            <a:endCxn id="18" idx="3"/>
          </p:cNvCxnSpPr>
          <p:nvPr/>
        </p:nvCxnSpPr>
        <p:spPr>
          <a:xfrm rot="5400000">
            <a:off x="5071943" y="3109068"/>
            <a:ext cx="2880320" cy="1476164"/>
          </a:xfrm>
          <a:prstGeom prst="bentConnector2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6" idx="2"/>
          </p:cNvCxnSpPr>
          <p:nvPr/>
        </p:nvCxnSpPr>
        <p:spPr>
          <a:xfrm>
            <a:off x="2929705" y="2406990"/>
            <a:ext cx="1044116" cy="864096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23" idx="0"/>
          </p:cNvCxnSpPr>
          <p:nvPr/>
        </p:nvCxnSpPr>
        <p:spPr>
          <a:xfrm flipV="1">
            <a:off x="2929705" y="4783254"/>
            <a:ext cx="1044116" cy="936104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4 24"/>
          <p:cNvCxnSpPr>
            <a:stCxn id="16" idx="0"/>
            <a:endCxn id="14" idx="0"/>
          </p:cNvCxnSpPr>
          <p:nvPr/>
        </p:nvCxnSpPr>
        <p:spPr>
          <a:xfrm rot="16200000" flipH="1">
            <a:off x="5630005" y="-725358"/>
            <a:ext cx="792088" cy="6192688"/>
          </a:xfrm>
          <a:prstGeom prst="bentConnector3">
            <a:avLst>
              <a:gd name="adj1" fmla="val -28860"/>
            </a:avLst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4 25"/>
          <p:cNvCxnSpPr>
            <a:stCxn id="16" idx="0"/>
            <a:endCxn id="15" idx="3"/>
          </p:cNvCxnSpPr>
          <p:nvPr/>
        </p:nvCxnSpPr>
        <p:spPr>
          <a:xfrm rot="16200000" flipH="1">
            <a:off x="5251963" y="-347316"/>
            <a:ext cx="2160240" cy="6804756"/>
          </a:xfrm>
          <a:prstGeom prst="bentConnector4">
            <a:avLst>
              <a:gd name="adj1" fmla="val -10582"/>
              <a:gd name="adj2" fmla="val 103359"/>
            </a:avLst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21" idx="0"/>
            <a:endCxn id="17" idx="2"/>
          </p:cNvCxnSpPr>
          <p:nvPr/>
        </p:nvCxnSpPr>
        <p:spPr>
          <a:xfrm flipV="1">
            <a:off x="5017937" y="3127070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20" idx="0"/>
            <a:endCxn id="21" idx="2"/>
          </p:cNvCxnSpPr>
          <p:nvPr/>
        </p:nvCxnSpPr>
        <p:spPr>
          <a:xfrm flipV="1">
            <a:off x="5017937" y="377514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0" idx="2"/>
            <a:endCxn id="19" idx="0"/>
          </p:cNvCxnSpPr>
          <p:nvPr/>
        </p:nvCxnSpPr>
        <p:spPr>
          <a:xfrm>
            <a:off x="5017937" y="4351206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8" idx="0"/>
            <a:endCxn id="19" idx="2"/>
          </p:cNvCxnSpPr>
          <p:nvPr/>
        </p:nvCxnSpPr>
        <p:spPr>
          <a:xfrm flipV="1">
            <a:off x="5017937" y="4927270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4117837" y="2289396"/>
            <a:ext cx="1000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kern="1200" dirty="0" smtClean="0"/>
              <a:t>Raccolta dati</a:t>
            </a:r>
            <a:endParaRPr lang="it-IT" sz="1100" kern="1200" dirty="0"/>
          </a:p>
        </p:txBody>
      </p:sp>
      <p:sp>
        <p:nvSpPr>
          <p:cNvPr id="32" name="Rettangolo arrotondato 31"/>
          <p:cNvSpPr/>
          <p:nvPr/>
        </p:nvSpPr>
        <p:spPr>
          <a:xfrm>
            <a:off x="2317637" y="3883154"/>
            <a:ext cx="1224136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Uffici</a:t>
            </a:r>
          </a:p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Territoriali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cxnSp>
        <p:nvCxnSpPr>
          <p:cNvPr id="33" name="Connettore 2 32"/>
          <p:cNvCxnSpPr>
            <a:stCxn id="34" idx="3"/>
            <a:endCxn id="11" idx="1"/>
          </p:cNvCxnSpPr>
          <p:nvPr/>
        </p:nvCxnSpPr>
        <p:spPr>
          <a:xfrm>
            <a:off x="3541773" y="4099178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8726349" y="4351206"/>
            <a:ext cx="1008112" cy="4320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kern="1200" dirty="0" smtClean="0">
                <a:solidFill>
                  <a:schemeClr val="tx1"/>
                </a:solidFill>
              </a:rPr>
              <a:t>Formazione</a:t>
            </a:r>
            <a:endParaRPr lang="it-IT" sz="1100" kern="1200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>
            <a:stCxn id="21" idx="3"/>
          </p:cNvCxnSpPr>
          <p:nvPr/>
        </p:nvCxnSpPr>
        <p:spPr>
          <a:xfrm>
            <a:off x="5774021" y="3559118"/>
            <a:ext cx="2952328" cy="1008112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668546" y="1010208"/>
            <a:ext cx="4141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interrelazioni funzionali</a:t>
            </a:r>
            <a:endParaRPr lang="it-IT" sz="2800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ttore 2 21"/>
          <p:cNvCxnSpPr>
            <a:stCxn id="2" idx="6"/>
            <a:endCxn id="18" idx="2"/>
          </p:cNvCxnSpPr>
          <p:nvPr/>
        </p:nvCxnSpPr>
        <p:spPr>
          <a:xfrm>
            <a:off x="4224535" y="3602880"/>
            <a:ext cx="2211637" cy="0"/>
          </a:xfrm>
          <a:prstGeom prst="straightConnector1">
            <a:avLst/>
          </a:prstGeom>
          <a:ln w="1270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68546" y="1010208"/>
            <a:ext cx="2397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opportunità</a:t>
            </a:r>
            <a:endParaRPr lang="it-IT" sz="2800" b="1" dirty="0">
              <a:solidFill>
                <a:srgbClr val="BE1520"/>
              </a:solidFill>
            </a:endParaRPr>
          </a:p>
        </p:txBody>
      </p:sp>
      <p:sp>
        <p:nvSpPr>
          <p:cNvPr id="2" name="Ovale 1"/>
          <p:cNvSpPr/>
          <p:nvPr/>
        </p:nvSpPr>
        <p:spPr>
          <a:xfrm>
            <a:off x="3015054" y="3006720"/>
            <a:ext cx="1209481" cy="11923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Single</a:t>
            </a:r>
          </a:p>
          <a:p>
            <a:pPr algn="ctr"/>
            <a:r>
              <a:rPr lang="it-IT" dirty="0" smtClean="0"/>
              <a:t>Entry</a:t>
            </a:r>
          </a:p>
          <a:p>
            <a:pPr algn="ctr"/>
            <a:r>
              <a:rPr lang="it-IT" dirty="0" smtClean="0"/>
              <a:t>Point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65935" y="2324160"/>
            <a:ext cx="968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Famiglie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75515" y="3418214"/>
            <a:ext cx="94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Imprese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9773" y="4536000"/>
            <a:ext cx="110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Istituzioni</a:t>
            </a:r>
            <a:endParaRPr lang="it-IT" dirty="0"/>
          </a:p>
        </p:txBody>
      </p:sp>
      <p:cxnSp>
        <p:nvCxnSpPr>
          <p:cNvPr id="9" name="Connettore 2 8"/>
          <p:cNvCxnSpPr>
            <a:stCxn id="3" idx="3"/>
            <a:endCxn id="2" idx="2"/>
          </p:cNvCxnSpPr>
          <p:nvPr/>
        </p:nvCxnSpPr>
        <p:spPr>
          <a:xfrm>
            <a:off x="1734056" y="2508826"/>
            <a:ext cx="1280998" cy="1094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6" idx="3"/>
            <a:endCxn id="2" idx="2"/>
          </p:cNvCxnSpPr>
          <p:nvPr/>
        </p:nvCxnSpPr>
        <p:spPr>
          <a:xfrm>
            <a:off x="1724475" y="3602880"/>
            <a:ext cx="12905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7" idx="3"/>
            <a:endCxn id="2" idx="2"/>
          </p:cNvCxnSpPr>
          <p:nvPr/>
        </p:nvCxnSpPr>
        <p:spPr>
          <a:xfrm flipV="1">
            <a:off x="1800217" y="3602880"/>
            <a:ext cx="1214837" cy="1117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arrotondato 16"/>
          <p:cNvSpPr/>
          <p:nvPr/>
        </p:nvSpPr>
        <p:spPr>
          <a:xfrm rot="16200000">
            <a:off x="1045338" y="3399922"/>
            <a:ext cx="2799084" cy="397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PORTALI</a:t>
            </a:r>
            <a:endParaRPr lang="it-IT" dirty="0"/>
          </a:p>
        </p:txBody>
      </p:sp>
      <p:sp>
        <p:nvSpPr>
          <p:cNvPr id="20" name="Rettangolo arrotondato 19"/>
          <p:cNvSpPr/>
          <p:nvPr/>
        </p:nvSpPr>
        <p:spPr>
          <a:xfrm rot="16200000">
            <a:off x="2986518" y="3404160"/>
            <a:ext cx="3783006" cy="397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Strumenti di acquisizione generalizzati</a:t>
            </a:r>
            <a:endParaRPr lang="it-IT" dirty="0"/>
          </a:p>
        </p:txBody>
      </p:sp>
      <p:sp>
        <p:nvSpPr>
          <p:cNvPr id="21" name="Rettangolo arrotondato 20"/>
          <p:cNvSpPr/>
          <p:nvPr/>
        </p:nvSpPr>
        <p:spPr>
          <a:xfrm rot="16200000">
            <a:off x="3536358" y="3404159"/>
            <a:ext cx="3783006" cy="397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Strumenti gestionali generalizzati</a:t>
            </a:r>
            <a:endParaRPr lang="it-IT" dirty="0"/>
          </a:p>
        </p:txBody>
      </p:sp>
      <p:sp>
        <p:nvSpPr>
          <p:cNvPr id="18" name="Cilindro 17"/>
          <p:cNvSpPr/>
          <p:nvPr/>
        </p:nvSpPr>
        <p:spPr>
          <a:xfrm>
            <a:off x="6436172" y="2729146"/>
            <a:ext cx="1442738" cy="1747468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Repository</a:t>
            </a:r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centralizzato</a:t>
            </a:r>
            <a:endParaRPr lang="it-IT" dirty="0"/>
          </a:p>
        </p:txBody>
      </p:sp>
      <p:sp>
        <p:nvSpPr>
          <p:cNvPr id="25" name="Rettangolo arrotondato 24"/>
          <p:cNvSpPr/>
          <p:nvPr/>
        </p:nvSpPr>
        <p:spPr>
          <a:xfrm>
            <a:off x="6336742" y="1772156"/>
            <a:ext cx="1641598" cy="5639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Monitoraggio condiviso</a:t>
            </a:r>
            <a:endParaRPr lang="it-IT" dirty="0"/>
          </a:p>
        </p:txBody>
      </p:sp>
      <p:sp>
        <p:nvSpPr>
          <p:cNvPr id="26" name="Rettangolo arrotondato 25"/>
          <p:cNvSpPr/>
          <p:nvPr/>
        </p:nvSpPr>
        <p:spPr>
          <a:xfrm>
            <a:off x="8271828" y="3998075"/>
            <a:ext cx="1641598" cy="5639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Sicurezza</a:t>
            </a:r>
          </a:p>
          <a:p>
            <a:pPr algn="ctr"/>
            <a:r>
              <a:rPr lang="it-IT" sz="1600" dirty="0" smtClean="0"/>
              <a:t>Riservatezza</a:t>
            </a:r>
            <a:endParaRPr lang="it-IT" sz="1600" dirty="0"/>
          </a:p>
        </p:txBody>
      </p:sp>
      <p:sp>
        <p:nvSpPr>
          <p:cNvPr id="27" name="Rettangolo arrotondato 26"/>
          <p:cNvSpPr/>
          <p:nvPr/>
        </p:nvSpPr>
        <p:spPr>
          <a:xfrm>
            <a:off x="8271828" y="4623356"/>
            <a:ext cx="1641598" cy="5639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Gestione degli accessi</a:t>
            </a:r>
            <a:endParaRPr lang="it-IT" sz="1600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8181118" y="3931200"/>
            <a:ext cx="1823019" cy="134784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27"/>
          <p:cNvCxnSpPr>
            <a:stCxn id="18" idx="1"/>
            <a:endCxn id="25" idx="2"/>
          </p:cNvCxnSpPr>
          <p:nvPr/>
        </p:nvCxnSpPr>
        <p:spPr>
          <a:xfrm flipV="1">
            <a:off x="7157541" y="2336107"/>
            <a:ext cx="0" cy="3930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8" idx="4"/>
            <a:endCxn id="23" idx="1"/>
          </p:cNvCxnSpPr>
          <p:nvPr/>
        </p:nvCxnSpPr>
        <p:spPr>
          <a:xfrm>
            <a:off x="7878910" y="3602880"/>
            <a:ext cx="302208" cy="1002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10342119" y="3320904"/>
            <a:ext cx="1372568" cy="56395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Produzione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Connettore 4 32"/>
          <p:cNvCxnSpPr>
            <a:stCxn id="25" idx="3"/>
            <a:endCxn id="34" idx="0"/>
          </p:cNvCxnSpPr>
          <p:nvPr/>
        </p:nvCxnSpPr>
        <p:spPr>
          <a:xfrm>
            <a:off x="7978340" y="2054132"/>
            <a:ext cx="3050063" cy="126677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4 36"/>
          <p:cNvCxnSpPr>
            <a:stCxn id="23" idx="3"/>
            <a:endCxn id="34" idx="2"/>
          </p:cNvCxnSpPr>
          <p:nvPr/>
        </p:nvCxnSpPr>
        <p:spPr>
          <a:xfrm flipV="1">
            <a:off x="10004137" y="3884855"/>
            <a:ext cx="1024266" cy="72026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ttangolo arrotondato 40"/>
          <p:cNvSpPr/>
          <p:nvPr/>
        </p:nvSpPr>
        <p:spPr>
          <a:xfrm>
            <a:off x="6333554" y="5189819"/>
            <a:ext cx="1641598" cy="5639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Maggiore integrazione con i metadati</a:t>
            </a:r>
            <a:endParaRPr lang="it-IT" sz="1200" dirty="0"/>
          </a:p>
        </p:txBody>
      </p:sp>
      <p:cxnSp>
        <p:nvCxnSpPr>
          <p:cNvPr id="42" name="Connettore 1 41"/>
          <p:cNvCxnSpPr>
            <a:stCxn id="18" idx="3"/>
            <a:endCxn id="41" idx="0"/>
          </p:cNvCxnSpPr>
          <p:nvPr/>
        </p:nvCxnSpPr>
        <p:spPr>
          <a:xfrm flipH="1">
            <a:off x="7154353" y="4476614"/>
            <a:ext cx="3188" cy="713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endCxn id="25" idx="1"/>
          </p:cNvCxnSpPr>
          <p:nvPr/>
        </p:nvCxnSpPr>
        <p:spPr>
          <a:xfrm>
            <a:off x="5626581" y="2054132"/>
            <a:ext cx="7101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68546" y="871968"/>
            <a:ext cx="2300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prospettive</a:t>
            </a:r>
            <a:endParaRPr lang="it-IT" sz="2800" b="1" dirty="0">
              <a:solidFill>
                <a:srgbClr val="BE152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751602" y="4250880"/>
            <a:ext cx="1693273" cy="6652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Progressiva presa in carico di tutte le indagini</a:t>
            </a:r>
            <a:endParaRPr lang="it-IT" sz="1050" dirty="0"/>
          </a:p>
        </p:txBody>
      </p:sp>
      <p:sp>
        <p:nvSpPr>
          <p:cNvPr id="5" name="Ovale 4"/>
          <p:cNvSpPr/>
          <p:nvPr/>
        </p:nvSpPr>
        <p:spPr>
          <a:xfrm>
            <a:off x="2444875" y="3918240"/>
            <a:ext cx="1675996" cy="6652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Standardizzazione ed </a:t>
            </a:r>
            <a:r>
              <a:rPr lang="it-IT" sz="1050" dirty="0" err="1" smtClean="0"/>
              <a:t>efficientamento</a:t>
            </a:r>
            <a:r>
              <a:rPr lang="it-IT" sz="1050" dirty="0" smtClean="0"/>
              <a:t> dei processi</a:t>
            </a:r>
            <a:endParaRPr lang="it-IT" sz="1050" dirty="0"/>
          </a:p>
        </p:txBody>
      </p:sp>
      <p:sp>
        <p:nvSpPr>
          <p:cNvPr id="6" name="Ovale 5"/>
          <p:cNvSpPr/>
          <p:nvPr/>
        </p:nvSpPr>
        <p:spPr>
          <a:xfrm>
            <a:off x="4048651" y="3491760"/>
            <a:ext cx="1877801" cy="6652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Completamento Portale Imprese – Sviluppo Portali Istituzioni e Famiglie</a:t>
            </a:r>
            <a:endParaRPr lang="it-IT" sz="1050" dirty="0"/>
          </a:p>
        </p:txBody>
      </p:sp>
      <p:sp>
        <p:nvSpPr>
          <p:cNvPr id="7" name="Ovale 6"/>
          <p:cNvSpPr/>
          <p:nvPr/>
        </p:nvSpPr>
        <p:spPr>
          <a:xfrm>
            <a:off x="5767842" y="3051120"/>
            <a:ext cx="1929635" cy="6652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Eliminazione ridondanze informative e riduzione del </a:t>
            </a:r>
            <a:r>
              <a:rPr lang="it-IT" sz="1050" dirty="0" err="1" smtClean="0"/>
              <a:t>Burden</a:t>
            </a:r>
            <a:endParaRPr lang="it-IT" sz="1050" dirty="0"/>
          </a:p>
        </p:txBody>
      </p:sp>
      <p:sp>
        <p:nvSpPr>
          <p:cNvPr id="8" name="Ovale 7"/>
          <p:cNvSpPr/>
          <p:nvPr/>
        </p:nvSpPr>
        <p:spPr>
          <a:xfrm>
            <a:off x="7697477" y="2718480"/>
            <a:ext cx="1929635" cy="6652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Investimenti su Reti di rilevazione e tecniche miste</a:t>
            </a:r>
            <a:endParaRPr lang="it-IT" sz="1050" dirty="0"/>
          </a:p>
        </p:txBody>
      </p:sp>
      <p:sp>
        <p:nvSpPr>
          <p:cNvPr id="9" name="Ovale 8"/>
          <p:cNvSpPr/>
          <p:nvPr/>
        </p:nvSpPr>
        <p:spPr>
          <a:xfrm>
            <a:off x="9508594" y="2300640"/>
            <a:ext cx="1929635" cy="6652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Esplorazione e sfruttamento di nuove fonti</a:t>
            </a:r>
            <a:endParaRPr lang="it-IT" sz="105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72548" y="1516069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BE1520"/>
                </a:solidFill>
              </a:rPr>
              <a:t>CRESCITA DELLA </a:t>
            </a:r>
          </a:p>
          <a:p>
            <a:pPr algn="ctr"/>
            <a:r>
              <a:rPr lang="it-IT" b="1" dirty="0" smtClean="0">
                <a:solidFill>
                  <a:srgbClr val="BE1520"/>
                </a:solidFill>
              </a:rPr>
              <a:t>QUALITA’</a:t>
            </a:r>
            <a:endParaRPr lang="it-IT" b="1" dirty="0">
              <a:solidFill>
                <a:srgbClr val="BE152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9771506" y="503712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BE1520"/>
                </a:solidFill>
              </a:rPr>
              <a:t>CRESCITA </a:t>
            </a:r>
          </a:p>
          <a:p>
            <a:pPr algn="ctr"/>
            <a:r>
              <a:rPr lang="it-IT" b="1" dirty="0" smtClean="0">
                <a:solidFill>
                  <a:srgbClr val="BE1520"/>
                </a:solidFill>
              </a:rPr>
              <a:t>DELL’EFFICIENZA</a:t>
            </a: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872548" y="2073600"/>
            <a:ext cx="10142368" cy="888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1024948" y="5013600"/>
            <a:ext cx="10142368" cy="888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02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1C3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703774"/>
            <a:ext cx="8221860" cy="1874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80"/>
              </a:lnSpc>
            </a:pPr>
            <a:endParaRPr lang="it-IT" sz="40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algn="ctr">
              <a:lnSpc>
                <a:spcPts val="1880"/>
              </a:lnSpc>
            </a:pPr>
            <a:endParaRPr lang="it-IT" sz="40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algn="ctr">
              <a:lnSpc>
                <a:spcPts val="1880"/>
              </a:lnSpc>
            </a:pPr>
            <a:r>
              <a:rPr lang="it-IT" sz="4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Grazie per l’attenzione</a:t>
            </a:r>
            <a:endParaRPr lang="it-IT" sz="4000" b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2000" i="1" dirty="0" smtClean="0">
                <a:solidFill>
                  <a:schemeClr val="bg1"/>
                </a:solidFill>
                <a:ea typeface="Signika Light" charset="0"/>
                <a:cs typeface="Arial"/>
              </a:rPr>
              <a:t>La nuova Raccolta Dati:</a:t>
            </a:r>
            <a:endParaRPr lang="it-IT" sz="2000" i="1" dirty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2000" i="1" dirty="0" smtClean="0">
                <a:solidFill>
                  <a:schemeClr val="bg1"/>
                </a:solidFill>
                <a:ea typeface="Signika Light" charset="0"/>
                <a:cs typeface="Arial"/>
              </a:rPr>
              <a:t>opportunità e prospettive</a:t>
            </a:r>
            <a:endParaRPr lang="it-IT" sz="2000" i="1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11.15 | 12.45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4" name="Immagine 13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03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Saverio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Gazzelloni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81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5" name="Immagine 4" descr="1_Scannapieco_WebinarRaccoltaDati_Intro_pd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306" y="987439"/>
            <a:ext cx="9144000" cy="571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3" name="Cilindro 2"/>
          <p:cNvSpPr/>
          <p:nvPr/>
        </p:nvSpPr>
        <p:spPr>
          <a:xfrm>
            <a:off x="3576601" y="139656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Costruzione degli strumenti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Organizzazione dei lavori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Raccolta dati</a:t>
            </a: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12" name="Cilindro 11"/>
          <p:cNvSpPr/>
          <p:nvPr/>
        </p:nvSpPr>
        <p:spPr>
          <a:xfrm>
            <a:off x="2804611" y="160392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Costruzione degli strumenti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Organizzazione dei lavori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Raccolta dati</a:t>
            </a: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13" name="Cilindro 12"/>
          <p:cNvSpPr/>
          <p:nvPr/>
        </p:nvSpPr>
        <p:spPr>
          <a:xfrm>
            <a:off x="1857410" y="179952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Costruzione degli strumenti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Organizzazione dei lavori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Raccolta dati</a:t>
            </a: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14" name="Cilindro 13"/>
          <p:cNvSpPr/>
          <p:nvPr/>
        </p:nvSpPr>
        <p:spPr>
          <a:xfrm>
            <a:off x="898464" y="203832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Costruzione degli strumenti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Organizzazione dei lavori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Raccolta dati</a:t>
            </a: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19" name="Cilindro 18"/>
          <p:cNvSpPr/>
          <p:nvPr/>
        </p:nvSpPr>
        <p:spPr>
          <a:xfrm>
            <a:off x="9460414" y="116688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….</a:t>
            </a: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24" name="Cilindro 23"/>
          <p:cNvSpPr/>
          <p:nvPr/>
        </p:nvSpPr>
        <p:spPr>
          <a:xfrm>
            <a:off x="8472447" y="140568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….</a:t>
            </a: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25" name="Cilindro 24"/>
          <p:cNvSpPr/>
          <p:nvPr/>
        </p:nvSpPr>
        <p:spPr>
          <a:xfrm>
            <a:off x="7646868" y="158088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….</a:t>
            </a: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26" name="Cilindro 25"/>
          <p:cNvSpPr/>
          <p:nvPr/>
        </p:nvSpPr>
        <p:spPr>
          <a:xfrm>
            <a:off x="6773100" y="1839600"/>
            <a:ext cx="1719191" cy="44150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Recepimento della domanda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Regolamenti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 letteratura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Progettazione rilevazione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….</a:t>
            </a: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it-IT" sz="1000" dirty="0" err="1" smtClean="0">
                <a:solidFill>
                  <a:schemeClr val="tx1"/>
                </a:solidFill>
              </a:rPr>
              <a:t>Check</a:t>
            </a:r>
            <a:r>
              <a:rPr lang="it-IT" sz="1000" dirty="0" smtClean="0">
                <a:solidFill>
                  <a:schemeClr val="tx1"/>
                </a:solidFill>
              </a:rPr>
              <a:t> e correzione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Validazione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Analisi</a:t>
            </a:r>
          </a:p>
          <a:p>
            <a:pPr algn="ctr">
              <a:lnSpc>
                <a:spcPct val="200000"/>
              </a:lnSpc>
            </a:pPr>
            <a:r>
              <a:rPr lang="it-IT" sz="1000" dirty="0" smtClean="0">
                <a:solidFill>
                  <a:schemeClr val="tx1"/>
                </a:solidFill>
              </a:rPr>
              <a:t>Output per la diffusione</a:t>
            </a:r>
          </a:p>
        </p:txBody>
      </p:sp>
      <p:sp>
        <p:nvSpPr>
          <p:cNvPr id="15" name="Cilindro 14"/>
          <p:cNvSpPr/>
          <p:nvPr/>
        </p:nvSpPr>
        <p:spPr>
          <a:xfrm>
            <a:off x="6260285" y="3441840"/>
            <a:ext cx="5471687" cy="139344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sz="1200" dirty="0" smtClean="0">
                <a:solidFill>
                  <a:srgbClr val="FF0000"/>
                </a:solidFill>
              </a:rPr>
              <a:t>Progettazione rilevazione</a:t>
            </a:r>
          </a:p>
          <a:p>
            <a:pPr algn="ctr">
              <a:lnSpc>
                <a:spcPct val="150000"/>
              </a:lnSpc>
            </a:pPr>
            <a:r>
              <a:rPr lang="it-IT" sz="1200" dirty="0" smtClean="0">
                <a:solidFill>
                  <a:srgbClr val="FF0000"/>
                </a:solidFill>
              </a:rPr>
              <a:t>Costruzione degli strumenti</a:t>
            </a:r>
          </a:p>
          <a:p>
            <a:pPr algn="ctr">
              <a:lnSpc>
                <a:spcPct val="150000"/>
              </a:lnSpc>
            </a:pPr>
            <a:r>
              <a:rPr lang="it-IT" sz="1200" dirty="0" smtClean="0">
                <a:solidFill>
                  <a:srgbClr val="FF0000"/>
                </a:solidFill>
              </a:rPr>
              <a:t>Organizzazione dei lavori</a:t>
            </a:r>
          </a:p>
          <a:p>
            <a:pPr algn="ctr">
              <a:lnSpc>
                <a:spcPct val="150000"/>
              </a:lnSpc>
            </a:pPr>
            <a:r>
              <a:rPr lang="it-IT" sz="1200" dirty="0" smtClean="0">
                <a:solidFill>
                  <a:srgbClr val="FF0000"/>
                </a:solidFill>
              </a:rPr>
              <a:t>Raccolta e </a:t>
            </a:r>
            <a:r>
              <a:rPr lang="it-IT" sz="1200" dirty="0" smtClean="0">
                <a:solidFill>
                  <a:srgbClr val="0000FF"/>
                </a:solidFill>
              </a:rPr>
              <a:t>integrazione</a:t>
            </a:r>
            <a:r>
              <a:rPr lang="it-IT" sz="1200" dirty="0" smtClean="0">
                <a:solidFill>
                  <a:srgbClr val="FF0000"/>
                </a:solidFill>
              </a:rPr>
              <a:t> dei dati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852255" y="6084028"/>
            <a:ext cx="144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dal vecchio …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457613" y="1137178"/>
            <a:ext cx="337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 al  nuovo sistema di produzione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21697" y="947654"/>
            <a:ext cx="3559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La nuova Raccolta Dati</a:t>
            </a:r>
            <a:endParaRPr lang="it-IT" sz="2800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4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5" name="Immagine 4" descr="3_Radini_IntegrazioneRaccoltaDati_pd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59" y="1036800"/>
            <a:ext cx="9144000" cy="58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0794" y="1016774"/>
            <a:ext cx="9709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funzioni individuate per la centralizzazione della raccolta dati</a:t>
            </a:r>
            <a:endParaRPr lang="it-IT" sz="2800" b="1" dirty="0">
              <a:solidFill>
                <a:srgbClr val="BE152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84863" y="2061474"/>
            <a:ext cx="2748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rgbClr val="0000FF"/>
                </a:solidFill>
              </a:rPr>
              <a:t>Progettazione e </a:t>
            </a:r>
          </a:p>
          <a:p>
            <a:pPr algn="ctr"/>
            <a:r>
              <a:rPr lang="it-IT" dirty="0" smtClean="0">
                <a:solidFill>
                  <a:srgbClr val="0000FF"/>
                </a:solidFill>
              </a:rPr>
              <a:t>costruzione degli strumenti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10422" y="2964250"/>
            <a:ext cx="211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Organizzazione della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raccolta dati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643691" y="3873849"/>
            <a:ext cx="1800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>Conduzione della</a:t>
            </a:r>
          </a:p>
          <a:p>
            <a:pPr algn="ctr"/>
            <a:r>
              <a:rPr lang="it-IT" dirty="0" smtClean="0">
                <a:solidFill>
                  <a:srgbClr val="008000"/>
                </a:solidFill>
              </a:rPr>
              <a:t>raccolta dati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9031302" y="5325677"/>
            <a:ext cx="211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FF"/>
                </a:solidFill>
              </a:rPr>
              <a:t>Integrazione dei dati</a:t>
            </a:r>
            <a:endParaRPr lang="it-IT" dirty="0">
              <a:solidFill>
                <a:srgbClr val="FF00FF"/>
              </a:solidFill>
            </a:endParaRPr>
          </a:p>
        </p:txBody>
      </p:sp>
      <p:pic>
        <p:nvPicPr>
          <p:cNvPr id="7" name="Immagine 6" descr="Lavoro_Raccolte_di_Clipart_ed_Illustrazioni__1_002_097_lavoro_oltre_15_Produttori_di_illustrazioni_artistiche_royalty_free_tra_cui_ricercare_immagini_clipart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38" y="3785340"/>
            <a:ext cx="1842202" cy="1346820"/>
          </a:xfrm>
          <a:prstGeom prst="rect">
            <a:avLst/>
          </a:prstGeom>
        </p:spPr>
      </p:pic>
      <p:pic>
        <p:nvPicPr>
          <p:cNvPr id="11" name="Immagine 10" descr="progettazione_software_-_Cerca_con_Goog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372" y="2707805"/>
            <a:ext cx="1842202" cy="1314766"/>
          </a:xfrm>
          <a:prstGeom prst="rect">
            <a:avLst/>
          </a:prstGeom>
        </p:spPr>
      </p:pic>
      <p:pic>
        <p:nvPicPr>
          <p:cNvPr id="13" name="Immagine 12" descr="cawi_cati_capi_-_Cerca_con_Goo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959" y="2426928"/>
            <a:ext cx="2152667" cy="1464201"/>
          </a:xfrm>
          <a:prstGeom prst="rect">
            <a:avLst/>
          </a:prstGeom>
        </p:spPr>
      </p:pic>
      <p:pic>
        <p:nvPicPr>
          <p:cNvPr id="14" name="Immagine 13" descr="integrazione_dati_-_Cerca_con_Googl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767" y="4276160"/>
            <a:ext cx="2529308" cy="108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08012" y="1975074"/>
            <a:ext cx="3603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00FF"/>
                </a:solidFill>
              </a:rPr>
              <a:t>Progettazione e </a:t>
            </a:r>
          </a:p>
          <a:p>
            <a:pPr algn="ctr"/>
            <a:r>
              <a:rPr lang="it-IT" sz="2400" dirty="0" smtClean="0">
                <a:solidFill>
                  <a:srgbClr val="0000FF"/>
                </a:solidFill>
              </a:rPr>
              <a:t>costruzione degli strumenti</a:t>
            </a:r>
            <a:endParaRPr lang="it-IT" sz="2400" dirty="0">
              <a:solidFill>
                <a:srgbClr val="0000FF"/>
              </a:solidFill>
            </a:endParaRPr>
          </a:p>
        </p:txBody>
      </p:sp>
      <p:pic>
        <p:nvPicPr>
          <p:cNvPr id="7" name="Immagine 6" descr="progettazione_software_-_Cerca_con_Goog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3" y="3278788"/>
            <a:ext cx="1842202" cy="131476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500997" y="1514518"/>
            <a:ext cx="6597820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progettazione infrastrutture gestionali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progettazione questionari e gestione dei metadati e delle classificazioni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definizione delle tecniche di indagine e delle reti di rilevazione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costruzione strumenti di acquisizione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formazione delle reti degli intervistatori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indagini pilota, test e </a:t>
            </a:r>
            <a:r>
              <a:rPr lang="it-IT" dirty="0" smtClean="0"/>
              <a:t>consultazioni</a:t>
            </a:r>
            <a:endParaRPr lang="it-IT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 smtClean="0"/>
              <a:t>definizione </a:t>
            </a:r>
            <a:r>
              <a:rPr lang="it-IT" dirty="0"/>
              <a:t>architettura dei sistemi di acquisizione </a:t>
            </a:r>
            <a:r>
              <a:rPr lang="it-IT" dirty="0" err="1" smtClean="0"/>
              <a:t>multitecnica</a:t>
            </a:r>
            <a:endParaRPr lang="it-IT" dirty="0" smtClean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 smtClean="0"/>
              <a:t>analisi </a:t>
            </a:r>
            <a:r>
              <a:rPr lang="it-IT" dirty="0"/>
              <a:t>statistica degli effetti tecnica e delle metodologie di </a:t>
            </a:r>
            <a:r>
              <a:rPr lang="it-IT" dirty="0" smtClean="0"/>
              <a:t>campo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 smtClean="0"/>
              <a:t>controllo </a:t>
            </a:r>
            <a:r>
              <a:rPr lang="it-IT" dirty="0"/>
              <a:t>di qualità e documentazione di indagine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90794" y="1016774"/>
            <a:ext cx="1016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funzioni individuate per la centralizzazione della raccolta dati - 1</a:t>
            </a:r>
            <a:endParaRPr lang="it-IT" sz="2800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917541" y="2203930"/>
            <a:ext cx="2753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Organizzazione della</a:t>
            </a:r>
          </a:p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raccolta dati</a:t>
            </a:r>
          </a:p>
        </p:txBody>
      </p:sp>
      <p:pic>
        <p:nvPicPr>
          <p:cNvPr id="6" name="Immagine 5" descr="Lavoro_Raccolte_di_Clipart_ed_Illustrazioni__1_002_097_lavoro_oltre_15_Produttori_di_illustrazioni_artistiche_royalty_free_tra_cui_ricercare_immagini_clipart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352" y="3068220"/>
            <a:ext cx="1842202" cy="134682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553427" y="2338874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it-IT" dirty="0"/>
              <a:t>budget e contratti per la raccolta dati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it-IT" dirty="0"/>
              <a:t>organizzazione censimenti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it-IT" dirty="0"/>
              <a:t>contatti con i rispondenti e sanzioni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it-IT" dirty="0"/>
              <a:t>programmazione operativa e coordinamento enti esterni per la raccolta dati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it-IT" dirty="0"/>
              <a:t>controllo cartacei e qualità registrazione ditte esterne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90794" y="1016774"/>
            <a:ext cx="1016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funzioni individuate per la centralizzazione della raccolta dati - 2</a:t>
            </a:r>
            <a:endParaRPr lang="it-IT" sz="2800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47391" y="2223609"/>
            <a:ext cx="2338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8000"/>
                </a:solidFill>
              </a:rPr>
              <a:t>Conduzione della</a:t>
            </a:r>
          </a:p>
          <a:p>
            <a:pPr algn="ctr"/>
            <a:r>
              <a:rPr lang="it-IT" sz="2400" dirty="0" smtClean="0">
                <a:solidFill>
                  <a:srgbClr val="008000"/>
                </a:solidFill>
              </a:rPr>
              <a:t>raccolta dati</a:t>
            </a:r>
            <a:endParaRPr lang="it-IT" sz="2400" dirty="0">
              <a:solidFill>
                <a:srgbClr val="008000"/>
              </a:solidFill>
            </a:endParaRPr>
          </a:p>
        </p:txBody>
      </p:sp>
      <p:pic>
        <p:nvPicPr>
          <p:cNvPr id="6" name="Immagine 5" descr="cawi_cati_capi_-_Cerca_con_Goog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261" y="3109488"/>
            <a:ext cx="2152667" cy="1464201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5181870" y="2474596"/>
            <a:ext cx="6096000" cy="25622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conduzione indagini sulle famiglie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conduzione rilevazioni su istituzioni, ambiente, censimento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conduzione indagini </a:t>
            </a:r>
            <a:r>
              <a:rPr lang="it-IT" dirty="0" smtClean="0"/>
              <a:t>congiunturali sulle imprese</a:t>
            </a:r>
            <a:endParaRPr lang="it-IT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conduzione indagini </a:t>
            </a:r>
            <a:r>
              <a:rPr lang="it-IT" dirty="0" smtClean="0"/>
              <a:t>strutturali </a:t>
            </a:r>
            <a:r>
              <a:rPr lang="it-IT" dirty="0"/>
              <a:t>sulle </a:t>
            </a:r>
            <a:r>
              <a:rPr lang="it-IT" dirty="0" smtClean="0"/>
              <a:t>imprese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conduzione indagini agricole, trasporti, turismo, cultura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90794" y="1016774"/>
            <a:ext cx="1016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funzioni individuate per la centralizzazione della raccolta dati - 3</a:t>
            </a:r>
            <a:endParaRPr lang="it-IT" sz="2800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551121" y="2275357"/>
            <a:ext cx="6999392" cy="256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integrazione dati a supporto dei registri delle attività e del SIR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programmazione e acquisizione dati amministrativi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sistema integrato fonti amministrative SIM 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controllo fonti e </a:t>
            </a:r>
            <a:r>
              <a:rPr lang="it-IT" dirty="0" err="1"/>
              <a:t>linkage</a:t>
            </a:r>
            <a:r>
              <a:rPr lang="it-IT" dirty="0"/>
              <a:t>, diffusione web, metadati e indicatori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integrazione dati di archivio con dati di indagine sulle famiglie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dirty="0"/>
              <a:t>requisiti dei sistemi tecnologici per la raccolta dati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70976" y="2661493"/>
            <a:ext cx="2754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FF"/>
                </a:solidFill>
              </a:rPr>
              <a:t>Integrazione dei dati</a:t>
            </a:r>
            <a:endParaRPr lang="it-IT" sz="2400" dirty="0">
              <a:solidFill>
                <a:srgbClr val="FF00FF"/>
              </a:solidFill>
            </a:endParaRPr>
          </a:p>
        </p:txBody>
      </p:sp>
      <p:pic>
        <p:nvPicPr>
          <p:cNvPr id="7" name="Immagine 6" descr="integrazione_dati_-_Cerca_con_Goog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76" y="3394077"/>
            <a:ext cx="2529308" cy="108278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90794" y="1016774"/>
            <a:ext cx="1016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BE1520"/>
                </a:solidFill>
              </a:rPr>
              <a:t>Le funzioni individuate per la centralizzazione della raccolta dati - 4</a:t>
            </a:r>
            <a:endParaRPr lang="it-IT" sz="2800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639</Words>
  <Application>Microsoft Macintosh PowerPoint</Application>
  <PresentationFormat>Personalizzato</PresentationFormat>
  <Paragraphs>225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Personalizza struttura</vt:lpstr>
      <vt:lpstr>COMPORTAMENTI INDIVIDUALI  E RELAZIONI SOCIALI  IN TRASFORMAZIONE  UNA SFIDA PER LA  STATISTICA UFFICIALE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COMPORTAMENTI INDIVIDUALI  E RELAZIONI SOCIALI  IN TRASFORMAZIONE  UNA SFIDA PER LA  STATISTICA UFFICIALE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Saverio</cp:lastModifiedBy>
  <cp:revision>91</cp:revision>
  <cp:lastPrinted>2016-06-14T05:46:30Z</cp:lastPrinted>
  <dcterms:created xsi:type="dcterms:W3CDTF">2016-03-11T16:10:26Z</dcterms:created>
  <dcterms:modified xsi:type="dcterms:W3CDTF">2016-06-16T16:20:24Z</dcterms:modified>
</cp:coreProperties>
</file>