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1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5050"/>
    <a:srgbClr val="FFFF99"/>
    <a:srgbClr val="484384"/>
    <a:srgbClr val="1C385A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19" autoAdjust="0"/>
  </p:normalViewPr>
  <p:slideViewPr>
    <p:cSldViewPr snapToGrid="0" snapToObjects="1">
      <p:cViewPr varScale="1">
        <p:scale>
          <a:sx n="105" d="100"/>
          <a:sy n="105" d="100"/>
        </p:scale>
        <p:origin x="-636" y="-78"/>
      </p:cViewPr>
      <p:guideLst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pPr/>
              <a:t>15/06/2016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22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484384"/>
                </a:solidFill>
                <a:latin typeface="+mn-lt"/>
                <a:ea typeface="Signika Light" charset="0"/>
                <a:cs typeface="Calibri"/>
              </a:rPr>
              <a:t>AREA TEMATICA 2. 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TEMI EMERGENTI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Nascita ed evoluzione del sistema SDI del Ministero dell’Interno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6" name="Picture 2" descr="Z:\Direttore\Stemmi\minintern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4749" y="161575"/>
            <a:ext cx="209055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484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75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TEMI EMERGENTI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Nascita ed evoluzione del sistema SDI</a:t>
            </a: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del Ministero dell’Interno</a:t>
            </a: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157"/>
          <a:stretch/>
        </p:blipFill>
        <p:spPr>
          <a:xfrm>
            <a:off x="323742" y="214878"/>
            <a:ext cx="7638551" cy="289577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22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11.15 | 12.45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2" name="Immagine 11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37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Enzo Calabria | Ministero dell’Interno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Z:\Direttore\Stemmi\minintern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1754" y="1262285"/>
            <a:ext cx="209055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240"/>
            <a:ext cx="11071754" cy="509293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rgbClr val="7F7F7F"/>
                </a:solidFill>
                <a:latin typeface="+mn-lt"/>
              </a:rPr>
              <a:t>Sistema di supporto alle decisioni – </a:t>
            </a:r>
            <a:r>
              <a:rPr lang="it-IT" sz="2400" dirty="0" err="1" smtClean="0">
                <a:solidFill>
                  <a:srgbClr val="7F7F7F"/>
                </a:solidFill>
                <a:latin typeface="+mn-lt"/>
              </a:rPr>
              <a:t>Geo</a:t>
            </a:r>
            <a:r>
              <a:rPr lang="it-IT" sz="2400" dirty="0" smtClean="0">
                <a:solidFill>
                  <a:srgbClr val="7F7F7F"/>
                </a:solidFill>
                <a:latin typeface="+mn-lt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+mn-lt"/>
              </a:rPr>
              <a:t>Ma.Cr.O.</a:t>
            </a:r>
            <a:r>
              <a:rPr lang="it-IT" sz="2400" dirty="0" smtClean="0">
                <a:solidFill>
                  <a:srgbClr val="7F7F7F"/>
                </a:solidFill>
                <a:latin typeface="+mn-lt"/>
              </a:rPr>
              <a:t> </a:t>
            </a:r>
            <a:r>
              <a:rPr lang="it-IT" sz="2000" dirty="0" smtClean="0">
                <a:solidFill>
                  <a:srgbClr val="7F7F7F"/>
                </a:solidFill>
                <a:latin typeface="+mn-lt"/>
              </a:rPr>
              <a:t>(Mappe criminalità organizzata)</a:t>
            </a:r>
            <a:endParaRPr lang="it-IT" sz="2000" dirty="0">
              <a:solidFill>
                <a:srgbClr val="7F7F7F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5126" y="1845399"/>
            <a:ext cx="8280000" cy="49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241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240"/>
            <a:ext cx="11071754" cy="509293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rgbClr val="7F7F7F"/>
                </a:solidFill>
                <a:latin typeface="+mn-lt"/>
              </a:rPr>
              <a:t>Sistema di supporto alle decisioni – </a:t>
            </a:r>
            <a:r>
              <a:rPr lang="it-IT" sz="2400" dirty="0" err="1" smtClean="0">
                <a:solidFill>
                  <a:srgbClr val="7F7F7F"/>
                </a:solidFill>
                <a:latin typeface="+mn-lt"/>
              </a:rPr>
              <a:t>Geo</a:t>
            </a:r>
            <a:r>
              <a:rPr lang="it-IT" sz="2400" dirty="0" smtClean="0">
                <a:solidFill>
                  <a:srgbClr val="7F7F7F"/>
                </a:solidFill>
                <a:latin typeface="+mn-lt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+mn-lt"/>
              </a:rPr>
              <a:t>Ma.Cr.O.</a:t>
            </a:r>
            <a:r>
              <a:rPr lang="it-IT" sz="2400" dirty="0" smtClean="0">
                <a:solidFill>
                  <a:srgbClr val="7F7F7F"/>
                </a:solidFill>
                <a:latin typeface="+mn-lt"/>
              </a:rPr>
              <a:t> </a:t>
            </a:r>
            <a:r>
              <a:rPr lang="it-IT" sz="2000" dirty="0" smtClean="0">
                <a:solidFill>
                  <a:srgbClr val="7F7F7F"/>
                </a:solidFill>
                <a:latin typeface="+mn-lt"/>
              </a:rPr>
              <a:t>(Mappe criminalità organizzata)</a:t>
            </a:r>
            <a:endParaRPr lang="it-IT" sz="2000" dirty="0">
              <a:solidFill>
                <a:srgbClr val="7F7F7F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5048" y="1845629"/>
            <a:ext cx="8280000" cy="49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241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240"/>
            <a:ext cx="11071754" cy="509293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rgbClr val="7F7F7F"/>
                </a:solidFill>
                <a:latin typeface="+mn-lt"/>
              </a:rPr>
              <a:t>Sistema di supporto alle decisioni – </a:t>
            </a:r>
            <a:r>
              <a:rPr lang="it-IT" sz="2400" dirty="0" err="1" smtClean="0">
                <a:solidFill>
                  <a:srgbClr val="7F7F7F"/>
                </a:solidFill>
                <a:latin typeface="+mn-lt"/>
              </a:rPr>
              <a:t>Geo</a:t>
            </a:r>
            <a:r>
              <a:rPr lang="it-IT" sz="2400" dirty="0" smtClean="0">
                <a:solidFill>
                  <a:srgbClr val="7F7F7F"/>
                </a:solidFill>
                <a:latin typeface="+mn-lt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+mn-lt"/>
              </a:rPr>
              <a:t>Ma.Cr.O.</a:t>
            </a:r>
            <a:r>
              <a:rPr lang="it-IT" sz="2400" dirty="0" smtClean="0">
                <a:solidFill>
                  <a:srgbClr val="7F7F7F"/>
                </a:solidFill>
                <a:latin typeface="+mn-lt"/>
              </a:rPr>
              <a:t> </a:t>
            </a:r>
            <a:r>
              <a:rPr lang="it-IT" sz="2000" dirty="0" smtClean="0">
                <a:solidFill>
                  <a:srgbClr val="7F7F7F"/>
                </a:solidFill>
                <a:latin typeface="+mn-lt"/>
              </a:rPr>
              <a:t>(Mappe criminalità organizzata)</a:t>
            </a:r>
            <a:endParaRPr lang="it-IT" sz="2000" dirty="0">
              <a:solidFill>
                <a:srgbClr val="7F7F7F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4965" y="1845426"/>
            <a:ext cx="8280000" cy="49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241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i="1" kern="0" dirty="0" smtClean="0"/>
              <a:t>L. 121/1981 </a:t>
            </a:r>
            <a:r>
              <a:rPr lang="it-IT" sz="1400" kern="0" dirty="0" smtClean="0"/>
              <a:t>– Istituzione del c.d. </a:t>
            </a:r>
            <a:r>
              <a:rPr lang="it-IT" sz="1400" b="1" kern="0" dirty="0" smtClean="0"/>
              <a:t>C.E.D.</a:t>
            </a:r>
            <a:r>
              <a:rPr lang="it-IT" sz="1400" kern="0" dirty="0" smtClean="0"/>
              <a:t> </a:t>
            </a:r>
            <a:r>
              <a:rPr lang="it-IT" sz="1400" b="1" kern="0" dirty="0" smtClean="0"/>
              <a:t>Interforze</a:t>
            </a:r>
          </a:p>
          <a:p>
            <a:pPr marL="285750" lvl="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i="1" kern="0" dirty="0" smtClean="0"/>
              <a:t>D.P.R. 3 maggio 1982, n. 378.</a:t>
            </a:r>
            <a:r>
              <a:rPr lang="it-IT" sz="1400" i="1" kern="0" dirty="0" smtClean="0"/>
              <a:t> Regolamento concernente le procedure di raccolta, accesso, comunicazione, correzione, cancellazione ed integrazione dei dati e delle informazioni (attualmente in fase di revisione)</a:t>
            </a:r>
          </a:p>
          <a:p>
            <a:pPr marL="285750" lvl="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i="1" kern="0" dirty="0" smtClean="0"/>
              <a:t>L. 128/2001 </a:t>
            </a:r>
            <a:r>
              <a:rPr lang="it-IT" sz="1400" kern="0" dirty="0" smtClean="0"/>
              <a:t>– Interventi legislativi in materia di tutela della sicurezza dei cittadini</a:t>
            </a:r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i="1" kern="0" dirty="0" smtClean="0"/>
              <a:t>Normativa tecnica</a:t>
            </a:r>
            <a:r>
              <a:rPr lang="it-IT" sz="1400" b="1" kern="0" dirty="0" smtClean="0"/>
              <a:t> </a:t>
            </a:r>
            <a:r>
              <a:rPr lang="it-IT" sz="1400" kern="0" dirty="0" smtClean="0"/>
              <a:t>emanata dal Ministro dell’Interno di cui al terzo comma dell’art. 8 della legge 121/1981</a:t>
            </a:r>
            <a:r>
              <a:rPr lang="it-IT" sz="1400" kern="0" dirty="0" smtClean="0"/>
              <a:t>.</a:t>
            </a:r>
          </a:p>
          <a:p>
            <a:pPr marL="285750" lvl="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i="1" kern="0" dirty="0" err="1" smtClean="0"/>
              <a:t>D.Lgs.</a:t>
            </a:r>
            <a:r>
              <a:rPr lang="it-IT" sz="1400" b="1" i="1" kern="0" dirty="0" smtClean="0"/>
              <a:t> 30 giugno 2003, n. 196</a:t>
            </a:r>
            <a:r>
              <a:rPr lang="it-IT" sz="1400" kern="0" dirty="0" smtClean="0"/>
              <a:t>, Codice in materia di protezione dei dati </a:t>
            </a:r>
            <a:r>
              <a:rPr lang="it-IT" sz="1400" kern="0" dirty="0" smtClean="0"/>
              <a:t>personali</a:t>
            </a:r>
            <a:endParaRPr lang="it-IT" sz="1400" dirty="0"/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  <a:p>
            <a:pPr algn="l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240"/>
            <a:ext cx="5296734" cy="871431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FONTI NORMATIVE</a:t>
            </a:r>
            <a:b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Principali norme di riferimento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3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6477000" y="2015595"/>
            <a:ext cx="5143499" cy="2266694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 smtClean="0"/>
              <a:t>Unica banca dati alimentata (per legge) da tutte le Forze di polizia </a:t>
            </a:r>
            <a:endParaRPr lang="it-IT" sz="1400" b="1" dirty="0" smtClean="0"/>
          </a:p>
          <a:p>
            <a:pPr marL="285750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 smtClean="0"/>
              <a:t>Focalizzata sull’evento (banca dati "</a:t>
            </a:r>
            <a:r>
              <a:rPr lang="it-IT" sz="1400" b="1" dirty="0" err="1" smtClean="0"/>
              <a:t>eventocentrica</a:t>
            </a:r>
            <a:r>
              <a:rPr lang="it-IT" sz="1400" b="1" dirty="0" smtClean="0"/>
              <a:t>") </a:t>
            </a:r>
            <a:endParaRPr lang="it-IT" sz="1400" b="1" dirty="0" smtClean="0"/>
          </a:p>
          <a:p>
            <a:pPr marL="285750" lvl="1" indent="-28575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 smtClean="0"/>
              <a:t>Collegamenti con banche dati esterne</a:t>
            </a:r>
          </a:p>
          <a:p>
            <a:pPr marL="285750" lvl="1" indent="-28575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 smtClean="0"/>
              <a:t>Completa integrazione con il Sistema Informativo Schengen (</a:t>
            </a:r>
            <a:r>
              <a:rPr lang="it-IT" sz="1400" b="1" dirty="0" err="1" smtClean="0"/>
              <a:t>N.SIS</a:t>
            </a:r>
            <a:r>
              <a:rPr lang="it-IT" sz="1400" b="1" dirty="0" smtClean="0"/>
              <a:t>)</a:t>
            </a:r>
          </a:p>
          <a:p>
            <a:pPr marL="285750" lvl="1" indent="-28575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 smtClean="0"/>
              <a:t>Dotata di interfacce per il colloquio con i sistemi delle singole </a:t>
            </a:r>
            <a:r>
              <a:rPr lang="it-IT" sz="1400" b="1" dirty="0" err="1" smtClean="0"/>
              <a:t>FF.PP</a:t>
            </a:r>
            <a:r>
              <a:rPr lang="it-IT" sz="1400" b="1" dirty="0" smtClean="0"/>
              <a:t>.</a:t>
            </a:r>
          </a:p>
          <a:p>
            <a:pPr marL="285750" lvl="1" indent="-285750"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 smtClean="0"/>
              <a:t>Addestramento “on-line”</a:t>
            </a:r>
          </a:p>
          <a:p>
            <a:pPr algn="l"/>
            <a:endParaRPr lang="it-IT" sz="1400" b="1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240"/>
            <a:ext cx="5296734" cy="98912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CARATTERISTICHE PRINCIPALI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Punti di forza del sistema</a:t>
            </a: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68412" y="4251175"/>
            <a:ext cx="5296734" cy="69201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Prima dello SDI erano presenti archivi e schedari non collegati tra loro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6475499" y="4838630"/>
            <a:ext cx="5143499" cy="1281495"/>
          </a:xfrm>
          <a:prstGeom prst="rect">
            <a:avLst/>
          </a:prstGeom>
        </p:spPr>
        <p:txBody>
          <a:bodyPr lIns="0" tIns="0" rIns="0" bIns="0"/>
          <a:lstStyle/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</a:t>
            </a:r>
            <a:r>
              <a:rPr lang="it-IT" sz="1400" b="1" dirty="0" err="1" smtClean="0"/>
              <a:t>nagrafiche</a:t>
            </a:r>
            <a:r>
              <a:rPr lang="it-IT" sz="1400" b="1" dirty="0" smtClean="0"/>
              <a:t> non sempre coerenti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 smtClean="0"/>
              <a:t>difficoltà nell’aggregare e gestire i dati</a:t>
            </a:r>
            <a:endParaRPr kumimoji="0" lang="it-IT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5750" lvl="1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 smtClean="0"/>
              <a:t>assenza di una visione di insieme</a:t>
            </a:r>
            <a:endParaRPr kumimoji="0" lang="it-IT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5750" lvl="1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400" b="1" dirty="0" smtClean="0"/>
              <a:t>assenza di strumenti di business </a:t>
            </a:r>
            <a:r>
              <a:rPr lang="it-IT" sz="1400" b="1" dirty="0" smtClean="0"/>
              <a:t>intelligence</a:t>
            </a:r>
            <a:endParaRPr kumimoji="0" lang="it-IT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733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64"/>
          <p:cNvGrpSpPr>
            <a:grpSpLocks/>
          </p:cNvGrpSpPr>
          <p:nvPr/>
        </p:nvGrpSpPr>
        <p:grpSpPr bwMode="auto">
          <a:xfrm>
            <a:off x="3887766" y="4953000"/>
            <a:ext cx="4032000" cy="1228725"/>
            <a:chOff x="2473325" y="4953000"/>
            <a:chExt cx="4103688" cy="1228725"/>
          </a:xfrm>
        </p:grpSpPr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473325" y="5029200"/>
              <a:ext cx="4103688" cy="1152525"/>
            </a:xfrm>
            <a:prstGeom prst="rect">
              <a:avLst/>
            </a:prstGeom>
            <a:solidFill>
              <a:srgbClr val="8BCFFD"/>
            </a:solidFill>
            <a:ln w="50800" cap="flat" cmpd="sng" algn="ctr">
              <a:solidFill>
                <a:srgbClr val="8BCFFD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softEdge">
              <a:bevelT w="184150" h="133350"/>
              <a:bevelB w="63500" h="158750"/>
            </a:sp3d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kumimoji="1" lang="it-IT" sz="1600" b="1" dirty="0">
                <a:solidFill>
                  <a:srgbClr val="000099"/>
                </a:solidFill>
                <a:latin typeface="Trebuchet MS" pitchFamily="34" charset="0"/>
              </a:endParaRPr>
            </a:p>
          </p:txBody>
        </p:sp>
        <p:grpSp>
          <p:nvGrpSpPr>
            <p:cNvPr id="15" name="Gruppo 63"/>
            <p:cNvGrpSpPr>
              <a:grpSpLocks/>
            </p:cNvGrpSpPr>
            <p:nvPr/>
          </p:nvGrpSpPr>
          <p:grpSpPr bwMode="auto">
            <a:xfrm>
              <a:off x="3966206" y="4953000"/>
              <a:ext cx="2529166" cy="1066800"/>
              <a:chOff x="3966206" y="4953000"/>
              <a:chExt cx="2529166" cy="1066800"/>
            </a:xfrm>
          </p:grpSpPr>
          <p:sp>
            <p:nvSpPr>
              <p:cNvPr id="16" name="AutoShape 25"/>
              <p:cNvSpPr>
                <a:spLocks noChangeArrowheads="1"/>
              </p:cNvSpPr>
              <p:nvPr/>
            </p:nvSpPr>
            <p:spPr bwMode="auto">
              <a:xfrm>
                <a:off x="5199372" y="5335488"/>
                <a:ext cx="1296000" cy="684312"/>
              </a:xfrm>
              <a:prstGeom prst="can">
                <a:avLst>
                  <a:gd name="adj" fmla="val 25000"/>
                </a:avLst>
              </a:prstGeom>
              <a:solidFill>
                <a:srgbClr val="CCEC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kumimoji="1" lang="it-IT" sz="1400" b="1" dirty="0">
                    <a:solidFill>
                      <a:srgbClr val="FF6600"/>
                    </a:solidFill>
                  </a:rPr>
                  <a:t>Operativa</a:t>
                </a:r>
              </a:p>
            </p:txBody>
          </p:sp>
          <p:sp>
            <p:nvSpPr>
              <p:cNvPr id="17" name="TextBox 55"/>
              <p:cNvSpPr txBox="1">
                <a:spLocks noChangeArrowheads="1"/>
              </p:cNvSpPr>
              <p:nvPr/>
            </p:nvSpPr>
            <p:spPr bwMode="auto">
              <a:xfrm>
                <a:off x="3966206" y="4953000"/>
                <a:ext cx="111464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kumimoji="1" lang="it-IT" sz="1600" b="1" i="1" dirty="0">
                    <a:solidFill>
                      <a:srgbClr val="000099"/>
                    </a:solidFill>
                  </a:rPr>
                  <a:t>Banca </a:t>
                </a:r>
                <a:r>
                  <a:rPr kumimoji="1" lang="it-IT" sz="1600" b="1" i="1" dirty="0" err="1">
                    <a:solidFill>
                      <a:srgbClr val="000099"/>
                    </a:solidFill>
                  </a:rPr>
                  <a:t>dati</a:t>
                </a:r>
                <a:endParaRPr kumimoji="1" lang="it-IT" sz="1600" b="1" i="1" dirty="0">
                  <a:solidFill>
                    <a:srgbClr val="000099"/>
                  </a:solidFill>
                </a:endParaRPr>
              </a:p>
            </p:txBody>
          </p:sp>
        </p:grpSp>
      </p:grpSp>
      <p:sp>
        <p:nvSpPr>
          <p:cNvPr id="5" name="Text Box 6"/>
          <p:cNvSpPr txBox="1">
            <a:spLocks noChangeArrowheads="1"/>
          </p:cNvSpPr>
          <p:nvPr/>
        </p:nvSpPr>
        <p:spPr bwMode="auto">
          <a:xfrm rot="16200000">
            <a:off x="7548944" y="2238600"/>
            <a:ext cx="2952000" cy="2340000"/>
          </a:xfrm>
          <a:prstGeom prst="rect">
            <a:avLst/>
          </a:prstGeom>
          <a:solidFill>
            <a:srgbClr val="FFCC99"/>
          </a:solidFill>
          <a:ln w="50800" cap="flat" cmpd="sng" algn="ctr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softEdge">
            <a:bevelT w="184150" h="133350"/>
            <a:bevelB w="63500" h="158750"/>
          </a:sp3d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kumimoji="1" lang="it-IT" sz="1600" b="1" dirty="0">
              <a:solidFill>
                <a:srgbClr val="000099"/>
              </a:solidFill>
              <a:latin typeface="Trebuchet MS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239"/>
            <a:ext cx="11071754" cy="103610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100" dirty="0" smtClean="0">
                <a:solidFill>
                  <a:srgbClr val="7F7F7F"/>
                </a:solidFill>
                <a:latin typeface="+mn-lt"/>
              </a:rPr>
              <a:t>UTILIZZO DEL SISTEMA INFORMATIVO INTERFORZE </a:t>
            </a:r>
            <a:r>
              <a:rPr lang="it-IT" sz="3100" dirty="0" err="1" smtClean="0">
                <a:solidFill>
                  <a:srgbClr val="7F7F7F"/>
                </a:solidFill>
                <a:latin typeface="+mn-lt"/>
              </a:rPr>
              <a:t>SDI-SSD-Ma.Cr.O.</a:t>
            </a:r>
            <a:endParaRPr lang="it-IT" sz="3100" dirty="0">
              <a:solidFill>
                <a:srgbClr val="7F7F7F"/>
              </a:solidFill>
              <a:latin typeface="+mn-lt"/>
            </a:endParaRPr>
          </a:p>
        </p:txBody>
      </p:sp>
      <p:cxnSp>
        <p:nvCxnSpPr>
          <p:cNvPr id="6" name="Straight Connector 79"/>
          <p:cNvCxnSpPr>
            <a:cxnSpLocks noChangeShapeType="1"/>
          </p:cNvCxnSpPr>
          <p:nvPr/>
        </p:nvCxnSpPr>
        <p:spPr bwMode="auto">
          <a:xfrm flipH="1">
            <a:off x="8962931" y="3201988"/>
            <a:ext cx="641439" cy="1"/>
          </a:xfrm>
          <a:prstGeom prst="line">
            <a:avLst/>
          </a:prstGeom>
          <a:noFill/>
          <a:ln w="120650" algn="ctr">
            <a:solidFill>
              <a:srgbClr val="FFFF00"/>
            </a:solidFill>
            <a:round/>
            <a:headEnd/>
            <a:tailEnd/>
          </a:ln>
        </p:spPr>
      </p:cxn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4492619" y="2354263"/>
            <a:ext cx="5114926" cy="4313237"/>
            <a:chOff x="4455611" y="2290179"/>
            <a:chExt cx="4959797" cy="4478397"/>
          </a:xfrm>
        </p:grpSpPr>
        <p:cxnSp>
          <p:nvCxnSpPr>
            <p:cNvPr id="9" name="Straight Connector 76"/>
            <p:cNvCxnSpPr>
              <a:cxnSpLocks noChangeShapeType="1"/>
            </p:cNvCxnSpPr>
            <p:nvPr/>
          </p:nvCxnSpPr>
          <p:spPr bwMode="auto">
            <a:xfrm>
              <a:off x="4455611" y="6707188"/>
              <a:ext cx="4947817" cy="1741"/>
            </a:xfrm>
            <a:prstGeom prst="line">
              <a:avLst/>
            </a:prstGeom>
            <a:noFill/>
            <a:ln w="12065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10" name="Straight Connector 77"/>
            <p:cNvCxnSpPr>
              <a:cxnSpLocks noChangeShapeType="1"/>
            </p:cNvCxnSpPr>
            <p:nvPr/>
          </p:nvCxnSpPr>
          <p:spPr bwMode="auto">
            <a:xfrm rot="5400000">
              <a:off x="7145660" y="4516323"/>
              <a:ext cx="4466729" cy="14442"/>
            </a:xfrm>
            <a:prstGeom prst="line">
              <a:avLst/>
            </a:prstGeom>
            <a:noFill/>
            <a:ln w="12065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11" name="Straight Connector 79"/>
            <p:cNvCxnSpPr>
              <a:cxnSpLocks noChangeShapeType="1"/>
            </p:cNvCxnSpPr>
            <p:nvPr/>
          </p:nvCxnSpPr>
          <p:spPr bwMode="auto">
            <a:xfrm flipH="1">
              <a:off x="8790344" y="2349608"/>
              <a:ext cx="625064" cy="0"/>
            </a:xfrm>
            <a:prstGeom prst="line">
              <a:avLst/>
            </a:prstGeom>
            <a:noFill/>
            <a:ln w="12065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12" name="Straight Connector 74"/>
            <p:cNvCxnSpPr>
              <a:cxnSpLocks noChangeShapeType="1"/>
            </p:cNvCxnSpPr>
            <p:nvPr/>
          </p:nvCxnSpPr>
          <p:spPr bwMode="auto">
            <a:xfrm>
              <a:off x="4506118" y="5980383"/>
              <a:ext cx="1" cy="788193"/>
            </a:xfrm>
            <a:prstGeom prst="line">
              <a:avLst/>
            </a:prstGeom>
            <a:noFill/>
            <a:ln w="120650" algn="ctr">
              <a:solidFill>
                <a:srgbClr val="FFFF00"/>
              </a:solidFill>
              <a:round/>
              <a:headEnd/>
              <a:tailEnd/>
            </a:ln>
          </p:spPr>
        </p:cxnSp>
      </p:grpSp>
      <p:sp>
        <p:nvSpPr>
          <p:cNvPr id="18" name="Text Box 7"/>
          <p:cNvSpPr txBox="1">
            <a:spLocks noChangeArrowheads="1"/>
          </p:cNvSpPr>
          <p:nvPr/>
        </p:nvSpPr>
        <p:spPr bwMode="auto">
          <a:xfrm rot="5400000">
            <a:off x="8632819" y="3219642"/>
            <a:ext cx="2471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it-IT" sz="2000" dirty="0">
                <a:solidFill>
                  <a:srgbClr val="000099"/>
                </a:solidFill>
              </a:rPr>
              <a:t>Applicazioni</a:t>
            </a:r>
          </a:p>
        </p:txBody>
      </p:sp>
      <p:sp>
        <p:nvSpPr>
          <p:cNvPr id="20" name="AutoShape 62"/>
          <p:cNvSpPr>
            <a:spLocks noChangeArrowheads="1"/>
          </p:cNvSpPr>
          <p:nvPr/>
        </p:nvSpPr>
        <p:spPr bwMode="auto">
          <a:xfrm>
            <a:off x="7159618" y="3756025"/>
            <a:ext cx="1260000" cy="76200"/>
          </a:xfrm>
          <a:prstGeom prst="leftArrow">
            <a:avLst>
              <a:gd name="adj1" fmla="val 50000"/>
              <a:gd name="adj2" fmla="val 200181"/>
            </a:avLst>
          </a:prstGeom>
          <a:solidFill>
            <a:srgbClr val="CCFFFF"/>
          </a:solidFill>
          <a:ln w="50800" algn="ctr">
            <a:solidFill>
              <a:srgbClr val="00487E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kumimoji="1" lang="it-IT" sz="1600" b="1">
              <a:solidFill>
                <a:srgbClr val="000099"/>
              </a:solidFill>
              <a:latin typeface="Trebuchet MS" pitchFamily="34" charset="0"/>
            </a:endParaRPr>
          </a:p>
        </p:txBody>
      </p:sp>
      <p:sp>
        <p:nvSpPr>
          <p:cNvPr id="21" name="AutoShape 63"/>
          <p:cNvSpPr>
            <a:spLocks noChangeArrowheads="1"/>
          </p:cNvSpPr>
          <p:nvPr/>
        </p:nvSpPr>
        <p:spPr bwMode="auto">
          <a:xfrm>
            <a:off x="7512043" y="4343400"/>
            <a:ext cx="828000" cy="76200"/>
          </a:xfrm>
          <a:prstGeom prst="leftArrow">
            <a:avLst>
              <a:gd name="adj1" fmla="val 50000"/>
              <a:gd name="adj2" fmla="val 125079"/>
            </a:avLst>
          </a:prstGeom>
          <a:solidFill>
            <a:srgbClr val="CCFFFF"/>
          </a:solidFill>
          <a:ln w="50800" algn="ctr">
            <a:solidFill>
              <a:srgbClr val="00487E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kumimoji="1" lang="it-IT" sz="1600" b="1">
              <a:solidFill>
                <a:srgbClr val="000099"/>
              </a:solidFill>
              <a:latin typeface="Trebuchet MS" pitchFamily="34" charset="0"/>
            </a:endParaRPr>
          </a:p>
        </p:txBody>
      </p:sp>
      <p:grpSp>
        <p:nvGrpSpPr>
          <p:cNvPr id="22" name="Group 99"/>
          <p:cNvGrpSpPr>
            <a:grpSpLocks/>
          </p:cNvGrpSpPr>
          <p:nvPr/>
        </p:nvGrpSpPr>
        <p:grpSpPr bwMode="auto">
          <a:xfrm>
            <a:off x="5199756" y="1910282"/>
            <a:ext cx="1403350" cy="1152700"/>
            <a:chOff x="3773400" y="1909648"/>
            <a:chExt cx="1404000" cy="1152000"/>
          </a:xfrm>
        </p:grpSpPr>
        <p:sp>
          <p:nvSpPr>
            <p:cNvPr id="23" name="Isosceles Triangle 23"/>
            <p:cNvSpPr/>
            <p:nvPr/>
          </p:nvSpPr>
          <p:spPr bwMode="auto">
            <a:xfrm>
              <a:off x="3773400" y="1909648"/>
              <a:ext cx="1404000" cy="1152000"/>
            </a:xfrm>
            <a:prstGeom prst="triangle">
              <a:avLst/>
            </a:prstGeom>
            <a:solidFill>
              <a:srgbClr val="0070C0"/>
            </a:solidFill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softEdge">
              <a:bevelT w="184150" h="133350"/>
              <a:bevelB w="63500" h="158750"/>
            </a:sp3d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kumimoji="1" lang="it-IT" sz="1600" b="1" dirty="0">
                <a:solidFill>
                  <a:srgbClr val="000099"/>
                </a:solidFill>
                <a:latin typeface="Trebuchet MS" pitchFamily="34" charset="0"/>
              </a:endParaRPr>
            </a:p>
          </p:txBody>
        </p:sp>
        <p:sp>
          <p:nvSpPr>
            <p:cNvPr id="24" name="TextBox 26"/>
            <p:cNvSpPr txBox="1">
              <a:spLocks noChangeArrowheads="1"/>
            </p:cNvSpPr>
            <p:nvPr/>
          </p:nvSpPr>
          <p:spPr bwMode="auto">
            <a:xfrm>
              <a:off x="3989375" y="2649559"/>
              <a:ext cx="975526" cy="338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it-IT" sz="1600" dirty="0"/>
                <a:t>Direzione</a:t>
              </a:r>
            </a:p>
          </p:txBody>
        </p:sp>
      </p:grpSp>
      <p:grpSp>
        <p:nvGrpSpPr>
          <p:cNvPr id="25" name="Group 101"/>
          <p:cNvGrpSpPr>
            <a:grpSpLocks/>
          </p:cNvGrpSpPr>
          <p:nvPr/>
        </p:nvGrpSpPr>
        <p:grpSpPr bwMode="auto">
          <a:xfrm>
            <a:off x="4228150" y="4038600"/>
            <a:ext cx="3348000" cy="863600"/>
            <a:chOff x="2829752" y="4038600"/>
            <a:chExt cx="3312000" cy="864000"/>
          </a:xfrm>
        </p:grpSpPr>
        <p:sp>
          <p:nvSpPr>
            <p:cNvPr id="26" name="Trapezoid 25"/>
            <p:cNvSpPr/>
            <p:nvPr/>
          </p:nvSpPr>
          <p:spPr bwMode="auto">
            <a:xfrm>
              <a:off x="2829752" y="4038600"/>
              <a:ext cx="3312000" cy="864000"/>
            </a:xfrm>
            <a:prstGeom prst="trapezoid">
              <a:avLst>
                <a:gd name="adj" fmla="val 53021"/>
              </a:avLst>
            </a:prstGeom>
            <a:solidFill>
              <a:srgbClr val="0070C0"/>
            </a:solidFill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softEdge">
              <a:bevelT w="184150" h="133350"/>
              <a:bevelB w="63500" h="158750"/>
            </a:sp3d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kumimoji="1" lang="it-IT" sz="1600" b="1">
                <a:solidFill>
                  <a:srgbClr val="000099"/>
                </a:solidFill>
                <a:latin typeface="Trebuchet MS" pitchFamily="34" charset="0"/>
              </a:endParaRPr>
            </a:p>
          </p:txBody>
        </p:sp>
        <p:sp>
          <p:nvSpPr>
            <p:cNvPr id="27" name="TextBox 28"/>
            <p:cNvSpPr txBox="1">
              <a:spLocks noChangeArrowheads="1"/>
            </p:cNvSpPr>
            <p:nvPr/>
          </p:nvSpPr>
          <p:spPr bwMode="auto">
            <a:xfrm>
              <a:off x="3445030" y="4165948"/>
              <a:ext cx="2087250" cy="585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it-IT" sz="1600" dirty="0">
                  <a:solidFill>
                    <a:srgbClr val="FFFF00"/>
                  </a:solidFill>
                </a:rPr>
                <a:t>Attività </a:t>
              </a:r>
              <a:br>
                <a:rPr kumimoji="1" lang="it-IT" sz="1600" dirty="0">
                  <a:solidFill>
                    <a:srgbClr val="FFFF00"/>
                  </a:solidFill>
                </a:rPr>
              </a:br>
              <a:r>
                <a:rPr kumimoji="1" lang="it-IT" sz="1600" dirty="0">
                  <a:solidFill>
                    <a:srgbClr val="FFFF00"/>
                  </a:solidFill>
                </a:rPr>
                <a:t>Operativa/Investigativa</a:t>
              </a:r>
            </a:p>
          </p:txBody>
        </p:sp>
      </p:grpSp>
      <p:sp>
        <p:nvSpPr>
          <p:cNvPr id="28" name="AutoShape 64"/>
          <p:cNvSpPr>
            <a:spLocks noChangeArrowheads="1"/>
          </p:cNvSpPr>
          <p:nvPr/>
        </p:nvSpPr>
        <p:spPr bwMode="auto">
          <a:xfrm>
            <a:off x="8048619" y="5008262"/>
            <a:ext cx="720725" cy="9001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176 w 21600"/>
              <a:gd name="T25" fmla="*/ 17061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788" y="0"/>
                </a:moveTo>
                <a:lnTo>
                  <a:pt x="13975" y="6171"/>
                </a:lnTo>
                <a:lnTo>
                  <a:pt x="17061" y="6171"/>
                </a:lnTo>
                <a:lnTo>
                  <a:pt x="17061" y="17061"/>
                </a:lnTo>
                <a:lnTo>
                  <a:pt x="6171" y="17061"/>
                </a:lnTo>
                <a:lnTo>
                  <a:pt x="6171" y="13975"/>
                </a:lnTo>
                <a:lnTo>
                  <a:pt x="0" y="17788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00487E"/>
          </a:solidFill>
          <a:ln w="76200" algn="ctr">
            <a:solidFill>
              <a:srgbClr val="00487E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it-IT"/>
          </a:p>
        </p:txBody>
      </p:sp>
      <p:grpSp>
        <p:nvGrpSpPr>
          <p:cNvPr id="29" name="Gruppo 64"/>
          <p:cNvGrpSpPr>
            <a:grpSpLocks/>
          </p:cNvGrpSpPr>
          <p:nvPr/>
        </p:nvGrpSpPr>
        <p:grpSpPr bwMode="auto">
          <a:xfrm>
            <a:off x="5797544" y="4057650"/>
            <a:ext cx="3573463" cy="2411413"/>
            <a:chOff x="4419600" y="4057040"/>
            <a:chExt cx="3572752" cy="2412000"/>
          </a:xfrm>
        </p:grpSpPr>
        <p:cxnSp>
          <p:nvCxnSpPr>
            <p:cNvPr id="30" name="Straight Connector 79"/>
            <p:cNvCxnSpPr>
              <a:cxnSpLocks noChangeShapeType="1"/>
            </p:cNvCxnSpPr>
            <p:nvPr/>
          </p:nvCxnSpPr>
          <p:spPr bwMode="auto">
            <a:xfrm flipH="1">
              <a:off x="7390809" y="4114909"/>
              <a:ext cx="597593" cy="0"/>
            </a:xfrm>
            <a:prstGeom prst="line">
              <a:avLst/>
            </a:prstGeom>
            <a:noFill/>
            <a:ln w="120650" algn="ctr">
              <a:solidFill>
                <a:srgbClr val="FF9933"/>
              </a:solidFill>
              <a:round/>
              <a:headEnd/>
              <a:tailEnd/>
            </a:ln>
          </p:spPr>
        </p:cxnSp>
        <p:cxnSp>
          <p:nvCxnSpPr>
            <p:cNvPr id="31" name="Straight Connector 74"/>
            <p:cNvCxnSpPr>
              <a:cxnSpLocks noChangeShapeType="1"/>
            </p:cNvCxnSpPr>
            <p:nvPr/>
          </p:nvCxnSpPr>
          <p:spPr bwMode="auto">
            <a:xfrm>
              <a:off x="4476215" y="5908218"/>
              <a:ext cx="1" cy="537169"/>
            </a:xfrm>
            <a:prstGeom prst="line">
              <a:avLst/>
            </a:prstGeom>
            <a:noFill/>
            <a:ln w="120650" algn="ctr">
              <a:solidFill>
                <a:srgbClr val="FF9933"/>
              </a:solidFill>
              <a:round/>
              <a:headEnd/>
              <a:tailEnd/>
            </a:ln>
          </p:spPr>
        </p:cxnSp>
        <p:cxnSp>
          <p:nvCxnSpPr>
            <p:cNvPr id="32" name="Straight Connector 76"/>
            <p:cNvCxnSpPr>
              <a:cxnSpLocks noChangeShapeType="1"/>
            </p:cNvCxnSpPr>
            <p:nvPr/>
          </p:nvCxnSpPr>
          <p:spPr bwMode="auto">
            <a:xfrm>
              <a:off x="4419600" y="6420713"/>
              <a:ext cx="3572752" cy="1506"/>
            </a:xfrm>
            <a:prstGeom prst="line">
              <a:avLst/>
            </a:prstGeom>
            <a:noFill/>
            <a:ln w="120650" algn="ctr">
              <a:solidFill>
                <a:srgbClr val="FF9933"/>
              </a:solidFill>
              <a:round/>
              <a:headEnd/>
              <a:tailEnd/>
            </a:ln>
          </p:spPr>
        </p:cxnSp>
        <p:cxnSp>
          <p:nvCxnSpPr>
            <p:cNvPr id="33" name="Straight Connector 77"/>
            <p:cNvCxnSpPr>
              <a:cxnSpLocks noChangeShapeType="1"/>
            </p:cNvCxnSpPr>
            <p:nvPr/>
          </p:nvCxnSpPr>
          <p:spPr bwMode="auto">
            <a:xfrm rot="5400000">
              <a:off x="6768729" y="5257826"/>
              <a:ext cx="2412000" cy="10428"/>
            </a:xfrm>
            <a:prstGeom prst="line">
              <a:avLst/>
            </a:prstGeom>
            <a:noFill/>
            <a:ln w="120650" algn="ctr">
              <a:solidFill>
                <a:srgbClr val="FF9933"/>
              </a:solidFill>
              <a:round/>
              <a:headEnd/>
              <a:tailEnd/>
            </a:ln>
          </p:spPr>
        </p:cxnSp>
      </p:grpSp>
      <p:sp>
        <p:nvSpPr>
          <p:cNvPr id="35" name="AutoShape 32"/>
          <p:cNvSpPr>
            <a:spLocks noChangeArrowheads="1"/>
          </p:cNvSpPr>
          <p:nvPr/>
        </p:nvSpPr>
        <p:spPr bwMode="auto">
          <a:xfrm>
            <a:off x="3949694" y="5335488"/>
            <a:ext cx="1296000" cy="684312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12700">
            <a:solidFill>
              <a:schemeClr val="bg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84150" h="120650"/>
          </a:sp3d>
        </p:spPr>
        <p:txBody>
          <a:bodyPr wrap="none" anchor="ctr"/>
          <a:lstStyle/>
          <a:p>
            <a:pPr algn="ctr">
              <a:defRPr/>
            </a:pPr>
            <a:r>
              <a:rPr kumimoji="1" lang="it-IT" sz="1400" b="1" dirty="0" err="1">
                <a:solidFill>
                  <a:srgbClr val="990000"/>
                </a:solidFill>
              </a:rPr>
              <a:t>Datawarehouse</a:t>
            </a:r>
            <a:endParaRPr kumimoji="1" lang="it-IT" sz="1400" b="1" dirty="0">
              <a:solidFill>
                <a:srgbClr val="990000"/>
              </a:solidFill>
            </a:endParaRPr>
          </a:p>
        </p:txBody>
      </p:sp>
      <p:sp>
        <p:nvSpPr>
          <p:cNvPr id="36" name="AutoShape 25"/>
          <p:cNvSpPr>
            <a:spLocks noChangeArrowheads="1"/>
          </p:cNvSpPr>
          <p:nvPr/>
        </p:nvSpPr>
        <p:spPr bwMode="auto">
          <a:xfrm>
            <a:off x="5368011" y="5478463"/>
            <a:ext cx="1079500" cy="539750"/>
          </a:xfrm>
          <a:prstGeom prst="can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kumimoji="1" lang="it-IT" sz="1400" b="1" dirty="0" err="1">
                <a:solidFill>
                  <a:srgbClr val="FF6600"/>
                </a:solidFill>
              </a:rPr>
              <a:t>Ma.Cr.O.</a:t>
            </a:r>
            <a:endParaRPr kumimoji="1" lang="it-IT" sz="1400" b="1" dirty="0">
              <a:solidFill>
                <a:srgbClr val="FF6600"/>
              </a:solidFill>
            </a:endParaRPr>
          </a:p>
        </p:txBody>
      </p:sp>
      <p:grpSp>
        <p:nvGrpSpPr>
          <p:cNvPr id="42" name="Gruppo 64"/>
          <p:cNvGrpSpPr>
            <a:grpSpLocks/>
          </p:cNvGrpSpPr>
          <p:nvPr/>
        </p:nvGrpSpPr>
        <p:grpSpPr bwMode="auto">
          <a:xfrm>
            <a:off x="4710107" y="3117850"/>
            <a:ext cx="2374900" cy="863600"/>
            <a:chOff x="3284538" y="3117850"/>
            <a:chExt cx="2374900" cy="863600"/>
          </a:xfrm>
        </p:grpSpPr>
        <p:sp>
          <p:nvSpPr>
            <p:cNvPr id="43" name="Trapezoid 24"/>
            <p:cNvSpPr/>
            <p:nvPr/>
          </p:nvSpPr>
          <p:spPr bwMode="auto">
            <a:xfrm>
              <a:off x="3284538" y="3117850"/>
              <a:ext cx="2374900" cy="863600"/>
            </a:xfrm>
            <a:prstGeom prst="trapezoid">
              <a:avLst>
                <a:gd name="adj" fmla="val 53021"/>
              </a:avLst>
            </a:prstGeom>
            <a:solidFill>
              <a:srgbClr val="0070C0"/>
            </a:solidFill>
            <a:ln w="508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softEdge">
              <a:bevelT w="184150" h="133350"/>
              <a:bevelB w="63500" h="158750"/>
            </a:sp3d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kumimoji="1" lang="it-IT" sz="1600" b="1">
                <a:solidFill>
                  <a:srgbClr val="000099"/>
                </a:solidFill>
                <a:latin typeface="Trebuchet MS" pitchFamily="34" charset="0"/>
              </a:endParaRPr>
            </a:p>
          </p:txBody>
        </p:sp>
        <p:sp>
          <p:nvSpPr>
            <p:cNvPr id="44" name="TextBox 27"/>
            <p:cNvSpPr txBox="1">
              <a:spLocks noChangeArrowheads="1"/>
            </p:cNvSpPr>
            <p:nvPr/>
          </p:nvSpPr>
          <p:spPr bwMode="auto">
            <a:xfrm>
              <a:off x="3522707" y="3409006"/>
              <a:ext cx="7521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kumimoji="1" lang="it-IT" sz="16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Analisi</a:t>
              </a:r>
            </a:p>
          </p:txBody>
        </p:sp>
        <p:sp>
          <p:nvSpPr>
            <p:cNvPr id="45" name="TextBox 27"/>
            <p:cNvSpPr txBox="1">
              <a:spLocks noChangeArrowheads="1"/>
            </p:cNvSpPr>
            <p:nvPr/>
          </p:nvSpPr>
          <p:spPr bwMode="auto">
            <a:xfrm>
              <a:off x="4449319" y="3579641"/>
              <a:ext cx="99783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it-IT" sz="1600" dirty="0">
                  <a:solidFill>
                    <a:srgbClr val="FFC000"/>
                  </a:solidFill>
                </a:rPr>
                <a:t>Operativa</a:t>
              </a:r>
            </a:p>
          </p:txBody>
        </p:sp>
        <p:sp>
          <p:nvSpPr>
            <p:cNvPr id="46" name="TextBox 27"/>
            <p:cNvSpPr txBox="1">
              <a:spLocks noChangeArrowheads="1"/>
            </p:cNvSpPr>
            <p:nvPr/>
          </p:nvSpPr>
          <p:spPr bwMode="auto">
            <a:xfrm>
              <a:off x="4058895" y="3160412"/>
              <a:ext cx="11913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it-IT" sz="1600" dirty="0">
                  <a:solidFill>
                    <a:srgbClr val="FFC000"/>
                  </a:solidFill>
                </a:rPr>
                <a:t>Situazionale</a:t>
              </a:r>
            </a:p>
          </p:txBody>
        </p:sp>
      </p:grpSp>
      <p:sp>
        <p:nvSpPr>
          <p:cNvPr id="47" name="AutoShape 36"/>
          <p:cNvSpPr>
            <a:spLocks noChangeArrowheads="1"/>
          </p:cNvSpPr>
          <p:nvPr/>
        </p:nvSpPr>
        <p:spPr bwMode="auto">
          <a:xfrm>
            <a:off x="5470519" y="5343997"/>
            <a:ext cx="936625" cy="76200"/>
          </a:xfrm>
          <a:prstGeom prst="leftArrow">
            <a:avLst>
              <a:gd name="adj1" fmla="val 50000"/>
              <a:gd name="adj2" fmla="val 375010"/>
            </a:avLst>
          </a:prstGeom>
          <a:solidFill>
            <a:schemeClr val="accent1"/>
          </a:solidFill>
          <a:ln w="50800" algn="ctr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kumimoji="1" lang="it-IT" sz="1600" b="1">
              <a:solidFill>
                <a:srgbClr val="000099"/>
              </a:solidFill>
              <a:latin typeface="Trebuchet MS" pitchFamily="34" charset="0"/>
            </a:endParaRPr>
          </a:p>
        </p:txBody>
      </p:sp>
      <p:sp>
        <p:nvSpPr>
          <p:cNvPr id="50" name="Freccia in giù 49"/>
          <p:cNvSpPr/>
          <p:nvPr/>
        </p:nvSpPr>
        <p:spPr>
          <a:xfrm rot="16200000">
            <a:off x="3406183" y="4052636"/>
            <a:ext cx="360000" cy="720000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Disco magnetico 50"/>
          <p:cNvSpPr/>
          <p:nvPr/>
        </p:nvSpPr>
        <p:spPr>
          <a:xfrm>
            <a:off x="1541259" y="6155836"/>
            <a:ext cx="1370618" cy="587494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1681484" y="6358321"/>
            <a:ext cx="1085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/>
              <a:t>Puntofisco</a:t>
            </a:r>
            <a:endParaRPr lang="it-IT" sz="1600" dirty="0"/>
          </a:p>
        </p:txBody>
      </p:sp>
      <p:sp>
        <p:nvSpPr>
          <p:cNvPr id="53" name="Disco magnetico 52"/>
          <p:cNvSpPr/>
          <p:nvPr/>
        </p:nvSpPr>
        <p:spPr>
          <a:xfrm>
            <a:off x="1541259" y="5759449"/>
            <a:ext cx="1370618" cy="587494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/>
          <p:cNvSpPr/>
          <p:nvPr/>
        </p:nvSpPr>
        <p:spPr>
          <a:xfrm>
            <a:off x="1735301" y="5961934"/>
            <a:ext cx="9757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/>
              <a:t>ACI - PRA</a:t>
            </a:r>
            <a:endParaRPr lang="it-IT" sz="1600" dirty="0"/>
          </a:p>
        </p:txBody>
      </p:sp>
      <p:sp>
        <p:nvSpPr>
          <p:cNvPr id="55" name="Disco magnetico 54"/>
          <p:cNvSpPr/>
          <p:nvPr/>
        </p:nvSpPr>
        <p:spPr>
          <a:xfrm>
            <a:off x="1541259" y="5363747"/>
            <a:ext cx="1370618" cy="587494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/>
          <p:cNvSpPr/>
          <p:nvPr/>
        </p:nvSpPr>
        <p:spPr>
          <a:xfrm>
            <a:off x="1910635" y="5582381"/>
            <a:ext cx="6238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/>
              <a:t>ANIA</a:t>
            </a:r>
            <a:endParaRPr lang="it-IT" sz="1600" dirty="0"/>
          </a:p>
        </p:txBody>
      </p:sp>
      <p:sp>
        <p:nvSpPr>
          <p:cNvPr id="57" name="Disco magnetico 56"/>
          <p:cNvSpPr/>
          <p:nvPr/>
        </p:nvSpPr>
        <p:spPr>
          <a:xfrm>
            <a:off x="1541344" y="4992277"/>
            <a:ext cx="1370618" cy="587494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/>
          <p:cNvSpPr/>
          <p:nvPr/>
        </p:nvSpPr>
        <p:spPr>
          <a:xfrm>
            <a:off x="1883573" y="5218531"/>
            <a:ext cx="679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/>
              <a:t>MCTC</a:t>
            </a:r>
            <a:endParaRPr lang="it-IT" sz="1600" dirty="0"/>
          </a:p>
        </p:txBody>
      </p:sp>
      <p:sp>
        <p:nvSpPr>
          <p:cNvPr id="59" name="Disco magnetico 58"/>
          <p:cNvSpPr/>
          <p:nvPr/>
        </p:nvSpPr>
        <p:spPr>
          <a:xfrm>
            <a:off x="1541344" y="4643667"/>
            <a:ext cx="1370618" cy="587494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59"/>
          <p:cNvSpPr/>
          <p:nvPr/>
        </p:nvSpPr>
        <p:spPr>
          <a:xfrm>
            <a:off x="1932151" y="4866111"/>
            <a:ext cx="580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/>
              <a:t>INPS</a:t>
            </a:r>
            <a:endParaRPr lang="it-IT" sz="1600" dirty="0"/>
          </a:p>
        </p:txBody>
      </p:sp>
      <p:sp>
        <p:nvSpPr>
          <p:cNvPr id="61" name="Disco magnetico 60"/>
          <p:cNvSpPr/>
          <p:nvPr/>
        </p:nvSpPr>
        <p:spPr>
          <a:xfrm>
            <a:off x="1541226" y="4283627"/>
            <a:ext cx="1370618" cy="587494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/>
          <p:cNvSpPr/>
          <p:nvPr/>
        </p:nvSpPr>
        <p:spPr>
          <a:xfrm>
            <a:off x="1647995" y="4481871"/>
            <a:ext cx="1151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err="1" smtClean="0"/>
              <a:t>Infocamere</a:t>
            </a:r>
            <a:endParaRPr lang="it-IT" sz="1600" dirty="0"/>
          </a:p>
        </p:txBody>
      </p:sp>
      <p:sp>
        <p:nvSpPr>
          <p:cNvPr id="63" name="Disco magnetico 62"/>
          <p:cNvSpPr/>
          <p:nvPr/>
        </p:nvSpPr>
        <p:spPr>
          <a:xfrm>
            <a:off x="1540479" y="3923587"/>
            <a:ext cx="1370618" cy="587494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63"/>
          <p:cNvSpPr/>
          <p:nvPr/>
        </p:nvSpPr>
        <p:spPr>
          <a:xfrm>
            <a:off x="1922760" y="4121821"/>
            <a:ext cx="598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/>
              <a:t>Ivass</a:t>
            </a:r>
            <a:endParaRPr lang="it-IT" sz="1600" dirty="0"/>
          </a:p>
        </p:txBody>
      </p:sp>
      <p:sp>
        <p:nvSpPr>
          <p:cNvPr id="65" name="Disco magnetico 64"/>
          <p:cNvSpPr/>
          <p:nvPr/>
        </p:nvSpPr>
        <p:spPr>
          <a:xfrm>
            <a:off x="1539830" y="3563547"/>
            <a:ext cx="1370618" cy="587494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/>
          <p:cNvSpPr/>
          <p:nvPr/>
        </p:nvSpPr>
        <p:spPr>
          <a:xfrm>
            <a:off x="1604751" y="3738167"/>
            <a:ext cx="1236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/>
              <a:t>Comune RM</a:t>
            </a:r>
            <a:endParaRPr lang="it-IT" sz="1600" dirty="0"/>
          </a:p>
        </p:txBody>
      </p:sp>
      <p:sp>
        <p:nvSpPr>
          <p:cNvPr id="67" name="Disco magnetico 66"/>
          <p:cNvSpPr/>
          <p:nvPr/>
        </p:nvSpPr>
        <p:spPr>
          <a:xfrm>
            <a:off x="1539572" y="2930977"/>
            <a:ext cx="1370618" cy="587494"/>
          </a:xfrm>
          <a:prstGeom prst="flowChartMagneticDisk">
            <a:avLst/>
          </a:prstGeom>
          <a:solidFill>
            <a:srgbClr val="FF5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67"/>
          <p:cNvSpPr/>
          <p:nvPr/>
        </p:nvSpPr>
        <p:spPr>
          <a:xfrm>
            <a:off x="1858690" y="3132910"/>
            <a:ext cx="730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/>
              <a:t>SCNTT</a:t>
            </a:r>
            <a:endParaRPr lang="it-IT" sz="1600" dirty="0"/>
          </a:p>
        </p:txBody>
      </p:sp>
      <p:sp>
        <p:nvSpPr>
          <p:cNvPr id="69" name="Disco magnetico 68"/>
          <p:cNvSpPr/>
          <p:nvPr/>
        </p:nvSpPr>
        <p:spPr>
          <a:xfrm>
            <a:off x="1539571" y="2534350"/>
            <a:ext cx="1370618" cy="587494"/>
          </a:xfrm>
          <a:prstGeom prst="flowChartMagneticDisk">
            <a:avLst/>
          </a:prstGeom>
          <a:solidFill>
            <a:srgbClr val="FF5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Rettangolo 69"/>
          <p:cNvSpPr/>
          <p:nvPr/>
        </p:nvSpPr>
        <p:spPr>
          <a:xfrm>
            <a:off x="1889646" y="2736283"/>
            <a:ext cx="6671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/>
              <a:t>SIDET</a:t>
            </a:r>
            <a:endParaRPr lang="it-IT" sz="1600" dirty="0"/>
          </a:p>
        </p:txBody>
      </p:sp>
      <p:sp>
        <p:nvSpPr>
          <p:cNvPr id="71" name="Disco magnetico 70"/>
          <p:cNvSpPr/>
          <p:nvPr/>
        </p:nvSpPr>
        <p:spPr>
          <a:xfrm>
            <a:off x="1539572" y="2134796"/>
            <a:ext cx="1370618" cy="587494"/>
          </a:xfrm>
          <a:prstGeom prst="flowChartMagneticDisk">
            <a:avLst/>
          </a:prstGeom>
          <a:solidFill>
            <a:srgbClr val="FF5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>
            <a:off x="1873926" y="2336729"/>
            <a:ext cx="699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/>
              <a:t>SIS - II</a:t>
            </a:r>
            <a:endParaRPr lang="it-IT" sz="1600" dirty="0"/>
          </a:p>
        </p:txBody>
      </p:sp>
      <p:sp>
        <p:nvSpPr>
          <p:cNvPr id="73" name="Disco magnetico 72"/>
          <p:cNvSpPr/>
          <p:nvPr/>
        </p:nvSpPr>
        <p:spPr>
          <a:xfrm>
            <a:off x="1536984" y="1769377"/>
            <a:ext cx="1370618" cy="587494"/>
          </a:xfrm>
          <a:prstGeom prst="flowChartMagneticDisk">
            <a:avLst/>
          </a:prstGeom>
          <a:solidFill>
            <a:srgbClr val="FF5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Rettangolo 73"/>
          <p:cNvSpPr/>
          <p:nvPr/>
        </p:nvSpPr>
        <p:spPr>
          <a:xfrm>
            <a:off x="1941329" y="1967397"/>
            <a:ext cx="561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/>
              <a:t>RISC</a:t>
            </a:r>
            <a:endParaRPr lang="it-IT" sz="1600" dirty="0"/>
          </a:p>
        </p:txBody>
      </p:sp>
      <p:sp>
        <p:nvSpPr>
          <p:cNvPr id="80" name="AutoShape 62"/>
          <p:cNvSpPr>
            <a:spLocks noChangeArrowheads="1"/>
          </p:cNvSpPr>
          <p:nvPr/>
        </p:nvSpPr>
        <p:spPr bwMode="auto">
          <a:xfrm rot="-1140000">
            <a:off x="7093245" y="3436168"/>
            <a:ext cx="1368000" cy="76200"/>
          </a:xfrm>
          <a:prstGeom prst="leftArrow">
            <a:avLst>
              <a:gd name="adj1" fmla="val 50000"/>
              <a:gd name="adj2" fmla="val 200181"/>
            </a:avLst>
          </a:prstGeom>
          <a:solidFill>
            <a:schemeClr val="accent1"/>
          </a:solidFill>
          <a:ln w="50800" algn="ctr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kumimoji="1" lang="it-IT" sz="1600" b="1">
              <a:solidFill>
                <a:srgbClr val="000099"/>
              </a:solidFill>
              <a:latin typeface="Trebuchet MS" pitchFamily="34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 rot="10800000" flipH="1" flipV="1">
            <a:off x="8067669" y="3441865"/>
            <a:ext cx="1079500" cy="1404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kumimoji="1" lang="it-IT" b="1" dirty="0" smtClean="0">
                <a:solidFill>
                  <a:srgbClr val="FF6600"/>
                </a:solidFill>
              </a:rPr>
              <a:t>SDI</a:t>
            </a:r>
          </a:p>
          <a:p>
            <a:pPr algn="ctr">
              <a:spcBef>
                <a:spcPts val="600"/>
              </a:spcBef>
            </a:pPr>
            <a:r>
              <a:rPr kumimoji="1" lang="it-IT" sz="1600" dirty="0" smtClean="0">
                <a:solidFill>
                  <a:srgbClr val="FF6600"/>
                </a:solidFill>
              </a:rPr>
              <a:t>Sistema</a:t>
            </a:r>
          </a:p>
          <a:p>
            <a:pPr algn="ctr">
              <a:lnSpc>
                <a:spcPts val="1200"/>
              </a:lnSpc>
            </a:pPr>
            <a:r>
              <a:rPr kumimoji="1" lang="it-IT" sz="1600" dirty="0" smtClean="0">
                <a:solidFill>
                  <a:srgbClr val="FF6600"/>
                </a:solidFill>
              </a:rPr>
              <a:t>di Indagine</a:t>
            </a:r>
            <a:endParaRPr kumimoji="1" lang="it-IT" sz="1600" dirty="0">
              <a:solidFill>
                <a:srgbClr val="FF6600"/>
              </a:solidFill>
            </a:endParaRPr>
          </a:p>
        </p:txBody>
      </p:sp>
      <p:sp>
        <p:nvSpPr>
          <p:cNvPr id="79" name="AutoShape 62"/>
          <p:cNvSpPr>
            <a:spLocks noChangeArrowheads="1"/>
          </p:cNvSpPr>
          <p:nvPr/>
        </p:nvSpPr>
        <p:spPr bwMode="auto">
          <a:xfrm>
            <a:off x="6968004" y="3265662"/>
            <a:ext cx="1368000" cy="76200"/>
          </a:xfrm>
          <a:prstGeom prst="leftArrow">
            <a:avLst>
              <a:gd name="adj1" fmla="val 50000"/>
              <a:gd name="adj2" fmla="val 200181"/>
            </a:avLst>
          </a:prstGeom>
          <a:solidFill>
            <a:schemeClr val="accent1"/>
          </a:solidFill>
          <a:ln w="50800" algn="ctr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kumimoji="1" lang="it-IT" sz="1600" b="1">
              <a:solidFill>
                <a:srgbClr val="000099"/>
              </a:solidFill>
              <a:latin typeface="Trebuchet MS" pitchFamily="34" charset="0"/>
            </a:endParaRPr>
          </a:p>
        </p:txBody>
      </p:sp>
      <p:sp>
        <p:nvSpPr>
          <p:cNvPr id="81" name="AutoShape 62"/>
          <p:cNvSpPr>
            <a:spLocks noChangeArrowheads="1"/>
          </p:cNvSpPr>
          <p:nvPr/>
        </p:nvSpPr>
        <p:spPr bwMode="auto">
          <a:xfrm rot="-900000">
            <a:off x="6897953" y="2954063"/>
            <a:ext cx="1584000" cy="76200"/>
          </a:xfrm>
          <a:prstGeom prst="leftArrow">
            <a:avLst>
              <a:gd name="adj1" fmla="val 50000"/>
              <a:gd name="adj2" fmla="val 200181"/>
            </a:avLst>
          </a:prstGeom>
          <a:solidFill>
            <a:srgbClr val="FFFF00"/>
          </a:solidFill>
          <a:ln w="50800" algn="ctr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kumimoji="1" lang="it-IT" sz="1600" b="1">
              <a:solidFill>
                <a:srgbClr val="000099"/>
              </a:solidFill>
              <a:latin typeface="Trebuchet MS" pitchFamily="34" charset="0"/>
            </a:endParaRPr>
          </a:p>
        </p:txBody>
      </p:sp>
      <p:sp>
        <p:nvSpPr>
          <p:cNvPr id="82" name="AutoShape 62"/>
          <p:cNvSpPr>
            <a:spLocks noChangeArrowheads="1"/>
          </p:cNvSpPr>
          <p:nvPr/>
        </p:nvSpPr>
        <p:spPr bwMode="auto">
          <a:xfrm>
            <a:off x="6703966" y="2793405"/>
            <a:ext cx="1764000" cy="76200"/>
          </a:xfrm>
          <a:prstGeom prst="leftArrow">
            <a:avLst>
              <a:gd name="adj1" fmla="val 50000"/>
              <a:gd name="adj2" fmla="val 200181"/>
            </a:avLst>
          </a:prstGeom>
          <a:solidFill>
            <a:srgbClr val="FFFF00"/>
          </a:solidFill>
          <a:ln w="50800" algn="ctr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kumimoji="1" lang="it-IT" sz="1600" b="1">
              <a:solidFill>
                <a:srgbClr val="000099"/>
              </a:solidFill>
              <a:latin typeface="Trebuchet MS" pitchFamily="34" charset="0"/>
            </a:endParaRP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 rot="10800000" flipH="1" flipV="1">
            <a:off x="8070844" y="1985503"/>
            <a:ext cx="1079500" cy="1645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lIns="54000" tIns="10800" rIns="54000" bIns="10800" anchor="ctr"/>
          <a:lstStyle/>
          <a:p>
            <a:pPr algn="ctr">
              <a:spcBef>
                <a:spcPct val="50000"/>
              </a:spcBef>
            </a:pPr>
            <a:r>
              <a:rPr kumimoji="1" lang="it-IT" b="1" dirty="0" smtClean="0">
                <a:solidFill>
                  <a:srgbClr val="990000"/>
                </a:solidFill>
              </a:rPr>
              <a:t>SSD</a:t>
            </a:r>
            <a:endParaRPr kumimoji="1" lang="it-IT" b="1" dirty="0">
              <a:solidFill>
                <a:srgbClr val="990000"/>
              </a:solidFill>
            </a:endParaRPr>
          </a:p>
          <a:p>
            <a:pPr algn="ctr">
              <a:spcBef>
                <a:spcPts val="600"/>
              </a:spcBef>
            </a:pPr>
            <a:r>
              <a:rPr kumimoji="1" lang="it-IT" sz="1600" dirty="0" smtClean="0">
                <a:solidFill>
                  <a:srgbClr val="990000"/>
                </a:solidFill>
              </a:rPr>
              <a:t>Sistema    </a:t>
            </a:r>
            <a:r>
              <a:rPr kumimoji="1" lang="it-IT" sz="1600" dirty="0">
                <a:solidFill>
                  <a:srgbClr val="990000"/>
                </a:solidFill>
              </a:rPr>
              <a:t>Supporto </a:t>
            </a:r>
            <a:r>
              <a:rPr kumimoji="1" lang="it-IT" sz="1600" dirty="0" smtClean="0">
                <a:solidFill>
                  <a:srgbClr val="990000"/>
                </a:solidFill>
              </a:rPr>
              <a:t>Decisioni</a:t>
            </a:r>
            <a:endParaRPr kumimoji="1" lang="it-IT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85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241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3169168" cy="90803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Servizi applicativi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SDI: Sistema di indagine</a:t>
            </a:r>
            <a:endParaRPr lang="it-IT" sz="3200" dirty="0"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928488" y="2049523"/>
            <a:ext cx="2643188" cy="1728787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381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r>
              <a:rPr lang="it-IT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6974054" y="2728115"/>
            <a:ext cx="25501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3663" indent="-93663" eaLnBrk="0" hangingPunct="0">
              <a:buFontTx/>
              <a:buChar char="•"/>
              <a:defRPr/>
            </a:pPr>
            <a:r>
              <a:rPr lang="it-IT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Cruscotto </a:t>
            </a:r>
            <a:r>
              <a:rPr lang="it-IT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operativo</a:t>
            </a:r>
          </a:p>
          <a:p>
            <a:pPr marL="93663" indent="-93663" eaLnBrk="0" hangingPunct="0">
              <a:buFontTx/>
              <a:buChar char="•"/>
              <a:defRPr/>
            </a:pPr>
            <a:r>
              <a:rPr lang="it-IT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Interrogazione </a:t>
            </a:r>
            <a:r>
              <a:rPr lang="it-IT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 sintesi</a:t>
            </a:r>
          </a:p>
          <a:p>
            <a:pPr marL="93663" indent="-93663" eaLnBrk="0" hangingPunct="0">
              <a:buFontTx/>
              <a:buChar char="•"/>
              <a:defRPr/>
            </a:pPr>
            <a:r>
              <a:rPr lang="it-IT" sz="1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Sistema </a:t>
            </a:r>
            <a:r>
              <a:rPr lang="it-IT" sz="1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Utente Investigativo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876268" y="2182272"/>
            <a:ext cx="74411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D I</a:t>
            </a: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>
            <a:off x="5945826" y="3933885"/>
            <a:ext cx="4608512" cy="1516301"/>
          </a:xfrm>
          <a:prstGeom prst="upArrowCallout">
            <a:avLst>
              <a:gd name="adj1" fmla="val 69516"/>
              <a:gd name="adj2" fmla="val 69516"/>
              <a:gd name="adj3" fmla="val 16667"/>
              <a:gd name="adj4" fmla="val 6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551596" y="4786435"/>
            <a:ext cx="3409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SISTEMA OPERAZIONALE</a:t>
            </a:r>
          </a:p>
        </p:txBody>
      </p:sp>
      <p:sp>
        <p:nvSpPr>
          <p:cNvPr id="1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213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569913" y="1274239"/>
            <a:ext cx="4907434" cy="92575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Servizi applicativi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SSD: Sistema di supporto alle decisioni</a:t>
            </a:r>
            <a:endParaRPr lang="it-IT" sz="3200" dirty="0">
              <a:latin typeface="+mn-lt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549823" y="3488996"/>
            <a:ext cx="2915536" cy="907941"/>
          </a:xfrm>
          <a:prstGeom prst="rect">
            <a:avLst/>
          </a:prstGeom>
          <a:solidFill>
            <a:srgbClr val="8BCFFD"/>
          </a:solidFill>
          <a:ln w="50800" cap="flat" cmpd="sng" algn="ctr">
            <a:solidFill>
              <a:srgbClr val="8BCFFD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softEdge">
            <a:bevelT w="184150" h="133350"/>
            <a:bevelB w="63500" h="158750"/>
          </a:sp3d>
        </p:spPr>
        <p:txBody>
          <a:bodyPr anchor="ctr">
            <a:spAutoFit/>
          </a:bodyPr>
          <a:lstStyle/>
          <a:p>
            <a:pPr indent="-342900" algn="ctr">
              <a:spcBef>
                <a:spcPts val="300"/>
              </a:spcBef>
              <a:defRPr/>
            </a:pPr>
            <a:r>
              <a:rPr kumimoji="1" lang="it-IT" sz="1600" b="1" dirty="0" smtClean="0">
                <a:solidFill>
                  <a:srgbClr val="000099"/>
                </a:solidFill>
              </a:rPr>
              <a:t>Sistema di supporto</a:t>
            </a:r>
          </a:p>
          <a:p>
            <a:pPr indent="-342900" algn="ctr">
              <a:spcBef>
                <a:spcPts val="300"/>
              </a:spcBef>
              <a:defRPr/>
            </a:pPr>
            <a:r>
              <a:rPr kumimoji="1" lang="it-IT" sz="1600" b="1" dirty="0" smtClean="0">
                <a:solidFill>
                  <a:srgbClr val="000099"/>
                </a:solidFill>
              </a:rPr>
              <a:t>alle decisioni</a:t>
            </a:r>
          </a:p>
          <a:p>
            <a:pPr indent="-342900" algn="ctr">
              <a:spcBef>
                <a:spcPts val="300"/>
              </a:spcBef>
              <a:defRPr/>
            </a:pPr>
            <a:r>
              <a:rPr kumimoji="1" lang="it-IT" sz="1600" b="1" dirty="0" smtClean="0">
                <a:solidFill>
                  <a:srgbClr val="000099"/>
                </a:solidFill>
              </a:rPr>
              <a:t>(SSD)</a:t>
            </a:r>
            <a:endParaRPr kumimoji="1" lang="it-IT" sz="1600" b="1" dirty="0">
              <a:solidFill>
                <a:srgbClr val="000099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6245973" y="1409540"/>
            <a:ext cx="4248472" cy="689550"/>
          </a:xfrm>
          <a:prstGeom prst="roundRect">
            <a:avLst/>
          </a:prstGeom>
          <a:solidFill>
            <a:srgbClr val="8BCFFD"/>
          </a:solidFill>
          <a:ln w="50800" cap="flat" cmpd="sng" algn="ctr">
            <a:solidFill>
              <a:srgbClr val="8BCFFD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softEdge">
            <a:bevelT w="184150" h="133350"/>
            <a:bevelB w="63500" h="158750"/>
          </a:sp3d>
        </p:spPr>
        <p:txBody>
          <a:bodyPr anchor="ctr">
            <a:spAutoFit/>
          </a:bodyPr>
          <a:lstStyle/>
          <a:p>
            <a:pPr indent="-342900" algn="ctr">
              <a:spcBef>
                <a:spcPct val="50000"/>
              </a:spcBef>
              <a:defRPr/>
            </a:pPr>
            <a:r>
              <a:rPr kumimoji="1" lang="it-IT" sz="1600" b="1" dirty="0" smtClean="0">
                <a:solidFill>
                  <a:srgbClr val="000099"/>
                </a:solidFill>
              </a:rPr>
              <a:t>SIGR</a:t>
            </a:r>
          </a:p>
          <a:p>
            <a:pPr indent="-342900" algn="ctr">
              <a:spcBef>
                <a:spcPts val="300"/>
              </a:spcBef>
              <a:defRPr/>
            </a:pPr>
            <a:r>
              <a:rPr kumimoji="1" lang="it-IT" sz="1600" b="1" dirty="0" smtClean="0">
                <a:solidFill>
                  <a:srgbClr val="000099"/>
                </a:solidFill>
              </a:rPr>
              <a:t>(sistema di georeferenziazione dei reati)</a:t>
            </a:r>
            <a:endParaRPr kumimoji="1" lang="it-IT" sz="1600" b="1" dirty="0">
              <a:solidFill>
                <a:srgbClr val="000099"/>
              </a:soli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6246409" y="2348546"/>
            <a:ext cx="4248472" cy="961965"/>
          </a:xfrm>
          <a:prstGeom prst="roundRect">
            <a:avLst/>
          </a:prstGeom>
          <a:solidFill>
            <a:srgbClr val="8BCFFD"/>
          </a:solidFill>
          <a:ln w="50800" cap="flat" cmpd="sng" algn="ctr">
            <a:solidFill>
              <a:srgbClr val="8BCFFD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softEdge">
            <a:bevelT w="184150" h="133350"/>
            <a:bevelB w="63500" h="158750"/>
          </a:sp3d>
        </p:spPr>
        <p:txBody>
          <a:bodyPr anchor="ctr">
            <a:spAutoFit/>
          </a:bodyPr>
          <a:lstStyle/>
          <a:p>
            <a:pPr indent="-342900" algn="ctr">
              <a:spcBef>
                <a:spcPct val="50000"/>
              </a:spcBef>
              <a:defRPr/>
            </a:pPr>
            <a:r>
              <a:rPr kumimoji="1" lang="it-IT" sz="1600" b="1" dirty="0" err="1" smtClean="0">
                <a:solidFill>
                  <a:srgbClr val="000099"/>
                </a:solidFill>
              </a:rPr>
              <a:t>GeoCope</a:t>
            </a:r>
            <a:endParaRPr kumimoji="1" lang="it-IT" sz="1600" b="1" dirty="0" smtClean="0">
              <a:solidFill>
                <a:srgbClr val="000099"/>
              </a:solidFill>
            </a:endParaRPr>
          </a:p>
          <a:p>
            <a:pPr indent="-342900" algn="ctr">
              <a:spcBef>
                <a:spcPts val="300"/>
              </a:spcBef>
              <a:defRPr/>
            </a:pPr>
            <a:r>
              <a:rPr kumimoji="1" lang="it-IT" sz="1600" b="1" dirty="0" smtClean="0">
                <a:solidFill>
                  <a:srgbClr val="000099"/>
                </a:solidFill>
              </a:rPr>
              <a:t>(sistema di georeferenziazione dei controlli del territorio)</a:t>
            </a:r>
            <a:endParaRPr kumimoji="1" lang="it-IT" sz="1600" b="1" dirty="0">
              <a:solidFill>
                <a:srgbClr val="000099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6246409" y="3571763"/>
            <a:ext cx="4248472" cy="961965"/>
          </a:xfrm>
          <a:prstGeom prst="roundRect">
            <a:avLst/>
          </a:prstGeom>
          <a:solidFill>
            <a:srgbClr val="8BCFFD"/>
          </a:solidFill>
          <a:ln w="50800" cap="flat" cmpd="sng" algn="ctr">
            <a:solidFill>
              <a:srgbClr val="8BCFFD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softEdge">
            <a:bevelT w="184150" h="133350"/>
            <a:bevelB w="63500" h="158750"/>
          </a:sp3d>
        </p:spPr>
        <p:txBody>
          <a:bodyPr anchor="ctr">
            <a:spAutoFit/>
          </a:bodyPr>
          <a:lstStyle/>
          <a:p>
            <a:pPr indent="-342900" algn="ctr">
              <a:spcBef>
                <a:spcPct val="50000"/>
              </a:spcBef>
              <a:defRPr/>
            </a:pPr>
            <a:r>
              <a:rPr kumimoji="1" lang="it-IT" sz="1600" b="1" dirty="0" err="1" smtClean="0">
                <a:solidFill>
                  <a:srgbClr val="000099"/>
                </a:solidFill>
              </a:rPr>
              <a:t>GeoMaCrO</a:t>
            </a:r>
            <a:endParaRPr kumimoji="1" lang="it-IT" sz="1600" b="1" dirty="0" smtClean="0">
              <a:solidFill>
                <a:srgbClr val="000099"/>
              </a:solidFill>
            </a:endParaRPr>
          </a:p>
          <a:p>
            <a:pPr indent="-342900" algn="ctr">
              <a:spcBef>
                <a:spcPts val="300"/>
              </a:spcBef>
              <a:defRPr/>
            </a:pPr>
            <a:r>
              <a:rPr kumimoji="1" lang="it-IT" sz="1600" b="1" dirty="0" smtClean="0">
                <a:solidFill>
                  <a:srgbClr val="000099"/>
                </a:solidFill>
              </a:rPr>
              <a:t>(mappe delle organizzazioni criminali di stampo mafioso)</a:t>
            </a:r>
            <a:endParaRPr kumimoji="1" lang="it-IT" sz="1600" b="1" dirty="0">
              <a:solidFill>
                <a:srgbClr val="000099"/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6246409" y="4796451"/>
            <a:ext cx="4248472" cy="689550"/>
          </a:xfrm>
          <a:prstGeom prst="roundRect">
            <a:avLst/>
          </a:prstGeom>
          <a:solidFill>
            <a:srgbClr val="8BCFFD"/>
          </a:solidFill>
          <a:ln w="50800" cap="flat" cmpd="sng" algn="ctr">
            <a:solidFill>
              <a:srgbClr val="8BCFFD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softEdge">
            <a:bevelT w="184150" h="133350"/>
            <a:bevelB w="63500" h="158750"/>
          </a:sp3d>
        </p:spPr>
        <p:txBody>
          <a:bodyPr anchor="ctr">
            <a:spAutoFit/>
          </a:bodyPr>
          <a:lstStyle/>
          <a:p>
            <a:pPr indent="-342900" algn="ctr">
              <a:spcBef>
                <a:spcPct val="50000"/>
              </a:spcBef>
              <a:defRPr/>
            </a:pPr>
            <a:r>
              <a:rPr kumimoji="1" lang="it-IT" sz="1600" b="1" dirty="0" err="1" smtClean="0">
                <a:solidFill>
                  <a:srgbClr val="000099"/>
                </a:solidFill>
              </a:rPr>
              <a:t>StatDel</a:t>
            </a:r>
            <a:endParaRPr kumimoji="1" lang="it-IT" sz="1600" b="1" dirty="0" smtClean="0">
              <a:solidFill>
                <a:srgbClr val="000099"/>
              </a:solidFill>
            </a:endParaRPr>
          </a:p>
          <a:p>
            <a:pPr indent="-342900" algn="ctr">
              <a:spcBef>
                <a:spcPts val="300"/>
              </a:spcBef>
              <a:defRPr/>
            </a:pPr>
            <a:r>
              <a:rPr kumimoji="1" lang="it-IT" sz="1600" b="1" dirty="0" smtClean="0">
                <a:solidFill>
                  <a:srgbClr val="000099"/>
                </a:solidFill>
              </a:rPr>
              <a:t>(statistiche ufficiali sulla delittuosità)</a:t>
            </a:r>
            <a:endParaRPr kumimoji="1" lang="it-IT" sz="1600" b="1" dirty="0">
              <a:solidFill>
                <a:srgbClr val="000099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6246409" y="5730948"/>
            <a:ext cx="4248472" cy="689550"/>
          </a:xfrm>
          <a:prstGeom prst="roundRect">
            <a:avLst/>
          </a:prstGeom>
          <a:solidFill>
            <a:srgbClr val="8BCFFD"/>
          </a:solidFill>
          <a:ln w="50800" cap="flat" cmpd="sng" algn="ctr">
            <a:solidFill>
              <a:srgbClr val="8BCFFD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softEdge">
            <a:bevelT w="184150" h="133350"/>
            <a:bevelB w="63500" h="158750"/>
          </a:sp3d>
        </p:spPr>
        <p:txBody>
          <a:bodyPr anchor="ctr">
            <a:spAutoFit/>
          </a:bodyPr>
          <a:lstStyle/>
          <a:p>
            <a:pPr indent="-342900" algn="ctr">
              <a:spcBef>
                <a:spcPct val="50000"/>
              </a:spcBef>
              <a:defRPr/>
            </a:pPr>
            <a:r>
              <a:rPr kumimoji="1" lang="it-IT" sz="1600" b="1" dirty="0" err="1" smtClean="0">
                <a:solidFill>
                  <a:srgbClr val="000099"/>
                </a:solidFill>
              </a:rPr>
              <a:t>FastSDI</a:t>
            </a:r>
            <a:endParaRPr kumimoji="1" lang="it-IT" sz="1600" b="1" dirty="0" smtClean="0">
              <a:solidFill>
                <a:srgbClr val="000099"/>
              </a:solidFill>
            </a:endParaRPr>
          </a:p>
          <a:p>
            <a:pPr indent="-342900" algn="ctr">
              <a:spcBef>
                <a:spcPts val="300"/>
              </a:spcBef>
              <a:defRPr/>
            </a:pPr>
            <a:r>
              <a:rPr kumimoji="1" lang="it-IT" sz="1600" b="1" dirty="0" smtClean="0">
                <a:solidFill>
                  <a:srgbClr val="000099"/>
                </a:solidFill>
              </a:rPr>
              <a:t>(statistiche non consolidate sulla delittuosità)</a:t>
            </a:r>
            <a:endParaRPr kumimoji="1" lang="it-IT" sz="1600" b="1" dirty="0">
              <a:solidFill>
                <a:srgbClr val="000099"/>
              </a:solidFill>
            </a:endParaRPr>
          </a:p>
        </p:txBody>
      </p:sp>
      <p:sp>
        <p:nvSpPr>
          <p:cNvPr id="21" name="Parentesi graffa aperta 20"/>
          <p:cNvSpPr/>
          <p:nvPr/>
        </p:nvSpPr>
        <p:spPr>
          <a:xfrm>
            <a:off x="5761271" y="1316574"/>
            <a:ext cx="432048" cy="5270552"/>
          </a:xfrm>
          <a:prstGeom prst="leftBrac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213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240"/>
            <a:ext cx="11071754" cy="509293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rgbClr val="7F7F7F"/>
                </a:solidFill>
                <a:latin typeface="+mn-lt"/>
              </a:rPr>
              <a:t>Sistema di supporto alle decisioni - </a:t>
            </a:r>
            <a:r>
              <a:rPr lang="it-IT" sz="2400" dirty="0" err="1" smtClean="0">
                <a:solidFill>
                  <a:srgbClr val="7F7F7F"/>
                </a:solidFill>
                <a:latin typeface="+mn-lt"/>
              </a:rPr>
              <a:t>S.I.G.R.</a:t>
            </a:r>
            <a:r>
              <a:rPr lang="it-IT" sz="2400" dirty="0" smtClean="0">
                <a:solidFill>
                  <a:srgbClr val="7F7F7F"/>
                </a:solidFill>
                <a:latin typeface="+mn-lt"/>
              </a:rPr>
              <a:t> </a:t>
            </a:r>
            <a:r>
              <a:rPr lang="it-IT" sz="2000" dirty="0" smtClean="0">
                <a:solidFill>
                  <a:srgbClr val="7F7F7F"/>
                </a:solidFill>
                <a:latin typeface="+mn-lt"/>
              </a:rPr>
              <a:t>(Sistema di georeferenziazione dei reati)</a:t>
            </a:r>
            <a:endParaRPr lang="it-IT" sz="2000" dirty="0">
              <a:solidFill>
                <a:srgbClr val="7F7F7F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4636" y="1843854"/>
            <a:ext cx="8280000" cy="497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241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240"/>
            <a:ext cx="11071754" cy="509293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rgbClr val="7F7F7F"/>
                </a:solidFill>
                <a:latin typeface="+mn-lt"/>
              </a:rPr>
              <a:t>Sistema di supporto alle decisioni - </a:t>
            </a:r>
            <a:r>
              <a:rPr lang="it-IT" sz="2400" dirty="0" err="1" smtClean="0">
                <a:solidFill>
                  <a:srgbClr val="7F7F7F"/>
                </a:solidFill>
                <a:latin typeface="+mn-lt"/>
              </a:rPr>
              <a:t>S.I.G.R.</a:t>
            </a:r>
            <a:r>
              <a:rPr lang="it-IT" sz="2400" dirty="0" smtClean="0">
                <a:solidFill>
                  <a:srgbClr val="7F7F7F"/>
                </a:solidFill>
                <a:latin typeface="+mn-lt"/>
              </a:rPr>
              <a:t> </a:t>
            </a:r>
            <a:r>
              <a:rPr lang="it-IT" sz="2000" dirty="0" smtClean="0">
                <a:solidFill>
                  <a:srgbClr val="7F7F7F"/>
                </a:solidFill>
                <a:latin typeface="+mn-lt"/>
              </a:rPr>
              <a:t>(Sistema di georeferenziazione dei reati)</a:t>
            </a:r>
            <a:endParaRPr lang="it-IT" sz="2000" dirty="0">
              <a:solidFill>
                <a:srgbClr val="7F7F7F"/>
              </a:solidFill>
              <a:latin typeface="+mn-lt"/>
            </a:endParaRPr>
          </a:p>
        </p:txBody>
      </p:sp>
      <p:pic>
        <p:nvPicPr>
          <p:cNvPr id="5" name="Immagine 3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6091" y="1843428"/>
            <a:ext cx="8280000" cy="4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241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274240"/>
            <a:ext cx="11071754" cy="509293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rgbClr val="7F7F7F"/>
                </a:solidFill>
                <a:latin typeface="+mn-lt"/>
              </a:rPr>
              <a:t>Sistema di supporto alle decisioni – </a:t>
            </a:r>
            <a:r>
              <a:rPr lang="it-IT" sz="2400" dirty="0" err="1" smtClean="0">
                <a:solidFill>
                  <a:srgbClr val="7F7F7F"/>
                </a:solidFill>
                <a:latin typeface="+mn-lt"/>
              </a:rPr>
              <a:t>Geo</a:t>
            </a:r>
            <a:r>
              <a:rPr lang="it-IT" sz="2400" dirty="0" smtClean="0">
                <a:solidFill>
                  <a:srgbClr val="7F7F7F"/>
                </a:solidFill>
                <a:latin typeface="+mn-lt"/>
              </a:rPr>
              <a:t> </a:t>
            </a:r>
            <a:r>
              <a:rPr lang="it-IT" sz="2400" dirty="0" err="1" smtClean="0">
                <a:solidFill>
                  <a:srgbClr val="7F7F7F"/>
                </a:solidFill>
                <a:latin typeface="+mn-lt"/>
              </a:rPr>
              <a:t>Ma.Cr.O.</a:t>
            </a:r>
            <a:r>
              <a:rPr lang="it-IT" sz="2400" dirty="0" smtClean="0">
                <a:solidFill>
                  <a:srgbClr val="7F7F7F"/>
                </a:solidFill>
                <a:latin typeface="+mn-lt"/>
              </a:rPr>
              <a:t> </a:t>
            </a:r>
            <a:r>
              <a:rPr lang="it-IT" sz="2000" dirty="0" smtClean="0">
                <a:solidFill>
                  <a:srgbClr val="7F7F7F"/>
                </a:solidFill>
                <a:latin typeface="+mn-lt"/>
              </a:rPr>
              <a:t>(Mappe criminalità organizzata)</a:t>
            </a:r>
            <a:endParaRPr lang="it-IT" sz="2000" dirty="0">
              <a:solidFill>
                <a:srgbClr val="7F7F7F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5984" y="1843801"/>
            <a:ext cx="8280000" cy="49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241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430</Words>
  <Application>Microsoft Office PowerPoint</Application>
  <PresentationFormat>Personalizzato</PresentationFormat>
  <Paragraphs>94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Personalizza struttura</vt:lpstr>
      <vt:lpstr>COMPORTAMENTI INDIVIDUALI  E RELAZIONI SOCIALI  IN TRASFORMAZIONE  UNA SFIDA PER LA  STATISTICA UFFICIALE </vt:lpstr>
      <vt:lpstr>FONTI NORMATIVE Principali norme di riferimento </vt:lpstr>
      <vt:lpstr>CARATTERISTICHE PRINCIPALI Punti di forza del sistema </vt:lpstr>
      <vt:lpstr>UTILIZZO DEL SISTEMA INFORMATIVO INTERFORZE SDI-SSD-Ma.Cr.O.</vt:lpstr>
      <vt:lpstr>Diapositiva 5</vt:lpstr>
      <vt:lpstr>Diapositiva 6</vt:lpstr>
      <vt:lpstr>Sistema di supporto alle decisioni - S.I.G.R. (Sistema di georeferenziazione dei reati)</vt:lpstr>
      <vt:lpstr>Sistema di supporto alle decisioni - S.I.G.R. (Sistema di georeferenziazione dei reati)</vt:lpstr>
      <vt:lpstr>Sistema di supporto alle decisioni – Geo Ma.Cr.O. (Mappe criminalità organizzata)</vt:lpstr>
      <vt:lpstr>Sistema di supporto alle decisioni – Geo Ma.Cr.O. (Mappe criminalità organizzata)</vt:lpstr>
      <vt:lpstr>Sistema di supporto alle decisioni – Geo Ma.Cr.O. (Mappe criminalità organizzata)</vt:lpstr>
      <vt:lpstr>Sistema di supporto alle decisioni – Geo Ma.Cr.O. (Mappe criminalità organizzata)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marco.nicolo</cp:lastModifiedBy>
  <cp:revision>87</cp:revision>
  <cp:lastPrinted>2016-03-21T17:06:08Z</cp:lastPrinted>
  <dcterms:created xsi:type="dcterms:W3CDTF">2016-03-11T16:10:26Z</dcterms:created>
  <dcterms:modified xsi:type="dcterms:W3CDTF">2016-06-15T10:28:46Z</dcterms:modified>
</cp:coreProperties>
</file>